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383" r:id="rId2"/>
    <p:sldId id="437" r:id="rId3"/>
    <p:sldId id="436" r:id="rId4"/>
    <p:sldId id="434" r:id="rId5"/>
    <p:sldId id="435" r:id="rId6"/>
    <p:sldId id="385" r:id="rId7"/>
    <p:sldId id="386" r:id="rId8"/>
    <p:sldId id="388" r:id="rId9"/>
    <p:sldId id="387" r:id="rId10"/>
    <p:sldId id="389" r:id="rId11"/>
    <p:sldId id="390" r:id="rId12"/>
    <p:sldId id="391" r:id="rId13"/>
    <p:sldId id="392" r:id="rId14"/>
    <p:sldId id="396" r:id="rId15"/>
    <p:sldId id="398" r:id="rId16"/>
    <p:sldId id="399" r:id="rId17"/>
    <p:sldId id="397" r:id="rId18"/>
    <p:sldId id="400" r:id="rId19"/>
    <p:sldId id="401" r:id="rId20"/>
    <p:sldId id="402" r:id="rId21"/>
    <p:sldId id="403" r:id="rId22"/>
    <p:sldId id="405" r:id="rId23"/>
    <p:sldId id="406" r:id="rId24"/>
    <p:sldId id="407" r:id="rId25"/>
    <p:sldId id="408" r:id="rId26"/>
    <p:sldId id="409" r:id="rId27"/>
    <p:sldId id="410" r:id="rId28"/>
    <p:sldId id="411" r:id="rId29"/>
    <p:sldId id="412" r:id="rId30"/>
    <p:sldId id="413" r:id="rId31"/>
    <p:sldId id="414" r:id="rId32"/>
    <p:sldId id="415" r:id="rId33"/>
    <p:sldId id="416" r:id="rId34"/>
    <p:sldId id="417" r:id="rId35"/>
    <p:sldId id="418" r:id="rId36"/>
    <p:sldId id="419" r:id="rId37"/>
    <p:sldId id="420" r:id="rId38"/>
    <p:sldId id="421" r:id="rId39"/>
    <p:sldId id="422" r:id="rId40"/>
    <p:sldId id="423" r:id="rId41"/>
    <p:sldId id="424" r:id="rId42"/>
    <p:sldId id="425" r:id="rId43"/>
    <p:sldId id="426" r:id="rId44"/>
    <p:sldId id="427" r:id="rId45"/>
    <p:sldId id="428" r:id="rId46"/>
    <p:sldId id="429" r:id="rId47"/>
    <p:sldId id="430" r:id="rId48"/>
    <p:sldId id="431" r:id="rId49"/>
    <p:sldId id="432" r:id="rId50"/>
    <p:sldId id="439" r:id="rId51"/>
    <p:sldId id="442" r:id="rId52"/>
    <p:sldId id="441" r:id="rId53"/>
    <p:sldId id="438" r:id="rId54"/>
    <p:sldId id="443" r:id="rId55"/>
    <p:sldId id="444"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6AEC0"/>
    <a:srgbClr val="E18565"/>
    <a:srgbClr val="141414"/>
    <a:srgbClr val="570D6A"/>
    <a:srgbClr val="88548B"/>
    <a:srgbClr val="FDCD69"/>
    <a:srgbClr val="1192DD"/>
    <a:srgbClr val="57BBEB"/>
    <a:srgbClr val="AED879"/>
    <a:srgbClr val="0F7A9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8" autoAdjust="0"/>
    <p:restoredTop sz="99477" autoAdjust="0"/>
  </p:normalViewPr>
  <p:slideViewPr>
    <p:cSldViewPr snapToObjects="1" showGuides="1">
      <p:cViewPr varScale="1">
        <p:scale>
          <a:sx n="118" d="100"/>
          <a:sy n="118" d="100"/>
        </p:scale>
        <p:origin x="-14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1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E32F38-D077-2346-8771-8360D31F1C7C}" type="datetimeFigureOut">
              <a:rPr lang="en-US" smtClean="0"/>
              <a:pPr/>
              <a:t>12/22/2015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C6FA69-BF61-ED48-9A10-2826AFE731D9}" type="slidenum">
              <a:rPr lang="en-US" smtClean="0"/>
              <a:pPr/>
              <a:t>‹#›</a:t>
            </a:fld>
            <a:endParaRPr lang="en-US"/>
          </a:p>
        </p:txBody>
      </p:sp>
    </p:spTree>
    <p:extLst>
      <p:ext uri="{BB962C8B-B14F-4D97-AF65-F5344CB8AC3E}">
        <p14:creationId xmlns="" xmlns:p14="http://schemas.microsoft.com/office/powerpoint/2010/main" val="1973382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83F1E3-B714-8C45-9C88-8CBFFB9E023F}" type="datetimeFigureOut">
              <a:rPr lang="en-US" smtClean="0"/>
              <a:pPr/>
              <a:t>12/22/2015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898137-52CC-5D4E-9325-669C0CE673B9}" type="slidenum">
              <a:rPr lang="en-US" smtClean="0"/>
              <a:pPr/>
              <a:t>‹#›</a:t>
            </a:fld>
            <a:endParaRPr lang="en-US"/>
          </a:p>
        </p:txBody>
      </p:sp>
    </p:spTree>
    <p:extLst>
      <p:ext uri="{BB962C8B-B14F-4D97-AF65-F5344CB8AC3E}">
        <p14:creationId xmlns="" xmlns:p14="http://schemas.microsoft.com/office/powerpoint/2010/main" val="1979647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p:cNvGrpSpPr/>
          <p:nvPr userDrawn="1"/>
        </p:nvGrpSpPr>
        <p:grpSpPr>
          <a:xfrm>
            <a:off x="0" y="0"/>
            <a:ext cx="9144000" cy="54864"/>
            <a:chOff x="685800" y="685800"/>
            <a:chExt cx="4114800" cy="76200"/>
          </a:xfrm>
        </p:grpSpPr>
        <p:sp>
          <p:nvSpPr>
            <p:cNvPr id="4" name="Rectangle 3"/>
            <p:cNvSpPr/>
            <p:nvPr userDrawn="1"/>
          </p:nvSpPr>
          <p:spPr>
            <a:xfrm>
              <a:off x="1371600" y="685800"/>
              <a:ext cx="685800" cy="762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685800" y="685800"/>
              <a:ext cx="685800" cy="762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2057400" y="685800"/>
              <a:ext cx="685800" cy="762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3429000" y="685800"/>
              <a:ext cx="685800" cy="762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743200" y="685800"/>
              <a:ext cx="685800" cy="762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4114800" y="685800"/>
              <a:ext cx="685800" cy="762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0" descr="simpleview_primary_RGB.eps"/>
          <p:cNvPicPr>
            <a:picLocks noChangeAspect="1"/>
          </p:cNvPicPr>
          <p:nvPr userDrawn="1"/>
        </p:nvPicPr>
        <p:blipFill>
          <a:blip r:embed="rId2"/>
          <a:stretch>
            <a:fillRect/>
          </a:stretch>
        </p:blipFill>
        <p:spPr>
          <a:xfrm>
            <a:off x="1671701" y="2971800"/>
            <a:ext cx="5800599" cy="914400"/>
          </a:xfrm>
          <a:prstGeom prst="rect">
            <a:avLst/>
          </a:prstGeom>
        </p:spPr>
      </p:pic>
    </p:spTree>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p:cNvSpPr/>
          <p:nvPr userDrawn="1"/>
        </p:nvSpPr>
        <p:spPr>
          <a:xfrm>
            <a:off x="0" y="0"/>
            <a:ext cx="9152141" cy="59436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7" name="Picture 6"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11"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rgbClr val="FFFFFF"/>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56AEC0"/>
              </a:buClr>
              <a:buFont typeface="Lucida Grande"/>
              <a:buChar char="›"/>
              <a:defRPr sz="3000" b="0" i="0" baseline="0">
                <a:solidFill>
                  <a:srgbClr val="FFFFFF"/>
                </a:solidFill>
                <a:latin typeface="Museo Sans 300"/>
                <a:cs typeface="Museo Sans 300"/>
              </a:defRPr>
            </a:lvl3pPr>
            <a:lvl4pPr marL="914400" indent="-457200">
              <a:lnSpc>
                <a:spcPts val="1800"/>
              </a:lnSpc>
              <a:spcBef>
                <a:spcPts val="0"/>
              </a:spcBef>
              <a:spcAft>
                <a:spcPts val="600"/>
              </a:spcAft>
              <a:buClr>
                <a:srgbClr val="7CBE30"/>
              </a:buClr>
              <a:buFont typeface="Lucida Grande"/>
              <a:buNone/>
              <a:defRPr sz="1800" b="0" i="0">
                <a:solidFill>
                  <a:srgbClr val="7CBE30"/>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p:txBody>
      </p:sp>
      <p:sp>
        <p:nvSpPr>
          <p:cNvPr id="9"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8142" y="0"/>
            <a:ext cx="9152142" cy="5943600"/>
          </a:xfrm>
          <a:prstGeom prst="rect">
            <a:avLst/>
          </a:prstGeom>
          <a:solidFill>
            <a:srgbClr val="1414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chemeClr val="bg1"/>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B1B1B1"/>
              </a:buClr>
              <a:buFont typeface="Lucida Grande"/>
              <a:buChar char="›"/>
              <a:defRPr sz="3000" b="0" i="0" baseline="0">
                <a:solidFill>
                  <a:schemeClr val="bg1"/>
                </a:solidFill>
                <a:latin typeface="Museo Sans 300"/>
                <a:cs typeface="Museo Sans 300"/>
              </a:defRPr>
            </a:lvl3pPr>
            <a:lvl4pPr marL="914400" indent="-457200">
              <a:lnSpc>
                <a:spcPts val="1800"/>
              </a:lnSpc>
              <a:spcBef>
                <a:spcPts val="600"/>
              </a:spcBef>
              <a:spcAft>
                <a:spcPts val="0"/>
              </a:spcAft>
              <a:buClr>
                <a:srgbClr val="B1B1B1"/>
              </a:buClr>
              <a:buFont typeface="Lucida Grande"/>
              <a:buChar char="›"/>
              <a:defRPr sz="1800" b="0" i="0" baseline="0">
                <a:solidFill>
                  <a:schemeClr val="bg1"/>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a:p>
            <a:pPr lvl="3"/>
            <a:r>
              <a:rPr lang="en-US" dirty="0" smtClean="0"/>
              <a:t>Third Level</a:t>
            </a:r>
          </a:p>
        </p:txBody>
      </p:sp>
      <p:pic>
        <p:nvPicPr>
          <p:cNvPr id="6" name="Picture 5"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9"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9" name="Picture 8" descr="trident_color.png"/>
          <p:cNvPicPr>
            <a:picLocks noChangeAspect="1"/>
          </p:cNvPicPr>
          <p:nvPr userDrawn="1"/>
        </p:nvPicPr>
        <p:blipFill>
          <a:blip r:embed="rId2"/>
          <a:stretch>
            <a:fillRect/>
          </a:stretch>
        </p:blipFill>
        <p:spPr>
          <a:xfrm>
            <a:off x="8422322" y="6240780"/>
            <a:ext cx="424498" cy="320040"/>
          </a:xfrm>
          <a:prstGeom prst="rect">
            <a:avLst/>
          </a:prstGeom>
        </p:spPr>
      </p:pic>
      <p:grpSp>
        <p:nvGrpSpPr>
          <p:cNvPr id="10" name="Group 9"/>
          <p:cNvGrpSpPr/>
          <p:nvPr userDrawn="1"/>
        </p:nvGrpSpPr>
        <p:grpSpPr>
          <a:xfrm>
            <a:off x="0" y="0"/>
            <a:ext cx="9144000" cy="54864"/>
            <a:chOff x="685800" y="685800"/>
            <a:chExt cx="4114800" cy="76200"/>
          </a:xfrm>
        </p:grpSpPr>
        <p:sp>
          <p:nvSpPr>
            <p:cNvPr id="11" name="Rectangle 10"/>
            <p:cNvSpPr/>
            <p:nvPr userDrawn="1"/>
          </p:nvSpPr>
          <p:spPr>
            <a:xfrm>
              <a:off x="1371600" y="685800"/>
              <a:ext cx="685800" cy="762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85800" y="685800"/>
              <a:ext cx="685800" cy="762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2057400" y="685800"/>
              <a:ext cx="685800" cy="762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3429000" y="685800"/>
              <a:ext cx="685800" cy="762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2743200" y="685800"/>
              <a:ext cx="685800" cy="762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4114800" y="685800"/>
              <a:ext cx="685800" cy="762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5400"/>
              </a:lnSpc>
              <a:spcBef>
                <a:spcPts val="0"/>
              </a:spcBef>
              <a:spcAft>
                <a:spcPts val="1400"/>
              </a:spcAft>
              <a:buClr>
                <a:srgbClr val="7CBE30"/>
              </a:buClr>
              <a:buFontTx/>
              <a:buNone/>
              <a:defRPr sz="6000" b="0" i="0" spc="-150" baseline="0">
                <a:solidFill>
                  <a:srgbClr val="B1B1B1"/>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rgbClr val="141414"/>
                </a:solidFill>
                <a:latin typeface="Museo Sans 700"/>
                <a:cs typeface="Museo Sans 300"/>
              </a:defRPr>
            </a:lvl2pPr>
            <a:lvl3pPr marL="457200" indent="-457200">
              <a:lnSpc>
                <a:spcPts val="3000"/>
              </a:lnSpc>
              <a:spcBef>
                <a:spcPts val="1400"/>
              </a:spcBef>
              <a:spcAft>
                <a:spcPts val="0"/>
              </a:spcAft>
              <a:buClr>
                <a:srgbClr val="B1B1B1"/>
              </a:buClr>
              <a:buFont typeface="Lucida Grande"/>
              <a:buChar char="›"/>
              <a:defRPr sz="3000" b="0" i="0" baseline="0">
                <a:solidFill>
                  <a:srgbClr val="141414"/>
                </a:solidFill>
                <a:latin typeface="Museo Sans 300"/>
                <a:cs typeface="Museo Sans 300"/>
              </a:defRPr>
            </a:lvl3pPr>
            <a:lvl4pPr marL="914400" indent="-457200">
              <a:lnSpc>
                <a:spcPts val="1800"/>
              </a:lnSpc>
              <a:spcBef>
                <a:spcPts val="600"/>
              </a:spcBef>
              <a:spcAft>
                <a:spcPts val="0"/>
              </a:spcAft>
              <a:buClr>
                <a:srgbClr val="B1B1B1"/>
              </a:buClr>
              <a:buFont typeface="Lucida Grande"/>
              <a:buChar char="›"/>
              <a:defRPr sz="1800" b="0" i="0" baseline="0">
                <a:solidFill>
                  <a:srgbClr val="B1B1B1"/>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a:p>
            <a:pPr lvl="3"/>
            <a:r>
              <a:rPr lang="en-US" dirty="0" smtClean="0"/>
              <a:t>Third Level</a:t>
            </a:r>
          </a:p>
        </p:txBody>
      </p:sp>
      <p:sp>
        <p:nvSpPr>
          <p:cNvPr id="1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B1B1B1"/>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141414"/>
                </a:solidFill>
                <a:latin typeface="Museo Sans 300"/>
                <a:cs typeface="Museo Sans 300"/>
              </a:defRPr>
            </a:lvl2pPr>
            <a:lvl3pPr marL="457200" indent="-457200">
              <a:lnSpc>
                <a:spcPts val="2400"/>
              </a:lnSpc>
              <a:spcBef>
                <a:spcPts val="0"/>
              </a:spcBef>
              <a:spcAft>
                <a:spcPts val="1200"/>
              </a:spcAft>
              <a:buClr>
                <a:srgbClr val="B1B1B1"/>
              </a:buClr>
              <a:buFont typeface="Lucida Grande"/>
              <a:buChar char="›"/>
              <a:defRPr b="0" i="0">
                <a:solidFill>
                  <a:schemeClr val="tx1"/>
                </a:solidFill>
                <a:latin typeface="Museo Sans 500"/>
                <a:cs typeface="Museo Sans 500"/>
              </a:defRPr>
            </a:lvl3pPr>
            <a:lvl4pPr marL="914400" indent="-457200">
              <a:lnSpc>
                <a:spcPts val="1800"/>
              </a:lnSpc>
              <a:spcBef>
                <a:spcPts val="0"/>
              </a:spcBef>
              <a:spcAft>
                <a:spcPts val="1200"/>
              </a:spcAft>
              <a:buClr>
                <a:srgbClr val="B1B1B1"/>
              </a:buClr>
              <a:buFont typeface="Lucida Grande"/>
              <a:buChar char="›"/>
              <a:defRPr sz="1800" b="0" i="0">
                <a:solidFill>
                  <a:srgbClr val="B1B1B1"/>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a:p>
            <a:pPr lvl="3"/>
            <a:r>
              <a:rPr lang="en-US" dirty="0" smtClean="0"/>
              <a:t>Third Level</a:t>
            </a:r>
          </a:p>
          <a:p>
            <a:pPr lvl="3"/>
            <a:endParaRPr lang="en-US" dirty="0" smtClean="0"/>
          </a:p>
        </p:txBody>
      </p:sp>
      <p:pic>
        <p:nvPicPr>
          <p:cNvPr id="13" name="Picture 12"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5"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1" name="Rectangle 10"/>
          <p:cNvSpPr/>
          <p:nvPr userDrawn="1"/>
        </p:nvSpPr>
        <p:spPr>
          <a:xfrm>
            <a:off x="-8142" y="0"/>
            <a:ext cx="9152142" cy="59436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3"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300"/>
                <a:cs typeface="Museo Sans 300"/>
              </a:defRPr>
            </a:lvl2pPr>
            <a:lvl3pPr marL="457200" indent="-457200">
              <a:lnSpc>
                <a:spcPts val="2400"/>
              </a:lnSpc>
              <a:spcBef>
                <a:spcPts val="0"/>
              </a:spcBef>
              <a:spcAft>
                <a:spcPts val="1200"/>
              </a:spcAft>
              <a:buClr>
                <a:srgbClr val="AED879"/>
              </a:buClr>
              <a:buFont typeface="Lucida Grande"/>
              <a:buChar char="›"/>
              <a:defRPr b="0" i="0">
                <a:solidFill>
                  <a:srgbClr val="FFFFFF"/>
                </a:solidFill>
                <a:latin typeface="Museo Sans 500"/>
                <a:cs typeface="Museo Sans 500"/>
              </a:defRPr>
            </a:lvl3pPr>
            <a:lvl4pPr marL="914400" indent="-457200">
              <a:lnSpc>
                <a:spcPts val="1800"/>
              </a:lnSpc>
              <a:spcBef>
                <a:spcPts val="0"/>
              </a:spcBef>
              <a:spcAft>
                <a:spcPts val="1200"/>
              </a:spcAft>
              <a:buClr>
                <a:srgbClr val="AED879"/>
              </a:buClr>
              <a:buFont typeface="Lucida Grande"/>
              <a:buChar char="›"/>
              <a:defRPr sz="1800" b="0" i="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a:p>
            <a:pPr lvl="3"/>
            <a:r>
              <a:rPr lang="en-US" dirty="0" smtClean="0"/>
              <a:t>Third Level</a:t>
            </a:r>
          </a:p>
          <a:p>
            <a:pPr lvl="3"/>
            <a:endParaRPr lang="en-US" dirty="0" smtClean="0"/>
          </a:p>
        </p:txBody>
      </p:sp>
      <p:pic>
        <p:nvPicPr>
          <p:cNvPr id="9" name="Picture 8"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Rectangle 5"/>
          <p:cNvSpPr/>
          <p:nvPr userDrawn="1"/>
        </p:nvSpPr>
        <p:spPr>
          <a:xfrm>
            <a:off x="-8142" y="0"/>
            <a:ext cx="9152142" cy="59436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300"/>
                <a:cs typeface="Museo Sans 300"/>
              </a:defRPr>
            </a:lvl2pPr>
            <a:lvl3pPr marL="457200" indent="-457200">
              <a:lnSpc>
                <a:spcPts val="2400"/>
              </a:lnSpc>
              <a:spcBef>
                <a:spcPts val="0"/>
              </a:spcBef>
              <a:spcAft>
                <a:spcPts val="1200"/>
              </a:spcAft>
              <a:buClr>
                <a:srgbClr val="FDCD69"/>
              </a:buClr>
              <a:buFont typeface="Lucida Grande"/>
              <a:buChar char="›"/>
              <a:defRPr b="0" i="0">
                <a:solidFill>
                  <a:srgbClr val="FFFFFF"/>
                </a:solidFill>
                <a:latin typeface="Museo Sans 500"/>
                <a:cs typeface="Museo Sans 500"/>
              </a:defRPr>
            </a:lvl3pPr>
            <a:lvl4pPr marL="914400" indent="-457200">
              <a:lnSpc>
                <a:spcPts val="1800"/>
              </a:lnSpc>
              <a:spcBef>
                <a:spcPts val="0"/>
              </a:spcBef>
              <a:spcAft>
                <a:spcPts val="1200"/>
              </a:spcAft>
              <a:buClr>
                <a:srgbClr val="FDCD69"/>
              </a:buClr>
              <a:buFont typeface="Lucida Grande"/>
              <a:buChar char="›"/>
              <a:defRPr sz="1800" b="0" i="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a:p>
            <a:pPr lvl="3"/>
            <a:r>
              <a:rPr lang="en-US" dirty="0" smtClean="0"/>
              <a:t>Third Level</a:t>
            </a:r>
          </a:p>
          <a:p>
            <a:pPr lvl="3"/>
            <a:endParaRPr lang="en-US" dirty="0" smtClean="0"/>
          </a:p>
        </p:txBody>
      </p:sp>
      <p:pic>
        <p:nvPicPr>
          <p:cNvPr id="11" name="Picture 10"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p:cNvSpPr/>
          <p:nvPr userDrawn="1"/>
        </p:nvSpPr>
        <p:spPr>
          <a:xfrm>
            <a:off x="-8142" y="0"/>
            <a:ext cx="9152142" cy="59436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300"/>
                <a:cs typeface="Museo Sans 300"/>
              </a:defRPr>
            </a:lvl2pPr>
            <a:lvl3pPr marL="457200" indent="-457200">
              <a:lnSpc>
                <a:spcPts val="2400"/>
              </a:lnSpc>
              <a:spcBef>
                <a:spcPts val="0"/>
              </a:spcBef>
              <a:spcAft>
                <a:spcPts val="1200"/>
              </a:spcAft>
              <a:buClr>
                <a:srgbClr val="57BBEB"/>
              </a:buClr>
              <a:buFont typeface="Lucida Grande"/>
              <a:buChar char="›"/>
              <a:defRPr b="0" i="0">
                <a:solidFill>
                  <a:srgbClr val="FFFFFF"/>
                </a:solidFill>
                <a:latin typeface="Museo Sans 500"/>
                <a:cs typeface="Museo Sans 500"/>
              </a:defRPr>
            </a:lvl3pPr>
            <a:lvl4pPr marL="914400" indent="-457200">
              <a:lnSpc>
                <a:spcPts val="1800"/>
              </a:lnSpc>
              <a:spcBef>
                <a:spcPts val="0"/>
              </a:spcBef>
              <a:spcAft>
                <a:spcPts val="1200"/>
              </a:spcAft>
              <a:buClr>
                <a:srgbClr val="57BBEB"/>
              </a:buClr>
              <a:buFont typeface="Lucida Grande"/>
              <a:buChar char="›"/>
              <a:defRPr sz="1800" b="0" i="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a:p>
            <a:pPr lvl="3"/>
            <a:r>
              <a:rPr lang="en-US" dirty="0" smtClean="0"/>
              <a:t>Third Level</a:t>
            </a:r>
          </a:p>
          <a:p>
            <a:pPr lvl="3"/>
            <a:endParaRPr lang="en-US" dirty="0" smtClean="0"/>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p:cNvSpPr/>
          <p:nvPr userDrawn="1"/>
        </p:nvSpPr>
        <p:spPr>
          <a:xfrm>
            <a:off x="-8142" y="0"/>
            <a:ext cx="9152142" cy="59436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300"/>
                <a:cs typeface="Museo Sans 300"/>
              </a:defRPr>
            </a:lvl2pPr>
            <a:lvl3pPr marL="457200" indent="-457200">
              <a:lnSpc>
                <a:spcPts val="2400"/>
              </a:lnSpc>
              <a:spcBef>
                <a:spcPts val="0"/>
              </a:spcBef>
              <a:spcAft>
                <a:spcPts val="1200"/>
              </a:spcAft>
              <a:buClr>
                <a:srgbClr val="E18565"/>
              </a:buClr>
              <a:buFont typeface="Lucida Grande"/>
              <a:buChar char="›"/>
              <a:defRPr b="0" i="0">
                <a:solidFill>
                  <a:srgbClr val="FFFFFF"/>
                </a:solidFill>
                <a:latin typeface="Museo Sans 500"/>
                <a:cs typeface="Museo Sans 500"/>
              </a:defRPr>
            </a:lvl3pPr>
            <a:lvl4pPr marL="914400" indent="-457200">
              <a:lnSpc>
                <a:spcPts val="1800"/>
              </a:lnSpc>
              <a:spcBef>
                <a:spcPts val="0"/>
              </a:spcBef>
              <a:spcAft>
                <a:spcPts val="1200"/>
              </a:spcAft>
              <a:buClr>
                <a:srgbClr val="E18565"/>
              </a:buClr>
              <a:buFont typeface="Lucida Grande"/>
              <a:buChar char="›"/>
              <a:defRPr sz="1800" b="0" i="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a:p>
            <a:pPr lvl="3"/>
            <a:r>
              <a:rPr lang="en-US" dirty="0" smtClean="0"/>
              <a:t>Third Level</a:t>
            </a:r>
          </a:p>
          <a:p>
            <a:pPr lvl="3"/>
            <a:endParaRPr lang="en-US" dirty="0" smtClean="0"/>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p:cNvSpPr/>
          <p:nvPr userDrawn="1"/>
        </p:nvSpPr>
        <p:spPr>
          <a:xfrm>
            <a:off x="-8142" y="0"/>
            <a:ext cx="9152142" cy="59436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300"/>
                <a:cs typeface="Museo Sans 300"/>
              </a:defRPr>
            </a:lvl2pPr>
            <a:lvl3pPr marL="457200" indent="-457200">
              <a:lnSpc>
                <a:spcPts val="2400"/>
              </a:lnSpc>
              <a:spcBef>
                <a:spcPts val="0"/>
              </a:spcBef>
              <a:spcAft>
                <a:spcPts val="1200"/>
              </a:spcAft>
              <a:buClr>
                <a:srgbClr val="88548B"/>
              </a:buClr>
              <a:buFont typeface="Lucida Grande"/>
              <a:buChar char="›"/>
              <a:defRPr b="0" i="0">
                <a:solidFill>
                  <a:srgbClr val="FFFFFF"/>
                </a:solidFill>
                <a:latin typeface="Museo Sans 500"/>
                <a:cs typeface="Museo Sans 500"/>
              </a:defRPr>
            </a:lvl3pPr>
            <a:lvl4pPr marL="914400" indent="-457200">
              <a:lnSpc>
                <a:spcPts val="1800"/>
              </a:lnSpc>
              <a:spcBef>
                <a:spcPts val="0"/>
              </a:spcBef>
              <a:spcAft>
                <a:spcPts val="1200"/>
              </a:spcAft>
              <a:buClr>
                <a:srgbClr val="88548B"/>
              </a:buClr>
              <a:buFont typeface="Lucida Grande"/>
              <a:buChar char="›"/>
              <a:defRPr sz="1800" b="0" i="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a:p>
            <a:pPr lvl="3"/>
            <a:r>
              <a:rPr lang="en-US" dirty="0" smtClean="0"/>
              <a:t>Third Level</a:t>
            </a:r>
          </a:p>
          <a:p>
            <a:pPr lvl="3"/>
            <a:endParaRPr lang="en-US" dirty="0" smtClean="0"/>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ectangle 5"/>
          <p:cNvSpPr/>
          <p:nvPr userDrawn="1"/>
        </p:nvSpPr>
        <p:spPr>
          <a:xfrm>
            <a:off x="-8142" y="0"/>
            <a:ext cx="9152142" cy="59436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300"/>
                <a:cs typeface="Museo Sans 300"/>
              </a:defRPr>
            </a:lvl2pPr>
            <a:lvl3pPr marL="457200" indent="-457200">
              <a:lnSpc>
                <a:spcPts val="2400"/>
              </a:lnSpc>
              <a:spcBef>
                <a:spcPts val="0"/>
              </a:spcBef>
              <a:spcAft>
                <a:spcPts val="1200"/>
              </a:spcAft>
              <a:buClr>
                <a:srgbClr val="56AEC0"/>
              </a:buClr>
              <a:buFont typeface="Lucida Grande"/>
              <a:buChar char="›"/>
              <a:defRPr b="0" i="0">
                <a:solidFill>
                  <a:srgbClr val="FFFFFF"/>
                </a:solidFill>
                <a:latin typeface="Museo Sans 500"/>
                <a:cs typeface="Museo Sans 500"/>
              </a:defRPr>
            </a:lvl3pPr>
            <a:lvl4pPr marL="914400" indent="-457200">
              <a:lnSpc>
                <a:spcPts val="1800"/>
              </a:lnSpc>
              <a:spcBef>
                <a:spcPts val="0"/>
              </a:spcBef>
              <a:spcAft>
                <a:spcPts val="1200"/>
              </a:spcAft>
              <a:buClr>
                <a:srgbClr val="56AEC0"/>
              </a:buClr>
              <a:buFont typeface="Lucida Grande"/>
              <a:buChar char="›"/>
              <a:defRPr sz="1800" b="0" i="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a:p>
            <a:pPr lvl="3"/>
            <a:r>
              <a:rPr lang="en-US" dirty="0" smtClean="0"/>
              <a:t>Third Level</a:t>
            </a:r>
          </a:p>
          <a:p>
            <a:pPr lvl="3"/>
            <a:endParaRPr lang="en-US" dirty="0" smtClean="0"/>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915214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3" name="Picture 12" descr="simpleview_reverse_RGB.eps"/>
          <p:cNvPicPr>
            <a:picLocks noChangeAspect="1"/>
          </p:cNvPicPr>
          <p:nvPr userDrawn="1"/>
        </p:nvPicPr>
        <p:blipFill>
          <a:blip r:embed="rId2"/>
          <a:stretch>
            <a:fillRect/>
          </a:stretch>
        </p:blipFill>
        <p:spPr>
          <a:xfrm>
            <a:off x="1676400" y="2965450"/>
            <a:ext cx="5800600" cy="914400"/>
          </a:xfrm>
          <a:prstGeom prst="rect">
            <a:avLst/>
          </a:prstGeom>
        </p:spPr>
      </p:pic>
    </p:spTree>
  </p:cSld>
  <p:clrMapOvr>
    <a:masterClrMapping/>
  </p:clrMapOvr>
  <p:transition spd="slow"/>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8142" y="0"/>
            <a:ext cx="9152142" cy="5943600"/>
          </a:xfrm>
          <a:prstGeom prst="rect">
            <a:avLst/>
          </a:prstGeom>
          <a:solidFill>
            <a:srgbClr val="1414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7"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B1B1B1"/>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chemeClr val="bg1"/>
                </a:solidFill>
                <a:latin typeface="Museo Sans 300"/>
                <a:cs typeface="Museo Sans 300"/>
              </a:defRPr>
            </a:lvl2pPr>
            <a:lvl3pPr marL="457200" indent="-457200">
              <a:lnSpc>
                <a:spcPts val="2400"/>
              </a:lnSpc>
              <a:spcBef>
                <a:spcPts val="0"/>
              </a:spcBef>
              <a:spcAft>
                <a:spcPts val="1200"/>
              </a:spcAft>
              <a:buClr>
                <a:srgbClr val="B1B1B1"/>
              </a:buClr>
              <a:buFont typeface="Lucida Grande"/>
              <a:buChar char="›"/>
              <a:defRPr b="0" i="0">
                <a:solidFill>
                  <a:schemeClr val="bg1"/>
                </a:solidFill>
                <a:latin typeface="Museo Sans 500"/>
                <a:cs typeface="Museo Sans 500"/>
              </a:defRPr>
            </a:lvl3pPr>
            <a:lvl4pPr marL="914400" indent="-457200">
              <a:lnSpc>
                <a:spcPts val="1800"/>
              </a:lnSpc>
              <a:spcBef>
                <a:spcPts val="0"/>
              </a:spcBef>
              <a:spcAft>
                <a:spcPts val="1200"/>
              </a:spcAft>
              <a:buClr>
                <a:srgbClr val="B1B1B1"/>
              </a:buClr>
              <a:buFont typeface="Lucida Grande"/>
              <a:buChar char="›"/>
              <a:defRPr sz="1800" b="0" i="0">
                <a:solidFill>
                  <a:srgbClr val="B1B1B1"/>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a:p>
            <a:pPr lvl="3"/>
            <a:r>
              <a:rPr lang="en-US" dirty="0" smtClean="0"/>
              <a:t>Third Level</a:t>
            </a:r>
          </a:p>
          <a:p>
            <a:pPr lvl="3"/>
            <a:endParaRPr lang="en-US" dirty="0" smtClean="0"/>
          </a:p>
        </p:txBody>
      </p:sp>
      <p:pic>
        <p:nvPicPr>
          <p:cNvPr id="9" name="Picture 8"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6"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Rectangle 5"/>
          <p:cNvSpPr/>
          <p:nvPr userDrawn="1"/>
        </p:nvSpPr>
        <p:spPr>
          <a:xfrm>
            <a:off x="0" y="0"/>
            <a:ext cx="915214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1" name="Rectangle 10"/>
          <p:cNvSpPr/>
          <p:nvPr userDrawn="1"/>
        </p:nvSpPr>
        <p:spPr>
          <a:xfrm>
            <a:off x="-8142" y="0"/>
            <a:ext cx="9152142" cy="48768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9" name="Picture 8"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
        <p:nvSpPr>
          <p:cNvPr id="6" name="Content Placeholder 2"/>
          <p:cNvSpPr>
            <a:spLocks noGrp="1"/>
          </p:cNvSpPr>
          <p:nvPr>
            <p:ph idx="10" hasCustomPrompt="1"/>
          </p:nvPr>
        </p:nvSpPr>
        <p:spPr>
          <a:xfrm>
            <a:off x="297179" y="457200"/>
            <a:ext cx="4122421" cy="44196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500"/>
                <a:cs typeface="Museo Sans 500"/>
              </a:defRPr>
            </a:lvl2pPr>
            <a:lvl3pPr marL="457200" indent="-457200">
              <a:lnSpc>
                <a:spcPts val="2400"/>
              </a:lnSpc>
              <a:spcBef>
                <a:spcPts val="0"/>
              </a:spcBef>
              <a:spcAft>
                <a:spcPts val="1200"/>
              </a:spcAft>
              <a:buClr>
                <a:srgbClr val="AED879"/>
              </a:buClr>
              <a:buFont typeface="Lucida Grande"/>
              <a:buChar char="›"/>
              <a:defRPr b="0" i="0" baseline="0">
                <a:solidFill>
                  <a:srgbClr val="FFFFFF"/>
                </a:solidFill>
                <a:latin typeface="Museo Sans 500"/>
                <a:cs typeface="Museo Sans 500"/>
              </a:defRPr>
            </a:lvl3pPr>
            <a:lvl4pPr marL="914400" indent="-457200">
              <a:lnSpc>
                <a:spcPts val="1800"/>
              </a:lnSpc>
              <a:spcBef>
                <a:spcPts val="0"/>
              </a:spcBef>
              <a:spcAft>
                <a:spcPts val="1200"/>
              </a:spcAft>
              <a:buClr>
                <a:srgbClr val="AED879"/>
              </a:buClr>
              <a:buFont typeface="Lucida Grande"/>
              <a:buChar char="›"/>
              <a:defRPr sz="1800" b="0" i="0" baseline="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a:p>
            <a:pPr lvl="3"/>
            <a:r>
              <a:rPr lang="en-US" dirty="0" smtClean="0"/>
              <a:t>Third Level</a:t>
            </a:r>
          </a:p>
        </p:txBody>
      </p:sp>
      <p:sp>
        <p:nvSpPr>
          <p:cNvPr id="8" name="Text Placeholder 16"/>
          <p:cNvSpPr>
            <a:spLocks noGrp="1"/>
          </p:cNvSpPr>
          <p:nvPr>
            <p:ph type="body" sz="quarter" idx="11"/>
          </p:nvPr>
        </p:nvSpPr>
        <p:spPr>
          <a:xfrm>
            <a:off x="297181" y="5486400"/>
            <a:ext cx="4122420" cy="457200"/>
          </a:xfrm>
        </p:spPr>
        <p:txBody>
          <a:bodyPr lIns="0" tIns="0" rIns="0" bIns="0" anchor="ctr">
            <a:normAutofit/>
          </a:bodyPr>
          <a:lstStyle>
            <a:lvl1pPr marL="0" indent="0" algn="r">
              <a:lnSpc>
                <a:spcPts val="1600"/>
              </a:lnSpc>
              <a:spcBef>
                <a:spcPts val="0"/>
              </a:spcBef>
              <a:defRPr sz="1200" b="0" i="0">
                <a:solidFill>
                  <a:srgbClr val="141414"/>
                </a:solidFill>
                <a:latin typeface="Museo Sans 700"/>
                <a:cs typeface="Museo Sans 700"/>
              </a:defRPr>
            </a:lvl1pPr>
          </a:lstStyle>
          <a:p>
            <a:endParaRPr lang="en-US" dirty="0" smtClean="0"/>
          </a:p>
        </p:txBody>
      </p:sp>
    </p:spTree>
    <p:extLst>
      <p:ext uri="{BB962C8B-B14F-4D97-AF65-F5344CB8AC3E}">
        <p14:creationId xmlns="" xmlns:p14="http://schemas.microsoft.com/office/powerpoint/2010/main" val="658255509"/>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Rectangle 5"/>
          <p:cNvSpPr/>
          <p:nvPr userDrawn="1"/>
        </p:nvSpPr>
        <p:spPr>
          <a:xfrm>
            <a:off x="-8142" y="0"/>
            <a:ext cx="9152142" cy="48768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1" name="Picture 10"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
        <p:nvSpPr>
          <p:cNvPr id="13" name="Content Placeholder 2"/>
          <p:cNvSpPr>
            <a:spLocks noGrp="1"/>
          </p:cNvSpPr>
          <p:nvPr>
            <p:ph idx="10" hasCustomPrompt="1"/>
          </p:nvPr>
        </p:nvSpPr>
        <p:spPr>
          <a:xfrm>
            <a:off x="297179" y="457200"/>
            <a:ext cx="4122421" cy="44196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FDCD69"/>
              </a:buClr>
              <a:buFontTx/>
              <a:buNone/>
              <a:defRPr sz="3200" b="0" i="0" baseline="0">
                <a:solidFill>
                  <a:srgbClr val="FFFFFF"/>
                </a:solidFill>
                <a:latin typeface="Museo Sans 500"/>
                <a:cs typeface="Museo Sans 500"/>
              </a:defRPr>
            </a:lvl2pPr>
            <a:lvl3pPr marL="457200" indent="-457200">
              <a:lnSpc>
                <a:spcPts val="2400"/>
              </a:lnSpc>
              <a:spcBef>
                <a:spcPts val="0"/>
              </a:spcBef>
              <a:spcAft>
                <a:spcPts val="1200"/>
              </a:spcAft>
              <a:buClr>
                <a:srgbClr val="FDCD69"/>
              </a:buClr>
              <a:buFont typeface="Lucida Grande"/>
              <a:buChar char="›"/>
              <a:defRPr b="0" i="0" baseline="0">
                <a:solidFill>
                  <a:srgbClr val="FFFFFF"/>
                </a:solidFill>
                <a:latin typeface="Museo Sans 500"/>
                <a:cs typeface="Museo Sans 500"/>
              </a:defRPr>
            </a:lvl3pPr>
            <a:lvl4pPr marL="914400" indent="-457200">
              <a:lnSpc>
                <a:spcPts val="1800"/>
              </a:lnSpc>
              <a:spcBef>
                <a:spcPts val="0"/>
              </a:spcBef>
              <a:spcAft>
                <a:spcPts val="1200"/>
              </a:spcAft>
              <a:buClr>
                <a:srgbClr val="FDCD69"/>
              </a:buClr>
              <a:buFont typeface="Lucida Grande"/>
              <a:buChar char="›"/>
              <a:defRPr sz="1800" b="0" i="0" baseline="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a:p>
            <a:pPr lvl="3"/>
            <a:r>
              <a:rPr lang="en-US" dirty="0" smtClean="0"/>
              <a:t>Third Level</a:t>
            </a:r>
          </a:p>
        </p:txBody>
      </p:sp>
      <p:sp>
        <p:nvSpPr>
          <p:cNvPr id="14" name="Text Placeholder 16"/>
          <p:cNvSpPr>
            <a:spLocks noGrp="1"/>
          </p:cNvSpPr>
          <p:nvPr>
            <p:ph type="body" sz="quarter" idx="11"/>
          </p:nvPr>
        </p:nvSpPr>
        <p:spPr>
          <a:xfrm>
            <a:off x="297181" y="5486400"/>
            <a:ext cx="4122420" cy="457200"/>
          </a:xfrm>
        </p:spPr>
        <p:txBody>
          <a:bodyPr lIns="0" tIns="0" rIns="0" bIns="0" anchor="ctr">
            <a:normAutofit/>
          </a:bodyPr>
          <a:lstStyle>
            <a:lvl1pPr marL="0" indent="0" algn="r">
              <a:lnSpc>
                <a:spcPts val="1600"/>
              </a:lnSpc>
              <a:spcBef>
                <a:spcPts val="0"/>
              </a:spcBef>
              <a:defRPr sz="1200" b="0" i="0">
                <a:solidFill>
                  <a:srgbClr val="141414"/>
                </a:solidFill>
                <a:latin typeface="Museo Sans 700"/>
                <a:cs typeface="Museo Sans 700"/>
              </a:defRPr>
            </a:lvl1pPr>
          </a:lstStyle>
          <a:p>
            <a:endParaRPr lang="en-US" dirty="0" smtClean="0"/>
          </a:p>
        </p:txBody>
      </p:sp>
    </p:spTree>
    <p:extLst>
      <p:ext uri="{BB962C8B-B14F-4D97-AF65-F5344CB8AC3E}">
        <p14:creationId xmlns="" xmlns:p14="http://schemas.microsoft.com/office/powerpoint/2010/main" val="1306988877"/>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Rectangle 5"/>
          <p:cNvSpPr/>
          <p:nvPr userDrawn="1"/>
        </p:nvSpPr>
        <p:spPr>
          <a:xfrm>
            <a:off x="-8142" y="0"/>
            <a:ext cx="9152142" cy="48768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
        <p:nvSpPr>
          <p:cNvPr id="11" name="Content Placeholder 2"/>
          <p:cNvSpPr>
            <a:spLocks noGrp="1"/>
          </p:cNvSpPr>
          <p:nvPr>
            <p:ph idx="10" hasCustomPrompt="1"/>
          </p:nvPr>
        </p:nvSpPr>
        <p:spPr>
          <a:xfrm>
            <a:off x="297179" y="457200"/>
            <a:ext cx="4122421" cy="44196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500"/>
                <a:cs typeface="Museo Sans 500"/>
              </a:defRPr>
            </a:lvl2pPr>
            <a:lvl3pPr marL="457200" indent="-457200">
              <a:lnSpc>
                <a:spcPts val="2400"/>
              </a:lnSpc>
              <a:spcBef>
                <a:spcPts val="0"/>
              </a:spcBef>
              <a:spcAft>
                <a:spcPts val="1200"/>
              </a:spcAft>
              <a:buClr>
                <a:srgbClr val="57BBEB"/>
              </a:buClr>
              <a:buFont typeface="Lucida Grande"/>
              <a:buChar char="›"/>
              <a:defRPr b="0" i="0" baseline="0">
                <a:solidFill>
                  <a:srgbClr val="FFFFFF"/>
                </a:solidFill>
                <a:latin typeface="Museo Sans 500"/>
                <a:cs typeface="Museo Sans 500"/>
              </a:defRPr>
            </a:lvl3pPr>
            <a:lvl4pPr marL="914400" indent="-457200">
              <a:lnSpc>
                <a:spcPts val="1800"/>
              </a:lnSpc>
              <a:spcBef>
                <a:spcPts val="0"/>
              </a:spcBef>
              <a:spcAft>
                <a:spcPts val="1200"/>
              </a:spcAft>
              <a:buClr>
                <a:srgbClr val="57BBEB"/>
              </a:buClr>
              <a:buFont typeface="Lucida Grande"/>
              <a:buChar char="›"/>
              <a:defRPr sz="1800" b="0" i="0" baseline="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a:p>
            <a:pPr lvl="3"/>
            <a:r>
              <a:rPr lang="en-US" dirty="0" smtClean="0"/>
              <a:t>Third Level</a:t>
            </a:r>
          </a:p>
        </p:txBody>
      </p:sp>
      <p:sp>
        <p:nvSpPr>
          <p:cNvPr id="12" name="Text Placeholder 16"/>
          <p:cNvSpPr>
            <a:spLocks noGrp="1"/>
          </p:cNvSpPr>
          <p:nvPr>
            <p:ph type="body" sz="quarter" idx="11"/>
          </p:nvPr>
        </p:nvSpPr>
        <p:spPr>
          <a:xfrm>
            <a:off x="297181" y="5486400"/>
            <a:ext cx="4122420" cy="457200"/>
          </a:xfrm>
        </p:spPr>
        <p:txBody>
          <a:bodyPr lIns="0" tIns="0" rIns="0" bIns="0" anchor="ctr">
            <a:normAutofit/>
          </a:bodyPr>
          <a:lstStyle>
            <a:lvl1pPr marL="0" indent="0" algn="r">
              <a:lnSpc>
                <a:spcPts val="1600"/>
              </a:lnSpc>
              <a:spcBef>
                <a:spcPts val="0"/>
              </a:spcBef>
              <a:defRPr sz="1200" b="0" i="0">
                <a:solidFill>
                  <a:srgbClr val="141414"/>
                </a:solidFill>
                <a:latin typeface="Museo Sans 700"/>
                <a:cs typeface="Museo Sans 700"/>
              </a:defRPr>
            </a:lvl1pPr>
          </a:lstStyle>
          <a:p>
            <a:endParaRPr lang="en-US" dirty="0" smtClean="0"/>
          </a:p>
        </p:txBody>
      </p:sp>
    </p:spTree>
    <p:extLst>
      <p:ext uri="{BB962C8B-B14F-4D97-AF65-F5344CB8AC3E}">
        <p14:creationId xmlns="" xmlns:p14="http://schemas.microsoft.com/office/powerpoint/2010/main" val="1569297864"/>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Rectangle 5"/>
          <p:cNvSpPr/>
          <p:nvPr userDrawn="1"/>
        </p:nvSpPr>
        <p:spPr>
          <a:xfrm>
            <a:off x="-8142" y="0"/>
            <a:ext cx="9152142" cy="48768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
        <p:nvSpPr>
          <p:cNvPr id="13" name="Content Placeholder 2"/>
          <p:cNvSpPr>
            <a:spLocks noGrp="1"/>
          </p:cNvSpPr>
          <p:nvPr>
            <p:ph idx="10" hasCustomPrompt="1"/>
          </p:nvPr>
        </p:nvSpPr>
        <p:spPr>
          <a:xfrm>
            <a:off x="297179" y="457200"/>
            <a:ext cx="4122421" cy="44196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FBAC1C"/>
              </a:buClr>
              <a:buFontTx/>
              <a:buNone/>
              <a:defRPr sz="3200" b="0" i="0" baseline="0">
                <a:solidFill>
                  <a:srgbClr val="FFFFFF"/>
                </a:solidFill>
                <a:latin typeface="Museo Sans 500"/>
                <a:cs typeface="Museo Sans 500"/>
              </a:defRPr>
            </a:lvl2pPr>
            <a:lvl3pPr marL="457200" indent="-457200">
              <a:lnSpc>
                <a:spcPts val="2400"/>
              </a:lnSpc>
              <a:spcBef>
                <a:spcPts val="0"/>
              </a:spcBef>
              <a:spcAft>
                <a:spcPts val="1200"/>
              </a:spcAft>
              <a:buClr>
                <a:srgbClr val="E18565"/>
              </a:buClr>
              <a:buFont typeface="Lucida Grande"/>
              <a:buChar char="›"/>
              <a:defRPr b="0" i="0" baseline="0">
                <a:solidFill>
                  <a:srgbClr val="FFFFFF"/>
                </a:solidFill>
                <a:latin typeface="Museo Sans 500"/>
                <a:cs typeface="Museo Sans 500"/>
              </a:defRPr>
            </a:lvl3pPr>
            <a:lvl4pPr marL="914400" indent="-457200">
              <a:lnSpc>
                <a:spcPts val="1800"/>
              </a:lnSpc>
              <a:spcBef>
                <a:spcPts val="0"/>
              </a:spcBef>
              <a:spcAft>
                <a:spcPts val="1200"/>
              </a:spcAft>
              <a:buClr>
                <a:srgbClr val="E18565"/>
              </a:buClr>
              <a:buFont typeface="Lucida Grande"/>
              <a:buChar char="›"/>
              <a:defRPr sz="1800" b="0" i="0" baseline="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a:p>
            <a:pPr lvl="3"/>
            <a:r>
              <a:rPr lang="en-US" dirty="0" smtClean="0"/>
              <a:t>Third Level</a:t>
            </a:r>
          </a:p>
        </p:txBody>
      </p:sp>
      <p:sp>
        <p:nvSpPr>
          <p:cNvPr id="14" name="Text Placeholder 16"/>
          <p:cNvSpPr>
            <a:spLocks noGrp="1"/>
          </p:cNvSpPr>
          <p:nvPr>
            <p:ph type="body" sz="quarter" idx="11"/>
          </p:nvPr>
        </p:nvSpPr>
        <p:spPr>
          <a:xfrm>
            <a:off x="297181" y="5486400"/>
            <a:ext cx="4122420" cy="457200"/>
          </a:xfrm>
        </p:spPr>
        <p:txBody>
          <a:bodyPr lIns="0" tIns="0" rIns="0" bIns="0" anchor="ctr">
            <a:normAutofit/>
          </a:bodyPr>
          <a:lstStyle>
            <a:lvl1pPr marL="0" indent="0" algn="r">
              <a:lnSpc>
                <a:spcPts val="1600"/>
              </a:lnSpc>
              <a:spcBef>
                <a:spcPts val="0"/>
              </a:spcBef>
              <a:defRPr sz="1200" b="0" i="0">
                <a:solidFill>
                  <a:srgbClr val="141414"/>
                </a:solidFill>
                <a:latin typeface="Museo Sans 700"/>
                <a:cs typeface="Museo Sans 700"/>
              </a:defRPr>
            </a:lvl1pPr>
          </a:lstStyle>
          <a:p>
            <a:endParaRPr lang="en-US" dirty="0" smtClean="0"/>
          </a:p>
        </p:txBody>
      </p:sp>
    </p:spTree>
    <p:extLst>
      <p:ext uri="{BB962C8B-B14F-4D97-AF65-F5344CB8AC3E}">
        <p14:creationId xmlns="" xmlns:p14="http://schemas.microsoft.com/office/powerpoint/2010/main" val="3403880041"/>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Rectangle 5"/>
          <p:cNvSpPr/>
          <p:nvPr userDrawn="1"/>
        </p:nvSpPr>
        <p:spPr>
          <a:xfrm>
            <a:off x="-8142" y="0"/>
            <a:ext cx="9152142" cy="48768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
        <p:nvSpPr>
          <p:cNvPr id="14" name="Content Placeholder 2"/>
          <p:cNvSpPr>
            <a:spLocks noGrp="1"/>
          </p:cNvSpPr>
          <p:nvPr>
            <p:ph idx="10" hasCustomPrompt="1"/>
          </p:nvPr>
        </p:nvSpPr>
        <p:spPr>
          <a:xfrm>
            <a:off x="297179" y="457200"/>
            <a:ext cx="4122421" cy="44196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88548B"/>
              </a:buClr>
              <a:buFontTx/>
              <a:buNone/>
              <a:defRPr sz="3200" b="0" i="0" baseline="0">
                <a:solidFill>
                  <a:srgbClr val="FFFFFF"/>
                </a:solidFill>
                <a:latin typeface="Museo Sans 500"/>
                <a:cs typeface="Museo Sans 500"/>
              </a:defRPr>
            </a:lvl2pPr>
            <a:lvl3pPr marL="457200" indent="-457200">
              <a:lnSpc>
                <a:spcPts val="2400"/>
              </a:lnSpc>
              <a:spcBef>
                <a:spcPts val="0"/>
              </a:spcBef>
              <a:spcAft>
                <a:spcPts val="1200"/>
              </a:spcAft>
              <a:buClr>
                <a:srgbClr val="88548B"/>
              </a:buClr>
              <a:buFont typeface="Lucida Grande"/>
              <a:buChar char="›"/>
              <a:defRPr b="0" i="0" baseline="0">
                <a:solidFill>
                  <a:srgbClr val="FFFFFF"/>
                </a:solidFill>
                <a:latin typeface="Museo Sans 500"/>
                <a:cs typeface="Museo Sans 500"/>
              </a:defRPr>
            </a:lvl3pPr>
            <a:lvl4pPr marL="914400" indent="-457200">
              <a:lnSpc>
                <a:spcPts val="1800"/>
              </a:lnSpc>
              <a:spcBef>
                <a:spcPts val="0"/>
              </a:spcBef>
              <a:spcAft>
                <a:spcPts val="1200"/>
              </a:spcAft>
              <a:buClr>
                <a:srgbClr val="88548B"/>
              </a:buClr>
              <a:buFont typeface="Lucida Grande"/>
              <a:buChar char="›"/>
              <a:defRPr sz="1800" b="0" i="0" baseline="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a:p>
            <a:pPr lvl="3"/>
            <a:r>
              <a:rPr lang="en-US" dirty="0" smtClean="0"/>
              <a:t>Third Level</a:t>
            </a:r>
          </a:p>
        </p:txBody>
      </p:sp>
      <p:sp>
        <p:nvSpPr>
          <p:cNvPr id="15" name="Text Placeholder 16"/>
          <p:cNvSpPr>
            <a:spLocks noGrp="1"/>
          </p:cNvSpPr>
          <p:nvPr>
            <p:ph type="body" sz="quarter" idx="11"/>
          </p:nvPr>
        </p:nvSpPr>
        <p:spPr>
          <a:xfrm>
            <a:off x="297181" y="5486400"/>
            <a:ext cx="4122420" cy="457200"/>
          </a:xfrm>
        </p:spPr>
        <p:txBody>
          <a:bodyPr lIns="0" tIns="0" rIns="0" bIns="0" anchor="ctr">
            <a:normAutofit/>
          </a:bodyPr>
          <a:lstStyle>
            <a:lvl1pPr marL="0" indent="0" algn="r">
              <a:lnSpc>
                <a:spcPts val="1600"/>
              </a:lnSpc>
              <a:spcBef>
                <a:spcPts val="0"/>
              </a:spcBef>
              <a:defRPr sz="1200" b="0" i="0">
                <a:solidFill>
                  <a:srgbClr val="141414"/>
                </a:solidFill>
                <a:latin typeface="Museo Sans 700"/>
                <a:cs typeface="Museo Sans 700"/>
              </a:defRPr>
            </a:lvl1pPr>
          </a:lstStyle>
          <a:p>
            <a:endParaRPr lang="en-US" dirty="0" smtClean="0"/>
          </a:p>
        </p:txBody>
      </p:sp>
    </p:spTree>
    <p:extLst>
      <p:ext uri="{BB962C8B-B14F-4D97-AF65-F5344CB8AC3E}">
        <p14:creationId xmlns="" xmlns:p14="http://schemas.microsoft.com/office/powerpoint/2010/main" val="2130085867"/>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Rectangle 5"/>
          <p:cNvSpPr/>
          <p:nvPr userDrawn="1"/>
        </p:nvSpPr>
        <p:spPr>
          <a:xfrm>
            <a:off x="-8142" y="0"/>
            <a:ext cx="9152142" cy="48768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
        <p:nvSpPr>
          <p:cNvPr id="13" name="Content Placeholder 2"/>
          <p:cNvSpPr>
            <a:spLocks noGrp="1"/>
          </p:cNvSpPr>
          <p:nvPr>
            <p:ph idx="10" hasCustomPrompt="1"/>
          </p:nvPr>
        </p:nvSpPr>
        <p:spPr>
          <a:xfrm>
            <a:off x="297179" y="457200"/>
            <a:ext cx="4122421" cy="44196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chemeClr val="bg1"/>
              </a:buClr>
              <a:buFontTx/>
              <a:buNone/>
              <a:defRPr sz="3200" b="0" i="0" baseline="0">
                <a:solidFill>
                  <a:srgbClr val="FFFFFF"/>
                </a:solidFill>
                <a:latin typeface="Museo Sans 500"/>
                <a:cs typeface="Museo Sans 500"/>
              </a:defRPr>
            </a:lvl2pPr>
            <a:lvl3pPr marL="457200" indent="-457200">
              <a:lnSpc>
                <a:spcPts val="2400"/>
              </a:lnSpc>
              <a:spcBef>
                <a:spcPts val="0"/>
              </a:spcBef>
              <a:spcAft>
                <a:spcPts val="1200"/>
              </a:spcAft>
              <a:buClr>
                <a:srgbClr val="56AEC0"/>
              </a:buClr>
              <a:buFont typeface="Lucida Grande"/>
              <a:buChar char="›"/>
              <a:defRPr b="0" i="0" baseline="0">
                <a:solidFill>
                  <a:srgbClr val="FFFFFF"/>
                </a:solidFill>
                <a:latin typeface="Museo Sans 500"/>
                <a:cs typeface="Museo Sans 500"/>
              </a:defRPr>
            </a:lvl3pPr>
            <a:lvl4pPr marL="914400" indent="-457200">
              <a:lnSpc>
                <a:spcPts val="1800"/>
              </a:lnSpc>
              <a:spcBef>
                <a:spcPts val="0"/>
              </a:spcBef>
              <a:spcAft>
                <a:spcPts val="1200"/>
              </a:spcAft>
              <a:buClr>
                <a:srgbClr val="56AEC0"/>
              </a:buClr>
              <a:buFont typeface="Lucida Grande"/>
              <a:buChar char="›"/>
              <a:defRPr sz="1800" b="0" i="0" baseline="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a:p>
            <a:pPr lvl="3"/>
            <a:r>
              <a:rPr lang="en-US" dirty="0" smtClean="0"/>
              <a:t>Third Level</a:t>
            </a:r>
          </a:p>
        </p:txBody>
      </p:sp>
      <p:sp>
        <p:nvSpPr>
          <p:cNvPr id="14" name="Text Placeholder 16"/>
          <p:cNvSpPr>
            <a:spLocks noGrp="1"/>
          </p:cNvSpPr>
          <p:nvPr>
            <p:ph type="body" sz="quarter" idx="11"/>
          </p:nvPr>
        </p:nvSpPr>
        <p:spPr>
          <a:xfrm>
            <a:off x="297181" y="5486400"/>
            <a:ext cx="4122420" cy="457200"/>
          </a:xfrm>
        </p:spPr>
        <p:txBody>
          <a:bodyPr lIns="0" tIns="0" rIns="0" bIns="0" anchor="ctr">
            <a:normAutofit/>
          </a:bodyPr>
          <a:lstStyle>
            <a:lvl1pPr marL="0" indent="0" algn="r">
              <a:lnSpc>
                <a:spcPts val="1600"/>
              </a:lnSpc>
              <a:spcBef>
                <a:spcPts val="0"/>
              </a:spcBef>
              <a:defRPr sz="1200" b="0" i="0">
                <a:solidFill>
                  <a:srgbClr val="141414"/>
                </a:solidFill>
                <a:latin typeface="Museo Sans 700"/>
                <a:cs typeface="Museo Sans 700"/>
              </a:defRPr>
            </a:lvl1pPr>
          </a:lstStyle>
          <a:p>
            <a:endParaRPr lang="en-US" dirty="0" smtClean="0"/>
          </a:p>
        </p:txBody>
      </p:sp>
    </p:spTree>
    <p:extLst>
      <p:ext uri="{BB962C8B-B14F-4D97-AF65-F5344CB8AC3E}">
        <p14:creationId xmlns="" xmlns:p14="http://schemas.microsoft.com/office/powerpoint/2010/main" val="204107471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grpSp>
        <p:nvGrpSpPr>
          <p:cNvPr id="18" name="Group 17"/>
          <p:cNvGrpSpPr/>
          <p:nvPr userDrawn="1"/>
        </p:nvGrpSpPr>
        <p:grpSpPr>
          <a:xfrm>
            <a:off x="0" y="0"/>
            <a:ext cx="9144000" cy="54864"/>
            <a:chOff x="685800" y="685800"/>
            <a:chExt cx="4114800" cy="76200"/>
          </a:xfrm>
        </p:grpSpPr>
        <p:sp>
          <p:nvSpPr>
            <p:cNvPr id="12" name="Rectangle 11"/>
            <p:cNvSpPr/>
            <p:nvPr userDrawn="1"/>
          </p:nvSpPr>
          <p:spPr>
            <a:xfrm>
              <a:off x="1371600" y="685800"/>
              <a:ext cx="685800" cy="762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685800" y="685800"/>
              <a:ext cx="685800" cy="762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2057400" y="685800"/>
              <a:ext cx="685800" cy="762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3429000" y="685800"/>
              <a:ext cx="685800" cy="762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2743200" y="685800"/>
              <a:ext cx="685800" cy="762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4114800" y="685800"/>
              <a:ext cx="685800" cy="762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8"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
        <p:nvSpPr>
          <p:cNvPr id="11"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5400"/>
              </a:lnSpc>
              <a:spcBef>
                <a:spcPts val="0"/>
              </a:spcBef>
              <a:spcAft>
                <a:spcPts val="1400"/>
              </a:spcAft>
              <a:buClr>
                <a:srgbClr val="7CBE30"/>
              </a:buClr>
              <a:buFontTx/>
              <a:buNone/>
              <a:defRPr sz="6000" b="0" i="0" spc="-150" baseline="0">
                <a:solidFill>
                  <a:srgbClr val="B1B1B1"/>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rgbClr val="141414"/>
                </a:solidFill>
                <a:latin typeface="Museo Sans 700"/>
                <a:cs typeface="Museo Sans 300"/>
              </a:defRPr>
            </a:lvl2pPr>
            <a:lvl3pPr marL="457200" indent="-457200">
              <a:lnSpc>
                <a:spcPts val="3000"/>
              </a:lnSpc>
              <a:spcBef>
                <a:spcPts val="1400"/>
              </a:spcBef>
              <a:spcAft>
                <a:spcPts val="0"/>
              </a:spcAft>
              <a:buClr>
                <a:srgbClr val="B1B1B1"/>
              </a:buClr>
              <a:buFont typeface="Lucida Grande"/>
              <a:buChar char="›"/>
              <a:defRPr sz="3000" b="0" i="0" baseline="0">
                <a:solidFill>
                  <a:srgbClr val="141414"/>
                </a:solidFill>
                <a:latin typeface="Museo Sans 300"/>
                <a:cs typeface="Museo Sans 300"/>
              </a:defRPr>
            </a:lvl3pPr>
            <a:lvl4pPr marL="914400" indent="-457200">
              <a:lnSpc>
                <a:spcPts val="1800"/>
              </a:lnSpc>
              <a:spcBef>
                <a:spcPts val="600"/>
              </a:spcBef>
              <a:spcAft>
                <a:spcPts val="0"/>
              </a:spcAft>
              <a:buClr>
                <a:srgbClr val="B1B1B1"/>
              </a:buClr>
              <a:buFont typeface="Lucida Grande"/>
              <a:buChar char="›"/>
              <a:defRPr sz="1800" b="0" i="0" baseline="0">
                <a:solidFill>
                  <a:srgbClr val="B1B1B1"/>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a:p>
            <a:pPr lvl="3"/>
            <a:r>
              <a:rPr lang="en-US" dirty="0" smtClean="0"/>
              <a:t>Third Level</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grpSp>
        <p:nvGrpSpPr>
          <p:cNvPr id="18" name="Group 17"/>
          <p:cNvGrpSpPr/>
          <p:nvPr userDrawn="1"/>
        </p:nvGrpSpPr>
        <p:grpSpPr>
          <a:xfrm>
            <a:off x="0" y="0"/>
            <a:ext cx="9144000" cy="54864"/>
            <a:chOff x="685800" y="685800"/>
            <a:chExt cx="4114800" cy="76200"/>
          </a:xfrm>
        </p:grpSpPr>
        <p:sp>
          <p:nvSpPr>
            <p:cNvPr id="12" name="Rectangle 11"/>
            <p:cNvSpPr/>
            <p:nvPr userDrawn="1"/>
          </p:nvSpPr>
          <p:spPr>
            <a:xfrm>
              <a:off x="1371600" y="685800"/>
              <a:ext cx="685800" cy="762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685800" y="685800"/>
              <a:ext cx="685800" cy="762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2057400" y="685800"/>
              <a:ext cx="685800" cy="762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3429000" y="685800"/>
              <a:ext cx="685800" cy="762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2743200" y="685800"/>
              <a:ext cx="685800" cy="762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4114800" y="685800"/>
              <a:ext cx="685800" cy="762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
        <p:nvSpPr>
          <p:cNvPr id="11"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5400"/>
              </a:lnSpc>
              <a:spcBef>
                <a:spcPts val="0"/>
              </a:spcBef>
              <a:spcAft>
                <a:spcPts val="1400"/>
              </a:spcAft>
              <a:buClr>
                <a:srgbClr val="7CBE30"/>
              </a:buClr>
              <a:buFontTx/>
              <a:buNone/>
              <a:defRPr sz="6000" b="0" i="0" spc="-150" baseline="0">
                <a:solidFill>
                  <a:srgbClr val="B1B1B1"/>
                </a:solidFill>
                <a:latin typeface="Museo Slab 100"/>
                <a:cs typeface="Museo Slab 100"/>
              </a:defRPr>
            </a:lvl1pPr>
            <a:lvl2pPr marL="0" indent="-457200">
              <a:lnSpc>
                <a:spcPts val="3200"/>
              </a:lnSpc>
              <a:spcBef>
                <a:spcPts val="0"/>
              </a:spcBef>
              <a:spcAft>
                <a:spcPts val="1200"/>
              </a:spcAft>
              <a:buClr>
                <a:srgbClr val="7CBE30"/>
              </a:buClr>
              <a:buFontTx/>
              <a:buNone/>
              <a:defRPr sz="3200" b="0" i="0" cap="none" spc="300" baseline="0">
                <a:solidFill>
                  <a:srgbClr val="141414"/>
                </a:solidFill>
                <a:latin typeface="Museo Sans 300"/>
                <a:cs typeface="Museo Sans 300"/>
              </a:defRPr>
            </a:lvl2pPr>
            <a:lvl3pPr marL="457200" indent="-457200">
              <a:lnSpc>
                <a:spcPts val="3000"/>
              </a:lnSpc>
              <a:spcBef>
                <a:spcPts val="1400"/>
              </a:spcBef>
              <a:spcAft>
                <a:spcPts val="0"/>
              </a:spcAft>
              <a:buClr>
                <a:srgbClr val="B1B1B1"/>
              </a:buClr>
              <a:buFont typeface="Lucida Grande"/>
              <a:buChar char="›"/>
              <a:defRPr sz="3000" b="0" i="0" baseline="0">
                <a:solidFill>
                  <a:srgbClr val="141414"/>
                </a:solidFill>
                <a:latin typeface="Museo Sans 300"/>
                <a:cs typeface="Museo Sans 300"/>
              </a:defRPr>
            </a:lvl3pPr>
            <a:lvl4pPr marL="914400" indent="-457200">
              <a:lnSpc>
                <a:spcPts val="1800"/>
              </a:lnSpc>
              <a:spcBef>
                <a:spcPts val="600"/>
              </a:spcBef>
              <a:spcAft>
                <a:spcPts val="0"/>
              </a:spcAft>
              <a:buClr>
                <a:srgbClr val="B1B1B1"/>
              </a:buClr>
              <a:buFont typeface="Lucida Grande"/>
              <a:buChar char="›"/>
              <a:defRPr sz="1800" b="0" i="0" baseline="0">
                <a:solidFill>
                  <a:srgbClr val="B1B1B1"/>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a:p>
            <a:pPr lvl="3"/>
            <a:r>
              <a:rPr lang="en-US" dirty="0" smtClean="0"/>
              <a:t>Third Level</a:t>
            </a:r>
          </a:p>
        </p:txBody>
      </p:sp>
      <p:pic>
        <p:nvPicPr>
          <p:cNvPr id="19" name="Picture 18" descr="trident_color.png"/>
          <p:cNvPicPr>
            <a:picLocks noChangeAspect="1"/>
          </p:cNvPicPr>
          <p:nvPr userDrawn="1"/>
        </p:nvPicPr>
        <p:blipFill>
          <a:blip r:embed="rId2"/>
          <a:stretch>
            <a:fillRect/>
          </a:stretch>
        </p:blipFill>
        <p:spPr>
          <a:xfrm>
            <a:off x="8422322" y="6240780"/>
            <a:ext cx="424498" cy="320040"/>
          </a:xfrm>
          <a:prstGeom prst="rect">
            <a:avLst/>
          </a:prstGeom>
        </p:spPr>
      </p:pic>
    </p:spTree>
    <p:extLst>
      <p:ext uri="{BB962C8B-B14F-4D97-AF65-F5344CB8AC3E}">
        <p14:creationId xmlns="" xmlns:p14="http://schemas.microsoft.com/office/powerpoint/2010/main" val="339094166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52141" cy="59436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rgbClr val="FFFFFF"/>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AED879"/>
              </a:buClr>
              <a:buFont typeface="Lucida Grande"/>
              <a:buChar char="›"/>
              <a:defRPr sz="3000" b="0" i="0" baseline="0">
                <a:solidFill>
                  <a:srgbClr val="FFFFFF"/>
                </a:solidFill>
                <a:latin typeface="Museo Sans 300"/>
                <a:cs typeface="Museo Sans 300"/>
              </a:defRPr>
            </a:lvl3pPr>
            <a:lvl4pPr marL="914400" indent="-457200">
              <a:lnSpc>
                <a:spcPts val="1800"/>
              </a:lnSpc>
              <a:spcBef>
                <a:spcPts val="0"/>
              </a:spcBef>
              <a:spcAft>
                <a:spcPts val="600"/>
              </a:spcAft>
              <a:buClr>
                <a:srgbClr val="7CBE30"/>
              </a:buClr>
              <a:buFont typeface="Lucida Grande"/>
              <a:buNone/>
              <a:defRPr sz="1800" b="0" i="0">
                <a:solidFill>
                  <a:srgbClr val="7CBE30"/>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p:txBody>
      </p:sp>
      <p:pic>
        <p:nvPicPr>
          <p:cNvPr id="6" name="Picture 5"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9"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Tree>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0" y="0"/>
            <a:ext cx="9152141" cy="59436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0" name="Picture 9"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14"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rgbClr val="FFFFFF"/>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FDCD69"/>
              </a:buClr>
              <a:buFont typeface="Lucida Grande"/>
              <a:buChar char="›"/>
              <a:defRPr sz="3000" b="0" i="0" baseline="0">
                <a:solidFill>
                  <a:srgbClr val="FFFFFF"/>
                </a:solidFill>
                <a:latin typeface="Museo Sans 300"/>
                <a:cs typeface="Museo Sans 300"/>
              </a:defRPr>
            </a:lvl3pPr>
            <a:lvl4pPr marL="914400" indent="-457200">
              <a:lnSpc>
                <a:spcPts val="1800"/>
              </a:lnSpc>
              <a:spcBef>
                <a:spcPts val="0"/>
              </a:spcBef>
              <a:spcAft>
                <a:spcPts val="600"/>
              </a:spcAft>
              <a:buClr>
                <a:srgbClr val="7CBE30"/>
              </a:buClr>
              <a:buFont typeface="Lucida Grande"/>
              <a:buNone/>
              <a:defRPr sz="1800" b="0" i="0">
                <a:solidFill>
                  <a:srgbClr val="7CBE30"/>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p:txBody>
      </p:sp>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0"/>
            <a:ext cx="9152141" cy="59436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6" name="Picture 5"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9"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rgbClr val="FFFFFF"/>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57BBEB"/>
              </a:buClr>
              <a:buFont typeface="Lucida Grande"/>
              <a:buChar char="›"/>
              <a:defRPr sz="3000" b="0" i="0" baseline="0">
                <a:solidFill>
                  <a:srgbClr val="FFFFFF"/>
                </a:solidFill>
                <a:latin typeface="Museo Sans 300"/>
                <a:cs typeface="Museo Sans 300"/>
              </a:defRPr>
            </a:lvl3pPr>
            <a:lvl4pPr marL="914400" indent="-457200">
              <a:lnSpc>
                <a:spcPts val="1800"/>
              </a:lnSpc>
              <a:spcBef>
                <a:spcPts val="0"/>
              </a:spcBef>
              <a:spcAft>
                <a:spcPts val="600"/>
              </a:spcAft>
              <a:buClr>
                <a:srgbClr val="7CBE30"/>
              </a:buClr>
              <a:buFont typeface="Lucida Grande"/>
              <a:buNone/>
              <a:defRPr sz="1800" b="0" i="0">
                <a:solidFill>
                  <a:srgbClr val="7CBE30"/>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p:txBody>
      </p:sp>
      <p:sp>
        <p:nvSpPr>
          <p:cNvPr id="8"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0"/>
            <a:ext cx="9152141" cy="59436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0" name="Picture 9"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13"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rgbClr val="FFFFFF"/>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E18565"/>
              </a:buClr>
              <a:buFont typeface="Lucida Grande"/>
              <a:buChar char="›"/>
              <a:defRPr sz="3000" b="0" i="0" baseline="0">
                <a:solidFill>
                  <a:srgbClr val="FFFFFF"/>
                </a:solidFill>
                <a:latin typeface="Museo Sans 300"/>
                <a:cs typeface="Museo Sans 300"/>
              </a:defRPr>
            </a:lvl3pPr>
            <a:lvl4pPr marL="914400" indent="-457200">
              <a:lnSpc>
                <a:spcPts val="1800"/>
              </a:lnSpc>
              <a:spcBef>
                <a:spcPts val="0"/>
              </a:spcBef>
              <a:spcAft>
                <a:spcPts val="600"/>
              </a:spcAft>
              <a:buClr>
                <a:srgbClr val="7CBE30"/>
              </a:buClr>
              <a:buFont typeface="Lucida Grande"/>
              <a:buNone/>
              <a:defRPr sz="1800" b="0" i="0">
                <a:solidFill>
                  <a:srgbClr val="7CBE30"/>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p:txBody>
      </p:sp>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0"/>
            <a:ext cx="9152141" cy="59436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0" name="Picture 9"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13"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rgbClr val="FFFFFF"/>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88548B"/>
              </a:buClr>
              <a:buFont typeface="Lucida Grande"/>
              <a:buChar char="›"/>
              <a:defRPr sz="3000" b="0" i="0" baseline="0">
                <a:solidFill>
                  <a:srgbClr val="FFFFFF"/>
                </a:solidFill>
                <a:latin typeface="Museo Sans 300"/>
                <a:cs typeface="Museo Sans 300"/>
              </a:defRPr>
            </a:lvl3pPr>
            <a:lvl4pPr marL="914400" indent="-457200">
              <a:lnSpc>
                <a:spcPts val="1800"/>
              </a:lnSpc>
              <a:spcBef>
                <a:spcPts val="0"/>
              </a:spcBef>
              <a:spcAft>
                <a:spcPts val="600"/>
              </a:spcAft>
              <a:buClr>
                <a:srgbClr val="7CBE30"/>
              </a:buClr>
              <a:buFont typeface="Lucida Grande"/>
              <a:buNone/>
              <a:defRPr sz="1800" b="0" i="0">
                <a:solidFill>
                  <a:srgbClr val="7CBE30"/>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smtClean="0"/>
              <a:t>Click to edit title</a:t>
            </a:r>
          </a:p>
          <a:p>
            <a:pPr lvl="1"/>
            <a:r>
              <a:rPr lang="en-US" dirty="0" smtClean="0"/>
              <a:t>First Level</a:t>
            </a:r>
          </a:p>
          <a:p>
            <a:pPr lvl="2"/>
            <a:r>
              <a:rPr lang="en-US" dirty="0" smtClean="0"/>
              <a:t>Second Level</a:t>
            </a:r>
          </a:p>
        </p:txBody>
      </p:sp>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smtClean="0"/>
              <a:t>Click to edit section title</a:t>
            </a:r>
            <a:endParaRPr lang="en-US"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795089"/>
          </a:xfrm>
          <a:prstGeom prst="rect">
            <a:avLst/>
          </a:prstGeom>
        </p:spPr>
        <p:txBody>
          <a:bodyPr vert="horz" lIns="0" tIns="0" rIns="0" bIns="0" rtlCol="0" anchor="ctr">
            <a:spAutoFit/>
          </a:bodyPr>
          <a:lstStyle/>
          <a:p>
            <a:r>
              <a:rPr lang="en-US" dirty="0" smtClean="0"/>
              <a:t>Click to edit Master</a:t>
            </a:r>
            <a:endParaRPr lang="en-US" dirty="0"/>
          </a:p>
        </p:txBody>
      </p:sp>
      <p:sp>
        <p:nvSpPr>
          <p:cNvPr id="3" name="Text Placeholder 2"/>
          <p:cNvSpPr>
            <a:spLocks noGrp="1"/>
          </p:cNvSpPr>
          <p:nvPr>
            <p:ph type="body" idx="1"/>
          </p:nvPr>
        </p:nvSpPr>
        <p:spPr>
          <a:xfrm>
            <a:off x="457200" y="1447800"/>
            <a:ext cx="8229600" cy="4572000"/>
          </a:xfrm>
          <a:prstGeom prst="rect">
            <a:avLst/>
          </a:prstGeom>
        </p:spPr>
        <p:txBody>
          <a:bodyPr vert="horz" lIns="0" tIns="4572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Museo Sans 700"/>
                <a:cs typeface="Museo Sans 700"/>
              </a:defRPr>
            </a:lvl1pPr>
          </a:lstStyle>
          <a:p>
            <a:fld id="{AC0919DD-2897-824F-83B4-12EB1AD8A959}" type="datetimeFigureOut">
              <a:rPr lang="en-US" smtClean="0"/>
              <a:pPr/>
              <a:t>12/22/2015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Museo Sans 700"/>
                <a:cs typeface="Museo Sans 70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Museo Sans 700"/>
                <a:cs typeface="Museo Sans 700"/>
              </a:defRPr>
            </a:lvl1pPr>
          </a:lstStyle>
          <a:p>
            <a:fld id="{E9AD2453-5C42-BA40-8FA8-804B4AC0A3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83" r:id="rId3"/>
    <p:sldLayoutId id="2147483696" r:id="rId4"/>
    <p:sldLayoutId id="2147483649" r:id="rId5"/>
    <p:sldLayoutId id="2147483672" r:id="rId6"/>
    <p:sldLayoutId id="2147483673" r:id="rId7"/>
    <p:sldLayoutId id="2147483674" r:id="rId8"/>
    <p:sldLayoutId id="2147483675" r:id="rId9"/>
    <p:sldLayoutId id="2147483676" r:id="rId10"/>
    <p:sldLayoutId id="2147483685" r:id="rId11"/>
    <p:sldLayoutId id="2147483682" r:id="rId12"/>
    <p:sldLayoutId id="2147483669" r:id="rId13"/>
    <p:sldLayoutId id="2147483670" r:id="rId14"/>
    <p:sldLayoutId id="2147483677" r:id="rId15"/>
    <p:sldLayoutId id="2147483678" r:id="rId16"/>
    <p:sldLayoutId id="2147483679" r:id="rId17"/>
    <p:sldLayoutId id="2147483680" r:id="rId18"/>
    <p:sldLayoutId id="2147483681" r:id="rId19"/>
    <p:sldLayoutId id="2147483684" r:id="rId20"/>
    <p:sldLayoutId id="2147483655" r:id="rId21"/>
    <p:sldLayoutId id="2147483668" r:id="rId22"/>
    <p:sldLayoutId id="2147483690" r:id="rId23"/>
    <p:sldLayoutId id="2147483691" r:id="rId24"/>
    <p:sldLayoutId id="2147483692" r:id="rId25"/>
    <p:sldLayoutId id="2147483693" r:id="rId26"/>
    <p:sldLayoutId id="2147483694" r:id="rId27"/>
    <p:sldLayoutId id="2147483695" r:id="rId28"/>
  </p:sldLayoutIdLst>
  <p:transition spd="slow"/>
  <p:timing>
    <p:tnLst>
      <p:par>
        <p:cTn id="1" dur="indefinite" restart="never" nodeType="tmRoot"/>
      </p:par>
    </p:tnLst>
  </p:timing>
  <p:txStyles>
    <p:titleStyle>
      <a:lvl1pPr algn="l" defTabSz="457200" rtl="0" eaLnBrk="1" latinLnBrk="0" hangingPunct="1">
        <a:lnSpc>
          <a:spcPts val="6000"/>
        </a:lnSpc>
        <a:spcBef>
          <a:spcPct val="0"/>
        </a:spcBef>
        <a:buNone/>
        <a:defRPr sz="6000" b="0" i="0" kern="1200">
          <a:solidFill>
            <a:srgbClr val="B1B1B1"/>
          </a:solidFill>
          <a:latin typeface="Museo Slab 100"/>
          <a:ea typeface="+mj-ea"/>
          <a:cs typeface="Museo Slab 100"/>
        </a:defRPr>
      </a:lvl1pPr>
    </p:titleStyle>
    <p:bodyStyle>
      <a:lvl1pPr marL="342900" indent="-342900" algn="l" defTabSz="457200" rtl="0" eaLnBrk="1" latinLnBrk="0" hangingPunct="1">
        <a:spcBef>
          <a:spcPct val="20000"/>
        </a:spcBef>
        <a:buClr>
          <a:srgbClr val="B1B1B1"/>
        </a:buClr>
        <a:buFont typeface="Lucida Grande"/>
        <a:buNone/>
        <a:defRPr sz="3200" b="0" i="0" kern="1200">
          <a:solidFill>
            <a:srgbClr val="141414"/>
          </a:solidFill>
          <a:latin typeface="Museo Sans 500"/>
          <a:ea typeface="+mn-ea"/>
          <a:cs typeface="Museo Sans 500"/>
        </a:defRPr>
      </a:lvl1pPr>
      <a:lvl2pPr marL="742950" indent="-285750" algn="l" defTabSz="457200" rtl="0" eaLnBrk="1" latinLnBrk="0" hangingPunct="1">
        <a:spcBef>
          <a:spcPct val="20000"/>
        </a:spcBef>
        <a:buClr>
          <a:srgbClr val="B1B1B1"/>
        </a:buClr>
        <a:buFont typeface="Lucida Grande"/>
        <a:buChar char="›"/>
        <a:defRPr sz="2800" b="0" i="0" kern="1200">
          <a:solidFill>
            <a:srgbClr val="141414"/>
          </a:solidFill>
          <a:latin typeface="Museo Sans 500"/>
          <a:ea typeface="+mn-ea"/>
          <a:cs typeface="Museo Sans 500"/>
        </a:defRPr>
      </a:lvl2pPr>
      <a:lvl3pPr marL="1143000" indent="-228600" algn="l" defTabSz="457200" rtl="0" eaLnBrk="1" latinLnBrk="0" hangingPunct="1">
        <a:spcBef>
          <a:spcPct val="20000"/>
        </a:spcBef>
        <a:buClr>
          <a:srgbClr val="B1B1B1"/>
        </a:buClr>
        <a:buFont typeface="Lucida Grande"/>
        <a:buChar char="›"/>
        <a:defRPr sz="2400" b="0" i="0" kern="1200">
          <a:solidFill>
            <a:srgbClr val="141414"/>
          </a:solidFill>
          <a:latin typeface="Museo Sans 500"/>
          <a:ea typeface="+mn-ea"/>
          <a:cs typeface="Museo Sans 500"/>
        </a:defRPr>
      </a:lvl3pPr>
      <a:lvl4pPr marL="1600200" indent="-228600" algn="l" defTabSz="457200" rtl="0" eaLnBrk="1" latinLnBrk="0" hangingPunct="1">
        <a:spcBef>
          <a:spcPct val="20000"/>
        </a:spcBef>
        <a:buClr>
          <a:srgbClr val="B1B1B1"/>
        </a:buClr>
        <a:buFont typeface="Lucida Grande"/>
        <a:buChar char="›"/>
        <a:defRPr sz="2000" b="0" i="0" kern="1200">
          <a:solidFill>
            <a:srgbClr val="141414"/>
          </a:solidFill>
          <a:latin typeface="Museo Sans 500"/>
          <a:ea typeface="+mn-ea"/>
          <a:cs typeface="Museo Sans 500"/>
        </a:defRPr>
      </a:lvl4pPr>
      <a:lvl5pPr marL="2057400" indent="-228600" algn="l" defTabSz="457200" rtl="0" eaLnBrk="1" latinLnBrk="0" hangingPunct="1">
        <a:spcBef>
          <a:spcPct val="20000"/>
        </a:spcBef>
        <a:buClr>
          <a:srgbClr val="B1B1B1"/>
        </a:buClr>
        <a:buFont typeface="Lucida Grande"/>
        <a:buChar char="›"/>
        <a:defRPr sz="2000" b="0" i="0" kern="1200">
          <a:solidFill>
            <a:srgbClr val="141414"/>
          </a:solidFill>
          <a:latin typeface="Museo Sans 500"/>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4049524"/>
            <a:ext cx="4057586" cy="523220"/>
          </a:xfrm>
          <a:prstGeom prst="rect">
            <a:avLst/>
          </a:prstGeom>
          <a:noFill/>
        </p:spPr>
        <p:txBody>
          <a:bodyPr wrap="none" rtlCol="0">
            <a:spAutoFit/>
          </a:bodyPr>
          <a:lstStyle/>
          <a:p>
            <a:r>
              <a:rPr lang="en-US" sz="2800" dirty="0" smtClean="0"/>
              <a:t>Extranet User Instructions</a:t>
            </a:r>
            <a:endParaRPr lang="en-US" sz="2800" dirty="0"/>
          </a:p>
        </p:txBody>
      </p:sp>
    </p:spTree>
    <p:extLst>
      <p:ext uri="{BB962C8B-B14F-4D97-AF65-F5344CB8AC3E}">
        <p14:creationId xmlns="" xmlns:p14="http://schemas.microsoft.com/office/powerpoint/2010/main" val="49536786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Home Screen (cont’d)</a:t>
            </a:r>
            <a:endParaRPr lang="en-US" sz="3600" b="1" dirty="0">
              <a:solidFill>
                <a:srgbClr val="002060"/>
              </a:solidFill>
              <a:latin typeface="+mn-lt"/>
            </a:endParaRPr>
          </a:p>
        </p:txBody>
      </p:sp>
      <p:sp>
        <p:nvSpPr>
          <p:cNvPr id="6" name="Right Arrow 5"/>
          <p:cNvSpPr/>
          <p:nvPr/>
        </p:nvSpPr>
        <p:spPr>
          <a:xfrm rot="10800000">
            <a:off x="2514601" y="3581400"/>
            <a:ext cx="9144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2202" y="5181600"/>
            <a:ext cx="8370798" cy="1477328"/>
          </a:xfrm>
          <a:prstGeom prst="rect">
            <a:avLst/>
          </a:prstGeom>
          <a:noFill/>
        </p:spPr>
        <p:txBody>
          <a:bodyPr wrap="square" rtlCol="0">
            <a:spAutoFit/>
          </a:bodyPr>
          <a:lstStyle/>
          <a:p>
            <a:r>
              <a:rPr lang="en-US" dirty="0" smtClean="0"/>
              <a:t>Clicking the </a:t>
            </a:r>
            <a:r>
              <a:rPr lang="en-US" b="1" dirty="0" smtClean="0"/>
              <a:t>Member Profile</a:t>
            </a:r>
            <a:r>
              <a:rPr lang="en-US" dirty="0" smtClean="0"/>
              <a:t> icon displays a property’s information, such as contacts, Account details and information about interaction with the Bureau </a:t>
            </a:r>
            <a:r>
              <a:rPr lang="en-US" sz="1600" dirty="0" smtClean="0"/>
              <a:t>(same as the See All link in the At A Glance section</a:t>
            </a:r>
            <a:r>
              <a:rPr lang="en-US" dirty="0" smtClean="0"/>
              <a:t>), in addition to invoices sent by the Bureau. </a:t>
            </a:r>
          </a:p>
          <a:p>
            <a:r>
              <a:rPr lang="en-US" u="sng" dirty="0" smtClean="0"/>
              <a:t>Note</a:t>
            </a:r>
            <a:r>
              <a:rPr lang="en-US" dirty="0" smtClean="0"/>
              <a:t>: Some of these options are just view and/or edit and/or add.  More on these options later in the presentation.</a:t>
            </a:r>
            <a:endParaRPr lang="en-US" dirty="0"/>
          </a:p>
        </p:txBody>
      </p:sp>
      <p:pic>
        <p:nvPicPr>
          <p:cNvPr id="3074" name="Picture 2"/>
          <p:cNvPicPr>
            <a:picLocks noChangeAspect="1" noChangeArrowheads="1"/>
          </p:cNvPicPr>
          <p:nvPr/>
        </p:nvPicPr>
        <p:blipFill>
          <a:blip r:embed="rId2"/>
          <a:srcRect/>
          <a:stretch>
            <a:fillRect/>
          </a:stretch>
        </p:blipFill>
        <p:spPr bwMode="auto">
          <a:xfrm>
            <a:off x="304800" y="838200"/>
            <a:ext cx="8458200" cy="4327126"/>
          </a:xfrm>
          <a:prstGeom prst="rect">
            <a:avLst/>
          </a:prstGeom>
          <a:noFill/>
          <a:ln w="9525">
            <a:noFill/>
            <a:miter lim="800000"/>
            <a:headEnd/>
            <a:tailEnd/>
          </a:ln>
        </p:spPr>
      </p:pic>
      <p:sp>
        <p:nvSpPr>
          <p:cNvPr id="7" name="Right Arrow 6"/>
          <p:cNvSpPr/>
          <p:nvPr/>
        </p:nvSpPr>
        <p:spPr>
          <a:xfrm rot="5400000">
            <a:off x="159356" y="1223446"/>
            <a:ext cx="694292"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Home Screen (cont’d)</a:t>
            </a:r>
            <a:endParaRPr lang="en-US" sz="3600" b="1" dirty="0">
              <a:solidFill>
                <a:srgbClr val="002060"/>
              </a:solidFill>
              <a:latin typeface="+mn-lt"/>
            </a:endParaRPr>
          </a:p>
        </p:txBody>
      </p:sp>
      <p:sp>
        <p:nvSpPr>
          <p:cNvPr id="8" name="TextBox 7"/>
          <p:cNvSpPr txBox="1"/>
          <p:nvPr/>
        </p:nvSpPr>
        <p:spPr>
          <a:xfrm>
            <a:off x="309982" y="4343400"/>
            <a:ext cx="8370798" cy="1477328"/>
          </a:xfrm>
          <a:prstGeom prst="rect">
            <a:avLst/>
          </a:prstGeom>
          <a:noFill/>
        </p:spPr>
        <p:txBody>
          <a:bodyPr wrap="square" rtlCol="0">
            <a:spAutoFit/>
          </a:bodyPr>
          <a:lstStyle/>
          <a:p>
            <a:r>
              <a:rPr lang="en-US" dirty="0" err="1" smtClean="0"/>
              <a:t>Cicking</a:t>
            </a:r>
            <a:r>
              <a:rPr lang="en-US" dirty="0" smtClean="0"/>
              <a:t> the </a:t>
            </a:r>
            <a:r>
              <a:rPr lang="en-US" b="1" dirty="0" smtClean="0"/>
              <a:t>Collateral</a:t>
            </a:r>
            <a:r>
              <a:rPr lang="en-US" dirty="0" smtClean="0"/>
              <a:t> icon, displays options for listings/publication guides, special offers, calendar of events, media (i.e. images), occupancy data, and materials request from the Bureau.  </a:t>
            </a:r>
          </a:p>
          <a:p>
            <a:r>
              <a:rPr lang="en-US" u="sng" dirty="0" smtClean="0"/>
              <a:t>Note</a:t>
            </a:r>
            <a:r>
              <a:rPr lang="en-US" dirty="0" smtClean="0"/>
              <a:t>: Some of these options are just view and/or edit and/or add.  More on these options later in the presentation.</a:t>
            </a:r>
            <a:endParaRPr lang="en-US" dirty="0"/>
          </a:p>
        </p:txBody>
      </p:sp>
      <p:pic>
        <p:nvPicPr>
          <p:cNvPr id="4099" name="Picture 3"/>
          <p:cNvPicPr>
            <a:picLocks noChangeAspect="1" noChangeArrowheads="1"/>
          </p:cNvPicPr>
          <p:nvPr/>
        </p:nvPicPr>
        <p:blipFill>
          <a:blip r:embed="rId2"/>
          <a:srcRect/>
          <a:stretch>
            <a:fillRect/>
          </a:stretch>
        </p:blipFill>
        <p:spPr bwMode="auto">
          <a:xfrm>
            <a:off x="309982" y="990600"/>
            <a:ext cx="8529218" cy="3373338"/>
          </a:xfrm>
          <a:prstGeom prst="rect">
            <a:avLst/>
          </a:prstGeom>
          <a:noFill/>
          <a:ln w="9525">
            <a:noFill/>
            <a:miter lim="800000"/>
            <a:headEnd/>
            <a:tailEnd/>
          </a:ln>
        </p:spPr>
      </p:pic>
      <p:sp>
        <p:nvSpPr>
          <p:cNvPr id="9" name="Right Arrow 8"/>
          <p:cNvSpPr/>
          <p:nvPr/>
        </p:nvSpPr>
        <p:spPr>
          <a:xfrm rot="5400000">
            <a:off x="152400" y="1600200"/>
            <a:ext cx="6858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Home Screen (cont’d)</a:t>
            </a:r>
            <a:endParaRPr lang="en-US" sz="3600" b="1" dirty="0">
              <a:solidFill>
                <a:srgbClr val="002060"/>
              </a:solidFill>
              <a:latin typeface="+mn-lt"/>
            </a:endParaRPr>
          </a:p>
        </p:txBody>
      </p:sp>
      <p:sp>
        <p:nvSpPr>
          <p:cNvPr id="8" name="TextBox 7"/>
          <p:cNvSpPr txBox="1"/>
          <p:nvPr/>
        </p:nvSpPr>
        <p:spPr>
          <a:xfrm>
            <a:off x="309982" y="4343400"/>
            <a:ext cx="8370798" cy="1477328"/>
          </a:xfrm>
          <a:prstGeom prst="rect">
            <a:avLst/>
          </a:prstGeom>
          <a:noFill/>
        </p:spPr>
        <p:txBody>
          <a:bodyPr wrap="square" rtlCol="0">
            <a:spAutoFit/>
          </a:bodyPr>
          <a:lstStyle/>
          <a:p>
            <a:r>
              <a:rPr lang="en-US" dirty="0" smtClean="0"/>
              <a:t>Clicking the </a:t>
            </a:r>
            <a:r>
              <a:rPr lang="en-US" b="1" dirty="0" smtClean="0"/>
              <a:t>Opportunities</a:t>
            </a:r>
            <a:r>
              <a:rPr lang="en-US" dirty="0" smtClean="0"/>
              <a:t> icon, displays options for RFPs sent by the Bureau.  Opportunities are broken in </a:t>
            </a:r>
            <a:r>
              <a:rPr lang="en-US" dirty="0" err="1" smtClean="0"/>
              <a:t>toRFPs</a:t>
            </a:r>
            <a:r>
              <a:rPr lang="en-US" dirty="0" smtClean="0"/>
              <a:t> (Meeting and Tour Leads), Media Leads (travel writer RFPs), Service Requests (non-room specific RFPs).  </a:t>
            </a:r>
          </a:p>
          <a:p>
            <a:endParaRPr lang="en-US" dirty="0" smtClean="0"/>
          </a:p>
          <a:p>
            <a:r>
              <a:rPr lang="en-US" dirty="0" smtClean="0"/>
              <a:t>More on these options later in the presentation.</a:t>
            </a:r>
            <a:endParaRPr lang="en-US" dirty="0"/>
          </a:p>
        </p:txBody>
      </p:sp>
      <p:sp>
        <p:nvSpPr>
          <p:cNvPr id="9" name="Right Arrow 8"/>
          <p:cNvSpPr/>
          <p:nvPr/>
        </p:nvSpPr>
        <p:spPr>
          <a:xfrm rot="5400000">
            <a:off x="38100" y="1714500"/>
            <a:ext cx="9144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srcRect/>
          <a:stretch>
            <a:fillRect/>
          </a:stretch>
        </p:blipFill>
        <p:spPr bwMode="auto">
          <a:xfrm>
            <a:off x="310820" y="914400"/>
            <a:ext cx="8528380" cy="3335931"/>
          </a:xfrm>
          <a:prstGeom prst="rect">
            <a:avLst/>
          </a:prstGeom>
          <a:noFill/>
          <a:ln w="9525">
            <a:noFill/>
            <a:miter lim="800000"/>
            <a:headEnd/>
            <a:tailEnd/>
          </a:ln>
        </p:spPr>
      </p:pic>
      <p:sp>
        <p:nvSpPr>
          <p:cNvPr id="7" name="Right Arrow 6"/>
          <p:cNvSpPr/>
          <p:nvPr/>
        </p:nvSpPr>
        <p:spPr>
          <a:xfrm rot="5400000">
            <a:off x="190500" y="2019300"/>
            <a:ext cx="6096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Home Screen (cont’d)</a:t>
            </a:r>
            <a:endParaRPr lang="en-US" sz="3600" b="1" dirty="0">
              <a:solidFill>
                <a:srgbClr val="002060"/>
              </a:solidFill>
              <a:latin typeface="+mn-lt"/>
            </a:endParaRPr>
          </a:p>
        </p:txBody>
      </p:sp>
      <p:sp>
        <p:nvSpPr>
          <p:cNvPr id="8" name="TextBox 7"/>
          <p:cNvSpPr txBox="1"/>
          <p:nvPr/>
        </p:nvSpPr>
        <p:spPr>
          <a:xfrm>
            <a:off x="309982" y="4724400"/>
            <a:ext cx="8370798" cy="646331"/>
          </a:xfrm>
          <a:prstGeom prst="rect">
            <a:avLst/>
          </a:prstGeom>
          <a:noFill/>
        </p:spPr>
        <p:txBody>
          <a:bodyPr wrap="square" rtlCol="0">
            <a:spAutoFit/>
          </a:bodyPr>
          <a:lstStyle/>
          <a:p>
            <a:r>
              <a:rPr lang="en-US" dirty="0" smtClean="0"/>
              <a:t>By clicking the </a:t>
            </a:r>
            <a:r>
              <a:rPr lang="en-US" b="1" dirty="0" smtClean="0"/>
              <a:t>Reports</a:t>
            </a:r>
            <a:r>
              <a:rPr lang="en-US" dirty="0" smtClean="0"/>
              <a:t> icon, displays reports the Bureau has posted.  To view a report just click the name of the report.  </a:t>
            </a:r>
          </a:p>
        </p:txBody>
      </p:sp>
      <p:sp>
        <p:nvSpPr>
          <p:cNvPr id="9" name="Right Arrow 8"/>
          <p:cNvSpPr/>
          <p:nvPr/>
        </p:nvSpPr>
        <p:spPr>
          <a:xfrm rot="5400000">
            <a:off x="38100" y="1714500"/>
            <a:ext cx="9144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a:srcRect/>
          <a:stretch>
            <a:fillRect/>
          </a:stretch>
        </p:blipFill>
        <p:spPr bwMode="auto">
          <a:xfrm>
            <a:off x="392202" y="838200"/>
            <a:ext cx="8370798" cy="3697943"/>
          </a:xfrm>
          <a:prstGeom prst="rect">
            <a:avLst/>
          </a:prstGeom>
          <a:noFill/>
          <a:ln w="9525">
            <a:noFill/>
            <a:miter lim="800000"/>
            <a:headEnd/>
            <a:tailEnd/>
          </a:ln>
        </p:spPr>
      </p:pic>
      <p:sp>
        <p:nvSpPr>
          <p:cNvPr id="7" name="Right Arrow 6"/>
          <p:cNvSpPr/>
          <p:nvPr/>
        </p:nvSpPr>
        <p:spPr>
          <a:xfrm rot="5400000">
            <a:off x="266700" y="2781300"/>
            <a:ext cx="6096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Manage Profile - Accounts</a:t>
            </a:r>
            <a:endParaRPr lang="en-US" sz="3600" b="1" dirty="0">
              <a:solidFill>
                <a:srgbClr val="002060"/>
              </a:solidFill>
              <a:latin typeface="+mn-lt"/>
            </a:endParaRPr>
          </a:p>
        </p:txBody>
      </p:sp>
      <p:sp>
        <p:nvSpPr>
          <p:cNvPr id="12" name="TextBox 11"/>
          <p:cNvSpPr txBox="1"/>
          <p:nvPr/>
        </p:nvSpPr>
        <p:spPr>
          <a:xfrm>
            <a:off x="462382" y="4419600"/>
            <a:ext cx="8370798" cy="1754326"/>
          </a:xfrm>
          <a:prstGeom prst="rect">
            <a:avLst/>
          </a:prstGeom>
          <a:noFill/>
        </p:spPr>
        <p:txBody>
          <a:bodyPr wrap="square" rtlCol="0">
            <a:spAutoFit/>
          </a:bodyPr>
          <a:lstStyle/>
          <a:p>
            <a:r>
              <a:rPr lang="en-US" dirty="0" smtClean="0"/>
              <a:t>After you click the Profile icon and then Accounts, you will be presented with your account name and various action you can perform.  If you see multiple account names, this is due to your property being associated with another property.  The pencil icon will allow you to edit your property information.  By clicking the eyeball icon, you can view your property information.  The down arrow icon will allow you to view and edit your amenity and meeting space information. </a:t>
            </a:r>
            <a:endParaRPr lang="en-US" dirty="0"/>
          </a:p>
        </p:txBody>
      </p:sp>
      <p:pic>
        <p:nvPicPr>
          <p:cNvPr id="9219" name="Picture 3"/>
          <p:cNvPicPr>
            <a:picLocks noChangeAspect="1" noChangeArrowheads="1"/>
          </p:cNvPicPr>
          <p:nvPr/>
        </p:nvPicPr>
        <p:blipFill>
          <a:blip r:embed="rId2"/>
          <a:srcRect/>
          <a:stretch>
            <a:fillRect/>
          </a:stretch>
        </p:blipFill>
        <p:spPr bwMode="auto">
          <a:xfrm>
            <a:off x="304800" y="838200"/>
            <a:ext cx="8610600" cy="3517921"/>
          </a:xfrm>
          <a:prstGeom prst="rect">
            <a:avLst/>
          </a:prstGeom>
          <a:noFill/>
          <a:ln w="9525">
            <a:noFill/>
            <a:miter lim="800000"/>
            <a:headEnd/>
            <a:tailEnd/>
          </a:ln>
        </p:spPr>
      </p:pic>
      <p:sp>
        <p:nvSpPr>
          <p:cNvPr id="11" name="Right Arrow 10"/>
          <p:cNvSpPr/>
          <p:nvPr/>
        </p:nvSpPr>
        <p:spPr>
          <a:xfrm rot="5400000">
            <a:off x="1028700" y="28575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Manage Profile - Accounts (cont’d)</a:t>
            </a:r>
            <a:endParaRPr lang="en-US" sz="3600" b="1" dirty="0">
              <a:solidFill>
                <a:srgbClr val="002060"/>
              </a:solidFill>
              <a:latin typeface="+mn-lt"/>
            </a:endParaRPr>
          </a:p>
        </p:txBody>
      </p:sp>
      <p:sp>
        <p:nvSpPr>
          <p:cNvPr id="12" name="TextBox 11"/>
          <p:cNvSpPr txBox="1"/>
          <p:nvPr/>
        </p:nvSpPr>
        <p:spPr>
          <a:xfrm>
            <a:off x="462382" y="3905071"/>
            <a:ext cx="8370798" cy="1200329"/>
          </a:xfrm>
          <a:prstGeom prst="rect">
            <a:avLst/>
          </a:prstGeom>
          <a:noFill/>
        </p:spPr>
        <p:txBody>
          <a:bodyPr wrap="square" rtlCol="0">
            <a:spAutoFit/>
          </a:bodyPr>
          <a:lstStyle/>
          <a:p>
            <a:r>
              <a:rPr lang="en-US" dirty="0" smtClean="0"/>
              <a:t>When you view or edit your property information, you can quickly scroll to a section on the page by clicking the links on the left of the page.  If you are viewing the account , the top left will display an Edit button.  If you are editing the account , the top left will display a Save button.  You must click the Save button before changes are applied!  </a:t>
            </a:r>
          </a:p>
        </p:txBody>
      </p:sp>
      <p:pic>
        <p:nvPicPr>
          <p:cNvPr id="9218" name="Picture 2"/>
          <p:cNvPicPr>
            <a:picLocks noChangeAspect="1" noChangeArrowheads="1"/>
          </p:cNvPicPr>
          <p:nvPr/>
        </p:nvPicPr>
        <p:blipFill>
          <a:blip r:embed="rId2"/>
          <a:srcRect/>
          <a:stretch>
            <a:fillRect/>
          </a:stretch>
        </p:blipFill>
        <p:spPr bwMode="auto">
          <a:xfrm>
            <a:off x="304800" y="886442"/>
            <a:ext cx="8485100" cy="2759440"/>
          </a:xfrm>
          <a:prstGeom prst="rect">
            <a:avLst/>
          </a:prstGeom>
          <a:noFill/>
          <a:ln w="9525">
            <a:noFill/>
            <a:miter lim="800000"/>
            <a:headEnd/>
            <a:tailEnd/>
          </a:ln>
        </p:spPr>
      </p:pic>
      <p:sp>
        <p:nvSpPr>
          <p:cNvPr id="7" name="Right Arrow 6"/>
          <p:cNvSpPr/>
          <p:nvPr/>
        </p:nvSpPr>
        <p:spPr>
          <a:xfrm rot="10800000">
            <a:off x="1447800" y="15240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Manage Profile - Contacts</a:t>
            </a:r>
            <a:endParaRPr lang="en-US" sz="3600" b="1" dirty="0">
              <a:solidFill>
                <a:srgbClr val="002060"/>
              </a:solidFill>
              <a:latin typeface="+mn-lt"/>
            </a:endParaRPr>
          </a:p>
        </p:txBody>
      </p:sp>
      <p:sp>
        <p:nvSpPr>
          <p:cNvPr id="12" name="TextBox 11"/>
          <p:cNvSpPr txBox="1"/>
          <p:nvPr/>
        </p:nvSpPr>
        <p:spPr>
          <a:xfrm>
            <a:off x="462382" y="4570274"/>
            <a:ext cx="8370798" cy="923330"/>
          </a:xfrm>
          <a:prstGeom prst="rect">
            <a:avLst/>
          </a:prstGeom>
          <a:noFill/>
        </p:spPr>
        <p:txBody>
          <a:bodyPr wrap="square" rtlCol="0">
            <a:spAutoFit/>
          </a:bodyPr>
          <a:lstStyle/>
          <a:p>
            <a:r>
              <a:rPr lang="en-US" dirty="0" smtClean="0"/>
              <a:t>After you click the Profile icon and then Contacts, you will be presented with a list of all the contacts associated with your property. On this page you can Add, Edit, View, or Clone (i.e. duplicate) a contact depending upon your extranet permissions.</a:t>
            </a:r>
            <a:endParaRPr lang="en-US" dirty="0"/>
          </a:p>
        </p:txBody>
      </p:sp>
      <p:pic>
        <p:nvPicPr>
          <p:cNvPr id="11267" name="Picture 3"/>
          <p:cNvPicPr>
            <a:picLocks noChangeAspect="1" noChangeArrowheads="1"/>
          </p:cNvPicPr>
          <p:nvPr/>
        </p:nvPicPr>
        <p:blipFill>
          <a:blip r:embed="rId2"/>
          <a:srcRect/>
          <a:stretch>
            <a:fillRect/>
          </a:stretch>
        </p:blipFill>
        <p:spPr bwMode="auto">
          <a:xfrm>
            <a:off x="228600" y="862636"/>
            <a:ext cx="8610600" cy="3633164"/>
          </a:xfrm>
          <a:prstGeom prst="rect">
            <a:avLst/>
          </a:prstGeom>
          <a:noFill/>
          <a:ln w="9525">
            <a:noFill/>
            <a:miter lim="800000"/>
            <a:headEnd/>
            <a:tailEnd/>
          </a:ln>
        </p:spPr>
      </p:pic>
      <p:sp>
        <p:nvSpPr>
          <p:cNvPr id="8" name="Right Arrow 7"/>
          <p:cNvSpPr/>
          <p:nvPr/>
        </p:nvSpPr>
        <p:spPr>
          <a:xfrm>
            <a:off x="228600" y="38862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0800000">
            <a:off x="1790701" y="32004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Manage Profile - Contacts (cont’d)</a:t>
            </a:r>
            <a:endParaRPr lang="en-US" sz="3600" b="1" dirty="0">
              <a:solidFill>
                <a:srgbClr val="002060"/>
              </a:solidFill>
              <a:latin typeface="+mn-lt"/>
            </a:endParaRPr>
          </a:p>
        </p:txBody>
      </p:sp>
      <p:sp>
        <p:nvSpPr>
          <p:cNvPr id="12" name="TextBox 11"/>
          <p:cNvSpPr txBox="1"/>
          <p:nvPr/>
        </p:nvSpPr>
        <p:spPr>
          <a:xfrm>
            <a:off x="462382" y="4570274"/>
            <a:ext cx="8370798" cy="1754326"/>
          </a:xfrm>
          <a:prstGeom prst="rect">
            <a:avLst/>
          </a:prstGeom>
          <a:noFill/>
        </p:spPr>
        <p:txBody>
          <a:bodyPr wrap="square" rtlCol="0">
            <a:spAutoFit/>
          </a:bodyPr>
          <a:lstStyle/>
          <a:p>
            <a:r>
              <a:rPr lang="en-US" dirty="0" smtClean="0"/>
              <a:t>When you view or edit a contact, you can quickly scroll to a section on the page by clicking the links of the left of the page.  If you are viewing a contact, the top left will display an Edit button.  If you are editing a contact, the top left will display a Save button. You must click the Save button before changes are applied!   </a:t>
            </a:r>
          </a:p>
          <a:p>
            <a:r>
              <a:rPr lang="en-US" u="sng" dirty="0" smtClean="0"/>
              <a:t>IMPORTANT NOTE</a:t>
            </a:r>
            <a:r>
              <a:rPr lang="en-US" dirty="0" smtClean="0"/>
              <a:t>: If a contact has left your property it is your responsibility to notify the Bureau and/or change their contact type to “Inactive”.</a:t>
            </a:r>
            <a:endParaRPr lang="en-US" dirty="0"/>
          </a:p>
        </p:txBody>
      </p:sp>
      <p:pic>
        <p:nvPicPr>
          <p:cNvPr id="10243" name="Picture 3"/>
          <p:cNvPicPr>
            <a:picLocks noChangeAspect="1" noChangeArrowheads="1"/>
          </p:cNvPicPr>
          <p:nvPr/>
        </p:nvPicPr>
        <p:blipFill>
          <a:blip r:embed="rId2"/>
          <a:srcRect/>
          <a:stretch>
            <a:fillRect/>
          </a:stretch>
        </p:blipFill>
        <p:spPr bwMode="auto">
          <a:xfrm>
            <a:off x="204387" y="857250"/>
            <a:ext cx="8634813" cy="3486150"/>
          </a:xfrm>
          <a:prstGeom prst="rect">
            <a:avLst/>
          </a:prstGeom>
          <a:noFill/>
          <a:ln w="9525">
            <a:noFill/>
            <a:miter lim="800000"/>
            <a:headEnd/>
            <a:tailEnd/>
          </a:ln>
        </p:spPr>
      </p:pic>
      <p:sp>
        <p:nvSpPr>
          <p:cNvPr id="10" name="Right Arrow 9"/>
          <p:cNvSpPr/>
          <p:nvPr/>
        </p:nvSpPr>
        <p:spPr>
          <a:xfrm rot="10800000">
            <a:off x="1371600" y="19811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5400000">
            <a:off x="1066799" y="8001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10800000">
            <a:off x="3733800" y="3657598"/>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Manage Profile - My Benefits</a:t>
            </a:r>
            <a:endParaRPr lang="en-US" sz="3600" b="1" dirty="0">
              <a:solidFill>
                <a:srgbClr val="002060"/>
              </a:solidFill>
              <a:latin typeface="+mn-lt"/>
            </a:endParaRPr>
          </a:p>
        </p:txBody>
      </p:sp>
      <p:sp>
        <p:nvSpPr>
          <p:cNvPr id="12" name="TextBox 11"/>
          <p:cNvSpPr txBox="1"/>
          <p:nvPr/>
        </p:nvSpPr>
        <p:spPr>
          <a:xfrm>
            <a:off x="462382" y="4639270"/>
            <a:ext cx="8370798" cy="923330"/>
          </a:xfrm>
          <a:prstGeom prst="rect">
            <a:avLst/>
          </a:prstGeom>
          <a:noFill/>
        </p:spPr>
        <p:txBody>
          <a:bodyPr wrap="square" rtlCol="0">
            <a:spAutoFit/>
          </a:bodyPr>
          <a:lstStyle/>
          <a:p>
            <a:r>
              <a:rPr lang="en-US" dirty="0" smtClean="0"/>
              <a:t>After you click the Profile icon and then My Benefits, you will be presented summary reports based on the Bureau’s interaction with your property. The information you see on this page is specifically related to your property.</a:t>
            </a:r>
            <a:endParaRPr lang="en-US" dirty="0"/>
          </a:p>
        </p:txBody>
      </p:sp>
      <p:pic>
        <p:nvPicPr>
          <p:cNvPr id="12290" name="Picture 2"/>
          <p:cNvPicPr>
            <a:picLocks noChangeAspect="1" noChangeArrowheads="1"/>
          </p:cNvPicPr>
          <p:nvPr/>
        </p:nvPicPr>
        <p:blipFill>
          <a:blip r:embed="rId2"/>
          <a:srcRect/>
          <a:stretch>
            <a:fillRect/>
          </a:stretch>
        </p:blipFill>
        <p:spPr bwMode="auto">
          <a:xfrm>
            <a:off x="304800" y="838200"/>
            <a:ext cx="8458200" cy="3586567"/>
          </a:xfrm>
          <a:prstGeom prst="rect">
            <a:avLst/>
          </a:prstGeom>
          <a:noFill/>
          <a:ln w="9525">
            <a:noFill/>
            <a:miter lim="800000"/>
            <a:headEnd/>
            <a:tailEnd/>
          </a:ln>
        </p:spPr>
      </p:pic>
      <p:sp>
        <p:nvSpPr>
          <p:cNvPr id="10" name="Right Arrow 9"/>
          <p:cNvSpPr/>
          <p:nvPr/>
        </p:nvSpPr>
        <p:spPr>
          <a:xfrm rot="10800000">
            <a:off x="1828800" y="12192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Manage Profile - Invoices</a:t>
            </a:r>
            <a:endParaRPr lang="en-US" sz="3600" b="1" dirty="0">
              <a:solidFill>
                <a:srgbClr val="002060"/>
              </a:solidFill>
              <a:latin typeface="+mn-lt"/>
            </a:endParaRPr>
          </a:p>
        </p:txBody>
      </p:sp>
      <p:sp>
        <p:nvSpPr>
          <p:cNvPr id="12" name="TextBox 11"/>
          <p:cNvSpPr txBox="1"/>
          <p:nvPr/>
        </p:nvSpPr>
        <p:spPr>
          <a:xfrm>
            <a:off x="462382" y="4419600"/>
            <a:ext cx="8370798" cy="1200329"/>
          </a:xfrm>
          <a:prstGeom prst="rect">
            <a:avLst/>
          </a:prstGeom>
          <a:noFill/>
        </p:spPr>
        <p:txBody>
          <a:bodyPr wrap="square" rtlCol="0">
            <a:spAutoFit/>
          </a:bodyPr>
          <a:lstStyle/>
          <a:p>
            <a:r>
              <a:rPr lang="en-US" dirty="0" smtClean="0"/>
              <a:t>After you click the Profile icon and then Invoices, you will be presented with a list of invoices sent to your property. To view the details of the invoice you can either click the eyeball icon or the Print icon.  To pay an invoice, click the eyeball icon to first view the invoice.</a:t>
            </a:r>
            <a:endParaRPr lang="en-US" dirty="0"/>
          </a:p>
        </p:txBody>
      </p:sp>
      <p:pic>
        <p:nvPicPr>
          <p:cNvPr id="13314" name="Picture 2"/>
          <p:cNvPicPr>
            <a:picLocks noChangeAspect="1" noChangeArrowheads="1"/>
          </p:cNvPicPr>
          <p:nvPr/>
        </p:nvPicPr>
        <p:blipFill>
          <a:blip r:embed="rId2"/>
          <a:srcRect/>
          <a:stretch>
            <a:fillRect/>
          </a:stretch>
        </p:blipFill>
        <p:spPr bwMode="auto">
          <a:xfrm>
            <a:off x="221741" y="838200"/>
            <a:ext cx="8617459" cy="3529607"/>
          </a:xfrm>
          <a:prstGeom prst="rect">
            <a:avLst/>
          </a:prstGeom>
          <a:noFill/>
          <a:ln w="9525">
            <a:noFill/>
            <a:miter lim="800000"/>
            <a:headEnd/>
            <a:tailEnd/>
          </a:ln>
        </p:spPr>
      </p:pic>
      <p:sp>
        <p:nvSpPr>
          <p:cNvPr id="7" name="Right Arrow 6"/>
          <p:cNvSpPr/>
          <p:nvPr/>
        </p:nvSpPr>
        <p:spPr>
          <a:xfrm rot="5400000">
            <a:off x="647699" y="27050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0800000">
            <a:off x="1447800" y="3809998"/>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Filters and Data Grids</a:t>
            </a:r>
            <a:endParaRPr lang="en-US" sz="3600" b="1" dirty="0">
              <a:solidFill>
                <a:srgbClr val="002060"/>
              </a:solidFill>
              <a:latin typeface="+mn-lt"/>
            </a:endParaRPr>
          </a:p>
        </p:txBody>
      </p:sp>
      <p:sp>
        <p:nvSpPr>
          <p:cNvPr id="12" name="TextBox 11"/>
          <p:cNvSpPr txBox="1"/>
          <p:nvPr/>
        </p:nvSpPr>
        <p:spPr>
          <a:xfrm>
            <a:off x="316840" y="1371600"/>
            <a:ext cx="8598560" cy="3293209"/>
          </a:xfrm>
          <a:prstGeom prst="rect">
            <a:avLst/>
          </a:prstGeom>
          <a:noFill/>
        </p:spPr>
        <p:txBody>
          <a:bodyPr wrap="square" rtlCol="0">
            <a:spAutoFit/>
          </a:bodyPr>
          <a:lstStyle/>
          <a:p>
            <a:r>
              <a:rPr lang="en-US" sz="1600" dirty="0" smtClean="0"/>
              <a:t>Before we start looking at the extranet, let’s take some time to discuss settings that can be customized by each user for themselves in the extranet.</a:t>
            </a:r>
            <a:endParaRPr lang="en-US" sz="1600" b="1" dirty="0" smtClean="0">
              <a:solidFill>
                <a:srgbClr val="FF0000"/>
              </a:solidFill>
            </a:endParaRPr>
          </a:p>
          <a:p>
            <a:endParaRPr lang="en-US" sz="1600" dirty="0" smtClean="0"/>
          </a:p>
          <a:p>
            <a:pPr marL="342900" indent="-342900">
              <a:buFont typeface="+mj-lt"/>
              <a:buAutoNum type="arabicPeriod"/>
            </a:pPr>
            <a:r>
              <a:rPr lang="en-US" sz="1600" b="1" dirty="0" smtClean="0"/>
              <a:t>Filters</a:t>
            </a:r>
            <a:r>
              <a:rPr lang="en-US" sz="1600" dirty="0" smtClean="0"/>
              <a:t> – Several pages of the extranet will contain a Filters section.  This section allows you to narrow down the results displayed on the page.  The default filters can be adjusted by clicking the </a:t>
            </a:r>
            <a:r>
              <a:rPr lang="en-US" sz="1600" b="1" dirty="0" smtClean="0">
                <a:solidFill>
                  <a:srgbClr val="0070C0"/>
                </a:solidFill>
              </a:rPr>
              <a:t>Manage Filters*</a:t>
            </a:r>
            <a:r>
              <a:rPr lang="en-US" sz="1600" dirty="0" smtClean="0"/>
              <a:t> option in the top right corner of this section.</a:t>
            </a:r>
            <a:br>
              <a:rPr lang="en-US" sz="1600" dirty="0" smtClean="0"/>
            </a:br>
            <a:endParaRPr lang="en-US" sz="1600" dirty="0" smtClean="0"/>
          </a:p>
          <a:p>
            <a:pPr marL="342900" indent="-342900">
              <a:buFont typeface="+mj-lt"/>
              <a:buAutoNum type="arabicPeriod"/>
            </a:pPr>
            <a:r>
              <a:rPr lang="en-US" sz="1600" b="1" dirty="0" smtClean="0"/>
              <a:t>Data Grids</a:t>
            </a:r>
            <a:r>
              <a:rPr lang="en-US" sz="1600" dirty="0" smtClean="0"/>
              <a:t> – When viewing pages with filter options, just below the filters is a data grid.  This data grid  will display a list of records matching the criteria specified in the filters.  Each default column heading in a data grid can be modified by clicking the </a:t>
            </a:r>
            <a:r>
              <a:rPr lang="en-US" sz="1600" b="1" dirty="0" smtClean="0">
                <a:solidFill>
                  <a:srgbClr val="0070C0"/>
                </a:solidFill>
              </a:rPr>
              <a:t>sprocket*</a:t>
            </a:r>
            <a:r>
              <a:rPr lang="en-US" sz="1600" dirty="0" smtClean="0"/>
              <a:t> icon in the top right corner of the grid. </a:t>
            </a:r>
            <a:r>
              <a:rPr lang="en-US" sz="1600" b="1" dirty="0" smtClean="0">
                <a:solidFill>
                  <a:srgbClr val="FF0000"/>
                </a:solidFill>
              </a:rPr>
              <a:t/>
            </a:r>
            <a:br>
              <a:rPr lang="en-US" sz="1600" b="1" dirty="0" smtClean="0">
                <a:solidFill>
                  <a:srgbClr val="FF0000"/>
                </a:solidFill>
              </a:rPr>
            </a:br>
            <a:endParaRPr lang="en-US" sz="1600" b="1" dirty="0" smtClean="0">
              <a:solidFill>
                <a:srgbClr val="FF0000"/>
              </a:solidFill>
            </a:endParaRPr>
          </a:p>
          <a:p>
            <a:pPr marL="342900" indent="-342900">
              <a:buFont typeface="+mj-lt"/>
              <a:buAutoNum type="arabicPeriod"/>
            </a:pPr>
            <a:endParaRPr lang="en-US" sz="1600" dirty="0"/>
          </a:p>
        </p:txBody>
      </p:sp>
      <p:sp>
        <p:nvSpPr>
          <p:cNvPr id="5" name="Rectangle 4"/>
          <p:cNvSpPr/>
          <p:nvPr/>
        </p:nvSpPr>
        <p:spPr>
          <a:xfrm>
            <a:off x="685800" y="5018752"/>
            <a:ext cx="8001000" cy="584775"/>
          </a:xfrm>
          <a:prstGeom prst="rect">
            <a:avLst/>
          </a:prstGeom>
        </p:spPr>
        <p:txBody>
          <a:bodyPr wrap="square">
            <a:spAutoFit/>
          </a:bodyPr>
          <a:lstStyle/>
          <a:p>
            <a:r>
              <a:rPr lang="en-US" sz="1600" b="1" dirty="0" smtClean="0">
                <a:solidFill>
                  <a:srgbClr val="0070C0"/>
                </a:solidFill>
              </a:rPr>
              <a:t>* </a:t>
            </a:r>
            <a:r>
              <a:rPr lang="en-US" sz="1600" dirty="0" smtClean="0"/>
              <a:t>Remember, any adjustments made with the </a:t>
            </a:r>
            <a:r>
              <a:rPr lang="en-US" sz="1600" b="1" dirty="0" smtClean="0">
                <a:solidFill>
                  <a:srgbClr val="0070C0"/>
                </a:solidFill>
              </a:rPr>
              <a:t>sprocket</a:t>
            </a:r>
            <a:r>
              <a:rPr lang="en-US" sz="1600" dirty="0" smtClean="0"/>
              <a:t> or the </a:t>
            </a:r>
            <a:r>
              <a:rPr lang="en-US" sz="1600" b="1" dirty="0" smtClean="0">
                <a:solidFill>
                  <a:srgbClr val="0070C0"/>
                </a:solidFill>
              </a:rPr>
              <a:t>Manage Filters</a:t>
            </a:r>
            <a:r>
              <a:rPr lang="en-US" sz="1600" dirty="0" smtClean="0"/>
              <a:t> apply only to the person making the changes. </a:t>
            </a:r>
            <a:endParaRPr lang="en-US" sz="1600" dirty="0"/>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Manage Profile  - Invoices (cont’d)</a:t>
            </a:r>
            <a:endParaRPr lang="en-US" sz="3600" b="1" dirty="0">
              <a:solidFill>
                <a:srgbClr val="002060"/>
              </a:solidFill>
              <a:latin typeface="+mn-lt"/>
            </a:endParaRPr>
          </a:p>
        </p:txBody>
      </p:sp>
      <p:sp>
        <p:nvSpPr>
          <p:cNvPr id="12" name="TextBox 11"/>
          <p:cNvSpPr txBox="1"/>
          <p:nvPr/>
        </p:nvSpPr>
        <p:spPr>
          <a:xfrm>
            <a:off x="462382" y="4419600"/>
            <a:ext cx="8370798" cy="1754326"/>
          </a:xfrm>
          <a:prstGeom prst="rect">
            <a:avLst/>
          </a:prstGeom>
          <a:noFill/>
        </p:spPr>
        <p:txBody>
          <a:bodyPr wrap="square" rtlCol="0">
            <a:spAutoFit/>
          </a:bodyPr>
          <a:lstStyle/>
          <a:p>
            <a:r>
              <a:rPr lang="en-US" dirty="0" smtClean="0"/>
              <a:t>When viewing an invoice you can see the payment history associated to the invoice.  If the invoice has an outstanding balance, you will see a Pay Now button in the top left of the page.  Clicking the Pay Now button will take you to a secure page to pay using a credit card, much like any online payment portal on the internet.</a:t>
            </a:r>
          </a:p>
          <a:p>
            <a:endParaRPr lang="en-US" dirty="0" smtClean="0"/>
          </a:p>
          <a:p>
            <a:r>
              <a:rPr lang="en-US" dirty="0" smtClean="0"/>
              <a:t>NOTE:  Pay Now will only appear if this feature has been enabled by the Bureau. </a:t>
            </a:r>
            <a:endParaRPr lang="en-US" dirty="0"/>
          </a:p>
        </p:txBody>
      </p:sp>
      <p:pic>
        <p:nvPicPr>
          <p:cNvPr id="14338" name="Picture 2"/>
          <p:cNvPicPr>
            <a:picLocks noChangeAspect="1" noChangeArrowheads="1"/>
          </p:cNvPicPr>
          <p:nvPr/>
        </p:nvPicPr>
        <p:blipFill>
          <a:blip r:embed="rId2"/>
          <a:srcRect/>
          <a:stretch>
            <a:fillRect/>
          </a:stretch>
        </p:blipFill>
        <p:spPr bwMode="auto">
          <a:xfrm>
            <a:off x="304800" y="838200"/>
            <a:ext cx="8458200" cy="3444613"/>
          </a:xfrm>
          <a:prstGeom prst="rect">
            <a:avLst/>
          </a:prstGeom>
          <a:noFill/>
          <a:ln w="9525">
            <a:noFill/>
            <a:miter lim="800000"/>
            <a:headEnd/>
            <a:tailEnd/>
          </a:ln>
        </p:spPr>
      </p:pic>
      <p:sp>
        <p:nvSpPr>
          <p:cNvPr id="9" name="Right Arrow 8"/>
          <p:cNvSpPr/>
          <p:nvPr/>
        </p:nvSpPr>
        <p:spPr>
          <a:xfrm>
            <a:off x="1752600" y="32765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6200000">
            <a:off x="1562101" y="19812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Collateral - Listings</a:t>
            </a:r>
            <a:endParaRPr lang="en-US" sz="3600" b="1" dirty="0">
              <a:solidFill>
                <a:srgbClr val="002060"/>
              </a:solidFill>
              <a:latin typeface="+mn-lt"/>
            </a:endParaRPr>
          </a:p>
        </p:txBody>
      </p:sp>
      <p:sp>
        <p:nvSpPr>
          <p:cNvPr id="12" name="TextBox 11"/>
          <p:cNvSpPr txBox="1"/>
          <p:nvPr/>
        </p:nvSpPr>
        <p:spPr>
          <a:xfrm>
            <a:off x="462382" y="3810000"/>
            <a:ext cx="8370798" cy="2031325"/>
          </a:xfrm>
          <a:prstGeom prst="rect">
            <a:avLst/>
          </a:prstGeom>
          <a:noFill/>
        </p:spPr>
        <p:txBody>
          <a:bodyPr wrap="square" rtlCol="0">
            <a:spAutoFit/>
          </a:bodyPr>
          <a:lstStyle/>
          <a:p>
            <a:r>
              <a:rPr lang="en-US" dirty="0" smtClean="0"/>
              <a:t>After you click the Collateral icon and then Listings, you will be presented with your property’s listings.  These listings may be website listings or publication guide listings. The pencil icon will allow you to edit your listing information.  By clicking the eyeball icon, you can view your listing information.  The clone icon will allow you to duplicate a listing.  You can also create a new listing by clicking the Add Listing button.</a:t>
            </a:r>
          </a:p>
          <a:p>
            <a:r>
              <a:rPr lang="en-US" u="sng" dirty="0" smtClean="0"/>
              <a:t>NOTE</a:t>
            </a:r>
            <a:r>
              <a:rPr lang="en-US" dirty="0" smtClean="0"/>
              <a:t>:  Add Listing and Clone will only be available if the Bureau has enabled this feature.</a:t>
            </a:r>
            <a:endParaRPr lang="en-US" dirty="0"/>
          </a:p>
        </p:txBody>
      </p:sp>
      <p:pic>
        <p:nvPicPr>
          <p:cNvPr id="15363" name="Picture 3"/>
          <p:cNvPicPr>
            <a:picLocks noChangeAspect="1" noChangeArrowheads="1"/>
          </p:cNvPicPr>
          <p:nvPr/>
        </p:nvPicPr>
        <p:blipFill>
          <a:blip r:embed="rId2"/>
          <a:srcRect/>
          <a:stretch>
            <a:fillRect/>
          </a:stretch>
        </p:blipFill>
        <p:spPr bwMode="auto">
          <a:xfrm>
            <a:off x="266700" y="921847"/>
            <a:ext cx="8572500" cy="2811953"/>
          </a:xfrm>
          <a:prstGeom prst="rect">
            <a:avLst/>
          </a:prstGeom>
          <a:noFill/>
          <a:ln w="9525">
            <a:noFill/>
            <a:miter lim="800000"/>
            <a:headEnd/>
            <a:tailEnd/>
          </a:ln>
        </p:spPr>
      </p:pic>
      <p:sp>
        <p:nvSpPr>
          <p:cNvPr id="8" name="Right Arrow 7"/>
          <p:cNvSpPr/>
          <p:nvPr/>
        </p:nvSpPr>
        <p:spPr>
          <a:xfrm rot="16200000">
            <a:off x="1066801" y="3428998"/>
            <a:ext cx="381000"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0800000">
            <a:off x="1600200" y="2438398"/>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Collateral – Listings (cont’d)</a:t>
            </a:r>
            <a:endParaRPr lang="en-US" sz="3600" b="1" dirty="0">
              <a:solidFill>
                <a:srgbClr val="002060"/>
              </a:solidFill>
              <a:latin typeface="+mn-lt"/>
            </a:endParaRPr>
          </a:p>
        </p:txBody>
      </p:sp>
      <p:sp>
        <p:nvSpPr>
          <p:cNvPr id="12" name="TextBox 11"/>
          <p:cNvSpPr txBox="1"/>
          <p:nvPr/>
        </p:nvSpPr>
        <p:spPr>
          <a:xfrm>
            <a:off x="462382" y="4191000"/>
            <a:ext cx="8370798" cy="1754326"/>
          </a:xfrm>
          <a:prstGeom prst="rect">
            <a:avLst/>
          </a:prstGeom>
          <a:noFill/>
        </p:spPr>
        <p:txBody>
          <a:bodyPr wrap="square" rtlCol="0">
            <a:spAutoFit/>
          </a:bodyPr>
          <a:lstStyle/>
          <a:p>
            <a:r>
              <a:rPr lang="en-US" dirty="0" smtClean="0"/>
              <a:t>When you view, edit, or add (if enabled) a listing, you can quickly scroll to a section on the page by clicking the links of the left of the page.  If you are viewing a listing, the top left will display an Edit button. If you are editing a listing, the top left will display a Save button. You must click the Save button before changes are applied! </a:t>
            </a:r>
          </a:p>
          <a:p>
            <a:r>
              <a:rPr lang="en-US" dirty="0" smtClean="0"/>
              <a:t>IMPORTANT NOTE:  Any edits or adding of listings will require approval from the Bureau.  Upon saving your updates, the Bureau will be notified of your changes/additions. </a:t>
            </a:r>
          </a:p>
        </p:txBody>
      </p:sp>
      <p:pic>
        <p:nvPicPr>
          <p:cNvPr id="16386" name="Picture 2"/>
          <p:cNvPicPr>
            <a:picLocks noChangeAspect="1" noChangeArrowheads="1"/>
          </p:cNvPicPr>
          <p:nvPr/>
        </p:nvPicPr>
        <p:blipFill>
          <a:blip r:embed="rId2"/>
          <a:srcRect/>
          <a:stretch>
            <a:fillRect/>
          </a:stretch>
        </p:blipFill>
        <p:spPr bwMode="auto">
          <a:xfrm>
            <a:off x="184253" y="938212"/>
            <a:ext cx="8654947" cy="3100388"/>
          </a:xfrm>
          <a:prstGeom prst="rect">
            <a:avLst/>
          </a:prstGeom>
          <a:noFill/>
          <a:ln w="9525">
            <a:noFill/>
            <a:miter lim="800000"/>
            <a:headEnd/>
            <a:tailEnd/>
          </a:ln>
        </p:spPr>
      </p:pic>
      <p:sp>
        <p:nvSpPr>
          <p:cNvPr id="9" name="Right Arrow 8"/>
          <p:cNvSpPr/>
          <p:nvPr/>
        </p:nvSpPr>
        <p:spPr>
          <a:xfrm rot="5400000">
            <a:off x="1181099" y="9524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1219201" y="20574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3581400"/>
            <a:ext cx="8370798" cy="2031325"/>
          </a:xfrm>
          <a:prstGeom prst="rect">
            <a:avLst/>
          </a:prstGeom>
          <a:noFill/>
        </p:spPr>
        <p:txBody>
          <a:bodyPr wrap="square" rtlCol="0">
            <a:spAutoFit/>
          </a:bodyPr>
          <a:lstStyle/>
          <a:p>
            <a:r>
              <a:rPr lang="en-US" dirty="0" smtClean="0"/>
              <a:t>When you edit or add (if enabled) a listing, you can select one or multiple images to associate to the listing by selecting the Listing Images pull down menu.  As mentioned previously, any edits or adding of listings will require approval from the Bureau.  Upon saving your updates, the Bureau will be notified of your changes/additions.  More on images in the Collateral – Media slide.</a:t>
            </a:r>
          </a:p>
          <a:p>
            <a:endParaRPr lang="en-US" dirty="0" smtClean="0"/>
          </a:p>
          <a:p>
            <a:r>
              <a:rPr lang="en-US" u="sng" dirty="0" smtClean="0"/>
              <a:t>NOTE</a:t>
            </a:r>
            <a:r>
              <a:rPr lang="en-US" dirty="0" smtClean="0"/>
              <a:t>: Not all listing types allow for images to be added.  </a:t>
            </a:r>
          </a:p>
        </p:txBody>
      </p:sp>
      <p:pic>
        <p:nvPicPr>
          <p:cNvPr id="17410" name="Picture 2"/>
          <p:cNvPicPr>
            <a:picLocks noChangeAspect="1" noChangeArrowheads="1"/>
          </p:cNvPicPr>
          <p:nvPr/>
        </p:nvPicPr>
        <p:blipFill>
          <a:blip r:embed="rId2"/>
          <a:srcRect/>
          <a:stretch>
            <a:fillRect/>
          </a:stretch>
        </p:blipFill>
        <p:spPr bwMode="auto">
          <a:xfrm>
            <a:off x="381000" y="957262"/>
            <a:ext cx="8452909" cy="2547938"/>
          </a:xfrm>
          <a:prstGeom prst="rect">
            <a:avLst/>
          </a:prstGeom>
          <a:noFill/>
          <a:ln w="9525">
            <a:noFill/>
            <a:miter lim="800000"/>
            <a:headEnd/>
            <a:tailEnd/>
          </a:ln>
        </p:spPr>
      </p:pic>
      <p:sp>
        <p:nvSpPr>
          <p:cNvPr id="8" name="Right Arrow 7"/>
          <p:cNvSpPr/>
          <p:nvPr/>
        </p:nvSpPr>
        <p:spPr>
          <a:xfrm rot="10800000">
            <a:off x="5638800" y="27432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smtClean="0">
                <a:ln>
                  <a:noFill/>
                </a:ln>
                <a:solidFill>
                  <a:srgbClr val="002060"/>
                </a:solidFill>
                <a:effectLst/>
                <a:uLnTx/>
                <a:uFillTx/>
                <a:latin typeface="+mn-lt"/>
                <a:ea typeface="+mn-ea"/>
                <a:cs typeface="Museo Slab 100"/>
              </a:rPr>
              <a:t>Collateral – Listings (cont’d)</a:t>
            </a:r>
            <a:endParaRPr kumimoji="0" lang="en-US" sz="3600" b="1" i="0" u="none" strike="noStrike" kern="1200" cap="none" spc="-150" normalizeH="0" baseline="0" noProof="0" dirty="0">
              <a:ln>
                <a:noFill/>
              </a:ln>
              <a:solidFill>
                <a:srgbClr val="002060"/>
              </a:solidFill>
              <a:effectLst/>
              <a:uLnTx/>
              <a:uFillTx/>
              <a:latin typeface="+mn-lt"/>
              <a:ea typeface="+mn-ea"/>
              <a:cs typeface="Museo Slab 100"/>
            </a:endParaRPr>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Collateral – Special Offers</a:t>
            </a:r>
            <a:endParaRPr lang="en-US" sz="3600" b="1" dirty="0">
              <a:solidFill>
                <a:srgbClr val="002060"/>
              </a:solidFill>
              <a:latin typeface="+mn-lt"/>
            </a:endParaRPr>
          </a:p>
        </p:txBody>
      </p:sp>
      <p:sp>
        <p:nvSpPr>
          <p:cNvPr id="12" name="TextBox 11"/>
          <p:cNvSpPr txBox="1"/>
          <p:nvPr/>
        </p:nvSpPr>
        <p:spPr>
          <a:xfrm>
            <a:off x="462382" y="3810000"/>
            <a:ext cx="8370798" cy="1200329"/>
          </a:xfrm>
          <a:prstGeom prst="rect">
            <a:avLst/>
          </a:prstGeom>
          <a:noFill/>
        </p:spPr>
        <p:txBody>
          <a:bodyPr wrap="square" rtlCol="0">
            <a:spAutoFit/>
          </a:bodyPr>
          <a:lstStyle/>
          <a:p>
            <a:r>
              <a:rPr lang="en-US" dirty="0" smtClean="0"/>
              <a:t>After you click the Collateral icon and then Special Offers, you will be presented with your property’s offers. The pencil icon will allow you to edit an existing offer.  By clicking the eyeball icon, you can view the existing offer.  The clone icon will allow you to duplicate an offer.  You can also create a new offer by clicking the Add Offer button.</a:t>
            </a:r>
          </a:p>
        </p:txBody>
      </p:sp>
      <p:pic>
        <p:nvPicPr>
          <p:cNvPr id="18434" name="Picture 2"/>
          <p:cNvPicPr>
            <a:picLocks noChangeAspect="1" noChangeArrowheads="1"/>
          </p:cNvPicPr>
          <p:nvPr/>
        </p:nvPicPr>
        <p:blipFill>
          <a:blip r:embed="rId2"/>
          <a:srcRect/>
          <a:stretch>
            <a:fillRect/>
          </a:stretch>
        </p:blipFill>
        <p:spPr bwMode="auto">
          <a:xfrm>
            <a:off x="304800" y="838200"/>
            <a:ext cx="8458200" cy="2949381"/>
          </a:xfrm>
          <a:prstGeom prst="rect">
            <a:avLst/>
          </a:prstGeom>
          <a:noFill/>
          <a:ln w="9525">
            <a:noFill/>
            <a:miter lim="800000"/>
            <a:headEnd/>
            <a:tailEnd/>
          </a:ln>
        </p:spPr>
      </p:pic>
      <p:sp>
        <p:nvSpPr>
          <p:cNvPr id="10" name="Right Arrow 9"/>
          <p:cNvSpPr/>
          <p:nvPr/>
        </p:nvSpPr>
        <p:spPr>
          <a:xfrm rot="16200000">
            <a:off x="1066798" y="3428999"/>
            <a:ext cx="381000"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1524001" y="22860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Collateral – Special Offers (cont’d)</a:t>
            </a:r>
            <a:endParaRPr lang="en-US" sz="3600" b="1" dirty="0">
              <a:solidFill>
                <a:srgbClr val="002060"/>
              </a:solidFill>
              <a:latin typeface="+mn-lt"/>
            </a:endParaRPr>
          </a:p>
        </p:txBody>
      </p:sp>
      <p:sp>
        <p:nvSpPr>
          <p:cNvPr id="12" name="TextBox 11"/>
          <p:cNvSpPr txBox="1"/>
          <p:nvPr/>
        </p:nvSpPr>
        <p:spPr>
          <a:xfrm>
            <a:off x="462382" y="4495800"/>
            <a:ext cx="8370798" cy="2031325"/>
          </a:xfrm>
          <a:prstGeom prst="rect">
            <a:avLst/>
          </a:prstGeom>
          <a:noFill/>
        </p:spPr>
        <p:txBody>
          <a:bodyPr wrap="square" rtlCol="0">
            <a:spAutoFit/>
          </a:bodyPr>
          <a:lstStyle/>
          <a:p>
            <a:r>
              <a:rPr lang="en-US" dirty="0" smtClean="0"/>
              <a:t>When you view, edit, or add an offer, you can quickly scroll to a section on the page by clicking the links of the left of the page.  If you are viewing an offer, the button in the top left will say Edit.  If you are editing an offer, the top left will display a Save button. You must click the Save button before changes are applied! As with listings, you have the ability to attach images to your offers.</a:t>
            </a:r>
          </a:p>
          <a:p>
            <a:r>
              <a:rPr lang="en-US" dirty="0" smtClean="0"/>
              <a:t>IMPORTANT NOTE:  Any edits or adding of offers will require approval from the Bureau.  Upon saving your updates, the Bureau will be notified of your changes/adds. </a:t>
            </a:r>
          </a:p>
        </p:txBody>
      </p:sp>
      <p:pic>
        <p:nvPicPr>
          <p:cNvPr id="19458" name="Picture 2"/>
          <p:cNvPicPr>
            <a:picLocks noChangeAspect="1" noChangeArrowheads="1"/>
          </p:cNvPicPr>
          <p:nvPr/>
        </p:nvPicPr>
        <p:blipFill>
          <a:blip r:embed="rId2"/>
          <a:srcRect/>
          <a:stretch>
            <a:fillRect/>
          </a:stretch>
        </p:blipFill>
        <p:spPr bwMode="auto">
          <a:xfrm>
            <a:off x="277327" y="871537"/>
            <a:ext cx="8561873" cy="3624263"/>
          </a:xfrm>
          <a:prstGeom prst="rect">
            <a:avLst/>
          </a:prstGeom>
          <a:noFill/>
          <a:ln w="9525">
            <a:noFill/>
            <a:miter lim="800000"/>
            <a:headEnd/>
            <a:tailEnd/>
          </a:ln>
        </p:spPr>
      </p:pic>
      <p:sp>
        <p:nvSpPr>
          <p:cNvPr id="8" name="Right Arrow 7"/>
          <p:cNvSpPr/>
          <p:nvPr/>
        </p:nvSpPr>
        <p:spPr>
          <a:xfrm rot="5400000">
            <a:off x="1297781" y="873921"/>
            <a:ext cx="414336" cy="1905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0800000">
            <a:off x="1600200" y="1904998"/>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10800000">
            <a:off x="5562600" y="41147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Collateral – Calendar of Events</a:t>
            </a:r>
            <a:endParaRPr lang="en-US" sz="3600" b="1" dirty="0">
              <a:solidFill>
                <a:srgbClr val="002060"/>
              </a:solidFill>
              <a:latin typeface="+mn-lt"/>
            </a:endParaRPr>
          </a:p>
        </p:txBody>
      </p:sp>
      <p:sp>
        <p:nvSpPr>
          <p:cNvPr id="12" name="TextBox 11"/>
          <p:cNvSpPr txBox="1"/>
          <p:nvPr/>
        </p:nvSpPr>
        <p:spPr>
          <a:xfrm>
            <a:off x="462382" y="3981271"/>
            <a:ext cx="8370798" cy="1477328"/>
          </a:xfrm>
          <a:prstGeom prst="rect">
            <a:avLst/>
          </a:prstGeom>
          <a:noFill/>
        </p:spPr>
        <p:txBody>
          <a:bodyPr wrap="square" rtlCol="0">
            <a:spAutoFit/>
          </a:bodyPr>
          <a:lstStyle/>
          <a:p>
            <a:r>
              <a:rPr lang="en-US" dirty="0" smtClean="0"/>
              <a:t>After you click the Collateral icon and then Calendar of Events, you will be presented with your property’s events. The pencil icon will allow you to edit an existing event.  By clicking the eyeball icon, you can view the existing event.  The clone icon will allow you to duplicate an event.  You can also create a new event by clicking the Add Event button.</a:t>
            </a:r>
          </a:p>
        </p:txBody>
      </p:sp>
      <p:pic>
        <p:nvPicPr>
          <p:cNvPr id="7" name="Picture 2"/>
          <p:cNvPicPr>
            <a:picLocks noChangeAspect="1" noChangeArrowheads="1"/>
          </p:cNvPicPr>
          <p:nvPr/>
        </p:nvPicPr>
        <p:blipFill>
          <a:blip r:embed="rId2"/>
          <a:srcRect/>
          <a:stretch>
            <a:fillRect/>
          </a:stretch>
        </p:blipFill>
        <p:spPr bwMode="auto">
          <a:xfrm>
            <a:off x="374980" y="821703"/>
            <a:ext cx="8458200" cy="3147897"/>
          </a:xfrm>
          <a:prstGeom prst="rect">
            <a:avLst/>
          </a:prstGeom>
          <a:noFill/>
          <a:ln w="9525">
            <a:noFill/>
            <a:miter lim="800000"/>
            <a:headEnd/>
            <a:tailEnd/>
          </a:ln>
        </p:spPr>
      </p:pic>
      <p:sp>
        <p:nvSpPr>
          <p:cNvPr id="8" name="Right Arrow 7"/>
          <p:cNvSpPr/>
          <p:nvPr/>
        </p:nvSpPr>
        <p:spPr>
          <a:xfrm rot="10800000">
            <a:off x="1676400" y="2285998"/>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6200000">
            <a:off x="1156214" y="3651585"/>
            <a:ext cx="430773"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200" b="1" dirty="0" smtClean="0">
                <a:solidFill>
                  <a:srgbClr val="002060"/>
                </a:solidFill>
                <a:latin typeface="+mn-lt"/>
              </a:rPr>
              <a:t>Collateral – Special Calendar of Events (cont’d)</a:t>
            </a:r>
            <a:endParaRPr lang="en-US" sz="3200" b="1" dirty="0">
              <a:solidFill>
                <a:srgbClr val="002060"/>
              </a:solidFill>
              <a:latin typeface="+mn-lt"/>
            </a:endParaRPr>
          </a:p>
        </p:txBody>
      </p:sp>
      <p:sp>
        <p:nvSpPr>
          <p:cNvPr id="12" name="TextBox 11"/>
          <p:cNvSpPr txBox="1"/>
          <p:nvPr/>
        </p:nvSpPr>
        <p:spPr>
          <a:xfrm>
            <a:off x="462382" y="4521875"/>
            <a:ext cx="8370798" cy="1754326"/>
          </a:xfrm>
          <a:prstGeom prst="rect">
            <a:avLst/>
          </a:prstGeom>
          <a:noFill/>
        </p:spPr>
        <p:txBody>
          <a:bodyPr wrap="square" rtlCol="0">
            <a:spAutoFit/>
          </a:bodyPr>
          <a:lstStyle/>
          <a:p>
            <a:r>
              <a:rPr lang="en-US" dirty="0" smtClean="0"/>
              <a:t>When you view, edit, or add an event, you can quickly scroll to a section on the page by clicking the links of the left of the page.  If you are viewing an event, the top left will display an Edit button.  If you are editing an event, the top left button will say Save.  You must click the Save button before any of your changes are actually saved!  </a:t>
            </a:r>
          </a:p>
          <a:p>
            <a:r>
              <a:rPr lang="en-US" dirty="0" smtClean="0"/>
              <a:t>IMPORTANT NOTE:  Any edits or adding of events will require approval from the Bureau.  Upon saving your updates, the Bureau will be notified of your changes/adds. </a:t>
            </a:r>
          </a:p>
        </p:txBody>
      </p:sp>
      <p:pic>
        <p:nvPicPr>
          <p:cNvPr id="20483" name="Picture 3"/>
          <p:cNvPicPr>
            <a:picLocks noChangeAspect="1" noChangeArrowheads="1"/>
          </p:cNvPicPr>
          <p:nvPr/>
        </p:nvPicPr>
        <p:blipFill>
          <a:blip r:embed="rId2"/>
          <a:srcRect/>
          <a:stretch>
            <a:fillRect/>
          </a:stretch>
        </p:blipFill>
        <p:spPr bwMode="auto">
          <a:xfrm>
            <a:off x="341493" y="823912"/>
            <a:ext cx="8491687" cy="3671888"/>
          </a:xfrm>
          <a:prstGeom prst="rect">
            <a:avLst/>
          </a:prstGeom>
          <a:noFill/>
          <a:ln w="9525">
            <a:noFill/>
            <a:miter lim="800000"/>
            <a:headEnd/>
            <a:tailEnd/>
          </a:ln>
        </p:spPr>
      </p:pic>
      <p:sp>
        <p:nvSpPr>
          <p:cNvPr id="11" name="Right Arrow 10"/>
          <p:cNvSpPr/>
          <p:nvPr/>
        </p:nvSpPr>
        <p:spPr>
          <a:xfrm rot="10800000">
            <a:off x="2362200" y="12192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10800000">
            <a:off x="1447800" y="18288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4646474"/>
            <a:ext cx="8370798" cy="1477328"/>
          </a:xfrm>
          <a:prstGeom prst="rect">
            <a:avLst/>
          </a:prstGeom>
          <a:noFill/>
        </p:spPr>
        <p:txBody>
          <a:bodyPr wrap="square" rtlCol="0">
            <a:spAutoFit/>
          </a:bodyPr>
          <a:lstStyle/>
          <a:p>
            <a:r>
              <a:rPr lang="en-US" dirty="0" smtClean="0"/>
              <a:t>The Calendar of Events has a recurrence model built in.  You can make your event a one-time event, daily, weekly, monthly, or yearly.  If it is not a one day event, you can choose your recurring days of the event.  Depending upon if it is daily, weekly, monthly, or yearly, your recurrence may change.  At the bottom of the recurrence section, you can choose to end your event after a certain number of occurrences or on a specified date. </a:t>
            </a:r>
          </a:p>
        </p:txBody>
      </p:sp>
      <p:pic>
        <p:nvPicPr>
          <p:cNvPr id="21506" name="Picture 2"/>
          <p:cNvPicPr>
            <a:picLocks noChangeAspect="1" noChangeArrowheads="1"/>
          </p:cNvPicPr>
          <p:nvPr/>
        </p:nvPicPr>
        <p:blipFill>
          <a:blip r:embed="rId2"/>
          <a:srcRect/>
          <a:stretch>
            <a:fillRect/>
          </a:stretch>
        </p:blipFill>
        <p:spPr bwMode="auto">
          <a:xfrm>
            <a:off x="381000" y="826507"/>
            <a:ext cx="8458200" cy="3821693"/>
          </a:xfrm>
          <a:prstGeom prst="rect">
            <a:avLst/>
          </a:prstGeom>
          <a:noFill/>
          <a:ln w="9525">
            <a:noFill/>
            <a:miter lim="800000"/>
            <a:headEnd/>
            <a:tailEnd/>
          </a:ln>
        </p:spPr>
      </p:pic>
      <p:sp>
        <p:nvSpPr>
          <p:cNvPr id="8" name="Right Arrow 7"/>
          <p:cNvSpPr/>
          <p:nvPr/>
        </p:nvSpPr>
        <p:spPr>
          <a:xfrm rot="10800000">
            <a:off x="5486400" y="12192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2209800" y="36575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2209800" y="41147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10800000">
            <a:off x="6400800" y="21336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200" b="1" i="0" u="none" strike="noStrike" kern="1200" cap="none" spc="-150" normalizeH="0" baseline="0" noProof="0" smtClean="0">
                <a:ln>
                  <a:noFill/>
                </a:ln>
                <a:solidFill>
                  <a:srgbClr val="002060"/>
                </a:solidFill>
                <a:effectLst/>
                <a:uLnTx/>
                <a:uFillTx/>
                <a:latin typeface="+mn-lt"/>
                <a:ea typeface="+mn-ea"/>
                <a:cs typeface="Museo Slab 100"/>
              </a:rPr>
              <a:t>Collateral – Special Calendar of Events (cont’d)</a:t>
            </a:r>
            <a:endParaRPr kumimoji="0" lang="en-US" sz="3200" b="1" i="0" u="none" strike="noStrike" kern="1200" cap="none" spc="-150" normalizeH="0" baseline="0" noProof="0" dirty="0">
              <a:ln>
                <a:noFill/>
              </a:ln>
              <a:solidFill>
                <a:srgbClr val="002060"/>
              </a:solidFill>
              <a:effectLst/>
              <a:uLnTx/>
              <a:uFillTx/>
              <a:latin typeface="+mn-lt"/>
              <a:ea typeface="+mn-ea"/>
              <a:cs typeface="Museo Slab 100"/>
            </a:endParaRPr>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4495800"/>
            <a:ext cx="8370798" cy="1200329"/>
          </a:xfrm>
          <a:prstGeom prst="rect">
            <a:avLst/>
          </a:prstGeom>
          <a:noFill/>
        </p:spPr>
        <p:txBody>
          <a:bodyPr wrap="square" rtlCol="0">
            <a:spAutoFit/>
          </a:bodyPr>
          <a:lstStyle/>
          <a:p>
            <a:r>
              <a:rPr lang="en-US" dirty="0" smtClean="0"/>
              <a:t>As with Listings and Special Offers you can add images to your event.  Adding images to an event is a little different though.  In the image Gallery section on the event, you can drag and drop and image or click the Browse button to search your computer for an image. </a:t>
            </a:r>
          </a:p>
        </p:txBody>
      </p:sp>
      <p:pic>
        <p:nvPicPr>
          <p:cNvPr id="22530" name="Picture 2"/>
          <p:cNvPicPr>
            <a:picLocks noChangeAspect="1" noChangeArrowheads="1"/>
          </p:cNvPicPr>
          <p:nvPr/>
        </p:nvPicPr>
        <p:blipFill>
          <a:blip r:embed="rId2"/>
          <a:srcRect/>
          <a:stretch>
            <a:fillRect/>
          </a:stretch>
        </p:blipFill>
        <p:spPr bwMode="auto">
          <a:xfrm>
            <a:off x="381000" y="809625"/>
            <a:ext cx="8369838" cy="3533775"/>
          </a:xfrm>
          <a:prstGeom prst="rect">
            <a:avLst/>
          </a:prstGeom>
          <a:noFill/>
          <a:ln w="9525">
            <a:noFill/>
            <a:miter lim="800000"/>
            <a:headEnd/>
            <a:tailEnd/>
          </a:ln>
        </p:spPr>
      </p:pic>
      <p:sp>
        <p:nvSpPr>
          <p:cNvPr id="10" name="Right Arrow 9"/>
          <p:cNvSpPr/>
          <p:nvPr/>
        </p:nvSpPr>
        <p:spPr>
          <a:xfrm rot="10800000">
            <a:off x="3505200" y="9905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6629400" y="18287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200" b="1" i="0" u="none" strike="noStrike" kern="1200" cap="none" spc="-150" normalizeH="0" baseline="0" noProof="0" smtClean="0">
                <a:ln>
                  <a:noFill/>
                </a:ln>
                <a:solidFill>
                  <a:srgbClr val="002060"/>
                </a:solidFill>
                <a:effectLst/>
                <a:uLnTx/>
                <a:uFillTx/>
                <a:latin typeface="+mn-lt"/>
                <a:ea typeface="+mn-ea"/>
                <a:cs typeface="Museo Slab 100"/>
              </a:rPr>
              <a:t>Collateral – Special Calendar of Events (cont’d)</a:t>
            </a:r>
            <a:endParaRPr kumimoji="0" lang="en-US" sz="3200" b="1" i="0" u="none" strike="noStrike" kern="1200" cap="none" spc="-150" normalizeH="0" baseline="0" noProof="0" dirty="0">
              <a:ln>
                <a:noFill/>
              </a:ln>
              <a:solidFill>
                <a:srgbClr val="002060"/>
              </a:solidFill>
              <a:effectLst/>
              <a:uLnTx/>
              <a:uFillTx/>
              <a:latin typeface="+mn-lt"/>
              <a:ea typeface="+mn-ea"/>
              <a:cs typeface="Museo Slab 100"/>
            </a:endParaRPr>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Filters and Data Grids</a:t>
            </a:r>
            <a:endParaRPr lang="en-US" sz="3600" b="1" dirty="0">
              <a:solidFill>
                <a:srgbClr val="002060"/>
              </a:solidFill>
              <a:latin typeface="+mn-lt"/>
            </a:endParaRPr>
          </a:p>
        </p:txBody>
      </p:sp>
      <p:sp>
        <p:nvSpPr>
          <p:cNvPr id="12" name="TextBox 11"/>
          <p:cNvSpPr txBox="1"/>
          <p:nvPr/>
        </p:nvSpPr>
        <p:spPr>
          <a:xfrm>
            <a:off x="316840" y="5112603"/>
            <a:ext cx="8598560" cy="830997"/>
          </a:xfrm>
          <a:prstGeom prst="rect">
            <a:avLst/>
          </a:prstGeom>
          <a:noFill/>
        </p:spPr>
        <p:txBody>
          <a:bodyPr wrap="square" rtlCol="0">
            <a:spAutoFit/>
          </a:bodyPr>
          <a:lstStyle/>
          <a:p>
            <a:r>
              <a:rPr lang="en-US" sz="1600" dirty="0" smtClean="0"/>
              <a:t>Here is an example of the RFPs filter page. Once the desired  criteria have been set in the filters, click the </a:t>
            </a:r>
            <a:r>
              <a:rPr lang="en-US" sz="1600" b="1" dirty="0" smtClean="0">
                <a:solidFill>
                  <a:srgbClr val="0070C0"/>
                </a:solidFill>
              </a:rPr>
              <a:t>Apply Filters</a:t>
            </a:r>
            <a:r>
              <a:rPr lang="en-US" sz="1600" dirty="0" smtClean="0"/>
              <a:t> button to see the results.  Notice the </a:t>
            </a:r>
            <a:r>
              <a:rPr lang="en-US" sz="1600" b="1" dirty="0" smtClean="0">
                <a:solidFill>
                  <a:srgbClr val="0070C0"/>
                </a:solidFill>
              </a:rPr>
              <a:t>Manage Filters </a:t>
            </a:r>
            <a:r>
              <a:rPr lang="en-US" sz="1600" dirty="0" smtClean="0"/>
              <a:t>button that was mentioned previously.</a:t>
            </a:r>
            <a:endParaRPr lang="en-US" sz="1600" dirty="0"/>
          </a:p>
        </p:txBody>
      </p:sp>
      <p:pic>
        <p:nvPicPr>
          <p:cNvPr id="2" name="Picture 2"/>
          <p:cNvPicPr>
            <a:picLocks noChangeAspect="1" noChangeArrowheads="1"/>
          </p:cNvPicPr>
          <p:nvPr/>
        </p:nvPicPr>
        <p:blipFill>
          <a:blip r:embed="rId2"/>
          <a:srcRect/>
          <a:stretch>
            <a:fillRect/>
          </a:stretch>
        </p:blipFill>
        <p:spPr bwMode="auto">
          <a:xfrm>
            <a:off x="234620" y="794493"/>
            <a:ext cx="8680780" cy="4158507"/>
          </a:xfrm>
          <a:prstGeom prst="rect">
            <a:avLst/>
          </a:prstGeom>
          <a:noFill/>
          <a:ln w="9525">
            <a:noFill/>
            <a:miter lim="800000"/>
            <a:headEnd/>
            <a:tailEnd/>
          </a:ln>
        </p:spPr>
      </p:pic>
      <p:sp>
        <p:nvSpPr>
          <p:cNvPr id="9" name="Right Arrow 8"/>
          <p:cNvSpPr/>
          <p:nvPr/>
        </p:nvSpPr>
        <p:spPr>
          <a:xfrm rot="5400000">
            <a:off x="571500" y="4000500"/>
            <a:ext cx="4572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7086600" y="1371600"/>
            <a:ext cx="4572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Collateral – Media</a:t>
            </a:r>
            <a:endParaRPr lang="en-US" sz="3600" b="1" dirty="0">
              <a:solidFill>
                <a:srgbClr val="002060"/>
              </a:solidFill>
              <a:latin typeface="+mn-lt"/>
            </a:endParaRPr>
          </a:p>
        </p:txBody>
      </p:sp>
      <p:sp>
        <p:nvSpPr>
          <p:cNvPr id="12" name="TextBox 11"/>
          <p:cNvSpPr txBox="1"/>
          <p:nvPr/>
        </p:nvSpPr>
        <p:spPr>
          <a:xfrm>
            <a:off x="462382" y="4618672"/>
            <a:ext cx="8370798" cy="1477328"/>
          </a:xfrm>
          <a:prstGeom prst="rect">
            <a:avLst/>
          </a:prstGeom>
          <a:noFill/>
        </p:spPr>
        <p:txBody>
          <a:bodyPr wrap="square" rtlCol="0">
            <a:spAutoFit/>
          </a:bodyPr>
          <a:lstStyle/>
          <a:p>
            <a:r>
              <a:rPr lang="en-US" dirty="0" smtClean="0"/>
              <a:t>After you click the Collateral icon and then Media, you will be presented with your property’s images available for use on listings and special offers. The pencil icon will allow you to edit an existing image.  By clicking the red x icon, you can delete an existing image.  The clone icon will allow you to duplicate an image.  You can also create a new event by clicking the Add Event button.</a:t>
            </a:r>
          </a:p>
        </p:txBody>
      </p:sp>
      <p:pic>
        <p:nvPicPr>
          <p:cNvPr id="23554" name="Picture 2"/>
          <p:cNvPicPr>
            <a:picLocks noChangeAspect="1" noChangeArrowheads="1"/>
          </p:cNvPicPr>
          <p:nvPr/>
        </p:nvPicPr>
        <p:blipFill>
          <a:blip r:embed="rId2"/>
          <a:srcRect/>
          <a:stretch>
            <a:fillRect/>
          </a:stretch>
        </p:blipFill>
        <p:spPr bwMode="auto">
          <a:xfrm>
            <a:off x="374980" y="838200"/>
            <a:ext cx="8458200" cy="3534876"/>
          </a:xfrm>
          <a:prstGeom prst="rect">
            <a:avLst/>
          </a:prstGeom>
          <a:noFill/>
          <a:ln w="9525">
            <a:noFill/>
            <a:miter lim="800000"/>
            <a:headEnd/>
            <a:tailEnd/>
          </a:ln>
        </p:spPr>
      </p:pic>
      <p:sp>
        <p:nvSpPr>
          <p:cNvPr id="10" name="Right Arrow 9"/>
          <p:cNvSpPr/>
          <p:nvPr/>
        </p:nvSpPr>
        <p:spPr>
          <a:xfrm rot="16200000">
            <a:off x="1058305" y="4229172"/>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1888004" y="28278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4667071"/>
            <a:ext cx="8370798" cy="923330"/>
          </a:xfrm>
          <a:prstGeom prst="rect">
            <a:avLst/>
          </a:prstGeom>
          <a:noFill/>
        </p:spPr>
        <p:txBody>
          <a:bodyPr wrap="square" rtlCol="0">
            <a:spAutoFit/>
          </a:bodyPr>
          <a:lstStyle/>
          <a:p>
            <a:r>
              <a:rPr lang="en-US" dirty="0" smtClean="0"/>
              <a:t>As with Calendar of Events you can browse your hard drive or drag and drop an image.  Once you upload a new image or edit an existing one you can attach the image to one or multiple listings by selecting the Listings pull down menu.</a:t>
            </a:r>
          </a:p>
        </p:txBody>
      </p:sp>
      <p:pic>
        <p:nvPicPr>
          <p:cNvPr id="24578" name="Picture 2"/>
          <p:cNvPicPr>
            <a:picLocks noChangeAspect="1" noChangeArrowheads="1"/>
          </p:cNvPicPr>
          <p:nvPr/>
        </p:nvPicPr>
        <p:blipFill>
          <a:blip r:embed="rId2"/>
          <a:srcRect/>
          <a:stretch>
            <a:fillRect/>
          </a:stretch>
        </p:blipFill>
        <p:spPr bwMode="auto">
          <a:xfrm>
            <a:off x="374980" y="830657"/>
            <a:ext cx="8458200" cy="3817543"/>
          </a:xfrm>
          <a:prstGeom prst="rect">
            <a:avLst/>
          </a:prstGeom>
          <a:noFill/>
          <a:ln w="9525">
            <a:noFill/>
            <a:miter lim="800000"/>
            <a:headEnd/>
            <a:tailEnd/>
          </a:ln>
        </p:spPr>
      </p:pic>
      <p:sp>
        <p:nvSpPr>
          <p:cNvPr id="8" name="Right Arrow 7"/>
          <p:cNvSpPr/>
          <p:nvPr/>
        </p:nvSpPr>
        <p:spPr>
          <a:xfrm rot="10800000">
            <a:off x="6858000" y="25145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0800000">
            <a:off x="5638800" y="41148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smtClean="0">
                <a:ln>
                  <a:noFill/>
                </a:ln>
                <a:solidFill>
                  <a:srgbClr val="002060"/>
                </a:solidFill>
                <a:effectLst/>
                <a:uLnTx/>
                <a:uFillTx/>
                <a:latin typeface="+mn-lt"/>
                <a:ea typeface="+mn-ea"/>
                <a:cs typeface="Museo Slab 100"/>
              </a:rPr>
              <a:t>Collateral – Media (Cont’d)</a:t>
            </a:r>
            <a:endParaRPr kumimoji="0" lang="en-US" sz="3600" b="1" i="0" u="none" strike="noStrike" kern="1200" cap="none" spc="-150" normalizeH="0" baseline="0" noProof="0" dirty="0">
              <a:ln>
                <a:noFill/>
              </a:ln>
              <a:solidFill>
                <a:srgbClr val="002060"/>
              </a:solidFill>
              <a:effectLst/>
              <a:uLnTx/>
              <a:uFillTx/>
              <a:latin typeface="+mn-lt"/>
              <a:ea typeface="+mn-ea"/>
              <a:cs typeface="Museo Slab 100"/>
            </a:endParaRPr>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Collateral – Occupancy</a:t>
            </a:r>
            <a:endParaRPr lang="en-US" sz="3600" b="1" dirty="0">
              <a:solidFill>
                <a:srgbClr val="002060"/>
              </a:solidFill>
              <a:latin typeface="+mn-lt"/>
            </a:endParaRPr>
          </a:p>
        </p:txBody>
      </p:sp>
      <p:sp>
        <p:nvSpPr>
          <p:cNvPr id="12" name="TextBox 11"/>
          <p:cNvSpPr txBox="1"/>
          <p:nvPr/>
        </p:nvSpPr>
        <p:spPr>
          <a:xfrm>
            <a:off x="462382" y="4495800"/>
            <a:ext cx="8370798" cy="923330"/>
          </a:xfrm>
          <a:prstGeom prst="rect">
            <a:avLst/>
          </a:prstGeom>
          <a:noFill/>
        </p:spPr>
        <p:txBody>
          <a:bodyPr wrap="square" rtlCol="0">
            <a:spAutoFit/>
          </a:bodyPr>
          <a:lstStyle/>
          <a:p>
            <a:r>
              <a:rPr lang="en-US" dirty="0" smtClean="0"/>
              <a:t>After you click the Collateral icon and then Occupancy, you will be presented options to enter your hotel occupancy numbers by year. Click the pencil icon next to the year to enter/edit your occupancy numbers.</a:t>
            </a:r>
          </a:p>
        </p:txBody>
      </p:sp>
      <p:pic>
        <p:nvPicPr>
          <p:cNvPr id="25602" name="Picture 2"/>
          <p:cNvPicPr>
            <a:picLocks noChangeAspect="1" noChangeArrowheads="1"/>
          </p:cNvPicPr>
          <p:nvPr/>
        </p:nvPicPr>
        <p:blipFill>
          <a:blip r:embed="rId2"/>
          <a:srcRect/>
          <a:stretch>
            <a:fillRect/>
          </a:stretch>
        </p:blipFill>
        <p:spPr bwMode="auto">
          <a:xfrm>
            <a:off x="304800" y="762000"/>
            <a:ext cx="8458200" cy="3617835"/>
          </a:xfrm>
          <a:prstGeom prst="rect">
            <a:avLst/>
          </a:prstGeom>
          <a:noFill/>
          <a:ln w="9525">
            <a:noFill/>
            <a:miter lim="800000"/>
            <a:headEnd/>
            <a:tailEnd/>
          </a:ln>
        </p:spPr>
      </p:pic>
      <p:sp>
        <p:nvSpPr>
          <p:cNvPr id="8" name="Right Arrow 7"/>
          <p:cNvSpPr/>
          <p:nvPr/>
        </p:nvSpPr>
        <p:spPr>
          <a:xfrm rot="10800000">
            <a:off x="1219200" y="3352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Collateral – Occupancy (cont’d)</a:t>
            </a:r>
            <a:endParaRPr lang="en-US" sz="3600" b="1" dirty="0">
              <a:solidFill>
                <a:srgbClr val="002060"/>
              </a:solidFill>
              <a:latin typeface="+mn-lt"/>
            </a:endParaRPr>
          </a:p>
        </p:txBody>
      </p:sp>
      <p:sp>
        <p:nvSpPr>
          <p:cNvPr id="12" name="TextBox 11"/>
          <p:cNvSpPr txBox="1"/>
          <p:nvPr/>
        </p:nvSpPr>
        <p:spPr>
          <a:xfrm>
            <a:off x="462382" y="3886200"/>
            <a:ext cx="8370798" cy="1754326"/>
          </a:xfrm>
          <a:prstGeom prst="rect">
            <a:avLst/>
          </a:prstGeom>
          <a:noFill/>
        </p:spPr>
        <p:txBody>
          <a:bodyPr wrap="square" rtlCol="0">
            <a:spAutoFit/>
          </a:bodyPr>
          <a:lstStyle/>
          <a:p>
            <a:r>
              <a:rPr lang="en-US" dirty="0" smtClean="0"/>
              <a:t>Once you click the pencil icon to add/edit your occupancy number, you will be presented with a grid of all the months for that year.  You can choose to enter your occupancy by percentage or by Rooms.  As you enter this data, you will see the % Occupied or </a:t>
            </a:r>
            <a:r>
              <a:rPr lang="en-US" dirty="0" err="1" smtClean="0"/>
              <a:t>Rms</a:t>
            </a:r>
            <a:r>
              <a:rPr lang="en-US" dirty="0" smtClean="0"/>
              <a:t> Occupied fields auto-calculate based upon the data entered and the Available column data.  As with all add/edit pages in the extranet, be sure to click the Save button!</a:t>
            </a:r>
          </a:p>
        </p:txBody>
      </p:sp>
      <p:pic>
        <p:nvPicPr>
          <p:cNvPr id="26626" name="Picture 2"/>
          <p:cNvPicPr>
            <a:picLocks noChangeAspect="1" noChangeArrowheads="1"/>
          </p:cNvPicPr>
          <p:nvPr/>
        </p:nvPicPr>
        <p:blipFill>
          <a:blip r:embed="rId2"/>
          <a:srcRect/>
          <a:stretch>
            <a:fillRect/>
          </a:stretch>
        </p:blipFill>
        <p:spPr bwMode="auto">
          <a:xfrm>
            <a:off x="304800" y="895591"/>
            <a:ext cx="8458200" cy="2914409"/>
          </a:xfrm>
          <a:prstGeom prst="rect">
            <a:avLst/>
          </a:prstGeom>
          <a:noFill/>
          <a:ln w="9525">
            <a:noFill/>
            <a:miter lim="800000"/>
            <a:headEnd/>
            <a:tailEnd/>
          </a:ln>
        </p:spPr>
      </p:pic>
      <p:sp>
        <p:nvSpPr>
          <p:cNvPr id="10" name="Right Arrow 9"/>
          <p:cNvSpPr/>
          <p:nvPr/>
        </p:nvSpPr>
        <p:spPr>
          <a:xfrm rot="10800000">
            <a:off x="8001000" y="14478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5400000">
            <a:off x="4610101" y="22479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5400000">
            <a:off x="5676900" y="2247901"/>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Collateral – Materials Request</a:t>
            </a:r>
            <a:endParaRPr lang="en-US" sz="3600" b="1" dirty="0">
              <a:solidFill>
                <a:srgbClr val="002060"/>
              </a:solidFill>
              <a:latin typeface="+mn-lt"/>
            </a:endParaRPr>
          </a:p>
        </p:txBody>
      </p:sp>
      <p:sp>
        <p:nvSpPr>
          <p:cNvPr id="12" name="TextBox 11"/>
          <p:cNvSpPr txBox="1"/>
          <p:nvPr/>
        </p:nvSpPr>
        <p:spPr>
          <a:xfrm>
            <a:off x="462382" y="4313872"/>
            <a:ext cx="8370798" cy="1477328"/>
          </a:xfrm>
          <a:prstGeom prst="rect">
            <a:avLst/>
          </a:prstGeom>
          <a:noFill/>
        </p:spPr>
        <p:txBody>
          <a:bodyPr wrap="square" rtlCol="0">
            <a:spAutoFit/>
          </a:bodyPr>
          <a:lstStyle/>
          <a:p>
            <a:r>
              <a:rPr lang="en-US" dirty="0" smtClean="0"/>
              <a:t>After you click the Collateral icon and then Materials Request, you will be presented with a list of orders you have submitted to the Bureau. This feature will allow you to request collateral such as publication guides from the Bureau.  To request new materials click the Add Materials Request button.  You can also edit, view, or clone (duplicate) an existing order by clicking the Pencil, Eyeball, or Clone icons.</a:t>
            </a:r>
          </a:p>
        </p:txBody>
      </p:sp>
      <p:pic>
        <p:nvPicPr>
          <p:cNvPr id="27650" name="Picture 2"/>
          <p:cNvPicPr>
            <a:picLocks noChangeAspect="1" noChangeArrowheads="1"/>
          </p:cNvPicPr>
          <p:nvPr/>
        </p:nvPicPr>
        <p:blipFill>
          <a:blip r:embed="rId2"/>
          <a:srcRect/>
          <a:stretch>
            <a:fillRect/>
          </a:stretch>
        </p:blipFill>
        <p:spPr bwMode="auto">
          <a:xfrm>
            <a:off x="304800" y="838968"/>
            <a:ext cx="8458200" cy="3352032"/>
          </a:xfrm>
          <a:prstGeom prst="rect">
            <a:avLst/>
          </a:prstGeom>
          <a:noFill/>
          <a:ln w="9525">
            <a:noFill/>
            <a:miter lim="800000"/>
            <a:headEnd/>
            <a:tailEnd/>
          </a:ln>
        </p:spPr>
      </p:pic>
      <p:sp>
        <p:nvSpPr>
          <p:cNvPr id="7" name="Right Arrow 6"/>
          <p:cNvSpPr/>
          <p:nvPr/>
        </p:nvSpPr>
        <p:spPr>
          <a:xfrm rot="10800000">
            <a:off x="2209801" y="28194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6200000">
            <a:off x="1028698" y="39539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200" b="1" dirty="0" smtClean="0">
                <a:solidFill>
                  <a:srgbClr val="002060"/>
                </a:solidFill>
                <a:latin typeface="+mn-lt"/>
              </a:rPr>
              <a:t>Collateral – Materials Request (cont’d)</a:t>
            </a:r>
            <a:endParaRPr lang="en-US" sz="3200" b="1" dirty="0">
              <a:solidFill>
                <a:srgbClr val="002060"/>
              </a:solidFill>
              <a:latin typeface="+mn-lt"/>
            </a:endParaRPr>
          </a:p>
        </p:txBody>
      </p:sp>
      <p:sp>
        <p:nvSpPr>
          <p:cNvPr id="12" name="TextBox 11"/>
          <p:cNvSpPr txBox="1"/>
          <p:nvPr/>
        </p:nvSpPr>
        <p:spPr>
          <a:xfrm>
            <a:off x="462382" y="4514671"/>
            <a:ext cx="8370798" cy="1477328"/>
          </a:xfrm>
          <a:prstGeom prst="rect">
            <a:avLst/>
          </a:prstGeom>
          <a:noFill/>
        </p:spPr>
        <p:txBody>
          <a:bodyPr wrap="square" rtlCol="0">
            <a:spAutoFit/>
          </a:bodyPr>
          <a:lstStyle/>
          <a:p>
            <a:r>
              <a:rPr lang="en-US" dirty="0" smtClean="0"/>
              <a:t>Upon editing or creating a new request, you will be presented with an order form.  Within the order form there is an Order Detail section where you can select from available inventory, just enter the quantity of each product you are requesting.  You will not be able to order more of a product than is in the Available column.  Upon clicking the Save button, the Bureau will be notified of your request.</a:t>
            </a:r>
          </a:p>
        </p:txBody>
      </p:sp>
      <p:pic>
        <p:nvPicPr>
          <p:cNvPr id="28674" name="Picture 2"/>
          <p:cNvPicPr>
            <a:picLocks noChangeAspect="1" noChangeArrowheads="1"/>
          </p:cNvPicPr>
          <p:nvPr/>
        </p:nvPicPr>
        <p:blipFill>
          <a:blip r:embed="rId2"/>
          <a:srcRect/>
          <a:stretch>
            <a:fillRect/>
          </a:stretch>
        </p:blipFill>
        <p:spPr bwMode="auto">
          <a:xfrm>
            <a:off x="304800" y="838200"/>
            <a:ext cx="8458200" cy="3577639"/>
          </a:xfrm>
          <a:prstGeom prst="rect">
            <a:avLst/>
          </a:prstGeom>
          <a:noFill/>
          <a:ln w="9525">
            <a:noFill/>
            <a:miter lim="800000"/>
            <a:headEnd/>
            <a:tailEnd/>
          </a:ln>
        </p:spPr>
      </p:pic>
      <p:sp>
        <p:nvSpPr>
          <p:cNvPr id="9" name="Right Arrow 8"/>
          <p:cNvSpPr/>
          <p:nvPr/>
        </p:nvSpPr>
        <p:spPr>
          <a:xfrm rot="5400000">
            <a:off x="800099" y="533400"/>
            <a:ext cx="380999"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5867400" y="19050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10800000">
            <a:off x="3352800" y="10668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228600"/>
            <a:ext cx="7772400" cy="457200"/>
          </a:xfrm>
        </p:spPr>
        <p:txBody>
          <a:bodyPr/>
          <a:lstStyle/>
          <a:p>
            <a:pPr algn="ctr"/>
            <a:r>
              <a:rPr lang="en-US" sz="3600" b="1" dirty="0" smtClean="0">
                <a:solidFill>
                  <a:srgbClr val="002060"/>
                </a:solidFill>
                <a:latin typeface="+mn-lt"/>
              </a:rPr>
              <a:t>Opportunities – RFPs</a:t>
            </a:r>
            <a:endParaRPr lang="en-US" sz="3600" b="1" dirty="0">
              <a:solidFill>
                <a:srgbClr val="002060"/>
              </a:solidFill>
              <a:latin typeface="+mn-lt"/>
            </a:endParaRPr>
          </a:p>
        </p:txBody>
      </p:sp>
      <p:sp>
        <p:nvSpPr>
          <p:cNvPr id="12" name="TextBox 11"/>
          <p:cNvSpPr txBox="1"/>
          <p:nvPr/>
        </p:nvSpPr>
        <p:spPr>
          <a:xfrm>
            <a:off x="462382" y="4694872"/>
            <a:ext cx="8370798" cy="1754326"/>
          </a:xfrm>
          <a:prstGeom prst="rect">
            <a:avLst/>
          </a:prstGeom>
          <a:noFill/>
        </p:spPr>
        <p:txBody>
          <a:bodyPr wrap="square" rtlCol="0">
            <a:spAutoFit/>
          </a:bodyPr>
          <a:lstStyle/>
          <a:p>
            <a:r>
              <a:rPr lang="en-US" dirty="0" smtClean="0"/>
              <a:t>After you click the RFP icon and then RFPs, you will be presented with your property’s  Sales and Tour Leads. The filters in this grid determine what Leads are presented. You can change your filters to narrow your results. This is done by editing the filter fields and clicking the Apply Filters button. By Default, you will see all of your Open Leads and Opens Leads you have already bid on. For more on Lead statuses and their definitions see the next slide.</a:t>
            </a:r>
          </a:p>
        </p:txBody>
      </p:sp>
      <p:pic>
        <p:nvPicPr>
          <p:cNvPr id="29698" name="Picture 2"/>
          <p:cNvPicPr>
            <a:picLocks noChangeAspect="1" noChangeArrowheads="1"/>
          </p:cNvPicPr>
          <p:nvPr/>
        </p:nvPicPr>
        <p:blipFill>
          <a:blip r:embed="rId2"/>
          <a:srcRect/>
          <a:stretch>
            <a:fillRect/>
          </a:stretch>
        </p:blipFill>
        <p:spPr bwMode="auto">
          <a:xfrm>
            <a:off x="304800" y="755788"/>
            <a:ext cx="8458200" cy="3968612"/>
          </a:xfrm>
          <a:prstGeom prst="rect">
            <a:avLst/>
          </a:prstGeom>
          <a:noFill/>
          <a:ln w="9525">
            <a:noFill/>
            <a:miter lim="800000"/>
            <a:headEnd/>
            <a:tailEnd/>
          </a:ln>
        </p:spPr>
      </p:pic>
      <p:sp>
        <p:nvSpPr>
          <p:cNvPr id="8" name="Right Arrow 7"/>
          <p:cNvSpPr/>
          <p:nvPr/>
        </p:nvSpPr>
        <p:spPr>
          <a:xfrm rot="10800000">
            <a:off x="563002" y="17526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152400"/>
            <a:ext cx="7772400" cy="609600"/>
          </a:xfrm>
        </p:spPr>
        <p:txBody>
          <a:bodyPr/>
          <a:lstStyle/>
          <a:p>
            <a:pPr algn="ctr"/>
            <a:r>
              <a:rPr lang="en-US" sz="3600" b="1" dirty="0" smtClean="0">
                <a:solidFill>
                  <a:srgbClr val="002060"/>
                </a:solidFill>
                <a:latin typeface="+mn-lt"/>
              </a:rPr>
              <a:t>Opportunities – RFPs (cont’d)</a:t>
            </a:r>
          </a:p>
        </p:txBody>
      </p:sp>
      <p:sp>
        <p:nvSpPr>
          <p:cNvPr id="12" name="TextBox 11"/>
          <p:cNvSpPr txBox="1"/>
          <p:nvPr/>
        </p:nvSpPr>
        <p:spPr>
          <a:xfrm>
            <a:off x="462382" y="1143000"/>
            <a:ext cx="8370798" cy="5324535"/>
          </a:xfrm>
          <a:prstGeom prst="rect">
            <a:avLst/>
          </a:prstGeom>
          <a:noFill/>
        </p:spPr>
        <p:txBody>
          <a:bodyPr wrap="square" rtlCol="0">
            <a:spAutoFit/>
          </a:bodyPr>
          <a:lstStyle/>
          <a:p>
            <a:r>
              <a:rPr lang="en-US" dirty="0" smtClean="0"/>
              <a:t>On the extranet you will see 10 different statuses in which a Lead can be in.  These statuses are:</a:t>
            </a:r>
          </a:p>
          <a:p>
            <a:r>
              <a:rPr lang="en-US" sz="1600" b="1" dirty="0" smtClean="0"/>
              <a:t>1. Closed / No Bid Sent:</a:t>
            </a:r>
            <a:r>
              <a:rPr lang="en-US" sz="1600" dirty="0" smtClean="0"/>
              <a:t> These Leads can be Tentative, Definite, Lost, or Cancelled.  The Closed/No Bid Sent status signifies this is business your property did not bid on and the response due date has passed.</a:t>
            </a:r>
          </a:p>
          <a:p>
            <a:r>
              <a:rPr lang="en-US" sz="1600" b="1" dirty="0" smtClean="0"/>
              <a:t>2. Open: </a:t>
            </a:r>
            <a:r>
              <a:rPr lang="en-US" sz="1600" dirty="0" smtClean="0"/>
              <a:t>These are Leads in a tentative status that your property has not bid on and the response due date has not passed.</a:t>
            </a:r>
          </a:p>
          <a:p>
            <a:r>
              <a:rPr lang="en-US" sz="1600" b="1" dirty="0" smtClean="0"/>
              <a:t>3. Open / Bid Sent:</a:t>
            </a:r>
            <a:r>
              <a:rPr lang="en-US" sz="1600" dirty="0" smtClean="0"/>
              <a:t> These are Leads in a tentative status that your property has already placed a bid on and the response due date has not passed. In this status, you can update your response at any time. </a:t>
            </a:r>
          </a:p>
          <a:p>
            <a:r>
              <a:rPr lang="en-US" sz="1600" b="1" dirty="0" smtClean="0"/>
              <a:t>4. Turned Down: </a:t>
            </a:r>
            <a:r>
              <a:rPr lang="en-US" sz="1600" dirty="0" smtClean="0"/>
              <a:t>These Leads can be Tentative, Definite, Lost, or Cancelled.  The Turned Down status signifies you responded to the Lead, but stated you are not pursuing the business. </a:t>
            </a:r>
          </a:p>
          <a:p>
            <a:r>
              <a:rPr lang="en-US" sz="1600" b="1" dirty="0" smtClean="0"/>
              <a:t>5. Closed / Decision Pending: </a:t>
            </a:r>
            <a:r>
              <a:rPr lang="en-US" sz="1600" dirty="0" smtClean="0"/>
              <a:t>These are Leads in a tentative status that your property has placed a bid on, but the response due date has passed thus you cannot edit your response.</a:t>
            </a:r>
          </a:p>
          <a:p>
            <a:r>
              <a:rPr lang="en-US" sz="1600" b="1" dirty="0" smtClean="0"/>
              <a:t>6. Closed / Lost to Another City: </a:t>
            </a:r>
            <a:r>
              <a:rPr lang="en-US" sz="1600" dirty="0" smtClean="0"/>
              <a:t>These are Leads you were pursuing, but the business has been lost.</a:t>
            </a:r>
          </a:p>
          <a:p>
            <a:r>
              <a:rPr lang="en-US" sz="1600" b="1" dirty="0" smtClean="0"/>
              <a:t>7. Closed Cancelled: </a:t>
            </a:r>
            <a:r>
              <a:rPr lang="en-US" sz="1600" dirty="0" smtClean="0"/>
              <a:t>These are Leads where you won the business, but the group has cancelled.</a:t>
            </a:r>
          </a:p>
          <a:p>
            <a:r>
              <a:rPr lang="en-US" sz="1600" b="1" dirty="0" smtClean="0"/>
              <a:t>8. Closed / Won: </a:t>
            </a:r>
            <a:r>
              <a:rPr lang="en-US" sz="1600" dirty="0" smtClean="0"/>
              <a:t> These are definite Leads in which your property was selected.</a:t>
            </a:r>
          </a:p>
          <a:p>
            <a:r>
              <a:rPr lang="en-US" sz="1600" b="1" dirty="0" smtClean="0"/>
              <a:t>9. Closed / Won - Properties TBD: </a:t>
            </a:r>
            <a:r>
              <a:rPr lang="en-US" sz="1600" dirty="0" smtClean="0"/>
              <a:t>These are definite Leads but the group has not decided on a hotel yet.</a:t>
            </a:r>
          </a:p>
          <a:p>
            <a:r>
              <a:rPr lang="en-US" sz="1600" b="1" dirty="0" smtClean="0"/>
              <a:t>10. Closed Lost: </a:t>
            </a:r>
            <a:r>
              <a:rPr lang="en-US" sz="1600" dirty="0" smtClean="0"/>
              <a:t>These are definite Leads in which your property was not selected for the business. </a:t>
            </a:r>
          </a:p>
        </p:txBody>
      </p:sp>
      <p:sp>
        <p:nvSpPr>
          <p:cNvPr id="7" name="TextBox 6"/>
          <p:cNvSpPr txBox="1"/>
          <p:nvPr/>
        </p:nvSpPr>
        <p:spPr>
          <a:xfrm>
            <a:off x="3124200" y="838200"/>
            <a:ext cx="2709844" cy="369332"/>
          </a:xfrm>
          <a:prstGeom prst="rect">
            <a:avLst/>
          </a:prstGeom>
          <a:noFill/>
        </p:spPr>
        <p:txBody>
          <a:bodyPr wrap="square" rtlCol="0">
            <a:spAutoFit/>
          </a:bodyPr>
          <a:lstStyle/>
          <a:p>
            <a:r>
              <a:rPr lang="en-US" b="1" dirty="0" smtClean="0">
                <a:solidFill>
                  <a:srgbClr val="002060"/>
                </a:solidFill>
              </a:rPr>
              <a:t>LEAD STATUS DEFINITIONS</a:t>
            </a:r>
            <a:endParaRPr lang="en-US" dirty="0"/>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3124200"/>
            <a:ext cx="8370798" cy="2308324"/>
          </a:xfrm>
          <a:prstGeom prst="rect">
            <a:avLst/>
          </a:prstGeom>
          <a:noFill/>
        </p:spPr>
        <p:txBody>
          <a:bodyPr wrap="square" rtlCol="0">
            <a:spAutoFit/>
          </a:bodyPr>
          <a:lstStyle/>
          <a:p>
            <a:r>
              <a:rPr lang="en-US" dirty="0" smtClean="0"/>
              <a:t>Below the filters section, you will see a data grid with all your Leads based on the selected filters.  As mentioned in the Filters and Data Grid section of this presentation, you can change these data grid column headings to your preference by clicking the sprocket icon in the top right corner of the data grid.  One of the more important column headings is the Group Type.  This signifies if you are looking at a Meeting Sales or Tour Lead.</a:t>
            </a:r>
          </a:p>
          <a:p>
            <a:endParaRPr lang="en-US" dirty="0" smtClean="0"/>
          </a:p>
          <a:p>
            <a:r>
              <a:rPr lang="en-US" dirty="0" smtClean="0"/>
              <a:t>To view a Lead, click on the Eyeball icon or the Lead Name</a:t>
            </a:r>
          </a:p>
        </p:txBody>
      </p:sp>
      <p:pic>
        <p:nvPicPr>
          <p:cNvPr id="30722" name="Picture 2"/>
          <p:cNvPicPr>
            <a:picLocks noChangeAspect="1" noChangeArrowheads="1"/>
          </p:cNvPicPr>
          <p:nvPr/>
        </p:nvPicPr>
        <p:blipFill>
          <a:blip r:embed="rId2"/>
          <a:srcRect/>
          <a:stretch>
            <a:fillRect/>
          </a:stretch>
        </p:blipFill>
        <p:spPr bwMode="auto">
          <a:xfrm>
            <a:off x="374980" y="780542"/>
            <a:ext cx="8458200" cy="2343658"/>
          </a:xfrm>
          <a:prstGeom prst="rect">
            <a:avLst/>
          </a:prstGeom>
          <a:noFill/>
          <a:ln w="9525">
            <a:noFill/>
            <a:miter lim="800000"/>
            <a:headEnd/>
            <a:tailEnd/>
          </a:ln>
        </p:spPr>
      </p:pic>
      <p:sp>
        <p:nvSpPr>
          <p:cNvPr id="7" name="Right Arrow 6"/>
          <p:cNvSpPr/>
          <p:nvPr/>
        </p:nvSpPr>
        <p:spPr>
          <a:xfrm rot="10800000">
            <a:off x="838200" y="2590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6200000">
            <a:off x="4000497" y="1828799"/>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85800" y="152400"/>
            <a:ext cx="7772400" cy="6096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smtClean="0">
                <a:ln>
                  <a:noFill/>
                </a:ln>
                <a:solidFill>
                  <a:srgbClr val="002060"/>
                </a:solidFill>
                <a:effectLst/>
                <a:uLnTx/>
                <a:uFillTx/>
                <a:latin typeface="+mn-lt"/>
                <a:ea typeface="+mn-ea"/>
                <a:cs typeface="Museo Slab 100"/>
              </a:rPr>
              <a:t>Opportunities – RFPs (cont’d)</a:t>
            </a:r>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4085272"/>
            <a:ext cx="8370798" cy="1477328"/>
          </a:xfrm>
          <a:prstGeom prst="rect">
            <a:avLst/>
          </a:prstGeom>
          <a:noFill/>
        </p:spPr>
        <p:txBody>
          <a:bodyPr wrap="square" rtlCol="0">
            <a:spAutoFit/>
          </a:bodyPr>
          <a:lstStyle/>
          <a:p>
            <a:r>
              <a:rPr lang="en-US" dirty="0" smtClean="0"/>
              <a:t>When viewing the Lead, you can skip to difference sections by clicking the left navigation.  For notes and attachments on the Lead, these can generally be found in one of two areas: Lead Information and/or Notes section.  In the above graphic, this is the Lead section; attachments will be found in the Meeting Specs field.  For the Notes section, see next slide.</a:t>
            </a:r>
          </a:p>
        </p:txBody>
      </p:sp>
      <p:pic>
        <p:nvPicPr>
          <p:cNvPr id="31746" name="Picture 2"/>
          <p:cNvPicPr>
            <a:picLocks noChangeAspect="1" noChangeArrowheads="1"/>
          </p:cNvPicPr>
          <p:nvPr/>
        </p:nvPicPr>
        <p:blipFill>
          <a:blip r:embed="rId2"/>
          <a:srcRect/>
          <a:stretch>
            <a:fillRect/>
          </a:stretch>
        </p:blipFill>
        <p:spPr bwMode="auto">
          <a:xfrm>
            <a:off x="457200" y="922878"/>
            <a:ext cx="8358187" cy="3115722"/>
          </a:xfrm>
          <a:prstGeom prst="rect">
            <a:avLst/>
          </a:prstGeom>
          <a:noFill/>
          <a:ln w="9525">
            <a:noFill/>
            <a:miter lim="800000"/>
            <a:headEnd/>
            <a:tailEnd/>
          </a:ln>
        </p:spPr>
      </p:pic>
      <p:sp>
        <p:nvSpPr>
          <p:cNvPr id="8" name="Right Arrow 7"/>
          <p:cNvSpPr/>
          <p:nvPr/>
        </p:nvSpPr>
        <p:spPr>
          <a:xfrm rot="10800000">
            <a:off x="1905000" y="1676396"/>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0800000">
            <a:off x="6172200" y="1231901"/>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6231404" y="27940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3"/>
          <p:cNvSpPr txBox="1">
            <a:spLocks/>
          </p:cNvSpPr>
          <p:nvPr/>
        </p:nvSpPr>
        <p:spPr>
          <a:xfrm>
            <a:off x="685800" y="152400"/>
            <a:ext cx="7772400" cy="6096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smtClean="0">
                <a:ln>
                  <a:noFill/>
                </a:ln>
                <a:solidFill>
                  <a:srgbClr val="002060"/>
                </a:solidFill>
                <a:effectLst/>
                <a:uLnTx/>
                <a:uFillTx/>
                <a:latin typeface="+mn-lt"/>
                <a:ea typeface="+mn-ea"/>
                <a:cs typeface="Museo Slab 100"/>
              </a:rPr>
              <a:t>Opportunities – RFPs (cont’d)</a:t>
            </a:r>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Filters and Data Grids (cont’d)</a:t>
            </a:r>
            <a:endParaRPr lang="en-US" sz="3600" b="1" dirty="0">
              <a:solidFill>
                <a:srgbClr val="002060"/>
              </a:solidFill>
              <a:latin typeface="+mn-lt"/>
            </a:endParaRPr>
          </a:p>
        </p:txBody>
      </p:sp>
      <p:sp>
        <p:nvSpPr>
          <p:cNvPr id="8" name="TextBox 7"/>
          <p:cNvSpPr txBox="1"/>
          <p:nvPr/>
        </p:nvSpPr>
        <p:spPr>
          <a:xfrm>
            <a:off x="309982" y="2590800"/>
            <a:ext cx="8605418" cy="3416320"/>
          </a:xfrm>
          <a:prstGeom prst="rect">
            <a:avLst/>
          </a:prstGeom>
          <a:noFill/>
        </p:spPr>
        <p:txBody>
          <a:bodyPr wrap="square" rtlCol="0">
            <a:spAutoFit/>
          </a:bodyPr>
          <a:lstStyle/>
          <a:p>
            <a:r>
              <a:rPr lang="en-US" dirty="0" smtClean="0"/>
              <a:t>Once the filters have been applied, the data grid will update with the matching results.  Several icons may appear on the records within the grid. The appearance of these icons will depend on the page being viewed. </a:t>
            </a:r>
          </a:p>
          <a:p>
            <a:endParaRPr lang="en-US" dirty="0" smtClean="0"/>
          </a:p>
          <a:p>
            <a:r>
              <a:rPr lang="en-US" dirty="0" smtClean="0"/>
              <a:t>These icons are:</a:t>
            </a:r>
          </a:p>
          <a:p>
            <a:pPr marL="342900" indent="-342900">
              <a:buFont typeface="+mj-lt"/>
              <a:buAutoNum type="arabicPeriod"/>
            </a:pPr>
            <a:r>
              <a:rPr lang="en-US" b="1" dirty="0" smtClean="0"/>
              <a:t>Pencil</a:t>
            </a:r>
            <a:r>
              <a:rPr lang="en-US" dirty="0" smtClean="0"/>
              <a:t> – allows editing of a record</a:t>
            </a:r>
          </a:p>
          <a:p>
            <a:pPr marL="342900" indent="-342900">
              <a:buFont typeface="+mj-lt"/>
              <a:buAutoNum type="arabicPeriod"/>
            </a:pPr>
            <a:r>
              <a:rPr lang="en-US" b="1" dirty="0" smtClean="0"/>
              <a:t>Eyeball</a:t>
            </a:r>
            <a:r>
              <a:rPr lang="en-US" dirty="0" smtClean="0"/>
              <a:t> – allows viewing of a record</a:t>
            </a:r>
          </a:p>
          <a:p>
            <a:pPr marL="342900" indent="-342900">
              <a:buFont typeface="+mj-lt"/>
              <a:buAutoNum type="arabicPeriod"/>
            </a:pPr>
            <a:r>
              <a:rPr lang="en-US" b="1" dirty="0" smtClean="0"/>
              <a:t>Clone</a:t>
            </a:r>
            <a:r>
              <a:rPr lang="en-US" dirty="0" smtClean="0"/>
              <a:t> – allows duplicating of a record</a:t>
            </a:r>
          </a:p>
          <a:p>
            <a:pPr marL="342900" indent="-342900">
              <a:buFont typeface="+mj-lt"/>
              <a:buAutoNum type="arabicPeriod"/>
            </a:pPr>
            <a:r>
              <a:rPr lang="en-US" b="1" dirty="0" smtClean="0"/>
              <a:t>Add Button</a:t>
            </a:r>
            <a:r>
              <a:rPr lang="en-US" dirty="0" smtClean="0"/>
              <a:t> - Depending on the page, an Add button may appear in the top left of the data grid. When this option is available, clicking allows the addition of a new record.</a:t>
            </a:r>
          </a:p>
          <a:p>
            <a:pPr marL="342900" indent="-342900"/>
            <a:r>
              <a:rPr lang="en-US" dirty="0" smtClean="0"/>
              <a:t> </a:t>
            </a:r>
          </a:p>
          <a:p>
            <a:pPr marL="342900" indent="-342900"/>
            <a:r>
              <a:rPr lang="en-US" dirty="0" smtClean="0"/>
              <a:t>	Notice the </a:t>
            </a:r>
            <a:r>
              <a:rPr lang="en-US" b="1" dirty="0" smtClean="0">
                <a:solidFill>
                  <a:srgbClr val="0070C0"/>
                </a:solidFill>
              </a:rPr>
              <a:t>sprocket</a:t>
            </a:r>
            <a:r>
              <a:rPr lang="en-US" dirty="0" smtClean="0"/>
              <a:t> icon that was mentioned previously.</a:t>
            </a:r>
            <a:endParaRPr lang="en-US" dirty="0"/>
          </a:p>
        </p:txBody>
      </p:sp>
      <p:pic>
        <p:nvPicPr>
          <p:cNvPr id="8195" name="Picture 3"/>
          <p:cNvPicPr>
            <a:picLocks noChangeAspect="1" noChangeArrowheads="1"/>
          </p:cNvPicPr>
          <p:nvPr/>
        </p:nvPicPr>
        <p:blipFill>
          <a:blip r:embed="rId2"/>
          <a:srcRect/>
          <a:stretch>
            <a:fillRect/>
          </a:stretch>
        </p:blipFill>
        <p:spPr bwMode="auto">
          <a:xfrm>
            <a:off x="285750" y="914400"/>
            <a:ext cx="8553450" cy="1765480"/>
          </a:xfrm>
          <a:prstGeom prst="rect">
            <a:avLst/>
          </a:prstGeom>
          <a:noFill/>
          <a:ln w="9525">
            <a:noFill/>
            <a:miter lim="800000"/>
            <a:headEnd/>
            <a:tailEnd/>
          </a:ln>
        </p:spPr>
      </p:pic>
      <p:sp>
        <p:nvSpPr>
          <p:cNvPr id="13" name="Right Arrow 12"/>
          <p:cNvSpPr/>
          <p:nvPr/>
        </p:nvSpPr>
        <p:spPr>
          <a:xfrm rot="10800000">
            <a:off x="1371600" y="1828800"/>
            <a:ext cx="5334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7924800" y="1447800"/>
            <a:ext cx="5334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4953000"/>
            <a:ext cx="8370798" cy="1754326"/>
          </a:xfrm>
          <a:prstGeom prst="rect">
            <a:avLst/>
          </a:prstGeom>
          <a:noFill/>
        </p:spPr>
        <p:txBody>
          <a:bodyPr wrap="square" rtlCol="0">
            <a:spAutoFit/>
          </a:bodyPr>
          <a:lstStyle/>
          <a:p>
            <a:r>
              <a:rPr lang="en-US" dirty="0" smtClean="0"/>
              <a:t>When scrolling to the Notes section, you will see the detailed notes for this piece of business.  If an attachment is present, this will be signified with a paperclip icon.</a:t>
            </a:r>
          </a:p>
          <a:p>
            <a:r>
              <a:rPr lang="en-US" dirty="0" smtClean="0"/>
              <a:t>After you have reviewed the Lead, scroll to the Responses section.  Here you will see options to either add or edit your existing response.  Note: these options are not available once the Response Due Date has passed.  Click the Add Response button or Pencil icon to enter/edit your response.</a:t>
            </a:r>
          </a:p>
        </p:txBody>
      </p:sp>
      <p:pic>
        <p:nvPicPr>
          <p:cNvPr id="32771" name="Picture 3"/>
          <p:cNvPicPr>
            <a:picLocks noChangeAspect="1" noChangeArrowheads="1"/>
          </p:cNvPicPr>
          <p:nvPr/>
        </p:nvPicPr>
        <p:blipFill>
          <a:blip r:embed="rId2"/>
          <a:srcRect/>
          <a:stretch>
            <a:fillRect/>
          </a:stretch>
        </p:blipFill>
        <p:spPr bwMode="auto">
          <a:xfrm>
            <a:off x="315850" y="838200"/>
            <a:ext cx="8599550" cy="4038839"/>
          </a:xfrm>
          <a:prstGeom prst="rect">
            <a:avLst/>
          </a:prstGeom>
          <a:noFill/>
          <a:ln w="9525">
            <a:noFill/>
            <a:miter lim="800000"/>
            <a:headEnd/>
            <a:tailEnd/>
          </a:ln>
        </p:spPr>
      </p:pic>
      <p:sp>
        <p:nvSpPr>
          <p:cNvPr id="14" name="Right Arrow 13"/>
          <p:cNvSpPr/>
          <p:nvPr/>
        </p:nvSpPr>
        <p:spPr>
          <a:xfrm rot="10800000">
            <a:off x="1278404" y="25907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553601" y="425893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10800000">
            <a:off x="2819400" y="1066801"/>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3"/>
          <p:cNvSpPr txBox="1">
            <a:spLocks/>
          </p:cNvSpPr>
          <p:nvPr/>
        </p:nvSpPr>
        <p:spPr>
          <a:xfrm>
            <a:off x="685800" y="152400"/>
            <a:ext cx="7772400" cy="6096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smtClean="0">
                <a:ln>
                  <a:noFill/>
                </a:ln>
                <a:solidFill>
                  <a:srgbClr val="002060"/>
                </a:solidFill>
                <a:effectLst/>
                <a:uLnTx/>
                <a:uFillTx/>
                <a:latin typeface="+mn-lt"/>
                <a:ea typeface="+mn-ea"/>
                <a:cs typeface="Museo Slab 100"/>
              </a:rPr>
              <a:t>Opportunities – RFPs (cont’d)</a:t>
            </a:r>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4078069"/>
            <a:ext cx="8370798" cy="646331"/>
          </a:xfrm>
          <a:prstGeom prst="rect">
            <a:avLst/>
          </a:prstGeom>
          <a:noFill/>
        </p:spPr>
        <p:txBody>
          <a:bodyPr wrap="square" rtlCol="0">
            <a:spAutoFit/>
          </a:bodyPr>
          <a:lstStyle/>
          <a:p>
            <a:r>
              <a:rPr lang="en-US" dirty="0" smtClean="0"/>
              <a:t>When adding/editing your response, you will need to tell the Bureau if you are pursuing the business by selecting Yes or No to the Pursuing this Lead option</a:t>
            </a:r>
          </a:p>
        </p:txBody>
      </p:sp>
      <p:pic>
        <p:nvPicPr>
          <p:cNvPr id="33794" name="Picture 2"/>
          <p:cNvPicPr>
            <a:picLocks noChangeAspect="1" noChangeArrowheads="1"/>
          </p:cNvPicPr>
          <p:nvPr/>
        </p:nvPicPr>
        <p:blipFill>
          <a:blip r:embed="rId2"/>
          <a:srcRect/>
          <a:stretch>
            <a:fillRect/>
          </a:stretch>
        </p:blipFill>
        <p:spPr bwMode="auto">
          <a:xfrm>
            <a:off x="374980" y="762000"/>
            <a:ext cx="8458200" cy="3210085"/>
          </a:xfrm>
          <a:prstGeom prst="rect">
            <a:avLst/>
          </a:prstGeom>
          <a:noFill/>
          <a:ln w="9525">
            <a:noFill/>
            <a:miter lim="800000"/>
            <a:headEnd/>
            <a:tailEnd/>
          </a:ln>
        </p:spPr>
      </p:pic>
      <p:sp>
        <p:nvSpPr>
          <p:cNvPr id="8" name="Right Arrow 7"/>
          <p:cNvSpPr/>
          <p:nvPr/>
        </p:nvSpPr>
        <p:spPr>
          <a:xfrm rot="10800000">
            <a:off x="3810000" y="2486952"/>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3"/>
          <p:cNvSpPr>
            <a:spLocks noGrp="1"/>
          </p:cNvSpPr>
          <p:nvPr>
            <p:ph idx="10"/>
          </p:nvPr>
        </p:nvSpPr>
        <p:spPr>
          <a:xfrm>
            <a:off x="685800" y="152400"/>
            <a:ext cx="7772400" cy="609600"/>
          </a:xfrm>
        </p:spPr>
        <p:txBody>
          <a:bodyPr/>
          <a:lstStyle/>
          <a:p>
            <a:pPr algn="ctr"/>
            <a:r>
              <a:rPr lang="en-US" sz="3600" b="1" dirty="0" smtClean="0">
                <a:solidFill>
                  <a:srgbClr val="002060"/>
                </a:solidFill>
                <a:latin typeface="+mn-lt"/>
              </a:rPr>
              <a:t>Opportunities – RFPs (cont’d)</a:t>
            </a:r>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4800600"/>
            <a:ext cx="8370798" cy="646331"/>
          </a:xfrm>
          <a:prstGeom prst="rect">
            <a:avLst/>
          </a:prstGeom>
          <a:noFill/>
        </p:spPr>
        <p:txBody>
          <a:bodyPr wrap="square" rtlCol="0">
            <a:spAutoFit/>
          </a:bodyPr>
          <a:lstStyle/>
          <a:p>
            <a:r>
              <a:rPr lang="en-US" dirty="0" smtClean="0"/>
              <a:t>The Room Information section of the response page is where you can enter the number of rooms, by room type, that your property can commit to for this Lead.</a:t>
            </a:r>
          </a:p>
        </p:txBody>
      </p:sp>
      <p:sp>
        <p:nvSpPr>
          <p:cNvPr id="8" name="Right Arrow 7"/>
          <p:cNvSpPr/>
          <p:nvPr/>
        </p:nvSpPr>
        <p:spPr>
          <a:xfrm rot="10800000">
            <a:off x="3810000" y="24384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818" name="Picture 2"/>
          <p:cNvPicPr>
            <a:picLocks noChangeAspect="1" noChangeArrowheads="1"/>
          </p:cNvPicPr>
          <p:nvPr/>
        </p:nvPicPr>
        <p:blipFill>
          <a:blip r:embed="rId2"/>
          <a:srcRect/>
          <a:stretch>
            <a:fillRect/>
          </a:stretch>
        </p:blipFill>
        <p:spPr bwMode="auto">
          <a:xfrm>
            <a:off x="221925" y="838200"/>
            <a:ext cx="8693475" cy="3867150"/>
          </a:xfrm>
          <a:prstGeom prst="rect">
            <a:avLst/>
          </a:prstGeom>
          <a:noFill/>
          <a:ln w="9525">
            <a:noFill/>
            <a:miter lim="800000"/>
            <a:headEnd/>
            <a:tailEnd/>
          </a:ln>
        </p:spPr>
      </p:pic>
      <p:sp>
        <p:nvSpPr>
          <p:cNvPr id="7" name="Right Arrow 6"/>
          <p:cNvSpPr/>
          <p:nvPr/>
        </p:nvSpPr>
        <p:spPr>
          <a:xfrm rot="10800000">
            <a:off x="1524000" y="22097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3"/>
          <p:cNvSpPr>
            <a:spLocks noGrp="1"/>
          </p:cNvSpPr>
          <p:nvPr>
            <p:ph idx="10"/>
          </p:nvPr>
        </p:nvSpPr>
        <p:spPr>
          <a:xfrm>
            <a:off x="685800" y="152400"/>
            <a:ext cx="7772400" cy="609600"/>
          </a:xfrm>
        </p:spPr>
        <p:txBody>
          <a:bodyPr/>
          <a:lstStyle/>
          <a:p>
            <a:pPr algn="ctr"/>
            <a:r>
              <a:rPr lang="en-US" sz="3600" b="1" dirty="0" smtClean="0">
                <a:solidFill>
                  <a:srgbClr val="002060"/>
                </a:solidFill>
                <a:latin typeface="+mn-lt"/>
              </a:rPr>
              <a:t>Opportunities – RFPs (cont’d)</a:t>
            </a:r>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3886200"/>
            <a:ext cx="8370798" cy="1754326"/>
          </a:xfrm>
          <a:prstGeom prst="rect">
            <a:avLst/>
          </a:prstGeom>
          <a:noFill/>
        </p:spPr>
        <p:txBody>
          <a:bodyPr wrap="square" rtlCol="0">
            <a:spAutoFit/>
          </a:bodyPr>
          <a:lstStyle/>
          <a:p>
            <a:r>
              <a:rPr lang="en-US" dirty="0" smtClean="0"/>
              <a:t>To attach a proposal to your response, scroll to the File Attachments section of the response page and click the Attach File button, to browse for the attachments.  You can also click and drag your attachment from your computer to the attach file section.</a:t>
            </a:r>
          </a:p>
          <a:p>
            <a:endParaRPr lang="en-US" dirty="0" smtClean="0"/>
          </a:p>
          <a:p>
            <a:r>
              <a:rPr lang="en-US" dirty="0" smtClean="0"/>
              <a:t>Once you have finished entering all your response information don’t forget to click the save button!</a:t>
            </a:r>
          </a:p>
        </p:txBody>
      </p:sp>
      <p:sp>
        <p:nvSpPr>
          <p:cNvPr id="8" name="Right Arrow 7"/>
          <p:cNvSpPr/>
          <p:nvPr/>
        </p:nvSpPr>
        <p:spPr>
          <a:xfrm rot="10800000">
            <a:off x="3810000" y="24384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842" name="Picture 2"/>
          <p:cNvPicPr>
            <a:picLocks noChangeAspect="1" noChangeArrowheads="1"/>
          </p:cNvPicPr>
          <p:nvPr/>
        </p:nvPicPr>
        <p:blipFill>
          <a:blip r:embed="rId2"/>
          <a:srcRect/>
          <a:stretch>
            <a:fillRect/>
          </a:stretch>
        </p:blipFill>
        <p:spPr bwMode="auto">
          <a:xfrm>
            <a:off x="228600" y="838200"/>
            <a:ext cx="8661058" cy="3081338"/>
          </a:xfrm>
          <a:prstGeom prst="rect">
            <a:avLst/>
          </a:prstGeom>
          <a:noFill/>
          <a:ln w="9525">
            <a:noFill/>
            <a:miter lim="800000"/>
            <a:headEnd/>
            <a:tailEnd/>
          </a:ln>
        </p:spPr>
      </p:pic>
      <p:sp>
        <p:nvSpPr>
          <p:cNvPr id="9" name="Right Arrow 8"/>
          <p:cNvSpPr/>
          <p:nvPr/>
        </p:nvSpPr>
        <p:spPr>
          <a:xfrm rot="10800000">
            <a:off x="1981200" y="9906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0800000">
            <a:off x="1507004" y="2362196"/>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4343400" y="2590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3"/>
          <p:cNvSpPr>
            <a:spLocks noGrp="1"/>
          </p:cNvSpPr>
          <p:nvPr>
            <p:ph idx="10"/>
          </p:nvPr>
        </p:nvSpPr>
        <p:spPr>
          <a:xfrm>
            <a:off x="685800" y="152400"/>
            <a:ext cx="7772400" cy="609600"/>
          </a:xfrm>
        </p:spPr>
        <p:txBody>
          <a:bodyPr/>
          <a:lstStyle/>
          <a:p>
            <a:pPr algn="ctr"/>
            <a:r>
              <a:rPr lang="en-US" sz="3600" b="1" dirty="0" smtClean="0">
                <a:solidFill>
                  <a:srgbClr val="002060"/>
                </a:solidFill>
                <a:latin typeface="+mn-lt"/>
              </a:rPr>
              <a:t>Opportunities – RFPs (cont’d)</a:t>
            </a:r>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4038600"/>
            <a:ext cx="8370798" cy="2031325"/>
          </a:xfrm>
          <a:prstGeom prst="rect">
            <a:avLst/>
          </a:prstGeom>
          <a:noFill/>
        </p:spPr>
        <p:txBody>
          <a:bodyPr wrap="square" rtlCol="0">
            <a:spAutoFit/>
          </a:bodyPr>
          <a:lstStyle/>
          <a:p>
            <a:r>
              <a:rPr lang="en-US" dirty="0" smtClean="0"/>
              <a:t>By clicking the RFP icon and then selecting Media Leads, you can view Leads sent to your property by the Bureau’s Media/PR department.  These are usually requests for hosting travel writers.  These Leads can be responded to by viewing the Lead; see next slide for responding.</a:t>
            </a:r>
          </a:p>
          <a:p>
            <a:endParaRPr lang="en-US" dirty="0" smtClean="0"/>
          </a:p>
          <a:p>
            <a:r>
              <a:rPr lang="en-US" dirty="0" smtClean="0"/>
              <a:t>Note: Media Leads function the same as Sales and Tour Leads including their statuses.  See Opportunities – RFPs section for more details on this.</a:t>
            </a:r>
          </a:p>
        </p:txBody>
      </p:sp>
      <p:pic>
        <p:nvPicPr>
          <p:cNvPr id="1026" name="Picture 2"/>
          <p:cNvPicPr>
            <a:picLocks noChangeAspect="1" noChangeArrowheads="1"/>
          </p:cNvPicPr>
          <p:nvPr/>
        </p:nvPicPr>
        <p:blipFill>
          <a:blip r:embed="rId2"/>
          <a:srcRect/>
          <a:stretch>
            <a:fillRect/>
          </a:stretch>
        </p:blipFill>
        <p:spPr bwMode="auto">
          <a:xfrm>
            <a:off x="304800" y="762000"/>
            <a:ext cx="8533047" cy="3176588"/>
          </a:xfrm>
          <a:prstGeom prst="rect">
            <a:avLst/>
          </a:prstGeom>
          <a:noFill/>
          <a:ln w="9525">
            <a:noFill/>
            <a:miter lim="800000"/>
            <a:headEnd/>
            <a:tailEnd/>
          </a:ln>
        </p:spPr>
      </p:pic>
      <p:sp>
        <p:nvSpPr>
          <p:cNvPr id="8" name="Right Arrow 7"/>
          <p:cNvSpPr/>
          <p:nvPr/>
        </p:nvSpPr>
        <p:spPr>
          <a:xfrm rot="16200000">
            <a:off x="187184" y="21420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5400000">
            <a:off x="753500" y="27347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3"/>
          <p:cNvSpPr>
            <a:spLocks noGrp="1"/>
          </p:cNvSpPr>
          <p:nvPr>
            <p:ph idx="10"/>
          </p:nvPr>
        </p:nvSpPr>
        <p:spPr>
          <a:xfrm>
            <a:off x="685800" y="228600"/>
            <a:ext cx="7772400" cy="609600"/>
          </a:xfrm>
        </p:spPr>
        <p:txBody>
          <a:bodyPr/>
          <a:lstStyle/>
          <a:p>
            <a:pPr algn="ctr"/>
            <a:r>
              <a:rPr lang="en-US" sz="3600" b="1" dirty="0" smtClean="0">
                <a:solidFill>
                  <a:srgbClr val="002060"/>
                </a:solidFill>
                <a:latin typeface="+mn-lt"/>
              </a:rPr>
              <a:t>Opportunities – Media Leads</a:t>
            </a:r>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5105400"/>
            <a:ext cx="8370798" cy="1200329"/>
          </a:xfrm>
          <a:prstGeom prst="rect">
            <a:avLst/>
          </a:prstGeom>
          <a:noFill/>
        </p:spPr>
        <p:txBody>
          <a:bodyPr wrap="square" rtlCol="0">
            <a:spAutoFit/>
          </a:bodyPr>
          <a:lstStyle/>
          <a:p>
            <a:r>
              <a:rPr lang="en-US" dirty="0" smtClean="0"/>
              <a:t>As with Sales and Tour Leads you can also respond or edit an existing response to Media Leads by scrolling to the Responses section and clicking the Pencil icon.  Within responses you are also able to specify if you are pursuing the business and add attachments.</a:t>
            </a:r>
          </a:p>
        </p:txBody>
      </p:sp>
      <p:pic>
        <p:nvPicPr>
          <p:cNvPr id="36868" name="Picture 4"/>
          <p:cNvPicPr>
            <a:picLocks noChangeAspect="1" noChangeArrowheads="1"/>
          </p:cNvPicPr>
          <p:nvPr/>
        </p:nvPicPr>
        <p:blipFill>
          <a:blip r:embed="rId2"/>
          <a:srcRect/>
          <a:stretch>
            <a:fillRect/>
          </a:stretch>
        </p:blipFill>
        <p:spPr bwMode="auto">
          <a:xfrm>
            <a:off x="228600" y="953733"/>
            <a:ext cx="8610600" cy="2094267"/>
          </a:xfrm>
          <a:prstGeom prst="rect">
            <a:avLst/>
          </a:prstGeom>
          <a:noFill/>
          <a:ln w="9525">
            <a:noFill/>
            <a:miter lim="800000"/>
            <a:headEnd/>
            <a:tailEnd/>
          </a:ln>
        </p:spPr>
      </p:pic>
      <p:sp>
        <p:nvSpPr>
          <p:cNvPr id="15" name="Right Arrow 14"/>
          <p:cNvSpPr/>
          <p:nvPr/>
        </p:nvSpPr>
        <p:spPr>
          <a:xfrm rot="10800000">
            <a:off x="1143001" y="1752596"/>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430804" y="24468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srcRect/>
          <a:stretch>
            <a:fillRect/>
          </a:stretch>
        </p:blipFill>
        <p:spPr bwMode="auto">
          <a:xfrm>
            <a:off x="304800" y="3048000"/>
            <a:ext cx="8458200" cy="1900300"/>
          </a:xfrm>
          <a:prstGeom prst="rect">
            <a:avLst/>
          </a:prstGeom>
          <a:noFill/>
          <a:ln w="9525">
            <a:noFill/>
            <a:miter lim="800000"/>
            <a:headEnd/>
            <a:tailEnd/>
          </a:ln>
        </p:spPr>
      </p:pic>
      <p:sp>
        <p:nvSpPr>
          <p:cNvPr id="8" name="Right Arrow 7"/>
          <p:cNvSpPr/>
          <p:nvPr/>
        </p:nvSpPr>
        <p:spPr>
          <a:xfrm rot="10800000">
            <a:off x="3810000" y="3733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3"/>
          <p:cNvSpPr>
            <a:spLocks noGrp="1"/>
          </p:cNvSpPr>
          <p:nvPr>
            <p:ph idx="10"/>
          </p:nvPr>
        </p:nvSpPr>
        <p:spPr>
          <a:xfrm>
            <a:off x="685800" y="228600"/>
            <a:ext cx="7772400" cy="609600"/>
          </a:xfrm>
        </p:spPr>
        <p:txBody>
          <a:bodyPr/>
          <a:lstStyle/>
          <a:p>
            <a:pPr algn="ctr"/>
            <a:r>
              <a:rPr lang="en-US" sz="3600" b="1" dirty="0" smtClean="0">
                <a:solidFill>
                  <a:srgbClr val="002060"/>
                </a:solidFill>
                <a:latin typeface="+mn-lt"/>
              </a:rPr>
              <a:t>Opportunities – Media Leads (cont’d)</a:t>
            </a:r>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Opportunities – Service Requests</a:t>
            </a:r>
            <a:endParaRPr lang="en-US" sz="3600" b="1" dirty="0">
              <a:solidFill>
                <a:srgbClr val="002060"/>
              </a:solidFill>
              <a:latin typeface="+mn-lt"/>
            </a:endParaRPr>
          </a:p>
        </p:txBody>
      </p:sp>
      <p:sp>
        <p:nvSpPr>
          <p:cNvPr id="12" name="TextBox 11"/>
          <p:cNvSpPr txBox="1"/>
          <p:nvPr/>
        </p:nvSpPr>
        <p:spPr>
          <a:xfrm>
            <a:off x="462382" y="4038600"/>
            <a:ext cx="8370798" cy="1754326"/>
          </a:xfrm>
          <a:prstGeom prst="rect">
            <a:avLst/>
          </a:prstGeom>
          <a:noFill/>
        </p:spPr>
        <p:txBody>
          <a:bodyPr wrap="square" rtlCol="0">
            <a:spAutoFit/>
          </a:bodyPr>
          <a:lstStyle/>
          <a:p>
            <a:r>
              <a:rPr lang="en-US" dirty="0" smtClean="0"/>
              <a:t>By clicking the RFP icon and then selecting Service Requests, you can view non-room night specific Leads sent to your property.  These requests can range from transportation, audio/visual, catering, etc…  </a:t>
            </a:r>
          </a:p>
          <a:p>
            <a:endParaRPr lang="en-US" dirty="0" smtClean="0"/>
          </a:p>
          <a:p>
            <a:r>
              <a:rPr lang="en-US" dirty="0" smtClean="0"/>
              <a:t>Once you have adjusted your filters as you prefer, click the eyeball icon to view detailed information about the service request or click the name of the request.</a:t>
            </a:r>
          </a:p>
        </p:txBody>
      </p:sp>
      <p:pic>
        <p:nvPicPr>
          <p:cNvPr id="3074" name="Picture 2"/>
          <p:cNvPicPr>
            <a:picLocks noChangeAspect="1" noChangeArrowheads="1"/>
          </p:cNvPicPr>
          <p:nvPr/>
        </p:nvPicPr>
        <p:blipFill>
          <a:blip r:embed="rId2"/>
          <a:srcRect/>
          <a:stretch>
            <a:fillRect/>
          </a:stretch>
        </p:blipFill>
        <p:spPr bwMode="auto">
          <a:xfrm>
            <a:off x="304800" y="762000"/>
            <a:ext cx="8508206" cy="3200400"/>
          </a:xfrm>
          <a:prstGeom prst="rect">
            <a:avLst/>
          </a:prstGeom>
          <a:noFill/>
          <a:ln w="9525">
            <a:noFill/>
            <a:miter lim="800000"/>
            <a:headEnd/>
            <a:tailEnd/>
          </a:ln>
        </p:spPr>
      </p:pic>
      <p:sp>
        <p:nvSpPr>
          <p:cNvPr id="10" name="Right Arrow 9"/>
          <p:cNvSpPr/>
          <p:nvPr/>
        </p:nvSpPr>
        <p:spPr>
          <a:xfrm rot="16200000">
            <a:off x="187183" y="22182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5400000">
            <a:off x="753504" y="27516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Opportunities – Service Requests (cont’d)</a:t>
            </a:r>
            <a:endParaRPr lang="en-US" sz="3600" b="1" dirty="0">
              <a:solidFill>
                <a:srgbClr val="002060"/>
              </a:solidFill>
              <a:latin typeface="+mn-lt"/>
            </a:endParaRPr>
          </a:p>
        </p:txBody>
      </p:sp>
      <p:sp>
        <p:nvSpPr>
          <p:cNvPr id="12" name="TextBox 11"/>
          <p:cNvSpPr txBox="1"/>
          <p:nvPr/>
        </p:nvSpPr>
        <p:spPr>
          <a:xfrm>
            <a:off x="457200" y="4343400"/>
            <a:ext cx="8370798" cy="1200329"/>
          </a:xfrm>
          <a:prstGeom prst="rect">
            <a:avLst/>
          </a:prstGeom>
          <a:noFill/>
        </p:spPr>
        <p:txBody>
          <a:bodyPr wrap="square" rtlCol="0">
            <a:spAutoFit/>
          </a:bodyPr>
          <a:lstStyle/>
          <a:p>
            <a:r>
              <a:rPr lang="en-US" dirty="0" smtClean="0"/>
              <a:t>When viewing the service request, you can get detailed information in the Request information section along with RFP attachment downloads.  </a:t>
            </a:r>
            <a:br>
              <a:rPr lang="en-US" dirty="0" smtClean="0"/>
            </a:br>
            <a:r>
              <a:rPr lang="en-US" dirty="0" smtClean="0"/>
              <a:t>Depending upon the Bureau’s preferences, this information may be contained in the Additional Notes and Documents section of the Service Request.</a:t>
            </a:r>
          </a:p>
        </p:txBody>
      </p:sp>
      <p:pic>
        <p:nvPicPr>
          <p:cNvPr id="4098" name="Picture 2"/>
          <p:cNvPicPr>
            <a:picLocks noChangeAspect="1" noChangeArrowheads="1"/>
          </p:cNvPicPr>
          <p:nvPr/>
        </p:nvPicPr>
        <p:blipFill>
          <a:blip r:embed="rId2"/>
          <a:srcRect/>
          <a:stretch>
            <a:fillRect/>
          </a:stretch>
        </p:blipFill>
        <p:spPr bwMode="auto">
          <a:xfrm>
            <a:off x="304800" y="838200"/>
            <a:ext cx="8610600" cy="1752466"/>
          </a:xfrm>
          <a:prstGeom prst="rect">
            <a:avLst/>
          </a:prstGeom>
          <a:noFill/>
          <a:ln w="9525">
            <a:no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381000" y="2590800"/>
            <a:ext cx="8477250" cy="1732631"/>
          </a:xfrm>
          <a:prstGeom prst="rect">
            <a:avLst/>
          </a:prstGeom>
          <a:noFill/>
          <a:ln w="9525">
            <a:noFill/>
            <a:miter lim="800000"/>
            <a:headEnd/>
            <a:tailEnd/>
          </a:ln>
        </p:spPr>
      </p:pic>
      <p:sp>
        <p:nvSpPr>
          <p:cNvPr id="9" name="Right Arrow 8"/>
          <p:cNvSpPr/>
          <p:nvPr/>
        </p:nvSpPr>
        <p:spPr>
          <a:xfrm rot="10800000">
            <a:off x="1752600" y="3733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0800000">
            <a:off x="1752600" y="1447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5562600" y="1981201"/>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16200000">
            <a:off x="2456882" y="4028616"/>
            <a:ext cx="361029" cy="228605"/>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2040404" y="17525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3657600"/>
            <a:ext cx="8370798" cy="1200329"/>
          </a:xfrm>
          <a:prstGeom prst="rect">
            <a:avLst/>
          </a:prstGeom>
          <a:noFill/>
        </p:spPr>
        <p:txBody>
          <a:bodyPr wrap="square" rtlCol="0">
            <a:spAutoFit/>
          </a:bodyPr>
          <a:lstStyle/>
          <a:p>
            <a:r>
              <a:rPr lang="en-US" dirty="0" smtClean="0"/>
              <a:t>If the Response Due Date has not passed, you are able to add/edit a response by clicking the Pencil icon in the Accounts/Responses section of the service request.  Once clicked, you can tell the Bureau if you are pursuing this piece of business by clicking the Yes or No option in the Pursuing section to the right side of the page.</a:t>
            </a:r>
          </a:p>
        </p:txBody>
      </p:sp>
      <p:pic>
        <p:nvPicPr>
          <p:cNvPr id="5124" name="Picture 4"/>
          <p:cNvPicPr>
            <a:picLocks noChangeAspect="1" noChangeArrowheads="1"/>
          </p:cNvPicPr>
          <p:nvPr/>
        </p:nvPicPr>
        <p:blipFill>
          <a:blip r:embed="rId2"/>
          <a:srcRect/>
          <a:stretch>
            <a:fillRect/>
          </a:stretch>
        </p:blipFill>
        <p:spPr bwMode="auto">
          <a:xfrm>
            <a:off x="300038" y="838200"/>
            <a:ext cx="8543925" cy="2724150"/>
          </a:xfrm>
          <a:prstGeom prst="rect">
            <a:avLst/>
          </a:prstGeom>
          <a:noFill/>
          <a:ln w="9525">
            <a:noFill/>
            <a:miter lim="800000"/>
            <a:headEnd/>
            <a:tailEnd/>
          </a:ln>
        </p:spPr>
      </p:pic>
      <p:sp>
        <p:nvSpPr>
          <p:cNvPr id="14" name="Right Arrow 13"/>
          <p:cNvSpPr/>
          <p:nvPr/>
        </p:nvSpPr>
        <p:spPr>
          <a:xfrm rot="10800000">
            <a:off x="2362200" y="1219196"/>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16200000">
            <a:off x="524900" y="25230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10800000">
            <a:off x="7543800" y="1447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smtClean="0">
                <a:ln>
                  <a:noFill/>
                </a:ln>
                <a:solidFill>
                  <a:srgbClr val="002060"/>
                </a:solidFill>
                <a:effectLst/>
                <a:uLnTx/>
                <a:uFillTx/>
                <a:latin typeface="+mn-lt"/>
                <a:ea typeface="+mn-ea"/>
                <a:cs typeface="Museo Slab 100"/>
              </a:rPr>
              <a:t>Opportunities – Service Requests (cont’d)</a:t>
            </a:r>
            <a:endParaRPr kumimoji="0" lang="en-US" sz="3600" b="1" i="0" u="none" strike="noStrike" kern="1200" cap="none" spc="-150" normalizeH="0" baseline="0" noProof="0" dirty="0">
              <a:ln>
                <a:noFill/>
              </a:ln>
              <a:solidFill>
                <a:srgbClr val="002060"/>
              </a:solidFill>
              <a:effectLst/>
              <a:uLnTx/>
              <a:uFillTx/>
              <a:latin typeface="+mn-lt"/>
              <a:ea typeface="+mn-ea"/>
              <a:cs typeface="Museo Slab 100"/>
            </a:endParaRPr>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8402" y="5553670"/>
            <a:ext cx="8370798" cy="923330"/>
          </a:xfrm>
          <a:prstGeom prst="rect">
            <a:avLst/>
          </a:prstGeom>
          <a:noFill/>
        </p:spPr>
        <p:txBody>
          <a:bodyPr wrap="square" rtlCol="0">
            <a:spAutoFit/>
          </a:bodyPr>
          <a:lstStyle/>
          <a:p>
            <a:r>
              <a:rPr lang="en-US" dirty="0" smtClean="0"/>
              <a:t>As you scroll down the response page on the right, you have the ability to attach proposals by clicking Attach File button or click and drag the file from your computer.  Be sure to scroll to the button and click the Update button to save your changes!</a:t>
            </a:r>
          </a:p>
        </p:txBody>
      </p:sp>
      <p:pic>
        <p:nvPicPr>
          <p:cNvPr id="6146" name="Picture 2"/>
          <p:cNvPicPr>
            <a:picLocks noChangeAspect="1" noChangeArrowheads="1"/>
          </p:cNvPicPr>
          <p:nvPr/>
        </p:nvPicPr>
        <p:blipFill>
          <a:blip r:embed="rId2"/>
          <a:srcRect/>
          <a:stretch>
            <a:fillRect/>
          </a:stretch>
        </p:blipFill>
        <p:spPr bwMode="auto">
          <a:xfrm>
            <a:off x="276225" y="838200"/>
            <a:ext cx="8591550" cy="4629150"/>
          </a:xfrm>
          <a:prstGeom prst="rect">
            <a:avLst/>
          </a:prstGeom>
          <a:noFill/>
          <a:ln w="9525">
            <a:noFill/>
            <a:miter lim="800000"/>
            <a:headEnd/>
            <a:tailEnd/>
          </a:ln>
        </p:spPr>
      </p:pic>
      <p:sp>
        <p:nvSpPr>
          <p:cNvPr id="9" name="Right Arrow 8"/>
          <p:cNvSpPr/>
          <p:nvPr/>
        </p:nvSpPr>
        <p:spPr>
          <a:xfrm>
            <a:off x="6934200" y="2971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6536204" y="50292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smtClean="0">
                <a:ln>
                  <a:noFill/>
                </a:ln>
                <a:solidFill>
                  <a:srgbClr val="002060"/>
                </a:solidFill>
                <a:effectLst/>
                <a:uLnTx/>
                <a:uFillTx/>
                <a:latin typeface="+mn-lt"/>
                <a:ea typeface="+mn-ea"/>
                <a:cs typeface="Museo Slab 100"/>
              </a:rPr>
              <a:t>Opportunities – Service Requests (cont’d)</a:t>
            </a:r>
            <a:endParaRPr kumimoji="0" lang="en-US" sz="3600" b="1" i="0" u="none" strike="noStrike" kern="1200" cap="none" spc="-150" normalizeH="0" baseline="0" noProof="0" dirty="0">
              <a:ln>
                <a:noFill/>
              </a:ln>
              <a:solidFill>
                <a:srgbClr val="002060"/>
              </a:solidFill>
              <a:effectLst/>
              <a:uLnTx/>
              <a:uFillTx/>
              <a:latin typeface="+mn-lt"/>
              <a:ea typeface="+mn-ea"/>
              <a:cs typeface="Museo Slab 100"/>
            </a:endParaRPr>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Filters and Data Grids (cont’d)</a:t>
            </a:r>
            <a:endParaRPr lang="en-US" sz="3600" b="1" dirty="0">
              <a:solidFill>
                <a:srgbClr val="002060"/>
              </a:solidFill>
              <a:latin typeface="+mn-lt"/>
            </a:endParaRPr>
          </a:p>
        </p:txBody>
      </p:sp>
      <p:sp>
        <p:nvSpPr>
          <p:cNvPr id="12" name="TextBox 11"/>
          <p:cNvSpPr txBox="1"/>
          <p:nvPr/>
        </p:nvSpPr>
        <p:spPr>
          <a:xfrm>
            <a:off x="462382" y="4724400"/>
            <a:ext cx="8370798" cy="1200329"/>
          </a:xfrm>
          <a:prstGeom prst="rect">
            <a:avLst/>
          </a:prstGeom>
          <a:noFill/>
        </p:spPr>
        <p:txBody>
          <a:bodyPr wrap="square" rtlCol="0">
            <a:spAutoFit/>
          </a:bodyPr>
          <a:lstStyle/>
          <a:p>
            <a:r>
              <a:rPr lang="en-US" dirty="0" smtClean="0"/>
              <a:t>Clicking on the </a:t>
            </a:r>
            <a:r>
              <a:rPr lang="en-US" b="1" dirty="0" smtClean="0">
                <a:solidFill>
                  <a:srgbClr val="0070C0"/>
                </a:solidFill>
              </a:rPr>
              <a:t>sprocket</a:t>
            </a:r>
            <a:r>
              <a:rPr lang="en-US" dirty="0" smtClean="0"/>
              <a:t> icon  or the </a:t>
            </a:r>
            <a:r>
              <a:rPr lang="en-US" b="1" dirty="0" smtClean="0">
                <a:solidFill>
                  <a:srgbClr val="0070C0"/>
                </a:solidFill>
              </a:rPr>
              <a:t>Manage Filters </a:t>
            </a:r>
            <a:r>
              <a:rPr lang="en-US" dirty="0" smtClean="0"/>
              <a:t>button will trigger a menu as shown here.  This menu provides options for personalizing the filters, data grid columns, and ordering of each.  By changing these options, changing of these options effects ONLY the person making the changes.</a:t>
            </a:r>
            <a:endParaRPr lang="en-US" dirty="0"/>
          </a:p>
        </p:txBody>
      </p:sp>
      <p:pic>
        <p:nvPicPr>
          <p:cNvPr id="8194" name="Picture 2"/>
          <p:cNvPicPr>
            <a:picLocks noChangeAspect="1" noChangeArrowheads="1"/>
          </p:cNvPicPr>
          <p:nvPr/>
        </p:nvPicPr>
        <p:blipFill>
          <a:blip r:embed="rId2"/>
          <a:srcRect/>
          <a:stretch>
            <a:fillRect/>
          </a:stretch>
        </p:blipFill>
        <p:spPr bwMode="auto">
          <a:xfrm>
            <a:off x="234621" y="990600"/>
            <a:ext cx="8680779" cy="3719284"/>
          </a:xfrm>
          <a:prstGeom prst="rect">
            <a:avLst/>
          </a:prstGeom>
          <a:noFill/>
          <a:ln w="9525">
            <a:noFill/>
            <a:miter lim="800000"/>
            <a:headEnd/>
            <a:tailEnd/>
          </a:ln>
        </p:spPr>
      </p:pic>
      <p:sp>
        <p:nvSpPr>
          <p:cNvPr id="13" name="Right Arrow 12"/>
          <p:cNvSpPr/>
          <p:nvPr/>
        </p:nvSpPr>
        <p:spPr>
          <a:xfrm rot="5400000">
            <a:off x="7353300" y="571500"/>
            <a:ext cx="6096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5400000">
            <a:off x="7962899" y="5715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5400000">
            <a:off x="6896100" y="571501"/>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smtClean="0">
                <a:ln>
                  <a:noFill/>
                </a:ln>
                <a:solidFill>
                  <a:srgbClr val="002060"/>
                </a:solidFill>
                <a:effectLst/>
                <a:uLnTx/>
                <a:uFillTx/>
                <a:latin typeface="+mn-lt"/>
                <a:ea typeface="+mn-ea"/>
                <a:cs typeface="Museo Slab 100"/>
              </a:rPr>
              <a:t>Opportunities – RFP Pickup</a:t>
            </a:r>
            <a:endParaRPr kumimoji="0" lang="en-US" sz="3600" b="1" i="0" u="none" strike="noStrike" kern="1200" cap="none" spc="-150" normalizeH="0" baseline="0" noProof="0" dirty="0">
              <a:ln>
                <a:noFill/>
              </a:ln>
              <a:solidFill>
                <a:srgbClr val="002060"/>
              </a:solidFill>
              <a:effectLst/>
              <a:uLnTx/>
              <a:uFillTx/>
              <a:latin typeface="+mn-lt"/>
              <a:ea typeface="+mn-ea"/>
              <a:cs typeface="Museo Slab 100"/>
            </a:endParaRPr>
          </a:p>
        </p:txBody>
      </p:sp>
      <p:sp>
        <p:nvSpPr>
          <p:cNvPr id="4" name="TextBox 3"/>
          <p:cNvSpPr txBox="1"/>
          <p:nvPr/>
        </p:nvSpPr>
        <p:spPr>
          <a:xfrm>
            <a:off x="87402" y="1771471"/>
            <a:ext cx="8370798" cy="1200329"/>
          </a:xfrm>
          <a:prstGeom prst="rect">
            <a:avLst/>
          </a:prstGeom>
          <a:noFill/>
        </p:spPr>
        <p:txBody>
          <a:bodyPr wrap="square" rtlCol="0">
            <a:spAutoFit/>
          </a:bodyPr>
          <a:lstStyle/>
          <a:p>
            <a:r>
              <a:rPr lang="en-US" dirty="0" smtClean="0"/>
              <a:t>A part of your Lead process may be to add room Pickup information. This data can only be added to RFPs that your Property has won and if the DMO has identified you as a Pickup Manager.</a:t>
            </a:r>
          </a:p>
          <a:p>
            <a:endParaRPr lang="en-US" dirty="0" smtClean="0"/>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361950" y="685800"/>
            <a:ext cx="6496050" cy="3659539"/>
          </a:xfrm>
          <a:prstGeom prst="rect">
            <a:avLst/>
          </a:prstGeom>
          <a:noFill/>
          <a:ln w="9525">
            <a:noFill/>
            <a:miter lim="800000"/>
            <a:headEnd/>
            <a:tailEnd/>
          </a:ln>
        </p:spPr>
      </p:pic>
      <p:sp>
        <p:nvSpPr>
          <p:cNvPr id="8"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smtClean="0">
                <a:ln>
                  <a:noFill/>
                </a:ln>
                <a:solidFill>
                  <a:srgbClr val="002060"/>
                </a:solidFill>
                <a:effectLst/>
                <a:uLnTx/>
                <a:uFillTx/>
                <a:latin typeface="+mn-lt"/>
                <a:ea typeface="+mn-ea"/>
                <a:cs typeface="Museo Slab 100"/>
              </a:rPr>
              <a:t>Opportunities – RFP Pickup (cont’d)</a:t>
            </a:r>
            <a:endParaRPr kumimoji="0" lang="en-US" sz="3600" b="1" i="0" u="none" strike="noStrike" kern="1200" cap="none" spc="-150" normalizeH="0" baseline="0" noProof="0" dirty="0">
              <a:ln>
                <a:noFill/>
              </a:ln>
              <a:solidFill>
                <a:srgbClr val="002060"/>
              </a:solidFill>
              <a:effectLst/>
              <a:uLnTx/>
              <a:uFillTx/>
              <a:latin typeface="+mn-lt"/>
              <a:ea typeface="+mn-ea"/>
              <a:cs typeface="Museo Slab 100"/>
            </a:endParaRPr>
          </a:p>
        </p:txBody>
      </p:sp>
      <p:sp>
        <p:nvSpPr>
          <p:cNvPr id="5" name="Right Arrow 4"/>
          <p:cNvSpPr/>
          <p:nvPr/>
        </p:nvSpPr>
        <p:spPr>
          <a:xfrm rot="13543443">
            <a:off x="1265126" y="3210532"/>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25" name="Picture 5"/>
          <p:cNvPicPr>
            <a:picLocks noChangeAspect="1" noChangeArrowheads="1"/>
          </p:cNvPicPr>
          <p:nvPr/>
        </p:nvPicPr>
        <p:blipFill>
          <a:blip r:embed="rId3"/>
          <a:srcRect/>
          <a:stretch>
            <a:fillRect/>
          </a:stretch>
        </p:blipFill>
        <p:spPr bwMode="auto">
          <a:xfrm>
            <a:off x="3657600" y="3657600"/>
            <a:ext cx="1446957" cy="1766887"/>
          </a:xfrm>
          <a:prstGeom prst="rect">
            <a:avLst/>
          </a:prstGeom>
          <a:noFill/>
          <a:ln w="9525">
            <a:noFill/>
            <a:miter lim="800000"/>
            <a:headEnd/>
            <a:tailEnd/>
          </a:ln>
        </p:spPr>
      </p:pic>
      <p:sp>
        <p:nvSpPr>
          <p:cNvPr id="9" name="Right Arrow 8"/>
          <p:cNvSpPr/>
          <p:nvPr/>
        </p:nvSpPr>
        <p:spPr>
          <a:xfrm>
            <a:off x="3048000" y="4792505"/>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7402" y="5410200"/>
            <a:ext cx="8370798" cy="1200329"/>
          </a:xfrm>
          <a:prstGeom prst="rect">
            <a:avLst/>
          </a:prstGeom>
          <a:noFill/>
        </p:spPr>
        <p:txBody>
          <a:bodyPr wrap="square" rtlCol="0">
            <a:spAutoFit/>
          </a:bodyPr>
          <a:lstStyle/>
          <a:p>
            <a:r>
              <a:rPr lang="en-US" dirty="0" smtClean="0"/>
              <a:t>To see what past business is available for your Property to report pick up on, you will need to access the RFP Page. Adjust the Filter Grid to include a status of </a:t>
            </a:r>
            <a:r>
              <a:rPr lang="en-US" b="1" dirty="0" smtClean="0"/>
              <a:t>Closed / Won</a:t>
            </a:r>
            <a:r>
              <a:rPr lang="en-US" dirty="0" smtClean="0"/>
              <a:t> and then apply filters. To limit the results to a specific Lead, you can provide the Lead ID.</a:t>
            </a:r>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0" y="1387090"/>
            <a:ext cx="8915400" cy="1889510"/>
          </a:xfrm>
          <a:prstGeom prst="rect">
            <a:avLst/>
          </a:prstGeom>
          <a:noFill/>
          <a:ln w="9525">
            <a:noFill/>
            <a:miter lim="800000"/>
            <a:headEnd/>
            <a:tailEnd/>
          </a:ln>
        </p:spPr>
      </p:pic>
      <p:sp>
        <p:nvSpPr>
          <p:cNvPr id="11"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smtClean="0">
                <a:ln>
                  <a:noFill/>
                </a:ln>
                <a:solidFill>
                  <a:srgbClr val="002060"/>
                </a:solidFill>
                <a:effectLst/>
                <a:uLnTx/>
                <a:uFillTx/>
                <a:latin typeface="+mn-lt"/>
                <a:ea typeface="+mn-ea"/>
                <a:cs typeface="Museo Slab 100"/>
              </a:rPr>
              <a:t>Opportunities – RFP Pickup (cont’d)</a:t>
            </a:r>
            <a:endParaRPr kumimoji="0" lang="en-US" sz="3600" b="1" i="0" u="none" strike="noStrike" kern="1200" cap="none" spc="-150" normalizeH="0" baseline="0" noProof="0" dirty="0">
              <a:ln>
                <a:noFill/>
              </a:ln>
              <a:solidFill>
                <a:srgbClr val="002060"/>
              </a:solidFill>
              <a:effectLst/>
              <a:uLnTx/>
              <a:uFillTx/>
              <a:latin typeface="+mn-lt"/>
              <a:ea typeface="+mn-ea"/>
              <a:cs typeface="Museo Slab 100"/>
            </a:endParaRPr>
          </a:p>
        </p:txBody>
      </p:sp>
      <p:sp>
        <p:nvSpPr>
          <p:cNvPr id="6" name="Rectangle 5"/>
          <p:cNvSpPr/>
          <p:nvPr/>
        </p:nvSpPr>
        <p:spPr>
          <a:xfrm>
            <a:off x="304800" y="3897868"/>
            <a:ext cx="8001000" cy="369332"/>
          </a:xfrm>
          <a:prstGeom prst="rect">
            <a:avLst/>
          </a:prstGeom>
        </p:spPr>
        <p:txBody>
          <a:bodyPr wrap="square">
            <a:spAutoFit/>
          </a:bodyPr>
          <a:lstStyle/>
          <a:p>
            <a:r>
              <a:rPr lang="en-US" dirty="0" smtClean="0"/>
              <a:t>To access the Lead, click on the Eyeball icon or the Lead Name.</a:t>
            </a:r>
          </a:p>
        </p:txBody>
      </p:sp>
      <p:sp>
        <p:nvSpPr>
          <p:cNvPr id="7" name="Right Arrow 6"/>
          <p:cNvSpPr/>
          <p:nvPr/>
        </p:nvSpPr>
        <p:spPr>
          <a:xfrm rot="13543443">
            <a:off x="289043" y="3037865"/>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6200000">
            <a:off x="1667904" y="33443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76200" y="895350"/>
            <a:ext cx="8820150" cy="3752850"/>
          </a:xfrm>
          <a:prstGeom prst="rect">
            <a:avLst/>
          </a:prstGeom>
          <a:noFill/>
          <a:ln w="9525">
            <a:noFill/>
            <a:miter lim="800000"/>
            <a:headEnd/>
            <a:tailEnd/>
          </a:ln>
        </p:spPr>
      </p:pic>
      <p:sp>
        <p:nvSpPr>
          <p:cNvPr id="8"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smtClean="0">
                <a:ln>
                  <a:noFill/>
                </a:ln>
                <a:solidFill>
                  <a:srgbClr val="002060"/>
                </a:solidFill>
                <a:effectLst/>
                <a:uLnTx/>
                <a:uFillTx/>
                <a:latin typeface="+mn-lt"/>
                <a:ea typeface="+mn-ea"/>
                <a:cs typeface="Museo Slab 100"/>
              </a:rPr>
              <a:t>Opportunities – RFP Pickup (cont’d)</a:t>
            </a:r>
            <a:endParaRPr kumimoji="0" lang="en-US" sz="3600" b="1" i="0" u="none" strike="noStrike" kern="1200" cap="none" spc="-150" normalizeH="0" baseline="0" noProof="0" dirty="0">
              <a:ln>
                <a:noFill/>
              </a:ln>
              <a:solidFill>
                <a:srgbClr val="002060"/>
              </a:solidFill>
              <a:effectLst/>
              <a:uLnTx/>
              <a:uFillTx/>
              <a:latin typeface="+mn-lt"/>
              <a:ea typeface="+mn-ea"/>
              <a:cs typeface="Museo Slab 100"/>
            </a:endParaRPr>
          </a:p>
        </p:txBody>
      </p:sp>
      <p:sp>
        <p:nvSpPr>
          <p:cNvPr id="7" name="TextBox 6"/>
          <p:cNvSpPr txBox="1"/>
          <p:nvPr/>
        </p:nvSpPr>
        <p:spPr>
          <a:xfrm>
            <a:off x="381000" y="5096470"/>
            <a:ext cx="8370798" cy="923330"/>
          </a:xfrm>
          <a:prstGeom prst="rect">
            <a:avLst/>
          </a:prstGeom>
          <a:noFill/>
        </p:spPr>
        <p:txBody>
          <a:bodyPr wrap="square" rtlCol="0">
            <a:spAutoFit/>
          </a:bodyPr>
          <a:lstStyle/>
          <a:p>
            <a:r>
              <a:rPr lang="en-US" dirty="0" smtClean="0"/>
              <a:t>When viewing the Lead, you can skip to difference sections by clicking the left navigation. In the above graphic, this is the Lead Information section; Pickup information is contained within the Room Data section. </a:t>
            </a:r>
          </a:p>
        </p:txBody>
      </p:sp>
      <p:sp>
        <p:nvSpPr>
          <p:cNvPr id="13" name="Right Arrow 12"/>
          <p:cNvSpPr/>
          <p:nvPr/>
        </p:nvSpPr>
        <p:spPr>
          <a:xfrm rot="10800000">
            <a:off x="1143000" y="36575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07641" y="1371600"/>
            <a:ext cx="8943975" cy="1914525"/>
          </a:xfrm>
          <a:prstGeom prst="rect">
            <a:avLst/>
          </a:prstGeom>
          <a:noFill/>
          <a:ln w="9525">
            <a:noFill/>
            <a:miter lim="800000"/>
            <a:headEnd/>
            <a:tailEnd/>
          </a:ln>
        </p:spPr>
      </p:pic>
      <p:sp>
        <p:nvSpPr>
          <p:cNvPr id="8"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smtClean="0">
                <a:ln>
                  <a:noFill/>
                </a:ln>
                <a:solidFill>
                  <a:srgbClr val="002060"/>
                </a:solidFill>
                <a:effectLst/>
                <a:uLnTx/>
                <a:uFillTx/>
                <a:latin typeface="+mn-lt"/>
                <a:ea typeface="+mn-ea"/>
                <a:cs typeface="Museo Slab 100"/>
              </a:rPr>
              <a:t>Opportunities – RFP Pickup (cont’d)</a:t>
            </a:r>
            <a:endParaRPr kumimoji="0" lang="en-US" sz="3600" b="1" i="0" u="none" strike="noStrike" kern="1200" cap="none" spc="-150" normalizeH="0" baseline="0" noProof="0" dirty="0">
              <a:ln>
                <a:noFill/>
              </a:ln>
              <a:solidFill>
                <a:srgbClr val="002060"/>
              </a:solidFill>
              <a:effectLst/>
              <a:uLnTx/>
              <a:uFillTx/>
              <a:latin typeface="+mn-lt"/>
              <a:ea typeface="+mn-ea"/>
              <a:cs typeface="Museo Slab 100"/>
            </a:endParaRPr>
          </a:p>
        </p:txBody>
      </p:sp>
      <p:sp>
        <p:nvSpPr>
          <p:cNvPr id="7" name="TextBox 6"/>
          <p:cNvSpPr txBox="1"/>
          <p:nvPr/>
        </p:nvSpPr>
        <p:spPr>
          <a:xfrm>
            <a:off x="304800" y="4191000"/>
            <a:ext cx="8370798" cy="369332"/>
          </a:xfrm>
          <a:prstGeom prst="rect">
            <a:avLst/>
          </a:prstGeom>
          <a:noFill/>
        </p:spPr>
        <p:txBody>
          <a:bodyPr wrap="square" rtlCol="0">
            <a:spAutoFit/>
          </a:bodyPr>
          <a:lstStyle/>
          <a:p>
            <a:r>
              <a:rPr lang="en-US" dirty="0" smtClean="0"/>
              <a:t>Click on the Pickup button to access the room block information. </a:t>
            </a:r>
          </a:p>
        </p:txBody>
      </p:sp>
      <p:sp>
        <p:nvSpPr>
          <p:cNvPr id="13" name="Right Arrow 12"/>
          <p:cNvSpPr/>
          <p:nvPr/>
        </p:nvSpPr>
        <p:spPr>
          <a:xfrm rot="16381517">
            <a:off x="691758" y="3033818"/>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71845" y="1100139"/>
            <a:ext cx="8414955" cy="3700461"/>
          </a:xfrm>
          <a:prstGeom prst="rect">
            <a:avLst/>
          </a:prstGeom>
          <a:noFill/>
          <a:ln w="9525">
            <a:noFill/>
            <a:miter lim="800000"/>
            <a:headEnd/>
            <a:tailEnd/>
          </a:ln>
        </p:spPr>
      </p:pic>
      <p:sp>
        <p:nvSpPr>
          <p:cNvPr id="8"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smtClean="0">
                <a:ln>
                  <a:noFill/>
                </a:ln>
                <a:solidFill>
                  <a:srgbClr val="002060"/>
                </a:solidFill>
                <a:effectLst/>
                <a:uLnTx/>
                <a:uFillTx/>
                <a:latin typeface="+mn-lt"/>
                <a:ea typeface="+mn-ea"/>
                <a:cs typeface="Museo Slab 100"/>
              </a:rPr>
              <a:t>Opportunities – RFP Pickup (cont’d)</a:t>
            </a:r>
            <a:endParaRPr kumimoji="0" lang="en-US" sz="3600" b="1" i="0" u="none" strike="noStrike" kern="1200" cap="none" spc="-150" normalizeH="0" baseline="0" noProof="0" dirty="0">
              <a:ln>
                <a:noFill/>
              </a:ln>
              <a:solidFill>
                <a:srgbClr val="002060"/>
              </a:solidFill>
              <a:effectLst/>
              <a:uLnTx/>
              <a:uFillTx/>
              <a:latin typeface="+mn-lt"/>
              <a:ea typeface="+mn-ea"/>
              <a:cs typeface="Museo Slab 100"/>
            </a:endParaRPr>
          </a:p>
        </p:txBody>
      </p:sp>
      <p:sp>
        <p:nvSpPr>
          <p:cNvPr id="13" name="Right Arrow 12"/>
          <p:cNvSpPr/>
          <p:nvPr/>
        </p:nvSpPr>
        <p:spPr>
          <a:xfrm rot="10800000">
            <a:off x="1219201" y="2454584"/>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 y="4992469"/>
            <a:ext cx="8370798" cy="1200329"/>
          </a:xfrm>
          <a:prstGeom prst="rect">
            <a:avLst/>
          </a:prstGeom>
          <a:noFill/>
        </p:spPr>
        <p:txBody>
          <a:bodyPr wrap="square" rtlCol="0">
            <a:spAutoFit/>
          </a:bodyPr>
          <a:lstStyle/>
          <a:p>
            <a:r>
              <a:rPr lang="en-US" dirty="0" smtClean="0"/>
              <a:t>The Pickup Rooms section is where you can enter the number of rooms and average daily room rate, that your property provided for this Lead</a:t>
            </a:r>
            <a:r>
              <a:rPr lang="en-US" dirty="0" smtClean="0"/>
              <a:t>.</a:t>
            </a:r>
          </a:p>
          <a:p>
            <a:endParaRPr lang="en-US" dirty="0" smtClean="0"/>
          </a:p>
          <a:p>
            <a:r>
              <a:rPr lang="en-US" dirty="0" smtClean="0"/>
              <a:t>Be sure to click the Save after you have supplied the appropriate </a:t>
            </a:r>
            <a:r>
              <a:rPr lang="en-US" smtClean="0"/>
              <a:t>room information.</a:t>
            </a:r>
            <a:endParaRPr lang="en-US" dirty="0" smtClean="0"/>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Login Screen</a:t>
            </a:r>
            <a:endParaRPr lang="en-US" sz="3600" b="1" dirty="0">
              <a:solidFill>
                <a:srgbClr val="002060"/>
              </a:solidFill>
              <a:latin typeface="+mn-lt"/>
            </a:endParaRPr>
          </a:p>
        </p:txBody>
      </p:sp>
      <p:pic>
        <p:nvPicPr>
          <p:cNvPr id="1026" name="Picture 2"/>
          <p:cNvPicPr>
            <a:picLocks noChangeAspect="1" noChangeArrowheads="1"/>
          </p:cNvPicPr>
          <p:nvPr/>
        </p:nvPicPr>
        <p:blipFill>
          <a:blip r:embed="rId2"/>
          <a:srcRect/>
          <a:stretch>
            <a:fillRect/>
          </a:stretch>
        </p:blipFill>
        <p:spPr bwMode="auto">
          <a:xfrm>
            <a:off x="685800" y="838200"/>
            <a:ext cx="7737244" cy="4924425"/>
          </a:xfrm>
          <a:prstGeom prst="rect">
            <a:avLst/>
          </a:prstGeom>
          <a:noFill/>
          <a:ln w="9525">
            <a:noFill/>
            <a:miter lim="800000"/>
            <a:headEnd/>
            <a:tailEnd/>
          </a:ln>
        </p:spPr>
      </p:pic>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Home Screen</a:t>
            </a:r>
            <a:endParaRPr lang="en-US" sz="3600" b="1" dirty="0">
              <a:solidFill>
                <a:srgbClr val="002060"/>
              </a:solidFill>
              <a:latin typeface="+mn-lt"/>
            </a:endParaRPr>
          </a:p>
        </p:txBody>
      </p:sp>
      <p:pic>
        <p:nvPicPr>
          <p:cNvPr id="2050" name="Picture 2"/>
          <p:cNvPicPr>
            <a:picLocks noChangeAspect="1" noChangeArrowheads="1"/>
          </p:cNvPicPr>
          <p:nvPr/>
        </p:nvPicPr>
        <p:blipFill>
          <a:blip r:embed="rId2"/>
          <a:srcRect/>
          <a:stretch>
            <a:fillRect/>
          </a:stretch>
        </p:blipFill>
        <p:spPr bwMode="auto">
          <a:xfrm>
            <a:off x="392202" y="914400"/>
            <a:ext cx="8370798" cy="4254809"/>
          </a:xfrm>
          <a:prstGeom prst="rect">
            <a:avLst/>
          </a:prstGeom>
          <a:noFill/>
          <a:ln w="9525">
            <a:noFill/>
            <a:miter lim="800000"/>
            <a:headEnd/>
            <a:tailEnd/>
          </a:ln>
        </p:spPr>
      </p:pic>
      <p:sp>
        <p:nvSpPr>
          <p:cNvPr id="5" name="Right Arrow 4"/>
          <p:cNvSpPr/>
          <p:nvPr/>
        </p:nvSpPr>
        <p:spPr>
          <a:xfrm rot="10800000">
            <a:off x="2133600" y="1600200"/>
            <a:ext cx="8382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2202" y="5257800"/>
            <a:ext cx="8370798" cy="923330"/>
          </a:xfrm>
          <a:prstGeom prst="rect">
            <a:avLst/>
          </a:prstGeom>
          <a:noFill/>
        </p:spPr>
        <p:txBody>
          <a:bodyPr wrap="square" rtlCol="0">
            <a:spAutoFit/>
          </a:bodyPr>
          <a:lstStyle/>
          <a:p>
            <a:r>
              <a:rPr lang="en-US" b="1" dirty="0" smtClean="0"/>
              <a:t>At A Glance </a:t>
            </a:r>
            <a:r>
              <a:rPr lang="en-US" dirty="0" smtClean="0"/>
              <a:t>is a brief view of an Account’s listings and special offers tracking.  Clicking on the </a:t>
            </a:r>
            <a:r>
              <a:rPr lang="en-US" b="1" dirty="0" smtClean="0">
                <a:solidFill>
                  <a:srgbClr val="0070C0"/>
                </a:solidFill>
              </a:rPr>
              <a:t>See All</a:t>
            </a:r>
            <a:r>
              <a:rPr lang="en-US" dirty="0" smtClean="0"/>
              <a:t> link to the right, engages a more detailed view of the Account and its interaction with the Bureau.</a:t>
            </a:r>
            <a:endParaRPr lang="en-US" dirty="0"/>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Home Screen (cont’d)</a:t>
            </a:r>
            <a:endParaRPr lang="en-US" sz="3600" b="1" dirty="0">
              <a:solidFill>
                <a:srgbClr val="002060"/>
              </a:solidFill>
              <a:latin typeface="+mn-lt"/>
            </a:endParaRPr>
          </a:p>
        </p:txBody>
      </p:sp>
      <p:pic>
        <p:nvPicPr>
          <p:cNvPr id="2050" name="Picture 2"/>
          <p:cNvPicPr>
            <a:picLocks noChangeAspect="1" noChangeArrowheads="1"/>
          </p:cNvPicPr>
          <p:nvPr/>
        </p:nvPicPr>
        <p:blipFill>
          <a:blip r:embed="rId2"/>
          <a:srcRect/>
          <a:stretch>
            <a:fillRect/>
          </a:stretch>
        </p:blipFill>
        <p:spPr bwMode="auto">
          <a:xfrm>
            <a:off x="392202" y="914400"/>
            <a:ext cx="8370798" cy="4254809"/>
          </a:xfrm>
          <a:prstGeom prst="rect">
            <a:avLst/>
          </a:prstGeom>
          <a:noFill/>
          <a:ln w="9525">
            <a:noFill/>
            <a:miter lim="800000"/>
            <a:headEnd/>
            <a:tailEnd/>
          </a:ln>
        </p:spPr>
      </p:pic>
      <p:sp>
        <p:nvSpPr>
          <p:cNvPr id="7" name="Right Arrow 6"/>
          <p:cNvSpPr/>
          <p:nvPr/>
        </p:nvSpPr>
        <p:spPr>
          <a:xfrm>
            <a:off x="7239000" y="1752600"/>
            <a:ext cx="8382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2202" y="5257800"/>
            <a:ext cx="8370798" cy="923330"/>
          </a:xfrm>
          <a:prstGeom prst="rect">
            <a:avLst/>
          </a:prstGeom>
          <a:noFill/>
        </p:spPr>
        <p:txBody>
          <a:bodyPr wrap="square" rtlCol="0">
            <a:spAutoFit/>
          </a:bodyPr>
          <a:lstStyle/>
          <a:p>
            <a:r>
              <a:rPr lang="en-US" b="1" dirty="0" smtClean="0"/>
              <a:t>Post Board </a:t>
            </a:r>
            <a:r>
              <a:rPr lang="en-US" dirty="0" smtClean="0"/>
              <a:t>allows a user to communicate with other properties within their destination.  Clicking on the caption bubble icon allows a user to reply to a post.  There is also an email icon for contacting the poster via email.</a:t>
            </a:r>
            <a:endParaRPr lang="en-US" dirty="0"/>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smtClean="0">
                <a:solidFill>
                  <a:srgbClr val="002060"/>
                </a:solidFill>
                <a:latin typeface="+mn-lt"/>
              </a:rPr>
              <a:t>Home Screen (cont’d)</a:t>
            </a:r>
            <a:endParaRPr lang="en-US" sz="3600" b="1" dirty="0">
              <a:solidFill>
                <a:srgbClr val="002060"/>
              </a:solidFill>
              <a:latin typeface="+mn-lt"/>
            </a:endParaRPr>
          </a:p>
        </p:txBody>
      </p:sp>
      <p:pic>
        <p:nvPicPr>
          <p:cNvPr id="2050" name="Picture 2"/>
          <p:cNvPicPr>
            <a:picLocks noChangeAspect="1" noChangeArrowheads="1"/>
          </p:cNvPicPr>
          <p:nvPr/>
        </p:nvPicPr>
        <p:blipFill>
          <a:blip r:embed="rId2"/>
          <a:srcRect/>
          <a:stretch>
            <a:fillRect/>
          </a:stretch>
        </p:blipFill>
        <p:spPr bwMode="auto">
          <a:xfrm>
            <a:off x="392202" y="914400"/>
            <a:ext cx="8370798" cy="4254809"/>
          </a:xfrm>
          <a:prstGeom prst="rect">
            <a:avLst/>
          </a:prstGeom>
          <a:noFill/>
          <a:ln w="9525">
            <a:noFill/>
            <a:miter lim="800000"/>
            <a:headEnd/>
            <a:tailEnd/>
          </a:ln>
        </p:spPr>
      </p:pic>
      <p:sp>
        <p:nvSpPr>
          <p:cNvPr id="6" name="Right Arrow 5"/>
          <p:cNvSpPr/>
          <p:nvPr/>
        </p:nvSpPr>
        <p:spPr>
          <a:xfrm rot="10800000">
            <a:off x="2514601" y="3428999"/>
            <a:ext cx="9144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2202" y="5257800"/>
            <a:ext cx="8370798" cy="646331"/>
          </a:xfrm>
          <a:prstGeom prst="rect">
            <a:avLst/>
          </a:prstGeom>
          <a:noFill/>
        </p:spPr>
        <p:txBody>
          <a:bodyPr wrap="square" rtlCol="0">
            <a:spAutoFit/>
          </a:bodyPr>
          <a:lstStyle/>
          <a:p>
            <a:r>
              <a:rPr lang="en-US" b="1" dirty="0" smtClean="0"/>
              <a:t>Partner Bulletins</a:t>
            </a:r>
            <a:r>
              <a:rPr lang="en-US" dirty="0" smtClean="0"/>
              <a:t> are important notices, documentation, events, etc. posted by the Bureau. Important bulletins will be marked with a blue and white exclamation mark.</a:t>
            </a:r>
            <a:endParaRPr lang="en-US" dirty="0"/>
          </a:p>
        </p:txBody>
      </p:sp>
    </p:spTree>
    <p:extLst>
      <p:ext uri="{BB962C8B-B14F-4D97-AF65-F5344CB8AC3E}">
        <p14:creationId xmlns="" xmlns:p14="http://schemas.microsoft.com/office/powerpoint/2010/main" val="1117814297"/>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12477</TotalTime>
  <Words>3956</Words>
  <Application>Microsoft Office PowerPoint</Application>
  <PresentationFormat>On-screen Show (4:3)</PresentationFormat>
  <Paragraphs>155</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Company>SimpleView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Presentation</dc:title>
  <dc:creator>William Simpson</dc:creator>
  <cp:lastModifiedBy>Robyn Temple</cp:lastModifiedBy>
  <cp:revision>653</cp:revision>
  <cp:lastPrinted>2014-06-16T16:20:53Z</cp:lastPrinted>
  <dcterms:created xsi:type="dcterms:W3CDTF">2014-06-20T18:51:06Z</dcterms:created>
  <dcterms:modified xsi:type="dcterms:W3CDTF">2015-12-22T19:28:12Z</dcterms:modified>
</cp:coreProperties>
</file>