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85" r:id="rId4"/>
  </p:sldMasterIdLst>
  <p:notesMasterIdLst>
    <p:notesMasterId r:id="rId43"/>
  </p:notesMasterIdLst>
  <p:sldIdLst>
    <p:sldId id="271" r:id="rId5"/>
    <p:sldId id="566" r:id="rId6"/>
    <p:sldId id="593" r:id="rId7"/>
    <p:sldId id="534" r:id="rId8"/>
    <p:sldId id="590" r:id="rId9"/>
    <p:sldId id="591" r:id="rId10"/>
    <p:sldId id="578" r:id="rId11"/>
    <p:sldId id="592" r:id="rId12"/>
    <p:sldId id="589" r:id="rId13"/>
    <p:sldId id="267" r:id="rId14"/>
    <p:sldId id="505" r:id="rId15"/>
    <p:sldId id="360" r:id="rId16"/>
    <p:sldId id="356" r:id="rId17"/>
    <p:sldId id="297" r:id="rId18"/>
    <p:sldId id="282" r:id="rId19"/>
    <p:sldId id="354" r:id="rId20"/>
    <p:sldId id="353" r:id="rId21"/>
    <p:sldId id="258" r:id="rId22"/>
    <p:sldId id="507" r:id="rId23"/>
    <p:sldId id="387" r:id="rId24"/>
    <p:sldId id="459" r:id="rId25"/>
    <p:sldId id="460" r:id="rId26"/>
    <p:sldId id="268" r:id="rId27"/>
    <p:sldId id="385" r:id="rId28"/>
    <p:sldId id="348" r:id="rId29"/>
    <p:sldId id="308" r:id="rId30"/>
    <p:sldId id="588" r:id="rId31"/>
    <p:sldId id="554" r:id="rId32"/>
    <p:sldId id="555" r:id="rId33"/>
    <p:sldId id="587" r:id="rId34"/>
    <p:sldId id="372" r:id="rId35"/>
    <p:sldId id="464" r:id="rId36"/>
    <p:sldId id="567" r:id="rId37"/>
    <p:sldId id="571" r:id="rId38"/>
    <p:sldId id="570" r:id="rId39"/>
    <p:sldId id="568" r:id="rId40"/>
    <p:sldId id="572" r:id="rId41"/>
    <p:sldId id="440"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4A3D"/>
    <a:srgbClr val="1747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FC8557-25CD-49C2-B9F0-16E9F4621ACD}" v="1" dt="2024-04-03T17:19:39.7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96" autoAdjust="0"/>
    <p:restoredTop sz="96247" autoAdjust="0"/>
  </p:normalViewPr>
  <p:slideViewPr>
    <p:cSldViewPr snapToGrid="0" snapToObjects="1">
      <p:cViewPr varScale="1">
        <p:scale>
          <a:sx n="103" d="100"/>
          <a:sy n="103" d="100"/>
        </p:scale>
        <p:origin x="762"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halasz" userId="ef76cef6340b6f45" providerId="LiveId" clId="{E9FC8557-25CD-49C2-B9F0-16E9F4621ACD}"/>
    <pc:docChg chg="custSel delSld modSld">
      <pc:chgData name="steve halasz" userId="ef76cef6340b6f45" providerId="LiveId" clId="{E9FC8557-25CD-49C2-B9F0-16E9F4621ACD}" dt="2024-04-03T17:43:37.649" v="910" actId="47"/>
      <pc:docMkLst>
        <pc:docMk/>
      </pc:docMkLst>
      <pc:sldChg chg="del">
        <pc:chgData name="steve halasz" userId="ef76cef6340b6f45" providerId="LiveId" clId="{E9FC8557-25CD-49C2-B9F0-16E9F4621ACD}" dt="2024-04-03T17:43:25.305" v="906" actId="47"/>
        <pc:sldMkLst>
          <pc:docMk/>
          <pc:sldMk cId="1918826984" sldId="341"/>
        </pc:sldMkLst>
      </pc:sldChg>
      <pc:sldChg chg="del">
        <pc:chgData name="steve halasz" userId="ef76cef6340b6f45" providerId="LiveId" clId="{E9FC8557-25CD-49C2-B9F0-16E9F4621ACD}" dt="2024-04-03T17:43:20.971" v="904" actId="47"/>
        <pc:sldMkLst>
          <pc:docMk/>
          <pc:sldMk cId="140693849" sldId="343"/>
        </pc:sldMkLst>
      </pc:sldChg>
      <pc:sldChg chg="del">
        <pc:chgData name="steve halasz" userId="ef76cef6340b6f45" providerId="LiveId" clId="{E9FC8557-25CD-49C2-B9F0-16E9F4621ACD}" dt="2024-04-03T17:43:20.358" v="903" actId="47"/>
        <pc:sldMkLst>
          <pc:docMk/>
          <pc:sldMk cId="3182198112" sldId="344"/>
        </pc:sldMkLst>
      </pc:sldChg>
      <pc:sldChg chg="del">
        <pc:chgData name="steve halasz" userId="ef76cef6340b6f45" providerId="LiveId" clId="{E9FC8557-25CD-49C2-B9F0-16E9F4621ACD}" dt="2024-04-03T17:43:21.648" v="905" actId="47"/>
        <pc:sldMkLst>
          <pc:docMk/>
          <pc:sldMk cId="1350290126" sldId="345"/>
        </pc:sldMkLst>
      </pc:sldChg>
      <pc:sldChg chg="del">
        <pc:chgData name="steve halasz" userId="ef76cef6340b6f45" providerId="LiveId" clId="{E9FC8557-25CD-49C2-B9F0-16E9F4621ACD}" dt="2024-04-03T17:43:19.854" v="902" actId="47"/>
        <pc:sldMkLst>
          <pc:docMk/>
          <pc:sldMk cId="3575848443" sldId="346"/>
        </pc:sldMkLst>
      </pc:sldChg>
      <pc:sldChg chg="del">
        <pc:chgData name="steve halasz" userId="ef76cef6340b6f45" providerId="LiveId" clId="{E9FC8557-25CD-49C2-B9F0-16E9F4621ACD}" dt="2024-04-03T17:43:25.807" v="907" actId="47"/>
        <pc:sldMkLst>
          <pc:docMk/>
          <pc:sldMk cId="3820246950" sldId="368"/>
        </pc:sldMkLst>
      </pc:sldChg>
      <pc:sldChg chg="del">
        <pc:chgData name="steve halasz" userId="ef76cef6340b6f45" providerId="LiveId" clId="{E9FC8557-25CD-49C2-B9F0-16E9F4621ACD}" dt="2024-04-03T17:43:26.306" v="908" actId="47"/>
        <pc:sldMkLst>
          <pc:docMk/>
          <pc:sldMk cId="202886961" sldId="369"/>
        </pc:sldMkLst>
      </pc:sldChg>
      <pc:sldChg chg="del">
        <pc:chgData name="steve halasz" userId="ef76cef6340b6f45" providerId="LiveId" clId="{E9FC8557-25CD-49C2-B9F0-16E9F4621ACD}" dt="2024-04-03T17:43:26.830" v="909" actId="47"/>
        <pc:sldMkLst>
          <pc:docMk/>
          <pc:sldMk cId="3128457147" sldId="370"/>
        </pc:sldMkLst>
      </pc:sldChg>
      <pc:sldChg chg="del">
        <pc:chgData name="steve halasz" userId="ef76cef6340b6f45" providerId="LiveId" clId="{E9FC8557-25CD-49C2-B9F0-16E9F4621ACD}" dt="2024-04-03T17:43:37.649" v="910" actId="47"/>
        <pc:sldMkLst>
          <pc:docMk/>
          <pc:sldMk cId="1536625046" sldId="565"/>
        </pc:sldMkLst>
      </pc:sldChg>
      <pc:sldChg chg="modSp mod">
        <pc:chgData name="steve halasz" userId="ef76cef6340b6f45" providerId="LiveId" clId="{E9FC8557-25CD-49C2-B9F0-16E9F4621ACD}" dt="2024-04-03T17:41:13.604" v="901" actId="6549"/>
        <pc:sldMkLst>
          <pc:docMk/>
          <pc:sldMk cId="1422100992" sldId="566"/>
        </pc:sldMkLst>
        <pc:spChg chg="mod">
          <ac:chgData name="steve halasz" userId="ef76cef6340b6f45" providerId="LiveId" clId="{E9FC8557-25CD-49C2-B9F0-16E9F4621ACD}" dt="2024-04-03T17:41:13.604" v="901" actId="6549"/>
          <ac:spMkLst>
            <pc:docMk/>
            <pc:sldMk cId="1422100992" sldId="566"/>
            <ac:spMk id="6" creationId="{B38E4A65-8FD4-7E60-7559-AF49CE6F571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oleObject" Target="https://d.docs.live.net/ef76cef6340b6f45/Desktop/Big%20Sky%20Visa%20Data.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1.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oleObject" Target="https://d.docs.live.net/ef76cef6340b6f45/Desktop/Visit%20Big%20Sky%20-%20Key%20Data%20Da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d.docs.live.net/ef76cef6340b6f45/Desktop/Visit%20Big%20Sky%20-%20Key%20Data%20Dat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d.docs.live.net/ef76cef6340b6f45/Desktop/Big%20Sky%20Visa%20Data.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oleObject" Target="https://d.docs.live.net/ef76cef6340b6f45/Desktop/Big%20Sky%20Visa%20Dat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d.docs.live.net/ef76cef6340b6f45/Desktop/Big%20Sky%20Visa%20Data.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d.docs.live.net/ef76cef6340b6f45/Desktop/Big%20Sky%20Visa%20Data.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solidFill>
                  <a:schemeClr val="tx1"/>
                </a:solidFill>
              </a:rPr>
              <a:t>Total</a:t>
            </a:r>
            <a:r>
              <a:rPr lang="en-US" sz="2000" b="1" baseline="0" dirty="0">
                <a:solidFill>
                  <a:schemeClr val="tx1"/>
                </a:solidFill>
              </a:rPr>
              <a:t> Revenue Passengers By Year</a:t>
            </a:r>
            <a:endParaRPr lang="en-US" sz="2000" b="1"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4472C4"/>
            </a:solidFill>
            <a:ln>
              <a:solidFill>
                <a:srgbClr val="4472C4"/>
              </a:solidFill>
            </a:ln>
            <a:effectLst/>
          </c:spPr>
          <c:invertIfNegative val="0"/>
          <c:dPt>
            <c:idx val="3"/>
            <c:invertIfNegative val="0"/>
            <c:bubble3D val="0"/>
            <c:extLst>
              <c:ext xmlns:c16="http://schemas.microsoft.com/office/drawing/2014/chart" uri="{C3380CC4-5D6E-409C-BE32-E72D297353CC}">
                <c16:uniqueId val="{00000001-3A0A-4801-BED1-7D7FC8BB5A40}"/>
              </c:ext>
            </c:extLst>
          </c:dPt>
          <c:dPt>
            <c:idx val="4"/>
            <c:invertIfNegative val="0"/>
            <c:bubble3D val="0"/>
            <c:spPr>
              <a:solidFill>
                <a:srgbClr val="4472C4"/>
              </a:solidFill>
              <a:ln>
                <a:solidFill>
                  <a:srgbClr val="4472C4"/>
                </a:solidFill>
              </a:ln>
              <a:effectLst/>
            </c:spPr>
            <c:extLst>
              <c:ext xmlns:c16="http://schemas.microsoft.com/office/drawing/2014/chart" uri="{C3380CC4-5D6E-409C-BE32-E72D297353CC}">
                <c16:uniqueId val="{00000004-3A0A-4801-BED1-7D7FC8BB5A40}"/>
              </c:ext>
            </c:extLst>
          </c:dPt>
          <c:dPt>
            <c:idx val="5"/>
            <c:invertIfNegative val="0"/>
            <c:bubble3D val="0"/>
            <c:spPr>
              <a:solidFill>
                <a:srgbClr val="4472C4"/>
              </a:solidFill>
              <a:ln>
                <a:solidFill>
                  <a:srgbClr val="4472C4"/>
                </a:solidFill>
              </a:ln>
              <a:effectLst/>
            </c:spPr>
            <c:extLst>
              <c:ext xmlns:c16="http://schemas.microsoft.com/office/drawing/2014/chart" uri="{C3380CC4-5D6E-409C-BE32-E72D297353CC}">
                <c16:uniqueId val="{00000003-143A-4446-B300-B37CF05939A7}"/>
              </c:ext>
            </c:extLst>
          </c:dPt>
          <c:dPt>
            <c:idx val="6"/>
            <c:invertIfNegative val="0"/>
            <c:bubble3D val="0"/>
            <c:spPr>
              <a:pattFill prst="wdUpDiag">
                <a:fgClr>
                  <a:srgbClr val="4472C4"/>
                </a:fgClr>
                <a:bgClr>
                  <a:sysClr val="window" lastClr="FFFFFF"/>
                </a:bgClr>
              </a:pattFill>
              <a:ln>
                <a:solidFill>
                  <a:srgbClr val="4472C4"/>
                </a:solidFill>
              </a:ln>
              <a:effectLst/>
            </c:spPr>
            <c:extLst>
              <c:ext xmlns:c16="http://schemas.microsoft.com/office/drawing/2014/chart" uri="{C3380CC4-5D6E-409C-BE32-E72D297353CC}">
                <c16:uniqueId val="{00000005-6E36-428F-80F6-092425063103}"/>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'Airport Data'!$B$3:$B$9</c:f>
              <c:strCache>
                <c:ptCount val="7"/>
                <c:pt idx="0">
                  <c:v>2018</c:v>
                </c:pt>
                <c:pt idx="1">
                  <c:v>2019</c:v>
                </c:pt>
                <c:pt idx="2">
                  <c:v>2020</c:v>
                </c:pt>
                <c:pt idx="3">
                  <c:v>2021</c:v>
                </c:pt>
                <c:pt idx="4">
                  <c:v>2022</c:v>
                </c:pt>
                <c:pt idx="5">
                  <c:v>2023</c:v>
                </c:pt>
                <c:pt idx="6">
                  <c:v>2024 YTD</c:v>
                </c:pt>
              </c:strCache>
            </c:strRef>
          </c:cat>
          <c:val>
            <c:numRef>
              <c:f>'Airport Data'!$C$3:$C$9</c:f>
              <c:numCache>
                <c:formatCode>_(* #,##0_);_(* \(#,##0\);_(* "-"??_);_(@_)</c:formatCode>
                <c:ptCount val="7"/>
                <c:pt idx="0">
                  <c:v>1342290</c:v>
                </c:pt>
                <c:pt idx="1">
                  <c:v>1573860</c:v>
                </c:pt>
                <c:pt idx="2">
                  <c:v>889775</c:v>
                </c:pt>
                <c:pt idx="3">
                  <c:v>1940191</c:v>
                </c:pt>
                <c:pt idx="4" formatCode="#,##0">
                  <c:v>2264424</c:v>
                </c:pt>
                <c:pt idx="5" formatCode="#,##0">
                  <c:v>2464325</c:v>
                </c:pt>
                <c:pt idx="6" formatCode="#,##0">
                  <c:v>376554</c:v>
                </c:pt>
              </c:numCache>
            </c:numRef>
          </c:val>
          <c:extLst>
            <c:ext xmlns:c16="http://schemas.microsoft.com/office/drawing/2014/chart" uri="{C3380CC4-5D6E-409C-BE32-E72D297353CC}">
              <c16:uniqueId val="{00000002-3A0A-4801-BED1-7D7FC8BB5A40}"/>
            </c:ext>
          </c:extLst>
        </c:ser>
        <c:dLbls>
          <c:showLegendKey val="0"/>
          <c:showVal val="0"/>
          <c:showCatName val="0"/>
          <c:showSerName val="0"/>
          <c:showPercent val="0"/>
          <c:showBubbleSize val="0"/>
        </c:dLbls>
        <c:gapWidth val="219"/>
        <c:axId val="2057347423"/>
        <c:axId val="2057346591"/>
      </c:barChart>
      <c:catAx>
        <c:axId val="20573474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057346591"/>
        <c:crosses val="autoZero"/>
        <c:auto val="1"/>
        <c:lblAlgn val="ctr"/>
        <c:lblOffset val="100"/>
        <c:noMultiLvlLbl val="0"/>
      </c:catAx>
      <c:valAx>
        <c:axId val="2057346591"/>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0573474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4472C4"/>
      </a:solid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r>
              <a:rPr lang="en-US" sz="1800" b="1">
                <a:solidFill>
                  <a:schemeClr val="tx1"/>
                </a:solidFill>
              </a:rPr>
              <a:t>Cumulative Total International Visa Card Pend by Month</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1"/>
          <c:order val="1"/>
          <c:tx>
            <c:strRef>
              <c:f>International!$B$9</c:f>
              <c:strCache>
                <c:ptCount val="1"/>
                <c:pt idx="0">
                  <c:v>2022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2.5997108511871279E-2"/>
                  <c:y val="2.22660194037015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5B9-488A-BB53-0D9233780755}"/>
                </c:ext>
              </c:extLst>
            </c:dLbl>
            <c:dLbl>
              <c:idx val="10"/>
              <c:layout>
                <c:manualLayout>
                  <c:x val="-4.5705725946539329E-2"/>
                  <c:y val="-3.52916742530110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B4C-42EF-B6EC-4762262D4AC3}"/>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International!$C$7:$N$7</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International!$C$9:$N$9</c:f>
              <c:numCache>
                <c:formatCode>_("$"* #,##0_);_("$"* \(#,##0\);_("$"* "-"??_);_(@_)</c:formatCode>
                <c:ptCount val="12"/>
                <c:pt idx="0">
                  <c:v>85988</c:v>
                </c:pt>
                <c:pt idx="1">
                  <c:v>203733</c:v>
                </c:pt>
                <c:pt idx="2">
                  <c:v>330248</c:v>
                </c:pt>
                <c:pt idx="3">
                  <c:v>395270</c:v>
                </c:pt>
                <c:pt idx="4">
                  <c:v>411718</c:v>
                </c:pt>
                <c:pt idx="5">
                  <c:v>470607</c:v>
                </c:pt>
                <c:pt idx="6">
                  <c:v>551918</c:v>
                </c:pt>
                <c:pt idx="7">
                  <c:v>635971</c:v>
                </c:pt>
                <c:pt idx="8">
                  <c:v>669589</c:v>
                </c:pt>
                <c:pt idx="9">
                  <c:v>686456</c:v>
                </c:pt>
                <c:pt idx="10">
                  <c:v>701665</c:v>
                </c:pt>
                <c:pt idx="11">
                  <c:v>807594</c:v>
                </c:pt>
              </c:numCache>
            </c:numRef>
          </c:val>
          <c:smooth val="0"/>
          <c:extLst>
            <c:ext xmlns:c16="http://schemas.microsoft.com/office/drawing/2014/chart" uri="{C3380CC4-5D6E-409C-BE32-E72D297353CC}">
              <c16:uniqueId val="{00000001-8B8D-4BB9-99D7-59429794DD6C}"/>
            </c:ext>
          </c:extLst>
        </c:ser>
        <c:ser>
          <c:idx val="2"/>
          <c:order val="2"/>
          <c:tx>
            <c:strRef>
              <c:f>International!$B$10</c:f>
              <c:strCache>
                <c:ptCount val="1"/>
                <c:pt idx="0">
                  <c:v>2023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4.1209900868827046E-2"/>
                  <c:y val="-3.2789165833154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B4C-42EF-B6EC-4762262D4AC3}"/>
                </c:ext>
              </c:extLst>
            </c:dLbl>
            <c:dLbl>
              <c:idx val="1"/>
              <c:layout>
                <c:manualLayout>
                  <c:x val="-5.0201551024251612E-2"/>
                  <c:y val="-3.37921826055612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B8D-4BB9-99D7-59429794DD6C}"/>
                </c:ext>
              </c:extLst>
            </c:dLbl>
            <c:dLbl>
              <c:idx val="2"/>
              <c:layout>
                <c:manualLayout>
                  <c:x val="-3.4466163252258618E-2"/>
                  <c:y val="-3.52916742530111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B4C-42EF-B6EC-4762262D4AC3}"/>
                </c:ext>
              </c:extLst>
            </c:dLbl>
            <c:dLbl>
              <c:idx val="3"/>
              <c:layout>
                <c:manualLayout>
                  <c:x val="-4.233385713825516E-2"/>
                  <c:y val="-1.77741153140115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B4C-42EF-B6EC-4762262D4AC3}"/>
                </c:ext>
              </c:extLst>
            </c:dLbl>
            <c:dLbl>
              <c:idx val="9"/>
              <c:layout>
                <c:manualLayout>
                  <c:x val="-4.101316427143039E-2"/>
                  <c:y val="-3.2789165833154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4C9-4D84-A478-F7AE6B49D83D}"/>
                </c:ext>
              </c:extLst>
            </c:dLbl>
            <c:dLbl>
              <c:idx val="10"/>
              <c:layout>
                <c:manualLayout>
                  <c:x val="-5.0004814426854872E-2"/>
                  <c:y val="-3.2789165833154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4C9-4D84-A478-F7AE6B49D83D}"/>
                </c:ext>
              </c:extLst>
            </c:dLbl>
            <c:dLbl>
              <c:idx val="11"/>
              <c:layout>
                <c:manualLayout>
                  <c:x val="-3.8765251732574162E-2"/>
                  <c:y val="-3.27891658331540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4C9-4D84-A478-F7AE6B49D83D}"/>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International!$C$7:$N$7</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International!$C$10:$N$10</c:f>
              <c:numCache>
                <c:formatCode>_("$"* #,##0_);_("$"* \(#,##0\);_("$"* "-"??_);_(@_)</c:formatCode>
                <c:ptCount val="12"/>
                <c:pt idx="0">
                  <c:v>229339</c:v>
                </c:pt>
                <c:pt idx="1">
                  <c:v>388538</c:v>
                </c:pt>
                <c:pt idx="2">
                  <c:v>616311</c:v>
                </c:pt>
                <c:pt idx="3">
                  <c:v>730569</c:v>
                </c:pt>
                <c:pt idx="4">
                  <c:v>749453</c:v>
                </c:pt>
                <c:pt idx="5">
                  <c:v>808945</c:v>
                </c:pt>
                <c:pt idx="6">
                  <c:v>909707</c:v>
                </c:pt>
                <c:pt idx="7">
                  <c:v>1020617</c:v>
                </c:pt>
                <c:pt idx="8">
                  <c:v>1071279</c:v>
                </c:pt>
                <c:pt idx="9">
                  <c:v>1088487</c:v>
                </c:pt>
                <c:pt idx="10">
                  <c:v>1104911</c:v>
                </c:pt>
                <c:pt idx="11">
                  <c:v>1228501</c:v>
                </c:pt>
              </c:numCache>
            </c:numRef>
          </c:val>
          <c:smooth val="0"/>
          <c:extLst>
            <c:ext xmlns:c16="http://schemas.microsoft.com/office/drawing/2014/chart" uri="{C3380CC4-5D6E-409C-BE32-E72D297353CC}">
              <c16:uniqueId val="{00000002-8B8D-4BB9-99D7-59429794DD6C}"/>
            </c:ext>
          </c:extLst>
        </c:ser>
        <c:ser>
          <c:idx val="3"/>
          <c:order val="3"/>
          <c:tx>
            <c:strRef>
              <c:f>International!$B$11</c:f>
              <c:strCache>
                <c:ptCount val="1"/>
                <c:pt idx="0">
                  <c:v>2024</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0"/>
              <c:layout>
                <c:manualLayout>
                  <c:x val="-3.4842644352270198E-2"/>
                  <c:y val="2.7527592618427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5B9-488A-BB53-0D9233780755}"/>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International!$C$7:$N$7</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International!$C$11:$N$11</c:f>
              <c:numCache>
                <c:formatCode>General</c:formatCode>
                <c:ptCount val="12"/>
                <c:pt idx="0" formatCode="_(&quot;$&quot;* #,##0_);_(&quot;$&quot;* \(#,##0\);_(&quot;$&quot;* &quot;-&quot;??_);_(@_)">
                  <c:v>211435</c:v>
                </c:pt>
              </c:numCache>
            </c:numRef>
          </c:val>
          <c:smooth val="0"/>
          <c:extLst>
            <c:ext xmlns:c16="http://schemas.microsoft.com/office/drawing/2014/chart" uri="{C3380CC4-5D6E-409C-BE32-E72D297353CC}">
              <c16:uniqueId val="{00000000-B5B9-488A-BB53-0D9233780755}"/>
            </c:ext>
          </c:extLst>
        </c:ser>
        <c:dLbls>
          <c:showLegendKey val="0"/>
          <c:showVal val="0"/>
          <c:showCatName val="0"/>
          <c:showSerName val="0"/>
          <c:showPercent val="0"/>
          <c:showBubbleSize val="0"/>
        </c:dLbls>
        <c:marker val="1"/>
        <c:smooth val="0"/>
        <c:axId val="1859909008"/>
        <c:axId val="1887477808"/>
        <c:extLst>
          <c:ext xmlns:c15="http://schemas.microsoft.com/office/drawing/2012/chart" uri="{02D57815-91ED-43cb-92C2-25804820EDAC}">
            <c15:filteredLineSeries>
              <c15:ser>
                <c:idx val="0"/>
                <c:order val="0"/>
                <c:tx>
                  <c:strRef>
                    <c:extLst>
                      <c:ext uri="{02D57815-91ED-43cb-92C2-25804820EDAC}">
                        <c15:formulaRef>
                          <c15:sqref>International!$B$8</c15:sqref>
                        </c15:formulaRef>
                      </c:ext>
                    </c:extLst>
                    <c:strCache>
                      <c:ptCount val="1"/>
                      <c:pt idx="0">
                        <c:v>2021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International!$C$7:$N$7</c15:sqref>
                        </c15:formulaRef>
                      </c:ext>
                    </c:extLst>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extLst>
                      <c:ext uri="{02D57815-91ED-43cb-92C2-25804820EDAC}">
                        <c15:formulaRef>
                          <c15:sqref>International!$C$8:$N$8</c15:sqref>
                        </c15:formulaRef>
                      </c:ext>
                    </c:extLst>
                    <c:numCache>
                      <c:formatCode>_("$"* #,##0_);_("$"* \(#,##0\);_("$"* "-"??_);_(@_)</c:formatCode>
                      <c:ptCount val="12"/>
                      <c:pt idx="0">
                        <c:v>38179</c:v>
                      </c:pt>
                      <c:pt idx="1">
                        <c:v>65770</c:v>
                      </c:pt>
                      <c:pt idx="2">
                        <c:v>86994</c:v>
                      </c:pt>
                      <c:pt idx="3">
                        <c:v>110911</c:v>
                      </c:pt>
                      <c:pt idx="4">
                        <c:v>118534</c:v>
                      </c:pt>
                      <c:pt idx="5">
                        <c:v>131441</c:v>
                      </c:pt>
                      <c:pt idx="6">
                        <c:v>152442</c:v>
                      </c:pt>
                      <c:pt idx="7">
                        <c:v>184121</c:v>
                      </c:pt>
                      <c:pt idx="8">
                        <c:v>202620</c:v>
                      </c:pt>
                      <c:pt idx="9">
                        <c:v>212727</c:v>
                      </c:pt>
                      <c:pt idx="10">
                        <c:v>230159</c:v>
                      </c:pt>
                      <c:pt idx="11">
                        <c:v>345110</c:v>
                      </c:pt>
                    </c:numCache>
                  </c:numRef>
                </c:val>
                <c:smooth val="0"/>
                <c:extLst>
                  <c:ext xmlns:c16="http://schemas.microsoft.com/office/drawing/2014/chart" uri="{C3380CC4-5D6E-409C-BE32-E72D297353CC}">
                    <c16:uniqueId val="{00000000-8B8D-4BB9-99D7-59429794DD6C}"/>
                  </c:ext>
                </c:extLst>
              </c15:ser>
            </c15:filteredLineSeries>
          </c:ext>
        </c:extLst>
      </c:lineChart>
      <c:catAx>
        <c:axId val="1859909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887477808"/>
        <c:crosses val="autoZero"/>
        <c:auto val="1"/>
        <c:lblAlgn val="ctr"/>
        <c:lblOffset val="100"/>
        <c:noMultiLvlLbl val="0"/>
      </c:catAx>
      <c:valAx>
        <c:axId val="188747780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85990900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3"/>
          <c:order val="3"/>
          <c:tx>
            <c:strRef>
              <c:f>Sheet2!$E$12</c:f>
              <c:strCache>
                <c:ptCount val="1"/>
                <c:pt idx="0">
                  <c:v>2022</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0"/>
              <c:layout>
                <c:manualLayout>
                  <c:x val="-3.5168895517324252E-2"/>
                  <c:y val="-2.09481676693763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106-4398-89F3-871ED1F7FD6E}"/>
                </c:ext>
              </c:extLst>
            </c:dLbl>
            <c:dLbl>
              <c:idx val="1"/>
              <c:layout>
                <c:manualLayout>
                  <c:x val="-1.2727243811758739E-2"/>
                  <c:y val="3.19332747486191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106-4398-89F3-871ED1F7FD6E}"/>
                </c:ext>
              </c:extLst>
            </c:dLbl>
            <c:dLbl>
              <c:idx val="2"/>
              <c:layout>
                <c:manualLayout>
                  <c:x val="-3.5168895517324286E-2"/>
                  <c:y val="3.67406786048005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106-4398-89F3-871ED1F7FD6E}"/>
                </c:ext>
              </c:extLst>
            </c:dLbl>
            <c:dLbl>
              <c:idx val="3"/>
              <c:layout>
                <c:manualLayout>
                  <c:x val="-3.5168895517324286E-2"/>
                  <c:y val="1.51073612519841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5C0-43DC-BA31-3B9A6C59D19A}"/>
                </c:ext>
              </c:extLst>
            </c:dLbl>
            <c:dLbl>
              <c:idx val="4"/>
              <c:layout>
                <c:manualLayout>
                  <c:x val="-1.5804577390124343E-2"/>
                  <c:y val="1.75110631800749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F74-41AC-9E65-93148318FD5A}"/>
                </c:ext>
              </c:extLst>
            </c:dLbl>
            <c:dLbl>
              <c:idx val="5"/>
              <c:layout>
                <c:manualLayout>
                  <c:x val="-7.9499992931763245E-3"/>
                  <c:y val="1.75110631800748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F74-41AC-9E65-93148318FD5A}"/>
                </c:ext>
              </c:extLst>
            </c:dLbl>
            <c:dLbl>
              <c:idx val="6"/>
              <c:layout>
                <c:manualLayout>
                  <c:x val="-2.1703904493985012E-2"/>
                  <c:y val="2.95295728205284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FCE-4476-B124-2D3D7E74CACC}"/>
                </c:ext>
              </c:extLst>
            </c:dLbl>
            <c:dLbl>
              <c:idx val="7"/>
              <c:layout>
                <c:manualLayout>
                  <c:x val="-5.705834122619771E-3"/>
                  <c:y val="-2.09481676693763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E67-4DEC-B6A3-AF29F6442F51}"/>
                </c:ext>
              </c:extLst>
            </c:dLbl>
            <c:dLbl>
              <c:idx val="8"/>
              <c:layout>
                <c:manualLayout>
                  <c:x val="-1.4682494804846147E-2"/>
                  <c:y val="-2.81592734536483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9DA-4FC2-ACEA-AB5E3802356E}"/>
                </c:ext>
              </c:extLst>
            </c:dLbl>
            <c:dLbl>
              <c:idx val="9"/>
              <c:layout>
                <c:manualLayout>
                  <c:x val="-1.6926659975402537E-2"/>
                  <c:y val="-4.01777830941019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0B0-47AF-899E-2FC45C730A41}"/>
                </c:ext>
              </c:extLst>
            </c:dLbl>
            <c:dLbl>
              <c:idx val="10"/>
              <c:layout>
                <c:manualLayout>
                  <c:x val="-3.2635816169298407E-2"/>
                  <c:y val="-3.05629753817390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F74-41AC-9E65-93148318FD5A}"/>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Sheet2!$F$8:$Q$8</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Sheet2!$F$12:$Q$12</c:f>
              <c:numCache>
                <c:formatCode>* #,###,###,##0%;* \-#,###,###,##0%</c:formatCode>
                <c:ptCount val="12"/>
                <c:pt idx="0">
                  <c:v>0.67065091182296288</c:v>
                </c:pt>
                <c:pt idx="1">
                  <c:v>0.77804459691252148</c:v>
                </c:pt>
                <c:pt idx="2">
                  <c:v>0.76364777243254545</c:v>
                </c:pt>
                <c:pt idx="3">
                  <c:v>0.35790734226480053</c:v>
                </c:pt>
                <c:pt idx="4">
                  <c:v>0.31425015556938396</c:v>
                </c:pt>
                <c:pt idx="5">
                  <c:v>0.54769097971514891</c:v>
                </c:pt>
                <c:pt idx="6">
                  <c:v>0.63393101293019261</c:v>
                </c:pt>
                <c:pt idx="7">
                  <c:v>0.55909371622664816</c:v>
                </c:pt>
                <c:pt idx="8">
                  <c:v>0.49331111013640949</c:v>
                </c:pt>
                <c:pt idx="9">
                  <c:v>0.35648896068928382</c:v>
                </c:pt>
                <c:pt idx="10">
                  <c:v>0.40501725838264302</c:v>
                </c:pt>
                <c:pt idx="11">
                  <c:v>0.66567536068801991</c:v>
                </c:pt>
              </c:numCache>
            </c:numRef>
          </c:val>
          <c:smooth val="0"/>
          <c:extLst>
            <c:ext xmlns:c16="http://schemas.microsoft.com/office/drawing/2014/chart" uri="{C3380CC4-5D6E-409C-BE32-E72D297353CC}">
              <c16:uniqueId val="{00000003-C106-4398-89F3-871ED1F7FD6E}"/>
            </c:ext>
          </c:extLst>
        </c:ser>
        <c:ser>
          <c:idx val="4"/>
          <c:order val="4"/>
          <c:tx>
            <c:strRef>
              <c:f>Sheet2!$E$13</c:f>
              <c:strCache>
                <c:ptCount val="1"/>
                <c:pt idx="0">
                  <c:v>2023</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0"/>
              <c:layout>
                <c:manualLayout>
                  <c:x val="-3.0296229802513477E-2"/>
                  <c:y val="-2.88444231370884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F74-41AC-9E65-93148318FD5A}"/>
                </c:ext>
              </c:extLst>
            </c:dLbl>
            <c:dLbl>
              <c:idx val="1"/>
              <c:layout>
                <c:manualLayout>
                  <c:x val="-1.570915619389587E-2"/>
                  <c:y val="-2.40370192809070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047-47C5-B2D9-21C77425F761}"/>
                </c:ext>
              </c:extLst>
            </c:dLbl>
            <c:dLbl>
              <c:idx val="2"/>
              <c:layout>
                <c:manualLayout>
                  <c:x val="-1.2342908438061042E-2"/>
                  <c:y val="-2.40370192809070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EA5-4FE9-BA21-FC587B7BB443}"/>
                </c:ext>
              </c:extLst>
            </c:dLbl>
            <c:dLbl>
              <c:idx val="3"/>
              <c:layout>
                <c:manualLayout>
                  <c:x val="-4.4883303411131469E-3"/>
                  <c:y val="-2.40370192809070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C01-45C3-951C-F9408E431C0A}"/>
                </c:ext>
              </c:extLst>
            </c:dLbl>
            <c:dLbl>
              <c:idx val="4"/>
              <c:layout>
                <c:manualLayout>
                  <c:x val="-2.9174147217235189E-2"/>
                  <c:y val="-3.36518269932699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3EE-454F-831C-9CDE545B4FE9}"/>
                </c:ext>
              </c:extLst>
            </c:dLbl>
            <c:dLbl>
              <c:idx val="5"/>
              <c:layout>
                <c:manualLayout>
                  <c:x val="-3.2540394973070021E-2"/>
                  <c:y val="-2.16333173528164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95F-484B-BC84-5D95E2176B01}"/>
                </c:ext>
              </c:extLst>
            </c:dLbl>
            <c:dLbl>
              <c:idx val="6"/>
              <c:layout>
                <c:manualLayout>
                  <c:x val="-2.1319569120287336E-2"/>
                  <c:y val="-1.92296154247256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855-4B5B-9D01-1B122B2EDC56}"/>
                </c:ext>
              </c:extLst>
            </c:dLbl>
            <c:dLbl>
              <c:idx val="7"/>
              <c:layout>
                <c:manualLayout>
                  <c:x val="-3.1418312387791823E-2"/>
                  <c:y val="2.40370192809069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357-4A38-8EEA-F3589A2A61E6}"/>
                </c:ext>
              </c:extLst>
            </c:dLbl>
            <c:dLbl>
              <c:idx val="8"/>
              <c:layout>
                <c:manualLayout>
                  <c:x val="-3.2540394973070021E-2"/>
                  <c:y val="2.16333173528162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9DA-4FC2-ACEA-AB5E3802356E}"/>
                </c:ext>
              </c:extLst>
            </c:dLbl>
            <c:dLbl>
              <c:idx val="9"/>
              <c:layout>
                <c:manualLayout>
                  <c:x val="-2.1319569120287252E-2"/>
                  <c:y val="1.92296154247256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0B0-47AF-899E-2FC45C730A41}"/>
                </c:ext>
              </c:extLst>
            </c:dLbl>
            <c:dLbl>
              <c:idx val="10"/>
              <c:layout>
                <c:manualLayout>
                  <c:x val="-8.9766606822262122E-3"/>
                  <c:y val="1.92296154247256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EA5-4FE9-BA21-FC587B7BB443}"/>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Sheet2!$F$8:$Q$8</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Sheet2!$F$13:$Q$13</c:f>
              <c:numCache>
                <c:formatCode>* #,###,###,##0%;* \-#,###,###,##0%</c:formatCode>
                <c:ptCount val="12"/>
                <c:pt idx="0">
                  <c:v>0.75703674094800311</c:v>
                </c:pt>
                <c:pt idx="1">
                  <c:v>0.85546237197565678</c:v>
                </c:pt>
                <c:pt idx="2">
                  <c:v>0.81043911064540419</c:v>
                </c:pt>
                <c:pt idx="3">
                  <c:v>0.37118415447962516</c:v>
                </c:pt>
                <c:pt idx="4">
                  <c:v>0.34458610163404563</c:v>
                </c:pt>
                <c:pt idx="5">
                  <c:v>0.58874543239951282</c:v>
                </c:pt>
                <c:pt idx="6">
                  <c:v>0.65050560476601083</c:v>
                </c:pt>
                <c:pt idx="7">
                  <c:v>0.54765280705115926</c:v>
                </c:pt>
                <c:pt idx="8">
                  <c:v>0.45710795008290428</c:v>
                </c:pt>
                <c:pt idx="9">
                  <c:v>0.2988295537673738</c:v>
                </c:pt>
                <c:pt idx="10">
                  <c:v>0.31976780475625743</c:v>
                </c:pt>
                <c:pt idx="11">
                  <c:v>0.62888241010689994</c:v>
                </c:pt>
              </c:numCache>
            </c:numRef>
          </c:val>
          <c:smooth val="0"/>
          <c:extLst>
            <c:ext xmlns:c16="http://schemas.microsoft.com/office/drawing/2014/chart" uri="{C3380CC4-5D6E-409C-BE32-E72D297353CC}">
              <c16:uniqueId val="{00000000-CF74-41AC-9E65-93148318FD5A}"/>
            </c:ext>
          </c:extLst>
        </c:ser>
        <c:ser>
          <c:idx val="5"/>
          <c:order val="5"/>
          <c:tx>
            <c:strRef>
              <c:f>Sheet2!$E$14</c:f>
              <c:strCache>
                <c:ptCount val="1"/>
                <c:pt idx="0">
                  <c:v>2024</c:v>
                </c:pt>
              </c:strCache>
            </c:strRef>
          </c:tx>
          <c:spPr>
            <a:ln w="28575" cap="rnd">
              <a:solidFill>
                <a:srgbClr val="ED7D31"/>
              </a:solidFill>
              <a:round/>
            </a:ln>
            <a:effectLst/>
          </c:spPr>
          <c:marker>
            <c:symbol val="circle"/>
            <c:size val="5"/>
            <c:spPr>
              <a:solidFill>
                <a:srgbClr val="ED7D31"/>
              </a:solidFill>
              <a:ln w="9525">
                <a:solidFill>
                  <a:srgbClr val="ED7D31"/>
                </a:solidFill>
              </a:ln>
              <a:effectLst/>
            </c:spPr>
          </c:marker>
          <c:dLbls>
            <c:dLbl>
              <c:idx val="0"/>
              <c:layout>
                <c:manualLayout>
                  <c:x val="-3.7028725314183136E-2"/>
                  <c:y val="9.61480771236280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243-4E6F-9853-830EB64ED3AC}"/>
                </c:ext>
              </c:extLst>
            </c:dLbl>
            <c:dLbl>
              <c:idx val="1"/>
              <c:layout>
                <c:manualLayout>
                  <c:x val="-3.366247755834809E-3"/>
                  <c:y val="-1.20185096404535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EA5-4FE9-BA21-FC587B7BB443}"/>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Sheet2!$F$8:$Q$8</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Sheet2!$F$14:$Q$14</c:f>
              <c:numCache>
                <c:formatCode>* #,###,###,##0%;* \-#,###,###,##0%</c:formatCode>
                <c:ptCount val="12"/>
                <c:pt idx="0">
                  <c:v>0.62597082509385837</c:v>
                </c:pt>
                <c:pt idx="1">
                  <c:v>0.81764742090360709</c:v>
                </c:pt>
              </c:numCache>
            </c:numRef>
          </c:val>
          <c:smooth val="0"/>
          <c:extLst>
            <c:ext xmlns:c16="http://schemas.microsoft.com/office/drawing/2014/chart" uri="{C3380CC4-5D6E-409C-BE32-E72D297353CC}">
              <c16:uniqueId val="{00000000-7243-4E6F-9853-830EB64ED3AC}"/>
            </c:ext>
          </c:extLst>
        </c:ser>
        <c:dLbls>
          <c:showLegendKey val="0"/>
          <c:showVal val="0"/>
          <c:showCatName val="0"/>
          <c:showSerName val="0"/>
          <c:showPercent val="0"/>
          <c:showBubbleSize val="0"/>
        </c:dLbls>
        <c:marker val="1"/>
        <c:smooth val="0"/>
        <c:axId val="444356415"/>
        <c:axId val="444355999"/>
        <c:extLst>
          <c:ext xmlns:c15="http://schemas.microsoft.com/office/drawing/2012/chart" uri="{02D57815-91ED-43cb-92C2-25804820EDAC}">
            <c15:filteredLineSeries>
              <c15:ser>
                <c:idx val="0"/>
                <c:order val="0"/>
                <c:tx>
                  <c:strRef>
                    <c:extLst>
                      <c:ext uri="{02D57815-91ED-43cb-92C2-25804820EDAC}">
                        <c15:formulaRef>
                          <c15:sqref>Sheet2!$E$9</c15:sqref>
                        </c15:formulaRef>
                      </c:ext>
                    </c:extLst>
                    <c:strCache>
                      <c:ptCount val="1"/>
                      <c:pt idx="0">
                        <c:v>2019</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extLst>
                      <c:ext uri="{02D57815-91ED-43cb-92C2-25804820EDAC}">
                        <c15:formulaRef>
                          <c15:sqref>Sheet2!$F$8:$Q$8</c15:sqref>
                        </c15:formulaRef>
                      </c:ext>
                    </c:extLst>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extLst>
                      <c:ext uri="{02D57815-91ED-43cb-92C2-25804820EDAC}">
                        <c15:formulaRef>
                          <c15:sqref>Sheet2!$F$9:$Q$9</c15:sqref>
                        </c15:formulaRef>
                      </c:ext>
                    </c:extLst>
                    <c:numCache>
                      <c:formatCode>0%</c:formatCode>
                      <c:ptCount val="12"/>
                      <c:pt idx="0">
                        <c:v>0.59399999999999997</c:v>
                      </c:pt>
                      <c:pt idx="1">
                        <c:v>0.72299999999999998</c:v>
                      </c:pt>
                      <c:pt idx="2">
                        <c:v>0.76300000000000001</c:v>
                      </c:pt>
                      <c:pt idx="3">
                        <c:v>0.34300000000000003</c:v>
                      </c:pt>
                      <c:pt idx="4">
                        <c:v>0.32700000000000001</c:v>
                      </c:pt>
                      <c:pt idx="5">
                        <c:v>0.376</c:v>
                      </c:pt>
                      <c:pt idx="6">
                        <c:v>0.51800000000000002</c:v>
                      </c:pt>
                      <c:pt idx="7">
                        <c:v>0.49299999999999999</c:v>
                      </c:pt>
                      <c:pt idx="8">
                        <c:v>0.38600000000000001</c:v>
                      </c:pt>
                      <c:pt idx="9">
                        <c:v>0.248</c:v>
                      </c:pt>
                      <c:pt idx="10">
                        <c:v>0.214</c:v>
                      </c:pt>
                      <c:pt idx="11">
                        <c:v>0.41499999999999998</c:v>
                      </c:pt>
                    </c:numCache>
                  </c:numRef>
                </c:val>
                <c:smooth val="0"/>
                <c:extLst>
                  <c:ext xmlns:c16="http://schemas.microsoft.com/office/drawing/2014/chart" uri="{C3380CC4-5D6E-409C-BE32-E72D297353CC}">
                    <c16:uniqueId val="{00000000-C106-4398-89F3-871ED1F7FD6E}"/>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Sheet2!$E$10</c15:sqref>
                        </c15:formulaRef>
                      </c:ext>
                    </c:extLst>
                    <c:strCache>
                      <c:ptCount val="1"/>
                      <c:pt idx="0">
                        <c:v>2020</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8"/>
                    <c:layout>
                      <c:manualLayout>
                        <c:x val="-1.4587073608617595E-2"/>
                        <c:y val="-3.1248125065179166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0-5ABA-4014-AE61-9F8C90241FED}"/>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xmlns:c15="http://schemas.microsoft.com/office/drawing/2012/chart">
                    <c:ext xmlns:c15="http://schemas.microsoft.com/office/drawing/2012/chart" uri="{CE6537A1-D6FC-4f65-9D91-7224C49458BB}">
                      <c15:showLeaderLines val="0"/>
                    </c:ext>
                  </c:extLst>
                </c:dLbls>
                <c:cat>
                  <c:strRef>
                    <c:extLst xmlns:c15="http://schemas.microsoft.com/office/drawing/2012/chart">
                      <c:ext xmlns:c15="http://schemas.microsoft.com/office/drawing/2012/chart" uri="{02D57815-91ED-43cb-92C2-25804820EDAC}">
                        <c15:formulaRef>
                          <c15:sqref>Sheet2!$F$8:$Q$8</c15:sqref>
                        </c15:formulaRef>
                      </c:ext>
                    </c:extLst>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extLst xmlns:c15="http://schemas.microsoft.com/office/drawing/2012/chart">
                      <c:ext xmlns:c15="http://schemas.microsoft.com/office/drawing/2012/chart" uri="{02D57815-91ED-43cb-92C2-25804820EDAC}">
                        <c15:formulaRef>
                          <c15:sqref>Sheet2!$F$10:$Q$10</c15:sqref>
                        </c15:formulaRef>
                      </c:ext>
                    </c:extLst>
                    <c:numCache>
                      <c:formatCode>0%</c:formatCode>
                      <c:ptCount val="12"/>
                      <c:pt idx="0">
                        <c:v>0.60099999999999998</c:v>
                      </c:pt>
                      <c:pt idx="1">
                        <c:v>0.77600000000000002</c:v>
                      </c:pt>
                      <c:pt idx="2">
                        <c:v>0.60199999999999998</c:v>
                      </c:pt>
                      <c:pt idx="3">
                        <c:v>0.378</c:v>
                      </c:pt>
                      <c:pt idx="4">
                        <c:v>0.36899999999999999</c:v>
                      </c:pt>
                      <c:pt idx="5">
                        <c:v>0.377</c:v>
                      </c:pt>
                      <c:pt idx="6">
                        <c:v>0.68300000000000005</c:v>
                      </c:pt>
                      <c:pt idx="7">
                        <c:v>0.67600000000000005</c:v>
                      </c:pt>
                      <c:pt idx="8">
                        <c:v>0.58899999999999997</c:v>
                      </c:pt>
                      <c:pt idx="9">
                        <c:v>0.43</c:v>
                      </c:pt>
                      <c:pt idx="10">
                        <c:v>0.35099999999999998</c:v>
                      </c:pt>
                      <c:pt idx="11">
                        <c:v>0.50700000000000001</c:v>
                      </c:pt>
                    </c:numCache>
                  </c:numRef>
                </c:val>
                <c:smooth val="0"/>
                <c:extLst xmlns:c15="http://schemas.microsoft.com/office/drawing/2012/chart">
                  <c:ext xmlns:c16="http://schemas.microsoft.com/office/drawing/2014/chart" uri="{C3380CC4-5D6E-409C-BE32-E72D297353CC}">
                    <c16:uniqueId val="{00000001-C106-4398-89F3-871ED1F7FD6E}"/>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Sheet2!$E$11</c15:sqref>
                        </c15:formulaRef>
                      </c:ext>
                    </c:extLst>
                    <c:strCache>
                      <c:ptCount val="1"/>
                      <c:pt idx="0">
                        <c:v>2021</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3.0680565176211153E-2"/>
                        <c:y val="2.4722168964347001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8-C106-4398-89F3-871ED1F7FD6E}"/>
                      </c:ext>
                    </c:extLst>
                  </c:dLbl>
                  <c:dLbl>
                    <c:idx val="1"/>
                    <c:layout>
                      <c:manualLayout>
                        <c:x val="-3.141831238779174E-2"/>
                        <c:y val="-3.1248125065179121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9-C106-4398-89F3-871ED1F7FD6E}"/>
                      </c:ext>
                    </c:extLst>
                  </c:dLbl>
                  <c:dLbl>
                    <c:idx val="2"/>
                    <c:layout>
                      <c:manualLayout>
                        <c:x val="-2.6192234835098038E-2"/>
                        <c:y val="-3.29666773098298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A-C106-4398-89F3-871ED1F7FD6E}"/>
                      </c:ext>
                    </c:extLst>
                  </c:dLbl>
                  <c:dLbl>
                    <c:idx val="3"/>
                    <c:layout>
                      <c:manualLayout>
                        <c:x val="-2.6285005442541892E-3"/>
                        <c:y val="-1.3737061885104271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B-C106-4398-89F3-871ED1F7FD6E}"/>
                      </c:ext>
                    </c:extLst>
                  </c:dLbl>
                  <c:dLbl>
                    <c:idx val="4"/>
                    <c:layout>
                      <c:manualLayout>
                        <c:x val="-3.2924730346767697E-2"/>
                        <c:y val="-4.4985186950283307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C-C106-4398-89F3-871ED1F7FD6E}"/>
                      </c:ext>
                    </c:extLst>
                  </c:dLbl>
                  <c:dLbl>
                    <c:idx val="5"/>
                    <c:layout>
                      <c:manualLayout>
                        <c:x val="-3.4046812932046054E-2"/>
                        <c:y val="-3.0562975381739139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D-C106-4398-89F3-871ED1F7FD6E}"/>
                      </c:ext>
                    </c:extLst>
                  </c:dLbl>
                  <c:dLbl>
                    <c:idx val="6"/>
                    <c:layout>
                      <c:manualLayout>
                        <c:x val="-2.6192234835098038E-2"/>
                        <c:y val="-3.29666773098298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E-C106-4398-89F3-871ED1F7FD6E}"/>
                      </c:ext>
                    </c:extLst>
                  </c:dLbl>
                  <c:dLbl>
                    <c:idx val="7"/>
                    <c:layout>
                      <c:manualLayout>
                        <c:x val="-1.2727243811758637E-2"/>
                        <c:y val="-2.3351869597467035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F-C106-4398-89F3-871ED1F7FD6E}"/>
                      </c:ext>
                    </c:extLst>
                  </c:dLbl>
                  <c:dLbl>
                    <c:idx val="8"/>
                    <c:layout>
                      <c:manualLayout>
                        <c:x val="-3.5168895517324328E-2"/>
                        <c:y val="1.5107361251984149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0-C106-4398-89F3-871ED1F7FD6E}"/>
                      </c:ext>
                    </c:extLst>
                  </c:dLbl>
                  <c:dLbl>
                    <c:idx val="9"/>
                    <c:layout>
                      <c:manualLayout>
                        <c:x val="-2.9558482590932866E-2"/>
                        <c:y val="2.231846703625643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1-C106-4398-89F3-871ED1F7FD6E}"/>
                      </c:ext>
                    </c:extLst>
                  </c:dLbl>
                  <c:dLbl>
                    <c:idx val="10"/>
                    <c:layout>
                      <c:manualLayout>
                        <c:x val="-1.8337656738150101E-2"/>
                        <c:y val="1.5107361251984237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2-C106-4398-89F3-871ED1F7FD6E}"/>
                      </c:ext>
                    </c:extLst>
                  </c:dLbl>
                  <c:dLbl>
                    <c:idx val="11"/>
                    <c:layout>
                      <c:manualLayout>
                        <c:x val="-7.9499992931763245E-3"/>
                        <c:y val="2.4722168964347042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0-1D54-4DC6-8857-F7936ACC426E}"/>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extLst xmlns:c15="http://schemas.microsoft.com/office/drawing/2012/chart">
                      <c:ext xmlns:c15="http://schemas.microsoft.com/office/drawing/2012/chart" uri="{02D57815-91ED-43cb-92C2-25804820EDAC}">
                        <c15:formulaRef>
                          <c15:sqref>Sheet2!$F$8:$Q$8</c15:sqref>
                        </c15:formulaRef>
                      </c:ext>
                    </c:extLst>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extLst xmlns:c15="http://schemas.microsoft.com/office/drawing/2012/chart">
                      <c:ext xmlns:c15="http://schemas.microsoft.com/office/drawing/2012/chart" uri="{02D57815-91ED-43cb-92C2-25804820EDAC}">
                        <c15:formulaRef>
                          <c15:sqref>Sheet2!$F$11:$Q$11</c15:sqref>
                        </c15:formulaRef>
                      </c:ext>
                    </c:extLst>
                    <c:numCache>
                      <c:formatCode>0%</c:formatCode>
                      <c:ptCount val="12"/>
                      <c:pt idx="0">
                        <c:v>0.64900000000000002</c:v>
                      </c:pt>
                      <c:pt idx="1">
                        <c:v>0.76800000000000002</c:v>
                      </c:pt>
                      <c:pt idx="2">
                        <c:v>0.78400000000000003</c:v>
                      </c:pt>
                      <c:pt idx="3">
                        <c:v>0.45900000000000002</c:v>
                      </c:pt>
                      <c:pt idx="4">
                        <c:v>0.40500000000000003</c:v>
                      </c:pt>
                      <c:pt idx="5">
                        <c:v>0.625</c:v>
                      </c:pt>
                      <c:pt idx="6">
                        <c:v>0.73899999999999999</c:v>
                      </c:pt>
                      <c:pt idx="7">
                        <c:v>0.63</c:v>
                      </c:pt>
                      <c:pt idx="8">
                        <c:v>0.47799999999999998</c:v>
                      </c:pt>
                      <c:pt idx="9">
                        <c:v>0.35599999999999998</c:v>
                      </c:pt>
                      <c:pt idx="10">
                        <c:v>0.33900000000000002</c:v>
                      </c:pt>
                      <c:pt idx="11">
                        <c:v>0.53900000000000003</c:v>
                      </c:pt>
                    </c:numCache>
                  </c:numRef>
                </c:val>
                <c:smooth val="0"/>
                <c:extLst xmlns:c15="http://schemas.microsoft.com/office/drawing/2012/chart">
                  <c:ext xmlns:c16="http://schemas.microsoft.com/office/drawing/2014/chart" uri="{C3380CC4-5D6E-409C-BE32-E72D297353CC}">
                    <c16:uniqueId val="{00000002-C106-4398-89F3-871ED1F7FD6E}"/>
                  </c:ext>
                </c:extLst>
              </c15:ser>
            </c15:filteredLineSeries>
          </c:ext>
        </c:extLst>
      </c:lineChart>
      <c:catAx>
        <c:axId val="444356415"/>
        <c:scaling>
          <c:orientation val="minMax"/>
        </c:scaling>
        <c:delete val="0"/>
        <c:axPos val="b"/>
        <c:numFmt formatCode="General"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444355999"/>
        <c:crosses val="autoZero"/>
        <c:auto val="1"/>
        <c:lblAlgn val="ctr"/>
        <c:lblOffset val="100"/>
        <c:noMultiLvlLbl val="0"/>
      </c:catAx>
      <c:valAx>
        <c:axId val="444355999"/>
        <c:scaling>
          <c:orientation val="minMax"/>
          <c:max val="0.9"/>
          <c:min val="0.2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444356415"/>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4472C4"/>
      </a:solid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3"/>
          <c:order val="3"/>
          <c:tx>
            <c:strRef>
              <c:f>Sheet2!$E$6</c:f>
              <c:strCache>
                <c:ptCount val="1"/>
                <c:pt idx="0">
                  <c:v>2022</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0"/>
              <c:layout>
                <c:manualLayout>
                  <c:x val="-3.5392609699769054E-2"/>
                  <c:y val="1.99543337429642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65A-47AC-9873-4EF65C4D9966}"/>
                </c:ext>
              </c:extLst>
            </c:dLbl>
            <c:dLbl>
              <c:idx val="1"/>
              <c:layout>
                <c:manualLayout>
                  <c:x val="-2.0381062355658199E-2"/>
                  <c:y val="2.95882451109796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30E-47A0-8FD7-59872DC25A3F}"/>
                </c:ext>
              </c:extLst>
            </c:dLbl>
            <c:dLbl>
              <c:idx val="2"/>
              <c:layout>
                <c:manualLayout>
                  <c:x val="-3.7702078521939957E-2"/>
                  <c:y val="2.23628115849680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30E-47A0-8FD7-59872DC25A3F}"/>
                </c:ext>
              </c:extLst>
            </c:dLbl>
            <c:dLbl>
              <c:idx val="3"/>
              <c:layout>
                <c:manualLayout>
                  <c:x val="-4.0063555854594389E-2"/>
                  <c:y val="1.51373780589565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74C-443A-8819-5A9FB0CA37DF}"/>
                </c:ext>
              </c:extLst>
            </c:dLbl>
            <c:dLbl>
              <c:idx val="4"/>
              <c:layout>
                <c:manualLayout>
                  <c:x val="-1.8071593533487341E-2"/>
                  <c:y val="-3.06237009391167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30E-47A0-8FD7-59872DC25A3F}"/>
                </c:ext>
              </c:extLst>
            </c:dLbl>
            <c:dLbl>
              <c:idx val="5"/>
              <c:layout>
                <c:manualLayout>
                  <c:x val="-3.3083140877598151E-2"/>
                  <c:y val="-3.06237009391167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65A-47AC-9873-4EF65C4D9966}"/>
                </c:ext>
              </c:extLst>
            </c:dLbl>
            <c:dLbl>
              <c:idx val="6"/>
              <c:layout>
                <c:manualLayout>
                  <c:x val="-2.8464203233256352E-2"/>
                  <c:y val="-2.33982674131052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30E-47A0-8FD7-59872DC25A3F}"/>
                </c:ext>
              </c:extLst>
            </c:dLbl>
            <c:dLbl>
              <c:idx val="8"/>
              <c:layout>
                <c:manualLayout>
                  <c:x val="-2.9670946154825337E-2"/>
                  <c:y val="-3.78491344651282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4FB-490E-88DA-5DF908FBB304}"/>
                </c:ext>
              </c:extLst>
            </c:dLbl>
            <c:dLbl>
              <c:idx val="10"/>
              <c:layout>
                <c:manualLayout>
                  <c:x val="-2.7309468822170901E-2"/>
                  <c:y val="-4.50745679911398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65A-47AC-9873-4EF65C4D9966}"/>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Sheet2!$F$2:$Q$2</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Sheet2!$F$6:$Q$6</c:f>
              <c:numCache>
                <c:formatCode>* \$#,###,###,##0;* \-\$#,###,###,##0</c:formatCode>
                <c:ptCount val="12"/>
                <c:pt idx="0">
                  <c:v>844.41002570694093</c:v>
                </c:pt>
                <c:pt idx="1">
                  <c:v>902.36290242694406</c:v>
                </c:pt>
                <c:pt idx="2">
                  <c:v>882.25552371267452</c:v>
                </c:pt>
                <c:pt idx="3">
                  <c:v>713.12333121424035</c:v>
                </c:pt>
                <c:pt idx="4">
                  <c:v>624.11269126912691</c:v>
                </c:pt>
                <c:pt idx="5">
                  <c:v>626.89822422475481</c:v>
                </c:pt>
                <c:pt idx="6">
                  <c:v>677.87825654417713</c:v>
                </c:pt>
                <c:pt idx="7">
                  <c:v>659.14307585247047</c:v>
                </c:pt>
                <c:pt idx="8">
                  <c:v>711.52386495925498</c:v>
                </c:pt>
                <c:pt idx="9">
                  <c:v>771.82255111382358</c:v>
                </c:pt>
                <c:pt idx="10">
                  <c:v>831.80520468726218</c:v>
                </c:pt>
                <c:pt idx="11">
                  <c:v>980.82512434793159</c:v>
                </c:pt>
              </c:numCache>
            </c:numRef>
          </c:val>
          <c:smooth val="0"/>
          <c:extLst>
            <c:ext xmlns:c16="http://schemas.microsoft.com/office/drawing/2014/chart" uri="{C3380CC4-5D6E-409C-BE32-E72D297353CC}">
              <c16:uniqueId val="{00000003-3BA3-4448-AF04-B2E0F503704A}"/>
            </c:ext>
          </c:extLst>
        </c:ser>
        <c:ser>
          <c:idx val="4"/>
          <c:order val="4"/>
          <c:tx>
            <c:strRef>
              <c:f>Sheet2!$E$7</c:f>
              <c:strCache>
                <c:ptCount val="1"/>
                <c:pt idx="0">
                  <c:v>2023</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0"/>
              <c:layout>
                <c:manualLayout>
                  <c:x val="-3.5796766743648969E-2"/>
                  <c:y val="-2.40847784200385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65A-47AC-9873-4EF65C4D9966}"/>
                </c:ext>
              </c:extLst>
            </c:dLbl>
            <c:dLbl>
              <c:idx val="1"/>
              <c:layout>
                <c:manualLayout>
                  <c:x val="-4.0415704387990761E-2"/>
                  <c:y val="-2.89017341040462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21D-457E-8F71-D22D66460887}"/>
                </c:ext>
              </c:extLst>
            </c:dLbl>
            <c:dLbl>
              <c:idx val="2"/>
              <c:layout>
                <c:manualLayout>
                  <c:x val="-8.0831408775981946E-3"/>
                  <c:y val="-2.64932562620423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591-48CC-89FD-E8EEE14763B8}"/>
                </c:ext>
              </c:extLst>
            </c:dLbl>
            <c:dLbl>
              <c:idx val="3"/>
              <c:layout>
                <c:manualLayout>
                  <c:x val="-8.0831408775981529E-3"/>
                  <c:y val="-1.68593448940270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591-48CC-89FD-E8EEE14763B8}"/>
                </c:ext>
              </c:extLst>
            </c:dLbl>
            <c:dLbl>
              <c:idx val="4"/>
              <c:layout>
                <c:manualLayout>
                  <c:x val="-3.3487297921478101E-2"/>
                  <c:y val="1.92678227360308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221-4889-95DE-03EB61568BB3}"/>
                </c:ext>
              </c:extLst>
            </c:dLbl>
            <c:dLbl>
              <c:idx val="5"/>
              <c:layout>
                <c:manualLayout>
                  <c:x val="-1.5011547344110854E-2"/>
                  <c:y val="2.40847784200384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591-48CC-89FD-E8EEE14763B8}"/>
                </c:ext>
              </c:extLst>
            </c:dLbl>
            <c:dLbl>
              <c:idx val="6"/>
              <c:layout>
                <c:manualLayout>
                  <c:x val="-2.1939953810623556E-2"/>
                  <c:y val="2.64932562620423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F18-41A7-A76E-2079A170A49A}"/>
                </c:ext>
              </c:extLst>
            </c:dLbl>
            <c:dLbl>
              <c:idx val="7"/>
              <c:layout>
                <c:manualLayout>
                  <c:x val="-2.4249422632794542E-2"/>
                  <c:y val="2.89017341040462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9D5-4552-BC57-FA92A2087AC2}"/>
                </c:ext>
              </c:extLst>
            </c:dLbl>
            <c:dLbl>
              <c:idx val="8"/>
              <c:layout>
                <c:manualLayout>
                  <c:x val="-1.0392609699769052E-2"/>
                  <c:y val="2.16763005780345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9D5-4552-BC57-FA92A2087AC2}"/>
                </c:ext>
              </c:extLst>
            </c:dLbl>
            <c:dLbl>
              <c:idx val="9"/>
              <c:layout>
                <c:manualLayout>
                  <c:x val="-2.1939953810623556E-2"/>
                  <c:y val="2.64932562620423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4F6-40CD-8D80-458BCEC99968}"/>
                </c:ext>
              </c:extLst>
            </c:dLbl>
            <c:dLbl>
              <c:idx val="11"/>
              <c:layout>
                <c:manualLayout>
                  <c:x val="-3.464203233256351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30E-47A0-8FD7-59872DC25A3F}"/>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Sheet2!$F$2:$Q$2</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Sheet2!$F$7:$Q$7</c:f>
              <c:numCache>
                <c:formatCode>* \$#,###,###,##0;* \-\$#,###,###,##0</c:formatCode>
                <c:ptCount val="12"/>
                <c:pt idx="0">
                  <c:v>884.40901220865703</c:v>
                </c:pt>
                <c:pt idx="1">
                  <c:v>937.99305947165226</c:v>
                </c:pt>
                <c:pt idx="2">
                  <c:v>912.0618896484375</c:v>
                </c:pt>
                <c:pt idx="3">
                  <c:v>745.51356308523987</c:v>
                </c:pt>
                <c:pt idx="4">
                  <c:v>550.95385422128993</c:v>
                </c:pt>
                <c:pt idx="5">
                  <c:v>599.98377926421404</c:v>
                </c:pt>
                <c:pt idx="6">
                  <c:v>637.00036379069911</c:v>
                </c:pt>
                <c:pt idx="7">
                  <c:v>597.44961240310079</c:v>
                </c:pt>
                <c:pt idx="8">
                  <c:v>555.86462545734639</c:v>
                </c:pt>
                <c:pt idx="9">
                  <c:v>544.19241573033707</c:v>
                </c:pt>
                <c:pt idx="10">
                  <c:v>709.6959921798632</c:v>
                </c:pt>
                <c:pt idx="11">
                  <c:v>962.55027672408437</c:v>
                </c:pt>
              </c:numCache>
            </c:numRef>
          </c:val>
          <c:smooth val="0"/>
          <c:extLst>
            <c:ext xmlns:c16="http://schemas.microsoft.com/office/drawing/2014/chart" uri="{C3380CC4-5D6E-409C-BE32-E72D297353CC}">
              <c16:uniqueId val="{00000000-B65A-47AC-9873-4EF65C4D9966}"/>
            </c:ext>
          </c:extLst>
        </c:ser>
        <c:ser>
          <c:idx val="5"/>
          <c:order val="5"/>
          <c:tx>
            <c:strRef>
              <c:f>Sheet2!$E$8</c:f>
              <c:strCache>
                <c:ptCount val="1"/>
                <c:pt idx="0">
                  <c:v>2024</c:v>
                </c:pt>
              </c:strCache>
            </c:strRef>
          </c:tx>
          <c:spPr>
            <a:ln w="28575" cap="rnd">
              <a:solidFill>
                <a:srgbClr val="ED7D31"/>
              </a:solidFill>
              <a:round/>
            </a:ln>
            <a:effectLst/>
          </c:spPr>
          <c:marker>
            <c:symbol val="circle"/>
            <c:size val="5"/>
            <c:spPr>
              <a:solidFill>
                <a:srgbClr val="ED7D31"/>
              </a:solidFill>
              <a:ln w="9525">
                <a:solidFill>
                  <a:srgbClr val="ED7D31"/>
                </a:solidFill>
              </a:ln>
              <a:effectLst/>
            </c:spPr>
          </c:marker>
          <c:dLbls>
            <c:dLbl>
              <c:idx val="0"/>
              <c:layout>
                <c:manualLayout>
                  <c:x val="-3.695150115473441E-2"/>
                  <c:y val="-1.44508670520231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0AF-4B81-976D-DA5207494319}"/>
                </c:ext>
              </c:extLst>
            </c:dLbl>
            <c:dLbl>
              <c:idx val="1"/>
              <c:layout>
                <c:manualLayout>
                  <c:x val="-1.9630484988452657E-2"/>
                  <c:y val="-1.68593448940270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30E-47A0-8FD7-59872DC25A3F}"/>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Sheet2!$F$2:$Q$2</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Sheet2!$F$8:$Q$8</c:f>
              <c:numCache>
                <c:formatCode>* \$#,###,###,##0;* \-\$#,###,###,##0</c:formatCode>
                <c:ptCount val="12"/>
                <c:pt idx="0">
                  <c:v>847.6617599557012</c:v>
                </c:pt>
                <c:pt idx="1">
                  <c:v>913.20674242424241</c:v>
                </c:pt>
              </c:numCache>
            </c:numRef>
          </c:val>
          <c:smooth val="0"/>
          <c:extLst>
            <c:ext xmlns:c16="http://schemas.microsoft.com/office/drawing/2014/chart" uri="{C3380CC4-5D6E-409C-BE32-E72D297353CC}">
              <c16:uniqueId val="{00000000-D0AF-4B81-976D-DA5207494319}"/>
            </c:ext>
          </c:extLst>
        </c:ser>
        <c:dLbls>
          <c:showLegendKey val="0"/>
          <c:showVal val="0"/>
          <c:showCatName val="0"/>
          <c:showSerName val="0"/>
          <c:showPercent val="0"/>
          <c:showBubbleSize val="0"/>
        </c:dLbls>
        <c:marker val="1"/>
        <c:smooth val="0"/>
        <c:axId val="1958045952"/>
        <c:axId val="1958045536"/>
        <c:extLst>
          <c:ext xmlns:c15="http://schemas.microsoft.com/office/drawing/2012/chart" uri="{02D57815-91ED-43cb-92C2-25804820EDAC}">
            <c15:filteredLineSeries>
              <c15:ser>
                <c:idx val="0"/>
                <c:order val="0"/>
                <c:tx>
                  <c:strRef>
                    <c:extLst>
                      <c:ext uri="{02D57815-91ED-43cb-92C2-25804820EDAC}">
                        <c15:formulaRef>
                          <c15:sqref>Sheet2!$E$3</c15:sqref>
                        </c15:formulaRef>
                      </c:ext>
                    </c:extLst>
                    <c:strCache>
                      <c:ptCount val="1"/>
                      <c:pt idx="0">
                        <c:v>2019</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extLst>
                      <c:ext uri="{02D57815-91ED-43cb-92C2-25804820EDAC}">
                        <c15:formulaRef>
                          <c15:sqref>Sheet2!$F$2:$Q$2</c15:sqref>
                        </c15:formulaRef>
                      </c:ext>
                    </c:extLst>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extLst>
                      <c:ext uri="{02D57815-91ED-43cb-92C2-25804820EDAC}">
                        <c15:formulaRef>
                          <c15:sqref>Sheet2!$F$3:$Q$3</c15:sqref>
                        </c15:formulaRef>
                      </c:ext>
                    </c:extLst>
                    <c:numCache>
                      <c:formatCode>"$"#,##0_);[Red]\("$"#,##0\)</c:formatCode>
                      <c:ptCount val="12"/>
                      <c:pt idx="0">
                        <c:v>605.33000000000004</c:v>
                      </c:pt>
                      <c:pt idx="1">
                        <c:v>607.53</c:v>
                      </c:pt>
                      <c:pt idx="2">
                        <c:v>613.71</c:v>
                      </c:pt>
                      <c:pt idx="3">
                        <c:v>439.71</c:v>
                      </c:pt>
                      <c:pt idx="4">
                        <c:v>378.94</c:v>
                      </c:pt>
                      <c:pt idx="5">
                        <c:v>402.16</c:v>
                      </c:pt>
                      <c:pt idx="6">
                        <c:v>454.84</c:v>
                      </c:pt>
                      <c:pt idx="7">
                        <c:v>490.47</c:v>
                      </c:pt>
                      <c:pt idx="8">
                        <c:v>511.05</c:v>
                      </c:pt>
                      <c:pt idx="9">
                        <c:v>705.82</c:v>
                      </c:pt>
                      <c:pt idx="10">
                        <c:v>539.65</c:v>
                      </c:pt>
                      <c:pt idx="11">
                        <c:v>845.68</c:v>
                      </c:pt>
                    </c:numCache>
                  </c:numRef>
                </c:val>
                <c:smooth val="0"/>
                <c:extLst>
                  <c:ext xmlns:c16="http://schemas.microsoft.com/office/drawing/2014/chart" uri="{C3380CC4-5D6E-409C-BE32-E72D297353CC}">
                    <c16:uniqueId val="{00000000-3BA3-4448-AF04-B2E0F503704A}"/>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Sheet2!$E$4</c15:sqref>
                        </c15:formulaRef>
                      </c:ext>
                    </c:extLst>
                    <c:strCache>
                      <c:ptCount val="1"/>
                      <c:pt idx="0">
                        <c:v>2020</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3"/>
                    <c:layout>
                      <c:manualLayout>
                        <c:x val="-1.8475750577367205E-2"/>
                        <c:y val="-2.8901734104046242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2-374C-443A-8819-5A9FB0CA37DF}"/>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Sheet2!$F$2:$Q$2</c15:sqref>
                        </c15:formulaRef>
                      </c:ext>
                    </c:extLst>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extLst xmlns:c15="http://schemas.microsoft.com/office/drawing/2012/chart">
                      <c:ext xmlns:c15="http://schemas.microsoft.com/office/drawing/2012/chart" uri="{02D57815-91ED-43cb-92C2-25804820EDAC}">
                        <c15:formulaRef>
                          <c15:sqref>Sheet2!$F$4:$Q$4</c15:sqref>
                        </c15:formulaRef>
                      </c:ext>
                    </c:extLst>
                    <c:numCache>
                      <c:formatCode>"$"#,##0_);[Red]\("$"#,##0\)</c:formatCode>
                      <c:ptCount val="12"/>
                      <c:pt idx="0">
                        <c:v>755.52</c:v>
                      </c:pt>
                      <c:pt idx="1">
                        <c:v>781.76</c:v>
                      </c:pt>
                      <c:pt idx="2">
                        <c:v>820.75</c:v>
                      </c:pt>
                      <c:pt idx="3">
                        <c:v>816.21</c:v>
                      </c:pt>
                      <c:pt idx="4">
                        <c:v>568.94000000000005</c:v>
                      </c:pt>
                      <c:pt idx="5">
                        <c:v>511.73</c:v>
                      </c:pt>
                      <c:pt idx="6">
                        <c:v>510.5</c:v>
                      </c:pt>
                      <c:pt idx="7">
                        <c:v>485.28</c:v>
                      </c:pt>
                      <c:pt idx="8">
                        <c:v>461.33</c:v>
                      </c:pt>
                      <c:pt idx="9">
                        <c:v>445.41</c:v>
                      </c:pt>
                      <c:pt idx="10">
                        <c:v>526.69000000000005</c:v>
                      </c:pt>
                      <c:pt idx="11">
                        <c:v>942.54</c:v>
                      </c:pt>
                    </c:numCache>
                  </c:numRef>
                </c:val>
                <c:smooth val="0"/>
                <c:extLst xmlns:c15="http://schemas.microsoft.com/office/drawing/2012/chart">
                  <c:ext xmlns:c16="http://schemas.microsoft.com/office/drawing/2014/chart" uri="{C3380CC4-5D6E-409C-BE32-E72D297353CC}">
                    <c16:uniqueId val="{00000001-3BA3-4448-AF04-B2E0F503704A}"/>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Sheet2!$E$5</c15:sqref>
                        </c15:formulaRef>
                      </c:ext>
                    </c:extLst>
                    <c:strCache>
                      <c:ptCount val="1"/>
                      <c:pt idx="0">
                        <c:v>2021</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3.6599352621338038E-2"/>
                        <c:y val="1.9954333742964209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5-3BA3-4448-AF04-B2E0F503704A}"/>
                      </c:ext>
                    </c:extLst>
                  </c:dLbl>
                  <c:dLbl>
                    <c:idx val="1"/>
                    <c:layout>
                      <c:manualLayout>
                        <c:x val="-1.6968867632885402E-2"/>
                        <c:y val="2.9588245110979624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6-3BA3-4448-AF04-B2E0F503704A}"/>
                      </c:ext>
                    </c:extLst>
                  </c:dLbl>
                  <c:dLbl>
                    <c:idx val="2"/>
                    <c:layout>
                      <c:manualLayout>
                        <c:x val="-2.9670946154825337E-2"/>
                        <c:y val="3.440520079498733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7-3BA3-4448-AF04-B2E0F503704A}"/>
                      </c:ext>
                    </c:extLst>
                  </c:dLbl>
                  <c:dLbl>
                    <c:idx val="3"/>
                    <c:layout>
                      <c:manualLayout>
                        <c:x val="-3.7754087032423528E-2"/>
                        <c:y val="1.9954333742964209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8-3BA3-4448-AF04-B2E0F503704A}"/>
                      </c:ext>
                    </c:extLst>
                  </c:dLbl>
                  <c:dLbl>
                    <c:idx val="4"/>
                    <c:layout>
                      <c:manualLayout>
                        <c:x val="-2.5052008510483535E-2"/>
                        <c:y val="-4.7483045833143778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9-3BA3-4448-AF04-B2E0F503704A}"/>
                      </c:ext>
                    </c:extLst>
                  </c:dLbl>
                  <c:dLbl>
                    <c:idx val="5"/>
                    <c:layout>
                      <c:manualLayout>
                        <c:x val="-5.4215235220308779E-3"/>
                        <c:y val="2.2362811584968063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B-3BA3-4448-AF04-B2E0F503704A}"/>
                      </c:ext>
                    </c:extLst>
                  </c:dLbl>
                  <c:dLbl>
                    <c:idx val="6"/>
                    <c:layout>
                      <c:manualLayout>
                        <c:x val="-1.6968867632885382E-2"/>
                        <c:y val="3.440520079498733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A-3BA3-4448-AF04-B2E0F503704A}"/>
                      </c:ext>
                    </c:extLst>
                  </c:dLbl>
                  <c:dLbl>
                    <c:idx val="7"/>
                    <c:layout>
                      <c:manualLayout>
                        <c:x val="-3.0825680565910785E-2"/>
                        <c:y val="2.2362811584968063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0-A9F3-4411-B6EB-5C4380798FC9}"/>
                      </c:ext>
                    </c:extLst>
                  </c:dLbl>
                  <c:dLbl>
                    <c:idx val="8"/>
                    <c:layout>
                      <c:manualLayout>
                        <c:x val="-1.5814133221800017E-2"/>
                        <c:y val="-2.3398267413105155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0-9D9D-4193-800E-1162FE3F231E}"/>
                      </c:ext>
                    </c:extLst>
                  </c:dLbl>
                  <c:dLbl>
                    <c:idx val="9"/>
                    <c:layout>
                      <c:manualLayout>
                        <c:x val="-2.0433070866141732E-2"/>
                        <c:y val="2.9588245110979537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E-3BA3-4448-AF04-B2E0F503704A}"/>
                      </c:ext>
                    </c:extLst>
                  </c:dLbl>
                  <c:dLbl>
                    <c:idx val="10"/>
                    <c:layout>
                      <c:manualLayout>
                        <c:x val="-4.2653070502445857E-2"/>
                        <c:y val="-2.09897895711013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C-3BA3-4448-AF04-B2E0F503704A}"/>
                      </c:ext>
                    </c:extLst>
                  </c:dLbl>
                  <c:dLbl>
                    <c:idx val="11"/>
                    <c:layout>
                      <c:manualLayout>
                        <c:x val="-4.2667891109455965E-3"/>
                        <c:y val="5.5034666909410893E-3"/>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D-3BA3-4448-AF04-B2E0F503704A}"/>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extLst xmlns:c15="http://schemas.microsoft.com/office/drawing/2012/chart">
                      <c:ext xmlns:c15="http://schemas.microsoft.com/office/drawing/2012/chart" uri="{02D57815-91ED-43cb-92C2-25804820EDAC}">
                        <c15:formulaRef>
                          <c15:sqref>Sheet2!$F$2:$Q$2</c15:sqref>
                        </c15:formulaRef>
                      </c:ext>
                    </c:extLst>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extLst xmlns:c15="http://schemas.microsoft.com/office/drawing/2012/chart">
                      <c:ext xmlns:c15="http://schemas.microsoft.com/office/drawing/2012/chart" uri="{02D57815-91ED-43cb-92C2-25804820EDAC}">
                        <c15:formulaRef>
                          <c15:sqref>Sheet2!$F$5:$Q$5</c15:sqref>
                        </c15:formulaRef>
                      </c:ext>
                    </c:extLst>
                    <c:numCache>
                      <c:formatCode>"$"#,##0_);[Red]\("$"#,##0\)</c:formatCode>
                      <c:ptCount val="12"/>
                      <c:pt idx="0">
                        <c:v>699.74</c:v>
                      </c:pt>
                      <c:pt idx="1">
                        <c:v>753.02</c:v>
                      </c:pt>
                      <c:pt idx="2">
                        <c:v>780.57</c:v>
                      </c:pt>
                      <c:pt idx="3">
                        <c:v>672.75</c:v>
                      </c:pt>
                      <c:pt idx="4">
                        <c:v>590.63</c:v>
                      </c:pt>
                      <c:pt idx="5">
                        <c:v>666.85</c:v>
                      </c:pt>
                      <c:pt idx="6">
                        <c:v>765</c:v>
                      </c:pt>
                      <c:pt idx="7">
                        <c:v>742.61</c:v>
                      </c:pt>
                      <c:pt idx="8">
                        <c:v>677.29</c:v>
                      </c:pt>
                      <c:pt idx="9">
                        <c:v>681.31</c:v>
                      </c:pt>
                      <c:pt idx="10">
                        <c:v>769.11</c:v>
                      </c:pt>
                      <c:pt idx="11">
                        <c:v>992.92</c:v>
                      </c:pt>
                    </c:numCache>
                  </c:numRef>
                </c:val>
                <c:smooth val="0"/>
                <c:extLst xmlns:c15="http://schemas.microsoft.com/office/drawing/2012/chart">
                  <c:ext xmlns:c16="http://schemas.microsoft.com/office/drawing/2014/chart" uri="{C3380CC4-5D6E-409C-BE32-E72D297353CC}">
                    <c16:uniqueId val="{00000002-3BA3-4448-AF04-B2E0F503704A}"/>
                  </c:ext>
                </c:extLst>
              </c15:ser>
            </c15:filteredLineSeries>
          </c:ext>
        </c:extLst>
      </c:lineChart>
      <c:catAx>
        <c:axId val="1958045952"/>
        <c:scaling>
          <c:orientation val="minMax"/>
        </c:scaling>
        <c:delete val="0"/>
        <c:axPos val="b"/>
        <c:numFmt formatCode="General"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958045536"/>
        <c:crosses val="autoZero"/>
        <c:auto val="1"/>
        <c:lblAlgn val="ctr"/>
        <c:lblOffset val="100"/>
        <c:noMultiLvlLbl val="0"/>
      </c:catAx>
      <c:valAx>
        <c:axId val="1958045536"/>
        <c:scaling>
          <c:orientation val="minMax"/>
          <c:max val="1050"/>
          <c:min val="500"/>
        </c:scaling>
        <c:delete val="0"/>
        <c:axPos val="l"/>
        <c:majorGridlines>
          <c:spPr>
            <a:ln w="9525" cap="flat" cmpd="sng" algn="ctr">
              <a:solidFill>
                <a:schemeClr val="tx1">
                  <a:lumMod val="15000"/>
                  <a:lumOff val="85000"/>
                </a:schemeClr>
              </a:solidFill>
              <a:round/>
            </a:ln>
            <a:effectLst/>
          </c:spPr>
        </c:majorGridlines>
        <c:numFmt formatCode="&quot;$&quot;#,##0_);[Red]\(&quot;$&quot;#,##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95804595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4472C4"/>
      </a:solidFill>
    </a:ln>
    <a:effectLst/>
  </c:spPr>
  <c:txPr>
    <a:bodyPr/>
    <a:lstStyle/>
    <a:p>
      <a:pPr>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dirty="0">
                <a:solidFill>
                  <a:schemeClr val="tx1"/>
                </a:solidFill>
              </a:rPr>
              <a:t>Adjusted Paid &amp; Owner Occupancy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3"/>
          <c:order val="3"/>
          <c:tx>
            <c:strRef>
              <c:f>Historical!$B$16</c:f>
              <c:strCache>
                <c:ptCount val="1"/>
                <c:pt idx="0">
                  <c:v>2022</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0"/>
              <c:layout>
                <c:manualLayout>
                  <c:x val="-3.3376224044957527E-2"/>
                  <c:y val="-2.64706180500474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898-4B84-B794-C3430DF13DA2}"/>
                </c:ext>
              </c:extLst>
            </c:dLbl>
            <c:dLbl>
              <c:idx val="1"/>
              <c:layout>
                <c:manualLayout>
                  <c:x val="-2.5379193291201866E-2"/>
                  <c:y val="-2.88996766291858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898-4B84-B794-C3430DF13DA2}"/>
                </c:ext>
              </c:extLst>
            </c:dLbl>
            <c:dLbl>
              <c:idx val="2"/>
              <c:layout>
                <c:manualLayout>
                  <c:x val="-7.2831621201382649E-3"/>
                  <c:y val="-2.16125008917705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D34-4E7B-88FA-51E1BC954CC0}"/>
                </c:ext>
              </c:extLst>
            </c:dLbl>
            <c:dLbl>
              <c:idx val="3"/>
              <c:layout>
                <c:manualLayout>
                  <c:x val="-3.4177096539903383E-2"/>
                  <c:y val="1.48233777953060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D34-4E7B-88FA-51E1BC954CC0}"/>
                </c:ext>
              </c:extLst>
            </c:dLbl>
            <c:dLbl>
              <c:idx val="4"/>
              <c:layout>
                <c:manualLayout>
                  <c:x val="-1.8257068286726567E-2"/>
                  <c:y val="1.96814949535828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CA1-4DDF-AEA8-0BE0446B84CE}"/>
                </c:ext>
              </c:extLst>
            </c:dLbl>
            <c:dLbl>
              <c:idx val="5"/>
              <c:layout>
                <c:manualLayout>
                  <c:x val="-5.0866153093573532E-3"/>
                  <c:y val="2.21105535327214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D34-4E7B-88FA-51E1BC954CC0}"/>
                </c:ext>
              </c:extLst>
            </c:dLbl>
            <c:dLbl>
              <c:idx val="6"/>
              <c:layout>
                <c:manualLayout>
                  <c:x val="-1.3142476863033803E-2"/>
                  <c:y val="4.15430221658289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D34-4E7B-88FA-51E1BC954CC0}"/>
                </c:ext>
              </c:extLst>
            </c:dLbl>
            <c:dLbl>
              <c:idx val="7"/>
              <c:layout>
                <c:manualLayout>
                  <c:x val="-2.603293778257882E-2"/>
                  <c:y val="2.21105535327214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D34-4E7B-88FA-51E1BC954CC0}"/>
                </c:ext>
              </c:extLst>
            </c:dLbl>
            <c:dLbl>
              <c:idx val="8"/>
              <c:layout>
                <c:manualLayout>
                  <c:x val="-3.3064103655994027E-2"/>
                  <c:y val="2.21105535327213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D34-4E7B-88FA-51E1BC954CC0}"/>
                </c:ext>
              </c:extLst>
            </c:dLbl>
            <c:dLbl>
              <c:idx val="9"/>
              <c:layout>
                <c:manualLayout>
                  <c:x val="-2.1951894396735123E-2"/>
                  <c:y val="2.93977292701367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5E5-43A9-B4C4-86863B5E84DB}"/>
                </c:ext>
              </c:extLst>
            </c:dLbl>
            <c:dLbl>
              <c:idx val="10"/>
              <c:layout>
                <c:manualLayout>
                  <c:x val="-2.5910379642168406E-2"/>
                  <c:y val="-3.37577937874627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898-4B84-B794-C3430DF13DA2}"/>
                </c:ext>
              </c:extLst>
            </c:dLbl>
            <c:dLbl>
              <c:idx val="11"/>
              <c:layout>
                <c:manualLayout>
                  <c:x val="-1.3943979045440587E-3"/>
                  <c:y val="7.536202057890777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D34-4E7B-88FA-51E1BC954CC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Historical!$C$12:$N$12</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Historical!$C$16:$N$16</c:f>
              <c:numCache>
                <c:formatCode>0%</c:formatCode>
                <c:ptCount val="12"/>
                <c:pt idx="0">
                  <c:v>0.52</c:v>
                </c:pt>
                <c:pt idx="1">
                  <c:v>0.64</c:v>
                </c:pt>
                <c:pt idx="2">
                  <c:v>0.61</c:v>
                </c:pt>
                <c:pt idx="3">
                  <c:v>0.26</c:v>
                </c:pt>
                <c:pt idx="4">
                  <c:v>0.1</c:v>
                </c:pt>
                <c:pt idx="5">
                  <c:v>0.3</c:v>
                </c:pt>
                <c:pt idx="6">
                  <c:v>0.47</c:v>
                </c:pt>
                <c:pt idx="7">
                  <c:v>0.43</c:v>
                </c:pt>
                <c:pt idx="8">
                  <c:v>0.31</c:v>
                </c:pt>
                <c:pt idx="9">
                  <c:v>0.15</c:v>
                </c:pt>
                <c:pt idx="10">
                  <c:v>0.14000000000000001</c:v>
                </c:pt>
                <c:pt idx="11">
                  <c:v>0.37</c:v>
                </c:pt>
              </c:numCache>
            </c:numRef>
          </c:val>
          <c:smooth val="0"/>
          <c:extLst>
            <c:ext xmlns:c16="http://schemas.microsoft.com/office/drawing/2014/chart" uri="{C3380CC4-5D6E-409C-BE32-E72D297353CC}">
              <c16:uniqueId val="{00000003-FD34-4E7B-88FA-51E1BC954CC0}"/>
            </c:ext>
          </c:extLst>
        </c:ser>
        <c:ser>
          <c:idx val="4"/>
          <c:order val="4"/>
          <c:tx>
            <c:strRef>
              <c:f>Historical!$B$17</c:f>
              <c:strCache>
                <c:ptCount val="1"/>
                <c:pt idx="0">
                  <c:v>2023</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0"/>
              <c:layout>
                <c:manualLayout>
                  <c:x val="-3.9959238129392317E-2"/>
                  <c:y val="2.180032258662944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98-4B84-B794-C3430DF13DA2}"/>
                </c:ext>
              </c:extLst>
            </c:dLbl>
            <c:dLbl>
              <c:idx val="1"/>
              <c:layout>
                <c:manualLayout>
                  <c:x val="-1.5142608848486032E-2"/>
                  <c:y val="2.4041559470908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898-4B84-B794-C3430DF13DA2}"/>
                </c:ext>
              </c:extLst>
            </c:dLbl>
            <c:dLbl>
              <c:idx val="2"/>
              <c:layout>
                <c:manualLayout>
                  <c:x val="-3.423596463489656E-2"/>
                  <c:y val="1.43253251543551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D34-4E7B-88FA-51E1BC954CC0}"/>
                </c:ext>
              </c:extLst>
            </c:dLbl>
            <c:dLbl>
              <c:idx val="3"/>
              <c:layout>
                <c:manualLayout>
                  <c:x val="-6.1113011412357301E-3"/>
                  <c:y val="-2.21105535327214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796-41CE-96D2-3FC837529AA9}"/>
                </c:ext>
              </c:extLst>
            </c:dLbl>
            <c:dLbl>
              <c:idx val="4"/>
              <c:layout>
                <c:manualLayout>
                  <c:x val="-2.183153413634685E-2"/>
                  <c:y val="-5.12592564823828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CA1-4DDF-AEA8-0BE0446B84CE}"/>
                </c:ext>
              </c:extLst>
            </c:dLbl>
            <c:dLbl>
              <c:idx val="5"/>
              <c:layout>
                <c:manualLayout>
                  <c:x val="-3.109135811531313E-2"/>
                  <c:y val="-3.18267878492751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898-4B84-B794-C3430DF13DA2}"/>
                </c:ext>
              </c:extLst>
            </c:dLbl>
            <c:dLbl>
              <c:idx val="6"/>
              <c:layout>
                <c:manualLayout>
                  <c:x val="-3.5661089974602003E-2"/>
                  <c:y val="-2.69686706909983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B09-4FA4-82CB-09D56DF33568}"/>
                </c:ext>
              </c:extLst>
            </c:dLbl>
            <c:dLbl>
              <c:idx val="7"/>
              <c:layout>
                <c:manualLayout>
                  <c:x val="-9.3851317836904837E-3"/>
                  <c:y val="-2.45396121118599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898-4B84-B794-C3430DF13DA2}"/>
                </c:ext>
              </c:extLst>
            </c:dLbl>
            <c:dLbl>
              <c:idx val="8"/>
              <c:layout>
                <c:manualLayout>
                  <c:x val="-1.3954863642979444E-2"/>
                  <c:y val="-3.18267878492751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5E5-43A9-B4C4-86863B5E84DB}"/>
                </c:ext>
              </c:extLst>
            </c:dLbl>
            <c:dLbl>
              <c:idx val="9"/>
              <c:layout>
                <c:manualLayout>
                  <c:x val="-8.1974678285693485E-3"/>
                  <c:y val="-2.93977292701366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B85-43C3-9FB4-42E8BD8905D7}"/>
                </c:ext>
              </c:extLst>
            </c:dLbl>
            <c:dLbl>
              <c:idx val="10"/>
              <c:layout>
                <c:manualLayout>
                  <c:x val="-1.7487836682665465E-2"/>
                  <c:y val="2.64706180500474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5E5-43A9-B4C4-86863B5E84DB}"/>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Historical!$C$12:$N$12</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Historical!$C$17:$N$17</c:f>
              <c:numCache>
                <c:formatCode>0%</c:formatCode>
                <c:ptCount val="12"/>
                <c:pt idx="0">
                  <c:v>0.52</c:v>
                </c:pt>
                <c:pt idx="1">
                  <c:v>0.63</c:v>
                </c:pt>
                <c:pt idx="2">
                  <c:v>0.59</c:v>
                </c:pt>
                <c:pt idx="3">
                  <c:v>0.31</c:v>
                </c:pt>
                <c:pt idx="4">
                  <c:v>0.12</c:v>
                </c:pt>
                <c:pt idx="5">
                  <c:v>0.35</c:v>
                </c:pt>
                <c:pt idx="6">
                  <c:v>0.48</c:v>
                </c:pt>
                <c:pt idx="7">
                  <c:v>0.45</c:v>
                </c:pt>
                <c:pt idx="8">
                  <c:v>0.32</c:v>
                </c:pt>
                <c:pt idx="9">
                  <c:v>0.16</c:v>
                </c:pt>
                <c:pt idx="10">
                  <c:v>0.14000000000000001</c:v>
                </c:pt>
                <c:pt idx="11">
                  <c:v>0.37</c:v>
                </c:pt>
              </c:numCache>
            </c:numRef>
          </c:val>
          <c:smooth val="0"/>
          <c:extLst>
            <c:ext xmlns:c16="http://schemas.microsoft.com/office/drawing/2014/chart" uri="{C3380CC4-5D6E-409C-BE32-E72D297353CC}">
              <c16:uniqueId val="{00000004-FD34-4E7B-88FA-51E1BC954CC0}"/>
            </c:ext>
          </c:extLst>
        </c:ser>
        <c:ser>
          <c:idx val="5"/>
          <c:order val="5"/>
          <c:tx>
            <c:strRef>
              <c:f>Historical!$B$18</c:f>
              <c:strCache>
                <c:ptCount val="1"/>
                <c:pt idx="0">
                  <c:v>2024</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2.3674196191357109E-2"/>
                  <c:y val="2.67196443705228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6AB-4AB5-AF6D-A758D9EA0203}"/>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Historical!$C$12:$N$12</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Historical!$C$18:$N$18</c:f>
              <c:numCache>
                <c:formatCode>0%</c:formatCode>
                <c:ptCount val="12"/>
                <c:pt idx="0">
                  <c:v>0.5</c:v>
                </c:pt>
                <c:pt idx="1">
                  <c:v>0.57999999999999996</c:v>
                </c:pt>
              </c:numCache>
            </c:numRef>
          </c:val>
          <c:smooth val="0"/>
          <c:extLst>
            <c:ext xmlns:c16="http://schemas.microsoft.com/office/drawing/2014/chart" uri="{C3380CC4-5D6E-409C-BE32-E72D297353CC}">
              <c16:uniqueId val="{00000000-66AB-4AB5-AF6D-A758D9EA0203}"/>
            </c:ext>
          </c:extLst>
        </c:ser>
        <c:dLbls>
          <c:showLegendKey val="0"/>
          <c:showVal val="0"/>
          <c:showCatName val="0"/>
          <c:showSerName val="0"/>
          <c:showPercent val="0"/>
          <c:showBubbleSize val="0"/>
        </c:dLbls>
        <c:marker val="1"/>
        <c:smooth val="0"/>
        <c:axId val="1505449775"/>
        <c:axId val="1505443119"/>
        <c:extLst>
          <c:ext xmlns:c15="http://schemas.microsoft.com/office/drawing/2012/chart" uri="{02D57815-91ED-43cb-92C2-25804820EDAC}">
            <c15:filteredLineSeries>
              <c15:ser>
                <c:idx val="0"/>
                <c:order val="0"/>
                <c:tx>
                  <c:strRef>
                    <c:extLst>
                      <c:ext uri="{02D57815-91ED-43cb-92C2-25804820EDAC}">
                        <c15:formulaRef>
                          <c15:sqref>Historical!$B$13</c15:sqref>
                        </c15:formulaRef>
                      </c:ext>
                    </c:extLst>
                    <c:strCache>
                      <c:ptCount val="1"/>
                      <c:pt idx="0">
                        <c:v>2019</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extLst>
                      <c:ext uri="{02D57815-91ED-43cb-92C2-25804820EDAC}">
                        <c15:formulaRef>
                          <c15:sqref>Historical!$C$12:$N$12</c15:sqref>
                        </c15:formulaRef>
                      </c:ext>
                    </c:extLst>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extLst>
                      <c:ext uri="{02D57815-91ED-43cb-92C2-25804820EDAC}">
                        <c15:formulaRef>
                          <c15:sqref>Historical!$C$13:$N$13</c15:sqref>
                        </c15:formulaRef>
                      </c:ext>
                    </c:extLst>
                    <c:numCache>
                      <c:formatCode>0%</c:formatCode>
                      <c:ptCount val="12"/>
                      <c:pt idx="0">
                        <c:v>0.54133422765295236</c:v>
                      </c:pt>
                      <c:pt idx="1">
                        <c:v>0.63419109935665585</c:v>
                      </c:pt>
                      <c:pt idx="2">
                        <c:v>0.66366945670961641</c:v>
                      </c:pt>
                      <c:pt idx="3">
                        <c:v>0.2471446764640482</c:v>
                      </c:pt>
                      <c:pt idx="4">
                        <c:v>1.8965072399657366E-2</c:v>
                      </c:pt>
                      <c:pt idx="5">
                        <c:v>0.23266833576176268</c:v>
                      </c:pt>
                      <c:pt idx="6">
                        <c:v>0.37908834094810528</c:v>
                      </c:pt>
                      <c:pt idx="7">
                        <c:v>0.32256525708241562</c:v>
                      </c:pt>
                      <c:pt idx="8">
                        <c:v>0.16313361335444967</c:v>
                      </c:pt>
                      <c:pt idx="9">
                        <c:v>3.9790904705163291E-2</c:v>
                      </c:pt>
                      <c:pt idx="10">
                        <c:v>6.0244919073246909E-2</c:v>
                      </c:pt>
                      <c:pt idx="11">
                        <c:v>0.2945711844293547</c:v>
                      </c:pt>
                    </c:numCache>
                  </c:numRef>
                </c:val>
                <c:smooth val="0"/>
                <c:extLst>
                  <c:ext xmlns:c16="http://schemas.microsoft.com/office/drawing/2014/chart" uri="{C3380CC4-5D6E-409C-BE32-E72D297353CC}">
                    <c16:uniqueId val="{00000000-FD34-4E7B-88FA-51E1BC954CC0}"/>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Historical!$B$14</c15:sqref>
                        </c15:formulaRef>
                      </c:ext>
                    </c:extLst>
                    <c:strCache>
                      <c:ptCount val="1"/>
                      <c:pt idx="0">
                        <c:v>2020</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extLst xmlns:c15="http://schemas.microsoft.com/office/drawing/2012/chart">
                      <c:ext xmlns:c15="http://schemas.microsoft.com/office/drawing/2012/chart" uri="{02D57815-91ED-43cb-92C2-25804820EDAC}">
                        <c15:formulaRef>
                          <c15:sqref>Historical!$C$12:$N$12</c15:sqref>
                        </c15:formulaRef>
                      </c:ext>
                    </c:extLst>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extLst xmlns:c15="http://schemas.microsoft.com/office/drawing/2012/chart">
                      <c:ext xmlns:c15="http://schemas.microsoft.com/office/drawing/2012/chart" uri="{02D57815-91ED-43cb-92C2-25804820EDAC}">
                        <c15:formulaRef>
                          <c15:sqref>Historical!$C$14:$N$14</c15:sqref>
                        </c15:formulaRef>
                      </c:ext>
                    </c:extLst>
                    <c:numCache>
                      <c:formatCode>0%</c:formatCode>
                      <c:ptCount val="12"/>
                      <c:pt idx="0">
                        <c:v>0.51494940254473487</c:v>
                      </c:pt>
                      <c:pt idx="1">
                        <c:v>0.62023104562844378</c:v>
                      </c:pt>
                      <c:pt idx="2">
                        <c:v>0.34374189498566743</c:v>
                      </c:pt>
                      <c:pt idx="3">
                        <c:v>4.7743128519794904E-2</c:v>
                      </c:pt>
                      <c:pt idx="4">
                        <c:v>4.7750808822669126E-2</c:v>
                      </c:pt>
                      <c:pt idx="5">
                        <c:v>0.14414381613380362</c:v>
                      </c:pt>
                      <c:pt idx="6">
                        <c:v>0.3131965636876029</c:v>
                      </c:pt>
                      <c:pt idx="7">
                        <c:v>0.30639762267697179</c:v>
                      </c:pt>
                      <c:pt idx="8">
                        <c:v>0.24639598263513801</c:v>
                      </c:pt>
                      <c:pt idx="9">
                        <c:v>0.12191253013313558</c:v>
                      </c:pt>
                      <c:pt idx="10">
                        <c:v>0.13061837946002389</c:v>
                      </c:pt>
                      <c:pt idx="11">
                        <c:v>0.35903272132190645</c:v>
                      </c:pt>
                    </c:numCache>
                  </c:numRef>
                </c:val>
                <c:smooth val="0"/>
                <c:extLst xmlns:c15="http://schemas.microsoft.com/office/drawing/2012/chart">
                  <c:ext xmlns:c16="http://schemas.microsoft.com/office/drawing/2014/chart" uri="{C3380CC4-5D6E-409C-BE32-E72D297353CC}">
                    <c16:uniqueId val="{00000001-FD34-4E7B-88FA-51E1BC954CC0}"/>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Historical!$B$15</c15:sqref>
                        </c15:formulaRef>
                      </c:ext>
                    </c:extLst>
                    <c:strCache>
                      <c:ptCount val="1"/>
                      <c:pt idx="0">
                        <c:v>2021</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2.0173632888066145E-2"/>
                        <c:y val="3.3757793787462728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E-FD34-4E7B-88FA-51E1BC954CC0}"/>
                      </c:ext>
                    </c:extLst>
                  </c:dLbl>
                  <c:dLbl>
                    <c:idx val="1"/>
                    <c:layout>
                      <c:manualLayout>
                        <c:x val="-1.7829910930261098E-2"/>
                        <c:y val="3.1328735208324285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D-FD34-4E7B-88FA-51E1BC954CC0}"/>
                      </c:ext>
                    </c:extLst>
                  </c:dLbl>
                  <c:dLbl>
                    <c:idx val="2"/>
                    <c:layout>
                      <c:manualLayout>
                        <c:x val="-2.7381329550890711E-2"/>
                        <c:y val="3.3757793787462728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F-FD34-4E7B-88FA-51E1BC954CC0}"/>
                      </c:ext>
                    </c:extLst>
                  </c:dLbl>
                  <c:dLbl>
                    <c:idx val="3"/>
                    <c:layout>
                      <c:manualLayout>
                        <c:x val="-3.9212437298871076E-2"/>
                        <c:y val="-9.9652606370292194E-3"/>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0-FD34-4E7B-88FA-51E1BC954CC0}"/>
                      </c:ext>
                    </c:extLst>
                  </c:dLbl>
                  <c:dLbl>
                    <c:idx val="4"/>
                    <c:layout>
                      <c:manualLayout>
                        <c:x val="-2.603293778257882E-2"/>
                        <c:y val="-5.1259256482382727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1-FD34-4E7B-88FA-51E1BC954CC0}"/>
                      </c:ext>
                    </c:extLst>
                  </c:dLbl>
                  <c:dLbl>
                    <c:idx val="5"/>
                    <c:layout>
                      <c:manualLayout>
                        <c:x val="-2.9548520719286424E-2"/>
                        <c:y val="-2.4539612111859913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2-FD34-4E7B-88FA-51E1BC954CC0}"/>
                      </c:ext>
                    </c:extLst>
                  </c:dLbl>
                  <c:dLbl>
                    <c:idx val="8"/>
                    <c:layout>
                      <c:manualLayout>
                        <c:x val="-1.3142467014650938E-2"/>
                        <c:y val="-3.1826787849275194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3-FD34-4E7B-88FA-51E1BC954CC0}"/>
                      </c:ext>
                    </c:extLst>
                  </c:dLbl>
                  <c:dLbl>
                    <c:idx val="9"/>
                    <c:layout>
                      <c:manualLayout>
                        <c:x val="-1.314246701465111E-2"/>
                        <c:y val="-3.1826787849275194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4-FD34-4E7B-88FA-51E1BC954CC0}"/>
                      </c:ext>
                    </c:extLst>
                  </c:dLbl>
                  <c:dLbl>
                    <c:idx val="10"/>
                    <c:layout>
                      <c:manualLayout>
                        <c:x val="-2.9548520719286424E-2"/>
                        <c:y val="-3.6684905007551991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5-FD34-4E7B-88FA-51E1BC954CC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extLst xmlns:c15="http://schemas.microsoft.com/office/drawing/2012/chart">
                      <c:ext xmlns:c15="http://schemas.microsoft.com/office/drawing/2012/chart" uri="{02D57815-91ED-43cb-92C2-25804820EDAC}">
                        <c15:formulaRef>
                          <c15:sqref>Historical!$C$12:$N$12</c15:sqref>
                        </c15:formulaRef>
                      </c:ext>
                    </c:extLst>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extLst xmlns:c15="http://schemas.microsoft.com/office/drawing/2012/chart">
                      <c:ext xmlns:c15="http://schemas.microsoft.com/office/drawing/2012/chart" uri="{02D57815-91ED-43cb-92C2-25804820EDAC}">
                        <c15:formulaRef>
                          <c15:sqref>Historical!$C$15:$N$15</c15:sqref>
                        </c15:formulaRef>
                      </c:ext>
                    </c:extLst>
                    <c:numCache>
                      <c:formatCode>0%</c:formatCode>
                      <c:ptCount val="12"/>
                      <c:pt idx="0">
                        <c:v>0.50040501964453565</c:v>
                      </c:pt>
                      <c:pt idx="1">
                        <c:v>0.58019267659577223</c:v>
                      </c:pt>
                      <c:pt idx="2">
                        <c:v>0.61880579150237125</c:v>
                      </c:pt>
                      <c:pt idx="3">
                        <c:v>0.29162670714758271</c:v>
                      </c:pt>
                      <c:pt idx="4">
                        <c:v>0.16003905750293432</c:v>
                      </c:pt>
                      <c:pt idx="5">
                        <c:v>0.48051777622037872</c:v>
                      </c:pt>
                      <c:pt idx="6">
                        <c:v>0.60529589466295974</c:v>
                      </c:pt>
                      <c:pt idx="7">
                        <c:v>0.52358521150876158</c:v>
                      </c:pt>
                      <c:pt idx="8">
                        <c:v>0.35192056495469848</c:v>
                      </c:pt>
                      <c:pt idx="9">
                        <c:v>0.15141248583213274</c:v>
                      </c:pt>
                      <c:pt idx="10">
                        <c:v>0.15508042369556688</c:v>
                      </c:pt>
                      <c:pt idx="11">
                        <c:v>0.39482428167659989</c:v>
                      </c:pt>
                    </c:numCache>
                  </c:numRef>
                </c:val>
                <c:smooth val="0"/>
                <c:extLst xmlns:c15="http://schemas.microsoft.com/office/drawing/2012/chart">
                  <c:ext xmlns:c16="http://schemas.microsoft.com/office/drawing/2014/chart" uri="{C3380CC4-5D6E-409C-BE32-E72D297353CC}">
                    <c16:uniqueId val="{00000002-FD34-4E7B-88FA-51E1BC954CC0}"/>
                  </c:ext>
                </c:extLst>
              </c15:ser>
            </c15:filteredLineSeries>
          </c:ext>
        </c:extLst>
      </c:lineChart>
      <c:catAx>
        <c:axId val="1505449775"/>
        <c:scaling>
          <c:orientation val="minMax"/>
        </c:scaling>
        <c:delete val="0"/>
        <c:axPos val="b"/>
        <c:numFmt formatCode="General"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505443119"/>
        <c:crosses val="autoZero"/>
        <c:auto val="1"/>
        <c:lblAlgn val="ctr"/>
        <c:lblOffset val="100"/>
        <c:noMultiLvlLbl val="0"/>
      </c:catAx>
      <c:valAx>
        <c:axId val="1505443119"/>
        <c:scaling>
          <c:orientation val="minMax"/>
          <c:max val="0.70000000000000007"/>
          <c:min val="5.000000000000001E-2"/>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505449775"/>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dirty="0">
                <a:solidFill>
                  <a:schemeClr val="tx1"/>
                </a:solidFill>
              </a:rPr>
              <a:t>Average Daily Rate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3"/>
          <c:order val="3"/>
          <c:tx>
            <c:strRef>
              <c:f>Historical!$B$7</c:f>
              <c:strCache>
                <c:ptCount val="1"/>
                <c:pt idx="0">
                  <c:v>2022</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0"/>
              <c:layout>
                <c:manualLayout>
                  <c:x val="-1.9522129891451672E-2"/>
                  <c:y val="2.43746838008538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1AB-4E72-92F9-6ABEC2438705}"/>
                </c:ext>
              </c:extLst>
            </c:dLbl>
            <c:dLbl>
              <c:idx val="1"/>
              <c:layout>
                <c:manualLayout>
                  <c:x val="-1.8033268113802511E-2"/>
                  <c:y val="2.43746838008538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1AB-4E72-92F9-6ABEC2438705}"/>
                </c:ext>
              </c:extLst>
            </c:dLbl>
            <c:dLbl>
              <c:idx val="2"/>
              <c:layout>
                <c:manualLayout>
                  <c:x val="-3.8470971976112073E-2"/>
                  <c:y val="2.68121521809391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1AB-4E72-92F9-6ABEC2438705}"/>
                </c:ext>
              </c:extLst>
            </c:dLbl>
            <c:dLbl>
              <c:idx val="3"/>
              <c:layout>
                <c:manualLayout>
                  <c:x val="-2.5818078983691064E-2"/>
                  <c:y val="2.43746838008538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1AB-4E72-92F9-6ABEC2438705}"/>
                </c:ext>
              </c:extLst>
            </c:dLbl>
            <c:dLbl>
              <c:idx val="4"/>
              <c:layout>
                <c:manualLayout>
                  <c:x val="-1.9235485988056012E-2"/>
                  <c:y val="1.70622786605976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1AB-4E72-92F9-6ABEC2438705}"/>
                </c:ext>
              </c:extLst>
            </c:dLbl>
            <c:dLbl>
              <c:idx val="5"/>
              <c:layout>
                <c:manualLayout>
                  <c:x val="-2.7651011107830518E-2"/>
                  <c:y val="-2.43746838008538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1AB-4E72-92F9-6ABEC2438705}"/>
                </c:ext>
              </c:extLst>
            </c:dLbl>
            <c:dLbl>
              <c:idx val="6"/>
              <c:layout>
                <c:manualLayout>
                  <c:x val="-3.0741612139787017E-2"/>
                  <c:y val="-2.43746838008538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1AB-4E72-92F9-6ABEC2438705}"/>
                </c:ext>
              </c:extLst>
            </c:dLbl>
            <c:dLbl>
              <c:idx val="7"/>
              <c:layout>
                <c:manualLayout>
                  <c:x val="-1.5628832365295511E-2"/>
                  <c:y val="-2.43746838008539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11AB-4E72-92F9-6ABEC2438705}"/>
                </c:ext>
              </c:extLst>
            </c:dLbl>
            <c:dLbl>
              <c:idx val="8"/>
              <c:layout>
                <c:manualLayout>
                  <c:x val="-2.7651011107830518E-2"/>
                  <c:y val="2.92496205610246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11AB-4E72-92F9-6ABEC2438705}"/>
                </c:ext>
              </c:extLst>
            </c:dLbl>
            <c:dLbl>
              <c:idx val="9"/>
              <c:layout>
                <c:manualLayout>
                  <c:x val="-3.3341847524942708E-2"/>
                  <c:y val="2.19372154207683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11AB-4E72-92F9-6ABEC2438705}"/>
                </c:ext>
              </c:extLst>
            </c:dLbl>
            <c:dLbl>
              <c:idx val="10"/>
              <c:layout>
                <c:manualLayout>
                  <c:x val="-4.3142638206501473E-2"/>
                  <c:y val="1.46248102805123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11AB-4E72-92F9-6ABEC2438705}"/>
                </c:ext>
              </c:extLst>
            </c:dLbl>
            <c:dLbl>
              <c:idx val="11"/>
              <c:layout>
                <c:manualLayout>
                  <c:x val="-3.0055446856337695E-2"/>
                  <c:y val="-2.68121521809392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11AB-4E72-92F9-6ABEC2438705}"/>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Historical!$C$3:$N$3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Historical!$C$7:$N$7</c:f>
              <c:numCache>
                <c:formatCode>_("$"* #,##0_);_("$"* \(#,##0\);_("$"* "-"??_);_(@_)</c:formatCode>
                <c:ptCount val="12"/>
                <c:pt idx="0">
                  <c:v>734</c:v>
                </c:pt>
                <c:pt idx="1">
                  <c:v>867</c:v>
                </c:pt>
                <c:pt idx="2">
                  <c:v>885</c:v>
                </c:pt>
                <c:pt idx="3">
                  <c:v>386</c:v>
                </c:pt>
                <c:pt idx="4">
                  <c:v>415</c:v>
                </c:pt>
                <c:pt idx="5">
                  <c:v>591</c:v>
                </c:pt>
                <c:pt idx="6">
                  <c:v>666</c:v>
                </c:pt>
                <c:pt idx="7">
                  <c:v>616</c:v>
                </c:pt>
                <c:pt idx="8">
                  <c:v>484</c:v>
                </c:pt>
                <c:pt idx="9">
                  <c:v>455</c:v>
                </c:pt>
                <c:pt idx="10">
                  <c:v>337</c:v>
                </c:pt>
                <c:pt idx="11">
                  <c:v>1025</c:v>
                </c:pt>
              </c:numCache>
            </c:numRef>
          </c:val>
          <c:smooth val="0"/>
          <c:extLst>
            <c:ext xmlns:c16="http://schemas.microsoft.com/office/drawing/2014/chart" uri="{C3380CC4-5D6E-409C-BE32-E72D297353CC}">
              <c16:uniqueId val="{00000003-11AB-4E72-92F9-6ABEC2438705}"/>
            </c:ext>
          </c:extLst>
        </c:ser>
        <c:ser>
          <c:idx val="4"/>
          <c:order val="4"/>
          <c:tx>
            <c:strRef>
              <c:f>Historical!$B$8</c:f>
              <c:strCache>
                <c:ptCount val="1"/>
                <c:pt idx="0">
                  <c:v>2023</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0"/>
              <c:layout>
                <c:manualLayout>
                  <c:x val="-3.8795570802160478E-2"/>
                  <c:y val="-3.3155711621772464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4.032238750246242E-2"/>
                      <c:h val="3.4624334302434938E-2"/>
                    </c:manualLayout>
                  </c15:layout>
                </c:ext>
                <c:ext xmlns:c16="http://schemas.microsoft.com/office/drawing/2014/chart" uri="{C3380CC4-5D6E-409C-BE32-E72D297353CC}">
                  <c16:uniqueId val="{0000001D-11AB-4E72-92F9-6ABEC2438705}"/>
                </c:ext>
              </c:extLst>
            </c:dLbl>
            <c:dLbl>
              <c:idx val="1"/>
              <c:layout>
                <c:manualLayout>
                  <c:x val="-2.9778936745259214E-2"/>
                  <c:y val="-2.94995090516443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94A-4B2F-9B0F-6179C4F38B51}"/>
                </c:ext>
              </c:extLst>
            </c:dLbl>
            <c:dLbl>
              <c:idx val="3"/>
              <c:layout>
                <c:manualLayout>
                  <c:x val="-1.564079987761487E-2"/>
                  <c:y val="-4.16868509520713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22B-4BB8-AE60-A7F25BEDAD05}"/>
                </c:ext>
              </c:extLst>
            </c:dLbl>
            <c:dLbl>
              <c:idx val="4"/>
              <c:layout>
                <c:manualLayout>
                  <c:x val="-2.4970065248245212E-2"/>
                  <c:y val="-2.9499509051644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94A-4B2F-9B0F-6179C4F38B51}"/>
                </c:ext>
              </c:extLst>
            </c:dLbl>
            <c:dLbl>
              <c:idx val="5"/>
              <c:layout>
                <c:manualLayout>
                  <c:x val="-2.3767847373991798E-2"/>
                  <c:y val="2.41247953102339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B4D-470F-B525-A4204AA12C87}"/>
                </c:ext>
              </c:extLst>
            </c:dLbl>
            <c:dLbl>
              <c:idx val="6"/>
              <c:layout>
                <c:manualLayout>
                  <c:x val="-2.124873803812493E-2"/>
                  <c:y val="2.89997320704048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4D6-4E89-ADAA-32712A60C7DB}"/>
                </c:ext>
              </c:extLst>
            </c:dLbl>
            <c:dLbl>
              <c:idx val="7"/>
              <c:layout>
                <c:manualLayout>
                  <c:x val="-3.0981154619512716E-2"/>
                  <c:y val="1.92498585500633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94A-4B2F-9B0F-6179C4F38B51}"/>
                </c:ext>
              </c:extLst>
            </c:dLbl>
            <c:dLbl>
              <c:idx val="8"/>
              <c:layout>
                <c:manualLayout>
                  <c:x val="-2.1363411625484708E-2"/>
                  <c:y val="-2.70620406715590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8F2-4A8D-89BB-2F59470FFCD6}"/>
                </c:ext>
              </c:extLst>
            </c:dLbl>
            <c:dLbl>
              <c:idx val="9"/>
              <c:layout>
                <c:manualLayout>
                  <c:x val="-1.9141975004252739E-2"/>
                  <c:y val="-2.70620406715590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EF4-4F75-8B21-349BF66EDEF8}"/>
                </c:ext>
              </c:extLst>
            </c:dLbl>
            <c:dLbl>
              <c:idx val="10"/>
              <c:layout>
                <c:manualLayout>
                  <c:x val="-3.2034156785899961E-3"/>
                  <c:y val="-1.73121671512176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8E4-49C4-BC53-ED2B22847D5B}"/>
                </c:ext>
              </c:extLst>
            </c:dLbl>
            <c:dLbl>
              <c:idx val="11"/>
              <c:layout>
                <c:manualLayout>
                  <c:x val="-1.1298742039572323E-2"/>
                  <c:y val="-2.70620406715590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AA0-4909-B6A0-1C6C710FD137}"/>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Historical!$C$3:$N$3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Historical!$C$8:$N$8</c:f>
              <c:numCache>
                <c:formatCode>_("$"* #,##0_);_("$"* \(#,##0\);_("$"* "-"??_);_(@_)</c:formatCode>
                <c:ptCount val="12"/>
                <c:pt idx="0">
                  <c:v>782</c:v>
                </c:pt>
                <c:pt idx="1">
                  <c:v>1024</c:v>
                </c:pt>
                <c:pt idx="2">
                  <c:v>927</c:v>
                </c:pt>
                <c:pt idx="3">
                  <c:v>388</c:v>
                </c:pt>
                <c:pt idx="4">
                  <c:v>497</c:v>
                </c:pt>
                <c:pt idx="5">
                  <c:v>545</c:v>
                </c:pt>
                <c:pt idx="6">
                  <c:v>653</c:v>
                </c:pt>
                <c:pt idx="7">
                  <c:v>596</c:v>
                </c:pt>
                <c:pt idx="8">
                  <c:v>498</c:v>
                </c:pt>
                <c:pt idx="9">
                  <c:v>465</c:v>
                </c:pt>
                <c:pt idx="10">
                  <c:v>347</c:v>
                </c:pt>
                <c:pt idx="11">
                  <c:v>918</c:v>
                </c:pt>
              </c:numCache>
            </c:numRef>
          </c:val>
          <c:smooth val="0"/>
          <c:extLst>
            <c:ext xmlns:c16="http://schemas.microsoft.com/office/drawing/2014/chart" uri="{C3380CC4-5D6E-409C-BE32-E72D297353CC}">
              <c16:uniqueId val="{00000004-11AB-4E72-92F9-6ABEC2438705}"/>
            </c:ext>
          </c:extLst>
        </c:ser>
        <c:ser>
          <c:idx val="5"/>
          <c:order val="5"/>
          <c:tx>
            <c:strRef>
              <c:f>Historical!$B$9</c:f>
              <c:strCache>
                <c:ptCount val="1"/>
                <c:pt idx="0">
                  <c:v>2024</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4.3505513057198041E-2"/>
                  <c:y val="9.749873520341538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26E-472B-A829-0160712B3A77}"/>
                </c:ext>
              </c:extLst>
            </c:dLbl>
            <c:dLbl>
              <c:idx val="1"/>
              <c:layout>
                <c:manualLayout>
                  <c:x val="-1.0303937303020608E-2"/>
                  <c:y val="1.21873419004268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6B8-463C-9AFA-24CD9C0FDA72}"/>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Historical!$C$3:$N$3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Historical!$C$9:$N$9</c:f>
              <c:numCache>
                <c:formatCode>_("$"* #,##0_);_("$"* \(#,##0\);_("$"* "-"??_);_(@_)</c:formatCode>
                <c:ptCount val="12"/>
                <c:pt idx="0">
                  <c:v>769</c:v>
                </c:pt>
                <c:pt idx="1">
                  <c:v>969</c:v>
                </c:pt>
              </c:numCache>
            </c:numRef>
          </c:val>
          <c:smooth val="0"/>
          <c:extLst>
            <c:ext xmlns:c16="http://schemas.microsoft.com/office/drawing/2014/chart" uri="{C3380CC4-5D6E-409C-BE32-E72D297353CC}">
              <c16:uniqueId val="{00000000-226E-472B-A829-0160712B3A77}"/>
            </c:ext>
          </c:extLst>
        </c:ser>
        <c:dLbls>
          <c:showLegendKey val="0"/>
          <c:showVal val="0"/>
          <c:showCatName val="0"/>
          <c:showSerName val="0"/>
          <c:showPercent val="0"/>
          <c:showBubbleSize val="0"/>
        </c:dLbls>
        <c:marker val="1"/>
        <c:smooth val="0"/>
        <c:axId val="896393023"/>
        <c:axId val="896390623"/>
        <c:extLst>
          <c:ext xmlns:c15="http://schemas.microsoft.com/office/drawing/2012/chart" uri="{02D57815-91ED-43cb-92C2-25804820EDAC}">
            <c15:filteredLineSeries>
              <c15:ser>
                <c:idx val="0"/>
                <c:order val="0"/>
                <c:tx>
                  <c:strRef>
                    <c:extLst>
                      <c:ext uri="{02D57815-91ED-43cb-92C2-25804820EDAC}">
                        <c15:formulaRef>
                          <c15:sqref>Historical!$B$4</c15:sqref>
                        </c15:formulaRef>
                      </c:ext>
                    </c:extLst>
                    <c:strCache>
                      <c:ptCount val="1"/>
                      <c:pt idx="0">
                        <c:v>2019</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extLst>
                      <c:ext uri="{02D57815-91ED-43cb-92C2-25804820EDAC}">
                        <c15:formulaRef>
                          <c15:sqref>Historical!$C$3:$N$3</c15:sqref>
                        </c15:formulaRef>
                      </c:ext>
                    </c:extLst>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extLst>
                      <c:ext uri="{02D57815-91ED-43cb-92C2-25804820EDAC}">
                        <c15:formulaRef>
                          <c15:sqref>Historical!$C$4:$N$4</c15:sqref>
                        </c15:formulaRef>
                      </c:ext>
                    </c:extLst>
                    <c:numCache>
                      <c:formatCode>_("$"* #,##0_);_("$"* \(#,##0\);_("$"* "-"??_);_(@_)</c:formatCode>
                      <c:ptCount val="12"/>
                      <c:pt idx="0">
                        <c:v>376.55618586088934</c:v>
                      </c:pt>
                      <c:pt idx="1">
                        <c:v>426.87839797513584</c:v>
                      </c:pt>
                      <c:pt idx="2">
                        <c:v>384.36429345670854</c:v>
                      </c:pt>
                      <c:pt idx="3">
                        <c:v>212.98957839518167</c:v>
                      </c:pt>
                      <c:pt idx="4">
                        <c:v>232.40648401826482</c:v>
                      </c:pt>
                      <c:pt idx="5">
                        <c:v>224.47156471228899</c:v>
                      </c:pt>
                      <c:pt idx="6">
                        <c:v>273.46367782472106</c:v>
                      </c:pt>
                      <c:pt idx="7">
                        <c:v>226.96360020728073</c:v>
                      </c:pt>
                      <c:pt idx="8">
                        <c:v>181.36369017980635</c:v>
                      </c:pt>
                      <c:pt idx="9">
                        <c:v>74.853155792276965</c:v>
                      </c:pt>
                      <c:pt idx="10">
                        <c:v>119.90352040816327</c:v>
                      </c:pt>
                      <c:pt idx="11">
                        <c:v>691.37301100513582</c:v>
                      </c:pt>
                    </c:numCache>
                  </c:numRef>
                </c:val>
                <c:smooth val="0"/>
                <c:extLst>
                  <c:ext xmlns:c16="http://schemas.microsoft.com/office/drawing/2014/chart" uri="{C3380CC4-5D6E-409C-BE32-E72D297353CC}">
                    <c16:uniqueId val="{00000000-11AB-4E72-92F9-6ABEC2438705}"/>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Historical!$B$5</c15:sqref>
                        </c15:formulaRef>
                      </c:ext>
                    </c:extLst>
                    <c:strCache>
                      <c:ptCount val="1"/>
                      <c:pt idx="0">
                        <c:v>2020</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extLst xmlns:c15="http://schemas.microsoft.com/office/drawing/2012/chart">
                      <c:ext xmlns:c15="http://schemas.microsoft.com/office/drawing/2012/chart" uri="{02D57815-91ED-43cb-92C2-25804820EDAC}">
                        <c15:formulaRef>
                          <c15:sqref>Historical!$C$3:$N$3</c15:sqref>
                        </c15:formulaRef>
                      </c:ext>
                    </c:extLst>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extLst xmlns:c15="http://schemas.microsoft.com/office/drawing/2012/chart">
                      <c:ext xmlns:c15="http://schemas.microsoft.com/office/drawing/2012/chart" uri="{02D57815-91ED-43cb-92C2-25804820EDAC}">
                        <c15:formulaRef>
                          <c15:sqref>Historical!$C$5:$N$5</c15:sqref>
                        </c15:formulaRef>
                      </c:ext>
                    </c:extLst>
                    <c:numCache>
                      <c:formatCode>_("$"* #,##0_);_("$"* \(#,##0\);_("$"* "-"??_);_(@_)</c:formatCode>
                      <c:ptCount val="12"/>
                      <c:pt idx="0">
                        <c:v>427.15079799742091</c:v>
                      </c:pt>
                      <c:pt idx="1">
                        <c:v>484.95776062536953</c:v>
                      </c:pt>
                      <c:pt idx="2">
                        <c:v>484.68454698592228</c:v>
                      </c:pt>
                      <c:pt idx="3">
                        <c:v>160.38261176470587</c:v>
                      </c:pt>
                      <c:pt idx="4">
                        <c:v>138.89862129144853</c:v>
                      </c:pt>
                      <c:pt idx="5">
                        <c:v>263.08179859719439</c:v>
                      </c:pt>
                      <c:pt idx="6">
                        <c:v>344.7119561551433</c:v>
                      </c:pt>
                      <c:pt idx="7">
                        <c:v>329.56891923204233</c:v>
                      </c:pt>
                      <c:pt idx="8">
                        <c:v>266.85308721934371</c:v>
                      </c:pt>
                      <c:pt idx="9">
                        <c:v>264.18830886075949</c:v>
                      </c:pt>
                      <c:pt idx="10">
                        <c:v>271.38006796116503</c:v>
                      </c:pt>
                      <c:pt idx="11">
                        <c:v>715.54313374511526</c:v>
                      </c:pt>
                    </c:numCache>
                  </c:numRef>
                </c:val>
                <c:smooth val="0"/>
                <c:extLst xmlns:c15="http://schemas.microsoft.com/office/drawing/2012/chart">
                  <c:ext xmlns:c16="http://schemas.microsoft.com/office/drawing/2014/chart" uri="{C3380CC4-5D6E-409C-BE32-E72D297353CC}">
                    <c16:uniqueId val="{00000001-11AB-4E72-92F9-6ABEC2438705}"/>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Historical!$B$6</c15:sqref>
                        </c15:formulaRef>
                      </c:ext>
                    </c:extLst>
                    <c:strCache>
                      <c:ptCount val="1"/>
                      <c:pt idx="0">
                        <c:v>2021</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2.5246575359323526E-2"/>
                        <c:y val="2.6812152180939228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5-11AB-4E72-92F9-6ABEC2438705}"/>
                      </c:ext>
                    </c:extLst>
                  </c:dLbl>
                  <c:dLbl>
                    <c:idx val="1"/>
                    <c:layout>
                      <c:manualLayout>
                        <c:x val="-1.9235485988056012E-2"/>
                        <c:y val="3.6562025701280768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A-11AB-4E72-92F9-6ABEC2438705}"/>
                      </c:ext>
                    </c:extLst>
                  </c:dLbl>
                  <c:dLbl>
                    <c:idx val="2"/>
                    <c:layout>
                      <c:manualLayout>
                        <c:x val="-3.0055446856337563E-2"/>
                        <c:y val="2.4374683800853843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9-11AB-4E72-92F9-6ABEC2438705}"/>
                      </c:ext>
                    </c:extLst>
                  </c:dLbl>
                  <c:dLbl>
                    <c:idx val="3"/>
                    <c:layout>
                      <c:manualLayout>
                        <c:x val="-9.6177429940280511E-3"/>
                        <c:y val="-1.9499747040683076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B-11AB-4E72-92F9-6ABEC2438705}"/>
                      </c:ext>
                    </c:extLst>
                  </c:dLbl>
                  <c:dLbl>
                    <c:idx val="4"/>
                    <c:layout>
                      <c:manualLayout>
                        <c:x val="-2.5246575359323516E-2"/>
                        <c:y val="2.6812152180939137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D-11AB-4E72-92F9-6ABEC2438705}"/>
                      </c:ext>
                    </c:extLst>
                  </c:dLbl>
                  <c:dLbl>
                    <c:idx val="5"/>
                    <c:layout>
                      <c:manualLayout>
                        <c:x val="-1.442661449104201E-2"/>
                        <c:y val="2.9249620561024613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F-11AB-4E72-92F9-6ABEC2438705}"/>
                      </c:ext>
                    </c:extLst>
                  </c:dLbl>
                  <c:dLbl>
                    <c:idx val="6"/>
                    <c:layout>
                      <c:manualLayout>
                        <c:x val="-1.6831050239549013E-2"/>
                        <c:y val="-2.9249620561024703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1-11AB-4E72-92F9-6ABEC2438705}"/>
                      </c:ext>
                    </c:extLst>
                  </c:dLbl>
                  <c:dLbl>
                    <c:idx val="7"/>
                    <c:layout>
                      <c:manualLayout>
                        <c:x val="-1.5628832365295511E-2"/>
                        <c:y val="-3.4124557321195383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3-11AB-4E72-92F9-6ABEC2438705}"/>
                      </c:ext>
                    </c:extLst>
                  </c:dLbl>
                  <c:dLbl>
                    <c:idx val="8"/>
                    <c:layout>
                      <c:manualLayout>
                        <c:x val="-2.885322898208402E-2"/>
                        <c:y val="2.1937215420768458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5-11AB-4E72-92F9-6ABEC2438705}"/>
                      </c:ext>
                    </c:extLst>
                  </c:dLbl>
                  <c:dLbl>
                    <c:idx val="9"/>
                    <c:layout>
                      <c:manualLayout>
                        <c:x val="-2.6448793233577017E-2"/>
                        <c:y val="2.4374683800853753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7-11AB-4E72-92F9-6ABEC2438705}"/>
                      </c:ext>
                    </c:extLst>
                  </c:dLbl>
                  <c:dLbl>
                    <c:idx val="10"/>
                    <c:layout>
                      <c:manualLayout>
                        <c:x val="-3.6066536227605112E-2"/>
                        <c:y val="-4.3874430841537006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A-11AB-4E72-92F9-6ABEC2438705}"/>
                      </c:ext>
                    </c:extLst>
                  </c:dLbl>
                  <c:dLbl>
                    <c:idx val="11"/>
                    <c:layout>
                      <c:manualLayout>
                        <c:x val="-8.4155251197746816E-3"/>
                        <c:y val="-1.2187341900426944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C-11AB-4E72-92F9-6ABEC2438705}"/>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extLst xmlns:c15="http://schemas.microsoft.com/office/drawing/2012/chart">
                      <c:ext xmlns:c15="http://schemas.microsoft.com/office/drawing/2012/chart" uri="{02D57815-91ED-43cb-92C2-25804820EDAC}">
                        <c15:formulaRef>
                          <c15:sqref>Historical!$C$3:$N$3</c15:sqref>
                        </c15:formulaRef>
                      </c:ext>
                    </c:extLst>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extLst xmlns:c15="http://schemas.microsoft.com/office/drawing/2012/chart">
                      <c:ext xmlns:c15="http://schemas.microsoft.com/office/drawing/2012/chart" uri="{02D57815-91ED-43cb-92C2-25804820EDAC}">
                        <c15:formulaRef>
                          <c15:sqref>Historical!$C$6:$N$6</c15:sqref>
                        </c15:formulaRef>
                      </c:ext>
                    </c:extLst>
                    <c:numCache>
                      <c:formatCode>_("$"* #,##0_);_("$"* \(#,##0\);_("$"* "-"??_);_(@_)</c:formatCode>
                      <c:ptCount val="12"/>
                      <c:pt idx="0">
                        <c:v>542.37204371778932</c:v>
                      </c:pt>
                      <c:pt idx="1">
                        <c:v>666.46402638239124</c:v>
                      </c:pt>
                      <c:pt idx="2">
                        <c:v>645.9479132034337</c:v>
                      </c:pt>
                      <c:pt idx="3">
                        <c:v>470.81861661840054</c:v>
                      </c:pt>
                      <c:pt idx="4">
                        <c:v>360.28958969465646</c:v>
                      </c:pt>
                      <c:pt idx="5">
                        <c:v>521.68994316863837</c:v>
                      </c:pt>
                      <c:pt idx="6">
                        <c:v>570.73046800136888</c:v>
                      </c:pt>
                      <c:pt idx="7">
                        <c:v>531.56721438137424</c:v>
                      </c:pt>
                      <c:pt idx="8">
                        <c:v>431.98622214994305</c:v>
                      </c:pt>
                      <c:pt idx="9">
                        <c:v>380.33309523809521</c:v>
                      </c:pt>
                      <c:pt idx="10">
                        <c:v>333.15997532894738</c:v>
                      </c:pt>
                      <c:pt idx="11">
                        <c:v>1075.2063130229565</c:v>
                      </c:pt>
                    </c:numCache>
                  </c:numRef>
                </c:val>
                <c:smooth val="0"/>
                <c:extLst xmlns:c15="http://schemas.microsoft.com/office/drawing/2012/chart">
                  <c:ext xmlns:c16="http://schemas.microsoft.com/office/drawing/2014/chart" uri="{C3380CC4-5D6E-409C-BE32-E72D297353CC}">
                    <c16:uniqueId val="{00000002-11AB-4E72-92F9-6ABEC2438705}"/>
                  </c:ext>
                </c:extLst>
              </c15:ser>
            </c15:filteredLineSeries>
          </c:ext>
        </c:extLst>
      </c:lineChart>
      <c:catAx>
        <c:axId val="896393023"/>
        <c:scaling>
          <c:orientation val="minMax"/>
        </c:scaling>
        <c:delete val="0"/>
        <c:axPos val="b"/>
        <c:numFmt formatCode="General"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896390623"/>
        <c:crosses val="autoZero"/>
        <c:auto val="1"/>
        <c:lblAlgn val="ctr"/>
        <c:lblOffset val="100"/>
        <c:noMultiLvlLbl val="0"/>
      </c:catAx>
      <c:valAx>
        <c:axId val="896390623"/>
        <c:scaling>
          <c:orientation val="minMax"/>
          <c:max val="1200"/>
          <c:min val="30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896393023"/>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r>
              <a:rPr lang="en-US" sz="1800" b="1" dirty="0">
                <a:solidFill>
                  <a:schemeClr val="tx1"/>
                </a:solidFill>
              </a:rPr>
              <a:t>Total Domestic Visa Card</a:t>
            </a:r>
            <a:r>
              <a:rPr lang="en-US" sz="1800" b="1" baseline="0" dirty="0">
                <a:solidFill>
                  <a:schemeClr val="tx1"/>
                </a:solidFill>
              </a:rPr>
              <a:t> </a:t>
            </a:r>
            <a:r>
              <a:rPr lang="en-US" sz="1800" b="1" dirty="0">
                <a:solidFill>
                  <a:schemeClr val="tx1"/>
                </a:solidFill>
              </a:rPr>
              <a:t>Spend by Year</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'Monthly-Annual'!$C$23</c:f>
              <c:strCache>
                <c:ptCount val="1"/>
                <c:pt idx="0">
                  <c:v>Annual Total</c:v>
                </c:pt>
              </c:strCache>
            </c:strRef>
          </c:tx>
          <c:spPr>
            <a:solidFill>
              <a:schemeClr val="accent1"/>
            </a:solidFill>
            <a:ln>
              <a:solidFill>
                <a:schemeClr val="accent1"/>
              </a:solidFill>
            </a:ln>
            <a:effectLst/>
          </c:spPr>
          <c:invertIfNegative val="0"/>
          <c:dPt>
            <c:idx val="3"/>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0-3C4A-4C99-A0B6-E2A7709CDC7A}"/>
              </c:ext>
            </c:extLst>
          </c:dPt>
          <c:dLbls>
            <c:dLbl>
              <c:idx val="3"/>
              <c:layout>
                <c:manualLayout>
                  <c:x val="0"/>
                  <c:y val="-9.211353701033574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C4A-4C99-A0B6-E2A7709CDC7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'Monthly-Annual'!$B$24:$B$27</c:f>
              <c:numCache>
                <c:formatCode>General</c:formatCode>
                <c:ptCount val="4"/>
                <c:pt idx="0">
                  <c:v>2020</c:v>
                </c:pt>
                <c:pt idx="1">
                  <c:v>2021</c:v>
                </c:pt>
                <c:pt idx="2">
                  <c:v>2022</c:v>
                </c:pt>
                <c:pt idx="3">
                  <c:v>2023</c:v>
                </c:pt>
              </c:numCache>
            </c:numRef>
          </c:cat>
          <c:val>
            <c:numRef>
              <c:f>'Monthly-Annual'!$C$24:$C$27</c:f>
              <c:numCache>
                <c:formatCode>_("$"* #,##0_);_("$"* \(#,##0\);_("$"* "-"??_);_(@_)</c:formatCode>
                <c:ptCount val="4"/>
                <c:pt idx="0">
                  <c:v>46846185</c:v>
                </c:pt>
                <c:pt idx="1">
                  <c:v>58179678</c:v>
                </c:pt>
                <c:pt idx="2">
                  <c:v>68351688</c:v>
                </c:pt>
                <c:pt idx="3">
                  <c:v>73685036</c:v>
                </c:pt>
              </c:numCache>
            </c:numRef>
          </c:val>
          <c:extLst>
            <c:ext xmlns:c16="http://schemas.microsoft.com/office/drawing/2014/chart" uri="{C3380CC4-5D6E-409C-BE32-E72D297353CC}">
              <c16:uniqueId val="{00000000-B1A2-46AB-BB33-EC97145409D4}"/>
            </c:ext>
          </c:extLst>
        </c:ser>
        <c:dLbls>
          <c:showLegendKey val="0"/>
          <c:showVal val="0"/>
          <c:showCatName val="0"/>
          <c:showSerName val="0"/>
          <c:showPercent val="0"/>
          <c:showBubbleSize val="0"/>
        </c:dLbls>
        <c:gapWidth val="219"/>
        <c:overlap val="-27"/>
        <c:axId val="372479759"/>
        <c:axId val="369055343"/>
      </c:barChart>
      <c:catAx>
        <c:axId val="372479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369055343"/>
        <c:crosses val="autoZero"/>
        <c:auto val="1"/>
        <c:lblAlgn val="ctr"/>
        <c:lblOffset val="100"/>
        <c:noMultiLvlLbl val="0"/>
      </c:catAx>
      <c:valAx>
        <c:axId val="369055343"/>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3724797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r>
              <a:rPr lang="en-US" sz="1800" b="1" dirty="0">
                <a:solidFill>
                  <a:schemeClr val="tx1"/>
                </a:solidFill>
              </a:rPr>
              <a:t>Visa Card Spend by Month</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2"/>
          <c:order val="2"/>
          <c:tx>
            <c:strRef>
              <c:f>'Monthly-Annual'!$B$16</c:f>
              <c:strCache>
                <c:ptCount val="1"/>
                <c:pt idx="0">
                  <c:v>2022</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3.2125798672626986E-2"/>
                  <c:y val="-2.90156053109052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B15-4E4E-BB3F-01D0D6327995}"/>
                </c:ext>
              </c:extLst>
            </c:dLbl>
            <c:dLbl>
              <c:idx val="1"/>
              <c:layout>
                <c:manualLayout>
                  <c:x val="-2.0266375177737349E-2"/>
                  <c:y val="3.01757394080145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B15-4E4E-BB3F-01D0D6327995}"/>
                </c:ext>
              </c:extLst>
            </c:dLbl>
            <c:dLbl>
              <c:idx val="2"/>
              <c:layout>
                <c:manualLayout>
                  <c:x val="-2.6012873706533875E-2"/>
                  <c:y val="-2.42093632643392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B15-4E4E-BB3F-01D0D6327995}"/>
                </c:ext>
              </c:extLst>
            </c:dLbl>
            <c:dLbl>
              <c:idx val="3"/>
              <c:layout>
                <c:manualLayout>
                  <c:x val="-5.7615511576180334E-3"/>
                  <c:y val="-2.24694538539897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B15-4E4E-BB3F-01D0D6327995}"/>
                </c:ext>
              </c:extLst>
            </c:dLbl>
            <c:dLbl>
              <c:idx val="4"/>
              <c:layout>
                <c:manualLayout>
                  <c:x val="-1.6859630313336056E-4"/>
                  <c:y val="1.47308829252572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B15-4E4E-BB3F-01D0D6327995}"/>
                </c:ext>
              </c:extLst>
            </c:dLbl>
            <c:dLbl>
              <c:idx val="5"/>
              <c:layout>
                <c:manualLayout>
                  <c:x val="-1.37038334159084E-2"/>
                  <c:y val="2.23195019027949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B15-4E4E-BB3F-01D0D6327995}"/>
                </c:ext>
              </c:extLst>
            </c:dLbl>
            <c:dLbl>
              <c:idx val="6"/>
              <c:layout>
                <c:manualLayout>
                  <c:x val="-3.8956305109043937E-2"/>
                  <c:y val="-2.0238651155943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B15-4E4E-BB3F-01D0D6327995}"/>
                </c:ext>
              </c:extLst>
            </c:dLbl>
            <c:dLbl>
              <c:idx val="7"/>
              <c:layout>
                <c:manualLayout>
                  <c:x val="-9.1251440093423411E-3"/>
                  <c:y val="1.74239888502652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B15-4E4E-BB3F-01D0D6327995}"/>
                </c:ext>
              </c:extLst>
            </c:dLbl>
            <c:dLbl>
              <c:idx val="8"/>
              <c:layout>
                <c:manualLayout>
                  <c:x val="-2.2017001697997496E-4"/>
                  <c:y val="5.02932231637052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B15-4E4E-BB3F-01D0D6327995}"/>
                </c:ext>
              </c:extLst>
            </c:dLbl>
            <c:dLbl>
              <c:idx val="9"/>
              <c:layout>
                <c:manualLayout>
                  <c:x val="-1.3983048352712158E-2"/>
                  <c:y val="1.05940761783138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B15-4E4E-BB3F-01D0D6327995}"/>
                </c:ext>
              </c:extLst>
            </c:dLbl>
            <c:dLbl>
              <c:idx val="10"/>
              <c:layout>
                <c:manualLayout>
                  <c:x val="-3.3454323578891117E-2"/>
                  <c:y val="-2.62779611280197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B15-4E4E-BB3F-01D0D6327995}"/>
                </c:ext>
              </c:extLst>
            </c:dLbl>
            <c:dLbl>
              <c:idx val="11"/>
              <c:layout>
                <c:manualLayout>
                  <c:x val="-2.3839272920588871E-2"/>
                  <c:y val="-2.92386855807098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B15-4E4E-BB3F-01D0D6327995}"/>
                </c:ext>
              </c:extLst>
            </c:dLbl>
            <c:numFmt formatCode="&quot;$&quot;#,##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'Monthly-Annual'!$C$13:$N$13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'Monthly-Annual'!$C$16:$N$16</c:f>
              <c:numCache>
                <c:formatCode>_("$"* #,##0_);_("$"* \(#,##0\);_("$"* "-"??_);_(@_)</c:formatCode>
                <c:ptCount val="12"/>
                <c:pt idx="0">
                  <c:v>8867862</c:v>
                </c:pt>
                <c:pt idx="1">
                  <c:v>10350810</c:v>
                </c:pt>
                <c:pt idx="2">
                  <c:v>10225754</c:v>
                </c:pt>
                <c:pt idx="3">
                  <c:v>4106114</c:v>
                </c:pt>
                <c:pt idx="4">
                  <c:v>1466269</c:v>
                </c:pt>
                <c:pt idx="5">
                  <c:v>4058990</c:v>
                </c:pt>
                <c:pt idx="6">
                  <c:v>6983356</c:v>
                </c:pt>
                <c:pt idx="7">
                  <c:v>5671233</c:v>
                </c:pt>
                <c:pt idx="8">
                  <c:v>3943988</c:v>
                </c:pt>
                <c:pt idx="9">
                  <c:v>2044093</c:v>
                </c:pt>
                <c:pt idx="10">
                  <c:v>2385541</c:v>
                </c:pt>
                <c:pt idx="11">
                  <c:v>8247677</c:v>
                </c:pt>
              </c:numCache>
            </c:numRef>
          </c:val>
          <c:smooth val="0"/>
          <c:extLst>
            <c:ext xmlns:c16="http://schemas.microsoft.com/office/drawing/2014/chart" uri="{C3380CC4-5D6E-409C-BE32-E72D297353CC}">
              <c16:uniqueId val="{00000002-1B15-4E4E-BB3F-01D0D6327995}"/>
            </c:ext>
          </c:extLst>
        </c:ser>
        <c:ser>
          <c:idx val="3"/>
          <c:order val="3"/>
          <c:tx>
            <c:strRef>
              <c:f>'Monthly-Annual'!$B$17</c:f>
              <c:strCache>
                <c:ptCount val="1"/>
                <c:pt idx="0">
                  <c:v>2023</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0"/>
              <c:layout>
                <c:manualLayout>
                  <c:x val="-4.3642444590545726E-2"/>
                  <c:y val="-1.97602052416278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C79-4D84-AF72-7F6E0D474AF7}"/>
                </c:ext>
              </c:extLst>
            </c:dLbl>
            <c:dLbl>
              <c:idx val="1"/>
              <c:layout>
                <c:manualLayout>
                  <c:x val="-4.1917922940602488E-2"/>
                  <c:y val="-2.47002565520347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B82-4372-B988-710AABCD6B63}"/>
                </c:ext>
              </c:extLst>
            </c:dLbl>
            <c:dLbl>
              <c:idx val="2"/>
              <c:layout>
                <c:manualLayout>
                  <c:x val="-2.6180335562492982E-2"/>
                  <c:y val="-2.47002565520347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DEB-4317-8251-C7529E33BC6F}"/>
                </c:ext>
              </c:extLst>
            </c:dLbl>
            <c:dLbl>
              <c:idx val="3"/>
              <c:layout>
                <c:manualLayout>
                  <c:x val="-5.6645841811624595E-3"/>
                  <c:y val="-9.880102620814004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7AD-4A35-BF09-B2BFF91DEE92}"/>
                </c:ext>
              </c:extLst>
            </c:dLbl>
            <c:dLbl>
              <c:idx val="4"/>
              <c:layout>
                <c:manualLayout>
                  <c:x val="-2.1796569885523889E-2"/>
                  <c:y val="-4.94005131040696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950-4446-8445-2753176BA579}"/>
                </c:ext>
              </c:extLst>
            </c:dLbl>
            <c:dLbl>
              <c:idx val="5"/>
              <c:layout>
                <c:manualLayout>
                  <c:x val="-3.6771010790686995E-2"/>
                  <c:y val="-2.47002565520347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EDE-45CA-B508-8E7E58467289}"/>
                </c:ext>
              </c:extLst>
            </c:dLbl>
            <c:dLbl>
              <c:idx val="6"/>
              <c:layout>
                <c:manualLayout>
                  <c:x val="-1.0960417741846248E-2"/>
                  <c:y val="-2.71702822072382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D53-408F-8D0E-A552D1FD20C7}"/>
                </c:ext>
              </c:extLst>
            </c:dLbl>
            <c:dLbl>
              <c:idx val="7"/>
              <c:layout>
                <c:manualLayout>
                  <c:x val="-1.2560686378937203E-2"/>
                  <c:y val="-3.95204104832556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33F-431F-A371-4B05DBD50A51}"/>
                </c:ext>
              </c:extLst>
            </c:dLbl>
            <c:dLbl>
              <c:idx val="8"/>
              <c:layout>
                <c:manualLayout>
                  <c:x val="-9.0633346898599185E-3"/>
                  <c:y val="-2.47002565520347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36B-40B3-8BE1-65BE738A839F}"/>
                </c:ext>
              </c:extLst>
            </c:dLbl>
            <c:dLbl>
              <c:idx val="9"/>
              <c:layout>
                <c:manualLayout>
                  <c:x val="-1.6008707667449204E-2"/>
                  <c:y val="-3.21103335176453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0B3-4789-9593-2611F7103668}"/>
                </c:ext>
              </c:extLst>
            </c:dLbl>
            <c:dLbl>
              <c:idx val="10"/>
              <c:layout>
                <c:manualLayout>
                  <c:x val="0"/>
                  <c:y val="-4.94005131040695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37F-4E83-B92E-2E01FA5ADC12}"/>
                </c:ext>
              </c:extLst>
            </c:dLbl>
            <c:dLbl>
              <c:idx val="11"/>
              <c:layout>
                <c:manualLayout>
                  <c:x val="-7.7578733688176771E-3"/>
                  <c:y val="-2.22302308968313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37C-4695-B2A6-9310A88D1393}"/>
                </c:ext>
              </c:extLst>
            </c:dLbl>
            <c:numFmt formatCode="&quot;$&quot;#,##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'Monthly-Annual'!$C$13:$N$13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'Monthly-Annual'!$C$17:$N$17</c:f>
              <c:numCache>
                <c:formatCode>_("$"* #,##0_);_("$"* \(#,##0\);_("$"* "-"??_);_(@_)</c:formatCode>
                <c:ptCount val="12"/>
                <c:pt idx="0">
                  <c:v>10321259</c:v>
                </c:pt>
                <c:pt idx="1">
                  <c:v>11608967</c:v>
                </c:pt>
                <c:pt idx="2">
                  <c:v>11881023</c:v>
                </c:pt>
                <c:pt idx="3">
                  <c:v>4874388</c:v>
                </c:pt>
                <c:pt idx="4">
                  <c:v>1717035</c:v>
                </c:pt>
                <c:pt idx="5">
                  <c:v>4223103</c:v>
                </c:pt>
                <c:pt idx="6">
                  <c:v>7196943</c:v>
                </c:pt>
                <c:pt idx="7">
                  <c:v>6204125</c:v>
                </c:pt>
                <c:pt idx="8">
                  <c:v>4113686</c:v>
                </c:pt>
                <c:pt idx="9">
                  <c:v>2054730</c:v>
                </c:pt>
                <c:pt idx="10">
                  <c:v>2239011</c:v>
                </c:pt>
                <c:pt idx="11">
                  <c:v>7250766</c:v>
                </c:pt>
              </c:numCache>
            </c:numRef>
          </c:val>
          <c:smooth val="0"/>
          <c:extLst>
            <c:ext xmlns:c16="http://schemas.microsoft.com/office/drawing/2014/chart" uri="{C3380CC4-5D6E-409C-BE32-E72D297353CC}">
              <c16:uniqueId val="{00000000-BC79-4D84-AF72-7F6E0D474AF7}"/>
            </c:ext>
          </c:extLst>
        </c:ser>
        <c:ser>
          <c:idx val="4"/>
          <c:order val="4"/>
          <c:tx>
            <c:strRef>
              <c:f>'Monthly-Annual'!$B$18</c:f>
              <c:strCache>
                <c:ptCount val="1"/>
                <c:pt idx="0">
                  <c:v>2024</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0"/>
              <c:layout>
                <c:manualLayout>
                  <c:x val="-1.7732281985868976E-2"/>
                  <c:y val="2.96403078624416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E75-40D1-8CC6-51755B8834C0}"/>
                </c:ext>
              </c:extLst>
            </c:dLbl>
            <c:numFmt formatCode="&quot;$&quot;#,##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'Monthly-Annual'!$C$13:$N$13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'Monthly-Annual'!$C$18:$N$18</c:f>
              <c:numCache>
                <c:formatCode>General</c:formatCode>
                <c:ptCount val="12"/>
                <c:pt idx="0" formatCode="_(&quot;$&quot;* #,##0_);_(&quot;$&quot;* \(#,##0\);_(&quot;$&quot;* &quot;-&quot;??_);_(@_)">
                  <c:v>8884022</c:v>
                </c:pt>
              </c:numCache>
            </c:numRef>
          </c:val>
          <c:smooth val="0"/>
          <c:extLst>
            <c:ext xmlns:c16="http://schemas.microsoft.com/office/drawing/2014/chart" uri="{C3380CC4-5D6E-409C-BE32-E72D297353CC}">
              <c16:uniqueId val="{00000000-EE75-40D1-8CC6-51755B8834C0}"/>
            </c:ext>
          </c:extLst>
        </c:ser>
        <c:dLbls>
          <c:showLegendKey val="0"/>
          <c:showVal val="0"/>
          <c:showCatName val="0"/>
          <c:showSerName val="0"/>
          <c:showPercent val="0"/>
          <c:showBubbleSize val="0"/>
        </c:dLbls>
        <c:marker val="1"/>
        <c:smooth val="0"/>
        <c:axId val="1008079695"/>
        <c:axId val="1008059311"/>
        <c:extLst>
          <c:ext xmlns:c15="http://schemas.microsoft.com/office/drawing/2012/chart" uri="{02D57815-91ED-43cb-92C2-25804820EDAC}">
            <c15:filteredLineSeries>
              <c15:ser>
                <c:idx val="0"/>
                <c:order val="0"/>
                <c:tx>
                  <c:strRef>
                    <c:extLst>
                      <c:ext uri="{02D57815-91ED-43cb-92C2-25804820EDAC}">
                        <c15:formulaRef>
                          <c15:sqref>'Monthly-Annual'!$B$14</c15:sqref>
                        </c15:formulaRef>
                      </c:ext>
                    </c:extLst>
                    <c:strCache>
                      <c:ptCount val="1"/>
                      <c:pt idx="0">
                        <c:v>2020</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extLst>
                      <c:ext uri="{02D57815-91ED-43cb-92C2-25804820EDAC}">
                        <c15:formulaRef>
                          <c15:sqref>'Monthly-Annual'!$C$13:$N$13</c15:sqref>
                        </c15:formulaRef>
                      </c:ext>
                    </c:extLst>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extLst>
                      <c:ext uri="{02D57815-91ED-43cb-92C2-25804820EDAC}">
                        <c15:formulaRef>
                          <c15:sqref>'Monthly-Annual'!$C$14:$N$14</c15:sqref>
                        </c15:formulaRef>
                      </c:ext>
                    </c:extLst>
                    <c:numCache>
                      <c:formatCode>_("$"* #,##0_);_("$"* \(#,##0\);_("$"* "-"??_);_(@_)</c:formatCode>
                      <c:ptCount val="12"/>
                      <c:pt idx="0">
                        <c:v>7551379</c:v>
                      </c:pt>
                      <c:pt idx="1">
                        <c:v>9470064</c:v>
                      </c:pt>
                      <c:pt idx="2">
                        <c:v>5475496</c:v>
                      </c:pt>
                      <c:pt idx="3">
                        <c:v>637103</c:v>
                      </c:pt>
                      <c:pt idx="4">
                        <c:v>996550</c:v>
                      </c:pt>
                      <c:pt idx="5">
                        <c:v>2076569</c:v>
                      </c:pt>
                      <c:pt idx="6">
                        <c:v>4152507</c:v>
                      </c:pt>
                      <c:pt idx="7">
                        <c:v>4059399</c:v>
                      </c:pt>
                      <c:pt idx="8">
                        <c:v>3084875</c:v>
                      </c:pt>
                      <c:pt idx="9">
                        <c:v>1720231</c:v>
                      </c:pt>
                      <c:pt idx="10">
                        <c:v>1685049</c:v>
                      </c:pt>
                      <c:pt idx="11">
                        <c:v>5936963</c:v>
                      </c:pt>
                    </c:numCache>
                  </c:numRef>
                </c:val>
                <c:smooth val="0"/>
                <c:extLst>
                  <c:ext xmlns:c16="http://schemas.microsoft.com/office/drawing/2014/chart" uri="{C3380CC4-5D6E-409C-BE32-E72D297353CC}">
                    <c16:uniqueId val="{00000000-1B15-4E4E-BB3F-01D0D6327995}"/>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'Monthly-Annual'!$B$15</c15:sqref>
                        </c15:formulaRef>
                      </c:ext>
                    </c:extLst>
                    <c:strCache>
                      <c:ptCount val="1"/>
                      <c:pt idx="0">
                        <c:v>2021</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3.2627398853998915E-2"/>
                        <c:y val="2.9893534114652277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0-D37C-4695-B2A6-9310A88D1393}"/>
                      </c:ext>
                    </c:extLst>
                  </c:dLbl>
                  <c:dLbl>
                    <c:idx val="1"/>
                    <c:layout>
                      <c:manualLayout>
                        <c:x val="-2.227775001775846E-2"/>
                        <c:y val="2.4953482804245409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C-BC79-4D84-AF72-7F6E0D474AF7}"/>
                      </c:ext>
                    </c:extLst>
                  </c:dLbl>
                  <c:dLbl>
                    <c:idx val="2"/>
                    <c:layout>
                      <c:manualLayout>
                        <c:x val="-3.2819120426454441E-2"/>
                        <c:y val="3.2363559769855797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2-BC79-4D84-AF72-7F6E0D474AF7}"/>
                      </c:ext>
                    </c:extLst>
                  </c:dLbl>
                  <c:dLbl>
                    <c:idx val="3"/>
                    <c:layout>
                      <c:manualLayout>
                        <c:x val="-3.8705505018357976E-2"/>
                        <c:y val="1.7543405838634975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3-BC79-4D84-AF72-7F6E0D474AF7}"/>
                      </c:ext>
                    </c:extLst>
                  </c:dLbl>
                  <c:dLbl>
                    <c:idx val="4"/>
                    <c:layout>
                      <c:manualLayout>
                        <c:x val="-4.2005699113542981E-2"/>
                        <c:y val="7.6633032178210604E-3"/>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4-BC79-4D84-AF72-7F6E0D474AF7}"/>
                      </c:ext>
                    </c:extLst>
                  </c:dLbl>
                  <c:dLbl>
                    <c:idx val="5"/>
                    <c:layout>
                      <c:manualLayout>
                        <c:x val="5.7778758647857508E-4"/>
                        <c:y val="-4.6868250581964237E-3"/>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5-BC79-4D84-AF72-7F6E0D474AF7}"/>
                      </c:ext>
                    </c:extLst>
                  </c:dLbl>
                  <c:dLbl>
                    <c:idx val="6"/>
                    <c:layout>
                      <c:manualLayout>
                        <c:x val="-1.9076165561569675E-2"/>
                        <c:y val="4.4713688045873237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6-BC79-4D84-AF72-7F6E0D474AF7}"/>
                      </c:ext>
                    </c:extLst>
                  </c:dLbl>
                  <c:dLbl>
                    <c:idx val="7"/>
                    <c:layout>
                      <c:manualLayout>
                        <c:x val="-3.400130164723475E-2"/>
                        <c:y val="1.7543405838634975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7-BC79-4D84-AF72-7F6E0D474AF7}"/>
                      </c:ext>
                    </c:extLst>
                  </c:dLbl>
                  <c:dLbl>
                    <c:idx val="8"/>
                    <c:layout>
                      <c:manualLayout>
                        <c:x val="-3.0725803594382428E-2"/>
                        <c:y val="2.7423508459448888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8-BC79-4D84-AF72-7F6E0D474AF7}"/>
                      </c:ext>
                    </c:extLst>
                  </c:dLbl>
                  <c:dLbl>
                    <c:idx val="9"/>
                    <c:layout>
                      <c:manualLayout>
                        <c:x val="-3.3680863953080661E-2"/>
                        <c:y val="1.7543405838634792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A-BC79-4D84-AF72-7F6E0D474AF7}"/>
                      </c:ext>
                    </c:extLst>
                  </c:dLbl>
                  <c:dLbl>
                    <c:idx val="10"/>
                    <c:layout>
                      <c:manualLayout>
                        <c:x val="-1.7647460243298777E-2"/>
                        <c:y val="2.4953482804245409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9-BC79-4D84-AF72-7F6E0D474AF7}"/>
                      </c:ext>
                    </c:extLst>
                  </c:dLbl>
                  <c:dLbl>
                    <c:idx val="11"/>
                    <c:layout>
                      <c:manualLayout>
                        <c:x val="-2.9688482551244169E-3"/>
                        <c:y val="1.7543405838634975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B-BC79-4D84-AF72-7F6E0D474AF7}"/>
                      </c:ext>
                    </c:extLst>
                  </c:dLbl>
                  <c:numFmt formatCode="&quot;$&quot;#,##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extLst xmlns:c15="http://schemas.microsoft.com/office/drawing/2012/chart">
                      <c:ext xmlns:c15="http://schemas.microsoft.com/office/drawing/2012/chart" uri="{02D57815-91ED-43cb-92C2-25804820EDAC}">
                        <c15:formulaRef>
                          <c15:sqref>'Monthly-Annual'!$C$13:$N$13</c15:sqref>
                        </c15:formulaRef>
                      </c:ext>
                    </c:extLst>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extLst xmlns:c15="http://schemas.microsoft.com/office/drawing/2012/chart">
                      <c:ext xmlns:c15="http://schemas.microsoft.com/office/drawing/2012/chart" uri="{02D57815-91ED-43cb-92C2-25804820EDAC}">
                        <c15:formulaRef>
                          <c15:sqref>'Monthly-Annual'!$C$15:$N$15</c15:sqref>
                        </c15:formulaRef>
                      </c:ext>
                    </c:extLst>
                    <c:numCache>
                      <c:formatCode>_("$"* #,##0_);_("$"* \(#,##0\);_("$"* "-"??_);_(@_)</c:formatCode>
                      <c:ptCount val="12"/>
                      <c:pt idx="0">
                        <c:v>6865752</c:v>
                      </c:pt>
                      <c:pt idx="1">
                        <c:v>7570200</c:v>
                      </c:pt>
                      <c:pt idx="2">
                        <c:v>8509380</c:v>
                      </c:pt>
                      <c:pt idx="3">
                        <c:v>3511654</c:v>
                      </c:pt>
                      <c:pt idx="4">
                        <c:v>1598943</c:v>
                      </c:pt>
                      <c:pt idx="5">
                        <c:v>4173401</c:v>
                      </c:pt>
                      <c:pt idx="6">
                        <c:v>6735887</c:v>
                      </c:pt>
                      <c:pt idx="7">
                        <c:v>5078107</c:v>
                      </c:pt>
                      <c:pt idx="8">
                        <c:v>3471756</c:v>
                      </c:pt>
                      <c:pt idx="9">
                        <c:v>1622039</c:v>
                      </c:pt>
                      <c:pt idx="10">
                        <c:v>1843359</c:v>
                      </c:pt>
                      <c:pt idx="11">
                        <c:v>7199200</c:v>
                      </c:pt>
                    </c:numCache>
                  </c:numRef>
                </c:val>
                <c:smooth val="0"/>
                <c:extLst xmlns:c15="http://schemas.microsoft.com/office/drawing/2012/chart">
                  <c:ext xmlns:c16="http://schemas.microsoft.com/office/drawing/2014/chart" uri="{C3380CC4-5D6E-409C-BE32-E72D297353CC}">
                    <c16:uniqueId val="{00000001-1B15-4E4E-BB3F-01D0D6327995}"/>
                  </c:ext>
                </c:extLst>
              </c15:ser>
            </c15:filteredLineSeries>
          </c:ext>
        </c:extLst>
      </c:lineChart>
      <c:catAx>
        <c:axId val="1008079695"/>
        <c:scaling>
          <c:orientation val="minMax"/>
        </c:scaling>
        <c:delete val="0"/>
        <c:axPos val="b"/>
        <c:numFmt formatCode="General"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008059311"/>
        <c:crosses val="autoZero"/>
        <c:auto val="1"/>
        <c:lblAlgn val="ctr"/>
        <c:lblOffset val="100"/>
        <c:noMultiLvlLbl val="0"/>
      </c:catAx>
      <c:valAx>
        <c:axId val="1008059311"/>
        <c:scaling>
          <c:orientation val="minMax"/>
          <c:max val="12000000"/>
          <c:min val="1000000"/>
        </c:scaling>
        <c:delete val="0"/>
        <c:axPos val="l"/>
        <c:majorGridlines>
          <c:spPr>
            <a:ln w="9525" cap="flat" cmpd="sng" algn="ctr">
              <a:solidFill>
                <a:schemeClr val="tx1">
                  <a:lumMod val="15000"/>
                  <a:lumOff val="85000"/>
                </a:schemeClr>
              </a:solidFill>
              <a:round/>
            </a:ln>
            <a:effectLst/>
          </c:spPr>
        </c:majorGridlines>
        <c:numFmt formatCode="&quot;$&quot;#,##0.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008079695"/>
        <c:crosses val="autoZero"/>
        <c:crossBetween val="between"/>
        <c:dispUnits>
          <c:builtInUnit val="millions"/>
          <c:dispUnitsLbl>
            <c:layout>
              <c:manualLayout>
                <c:xMode val="edge"/>
                <c:yMode val="edge"/>
                <c:x val="1.1082676241168111E-2"/>
                <c:y val="0.40829543529534418"/>
              </c:manualLayout>
            </c:layout>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ispUnitsLbl>
        </c:dispUnits>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r>
              <a:rPr lang="en-US" sz="1800" b="1" dirty="0">
                <a:solidFill>
                  <a:schemeClr val="tx1"/>
                </a:solidFill>
              </a:rPr>
              <a:t>Cumulative Total Domestic</a:t>
            </a:r>
            <a:r>
              <a:rPr lang="en-US" sz="1800" b="1" baseline="0" dirty="0">
                <a:solidFill>
                  <a:schemeClr val="tx1"/>
                </a:solidFill>
              </a:rPr>
              <a:t> </a:t>
            </a:r>
            <a:r>
              <a:rPr lang="en-US" sz="1800" b="1" dirty="0">
                <a:solidFill>
                  <a:schemeClr val="tx1"/>
                </a:solidFill>
              </a:rPr>
              <a:t>Visa Card Spend by Month</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9.7941146083255076E-2"/>
          <c:y val="0.10751105832441336"/>
          <c:w val="0.77681779255337469"/>
          <c:h val="0.82106306544084229"/>
        </c:manualLayout>
      </c:layout>
      <c:lineChart>
        <c:grouping val="standard"/>
        <c:varyColors val="0"/>
        <c:ser>
          <c:idx val="2"/>
          <c:order val="2"/>
          <c:tx>
            <c:strRef>
              <c:f>'Monthly-Annual'!$B$8</c:f>
              <c:strCache>
                <c:ptCount val="1"/>
                <c:pt idx="0">
                  <c:v>2022</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1"/>
              <c:layout>
                <c:manualLayout>
                  <c:x val="-1.0497000365053162E-2"/>
                  <c:y val="1.73805090006206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47F-44B9-93AA-6CAEA18A79D0}"/>
                </c:ext>
              </c:extLst>
            </c:dLbl>
            <c:dLbl>
              <c:idx val="2"/>
              <c:layout>
                <c:manualLayout>
                  <c:x val="-1.3996000486737549E-2"/>
                  <c:y val="2.4829298572315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47F-44B9-93AA-6CAEA18A79D0}"/>
                </c:ext>
              </c:extLst>
            </c:dLbl>
            <c:dLbl>
              <c:idx val="3"/>
              <c:layout>
                <c:manualLayout>
                  <c:x val="-1.6328667234527184E-2"/>
                  <c:y val="2.73122284295467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47F-44B9-93AA-6CAEA18A79D0}"/>
                </c:ext>
              </c:extLst>
            </c:dLbl>
            <c:dLbl>
              <c:idx val="4"/>
              <c:layout>
                <c:manualLayout>
                  <c:x val="-9.3306669911583668E-3"/>
                  <c:y val="7.44878957169459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47F-44B9-93AA-6CAEA18A79D0}"/>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47F-44B9-93AA-6CAEA18A79D0}"/>
                </c:ext>
              </c:extLst>
            </c:dLbl>
            <c:dLbl>
              <c:idx val="6"/>
              <c:layout>
                <c:manualLayout>
                  <c:x val="-9.3306669911584518E-3"/>
                  <c:y val="9.931719428926132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47F-44B9-93AA-6CAEA18A79D0}"/>
                </c:ext>
              </c:extLst>
            </c:dLbl>
            <c:dLbl>
              <c:idx val="7"/>
              <c:layout>
                <c:manualLayout>
                  <c:x val="-6.9980002433687747E-3"/>
                  <c:y val="1.98634388578523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47F-44B9-93AA-6CAEA18A79D0}"/>
                </c:ext>
              </c:extLst>
            </c:dLbl>
            <c:dLbl>
              <c:idx val="8"/>
              <c:layout>
                <c:manualLayout>
                  <c:x val="-5.8316668694740649E-3"/>
                  <c:y val="1.48975791433891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47F-44B9-93AA-6CAEA18A79D0}"/>
                </c:ext>
              </c:extLst>
            </c:dLbl>
            <c:dLbl>
              <c:idx val="9"/>
              <c:layout>
                <c:manualLayout>
                  <c:x val="-6.9980002433688605E-3"/>
                  <c:y val="9.93171942892608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47F-44B9-93AA-6CAEA18A79D0}"/>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47F-44B9-93AA-6CAEA18A79D0}"/>
                </c:ext>
              </c:extLst>
            </c:dLbl>
            <c:dLbl>
              <c:idx val="11"/>
              <c:layout>
                <c:manualLayout>
                  <c:x val="-4.665333495579183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086-459C-9E72-AA6889221A25}"/>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'Monthly-Annual'!$C$5:$N$5</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'Monthly-Annual'!$C$8:$N$8</c:f>
              <c:numCache>
                <c:formatCode>_("$"* #,##0_);_("$"* \(#,##0\);_("$"* "-"??_);_(@_)</c:formatCode>
                <c:ptCount val="12"/>
                <c:pt idx="0">
                  <c:v>8867862</c:v>
                </c:pt>
                <c:pt idx="1">
                  <c:v>19218672</c:v>
                </c:pt>
                <c:pt idx="2">
                  <c:v>29444426</c:v>
                </c:pt>
                <c:pt idx="3">
                  <c:v>33550540</c:v>
                </c:pt>
                <c:pt idx="4">
                  <c:v>35016809</c:v>
                </c:pt>
                <c:pt idx="5">
                  <c:v>39075799</c:v>
                </c:pt>
                <c:pt idx="6">
                  <c:v>46059156</c:v>
                </c:pt>
                <c:pt idx="7">
                  <c:v>51730389</c:v>
                </c:pt>
                <c:pt idx="8">
                  <c:v>55674377</c:v>
                </c:pt>
                <c:pt idx="9">
                  <c:v>57718470</c:v>
                </c:pt>
                <c:pt idx="10">
                  <c:v>60104011</c:v>
                </c:pt>
                <c:pt idx="11">
                  <c:v>68351688</c:v>
                </c:pt>
              </c:numCache>
            </c:numRef>
          </c:val>
          <c:smooth val="0"/>
          <c:extLst>
            <c:ext xmlns:c16="http://schemas.microsoft.com/office/drawing/2014/chart" uri="{C3380CC4-5D6E-409C-BE32-E72D297353CC}">
              <c16:uniqueId val="{00000002-C086-459C-9E72-AA6889221A25}"/>
            </c:ext>
          </c:extLst>
        </c:ser>
        <c:ser>
          <c:idx val="3"/>
          <c:order val="3"/>
          <c:tx>
            <c:strRef>
              <c:f>'Monthly-Annual'!$B$9</c:f>
              <c:strCache>
                <c:ptCount val="1"/>
                <c:pt idx="0">
                  <c:v>2023</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0"/>
              <c:layout>
                <c:manualLayout>
                  <c:x val="-6.7647335685898174E-2"/>
                  <c:y val="-2.97951582867783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72B-43A9-B57E-3F323C765426}"/>
                </c:ext>
              </c:extLst>
            </c:dLbl>
            <c:dLbl>
              <c:idx val="1"/>
              <c:layout>
                <c:manualLayout>
                  <c:x val="-6.7647335685898161E-2"/>
                  <c:y val="-3.22780881440099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DDD-4EB2-BF9F-4052ED8A4C15}"/>
                </c:ext>
              </c:extLst>
            </c:dLbl>
            <c:dLbl>
              <c:idx val="2"/>
              <c:layout>
                <c:manualLayout>
                  <c:x val="-6.6481002312003365E-2"/>
                  <c:y val="-3.22780881440099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9D8-480C-81BD-D81404378BE1}"/>
                </c:ext>
              </c:extLst>
            </c:dLbl>
            <c:dLbl>
              <c:idx val="3"/>
              <c:layout>
                <c:manualLayout>
                  <c:x val="-6.064933544252938E-2"/>
                  <c:y val="-3.22780881440100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DF-4EF7-A2EA-FFA2CAC668F2}"/>
                </c:ext>
              </c:extLst>
            </c:dLbl>
            <c:dLbl>
              <c:idx val="4"/>
              <c:layout>
                <c:manualLayout>
                  <c:x val="-5.0152335077476219E-2"/>
                  <c:y val="-3.3519553072625788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6.8871985728487697E-2"/>
                      <c:h val="5.0167695518507117E-2"/>
                    </c:manualLayout>
                  </c15:layout>
                </c:ext>
                <c:ext xmlns:c16="http://schemas.microsoft.com/office/drawing/2014/chart" uri="{C3380CC4-5D6E-409C-BE32-E72D297353CC}">
                  <c16:uniqueId val="{00000000-47D9-484A-9AA4-30A948B013B7}"/>
                </c:ext>
              </c:extLst>
            </c:dLbl>
            <c:dLbl>
              <c:idx val="5"/>
              <c:layout>
                <c:manualLayout>
                  <c:x val="-6.2982002190318978E-2"/>
                  <c:y val="-2.234636871508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20-4D7E-8634-6F00B72F17B5}"/>
                </c:ext>
              </c:extLst>
            </c:dLbl>
            <c:dLbl>
              <c:idx val="6"/>
              <c:layout>
                <c:manualLayout>
                  <c:x val="-5.9483002068634674E-2"/>
                  <c:y val="-2.73122284295468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AC6-4F6A-87CC-987BDDD87C29}"/>
                </c:ext>
              </c:extLst>
            </c:dLbl>
            <c:dLbl>
              <c:idx val="7"/>
              <c:layout>
                <c:manualLayout>
                  <c:x val="-5.248500182526581E-2"/>
                  <c:y val="-2.97951582867783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7F9-422E-B108-03E30C5C6143}"/>
                </c:ext>
              </c:extLst>
            </c:dLbl>
            <c:dLbl>
              <c:idx val="8"/>
              <c:layout>
                <c:manualLayout>
                  <c:x val="-6.6481002312003448E-2"/>
                  <c:y val="-2.97951582867784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085-4DE9-B04D-674A02DE071D}"/>
                </c:ext>
              </c:extLst>
            </c:dLbl>
            <c:dLbl>
              <c:idx val="9"/>
              <c:layout>
                <c:manualLayout>
                  <c:x val="-5.1318668451371015E-2"/>
                  <c:y val="-2.73122284295468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A5C-44CA-8DB8-33F4738DCF00}"/>
                </c:ext>
              </c:extLst>
            </c:dLbl>
            <c:dLbl>
              <c:idx val="10"/>
              <c:layout>
                <c:manualLayout>
                  <c:x val="-5.3651335199160696E-2"/>
                  <c:y val="-3.72439478584730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62-466F-94E2-0AB51D102F2E}"/>
                </c:ext>
              </c:extLst>
            </c:dLbl>
            <c:dLbl>
              <c:idx val="11"/>
              <c:layout>
                <c:manualLayout>
                  <c:x val="-9.3306669911585368E-3"/>
                  <c:y val="-2.7312228429546864E-2"/>
                </c:manualLayout>
              </c:layout>
              <c:tx>
                <c:rich>
                  <a:bodyPr/>
                  <a:lstStyle/>
                  <a:p>
                    <a:fld id="{AA34F507-52F9-464B-8FAC-4520F68986E5}" type="VALUE">
                      <a:rPr lang="en-US" sz="110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DC4-41EE-BDF0-9FDD9E58F034}"/>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'Monthly-Annual'!$C$5:$N$5</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'Monthly-Annual'!$C$9:$N$9</c:f>
              <c:numCache>
                <c:formatCode>_("$"* #,##0_);_("$"* \(#,##0\);_("$"* "-"??_);_(@_)</c:formatCode>
                <c:ptCount val="12"/>
                <c:pt idx="0">
                  <c:v>10321259</c:v>
                </c:pt>
                <c:pt idx="1">
                  <c:v>21930226</c:v>
                </c:pt>
                <c:pt idx="2">
                  <c:v>33811249</c:v>
                </c:pt>
                <c:pt idx="3">
                  <c:v>38685637</c:v>
                </c:pt>
                <c:pt idx="4">
                  <c:v>40402672</c:v>
                </c:pt>
                <c:pt idx="5">
                  <c:v>44625775</c:v>
                </c:pt>
                <c:pt idx="6">
                  <c:v>51822718</c:v>
                </c:pt>
                <c:pt idx="7">
                  <c:v>58026843</c:v>
                </c:pt>
                <c:pt idx="8">
                  <c:v>62140530</c:v>
                </c:pt>
                <c:pt idx="9">
                  <c:v>64195260</c:v>
                </c:pt>
                <c:pt idx="10">
                  <c:v>66434270</c:v>
                </c:pt>
                <c:pt idx="11">
                  <c:v>73685036</c:v>
                </c:pt>
              </c:numCache>
            </c:numRef>
          </c:val>
          <c:smooth val="0"/>
          <c:extLst>
            <c:ext xmlns:c16="http://schemas.microsoft.com/office/drawing/2014/chart" uri="{C3380CC4-5D6E-409C-BE32-E72D297353CC}">
              <c16:uniqueId val="{00000000-C72B-43A9-B57E-3F323C765426}"/>
            </c:ext>
          </c:extLst>
        </c:ser>
        <c:ser>
          <c:idx val="4"/>
          <c:order val="4"/>
          <c:tx>
            <c:strRef>
              <c:f>'Monthly-Annual'!$B$10</c:f>
              <c:strCache>
                <c:ptCount val="1"/>
                <c:pt idx="0">
                  <c:v>2024</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0"/>
              <c:layout>
                <c:manualLayout>
                  <c:x val="-4.1988001460212657E-2"/>
                  <c:y val="2.73122284295468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47F-44B9-93AA-6CAEA18A79D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'Monthly-Annual'!$C$5:$N$5</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'Monthly-Annual'!$C$10:$N$10</c:f>
              <c:numCache>
                <c:formatCode>General</c:formatCode>
                <c:ptCount val="12"/>
                <c:pt idx="0" formatCode="_(&quot;$&quot;* #,##0_);_(&quot;$&quot;* \(#,##0\);_(&quot;$&quot;* &quot;-&quot;??_);_(@_)">
                  <c:v>8884022</c:v>
                </c:pt>
              </c:numCache>
            </c:numRef>
          </c:val>
          <c:smooth val="0"/>
          <c:extLst>
            <c:ext xmlns:c16="http://schemas.microsoft.com/office/drawing/2014/chart" uri="{C3380CC4-5D6E-409C-BE32-E72D297353CC}">
              <c16:uniqueId val="{00000000-847F-44B9-93AA-6CAEA18A79D0}"/>
            </c:ext>
          </c:extLst>
        </c:ser>
        <c:dLbls>
          <c:showLegendKey val="0"/>
          <c:showVal val="0"/>
          <c:showCatName val="0"/>
          <c:showSerName val="0"/>
          <c:showPercent val="0"/>
          <c:showBubbleSize val="0"/>
        </c:dLbls>
        <c:marker val="1"/>
        <c:smooth val="0"/>
        <c:axId val="913774399"/>
        <c:axId val="913780639"/>
        <c:extLst>
          <c:ext xmlns:c15="http://schemas.microsoft.com/office/drawing/2012/chart" uri="{02D57815-91ED-43cb-92C2-25804820EDAC}">
            <c15:filteredLineSeries>
              <c15:ser>
                <c:idx val="0"/>
                <c:order val="0"/>
                <c:tx>
                  <c:strRef>
                    <c:extLst>
                      <c:ext uri="{02D57815-91ED-43cb-92C2-25804820EDAC}">
                        <c15:formulaRef>
                          <c15:sqref>'Monthly-Annual'!$B$6</c15:sqref>
                        </c15:formulaRef>
                      </c:ext>
                    </c:extLst>
                    <c:strCache>
                      <c:ptCount val="1"/>
                      <c:pt idx="0">
                        <c:v>2020</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1"/>
                    <c:layout>
                      <c:manualLayout>
                        <c:x val="-3.4990001216845586E-3"/>
                        <c:y val="-2.4829298572315332E-3"/>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C086-459C-9E72-AA6889221A25}"/>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'Monthly-Annual'!$C$5:$N$5</c15:sqref>
                        </c15:formulaRef>
                      </c:ext>
                    </c:extLst>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extLst>
                      <c:ext uri="{02D57815-91ED-43cb-92C2-25804820EDAC}">
                        <c15:formulaRef>
                          <c15:sqref>'Monthly-Annual'!$C$6:$N$6</c15:sqref>
                        </c15:formulaRef>
                      </c:ext>
                    </c:extLst>
                    <c:numCache>
                      <c:formatCode>_("$"* #,##0_);_("$"* \(#,##0\);_("$"* "-"??_);_(@_)</c:formatCode>
                      <c:ptCount val="12"/>
                      <c:pt idx="0">
                        <c:v>7551379</c:v>
                      </c:pt>
                      <c:pt idx="1">
                        <c:v>17021444</c:v>
                      </c:pt>
                      <c:pt idx="2">
                        <c:v>22496940</c:v>
                      </c:pt>
                      <c:pt idx="3">
                        <c:v>23134043</c:v>
                      </c:pt>
                      <c:pt idx="4">
                        <c:v>24130593</c:v>
                      </c:pt>
                      <c:pt idx="5">
                        <c:v>26207162</c:v>
                      </c:pt>
                      <c:pt idx="6">
                        <c:v>30359669</c:v>
                      </c:pt>
                      <c:pt idx="7">
                        <c:v>34419068</c:v>
                      </c:pt>
                      <c:pt idx="8">
                        <c:v>37503943</c:v>
                      </c:pt>
                      <c:pt idx="9">
                        <c:v>39224174</c:v>
                      </c:pt>
                      <c:pt idx="10">
                        <c:v>40909223</c:v>
                      </c:pt>
                      <c:pt idx="11">
                        <c:v>46846186</c:v>
                      </c:pt>
                    </c:numCache>
                  </c:numRef>
                </c:val>
                <c:smooth val="0"/>
                <c:extLst>
                  <c:ext xmlns:c16="http://schemas.microsoft.com/office/drawing/2014/chart" uri="{C3380CC4-5D6E-409C-BE32-E72D297353CC}">
                    <c16:uniqueId val="{00000000-C086-459C-9E72-AA6889221A25}"/>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'Monthly-Annual'!$B$7</c15:sqref>
                        </c15:formulaRef>
                      </c:ext>
                    </c:extLst>
                    <c:strCache>
                      <c:ptCount val="1"/>
                      <c:pt idx="0">
                        <c:v>2021</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1"/>
                    <c:layout>
                      <c:manualLayout>
                        <c:x val="-2.3326667477897626E-3"/>
                        <c:y val="-4.551985486666366E-17"/>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4-C086-459C-9E72-AA6889221A25}"/>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'Monthly-Annual'!$C$5:$N$5</c15:sqref>
                        </c15:formulaRef>
                      </c:ext>
                    </c:extLst>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extLst xmlns:c15="http://schemas.microsoft.com/office/drawing/2012/chart">
                      <c:ext xmlns:c15="http://schemas.microsoft.com/office/drawing/2012/chart" uri="{02D57815-91ED-43cb-92C2-25804820EDAC}">
                        <c15:formulaRef>
                          <c15:sqref>'Monthly-Annual'!$C$7:$N$7</c15:sqref>
                        </c15:formulaRef>
                      </c:ext>
                    </c:extLst>
                    <c:numCache>
                      <c:formatCode>_("$"* #,##0_);_("$"* \(#,##0\);_("$"* "-"??_);_(@_)</c:formatCode>
                      <c:ptCount val="12"/>
                      <c:pt idx="0">
                        <c:v>6865752</c:v>
                      </c:pt>
                      <c:pt idx="1">
                        <c:v>14435952</c:v>
                      </c:pt>
                      <c:pt idx="2">
                        <c:v>22945332</c:v>
                      </c:pt>
                      <c:pt idx="3">
                        <c:v>26456986</c:v>
                      </c:pt>
                      <c:pt idx="4">
                        <c:v>28055930</c:v>
                      </c:pt>
                      <c:pt idx="5">
                        <c:v>32229330</c:v>
                      </c:pt>
                      <c:pt idx="6">
                        <c:v>38965217</c:v>
                      </c:pt>
                      <c:pt idx="7">
                        <c:v>44043324</c:v>
                      </c:pt>
                      <c:pt idx="8">
                        <c:v>47515080</c:v>
                      </c:pt>
                      <c:pt idx="9">
                        <c:v>49137119</c:v>
                      </c:pt>
                      <c:pt idx="10">
                        <c:v>50980478</c:v>
                      </c:pt>
                      <c:pt idx="11">
                        <c:v>58179678</c:v>
                      </c:pt>
                    </c:numCache>
                  </c:numRef>
                </c:val>
                <c:smooth val="0"/>
                <c:extLst xmlns:c15="http://schemas.microsoft.com/office/drawing/2012/chart">
                  <c:ext xmlns:c16="http://schemas.microsoft.com/office/drawing/2014/chart" uri="{C3380CC4-5D6E-409C-BE32-E72D297353CC}">
                    <c16:uniqueId val="{00000001-C086-459C-9E72-AA6889221A25}"/>
                  </c:ext>
                </c:extLst>
              </c15:ser>
            </c15:filteredLineSeries>
          </c:ext>
        </c:extLst>
      </c:lineChart>
      <c:catAx>
        <c:axId val="913774399"/>
        <c:scaling>
          <c:orientation val="minMax"/>
        </c:scaling>
        <c:delete val="0"/>
        <c:axPos val="b"/>
        <c:numFmt formatCode="General"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913780639"/>
        <c:crosses val="autoZero"/>
        <c:auto val="1"/>
        <c:lblAlgn val="ctr"/>
        <c:lblOffset val="100"/>
        <c:noMultiLvlLbl val="0"/>
      </c:catAx>
      <c:valAx>
        <c:axId val="913780639"/>
        <c:scaling>
          <c:orientation val="minMax"/>
          <c:max val="75000000"/>
          <c:min val="500000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913774399"/>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r>
              <a:rPr lang="en-US" sz="1800" b="1">
                <a:solidFill>
                  <a:schemeClr val="tx1"/>
                </a:solidFill>
              </a:rPr>
              <a:t>International Visa Card</a:t>
            </a:r>
            <a:r>
              <a:rPr lang="en-US" sz="1800" b="1" baseline="0">
                <a:solidFill>
                  <a:schemeClr val="tx1"/>
                </a:solidFill>
              </a:rPr>
              <a:t> Spend by Month</a:t>
            </a:r>
            <a:endParaRPr lang="en-US" sz="1800" b="1">
              <a:solidFill>
                <a:schemeClr val="tx1"/>
              </a:solidFill>
            </a:endParaRP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1"/>
          <c:order val="1"/>
          <c:tx>
            <c:strRef>
              <c:f>International!$B$17</c:f>
              <c:strCache>
                <c:ptCount val="1"/>
                <c:pt idx="0">
                  <c:v>2022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4.1595107003858454E-2"/>
                  <c:y val="-3.19605445673297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22B-449E-BBD9-E8E9EAD6CEEA}"/>
                </c:ext>
              </c:extLst>
            </c:dLbl>
            <c:dLbl>
              <c:idx val="3"/>
              <c:layout>
                <c:manualLayout>
                  <c:x val="-2.1430498168160842E-2"/>
                  <c:y val="-3.30871709218165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22B-449E-BBD9-E8E9EAD6CEEA}"/>
                </c:ext>
              </c:extLst>
            </c:dLbl>
            <c:dLbl>
              <c:idx val="4"/>
              <c:layout>
                <c:manualLayout>
                  <c:x val="-1.2658893324632384E-3"/>
                  <c:y val="-7.834645669291430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22B-449E-BBD9-E8E9EAD6CEEA}"/>
                </c:ext>
              </c:extLst>
            </c:dLbl>
            <c:dLbl>
              <c:idx val="5"/>
              <c:layout>
                <c:manualLayout>
                  <c:x val="-2.0310242121733279E-2"/>
                  <c:y val="2.24683846337388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22B-449E-BBD9-E8E9EAD6CEEA}"/>
                </c:ext>
              </c:extLst>
            </c:dLbl>
            <c:dLbl>
              <c:idx val="8"/>
              <c:layout>
                <c:manualLayout>
                  <c:x val="-1.4708961889594892E-2"/>
                  <c:y val="-2.08908817892772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22B-449E-BBD9-E8E9EAD6CEEA}"/>
                </c:ext>
              </c:extLst>
            </c:dLbl>
            <c:dLbl>
              <c:idx val="9"/>
              <c:layout>
                <c:manualLayout>
                  <c:x val="-5.3917923514562538E-2"/>
                  <c:y val="2.18919416220011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72A-4F76-8F73-0F51423F0A4C}"/>
                </c:ext>
              </c:extLst>
            </c:dLbl>
            <c:dLbl>
              <c:idx val="10"/>
              <c:layout>
                <c:manualLayout>
                  <c:x val="-2.8152034446726711E-2"/>
                  <c:y val="2.22964374024533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22B-449E-BBD9-E8E9EAD6CEEA}"/>
                </c:ext>
              </c:extLst>
            </c:dLbl>
            <c:dLbl>
              <c:idx val="11"/>
              <c:layout>
                <c:manualLayout>
                  <c:x val="-7.1234171090797599E-3"/>
                  <c:y val="-1.924332015360852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22B-449E-BBD9-E8E9EAD6CEEA}"/>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International!$C$15:$N$15</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International!$C$17:$N$17</c:f>
              <c:numCache>
                <c:formatCode>_("$"* #,##0_);_("$"* \(#,##0\);_("$"* "-"??_);_(@_)</c:formatCode>
                <c:ptCount val="12"/>
                <c:pt idx="0">
                  <c:v>85988</c:v>
                </c:pt>
                <c:pt idx="1">
                  <c:v>117745</c:v>
                </c:pt>
                <c:pt idx="2">
                  <c:v>126514</c:v>
                </c:pt>
                <c:pt idx="3">
                  <c:v>65022</c:v>
                </c:pt>
                <c:pt idx="4">
                  <c:v>16449</c:v>
                </c:pt>
                <c:pt idx="5">
                  <c:v>58889</c:v>
                </c:pt>
                <c:pt idx="6">
                  <c:v>81311</c:v>
                </c:pt>
                <c:pt idx="7">
                  <c:v>84053</c:v>
                </c:pt>
                <c:pt idx="8">
                  <c:v>33618</c:v>
                </c:pt>
                <c:pt idx="9">
                  <c:v>16867</c:v>
                </c:pt>
                <c:pt idx="10">
                  <c:v>15209</c:v>
                </c:pt>
                <c:pt idx="11">
                  <c:v>105929</c:v>
                </c:pt>
              </c:numCache>
            </c:numRef>
          </c:val>
          <c:smooth val="0"/>
          <c:extLst>
            <c:ext xmlns:c16="http://schemas.microsoft.com/office/drawing/2014/chart" uri="{C3380CC4-5D6E-409C-BE32-E72D297353CC}">
              <c16:uniqueId val="{00000001-A22B-449E-BBD9-E8E9EAD6CEEA}"/>
            </c:ext>
          </c:extLst>
        </c:ser>
        <c:ser>
          <c:idx val="2"/>
          <c:order val="2"/>
          <c:tx>
            <c:strRef>
              <c:f>International!$B$18</c:f>
              <c:strCache>
                <c:ptCount val="1"/>
                <c:pt idx="0">
                  <c:v>2023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1"/>
              <c:layout>
                <c:manualLayout>
                  <c:x val="-3.0991927628989543E-2"/>
                  <c:y val="2.24683846337389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22B-449E-BBD9-E8E9EAD6CEEA}"/>
                </c:ext>
              </c:extLst>
            </c:dLbl>
            <c:dLbl>
              <c:idx val="3"/>
              <c:layout>
                <c:manualLayout>
                  <c:x val="-4.1057825147261156E-3"/>
                  <c:y val="-1.79356557703014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22B-449E-BBD9-E8E9EAD6CEEA}"/>
                </c:ext>
              </c:extLst>
            </c:dLbl>
            <c:dLbl>
              <c:idx val="4"/>
              <c:layout>
                <c:manualLayout>
                  <c:x val="-2.2550754214588568E-2"/>
                  <c:y val="-6.08649486995944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22B-449E-BBD9-E8E9EAD6CEEA}"/>
                </c:ext>
              </c:extLst>
            </c:dLbl>
            <c:dLbl>
              <c:idx val="5"/>
              <c:layout>
                <c:manualLayout>
                  <c:x val="-4.1595107003858448E-2"/>
                  <c:y val="-3.05619183965641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22B-449E-BBD9-E8E9EAD6CEEA}"/>
                </c:ext>
              </c:extLst>
            </c:dLbl>
            <c:dLbl>
              <c:idx val="8"/>
              <c:layout>
                <c:manualLayout>
                  <c:x val="-9.1076816574567499E-3"/>
                  <c:y val="-2.95212775152203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E23-44C3-944B-047FDE07655F}"/>
                </c:ext>
              </c:extLst>
            </c:dLbl>
            <c:dLbl>
              <c:idx val="9"/>
              <c:layout>
                <c:manualLayout>
                  <c:x val="-2.5911522353871421E-2"/>
                  <c:y val="-3.19605445673297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72A-4F76-8F73-0F51423F0A4C}"/>
                </c:ext>
              </c:extLst>
            </c:dLbl>
            <c:dLbl>
              <c:idx val="10"/>
              <c:layout>
                <c:manualLayout>
                  <c:x val="9.7462276039188647E-4"/>
                  <c:y val="-2.689339942018430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892-4AB0-BD5D-563862BC66E1}"/>
                </c:ext>
              </c:extLst>
            </c:dLbl>
            <c:dLbl>
              <c:idx val="11"/>
              <c:layout>
                <c:manualLayout>
                  <c:x val="-2.3150135303996199E-2"/>
                  <c:y val="-3.19605445673298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F1-450E-A896-531554168E15}"/>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International!$C$15:$N$15</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International!$C$18:$N$18</c:f>
              <c:numCache>
                <c:formatCode>_("$"* #,##0_);_("$"* \(#,##0\);_("$"* "-"??_);_(@_)</c:formatCode>
                <c:ptCount val="12"/>
                <c:pt idx="0">
                  <c:v>237883</c:v>
                </c:pt>
                <c:pt idx="1">
                  <c:v>168003</c:v>
                </c:pt>
                <c:pt idx="2">
                  <c:v>236274</c:v>
                </c:pt>
                <c:pt idx="3">
                  <c:v>118639</c:v>
                </c:pt>
                <c:pt idx="4">
                  <c:v>21096</c:v>
                </c:pt>
                <c:pt idx="5">
                  <c:v>66507</c:v>
                </c:pt>
                <c:pt idx="6">
                  <c:v>123180</c:v>
                </c:pt>
                <c:pt idx="7">
                  <c:v>126522</c:v>
                </c:pt>
                <c:pt idx="8">
                  <c:v>50662</c:v>
                </c:pt>
                <c:pt idx="9">
                  <c:v>17208</c:v>
                </c:pt>
                <c:pt idx="10">
                  <c:v>16423</c:v>
                </c:pt>
                <c:pt idx="11">
                  <c:v>123590</c:v>
                </c:pt>
              </c:numCache>
            </c:numRef>
          </c:val>
          <c:smooth val="0"/>
          <c:extLst>
            <c:ext xmlns:c16="http://schemas.microsoft.com/office/drawing/2014/chart" uri="{C3380CC4-5D6E-409C-BE32-E72D297353CC}">
              <c16:uniqueId val="{00000002-A22B-449E-BBD9-E8E9EAD6CEEA}"/>
            </c:ext>
          </c:extLst>
        </c:ser>
        <c:ser>
          <c:idx val="3"/>
          <c:order val="3"/>
          <c:tx>
            <c:strRef>
              <c:f>International!$B$19</c:f>
              <c:strCache>
                <c:ptCount val="1"/>
                <c:pt idx="0">
                  <c:v>2024</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0"/>
              <c:layout>
                <c:manualLayout>
                  <c:x val="-3.9208961624967571E-2"/>
                  <c:y val="2.9271204625311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7BD-4017-8CD2-70877AD5C51A}"/>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International!$C$15:$N$15</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International!$C$19:$N$19</c:f>
              <c:numCache>
                <c:formatCode>General</c:formatCode>
                <c:ptCount val="12"/>
                <c:pt idx="0" formatCode="_(&quot;$&quot;* #,##0_);_(&quot;$&quot;* \(#,##0\);_(&quot;$&quot;* &quot;-&quot;??_);_(@_)">
                  <c:v>211435</c:v>
                </c:pt>
              </c:numCache>
            </c:numRef>
          </c:val>
          <c:smooth val="0"/>
          <c:extLst>
            <c:ext xmlns:c16="http://schemas.microsoft.com/office/drawing/2014/chart" uri="{C3380CC4-5D6E-409C-BE32-E72D297353CC}">
              <c16:uniqueId val="{00000000-D7BD-4017-8CD2-70877AD5C51A}"/>
            </c:ext>
          </c:extLst>
        </c:ser>
        <c:dLbls>
          <c:showLegendKey val="0"/>
          <c:showVal val="0"/>
          <c:showCatName val="0"/>
          <c:showSerName val="0"/>
          <c:showPercent val="0"/>
          <c:showBubbleSize val="0"/>
        </c:dLbls>
        <c:marker val="1"/>
        <c:smooth val="0"/>
        <c:axId val="1918922544"/>
        <c:axId val="1931373936"/>
        <c:extLst>
          <c:ext xmlns:c15="http://schemas.microsoft.com/office/drawing/2012/chart" uri="{02D57815-91ED-43cb-92C2-25804820EDAC}">
            <c15:filteredLineSeries>
              <c15:ser>
                <c:idx val="0"/>
                <c:order val="0"/>
                <c:tx>
                  <c:strRef>
                    <c:extLst>
                      <c:ext uri="{02D57815-91ED-43cb-92C2-25804820EDAC}">
                        <c15:formulaRef>
                          <c15:sqref>International!$B$16</c15:sqref>
                        </c15:formulaRef>
                      </c:ext>
                    </c:extLst>
                    <c:strCache>
                      <c:ptCount val="1"/>
                      <c:pt idx="0">
                        <c:v>2021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4"/>
                    <c:layout>
                      <c:manualLayout>
                        <c:x val="-2.6432485520029032E-2"/>
                        <c:y val="2.2203476358892627E-2"/>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01-03F1-450E-A896-531554168E15}"/>
                      </c:ext>
                    </c:extLst>
                  </c:dLbl>
                  <c:dLbl>
                    <c:idx val="8"/>
                    <c:layout>
                      <c:manualLayout>
                        <c:x val="-3.3753314678864853E-2"/>
                        <c:y val="2.7082010463111175E-2"/>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02-4892-4AB0-BD5D-563862BC66E1}"/>
                      </c:ext>
                    </c:extLst>
                  </c:dLbl>
                  <c:dLbl>
                    <c:idx val="9"/>
                    <c:layout>
                      <c:manualLayout>
                        <c:x val="-2.9272290493154354E-2"/>
                        <c:y val="1.9764209306783354E-2"/>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01-4892-4AB0-BD5D-563862BC66E1}"/>
                      </c:ext>
                    </c:extLst>
                  </c:dLbl>
                  <c:dLbl>
                    <c:idx val="10"/>
                    <c:layout>
                      <c:manualLayout>
                        <c:x val="-4.38356190967139E-2"/>
                        <c:y val="-3.5094714626882413E-2"/>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0A-A22B-449E-BBD9-E8E9EAD6CEEA}"/>
                      </c:ext>
                    </c:extLst>
                  </c:dLbl>
                  <c:dLbl>
                    <c:idx val="11"/>
                    <c:layout>
                      <c:manualLayout>
                        <c:x val="-6.4256475476889466E-2"/>
                        <c:y val="-3.2981963636866504E-3"/>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0C-A22B-449E-BBD9-E8E9EAD6CEEA}"/>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International!$C$15:$N$15</c15:sqref>
                        </c15:formulaRef>
                      </c:ext>
                    </c:extLst>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extLst>
                      <c:ext uri="{02D57815-91ED-43cb-92C2-25804820EDAC}">
                        <c15:formulaRef>
                          <c15:sqref>International!$C$16:$N$16</c15:sqref>
                        </c15:formulaRef>
                      </c:ext>
                    </c:extLst>
                    <c:numCache>
                      <c:formatCode>_("$"* #,##0_);_("$"* \(#,##0\);_("$"* "-"??_);_(@_)</c:formatCode>
                      <c:ptCount val="12"/>
                      <c:pt idx="0">
                        <c:v>38179</c:v>
                      </c:pt>
                      <c:pt idx="1">
                        <c:v>27591</c:v>
                      </c:pt>
                      <c:pt idx="2">
                        <c:v>21224</c:v>
                      </c:pt>
                      <c:pt idx="3">
                        <c:v>23917</c:v>
                      </c:pt>
                      <c:pt idx="4">
                        <c:v>7623</c:v>
                      </c:pt>
                      <c:pt idx="5">
                        <c:v>12907</c:v>
                      </c:pt>
                      <c:pt idx="6">
                        <c:v>21001</c:v>
                      </c:pt>
                      <c:pt idx="7">
                        <c:v>31679</c:v>
                      </c:pt>
                      <c:pt idx="8">
                        <c:v>18499</c:v>
                      </c:pt>
                      <c:pt idx="9">
                        <c:v>10107</c:v>
                      </c:pt>
                      <c:pt idx="10">
                        <c:v>17432</c:v>
                      </c:pt>
                      <c:pt idx="11">
                        <c:v>114951</c:v>
                      </c:pt>
                    </c:numCache>
                  </c:numRef>
                </c:val>
                <c:smooth val="0"/>
                <c:extLst>
                  <c:ext xmlns:c16="http://schemas.microsoft.com/office/drawing/2014/chart" uri="{C3380CC4-5D6E-409C-BE32-E72D297353CC}">
                    <c16:uniqueId val="{00000000-A22B-449E-BBD9-E8E9EAD6CEEA}"/>
                  </c:ext>
                </c:extLst>
              </c15:ser>
            </c15:filteredLineSeries>
          </c:ext>
        </c:extLst>
      </c:lineChart>
      <c:catAx>
        <c:axId val="1918922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931373936"/>
        <c:crosses val="autoZero"/>
        <c:auto val="1"/>
        <c:lblAlgn val="ctr"/>
        <c:lblOffset val="100"/>
        <c:noMultiLvlLbl val="0"/>
      </c:catAx>
      <c:valAx>
        <c:axId val="1931373936"/>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91892254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0.14517</cdr:x>
      <cdr:y>0.21419</cdr:y>
    </cdr:from>
    <cdr:to>
      <cdr:x>0.19463</cdr:x>
      <cdr:y>0.26373</cdr:y>
    </cdr:to>
    <cdr:sp macro="" textlink="">
      <cdr:nvSpPr>
        <cdr:cNvPr id="2" name="Oval 1">
          <a:extLst xmlns:a="http://schemas.openxmlformats.org/drawingml/2006/main">
            <a:ext uri="{FF2B5EF4-FFF2-40B4-BE49-F238E27FC236}">
              <a16:creationId xmlns:a16="http://schemas.microsoft.com/office/drawing/2014/main" id="{02C4AFBE-F72B-F19C-1B2A-2B633A0B203E}"/>
            </a:ext>
          </a:extLst>
        </cdr:cNvPr>
        <cdr:cNvSpPr/>
      </cdr:nvSpPr>
      <cdr:spPr>
        <a:xfrm xmlns:a="http://schemas.openxmlformats.org/drawingml/2006/main">
          <a:off x="1596572" y="1129418"/>
          <a:ext cx="543971" cy="261257"/>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0.48074</cdr:x>
      <cdr:y>0.20691</cdr:y>
    </cdr:from>
    <cdr:to>
      <cdr:x>0.61223</cdr:x>
      <cdr:y>0.28983</cdr:y>
    </cdr:to>
    <cdr:cxnSp macro="">
      <cdr:nvCxnSpPr>
        <cdr:cNvPr id="2" name="Straight Arrow Connector 1">
          <a:extLst xmlns:a="http://schemas.openxmlformats.org/drawingml/2006/main">
            <a:ext uri="{FF2B5EF4-FFF2-40B4-BE49-F238E27FC236}">
              <a16:creationId xmlns:a16="http://schemas.microsoft.com/office/drawing/2014/main" id="{B06F5CFF-EE13-2657-8AD3-B228ADC45C3D}"/>
            </a:ext>
          </a:extLst>
        </cdr:cNvPr>
        <cdr:cNvCxnSpPr/>
      </cdr:nvCxnSpPr>
      <cdr:spPr>
        <a:xfrm xmlns:a="http://schemas.openxmlformats.org/drawingml/2006/main" flipV="1">
          <a:off x="4748386" y="1033437"/>
          <a:ext cx="1298753" cy="414191"/>
        </a:xfrm>
        <a:prstGeom xmlns:a="http://schemas.openxmlformats.org/drawingml/2006/main" prst="straightConnector1">
          <a:avLst/>
        </a:prstGeom>
        <a:ln xmlns:a="http://schemas.openxmlformats.org/drawingml/2006/main" w="19050">
          <a:solidFill>
            <a:srgbClr val="00B05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0.48553</cdr:x>
      <cdr:y>0.18409</cdr:y>
    </cdr:from>
    <cdr:to>
      <cdr:x>0.57811</cdr:x>
      <cdr:y>0.25187</cdr:y>
    </cdr:to>
    <cdr:sp macro="" textlink="">
      <cdr:nvSpPr>
        <cdr:cNvPr id="4" name="TextBox 8">
          <a:extLst xmlns:a="http://schemas.openxmlformats.org/drawingml/2006/main">
            <a:ext uri="{FF2B5EF4-FFF2-40B4-BE49-F238E27FC236}">
              <a16:creationId xmlns:a16="http://schemas.microsoft.com/office/drawing/2014/main" id="{9331CF45-2A7B-AAEA-EEFA-CB1DF82388AF}"/>
            </a:ext>
          </a:extLst>
        </cdr:cNvPr>
        <cdr:cNvSpPr txBox="1"/>
      </cdr:nvSpPr>
      <cdr:spPr>
        <a:xfrm xmlns:a="http://schemas.openxmlformats.org/drawingml/2006/main">
          <a:off x="4795650" y="930629"/>
          <a:ext cx="914432" cy="34264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600" b="1" dirty="0">
              <a:solidFill>
                <a:srgbClr val="00B050"/>
              </a:solidFill>
            </a:rPr>
            <a:t>+17.5%</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0EC122-CE39-44A7-88B2-BEDD2A5DA82E}" type="datetimeFigureOut">
              <a:rPr lang="en-US" smtClean="0"/>
              <a:t>4/3/2024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A25A8C-0A4D-452A-9361-4A60E0609062}" type="slidenum">
              <a:rPr lang="en-US" smtClean="0"/>
              <a:t>‹#›</a:t>
            </a:fld>
            <a:endParaRPr lang="en-US"/>
          </a:p>
        </p:txBody>
      </p:sp>
    </p:spTree>
    <p:extLst>
      <p:ext uri="{BB962C8B-B14F-4D97-AF65-F5344CB8AC3E}">
        <p14:creationId xmlns:p14="http://schemas.microsoft.com/office/powerpoint/2010/main" val="731711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A25A8C-0A4D-452A-9361-4A60E0609062}" type="slidenum">
              <a:rPr lang="en-US" smtClean="0"/>
              <a:t>3</a:t>
            </a:fld>
            <a:endParaRPr lang="en-US"/>
          </a:p>
        </p:txBody>
      </p:sp>
    </p:spTree>
    <p:extLst>
      <p:ext uri="{BB962C8B-B14F-4D97-AF65-F5344CB8AC3E}">
        <p14:creationId xmlns:p14="http://schemas.microsoft.com/office/powerpoint/2010/main" val="876185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Big Sky – Domestic – Card Spend – All – All </a:t>
            </a:r>
          </a:p>
          <a:p>
            <a:endParaRPr lang="en-US" dirty="0"/>
          </a:p>
        </p:txBody>
      </p:sp>
      <p:sp>
        <p:nvSpPr>
          <p:cNvPr id="4" name="Slide Number Placeholder 3"/>
          <p:cNvSpPr>
            <a:spLocks noGrp="1"/>
          </p:cNvSpPr>
          <p:nvPr>
            <p:ph type="sldNum" sz="quarter" idx="5"/>
          </p:nvPr>
        </p:nvSpPr>
        <p:spPr/>
        <p:txBody>
          <a:bodyPr/>
          <a:lstStyle/>
          <a:p>
            <a:fld id="{34A25A8C-0A4D-452A-9361-4A60E0609062}" type="slidenum">
              <a:rPr lang="en-US" smtClean="0"/>
              <a:t>26</a:t>
            </a:fld>
            <a:endParaRPr lang="en-US"/>
          </a:p>
        </p:txBody>
      </p:sp>
    </p:spTree>
    <p:extLst>
      <p:ext uri="{BB962C8B-B14F-4D97-AF65-F5344CB8AC3E}">
        <p14:creationId xmlns:p14="http://schemas.microsoft.com/office/powerpoint/2010/main" val="1808806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32 Updated JR 1/24/2024</a:t>
            </a:r>
          </a:p>
        </p:txBody>
      </p:sp>
      <p:sp>
        <p:nvSpPr>
          <p:cNvPr id="4" name="Slide Number Placeholder 3"/>
          <p:cNvSpPr>
            <a:spLocks noGrp="1"/>
          </p:cNvSpPr>
          <p:nvPr>
            <p:ph type="sldNum" sz="quarter" idx="5"/>
          </p:nvPr>
        </p:nvSpPr>
        <p:spPr/>
        <p:txBody>
          <a:bodyPr/>
          <a:lstStyle/>
          <a:p>
            <a:fld id="{34A25A8C-0A4D-452A-9361-4A60E0609062}" type="slidenum">
              <a:rPr lang="en-US" smtClean="0"/>
              <a:t>27</a:t>
            </a:fld>
            <a:endParaRPr lang="en-US"/>
          </a:p>
        </p:txBody>
      </p:sp>
    </p:spTree>
    <p:extLst>
      <p:ext uri="{BB962C8B-B14F-4D97-AF65-F5344CB8AC3E}">
        <p14:creationId xmlns:p14="http://schemas.microsoft.com/office/powerpoint/2010/main" val="3356215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 Sky – International – Card Spend – All – All</a:t>
            </a:r>
          </a:p>
          <a:p>
            <a:endParaRPr lang="en-US" dirty="0"/>
          </a:p>
        </p:txBody>
      </p:sp>
      <p:sp>
        <p:nvSpPr>
          <p:cNvPr id="4" name="Slide Number Placeholder 3"/>
          <p:cNvSpPr>
            <a:spLocks noGrp="1"/>
          </p:cNvSpPr>
          <p:nvPr>
            <p:ph type="sldNum" sz="quarter" idx="5"/>
          </p:nvPr>
        </p:nvSpPr>
        <p:spPr/>
        <p:txBody>
          <a:bodyPr/>
          <a:lstStyle/>
          <a:p>
            <a:fld id="{34A25A8C-0A4D-452A-9361-4A60E0609062}" type="slidenum">
              <a:rPr lang="en-US" smtClean="0"/>
              <a:t>28</a:t>
            </a:fld>
            <a:endParaRPr lang="en-US"/>
          </a:p>
        </p:txBody>
      </p:sp>
    </p:spTree>
    <p:extLst>
      <p:ext uri="{BB962C8B-B14F-4D97-AF65-F5344CB8AC3E}">
        <p14:creationId xmlns:p14="http://schemas.microsoft.com/office/powerpoint/2010/main" val="1987141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Slide 37 Updated JR 1/24/2024</a:t>
            </a:r>
          </a:p>
          <a:p>
            <a:endParaRPr lang="en-US" dirty="0"/>
          </a:p>
        </p:txBody>
      </p:sp>
      <p:sp>
        <p:nvSpPr>
          <p:cNvPr id="4" name="Slide Number Placeholder 3"/>
          <p:cNvSpPr>
            <a:spLocks noGrp="1"/>
          </p:cNvSpPr>
          <p:nvPr>
            <p:ph type="sldNum" sz="quarter" idx="5"/>
          </p:nvPr>
        </p:nvSpPr>
        <p:spPr/>
        <p:txBody>
          <a:bodyPr/>
          <a:lstStyle/>
          <a:p>
            <a:fld id="{34A25A8C-0A4D-452A-9361-4A60E0609062}" type="slidenum">
              <a:rPr lang="en-US" smtClean="0"/>
              <a:t>30</a:t>
            </a:fld>
            <a:endParaRPr lang="en-US"/>
          </a:p>
        </p:txBody>
      </p:sp>
    </p:spTree>
    <p:extLst>
      <p:ext uri="{BB962C8B-B14F-4D97-AF65-F5344CB8AC3E}">
        <p14:creationId xmlns:p14="http://schemas.microsoft.com/office/powerpoint/2010/main" val="2957847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Updated JR 3/20/24</a:t>
            </a:r>
          </a:p>
          <a:p>
            <a:endParaRPr lang="en-US" dirty="0"/>
          </a:p>
        </p:txBody>
      </p:sp>
      <p:sp>
        <p:nvSpPr>
          <p:cNvPr id="4" name="Slide Number Placeholder 3"/>
          <p:cNvSpPr>
            <a:spLocks noGrp="1"/>
          </p:cNvSpPr>
          <p:nvPr>
            <p:ph type="sldNum" sz="quarter" idx="5"/>
          </p:nvPr>
        </p:nvSpPr>
        <p:spPr/>
        <p:txBody>
          <a:bodyPr/>
          <a:lstStyle/>
          <a:p>
            <a:fld id="{34A25A8C-0A4D-452A-9361-4A60E0609062}" type="slidenum">
              <a:rPr lang="en-US" smtClean="0"/>
              <a:t>32</a:t>
            </a:fld>
            <a:endParaRPr lang="en-US"/>
          </a:p>
        </p:txBody>
      </p:sp>
    </p:spTree>
    <p:extLst>
      <p:ext uri="{BB962C8B-B14F-4D97-AF65-F5344CB8AC3E}">
        <p14:creationId xmlns:p14="http://schemas.microsoft.com/office/powerpoint/2010/main" val="3692742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Updated JR 3/20/24</a:t>
            </a:r>
          </a:p>
          <a:p>
            <a:endParaRPr lang="en-US" dirty="0"/>
          </a:p>
        </p:txBody>
      </p:sp>
      <p:sp>
        <p:nvSpPr>
          <p:cNvPr id="4" name="Slide Number Placeholder 3"/>
          <p:cNvSpPr>
            <a:spLocks noGrp="1"/>
          </p:cNvSpPr>
          <p:nvPr>
            <p:ph type="sldNum" sz="quarter" idx="5"/>
          </p:nvPr>
        </p:nvSpPr>
        <p:spPr/>
        <p:txBody>
          <a:bodyPr/>
          <a:lstStyle/>
          <a:p>
            <a:fld id="{34A25A8C-0A4D-452A-9361-4A60E0609062}" type="slidenum">
              <a:rPr lang="en-US" smtClean="0"/>
              <a:t>33</a:t>
            </a:fld>
            <a:endParaRPr lang="en-US"/>
          </a:p>
        </p:txBody>
      </p:sp>
    </p:spTree>
    <p:extLst>
      <p:ext uri="{BB962C8B-B14F-4D97-AF65-F5344CB8AC3E}">
        <p14:creationId xmlns:p14="http://schemas.microsoft.com/office/powerpoint/2010/main" val="1198469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Updated JR 3/20/24</a:t>
            </a:r>
          </a:p>
          <a:p>
            <a:endParaRPr lang="en-US" dirty="0"/>
          </a:p>
        </p:txBody>
      </p:sp>
      <p:sp>
        <p:nvSpPr>
          <p:cNvPr id="4" name="Slide Number Placeholder 3"/>
          <p:cNvSpPr>
            <a:spLocks noGrp="1"/>
          </p:cNvSpPr>
          <p:nvPr>
            <p:ph type="sldNum" sz="quarter" idx="5"/>
          </p:nvPr>
        </p:nvSpPr>
        <p:spPr/>
        <p:txBody>
          <a:bodyPr/>
          <a:lstStyle/>
          <a:p>
            <a:fld id="{34A25A8C-0A4D-452A-9361-4A60E0609062}" type="slidenum">
              <a:rPr lang="en-US" smtClean="0"/>
              <a:t>34</a:t>
            </a:fld>
            <a:endParaRPr lang="en-US"/>
          </a:p>
        </p:txBody>
      </p:sp>
    </p:spTree>
    <p:extLst>
      <p:ext uri="{BB962C8B-B14F-4D97-AF65-F5344CB8AC3E}">
        <p14:creationId xmlns:p14="http://schemas.microsoft.com/office/powerpoint/2010/main" val="2759896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Updated JR 3/20/24</a:t>
            </a:r>
          </a:p>
          <a:p>
            <a:endParaRPr lang="en-US" dirty="0"/>
          </a:p>
        </p:txBody>
      </p:sp>
      <p:sp>
        <p:nvSpPr>
          <p:cNvPr id="4" name="Slide Number Placeholder 3"/>
          <p:cNvSpPr>
            <a:spLocks noGrp="1"/>
          </p:cNvSpPr>
          <p:nvPr>
            <p:ph type="sldNum" sz="quarter" idx="5"/>
          </p:nvPr>
        </p:nvSpPr>
        <p:spPr/>
        <p:txBody>
          <a:bodyPr/>
          <a:lstStyle/>
          <a:p>
            <a:fld id="{34A25A8C-0A4D-452A-9361-4A60E0609062}" type="slidenum">
              <a:rPr lang="en-US" smtClean="0"/>
              <a:t>35</a:t>
            </a:fld>
            <a:endParaRPr lang="en-US"/>
          </a:p>
        </p:txBody>
      </p:sp>
    </p:spTree>
    <p:extLst>
      <p:ext uri="{BB962C8B-B14F-4D97-AF65-F5344CB8AC3E}">
        <p14:creationId xmlns:p14="http://schemas.microsoft.com/office/powerpoint/2010/main" val="1717738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Updated JR 3/20/24</a:t>
            </a:r>
          </a:p>
          <a:p>
            <a:endParaRPr lang="en-US" dirty="0"/>
          </a:p>
        </p:txBody>
      </p:sp>
      <p:sp>
        <p:nvSpPr>
          <p:cNvPr id="4" name="Slide Number Placeholder 3"/>
          <p:cNvSpPr>
            <a:spLocks noGrp="1"/>
          </p:cNvSpPr>
          <p:nvPr>
            <p:ph type="sldNum" sz="quarter" idx="5"/>
          </p:nvPr>
        </p:nvSpPr>
        <p:spPr/>
        <p:txBody>
          <a:bodyPr/>
          <a:lstStyle/>
          <a:p>
            <a:fld id="{34A25A8C-0A4D-452A-9361-4A60E0609062}" type="slidenum">
              <a:rPr lang="en-US" smtClean="0"/>
              <a:t>36</a:t>
            </a:fld>
            <a:endParaRPr lang="en-US"/>
          </a:p>
        </p:txBody>
      </p:sp>
    </p:spTree>
    <p:extLst>
      <p:ext uri="{BB962C8B-B14F-4D97-AF65-F5344CB8AC3E}">
        <p14:creationId xmlns:p14="http://schemas.microsoft.com/office/powerpoint/2010/main" val="2784658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Updated JR 3/20/24</a:t>
            </a:r>
          </a:p>
          <a:p>
            <a:endParaRPr lang="en-US" dirty="0"/>
          </a:p>
        </p:txBody>
      </p:sp>
      <p:sp>
        <p:nvSpPr>
          <p:cNvPr id="4" name="Slide Number Placeholder 3"/>
          <p:cNvSpPr>
            <a:spLocks noGrp="1"/>
          </p:cNvSpPr>
          <p:nvPr>
            <p:ph type="sldNum" sz="quarter" idx="5"/>
          </p:nvPr>
        </p:nvSpPr>
        <p:spPr/>
        <p:txBody>
          <a:bodyPr/>
          <a:lstStyle/>
          <a:p>
            <a:fld id="{34A25A8C-0A4D-452A-9361-4A60E0609062}" type="slidenum">
              <a:rPr lang="en-US" smtClean="0"/>
              <a:t>37</a:t>
            </a:fld>
            <a:endParaRPr lang="en-US"/>
          </a:p>
        </p:txBody>
      </p:sp>
    </p:spTree>
    <p:extLst>
      <p:ext uri="{BB962C8B-B14F-4D97-AF65-F5344CB8AC3E}">
        <p14:creationId xmlns:p14="http://schemas.microsoft.com/office/powerpoint/2010/main" val="3604099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A25A8C-0A4D-452A-9361-4A60E0609062}" type="slidenum">
              <a:rPr lang="en-US" smtClean="0"/>
              <a:t>11</a:t>
            </a:fld>
            <a:endParaRPr lang="en-US"/>
          </a:p>
        </p:txBody>
      </p:sp>
    </p:spTree>
    <p:extLst>
      <p:ext uri="{BB962C8B-B14F-4D97-AF65-F5344CB8AC3E}">
        <p14:creationId xmlns:p14="http://schemas.microsoft.com/office/powerpoint/2010/main" val="1789939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https://bozemanairport.com/reports-and-statistics-financial-documents</a:t>
            </a:r>
            <a:endParaRPr lang="en-US" b="1" i="0" dirty="0">
              <a:solidFill>
                <a:srgbClr val="222222"/>
              </a:solidFill>
              <a:effectLst/>
              <a:latin typeface="Arial" panose="020B0604020202020204" pitchFamily="34" charset="0"/>
            </a:endParaRPr>
          </a:p>
          <a:p>
            <a:endParaRPr lang="en-US" b="1" dirty="0"/>
          </a:p>
        </p:txBody>
      </p:sp>
      <p:sp>
        <p:nvSpPr>
          <p:cNvPr id="4" name="Slide Number Placeholder 3"/>
          <p:cNvSpPr>
            <a:spLocks noGrp="1"/>
          </p:cNvSpPr>
          <p:nvPr>
            <p:ph type="sldNum" sz="quarter" idx="5"/>
          </p:nvPr>
        </p:nvSpPr>
        <p:spPr/>
        <p:txBody>
          <a:bodyPr/>
          <a:lstStyle/>
          <a:p>
            <a:fld id="{34A25A8C-0A4D-452A-9361-4A60E0609062}" type="slidenum">
              <a:rPr lang="en-US" smtClean="0"/>
              <a:t>12</a:t>
            </a:fld>
            <a:endParaRPr lang="en-US"/>
          </a:p>
        </p:txBody>
      </p:sp>
    </p:spTree>
    <p:extLst>
      <p:ext uri="{BB962C8B-B14F-4D97-AF65-F5344CB8AC3E}">
        <p14:creationId xmlns:p14="http://schemas.microsoft.com/office/powerpoint/2010/main" val="3196610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~150 more available listings this year than July 2021</a:t>
            </a:r>
          </a:p>
        </p:txBody>
      </p:sp>
      <p:sp>
        <p:nvSpPr>
          <p:cNvPr id="4" name="Slide Number Placeholder 3"/>
          <p:cNvSpPr>
            <a:spLocks noGrp="1"/>
          </p:cNvSpPr>
          <p:nvPr>
            <p:ph type="sldNum" sz="quarter" idx="5"/>
          </p:nvPr>
        </p:nvSpPr>
        <p:spPr/>
        <p:txBody>
          <a:bodyPr/>
          <a:lstStyle/>
          <a:p>
            <a:fld id="{34A25A8C-0A4D-452A-9361-4A60E0609062}" type="slidenum">
              <a:rPr lang="en-US" smtClean="0"/>
              <a:t>16</a:t>
            </a:fld>
            <a:endParaRPr lang="en-US"/>
          </a:p>
        </p:txBody>
      </p:sp>
    </p:spTree>
    <p:extLst>
      <p:ext uri="{BB962C8B-B14F-4D97-AF65-F5344CB8AC3E}">
        <p14:creationId xmlns:p14="http://schemas.microsoft.com/office/powerpoint/2010/main" val="1776810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A25A8C-0A4D-452A-9361-4A60E0609062}" type="slidenum">
              <a:rPr lang="en-US" smtClean="0"/>
              <a:t>17</a:t>
            </a:fld>
            <a:endParaRPr lang="en-US"/>
          </a:p>
        </p:txBody>
      </p:sp>
    </p:spTree>
    <p:extLst>
      <p:ext uri="{BB962C8B-B14F-4D97-AF65-F5344CB8AC3E}">
        <p14:creationId xmlns:p14="http://schemas.microsoft.com/office/powerpoint/2010/main" val="2602934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34A25A8C-0A4D-452A-9361-4A60E0609062}" type="slidenum">
              <a:rPr lang="en-US" smtClean="0"/>
              <a:t>21</a:t>
            </a:fld>
            <a:endParaRPr lang="en-US"/>
          </a:p>
        </p:txBody>
      </p:sp>
    </p:spTree>
    <p:extLst>
      <p:ext uri="{BB962C8B-B14F-4D97-AF65-F5344CB8AC3E}">
        <p14:creationId xmlns:p14="http://schemas.microsoft.com/office/powerpoint/2010/main" val="1512540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A25A8C-0A4D-452A-9361-4A60E0609062}" type="slidenum">
              <a:rPr lang="en-US" smtClean="0"/>
              <a:t>22</a:t>
            </a:fld>
            <a:endParaRPr lang="en-US"/>
          </a:p>
        </p:txBody>
      </p:sp>
    </p:spTree>
    <p:extLst>
      <p:ext uri="{BB962C8B-B14F-4D97-AF65-F5344CB8AC3E}">
        <p14:creationId xmlns:p14="http://schemas.microsoft.com/office/powerpoint/2010/main" val="3408582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 Sky – Domestic – Card Spend – Card type All – Resident status all</a:t>
            </a:r>
          </a:p>
        </p:txBody>
      </p:sp>
      <p:sp>
        <p:nvSpPr>
          <p:cNvPr id="4" name="Slide Number Placeholder 3"/>
          <p:cNvSpPr>
            <a:spLocks noGrp="1"/>
          </p:cNvSpPr>
          <p:nvPr>
            <p:ph type="sldNum" sz="quarter" idx="5"/>
          </p:nvPr>
        </p:nvSpPr>
        <p:spPr/>
        <p:txBody>
          <a:bodyPr/>
          <a:lstStyle/>
          <a:p>
            <a:fld id="{34A25A8C-0A4D-452A-9361-4A60E0609062}" type="slidenum">
              <a:rPr lang="en-US" smtClean="0"/>
              <a:t>24</a:t>
            </a:fld>
            <a:endParaRPr lang="en-US"/>
          </a:p>
        </p:txBody>
      </p:sp>
    </p:spTree>
    <p:extLst>
      <p:ext uri="{BB962C8B-B14F-4D97-AF65-F5344CB8AC3E}">
        <p14:creationId xmlns:p14="http://schemas.microsoft.com/office/powerpoint/2010/main" val="4108306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 Sky – Domestic – Card Spend – All – All </a:t>
            </a:r>
          </a:p>
        </p:txBody>
      </p:sp>
      <p:sp>
        <p:nvSpPr>
          <p:cNvPr id="4" name="Slide Number Placeholder 3"/>
          <p:cNvSpPr>
            <a:spLocks noGrp="1"/>
          </p:cNvSpPr>
          <p:nvPr>
            <p:ph type="sldNum" sz="quarter" idx="5"/>
          </p:nvPr>
        </p:nvSpPr>
        <p:spPr/>
        <p:txBody>
          <a:bodyPr/>
          <a:lstStyle/>
          <a:p>
            <a:fld id="{34A25A8C-0A4D-452A-9361-4A60E0609062}" type="slidenum">
              <a:rPr lang="en-US" smtClean="0"/>
              <a:t>25</a:t>
            </a:fld>
            <a:endParaRPr lang="en-US"/>
          </a:p>
        </p:txBody>
      </p:sp>
    </p:spTree>
    <p:extLst>
      <p:ext uri="{BB962C8B-B14F-4D97-AF65-F5344CB8AC3E}">
        <p14:creationId xmlns:p14="http://schemas.microsoft.com/office/powerpoint/2010/main" val="1652548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4E4EF-C1DC-F344-B7F6-73C2F77E144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064E8F-72C0-6443-BACD-96FEC9B9CB3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DD8F72-EC19-DA49-8311-C8FAF6F61AEA}"/>
              </a:ext>
            </a:extLst>
          </p:cNvPr>
          <p:cNvSpPr>
            <a:spLocks noGrp="1"/>
          </p:cNvSpPr>
          <p:nvPr>
            <p:ph type="dt" sz="half" idx="10"/>
          </p:nvPr>
        </p:nvSpPr>
        <p:spPr>
          <a:xfrm>
            <a:off x="838200" y="6356350"/>
            <a:ext cx="2743200" cy="365125"/>
          </a:xfrm>
          <a:prstGeom prst="rect">
            <a:avLst/>
          </a:prstGeom>
        </p:spPr>
        <p:txBody>
          <a:bodyPr/>
          <a:lstStyle/>
          <a:p>
            <a:fld id="{48A78BBF-D603-7D45-8430-49317192F64D}" type="datetimeFigureOut">
              <a:rPr lang="en-US" smtClean="0"/>
              <a:t>4/3/2024</a:t>
            </a:fld>
            <a:endParaRPr lang="en-US"/>
          </a:p>
        </p:txBody>
      </p:sp>
      <p:sp>
        <p:nvSpPr>
          <p:cNvPr id="5" name="Footer Placeholder 4">
            <a:extLst>
              <a:ext uri="{FF2B5EF4-FFF2-40B4-BE49-F238E27FC236}">
                <a16:creationId xmlns:a16="http://schemas.microsoft.com/office/drawing/2014/main" id="{55723070-6FD7-0E42-AFD3-2CF029F3757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DA55BBA-9897-2C47-8608-D7666E6934FE}"/>
              </a:ext>
            </a:extLst>
          </p:cNvPr>
          <p:cNvSpPr>
            <a:spLocks noGrp="1"/>
          </p:cNvSpPr>
          <p:nvPr>
            <p:ph type="sldNum" sz="quarter" idx="12"/>
          </p:nvPr>
        </p:nvSpPr>
        <p:spPr>
          <a:xfrm>
            <a:off x="8610600" y="6356350"/>
            <a:ext cx="2743200" cy="365125"/>
          </a:xfrm>
          <a:prstGeom prst="rect">
            <a:avLst/>
          </a:prstGeom>
        </p:spPr>
        <p:txBody>
          <a:bodyPr/>
          <a:lstStyle/>
          <a:p>
            <a:fld id="{0CBAACA9-EC4B-1049-B389-88E5FBBBFDAE}" type="slidenum">
              <a:rPr lang="en-US" smtClean="0"/>
              <a:t>‹#›</a:t>
            </a:fld>
            <a:endParaRPr lang="en-US"/>
          </a:p>
        </p:txBody>
      </p:sp>
    </p:spTree>
    <p:extLst>
      <p:ext uri="{BB962C8B-B14F-4D97-AF65-F5344CB8AC3E}">
        <p14:creationId xmlns:p14="http://schemas.microsoft.com/office/powerpoint/2010/main" val="2278925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F169E-C3D8-5841-9D48-1BA35B2665D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2B5666-F13F-E342-9EFE-04CFF238A3F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C6672A-4518-2542-A79B-AEB2F6311688}"/>
              </a:ext>
            </a:extLst>
          </p:cNvPr>
          <p:cNvSpPr>
            <a:spLocks noGrp="1"/>
          </p:cNvSpPr>
          <p:nvPr>
            <p:ph type="dt" sz="half" idx="10"/>
          </p:nvPr>
        </p:nvSpPr>
        <p:spPr>
          <a:xfrm>
            <a:off x="838200" y="6356350"/>
            <a:ext cx="2743200" cy="365125"/>
          </a:xfrm>
          <a:prstGeom prst="rect">
            <a:avLst/>
          </a:prstGeom>
        </p:spPr>
        <p:txBody>
          <a:bodyPr/>
          <a:lstStyle/>
          <a:p>
            <a:fld id="{48A78BBF-D603-7D45-8430-49317192F64D}" type="datetimeFigureOut">
              <a:rPr lang="en-US" smtClean="0"/>
              <a:t>4/3/2024</a:t>
            </a:fld>
            <a:endParaRPr lang="en-US"/>
          </a:p>
        </p:txBody>
      </p:sp>
      <p:sp>
        <p:nvSpPr>
          <p:cNvPr id="5" name="Footer Placeholder 4">
            <a:extLst>
              <a:ext uri="{FF2B5EF4-FFF2-40B4-BE49-F238E27FC236}">
                <a16:creationId xmlns:a16="http://schemas.microsoft.com/office/drawing/2014/main" id="{D3295588-F864-1344-A690-593CE7E87F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AAE85D4-3943-E047-B1A4-FDFDA15FBFE1}"/>
              </a:ext>
            </a:extLst>
          </p:cNvPr>
          <p:cNvSpPr>
            <a:spLocks noGrp="1"/>
          </p:cNvSpPr>
          <p:nvPr>
            <p:ph type="sldNum" sz="quarter" idx="12"/>
          </p:nvPr>
        </p:nvSpPr>
        <p:spPr>
          <a:xfrm>
            <a:off x="8610600" y="6356350"/>
            <a:ext cx="2743200" cy="365125"/>
          </a:xfrm>
          <a:prstGeom prst="rect">
            <a:avLst/>
          </a:prstGeom>
        </p:spPr>
        <p:txBody>
          <a:bodyPr/>
          <a:lstStyle/>
          <a:p>
            <a:fld id="{0CBAACA9-EC4B-1049-B389-88E5FBBBFDAE}" type="slidenum">
              <a:rPr lang="en-US" smtClean="0"/>
              <a:t>‹#›</a:t>
            </a:fld>
            <a:endParaRPr lang="en-US"/>
          </a:p>
        </p:txBody>
      </p:sp>
    </p:spTree>
    <p:extLst>
      <p:ext uri="{BB962C8B-B14F-4D97-AF65-F5344CB8AC3E}">
        <p14:creationId xmlns:p14="http://schemas.microsoft.com/office/powerpoint/2010/main" val="68671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687A41-ACB7-B04E-98EB-C0D85A6306B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02AC3E-729D-FA4D-AB5F-B0350635CECA}"/>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DC1943-60B3-9640-B09B-653B36E4B8A4}"/>
              </a:ext>
            </a:extLst>
          </p:cNvPr>
          <p:cNvSpPr>
            <a:spLocks noGrp="1"/>
          </p:cNvSpPr>
          <p:nvPr>
            <p:ph type="dt" sz="half" idx="10"/>
          </p:nvPr>
        </p:nvSpPr>
        <p:spPr>
          <a:xfrm>
            <a:off x="838200" y="6356350"/>
            <a:ext cx="2743200" cy="365125"/>
          </a:xfrm>
          <a:prstGeom prst="rect">
            <a:avLst/>
          </a:prstGeom>
        </p:spPr>
        <p:txBody>
          <a:bodyPr/>
          <a:lstStyle/>
          <a:p>
            <a:fld id="{48A78BBF-D603-7D45-8430-49317192F64D}" type="datetimeFigureOut">
              <a:rPr lang="en-US" smtClean="0"/>
              <a:t>4/3/2024</a:t>
            </a:fld>
            <a:endParaRPr lang="en-US"/>
          </a:p>
        </p:txBody>
      </p:sp>
      <p:sp>
        <p:nvSpPr>
          <p:cNvPr id="5" name="Footer Placeholder 4">
            <a:extLst>
              <a:ext uri="{FF2B5EF4-FFF2-40B4-BE49-F238E27FC236}">
                <a16:creationId xmlns:a16="http://schemas.microsoft.com/office/drawing/2014/main" id="{D9EFBC1B-6B78-6C49-B335-648A3A7CB2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5D9250A-706A-2449-933D-C923B19CA8BF}"/>
              </a:ext>
            </a:extLst>
          </p:cNvPr>
          <p:cNvSpPr>
            <a:spLocks noGrp="1"/>
          </p:cNvSpPr>
          <p:nvPr>
            <p:ph type="sldNum" sz="quarter" idx="12"/>
          </p:nvPr>
        </p:nvSpPr>
        <p:spPr>
          <a:xfrm>
            <a:off x="8610600" y="6356350"/>
            <a:ext cx="2743200" cy="365125"/>
          </a:xfrm>
          <a:prstGeom prst="rect">
            <a:avLst/>
          </a:prstGeom>
        </p:spPr>
        <p:txBody>
          <a:bodyPr/>
          <a:lstStyle/>
          <a:p>
            <a:fld id="{0CBAACA9-EC4B-1049-B389-88E5FBBBFDAE}" type="slidenum">
              <a:rPr lang="en-US" smtClean="0"/>
              <a:t>‹#›</a:t>
            </a:fld>
            <a:endParaRPr lang="en-US"/>
          </a:p>
        </p:txBody>
      </p:sp>
    </p:spTree>
    <p:extLst>
      <p:ext uri="{BB962C8B-B14F-4D97-AF65-F5344CB8AC3E}">
        <p14:creationId xmlns:p14="http://schemas.microsoft.com/office/powerpoint/2010/main" val="271229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743A4-E0D8-314B-B3EE-C494E786C07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F169B3D-0F59-BE48-A86F-02BFAE90FAFF}"/>
              </a:ext>
            </a:extLst>
          </p:cNvPr>
          <p:cNvSpPr>
            <a:spLocks noGrp="1"/>
          </p:cNvSpPr>
          <p:nvPr>
            <p:ph type="dt" sz="half" idx="10"/>
          </p:nvPr>
        </p:nvSpPr>
        <p:spPr>
          <a:xfrm>
            <a:off x="838200" y="6356350"/>
            <a:ext cx="2743200" cy="365125"/>
          </a:xfrm>
          <a:prstGeom prst="rect">
            <a:avLst/>
          </a:prstGeom>
        </p:spPr>
        <p:txBody>
          <a:bodyPr/>
          <a:lstStyle/>
          <a:p>
            <a:fld id="{48A78BBF-D603-7D45-8430-49317192F64D}" type="datetimeFigureOut">
              <a:rPr lang="en-US" smtClean="0"/>
              <a:t>4/3/2024</a:t>
            </a:fld>
            <a:endParaRPr lang="en-US"/>
          </a:p>
        </p:txBody>
      </p:sp>
      <p:sp>
        <p:nvSpPr>
          <p:cNvPr id="4" name="Footer Placeholder 3">
            <a:extLst>
              <a:ext uri="{FF2B5EF4-FFF2-40B4-BE49-F238E27FC236}">
                <a16:creationId xmlns:a16="http://schemas.microsoft.com/office/drawing/2014/main" id="{A08BA6BD-23C3-9748-9810-9C11D1AAA1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6205205-4DD2-714A-B59F-B6F13C6F2B66}"/>
              </a:ext>
            </a:extLst>
          </p:cNvPr>
          <p:cNvSpPr>
            <a:spLocks noGrp="1"/>
          </p:cNvSpPr>
          <p:nvPr>
            <p:ph type="sldNum" sz="quarter" idx="12"/>
          </p:nvPr>
        </p:nvSpPr>
        <p:spPr>
          <a:xfrm>
            <a:off x="8610600" y="6356350"/>
            <a:ext cx="2743200" cy="365125"/>
          </a:xfrm>
          <a:prstGeom prst="rect">
            <a:avLst/>
          </a:prstGeom>
        </p:spPr>
        <p:txBody>
          <a:bodyPr/>
          <a:lstStyle/>
          <a:p>
            <a:fld id="{0CBAACA9-EC4B-1049-B389-88E5FBBBFDAE}" type="slidenum">
              <a:rPr lang="en-US" smtClean="0"/>
              <a:t>‹#›</a:t>
            </a:fld>
            <a:endParaRPr lang="en-US"/>
          </a:p>
        </p:txBody>
      </p:sp>
    </p:spTree>
    <p:extLst>
      <p:ext uri="{BB962C8B-B14F-4D97-AF65-F5344CB8AC3E}">
        <p14:creationId xmlns:p14="http://schemas.microsoft.com/office/powerpoint/2010/main" val="2832108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CCC3A-0C23-B14E-97BC-C45E0D75A8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DDFA3C-91D5-1A4D-B9EE-41DB71724B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F6F566-EEAD-2146-8091-34BA136D30CB}"/>
              </a:ext>
            </a:extLst>
          </p:cNvPr>
          <p:cNvSpPr>
            <a:spLocks noGrp="1"/>
          </p:cNvSpPr>
          <p:nvPr>
            <p:ph type="dt" sz="half" idx="10"/>
          </p:nvPr>
        </p:nvSpPr>
        <p:spPr/>
        <p:txBody>
          <a:bodyPr/>
          <a:lstStyle/>
          <a:p>
            <a:fld id="{15CA7892-24B8-8D47-A6CB-48329BEC6AD2}" type="datetimeFigureOut">
              <a:rPr lang="en-US" smtClean="0"/>
              <a:t>4/3/2024</a:t>
            </a:fld>
            <a:endParaRPr lang="en-US"/>
          </a:p>
        </p:txBody>
      </p:sp>
      <p:sp>
        <p:nvSpPr>
          <p:cNvPr id="5" name="Footer Placeholder 4">
            <a:extLst>
              <a:ext uri="{FF2B5EF4-FFF2-40B4-BE49-F238E27FC236}">
                <a16:creationId xmlns:a16="http://schemas.microsoft.com/office/drawing/2014/main" id="{27BCD6B5-0156-2142-A9C6-7607E3E4CD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158568-C225-874C-96E1-92466B3D0716}"/>
              </a:ext>
            </a:extLst>
          </p:cNvPr>
          <p:cNvSpPr>
            <a:spLocks noGrp="1"/>
          </p:cNvSpPr>
          <p:nvPr>
            <p:ph type="sldNum" sz="quarter" idx="12"/>
          </p:nvPr>
        </p:nvSpPr>
        <p:spPr/>
        <p:txBody>
          <a:bodyPr/>
          <a:lstStyle/>
          <a:p>
            <a:fld id="{1544249B-A95B-0A4A-B39B-24D217828E59}" type="slidenum">
              <a:rPr lang="en-US" smtClean="0"/>
              <a:t>‹#›</a:t>
            </a:fld>
            <a:endParaRPr lang="en-US"/>
          </a:p>
        </p:txBody>
      </p:sp>
    </p:spTree>
    <p:extLst>
      <p:ext uri="{BB962C8B-B14F-4D97-AF65-F5344CB8AC3E}">
        <p14:creationId xmlns:p14="http://schemas.microsoft.com/office/powerpoint/2010/main" val="772163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2E02D-DA66-3A45-A6B3-DCC9A4DF33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7A950F-2CE7-BE41-B8D7-583E56EA98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DB499D-EC78-4E49-883A-69FAC2382370}"/>
              </a:ext>
            </a:extLst>
          </p:cNvPr>
          <p:cNvSpPr>
            <a:spLocks noGrp="1"/>
          </p:cNvSpPr>
          <p:nvPr>
            <p:ph type="dt" sz="half" idx="10"/>
          </p:nvPr>
        </p:nvSpPr>
        <p:spPr/>
        <p:txBody>
          <a:bodyPr/>
          <a:lstStyle/>
          <a:p>
            <a:fld id="{15CA7892-24B8-8D47-A6CB-48329BEC6AD2}" type="datetimeFigureOut">
              <a:rPr lang="en-US" smtClean="0"/>
              <a:t>4/3/2024</a:t>
            </a:fld>
            <a:endParaRPr lang="en-US"/>
          </a:p>
        </p:txBody>
      </p:sp>
      <p:sp>
        <p:nvSpPr>
          <p:cNvPr id="5" name="Footer Placeholder 4">
            <a:extLst>
              <a:ext uri="{FF2B5EF4-FFF2-40B4-BE49-F238E27FC236}">
                <a16:creationId xmlns:a16="http://schemas.microsoft.com/office/drawing/2014/main" id="{7ED6D697-5C1E-1B44-8D87-522F8D6F48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A4BC0F-34D1-6B4B-8FA4-9F382485E9A2}"/>
              </a:ext>
            </a:extLst>
          </p:cNvPr>
          <p:cNvSpPr>
            <a:spLocks noGrp="1"/>
          </p:cNvSpPr>
          <p:nvPr>
            <p:ph type="sldNum" sz="quarter" idx="12"/>
          </p:nvPr>
        </p:nvSpPr>
        <p:spPr/>
        <p:txBody>
          <a:bodyPr/>
          <a:lstStyle/>
          <a:p>
            <a:fld id="{1544249B-A95B-0A4A-B39B-24D217828E59}" type="slidenum">
              <a:rPr lang="en-US" smtClean="0"/>
              <a:t>‹#›</a:t>
            </a:fld>
            <a:endParaRPr lang="en-US"/>
          </a:p>
        </p:txBody>
      </p:sp>
    </p:spTree>
    <p:extLst>
      <p:ext uri="{BB962C8B-B14F-4D97-AF65-F5344CB8AC3E}">
        <p14:creationId xmlns:p14="http://schemas.microsoft.com/office/powerpoint/2010/main" val="3442022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5AFBF-61C8-064D-A91C-F8FC9A61E0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CB7557-0BE7-3A4B-BB15-C9B4FB8F7D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2C2CDB-E344-3344-A879-0927E75E0BEA}"/>
              </a:ext>
            </a:extLst>
          </p:cNvPr>
          <p:cNvSpPr>
            <a:spLocks noGrp="1"/>
          </p:cNvSpPr>
          <p:nvPr>
            <p:ph type="dt" sz="half" idx="10"/>
          </p:nvPr>
        </p:nvSpPr>
        <p:spPr/>
        <p:txBody>
          <a:bodyPr/>
          <a:lstStyle/>
          <a:p>
            <a:fld id="{15CA7892-24B8-8D47-A6CB-48329BEC6AD2}" type="datetimeFigureOut">
              <a:rPr lang="en-US" smtClean="0"/>
              <a:t>4/3/2024</a:t>
            </a:fld>
            <a:endParaRPr lang="en-US"/>
          </a:p>
        </p:txBody>
      </p:sp>
      <p:sp>
        <p:nvSpPr>
          <p:cNvPr id="5" name="Footer Placeholder 4">
            <a:extLst>
              <a:ext uri="{FF2B5EF4-FFF2-40B4-BE49-F238E27FC236}">
                <a16:creationId xmlns:a16="http://schemas.microsoft.com/office/drawing/2014/main" id="{5525B6F1-EE4F-9C4D-8C4A-B8C00DA447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91512-693E-134D-8919-D775FC007CF0}"/>
              </a:ext>
            </a:extLst>
          </p:cNvPr>
          <p:cNvSpPr>
            <a:spLocks noGrp="1"/>
          </p:cNvSpPr>
          <p:nvPr>
            <p:ph type="sldNum" sz="quarter" idx="12"/>
          </p:nvPr>
        </p:nvSpPr>
        <p:spPr/>
        <p:txBody>
          <a:bodyPr/>
          <a:lstStyle/>
          <a:p>
            <a:fld id="{1544249B-A95B-0A4A-B39B-24D217828E59}" type="slidenum">
              <a:rPr lang="en-US" smtClean="0"/>
              <a:t>‹#›</a:t>
            </a:fld>
            <a:endParaRPr lang="en-US"/>
          </a:p>
        </p:txBody>
      </p:sp>
    </p:spTree>
    <p:extLst>
      <p:ext uri="{BB962C8B-B14F-4D97-AF65-F5344CB8AC3E}">
        <p14:creationId xmlns:p14="http://schemas.microsoft.com/office/powerpoint/2010/main" val="2104617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5FDBA-9EBE-EB42-8F7D-CE120BD148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78E722-5ABA-9149-8FE6-C8B3A21F36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B6B399-7DB4-8043-8452-B322843388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771612-5081-1A4C-A624-0A42D94791A5}"/>
              </a:ext>
            </a:extLst>
          </p:cNvPr>
          <p:cNvSpPr>
            <a:spLocks noGrp="1"/>
          </p:cNvSpPr>
          <p:nvPr>
            <p:ph type="dt" sz="half" idx="10"/>
          </p:nvPr>
        </p:nvSpPr>
        <p:spPr/>
        <p:txBody>
          <a:bodyPr/>
          <a:lstStyle/>
          <a:p>
            <a:fld id="{15CA7892-24B8-8D47-A6CB-48329BEC6AD2}" type="datetimeFigureOut">
              <a:rPr lang="en-US" smtClean="0"/>
              <a:t>4/3/2024</a:t>
            </a:fld>
            <a:endParaRPr lang="en-US"/>
          </a:p>
        </p:txBody>
      </p:sp>
      <p:sp>
        <p:nvSpPr>
          <p:cNvPr id="6" name="Footer Placeholder 5">
            <a:extLst>
              <a:ext uri="{FF2B5EF4-FFF2-40B4-BE49-F238E27FC236}">
                <a16:creationId xmlns:a16="http://schemas.microsoft.com/office/drawing/2014/main" id="{CF7F1CAD-39C5-F446-863A-7FBE3E43D5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C4632E-3C11-5D49-B265-5BA1FA47439F}"/>
              </a:ext>
            </a:extLst>
          </p:cNvPr>
          <p:cNvSpPr>
            <a:spLocks noGrp="1"/>
          </p:cNvSpPr>
          <p:nvPr>
            <p:ph type="sldNum" sz="quarter" idx="12"/>
          </p:nvPr>
        </p:nvSpPr>
        <p:spPr/>
        <p:txBody>
          <a:bodyPr/>
          <a:lstStyle/>
          <a:p>
            <a:fld id="{1544249B-A95B-0A4A-B39B-24D217828E59}" type="slidenum">
              <a:rPr lang="en-US" smtClean="0"/>
              <a:t>‹#›</a:t>
            </a:fld>
            <a:endParaRPr lang="en-US"/>
          </a:p>
        </p:txBody>
      </p:sp>
    </p:spTree>
    <p:extLst>
      <p:ext uri="{BB962C8B-B14F-4D97-AF65-F5344CB8AC3E}">
        <p14:creationId xmlns:p14="http://schemas.microsoft.com/office/powerpoint/2010/main" val="2173698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FDB5A-2111-A44A-A98A-10CC2C1AE5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A54184-8D1B-3B4B-8315-CA6D14FDEB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F0D594-0361-DE4B-857B-103135E9CE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852ED5-640D-6C4E-9F72-12453BDB2B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2DE553-F33F-154F-AAD4-ED0B367876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229B23-9826-A242-9ED8-A8A32856B439}"/>
              </a:ext>
            </a:extLst>
          </p:cNvPr>
          <p:cNvSpPr>
            <a:spLocks noGrp="1"/>
          </p:cNvSpPr>
          <p:nvPr>
            <p:ph type="dt" sz="half" idx="10"/>
          </p:nvPr>
        </p:nvSpPr>
        <p:spPr/>
        <p:txBody>
          <a:bodyPr/>
          <a:lstStyle/>
          <a:p>
            <a:fld id="{15CA7892-24B8-8D47-A6CB-48329BEC6AD2}" type="datetimeFigureOut">
              <a:rPr lang="en-US" smtClean="0"/>
              <a:t>4/3/2024</a:t>
            </a:fld>
            <a:endParaRPr lang="en-US"/>
          </a:p>
        </p:txBody>
      </p:sp>
      <p:sp>
        <p:nvSpPr>
          <p:cNvPr id="8" name="Footer Placeholder 7">
            <a:extLst>
              <a:ext uri="{FF2B5EF4-FFF2-40B4-BE49-F238E27FC236}">
                <a16:creationId xmlns:a16="http://schemas.microsoft.com/office/drawing/2014/main" id="{76295CEB-56F7-7F42-A748-17E5655F3A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B69F5C-A3EA-FB4E-BD78-7768F61E4EFA}"/>
              </a:ext>
            </a:extLst>
          </p:cNvPr>
          <p:cNvSpPr>
            <a:spLocks noGrp="1"/>
          </p:cNvSpPr>
          <p:nvPr>
            <p:ph type="sldNum" sz="quarter" idx="12"/>
          </p:nvPr>
        </p:nvSpPr>
        <p:spPr/>
        <p:txBody>
          <a:bodyPr/>
          <a:lstStyle/>
          <a:p>
            <a:fld id="{1544249B-A95B-0A4A-B39B-24D217828E59}" type="slidenum">
              <a:rPr lang="en-US" smtClean="0"/>
              <a:t>‹#›</a:t>
            </a:fld>
            <a:endParaRPr lang="en-US"/>
          </a:p>
        </p:txBody>
      </p:sp>
    </p:spTree>
    <p:extLst>
      <p:ext uri="{BB962C8B-B14F-4D97-AF65-F5344CB8AC3E}">
        <p14:creationId xmlns:p14="http://schemas.microsoft.com/office/powerpoint/2010/main" val="4288410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5E3DD-2ECD-3143-8084-046BEB6920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FD4D72-05B1-4D4F-A4D5-2B89C65C46D6}"/>
              </a:ext>
            </a:extLst>
          </p:cNvPr>
          <p:cNvSpPr>
            <a:spLocks noGrp="1"/>
          </p:cNvSpPr>
          <p:nvPr>
            <p:ph type="dt" sz="half" idx="10"/>
          </p:nvPr>
        </p:nvSpPr>
        <p:spPr/>
        <p:txBody>
          <a:bodyPr/>
          <a:lstStyle/>
          <a:p>
            <a:fld id="{15CA7892-24B8-8D47-A6CB-48329BEC6AD2}" type="datetimeFigureOut">
              <a:rPr lang="en-US" smtClean="0"/>
              <a:t>4/3/2024</a:t>
            </a:fld>
            <a:endParaRPr lang="en-US"/>
          </a:p>
        </p:txBody>
      </p:sp>
      <p:sp>
        <p:nvSpPr>
          <p:cNvPr id="4" name="Footer Placeholder 3">
            <a:extLst>
              <a:ext uri="{FF2B5EF4-FFF2-40B4-BE49-F238E27FC236}">
                <a16:creationId xmlns:a16="http://schemas.microsoft.com/office/drawing/2014/main" id="{FC5CEE4D-7397-9F46-8337-A9FF4BBBC9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5F4E32-5DAE-9F4C-95C8-4D1284658E6F}"/>
              </a:ext>
            </a:extLst>
          </p:cNvPr>
          <p:cNvSpPr>
            <a:spLocks noGrp="1"/>
          </p:cNvSpPr>
          <p:nvPr>
            <p:ph type="sldNum" sz="quarter" idx="12"/>
          </p:nvPr>
        </p:nvSpPr>
        <p:spPr/>
        <p:txBody>
          <a:bodyPr/>
          <a:lstStyle/>
          <a:p>
            <a:fld id="{1544249B-A95B-0A4A-B39B-24D217828E59}" type="slidenum">
              <a:rPr lang="en-US" smtClean="0"/>
              <a:t>‹#›</a:t>
            </a:fld>
            <a:endParaRPr lang="en-US"/>
          </a:p>
        </p:txBody>
      </p:sp>
    </p:spTree>
    <p:extLst>
      <p:ext uri="{BB962C8B-B14F-4D97-AF65-F5344CB8AC3E}">
        <p14:creationId xmlns:p14="http://schemas.microsoft.com/office/powerpoint/2010/main" val="26390666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3B4432-FB55-644F-9906-A66FE075BC01}"/>
              </a:ext>
            </a:extLst>
          </p:cNvPr>
          <p:cNvSpPr>
            <a:spLocks noGrp="1"/>
          </p:cNvSpPr>
          <p:nvPr>
            <p:ph type="dt" sz="half" idx="10"/>
          </p:nvPr>
        </p:nvSpPr>
        <p:spPr/>
        <p:txBody>
          <a:bodyPr/>
          <a:lstStyle/>
          <a:p>
            <a:fld id="{15CA7892-24B8-8D47-A6CB-48329BEC6AD2}" type="datetimeFigureOut">
              <a:rPr lang="en-US" smtClean="0"/>
              <a:t>4/3/2024</a:t>
            </a:fld>
            <a:endParaRPr lang="en-US"/>
          </a:p>
        </p:txBody>
      </p:sp>
      <p:sp>
        <p:nvSpPr>
          <p:cNvPr id="3" name="Footer Placeholder 2">
            <a:extLst>
              <a:ext uri="{FF2B5EF4-FFF2-40B4-BE49-F238E27FC236}">
                <a16:creationId xmlns:a16="http://schemas.microsoft.com/office/drawing/2014/main" id="{400A8272-2739-4E40-AA36-0C65AD676A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B65D98-093F-CC4C-8D71-488725D25FC1}"/>
              </a:ext>
            </a:extLst>
          </p:cNvPr>
          <p:cNvSpPr>
            <a:spLocks noGrp="1"/>
          </p:cNvSpPr>
          <p:nvPr>
            <p:ph type="sldNum" sz="quarter" idx="12"/>
          </p:nvPr>
        </p:nvSpPr>
        <p:spPr/>
        <p:txBody>
          <a:bodyPr/>
          <a:lstStyle/>
          <a:p>
            <a:fld id="{1544249B-A95B-0A4A-B39B-24D217828E59}" type="slidenum">
              <a:rPr lang="en-US" smtClean="0"/>
              <a:t>‹#›</a:t>
            </a:fld>
            <a:endParaRPr lang="en-US"/>
          </a:p>
        </p:txBody>
      </p:sp>
    </p:spTree>
    <p:extLst>
      <p:ext uri="{BB962C8B-B14F-4D97-AF65-F5344CB8AC3E}">
        <p14:creationId xmlns:p14="http://schemas.microsoft.com/office/powerpoint/2010/main" val="2219438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39BD9-0327-5649-BD7B-E3A76778065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4E8EF83-2D15-134D-8608-D443D764828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D2DDBB-AD3D-914A-AE84-355F70B61549}"/>
              </a:ext>
            </a:extLst>
          </p:cNvPr>
          <p:cNvSpPr>
            <a:spLocks noGrp="1"/>
          </p:cNvSpPr>
          <p:nvPr>
            <p:ph type="dt" sz="half" idx="10"/>
          </p:nvPr>
        </p:nvSpPr>
        <p:spPr>
          <a:xfrm>
            <a:off x="838200" y="6356350"/>
            <a:ext cx="2743200" cy="365125"/>
          </a:xfrm>
          <a:prstGeom prst="rect">
            <a:avLst/>
          </a:prstGeom>
        </p:spPr>
        <p:txBody>
          <a:bodyPr/>
          <a:lstStyle/>
          <a:p>
            <a:fld id="{48A78BBF-D603-7D45-8430-49317192F64D}" type="datetimeFigureOut">
              <a:rPr lang="en-US" smtClean="0"/>
              <a:t>4/3/2024</a:t>
            </a:fld>
            <a:endParaRPr lang="en-US"/>
          </a:p>
        </p:txBody>
      </p:sp>
      <p:sp>
        <p:nvSpPr>
          <p:cNvPr id="5" name="Footer Placeholder 4">
            <a:extLst>
              <a:ext uri="{FF2B5EF4-FFF2-40B4-BE49-F238E27FC236}">
                <a16:creationId xmlns:a16="http://schemas.microsoft.com/office/drawing/2014/main" id="{C299C664-F436-BA41-9F06-A6D718BACB5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C081469-53FE-6843-8208-7B034B8C12F1}"/>
              </a:ext>
            </a:extLst>
          </p:cNvPr>
          <p:cNvSpPr>
            <a:spLocks noGrp="1"/>
          </p:cNvSpPr>
          <p:nvPr>
            <p:ph type="sldNum" sz="quarter" idx="12"/>
          </p:nvPr>
        </p:nvSpPr>
        <p:spPr>
          <a:xfrm>
            <a:off x="8610600" y="6356350"/>
            <a:ext cx="2743200" cy="365125"/>
          </a:xfrm>
          <a:prstGeom prst="rect">
            <a:avLst/>
          </a:prstGeom>
        </p:spPr>
        <p:txBody>
          <a:bodyPr/>
          <a:lstStyle/>
          <a:p>
            <a:fld id="{0CBAACA9-EC4B-1049-B389-88E5FBBBFDAE}" type="slidenum">
              <a:rPr lang="en-US" smtClean="0"/>
              <a:t>‹#›</a:t>
            </a:fld>
            <a:endParaRPr lang="en-US"/>
          </a:p>
        </p:txBody>
      </p:sp>
    </p:spTree>
    <p:extLst>
      <p:ext uri="{BB962C8B-B14F-4D97-AF65-F5344CB8AC3E}">
        <p14:creationId xmlns:p14="http://schemas.microsoft.com/office/powerpoint/2010/main" val="32115215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4B33F-0329-0E45-97DC-9B67035909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6AC061-F835-BF48-94F0-799C49FC78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7314A2-1B17-EC4C-8D58-9A51AF0A48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35F5FD-FBBA-7947-82E5-03C2CFFC1E7F}"/>
              </a:ext>
            </a:extLst>
          </p:cNvPr>
          <p:cNvSpPr>
            <a:spLocks noGrp="1"/>
          </p:cNvSpPr>
          <p:nvPr>
            <p:ph type="dt" sz="half" idx="10"/>
          </p:nvPr>
        </p:nvSpPr>
        <p:spPr/>
        <p:txBody>
          <a:bodyPr/>
          <a:lstStyle/>
          <a:p>
            <a:fld id="{15CA7892-24B8-8D47-A6CB-48329BEC6AD2}" type="datetimeFigureOut">
              <a:rPr lang="en-US" smtClean="0"/>
              <a:t>4/3/2024</a:t>
            </a:fld>
            <a:endParaRPr lang="en-US"/>
          </a:p>
        </p:txBody>
      </p:sp>
      <p:sp>
        <p:nvSpPr>
          <p:cNvPr id="6" name="Footer Placeholder 5">
            <a:extLst>
              <a:ext uri="{FF2B5EF4-FFF2-40B4-BE49-F238E27FC236}">
                <a16:creationId xmlns:a16="http://schemas.microsoft.com/office/drawing/2014/main" id="{29979012-6ABD-A34E-9E0B-970DE62535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16AECB-DF16-1E41-B577-6EB300C25CD3}"/>
              </a:ext>
            </a:extLst>
          </p:cNvPr>
          <p:cNvSpPr>
            <a:spLocks noGrp="1"/>
          </p:cNvSpPr>
          <p:nvPr>
            <p:ph type="sldNum" sz="quarter" idx="12"/>
          </p:nvPr>
        </p:nvSpPr>
        <p:spPr/>
        <p:txBody>
          <a:bodyPr/>
          <a:lstStyle/>
          <a:p>
            <a:fld id="{1544249B-A95B-0A4A-B39B-24D217828E59}" type="slidenum">
              <a:rPr lang="en-US" smtClean="0"/>
              <a:t>‹#›</a:t>
            </a:fld>
            <a:endParaRPr lang="en-US"/>
          </a:p>
        </p:txBody>
      </p:sp>
    </p:spTree>
    <p:extLst>
      <p:ext uri="{BB962C8B-B14F-4D97-AF65-F5344CB8AC3E}">
        <p14:creationId xmlns:p14="http://schemas.microsoft.com/office/powerpoint/2010/main" val="17339314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D8CFD-64E9-FB4A-AE0E-DB158783C5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78B6C0-1E6B-A947-AF4D-FDDAE62C6D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B98D76-331E-E545-9776-ABFD57F865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EE2602-8F89-7449-A3E4-7C8FE0527D75}"/>
              </a:ext>
            </a:extLst>
          </p:cNvPr>
          <p:cNvSpPr>
            <a:spLocks noGrp="1"/>
          </p:cNvSpPr>
          <p:nvPr>
            <p:ph type="dt" sz="half" idx="10"/>
          </p:nvPr>
        </p:nvSpPr>
        <p:spPr/>
        <p:txBody>
          <a:bodyPr/>
          <a:lstStyle/>
          <a:p>
            <a:fld id="{15CA7892-24B8-8D47-A6CB-48329BEC6AD2}" type="datetimeFigureOut">
              <a:rPr lang="en-US" smtClean="0"/>
              <a:t>4/3/2024</a:t>
            </a:fld>
            <a:endParaRPr lang="en-US"/>
          </a:p>
        </p:txBody>
      </p:sp>
      <p:sp>
        <p:nvSpPr>
          <p:cNvPr id="6" name="Footer Placeholder 5">
            <a:extLst>
              <a:ext uri="{FF2B5EF4-FFF2-40B4-BE49-F238E27FC236}">
                <a16:creationId xmlns:a16="http://schemas.microsoft.com/office/drawing/2014/main" id="{936B29E3-2DD8-B343-AFE0-E51B6D6B10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B25A6E-295D-824D-BF09-A12391FC0F4E}"/>
              </a:ext>
            </a:extLst>
          </p:cNvPr>
          <p:cNvSpPr>
            <a:spLocks noGrp="1"/>
          </p:cNvSpPr>
          <p:nvPr>
            <p:ph type="sldNum" sz="quarter" idx="12"/>
          </p:nvPr>
        </p:nvSpPr>
        <p:spPr/>
        <p:txBody>
          <a:bodyPr/>
          <a:lstStyle/>
          <a:p>
            <a:fld id="{1544249B-A95B-0A4A-B39B-24D217828E59}" type="slidenum">
              <a:rPr lang="en-US" smtClean="0"/>
              <a:t>‹#›</a:t>
            </a:fld>
            <a:endParaRPr lang="en-US"/>
          </a:p>
        </p:txBody>
      </p:sp>
    </p:spTree>
    <p:extLst>
      <p:ext uri="{BB962C8B-B14F-4D97-AF65-F5344CB8AC3E}">
        <p14:creationId xmlns:p14="http://schemas.microsoft.com/office/powerpoint/2010/main" val="22255222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C2438-5A39-D04E-A1E8-4FEAE1EA13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39320F-2847-0E42-B3B0-A9E00BE6CA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27248F-6AB8-A84B-8E7E-B5227A91C98F}"/>
              </a:ext>
            </a:extLst>
          </p:cNvPr>
          <p:cNvSpPr>
            <a:spLocks noGrp="1"/>
          </p:cNvSpPr>
          <p:nvPr>
            <p:ph type="dt" sz="half" idx="10"/>
          </p:nvPr>
        </p:nvSpPr>
        <p:spPr/>
        <p:txBody>
          <a:bodyPr/>
          <a:lstStyle/>
          <a:p>
            <a:fld id="{15CA7892-24B8-8D47-A6CB-48329BEC6AD2}" type="datetimeFigureOut">
              <a:rPr lang="en-US" smtClean="0"/>
              <a:t>4/3/2024</a:t>
            </a:fld>
            <a:endParaRPr lang="en-US"/>
          </a:p>
        </p:txBody>
      </p:sp>
      <p:sp>
        <p:nvSpPr>
          <p:cNvPr id="5" name="Footer Placeholder 4">
            <a:extLst>
              <a:ext uri="{FF2B5EF4-FFF2-40B4-BE49-F238E27FC236}">
                <a16:creationId xmlns:a16="http://schemas.microsoft.com/office/drawing/2014/main" id="{12E90675-806E-0E49-9C64-7DD9B2F025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EFC472-5E2A-BB40-A56B-E33BBB9B8AEF}"/>
              </a:ext>
            </a:extLst>
          </p:cNvPr>
          <p:cNvSpPr>
            <a:spLocks noGrp="1"/>
          </p:cNvSpPr>
          <p:nvPr>
            <p:ph type="sldNum" sz="quarter" idx="12"/>
          </p:nvPr>
        </p:nvSpPr>
        <p:spPr/>
        <p:txBody>
          <a:bodyPr/>
          <a:lstStyle/>
          <a:p>
            <a:fld id="{1544249B-A95B-0A4A-B39B-24D217828E59}" type="slidenum">
              <a:rPr lang="en-US" smtClean="0"/>
              <a:t>‹#›</a:t>
            </a:fld>
            <a:endParaRPr lang="en-US"/>
          </a:p>
        </p:txBody>
      </p:sp>
    </p:spTree>
    <p:extLst>
      <p:ext uri="{BB962C8B-B14F-4D97-AF65-F5344CB8AC3E}">
        <p14:creationId xmlns:p14="http://schemas.microsoft.com/office/powerpoint/2010/main" val="1261535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053204-E941-4149-ADD7-499DDD7B175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C1F358-3E8B-A44F-BAFE-8B95D2E652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817D6E-2B24-1646-8084-1A93E6B9BD27}"/>
              </a:ext>
            </a:extLst>
          </p:cNvPr>
          <p:cNvSpPr>
            <a:spLocks noGrp="1"/>
          </p:cNvSpPr>
          <p:nvPr>
            <p:ph type="dt" sz="half" idx="10"/>
          </p:nvPr>
        </p:nvSpPr>
        <p:spPr/>
        <p:txBody>
          <a:bodyPr/>
          <a:lstStyle/>
          <a:p>
            <a:fld id="{15CA7892-24B8-8D47-A6CB-48329BEC6AD2}" type="datetimeFigureOut">
              <a:rPr lang="en-US" smtClean="0"/>
              <a:t>4/3/2024</a:t>
            </a:fld>
            <a:endParaRPr lang="en-US"/>
          </a:p>
        </p:txBody>
      </p:sp>
      <p:sp>
        <p:nvSpPr>
          <p:cNvPr id="5" name="Footer Placeholder 4">
            <a:extLst>
              <a:ext uri="{FF2B5EF4-FFF2-40B4-BE49-F238E27FC236}">
                <a16:creationId xmlns:a16="http://schemas.microsoft.com/office/drawing/2014/main" id="{4AB77F3C-3071-8C4A-AA47-8AA5A413E2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DFE62C-770A-974C-BBFA-9A4F165EC6F1}"/>
              </a:ext>
            </a:extLst>
          </p:cNvPr>
          <p:cNvSpPr>
            <a:spLocks noGrp="1"/>
          </p:cNvSpPr>
          <p:nvPr>
            <p:ph type="sldNum" sz="quarter" idx="12"/>
          </p:nvPr>
        </p:nvSpPr>
        <p:spPr/>
        <p:txBody>
          <a:bodyPr/>
          <a:lstStyle/>
          <a:p>
            <a:fld id="{1544249B-A95B-0A4A-B39B-24D217828E59}" type="slidenum">
              <a:rPr lang="en-US" smtClean="0"/>
              <a:t>‹#›</a:t>
            </a:fld>
            <a:endParaRPr lang="en-US"/>
          </a:p>
        </p:txBody>
      </p:sp>
    </p:spTree>
    <p:extLst>
      <p:ext uri="{BB962C8B-B14F-4D97-AF65-F5344CB8AC3E}">
        <p14:creationId xmlns:p14="http://schemas.microsoft.com/office/powerpoint/2010/main" val="29351860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937E2-3997-C14E-A315-D2B4DFC8C6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9377B4-8AA5-C942-BB25-9B5CD24883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FDB1DB-B7B5-4B4F-80D5-925CC7C996A8}"/>
              </a:ext>
            </a:extLst>
          </p:cNvPr>
          <p:cNvSpPr>
            <a:spLocks noGrp="1"/>
          </p:cNvSpPr>
          <p:nvPr>
            <p:ph type="dt" sz="half" idx="10"/>
          </p:nvPr>
        </p:nvSpPr>
        <p:spPr/>
        <p:txBody>
          <a:bodyPr/>
          <a:lstStyle/>
          <a:p>
            <a:fld id="{2547C519-2F20-2D47-AFA9-2E8704799AF2}" type="datetimeFigureOut">
              <a:rPr lang="en-US" smtClean="0"/>
              <a:t>4/3/2024</a:t>
            </a:fld>
            <a:endParaRPr lang="en-US"/>
          </a:p>
        </p:txBody>
      </p:sp>
      <p:sp>
        <p:nvSpPr>
          <p:cNvPr id="5" name="Footer Placeholder 4">
            <a:extLst>
              <a:ext uri="{FF2B5EF4-FFF2-40B4-BE49-F238E27FC236}">
                <a16:creationId xmlns:a16="http://schemas.microsoft.com/office/drawing/2014/main" id="{D66B81DF-1157-DB4A-B71D-DACD259923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4A43F6-8D3D-F342-AEE4-CAFA626DF723}"/>
              </a:ext>
            </a:extLst>
          </p:cNvPr>
          <p:cNvSpPr>
            <a:spLocks noGrp="1"/>
          </p:cNvSpPr>
          <p:nvPr>
            <p:ph type="sldNum" sz="quarter" idx="12"/>
          </p:nvPr>
        </p:nvSpPr>
        <p:spPr/>
        <p:txBody>
          <a:bodyPr/>
          <a:lstStyle/>
          <a:p>
            <a:fld id="{FBA616B8-6511-3D44-96E6-AC3F4FB9672F}" type="slidenum">
              <a:rPr lang="en-US" smtClean="0"/>
              <a:t>‹#›</a:t>
            </a:fld>
            <a:endParaRPr lang="en-US"/>
          </a:p>
        </p:txBody>
      </p:sp>
    </p:spTree>
    <p:extLst>
      <p:ext uri="{BB962C8B-B14F-4D97-AF65-F5344CB8AC3E}">
        <p14:creationId xmlns:p14="http://schemas.microsoft.com/office/powerpoint/2010/main" val="10352561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246A6-EBB2-A648-8E75-41D4DC3560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5EEC39-509B-3348-9F0C-A45EC60B98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D8DFB-E77F-CB4B-967B-51B50635566B}"/>
              </a:ext>
            </a:extLst>
          </p:cNvPr>
          <p:cNvSpPr>
            <a:spLocks noGrp="1"/>
          </p:cNvSpPr>
          <p:nvPr>
            <p:ph type="dt" sz="half" idx="10"/>
          </p:nvPr>
        </p:nvSpPr>
        <p:spPr/>
        <p:txBody>
          <a:bodyPr/>
          <a:lstStyle/>
          <a:p>
            <a:fld id="{2547C519-2F20-2D47-AFA9-2E8704799AF2}" type="datetimeFigureOut">
              <a:rPr lang="en-US" smtClean="0"/>
              <a:t>4/3/2024</a:t>
            </a:fld>
            <a:endParaRPr lang="en-US"/>
          </a:p>
        </p:txBody>
      </p:sp>
      <p:sp>
        <p:nvSpPr>
          <p:cNvPr id="5" name="Footer Placeholder 4">
            <a:extLst>
              <a:ext uri="{FF2B5EF4-FFF2-40B4-BE49-F238E27FC236}">
                <a16:creationId xmlns:a16="http://schemas.microsoft.com/office/drawing/2014/main" id="{71B9F91B-A411-C641-B2BD-CAE434576A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F2A734-94B6-774D-A671-641F4A166BDA}"/>
              </a:ext>
            </a:extLst>
          </p:cNvPr>
          <p:cNvSpPr>
            <a:spLocks noGrp="1"/>
          </p:cNvSpPr>
          <p:nvPr>
            <p:ph type="sldNum" sz="quarter" idx="12"/>
          </p:nvPr>
        </p:nvSpPr>
        <p:spPr/>
        <p:txBody>
          <a:bodyPr/>
          <a:lstStyle/>
          <a:p>
            <a:fld id="{FBA616B8-6511-3D44-96E6-AC3F4FB9672F}" type="slidenum">
              <a:rPr lang="en-US" smtClean="0"/>
              <a:t>‹#›</a:t>
            </a:fld>
            <a:endParaRPr lang="en-US"/>
          </a:p>
        </p:txBody>
      </p:sp>
    </p:spTree>
    <p:extLst>
      <p:ext uri="{BB962C8B-B14F-4D97-AF65-F5344CB8AC3E}">
        <p14:creationId xmlns:p14="http://schemas.microsoft.com/office/powerpoint/2010/main" val="30511948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A5DD6-410B-2149-BF7E-8D6A672AF1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D02753-B0E6-5E4D-A3C1-91A5E58B12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5F2C65-68B7-314F-8283-E18E1F18287B}"/>
              </a:ext>
            </a:extLst>
          </p:cNvPr>
          <p:cNvSpPr>
            <a:spLocks noGrp="1"/>
          </p:cNvSpPr>
          <p:nvPr>
            <p:ph type="dt" sz="half" idx="10"/>
          </p:nvPr>
        </p:nvSpPr>
        <p:spPr/>
        <p:txBody>
          <a:bodyPr/>
          <a:lstStyle/>
          <a:p>
            <a:fld id="{2547C519-2F20-2D47-AFA9-2E8704799AF2}" type="datetimeFigureOut">
              <a:rPr lang="en-US" smtClean="0"/>
              <a:t>4/3/2024</a:t>
            </a:fld>
            <a:endParaRPr lang="en-US"/>
          </a:p>
        </p:txBody>
      </p:sp>
      <p:sp>
        <p:nvSpPr>
          <p:cNvPr id="5" name="Footer Placeholder 4">
            <a:extLst>
              <a:ext uri="{FF2B5EF4-FFF2-40B4-BE49-F238E27FC236}">
                <a16:creationId xmlns:a16="http://schemas.microsoft.com/office/drawing/2014/main" id="{EBD2FF0C-A306-7845-9041-7D014AD73D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7CDF95-08AE-8E41-803E-836AAE983A61}"/>
              </a:ext>
            </a:extLst>
          </p:cNvPr>
          <p:cNvSpPr>
            <a:spLocks noGrp="1"/>
          </p:cNvSpPr>
          <p:nvPr>
            <p:ph type="sldNum" sz="quarter" idx="12"/>
          </p:nvPr>
        </p:nvSpPr>
        <p:spPr/>
        <p:txBody>
          <a:bodyPr/>
          <a:lstStyle/>
          <a:p>
            <a:fld id="{FBA616B8-6511-3D44-96E6-AC3F4FB9672F}" type="slidenum">
              <a:rPr lang="en-US" smtClean="0"/>
              <a:t>‹#›</a:t>
            </a:fld>
            <a:endParaRPr lang="en-US"/>
          </a:p>
        </p:txBody>
      </p:sp>
    </p:spTree>
    <p:extLst>
      <p:ext uri="{BB962C8B-B14F-4D97-AF65-F5344CB8AC3E}">
        <p14:creationId xmlns:p14="http://schemas.microsoft.com/office/powerpoint/2010/main" val="19431371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6D9ED-C344-9E47-AC1C-47B94856EA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0550AB-E5F3-7647-8970-E3913B7124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8AF03D-5C71-4E4B-9CB5-5054D0187E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3B7BE5-D263-2844-B9F3-5BAE76CEC803}"/>
              </a:ext>
            </a:extLst>
          </p:cNvPr>
          <p:cNvSpPr>
            <a:spLocks noGrp="1"/>
          </p:cNvSpPr>
          <p:nvPr>
            <p:ph type="dt" sz="half" idx="10"/>
          </p:nvPr>
        </p:nvSpPr>
        <p:spPr/>
        <p:txBody>
          <a:bodyPr/>
          <a:lstStyle/>
          <a:p>
            <a:fld id="{2547C519-2F20-2D47-AFA9-2E8704799AF2}" type="datetimeFigureOut">
              <a:rPr lang="en-US" smtClean="0"/>
              <a:t>4/3/2024</a:t>
            </a:fld>
            <a:endParaRPr lang="en-US"/>
          </a:p>
        </p:txBody>
      </p:sp>
      <p:sp>
        <p:nvSpPr>
          <p:cNvPr id="6" name="Footer Placeholder 5">
            <a:extLst>
              <a:ext uri="{FF2B5EF4-FFF2-40B4-BE49-F238E27FC236}">
                <a16:creationId xmlns:a16="http://schemas.microsoft.com/office/drawing/2014/main" id="{31C93E7C-65F1-804C-A53F-4F24597648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57C131-BFEA-264B-AA03-F25D6FE846D9}"/>
              </a:ext>
            </a:extLst>
          </p:cNvPr>
          <p:cNvSpPr>
            <a:spLocks noGrp="1"/>
          </p:cNvSpPr>
          <p:nvPr>
            <p:ph type="sldNum" sz="quarter" idx="12"/>
          </p:nvPr>
        </p:nvSpPr>
        <p:spPr/>
        <p:txBody>
          <a:bodyPr/>
          <a:lstStyle/>
          <a:p>
            <a:fld id="{FBA616B8-6511-3D44-96E6-AC3F4FB9672F}" type="slidenum">
              <a:rPr lang="en-US" smtClean="0"/>
              <a:t>‹#›</a:t>
            </a:fld>
            <a:endParaRPr lang="en-US"/>
          </a:p>
        </p:txBody>
      </p:sp>
    </p:spTree>
    <p:extLst>
      <p:ext uri="{BB962C8B-B14F-4D97-AF65-F5344CB8AC3E}">
        <p14:creationId xmlns:p14="http://schemas.microsoft.com/office/powerpoint/2010/main" val="35332347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614A3-43C7-E141-9ADE-57A9E16890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B93204-EB33-644F-A9BC-297FD73231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E06DF6-0E68-9D4E-BE8E-91690A2A8A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21862E-7306-9844-B58B-B4A5C95A3C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974FAC-5FDC-684A-BD0A-58FDE3B808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F4AF08-07A3-4D4F-9BBB-562E320A1C3A}"/>
              </a:ext>
            </a:extLst>
          </p:cNvPr>
          <p:cNvSpPr>
            <a:spLocks noGrp="1"/>
          </p:cNvSpPr>
          <p:nvPr>
            <p:ph type="dt" sz="half" idx="10"/>
          </p:nvPr>
        </p:nvSpPr>
        <p:spPr/>
        <p:txBody>
          <a:bodyPr/>
          <a:lstStyle/>
          <a:p>
            <a:fld id="{2547C519-2F20-2D47-AFA9-2E8704799AF2}" type="datetimeFigureOut">
              <a:rPr lang="en-US" smtClean="0"/>
              <a:t>4/3/2024</a:t>
            </a:fld>
            <a:endParaRPr lang="en-US"/>
          </a:p>
        </p:txBody>
      </p:sp>
      <p:sp>
        <p:nvSpPr>
          <p:cNvPr id="8" name="Footer Placeholder 7">
            <a:extLst>
              <a:ext uri="{FF2B5EF4-FFF2-40B4-BE49-F238E27FC236}">
                <a16:creationId xmlns:a16="http://schemas.microsoft.com/office/drawing/2014/main" id="{E7A75DB4-1493-CD49-BC34-E8B582AED9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D9D4CC-9440-254A-8214-1539D605C30B}"/>
              </a:ext>
            </a:extLst>
          </p:cNvPr>
          <p:cNvSpPr>
            <a:spLocks noGrp="1"/>
          </p:cNvSpPr>
          <p:nvPr>
            <p:ph type="sldNum" sz="quarter" idx="12"/>
          </p:nvPr>
        </p:nvSpPr>
        <p:spPr/>
        <p:txBody>
          <a:bodyPr/>
          <a:lstStyle/>
          <a:p>
            <a:fld id="{FBA616B8-6511-3D44-96E6-AC3F4FB9672F}" type="slidenum">
              <a:rPr lang="en-US" smtClean="0"/>
              <a:t>‹#›</a:t>
            </a:fld>
            <a:endParaRPr lang="en-US"/>
          </a:p>
        </p:txBody>
      </p:sp>
    </p:spTree>
    <p:extLst>
      <p:ext uri="{BB962C8B-B14F-4D97-AF65-F5344CB8AC3E}">
        <p14:creationId xmlns:p14="http://schemas.microsoft.com/office/powerpoint/2010/main" val="12623481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B838-419B-9D4D-8E4E-1F55DE68BC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2EC48B-38FC-E04A-9178-9B898B9DDCFB}"/>
              </a:ext>
            </a:extLst>
          </p:cNvPr>
          <p:cNvSpPr>
            <a:spLocks noGrp="1"/>
          </p:cNvSpPr>
          <p:nvPr>
            <p:ph type="dt" sz="half" idx="10"/>
          </p:nvPr>
        </p:nvSpPr>
        <p:spPr/>
        <p:txBody>
          <a:bodyPr/>
          <a:lstStyle/>
          <a:p>
            <a:fld id="{2547C519-2F20-2D47-AFA9-2E8704799AF2}" type="datetimeFigureOut">
              <a:rPr lang="en-US" smtClean="0"/>
              <a:t>4/3/2024</a:t>
            </a:fld>
            <a:endParaRPr lang="en-US"/>
          </a:p>
        </p:txBody>
      </p:sp>
      <p:sp>
        <p:nvSpPr>
          <p:cNvPr id="4" name="Footer Placeholder 3">
            <a:extLst>
              <a:ext uri="{FF2B5EF4-FFF2-40B4-BE49-F238E27FC236}">
                <a16:creationId xmlns:a16="http://schemas.microsoft.com/office/drawing/2014/main" id="{4769A189-3D3C-2247-8BC6-1E6A5BD088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52DD8D-2637-F341-B863-D38F5EB394A3}"/>
              </a:ext>
            </a:extLst>
          </p:cNvPr>
          <p:cNvSpPr>
            <a:spLocks noGrp="1"/>
          </p:cNvSpPr>
          <p:nvPr>
            <p:ph type="sldNum" sz="quarter" idx="12"/>
          </p:nvPr>
        </p:nvSpPr>
        <p:spPr/>
        <p:txBody>
          <a:bodyPr/>
          <a:lstStyle/>
          <a:p>
            <a:fld id="{FBA616B8-6511-3D44-96E6-AC3F4FB9672F}" type="slidenum">
              <a:rPr lang="en-US" smtClean="0"/>
              <a:t>‹#›</a:t>
            </a:fld>
            <a:endParaRPr lang="en-US"/>
          </a:p>
        </p:txBody>
      </p:sp>
    </p:spTree>
    <p:extLst>
      <p:ext uri="{BB962C8B-B14F-4D97-AF65-F5344CB8AC3E}">
        <p14:creationId xmlns:p14="http://schemas.microsoft.com/office/powerpoint/2010/main" val="196337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53B26-8DEE-3F45-A8A1-D908DB7A1D6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74AC21-BEEE-0142-B17E-CA2BB7F540E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131AD5-FC33-D140-A6DC-73A1F91D417B}"/>
              </a:ext>
            </a:extLst>
          </p:cNvPr>
          <p:cNvSpPr>
            <a:spLocks noGrp="1"/>
          </p:cNvSpPr>
          <p:nvPr>
            <p:ph type="dt" sz="half" idx="10"/>
          </p:nvPr>
        </p:nvSpPr>
        <p:spPr>
          <a:xfrm>
            <a:off x="838200" y="6356350"/>
            <a:ext cx="2743200" cy="365125"/>
          </a:xfrm>
          <a:prstGeom prst="rect">
            <a:avLst/>
          </a:prstGeom>
        </p:spPr>
        <p:txBody>
          <a:bodyPr/>
          <a:lstStyle/>
          <a:p>
            <a:fld id="{48A78BBF-D603-7D45-8430-49317192F64D}" type="datetimeFigureOut">
              <a:rPr lang="en-US" smtClean="0"/>
              <a:t>4/3/2024</a:t>
            </a:fld>
            <a:endParaRPr lang="en-US"/>
          </a:p>
        </p:txBody>
      </p:sp>
      <p:sp>
        <p:nvSpPr>
          <p:cNvPr id="5" name="Footer Placeholder 4">
            <a:extLst>
              <a:ext uri="{FF2B5EF4-FFF2-40B4-BE49-F238E27FC236}">
                <a16:creationId xmlns:a16="http://schemas.microsoft.com/office/drawing/2014/main" id="{EF5ABA6E-8B31-E649-B041-87F02E8A8D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DF9DE4-4EA0-0C4F-9BF1-882DF7FC4DFA}"/>
              </a:ext>
            </a:extLst>
          </p:cNvPr>
          <p:cNvSpPr>
            <a:spLocks noGrp="1"/>
          </p:cNvSpPr>
          <p:nvPr>
            <p:ph type="sldNum" sz="quarter" idx="12"/>
          </p:nvPr>
        </p:nvSpPr>
        <p:spPr>
          <a:xfrm>
            <a:off x="8610600" y="6356350"/>
            <a:ext cx="2743200" cy="365125"/>
          </a:xfrm>
          <a:prstGeom prst="rect">
            <a:avLst/>
          </a:prstGeom>
        </p:spPr>
        <p:txBody>
          <a:bodyPr/>
          <a:lstStyle/>
          <a:p>
            <a:fld id="{0CBAACA9-EC4B-1049-B389-88E5FBBBFDAE}" type="slidenum">
              <a:rPr lang="en-US" smtClean="0"/>
              <a:t>‹#›</a:t>
            </a:fld>
            <a:endParaRPr lang="en-US"/>
          </a:p>
        </p:txBody>
      </p:sp>
    </p:spTree>
    <p:extLst>
      <p:ext uri="{BB962C8B-B14F-4D97-AF65-F5344CB8AC3E}">
        <p14:creationId xmlns:p14="http://schemas.microsoft.com/office/powerpoint/2010/main" val="10407346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EB2569-C823-D640-9D41-E5331A2B2429}"/>
              </a:ext>
            </a:extLst>
          </p:cNvPr>
          <p:cNvSpPr>
            <a:spLocks noGrp="1"/>
          </p:cNvSpPr>
          <p:nvPr>
            <p:ph type="dt" sz="half" idx="10"/>
          </p:nvPr>
        </p:nvSpPr>
        <p:spPr/>
        <p:txBody>
          <a:bodyPr/>
          <a:lstStyle/>
          <a:p>
            <a:fld id="{2547C519-2F20-2D47-AFA9-2E8704799AF2}" type="datetimeFigureOut">
              <a:rPr lang="en-US" smtClean="0"/>
              <a:t>4/3/2024</a:t>
            </a:fld>
            <a:endParaRPr lang="en-US"/>
          </a:p>
        </p:txBody>
      </p:sp>
      <p:sp>
        <p:nvSpPr>
          <p:cNvPr id="3" name="Footer Placeholder 2">
            <a:extLst>
              <a:ext uri="{FF2B5EF4-FFF2-40B4-BE49-F238E27FC236}">
                <a16:creationId xmlns:a16="http://schemas.microsoft.com/office/drawing/2014/main" id="{635754F9-8FCD-444D-A8E6-584C5BA111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7D2D2-4E39-FD4C-B524-94EDCD8C8CCA}"/>
              </a:ext>
            </a:extLst>
          </p:cNvPr>
          <p:cNvSpPr>
            <a:spLocks noGrp="1"/>
          </p:cNvSpPr>
          <p:nvPr>
            <p:ph type="sldNum" sz="quarter" idx="12"/>
          </p:nvPr>
        </p:nvSpPr>
        <p:spPr/>
        <p:txBody>
          <a:bodyPr/>
          <a:lstStyle/>
          <a:p>
            <a:fld id="{FBA616B8-6511-3D44-96E6-AC3F4FB9672F}" type="slidenum">
              <a:rPr lang="en-US" smtClean="0"/>
              <a:t>‹#›</a:t>
            </a:fld>
            <a:endParaRPr lang="en-US"/>
          </a:p>
        </p:txBody>
      </p:sp>
    </p:spTree>
    <p:extLst>
      <p:ext uri="{BB962C8B-B14F-4D97-AF65-F5344CB8AC3E}">
        <p14:creationId xmlns:p14="http://schemas.microsoft.com/office/powerpoint/2010/main" val="18027764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14B76-C589-7842-A0D2-4960A5FFD5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4AFB71-BEEA-5F44-847C-FACDC35E74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385BF5-206F-AC48-A49A-AF46358D12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DBA09F-79BC-314D-BFF8-EF8022C8FA43}"/>
              </a:ext>
            </a:extLst>
          </p:cNvPr>
          <p:cNvSpPr>
            <a:spLocks noGrp="1"/>
          </p:cNvSpPr>
          <p:nvPr>
            <p:ph type="dt" sz="half" idx="10"/>
          </p:nvPr>
        </p:nvSpPr>
        <p:spPr/>
        <p:txBody>
          <a:bodyPr/>
          <a:lstStyle/>
          <a:p>
            <a:fld id="{2547C519-2F20-2D47-AFA9-2E8704799AF2}" type="datetimeFigureOut">
              <a:rPr lang="en-US" smtClean="0"/>
              <a:t>4/3/2024</a:t>
            </a:fld>
            <a:endParaRPr lang="en-US"/>
          </a:p>
        </p:txBody>
      </p:sp>
      <p:sp>
        <p:nvSpPr>
          <p:cNvPr id="6" name="Footer Placeholder 5">
            <a:extLst>
              <a:ext uri="{FF2B5EF4-FFF2-40B4-BE49-F238E27FC236}">
                <a16:creationId xmlns:a16="http://schemas.microsoft.com/office/drawing/2014/main" id="{E3A21F5B-902A-A54F-B475-BC39A497FF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5367EB-F8A7-A64E-8CC1-FA520B1F3E1B}"/>
              </a:ext>
            </a:extLst>
          </p:cNvPr>
          <p:cNvSpPr>
            <a:spLocks noGrp="1"/>
          </p:cNvSpPr>
          <p:nvPr>
            <p:ph type="sldNum" sz="quarter" idx="12"/>
          </p:nvPr>
        </p:nvSpPr>
        <p:spPr/>
        <p:txBody>
          <a:bodyPr/>
          <a:lstStyle/>
          <a:p>
            <a:fld id="{FBA616B8-6511-3D44-96E6-AC3F4FB9672F}" type="slidenum">
              <a:rPr lang="en-US" smtClean="0"/>
              <a:t>‹#›</a:t>
            </a:fld>
            <a:endParaRPr lang="en-US"/>
          </a:p>
        </p:txBody>
      </p:sp>
    </p:spTree>
    <p:extLst>
      <p:ext uri="{BB962C8B-B14F-4D97-AF65-F5344CB8AC3E}">
        <p14:creationId xmlns:p14="http://schemas.microsoft.com/office/powerpoint/2010/main" val="26629505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26662-AA97-7042-9F99-CA47007F4D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43C04C-D3D9-BC47-9AA2-8955E99A95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DEFF59-1BFC-9B43-B771-A95EDCB499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4F0D15-4313-0F45-9901-8F824D5EDE87}"/>
              </a:ext>
            </a:extLst>
          </p:cNvPr>
          <p:cNvSpPr>
            <a:spLocks noGrp="1"/>
          </p:cNvSpPr>
          <p:nvPr>
            <p:ph type="dt" sz="half" idx="10"/>
          </p:nvPr>
        </p:nvSpPr>
        <p:spPr/>
        <p:txBody>
          <a:bodyPr/>
          <a:lstStyle/>
          <a:p>
            <a:fld id="{2547C519-2F20-2D47-AFA9-2E8704799AF2}" type="datetimeFigureOut">
              <a:rPr lang="en-US" smtClean="0"/>
              <a:t>4/3/2024</a:t>
            </a:fld>
            <a:endParaRPr lang="en-US"/>
          </a:p>
        </p:txBody>
      </p:sp>
      <p:sp>
        <p:nvSpPr>
          <p:cNvPr id="6" name="Footer Placeholder 5">
            <a:extLst>
              <a:ext uri="{FF2B5EF4-FFF2-40B4-BE49-F238E27FC236}">
                <a16:creationId xmlns:a16="http://schemas.microsoft.com/office/drawing/2014/main" id="{BCCEE187-4F2C-6B4F-AA23-7912CB66BB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6E4293-CDB3-164F-8A8F-49377C3F071D}"/>
              </a:ext>
            </a:extLst>
          </p:cNvPr>
          <p:cNvSpPr>
            <a:spLocks noGrp="1"/>
          </p:cNvSpPr>
          <p:nvPr>
            <p:ph type="sldNum" sz="quarter" idx="12"/>
          </p:nvPr>
        </p:nvSpPr>
        <p:spPr/>
        <p:txBody>
          <a:bodyPr/>
          <a:lstStyle/>
          <a:p>
            <a:fld id="{FBA616B8-6511-3D44-96E6-AC3F4FB9672F}" type="slidenum">
              <a:rPr lang="en-US" smtClean="0"/>
              <a:t>‹#›</a:t>
            </a:fld>
            <a:endParaRPr lang="en-US"/>
          </a:p>
        </p:txBody>
      </p:sp>
    </p:spTree>
    <p:extLst>
      <p:ext uri="{BB962C8B-B14F-4D97-AF65-F5344CB8AC3E}">
        <p14:creationId xmlns:p14="http://schemas.microsoft.com/office/powerpoint/2010/main" val="9479794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D7666-C453-B44F-AB8B-94784E227E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52D494-C38B-714A-9F10-1240D7069A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14338F-8942-BE4A-8CE7-DEFEF829D22E}"/>
              </a:ext>
            </a:extLst>
          </p:cNvPr>
          <p:cNvSpPr>
            <a:spLocks noGrp="1"/>
          </p:cNvSpPr>
          <p:nvPr>
            <p:ph type="dt" sz="half" idx="10"/>
          </p:nvPr>
        </p:nvSpPr>
        <p:spPr/>
        <p:txBody>
          <a:bodyPr/>
          <a:lstStyle/>
          <a:p>
            <a:fld id="{2547C519-2F20-2D47-AFA9-2E8704799AF2}" type="datetimeFigureOut">
              <a:rPr lang="en-US" smtClean="0"/>
              <a:t>4/3/2024</a:t>
            </a:fld>
            <a:endParaRPr lang="en-US"/>
          </a:p>
        </p:txBody>
      </p:sp>
      <p:sp>
        <p:nvSpPr>
          <p:cNvPr id="5" name="Footer Placeholder 4">
            <a:extLst>
              <a:ext uri="{FF2B5EF4-FFF2-40B4-BE49-F238E27FC236}">
                <a16:creationId xmlns:a16="http://schemas.microsoft.com/office/drawing/2014/main" id="{05A99BD5-22EE-8941-BEDA-EE1570E2E4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3C6C13-DCEF-654F-8A37-3F750381BDBA}"/>
              </a:ext>
            </a:extLst>
          </p:cNvPr>
          <p:cNvSpPr>
            <a:spLocks noGrp="1"/>
          </p:cNvSpPr>
          <p:nvPr>
            <p:ph type="sldNum" sz="quarter" idx="12"/>
          </p:nvPr>
        </p:nvSpPr>
        <p:spPr/>
        <p:txBody>
          <a:bodyPr/>
          <a:lstStyle/>
          <a:p>
            <a:fld id="{FBA616B8-6511-3D44-96E6-AC3F4FB9672F}" type="slidenum">
              <a:rPr lang="en-US" smtClean="0"/>
              <a:t>‹#›</a:t>
            </a:fld>
            <a:endParaRPr lang="en-US"/>
          </a:p>
        </p:txBody>
      </p:sp>
    </p:spTree>
    <p:extLst>
      <p:ext uri="{BB962C8B-B14F-4D97-AF65-F5344CB8AC3E}">
        <p14:creationId xmlns:p14="http://schemas.microsoft.com/office/powerpoint/2010/main" val="34242970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299006-C2E4-754E-BF36-1D7D125BE3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32A7D2-1B9B-3A42-91A7-9A3EC821F9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2B2A10-B5B7-C443-923A-EA29E9A81253}"/>
              </a:ext>
            </a:extLst>
          </p:cNvPr>
          <p:cNvSpPr>
            <a:spLocks noGrp="1"/>
          </p:cNvSpPr>
          <p:nvPr>
            <p:ph type="dt" sz="half" idx="10"/>
          </p:nvPr>
        </p:nvSpPr>
        <p:spPr/>
        <p:txBody>
          <a:bodyPr/>
          <a:lstStyle/>
          <a:p>
            <a:fld id="{2547C519-2F20-2D47-AFA9-2E8704799AF2}" type="datetimeFigureOut">
              <a:rPr lang="en-US" smtClean="0"/>
              <a:t>4/3/2024</a:t>
            </a:fld>
            <a:endParaRPr lang="en-US"/>
          </a:p>
        </p:txBody>
      </p:sp>
      <p:sp>
        <p:nvSpPr>
          <p:cNvPr id="5" name="Footer Placeholder 4">
            <a:extLst>
              <a:ext uri="{FF2B5EF4-FFF2-40B4-BE49-F238E27FC236}">
                <a16:creationId xmlns:a16="http://schemas.microsoft.com/office/drawing/2014/main" id="{9785CE1B-BFE4-054F-8C7F-871ABD8715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89F7D3-99E0-514B-AB3B-06032B892C21}"/>
              </a:ext>
            </a:extLst>
          </p:cNvPr>
          <p:cNvSpPr>
            <a:spLocks noGrp="1"/>
          </p:cNvSpPr>
          <p:nvPr>
            <p:ph type="sldNum" sz="quarter" idx="12"/>
          </p:nvPr>
        </p:nvSpPr>
        <p:spPr/>
        <p:txBody>
          <a:bodyPr/>
          <a:lstStyle/>
          <a:p>
            <a:fld id="{FBA616B8-6511-3D44-96E6-AC3F4FB9672F}" type="slidenum">
              <a:rPr lang="en-US" smtClean="0"/>
              <a:t>‹#›</a:t>
            </a:fld>
            <a:endParaRPr lang="en-US"/>
          </a:p>
        </p:txBody>
      </p:sp>
    </p:spTree>
    <p:extLst>
      <p:ext uri="{BB962C8B-B14F-4D97-AF65-F5344CB8AC3E}">
        <p14:creationId xmlns:p14="http://schemas.microsoft.com/office/powerpoint/2010/main" val="31918273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4E4EF-C1DC-F344-B7F6-73C2F77E144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064E8F-72C0-6443-BACD-96FEC9B9CB3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DD8F72-EC19-DA49-8311-C8FAF6F61AEA}"/>
              </a:ext>
            </a:extLst>
          </p:cNvPr>
          <p:cNvSpPr>
            <a:spLocks noGrp="1"/>
          </p:cNvSpPr>
          <p:nvPr>
            <p:ph type="dt" sz="half" idx="10"/>
          </p:nvPr>
        </p:nvSpPr>
        <p:spPr>
          <a:xfrm>
            <a:off x="838200" y="6356350"/>
            <a:ext cx="2743200" cy="365125"/>
          </a:xfrm>
          <a:prstGeom prst="rect">
            <a:avLst/>
          </a:prstGeom>
        </p:spPr>
        <p:txBody>
          <a:bodyPr/>
          <a:lstStyle/>
          <a:p>
            <a:fld id="{48A78BBF-D603-7D45-8430-49317192F64D}" type="datetimeFigureOut">
              <a:rPr lang="en-US" smtClean="0"/>
              <a:t>4/3/2024</a:t>
            </a:fld>
            <a:endParaRPr lang="en-US"/>
          </a:p>
        </p:txBody>
      </p:sp>
      <p:sp>
        <p:nvSpPr>
          <p:cNvPr id="5" name="Footer Placeholder 4">
            <a:extLst>
              <a:ext uri="{FF2B5EF4-FFF2-40B4-BE49-F238E27FC236}">
                <a16:creationId xmlns:a16="http://schemas.microsoft.com/office/drawing/2014/main" id="{55723070-6FD7-0E42-AFD3-2CF029F3757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DA55BBA-9897-2C47-8608-D7666E6934FE}"/>
              </a:ext>
            </a:extLst>
          </p:cNvPr>
          <p:cNvSpPr>
            <a:spLocks noGrp="1"/>
          </p:cNvSpPr>
          <p:nvPr>
            <p:ph type="sldNum" sz="quarter" idx="12"/>
          </p:nvPr>
        </p:nvSpPr>
        <p:spPr>
          <a:xfrm>
            <a:off x="8610600" y="6356350"/>
            <a:ext cx="2743200" cy="365125"/>
          </a:xfrm>
          <a:prstGeom prst="rect">
            <a:avLst/>
          </a:prstGeom>
        </p:spPr>
        <p:txBody>
          <a:bodyPr/>
          <a:lstStyle/>
          <a:p>
            <a:fld id="{0CBAACA9-EC4B-1049-B389-88E5FBBBFDAE}" type="slidenum">
              <a:rPr lang="en-US" smtClean="0"/>
              <a:t>‹#›</a:t>
            </a:fld>
            <a:endParaRPr lang="en-US"/>
          </a:p>
        </p:txBody>
      </p:sp>
    </p:spTree>
    <p:extLst>
      <p:ext uri="{BB962C8B-B14F-4D97-AF65-F5344CB8AC3E}">
        <p14:creationId xmlns:p14="http://schemas.microsoft.com/office/powerpoint/2010/main" val="2232512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39BD9-0327-5649-BD7B-E3A76778065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4E8EF83-2D15-134D-8608-D443D764828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D2DDBB-AD3D-914A-AE84-355F70B61549}"/>
              </a:ext>
            </a:extLst>
          </p:cNvPr>
          <p:cNvSpPr>
            <a:spLocks noGrp="1"/>
          </p:cNvSpPr>
          <p:nvPr>
            <p:ph type="dt" sz="half" idx="10"/>
          </p:nvPr>
        </p:nvSpPr>
        <p:spPr>
          <a:xfrm>
            <a:off x="838200" y="6356350"/>
            <a:ext cx="2743200" cy="365125"/>
          </a:xfrm>
          <a:prstGeom prst="rect">
            <a:avLst/>
          </a:prstGeom>
        </p:spPr>
        <p:txBody>
          <a:bodyPr/>
          <a:lstStyle/>
          <a:p>
            <a:fld id="{48A78BBF-D603-7D45-8430-49317192F64D}" type="datetimeFigureOut">
              <a:rPr lang="en-US" smtClean="0"/>
              <a:t>4/3/2024</a:t>
            </a:fld>
            <a:endParaRPr lang="en-US"/>
          </a:p>
        </p:txBody>
      </p:sp>
      <p:sp>
        <p:nvSpPr>
          <p:cNvPr id="5" name="Footer Placeholder 4">
            <a:extLst>
              <a:ext uri="{FF2B5EF4-FFF2-40B4-BE49-F238E27FC236}">
                <a16:creationId xmlns:a16="http://schemas.microsoft.com/office/drawing/2014/main" id="{C299C664-F436-BA41-9F06-A6D718BACB5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C081469-53FE-6843-8208-7B034B8C12F1}"/>
              </a:ext>
            </a:extLst>
          </p:cNvPr>
          <p:cNvSpPr>
            <a:spLocks noGrp="1"/>
          </p:cNvSpPr>
          <p:nvPr>
            <p:ph type="sldNum" sz="quarter" idx="12"/>
          </p:nvPr>
        </p:nvSpPr>
        <p:spPr>
          <a:xfrm>
            <a:off x="8610600" y="6356350"/>
            <a:ext cx="2743200" cy="365125"/>
          </a:xfrm>
          <a:prstGeom prst="rect">
            <a:avLst/>
          </a:prstGeom>
        </p:spPr>
        <p:txBody>
          <a:bodyPr/>
          <a:lstStyle/>
          <a:p>
            <a:fld id="{0CBAACA9-EC4B-1049-B389-88E5FBBBFDAE}" type="slidenum">
              <a:rPr lang="en-US" smtClean="0"/>
              <a:t>‹#›</a:t>
            </a:fld>
            <a:endParaRPr lang="en-US"/>
          </a:p>
        </p:txBody>
      </p:sp>
    </p:spTree>
    <p:extLst>
      <p:ext uri="{BB962C8B-B14F-4D97-AF65-F5344CB8AC3E}">
        <p14:creationId xmlns:p14="http://schemas.microsoft.com/office/powerpoint/2010/main" val="23110569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53B26-8DEE-3F45-A8A1-D908DB7A1D6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74AC21-BEEE-0142-B17E-CA2BB7F540E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131AD5-FC33-D140-A6DC-73A1F91D417B}"/>
              </a:ext>
            </a:extLst>
          </p:cNvPr>
          <p:cNvSpPr>
            <a:spLocks noGrp="1"/>
          </p:cNvSpPr>
          <p:nvPr>
            <p:ph type="dt" sz="half" idx="10"/>
          </p:nvPr>
        </p:nvSpPr>
        <p:spPr>
          <a:xfrm>
            <a:off x="838200" y="6356350"/>
            <a:ext cx="2743200" cy="365125"/>
          </a:xfrm>
          <a:prstGeom prst="rect">
            <a:avLst/>
          </a:prstGeom>
        </p:spPr>
        <p:txBody>
          <a:bodyPr/>
          <a:lstStyle/>
          <a:p>
            <a:fld id="{48A78BBF-D603-7D45-8430-49317192F64D}" type="datetimeFigureOut">
              <a:rPr lang="en-US" smtClean="0"/>
              <a:t>4/3/2024</a:t>
            </a:fld>
            <a:endParaRPr lang="en-US"/>
          </a:p>
        </p:txBody>
      </p:sp>
      <p:sp>
        <p:nvSpPr>
          <p:cNvPr id="5" name="Footer Placeholder 4">
            <a:extLst>
              <a:ext uri="{FF2B5EF4-FFF2-40B4-BE49-F238E27FC236}">
                <a16:creationId xmlns:a16="http://schemas.microsoft.com/office/drawing/2014/main" id="{EF5ABA6E-8B31-E649-B041-87F02E8A8D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DF9DE4-4EA0-0C4F-9BF1-882DF7FC4DFA}"/>
              </a:ext>
            </a:extLst>
          </p:cNvPr>
          <p:cNvSpPr>
            <a:spLocks noGrp="1"/>
          </p:cNvSpPr>
          <p:nvPr>
            <p:ph type="sldNum" sz="quarter" idx="12"/>
          </p:nvPr>
        </p:nvSpPr>
        <p:spPr>
          <a:xfrm>
            <a:off x="8610600" y="6356350"/>
            <a:ext cx="2743200" cy="365125"/>
          </a:xfrm>
          <a:prstGeom prst="rect">
            <a:avLst/>
          </a:prstGeom>
        </p:spPr>
        <p:txBody>
          <a:bodyPr/>
          <a:lstStyle/>
          <a:p>
            <a:fld id="{0CBAACA9-EC4B-1049-B389-88E5FBBBFDAE}" type="slidenum">
              <a:rPr lang="en-US" smtClean="0"/>
              <a:t>‹#›</a:t>
            </a:fld>
            <a:endParaRPr lang="en-US"/>
          </a:p>
        </p:txBody>
      </p:sp>
    </p:spTree>
    <p:extLst>
      <p:ext uri="{BB962C8B-B14F-4D97-AF65-F5344CB8AC3E}">
        <p14:creationId xmlns:p14="http://schemas.microsoft.com/office/powerpoint/2010/main" val="26013968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4491B-6145-D74B-8274-0939EE508A3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98ED36E-633F-F146-B773-2558AF31CA8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52BF4E-656A-ED45-80EC-1DF60408B5F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5A4398-CF05-D848-A8AC-BB1E7EA7565C}"/>
              </a:ext>
            </a:extLst>
          </p:cNvPr>
          <p:cNvSpPr>
            <a:spLocks noGrp="1"/>
          </p:cNvSpPr>
          <p:nvPr>
            <p:ph type="dt" sz="half" idx="10"/>
          </p:nvPr>
        </p:nvSpPr>
        <p:spPr>
          <a:xfrm>
            <a:off x="838200" y="6356350"/>
            <a:ext cx="2743200" cy="365125"/>
          </a:xfrm>
          <a:prstGeom prst="rect">
            <a:avLst/>
          </a:prstGeom>
        </p:spPr>
        <p:txBody>
          <a:bodyPr/>
          <a:lstStyle/>
          <a:p>
            <a:fld id="{48A78BBF-D603-7D45-8430-49317192F64D}" type="datetimeFigureOut">
              <a:rPr lang="en-US" smtClean="0"/>
              <a:t>4/3/2024</a:t>
            </a:fld>
            <a:endParaRPr lang="en-US"/>
          </a:p>
        </p:txBody>
      </p:sp>
      <p:sp>
        <p:nvSpPr>
          <p:cNvPr id="6" name="Footer Placeholder 5">
            <a:extLst>
              <a:ext uri="{FF2B5EF4-FFF2-40B4-BE49-F238E27FC236}">
                <a16:creationId xmlns:a16="http://schemas.microsoft.com/office/drawing/2014/main" id="{38E20D23-301C-6A4B-838E-7145EDC9D62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F92D2B4-F20A-F44F-B298-3A3FDE16FD29}"/>
              </a:ext>
            </a:extLst>
          </p:cNvPr>
          <p:cNvSpPr>
            <a:spLocks noGrp="1"/>
          </p:cNvSpPr>
          <p:nvPr>
            <p:ph type="sldNum" sz="quarter" idx="12"/>
          </p:nvPr>
        </p:nvSpPr>
        <p:spPr>
          <a:xfrm>
            <a:off x="8610600" y="6356350"/>
            <a:ext cx="2743200" cy="365125"/>
          </a:xfrm>
          <a:prstGeom prst="rect">
            <a:avLst/>
          </a:prstGeom>
        </p:spPr>
        <p:txBody>
          <a:bodyPr/>
          <a:lstStyle/>
          <a:p>
            <a:fld id="{0CBAACA9-EC4B-1049-B389-88E5FBBBFDAE}" type="slidenum">
              <a:rPr lang="en-US" smtClean="0"/>
              <a:t>‹#›</a:t>
            </a:fld>
            <a:endParaRPr lang="en-US"/>
          </a:p>
        </p:txBody>
      </p:sp>
    </p:spTree>
    <p:extLst>
      <p:ext uri="{BB962C8B-B14F-4D97-AF65-F5344CB8AC3E}">
        <p14:creationId xmlns:p14="http://schemas.microsoft.com/office/powerpoint/2010/main" val="14839541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C567D-A9DE-6A44-841E-DF262C522B8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CE5BFDE-320D-5542-AC55-0978D64C6C6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88A605-CE10-934B-B4C3-7E63F79CD62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FAC135-5A94-3348-815D-14853937731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69C12A-EA13-BA4F-88F9-B9F9CF3CF41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CAA347-43AA-0F4D-8C69-C5B6B042674C}"/>
              </a:ext>
            </a:extLst>
          </p:cNvPr>
          <p:cNvSpPr>
            <a:spLocks noGrp="1"/>
          </p:cNvSpPr>
          <p:nvPr>
            <p:ph type="dt" sz="half" idx="10"/>
          </p:nvPr>
        </p:nvSpPr>
        <p:spPr>
          <a:xfrm>
            <a:off x="838200" y="6356350"/>
            <a:ext cx="2743200" cy="365125"/>
          </a:xfrm>
          <a:prstGeom prst="rect">
            <a:avLst/>
          </a:prstGeom>
        </p:spPr>
        <p:txBody>
          <a:bodyPr/>
          <a:lstStyle/>
          <a:p>
            <a:fld id="{48A78BBF-D603-7D45-8430-49317192F64D}" type="datetimeFigureOut">
              <a:rPr lang="en-US" smtClean="0"/>
              <a:t>4/3/2024</a:t>
            </a:fld>
            <a:endParaRPr lang="en-US"/>
          </a:p>
        </p:txBody>
      </p:sp>
      <p:sp>
        <p:nvSpPr>
          <p:cNvPr id="8" name="Footer Placeholder 7">
            <a:extLst>
              <a:ext uri="{FF2B5EF4-FFF2-40B4-BE49-F238E27FC236}">
                <a16:creationId xmlns:a16="http://schemas.microsoft.com/office/drawing/2014/main" id="{F9920C61-42B0-7D49-90EE-31BAEB7BE8D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A21EA5B-86D4-D04A-8DA9-241236D17E99}"/>
              </a:ext>
            </a:extLst>
          </p:cNvPr>
          <p:cNvSpPr>
            <a:spLocks noGrp="1"/>
          </p:cNvSpPr>
          <p:nvPr>
            <p:ph type="sldNum" sz="quarter" idx="12"/>
          </p:nvPr>
        </p:nvSpPr>
        <p:spPr>
          <a:xfrm>
            <a:off x="8610600" y="6356350"/>
            <a:ext cx="2743200" cy="365125"/>
          </a:xfrm>
          <a:prstGeom prst="rect">
            <a:avLst/>
          </a:prstGeom>
        </p:spPr>
        <p:txBody>
          <a:bodyPr/>
          <a:lstStyle/>
          <a:p>
            <a:fld id="{0CBAACA9-EC4B-1049-B389-88E5FBBBFDAE}" type="slidenum">
              <a:rPr lang="en-US" smtClean="0"/>
              <a:t>‹#›</a:t>
            </a:fld>
            <a:endParaRPr lang="en-US"/>
          </a:p>
        </p:txBody>
      </p:sp>
    </p:spTree>
    <p:extLst>
      <p:ext uri="{BB962C8B-B14F-4D97-AF65-F5344CB8AC3E}">
        <p14:creationId xmlns:p14="http://schemas.microsoft.com/office/powerpoint/2010/main" val="32002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4491B-6145-D74B-8274-0939EE508A3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98ED36E-633F-F146-B773-2558AF31CA8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52BF4E-656A-ED45-80EC-1DF60408B5F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5A4398-CF05-D848-A8AC-BB1E7EA7565C}"/>
              </a:ext>
            </a:extLst>
          </p:cNvPr>
          <p:cNvSpPr>
            <a:spLocks noGrp="1"/>
          </p:cNvSpPr>
          <p:nvPr>
            <p:ph type="dt" sz="half" idx="10"/>
          </p:nvPr>
        </p:nvSpPr>
        <p:spPr>
          <a:xfrm>
            <a:off x="838200" y="6356350"/>
            <a:ext cx="2743200" cy="365125"/>
          </a:xfrm>
          <a:prstGeom prst="rect">
            <a:avLst/>
          </a:prstGeom>
        </p:spPr>
        <p:txBody>
          <a:bodyPr/>
          <a:lstStyle/>
          <a:p>
            <a:fld id="{48A78BBF-D603-7D45-8430-49317192F64D}" type="datetimeFigureOut">
              <a:rPr lang="en-US" smtClean="0"/>
              <a:t>4/3/2024</a:t>
            </a:fld>
            <a:endParaRPr lang="en-US"/>
          </a:p>
        </p:txBody>
      </p:sp>
      <p:sp>
        <p:nvSpPr>
          <p:cNvPr id="6" name="Footer Placeholder 5">
            <a:extLst>
              <a:ext uri="{FF2B5EF4-FFF2-40B4-BE49-F238E27FC236}">
                <a16:creationId xmlns:a16="http://schemas.microsoft.com/office/drawing/2014/main" id="{38E20D23-301C-6A4B-838E-7145EDC9D62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F92D2B4-F20A-F44F-B298-3A3FDE16FD29}"/>
              </a:ext>
            </a:extLst>
          </p:cNvPr>
          <p:cNvSpPr>
            <a:spLocks noGrp="1"/>
          </p:cNvSpPr>
          <p:nvPr>
            <p:ph type="sldNum" sz="quarter" idx="12"/>
          </p:nvPr>
        </p:nvSpPr>
        <p:spPr>
          <a:xfrm>
            <a:off x="8610600" y="6356350"/>
            <a:ext cx="2743200" cy="365125"/>
          </a:xfrm>
          <a:prstGeom prst="rect">
            <a:avLst/>
          </a:prstGeom>
        </p:spPr>
        <p:txBody>
          <a:bodyPr/>
          <a:lstStyle/>
          <a:p>
            <a:fld id="{0CBAACA9-EC4B-1049-B389-88E5FBBBFDAE}" type="slidenum">
              <a:rPr lang="en-US" smtClean="0"/>
              <a:t>‹#›</a:t>
            </a:fld>
            <a:endParaRPr lang="en-US"/>
          </a:p>
        </p:txBody>
      </p:sp>
    </p:spTree>
    <p:extLst>
      <p:ext uri="{BB962C8B-B14F-4D97-AF65-F5344CB8AC3E}">
        <p14:creationId xmlns:p14="http://schemas.microsoft.com/office/powerpoint/2010/main" val="21028436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427B-B32E-0D4E-9BCB-F1837B5A357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76C0E0-BE53-5D45-BEF9-DCFC4A2CB091}"/>
              </a:ext>
            </a:extLst>
          </p:cNvPr>
          <p:cNvSpPr>
            <a:spLocks noGrp="1"/>
          </p:cNvSpPr>
          <p:nvPr>
            <p:ph type="dt" sz="half" idx="10"/>
          </p:nvPr>
        </p:nvSpPr>
        <p:spPr>
          <a:xfrm>
            <a:off x="838200" y="6356350"/>
            <a:ext cx="2743200" cy="365125"/>
          </a:xfrm>
          <a:prstGeom prst="rect">
            <a:avLst/>
          </a:prstGeom>
        </p:spPr>
        <p:txBody>
          <a:bodyPr/>
          <a:lstStyle/>
          <a:p>
            <a:fld id="{48A78BBF-D603-7D45-8430-49317192F64D}" type="datetimeFigureOut">
              <a:rPr lang="en-US" smtClean="0"/>
              <a:t>4/3/2024</a:t>
            </a:fld>
            <a:endParaRPr lang="en-US"/>
          </a:p>
        </p:txBody>
      </p:sp>
      <p:sp>
        <p:nvSpPr>
          <p:cNvPr id="4" name="Footer Placeholder 3">
            <a:extLst>
              <a:ext uri="{FF2B5EF4-FFF2-40B4-BE49-F238E27FC236}">
                <a16:creationId xmlns:a16="http://schemas.microsoft.com/office/drawing/2014/main" id="{83BE54A6-BFD9-E74A-94DB-D3C9DDD4C9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20938BD-909B-EF4A-8141-D578562A4CCD}"/>
              </a:ext>
            </a:extLst>
          </p:cNvPr>
          <p:cNvSpPr>
            <a:spLocks noGrp="1"/>
          </p:cNvSpPr>
          <p:nvPr>
            <p:ph type="sldNum" sz="quarter" idx="12"/>
          </p:nvPr>
        </p:nvSpPr>
        <p:spPr>
          <a:xfrm>
            <a:off x="8610600" y="6356350"/>
            <a:ext cx="2743200" cy="365125"/>
          </a:xfrm>
          <a:prstGeom prst="rect">
            <a:avLst/>
          </a:prstGeom>
        </p:spPr>
        <p:txBody>
          <a:bodyPr/>
          <a:lstStyle/>
          <a:p>
            <a:fld id="{0CBAACA9-EC4B-1049-B389-88E5FBBBFDAE}" type="slidenum">
              <a:rPr lang="en-US" smtClean="0"/>
              <a:t>‹#›</a:t>
            </a:fld>
            <a:endParaRPr lang="en-US"/>
          </a:p>
        </p:txBody>
      </p:sp>
    </p:spTree>
    <p:extLst>
      <p:ext uri="{BB962C8B-B14F-4D97-AF65-F5344CB8AC3E}">
        <p14:creationId xmlns:p14="http://schemas.microsoft.com/office/powerpoint/2010/main" val="2209369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6B7053-957D-264F-B670-028B47A0A7EA}"/>
              </a:ext>
            </a:extLst>
          </p:cNvPr>
          <p:cNvSpPr>
            <a:spLocks noGrp="1"/>
          </p:cNvSpPr>
          <p:nvPr>
            <p:ph type="dt" sz="half" idx="10"/>
          </p:nvPr>
        </p:nvSpPr>
        <p:spPr>
          <a:xfrm>
            <a:off x="838200" y="6356350"/>
            <a:ext cx="2743200" cy="365125"/>
          </a:xfrm>
          <a:prstGeom prst="rect">
            <a:avLst/>
          </a:prstGeom>
        </p:spPr>
        <p:txBody>
          <a:bodyPr/>
          <a:lstStyle/>
          <a:p>
            <a:fld id="{48A78BBF-D603-7D45-8430-49317192F64D}" type="datetimeFigureOut">
              <a:rPr lang="en-US" smtClean="0"/>
              <a:t>4/3/2024</a:t>
            </a:fld>
            <a:endParaRPr lang="en-US"/>
          </a:p>
        </p:txBody>
      </p:sp>
      <p:sp>
        <p:nvSpPr>
          <p:cNvPr id="3" name="Footer Placeholder 2">
            <a:extLst>
              <a:ext uri="{FF2B5EF4-FFF2-40B4-BE49-F238E27FC236}">
                <a16:creationId xmlns:a16="http://schemas.microsoft.com/office/drawing/2014/main" id="{7C9BD832-62DD-4C43-A58F-9292B349BDB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1028230-C6D6-C044-882F-35AF8EEC1C34}"/>
              </a:ext>
            </a:extLst>
          </p:cNvPr>
          <p:cNvSpPr>
            <a:spLocks noGrp="1"/>
          </p:cNvSpPr>
          <p:nvPr>
            <p:ph type="sldNum" sz="quarter" idx="12"/>
          </p:nvPr>
        </p:nvSpPr>
        <p:spPr>
          <a:xfrm>
            <a:off x="8610600" y="6356350"/>
            <a:ext cx="2743200" cy="365125"/>
          </a:xfrm>
          <a:prstGeom prst="rect">
            <a:avLst/>
          </a:prstGeom>
        </p:spPr>
        <p:txBody>
          <a:bodyPr/>
          <a:lstStyle/>
          <a:p>
            <a:fld id="{0CBAACA9-EC4B-1049-B389-88E5FBBBFDAE}" type="slidenum">
              <a:rPr lang="en-US" smtClean="0"/>
              <a:t>‹#›</a:t>
            </a:fld>
            <a:endParaRPr lang="en-US"/>
          </a:p>
        </p:txBody>
      </p:sp>
    </p:spTree>
    <p:extLst>
      <p:ext uri="{BB962C8B-B14F-4D97-AF65-F5344CB8AC3E}">
        <p14:creationId xmlns:p14="http://schemas.microsoft.com/office/powerpoint/2010/main" val="8140510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FB9BA-60F3-4741-AD4E-458209BABC1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2430F2-5758-5D40-833D-4729A108111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137E8B-D548-2744-BE8F-0D294239C1D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BA0C49-D67E-234A-B2C4-528119D600DA}"/>
              </a:ext>
            </a:extLst>
          </p:cNvPr>
          <p:cNvSpPr>
            <a:spLocks noGrp="1"/>
          </p:cNvSpPr>
          <p:nvPr>
            <p:ph type="dt" sz="half" idx="10"/>
          </p:nvPr>
        </p:nvSpPr>
        <p:spPr>
          <a:xfrm>
            <a:off x="838200" y="6356350"/>
            <a:ext cx="2743200" cy="365125"/>
          </a:xfrm>
          <a:prstGeom prst="rect">
            <a:avLst/>
          </a:prstGeom>
        </p:spPr>
        <p:txBody>
          <a:bodyPr/>
          <a:lstStyle/>
          <a:p>
            <a:fld id="{48A78BBF-D603-7D45-8430-49317192F64D}" type="datetimeFigureOut">
              <a:rPr lang="en-US" smtClean="0"/>
              <a:t>4/3/2024</a:t>
            </a:fld>
            <a:endParaRPr lang="en-US"/>
          </a:p>
        </p:txBody>
      </p:sp>
      <p:sp>
        <p:nvSpPr>
          <p:cNvPr id="6" name="Footer Placeholder 5">
            <a:extLst>
              <a:ext uri="{FF2B5EF4-FFF2-40B4-BE49-F238E27FC236}">
                <a16:creationId xmlns:a16="http://schemas.microsoft.com/office/drawing/2014/main" id="{3EFA8BCC-E643-2E40-B8C9-E53CFBAC9F1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8683929-87AE-C94E-979C-A1F1AD611070}"/>
              </a:ext>
            </a:extLst>
          </p:cNvPr>
          <p:cNvSpPr>
            <a:spLocks noGrp="1"/>
          </p:cNvSpPr>
          <p:nvPr>
            <p:ph type="sldNum" sz="quarter" idx="12"/>
          </p:nvPr>
        </p:nvSpPr>
        <p:spPr>
          <a:xfrm>
            <a:off x="8610600" y="6356350"/>
            <a:ext cx="2743200" cy="365125"/>
          </a:xfrm>
          <a:prstGeom prst="rect">
            <a:avLst/>
          </a:prstGeom>
        </p:spPr>
        <p:txBody>
          <a:bodyPr/>
          <a:lstStyle/>
          <a:p>
            <a:fld id="{0CBAACA9-EC4B-1049-B389-88E5FBBBFDAE}" type="slidenum">
              <a:rPr lang="en-US" smtClean="0"/>
              <a:t>‹#›</a:t>
            </a:fld>
            <a:endParaRPr lang="en-US"/>
          </a:p>
        </p:txBody>
      </p:sp>
    </p:spTree>
    <p:extLst>
      <p:ext uri="{BB962C8B-B14F-4D97-AF65-F5344CB8AC3E}">
        <p14:creationId xmlns:p14="http://schemas.microsoft.com/office/powerpoint/2010/main" val="11430629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39FD7-2345-E04E-A375-3C425B5B63F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947E53-D1F4-7E4B-B261-274F8E2726B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110E23-9740-F94E-84D2-C8FD3D0F288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DD7C39-4AE2-8A43-9C18-B967AD0B9CB1}"/>
              </a:ext>
            </a:extLst>
          </p:cNvPr>
          <p:cNvSpPr>
            <a:spLocks noGrp="1"/>
          </p:cNvSpPr>
          <p:nvPr>
            <p:ph type="dt" sz="half" idx="10"/>
          </p:nvPr>
        </p:nvSpPr>
        <p:spPr>
          <a:xfrm>
            <a:off x="838200" y="6356350"/>
            <a:ext cx="2743200" cy="365125"/>
          </a:xfrm>
          <a:prstGeom prst="rect">
            <a:avLst/>
          </a:prstGeom>
        </p:spPr>
        <p:txBody>
          <a:bodyPr/>
          <a:lstStyle/>
          <a:p>
            <a:fld id="{48A78BBF-D603-7D45-8430-49317192F64D}" type="datetimeFigureOut">
              <a:rPr lang="en-US" smtClean="0"/>
              <a:t>4/3/2024</a:t>
            </a:fld>
            <a:endParaRPr lang="en-US"/>
          </a:p>
        </p:txBody>
      </p:sp>
      <p:sp>
        <p:nvSpPr>
          <p:cNvPr id="6" name="Footer Placeholder 5">
            <a:extLst>
              <a:ext uri="{FF2B5EF4-FFF2-40B4-BE49-F238E27FC236}">
                <a16:creationId xmlns:a16="http://schemas.microsoft.com/office/drawing/2014/main" id="{B37B7092-DA01-4E45-88CF-9B36F539B2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0B021AE-A41E-5A43-9EE4-567779286413}"/>
              </a:ext>
            </a:extLst>
          </p:cNvPr>
          <p:cNvSpPr>
            <a:spLocks noGrp="1"/>
          </p:cNvSpPr>
          <p:nvPr>
            <p:ph type="sldNum" sz="quarter" idx="12"/>
          </p:nvPr>
        </p:nvSpPr>
        <p:spPr>
          <a:xfrm>
            <a:off x="8610600" y="6356350"/>
            <a:ext cx="2743200" cy="365125"/>
          </a:xfrm>
          <a:prstGeom prst="rect">
            <a:avLst/>
          </a:prstGeom>
        </p:spPr>
        <p:txBody>
          <a:bodyPr/>
          <a:lstStyle/>
          <a:p>
            <a:fld id="{0CBAACA9-EC4B-1049-B389-88E5FBBBFDAE}" type="slidenum">
              <a:rPr lang="en-US" smtClean="0"/>
              <a:t>‹#›</a:t>
            </a:fld>
            <a:endParaRPr lang="en-US"/>
          </a:p>
        </p:txBody>
      </p:sp>
    </p:spTree>
    <p:extLst>
      <p:ext uri="{BB962C8B-B14F-4D97-AF65-F5344CB8AC3E}">
        <p14:creationId xmlns:p14="http://schemas.microsoft.com/office/powerpoint/2010/main" val="22997429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F169E-C3D8-5841-9D48-1BA35B2665D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2B5666-F13F-E342-9EFE-04CFF238A3F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C6672A-4518-2542-A79B-AEB2F6311688}"/>
              </a:ext>
            </a:extLst>
          </p:cNvPr>
          <p:cNvSpPr>
            <a:spLocks noGrp="1"/>
          </p:cNvSpPr>
          <p:nvPr>
            <p:ph type="dt" sz="half" idx="10"/>
          </p:nvPr>
        </p:nvSpPr>
        <p:spPr>
          <a:xfrm>
            <a:off x="838200" y="6356350"/>
            <a:ext cx="2743200" cy="365125"/>
          </a:xfrm>
          <a:prstGeom prst="rect">
            <a:avLst/>
          </a:prstGeom>
        </p:spPr>
        <p:txBody>
          <a:bodyPr/>
          <a:lstStyle/>
          <a:p>
            <a:fld id="{48A78BBF-D603-7D45-8430-49317192F64D}" type="datetimeFigureOut">
              <a:rPr lang="en-US" smtClean="0"/>
              <a:t>4/3/2024</a:t>
            </a:fld>
            <a:endParaRPr lang="en-US"/>
          </a:p>
        </p:txBody>
      </p:sp>
      <p:sp>
        <p:nvSpPr>
          <p:cNvPr id="5" name="Footer Placeholder 4">
            <a:extLst>
              <a:ext uri="{FF2B5EF4-FFF2-40B4-BE49-F238E27FC236}">
                <a16:creationId xmlns:a16="http://schemas.microsoft.com/office/drawing/2014/main" id="{D3295588-F864-1344-A690-593CE7E87F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AAE85D4-3943-E047-B1A4-FDFDA15FBFE1}"/>
              </a:ext>
            </a:extLst>
          </p:cNvPr>
          <p:cNvSpPr>
            <a:spLocks noGrp="1"/>
          </p:cNvSpPr>
          <p:nvPr>
            <p:ph type="sldNum" sz="quarter" idx="12"/>
          </p:nvPr>
        </p:nvSpPr>
        <p:spPr>
          <a:xfrm>
            <a:off x="8610600" y="6356350"/>
            <a:ext cx="2743200" cy="365125"/>
          </a:xfrm>
          <a:prstGeom prst="rect">
            <a:avLst/>
          </a:prstGeom>
        </p:spPr>
        <p:txBody>
          <a:bodyPr/>
          <a:lstStyle/>
          <a:p>
            <a:fld id="{0CBAACA9-EC4B-1049-B389-88E5FBBBFDAE}" type="slidenum">
              <a:rPr lang="en-US" smtClean="0"/>
              <a:t>‹#›</a:t>
            </a:fld>
            <a:endParaRPr lang="en-US"/>
          </a:p>
        </p:txBody>
      </p:sp>
    </p:spTree>
    <p:extLst>
      <p:ext uri="{BB962C8B-B14F-4D97-AF65-F5344CB8AC3E}">
        <p14:creationId xmlns:p14="http://schemas.microsoft.com/office/powerpoint/2010/main" val="12687606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687A41-ACB7-B04E-98EB-C0D85A6306B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02AC3E-729D-FA4D-AB5F-B0350635CECA}"/>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DC1943-60B3-9640-B09B-653B36E4B8A4}"/>
              </a:ext>
            </a:extLst>
          </p:cNvPr>
          <p:cNvSpPr>
            <a:spLocks noGrp="1"/>
          </p:cNvSpPr>
          <p:nvPr>
            <p:ph type="dt" sz="half" idx="10"/>
          </p:nvPr>
        </p:nvSpPr>
        <p:spPr>
          <a:xfrm>
            <a:off x="838200" y="6356350"/>
            <a:ext cx="2743200" cy="365125"/>
          </a:xfrm>
          <a:prstGeom prst="rect">
            <a:avLst/>
          </a:prstGeom>
        </p:spPr>
        <p:txBody>
          <a:bodyPr/>
          <a:lstStyle/>
          <a:p>
            <a:fld id="{48A78BBF-D603-7D45-8430-49317192F64D}" type="datetimeFigureOut">
              <a:rPr lang="en-US" smtClean="0"/>
              <a:t>4/3/2024</a:t>
            </a:fld>
            <a:endParaRPr lang="en-US"/>
          </a:p>
        </p:txBody>
      </p:sp>
      <p:sp>
        <p:nvSpPr>
          <p:cNvPr id="5" name="Footer Placeholder 4">
            <a:extLst>
              <a:ext uri="{FF2B5EF4-FFF2-40B4-BE49-F238E27FC236}">
                <a16:creationId xmlns:a16="http://schemas.microsoft.com/office/drawing/2014/main" id="{D9EFBC1B-6B78-6C49-B335-648A3A7CB2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5D9250A-706A-2449-933D-C923B19CA8BF}"/>
              </a:ext>
            </a:extLst>
          </p:cNvPr>
          <p:cNvSpPr>
            <a:spLocks noGrp="1"/>
          </p:cNvSpPr>
          <p:nvPr>
            <p:ph type="sldNum" sz="quarter" idx="12"/>
          </p:nvPr>
        </p:nvSpPr>
        <p:spPr>
          <a:xfrm>
            <a:off x="8610600" y="6356350"/>
            <a:ext cx="2743200" cy="365125"/>
          </a:xfrm>
          <a:prstGeom prst="rect">
            <a:avLst/>
          </a:prstGeom>
        </p:spPr>
        <p:txBody>
          <a:bodyPr/>
          <a:lstStyle/>
          <a:p>
            <a:fld id="{0CBAACA9-EC4B-1049-B389-88E5FBBBFDAE}" type="slidenum">
              <a:rPr lang="en-US" smtClean="0"/>
              <a:t>‹#›</a:t>
            </a:fld>
            <a:endParaRPr lang="en-US"/>
          </a:p>
        </p:txBody>
      </p:sp>
    </p:spTree>
    <p:extLst>
      <p:ext uri="{BB962C8B-B14F-4D97-AF65-F5344CB8AC3E}">
        <p14:creationId xmlns:p14="http://schemas.microsoft.com/office/powerpoint/2010/main" val="976707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743A4-E0D8-314B-B3EE-C494E786C07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F169B3D-0F59-BE48-A86F-02BFAE90FAFF}"/>
              </a:ext>
            </a:extLst>
          </p:cNvPr>
          <p:cNvSpPr>
            <a:spLocks noGrp="1"/>
          </p:cNvSpPr>
          <p:nvPr>
            <p:ph type="dt" sz="half" idx="10"/>
          </p:nvPr>
        </p:nvSpPr>
        <p:spPr>
          <a:xfrm>
            <a:off x="838200" y="6356350"/>
            <a:ext cx="2743200" cy="365125"/>
          </a:xfrm>
          <a:prstGeom prst="rect">
            <a:avLst/>
          </a:prstGeom>
        </p:spPr>
        <p:txBody>
          <a:bodyPr/>
          <a:lstStyle/>
          <a:p>
            <a:fld id="{48A78BBF-D603-7D45-8430-49317192F64D}" type="datetimeFigureOut">
              <a:rPr lang="en-US" smtClean="0"/>
              <a:t>4/3/2024</a:t>
            </a:fld>
            <a:endParaRPr lang="en-US"/>
          </a:p>
        </p:txBody>
      </p:sp>
      <p:sp>
        <p:nvSpPr>
          <p:cNvPr id="4" name="Footer Placeholder 3">
            <a:extLst>
              <a:ext uri="{FF2B5EF4-FFF2-40B4-BE49-F238E27FC236}">
                <a16:creationId xmlns:a16="http://schemas.microsoft.com/office/drawing/2014/main" id="{A08BA6BD-23C3-9748-9810-9C11D1AAA1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6205205-4DD2-714A-B59F-B6F13C6F2B66}"/>
              </a:ext>
            </a:extLst>
          </p:cNvPr>
          <p:cNvSpPr>
            <a:spLocks noGrp="1"/>
          </p:cNvSpPr>
          <p:nvPr>
            <p:ph type="sldNum" sz="quarter" idx="12"/>
          </p:nvPr>
        </p:nvSpPr>
        <p:spPr>
          <a:xfrm>
            <a:off x="8610600" y="6356350"/>
            <a:ext cx="2743200" cy="365125"/>
          </a:xfrm>
          <a:prstGeom prst="rect">
            <a:avLst/>
          </a:prstGeom>
        </p:spPr>
        <p:txBody>
          <a:bodyPr/>
          <a:lstStyle/>
          <a:p>
            <a:fld id="{0CBAACA9-EC4B-1049-B389-88E5FBBBFDAE}" type="slidenum">
              <a:rPr lang="en-US" smtClean="0"/>
              <a:t>‹#›</a:t>
            </a:fld>
            <a:endParaRPr lang="en-US"/>
          </a:p>
        </p:txBody>
      </p:sp>
    </p:spTree>
    <p:extLst>
      <p:ext uri="{BB962C8B-B14F-4D97-AF65-F5344CB8AC3E}">
        <p14:creationId xmlns:p14="http://schemas.microsoft.com/office/powerpoint/2010/main" val="2650456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C567D-A9DE-6A44-841E-DF262C522B8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CE5BFDE-320D-5542-AC55-0978D64C6C6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88A605-CE10-934B-B4C3-7E63F79CD62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FAC135-5A94-3348-815D-14853937731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69C12A-EA13-BA4F-88F9-B9F9CF3CF41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CAA347-43AA-0F4D-8C69-C5B6B042674C}"/>
              </a:ext>
            </a:extLst>
          </p:cNvPr>
          <p:cNvSpPr>
            <a:spLocks noGrp="1"/>
          </p:cNvSpPr>
          <p:nvPr>
            <p:ph type="dt" sz="half" idx="10"/>
          </p:nvPr>
        </p:nvSpPr>
        <p:spPr>
          <a:xfrm>
            <a:off x="838200" y="6356350"/>
            <a:ext cx="2743200" cy="365125"/>
          </a:xfrm>
          <a:prstGeom prst="rect">
            <a:avLst/>
          </a:prstGeom>
        </p:spPr>
        <p:txBody>
          <a:bodyPr/>
          <a:lstStyle/>
          <a:p>
            <a:fld id="{48A78BBF-D603-7D45-8430-49317192F64D}" type="datetimeFigureOut">
              <a:rPr lang="en-US" smtClean="0"/>
              <a:t>4/3/2024</a:t>
            </a:fld>
            <a:endParaRPr lang="en-US"/>
          </a:p>
        </p:txBody>
      </p:sp>
      <p:sp>
        <p:nvSpPr>
          <p:cNvPr id="8" name="Footer Placeholder 7">
            <a:extLst>
              <a:ext uri="{FF2B5EF4-FFF2-40B4-BE49-F238E27FC236}">
                <a16:creationId xmlns:a16="http://schemas.microsoft.com/office/drawing/2014/main" id="{F9920C61-42B0-7D49-90EE-31BAEB7BE8D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A21EA5B-86D4-D04A-8DA9-241236D17E99}"/>
              </a:ext>
            </a:extLst>
          </p:cNvPr>
          <p:cNvSpPr>
            <a:spLocks noGrp="1"/>
          </p:cNvSpPr>
          <p:nvPr>
            <p:ph type="sldNum" sz="quarter" idx="12"/>
          </p:nvPr>
        </p:nvSpPr>
        <p:spPr>
          <a:xfrm>
            <a:off x="8610600" y="6356350"/>
            <a:ext cx="2743200" cy="365125"/>
          </a:xfrm>
          <a:prstGeom prst="rect">
            <a:avLst/>
          </a:prstGeom>
        </p:spPr>
        <p:txBody>
          <a:bodyPr/>
          <a:lstStyle/>
          <a:p>
            <a:fld id="{0CBAACA9-EC4B-1049-B389-88E5FBBBFDAE}" type="slidenum">
              <a:rPr lang="en-US" smtClean="0"/>
              <a:t>‹#›</a:t>
            </a:fld>
            <a:endParaRPr lang="en-US"/>
          </a:p>
        </p:txBody>
      </p:sp>
    </p:spTree>
    <p:extLst>
      <p:ext uri="{BB962C8B-B14F-4D97-AF65-F5344CB8AC3E}">
        <p14:creationId xmlns:p14="http://schemas.microsoft.com/office/powerpoint/2010/main" val="704576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427B-B32E-0D4E-9BCB-F1837B5A357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76C0E0-BE53-5D45-BEF9-DCFC4A2CB091}"/>
              </a:ext>
            </a:extLst>
          </p:cNvPr>
          <p:cNvSpPr>
            <a:spLocks noGrp="1"/>
          </p:cNvSpPr>
          <p:nvPr>
            <p:ph type="dt" sz="half" idx="10"/>
          </p:nvPr>
        </p:nvSpPr>
        <p:spPr>
          <a:xfrm>
            <a:off x="838200" y="6356350"/>
            <a:ext cx="2743200" cy="365125"/>
          </a:xfrm>
          <a:prstGeom prst="rect">
            <a:avLst/>
          </a:prstGeom>
        </p:spPr>
        <p:txBody>
          <a:bodyPr/>
          <a:lstStyle/>
          <a:p>
            <a:fld id="{48A78BBF-D603-7D45-8430-49317192F64D}" type="datetimeFigureOut">
              <a:rPr lang="en-US" smtClean="0"/>
              <a:t>4/3/2024</a:t>
            </a:fld>
            <a:endParaRPr lang="en-US"/>
          </a:p>
        </p:txBody>
      </p:sp>
      <p:sp>
        <p:nvSpPr>
          <p:cNvPr id="4" name="Footer Placeholder 3">
            <a:extLst>
              <a:ext uri="{FF2B5EF4-FFF2-40B4-BE49-F238E27FC236}">
                <a16:creationId xmlns:a16="http://schemas.microsoft.com/office/drawing/2014/main" id="{83BE54A6-BFD9-E74A-94DB-D3C9DDD4C9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20938BD-909B-EF4A-8141-D578562A4CCD}"/>
              </a:ext>
            </a:extLst>
          </p:cNvPr>
          <p:cNvSpPr>
            <a:spLocks noGrp="1"/>
          </p:cNvSpPr>
          <p:nvPr>
            <p:ph type="sldNum" sz="quarter" idx="12"/>
          </p:nvPr>
        </p:nvSpPr>
        <p:spPr>
          <a:xfrm>
            <a:off x="8610600" y="6356350"/>
            <a:ext cx="2743200" cy="365125"/>
          </a:xfrm>
          <a:prstGeom prst="rect">
            <a:avLst/>
          </a:prstGeom>
        </p:spPr>
        <p:txBody>
          <a:bodyPr/>
          <a:lstStyle/>
          <a:p>
            <a:fld id="{0CBAACA9-EC4B-1049-B389-88E5FBBBFDAE}" type="slidenum">
              <a:rPr lang="en-US" smtClean="0"/>
              <a:t>‹#›</a:t>
            </a:fld>
            <a:endParaRPr lang="en-US"/>
          </a:p>
        </p:txBody>
      </p:sp>
    </p:spTree>
    <p:extLst>
      <p:ext uri="{BB962C8B-B14F-4D97-AF65-F5344CB8AC3E}">
        <p14:creationId xmlns:p14="http://schemas.microsoft.com/office/powerpoint/2010/main" val="1686991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6B7053-957D-264F-B670-028B47A0A7EA}"/>
              </a:ext>
            </a:extLst>
          </p:cNvPr>
          <p:cNvSpPr>
            <a:spLocks noGrp="1"/>
          </p:cNvSpPr>
          <p:nvPr>
            <p:ph type="dt" sz="half" idx="10"/>
          </p:nvPr>
        </p:nvSpPr>
        <p:spPr>
          <a:xfrm>
            <a:off x="838200" y="6356350"/>
            <a:ext cx="2743200" cy="365125"/>
          </a:xfrm>
          <a:prstGeom prst="rect">
            <a:avLst/>
          </a:prstGeom>
        </p:spPr>
        <p:txBody>
          <a:bodyPr/>
          <a:lstStyle/>
          <a:p>
            <a:fld id="{48A78BBF-D603-7D45-8430-49317192F64D}" type="datetimeFigureOut">
              <a:rPr lang="en-US" smtClean="0"/>
              <a:t>4/3/2024</a:t>
            </a:fld>
            <a:endParaRPr lang="en-US"/>
          </a:p>
        </p:txBody>
      </p:sp>
      <p:sp>
        <p:nvSpPr>
          <p:cNvPr id="3" name="Footer Placeholder 2">
            <a:extLst>
              <a:ext uri="{FF2B5EF4-FFF2-40B4-BE49-F238E27FC236}">
                <a16:creationId xmlns:a16="http://schemas.microsoft.com/office/drawing/2014/main" id="{7C9BD832-62DD-4C43-A58F-9292B349BDB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1028230-C6D6-C044-882F-35AF8EEC1C34}"/>
              </a:ext>
            </a:extLst>
          </p:cNvPr>
          <p:cNvSpPr>
            <a:spLocks noGrp="1"/>
          </p:cNvSpPr>
          <p:nvPr>
            <p:ph type="sldNum" sz="quarter" idx="12"/>
          </p:nvPr>
        </p:nvSpPr>
        <p:spPr>
          <a:xfrm>
            <a:off x="8610600" y="6356350"/>
            <a:ext cx="2743200" cy="365125"/>
          </a:xfrm>
          <a:prstGeom prst="rect">
            <a:avLst/>
          </a:prstGeom>
        </p:spPr>
        <p:txBody>
          <a:bodyPr/>
          <a:lstStyle/>
          <a:p>
            <a:fld id="{0CBAACA9-EC4B-1049-B389-88E5FBBBFDAE}" type="slidenum">
              <a:rPr lang="en-US" smtClean="0"/>
              <a:t>‹#›</a:t>
            </a:fld>
            <a:endParaRPr lang="en-US"/>
          </a:p>
        </p:txBody>
      </p:sp>
    </p:spTree>
    <p:extLst>
      <p:ext uri="{BB962C8B-B14F-4D97-AF65-F5344CB8AC3E}">
        <p14:creationId xmlns:p14="http://schemas.microsoft.com/office/powerpoint/2010/main" val="4148911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FB9BA-60F3-4741-AD4E-458209BABC1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2430F2-5758-5D40-833D-4729A108111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137E8B-D548-2744-BE8F-0D294239C1D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BA0C49-D67E-234A-B2C4-528119D600DA}"/>
              </a:ext>
            </a:extLst>
          </p:cNvPr>
          <p:cNvSpPr>
            <a:spLocks noGrp="1"/>
          </p:cNvSpPr>
          <p:nvPr>
            <p:ph type="dt" sz="half" idx="10"/>
          </p:nvPr>
        </p:nvSpPr>
        <p:spPr>
          <a:xfrm>
            <a:off x="838200" y="6356350"/>
            <a:ext cx="2743200" cy="365125"/>
          </a:xfrm>
          <a:prstGeom prst="rect">
            <a:avLst/>
          </a:prstGeom>
        </p:spPr>
        <p:txBody>
          <a:bodyPr/>
          <a:lstStyle/>
          <a:p>
            <a:fld id="{48A78BBF-D603-7D45-8430-49317192F64D}" type="datetimeFigureOut">
              <a:rPr lang="en-US" smtClean="0"/>
              <a:t>4/3/2024</a:t>
            </a:fld>
            <a:endParaRPr lang="en-US"/>
          </a:p>
        </p:txBody>
      </p:sp>
      <p:sp>
        <p:nvSpPr>
          <p:cNvPr id="6" name="Footer Placeholder 5">
            <a:extLst>
              <a:ext uri="{FF2B5EF4-FFF2-40B4-BE49-F238E27FC236}">
                <a16:creationId xmlns:a16="http://schemas.microsoft.com/office/drawing/2014/main" id="{3EFA8BCC-E643-2E40-B8C9-E53CFBAC9F1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8683929-87AE-C94E-979C-A1F1AD611070}"/>
              </a:ext>
            </a:extLst>
          </p:cNvPr>
          <p:cNvSpPr>
            <a:spLocks noGrp="1"/>
          </p:cNvSpPr>
          <p:nvPr>
            <p:ph type="sldNum" sz="quarter" idx="12"/>
          </p:nvPr>
        </p:nvSpPr>
        <p:spPr>
          <a:xfrm>
            <a:off x="8610600" y="6356350"/>
            <a:ext cx="2743200" cy="365125"/>
          </a:xfrm>
          <a:prstGeom prst="rect">
            <a:avLst/>
          </a:prstGeom>
        </p:spPr>
        <p:txBody>
          <a:bodyPr/>
          <a:lstStyle/>
          <a:p>
            <a:fld id="{0CBAACA9-EC4B-1049-B389-88E5FBBBFDAE}" type="slidenum">
              <a:rPr lang="en-US" smtClean="0"/>
              <a:t>‹#›</a:t>
            </a:fld>
            <a:endParaRPr lang="en-US"/>
          </a:p>
        </p:txBody>
      </p:sp>
    </p:spTree>
    <p:extLst>
      <p:ext uri="{BB962C8B-B14F-4D97-AF65-F5344CB8AC3E}">
        <p14:creationId xmlns:p14="http://schemas.microsoft.com/office/powerpoint/2010/main" val="3686841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39FD7-2345-E04E-A375-3C425B5B63F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947E53-D1F4-7E4B-B261-274F8E2726B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110E23-9740-F94E-84D2-C8FD3D0F288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DD7C39-4AE2-8A43-9C18-B967AD0B9CB1}"/>
              </a:ext>
            </a:extLst>
          </p:cNvPr>
          <p:cNvSpPr>
            <a:spLocks noGrp="1"/>
          </p:cNvSpPr>
          <p:nvPr>
            <p:ph type="dt" sz="half" idx="10"/>
          </p:nvPr>
        </p:nvSpPr>
        <p:spPr>
          <a:xfrm>
            <a:off x="838200" y="6356350"/>
            <a:ext cx="2743200" cy="365125"/>
          </a:xfrm>
          <a:prstGeom prst="rect">
            <a:avLst/>
          </a:prstGeom>
        </p:spPr>
        <p:txBody>
          <a:bodyPr/>
          <a:lstStyle/>
          <a:p>
            <a:fld id="{48A78BBF-D603-7D45-8430-49317192F64D}" type="datetimeFigureOut">
              <a:rPr lang="en-US" smtClean="0"/>
              <a:t>4/3/2024</a:t>
            </a:fld>
            <a:endParaRPr lang="en-US"/>
          </a:p>
        </p:txBody>
      </p:sp>
      <p:sp>
        <p:nvSpPr>
          <p:cNvPr id="6" name="Footer Placeholder 5">
            <a:extLst>
              <a:ext uri="{FF2B5EF4-FFF2-40B4-BE49-F238E27FC236}">
                <a16:creationId xmlns:a16="http://schemas.microsoft.com/office/drawing/2014/main" id="{B37B7092-DA01-4E45-88CF-9B36F539B2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0B021AE-A41E-5A43-9EE4-567779286413}"/>
              </a:ext>
            </a:extLst>
          </p:cNvPr>
          <p:cNvSpPr>
            <a:spLocks noGrp="1"/>
          </p:cNvSpPr>
          <p:nvPr>
            <p:ph type="sldNum" sz="quarter" idx="12"/>
          </p:nvPr>
        </p:nvSpPr>
        <p:spPr>
          <a:xfrm>
            <a:off x="8610600" y="6356350"/>
            <a:ext cx="2743200" cy="365125"/>
          </a:xfrm>
          <a:prstGeom prst="rect">
            <a:avLst/>
          </a:prstGeom>
        </p:spPr>
        <p:txBody>
          <a:bodyPr/>
          <a:lstStyle/>
          <a:p>
            <a:fld id="{0CBAACA9-EC4B-1049-B389-88E5FBBBFDAE}" type="slidenum">
              <a:rPr lang="en-US" smtClean="0"/>
              <a:t>‹#›</a:t>
            </a:fld>
            <a:endParaRPr lang="en-US"/>
          </a:p>
        </p:txBody>
      </p:sp>
    </p:spTree>
    <p:extLst>
      <p:ext uri="{BB962C8B-B14F-4D97-AF65-F5344CB8AC3E}">
        <p14:creationId xmlns:p14="http://schemas.microsoft.com/office/powerpoint/2010/main" val="1652518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White text on a black background&#10;&#10;Description automatically generated with medium confidence">
            <a:extLst>
              <a:ext uri="{FF2B5EF4-FFF2-40B4-BE49-F238E27FC236}">
                <a16:creationId xmlns:a16="http://schemas.microsoft.com/office/drawing/2014/main" id="{370616AC-83A1-1D41-B0AD-F20596894A25}"/>
              </a:ext>
            </a:extLst>
          </p:cNvPr>
          <p:cNvPicPr>
            <a:picLocks noChangeAspect="1"/>
          </p:cNvPicPr>
          <p:nvPr userDrawn="1"/>
        </p:nvPicPr>
        <p:blipFill>
          <a:blip r:embed="rId14"/>
          <a:stretch>
            <a:fillRect/>
          </a:stretch>
        </p:blipFill>
        <p:spPr>
          <a:xfrm>
            <a:off x="9138683" y="246962"/>
            <a:ext cx="2808515" cy="664682"/>
          </a:xfrm>
          <a:prstGeom prst="rect">
            <a:avLst/>
          </a:prstGeom>
        </p:spPr>
      </p:pic>
    </p:spTree>
    <p:extLst>
      <p:ext uri="{BB962C8B-B14F-4D97-AF65-F5344CB8AC3E}">
        <p14:creationId xmlns:p14="http://schemas.microsoft.com/office/powerpoint/2010/main" val="3139215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BB0360-3D2B-6047-8923-1F184C79F3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FC8A58-476E-E94A-9B00-4BD6C7A72A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DC9B6-BCD7-8548-9A66-07D2AAC144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CA7892-24B8-8D47-A6CB-48329BEC6AD2}" type="datetimeFigureOut">
              <a:rPr lang="en-US" smtClean="0"/>
              <a:t>4/3/2024</a:t>
            </a:fld>
            <a:endParaRPr lang="en-US"/>
          </a:p>
        </p:txBody>
      </p:sp>
      <p:sp>
        <p:nvSpPr>
          <p:cNvPr id="5" name="Footer Placeholder 4">
            <a:extLst>
              <a:ext uri="{FF2B5EF4-FFF2-40B4-BE49-F238E27FC236}">
                <a16:creationId xmlns:a16="http://schemas.microsoft.com/office/drawing/2014/main" id="{CC807A8F-CF84-7044-9C30-4D19079F98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62A1D0F-0106-6C4E-8212-CCB4A0079E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44249B-A95B-0A4A-B39B-24D217828E59}" type="slidenum">
              <a:rPr lang="en-US" smtClean="0"/>
              <a:t>‹#›</a:t>
            </a:fld>
            <a:endParaRPr lang="en-US"/>
          </a:p>
        </p:txBody>
      </p:sp>
    </p:spTree>
    <p:extLst>
      <p:ext uri="{BB962C8B-B14F-4D97-AF65-F5344CB8AC3E}">
        <p14:creationId xmlns:p14="http://schemas.microsoft.com/office/powerpoint/2010/main" val="27248527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9F41FF-9A46-0249-8702-6F9A1F8329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E94C0E-55C7-7540-90EB-2E85144C6D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EB2EDE-ACBA-B940-9E76-483ECEA157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47C519-2F20-2D47-AFA9-2E8704799AF2}" type="datetimeFigureOut">
              <a:rPr lang="en-US" smtClean="0"/>
              <a:t>4/3/2024</a:t>
            </a:fld>
            <a:endParaRPr lang="en-US"/>
          </a:p>
        </p:txBody>
      </p:sp>
      <p:sp>
        <p:nvSpPr>
          <p:cNvPr id="5" name="Footer Placeholder 4">
            <a:extLst>
              <a:ext uri="{FF2B5EF4-FFF2-40B4-BE49-F238E27FC236}">
                <a16:creationId xmlns:a16="http://schemas.microsoft.com/office/drawing/2014/main" id="{B5390836-F45F-3941-BEDD-F63A3CE697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B7CA92-EF05-8E43-AC75-97BC9A870E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A616B8-6511-3D44-96E6-AC3F4FB9672F}" type="slidenum">
              <a:rPr lang="en-US" smtClean="0"/>
              <a:t>‹#›</a:t>
            </a:fld>
            <a:endParaRPr lang="en-US"/>
          </a:p>
        </p:txBody>
      </p:sp>
    </p:spTree>
    <p:extLst>
      <p:ext uri="{BB962C8B-B14F-4D97-AF65-F5344CB8AC3E}">
        <p14:creationId xmlns:p14="http://schemas.microsoft.com/office/powerpoint/2010/main" val="40011227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White text on a black background&#10;&#10;Description automatically generated with medium confidence">
            <a:extLst>
              <a:ext uri="{FF2B5EF4-FFF2-40B4-BE49-F238E27FC236}">
                <a16:creationId xmlns:a16="http://schemas.microsoft.com/office/drawing/2014/main" id="{370616AC-83A1-1D41-B0AD-F20596894A25}"/>
              </a:ext>
            </a:extLst>
          </p:cNvPr>
          <p:cNvPicPr>
            <a:picLocks noChangeAspect="1"/>
          </p:cNvPicPr>
          <p:nvPr userDrawn="1"/>
        </p:nvPicPr>
        <p:blipFill>
          <a:blip r:embed="rId14"/>
          <a:stretch>
            <a:fillRect/>
          </a:stretch>
        </p:blipFill>
        <p:spPr>
          <a:xfrm>
            <a:off x="228599" y="289492"/>
            <a:ext cx="2808515" cy="664682"/>
          </a:xfrm>
          <a:prstGeom prst="rect">
            <a:avLst/>
          </a:prstGeom>
        </p:spPr>
      </p:pic>
    </p:spTree>
    <p:extLst>
      <p:ext uri="{BB962C8B-B14F-4D97-AF65-F5344CB8AC3E}">
        <p14:creationId xmlns:p14="http://schemas.microsoft.com/office/powerpoint/2010/main" val="18948963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9.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E7B8500F-F985-4034-AA77-12B4FAE25F56}"/>
              </a:ext>
            </a:extLst>
          </p:cNvPr>
          <p:cNvPicPr>
            <a:picLocks noChangeAspect="1"/>
          </p:cNvPicPr>
          <p:nvPr/>
        </p:nvPicPr>
        <p:blipFill>
          <a:blip r:embed="rId2"/>
          <a:stretch>
            <a:fillRect/>
          </a:stretch>
        </p:blipFill>
        <p:spPr>
          <a:xfrm>
            <a:off x="111354" y="5884079"/>
            <a:ext cx="5101669" cy="815923"/>
          </a:xfrm>
          <a:prstGeom prst="rect">
            <a:avLst/>
          </a:prstGeom>
        </p:spPr>
      </p:pic>
      <p:sp>
        <p:nvSpPr>
          <p:cNvPr id="6" name="Rectangle 5">
            <a:extLst>
              <a:ext uri="{FF2B5EF4-FFF2-40B4-BE49-F238E27FC236}">
                <a16:creationId xmlns:a16="http://schemas.microsoft.com/office/drawing/2014/main" id="{9BA5D3D0-2EE2-49F4-80C1-AD31D035720C}"/>
              </a:ext>
            </a:extLst>
          </p:cNvPr>
          <p:cNvSpPr/>
          <p:nvPr/>
        </p:nvSpPr>
        <p:spPr>
          <a:xfrm>
            <a:off x="6096000" y="1"/>
            <a:ext cx="6096000" cy="6858000"/>
          </a:xfrm>
          <a:prstGeom prst="rect">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8059111-7BF8-4D0D-920E-CDED39978FA3}"/>
              </a:ext>
            </a:extLst>
          </p:cNvPr>
          <p:cNvSpPr txBox="1"/>
          <p:nvPr/>
        </p:nvSpPr>
        <p:spPr>
          <a:xfrm>
            <a:off x="6825425" y="1984283"/>
            <a:ext cx="4637149" cy="4062651"/>
          </a:xfrm>
          <a:prstGeom prst="rect">
            <a:avLst/>
          </a:prstGeom>
          <a:noFill/>
        </p:spPr>
        <p:txBody>
          <a:bodyPr wrap="square" rtlCol="0">
            <a:spAutoFit/>
          </a:bodyPr>
          <a:lstStyle/>
          <a:p>
            <a:pPr algn="ctr"/>
            <a:r>
              <a:rPr lang="en-US" sz="4400" b="1" dirty="0">
                <a:solidFill>
                  <a:schemeClr val="bg1"/>
                </a:solidFill>
              </a:rPr>
              <a:t>RESEARCH UPDATE</a:t>
            </a:r>
          </a:p>
          <a:p>
            <a:pPr algn="ctr"/>
            <a:endParaRPr lang="en-US" sz="4400" dirty="0">
              <a:solidFill>
                <a:schemeClr val="bg1"/>
              </a:solidFill>
            </a:endParaRPr>
          </a:p>
          <a:p>
            <a:pPr algn="ctr"/>
            <a:r>
              <a:rPr lang="en-US" sz="4000" b="1" dirty="0">
                <a:solidFill>
                  <a:schemeClr val="bg1"/>
                </a:solidFill>
              </a:rPr>
              <a:t>FEBRUARY 2024 REVIEW</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pic>
        <p:nvPicPr>
          <p:cNvPr id="2" name="Picture 2" descr="4,182 Big Sky Montana Stock Photos, Pictures &amp;amp; Royalty-Free Images - iStock">
            <a:extLst>
              <a:ext uri="{FF2B5EF4-FFF2-40B4-BE49-F238E27FC236}">
                <a16:creationId xmlns:a16="http://schemas.microsoft.com/office/drawing/2014/main" id="{47C05ABF-29C3-C0DB-6D90-145184B23F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97000"/>
            <a:ext cx="6096000" cy="406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907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4,182 Big Sky Montana Stock Photos, Pictures &amp;amp; Royalty-Free Images - iStock">
            <a:extLst>
              <a:ext uri="{FF2B5EF4-FFF2-40B4-BE49-F238E27FC236}">
                <a16:creationId xmlns:a16="http://schemas.microsoft.com/office/drawing/2014/main" id="{3A9ED73F-BEAD-4B77-8977-B9CCBD779B1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0" y="1397000"/>
            <a:ext cx="6096000" cy="4064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387717F-34CF-436D-9E07-4ED80BD8C377}"/>
              </a:ext>
            </a:extLst>
          </p:cNvPr>
          <p:cNvSpPr/>
          <p:nvPr/>
        </p:nvSpPr>
        <p:spPr>
          <a:xfrm>
            <a:off x="0" y="1"/>
            <a:ext cx="6096000" cy="6858000"/>
          </a:xfrm>
          <a:prstGeom prst="rect">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674685F-FCC9-4840-A098-171042527DF5}"/>
              </a:ext>
            </a:extLst>
          </p:cNvPr>
          <p:cNvSpPr txBox="1"/>
          <p:nvPr/>
        </p:nvSpPr>
        <p:spPr>
          <a:xfrm>
            <a:off x="469037" y="2574376"/>
            <a:ext cx="5157926" cy="3108543"/>
          </a:xfrm>
          <a:prstGeom prst="rect">
            <a:avLst/>
          </a:prstGeom>
          <a:noFill/>
        </p:spPr>
        <p:txBody>
          <a:bodyPr wrap="square" rtlCol="0">
            <a:spAutoFit/>
          </a:bodyPr>
          <a:lstStyle/>
          <a:p>
            <a:pPr algn="ctr"/>
            <a:r>
              <a:rPr lang="en-US" sz="4400" b="1" dirty="0">
                <a:solidFill>
                  <a:schemeClr val="bg1"/>
                </a:solidFill>
              </a:rPr>
              <a:t>AIRPORT</a:t>
            </a:r>
          </a:p>
          <a:p>
            <a:pPr algn="ctr"/>
            <a:r>
              <a:rPr lang="en-US" sz="4400" b="1" dirty="0">
                <a:solidFill>
                  <a:schemeClr val="bg1"/>
                </a:solidFill>
              </a:rPr>
              <a:t>DATA</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pic>
        <p:nvPicPr>
          <p:cNvPr id="2" name="Picture 2" descr="4,182 Big Sky Montana Stock Photos, Pictures &amp;amp; Royalty-Free Images - iStock">
            <a:extLst>
              <a:ext uri="{FF2B5EF4-FFF2-40B4-BE49-F238E27FC236}">
                <a16:creationId xmlns:a16="http://schemas.microsoft.com/office/drawing/2014/main" id="{ECCBA001-1988-DC27-3CFC-8EB1C74257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397000"/>
            <a:ext cx="6096000" cy="406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340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274320" y="197486"/>
            <a:ext cx="9144000" cy="782637"/>
          </a:xfrm>
        </p:spPr>
        <p:txBody>
          <a:bodyPr anchor="ctr"/>
          <a:lstStyle/>
          <a:p>
            <a:pPr algn="l"/>
            <a:r>
              <a:rPr lang="en-US" sz="3200" b="1" dirty="0">
                <a:solidFill>
                  <a:srgbClr val="0070C0"/>
                </a:solidFill>
                <a:latin typeface="+mn-lt"/>
              </a:rPr>
              <a:t>BOZEMAN YELLOWSTONE INTERNATIONAL   AIRPORT NON-STOP DESTINATIONS </a:t>
            </a:r>
            <a:endParaRPr lang="en-US" sz="3200" dirty="0">
              <a:latin typeface="+mn-lt"/>
            </a:endParaRPr>
          </a:p>
        </p:txBody>
      </p:sp>
      <p:sp>
        <p:nvSpPr>
          <p:cNvPr id="7" name="TextBox 6">
            <a:extLst>
              <a:ext uri="{FF2B5EF4-FFF2-40B4-BE49-F238E27FC236}">
                <a16:creationId xmlns:a16="http://schemas.microsoft.com/office/drawing/2014/main" id="{65A8411E-B9D6-4588-A881-CBDBE6B9F2AB}"/>
              </a:ext>
            </a:extLst>
          </p:cNvPr>
          <p:cNvSpPr txBox="1"/>
          <p:nvPr/>
        </p:nvSpPr>
        <p:spPr>
          <a:xfrm>
            <a:off x="0" y="6597024"/>
            <a:ext cx="3398520" cy="261610"/>
          </a:xfrm>
          <a:prstGeom prst="rect">
            <a:avLst/>
          </a:prstGeom>
          <a:noFill/>
        </p:spPr>
        <p:txBody>
          <a:bodyPr wrap="square" rtlCol="0">
            <a:spAutoFit/>
          </a:bodyPr>
          <a:lstStyle/>
          <a:p>
            <a:r>
              <a:rPr lang="en-US" sz="1100" i="1" dirty="0"/>
              <a:t>Source: Bozeman Yellowstone International Airport </a:t>
            </a:r>
          </a:p>
        </p:txBody>
      </p:sp>
      <p:pic>
        <p:nvPicPr>
          <p:cNvPr id="6" name="Picture 5">
            <a:extLst>
              <a:ext uri="{FF2B5EF4-FFF2-40B4-BE49-F238E27FC236}">
                <a16:creationId xmlns:a16="http://schemas.microsoft.com/office/drawing/2014/main" id="{753ACA14-74DB-3D3A-E1F3-1E098FA4C3BE}"/>
              </a:ext>
            </a:extLst>
          </p:cNvPr>
          <p:cNvPicPr>
            <a:picLocks noChangeAspect="1"/>
          </p:cNvPicPr>
          <p:nvPr/>
        </p:nvPicPr>
        <p:blipFill>
          <a:blip r:embed="rId3"/>
          <a:stretch>
            <a:fillRect/>
          </a:stretch>
        </p:blipFill>
        <p:spPr>
          <a:xfrm>
            <a:off x="2217058" y="1320156"/>
            <a:ext cx="7757883" cy="4936835"/>
          </a:xfrm>
          <a:prstGeom prst="rect">
            <a:avLst/>
          </a:prstGeom>
          <a:ln>
            <a:solidFill>
              <a:schemeClr val="accent1"/>
            </a:solidFill>
          </a:ln>
        </p:spPr>
      </p:pic>
    </p:spTree>
    <p:extLst>
      <p:ext uri="{BB962C8B-B14F-4D97-AF65-F5344CB8AC3E}">
        <p14:creationId xmlns:p14="http://schemas.microsoft.com/office/powerpoint/2010/main" val="4128798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274320" y="197486"/>
            <a:ext cx="9144000" cy="782637"/>
          </a:xfrm>
        </p:spPr>
        <p:txBody>
          <a:bodyPr anchor="ctr"/>
          <a:lstStyle/>
          <a:p>
            <a:pPr algn="l"/>
            <a:r>
              <a:rPr lang="en-US" sz="3200" b="1" dirty="0">
                <a:solidFill>
                  <a:srgbClr val="0070C0"/>
                </a:solidFill>
                <a:latin typeface="+mn-lt"/>
              </a:rPr>
              <a:t>BOZEMAN YELLOWSTONE INTERNATIONAL   AIRPORT - TOTAL PASSENGERS YEAR-TO-DATE </a:t>
            </a:r>
            <a:endParaRPr lang="en-US" sz="3200" dirty="0">
              <a:latin typeface="+mn-lt"/>
            </a:endParaRPr>
          </a:p>
        </p:txBody>
      </p:sp>
      <p:sp>
        <p:nvSpPr>
          <p:cNvPr id="7" name="TextBox 6">
            <a:extLst>
              <a:ext uri="{FF2B5EF4-FFF2-40B4-BE49-F238E27FC236}">
                <a16:creationId xmlns:a16="http://schemas.microsoft.com/office/drawing/2014/main" id="{65A8411E-B9D6-4588-A881-CBDBE6B9F2AB}"/>
              </a:ext>
            </a:extLst>
          </p:cNvPr>
          <p:cNvSpPr txBox="1"/>
          <p:nvPr/>
        </p:nvSpPr>
        <p:spPr>
          <a:xfrm>
            <a:off x="0" y="6597024"/>
            <a:ext cx="3398520" cy="261610"/>
          </a:xfrm>
          <a:prstGeom prst="rect">
            <a:avLst/>
          </a:prstGeom>
          <a:noFill/>
        </p:spPr>
        <p:txBody>
          <a:bodyPr wrap="square" rtlCol="0">
            <a:spAutoFit/>
          </a:bodyPr>
          <a:lstStyle/>
          <a:p>
            <a:r>
              <a:rPr lang="en-US" sz="1100" i="1" dirty="0"/>
              <a:t>Source: Bozeman Yellowstone International Airport </a:t>
            </a:r>
          </a:p>
        </p:txBody>
      </p:sp>
      <p:graphicFrame>
        <p:nvGraphicFramePr>
          <p:cNvPr id="6" name="Table 4">
            <a:extLst>
              <a:ext uri="{FF2B5EF4-FFF2-40B4-BE49-F238E27FC236}">
                <a16:creationId xmlns:a16="http://schemas.microsoft.com/office/drawing/2014/main" id="{31829709-2C7B-9D61-60B1-F896E3D7E1AA}"/>
              </a:ext>
            </a:extLst>
          </p:cNvPr>
          <p:cNvGraphicFramePr>
            <a:graphicFrameLocks noGrp="1"/>
          </p:cNvGraphicFramePr>
          <p:nvPr>
            <p:extLst>
              <p:ext uri="{D42A27DB-BD31-4B8C-83A1-F6EECF244321}">
                <p14:modId xmlns:p14="http://schemas.microsoft.com/office/powerpoint/2010/main" val="2390102813"/>
              </p:ext>
            </p:extLst>
          </p:nvPr>
        </p:nvGraphicFramePr>
        <p:xfrm>
          <a:off x="1825565" y="1201278"/>
          <a:ext cx="8540869" cy="5321496"/>
        </p:xfrm>
        <a:graphic>
          <a:graphicData uri="http://schemas.openxmlformats.org/drawingml/2006/table">
            <a:tbl>
              <a:tblPr firstRow="1" bandRow="1">
                <a:tableStyleId>{5C22544A-7EE6-4342-B048-85BDC9FD1C3A}</a:tableStyleId>
              </a:tblPr>
              <a:tblGrid>
                <a:gridCol w="1223709">
                  <a:extLst>
                    <a:ext uri="{9D8B030D-6E8A-4147-A177-3AD203B41FA5}">
                      <a16:colId xmlns:a16="http://schemas.microsoft.com/office/drawing/2014/main" val="2563058084"/>
                    </a:ext>
                  </a:extLst>
                </a:gridCol>
                <a:gridCol w="1002030">
                  <a:extLst>
                    <a:ext uri="{9D8B030D-6E8A-4147-A177-3AD203B41FA5}">
                      <a16:colId xmlns:a16="http://schemas.microsoft.com/office/drawing/2014/main" val="827425676"/>
                    </a:ext>
                  </a:extLst>
                </a:gridCol>
                <a:gridCol w="1002030">
                  <a:extLst>
                    <a:ext uri="{9D8B030D-6E8A-4147-A177-3AD203B41FA5}">
                      <a16:colId xmlns:a16="http://schemas.microsoft.com/office/drawing/2014/main" val="3752100397"/>
                    </a:ext>
                  </a:extLst>
                </a:gridCol>
                <a:gridCol w="2181225">
                  <a:extLst>
                    <a:ext uri="{9D8B030D-6E8A-4147-A177-3AD203B41FA5}">
                      <a16:colId xmlns:a16="http://schemas.microsoft.com/office/drawing/2014/main" val="1266031409"/>
                    </a:ext>
                  </a:extLst>
                </a:gridCol>
                <a:gridCol w="1002030">
                  <a:extLst>
                    <a:ext uri="{9D8B030D-6E8A-4147-A177-3AD203B41FA5}">
                      <a16:colId xmlns:a16="http://schemas.microsoft.com/office/drawing/2014/main" val="296714326"/>
                    </a:ext>
                  </a:extLst>
                </a:gridCol>
                <a:gridCol w="2129845">
                  <a:extLst>
                    <a:ext uri="{9D8B030D-6E8A-4147-A177-3AD203B41FA5}">
                      <a16:colId xmlns:a16="http://schemas.microsoft.com/office/drawing/2014/main" val="2371898006"/>
                    </a:ext>
                  </a:extLst>
                </a:gridCol>
              </a:tblGrid>
              <a:tr h="278286">
                <a:tc gridSpan="6">
                  <a:txBody>
                    <a:bodyPr/>
                    <a:lstStyle/>
                    <a:p>
                      <a:pPr algn="ctr"/>
                      <a:r>
                        <a:rPr lang="en-US" sz="2200" dirty="0"/>
                        <a:t>Total Revenue Passengers</a:t>
                      </a:r>
                    </a:p>
                  </a:txBody>
                  <a:tcPr/>
                </a:tc>
                <a:tc hMerge="1">
                  <a:txBody>
                    <a:bodyPr/>
                    <a:lstStyle/>
                    <a:p>
                      <a:pPr algn="ctr"/>
                      <a:r>
                        <a:rPr lang="en-US" sz="2200" dirty="0"/>
                        <a:t>Total Revenue Passengers</a:t>
                      </a:r>
                    </a:p>
                  </a:txBody>
                  <a:tcPr anchor="ct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066888010"/>
                  </a:ext>
                </a:extLst>
              </a:tr>
              <a:tr h="270929">
                <a:tc>
                  <a:txBody>
                    <a:bodyPr/>
                    <a:lstStyle/>
                    <a:p>
                      <a:pPr algn="ctr"/>
                      <a:r>
                        <a:rPr lang="en-US" sz="2000" b="1" u="sng" dirty="0"/>
                        <a:t>Month</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u="sng" dirty="0"/>
                        <a:t>2024</a:t>
                      </a:r>
                    </a:p>
                  </a:txBody>
                  <a:tcPr anchor="ctr"/>
                </a:tc>
                <a:tc>
                  <a:txBody>
                    <a:bodyPr/>
                    <a:lstStyle/>
                    <a:p>
                      <a:pPr algn="ctr"/>
                      <a:r>
                        <a:rPr lang="en-US" sz="2000" b="1" u="sng" dirty="0"/>
                        <a:t>2023</a:t>
                      </a:r>
                    </a:p>
                  </a:txBody>
                  <a:tcPr anchor="ctr"/>
                </a:tc>
                <a:tc>
                  <a:txBody>
                    <a:bodyPr/>
                    <a:lstStyle/>
                    <a:p>
                      <a:pPr algn="ctr"/>
                      <a:r>
                        <a:rPr lang="en-US" sz="2000" b="1" u="sng" dirty="0"/>
                        <a:t>% Change vs. 2023</a:t>
                      </a:r>
                    </a:p>
                  </a:txBody>
                  <a:tcPr anchor="ctr"/>
                </a:tc>
                <a:tc>
                  <a:txBody>
                    <a:bodyPr/>
                    <a:lstStyle/>
                    <a:p>
                      <a:pPr algn="ctr"/>
                      <a:r>
                        <a:rPr lang="en-US" sz="2000" b="1" u="sng" dirty="0"/>
                        <a:t>2022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u="sng" dirty="0"/>
                        <a:t>% Change vs. 2022</a:t>
                      </a:r>
                    </a:p>
                  </a:txBody>
                  <a:tcPr anchor="ctr"/>
                </a:tc>
                <a:extLst>
                  <a:ext uri="{0D108BD9-81ED-4DB2-BD59-A6C34878D82A}">
                    <a16:rowId xmlns:a16="http://schemas.microsoft.com/office/drawing/2014/main" val="1764190558"/>
                  </a:ext>
                </a:extLst>
              </a:tr>
              <a:tr h="321324">
                <a:tc>
                  <a:txBody>
                    <a:bodyPr/>
                    <a:lstStyle/>
                    <a:p>
                      <a:r>
                        <a:rPr lang="en-US" sz="1500" dirty="0"/>
                        <a:t>January</a:t>
                      </a:r>
                    </a:p>
                  </a:txBody>
                  <a:tcPr/>
                </a:tc>
                <a:tc>
                  <a:txBody>
                    <a:bodyPr/>
                    <a:lstStyle/>
                    <a:p>
                      <a:pPr algn="ctr"/>
                      <a:r>
                        <a:rPr lang="en-US" sz="1500" dirty="0"/>
                        <a:t>184,239</a:t>
                      </a:r>
                    </a:p>
                  </a:txBody>
                  <a:tcPr anchor="ctr"/>
                </a:tc>
                <a:tc>
                  <a:txBody>
                    <a:bodyPr/>
                    <a:lstStyle/>
                    <a:p>
                      <a:pPr algn="ctr"/>
                      <a:r>
                        <a:rPr lang="en-US" sz="1500" dirty="0"/>
                        <a:t>182,309</a:t>
                      </a:r>
                    </a:p>
                  </a:txBody>
                  <a:tcPr anchor="ctr"/>
                </a:tc>
                <a:tc>
                  <a:txBody>
                    <a:bodyPr/>
                    <a:lstStyle/>
                    <a:p>
                      <a:pPr algn="ctr"/>
                      <a:r>
                        <a:rPr lang="en-US" sz="1500" dirty="0"/>
                        <a:t>1.1%</a:t>
                      </a:r>
                    </a:p>
                  </a:txBody>
                  <a:tcPr anchor="ctr"/>
                </a:tc>
                <a:tc>
                  <a:txBody>
                    <a:bodyPr/>
                    <a:lstStyle/>
                    <a:p>
                      <a:pPr algn="ctr"/>
                      <a:r>
                        <a:rPr lang="en-US" sz="1500" dirty="0"/>
                        <a:t>167,043</a:t>
                      </a:r>
                    </a:p>
                  </a:txBody>
                  <a:tcPr anchor="ctr"/>
                </a:tc>
                <a:tc>
                  <a:txBody>
                    <a:bodyPr/>
                    <a:lstStyle/>
                    <a:p>
                      <a:pPr algn="ctr"/>
                      <a:r>
                        <a:rPr lang="en-US" sz="1500" dirty="0"/>
                        <a:t>10.3%</a:t>
                      </a:r>
                    </a:p>
                  </a:txBody>
                  <a:tcPr anchor="ctr"/>
                </a:tc>
                <a:extLst>
                  <a:ext uri="{0D108BD9-81ED-4DB2-BD59-A6C34878D82A}">
                    <a16:rowId xmlns:a16="http://schemas.microsoft.com/office/drawing/2014/main" val="3691810432"/>
                  </a:ext>
                </a:extLst>
              </a:tr>
              <a:tr h="321324">
                <a:tc>
                  <a:txBody>
                    <a:bodyPr/>
                    <a:lstStyle/>
                    <a:p>
                      <a:r>
                        <a:rPr lang="en-US" sz="1500" dirty="0"/>
                        <a:t>February</a:t>
                      </a:r>
                    </a:p>
                  </a:txBody>
                  <a:tcPr/>
                </a:tc>
                <a:tc>
                  <a:txBody>
                    <a:bodyPr/>
                    <a:lstStyle/>
                    <a:p>
                      <a:pPr algn="ctr"/>
                      <a:r>
                        <a:rPr lang="en-US" sz="1500" dirty="0"/>
                        <a:t>192,315</a:t>
                      </a:r>
                    </a:p>
                  </a:txBody>
                  <a:tcPr anchor="ctr"/>
                </a:tc>
                <a:tc>
                  <a:txBody>
                    <a:bodyPr/>
                    <a:lstStyle/>
                    <a:p>
                      <a:pPr algn="ctr"/>
                      <a:r>
                        <a:rPr lang="en-US" sz="1500" dirty="0"/>
                        <a:t>188,040</a:t>
                      </a:r>
                    </a:p>
                  </a:txBody>
                  <a:tcPr anchor="ctr"/>
                </a:tc>
                <a:tc>
                  <a:txBody>
                    <a:bodyPr/>
                    <a:lstStyle/>
                    <a:p>
                      <a:pPr algn="ctr"/>
                      <a:r>
                        <a:rPr lang="en-US" sz="1500" dirty="0"/>
                        <a:t>2.3%</a:t>
                      </a:r>
                    </a:p>
                  </a:txBody>
                  <a:tcPr anchor="ctr"/>
                </a:tc>
                <a:tc>
                  <a:txBody>
                    <a:bodyPr/>
                    <a:lstStyle/>
                    <a:p>
                      <a:pPr algn="ctr"/>
                      <a:r>
                        <a:rPr lang="en-US" sz="1500" dirty="0"/>
                        <a:t>171,096</a:t>
                      </a:r>
                    </a:p>
                  </a:txBody>
                  <a:tcPr anchor="ctr"/>
                </a:tc>
                <a:tc>
                  <a:txBody>
                    <a:bodyPr/>
                    <a:lstStyle/>
                    <a:p>
                      <a:pPr algn="ctr"/>
                      <a:r>
                        <a:rPr lang="en-US" sz="1500" dirty="0"/>
                        <a:t>12.4%</a:t>
                      </a:r>
                    </a:p>
                  </a:txBody>
                  <a:tcPr anchor="ctr"/>
                </a:tc>
                <a:extLst>
                  <a:ext uri="{0D108BD9-81ED-4DB2-BD59-A6C34878D82A}">
                    <a16:rowId xmlns:a16="http://schemas.microsoft.com/office/drawing/2014/main" val="3268308183"/>
                  </a:ext>
                </a:extLst>
              </a:tr>
              <a:tr h="321324">
                <a:tc>
                  <a:txBody>
                    <a:bodyPr/>
                    <a:lstStyle/>
                    <a:p>
                      <a:r>
                        <a:rPr lang="en-US" sz="1500" b="0" dirty="0"/>
                        <a:t>March</a:t>
                      </a:r>
                    </a:p>
                  </a:txBody>
                  <a:tcPr/>
                </a:tc>
                <a:tc>
                  <a:txBody>
                    <a:bodyPr/>
                    <a:lstStyle/>
                    <a:p>
                      <a:pPr algn="ctr"/>
                      <a:endParaRPr lang="en-US" sz="1500" b="0" dirty="0"/>
                    </a:p>
                  </a:txBody>
                  <a:tcPr anchor="ctr"/>
                </a:tc>
                <a:tc>
                  <a:txBody>
                    <a:bodyPr/>
                    <a:lstStyle/>
                    <a:p>
                      <a:pPr algn="ctr"/>
                      <a:r>
                        <a:rPr lang="en-US" sz="1500" b="0" dirty="0"/>
                        <a:t>212,084</a:t>
                      </a:r>
                    </a:p>
                  </a:txBody>
                  <a:tcPr anchor="ctr"/>
                </a:tc>
                <a:tc>
                  <a:txBody>
                    <a:bodyPr/>
                    <a:lstStyle/>
                    <a:p>
                      <a:pPr algn="ctr"/>
                      <a:endParaRPr lang="en-US" sz="1500" b="0" dirty="0"/>
                    </a:p>
                  </a:txBody>
                  <a:tcPr anchor="ctr"/>
                </a:tc>
                <a:tc>
                  <a:txBody>
                    <a:bodyPr/>
                    <a:lstStyle/>
                    <a:p>
                      <a:pPr algn="ctr"/>
                      <a:r>
                        <a:rPr lang="en-US" sz="1500" b="0" dirty="0"/>
                        <a:t>206,216</a:t>
                      </a:r>
                    </a:p>
                  </a:txBody>
                  <a:tcPr anchor="ctr"/>
                </a:tc>
                <a:tc>
                  <a:txBody>
                    <a:bodyPr/>
                    <a:lstStyle/>
                    <a:p>
                      <a:pPr algn="ctr"/>
                      <a:endParaRPr lang="en-US" sz="1500" b="0" dirty="0"/>
                    </a:p>
                  </a:txBody>
                  <a:tcPr anchor="ctr"/>
                </a:tc>
                <a:extLst>
                  <a:ext uri="{0D108BD9-81ED-4DB2-BD59-A6C34878D82A}">
                    <a16:rowId xmlns:a16="http://schemas.microsoft.com/office/drawing/2014/main" val="1728233389"/>
                  </a:ext>
                </a:extLst>
              </a:tr>
              <a:tr h="321324">
                <a:tc>
                  <a:txBody>
                    <a:bodyPr/>
                    <a:lstStyle/>
                    <a:p>
                      <a:r>
                        <a:rPr lang="en-US" sz="1500" b="0" dirty="0"/>
                        <a:t>April</a:t>
                      </a:r>
                    </a:p>
                  </a:txBody>
                  <a:tcPr anchor="ctr"/>
                </a:tc>
                <a:tc>
                  <a:txBody>
                    <a:bodyPr/>
                    <a:lstStyle/>
                    <a:p>
                      <a:pPr algn="ctr"/>
                      <a:endParaRPr lang="en-US" sz="1500" b="0" dirty="0"/>
                    </a:p>
                  </a:txBody>
                  <a:tcPr anchor="ctr"/>
                </a:tc>
                <a:tc>
                  <a:txBody>
                    <a:bodyPr/>
                    <a:lstStyle/>
                    <a:p>
                      <a:pPr algn="ctr"/>
                      <a:r>
                        <a:rPr lang="en-US" sz="1500" b="0" dirty="0"/>
                        <a:t>144,862</a:t>
                      </a:r>
                    </a:p>
                  </a:txBody>
                  <a:tcPr anchor="ctr"/>
                </a:tc>
                <a:tc>
                  <a:txBody>
                    <a:bodyPr/>
                    <a:lstStyle/>
                    <a:p>
                      <a:pPr algn="ctr"/>
                      <a:endParaRPr lang="en-US" sz="1500" b="0" dirty="0"/>
                    </a:p>
                  </a:txBody>
                  <a:tcPr anchor="ctr"/>
                </a:tc>
                <a:tc>
                  <a:txBody>
                    <a:bodyPr/>
                    <a:lstStyle/>
                    <a:p>
                      <a:pPr algn="ctr"/>
                      <a:r>
                        <a:rPr lang="en-US" sz="1500" b="0" dirty="0"/>
                        <a:t>140,031</a:t>
                      </a:r>
                    </a:p>
                  </a:txBody>
                  <a:tcPr anchor="ctr"/>
                </a:tc>
                <a:tc>
                  <a:txBody>
                    <a:bodyPr/>
                    <a:lstStyle/>
                    <a:p>
                      <a:pPr algn="ctr"/>
                      <a:endParaRPr lang="en-US" sz="1500" b="0" dirty="0"/>
                    </a:p>
                  </a:txBody>
                  <a:tcPr anchor="ctr"/>
                </a:tc>
                <a:extLst>
                  <a:ext uri="{0D108BD9-81ED-4DB2-BD59-A6C34878D82A}">
                    <a16:rowId xmlns:a16="http://schemas.microsoft.com/office/drawing/2014/main" val="1649623199"/>
                  </a:ext>
                </a:extLst>
              </a:tr>
              <a:tr h="321324">
                <a:tc>
                  <a:txBody>
                    <a:bodyPr/>
                    <a:lstStyle/>
                    <a:p>
                      <a:r>
                        <a:rPr lang="en-US" sz="1500" b="0" dirty="0"/>
                        <a:t>May</a:t>
                      </a:r>
                    </a:p>
                  </a:txBody>
                  <a:tcPr anchor="ctr"/>
                </a:tc>
                <a:tc>
                  <a:txBody>
                    <a:bodyPr/>
                    <a:lstStyle/>
                    <a:p>
                      <a:pPr algn="ctr"/>
                      <a:endParaRPr lang="en-US" sz="1500" b="0" dirty="0"/>
                    </a:p>
                  </a:txBody>
                  <a:tcPr anchor="ctr"/>
                </a:tc>
                <a:tc>
                  <a:txBody>
                    <a:bodyPr/>
                    <a:lstStyle/>
                    <a:p>
                      <a:pPr algn="ctr"/>
                      <a:r>
                        <a:rPr lang="en-US" sz="1500" b="0" dirty="0"/>
                        <a:t>173,251</a:t>
                      </a:r>
                    </a:p>
                  </a:txBody>
                  <a:tcPr anchor="ctr"/>
                </a:tc>
                <a:tc>
                  <a:txBody>
                    <a:bodyPr/>
                    <a:lstStyle/>
                    <a:p>
                      <a:pPr algn="ctr"/>
                      <a:endParaRPr lang="en-US" sz="1500" b="0" dirty="0"/>
                    </a:p>
                  </a:txBody>
                  <a:tcPr anchor="ctr"/>
                </a:tc>
                <a:tc>
                  <a:txBody>
                    <a:bodyPr/>
                    <a:lstStyle/>
                    <a:p>
                      <a:pPr algn="ctr"/>
                      <a:r>
                        <a:rPr lang="en-US" sz="1500" b="0" dirty="0"/>
                        <a:t>165,145</a:t>
                      </a:r>
                    </a:p>
                  </a:txBody>
                  <a:tcPr anchor="ctr"/>
                </a:tc>
                <a:tc>
                  <a:txBody>
                    <a:bodyPr/>
                    <a:lstStyle/>
                    <a:p>
                      <a:pPr algn="ctr"/>
                      <a:endParaRPr lang="en-US" sz="1500" b="0" dirty="0"/>
                    </a:p>
                  </a:txBody>
                  <a:tcPr anchor="ctr"/>
                </a:tc>
                <a:extLst>
                  <a:ext uri="{0D108BD9-81ED-4DB2-BD59-A6C34878D82A}">
                    <a16:rowId xmlns:a16="http://schemas.microsoft.com/office/drawing/2014/main" val="1168597964"/>
                  </a:ext>
                </a:extLst>
              </a:tr>
              <a:tr h="321324">
                <a:tc>
                  <a:txBody>
                    <a:bodyPr/>
                    <a:lstStyle/>
                    <a:p>
                      <a:r>
                        <a:rPr lang="en-US" sz="1500" b="0" dirty="0"/>
                        <a:t>June</a:t>
                      </a:r>
                    </a:p>
                  </a:txBody>
                  <a:tcPr anchor="ctr"/>
                </a:tc>
                <a:tc>
                  <a:txBody>
                    <a:bodyPr/>
                    <a:lstStyle/>
                    <a:p>
                      <a:pPr algn="ctr"/>
                      <a:endParaRPr lang="en-US" sz="1500" b="0" dirty="0"/>
                    </a:p>
                  </a:txBody>
                  <a:tcPr anchor="ctr"/>
                </a:tc>
                <a:tc>
                  <a:txBody>
                    <a:bodyPr/>
                    <a:lstStyle/>
                    <a:p>
                      <a:pPr algn="ctr"/>
                      <a:r>
                        <a:rPr lang="en-US" sz="1500" b="0" dirty="0"/>
                        <a:t>248,492</a:t>
                      </a:r>
                    </a:p>
                  </a:txBody>
                  <a:tcPr anchor="ctr"/>
                </a:tc>
                <a:tc>
                  <a:txBody>
                    <a:bodyPr/>
                    <a:lstStyle/>
                    <a:p>
                      <a:pPr algn="ctr"/>
                      <a:endParaRPr lang="en-US" sz="1500" b="0" dirty="0"/>
                    </a:p>
                  </a:txBody>
                  <a:tcPr anchor="ctr"/>
                </a:tc>
                <a:tc>
                  <a:txBody>
                    <a:bodyPr/>
                    <a:lstStyle/>
                    <a:p>
                      <a:pPr algn="ctr"/>
                      <a:r>
                        <a:rPr lang="en-US" sz="1500" b="0" dirty="0"/>
                        <a:t>225,410</a:t>
                      </a:r>
                    </a:p>
                  </a:txBody>
                  <a:tcPr anchor="ctr"/>
                </a:tc>
                <a:tc>
                  <a:txBody>
                    <a:bodyPr/>
                    <a:lstStyle/>
                    <a:p>
                      <a:pPr algn="ctr"/>
                      <a:endParaRPr lang="en-US" sz="1500" b="0" dirty="0"/>
                    </a:p>
                  </a:txBody>
                  <a:tcPr anchor="ctr"/>
                </a:tc>
                <a:extLst>
                  <a:ext uri="{0D108BD9-81ED-4DB2-BD59-A6C34878D82A}">
                    <a16:rowId xmlns:a16="http://schemas.microsoft.com/office/drawing/2014/main" val="1117033735"/>
                  </a:ext>
                </a:extLst>
              </a:tr>
              <a:tr h="321324">
                <a:tc>
                  <a:txBody>
                    <a:bodyPr/>
                    <a:lstStyle/>
                    <a:p>
                      <a:r>
                        <a:rPr lang="en-US" sz="1500" b="0" dirty="0"/>
                        <a:t>July</a:t>
                      </a:r>
                    </a:p>
                  </a:txBody>
                  <a:tcPr anchor="ctr"/>
                </a:tc>
                <a:tc>
                  <a:txBody>
                    <a:bodyPr/>
                    <a:lstStyle/>
                    <a:p>
                      <a:pPr algn="ctr"/>
                      <a:endParaRPr lang="en-US" sz="1500" b="0" dirty="0"/>
                    </a:p>
                  </a:txBody>
                  <a:tcPr anchor="ctr"/>
                </a:tc>
                <a:tc>
                  <a:txBody>
                    <a:bodyPr/>
                    <a:lstStyle/>
                    <a:p>
                      <a:pPr algn="ctr"/>
                      <a:r>
                        <a:rPr lang="en-US" sz="1500" b="0" dirty="0"/>
                        <a:t>286,163</a:t>
                      </a:r>
                    </a:p>
                  </a:txBody>
                  <a:tcPr anchor="ctr"/>
                </a:tc>
                <a:tc>
                  <a:txBody>
                    <a:bodyPr/>
                    <a:lstStyle/>
                    <a:p>
                      <a:pPr algn="ctr"/>
                      <a:endParaRPr lang="en-US" sz="1500" b="0" dirty="0">
                        <a:solidFill>
                          <a:schemeClr val="tx1"/>
                        </a:solidFill>
                      </a:endParaRPr>
                    </a:p>
                  </a:txBody>
                  <a:tcPr anchor="ctr"/>
                </a:tc>
                <a:tc>
                  <a:txBody>
                    <a:bodyPr/>
                    <a:lstStyle/>
                    <a:p>
                      <a:pPr algn="ctr"/>
                      <a:r>
                        <a:rPr lang="en-US" sz="1500" b="0" dirty="0"/>
                        <a:t>256,234</a:t>
                      </a:r>
                    </a:p>
                  </a:txBody>
                  <a:tcPr anchor="ctr"/>
                </a:tc>
                <a:tc>
                  <a:txBody>
                    <a:bodyPr/>
                    <a:lstStyle/>
                    <a:p>
                      <a:pPr algn="ctr"/>
                      <a:endParaRPr lang="en-US" sz="1500" b="0" dirty="0"/>
                    </a:p>
                  </a:txBody>
                  <a:tcPr anchor="ctr"/>
                </a:tc>
                <a:extLst>
                  <a:ext uri="{0D108BD9-81ED-4DB2-BD59-A6C34878D82A}">
                    <a16:rowId xmlns:a16="http://schemas.microsoft.com/office/drawing/2014/main" val="2275849905"/>
                  </a:ext>
                </a:extLst>
              </a:tr>
              <a:tr h="321324">
                <a:tc>
                  <a:txBody>
                    <a:bodyPr/>
                    <a:lstStyle/>
                    <a:p>
                      <a:r>
                        <a:rPr lang="en-US" sz="1500" b="0" dirty="0"/>
                        <a:t>August</a:t>
                      </a:r>
                    </a:p>
                  </a:txBody>
                  <a:tcPr anchor="ctr"/>
                </a:tc>
                <a:tc>
                  <a:txBody>
                    <a:bodyPr/>
                    <a:lstStyle/>
                    <a:p>
                      <a:pPr algn="ctr"/>
                      <a:endParaRPr lang="en-US" sz="1500" b="0" dirty="0"/>
                    </a:p>
                  </a:txBody>
                  <a:tcPr anchor="ctr"/>
                </a:tc>
                <a:tc>
                  <a:txBody>
                    <a:bodyPr/>
                    <a:lstStyle/>
                    <a:p>
                      <a:pPr algn="ctr"/>
                      <a:r>
                        <a:rPr lang="en-US" sz="1500" b="0" dirty="0"/>
                        <a:t>281,444</a:t>
                      </a:r>
                    </a:p>
                  </a:txBody>
                  <a:tcPr anchor="ctr"/>
                </a:tc>
                <a:tc>
                  <a:txBody>
                    <a:bodyPr/>
                    <a:lstStyle/>
                    <a:p>
                      <a:pPr algn="ctr"/>
                      <a:endParaRPr lang="en-US" sz="1500" b="0" dirty="0">
                        <a:solidFill>
                          <a:schemeClr val="tx1"/>
                        </a:solidFill>
                      </a:endParaRPr>
                    </a:p>
                  </a:txBody>
                  <a:tcPr anchor="ctr"/>
                </a:tc>
                <a:tc>
                  <a:txBody>
                    <a:bodyPr/>
                    <a:lstStyle/>
                    <a:p>
                      <a:pPr algn="ctr"/>
                      <a:r>
                        <a:rPr lang="en-US" sz="1500" b="0" dirty="0"/>
                        <a:t>254,445</a:t>
                      </a:r>
                    </a:p>
                  </a:txBody>
                  <a:tcPr anchor="ctr"/>
                </a:tc>
                <a:tc>
                  <a:txBody>
                    <a:bodyPr/>
                    <a:lstStyle/>
                    <a:p>
                      <a:pPr algn="ctr"/>
                      <a:endParaRPr lang="en-US" sz="1500" b="0" dirty="0"/>
                    </a:p>
                  </a:txBody>
                  <a:tcPr anchor="ctr"/>
                </a:tc>
                <a:extLst>
                  <a:ext uri="{0D108BD9-81ED-4DB2-BD59-A6C34878D82A}">
                    <a16:rowId xmlns:a16="http://schemas.microsoft.com/office/drawing/2014/main" val="2833263966"/>
                  </a:ext>
                </a:extLst>
              </a:tr>
              <a:tr h="321324">
                <a:tc>
                  <a:txBody>
                    <a:bodyPr/>
                    <a:lstStyle/>
                    <a:p>
                      <a:r>
                        <a:rPr lang="en-US" sz="1500" b="0" dirty="0"/>
                        <a:t>September</a:t>
                      </a:r>
                    </a:p>
                  </a:txBody>
                  <a:tcPr anchor="ctr"/>
                </a:tc>
                <a:tc>
                  <a:txBody>
                    <a:bodyPr/>
                    <a:lstStyle/>
                    <a:p>
                      <a:pPr algn="ctr"/>
                      <a:endParaRPr lang="en-US" sz="1500" b="0" dirty="0"/>
                    </a:p>
                  </a:txBody>
                  <a:tcPr anchor="ctr"/>
                </a:tc>
                <a:tc>
                  <a:txBody>
                    <a:bodyPr/>
                    <a:lstStyle/>
                    <a:p>
                      <a:pPr algn="ctr"/>
                      <a:r>
                        <a:rPr lang="en-US" sz="1500" b="0" dirty="0"/>
                        <a:t>234,589</a:t>
                      </a:r>
                    </a:p>
                  </a:txBody>
                  <a:tcPr anchor="ctr"/>
                </a:tc>
                <a:tc>
                  <a:txBody>
                    <a:bodyPr/>
                    <a:lstStyle/>
                    <a:p>
                      <a:pPr algn="ctr"/>
                      <a:endParaRPr lang="en-US" sz="1500" b="0" dirty="0">
                        <a:solidFill>
                          <a:schemeClr val="tx1"/>
                        </a:solidFill>
                      </a:endParaRPr>
                    </a:p>
                  </a:txBody>
                  <a:tcPr anchor="ctr"/>
                </a:tc>
                <a:tc>
                  <a:txBody>
                    <a:bodyPr/>
                    <a:lstStyle/>
                    <a:p>
                      <a:pPr algn="ctr"/>
                      <a:r>
                        <a:rPr lang="en-US" sz="1500" b="0" dirty="0"/>
                        <a:t>203,844</a:t>
                      </a:r>
                    </a:p>
                  </a:txBody>
                  <a:tcPr anchor="ctr"/>
                </a:tc>
                <a:tc>
                  <a:txBody>
                    <a:bodyPr/>
                    <a:lstStyle/>
                    <a:p>
                      <a:pPr algn="ctr"/>
                      <a:endParaRPr lang="en-US" sz="1500" b="0" dirty="0"/>
                    </a:p>
                  </a:txBody>
                  <a:tcPr anchor="ctr"/>
                </a:tc>
                <a:extLst>
                  <a:ext uri="{0D108BD9-81ED-4DB2-BD59-A6C34878D82A}">
                    <a16:rowId xmlns:a16="http://schemas.microsoft.com/office/drawing/2014/main" val="1869960019"/>
                  </a:ext>
                </a:extLst>
              </a:tr>
              <a:tr h="321324">
                <a:tc>
                  <a:txBody>
                    <a:bodyPr/>
                    <a:lstStyle/>
                    <a:p>
                      <a:r>
                        <a:rPr lang="en-US" sz="1500" b="0" dirty="0"/>
                        <a:t>October</a:t>
                      </a:r>
                    </a:p>
                  </a:txBody>
                  <a:tcPr anchor="ctr"/>
                </a:tc>
                <a:tc>
                  <a:txBody>
                    <a:bodyPr/>
                    <a:lstStyle/>
                    <a:p>
                      <a:pPr algn="ctr"/>
                      <a:endParaRPr lang="en-US" sz="1500" b="0" dirty="0"/>
                    </a:p>
                  </a:txBody>
                  <a:tcPr anchor="ctr"/>
                </a:tc>
                <a:tc>
                  <a:txBody>
                    <a:bodyPr/>
                    <a:lstStyle/>
                    <a:p>
                      <a:pPr algn="ctr"/>
                      <a:r>
                        <a:rPr lang="en-US" sz="1500" b="0" dirty="0"/>
                        <a:t>185,605</a:t>
                      </a:r>
                    </a:p>
                  </a:txBody>
                  <a:tcPr anchor="ctr"/>
                </a:tc>
                <a:tc>
                  <a:txBody>
                    <a:bodyPr/>
                    <a:lstStyle/>
                    <a:p>
                      <a:pPr algn="ctr"/>
                      <a:endParaRPr lang="en-US" sz="1500" b="0" dirty="0">
                        <a:solidFill>
                          <a:schemeClr val="tx1"/>
                        </a:solidFill>
                      </a:endParaRPr>
                    </a:p>
                  </a:txBody>
                  <a:tcPr anchor="ctr"/>
                </a:tc>
                <a:tc>
                  <a:txBody>
                    <a:bodyPr/>
                    <a:lstStyle/>
                    <a:p>
                      <a:pPr algn="ctr"/>
                      <a:r>
                        <a:rPr lang="en-US" sz="1500" b="0" dirty="0"/>
                        <a:t>167,851</a:t>
                      </a:r>
                    </a:p>
                  </a:txBody>
                  <a:tcPr anchor="ctr"/>
                </a:tc>
                <a:tc>
                  <a:txBody>
                    <a:bodyPr/>
                    <a:lstStyle/>
                    <a:p>
                      <a:pPr algn="ctr"/>
                      <a:endParaRPr lang="en-US" sz="1500" b="0" dirty="0"/>
                    </a:p>
                  </a:txBody>
                  <a:tcPr anchor="ctr"/>
                </a:tc>
                <a:extLst>
                  <a:ext uri="{0D108BD9-81ED-4DB2-BD59-A6C34878D82A}">
                    <a16:rowId xmlns:a16="http://schemas.microsoft.com/office/drawing/2014/main" val="1672878212"/>
                  </a:ext>
                </a:extLst>
              </a:tr>
              <a:tr h="321324">
                <a:tc>
                  <a:txBody>
                    <a:bodyPr/>
                    <a:lstStyle/>
                    <a:p>
                      <a:r>
                        <a:rPr lang="en-US" sz="1500" b="0" dirty="0"/>
                        <a:t>November </a:t>
                      </a:r>
                    </a:p>
                  </a:txBody>
                  <a:tcPr anchor="ctr"/>
                </a:tc>
                <a:tc>
                  <a:txBody>
                    <a:bodyPr/>
                    <a:lstStyle/>
                    <a:p>
                      <a:pPr algn="ctr"/>
                      <a:endParaRPr lang="en-US" sz="1500" b="0" dirty="0"/>
                    </a:p>
                  </a:txBody>
                  <a:tcPr anchor="ctr"/>
                </a:tc>
                <a:tc>
                  <a:txBody>
                    <a:bodyPr/>
                    <a:lstStyle/>
                    <a:p>
                      <a:pPr algn="ctr"/>
                      <a:r>
                        <a:rPr lang="en-US" sz="1500" b="0" dirty="0"/>
                        <a:t>142,205</a:t>
                      </a:r>
                    </a:p>
                  </a:txBody>
                  <a:tcPr anchor="ctr"/>
                </a:tc>
                <a:tc>
                  <a:txBody>
                    <a:bodyPr/>
                    <a:lstStyle/>
                    <a:p>
                      <a:pPr algn="ctr"/>
                      <a:endParaRPr lang="en-US" sz="1500" b="0" dirty="0">
                        <a:solidFill>
                          <a:schemeClr val="tx1"/>
                        </a:solidFill>
                      </a:endParaRPr>
                    </a:p>
                  </a:txBody>
                  <a:tcPr anchor="ctr"/>
                </a:tc>
                <a:tc>
                  <a:txBody>
                    <a:bodyPr/>
                    <a:lstStyle/>
                    <a:p>
                      <a:pPr algn="ctr"/>
                      <a:r>
                        <a:rPr lang="en-US" sz="1500" b="0" dirty="0"/>
                        <a:t>132,939</a:t>
                      </a:r>
                    </a:p>
                  </a:txBody>
                  <a:tcPr anchor="ctr"/>
                </a:tc>
                <a:tc>
                  <a:txBody>
                    <a:bodyPr/>
                    <a:lstStyle/>
                    <a:p>
                      <a:pPr algn="ctr"/>
                      <a:endParaRPr lang="en-US" sz="1500" b="0" dirty="0"/>
                    </a:p>
                  </a:txBody>
                  <a:tcPr anchor="ctr"/>
                </a:tc>
                <a:extLst>
                  <a:ext uri="{0D108BD9-81ED-4DB2-BD59-A6C34878D82A}">
                    <a16:rowId xmlns:a16="http://schemas.microsoft.com/office/drawing/2014/main" val="2965147319"/>
                  </a:ext>
                </a:extLst>
              </a:tr>
              <a:tr h="321324">
                <a:tc>
                  <a:txBody>
                    <a:bodyPr/>
                    <a:lstStyle/>
                    <a:p>
                      <a:r>
                        <a:rPr lang="en-US" sz="1500" b="0" dirty="0"/>
                        <a:t>December </a:t>
                      </a:r>
                    </a:p>
                  </a:txBody>
                  <a:tcPr anchor="ctr"/>
                </a:tc>
                <a:tc>
                  <a:txBody>
                    <a:bodyPr/>
                    <a:lstStyle/>
                    <a:p>
                      <a:pPr algn="ctr"/>
                      <a:endParaRPr lang="en-US" sz="1500" b="0" dirty="0"/>
                    </a:p>
                  </a:txBody>
                  <a:tcPr anchor="ctr"/>
                </a:tc>
                <a:tc>
                  <a:txBody>
                    <a:bodyPr/>
                    <a:lstStyle/>
                    <a:p>
                      <a:pPr algn="ctr"/>
                      <a:r>
                        <a:rPr lang="en-US" sz="1500" b="0" dirty="0"/>
                        <a:t>185,281</a:t>
                      </a:r>
                    </a:p>
                  </a:txBody>
                  <a:tcPr anchor="ctr"/>
                </a:tc>
                <a:tc>
                  <a:txBody>
                    <a:bodyPr/>
                    <a:lstStyle/>
                    <a:p>
                      <a:pPr algn="ctr"/>
                      <a:endParaRPr lang="en-US" sz="1500" b="0" dirty="0">
                        <a:solidFill>
                          <a:schemeClr val="tx1"/>
                        </a:solidFill>
                      </a:endParaRPr>
                    </a:p>
                  </a:txBody>
                  <a:tcPr anchor="ctr"/>
                </a:tc>
                <a:tc>
                  <a:txBody>
                    <a:bodyPr/>
                    <a:lstStyle/>
                    <a:p>
                      <a:pPr algn="ctr"/>
                      <a:r>
                        <a:rPr lang="en-US" sz="1500" b="0" dirty="0"/>
                        <a:t>174,170</a:t>
                      </a:r>
                    </a:p>
                  </a:txBody>
                  <a:tcPr anchor="ctr"/>
                </a:tc>
                <a:tc>
                  <a:txBody>
                    <a:bodyPr/>
                    <a:lstStyle/>
                    <a:p>
                      <a:pPr algn="ctr"/>
                      <a:endParaRPr lang="en-US" sz="1500" b="0" dirty="0"/>
                    </a:p>
                  </a:txBody>
                  <a:tcPr anchor="ctr"/>
                </a:tc>
                <a:extLst>
                  <a:ext uri="{0D108BD9-81ED-4DB2-BD59-A6C34878D82A}">
                    <a16:rowId xmlns:a16="http://schemas.microsoft.com/office/drawing/2014/main" val="2974391300"/>
                  </a:ext>
                </a:extLst>
              </a:tr>
              <a:tr h="321324">
                <a:tc>
                  <a:txBody>
                    <a:bodyPr/>
                    <a:lstStyle/>
                    <a:p>
                      <a:pPr algn="ctr"/>
                      <a:r>
                        <a:rPr lang="en-US" sz="1500" b="1" dirty="0"/>
                        <a:t>Year-to-Date</a:t>
                      </a: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a:t>376,554</a:t>
                      </a:r>
                    </a:p>
                  </a:txBody>
                  <a:tcPr anchor="ct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a:t>2,464,325</a:t>
                      </a:r>
                    </a:p>
                  </a:txBody>
                  <a:tcPr anchor="ct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a:t>-84.7%</a:t>
                      </a:r>
                    </a:p>
                  </a:txBody>
                  <a:tcPr anchor="ct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a:t>2,264,424</a:t>
                      </a:r>
                    </a:p>
                  </a:txBody>
                  <a:tcPr anchor="ct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a:t>-83.4%</a:t>
                      </a:r>
                    </a:p>
                  </a:txBody>
                  <a:tcPr anchor="ctr">
                    <a:solidFill>
                      <a:srgbClr val="FFFF00"/>
                    </a:solidFill>
                  </a:tcPr>
                </a:tc>
                <a:extLst>
                  <a:ext uri="{0D108BD9-81ED-4DB2-BD59-A6C34878D82A}">
                    <a16:rowId xmlns:a16="http://schemas.microsoft.com/office/drawing/2014/main" val="3630346591"/>
                  </a:ext>
                </a:extLst>
              </a:tr>
              <a:tr h="321324">
                <a:tc>
                  <a:txBody>
                    <a:bodyPr/>
                    <a:lstStyle/>
                    <a:p>
                      <a:pPr algn="ctr"/>
                      <a:r>
                        <a:rPr lang="en-US" sz="1500" b="1" dirty="0"/>
                        <a:t>Total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a:t>2,464,325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b="1" dirty="0"/>
                    </a:p>
                  </a:txBody>
                  <a:tcPr anchor="ctr"/>
                </a:tc>
                <a:tc>
                  <a:txBody>
                    <a:bodyPr/>
                    <a:lstStyle/>
                    <a:p>
                      <a:pPr algn="ctr"/>
                      <a:r>
                        <a:rPr lang="en-US" sz="1500" b="1" dirty="0"/>
                        <a:t>2,264,424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b="1" dirty="0"/>
                    </a:p>
                  </a:txBody>
                  <a:tcPr anchor="ctr"/>
                </a:tc>
                <a:extLst>
                  <a:ext uri="{0D108BD9-81ED-4DB2-BD59-A6C34878D82A}">
                    <a16:rowId xmlns:a16="http://schemas.microsoft.com/office/drawing/2014/main" val="3780880126"/>
                  </a:ext>
                </a:extLst>
              </a:tr>
            </a:tbl>
          </a:graphicData>
        </a:graphic>
      </p:graphicFrame>
    </p:spTree>
    <p:extLst>
      <p:ext uri="{BB962C8B-B14F-4D97-AF65-F5344CB8AC3E}">
        <p14:creationId xmlns:p14="http://schemas.microsoft.com/office/powerpoint/2010/main" val="565898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274320" y="197486"/>
            <a:ext cx="9144000" cy="782637"/>
          </a:xfrm>
        </p:spPr>
        <p:txBody>
          <a:bodyPr anchor="ctr"/>
          <a:lstStyle/>
          <a:p>
            <a:pPr algn="l"/>
            <a:r>
              <a:rPr lang="en-US" sz="3200" b="1" dirty="0">
                <a:solidFill>
                  <a:srgbClr val="0070C0"/>
                </a:solidFill>
                <a:latin typeface="+mn-lt"/>
              </a:rPr>
              <a:t>BOZEMAN YELLOWSTONE INTERNATIONAL   AIRPORT - YEARLY TOTAL PASSENGERS</a:t>
            </a:r>
            <a:endParaRPr lang="en-US" sz="3200" dirty="0">
              <a:latin typeface="+mn-lt"/>
            </a:endParaRPr>
          </a:p>
        </p:txBody>
      </p:sp>
      <p:sp>
        <p:nvSpPr>
          <p:cNvPr id="7" name="TextBox 6">
            <a:extLst>
              <a:ext uri="{FF2B5EF4-FFF2-40B4-BE49-F238E27FC236}">
                <a16:creationId xmlns:a16="http://schemas.microsoft.com/office/drawing/2014/main" id="{65A8411E-B9D6-4588-A881-CBDBE6B9F2AB}"/>
              </a:ext>
            </a:extLst>
          </p:cNvPr>
          <p:cNvSpPr txBox="1"/>
          <p:nvPr/>
        </p:nvSpPr>
        <p:spPr>
          <a:xfrm>
            <a:off x="0" y="6597024"/>
            <a:ext cx="33985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Source: Bozeman Yellowstone International Airport </a:t>
            </a:r>
          </a:p>
        </p:txBody>
      </p:sp>
      <p:graphicFrame>
        <p:nvGraphicFramePr>
          <p:cNvPr id="9" name="Chart 8">
            <a:extLst>
              <a:ext uri="{FF2B5EF4-FFF2-40B4-BE49-F238E27FC236}">
                <a16:creationId xmlns:a16="http://schemas.microsoft.com/office/drawing/2014/main" id="{AD9300BE-65CB-4C2D-9C3F-314BCF96DAAC}"/>
              </a:ext>
            </a:extLst>
          </p:cNvPr>
          <p:cNvGraphicFramePr>
            <a:graphicFrameLocks/>
          </p:cNvGraphicFramePr>
          <p:nvPr>
            <p:extLst>
              <p:ext uri="{D42A27DB-BD31-4B8C-83A1-F6EECF244321}">
                <p14:modId xmlns:p14="http://schemas.microsoft.com/office/powerpoint/2010/main" val="2368238"/>
              </p:ext>
            </p:extLst>
          </p:nvPr>
        </p:nvGraphicFramePr>
        <p:xfrm>
          <a:off x="758456" y="1308416"/>
          <a:ext cx="10675088" cy="497542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B2A92301-649E-36F4-1873-48BFC63CED48}"/>
              </a:ext>
            </a:extLst>
          </p:cNvPr>
          <p:cNvSpPr txBox="1"/>
          <p:nvPr/>
        </p:nvSpPr>
        <p:spPr>
          <a:xfrm>
            <a:off x="9968478" y="6261953"/>
            <a:ext cx="1317934" cy="307777"/>
          </a:xfrm>
          <a:prstGeom prst="rect">
            <a:avLst/>
          </a:prstGeom>
          <a:noFill/>
        </p:spPr>
        <p:txBody>
          <a:bodyPr wrap="square" rtlCol="0">
            <a:spAutoFit/>
          </a:bodyPr>
          <a:lstStyle/>
          <a:p>
            <a:pPr algn="ctr"/>
            <a:r>
              <a:rPr lang="en-US" sz="1400" i="1" dirty="0"/>
              <a:t>(Jan-Feb 2024)</a:t>
            </a:r>
          </a:p>
        </p:txBody>
      </p:sp>
    </p:spTree>
    <p:extLst>
      <p:ext uri="{BB962C8B-B14F-4D97-AF65-F5344CB8AC3E}">
        <p14:creationId xmlns:p14="http://schemas.microsoft.com/office/powerpoint/2010/main" val="3093913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4,182 Big Sky Montana Stock Photos, Pictures &amp;amp; Royalty-Free Images - iStock">
            <a:extLst>
              <a:ext uri="{FF2B5EF4-FFF2-40B4-BE49-F238E27FC236}">
                <a16:creationId xmlns:a16="http://schemas.microsoft.com/office/drawing/2014/main" id="{A0E427FF-3F23-4722-827E-0B967B1BB4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406961"/>
            <a:ext cx="6096000" cy="40440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387717F-34CF-436D-9E07-4ED80BD8C377}"/>
              </a:ext>
            </a:extLst>
          </p:cNvPr>
          <p:cNvSpPr/>
          <p:nvPr/>
        </p:nvSpPr>
        <p:spPr>
          <a:xfrm>
            <a:off x="0" y="1"/>
            <a:ext cx="6096000" cy="6858000"/>
          </a:xfrm>
          <a:prstGeom prst="rect">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81D242C-034B-4037-AAEB-2E18422D99A5}"/>
              </a:ext>
            </a:extLst>
          </p:cNvPr>
          <p:cNvSpPr txBox="1"/>
          <p:nvPr/>
        </p:nvSpPr>
        <p:spPr>
          <a:xfrm>
            <a:off x="469037" y="2609936"/>
            <a:ext cx="5157926" cy="3108543"/>
          </a:xfrm>
          <a:prstGeom prst="rect">
            <a:avLst/>
          </a:prstGeom>
          <a:noFill/>
        </p:spPr>
        <p:txBody>
          <a:bodyPr wrap="square" rtlCol="0">
            <a:spAutoFit/>
          </a:bodyPr>
          <a:lstStyle/>
          <a:p>
            <a:pPr algn="ctr"/>
            <a:r>
              <a:rPr lang="en-US" sz="4400" b="1" dirty="0">
                <a:solidFill>
                  <a:schemeClr val="bg1"/>
                </a:solidFill>
              </a:rPr>
              <a:t>AIRDNA</a:t>
            </a:r>
          </a:p>
          <a:p>
            <a:pPr algn="ctr"/>
            <a:r>
              <a:rPr lang="en-US" sz="4400" b="1" dirty="0">
                <a:solidFill>
                  <a:schemeClr val="bg1"/>
                </a:solidFill>
              </a:rPr>
              <a:t>DATA</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292361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274320" y="197486"/>
            <a:ext cx="8712200" cy="782637"/>
          </a:xfrm>
        </p:spPr>
        <p:txBody>
          <a:bodyPr anchor="ctr"/>
          <a:lstStyle/>
          <a:p>
            <a:pPr algn="l"/>
            <a:r>
              <a:rPr lang="en-US" sz="3200" b="1" dirty="0">
                <a:solidFill>
                  <a:srgbClr val="0070C0"/>
                </a:solidFill>
                <a:latin typeface="+mn-lt"/>
              </a:rPr>
              <a:t>AIRDNA SHORT TERM RENTAL (INCLUDES AIRBNB &amp; VRBO LISTINGS) DEFINITIONS</a:t>
            </a:r>
            <a:endParaRPr lang="en-US" sz="3200" dirty="0">
              <a:latin typeface="+mn-lt"/>
            </a:endParaRPr>
          </a:p>
        </p:txBody>
      </p:sp>
      <p:sp>
        <p:nvSpPr>
          <p:cNvPr id="5" name="TextBox 4">
            <a:extLst>
              <a:ext uri="{FF2B5EF4-FFF2-40B4-BE49-F238E27FC236}">
                <a16:creationId xmlns:a16="http://schemas.microsoft.com/office/drawing/2014/main" id="{E7AE10DB-8BFF-43D7-A779-2181823A396F}"/>
              </a:ext>
            </a:extLst>
          </p:cNvPr>
          <p:cNvSpPr txBox="1"/>
          <p:nvPr/>
        </p:nvSpPr>
        <p:spPr>
          <a:xfrm>
            <a:off x="0" y="6597024"/>
            <a:ext cx="3398520" cy="261610"/>
          </a:xfrm>
          <a:prstGeom prst="rect">
            <a:avLst/>
          </a:prstGeom>
          <a:noFill/>
        </p:spPr>
        <p:txBody>
          <a:bodyPr wrap="square" rtlCol="0">
            <a:spAutoFit/>
          </a:bodyPr>
          <a:lstStyle/>
          <a:p>
            <a:r>
              <a:rPr lang="en-US" sz="1100" i="1" dirty="0"/>
              <a:t>Source: AirDNA (Includes Airbnb and Vrbo data)</a:t>
            </a:r>
          </a:p>
        </p:txBody>
      </p:sp>
      <p:sp>
        <p:nvSpPr>
          <p:cNvPr id="8" name="Rectangle 7">
            <a:extLst>
              <a:ext uri="{FF2B5EF4-FFF2-40B4-BE49-F238E27FC236}">
                <a16:creationId xmlns:a16="http://schemas.microsoft.com/office/drawing/2014/main" id="{58C01111-D4C5-4C33-A956-25EE9222ACDF}"/>
              </a:ext>
            </a:extLst>
          </p:cNvPr>
          <p:cNvSpPr/>
          <p:nvPr/>
        </p:nvSpPr>
        <p:spPr>
          <a:xfrm>
            <a:off x="718442" y="1367868"/>
            <a:ext cx="10755115" cy="5047536"/>
          </a:xfrm>
          <a:prstGeom prst="rect">
            <a:avLst/>
          </a:prstGeom>
          <a:ln>
            <a:solidFill>
              <a:schemeClr val="tx1"/>
            </a:solidFill>
          </a:ln>
        </p:spPr>
        <p:txBody>
          <a:bodyPr wrap="square">
            <a:spAutoFit/>
          </a:bodyPr>
          <a:lstStyle/>
          <a:p>
            <a:pPr algn="ctr"/>
            <a:r>
              <a:rPr lang="en-US" b="1" u="sng" dirty="0"/>
              <a:t>Definitions (provided by AirDNA)</a:t>
            </a:r>
          </a:p>
          <a:p>
            <a:pPr algn="ctr"/>
            <a:endParaRPr lang="en-US" sz="800" b="1" u="sng" dirty="0"/>
          </a:p>
          <a:p>
            <a:pPr marL="171450" indent="-171450">
              <a:buFont typeface="Arial" panose="020B0604020202020204" pitchFamily="34" charset="0"/>
              <a:buChar char="•"/>
            </a:pPr>
            <a:r>
              <a:rPr lang="en-US" sz="1600" b="1" dirty="0"/>
              <a:t>Available Listings </a:t>
            </a:r>
            <a:r>
              <a:rPr lang="en-US" sz="1600" dirty="0"/>
              <a:t>– </a:t>
            </a:r>
            <a:r>
              <a:rPr lang="en-US" sz="1600" b="0" i="0" dirty="0">
                <a:effectLst/>
              </a:rPr>
              <a:t>Total number of listings whose calendars had at least one day classified as available or reserved during the reporting period.</a:t>
            </a:r>
            <a:endParaRPr lang="en-US" sz="1600" dirty="0"/>
          </a:p>
          <a:p>
            <a:pPr marL="171450" indent="-171450">
              <a:buFont typeface="Arial" panose="020B0604020202020204" pitchFamily="34" charset="0"/>
              <a:buChar char="•"/>
            </a:pPr>
            <a:r>
              <a:rPr lang="en-US" sz="1600" b="1" dirty="0"/>
              <a:t>Average Daily Rate </a:t>
            </a:r>
            <a:r>
              <a:rPr lang="en-US" sz="1600" dirty="0"/>
              <a:t>– </a:t>
            </a:r>
            <a:r>
              <a:rPr lang="en-US" sz="1600" b="0" i="0" dirty="0">
                <a:effectLst/>
              </a:rPr>
              <a:t>Average daily rate (ADR) of booked nights in USD (ADR = Total Revenue / Booked Nights).</a:t>
            </a:r>
            <a:endParaRPr lang="en-US" sz="1600" dirty="0"/>
          </a:p>
          <a:p>
            <a:pPr marL="171450" indent="-171450">
              <a:buFont typeface="Arial" panose="020B0604020202020204" pitchFamily="34" charset="0"/>
              <a:buChar char="•"/>
            </a:pPr>
            <a:r>
              <a:rPr lang="en-US" sz="1600" b="1" dirty="0"/>
              <a:t>Booked Listings </a:t>
            </a:r>
            <a:r>
              <a:rPr lang="en-US" sz="1600" dirty="0"/>
              <a:t>– </a:t>
            </a:r>
            <a:r>
              <a:rPr lang="en-US" sz="1600" b="0" i="0" dirty="0">
                <a:effectLst/>
              </a:rPr>
              <a:t>Total number of listings that had at least one reservation during the reporting period.</a:t>
            </a:r>
            <a:endParaRPr lang="en-US" sz="1600" dirty="0"/>
          </a:p>
          <a:p>
            <a:pPr marL="171450" indent="-171450">
              <a:buFont typeface="Arial" panose="020B0604020202020204" pitchFamily="34" charset="0"/>
              <a:buChar char="•"/>
            </a:pPr>
            <a:r>
              <a:rPr lang="en-US" sz="1600" b="1" dirty="0"/>
              <a:t>Demand (Nights) </a:t>
            </a:r>
            <a:r>
              <a:rPr lang="en-US" sz="1600" dirty="0"/>
              <a:t>– </a:t>
            </a:r>
            <a:r>
              <a:rPr lang="en-US" sz="1600" b="0" i="0" dirty="0">
                <a:effectLst/>
              </a:rPr>
              <a:t>Total number of Booked Nights during the reporting period.</a:t>
            </a:r>
            <a:endParaRPr lang="en-US" sz="1600" dirty="0"/>
          </a:p>
          <a:p>
            <a:pPr marL="171450" indent="-171450">
              <a:buFont typeface="Arial" panose="020B0604020202020204" pitchFamily="34" charset="0"/>
              <a:buChar char="•"/>
            </a:pPr>
            <a:r>
              <a:rPr lang="en-US" sz="1600" b="1" dirty="0"/>
              <a:t>Entire Place </a:t>
            </a:r>
            <a:r>
              <a:rPr lang="en-US" sz="1600" dirty="0"/>
              <a:t>– </a:t>
            </a:r>
            <a:r>
              <a:rPr lang="en-US" sz="1600" b="0" i="0" dirty="0">
                <a:effectLst/>
              </a:rPr>
              <a:t>Type of listing in which guests have the whole home to themselves. This usually includes a bedroom, a bathroom, and a kitchen.</a:t>
            </a:r>
            <a:endParaRPr lang="en-US" sz="1600" dirty="0"/>
          </a:p>
          <a:p>
            <a:pPr marL="171450" indent="-171450">
              <a:buFont typeface="Arial" panose="020B0604020202020204" pitchFamily="34" charset="0"/>
              <a:buChar char="•"/>
            </a:pPr>
            <a:r>
              <a:rPr lang="en-US" sz="1600" b="1" dirty="0"/>
              <a:t>Hotel Comparable Listings </a:t>
            </a:r>
            <a:r>
              <a:rPr lang="en-US" sz="1600" dirty="0"/>
              <a:t>– </a:t>
            </a:r>
            <a:r>
              <a:rPr lang="en-US" sz="1600" b="0" i="0" dirty="0">
                <a:effectLst/>
              </a:rPr>
              <a:t>Studio and one-bedroom Entire Home vacation rentals. AirDNA believes these are the type of listings most likely to compete directly with hotels.</a:t>
            </a:r>
            <a:endParaRPr lang="en-US" sz="1600" dirty="0"/>
          </a:p>
          <a:p>
            <a:pPr marL="171450" indent="-171450">
              <a:buFont typeface="Arial" panose="020B0604020202020204" pitchFamily="34" charset="0"/>
              <a:buChar char="•"/>
            </a:pPr>
            <a:r>
              <a:rPr lang="en-US" sz="1600" b="1" dirty="0"/>
              <a:t>LTM</a:t>
            </a:r>
            <a:r>
              <a:rPr lang="en-US" sz="1600" dirty="0"/>
              <a:t> – </a:t>
            </a:r>
            <a:r>
              <a:rPr lang="en-US" sz="1600" b="0" i="0" dirty="0">
                <a:effectLst/>
              </a:rPr>
              <a:t>Last Twelve Months</a:t>
            </a:r>
            <a:endParaRPr lang="en-US" sz="1600" dirty="0"/>
          </a:p>
          <a:p>
            <a:pPr marL="171450" indent="-171450">
              <a:buFont typeface="Arial" panose="020B0604020202020204" pitchFamily="34" charset="0"/>
              <a:buChar char="•"/>
            </a:pPr>
            <a:r>
              <a:rPr lang="en-US" sz="1600" b="1" dirty="0"/>
              <a:t>Occupancy Rate </a:t>
            </a:r>
            <a:r>
              <a:rPr lang="en-US" sz="1600" dirty="0"/>
              <a:t>– </a:t>
            </a:r>
            <a:r>
              <a:rPr lang="en-US" sz="1600" b="0" i="0" dirty="0">
                <a:effectLst/>
              </a:rPr>
              <a:t>Occupancy Rate = Total Booked Days / (Total Booked Days + Total Available Days). Calculation only includes vacation rentals with at least one Booked Night.</a:t>
            </a:r>
            <a:endParaRPr lang="en-US" sz="1600" dirty="0"/>
          </a:p>
          <a:p>
            <a:pPr marL="171450" indent="-171450">
              <a:buFont typeface="Arial" panose="020B0604020202020204" pitchFamily="34" charset="0"/>
              <a:buChar char="•"/>
            </a:pPr>
            <a:r>
              <a:rPr lang="en-US" sz="1600" b="1" dirty="0"/>
              <a:t>Private Room </a:t>
            </a:r>
            <a:r>
              <a:rPr lang="en-US" sz="1600" dirty="0"/>
              <a:t>– </a:t>
            </a:r>
            <a:r>
              <a:rPr lang="en-US" sz="1600" b="0" i="0" dirty="0">
                <a:effectLst/>
              </a:rPr>
              <a:t>Type of listing in which guests have their own private room for sleeping. Other areas could be shared.</a:t>
            </a:r>
            <a:endParaRPr lang="en-US" sz="1600" dirty="0"/>
          </a:p>
          <a:p>
            <a:pPr marL="171450" indent="-171450">
              <a:buFont typeface="Arial" panose="020B0604020202020204" pitchFamily="34" charset="0"/>
              <a:buChar char="•"/>
            </a:pPr>
            <a:r>
              <a:rPr lang="en-US" sz="1600" b="1" dirty="0"/>
              <a:t>Revenue (USD) </a:t>
            </a:r>
            <a:r>
              <a:rPr lang="en-US" sz="1600" dirty="0"/>
              <a:t>– </a:t>
            </a:r>
            <a:r>
              <a:rPr lang="en-US" sz="1600" b="0" i="0" dirty="0">
                <a:effectLst/>
              </a:rPr>
              <a:t>Total revenue (in US dollars) earned during the reporting period. Includes the advertised price from the time of booking, as well as cleaning fees.</a:t>
            </a:r>
            <a:endParaRPr lang="en-US" sz="1600" dirty="0"/>
          </a:p>
          <a:p>
            <a:pPr marL="171450" indent="-171450">
              <a:buFont typeface="Arial" panose="020B0604020202020204" pitchFamily="34" charset="0"/>
              <a:buChar char="•"/>
            </a:pPr>
            <a:r>
              <a:rPr lang="en-US" sz="1600" b="1" dirty="0"/>
              <a:t>RevPAR</a:t>
            </a:r>
            <a:r>
              <a:rPr lang="en-US" sz="1600" dirty="0"/>
              <a:t> – </a:t>
            </a:r>
            <a:r>
              <a:rPr lang="en-US" sz="1600" b="0" i="0" dirty="0">
                <a:effectLst/>
              </a:rPr>
              <a:t>Revenue Per Available Rental = ADR * Occupancy Rate</a:t>
            </a:r>
            <a:endParaRPr lang="en-US" sz="1600" dirty="0"/>
          </a:p>
          <a:p>
            <a:pPr marL="171450" indent="-171450">
              <a:buFont typeface="Arial" panose="020B0604020202020204" pitchFamily="34" charset="0"/>
              <a:buChar char="•"/>
            </a:pPr>
            <a:r>
              <a:rPr lang="en-US" sz="1600" b="1" dirty="0"/>
              <a:t>Shared Room </a:t>
            </a:r>
            <a:r>
              <a:rPr lang="en-US" sz="1600" dirty="0"/>
              <a:t>– </a:t>
            </a:r>
            <a:r>
              <a:rPr lang="en-US" sz="1600" b="0" i="0" dirty="0">
                <a:effectLst/>
              </a:rPr>
              <a:t>Type of listing in which guests sleep in a bedroom or a common area that could be shared with others.</a:t>
            </a:r>
            <a:endParaRPr lang="en-US" sz="1600" dirty="0"/>
          </a:p>
          <a:p>
            <a:pPr marL="171450" indent="-171450">
              <a:buFont typeface="Arial" panose="020B0604020202020204" pitchFamily="34" charset="0"/>
              <a:buChar char="•"/>
            </a:pPr>
            <a:r>
              <a:rPr lang="en-US" sz="1600" b="1" dirty="0"/>
              <a:t>Supply (Nights) </a:t>
            </a:r>
            <a:r>
              <a:rPr lang="en-US" sz="1600" dirty="0"/>
              <a:t>– </a:t>
            </a:r>
            <a:r>
              <a:rPr lang="en-US" sz="1600" b="0" i="0" dirty="0">
                <a:effectLst/>
              </a:rPr>
              <a:t>Total number of Available Nights and Booked Nights from Active Listings.</a:t>
            </a:r>
            <a:endParaRPr lang="en-US" sz="1600" dirty="0"/>
          </a:p>
          <a:p>
            <a:endParaRPr lang="en-US" sz="800" dirty="0"/>
          </a:p>
        </p:txBody>
      </p:sp>
    </p:spTree>
    <p:extLst>
      <p:ext uri="{BB962C8B-B14F-4D97-AF65-F5344CB8AC3E}">
        <p14:creationId xmlns:p14="http://schemas.microsoft.com/office/powerpoint/2010/main" val="143437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274320" y="324486"/>
            <a:ext cx="9144000" cy="782637"/>
          </a:xfrm>
        </p:spPr>
        <p:txBody>
          <a:bodyPr anchor="ctr"/>
          <a:lstStyle/>
          <a:p>
            <a:pPr algn="l"/>
            <a:r>
              <a:rPr lang="en-US" sz="3200" b="1" dirty="0">
                <a:solidFill>
                  <a:srgbClr val="0070C0"/>
                </a:solidFill>
                <a:latin typeface="+mn-lt"/>
              </a:rPr>
              <a:t>AIRDNA – OCCUPANCY (%) BY MONTH</a:t>
            </a:r>
            <a:br>
              <a:rPr lang="en-US" sz="3200" b="1" dirty="0">
                <a:solidFill>
                  <a:srgbClr val="0070C0"/>
                </a:solidFill>
                <a:latin typeface="+mn-lt"/>
              </a:rPr>
            </a:br>
            <a:endParaRPr lang="en-US" sz="3200" dirty="0">
              <a:solidFill>
                <a:srgbClr val="0070C0"/>
              </a:solidFill>
              <a:latin typeface="+mn-lt"/>
            </a:endParaRPr>
          </a:p>
        </p:txBody>
      </p:sp>
      <p:sp>
        <p:nvSpPr>
          <p:cNvPr id="5" name="TextBox 4">
            <a:extLst>
              <a:ext uri="{FF2B5EF4-FFF2-40B4-BE49-F238E27FC236}">
                <a16:creationId xmlns:a16="http://schemas.microsoft.com/office/drawing/2014/main" id="{E7AE10DB-8BFF-43D7-A779-2181823A396F}"/>
              </a:ext>
            </a:extLst>
          </p:cNvPr>
          <p:cNvSpPr txBox="1"/>
          <p:nvPr/>
        </p:nvSpPr>
        <p:spPr>
          <a:xfrm>
            <a:off x="0" y="6596390"/>
            <a:ext cx="3398520" cy="261610"/>
          </a:xfrm>
          <a:prstGeom prst="rect">
            <a:avLst/>
          </a:prstGeom>
          <a:noFill/>
        </p:spPr>
        <p:txBody>
          <a:bodyPr wrap="square" rtlCol="0">
            <a:spAutoFit/>
          </a:bodyPr>
          <a:lstStyle/>
          <a:p>
            <a:r>
              <a:rPr lang="en-US" sz="1100" i="1" dirty="0"/>
              <a:t>Source: AirDNA (Includes Airbnb and Vrbo data)</a:t>
            </a:r>
          </a:p>
        </p:txBody>
      </p:sp>
      <p:graphicFrame>
        <p:nvGraphicFramePr>
          <p:cNvPr id="7" name="Chart 6">
            <a:extLst>
              <a:ext uri="{FF2B5EF4-FFF2-40B4-BE49-F238E27FC236}">
                <a16:creationId xmlns:a16="http://schemas.microsoft.com/office/drawing/2014/main" id="{74EDAC1A-9D6A-4EE3-89A7-6E88D142E111}"/>
              </a:ext>
            </a:extLst>
          </p:cNvPr>
          <p:cNvGraphicFramePr>
            <a:graphicFrameLocks/>
          </p:cNvGraphicFramePr>
          <p:nvPr>
            <p:extLst>
              <p:ext uri="{D42A27DB-BD31-4B8C-83A1-F6EECF244321}">
                <p14:modId xmlns:p14="http://schemas.microsoft.com/office/powerpoint/2010/main" val="2548701188"/>
              </p:ext>
            </p:extLst>
          </p:nvPr>
        </p:nvGraphicFramePr>
        <p:xfrm>
          <a:off x="436880" y="1107122"/>
          <a:ext cx="11318240" cy="5283517"/>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Connector 3">
            <a:extLst>
              <a:ext uri="{FF2B5EF4-FFF2-40B4-BE49-F238E27FC236}">
                <a16:creationId xmlns:a16="http://schemas.microsoft.com/office/drawing/2014/main" id="{DF379F2E-7A24-41CE-9DD9-9A939CF30C17}"/>
              </a:ext>
            </a:extLst>
          </p:cNvPr>
          <p:cNvCxnSpPr>
            <a:cxnSpLocks/>
          </p:cNvCxnSpPr>
          <p:nvPr/>
        </p:nvCxnSpPr>
        <p:spPr>
          <a:xfrm>
            <a:off x="2966720" y="1686560"/>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F44C700-A4E7-4AF7-8E00-AF5FC48A662E}"/>
              </a:ext>
            </a:extLst>
          </p:cNvPr>
          <p:cNvCxnSpPr/>
          <p:nvPr/>
        </p:nvCxnSpPr>
        <p:spPr>
          <a:xfrm>
            <a:off x="2966720" y="168656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02C4AFBE-F72B-F19C-1B2A-2B633A0B203E}"/>
              </a:ext>
            </a:extLst>
          </p:cNvPr>
          <p:cNvSpPr/>
          <p:nvPr/>
        </p:nvSpPr>
        <p:spPr>
          <a:xfrm>
            <a:off x="2069396" y="1667898"/>
            <a:ext cx="489369" cy="2716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5883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274320" y="324486"/>
            <a:ext cx="9144000" cy="782637"/>
          </a:xfrm>
        </p:spPr>
        <p:txBody>
          <a:bodyPr anchor="ctr"/>
          <a:lstStyle/>
          <a:p>
            <a:pPr algn="l"/>
            <a:r>
              <a:rPr lang="en-US" sz="3200" b="1" dirty="0">
                <a:solidFill>
                  <a:srgbClr val="0070C0"/>
                </a:solidFill>
                <a:latin typeface="+mn-lt"/>
              </a:rPr>
              <a:t>AIRDNA – AVERAGE DAILY RATE ($) BY MONTH</a:t>
            </a:r>
            <a:br>
              <a:rPr lang="en-US" sz="3200" b="1" dirty="0">
                <a:solidFill>
                  <a:srgbClr val="0070C0"/>
                </a:solidFill>
                <a:latin typeface="+mn-lt"/>
              </a:rPr>
            </a:br>
            <a:endParaRPr lang="en-US" sz="3200" dirty="0">
              <a:solidFill>
                <a:srgbClr val="0070C0"/>
              </a:solidFill>
              <a:latin typeface="+mn-lt"/>
            </a:endParaRPr>
          </a:p>
        </p:txBody>
      </p:sp>
      <p:sp>
        <p:nvSpPr>
          <p:cNvPr id="5" name="TextBox 4">
            <a:extLst>
              <a:ext uri="{FF2B5EF4-FFF2-40B4-BE49-F238E27FC236}">
                <a16:creationId xmlns:a16="http://schemas.microsoft.com/office/drawing/2014/main" id="{E7AE10DB-8BFF-43D7-A779-2181823A396F}"/>
              </a:ext>
            </a:extLst>
          </p:cNvPr>
          <p:cNvSpPr txBox="1"/>
          <p:nvPr/>
        </p:nvSpPr>
        <p:spPr>
          <a:xfrm>
            <a:off x="0" y="6596390"/>
            <a:ext cx="3398520" cy="261610"/>
          </a:xfrm>
          <a:prstGeom prst="rect">
            <a:avLst/>
          </a:prstGeom>
          <a:noFill/>
        </p:spPr>
        <p:txBody>
          <a:bodyPr wrap="square" rtlCol="0">
            <a:spAutoFit/>
          </a:bodyPr>
          <a:lstStyle/>
          <a:p>
            <a:r>
              <a:rPr lang="en-US" sz="1100" i="1" dirty="0"/>
              <a:t>Source: AirDNA (Includes Airbnb and Vrbo data)</a:t>
            </a:r>
          </a:p>
        </p:txBody>
      </p:sp>
      <p:graphicFrame>
        <p:nvGraphicFramePr>
          <p:cNvPr id="7" name="Chart 6">
            <a:extLst>
              <a:ext uri="{FF2B5EF4-FFF2-40B4-BE49-F238E27FC236}">
                <a16:creationId xmlns:a16="http://schemas.microsoft.com/office/drawing/2014/main" id="{398B4DD4-661A-48B0-8A9F-BB25F894AB9F}"/>
              </a:ext>
            </a:extLst>
          </p:cNvPr>
          <p:cNvGraphicFramePr>
            <a:graphicFrameLocks/>
          </p:cNvGraphicFramePr>
          <p:nvPr>
            <p:extLst>
              <p:ext uri="{D42A27DB-BD31-4B8C-83A1-F6EECF244321}">
                <p14:modId xmlns:p14="http://schemas.microsoft.com/office/powerpoint/2010/main" val="1386445243"/>
              </p:ext>
            </p:extLst>
          </p:nvPr>
        </p:nvGraphicFramePr>
        <p:xfrm>
          <a:off x="596900" y="1137920"/>
          <a:ext cx="10998200" cy="52730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1096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4,182 Big Sky Montana Stock Photos, Pictures &amp;amp; Royalty-Free Images - iStock">
            <a:extLst>
              <a:ext uri="{FF2B5EF4-FFF2-40B4-BE49-F238E27FC236}">
                <a16:creationId xmlns:a16="http://schemas.microsoft.com/office/drawing/2014/main" id="{DE5C8A52-3DF2-41DB-BA67-33116E0936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636265"/>
            <a:ext cx="6096000" cy="358546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387717F-34CF-436D-9E07-4ED80BD8C377}"/>
              </a:ext>
            </a:extLst>
          </p:cNvPr>
          <p:cNvSpPr/>
          <p:nvPr/>
        </p:nvSpPr>
        <p:spPr>
          <a:xfrm>
            <a:off x="0" y="1"/>
            <a:ext cx="6096000" cy="6858000"/>
          </a:xfrm>
          <a:prstGeom prst="rect">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EA8EA8E-5CC9-4C1F-A392-C248BD416CB7}"/>
              </a:ext>
            </a:extLst>
          </p:cNvPr>
          <p:cNvSpPr txBox="1"/>
          <p:nvPr/>
        </p:nvSpPr>
        <p:spPr>
          <a:xfrm>
            <a:off x="469037" y="2675976"/>
            <a:ext cx="5157926" cy="2831544"/>
          </a:xfrm>
          <a:prstGeom prst="rect">
            <a:avLst/>
          </a:prstGeom>
          <a:noFill/>
        </p:spPr>
        <p:txBody>
          <a:bodyPr wrap="square" rtlCol="0">
            <a:spAutoFit/>
          </a:bodyPr>
          <a:lstStyle/>
          <a:p>
            <a:pPr algn="ctr"/>
            <a:r>
              <a:rPr lang="en-US" sz="4400" b="1" dirty="0">
                <a:solidFill>
                  <a:schemeClr val="bg1"/>
                </a:solidFill>
              </a:rPr>
              <a:t>KEY DATA</a:t>
            </a:r>
          </a:p>
          <a:p>
            <a:pPr algn="ctr"/>
            <a:r>
              <a:rPr lang="en-US" sz="4400" b="1" dirty="0">
                <a:solidFill>
                  <a:schemeClr val="bg1"/>
                </a:solidFill>
              </a:rPr>
              <a:t> DATA</a:t>
            </a:r>
            <a:endParaRPr lang="en-US" b="1"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748778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274320" y="197486"/>
            <a:ext cx="9144000" cy="782637"/>
          </a:xfrm>
        </p:spPr>
        <p:txBody>
          <a:bodyPr anchor="ctr"/>
          <a:lstStyle/>
          <a:p>
            <a:pPr algn="l"/>
            <a:r>
              <a:rPr lang="en-US" sz="3200" b="1" dirty="0">
                <a:solidFill>
                  <a:srgbClr val="0070C0"/>
                </a:solidFill>
                <a:latin typeface="+mn-lt"/>
              </a:rPr>
              <a:t>KEY DATA DIRECT SOURCE LODGING PARTNERS</a:t>
            </a:r>
            <a:endParaRPr lang="en-US" sz="3200" dirty="0">
              <a:latin typeface="+mn-lt"/>
            </a:endParaRPr>
          </a:p>
        </p:txBody>
      </p:sp>
      <p:sp>
        <p:nvSpPr>
          <p:cNvPr id="3" name="Subtitle 2">
            <a:extLst>
              <a:ext uri="{FF2B5EF4-FFF2-40B4-BE49-F238E27FC236}">
                <a16:creationId xmlns:a16="http://schemas.microsoft.com/office/drawing/2014/main" id="{3313AC60-3B2F-C248-AC7F-DEEED06AD7F1}"/>
              </a:ext>
            </a:extLst>
          </p:cNvPr>
          <p:cNvSpPr>
            <a:spLocks noGrp="1"/>
          </p:cNvSpPr>
          <p:nvPr>
            <p:ph type="subTitle" idx="1"/>
          </p:nvPr>
        </p:nvSpPr>
        <p:spPr>
          <a:xfrm>
            <a:off x="335280" y="1241095"/>
            <a:ext cx="11103346" cy="5531802"/>
          </a:xfrm>
        </p:spPr>
        <p:txBody>
          <a:bodyPr/>
          <a:lstStyle/>
          <a:p>
            <a:pPr marL="342900" indent="-342900" algn="l">
              <a:buFont typeface="Arial" panose="020B0604020202020204" pitchFamily="34" charset="0"/>
              <a:buChar char="•"/>
            </a:pPr>
            <a:r>
              <a:rPr lang="en-US" sz="2600" dirty="0"/>
              <a:t>Key Data currently partners with 12 Big Sky property management companies and hotels.</a:t>
            </a:r>
          </a:p>
          <a:p>
            <a:pPr marL="800100" lvl="1" indent="-342900" algn="l">
              <a:buFont typeface="Arial" panose="020B0604020202020204" pitchFamily="34" charset="0"/>
              <a:buChar char="•"/>
            </a:pPr>
            <a:r>
              <a:rPr lang="en-US" sz="2600" dirty="0">
                <a:latin typeface="Calibri" panose="020F0502020204030204" pitchFamily="34" charset="0"/>
              </a:rPr>
              <a:t>In total, this represents ~1,439</a:t>
            </a:r>
            <a:r>
              <a:rPr lang="en-US" sz="2600" dirty="0">
                <a:effectLst/>
                <a:latin typeface="Calibri" panose="020F0502020204030204" pitchFamily="34" charset="0"/>
              </a:rPr>
              <a:t> rental units in the Big Sky area.</a:t>
            </a:r>
          </a:p>
          <a:p>
            <a:pPr marL="800100" lvl="1" indent="-342900" algn="l">
              <a:buFont typeface="Arial" panose="020B0604020202020204" pitchFamily="34" charset="0"/>
              <a:buChar char="•"/>
            </a:pPr>
            <a:r>
              <a:rPr lang="en-US" sz="2600" dirty="0">
                <a:latin typeface="Calibri" panose="020F0502020204030204" pitchFamily="34" charset="0"/>
              </a:rPr>
              <a:t>All figures in the following slides are taken exclusively from the following 12 property management companies and hotels: </a:t>
            </a:r>
          </a:p>
          <a:p>
            <a:pPr marL="1257300" lvl="2" indent="-342900" algn="l">
              <a:buFont typeface="Arial" panose="020B0604020202020204" pitchFamily="34" charset="0"/>
              <a:buChar char="•"/>
            </a:pPr>
            <a:r>
              <a:rPr lang="en-US" sz="2400" dirty="0">
                <a:latin typeface="Calibri" panose="020F0502020204030204" pitchFamily="34" charset="0"/>
              </a:rPr>
              <a:t>Big Sky Luxury Vacations, Big Sky Resort, Big Sky Vacation Rentals, EVOLVE, Lone Mountain Ranch, Montage Big Sky, Moonlight Basin, Natural Retreats, Stay Montana, Two Pines, Vacasa, and Wilson Peak Properties</a:t>
            </a:r>
          </a:p>
          <a:p>
            <a:pPr marL="342900" indent="-342900" algn="l">
              <a:buFont typeface="Arial" panose="020B0604020202020204" pitchFamily="34" charset="0"/>
              <a:buChar char="•"/>
            </a:pPr>
            <a:r>
              <a:rPr lang="en-US" sz="2600" dirty="0">
                <a:latin typeface="Calibri" panose="020F0502020204030204" pitchFamily="34" charset="0"/>
              </a:rPr>
              <a:t>We hope to add additional property management companies to the platform in the future, which will improve data quality and increase the total rental unit count. </a:t>
            </a:r>
          </a:p>
          <a:p>
            <a:pPr algn="l"/>
            <a:endParaRPr lang="en-US" sz="26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263223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274320" y="197486"/>
            <a:ext cx="9144000" cy="782637"/>
          </a:xfrm>
        </p:spPr>
        <p:txBody>
          <a:bodyPr anchor="ctr"/>
          <a:lstStyle/>
          <a:p>
            <a:pPr algn="l"/>
            <a:r>
              <a:rPr lang="en-US" sz="3200" b="1" dirty="0">
                <a:solidFill>
                  <a:schemeClr val="accent1"/>
                </a:solidFill>
                <a:latin typeface="+mn-lt"/>
              </a:rPr>
              <a:t>EXECUTIVE SUMMARY</a:t>
            </a:r>
            <a:endParaRPr lang="en-US" sz="3200" dirty="0">
              <a:solidFill>
                <a:schemeClr val="accent1"/>
              </a:solidFill>
              <a:latin typeface="+mn-lt"/>
            </a:endParaRPr>
          </a:p>
        </p:txBody>
      </p:sp>
      <p:sp>
        <p:nvSpPr>
          <p:cNvPr id="6" name="Subtitle 2">
            <a:extLst>
              <a:ext uri="{FF2B5EF4-FFF2-40B4-BE49-F238E27FC236}">
                <a16:creationId xmlns:a16="http://schemas.microsoft.com/office/drawing/2014/main" id="{B38E4A65-8FD4-7E60-7559-AF49CE6F571D}"/>
              </a:ext>
            </a:extLst>
          </p:cNvPr>
          <p:cNvSpPr>
            <a:spLocks noGrp="1"/>
          </p:cNvSpPr>
          <p:nvPr>
            <p:ph type="subTitle" idx="1"/>
          </p:nvPr>
        </p:nvSpPr>
        <p:spPr>
          <a:xfrm>
            <a:off x="335280" y="980123"/>
            <a:ext cx="11299993" cy="5531802"/>
          </a:xfrm>
        </p:spPr>
        <p:txBody>
          <a:bodyPr/>
          <a:lstStyle/>
          <a:p>
            <a:pPr algn="l"/>
            <a:r>
              <a:rPr lang="en-US" sz="2600" b="1" dirty="0"/>
              <a:t>Big Sky Travel &amp; Tourism Trends</a:t>
            </a:r>
          </a:p>
          <a:p>
            <a:pPr marL="457200" indent="-457200" algn="l">
              <a:buFont typeface="Arial" panose="020B0604020202020204" pitchFamily="34" charset="0"/>
              <a:buChar char="•"/>
            </a:pPr>
            <a:r>
              <a:rPr lang="en-US" sz="2000" dirty="0"/>
              <a:t>192,315 total revenue passengers passed through the Bozeman Yellowstone International Airport in February 2024, a gain of 2.3% compared to the same month last year. </a:t>
            </a:r>
          </a:p>
          <a:p>
            <a:pPr marL="457200" indent="-457200" algn="l">
              <a:buFont typeface="Arial" panose="020B0604020202020204" pitchFamily="34" charset="0"/>
              <a:buChar char="•"/>
            </a:pPr>
            <a:r>
              <a:rPr lang="en-US" sz="2000" dirty="0"/>
              <a:t>Occupancy at Airbnb/Vrbo short term rentals in Big Sky fell from 86% in February of 2023 to 82% in February of 2024. Average Daily Rate at these same properties declined by $25 YoY to $913 in February of 2024.</a:t>
            </a:r>
          </a:p>
          <a:p>
            <a:pPr marL="457200" indent="-457200" algn="l">
              <a:buFont typeface="Arial" panose="020B0604020202020204" pitchFamily="34" charset="0"/>
              <a:buChar char="•"/>
            </a:pPr>
            <a:r>
              <a:rPr lang="en-US" sz="2000" dirty="0"/>
              <a:t>Professionally managed short-term rentals saw Occupancy decline from 63% in February 2023 to 58% in February 2024. Average Daily Rate dropped from $1,024 in February of last year to $969 in February of this year.   </a:t>
            </a:r>
          </a:p>
          <a:p>
            <a:pPr marL="457200" indent="-457200" algn="l">
              <a:buFont typeface="Arial" panose="020B0604020202020204" pitchFamily="34" charset="0"/>
              <a:buChar char="•"/>
            </a:pPr>
            <a:r>
              <a:rPr lang="en-US" sz="2000" dirty="0"/>
              <a:t>Visa credit card spend in Big Sky was flat YoY for January 2024, with $8.9 million being spent by domestic visitors and residents in the month. International Visa card spend declined slightly YoY, with $211,435 being spend during the month of January 2024. </a:t>
            </a:r>
            <a:endParaRPr lang="en-US" sz="1800" dirty="0"/>
          </a:p>
        </p:txBody>
      </p:sp>
    </p:spTree>
    <p:extLst>
      <p:ext uri="{BB962C8B-B14F-4D97-AF65-F5344CB8AC3E}">
        <p14:creationId xmlns:p14="http://schemas.microsoft.com/office/powerpoint/2010/main" val="1422100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274320" y="197486"/>
            <a:ext cx="9144000" cy="782637"/>
          </a:xfrm>
        </p:spPr>
        <p:txBody>
          <a:bodyPr anchor="ctr"/>
          <a:lstStyle/>
          <a:p>
            <a:pPr algn="l"/>
            <a:r>
              <a:rPr lang="en-US" sz="3200" b="1" dirty="0">
                <a:solidFill>
                  <a:srgbClr val="0070C0"/>
                </a:solidFill>
                <a:latin typeface="+mn-lt"/>
              </a:rPr>
              <a:t>KEY DATA DIRECT SOURCE DEFINITIONS</a:t>
            </a:r>
            <a:endParaRPr lang="en-US" sz="3200" dirty="0">
              <a:latin typeface="+mn-lt"/>
            </a:endParaRPr>
          </a:p>
        </p:txBody>
      </p:sp>
      <p:sp>
        <p:nvSpPr>
          <p:cNvPr id="3" name="Subtitle 2">
            <a:extLst>
              <a:ext uri="{FF2B5EF4-FFF2-40B4-BE49-F238E27FC236}">
                <a16:creationId xmlns:a16="http://schemas.microsoft.com/office/drawing/2014/main" id="{3313AC60-3B2F-C248-AC7F-DEEED06AD7F1}"/>
              </a:ext>
            </a:extLst>
          </p:cNvPr>
          <p:cNvSpPr>
            <a:spLocks noGrp="1"/>
          </p:cNvSpPr>
          <p:nvPr>
            <p:ph type="subTitle" idx="1"/>
          </p:nvPr>
        </p:nvSpPr>
        <p:spPr>
          <a:xfrm>
            <a:off x="302787" y="1098787"/>
            <a:ext cx="11386005" cy="5531802"/>
          </a:xfrm>
        </p:spPr>
        <p:txBody>
          <a:bodyPr/>
          <a:lstStyle/>
          <a:p>
            <a:pPr marL="342900" indent="-342900" algn="l">
              <a:buFont typeface="Arial" panose="020B0604020202020204" pitchFamily="34" charset="0"/>
              <a:buChar char="•"/>
            </a:pPr>
            <a:r>
              <a:rPr lang="en-US" sz="2200" b="1" u="sng" dirty="0">
                <a:latin typeface="Calibri" panose="020F0502020204030204" pitchFamily="34" charset="0"/>
              </a:rPr>
              <a:t>Average Daily Rate (ADR)</a:t>
            </a:r>
            <a:r>
              <a:rPr lang="en-US" sz="2200" dirty="0">
                <a:latin typeface="Calibri" panose="020F0502020204030204" pitchFamily="34" charset="0"/>
              </a:rPr>
              <a:t> - </a:t>
            </a:r>
            <a:r>
              <a:rPr lang="en-US" sz="2200" b="0" i="0" dirty="0">
                <a:effectLst/>
                <a:latin typeface="SF Pro Display"/>
              </a:rPr>
              <a:t>The average Unit Revenue paid by guests for all the Nights Sold in a given period. ADR, along with the property's Occupancy, are the foundations for the property's financial performance. </a:t>
            </a:r>
          </a:p>
          <a:p>
            <a:pPr marL="800100" lvl="1" indent="-342900" algn="l">
              <a:buFont typeface="Arial" panose="020B0604020202020204" pitchFamily="34" charset="0"/>
              <a:buChar char="•"/>
            </a:pPr>
            <a:r>
              <a:rPr lang="en-US" b="0" i="0" dirty="0">
                <a:effectLst/>
                <a:latin typeface="SF Pro Display"/>
              </a:rPr>
              <a:t>= Total Unit Revenue / Nights Sold</a:t>
            </a:r>
          </a:p>
          <a:p>
            <a:pPr marL="342900" indent="-342900" algn="l">
              <a:buFont typeface="Arial" panose="020B0604020202020204" pitchFamily="34" charset="0"/>
              <a:buChar char="•"/>
            </a:pPr>
            <a:r>
              <a:rPr lang="en-US" sz="2200" b="1" u="sng" dirty="0">
                <a:latin typeface="Calibri" panose="020F0502020204030204" pitchFamily="34" charset="0"/>
              </a:rPr>
              <a:t>Adjusted Paid &amp; Owner Occupancy</a:t>
            </a:r>
            <a:r>
              <a:rPr lang="en-US" sz="2200" b="1" dirty="0">
                <a:latin typeface="Calibri" panose="020F0502020204030204" pitchFamily="34" charset="0"/>
              </a:rPr>
              <a:t> </a:t>
            </a:r>
            <a:r>
              <a:rPr lang="en-US" sz="2200" dirty="0">
                <a:latin typeface="Calibri" panose="020F0502020204030204" pitchFamily="34" charset="0"/>
              </a:rPr>
              <a:t>- </a:t>
            </a:r>
            <a:r>
              <a:rPr lang="en-US" sz="2200" b="0" i="0" dirty="0">
                <a:effectLst/>
                <a:latin typeface="SF Pro Display"/>
              </a:rPr>
              <a:t>The percentage of nights occupied by guests and owners out of the Total Nights minus hold nights in the period. </a:t>
            </a:r>
          </a:p>
          <a:p>
            <a:pPr marL="800100" lvl="1" indent="-342900" algn="l">
              <a:buFont typeface="Arial" panose="020B0604020202020204" pitchFamily="34" charset="0"/>
              <a:buChar char="•"/>
            </a:pPr>
            <a:r>
              <a:rPr lang="en-US" b="0" i="0" dirty="0">
                <a:effectLst/>
                <a:latin typeface="SF Pro Display"/>
              </a:rPr>
              <a:t>= (Nights Sold + Owner Nights) / (Total Nights - Hold Nights)</a:t>
            </a:r>
          </a:p>
          <a:p>
            <a:pPr marL="342900" indent="-342900" algn="l">
              <a:buFont typeface="Arial" panose="020B0604020202020204" pitchFamily="34" charset="0"/>
              <a:buChar char="•"/>
            </a:pPr>
            <a:r>
              <a:rPr lang="en-US" sz="2200" b="1" u="sng" dirty="0">
                <a:latin typeface="Calibri" panose="020F0502020204030204" pitchFamily="34" charset="0"/>
              </a:rPr>
              <a:t>Adjusted Revenue Per Available Room (RevPAR)</a:t>
            </a:r>
            <a:r>
              <a:rPr lang="en-US" sz="2200" b="1" dirty="0">
                <a:latin typeface="Calibri" panose="020F0502020204030204" pitchFamily="34" charset="0"/>
              </a:rPr>
              <a:t> </a:t>
            </a:r>
            <a:r>
              <a:rPr lang="en-US" sz="2200" dirty="0">
                <a:latin typeface="Calibri" panose="020F0502020204030204" pitchFamily="34" charset="0"/>
              </a:rPr>
              <a:t>- </a:t>
            </a:r>
            <a:r>
              <a:rPr lang="en-US" sz="2200" b="0" i="0" dirty="0">
                <a:effectLst/>
                <a:latin typeface="SF Pro Display"/>
              </a:rPr>
              <a:t>A critical KPI for measuring revenue performance, RevPAR takes into account both the average rate at which you booked the property (ADR) and the number of nights it was booked (Occupancy). This provides a better indicator of overall performance when compared to looking at the ADR or the Occupancy alone.   </a:t>
            </a:r>
          </a:p>
          <a:p>
            <a:pPr marL="800100" lvl="1" indent="-342900" algn="l">
              <a:buFont typeface="Arial" panose="020B0604020202020204" pitchFamily="34" charset="0"/>
              <a:buChar char="•"/>
            </a:pPr>
            <a:r>
              <a:rPr lang="en-US" b="0" i="0" dirty="0">
                <a:effectLst/>
                <a:latin typeface="SF Pro Display"/>
              </a:rPr>
              <a:t>= Occupancy x ADR (or) Total Unit Revenue / Nights Available in a given period </a:t>
            </a:r>
          </a:p>
          <a:p>
            <a:pPr marL="342900" indent="-342900" algn="l">
              <a:buFont typeface="Arial" panose="020B0604020202020204" pitchFamily="34" charset="0"/>
              <a:buChar char="•"/>
            </a:pPr>
            <a:r>
              <a:rPr lang="en-US" sz="2200" b="1" i="0" u="sng" dirty="0">
                <a:effectLst/>
                <a:latin typeface="SF Pro Display"/>
              </a:rPr>
              <a:t>Average Revenue (Nightly)</a:t>
            </a:r>
            <a:r>
              <a:rPr lang="en-US" sz="2200" b="0" i="0" dirty="0">
                <a:effectLst/>
                <a:latin typeface="SF Pro Display"/>
              </a:rPr>
              <a:t> - The amount charged to guests, excluding taxes. The total property revenue generated directly from the property rental, including any mandatory, non-discretionary or other charges automatically added to a guest account in which a guest has no ability to “opt-out.”</a:t>
            </a:r>
            <a:endParaRPr lang="en-US" sz="2200" dirty="0">
              <a:latin typeface="Calibri" panose="020F0502020204030204" pitchFamily="34" charset="0"/>
            </a:endParaRPr>
          </a:p>
        </p:txBody>
      </p:sp>
    </p:spTree>
    <p:extLst>
      <p:ext uri="{BB962C8B-B14F-4D97-AF65-F5344CB8AC3E}">
        <p14:creationId xmlns:p14="http://schemas.microsoft.com/office/powerpoint/2010/main" val="2033359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274320" y="324486"/>
            <a:ext cx="9144000" cy="782637"/>
          </a:xfrm>
        </p:spPr>
        <p:txBody>
          <a:bodyPr anchor="ctr"/>
          <a:lstStyle/>
          <a:p>
            <a:pPr algn="l"/>
            <a:r>
              <a:rPr lang="en-US" sz="3200" b="1" dirty="0">
                <a:solidFill>
                  <a:srgbClr val="0070C0"/>
                </a:solidFill>
                <a:latin typeface="+mn-lt"/>
              </a:rPr>
              <a:t>KEY DATA  – OCCUPANCY (%) BY MONTH</a:t>
            </a:r>
            <a:br>
              <a:rPr lang="en-US" sz="3200" b="1" dirty="0">
                <a:solidFill>
                  <a:srgbClr val="0070C0"/>
                </a:solidFill>
                <a:latin typeface="+mn-lt"/>
              </a:rPr>
            </a:br>
            <a:endParaRPr lang="en-US" sz="3200" dirty="0">
              <a:solidFill>
                <a:srgbClr val="0070C0"/>
              </a:solidFill>
              <a:latin typeface="+mn-lt"/>
            </a:endParaRPr>
          </a:p>
        </p:txBody>
      </p:sp>
      <p:sp>
        <p:nvSpPr>
          <p:cNvPr id="5" name="TextBox 4">
            <a:extLst>
              <a:ext uri="{FF2B5EF4-FFF2-40B4-BE49-F238E27FC236}">
                <a16:creationId xmlns:a16="http://schemas.microsoft.com/office/drawing/2014/main" id="{E7AE10DB-8BFF-43D7-A779-2181823A396F}"/>
              </a:ext>
            </a:extLst>
          </p:cNvPr>
          <p:cNvSpPr txBox="1"/>
          <p:nvPr/>
        </p:nvSpPr>
        <p:spPr>
          <a:xfrm>
            <a:off x="0" y="6596390"/>
            <a:ext cx="3398520" cy="261610"/>
          </a:xfrm>
          <a:prstGeom prst="rect">
            <a:avLst/>
          </a:prstGeom>
          <a:noFill/>
        </p:spPr>
        <p:txBody>
          <a:bodyPr wrap="square" rtlCol="0">
            <a:spAutoFit/>
          </a:bodyPr>
          <a:lstStyle/>
          <a:p>
            <a:r>
              <a:rPr lang="en-US" sz="1100" i="1" dirty="0"/>
              <a:t>Source: AirDNA (Includes Airbnb and Vrbo data)</a:t>
            </a:r>
          </a:p>
        </p:txBody>
      </p:sp>
      <p:cxnSp>
        <p:nvCxnSpPr>
          <p:cNvPr id="4" name="Straight Connector 3">
            <a:extLst>
              <a:ext uri="{FF2B5EF4-FFF2-40B4-BE49-F238E27FC236}">
                <a16:creationId xmlns:a16="http://schemas.microsoft.com/office/drawing/2014/main" id="{DF379F2E-7A24-41CE-9DD9-9A939CF30C17}"/>
              </a:ext>
            </a:extLst>
          </p:cNvPr>
          <p:cNvCxnSpPr>
            <a:cxnSpLocks/>
          </p:cNvCxnSpPr>
          <p:nvPr/>
        </p:nvCxnSpPr>
        <p:spPr>
          <a:xfrm>
            <a:off x="2966720" y="1686560"/>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F44C700-A4E7-4AF7-8E00-AF5FC48A662E}"/>
              </a:ext>
            </a:extLst>
          </p:cNvPr>
          <p:cNvCxnSpPr/>
          <p:nvPr/>
        </p:nvCxnSpPr>
        <p:spPr>
          <a:xfrm>
            <a:off x="2966720" y="1686560"/>
            <a:ext cx="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Chart 2">
            <a:extLst>
              <a:ext uri="{FF2B5EF4-FFF2-40B4-BE49-F238E27FC236}">
                <a16:creationId xmlns:a16="http://schemas.microsoft.com/office/drawing/2014/main" id="{B6E54C7B-65CF-97F5-836D-64A569D12160}"/>
              </a:ext>
            </a:extLst>
          </p:cNvPr>
          <p:cNvGraphicFramePr>
            <a:graphicFrameLocks/>
          </p:cNvGraphicFramePr>
          <p:nvPr>
            <p:extLst>
              <p:ext uri="{D42A27DB-BD31-4B8C-83A1-F6EECF244321}">
                <p14:modId xmlns:p14="http://schemas.microsoft.com/office/powerpoint/2010/main" val="837767126"/>
              </p:ext>
            </p:extLst>
          </p:nvPr>
        </p:nvGraphicFramePr>
        <p:xfrm>
          <a:off x="463285" y="1178371"/>
          <a:ext cx="11265430" cy="5228363"/>
        </p:xfrm>
        <a:graphic>
          <a:graphicData uri="http://schemas.openxmlformats.org/drawingml/2006/chart">
            <c:chart xmlns:c="http://schemas.openxmlformats.org/drawingml/2006/chart" xmlns:r="http://schemas.openxmlformats.org/officeDocument/2006/relationships" r:id="rId3"/>
          </a:graphicData>
        </a:graphic>
      </p:graphicFrame>
      <p:sp>
        <p:nvSpPr>
          <p:cNvPr id="6" name="Oval 5">
            <a:extLst>
              <a:ext uri="{FF2B5EF4-FFF2-40B4-BE49-F238E27FC236}">
                <a16:creationId xmlns:a16="http://schemas.microsoft.com/office/drawing/2014/main" id="{3E3B55F0-C4E8-46B2-EDC1-3A5687B86F98}"/>
              </a:ext>
            </a:extLst>
          </p:cNvPr>
          <p:cNvSpPr/>
          <p:nvPr/>
        </p:nvSpPr>
        <p:spPr>
          <a:xfrm>
            <a:off x="2095355" y="2377523"/>
            <a:ext cx="472728" cy="3180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3926178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274320" y="324486"/>
            <a:ext cx="9144000" cy="782637"/>
          </a:xfrm>
        </p:spPr>
        <p:txBody>
          <a:bodyPr anchor="ctr"/>
          <a:lstStyle/>
          <a:p>
            <a:pPr algn="l"/>
            <a:r>
              <a:rPr lang="en-US" sz="3200" b="1" dirty="0">
                <a:solidFill>
                  <a:srgbClr val="0070C0"/>
                </a:solidFill>
                <a:latin typeface="+mn-lt"/>
              </a:rPr>
              <a:t>KEY DATA – AVERAGE DAILY RATE ($) BY MONTH</a:t>
            </a:r>
            <a:br>
              <a:rPr lang="en-US" sz="3200" b="1" dirty="0">
                <a:solidFill>
                  <a:srgbClr val="0070C0"/>
                </a:solidFill>
                <a:latin typeface="+mn-lt"/>
              </a:rPr>
            </a:br>
            <a:endParaRPr lang="en-US" sz="3200" dirty="0">
              <a:solidFill>
                <a:srgbClr val="0070C0"/>
              </a:solidFill>
              <a:latin typeface="+mn-lt"/>
            </a:endParaRPr>
          </a:p>
        </p:txBody>
      </p:sp>
      <p:sp>
        <p:nvSpPr>
          <p:cNvPr id="5" name="TextBox 4">
            <a:extLst>
              <a:ext uri="{FF2B5EF4-FFF2-40B4-BE49-F238E27FC236}">
                <a16:creationId xmlns:a16="http://schemas.microsoft.com/office/drawing/2014/main" id="{E7AE10DB-8BFF-43D7-A779-2181823A396F}"/>
              </a:ext>
            </a:extLst>
          </p:cNvPr>
          <p:cNvSpPr txBox="1"/>
          <p:nvPr/>
        </p:nvSpPr>
        <p:spPr>
          <a:xfrm>
            <a:off x="0" y="6596390"/>
            <a:ext cx="3398520" cy="261610"/>
          </a:xfrm>
          <a:prstGeom prst="rect">
            <a:avLst/>
          </a:prstGeom>
          <a:noFill/>
        </p:spPr>
        <p:txBody>
          <a:bodyPr wrap="square" rtlCol="0">
            <a:spAutoFit/>
          </a:bodyPr>
          <a:lstStyle/>
          <a:p>
            <a:r>
              <a:rPr lang="en-US" sz="1100" i="1" dirty="0"/>
              <a:t>Source: AirDNA (Includes Airbnb and Vrbo data)</a:t>
            </a:r>
          </a:p>
        </p:txBody>
      </p:sp>
      <p:graphicFrame>
        <p:nvGraphicFramePr>
          <p:cNvPr id="4" name="Chart 3">
            <a:extLst>
              <a:ext uri="{FF2B5EF4-FFF2-40B4-BE49-F238E27FC236}">
                <a16:creationId xmlns:a16="http://schemas.microsoft.com/office/drawing/2014/main" id="{7E0E8F38-69BC-0CF9-8B72-1ADC88AB8060}"/>
              </a:ext>
            </a:extLst>
          </p:cNvPr>
          <p:cNvGraphicFramePr>
            <a:graphicFrameLocks/>
          </p:cNvGraphicFramePr>
          <p:nvPr>
            <p:extLst>
              <p:ext uri="{D42A27DB-BD31-4B8C-83A1-F6EECF244321}">
                <p14:modId xmlns:p14="http://schemas.microsoft.com/office/powerpoint/2010/main" val="1550274991"/>
              </p:ext>
            </p:extLst>
          </p:nvPr>
        </p:nvGraphicFramePr>
        <p:xfrm>
          <a:off x="549576" y="1189794"/>
          <a:ext cx="11092847" cy="5210324"/>
        </p:xfrm>
        <a:graphic>
          <a:graphicData uri="http://schemas.openxmlformats.org/drawingml/2006/chart">
            <c:chart xmlns:c="http://schemas.openxmlformats.org/drawingml/2006/chart" xmlns:r="http://schemas.openxmlformats.org/officeDocument/2006/relationships" r:id="rId3"/>
          </a:graphicData>
        </a:graphic>
      </p:graphicFrame>
      <p:sp>
        <p:nvSpPr>
          <p:cNvPr id="3" name="Oval 2">
            <a:extLst>
              <a:ext uri="{FF2B5EF4-FFF2-40B4-BE49-F238E27FC236}">
                <a16:creationId xmlns:a16="http://schemas.microsoft.com/office/drawing/2014/main" id="{3E3B55F0-C4E8-46B2-EDC1-3A5687B86F98}"/>
              </a:ext>
            </a:extLst>
          </p:cNvPr>
          <p:cNvSpPr/>
          <p:nvPr/>
        </p:nvSpPr>
        <p:spPr>
          <a:xfrm>
            <a:off x="2303473" y="2734081"/>
            <a:ext cx="534843" cy="31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775092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etting Here | Big Sky Resort, Montana">
            <a:extLst>
              <a:ext uri="{FF2B5EF4-FFF2-40B4-BE49-F238E27FC236}">
                <a16:creationId xmlns:a16="http://schemas.microsoft.com/office/drawing/2014/main" id="{2A5CB1B8-B28A-4957-94C3-4AF2D1AE7B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714500"/>
            <a:ext cx="6096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387717F-34CF-436D-9E07-4ED80BD8C377}"/>
              </a:ext>
            </a:extLst>
          </p:cNvPr>
          <p:cNvSpPr/>
          <p:nvPr/>
        </p:nvSpPr>
        <p:spPr>
          <a:xfrm>
            <a:off x="0" y="1"/>
            <a:ext cx="6096000" cy="6858000"/>
          </a:xfrm>
          <a:prstGeom prst="rect">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801787D-516F-4262-A449-E693021A283F}"/>
              </a:ext>
            </a:extLst>
          </p:cNvPr>
          <p:cNvSpPr txBox="1"/>
          <p:nvPr/>
        </p:nvSpPr>
        <p:spPr>
          <a:xfrm>
            <a:off x="469037" y="2654254"/>
            <a:ext cx="5157926" cy="2277547"/>
          </a:xfrm>
          <a:prstGeom prst="rect">
            <a:avLst/>
          </a:prstGeom>
          <a:noFill/>
        </p:spPr>
        <p:txBody>
          <a:bodyPr wrap="square" rtlCol="0">
            <a:spAutoFit/>
          </a:bodyPr>
          <a:lstStyle/>
          <a:p>
            <a:pPr algn="ctr"/>
            <a:r>
              <a:rPr lang="en-US" sz="4400" b="1" dirty="0">
                <a:solidFill>
                  <a:schemeClr val="bg1"/>
                </a:solidFill>
              </a:rPr>
              <a:t>VISA DESTINATION INSIGHTS</a:t>
            </a:r>
          </a:p>
          <a:p>
            <a:pPr algn="ctr"/>
            <a:endParaRPr lang="en-US" dirty="0">
              <a:solidFill>
                <a:schemeClr val="bg1"/>
              </a:solidFill>
            </a:endParaRP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847609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274320" y="302367"/>
            <a:ext cx="9144000" cy="782637"/>
          </a:xfrm>
        </p:spPr>
        <p:txBody>
          <a:bodyPr anchor="ctr"/>
          <a:lstStyle/>
          <a:p>
            <a:pPr algn="l"/>
            <a:r>
              <a:rPr lang="en-US" sz="3200" b="1" dirty="0">
                <a:solidFill>
                  <a:schemeClr val="accent1"/>
                </a:solidFill>
                <a:latin typeface="+mn-lt"/>
              </a:rPr>
              <a:t>VISA VUE – TOTAL DOMESTIC VISA CARD SPEND DATA BY YEAR </a:t>
            </a:r>
            <a:endParaRPr lang="en-US" sz="2400" dirty="0">
              <a:solidFill>
                <a:schemeClr val="accent1"/>
              </a:solidFill>
              <a:latin typeface="+mn-lt"/>
            </a:endParaRPr>
          </a:p>
        </p:txBody>
      </p:sp>
      <p:sp>
        <p:nvSpPr>
          <p:cNvPr id="6" name="TextBox 5">
            <a:extLst>
              <a:ext uri="{FF2B5EF4-FFF2-40B4-BE49-F238E27FC236}">
                <a16:creationId xmlns:a16="http://schemas.microsoft.com/office/drawing/2014/main" id="{F4BC265B-76AF-407D-BF77-B792B3D8CF95}"/>
              </a:ext>
            </a:extLst>
          </p:cNvPr>
          <p:cNvSpPr txBox="1"/>
          <p:nvPr/>
        </p:nvSpPr>
        <p:spPr>
          <a:xfrm>
            <a:off x="0" y="6586604"/>
            <a:ext cx="6094520" cy="261610"/>
          </a:xfrm>
          <a:prstGeom prst="rect">
            <a:avLst/>
          </a:prstGeom>
          <a:noFill/>
        </p:spPr>
        <p:txBody>
          <a:bodyPr wrap="square">
            <a:spAutoFit/>
          </a:bodyPr>
          <a:lstStyle/>
          <a:p>
            <a:r>
              <a:rPr lang="en-US" sz="1100" i="1" dirty="0"/>
              <a:t>Source: Visa Destination Insights</a:t>
            </a:r>
          </a:p>
        </p:txBody>
      </p:sp>
      <p:graphicFrame>
        <p:nvGraphicFramePr>
          <p:cNvPr id="3" name="Chart 2">
            <a:extLst>
              <a:ext uri="{FF2B5EF4-FFF2-40B4-BE49-F238E27FC236}">
                <a16:creationId xmlns:a16="http://schemas.microsoft.com/office/drawing/2014/main" id="{3D05C082-CE0F-D4BB-E3DD-8E4525BB05AE}"/>
              </a:ext>
            </a:extLst>
          </p:cNvPr>
          <p:cNvGraphicFramePr>
            <a:graphicFrameLocks/>
          </p:cNvGraphicFramePr>
          <p:nvPr>
            <p:extLst>
              <p:ext uri="{D42A27DB-BD31-4B8C-83A1-F6EECF244321}">
                <p14:modId xmlns:p14="http://schemas.microsoft.com/office/powerpoint/2010/main" val="921842083"/>
              </p:ext>
            </p:extLst>
          </p:nvPr>
        </p:nvGraphicFramePr>
        <p:xfrm>
          <a:off x="1155918" y="1233772"/>
          <a:ext cx="9877203" cy="5055297"/>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Arrow Connector 6">
            <a:extLst>
              <a:ext uri="{FF2B5EF4-FFF2-40B4-BE49-F238E27FC236}">
                <a16:creationId xmlns:a16="http://schemas.microsoft.com/office/drawing/2014/main" id="{B06F5CFF-EE13-2657-8AD3-B228ADC45C3D}"/>
              </a:ext>
            </a:extLst>
          </p:cNvPr>
          <p:cNvCxnSpPr>
            <a:cxnSpLocks/>
          </p:cNvCxnSpPr>
          <p:nvPr/>
        </p:nvCxnSpPr>
        <p:spPr>
          <a:xfrm flipV="1">
            <a:off x="3769744" y="2872596"/>
            <a:ext cx="1250830" cy="46984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331CF45-2A7B-AAEA-EEFA-CB1DF82388AF}"/>
              </a:ext>
            </a:extLst>
          </p:cNvPr>
          <p:cNvSpPr txBox="1"/>
          <p:nvPr/>
        </p:nvSpPr>
        <p:spPr>
          <a:xfrm>
            <a:off x="3769744" y="2768962"/>
            <a:ext cx="914400" cy="338554"/>
          </a:xfrm>
          <a:prstGeom prst="rect">
            <a:avLst/>
          </a:prstGeom>
          <a:noFill/>
        </p:spPr>
        <p:txBody>
          <a:bodyPr wrap="square" rtlCol="0">
            <a:spAutoFit/>
          </a:bodyPr>
          <a:lstStyle/>
          <a:p>
            <a:r>
              <a:rPr lang="en-US" sz="1600" b="1" dirty="0">
                <a:solidFill>
                  <a:srgbClr val="00B050"/>
                </a:solidFill>
              </a:rPr>
              <a:t>+24.2%</a:t>
            </a:r>
          </a:p>
        </p:txBody>
      </p:sp>
      <p:sp>
        <p:nvSpPr>
          <p:cNvPr id="4" name="TextBox 8">
            <a:extLst>
              <a:ext uri="{FF2B5EF4-FFF2-40B4-BE49-F238E27FC236}">
                <a16:creationId xmlns:a16="http://schemas.microsoft.com/office/drawing/2014/main" id="{A2090664-5F4B-7EF9-4DFD-856B1A27C71A}"/>
              </a:ext>
            </a:extLst>
          </p:cNvPr>
          <p:cNvSpPr txBox="1"/>
          <p:nvPr/>
        </p:nvSpPr>
        <p:spPr>
          <a:xfrm>
            <a:off x="8319646" y="1760215"/>
            <a:ext cx="914432" cy="34264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a:solidFill>
                  <a:srgbClr val="00B050"/>
                </a:solidFill>
              </a:rPr>
              <a:t>+7.8%</a:t>
            </a:r>
          </a:p>
        </p:txBody>
      </p:sp>
      <p:cxnSp>
        <p:nvCxnSpPr>
          <p:cNvPr id="5" name="Straight Arrow Connector 4">
            <a:extLst>
              <a:ext uri="{FF2B5EF4-FFF2-40B4-BE49-F238E27FC236}">
                <a16:creationId xmlns:a16="http://schemas.microsoft.com/office/drawing/2014/main" id="{FB6F1A7F-BFBD-9FCA-9EE6-AD7F8285451D}"/>
              </a:ext>
            </a:extLst>
          </p:cNvPr>
          <p:cNvCxnSpPr>
            <a:cxnSpLocks/>
          </p:cNvCxnSpPr>
          <p:nvPr/>
        </p:nvCxnSpPr>
        <p:spPr>
          <a:xfrm flipV="1">
            <a:off x="8155953" y="1976234"/>
            <a:ext cx="1241819" cy="253258"/>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7613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274320" y="302422"/>
            <a:ext cx="9144000" cy="782637"/>
          </a:xfrm>
        </p:spPr>
        <p:txBody>
          <a:bodyPr anchor="ctr"/>
          <a:lstStyle/>
          <a:p>
            <a:pPr algn="l"/>
            <a:r>
              <a:rPr lang="en-US" sz="3200" b="1" dirty="0">
                <a:solidFill>
                  <a:schemeClr val="accent1"/>
                </a:solidFill>
                <a:latin typeface="+mn-lt"/>
              </a:rPr>
              <a:t>VISA VUE – TOTAL DOMESTIC VISA CARD SPEND DATA </a:t>
            </a:r>
            <a:r>
              <a:rPr lang="en-US" sz="2400" b="1" dirty="0">
                <a:solidFill>
                  <a:schemeClr val="accent1"/>
                </a:solidFill>
                <a:latin typeface="+mn-lt"/>
              </a:rPr>
              <a:t>(Spend by Month)</a:t>
            </a:r>
            <a:endParaRPr lang="en-US" sz="2400" dirty="0">
              <a:solidFill>
                <a:schemeClr val="accent1"/>
              </a:solidFill>
              <a:latin typeface="+mn-lt"/>
            </a:endParaRPr>
          </a:p>
        </p:txBody>
      </p:sp>
      <p:sp>
        <p:nvSpPr>
          <p:cNvPr id="6" name="TextBox 5">
            <a:extLst>
              <a:ext uri="{FF2B5EF4-FFF2-40B4-BE49-F238E27FC236}">
                <a16:creationId xmlns:a16="http://schemas.microsoft.com/office/drawing/2014/main" id="{F4BC265B-76AF-407D-BF77-B792B3D8CF95}"/>
              </a:ext>
            </a:extLst>
          </p:cNvPr>
          <p:cNvSpPr txBox="1"/>
          <p:nvPr/>
        </p:nvSpPr>
        <p:spPr>
          <a:xfrm>
            <a:off x="0" y="6586604"/>
            <a:ext cx="6094520" cy="261610"/>
          </a:xfrm>
          <a:prstGeom prst="rect">
            <a:avLst/>
          </a:prstGeom>
          <a:noFill/>
        </p:spPr>
        <p:txBody>
          <a:bodyPr wrap="square">
            <a:spAutoFit/>
          </a:bodyPr>
          <a:lstStyle/>
          <a:p>
            <a:r>
              <a:rPr lang="en-US" sz="1100" i="1" dirty="0"/>
              <a:t>Source: Visa Destination Insights</a:t>
            </a:r>
          </a:p>
        </p:txBody>
      </p:sp>
      <p:graphicFrame>
        <p:nvGraphicFramePr>
          <p:cNvPr id="3" name="Chart 2">
            <a:extLst>
              <a:ext uri="{FF2B5EF4-FFF2-40B4-BE49-F238E27FC236}">
                <a16:creationId xmlns:a16="http://schemas.microsoft.com/office/drawing/2014/main" id="{58578438-0220-F9A8-E5F9-6FCD4C90E63A}"/>
              </a:ext>
            </a:extLst>
          </p:cNvPr>
          <p:cNvGraphicFramePr>
            <a:graphicFrameLocks/>
          </p:cNvGraphicFramePr>
          <p:nvPr>
            <p:extLst>
              <p:ext uri="{D42A27DB-BD31-4B8C-83A1-F6EECF244321}">
                <p14:modId xmlns:p14="http://schemas.microsoft.com/office/powerpoint/2010/main" val="1416640357"/>
              </p:ext>
            </p:extLst>
          </p:nvPr>
        </p:nvGraphicFramePr>
        <p:xfrm>
          <a:off x="364857" y="1268082"/>
          <a:ext cx="11459326" cy="51416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351766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274320" y="281462"/>
            <a:ext cx="9144000" cy="782637"/>
          </a:xfrm>
        </p:spPr>
        <p:txBody>
          <a:bodyPr anchor="ctr"/>
          <a:lstStyle/>
          <a:p>
            <a:pPr algn="l"/>
            <a:r>
              <a:rPr lang="en-US" sz="3200" b="1" dirty="0">
                <a:solidFill>
                  <a:schemeClr val="accent1"/>
                </a:solidFill>
                <a:latin typeface="+mn-lt"/>
              </a:rPr>
              <a:t>VISA VUE – TOTAL DOMESTIC VISA CARD SPEND DATA </a:t>
            </a:r>
            <a:r>
              <a:rPr lang="en-US" sz="2400" b="1" dirty="0">
                <a:solidFill>
                  <a:schemeClr val="accent1"/>
                </a:solidFill>
                <a:latin typeface="+mn-lt"/>
              </a:rPr>
              <a:t>(Cumulative Spend by Month)</a:t>
            </a:r>
            <a:endParaRPr lang="en-US" sz="2400" dirty="0">
              <a:solidFill>
                <a:schemeClr val="accent1"/>
              </a:solidFill>
              <a:latin typeface="+mn-lt"/>
            </a:endParaRPr>
          </a:p>
        </p:txBody>
      </p:sp>
      <p:sp>
        <p:nvSpPr>
          <p:cNvPr id="6" name="TextBox 5">
            <a:extLst>
              <a:ext uri="{FF2B5EF4-FFF2-40B4-BE49-F238E27FC236}">
                <a16:creationId xmlns:a16="http://schemas.microsoft.com/office/drawing/2014/main" id="{F4BC265B-76AF-407D-BF77-B792B3D8CF95}"/>
              </a:ext>
            </a:extLst>
          </p:cNvPr>
          <p:cNvSpPr txBox="1"/>
          <p:nvPr/>
        </p:nvSpPr>
        <p:spPr>
          <a:xfrm>
            <a:off x="0" y="6586604"/>
            <a:ext cx="6094520" cy="261610"/>
          </a:xfrm>
          <a:prstGeom prst="rect">
            <a:avLst/>
          </a:prstGeom>
          <a:noFill/>
        </p:spPr>
        <p:txBody>
          <a:bodyPr wrap="square">
            <a:spAutoFit/>
          </a:bodyPr>
          <a:lstStyle/>
          <a:p>
            <a:r>
              <a:rPr lang="en-US" sz="1100" i="1" dirty="0"/>
              <a:t>Source: Visa Destination Insights</a:t>
            </a:r>
          </a:p>
        </p:txBody>
      </p:sp>
      <p:graphicFrame>
        <p:nvGraphicFramePr>
          <p:cNvPr id="3" name="Chart 2">
            <a:extLst>
              <a:ext uri="{FF2B5EF4-FFF2-40B4-BE49-F238E27FC236}">
                <a16:creationId xmlns:a16="http://schemas.microsoft.com/office/drawing/2014/main" id="{61BFEF19-D71E-A795-9434-696D73567528}"/>
              </a:ext>
            </a:extLst>
          </p:cNvPr>
          <p:cNvGraphicFramePr>
            <a:graphicFrameLocks/>
          </p:cNvGraphicFramePr>
          <p:nvPr>
            <p:extLst>
              <p:ext uri="{D42A27DB-BD31-4B8C-83A1-F6EECF244321}">
                <p14:modId xmlns:p14="http://schemas.microsoft.com/office/powerpoint/2010/main" val="4223339194"/>
              </p:ext>
            </p:extLst>
          </p:nvPr>
        </p:nvGraphicFramePr>
        <p:xfrm>
          <a:off x="650107" y="1267889"/>
          <a:ext cx="10888825" cy="51149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61091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274320" y="324823"/>
            <a:ext cx="9144000" cy="782637"/>
          </a:xfrm>
        </p:spPr>
        <p:txBody>
          <a:bodyPr anchor="ctr"/>
          <a:lstStyle/>
          <a:p>
            <a:pPr algn="l"/>
            <a:r>
              <a:rPr lang="en-US" sz="3200" b="1" dirty="0">
                <a:solidFill>
                  <a:schemeClr val="accent1"/>
                </a:solidFill>
                <a:latin typeface="+mn-lt"/>
              </a:rPr>
              <a:t>VISA VUE – 2024 YEAR-TO-DATE VISA CARD SPEND    DATA (</a:t>
            </a:r>
            <a:r>
              <a:rPr lang="en-US" sz="2400" b="1" dirty="0">
                <a:solidFill>
                  <a:schemeClr val="accent1"/>
                </a:solidFill>
                <a:latin typeface="+mn-lt"/>
              </a:rPr>
              <a:t>Spend by Market January 2024)</a:t>
            </a:r>
            <a:endParaRPr lang="en-US" sz="2400" dirty="0">
              <a:solidFill>
                <a:schemeClr val="accent1"/>
              </a:solidFill>
              <a:latin typeface="+mn-lt"/>
            </a:endParaRPr>
          </a:p>
        </p:txBody>
      </p:sp>
      <p:sp>
        <p:nvSpPr>
          <p:cNvPr id="6" name="TextBox 5">
            <a:extLst>
              <a:ext uri="{FF2B5EF4-FFF2-40B4-BE49-F238E27FC236}">
                <a16:creationId xmlns:a16="http://schemas.microsoft.com/office/drawing/2014/main" id="{F4BC265B-76AF-407D-BF77-B792B3D8CF95}"/>
              </a:ext>
            </a:extLst>
          </p:cNvPr>
          <p:cNvSpPr txBox="1"/>
          <p:nvPr/>
        </p:nvSpPr>
        <p:spPr>
          <a:xfrm>
            <a:off x="0" y="6586604"/>
            <a:ext cx="6094520" cy="261610"/>
          </a:xfrm>
          <a:prstGeom prst="rect">
            <a:avLst/>
          </a:prstGeom>
          <a:noFill/>
        </p:spPr>
        <p:txBody>
          <a:bodyPr wrap="square">
            <a:spAutoFit/>
          </a:bodyPr>
          <a:lstStyle/>
          <a:p>
            <a:r>
              <a:rPr lang="en-US" sz="1100" i="1" dirty="0"/>
              <a:t>Source: Visa Destination Insights</a:t>
            </a:r>
          </a:p>
        </p:txBody>
      </p:sp>
      <p:graphicFrame>
        <p:nvGraphicFramePr>
          <p:cNvPr id="3" name="Table 4">
            <a:extLst>
              <a:ext uri="{FF2B5EF4-FFF2-40B4-BE49-F238E27FC236}">
                <a16:creationId xmlns:a16="http://schemas.microsoft.com/office/drawing/2014/main" id="{469D8DBC-EFE4-8805-6225-385457A6D24F}"/>
              </a:ext>
            </a:extLst>
          </p:cNvPr>
          <p:cNvGraphicFramePr>
            <a:graphicFrameLocks noGrp="1"/>
          </p:cNvGraphicFramePr>
          <p:nvPr>
            <p:extLst>
              <p:ext uri="{D42A27DB-BD31-4B8C-83A1-F6EECF244321}">
                <p14:modId xmlns:p14="http://schemas.microsoft.com/office/powerpoint/2010/main" val="3507259391"/>
              </p:ext>
            </p:extLst>
          </p:nvPr>
        </p:nvGraphicFramePr>
        <p:xfrm>
          <a:off x="1569636" y="1545877"/>
          <a:ext cx="9049767" cy="4348480"/>
        </p:xfrm>
        <a:graphic>
          <a:graphicData uri="http://schemas.openxmlformats.org/drawingml/2006/table">
            <a:tbl>
              <a:tblPr firstRow="1" bandRow="1">
                <a:tableStyleId>{5C22544A-7EE6-4342-B048-85BDC9FD1C3A}</a:tableStyleId>
              </a:tblPr>
              <a:tblGrid>
                <a:gridCol w="708342">
                  <a:extLst>
                    <a:ext uri="{9D8B030D-6E8A-4147-A177-3AD203B41FA5}">
                      <a16:colId xmlns:a16="http://schemas.microsoft.com/office/drawing/2014/main" val="4106758027"/>
                    </a:ext>
                  </a:extLst>
                </a:gridCol>
                <a:gridCol w="3361754">
                  <a:extLst>
                    <a:ext uri="{9D8B030D-6E8A-4147-A177-3AD203B41FA5}">
                      <a16:colId xmlns:a16="http://schemas.microsoft.com/office/drawing/2014/main" val="495953764"/>
                    </a:ext>
                  </a:extLst>
                </a:gridCol>
                <a:gridCol w="1041400">
                  <a:extLst>
                    <a:ext uri="{9D8B030D-6E8A-4147-A177-3AD203B41FA5}">
                      <a16:colId xmlns:a16="http://schemas.microsoft.com/office/drawing/2014/main" val="1661714090"/>
                    </a:ext>
                  </a:extLst>
                </a:gridCol>
                <a:gridCol w="1327214">
                  <a:extLst>
                    <a:ext uri="{9D8B030D-6E8A-4147-A177-3AD203B41FA5}">
                      <a16:colId xmlns:a16="http://schemas.microsoft.com/office/drawing/2014/main" val="1815310412"/>
                    </a:ext>
                  </a:extLst>
                </a:gridCol>
                <a:gridCol w="1286066">
                  <a:extLst>
                    <a:ext uri="{9D8B030D-6E8A-4147-A177-3AD203B41FA5}">
                      <a16:colId xmlns:a16="http://schemas.microsoft.com/office/drawing/2014/main" val="1452926316"/>
                    </a:ext>
                  </a:extLst>
                </a:gridCol>
                <a:gridCol w="1324991">
                  <a:extLst>
                    <a:ext uri="{9D8B030D-6E8A-4147-A177-3AD203B41FA5}">
                      <a16:colId xmlns:a16="http://schemas.microsoft.com/office/drawing/2014/main" val="3774744543"/>
                    </a:ext>
                  </a:extLst>
                </a:gridCol>
              </a:tblGrid>
              <a:tr h="370840">
                <a:tc>
                  <a:txBody>
                    <a:bodyPr/>
                    <a:lstStyle/>
                    <a:p>
                      <a:pPr algn="ctr"/>
                      <a:r>
                        <a:rPr lang="en-US" dirty="0"/>
                        <a:t>Rank</a:t>
                      </a:r>
                    </a:p>
                  </a:txBody>
                  <a:tcPr anchor="ctr"/>
                </a:tc>
                <a:tc>
                  <a:txBody>
                    <a:bodyPr/>
                    <a:lstStyle/>
                    <a:p>
                      <a:pPr algn="ctr"/>
                      <a:r>
                        <a:rPr lang="en-US" dirty="0"/>
                        <a:t>Market</a:t>
                      </a:r>
                    </a:p>
                  </a:txBody>
                  <a:tcPr anchor="ctr"/>
                </a:tc>
                <a:tc>
                  <a:txBody>
                    <a:bodyPr/>
                    <a:lstStyle/>
                    <a:p>
                      <a:pPr algn="ctr"/>
                      <a:r>
                        <a:rPr lang="en-US" dirty="0"/>
                        <a:t>Total Spend</a:t>
                      </a:r>
                    </a:p>
                  </a:txBody>
                  <a:tcPr anchor="ctr"/>
                </a:tc>
                <a:tc>
                  <a:txBody>
                    <a:bodyPr/>
                    <a:lstStyle/>
                    <a:p>
                      <a:pPr algn="ctr"/>
                      <a:r>
                        <a:rPr lang="en-US" dirty="0"/>
                        <a:t>YoY Change %</a:t>
                      </a:r>
                    </a:p>
                  </a:txBody>
                  <a:tcPr anchor="ctr"/>
                </a:tc>
                <a:tc>
                  <a:txBody>
                    <a:bodyPr/>
                    <a:lstStyle/>
                    <a:p>
                      <a:pPr algn="ctr"/>
                      <a:r>
                        <a:rPr lang="en-US" dirty="0"/>
                        <a:t>Card Count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YoY Change %</a:t>
                      </a:r>
                    </a:p>
                  </a:txBody>
                  <a:tcPr anchor="ctr"/>
                </a:tc>
                <a:extLst>
                  <a:ext uri="{0D108BD9-81ED-4DB2-BD59-A6C34878D82A}">
                    <a16:rowId xmlns:a16="http://schemas.microsoft.com/office/drawing/2014/main" val="1644775296"/>
                  </a:ext>
                </a:extLst>
              </a:tr>
              <a:tr h="370840">
                <a:tc>
                  <a:txBody>
                    <a:bodyPr/>
                    <a:lstStyle/>
                    <a:p>
                      <a:pPr algn="ctr"/>
                      <a:r>
                        <a:rPr lang="en-US" sz="1400" b="1" dirty="0"/>
                        <a:t>1</a:t>
                      </a:r>
                    </a:p>
                  </a:txBody>
                  <a:tcPr anchor="ctr"/>
                </a:tc>
                <a:tc>
                  <a:txBody>
                    <a:bodyPr/>
                    <a:lstStyle/>
                    <a:p>
                      <a:pPr algn="l" fontAlgn="b"/>
                      <a:r>
                        <a:rPr lang="en-US" sz="1400" b="0" i="0" u="none" strike="noStrike" dirty="0">
                          <a:solidFill>
                            <a:srgbClr val="000000"/>
                          </a:solidFill>
                          <a:effectLst/>
                          <a:latin typeface="Calibri" panose="020F0502020204030204" pitchFamily="34" charset="0"/>
                        </a:rPr>
                        <a:t> Bozeman, MT</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$2,426,400</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-11%</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12,006</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-10%</a:t>
                      </a:r>
                    </a:p>
                  </a:txBody>
                  <a:tcPr marL="9525" marR="9525" marT="9525" marB="0" anchor="ctr"/>
                </a:tc>
                <a:extLst>
                  <a:ext uri="{0D108BD9-81ED-4DB2-BD59-A6C34878D82A}">
                    <a16:rowId xmlns:a16="http://schemas.microsoft.com/office/drawing/2014/main" val="3571248295"/>
                  </a:ext>
                </a:extLst>
              </a:tr>
              <a:tr h="370840">
                <a:tc>
                  <a:txBody>
                    <a:bodyPr/>
                    <a:lstStyle/>
                    <a:p>
                      <a:pPr algn="ctr"/>
                      <a:r>
                        <a:rPr lang="en-US" sz="1400" b="1" dirty="0"/>
                        <a:t>2</a:t>
                      </a:r>
                    </a:p>
                  </a:txBody>
                  <a:tcPr anchor="ctr"/>
                </a:tc>
                <a:tc>
                  <a:txBody>
                    <a:bodyPr/>
                    <a:lstStyle/>
                    <a:p>
                      <a:pPr algn="l" fontAlgn="b"/>
                      <a:r>
                        <a:rPr lang="en-US" sz="1400" b="0" i="0" u="none" strike="noStrike" dirty="0">
                          <a:solidFill>
                            <a:srgbClr val="000000"/>
                          </a:solidFill>
                          <a:effectLst/>
                          <a:latin typeface="Calibri" panose="020F0502020204030204" pitchFamily="34" charset="0"/>
                        </a:rPr>
                        <a:t> New York-Newark-Jersey City, NY-NJ-PA</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$512,855</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1,640</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+2% </a:t>
                      </a:r>
                    </a:p>
                  </a:txBody>
                  <a:tcPr marL="9525" marR="9525" marT="9525" marB="0" anchor="ctr"/>
                </a:tc>
                <a:extLst>
                  <a:ext uri="{0D108BD9-81ED-4DB2-BD59-A6C34878D82A}">
                    <a16:rowId xmlns:a16="http://schemas.microsoft.com/office/drawing/2014/main" val="4138873646"/>
                  </a:ext>
                </a:extLst>
              </a:tr>
              <a:tr h="370840">
                <a:tc>
                  <a:txBody>
                    <a:bodyPr/>
                    <a:lstStyle/>
                    <a:p>
                      <a:pPr algn="ctr"/>
                      <a:r>
                        <a:rPr lang="en-US" sz="1400" b="1" dirty="0"/>
                        <a:t>3</a:t>
                      </a:r>
                    </a:p>
                  </a:txBody>
                  <a:tcPr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 Chicago-Naperville-Elgin, IL-IN-WI</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$434,603</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+14%</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1,045</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662645085"/>
                  </a:ext>
                </a:extLst>
              </a:tr>
              <a:tr h="370840">
                <a:tc>
                  <a:txBody>
                    <a:bodyPr/>
                    <a:lstStyle/>
                    <a:p>
                      <a:pPr algn="ctr"/>
                      <a:r>
                        <a:rPr lang="en-US" sz="1400" b="1" dirty="0"/>
                        <a:t>4</a:t>
                      </a:r>
                    </a:p>
                  </a:txBody>
                  <a:tcPr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 Los Angeles-Long Beach-Anaheim, CA</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$279,760</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-18%</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1,072</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-10%</a:t>
                      </a:r>
                    </a:p>
                  </a:txBody>
                  <a:tcPr marL="9525" marR="9525" marT="9525" marB="0" anchor="ctr"/>
                </a:tc>
                <a:extLst>
                  <a:ext uri="{0D108BD9-81ED-4DB2-BD59-A6C34878D82A}">
                    <a16:rowId xmlns:a16="http://schemas.microsoft.com/office/drawing/2014/main" val="1118902350"/>
                  </a:ext>
                </a:extLst>
              </a:tr>
              <a:tr h="370840">
                <a:tc>
                  <a:txBody>
                    <a:bodyPr/>
                    <a:lstStyle/>
                    <a:p>
                      <a:pPr algn="ctr"/>
                      <a:r>
                        <a:rPr lang="en-US" sz="1400" b="1" dirty="0"/>
                        <a:t>5</a:t>
                      </a:r>
                    </a:p>
                  </a:txBody>
                  <a:tcPr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 San Francisco-Oakland-Berkeley, CA</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$187,673</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-6%</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678</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-15%</a:t>
                      </a:r>
                    </a:p>
                  </a:txBody>
                  <a:tcPr marL="9525" marR="9525" marT="9525" marB="0" anchor="ctr"/>
                </a:tc>
                <a:extLst>
                  <a:ext uri="{0D108BD9-81ED-4DB2-BD59-A6C34878D82A}">
                    <a16:rowId xmlns:a16="http://schemas.microsoft.com/office/drawing/2014/main" val="1267768303"/>
                  </a:ext>
                </a:extLst>
              </a:tr>
              <a:tr h="370840">
                <a:tc>
                  <a:txBody>
                    <a:bodyPr/>
                    <a:lstStyle/>
                    <a:p>
                      <a:pPr algn="ctr"/>
                      <a:r>
                        <a:rPr lang="en-US" sz="1400" b="1" dirty="0"/>
                        <a:t>6</a:t>
                      </a:r>
                    </a:p>
                  </a:txBody>
                  <a:tcPr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 Washington-Arlington-Alexandria, DC-VA-MD</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$170,755</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-15%</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467</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-13%</a:t>
                      </a:r>
                    </a:p>
                  </a:txBody>
                  <a:tcPr marL="9525" marR="9525" marT="9525" marB="0" anchor="ctr"/>
                </a:tc>
                <a:extLst>
                  <a:ext uri="{0D108BD9-81ED-4DB2-BD59-A6C34878D82A}">
                    <a16:rowId xmlns:a16="http://schemas.microsoft.com/office/drawing/2014/main" val="3554936473"/>
                  </a:ext>
                </a:extLst>
              </a:tr>
              <a:tr h="370840">
                <a:tc>
                  <a:txBody>
                    <a:bodyPr/>
                    <a:lstStyle/>
                    <a:p>
                      <a:pPr algn="ctr"/>
                      <a:r>
                        <a:rPr lang="en-US" sz="1400" b="1" dirty="0"/>
                        <a:t>7</a:t>
                      </a:r>
                    </a:p>
                  </a:txBody>
                  <a:tcPr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 Seattle-Tacoma-Bellevue, WA</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$155,195</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-33%</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707</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-28%</a:t>
                      </a:r>
                    </a:p>
                  </a:txBody>
                  <a:tcPr marL="9525" marR="9525" marT="9525" marB="0" anchor="ctr"/>
                </a:tc>
                <a:extLst>
                  <a:ext uri="{0D108BD9-81ED-4DB2-BD59-A6C34878D82A}">
                    <a16:rowId xmlns:a16="http://schemas.microsoft.com/office/drawing/2014/main" val="2915535559"/>
                  </a:ext>
                </a:extLst>
              </a:tr>
              <a:tr h="370840">
                <a:tc>
                  <a:txBody>
                    <a:bodyPr/>
                    <a:lstStyle/>
                    <a:p>
                      <a:pPr algn="ctr"/>
                      <a:r>
                        <a:rPr lang="en-US" sz="1400" b="1" dirty="0"/>
                        <a:t>8</a:t>
                      </a:r>
                    </a:p>
                  </a:txBody>
                  <a:tcPr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 San Diego-Chula Vista-Carlsbad, CA</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$142,995</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+13%</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510</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-4%</a:t>
                      </a:r>
                    </a:p>
                  </a:txBody>
                  <a:tcPr marL="9525" marR="9525" marT="9525" marB="0" anchor="ctr"/>
                </a:tc>
                <a:extLst>
                  <a:ext uri="{0D108BD9-81ED-4DB2-BD59-A6C34878D82A}">
                    <a16:rowId xmlns:a16="http://schemas.microsoft.com/office/drawing/2014/main" val="3962886542"/>
                  </a:ext>
                </a:extLst>
              </a:tr>
              <a:tr h="370840">
                <a:tc>
                  <a:txBody>
                    <a:bodyPr/>
                    <a:lstStyle/>
                    <a:p>
                      <a:pPr algn="ctr"/>
                      <a:r>
                        <a:rPr lang="en-US" sz="1400" b="1" dirty="0"/>
                        <a:t>9</a:t>
                      </a:r>
                    </a:p>
                  </a:txBody>
                  <a:tcPr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 Minneapolis-St. Paul-Bloomington, MN-WI</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$135,951</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-29%</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579</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-26%</a:t>
                      </a:r>
                    </a:p>
                  </a:txBody>
                  <a:tcPr marL="9525" marR="9525" marT="9525" marB="0" anchor="ctr"/>
                </a:tc>
                <a:extLst>
                  <a:ext uri="{0D108BD9-81ED-4DB2-BD59-A6C34878D82A}">
                    <a16:rowId xmlns:a16="http://schemas.microsoft.com/office/drawing/2014/main" val="4174106470"/>
                  </a:ext>
                </a:extLst>
              </a:tr>
              <a:tr h="370840">
                <a:tc>
                  <a:txBody>
                    <a:bodyPr/>
                    <a:lstStyle/>
                    <a:p>
                      <a:pPr algn="ctr"/>
                      <a:r>
                        <a:rPr lang="en-US" sz="1400" b="1" dirty="0"/>
                        <a:t>10</a:t>
                      </a:r>
                    </a:p>
                  </a:txBody>
                  <a:tcPr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 Denver-Aurora-Lakewood, CO</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$131,920</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-32%</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727</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364A3D"/>
                          </a:solidFill>
                          <a:effectLst/>
                          <a:latin typeface="Calibri" panose="020F0502020204030204" pitchFamily="34" charset="0"/>
                        </a:rPr>
                        <a:t>-29%</a:t>
                      </a:r>
                    </a:p>
                  </a:txBody>
                  <a:tcPr marL="9525" marR="9525" marT="9525" marB="0" anchor="ctr"/>
                </a:tc>
                <a:extLst>
                  <a:ext uri="{0D108BD9-81ED-4DB2-BD59-A6C34878D82A}">
                    <a16:rowId xmlns:a16="http://schemas.microsoft.com/office/drawing/2014/main" val="2345034787"/>
                  </a:ext>
                </a:extLst>
              </a:tr>
            </a:tbl>
          </a:graphicData>
        </a:graphic>
      </p:graphicFrame>
    </p:spTree>
    <p:extLst>
      <p:ext uri="{BB962C8B-B14F-4D97-AF65-F5344CB8AC3E}">
        <p14:creationId xmlns:p14="http://schemas.microsoft.com/office/powerpoint/2010/main" val="7941964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274320" y="302422"/>
            <a:ext cx="9144000" cy="782637"/>
          </a:xfrm>
        </p:spPr>
        <p:txBody>
          <a:bodyPr anchor="ctr"/>
          <a:lstStyle/>
          <a:p>
            <a:pPr algn="l"/>
            <a:r>
              <a:rPr lang="en-US" sz="3200" b="1" dirty="0">
                <a:solidFill>
                  <a:schemeClr val="accent1"/>
                </a:solidFill>
                <a:latin typeface="+mn-lt"/>
              </a:rPr>
              <a:t>VISA VUE – TOTAL INTERNATIONAL VISA CARD SPEND DATA </a:t>
            </a:r>
            <a:r>
              <a:rPr lang="en-US" sz="2400" b="1" dirty="0">
                <a:solidFill>
                  <a:schemeClr val="accent1"/>
                </a:solidFill>
                <a:latin typeface="+mn-lt"/>
              </a:rPr>
              <a:t>(Spend by Month)</a:t>
            </a:r>
            <a:endParaRPr lang="en-US" sz="2400" dirty="0">
              <a:solidFill>
                <a:schemeClr val="accent1"/>
              </a:solidFill>
              <a:latin typeface="+mn-lt"/>
            </a:endParaRPr>
          </a:p>
        </p:txBody>
      </p:sp>
      <p:sp>
        <p:nvSpPr>
          <p:cNvPr id="6" name="TextBox 5">
            <a:extLst>
              <a:ext uri="{FF2B5EF4-FFF2-40B4-BE49-F238E27FC236}">
                <a16:creationId xmlns:a16="http://schemas.microsoft.com/office/drawing/2014/main" id="{F4BC265B-76AF-407D-BF77-B792B3D8CF95}"/>
              </a:ext>
            </a:extLst>
          </p:cNvPr>
          <p:cNvSpPr txBox="1"/>
          <p:nvPr/>
        </p:nvSpPr>
        <p:spPr>
          <a:xfrm>
            <a:off x="0" y="6586604"/>
            <a:ext cx="6094520" cy="261610"/>
          </a:xfrm>
          <a:prstGeom prst="rect">
            <a:avLst/>
          </a:prstGeom>
          <a:noFill/>
        </p:spPr>
        <p:txBody>
          <a:bodyPr wrap="square">
            <a:spAutoFit/>
          </a:bodyPr>
          <a:lstStyle/>
          <a:p>
            <a:r>
              <a:rPr lang="en-US" sz="1100" i="1" dirty="0"/>
              <a:t>Source: Visa Destination Insights</a:t>
            </a:r>
          </a:p>
        </p:txBody>
      </p:sp>
      <p:graphicFrame>
        <p:nvGraphicFramePr>
          <p:cNvPr id="4" name="Chart 3">
            <a:extLst>
              <a:ext uri="{FF2B5EF4-FFF2-40B4-BE49-F238E27FC236}">
                <a16:creationId xmlns:a16="http://schemas.microsoft.com/office/drawing/2014/main" id="{5FE94021-B685-C2AB-B923-63697CA9AB4D}"/>
              </a:ext>
            </a:extLst>
          </p:cNvPr>
          <p:cNvGraphicFramePr>
            <a:graphicFrameLocks/>
          </p:cNvGraphicFramePr>
          <p:nvPr>
            <p:extLst>
              <p:ext uri="{D42A27DB-BD31-4B8C-83A1-F6EECF244321}">
                <p14:modId xmlns:p14="http://schemas.microsoft.com/office/powerpoint/2010/main" val="3572837525"/>
              </p:ext>
            </p:extLst>
          </p:nvPr>
        </p:nvGraphicFramePr>
        <p:xfrm>
          <a:off x="426173" y="1250302"/>
          <a:ext cx="11336694" cy="52064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1418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274320" y="281462"/>
            <a:ext cx="9144000" cy="782637"/>
          </a:xfrm>
        </p:spPr>
        <p:txBody>
          <a:bodyPr anchor="ctr"/>
          <a:lstStyle/>
          <a:p>
            <a:pPr algn="l"/>
            <a:r>
              <a:rPr lang="en-US" sz="3200" b="1" dirty="0">
                <a:solidFill>
                  <a:schemeClr val="accent1"/>
                </a:solidFill>
                <a:latin typeface="+mn-lt"/>
              </a:rPr>
              <a:t>VISA VUE – TOTAL INTERNATIONAL VISA CARD SPEND DATA </a:t>
            </a:r>
            <a:r>
              <a:rPr lang="en-US" sz="2400" b="1" dirty="0">
                <a:solidFill>
                  <a:schemeClr val="accent1"/>
                </a:solidFill>
                <a:latin typeface="+mn-lt"/>
              </a:rPr>
              <a:t>(Cumulative Spend by Month)</a:t>
            </a:r>
            <a:endParaRPr lang="en-US" sz="2400" dirty="0">
              <a:solidFill>
                <a:schemeClr val="accent1"/>
              </a:solidFill>
              <a:latin typeface="+mn-lt"/>
            </a:endParaRPr>
          </a:p>
        </p:txBody>
      </p:sp>
      <p:sp>
        <p:nvSpPr>
          <p:cNvPr id="6" name="TextBox 5">
            <a:extLst>
              <a:ext uri="{FF2B5EF4-FFF2-40B4-BE49-F238E27FC236}">
                <a16:creationId xmlns:a16="http://schemas.microsoft.com/office/drawing/2014/main" id="{F4BC265B-76AF-407D-BF77-B792B3D8CF95}"/>
              </a:ext>
            </a:extLst>
          </p:cNvPr>
          <p:cNvSpPr txBox="1"/>
          <p:nvPr/>
        </p:nvSpPr>
        <p:spPr>
          <a:xfrm>
            <a:off x="0" y="6586604"/>
            <a:ext cx="6094520" cy="261610"/>
          </a:xfrm>
          <a:prstGeom prst="rect">
            <a:avLst/>
          </a:prstGeom>
          <a:noFill/>
        </p:spPr>
        <p:txBody>
          <a:bodyPr wrap="square">
            <a:spAutoFit/>
          </a:bodyPr>
          <a:lstStyle/>
          <a:p>
            <a:r>
              <a:rPr lang="en-US" sz="1100" i="1" dirty="0"/>
              <a:t>Source: Visa Destination Insights</a:t>
            </a:r>
          </a:p>
        </p:txBody>
      </p:sp>
      <p:graphicFrame>
        <p:nvGraphicFramePr>
          <p:cNvPr id="4" name="Chart 3">
            <a:extLst>
              <a:ext uri="{FF2B5EF4-FFF2-40B4-BE49-F238E27FC236}">
                <a16:creationId xmlns:a16="http://schemas.microsoft.com/office/drawing/2014/main" id="{52E944C5-E224-DCA8-A17A-39FBAD7C71F6}"/>
              </a:ext>
            </a:extLst>
          </p:cNvPr>
          <p:cNvGraphicFramePr>
            <a:graphicFrameLocks/>
          </p:cNvGraphicFramePr>
          <p:nvPr>
            <p:extLst>
              <p:ext uri="{D42A27DB-BD31-4B8C-83A1-F6EECF244321}">
                <p14:modId xmlns:p14="http://schemas.microsoft.com/office/powerpoint/2010/main" val="2091958205"/>
              </p:ext>
            </p:extLst>
          </p:nvPr>
        </p:nvGraphicFramePr>
        <p:xfrm>
          <a:off x="444834" y="1336167"/>
          <a:ext cx="11299372" cy="50749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55742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274320" y="197486"/>
            <a:ext cx="9144000" cy="782637"/>
          </a:xfrm>
        </p:spPr>
        <p:txBody>
          <a:bodyPr anchor="ctr"/>
          <a:lstStyle/>
          <a:p>
            <a:pPr algn="l"/>
            <a:r>
              <a:rPr lang="en-US" sz="3200" b="1" dirty="0">
                <a:solidFill>
                  <a:schemeClr val="accent1"/>
                </a:solidFill>
                <a:latin typeface="+mn-lt"/>
              </a:rPr>
              <a:t>ANALYST NOTES</a:t>
            </a:r>
            <a:endParaRPr lang="en-US" sz="3200" dirty="0">
              <a:solidFill>
                <a:schemeClr val="accent1"/>
              </a:solidFill>
              <a:latin typeface="+mn-lt"/>
            </a:endParaRPr>
          </a:p>
        </p:txBody>
      </p:sp>
      <p:sp>
        <p:nvSpPr>
          <p:cNvPr id="6" name="Subtitle 2">
            <a:extLst>
              <a:ext uri="{FF2B5EF4-FFF2-40B4-BE49-F238E27FC236}">
                <a16:creationId xmlns:a16="http://schemas.microsoft.com/office/drawing/2014/main" id="{B38E4A65-8FD4-7E60-7559-AF49CE6F571D}"/>
              </a:ext>
            </a:extLst>
          </p:cNvPr>
          <p:cNvSpPr>
            <a:spLocks noGrp="1"/>
          </p:cNvSpPr>
          <p:nvPr>
            <p:ph type="subTitle" idx="1"/>
          </p:nvPr>
        </p:nvSpPr>
        <p:spPr>
          <a:xfrm>
            <a:off x="335280" y="980123"/>
            <a:ext cx="11388018" cy="5531802"/>
          </a:xfrm>
        </p:spPr>
        <p:txBody>
          <a:bodyPr/>
          <a:lstStyle/>
          <a:p>
            <a:pPr algn="l"/>
            <a:r>
              <a:rPr lang="en-US" sz="2600" b="1" dirty="0"/>
              <a:t>West Region Mountain Market Summary</a:t>
            </a:r>
          </a:p>
          <a:p>
            <a:pPr marL="457200" indent="-457200" algn="l">
              <a:buFont typeface="Arial" panose="020B0604020202020204" pitchFamily="34" charset="0"/>
              <a:buChar char="•"/>
            </a:pPr>
            <a:r>
              <a:rPr lang="en-US" sz="1900" dirty="0"/>
              <a:t>“Following a month of sparse snowfall, precipitation picked back up in February, stoking hopes that the ski season won’t be shortened and may in fact lengthen this year. All of the pieces of the puzzle came together in February; economic indicators were mostly positive, and skiers and snowboarders flocked to their favorite mountain destinations to enjoy the snowy conditions.”</a:t>
            </a:r>
          </a:p>
          <a:p>
            <a:pPr marL="457200" indent="-457200" algn="l">
              <a:buFont typeface="Arial" panose="020B0604020202020204" pitchFamily="34" charset="0"/>
              <a:buChar char="•"/>
            </a:pPr>
            <a:r>
              <a:rPr lang="en-US" sz="1900" dirty="0"/>
              <a:t>“The right economic conditions are also key to consumers’ booking, and February delivered as economic indicators showed mostly growth, especially with continued record performance on Wall Street. The Dow Jones Industrial Average (DJIA) stands out, posting a 2.2 percent (or 846.1-point) gain in February and closing the month at 38,996.4 points. This marks the third consecutive monthly record-high close as financial markets continue to display strength.”</a:t>
            </a:r>
          </a:p>
          <a:p>
            <a:pPr marL="457200" indent="-457200" algn="l">
              <a:buFont typeface="Arial" panose="020B0604020202020204" pitchFamily="34" charset="0"/>
              <a:buChar char="•"/>
            </a:pPr>
            <a:r>
              <a:rPr lang="en-US" sz="1900" dirty="0"/>
              <a:t>“However, Main Street holds a slightly different perspective, according to the Consumer Confidence Index (CCI), a measure of consumers’ confidence in the economy. CCI declined from last month, down -3.8 percent to 106.7 points (1985=100) following a downward revision to January’s result. Dana Peterson, Chief Economist at The Conference Board said, “Confidence deteriorated for consumers under the age of 35 and those 55 and over, whereas it improved slightly for those aged 35 to 54.” </a:t>
            </a:r>
          </a:p>
          <a:p>
            <a:pPr marL="457200" indent="-457200" algn="l">
              <a:buFont typeface="Arial" panose="020B0604020202020204" pitchFamily="34" charset="0"/>
              <a:buChar char="•"/>
            </a:pPr>
            <a:r>
              <a:rPr lang="en-US" sz="1900" dirty="0"/>
              <a:t>“But overall, the momentum gained in February was strong. If the economy continues the current trajectory and mother nature plays nice occasionally, the season may in fact show further compression in the next 2 months, or potentially lengthen into May.”</a:t>
            </a:r>
          </a:p>
          <a:p>
            <a:pPr marL="914400" lvl="1" indent="-457200" algn="l">
              <a:buFont typeface="Arial" panose="020B0604020202020204" pitchFamily="34" charset="0"/>
              <a:buChar char="•"/>
            </a:pPr>
            <a:endParaRPr lang="en-US" sz="1800" dirty="0"/>
          </a:p>
        </p:txBody>
      </p:sp>
      <p:sp>
        <p:nvSpPr>
          <p:cNvPr id="3" name="TextBox 2">
            <a:extLst>
              <a:ext uri="{FF2B5EF4-FFF2-40B4-BE49-F238E27FC236}">
                <a16:creationId xmlns:a16="http://schemas.microsoft.com/office/drawing/2014/main" id="{F7CD54F3-551A-22D3-BB09-6A860A7344D5}"/>
              </a:ext>
            </a:extLst>
          </p:cNvPr>
          <p:cNvSpPr txBox="1"/>
          <p:nvPr/>
        </p:nvSpPr>
        <p:spPr>
          <a:xfrm>
            <a:off x="0" y="6597024"/>
            <a:ext cx="3398520" cy="261610"/>
          </a:xfrm>
          <a:prstGeom prst="rect">
            <a:avLst/>
          </a:prstGeom>
          <a:noFill/>
        </p:spPr>
        <p:txBody>
          <a:bodyPr wrap="square" rtlCol="0">
            <a:spAutoFit/>
          </a:bodyPr>
          <a:lstStyle/>
          <a:p>
            <a:r>
              <a:rPr lang="en-US" sz="1100" i="1" dirty="0"/>
              <a:t>Source: DestiMetrics and The Conference Board</a:t>
            </a:r>
          </a:p>
        </p:txBody>
      </p:sp>
    </p:spTree>
    <p:extLst>
      <p:ext uri="{BB962C8B-B14F-4D97-AF65-F5344CB8AC3E}">
        <p14:creationId xmlns:p14="http://schemas.microsoft.com/office/powerpoint/2010/main" val="33435488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274320" y="324823"/>
            <a:ext cx="9144000" cy="782637"/>
          </a:xfrm>
        </p:spPr>
        <p:txBody>
          <a:bodyPr anchor="ctr"/>
          <a:lstStyle/>
          <a:p>
            <a:pPr algn="l"/>
            <a:r>
              <a:rPr lang="en-US" sz="3200" b="1" dirty="0">
                <a:solidFill>
                  <a:schemeClr val="accent1"/>
                </a:solidFill>
                <a:latin typeface="+mn-lt"/>
              </a:rPr>
              <a:t>VISA VUE – 2024 YEAR-TO-DATE VISA CARD SPEND    DATA (</a:t>
            </a:r>
            <a:r>
              <a:rPr lang="en-US" sz="2400" b="1" dirty="0">
                <a:solidFill>
                  <a:schemeClr val="accent1"/>
                </a:solidFill>
                <a:latin typeface="+mn-lt"/>
              </a:rPr>
              <a:t>Spend by International Market January 2024)</a:t>
            </a:r>
            <a:endParaRPr lang="en-US" sz="2400" dirty="0">
              <a:solidFill>
                <a:schemeClr val="accent1"/>
              </a:solidFill>
              <a:latin typeface="+mn-lt"/>
            </a:endParaRPr>
          </a:p>
        </p:txBody>
      </p:sp>
      <p:sp>
        <p:nvSpPr>
          <p:cNvPr id="6" name="TextBox 5">
            <a:extLst>
              <a:ext uri="{FF2B5EF4-FFF2-40B4-BE49-F238E27FC236}">
                <a16:creationId xmlns:a16="http://schemas.microsoft.com/office/drawing/2014/main" id="{F4BC265B-76AF-407D-BF77-B792B3D8CF95}"/>
              </a:ext>
            </a:extLst>
          </p:cNvPr>
          <p:cNvSpPr txBox="1"/>
          <p:nvPr/>
        </p:nvSpPr>
        <p:spPr>
          <a:xfrm>
            <a:off x="0" y="6586604"/>
            <a:ext cx="6094520" cy="261610"/>
          </a:xfrm>
          <a:prstGeom prst="rect">
            <a:avLst/>
          </a:prstGeom>
          <a:noFill/>
        </p:spPr>
        <p:txBody>
          <a:bodyPr wrap="square">
            <a:spAutoFit/>
          </a:bodyPr>
          <a:lstStyle/>
          <a:p>
            <a:r>
              <a:rPr lang="en-US" sz="1100" i="1" dirty="0"/>
              <a:t>Source: Visa Destination Insights</a:t>
            </a:r>
          </a:p>
        </p:txBody>
      </p:sp>
      <p:graphicFrame>
        <p:nvGraphicFramePr>
          <p:cNvPr id="3" name="Table 4">
            <a:extLst>
              <a:ext uri="{FF2B5EF4-FFF2-40B4-BE49-F238E27FC236}">
                <a16:creationId xmlns:a16="http://schemas.microsoft.com/office/drawing/2014/main" id="{469D8DBC-EFE4-8805-6225-385457A6D24F}"/>
              </a:ext>
            </a:extLst>
          </p:cNvPr>
          <p:cNvGraphicFramePr>
            <a:graphicFrameLocks noGrp="1"/>
          </p:cNvGraphicFramePr>
          <p:nvPr>
            <p:extLst>
              <p:ext uri="{D42A27DB-BD31-4B8C-83A1-F6EECF244321}">
                <p14:modId xmlns:p14="http://schemas.microsoft.com/office/powerpoint/2010/main" val="3570805763"/>
              </p:ext>
            </p:extLst>
          </p:nvPr>
        </p:nvGraphicFramePr>
        <p:xfrm>
          <a:off x="2431078" y="1516617"/>
          <a:ext cx="7326884" cy="4348480"/>
        </p:xfrm>
        <a:graphic>
          <a:graphicData uri="http://schemas.openxmlformats.org/drawingml/2006/table">
            <a:tbl>
              <a:tblPr firstRow="1" bandRow="1">
                <a:tableStyleId>{5C22544A-7EE6-4342-B048-85BDC9FD1C3A}</a:tableStyleId>
              </a:tblPr>
              <a:tblGrid>
                <a:gridCol w="708342">
                  <a:extLst>
                    <a:ext uri="{9D8B030D-6E8A-4147-A177-3AD203B41FA5}">
                      <a16:colId xmlns:a16="http://schemas.microsoft.com/office/drawing/2014/main" val="4106758027"/>
                    </a:ext>
                  </a:extLst>
                </a:gridCol>
                <a:gridCol w="1519890">
                  <a:extLst>
                    <a:ext uri="{9D8B030D-6E8A-4147-A177-3AD203B41FA5}">
                      <a16:colId xmlns:a16="http://schemas.microsoft.com/office/drawing/2014/main" val="495953764"/>
                    </a:ext>
                  </a:extLst>
                </a:gridCol>
                <a:gridCol w="1160381">
                  <a:extLst>
                    <a:ext uri="{9D8B030D-6E8A-4147-A177-3AD203B41FA5}">
                      <a16:colId xmlns:a16="http://schemas.microsoft.com/office/drawing/2014/main" val="1661714090"/>
                    </a:ext>
                  </a:extLst>
                </a:gridCol>
                <a:gridCol w="1327214">
                  <a:extLst>
                    <a:ext uri="{9D8B030D-6E8A-4147-A177-3AD203B41FA5}">
                      <a16:colId xmlns:a16="http://schemas.microsoft.com/office/drawing/2014/main" val="1815310412"/>
                    </a:ext>
                  </a:extLst>
                </a:gridCol>
                <a:gridCol w="1286066">
                  <a:extLst>
                    <a:ext uri="{9D8B030D-6E8A-4147-A177-3AD203B41FA5}">
                      <a16:colId xmlns:a16="http://schemas.microsoft.com/office/drawing/2014/main" val="1452926316"/>
                    </a:ext>
                  </a:extLst>
                </a:gridCol>
                <a:gridCol w="1324991">
                  <a:extLst>
                    <a:ext uri="{9D8B030D-6E8A-4147-A177-3AD203B41FA5}">
                      <a16:colId xmlns:a16="http://schemas.microsoft.com/office/drawing/2014/main" val="3774744543"/>
                    </a:ext>
                  </a:extLst>
                </a:gridCol>
              </a:tblGrid>
              <a:tr h="370840">
                <a:tc>
                  <a:txBody>
                    <a:bodyPr/>
                    <a:lstStyle/>
                    <a:p>
                      <a:pPr algn="ctr"/>
                      <a:r>
                        <a:rPr lang="en-US" dirty="0"/>
                        <a:t>Rank</a:t>
                      </a:r>
                    </a:p>
                  </a:txBody>
                  <a:tcPr anchor="ctr"/>
                </a:tc>
                <a:tc>
                  <a:txBody>
                    <a:bodyPr/>
                    <a:lstStyle/>
                    <a:p>
                      <a:pPr algn="ctr"/>
                      <a:r>
                        <a:rPr lang="en-US" dirty="0"/>
                        <a:t>Market</a:t>
                      </a:r>
                    </a:p>
                  </a:txBody>
                  <a:tcPr anchor="ctr"/>
                </a:tc>
                <a:tc>
                  <a:txBody>
                    <a:bodyPr/>
                    <a:lstStyle/>
                    <a:p>
                      <a:pPr algn="ctr"/>
                      <a:r>
                        <a:rPr lang="en-US" dirty="0"/>
                        <a:t>Total Spend</a:t>
                      </a:r>
                    </a:p>
                  </a:txBody>
                  <a:tcPr anchor="ctr"/>
                </a:tc>
                <a:tc>
                  <a:txBody>
                    <a:bodyPr/>
                    <a:lstStyle/>
                    <a:p>
                      <a:pPr algn="ctr"/>
                      <a:r>
                        <a:rPr lang="en-US" dirty="0"/>
                        <a:t>YoY Change %</a:t>
                      </a:r>
                    </a:p>
                  </a:txBody>
                  <a:tcPr anchor="ctr"/>
                </a:tc>
                <a:tc>
                  <a:txBody>
                    <a:bodyPr/>
                    <a:lstStyle/>
                    <a:p>
                      <a:pPr algn="ctr"/>
                      <a:r>
                        <a:rPr lang="en-US" dirty="0"/>
                        <a:t>Card Count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YoY Change %</a:t>
                      </a:r>
                    </a:p>
                  </a:txBody>
                  <a:tcPr anchor="ctr"/>
                </a:tc>
                <a:extLst>
                  <a:ext uri="{0D108BD9-81ED-4DB2-BD59-A6C34878D82A}">
                    <a16:rowId xmlns:a16="http://schemas.microsoft.com/office/drawing/2014/main" val="1644775296"/>
                  </a:ext>
                </a:extLst>
              </a:tr>
              <a:tr h="370840">
                <a:tc>
                  <a:txBody>
                    <a:bodyPr/>
                    <a:lstStyle/>
                    <a:p>
                      <a:pPr algn="ctr"/>
                      <a:r>
                        <a:rPr lang="en-US" sz="1400" b="1" dirty="0"/>
                        <a:t>1</a:t>
                      </a:r>
                    </a:p>
                  </a:txBody>
                  <a:tcPr anchor="ctr"/>
                </a:tc>
                <a:tc>
                  <a:txBody>
                    <a:bodyPr/>
                    <a:lstStyle/>
                    <a:p>
                      <a:pPr algn="l" fontAlgn="b"/>
                      <a:r>
                        <a:rPr lang="en-US" sz="1400" b="0" i="0" u="none" strike="noStrike" dirty="0">
                          <a:solidFill>
                            <a:srgbClr val="000000"/>
                          </a:solidFill>
                          <a:effectLst/>
                          <a:latin typeface="Calibri" panose="020F0502020204030204" pitchFamily="34" charset="0"/>
                        </a:rPr>
                        <a:t> Canada</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$74,373</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+13%</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270</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+29%</a:t>
                      </a:r>
                    </a:p>
                  </a:txBody>
                  <a:tcPr marL="9525" marR="9525" marT="9525" marB="0" anchor="ctr"/>
                </a:tc>
                <a:extLst>
                  <a:ext uri="{0D108BD9-81ED-4DB2-BD59-A6C34878D82A}">
                    <a16:rowId xmlns:a16="http://schemas.microsoft.com/office/drawing/2014/main" val="3571248295"/>
                  </a:ext>
                </a:extLst>
              </a:tr>
              <a:tr h="370840">
                <a:tc>
                  <a:txBody>
                    <a:bodyPr/>
                    <a:lstStyle/>
                    <a:p>
                      <a:pPr algn="ctr"/>
                      <a:r>
                        <a:rPr lang="en-US" sz="1400" b="1" dirty="0"/>
                        <a:t>2</a:t>
                      </a:r>
                    </a:p>
                  </a:txBody>
                  <a:tcPr anchor="ctr"/>
                </a:tc>
                <a:tc>
                  <a:txBody>
                    <a:bodyPr/>
                    <a:lstStyle/>
                    <a:p>
                      <a:pPr algn="l" fontAlgn="b"/>
                      <a:r>
                        <a:rPr lang="en-US" sz="1400" b="0" i="0" u="none" strike="noStrike" dirty="0">
                          <a:solidFill>
                            <a:srgbClr val="000000"/>
                          </a:solidFill>
                          <a:effectLst/>
                          <a:latin typeface="Calibri" panose="020F0502020204030204" pitchFamily="34" charset="0"/>
                        </a:rPr>
                        <a:t> Australia</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$54,566</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-19%</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109</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-6%</a:t>
                      </a:r>
                    </a:p>
                  </a:txBody>
                  <a:tcPr marL="9525" marR="9525" marT="9525" marB="0" anchor="ctr"/>
                </a:tc>
                <a:extLst>
                  <a:ext uri="{0D108BD9-81ED-4DB2-BD59-A6C34878D82A}">
                    <a16:rowId xmlns:a16="http://schemas.microsoft.com/office/drawing/2014/main" val="4138873646"/>
                  </a:ext>
                </a:extLst>
              </a:tr>
              <a:tr h="370840">
                <a:tc>
                  <a:txBody>
                    <a:bodyPr/>
                    <a:lstStyle/>
                    <a:p>
                      <a:pPr algn="ctr"/>
                      <a:r>
                        <a:rPr lang="en-US" sz="1400" b="1" dirty="0"/>
                        <a:t>3</a:t>
                      </a:r>
                    </a:p>
                  </a:txBody>
                  <a:tcPr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 New Zealand</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$15,693</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+23%</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24</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-23%</a:t>
                      </a:r>
                    </a:p>
                  </a:txBody>
                  <a:tcPr marL="9525" marR="9525" marT="9525" marB="0" anchor="ctr"/>
                </a:tc>
                <a:extLst>
                  <a:ext uri="{0D108BD9-81ED-4DB2-BD59-A6C34878D82A}">
                    <a16:rowId xmlns:a16="http://schemas.microsoft.com/office/drawing/2014/main" val="662645085"/>
                  </a:ext>
                </a:extLst>
              </a:tr>
              <a:tr h="370840">
                <a:tc>
                  <a:txBody>
                    <a:bodyPr/>
                    <a:lstStyle/>
                    <a:p>
                      <a:pPr algn="ctr"/>
                      <a:r>
                        <a:rPr lang="en-US" sz="1400" b="1" dirty="0"/>
                        <a:t>4</a:t>
                      </a:r>
                    </a:p>
                  </a:txBody>
                  <a:tcPr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 United Kingdom</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$11,677</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+143%</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30</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+3%</a:t>
                      </a:r>
                    </a:p>
                  </a:txBody>
                  <a:tcPr marL="9525" marR="9525" marT="9525" marB="0" anchor="ctr"/>
                </a:tc>
                <a:extLst>
                  <a:ext uri="{0D108BD9-81ED-4DB2-BD59-A6C34878D82A}">
                    <a16:rowId xmlns:a16="http://schemas.microsoft.com/office/drawing/2014/main" val="1118902350"/>
                  </a:ext>
                </a:extLst>
              </a:tr>
              <a:tr h="370840">
                <a:tc>
                  <a:txBody>
                    <a:bodyPr/>
                    <a:lstStyle/>
                    <a:p>
                      <a:pPr algn="ctr"/>
                      <a:r>
                        <a:rPr lang="en-US" sz="1400" b="1" dirty="0"/>
                        <a:t>5</a:t>
                      </a:r>
                    </a:p>
                  </a:txBody>
                  <a:tcPr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 Dominican Republic</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$7,581</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NA</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10</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NA</a:t>
                      </a:r>
                    </a:p>
                  </a:txBody>
                  <a:tcPr marL="9525" marR="9525" marT="9525" marB="0" anchor="ctr"/>
                </a:tc>
                <a:extLst>
                  <a:ext uri="{0D108BD9-81ED-4DB2-BD59-A6C34878D82A}">
                    <a16:rowId xmlns:a16="http://schemas.microsoft.com/office/drawing/2014/main" val="1267768303"/>
                  </a:ext>
                </a:extLst>
              </a:tr>
              <a:tr h="370840">
                <a:tc>
                  <a:txBody>
                    <a:bodyPr/>
                    <a:lstStyle/>
                    <a:p>
                      <a:pPr algn="ctr"/>
                      <a:r>
                        <a:rPr lang="en-US" sz="1400" b="1" dirty="0"/>
                        <a:t>6</a:t>
                      </a:r>
                    </a:p>
                  </a:txBody>
                  <a:tcPr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 Mexico</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$7,343</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21</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+24%</a:t>
                      </a:r>
                    </a:p>
                  </a:txBody>
                  <a:tcPr marL="9525" marR="9525" marT="9525" marB="0" anchor="ctr"/>
                </a:tc>
                <a:extLst>
                  <a:ext uri="{0D108BD9-81ED-4DB2-BD59-A6C34878D82A}">
                    <a16:rowId xmlns:a16="http://schemas.microsoft.com/office/drawing/2014/main" val="3554936473"/>
                  </a:ext>
                </a:extLst>
              </a:tr>
              <a:tr h="370840">
                <a:tc>
                  <a:txBody>
                    <a:bodyPr/>
                    <a:lstStyle/>
                    <a:p>
                      <a:pPr algn="ctr"/>
                      <a:r>
                        <a:rPr lang="en-US" sz="1400" b="1" dirty="0"/>
                        <a:t>7</a:t>
                      </a:r>
                    </a:p>
                  </a:txBody>
                  <a:tcPr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 Brazil</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$6,880</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-1%</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10</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NA</a:t>
                      </a:r>
                    </a:p>
                  </a:txBody>
                  <a:tcPr marL="9525" marR="9525" marT="9525" marB="0" anchor="ctr"/>
                </a:tc>
                <a:extLst>
                  <a:ext uri="{0D108BD9-81ED-4DB2-BD59-A6C34878D82A}">
                    <a16:rowId xmlns:a16="http://schemas.microsoft.com/office/drawing/2014/main" val="2915535559"/>
                  </a:ext>
                </a:extLst>
              </a:tr>
              <a:tr h="370840">
                <a:tc>
                  <a:txBody>
                    <a:bodyPr/>
                    <a:lstStyle/>
                    <a:p>
                      <a:pPr algn="ctr"/>
                      <a:r>
                        <a:rPr lang="en-US" sz="1400" b="1" dirty="0"/>
                        <a:t>8</a:t>
                      </a:r>
                    </a:p>
                  </a:txBody>
                  <a:tcPr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 Puerto Rico</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$5,427</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-45%</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15</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-48%</a:t>
                      </a:r>
                    </a:p>
                  </a:txBody>
                  <a:tcPr marL="9525" marR="9525" marT="9525" marB="0" anchor="ctr"/>
                </a:tc>
                <a:extLst>
                  <a:ext uri="{0D108BD9-81ED-4DB2-BD59-A6C34878D82A}">
                    <a16:rowId xmlns:a16="http://schemas.microsoft.com/office/drawing/2014/main" val="3962886542"/>
                  </a:ext>
                </a:extLst>
              </a:tr>
              <a:tr h="370840">
                <a:tc>
                  <a:txBody>
                    <a:bodyPr/>
                    <a:lstStyle/>
                    <a:p>
                      <a:pPr algn="ctr"/>
                      <a:r>
                        <a:rPr lang="en-US" sz="1400" b="1" dirty="0"/>
                        <a:t>9</a:t>
                      </a:r>
                    </a:p>
                  </a:txBody>
                  <a:tcPr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 Spain</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$3,315</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+808%</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13</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NA</a:t>
                      </a:r>
                    </a:p>
                  </a:txBody>
                  <a:tcPr marL="9525" marR="9525" marT="9525" marB="0" anchor="ctr"/>
                </a:tc>
                <a:extLst>
                  <a:ext uri="{0D108BD9-81ED-4DB2-BD59-A6C34878D82A}">
                    <a16:rowId xmlns:a16="http://schemas.microsoft.com/office/drawing/2014/main" val="4174106470"/>
                  </a:ext>
                </a:extLst>
              </a:tr>
              <a:tr h="370840">
                <a:tc>
                  <a:txBody>
                    <a:bodyPr/>
                    <a:lstStyle/>
                    <a:p>
                      <a:pPr algn="ctr"/>
                      <a:r>
                        <a:rPr lang="en-US" sz="1400" b="1" dirty="0"/>
                        <a:t>10</a:t>
                      </a:r>
                    </a:p>
                  </a:txBody>
                  <a:tcPr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 Costa Rica</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$2,885</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Calibri" panose="020F0502020204030204" pitchFamily="34" charset="0"/>
                        </a:rPr>
                        <a:t>+336%</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15</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Calibri" panose="020F0502020204030204" pitchFamily="34" charset="0"/>
                        </a:rPr>
                        <a:t>NA</a:t>
                      </a:r>
                    </a:p>
                  </a:txBody>
                  <a:tcPr marL="9525" marR="9525" marT="9525" marB="0" anchor="ctr"/>
                </a:tc>
                <a:extLst>
                  <a:ext uri="{0D108BD9-81ED-4DB2-BD59-A6C34878D82A}">
                    <a16:rowId xmlns:a16="http://schemas.microsoft.com/office/drawing/2014/main" val="2345034787"/>
                  </a:ext>
                </a:extLst>
              </a:tr>
            </a:tbl>
          </a:graphicData>
        </a:graphic>
      </p:graphicFrame>
    </p:spTree>
    <p:extLst>
      <p:ext uri="{BB962C8B-B14F-4D97-AF65-F5344CB8AC3E}">
        <p14:creationId xmlns:p14="http://schemas.microsoft.com/office/powerpoint/2010/main" val="34019998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4,182 Big Sky Montana Stock Photos, Pictures &amp;amp; Royalty-Free Images - iStock">
            <a:extLst>
              <a:ext uri="{FF2B5EF4-FFF2-40B4-BE49-F238E27FC236}">
                <a16:creationId xmlns:a16="http://schemas.microsoft.com/office/drawing/2014/main" id="{36CD8604-4E45-4208-A111-2E740300349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0" y="1397000"/>
            <a:ext cx="6096000" cy="4064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387717F-34CF-436D-9E07-4ED80BD8C377}"/>
              </a:ext>
            </a:extLst>
          </p:cNvPr>
          <p:cNvSpPr/>
          <p:nvPr/>
        </p:nvSpPr>
        <p:spPr>
          <a:xfrm>
            <a:off x="0" y="0"/>
            <a:ext cx="6096000" cy="6858000"/>
          </a:xfrm>
          <a:prstGeom prst="rect">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B9D6AC6-BC09-47CD-911D-2F73120C4D0B}"/>
              </a:ext>
            </a:extLst>
          </p:cNvPr>
          <p:cNvSpPr txBox="1"/>
          <p:nvPr/>
        </p:nvSpPr>
        <p:spPr>
          <a:xfrm>
            <a:off x="418548" y="1690062"/>
            <a:ext cx="5258903" cy="3477875"/>
          </a:xfrm>
          <a:prstGeom prst="rect">
            <a:avLst/>
          </a:prstGeom>
          <a:noFill/>
        </p:spPr>
        <p:txBody>
          <a:bodyPr wrap="square" rtlCol="0">
            <a:spAutoFit/>
          </a:bodyPr>
          <a:lstStyle/>
          <a:p>
            <a:pPr algn="ctr"/>
            <a:r>
              <a:rPr lang="en-US" sz="4400" b="1" dirty="0">
                <a:solidFill>
                  <a:schemeClr val="bg1"/>
                </a:solidFill>
              </a:rPr>
              <a:t>CONSUMER SENTIMENT DATA</a:t>
            </a:r>
          </a:p>
          <a:p>
            <a:pPr algn="ctr"/>
            <a:endParaRPr lang="en-US" sz="4400" b="1" dirty="0">
              <a:solidFill>
                <a:schemeClr val="bg1"/>
              </a:solidFill>
            </a:endParaRPr>
          </a:p>
          <a:p>
            <a:pPr algn="ctr"/>
            <a:r>
              <a:rPr lang="en-US" sz="4400" b="1" dirty="0">
                <a:solidFill>
                  <a:schemeClr val="bg1"/>
                </a:solidFill>
              </a:rPr>
              <a:t>LONGWOODS INTERNATIONAL </a:t>
            </a:r>
            <a:endParaRPr lang="en-US" dirty="0">
              <a:solidFill>
                <a:schemeClr val="bg1"/>
              </a:solidFill>
            </a:endParaRPr>
          </a:p>
        </p:txBody>
      </p:sp>
    </p:spTree>
    <p:extLst>
      <p:ext uri="{BB962C8B-B14F-4D97-AF65-F5344CB8AC3E}">
        <p14:creationId xmlns:p14="http://schemas.microsoft.com/office/powerpoint/2010/main" val="26403008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195315" y="197486"/>
            <a:ext cx="9144000" cy="782637"/>
          </a:xfrm>
        </p:spPr>
        <p:txBody>
          <a:bodyPr anchor="ctr"/>
          <a:lstStyle/>
          <a:p>
            <a:pPr algn="l"/>
            <a:r>
              <a:rPr lang="en-US" sz="3200" b="1" dirty="0">
                <a:solidFill>
                  <a:srgbClr val="0070C0"/>
                </a:solidFill>
                <a:latin typeface="+mn-lt"/>
              </a:rPr>
              <a:t>TRAVEL SENTIMENT STUDY WAVE 83</a:t>
            </a:r>
            <a:endParaRPr lang="en-US" sz="3200" dirty="0">
              <a:latin typeface="+mn-lt"/>
            </a:endParaRPr>
          </a:p>
        </p:txBody>
      </p:sp>
      <p:sp>
        <p:nvSpPr>
          <p:cNvPr id="7" name="TextBox 6">
            <a:extLst>
              <a:ext uri="{FF2B5EF4-FFF2-40B4-BE49-F238E27FC236}">
                <a16:creationId xmlns:a16="http://schemas.microsoft.com/office/drawing/2014/main" id="{BAE53498-AAFE-4599-8372-BAC252C360B1}"/>
              </a:ext>
            </a:extLst>
          </p:cNvPr>
          <p:cNvSpPr txBox="1"/>
          <p:nvPr/>
        </p:nvSpPr>
        <p:spPr>
          <a:xfrm>
            <a:off x="0" y="6597024"/>
            <a:ext cx="33985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Source: Longwoods International</a:t>
            </a:r>
          </a:p>
        </p:txBody>
      </p:sp>
      <p:sp>
        <p:nvSpPr>
          <p:cNvPr id="9" name="TextBox 8">
            <a:extLst>
              <a:ext uri="{FF2B5EF4-FFF2-40B4-BE49-F238E27FC236}">
                <a16:creationId xmlns:a16="http://schemas.microsoft.com/office/drawing/2014/main" id="{FB566470-6E2B-4CB7-AF1E-584CEFD97264}"/>
              </a:ext>
            </a:extLst>
          </p:cNvPr>
          <p:cNvSpPr txBox="1"/>
          <p:nvPr/>
        </p:nvSpPr>
        <p:spPr>
          <a:xfrm>
            <a:off x="7863840" y="3733800"/>
            <a:ext cx="92964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Day Trip</a:t>
            </a:r>
          </a:p>
        </p:txBody>
      </p:sp>
      <p:sp>
        <p:nvSpPr>
          <p:cNvPr id="10" name="TextBox 9">
            <a:extLst>
              <a:ext uri="{FF2B5EF4-FFF2-40B4-BE49-F238E27FC236}">
                <a16:creationId xmlns:a16="http://schemas.microsoft.com/office/drawing/2014/main" id="{5D351171-88B9-4E12-B7BC-9138F1AE7C87}"/>
              </a:ext>
            </a:extLst>
          </p:cNvPr>
          <p:cNvSpPr txBox="1"/>
          <p:nvPr/>
        </p:nvSpPr>
        <p:spPr>
          <a:xfrm>
            <a:off x="3144520" y="4038600"/>
            <a:ext cx="8940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1 Night</a:t>
            </a:r>
          </a:p>
        </p:txBody>
      </p:sp>
      <p:sp>
        <p:nvSpPr>
          <p:cNvPr id="11" name="TextBox 10">
            <a:extLst>
              <a:ext uri="{FF2B5EF4-FFF2-40B4-BE49-F238E27FC236}">
                <a16:creationId xmlns:a16="http://schemas.microsoft.com/office/drawing/2014/main" id="{90285283-4CF8-4E7E-A906-40B2343481ED}"/>
              </a:ext>
            </a:extLst>
          </p:cNvPr>
          <p:cNvSpPr txBox="1"/>
          <p:nvPr/>
        </p:nvSpPr>
        <p:spPr>
          <a:xfrm>
            <a:off x="4643120" y="2338379"/>
            <a:ext cx="10718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5+ Nights</a:t>
            </a:r>
          </a:p>
        </p:txBody>
      </p:sp>
      <p:sp>
        <p:nvSpPr>
          <p:cNvPr id="5" name="TextBox 4">
            <a:extLst>
              <a:ext uri="{FF2B5EF4-FFF2-40B4-BE49-F238E27FC236}">
                <a16:creationId xmlns:a16="http://schemas.microsoft.com/office/drawing/2014/main" id="{30F9EB8E-F42C-4CD5-8F67-EF3B746A7F85}"/>
              </a:ext>
            </a:extLst>
          </p:cNvPr>
          <p:cNvSpPr txBox="1"/>
          <p:nvPr/>
        </p:nvSpPr>
        <p:spPr>
          <a:xfrm>
            <a:off x="312993" y="782406"/>
            <a:ext cx="890864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solidFill>
                <a:effectLst/>
                <a:uLnTx/>
                <a:uFillTx/>
                <a:latin typeface="Calibri" panose="020F0502020204030204"/>
                <a:ea typeface="+mn-ea"/>
                <a:cs typeface="+mn-cs"/>
              </a:rPr>
              <a:t>*Survey fielded March 6, 2024; US National Sample of 1,000 adults 18+</a:t>
            </a:r>
          </a:p>
        </p:txBody>
      </p:sp>
      <p:pic>
        <p:nvPicPr>
          <p:cNvPr id="6" name="Picture 5">
            <a:extLst>
              <a:ext uri="{FF2B5EF4-FFF2-40B4-BE49-F238E27FC236}">
                <a16:creationId xmlns:a16="http://schemas.microsoft.com/office/drawing/2014/main" id="{4870D5F2-057B-2F3E-9066-D45B8297D7FC}"/>
              </a:ext>
            </a:extLst>
          </p:cNvPr>
          <p:cNvPicPr>
            <a:picLocks noChangeAspect="1"/>
          </p:cNvPicPr>
          <p:nvPr/>
        </p:nvPicPr>
        <p:blipFill>
          <a:blip r:embed="rId3"/>
          <a:srcRect/>
          <a:stretch/>
        </p:blipFill>
        <p:spPr>
          <a:xfrm>
            <a:off x="1781422" y="1480441"/>
            <a:ext cx="8629154" cy="4845270"/>
          </a:xfrm>
          <a:prstGeom prst="rect">
            <a:avLst/>
          </a:prstGeom>
          <a:ln>
            <a:solidFill>
              <a:srgbClr val="17479E"/>
            </a:solidFill>
          </a:ln>
        </p:spPr>
      </p:pic>
    </p:spTree>
    <p:extLst>
      <p:ext uri="{BB962C8B-B14F-4D97-AF65-F5344CB8AC3E}">
        <p14:creationId xmlns:p14="http://schemas.microsoft.com/office/powerpoint/2010/main" val="40263585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195315" y="197486"/>
            <a:ext cx="9144000" cy="782637"/>
          </a:xfrm>
        </p:spPr>
        <p:txBody>
          <a:bodyPr anchor="ctr"/>
          <a:lstStyle/>
          <a:p>
            <a:pPr algn="l"/>
            <a:r>
              <a:rPr lang="en-US" sz="3200" b="1" dirty="0">
                <a:solidFill>
                  <a:srgbClr val="0070C0"/>
                </a:solidFill>
                <a:latin typeface="+mn-lt"/>
              </a:rPr>
              <a:t>TRAVEL SENTIMENT STUDY WAVE 83</a:t>
            </a:r>
            <a:endParaRPr lang="en-US" sz="3200" dirty="0">
              <a:latin typeface="+mn-lt"/>
            </a:endParaRPr>
          </a:p>
        </p:txBody>
      </p:sp>
      <p:sp>
        <p:nvSpPr>
          <p:cNvPr id="7" name="TextBox 6">
            <a:extLst>
              <a:ext uri="{FF2B5EF4-FFF2-40B4-BE49-F238E27FC236}">
                <a16:creationId xmlns:a16="http://schemas.microsoft.com/office/drawing/2014/main" id="{BAE53498-AAFE-4599-8372-BAC252C360B1}"/>
              </a:ext>
            </a:extLst>
          </p:cNvPr>
          <p:cNvSpPr txBox="1"/>
          <p:nvPr/>
        </p:nvSpPr>
        <p:spPr>
          <a:xfrm>
            <a:off x="0" y="6597024"/>
            <a:ext cx="33985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Source: Longwoods International</a:t>
            </a:r>
          </a:p>
        </p:txBody>
      </p:sp>
      <p:sp>
        <p:nvSpPr>
          <p:cNvPr id="9" name="TextBox 8">
            <a:extLst>
              <a:ext uri="{FF2B5EF4-FFF2-40B4-BE49-F238E27FC236}">
                <a16:creationId xmlns:a16="http://schemas.microsoft.com/office/drawing/2014/main" id="{FB566470-6E2B-4CB7-AF1E-584CEFD97264}"/>
              </a:ext>
            </a:extLst>
          </p:cNvPr>
          <p:cNvSpPr txBox="1"/>
          <p:nvPr/>
        </p:nvSpPr>
        <p:spPr>
          <a:xfrm>
            <a:off x="7863840" y="3733800"/>
            <a:ext cx="92964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Day Trip</a:t>
            </a:r>
          </a:p>
        </p:txBody>
      </p:sp>
      <p:sp>
        <p:nvSpPr>
          <p:cNvPr id="10" name="TextBox 9">
            <a:extLst>
              <a:ext uri="{FF2B5EF4-FFF2-40B4-BE49-F238E27FC236}">
                <a16:creationId xmlns:a16="http://schemas.microsoft.com/office/drawing/2014/main" id="{5D351171-88B9-4E12-B7BC-9138F1AE7C87}"/>
              </a:ext>
            </a:extLst>
          </p:cNvPr>
          <p:cNvSpPr txBox="1"/>
          <p:nvPr/>
        </p:nvSpPr>
        <p:spPr>
          <a:xfrm>
            <a:off x="3144520" y="4038600"/>
            <a:ext cx="8940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1 Night</a:t>
            </a:r>
          </a:p>
        </p:txBody>
      </p:sp>
      <p:sp>
        <p:nvSpPr>
          <p:cNvPr id="11" name="TextBox 10">
            <a:extLst>
              <a:ext uri="{FF2B5EF4-FFF2-40B4-BE49-F238E27FC236}">
                <a16:creationId xmlns:a16="http://schemas.microsoft.com/office/drawing/2014/main" id="{90285283-4CF8-4E7E-A906-40B2343481ED}"/>
              </a:ext>
            </a:extLst>
          </p:cNvPr>
          <p:cNvSpPr txBox="1"/>
          <p:nvPr/>
        </p:nvSpPr>
        <p:spPr>
          <a:xfrm>
            <a:off x="4643120" y="2338379"/>
            <a:ext cx="10718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5+ Nights</a:t>
            </a:r>
          </a:p>
        </p:txBody>
      </p:sp>
      <p:sp>
        <p:nvSpPr>
          <p:cNvPr id="5" name="TextBox 4">
            <a:extLst>
              <a:ext uri="{FF2B5EF4-FFF2-40B4-BE49-F238E27FC236}">
                <a16:creationId xmlns:a16="http://schemas.microsoft.com/office/drawing/2014/main" id="{30F9EB8E-F42C-4CD5-8F67-EF3B746A7F85}"/>
              </a:ext>
            </a:extLst>
          </p:cNvPr>
          <p:cNvSpPr txBox="1"/>
          <p:nvPr/>
        </p:nvSpPr>
        <p:spPr>
          <a:xfrm>
            <a:off x="312993" y="782406"/>
            <a:ext cx="890864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solidFill>
                <a:effectLst/>
                <a:uLnTx/>
                <a:uFillTx/>
                <a:latin typeface="Calibri" panose="020F0502020204030204"/>
                <a:ea typeface="+mn-ea"/>
                <a:cs typeface="+mn-cs"/>
              </a:rPr>
              <a:t>*Survey fielded March 6, 2024; US National Sample of 1,000 adults 18+</a:t>
            </a:r>
          </a:p>
        </p:txBody>
      </p:sp>
      <p:pic>
        <p:nvPicPr>
          <p:cNvPr id="4" name="Picture 3">
            <a:extLst>
              <a:ext uri="{FF2B5EF4-FFF2-40B4-BE49-F238E27FC236}">
                <a16:creationId xmlns:a16="http://schemas.microsoft.com/office/drawing/2014/main" id="{E9403FA1-7D14-6329-0652-9DFAD9E7982C}"/>
              </a:ext>
            </a:extLst>
          </p:cNvPr>
          <p:cNvPicPr>
            <a:picLocks noChangeAspect="1"/>
          </p:cNvPicPr>
          <p:nvPr/>
        </p:nvPicPr>
        <p:blipFill>
          <a:blip r:embed="rId3"/>
          <a:srcRect/>
          <a:stretch/>
        </p:blipFill>
        <p:spPr>
          <a:xfrm>
            <a:off x="1980851" y="1435488"/>
            <a:ext cx="8230298" cy="4596621"/>
          </a:xfrm>
          <a:prstGeom prst="rect">
            <a:avLst/>
          </a:prstGeom>
          <a:ln>
            <a:solidFill>
              <a:srgbClr val="17479E"/>
            </a:solidFill>
          </a:ln>
        </p:spPr>
      </p:pic>
    </p:spTree>
    <p:extLst>
      <p:ext uri="{BB962C8B-B14F-4D97-AF65-F5344CB8AC3E}">
        <p14:creationId xmlns:p14="http://schemas.microsoft.com/office/powerpoint/2010/main" val="705608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195315" y="197486"/>
            <a:ext cx="9144000" cy="782637"/>
          </a:xfrm>
        </p:spPr>
        <p:txBody>
          <a:bodyPr anchor="ctr"/>
          <a:lstStyle/>
          <a:p>
            <a:pPr algn="l"/>
            <a:r>
              <a:rPr lang="en-US" sz="3200" b="1" dirty="0">
                <a:solidFill>
                  <a:srgbClr val="0070C0"/>
                </a:solidFill>
                <a:latin typeface="+mn-lt"/>
              </a:rPr>
              <a:t>TRAVEL SENTIMENT STUDY WAVE 83</a:t>
            </a:r>
            <a:endParaRPr lang="en-US" sz="3200" dirty="0">
              <a:latin typeface="+mn-lt"/>
            </a:endParaRPr>
          </a:p>
        </p:txBody>
      </p:sp>
      <p:sp>
        <p:nvSpPr>
          <p:cNvPr id="7" name="TextBox 6">
            <a:extLst>
              <a:ext uri="{FF2B5EF4-FFF2-40B4-BE49-F238E27FC236}">
                <a16:creationId xmlns:a16="http://schemas.microsoft.com/office/drawing/2014/main" id="{BAE53498-AAFE-4599-8372-BAC252C360B1}"/>
              </a:ext>
            </a:extLst>
          </p:cNvPr>
          <p:cNvSpPr txBox="1"/>
          <p:nvPr/>
        </p:nvSpPr>
        <p:spPr>
          <a:xfrm>
            <a:off x="0" y="6597024"/>
            <a:ext cx="33985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Source: Longwoods International</a:t>
            </a:r>
          </a:p>
        </p:txBody>
      </p:sp>
      <p:sp>
        <p:nvSpPr>
          <p:cNvPr id="9" name="TextBox 8">
            <a:extLst>
              <a:ext uri="{FF2B5EF4-FFF2-40B4-BE49-F238E27FC236}">
                <a16:creationId xmlns:a16="http://schemas.microsoft.com/office/drawing/2014/main" id="{FB566470-6E2B-4CB7-AF1E-584CEFD97264}"/>
              </a:ext>
            </a:extLst>
          </p:cNvPr>
          <p:cNvSpPr txBox="1"/>
          <p:nvPr/>
        </p:nvSpPr>
        <p:spPr>
          <a:xfrm>
            <a:off x="7863840" y="3733800"/>
            <a:ext cx="92964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Day Trip</a:t>
            </a:r>
          </a:p>
        </p:txBody>
      </p:sp>
      <p:sp>
        <p:nvSpPr>
          <p:cNvPr id="10" name="TextBox 9">
            <a:extLst>
              <a:ext uri="{FF2B5EF4-FFF2-40B4-BE49-F238E27FC236}">
                <a16:creationId xmlns:a16="http://schemas.microsoft.com/office/drawing/2014/main" id="{5D351171-88B9-4E12-B7BC-9138F1AE7C87}"/>
              </a:ext>
            </a:extLst>
          </p:cNvPr>
          <p:cNvSpPr txBox="1"/>
          <p:nvPr/>
        </p:nvSpPr>
        <p:spPr>
          <a:xfrm>
            <a:off x="3144520" y="4038600"/>
            <a:ext cx="8940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1 Night</a:t>
            </a:r>
          </a:p>
        </p:txBody>
      </p:sp>
      <p:sp>
        <p:nvSpPr>
          <p:cNvPr id="11" name="TextBox 10">
            <a:extLst>
              <a:ext uri="{FF2B5EF4-FFF2-40B4-BE49-F238E27FC236}">
                <a16:creationId xmlns:a16="http://schemas.microsoft.com/office/drawing/2014/main" id="{90285283-4CF8-4E7E-A906-40B2343481ED}"/>
              </a:ext>
            </a:extLst>
          </p:cNvPr>
          <p:cNvSpPr txBox="1"/>
          <p:nvPr/>
        </p:nvSpPr>
        <p:spPr>
          <a:xfrm>
            <a:off x="4643120" y="2338379"/>
            <a:ext cx="10718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5+ Nights</a:t>
            </a:r>
          </a:p>
        </p:txBody>
      </p:sp>
      <p:sp>
        <p:nvSpPr>
          <p:cNvPr id="5" name="TextBox 4">
            <a:extLst>
              <a:ext uri="{FF2B5EF4-FFF2-40B4-BE49-F238E27FC236}">
                <a16:creationId xmlns:a16="http://schemas.microsoft.com/office/drawing/2014/main" id="{30F9EB8E-F42C-4CD5-8F67-EF3B746A7F85}"/>
              </a:ext>
            </a:extLst>
          </p:cNvPr>
          <p:cNvSpPr txBox="1"/>
          <p:nvPr/>
        </p:nvSpPr>
        <p:spPr>
          <a:xfrm>
            <a:off x="312993" y="782406"/>
            <a:ext cx="890864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solidFill>
                <a:effectLst/>
                <a:uLnTx/>
                <a:uFillTx/>
                <a:latin typeface="Calibri" panose="020F0502020204030204"/>
                <a:ea typeface="+mn-ea"/>
                <a:cs typeface="+mn-cs"/>
              </a:rPr>
              <a:t>*Survey fielded March 6, 2024; US National Sample of 1,000 adults 18+</a:t>
            </a:r>
          </a:p>
        </p:txBody>
      </p:sp>
      <p:pic>
        <p:nvPicPr>
          <p:cNvPr id="4" name="Picture 3">
            <a:extLst>
              <a:ext uri="{FF2B5EF4-FFF2-40B4-BE49-F238E27FC236}">
                <a16:creationId xmlns:a16="http://schemas.microsoft.com/office/drawing/2014/main" id="{D6A4E69B-073D-0890-799C-A4F7EF057E98}"/>
              </a:ext>
            </a:extLst>
          </p:cNvPr>
          <p:cNvPicPr>
            <a:picLocks noChangeAspect="1"/>
          </p:cNvPicPr>
          <p:nvPr/>
        </p:nvPicPr>
        <p:blipFill>
          <a:blip r:embed="rId3"/>
          <a:srcRect/>
          <a:stretch/>
        </p:blipFill>
        <p:spPr>
          <a:xfrm>
            <a:off x="1911795" y="1384369"/>
            <a:ext cx="8368410" cy="4698861"/>
          </a:xfrm>
          <a:prstGeom prst="rect">
            <a:avLst/>
          </a:prstGeom>
          <a:ln>
            <a:solidFill>
              <a:srgbClr val="17479E"/>
            </a:solidFill>
          </a:ln>
        </p:spPr>
      </p:pic>
    </p:spTree>
    <p:extLst>
      <p:ext uri="{BB962C8B-B14F-4D97-AF65-F5344CB8AC3E}">
        <p14:creationId xmlns:p14="http://schemas.microsoft.com/office/powerpoint/2010/main" val="19049558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195315" y="197486"/>
            <a:ext cx="9144000" cy="782637"/>
          </a:xfrm>
        </p:spPr>
        <p:txBody>
          <a:bodyPr anchor="ctr"/>
          <a:lstStyle/>
          <a:p>
            <a:pPr algn="l"/>
            <a:r>
              <a:rPr lang="en-US" sz="3200" b="1" dirty="0">
                <a:solidFill>
                  <a:srgbClr val="0070C0"/>
                </a:solidFill>
                <a:latin typeface="+mn-lt"/>
              </a:rPr>
              <a:t>TRAVEL SENTIMENT STUDY WAVE 83</a:t>
            </a:r>
            <a:endParaRPr lang="en-US" sz="3200" dirty="0">
              <a:latin typeface="+mn-lt"/>
            </a:endParaRPr>
          </a:p>
        </p:txBody>
      </p:sp>
      <p:sp>
        <p:nvSpPr>
          <p:cNvPr id="7" name="TextBox 6">
            <a:extLst>
              <a:ext uri="{FF2B5EF4-FFF2-40B4-BE49-F238E27FC236}">
                <a16:creationId xmlns:a16="http://schemas.microsoft.com/office/drawing/2014/main" id="{BAE53498-AAFE-4599-8372-BAC252C360B1}"/>
              </a:ext>
            </a:extLst>
          </p:cNvPr>
          <p:cNvSpPr txBox="1"/>
          <p:nvPr/>
        </p:nvSpPr>
        <p:spPr>
          <a:xfrm>
            <a:off x="0" y="6597024"/>
            <a:ext cx="33985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Source: Longwoods International</a:t>
            </a:r>
          </a:p>
        </p:txBody>
      </p:sp>
      <p:sp>
        <p:nvSpPr>
          <p:cNvPr id="9" name="TextBox 8">
            <a:extLst>
              <a:ext uri="{FF2B5EF4-FFF2-40B4-BE49-F238E27FC236}">
                <a16:creationId xmlns:a16="http://schemas.microsoft.com/office/drawing/2014/main" id="{FB566470-6E2B-4CB7-AF1E-584CEFD97264}"/>
              </a:ext>
            </a:extLst>
          </p:cNvPr>
          <p:cNvSpPr txBox="1"/>
          <p:nvPr/>
        </p:nvSpPr>
        <p:spPr>
          <a:xfrm>
            <a:off x="7863840" y="3733800"/>
            <a:ext cx="92964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Day Trip</a:t>
            </a:r>
          </a:p>
        </p:txBody>
      </p:sp>
      <p:sp>
        <p:nvSpPr>
          <p:cNvPr id="10" name="TextBox 9">
            <a:extLst>
              <a:ext uri="{FF2B5EF4-FFF2-40B4-BE49-F238E27FC236}">
                <a16:creationId xmlns:a16="http://schemas.microsoft.com/office/drawing/2014/main" id="{5D351171-88B9-4E12-B7BC-9138F1AE7C87}"/>
              </a:ext>
            </a:extLst>
          </p:cNvPr>
          <p:cNvSpPr txBox="1"/>
          <p:nvPr/>
        </p:nvSpPr>
        <p:spPr>
          <a:xfrm>
            <a:off x="3144520" y="4038600"/>
            <a:ext cx="8940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1 Night</a:t>
            </a:r>
          </a:p>
        </p:txBody>
      </p:sp>
      <p:sp>
        <p:nvSpPr>
          <p:cNvPr id="11" name="TextBox 10">
            <a:extLst>
              <a:ext uri="{FF2B5EF4-FFF2-40B4-BE49-F238E27FC236}">
                <a16:creationId xmlns:a16="http://schemas.microsoft.com/office/drawing/2014/main" id="{90285283-4CF8-4E7E-A906-40B2343481ED}"/>
              </a:ext>
            </a:extLst>
          </p:cNvPr>
          <p:cNvSpPr txBox="1"/>
          <p:nvPr/>
        </p:nvSpPr>
        <p:spPr>
          <a:xfrm>
            <a:off x="4643120" y="2338379"/>
            <a:ext cx="10718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5+ Nights</a:t>
            </a:r>
          </a:p>
        </p:txBody>
      </p:sp>
      <p:sp>
        <p:nvSpPr>
          <p:cNvPr id="5" name="TextBox 4">
            <a:extLst>
              <a:ext uri="{FF2B5EF4-FFF2-40B4-BE49-F238E27FC236}">
                <a16:creationId xmlns:a16="http://schemas.microsoft.com/office/drawing/2014/main" id="{30F9EB8E-F42C-4CD5-8F67-EF3B746A7F85}"/>
              </a:ext>
            </a:extLst>
          </p:cNvPr>
          <p:cNvSpPr txBox="1"/>
          <p:nvPr/>
        </p:nvSpPr>
        <p:spPr>
          <a:xfrm>
            <a:off x="312993" y="782406"/>
            <a:ext cx="890864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solidFill>
                <a:effectLst/>
                <a:uLnTx/>
                <a:uFillTx/>
                <a:latin typeface="Calibri" panose="020F0502020204030204"/>
                <a:ea typeface="+mn-ea"/>
                <a:cs typeface="+mn-cs"/>
              </a:rPr>
              <a:t>*Survey fielded March 6, 2024; US National Sample of 1,000 adults 18+</a:t>
            </a:r>
          </a:p>
        </p:txBody>
      </p:sp>
      <p:pic>
        <p:nvPicPr>
          <p:cNvPr id="4" name="Picture 3">
            <a:extLst>
              <a:ext uri="{FF2B5EF4-FFF2-40B4-BE49-F238E27FC236}">
                <a16:creationId xmlns:a16="http://schemas.microsoft.com/office/drawing/2014/main" id="{A4BEEBC3-7532-6AC2-B4E8-AB1BBACB4E2B}"/>
              </a:ext>
            </a:extLst>
          </p:cNvPr>
          <p:cNvPicPr>
            <a:picLocks noChangeAspect="1"/>
          </p:cNvPicPr>
          <p:nvPr/>
        </p:nvPicPr>
        <p:blipFill>
          <a:blip r:embed="rId3"/>
          <a:srcRect/>
          <a:stretch/>
        </p:blipFill>
        <p:spPr>
          <a:xfrm>
            <a:off x="1876205" y="1364385"/>
            <a:ext cx="8439589" cy="4738829"/>
          </a:xfrm>
          <a:prstGeom prst="rect">
            <a:avLst/>
          </a:prstGeom>
          <a:ln>
            <a:solidFill>
              <a:srgbClr val="17479E"/>
            </a:solidFill>
          </a:ln>
        </p:spPr>
      </p:pic>
    </p:spTree>
    <p:extLst>
      <p:ext uri="{BB962C8B-B14F-4D97-AF65-F5344CB8AC3E}">
        <p14:creationId xmlns:p14="http://schemas.microsoft.com/office/powerpoint/2010/main" val="24533744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195315" y="197486"/>
            <a:ext cx="9144000" cy="782637"/>
          </a:xfrm>
        </p:spPr>
        <p:txBody>
          <a:bodyPr anchor="ctr"/>
          <a:lstStyle/>
          <a:p>
            <a:pPr algn="l"/>
            <a:r>
              <a:rPr lang="en-US" sz="3200" b="1" dirty="0">
                <a:solidFill>
                  <a:srgbClr val="0070C0"/>
                </a:solidFill>
                <a:latin typeface="+mn-lt"/>
              </a:rPr>
              <a:t>TRAVEL SENTIMENT STUDY WAVE 83</a:t>
            </a:r>
            <a:endParaRPr lang="en-US" sz="3200" dirty="0">
              <a:latin typeface="+mn-lt"/>
            </a:endParaRPr>
          </a:p>
        </p:txBody>
      </p:sp>
      <p:sp>
        <p:nvSpPr>
          <p:cNvPr id="7" name="TextBox 6">
            <a:extLst>
              <a:ext uri="{FF2B5EF4-FFF2-40B4-BE49-F238E27FC236}">
                <a16:creationId xmlns:a16="http://schemas.microsoft.com/office/drawing/2014/main" id="{BAE53498-AAFE-4599-8372-BAC252C360B1}"/>
              </a:ext>
            </a:extLst>
          </p:cNvPr>
          <p:cNvSpPr txBox="1"/>
          <p:nvPr/>
        </p:nvSpPr>
        <p:spPr>
          <a:xfrm>
            <a:off x="0" y="6597024"/>
            <a:ext cx="33985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Source: Longwoods International</a:t>
            </a:r>
          </a:p>
        </p:txBody>
      </p:sp>
      <p:sp>
        <p:nvSpPr>
          <p:cNvPr id="9" name="TextBox 8">
            <a:extLst>
              <a:ext uri="{FF2B5EF4-FFF2-40B4-BE49-F238E27FC236}">
                <a16:creationId xmlns:a16="http://schemas.microsoft.com/office/drawing/2014/main" id="{FB566470-6E2B-4CB7-AF1E-584CEFD97264}"/>
              </a:ext>
            </a:extLst>
          </p:cNvPr>
          <p:cNvSpPr txBox="1"/>
          <p:nvPr/>
        </p:nvSpPr>
        <p:spPr>
          <a:xfrm>
            <a:off x="7863840" y="3733800"/>
            <a:ext cx="92964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Day Trip</a:t>
            </a:r>
          </a:p>
        </p:txBody>
      </p:sp>
      <p:sp>
        <p:nvSpPr>
          <p:cNvPr id="10" name="TextBox 9">
            <a:extLst>
              <a:ext uri="{FF2B5EF4-FFF2-40B4-BE49-F238E27FC236}">
                <a16:creationId xmlns:a16="http://schemas.microsoft.com/office/drawing/2014/main" id="{5D351171-88B9-4E12-B7BC-9138F1AE7C87}"/>
              </a:ext>
            </a:extLst>
          </p:cNvPr>
          <p:cNvSpPr txBox="1"/>
          <p:nvPr/>
        </p:nvSpPr>
        <p:spPr>
          <a:xfrm>
            <a:off x="3144520" y="4038600"/>
            <a:ext cx="8940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1 Night</a:t>
            </a:r>
          </a:p>
        </p:txBody>
      </p:sp>
      <p:sp>
        <p:nvSpPr>
          <p:cNvPr id="11" name="TextBox 10">
            <a:extLst>
              <a:ext uri="{FF2B5EF4-FFF2-40B4-BE49-F238E27FC236}">
                <a16:creationId xmlns:a16="http://schemas.microsoft.com/office/drawing/2014/main" id="{90285283-4CF8-4E7E-A906-40B2343481ED}"/>
              </a:ext>
            </a:extLst>
          </p:cNvPr>
          <p:cNvSpPr txBox="1"/>
          <p:nvPr/>
        </p:nvSpPr>
        <p:spPr>
          <a:xfrm>
            <a:off x="4643120" y="2338379"/>
            <a:ext cx="10718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5+ Nights</a:t>
            </a:r>
          </a:p>
        </p:txBody>
      </p:sp>
      <p:sp>
        <p:nvSpPr>
          <p:cNvPr id="5" name="TextBox 4">
            <a:extLst>
              <a:ext uri="{FF2B5EF4-FFF2-40B4-BE49-F238E27FC236}">
                <a16:creationId xmlns:a16="http://schemas.microsoft.com/office/drawing/2014/main" id="{30F9EB8E-F42C-4CD5-8F67-EF3B746A7F85}"/>
              </a:ext>
            </a:extLst>
          </p:cNvPr>
          <p:cNvSpPr txBox="1"/>
          <p:nvPr/>
        </p:nvSpPr>
        <p:spPr>
          <a:xfrm>
            <a:off x="312993" y="782406"/>
            <a:ext cx="890864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solidFill>
                <a:effectLst/>
                <a:uLnTx/>
                <a:uFillTx/>
                <a:latin typeface="Calibri" panose="020F0502020204030204"/>
                <a:ea typeface="+mn-ea"/>
                <a:cs typeface="+mn-cs"/>
              </a:rPr>
              <a:t>*Survey fielded March 6, 2024; US National Sample of 1,000 adults 18+</a:t>
            </a:r>
          </a:p>
        </p:txBody>
      </p:sp>
      <p:pic>
        <p:nvPicPr>
          <p:cNvPr id="4" name="Picture 3">
            <a:extLst>
              <a:ext uri="{FF2B5EF4-FFF2-40B4-BE49-F238E27FC236}">
                <a16:creationId xmlns:a16="http://schemas.microsoft.com/office/drawing/2014/main" id="{491E8DFA-15FD-1BBA-775C-C75C5A8DDA26}"/>
              </a:ext>
            </a:extLst>
          </p:cNvPr>
          <p:cNvPicPr>
            <a:picLocks noChangeAspect="1"/>
          </p:cNvPicPr>
          <p:nvPr/>
        </p:nvPicPr>
        <p:blipFill>
          <a:blip r:embed="rId3"/>
          <a:srcRect/>
          <a:stretch/>
        </p:blipFill>
        <p:spPr>
          <a:xfrm>
            <a:off x="1932170" y="1404137"/>
            <a:ext cx="8327660" cy="4659326"/>
          </a:xfrm>
          <a:prstGeom prst="rect">
            <a:avLst/>
          </a:prstGeom>
          <a:ln>
            <a:solidFill>
              <a:srgbClr val="17479E"/>
            </a:solidFill>
          </a:ln>
        </p:spPr>
      </p:pic>
    </p:spTree>
    <p:extLst>
      <p:ext uri="{BB962C8B-B14F-4D97-AF65-F5344CB8AC3E}">
        <p14:creationId xmlns:p14="http://schemas.microsoft.com/office/powerpoint/2010/main" val="11094075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195315" y="197486"/>
            <a:ext cx="9144000" cy="782637"/>
          </a:xfrm>
        </p:spPr>
        <p:txBody>
          <a:bodyPr anchor="ctr"/>
          <a:lstStyle/>
          <a:p>
            <a:pPr algn="l"/>
            <a:r>
              <a:rPr lang="en-US" sz="3200" b="1" dirty="0">
                <a:solidFill>
                  <a:srgbClr val="0070C0"/>
                </a:solidFill>
                <a:latin typeface="+mn-lt"/>
              </a:rPr>
              <a:t>TRAVEL SENTIMENT STUDY WAVE 83</a:t>
            </a:r>
            <a:endParaRPr lang="en-US" sz="3200" dirty="0">
              <a:latin typeface="+mn-lt"/>
            </a:endParaRPr>
          </a:p>
        </p:txBody>
      </p:sp>
      <p:sp>
        <p:nvSpPr>
          <p:cNvPr id="7" name="TextBox 6">
            <a:extLst>
              <a:ext uri="{FF2B5EF4-FFF2-40B4-BE49-F238E27FC236}">
                <a16:creationId xmlns:a16="http://schemas.microsoft.com/office/drawing/2014/main" id="{BAE53498-AAFE-4599-8372-BAC252C360B1}"/>
              </a:ext>
            </a:extLst>
          </p:cNvPr>
          <p:cNvSpPr txBox="1"/>
          <p:nvPr/>
        </p:nvSpPr>
        <p:spPr>
          <a:xfrm>
            <a:off x="0" y="6597024"/>
            <a:ext cx="33985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Source: Longwoods International</a:t>
            </a:r>
          </a:p>
        </p:txBody>
      </p:sp>
      <p:sp>
        <p:nvSpPr>
          <p:cNvPr id="9" name="TextBox 8">
            <a:extLst>
              <a:ext uri="{FF2B5EF4-FFF2-40B4-BE49-F238E27FC236}">
                <a16:creationId xmlns:a16="http://schemas.microsoft.com/office/drawing/2014/main" id="{FB566470-6E2B-4CB7-AF1E-584CEFD97264}"/>
              </a:ext>
            </a:extLst>
          </p:cNvPr>
          <p:cNvSpPr txBox="1"/>
          <p:nvPr/>
        </p:nvSpPr>
        <p:spPr>
          <a:xfrm>
            <a:off x="7863840" y="3733800"/>
            <a:ext cx="92964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Day Trip</a:t>
            </a:r>
          </a:p>
        </p:txBody>
      </p:sp>
      <p:sp>
        <p:nvSpPr>
          <p:cNvPr id="10" name="TextBox 9">
            <a:extLst>
              <a:ext uri="{FF2B5EF4-FFF2-40B4-BE49-F238E27FC236}">
                <a16:creationId xmlns:a16="http://schemas.microsoft.com/office/drawing/2014/main" id="{5D351171-88B9-4E12-B7BC-9138F1AE7C87}"/>
              </a:ext>
            </a:extLst>
          </p:cNvPr>
          <p:cNvSpPr txBox="1"/>
          <p:nvPr/>
        </p:nvSpPr>
        <p:spPr>
          <a:xfrm>
            <a:off x="3144520" y="4038600"/>
            <a:ext cx="8940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1 Night</a:t>
            </a:r>
          </a:p>
        </p:txBody>
      </p:sp>
      <p:sp>
        <p:nvSpPr>
          <p:cNvPr id="11" name="TextBox 10">
            <a:extLst>
              <a:ext uri="{FF2B5EF4-FFF2-40B4-BE49-F238E27FC236}">
                <a16:creationId xmlns:a16="http://schemas.microsoft.com/office/drawing/2014/main" id="{90285283-4CF8-4E7E-A906-40B2343481ED}"/>
              </a:ext>
            </a:extLst>
          </p:cNvPr>
          <p:cNvSpPr txBox="1"/>
          <p:nvPr/>
        </p:nvSpPr>
        <p:spPr>
          <a:xfrm>
            <a:off x="4643120" y="2338379"/>
            <a:ext cx="10718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5+ Nights</a:t>
            </a:r>
          </a:p>
        </p:txBody>
      </p:sp>
      <p:sp>
        <p:nvSpPr>
          <p:cNvPr id="5" name="TextBox 4">
            <a:extLst>
              <a:ext uri="{FF2B5EF4-FFF2-40B4-BE49-F238E27FC236}">
                <a16:creationId xmlns:a16="http://schemas.microsoft.com/office/drawing/2014/main" id="{30F9EB8E-F42C-4CD5-8F67-EF3B746A7F85}"/>
              </a:ext>
            </a:extLst>
          </p:cNvPr>
          <p:cNvSpPr txBox="1"/>
          <p:nvPr/>
        </p:nvSpPr>
        <p:spPr>
          <a:xfrm>
            <a:off x="312993" y="782406"/>
            <a:ext cx="890864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solidFill>
                <a:effectLst/>
                <a:uLnTx/>
                <a:uFillTx/>
                <a:latin typeface="Calibri" panose="020F0502020204030204"/>
                <a:ea typeface="+mn-ea"/>
                <a:cs typeface="+mn-cs"/>
              </a:rPr>
              <a:t>*Survey fielded March 6, 2024; US National Sample of 1,000 adults 18+</a:t>
            </a:r>
          </a:p>
        </p:txBody>
      </p:sp>
      <p:pic>
        <p:nvPicPr>
          <p:cNvPr id="4" name="Picture 3">
            <a:extLst>
              <a:ext uri="{FF2B5EF4-FFF2-40B4-BE49-F238E27FC236}">
                <a16:creationId xmlns:a16="http://schemas.microsoft.com/office/drawing/2014/main" id="{A0A9D9A4-B81E-AAF4-69FD-5D5D3D173DCF}"/>
              </a:ext>
            </a:extLst>
          </p:cNvPr>
          <p:cNvPicPr>
            <a:picLocks noChangeAspect="1"/>
          </p:cNvPicPr>
          <p:nvPr/>
        </p:nvPicPr>
        <p:blipFill>
          <a:blip r:embed="rId3"/>
          <a:srcRect/>
          <a:stretch/>
        </p:blipFill>
        <p:spPr>
          <a:xfrm>
            <a:off x="1883220" y="1376749"/>
            <a:ext cx="8425560" cy="4714100"/>
          </a:xfrm>
          <a:prstGeom prst="rect">
            <a:avLst/>
          </a:prstGeom>
          <a:ln>
            <a:solidFill>
              <a:srgbClr val="17479E"/>
            </a:solidFill>
          </a:ln>
        </p:spPr>
      </p:pic>
    </p:spTree>
    <p:extLst>
      <p:ext uri="{BB962C8B-B14F-4D97-AF65-F5344CB8AC3E}">
        <p14:creationId xmlns:p14="http://schemas.microsoft.com/office/powerpoint/2010/main" val="22537937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905A94D-DF9B-DF46-8679-41159AF9A398}"/>
              </a:ext>
            </a:extLst>
          </p:cNvPr>
          <p:cNvSpPr txBox="1"/>
          <p:nvPr/>
        </p:nvSpPr>
        <p:spPr>
          <a:xfrm>
            <a:off x="6096000" y="0"/>
            <a:ext cx="6096000" cy="6858000"/>
          </a:xfrm>
          <a:prstGeom prst="rect">
            <a:avLst/>
          </a:prstGeom>
          <a:solidFill>
            <a:srgbClr val="17479E"/>
          </a:solidFill>
        </p:spPr>
        <p:txBody>
          <a:bodyPr wrap="square" rtlCol="0">
            <a:spAutoFit/>
          </a:bodyPr>
          <a:lstStyle/>
          <a:p>
            <a:endParaRPr lang="en-US" dirty="0"/>
          </a:p>
        </p:txBody>
      </p:sp>
      <p:pic>
        <p:nvPicPr>
          <p:cNvPr id="7" name="Picture 6">
            <a:extLst>
              <a:ext uri="{FF2B5EF4-FFF2-40B4-BE49-F238E27FC236}">
                <a16:creationId xmlns:a16="http://schemas.microsoft.com/office/drawing/2014/main" id="{954B7EB6-F791-140C-D71D-B7C311DB712F}"/>
              </a:ext>
            </a:extLst>
          </p:cNvPr>
          <p:cNvPicPr>
            <a:picLocks noChangeAspect="1"/>
          </p:cNvPicPr>
          <p:nvPr/>
        </p:nvPicPr>
        <p:blipFill>
          <a:blip r:embed="rId2"/>
          <a:stretch>
            <a:fillRect/>
          </a:stretch>
        </p:blipFill>
        <p:spPr>
          <a:xfrm>
            <a:off x="7011179" y="2972493"/>
            <a:ext cx="4265642" cy="913014"/>
          </a:xfrm>
          <a:prstGeom prst="rect">
            <a:avLst/>
          </a:prstGeom>
        </p:spPr>
      </p:pic>
      <p:pic>
        <p:nvPicPr>
          <p:cNvPr id="1028" name="Picture 4" descr="Big Sky Chamber of Commerce | Big Sky Town Center">
            <a:extLst>
              <a:ext uri="{FF2B5EF4-FFF2-40B4-BE49-F238E27FC236}">
                <a16:creationId xmlns:a16="http://schemas.microsoft.com/office/drawing/2014/main" id="{63189D7B-9698-0253-2808-553C88BB8A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287" y="2937250"/>
            <a:ext cx="4538464" cy="22692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xplore &amp; Discover Big Sky Montana | Visit Big Sky">
            <a:extLst>
              <a:ext uri="{FF2B5EF4-FFF2-40B4-BE49-F238E27FC236}">
                <a16:creationId xmlns:a16="http://schemas.microsoft.com/office/drawing/2014/main" id="{81336F31-0AF8-9698-6DEA-8188D5C64D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707" y="2247900"/>
            <a:ext cx="3857625" cy="118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426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274320" y="197486"/>
            <a:ext cx="9144000" cy="782637"/>
          </a:xfrm>
        </p:spPr>
        <p:txBody>
          <a:bodyPr anchor="ctr"/>
          <a:lstStyle/>
          <a:p>
            <a:pPr algn="l"/>
            <a:r>
              <a:rPr lang="en-US" sz="3200" b="1" dirty="0">
                <a:solidFill>
                  <a:schemeClr val="accent1"/>
                </a:solidFill>
                <a:latin typeface="+mn-lt"/>
              </a:rPr>
              <a:t>U.S MARKET REVIEW</a:t>
            </a:r>
            <a:endParaRPr lang="en-US" sz="3200" dirty="0">
              <a:solidFill>
                <a:schemeClr val="accent1"/>
              </a:solidFill>
              <a:latin typeface="+mn-lt"/>
            </a:endParaRPr>
          </a:p>
        </p:txBody>
      </p:sp>
      <p:sp>
        <p:nvSpPr>
          <p:cNvPr id="3" name="Subtitle 2">
            <a:extLst>
              <a:ext uri="{FF2B5EF4-FFF2-40B4-BE49-F238E27FC236}">
                <a16:creationId xmlns:a16="http://schemas.microsoft.com/office/drawing/2014/main" id="{3313AC60-3B2F-C248-AC7F-DEEED06AD7F1}"/>
              </a:ext>
            </a:extLst>
          </p:cNvPr>
          <p:cNvSpPr>
            <a:spLocks noGrp="1"/>
          </p:cNvSpPr>
          <p:nvPr>
            <p:ph type="subTitle" idx="1"/>
          </p:nvPr>
        </p:nvSpPr>
        <p:spPr>
          <a:xfrm>
            <a:off x="335280" y="980123"/>
            <a:ext cx="11053979" cy="5531802"/>
          </a:xfrm>
        </p:spPr>
        <p:txBody>
          <a:bodyPr/>
          <a:lstStyle/>
          <a:p>
            <a:pPr algn="l"/>
            <a:r>
              <a:rPr lang="en-US" sz="2600" b="1" dirty="0"/>
              <a:t>Macroeconomic Trends </a:t>
            </a:r>
          </a:p>
          <a:p>
            <a:pPr marL="285750" indent="-285750" algn="l">
              <a:buFont typeface="Arial" panose="020B0604020202020204" pitchFamily="34" charset="0"/>
              <a:buChar char="•"/>
            </a:pPr>
            <a:r>
              <a:rPr lang="en-US" sz="2000" b="0" i="0" dirty="0">
                <a:effectLst/>
              </a:rPr>
              <a:t>“February economic data was mostly benign. Macroeconomists and market participants have paid close attention to the balance of labor market tightness and inflation in anticipation of interest rate cuts from the Federal Reserve. Interest rates are of note because they strongly influence mortgage rates and overall economic activity.”</a:t>
            </a:r>
          </a:p>
          <a:p>
            <a:pPr marL="742950" lvl="1" indent="-285750" algn="l">
              <a:buFont typeface="Arial" panose="020B0604020202020204" pitchFamily="34" charset="0"/>
              <a:buChar char="•"/>
            </a:pPr>
            <a:r>
              <a:rPr lang="en-US" b="0" i="0" dirty="0">
                <a:effectLst/>
              </a:rPr>
              <a:t>“The jobs report for February added 275,000 jobs and noted a slight increase in unemployment, boosting the likelihood that interest rate cuts are on the way.”</a:t>
            </a:r>
          </a:p>
          <a:p>
            <a:pPr marL="742950" lvl="1" indent="-285750" algn="l">
              <a:buFont typeface="Arial" panose="020B0604020202020204" pitchFamily="34" charset="0"/>
              <a:buChar char="•"/>
            </a:pPr>
            <a:r>
              <a:rPr lang="en-US" b="0" i="0" dirty="0">
                <a:effectLst/>
              </a:rPr>
              <a:t>“Wage pressure also eased, with hourly earnings rising about a nickel in February. This is down from an 18-cent uptick in January.”</a:t>
            </a:r>
          </a:p>
          <a:p>
            <a:pPr marL="285750" indent="-285750" algn="l">
              <a:buFont typeface="Arial" panose="020B0604020202020204" pitchFamily="34" charset="0"/>
              <a:buChar char="•"/>
            </a:pPr>
            <a:r>
              <a:rPr lang="en-US" sz="2000" b="0" i="0" dirty="0">
                <a:effectLst/>
              </a:rPr>
              <a:t>“On the other hand, the Consumer Price Index (CPI) inflation rate—which measures price changes in consumer goods and services—edged up slightly in February, reaching 3.2% from 3.1% in January.” </a:t>
            </a:r>
          </a:p>
          <a:p>
            <a:pPr marL="742950" lvl="1" indent="-285750" algn="l">
              <a:buFont typeface="Arial" panose="020B0604020202020204" pitchFamily="34" charset="0"/>
              <a:buChar char="•"/>
            </a:pPr>
            <a:r>
              <a:rPr lang="en-US" b="0" i="0" dirty="0">
                <a:effectLst/>
              </a:rPr>
              <a:t>“Higher inflation may mean that rates remain high for longer. The need to moderate high inflation motivated the historic Federal Funds Rate increases since March of 2022.”</a:t>
            </a:r>
          </a:p>
          <a:p>
            <a:pPr marL="742950" lvl="1" indent="-285750" algn="l">
              <a:buFont typeface="Arial" panose="020B0604020202020204" pitchFamily="34" charset="0"/>
              <a:buChar char="•"/>
            </a:pPr>
            <a:r>
              <a:rPr lang="en-US" b="0" i="0" dirty="0">
                <a:effectLst/>
              </a:rPr>
              <a:t>“Still, core inflation, which ignores fluctuations in volatile food and energy sectors, changed at the same rate in February as in January.”</a:t>
            </a:r>
          </a:p>
          <a:p>
            <a:pPr marL="285750" indent="-285750" algn="l">
              <a:buFont typeface="Arial" panose="020B0604020202020204" pitchFamily="34" charset="0"/>
              <a:buChar char="•"/>
            </a:pPr>
            <a:r>
              <a:rPr lang="en-US" sz="2000" b="0" i="0" dirty="0">
                <a:effectLst/>
              </a:rPr>
              <a:t>“The ambiguous signals likely mean that June rate cuts are equally likely to happen or not.”</a:t>
            </a:r>
          </a:p>
          <a:p>
            <a:pPr marL="285750" indent="-285750" algn="l">
              <a:buFont typeface="Arial" panose="020B0604020202020204" pitchFamily="34" charset="0"/>
              <a:buChar char="•"/>
            </a:pPr>
            <a:endParaRPr lang="en-US" sz="2000" b="0" i="0" dirty="0">
              <a:effectLst/>
            </a:endParaRPr>
          </a:p>
          <a:p>
            <a:pPr algn="l"/>
            <a:endParaRPr lang="en-US" sz="2000" b="0" i="0" dirty="0">
              <a:effectLst/>
            </a:endParaRPr>
          </a:p>
        </p:txBody>
      </p:sp>
      <p:sp>
        <p:nvSpPr>
          <p:cNvPr id="4" name="TextBox 3">
            <a:extLst>
              <a:ext uri="{FF2B5EF4-FFF2-40B4-BE49-F238E27FC236}">
                <a16:creationId xmlns:a16="http://schemas.microsoft.com/office/drawing/2014/main" id="{990B0C7F-789A-CB84-85AF-3A05E13B73F3}"/>
              </a:ext>
            </a:extLst>
          </p:cNvPr>
          <p:cNvSpPr txBox="1"/>
          <p:nvPr/>
        </p:nvSpPr>
        <p:spPr>
          <a:xfrm>
            <a:off x="0" y="6597024"/>
            <a:ext cx="3398520" cy="261610"/>
          </a:xfrm>
          <a:prstGeom prst="rect">
            <a:avLst/>
          </a:prstGeom>
          <a:noFill/>
        </p:spPr>
        <p:txBody>
          <a:bodyPr wrap="square" rtlCol="0">
            <a:spAutoFit/>
          </a:bodyPr>
          <a:lstStyle/>
          <a:p>
            <a:r>
              <a:rPr lang="en-US" sz="1100" i="1" dirty="0"/>
              <a:t>Source: BLS, Oxford Economics, and AirDNA </a:t>
            </a:r>
          </a:p>
        </p:txBody>
      </p:sp>
    </p:spTree>
    <p:extLst>
      <p:ext uri="{BB962C8B-B14F-4D97-AF65-F5344CB8AC3E}">
        <p14:creationId xmlns:p14="http://schemas.microsoft.com/office/powerpoint/2010/main" val="342175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206FC-5ED3-E116-1ED8-7117CA025A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50D1E5-7221-2782-2E07-6F3E55F8225D}"/>
              </a:ext>
            </a:extLst>
          </p:cNvPr>
          <p:cNvSpPr>
            <a:spLocks noGrp="1"/>
          </p:cNvSpPr>
          <p:nvPr>
            <p:ph type="ctrTitle"/>
          </p:nvPr>
        </p:nvSpPr>
        <p:spPr>
          <a:xfrm>
            <a:off x="274320" y="197486"/>
            <a:ext cx="9144000" cy="782637"/>
          </a:xfrm>
        </p:spPr>
        <p:txBody>
          <a:bodyPr anchor="ctr"/>
          <a:lstStyle/>
          <a:p>
            <a:pPr algn="l"/>
            <a:r>
              <a:rPr lang="en-US" sz="3200" b="1" dirty="0">
                <a:solidFill>
                  <a:schemeClr val="accent1"/>
                </a:solidFill>
                <a:latin typeface="+mn-lt"/>
              </a:rPr>
              <a:t>U.S MARKET REVIEW</a:t>
            </a:r>
            <a:endParaRPr lang="en-US" sz="3200" dirty="0">
              <a:solidFill>
                <a:schemeClr val="accent1"/>
              </a:solidFill>
              <a:latin typeface="+mn-lt"/>
            </a:endParaRPr>
          </a:p>
        </p:txBody>
      </p:sp>
      <p:sp>
        <p:nvSpPr>
          <p:cNvPr id="3" name="Subtitle 2">
            <a:extLst>
              <a:ext uri="{FF2B5EF4-FFF2-40B4-BE49-F238E27FC236}">
                <a16:creationId xmlns:a16="http://schemas.microsoft.com/office/drawing/2014/main" id="{2C17780A-DF27-2D12-0599-DA80B1D1DA38}"/>
              </a:ext>
            </a:extLst>
          </p:cNvPr>
          <p:cNvSpPr>
            <a:spLocks noGrp="1"/>
          </p:cNvSpPr>
          <p:nvPr>
            <p:ph type="subTitle" idx="1"/>
          </p:nvPr>
        </p:nvSpPr>
        <p:spPr>
          <a:xfrm>
            <a:off x="335280" y="980123"/>
            <a:ext cx="11053979" cy="5531802"/>
          </a:xfrm>
        </p:spPr>
        <p:txBody>
          <a:bodyPr/>
          <a:lstStyle/>
          <a:p>
            <a:pPr algn="l"/>
            <a:r>
              <a:rPr lang="en-US" sz="2600" b="1" dirty="0"/>
              <a:t>Travel Demand Update </a:t>
            </a:r>
          </a:p>
          <a:p>
            <a:pPr algn="l"/>
            <a:r>
              <a:rPr lang="en-US" sz="2000" b="0" i="0" dirty="0">
                <a:effectLst/>
              </a:rPr>
              <a:t>Despite recent slowing, growth trends largely continue across sectors.</a:t>
            </a:r>
          </a:p>
          <a:p>
            <a:pPr marL="285750" indent="-285750" algn="l">
              <a:buFont typeface="Arial" panose="020B0604020202020204" pitchFamily="34" charset="0"/>
              <a:buChar char="•"/>
            </a:pPr>
            <a:r>
              <a:rPr lang="en-US" sz="2000" b="1" i="0" dirty="0">
                <a:effectLst/>
              </a:rPr>
              <a:t>U.S. domestic leisure: </a:t>
            </a:r>
            <a:r>
              <a:rPr lang="en-US" sz="2000" b="0" i="0" dirty="0">
                <a:effectLst/>
              </a:rPr>
              <a:t>Trips have fully recovered to 2019 levels, though growth has decelerated due to tighter credit conditions and the restarting of student loan payments.</a:t>
            </a:r>
          </a:p>
          <a:p>
            <a:pPr marL="285750" indent="-285750" algn="l">
              <a:buFont typeface="Arial" panose="020B0604020202020204" pitchFamily="34" charset="0"/>
              <a:buChar char="•"/>
            </a:pPr>
            <a:r>
              <a:rPr lang="en-US" sz="2000" b="1" i="0" dirty="0">
                <a:effectLst/>
              </a:rPr>
              <a:t>Air travel: </a:t>
            </a:r>
            <a:r>
              <a:rPr lang="en-US" sz="2000" b="0" i="0" dirty="0">
                <a:effectLst/>
              </a:rPr>
              <a:t>In 2023, TSA air passenger volume increased 13% year-on-year, reaching 102% of 2019 levels and pacing 10% ahead of pre-pandemic levels during the first few weeks of January.</a:t>
            </a:r>
          </a:p>
          <a:p>
            <a:pPr marL="285750" indent="-285750" algn="l">
              <a:buFont typeface="Arial" panose="020B0604020202020204" pitchFamily="34" charset="0"/>
              <a:buChar char="•"/>
            </a:pPr>
            <a:r>
              <a:rPr lang="en-US" sz="2000" b="1" i="0" dirty="0">
                <a:effectLst/>
              </a:rPr>
              <a:t>International inbound: </a:t>
            </a:r>
            <a:r>
              <a:rPr lang="en-US" sz="2000" b="0" i="0" dirty="0">
                <a:effectLst/>
              </a:rPr>
              <a:t>Pre-pandemic levels are not expected to return until 2025 as the strong dollar and visa wait times continue to pose challenges, but 2023 ended with international visitation at 84% of 2019 levels.</a:t>
            </a:r>
          </a:p>
          <a:p>
            <a:pPr marL="742950" lvl="1" indent="-285750" algn="l">
              <a:buFont typeface="Arial" panose="020B0604020202020204" pitchFamily="34" charset="0"/>
              <a:buChar char="•"/>
            </a:pPr>
            <a:r>
              <a:rPr lang="en-US" b="0" i="0" dirty="0">
                <a:effectLst/>
              </a:rPr>
              <a:t>The U.S. is experiencing a highly unusual travel trade surplus with outbound travel outpacing inbound travel.</a:t>
            </a:r>
          </a:p>
          <a:p>
            <a:pPr marL="742950" lvl="1" indent="-285750" algn="l">
              <a:buFont typeface="Arial" panose="020B0604020202020204" pitchFamily="34" charset="0"/>
              <a:buChar char="•"/>
            </a:pPr>
            <a:r>
              <a:rPr lang="en-US" b="0" i="0" dirty="0">
                <a:effectLst/>
              </a:rPr>
              <a:t>However, inbound travel is gaining momentum, with Latin American travelers to the U.S. leading the way at 100% recovered to 2019 levels. Asia is on pace to recover most slowly with a full recovery not likely until 2025. </a:t>
            </a:r>
          </a:p>
          <a:p>
            <a:pPr algn="l"/>
            <a:endParaRPr lang="en-US" sz="2000" b="0" i="0" dirty="0">
              <a:effectLst/>
            </a:endParaRPr>
          </a:p>
        </p:txBody>
      </p:sp>
      <p:sp>
        <p:nvSpPr>
          <p:cNvPr id="4" name="TextBox 3">
            <a:extLst>
              <a:ext uri="{FF2B5EF4-FFF2-40B4-BE49-F238E27FC236}">
                <a16:creationId xmlns:a16="http://schemas.microsoft.com/office/drawing/2014/main" id="{05476C83-C1C2-70C3-2396-83D01467A870}"/>
              </a:ext>
            </a:extLst>
          </p:cNvPr>
          <p:cNvSpPr txBox="1"/>
          <p:nvPr/>
        </p:nvSpPr>
        <p:spPr>
          <a:xfrm>
            <a:off x="-1" y="6597024"/>
            <a:ext cx="5381297" cy="261610"/>
          </a:xfrm>
          <a:prstGeom prst="rect">
            <a:avLst/>
          </a:prstGeom>
          <a:noFill/>
        </p:spPr>
        <p:txBody>
          <a:bodyPr wrap="square" rtlCol="0">
            <a:spAutoFit/>
          </a:bodyPr>
          <a:lstStyle/>
          <a:p>
            <a:r>
              <a:rPr lang="en-US" sz="1100" i="1" dirty="0"/>
              <a:t>Source: Tourism Economics, STR, Longwoods International, and Future Partners</a:t>
            </a:r>
          </a:p>
        </p:txBody>
      </p:sp>
    </p:spTree>
    <p:extLst>
      <p:ext uri="{BB962C8B-B14F-4D97-AF65-F5344CB8AC3E}">
        <p14:creationId xmlns:p14="http://schemas.microsoft.com/office/powerpoint/2010/main" val="2763865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20831-CA6A-C59A-0480-C79E30D68F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61C8F4-E259-C7F9-9085-87E0CEFFE1F8}"/>
              </a:ext>
            </a:extLst>
          </p:cNvPr>
          <p:cNvSpPr>
            <a:spLocks noGrp="1"/>
          </p:cNvSpPr>
          <p:nvPr>
            <p:ph type="ctrTitle"/>
          </p:nvPr>
        </p:nvSpPr>
        <p:spPr>
          <a:xfrm>
            <a:off x="274320" y="197486"/>
            <a:ext cx="9144000" cy="782637"/>
          </a:xfrm>
        </p:spPr>
        <p:txBody>
          <a:bodyPr anchor="ctr"/>
          <a:lstStyle/>
          <a:p>
            <a:pPr algn="l"/>
            <a:r>
              <a:rPr lang="en-US" sz="3200" b="1" dirty="0">
                <a:solidFill>
                  <a:schemeClr val="accent1"/>
                </a:solidFill>
                <a:latin typeface="+mn-lt"/>
              </a:rPr>
              <a:t>U.S MARKET REVIEW</a:t>
            </a:r>
            <a:endParaRPr lang="en-US" sz="3200" dirty="0">
              <a:solidFill>
                <a:schemeClr val="accent1"/>
              </a:solidFill>
              <a:latin typeface="+mn-lt"/>
            </a:endParaRPr>
          </a:p>
        </p:txBody>
      </p:sp>
      <p:sp>
        <p:nvSpPr>
          <p:cNvPr id="3" name="Subtitle 2">
            <a:extLst>
              <a:ext uri="{FF2B5EF4-FFF2-40B4-BE49-F238E27FC236}">
                <a16:creationId xmlns:a16="http://schemas.microsoft.com/office/drawing/2014/main" id="{F35D41B0-2DDF-0BAF-9033-22A6D969E2F1}"/>
              </a:ext>
            </a:extLst>
          </p:cNvPr>
          <p:cNvSpPr>
            <a:spLocks noGrp="1"/>
          </p:cNvSpPr>
          <p:nvPr>
            <p:ph type="subTitle" idx="1"/>
          </p:nvPr>
        </p:nvSpPr>
        <p:spPr>
          <a:xfrm>
            <a:off x="335280" y="980123"/>
            <a:ext cx="11053979" cy="5531802"/>
          </a:xfrm>
        </p:spPr>
        <p:txBody>
          <a:bodyPr/>
          <a:lstStyle/>
          <a:p>
            <a:pPr algn="l"/>
            <a:r>
              <a:rPr lang="en-US" sz="2600" b="1" dirty="0"/>
              <a:t>Travel Demand Update (continued)</a:t>
            </a:r>
          </a:p>
          <a:p>
            <a:pPr marL="285750" indent="-285750" algn="l">
              <a:buFont typeface="Arial" panose="020B0604020202020204" pitchFamily="34" charset="0"/>
              <a:buChar char="•"/>
            </a:pPr>
            <a:r>
              <a:rPr lang="en-US" sz="2000" b="1" i="0" dirty="0">
                <a:effectLst/>
              </a:rPr>
              <a:t>Hotels:</a:t>
            </a:r>
            <a:r>
              <a:rPr lang="en-US" sz="2000" b="0" i="0" dirty="0">
                <a:effectLst/>
              </a:rPr>
              <a:t> Performance gains are expected to continue even as the economy decelerates.</a:t>
            </a:r>
          </a:p>
          <a:p>
            <a:pPr marL="742950" lvl="1" indent="-285750" algn="l">
              <a:buFont typeface="Arial" panose="020B0604020202020204" pitchFamily="34" charset="0"/>
              <a:buChar char="•"/>
            </a:pPr>
            <a:r>
              <a:rPr lang="en-US" b="0" i="0" dirty="0">
                <a:effectLst/>
              </a:rPr>
              <a:t>Modest lodging demand growth will be supported by household prioritization of travel, a continued rebuilding of business travel and group events, and a rebound in international visitation.</a:t>
            </a:r>
          </a:p>
          <a:p>
            <a:pPr marL="742950" lvl="1" indent="-285750" algn="l">
              <a:buFont typeface="Arial" panose="020B0604020202020204" pitchFamily="34" charset="0"/>
              <a:buChar char="•"/>
            </a:pPr>
            <a:r>
              <a:rPr lang="en-US" b="0" i="0" dirty="0">
                <a:effectLst/>
              </a:rPr>
              <a:t>The latest STR/Tourism Economics lodging forecast expects RevPAR to grow 4.1% in 2024, moderately slower than 2023 (4.9%), with an expected 3.1% gain in ADR.</a:t>
            </a:r>
          </a:p>
          <a:p>
            <a:pPr marL="285750" indent="-285750" algn="l">
              <a:buFont typeface="Arial" panose="020B0604020202020204" pitchFamily="34" charset="0"/>
              <a:buChar char="•"/>
            </a:pPr>
            <a:r>
              <a:rPr lang="en-US" sz="2000" b="1" i="0" dirty="0">
                <a:effectLst/>
              </a:rPr>
              <a:t>Consumer Sentiment: </a:t>
            </a:r>
            <a:r>
              <a:rPr lang="en-US" sz="2000" b="0" i="0" dirty="0">
                <a:effectLst/>
              </a:rPr>
              <a:t>Travelers still feel generally optimistic about their financial circumstances—especially in comparison to the average American adult—and remain financially committed to travel (Future Partners).</a:t>
            </a:r>
          </a:p>
          <a:p>
            <a:pPr marL="742950" lvl="1" indent="-285750" algn="l">
              <a:buFont typeface="Arial" panose="020B0604020202020204" pitchFamily="34" charset="0"/>
              <a:buChar char="•"/>
            </a:pPr>
            <a:r>
              <a:rPr lang="en-US" b="0" i="0" dirty="0">
                <a:effectLst/>
              </a:rPr>
              <a:t>That said, a recent Longwoods International study reports 26% of travelers say financial concerns will greatly impact their decision to travel within the next six months—emphasizing the importance of value perception especially among lower-income earners. </a:t>
            </a:r>
          </a:p>
          <a:p>
            <a:pPr algn="l"/>
            <a:endParaRPr lang="en-US" sz="2000" b="0" i="0" dirty="0">
              <a:effectLst/>
            </a:endParaRPr>
          </a:p>
        </p:txBody>
      </p:sp>
      <p:sp>
        <p:nvSpPr>
          <p:cNvPr id="5" name="TextBox 4">
            <a:extLst>
              <a:ext uri="{FF2B5EF4-FFF2-40B4-BE49-F238E27FC236}">
                <a16:creationId xmlns:a16="http://schemas.microsoft.com/office/drawing/2014/main" id="{3BC873DC-D0C2-1FA2-CFB7-491CFD0823FF}"/>
              </a:ext>
            </a:extLst>
          </p:cNvPr>
          <p:cNvSpPr txBox="1"/>
          <p:nvPr/>
        </p:nvSpPr>
        <p:spPr>
          <a:xfrm>
            <a:off x="-1" y="6597024"/>
            <a:ext cx="5381297" cy="261610"/>
          </a:xfrm>
          <a:prstGeom prst="rect">
            <a:avLst/>
          </a:prstGeom>
          <a:noFill/>
        </p:spPr>
        <p:txBody>
          <a:bodyPr wrap="square" rtlCol="0">
            <a:spAutoFit/>
          </a:bodyPr>
          <a:lstStyle/>
          <a:p>
            <a:r>
              <a:rPr lang="en-US" sz="1100" i="1" dirty="0"/>
              <a:t>Source: Tourism Economics, STR, Longwoods International, and Future Partners</a:t>
            </a:r>
          </a:p>
        </p:txBody>
      </p:sp>
    </p:spTree>
    <p:extLst>
      <p:ext uri="{BB962C8B-B14F-4D97-AF65-F5344CB8AC3E}">
        <p14:creationId xmlns:p14="http://schemas.microsoft.com/office/powerpoint/2010/main" val="1791590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274320" y="197486"/>
            <a:ext cx="9144000" cy="782637"/>
          </a:xfrm>
        </p:spPr>
        <p:txBody>
          <a:bodyPr anchor="ctr"/>
          <a:lstStyle/>
          <a:p>
            <a:pPr algn="l"/>
            <a:r>
              <a:rPr lang="en-US" sz="3200" b="1" dirty="0">
                <a:solidFill>
                  <a:schemeClr val="accent1"/>
                </a:solidFill>
                <a:latin typeface="+mn-lt"/>
              </a:rPr>
              <a:t>U.S MARKET REVIEW</a:t>
            </a:r>
            <a:endParaRPr lang="en-US" sz="3200" dirty="0">
              <a:solidFill>
                <a:schemeClr val="accent1"/>
              </a:solidFill>
              <a:latin typeface="+mn-lt"/>
            </a:endParaRPr>
          </a:p>
        </p:txBody>
      </p:sp>
      <p:sp>
        <p:nvSpPr>
          <p:cNvPr id="3" name="Subtitle 2">
            <a:extLst>
              <a:ext uri="{FF2B5EF4-FFF2-40B4-BE49-F238E27FC236}">
                <a16:creationId xmlns:a16="http://schemas.microsoft.com/office/drawing/2014/main" id="{3313AC60-3B2F-C248-AC7F-DEEED06AD7F1}"/>
              </a:ext>
            </a:extLst>
          </p:cNvPr>
          <p:cNvSpPr>
            <a:spLocks noGrp="1"/>
          </p:cNvSpPr>
          <p:nvPr>
            <p:ph type="subTitle" idx="1"/>
          </p:nvPr>
        </p:nvSpPr>
        <p:spPr>
          <a:xfrm>
            <a:off x="335280" y="980123"/>
            <a:ext cx="11331203" cy="5531802"/>
          </a:xfrm>
        </p:spPr>
        <p:txBody>
          <a:bodyPr/>
          <a:lstStyle/>
          <a:p>
            <a:pPr algn="l"/>
            <a:r>
              <a:rPr lang="en-US" sz="2600" b="1" dirty="0"/>
              <a:t>Short Term Rentals </a:t>
            </a:r>
          </a:p>
          <a:p>
            <a:pPr marL="285750" indent="-285750" algn="l">
              <a:buFont typeface="Arial" panose="020B0604020202020204" pitchFamily="34" charset="0"/>
              <a:buChar char="•"/>
            </a:pPr>
            <a:r>
              <a:rPr lang="en-US" sz="2000" b="0" i="0" dirty="0">
                <a:effectLst/>
              </a:rPr>
              <a:t>“Demand for short-term rental (STR) accommodations in the U.S. grew at a brisk rate of 15.6% year-over-year (YOY) in February.”</a:t>
            </a:r>
          </a:p>
          <a:p>
            <a:pPr marL="742950" lvl="1" indent="-285750" algn="l">
              <a:buFont typeface="Arial" panose="020B0604020202020204" pitchFamily="34" charset="0"/>
              <a:buChar char="•"/>
            </a:pPr>
            <a:r>
              <a:rPr lang="en-US" b="0" i="0" dirty="0">
                <a:effectLst/>
              </a:rPr>
              <a:t>“While this high growth rate reflects how weak demand was in February 2023 and comes at a seasonal low point, hosts appreciated the abrupt change of pace after dismal weather around the country nearly screeched January’s growth to a halt.”</a:t>
            </a:r>
          </a:p>
          <a:p>
            <a:pPr marL="285750" indent="-285750" algn="l">
              <a:buFont typeface="Arial" panose="020B0604020202020204" pitchFamily="34" charset="0"/>
              <a:buChar char="•"/>
            </a:pPr>
            <a:r>
              <a:rPr lang="en-US" sz="2000" b="0" i="0" dirty="0">
                <a:effectLst/>
              </a:rPr>
              <a:t>“February’s surge in traveler demand was enough to push occupancy higher than it was during the same month last year.” </a:t>
            </a:r>
          </a:p>
          <a:p>
            <a:pPr marL="742950" lvl="1" indent="-285750" algn="l">
              <a:buFont typeface="Arial" panose="020B0604020202020204" pitchFamily="34" charset="0"/>
              <a:buChar char="•"/>
            </a:pPr>
            <a:r>
              <a:rPr lang="en-US" b="0" i="0" dirty="0">
                <a:effectLst/>
              </a:rPr>
              <a:t>“Since September 2023, occupancy had been tracking very close to 2019 levels before dropping to record lows in January.” </a:t>
            </a:r>
          </a:p>
          <a:p>
            <a:pPr marL="742950" lvl="1" indent="-285750" algn="l">
              <a:buFont typeface="Arial" panose="020B0604020202020204" pitchFamily="34" charset="0"/>
              <a:buChar char="•"/>
            </a:pPr>
            <a:r>
              <a:rPr lang="en-US" b="0" i="0" dirty="0">
                <a:effectLst/>
              </a:rPr>
              <a:t>“The return of 2019-like occupancy was a welcome relief, suggesting that January’s performance wasn’t the start of a downward trend.” </a:t>
            </a:r>
          </a:p>
          <a:p>
            <a:pPr marL="285750" indent="-285750" algn="l">
              <a:buFont typeface="Arial" panose="020B0604020202020204" pitchFamily="34" charset="0"/>
              <a:buChar char="•"/>
            </a:pPr>
            <a:r>
              <a:rPr lang="en-US" sz="2000" b="0" i="0" dirty="0">
                <a:effectLst/>
              </a:rPr>
              <a:t>“On the other hand, the occupancy bump didn’t seem to give hosts much pricing power. Average daily rates (ADR) remained essentially unchanged in February, declining about 0.1% YOY.”</a:t>
            </a:r>
          </a:p>
          <a:p>
            <a:pPr marL="285750" indent="-285750" algn="l">
              <a:buFont typeface="Arial" panose="020B0604020202020204" pitchFamily="34" charset="0"/>
              <a:buChar char="•"/>
            </a:pPr>
            <a:endParaRPr lang="en-US" sz="2000" b="0" i="0" dirty="0">
              <a:effectLst/>
            </a:endParaRPr>
          </a:p>
          <a:p>
            <a:pPr algn="l"/>
            <a:endParaRPr lang="en-US" sz="2000" b="0" i="0" dirty="0">
              <a:effectLst/>
            </a:endParaRPr>
          </a:p>
        </p:txBody>
      </p:sp>
      <p:sp>
        <p:nvSpPr>
          <p:cNvPr id="4" name="TextBox 3">
            <a:extLst>
              <a:ext uri="{FF2B5EF4-FFF2-40B4-BE49-F238E27FC236}">
                <a16:creationId xmlns:a16="http://schemas.microsoft.com/office/drawing/2014/main" id="{990B0C7F-789A-CB84-85AF-3A05E13B73F3}"/>
              </a:ext>
            </a:extLst>
          </p:cNvPr>
          <p:cNvSpPr txBox="1"/>
          <p:nvPr/>
        </p:nvSpPr>
        <p:spPr>
          <a:xfrm>
            <a:off x="0" y="6597024"/>
            <a:ext cx="3398520" cy="261610"/>
          </a:xfrm>
          <a:prstGeom prst="rect">
            <a:avLst/>
          </a:prstGeom>
          <a:noFill/>
        </p:spPr>
        <p:txBody>
          <a:bodyPr wrap="square" rtlCol="0">
            <a:spAutoFit/>
          </a:bodyPr>
          <a:lstStyle/>
          <a:p>
            <a:r>
              <a:rPr lang="en-US" sz="1100" i="1" dirty="0"/>
              <a:t>Source: AirDNA </a:t>
            </a:r>
          </a:p>
        </p:txBody>
      </p:sp>
    </p:spTree>
    <p:extLst>
      <p:ext uri="{BB962C8B-B14F-4D97-AF65-F5344CB8AC3E}">
        <p14:creationId xmlns:p14="http://schemas.microsoft.com/office/powerpoint/2010/main" val="3766398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D06CB-15AE-AFF4-ACD2-708CAE7F68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41D586-DFA5-F4C5-BB4C-074C26D47FEB}"/>
              </a:ext>
            </a:extLst>
          </p:cNvPr>
          <p:cNvSpPr>
            <a:spLocks noGrp="1"/>
          </p:cNvSpPr>
          <p:nvPr>
            <p:ph type="ctrTitle"/>
          </p:nvPr>
        </p:nvSpPr>
        <p:spPr>
          <a:xfrm>
            <a:off x="274320" y="197486"/>
            <a:ext cx="9144000" cy="782637"/>
          </a:xfrm>
        </p:spPr>
        <p:txBody>
          <a:bodyPr anchor="ctr"/>
          <a:lstStyle/>
          <a:p>
            <a:pPr algn="l"/>
            <a:r>
              <a:rPr lang="en-US" sz="3200" b="1" dirty="0">
                <a:solidFill>
                  <a:schemeClr val="accent1"/>
                </a:solidFill>
                <a:latin typeface="+mn-lt"/>
              </a:rPr>
              <a:t>U.S MARKET REVIEW</a:t>
            </a:r>
            <a:endParaRPr lang="en-US" sz="3200" dirty="0">
              <a:solidFill>
                <a:schemeClr val="accent1"/>
              </a:solidFill>
              <a:latin typeface="+mn-lt"/>
            </a:endParaRPr>
          </a:p>
        </p:txBody>
      </p:sp>
      <p:sp>
        <p:nvSpPr>
          <p:cNvPr id="3" name="Subtitle 2">
            <a:extLst>
              <a:ext uri="{FF2B5EF4-FFF2-40B4-BE49-F238E27FC236}">
                <a16:creationId xmlns:a16="http://schemas.microsoft.com/office/drawing/2014/main" id="{64A86D2F-A53A-3A23-8CE7-0C9D5870B5C4}"/>
              </a:ext>
            </a:extLst>
          </p:cNvPr>
          <p:cNvSpPr>
            <a:spLocks noGrp="1"/>
          </p:cNvSpPr>
          <p:nvPr>
            <p:ph type="subTitle" idx="1"/>
          </p:nvPr>
        </p:nvSpPr>
        <p:spPr>
          <a:xfrm>
            <a:off x="335280" y="980123"/>
            <a:ext cx="11331203" cy="5531802"/>
          </a:xfrm>
        </p:spPr>
        <p:txBody>
          <a:bodyPr/>
          <a:lstStyle/>
          <a:p>
            <a:pPr algn="l"/>
            <a:r>
              <a:rPr lang="en-US" sz="2600" b="1" dirty="0"/>
              <a:t>Short Term Rentals (continued) </a:t>
            </a:r>
          </a:p>
          <a:p>
            <a:pPr marL="285750" indent="-285750" algn="l">
              <a:buFont typeface="Arial" panose="020B0604020202020204" pitchFamily="34" charset="0"/>
              <a:buChar char="•"/>
            </a:pPr>
            <a:r>
              <a:rPr lang="en-US" sz="2000" b="1" i="0" dirty="0">
                <a:effectLst/>
                <a:latin typeface="Clarendon LT Std Light" panose="02040604040505020204"/>
              </a:rPr>
              <a:t>Key U.S. STR Performance Metrics for February 2024</a:t>
            </a:r>
          </a:p>
          <a:p>
            <a:pPr marL="742950" lvl="1" indent="-285750" algn="l">
              <a:buFont typeface="Arial" panose="020B0604020202020204" pitchFamily="34" charset="0"/>
              <a:buChar char="•"/>
            </a:pPr>
            <a:r>
              <a:rPr lang="en-US" b="0" i="0" dirty="0">
                <a:effectLst/>
                <a:latin typeface="Clarendon LT Std Light" panose="02040604040505020204"/>
              </a:rPr>
              <a:t>Revenue Per Available Room (RevPAR) grew 0.8% YOY to $173.33</a:t>
            </a:r>
          </a:p>
          <a:p>
            <a:pPr marL="742950" lvl="1" indent="-285750" algn="l">
              <a:buFont typeface="Arial" panose="020B0604020202020204" pitchFamily="34" charset="0"/>
              <a:buChar char="•"/>
            </a:pPr>
            <a:r>
              <a:rPr lang="en-US" b="0" i="0" dirty="0">
                <a:effectLst/>
                <a:latin typeface="Clarendon LT Std Light" panose="02040604040505020204"/>
              </a:rPr>
              <a:t>Available Listings were 1.54 million, up 12.3% YOY</a:t>
            </a:r>
          </a:p>
          <a:p>
            <a:pPr marL="742950" lvl="1" indent="-285750" algn="l">
              <a:buFont typeface="Arial" panose="020B0604020202020204" pitchFamily="34" charset="0"/>
              <a:buChar char="•"/>
            </a:pPr>
            <a:r>
              <a:rPr lang="en-US" b="0" i="0" dirty="0">
                <a:effectLst/>
                <a:latin typeface="Clarendon LT Std Light" panose="02040604040505020204"/>
              </a:rPr>
              <a:t>Total Demand (nights) rose 15.6% YOY</a:t>
            </a:r>
          </a:p>
          <a:p>
            <a:pPr marL="742950" lvl="1" indent="-285750" algn="l">
              <a:buFont typeface="Arial" panose="020B0604020202020204" pitchFamily="34" charset="0"/>
              <a:buChar char="•"/>
            </a:pPr>
            <a:r>
              <a:rPr lang="en-US" b="0" i="0" dirty="0">
                <a:effectLst/>
                <a:latin typeface="Clarendon LT Std Light" panose="02040604040505020204"/>
              </a:rPr>
              <a:t>Occupancy was 0.9% higher YOY at 54.6%</a:t>
            </a:r>
          </a:p>
          <a:p>
            <a:pPr marL="742950" lvl="1" indent="-285750" algn="l">
              <a:buFont typeface="Arial" panose="020B0604020202020204" pitchFamily="34" charset="0"/>
              <a:buChar char="•"/>
            </a:pPr>
            <a:r>
              <a:rPr lang="en-US" b="0" i="0" dirty="0">
                <a:effectLst/>
                <a:latin typeface="Clarendon LT Std Light" panose="02040604040505020204"/>
              </a:rPr>
              <a:t>Average Daily Rate (ADR) decreased 0.1% YOY to $317.26</a:t>
            </a:r>
          </a:p>
          <a:p>
            <a:pPr marL="742950" lvl="1" indent="-285750" algn="l">
              <a:buFont typeface="Arial" panose="020B0604020202020204" pitchFamily="34" charset="0"/>
              <a:buChar char="•"/>
            </a:pPr>
            <a:r>
              <a:rPr lang="en-US" b="0" i="0" dirty="0">
                <a:effectLst/>
                <a:latin typeface="Clarendon LT Std Light" panose="02040604040505020204"/>
              </a:rPr>
              <a:t>Nights booked increased by 18.9% YOY</a:t>
            </a:r>
          </a:p>
          <a:p>
            <a:pPr marL="285750" indent="-285750" algn="l">
              <a:buFont typeface="Arial" panose="020B0604020202020204" pitchFamily="34" charset="0"/>
              <a:buChar char="•"/>
            </a:pPr>
            <a:endParaRPr lang="en-US" sz="2000" b="1" i="0" dirty="0">
              <a:effectLst/>
            </a:endParaRPr>
          </a:p>
          <a:p>
            <a:pPr algn="l"/>
            <a:endParaRPr lang="en-US" sz="2000" b="0" i="0" dirty="0">
              <a:effectLst/>
            </a:endParaRPr>
          </a:p>
        </p:txBody>
      </p:sp>
      <p:sp>
        <p:nvSpPr>
          <p:cNvPr id="4" name="TextBox 3">
            <a:extLst>
              <a:ext uri="{FF2B5EF4-FFF2-40B4-BE49-F238E27FC236}">
                <a16:creationId xmlns:a16="http://schemas.microsoft.com/office/drawing/2014/main" id="{E3978D07-6F10-E2DA-0C2D-A504B8EDC241}"/>
              </a:ext>
            </a:extLst>
          </p:cNvPr>
          <p:cNvSpPr txBox="1"/>
          <p:nvPr/>
        </p:nvSpPr>
        <p:spPr>
          <a:xfrm>
            <a:off x="0" y="6597024"/>
            <a:ext cx="3398520" cy="261610"/>
          </a:xfrm>
          <a:prstGeom prst="rect">
            <a:avLst/>
          </a:prstGeom>
          <a:noFill/>
        </p:spPr>
        <p:txBody>
          <a:bodyPr wrap="square" rtlCol="0">
            <a:spAutoFit/>
          </a:bodyPr>
          <a:lstStyle/>
          <a:p>
            <a:r>
              <a:rPr lang="en-US" sz="1100" i="1" dirty="0"/>
              <a:t>Source: AirDNA </a:t>
            </a:r>
          </a:p>
        </p:txBody>
      </p:sp>
    </p:spTree>
    <p:extLst>
      <p:ext uri="{BB962C8B-B14F-4D97-AF65-F5344CB8AC3E}">
        <p14:creationId xmlns:p14="http://schemas.microsoft.com/office/powerpoint/2010/main" val="1785429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BAE2A-917B-4023-DEDF-EF74FADEC6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B082FB-4DD5-4FBA-DB94-1479FB6EEF2E}"/>
              </a:ext>
            </a:extLst>
          </p:cNvPr>
          <p:cNvSpPr>
            <a:spLocks noGrp="1"/>
          </p:cNvSpPr>
          <p:nvPr>
            <p:ph type="ctrTitle"/>
          </p:nvPr>
        </p:nvSpPr>
        <p:spPr>
          <a:xfrm>
            <a:off x="274320" y="197486"/>
            <a:ext cx="9144000" cy="782637"/>
          </a:xfrm>
        </p:spPr>
        <p:txBody>
          <a:bodyPr anchor="ctr"/>
          <a:lstStyle/>
          <a:p>
            <a:pPr algn="l"/>
            <a:r>
              <a:rPr lang="en-US" sz="3200" b="1" dirty="0">
                <a:solidFill>
                  <a:srgbClr val="0070C0"/>
                </a:solidFill>
                <a:latin typeface="+mn-lt"/>
              </a:rPr>
              <a:t>U</a:t>
            </a:r>
            <a:r>
              <a:rPr lang="en-US" sz="3200" b="1">
                <a:solidFill>
                  <a:srgbClr val="0070C0"/>
                </a:solidFill>
                <a:latin typeface="+mn-lt"/>
              </a:rPr>
              <a:t>.S. </a:t>
            </a:r>
            <a:r>
              <a:rPr lang="en-US" sz="3200" b="1" dirty="0">
                <a:solidFill>
                  <a:srgbClr val="0070C0"/>
                </a:solidFill>
                <a:latin typeface="+mn-lt"/>
              </a:rPr>
              <a:t>MARKET REVIEW</a:t>
            </a:r>
            <a:endParaRPr lang="en-US" sz="3200" dirty="0">
              <a:solidFill>
                <a:schemeClr val="accent1"/>
              </a:solidFill>
              <a:latin typeface="+mn-lt"/>
            </a:endParaRPr>
          </a:p>
        </p:txBody>
      </p:sp>
      <p:sp>
        <p:nvSpPr>
          <p:cNvPr id="3" name="Subtitle 2">
            <a:extLst>
              <a:ext uri="{FF2B5EF4-FFF2-40B4-BE49-F238E27FC236}">
                <a16:creationId xmlns:a16="http://schemas.microsoft.com/office/drawing/2014/main" id="{7D87C8F3-29D6-472F-68CF-6D70B35D113B}"/>
              </a:ext>
            </a:extLst>
          </p:cNvPr>
          <p:cNvSpPr>
            <a:spLocks noGrp="1"/>
          </p:cNvSpPr>
          <p:nvPr>
            <p:ph type="subTitle" idx="1"/>
          </p:nvPr>
        </p:nvSpPr>
        <p:spPr>
          <a:xfrm>
            <a:off x="335280" y="980123"/>
            <a:ext cx="11457327" cy="5531802"/>
          </a:xfrm>
        </p:spPr>
        <p:txBody>
          <a:bodyPr/>
          <a:lstStyle/>
          <a:p>
            <a:pPr algn="l"/>
            <a:r>
              <a:rPr lang="en-US" sz="2600" b="1" dirty="0"/>
              <a:t>Key Takeaways from CBRE’s National Hotel Outlook:  </a:t>
            </a:r>
          </a:p>
          <a:p>
            <a:pPr marL="285750" indent="-285750" algn="l">
              <a:buFont typeface="Arial" panose="020B0604020202020204" pitchFamily="34" charset="0"/>
              <a:buChar char="•"/>
            </a:pPr>
            <a:r>
              <a:rPr lang="en-US" sz="1750" dirty="0">
                <a:effectLst/>
                <a:ea typeface="Aptos" panose="020B0004020202020204" pitchFamily="34" charset="0"/>
              </a:rPr>
              <a:t>Following 3.2% revenue per available room (RevPAR) growth in 2023, CBRE expects another year of growth in 2024, with average daily rates (ADR) increasing 2.3% and occupancy increasing 45 basis points (bps) to 65.3%. 2024 would mark the fourth consecutive year of positive RevPAR growth this cycle with RevPAR forecast to reach 113.2% of 2019’s level on a nominal basis. We expect growth to be strongest at urban and airport locations in 2024, given the continued recovery in group and inbound international demand and the normalization in leisure travel.</a:t>
            </a:r>
            <a:endParaRPr lang="en-US" sz="1750" dirty="0">
              <a:ea typeface="Aptos" panose="020B0004020202020204" pitchFamily="34" charset="0"/>
            </a:endParaRPr>
          </a:p>
          <a:p>
            <a:pPr marL="285750" indent="-285750" algn="l">
              <a:buFont typeface="Arial" panose="020B0604020202020204" pitchFamily="34" charset="0"/>
              <a:buChar char="•"/>
            </a:pPr>
            <a:r>
              <a:rPr lang="en-US" sz="1750" dirty="0">
                <a:effectLst/>
                <a:ea typeface="Aptos" panose="020B0004020202020204" pitchFamily="34" charset="0"/>
              </a:rPr>
              <a:t>CBRE Hotels Research’s Baseline forecast incorporates a full-year 2024 GDP growth outlook of 1.6%, employment gains of 0.5% and CPI of 2.5% both of which have been positively revised by 37 bps and 42 bps since our prior forecast release in October. However, despite the positive revision to the macroeconomic outlook, we are reiterating our 3% RevPAR growth outlook for 2024 to account for the higher degree of competitive encroachment from alternative lodging sources, and the persistent gap between inbound and outbound international travel.</a:t>
            </a:r>
          </a:p>
          <a:p>
            <a:pPr marL="285750" indent="-285750" algn="l">
              <a:buFont typeface="Arial" panose="020B0604020202020204" pitchFamily="34" charset="0"/>
              <a:buChar char="•"/>
            </a:pPr>
            <a:r>
              <a:rPr lang="en-US" sz="1750" dirty="0">
                <a:effectLst/>
                <a:ea typeface="Aptos" panose="020B0004020202020204" pitchFamily="34" charset="0"/>
              </a:rPr>
              <a:t>In 2023, the U.S. economy grew at an annualized rate of 2.5%, besting expectations of 0.2% growth at the start of the year. The uptick in economic growth drove record RevPAR of $95.84 up 3.2% year-over-year. RevPAR growth was driven by a 2.7% increase in ADR and 0.31 percentage point increase in occupancy. Growth was attributable to continued improvement in group and business travel, and inbound international visitation, partially offset by a slight contraction at resort locations.</a:t>
            </a:r>
            <a:endParaRPr lang="en-US" sz="1750" dirty="0">
              <a:ea typeface="Aptos" panose="020B0004020202020204" pitchFamily="34" charset="0"/>
            </a:endParaRPr>
          </a:p>
          <a:p>
            <a:pPr marL="285750" indent="-285750" algn="l">
              <a:buFont typeface="Arial" panose="020B0604020202020204" pitchFamily="34" charset="0"/>
              <a:buChar char="•"/>
            </a:pPr>
            <a:r>
              <a:rPr lang="en-US" sz="1750" dirty="0">
                <a:effectLst/>
                <a:ea typeface="Aptos" panose="020B0004020202020204" pitchFamily="34" charset="0"/>
              </a:rPr>
              <a:t>With respect to supply growth, 2023 marked a low point at less than 0.5%, and CBRE expects supply growth to remain muted owing to elevated financing and construction costs, and the number of assets in the market available at below replacement costs. For 2024, CBRE expects supply growth of just under 1% (net), and CBRE expects hotel supply to grow at a 0.87% CAGR over the next three years.</a:t>
            </a:r>
            <a:br>
              <a:rPr lang="en-US" sz="1800" dirty="0">
                <a:effectLst/>
                <a:latin typeface="Arial" panose="020B0604020202020204" pitchFamily="34" charset="0"/>
                <a:ea typeface="Aptos" panose="020B0004020202020204" pitchFamily="34" charset="0"/>
              </a:rPr>
            </a:br>
            <a:br>
              <a:rPr lang="en-US" sz="1800" i="1" dirty="0">
                <a:solidFill>
                  <a:srgbClr val="444444"/>
                </a:solidFill>
                <a:effectLst/>
                <a:latin typeface="Arial" panose="020B0604020202020204" pitchFamily="34" charset="0"/>
                <a:ea typeface="Aptos" panose="020B0004020202020204" pitchFamily="34" charset="0"/>
              </a:rPr>
            </a:br>
            <a:endParaRPr lang="en-US" sz="2000" b="0" i="0" dirty="0">
              <a:effectLst/>
            </a:endParaRPr>
          </a:p>
        </p:txBody>
      </p:sp>
      <p:sp>
        <p:nvSpPr>
          <p:cNvPr id="4" name="TextBox 3">
            <a:extLst>
              <a:ext uri="{FF2B5EF4-FFF2-40B4-BE49-F238E27FC236}">
                <a16:creationId xmlns:a16="http://schemas.microsoft.com/office/drawing/2014/main" id="{EDBB702D-F951-FE70-BE77-0C91121111EC}"/>
              </a:ext>
            </a:extLst>
          </p:cNvPr>
          <p:cNvSpPr txBox="1"/>
          <p:nvPr/>
        </p:nvSpPr>
        <p:spPr>
          <a:xfrm>
            <a:off x="0" y="6597024"/>
            <a:ext cx="3398520" cy="261610"/>
          </a:xfrm>
          <a:prstGeom prst="rect">
            <a:avLst/>
          </a:prstGeom>
          <a:noFill/>
        </p:spPr>
        <p:txBody>
          <a:bodyPr wrap="square" rtlCol="0">
            <a:spAutoFit/>
          </a:bodyPr>
          <a:lstStyle/>
          <a:p>
            <a:r>
              <a:rPr lang="en-US" sz="1100" i="1" dirty="0"/>
              <a:t>Source: CBRE</a:t>
            </a:r>
          </a:p>
        </p:txBody>
      </p:sp>
    </p:spTree>
    <p:extLst>
      <p:ext uri="{BB962C8B-B14F-4D97-AF65-F5344CB8AC3E}">
        <p14:creationId xmlns:p14="http://schemas.microsoft.com/office/powerpoint/2010/main" val="32000654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85752</TotalTime>
  <Words>3480</Words>
  <Application>Microsoft Office PowerPoint</Application>
  <PresentationFormat>Widescreen</PresentationFormat>
  <Paragraphs>491</Paragraphs>
  <Slides>38</Slides>
  <Notes>19</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38</vt:i4>
      </vt:variant>
    </vt:vector>
  </HeadingPairs>
  <TitlesOfParts>
    <vt:vector size="48" baseType="lpstr">
      <vt:lpstr>Aptos</vt:lpstr>
      <vt:lpstr>Arial</vt:lpstr>
      <vt:lpstr>Calibri</vt:lpstr>
      <vt:lpstr>Calibri Light</vt:lpstr>
      <vt:lpstr>Clarendon LT Std Light</vt:lpstr>
      <vt:lpstr>SF Pro Display</vt:lpstr>
      <vt:lpstr>Office Theme</vt:lpstr>
      <vt:lpstr>Custom Design</vt:lpstr>
      <vt:lpstr>1_Custom Design</vt:lpstr>
      <vt:lpstr>1_Office Theme</vt:lpstr>
      <vt:lpstr>PowerPoint Presentation</vt:lpstr>
      <vt:lpstr>EXECUTIVE SUMMARY</vt:lpstr>
      <vt:lpstr>ANALYST NOTES</vt:lpstr>
      <vt:lpstr>U.S MARKET REVIEW</vt:lpstr>
      <vt:lpstr>U.S MARKET REVIEW</vt:lpstr>
      <vt:lpstr>U.S MARKET REVIEW</vt:lpstr>
      <vt:lpstr>U.S MARKET REVIEW</vt:lpstr>
      <vt:lpstr>U.S MARKET REVIEW</vt:lpstr>
      <vt:lpstr>U.S. MARKET REVIEW</vt:lpstr>
      <vt:lpstr>PowerPoint Presentation</vt:lpstr>
      <vt:lpstr>BOZEMAN YELLOWSTONE INTERNATIONAL   AIRPORT NON-STOP DESTINATIONS </vt:lpstr>
      <vt:lpstr>BOZEMAN YELLOWSTONE INTERNATIONAL   AIRPORT - TOTAL PASSENGERS YEAR-TO-DATE </vt:lpstr>
      <vt:lpstr>BOZEMAN YELLOWSTONE INTERNATIONAL   AIRPORT - YEARLY TOTAL PASSENGERS</vt:lpstr>
      <vt:lpstr>PowerPoint Presentation</vt:lpstr>
      <vt:lpstr>AIRDNA SHORT TERM RENTAL (INCLUDES AIRBNB &amp; VRBO LISTINGS) DEFINITIONS</vt:lpstr>
      <vt:lpstr>AIRDNA – OCCUPANCY (%) BY MONTH </vt:lpstr>
      <vt:lpstr>AIRDNA – AVERAGE DAILY RATE ($) BY MONTH </vt:lpstr>
      <vt:lpstr>PowerPoint Presentation</vt:lpstr>
      <vt:lpstr>KEY DATA DIRECT SOURCE LODGING PARTNERS</vt:lpstr>
      <vt:lpstr>KEY DATA DIRECT SOURCE DEFINITIONS</vt:lpstr>
      <vt:lpstr>KEY DATA  – OCCUPANCY (%) BY MONTH </vt:lpstr>
      <vt:lpstr>KEY DATA – AVERAGE DAILY RATE ($) BY MONTH </vt:lpstr>
      <vt:lpstr>PowerPoint Presentation</vt:lpstr>
      <vt:lpstr>VISA VUE – TOTAL DOMESTIC VISA CARD SPEND DATA BY YEAR </vt:lpstr>
      <vt:lpstr>VISA VUE – TOTAL DOMESTIC VISA CARD SPEND DATA (Spend by Month)</vt:lpstr>
      <vt:lpstr>VISA VUE – TOTAL DOMESTIC VISA CARD SPEND DATA (Cumulative Spend by Month)</vt:lpstr>
      <vt:lpstr>VISA VUE – 2024 YEAR-TO-DATE VISA CARD SPEND    DATA (Spend by Market January 2024)</vt:lpstr>
      <vt:lpstr>VISA VUE – TOTAL INTERNATIONAL VISA CARD SPEND DATA (Spend by Month)</vt:lpstr>
      <vt:lpstr>VISA VUE – TOTAL INTERNATIONAL VISA CARD SPEND DATA (Cumulative Spend by Month)</vt:lpstr>
      <vt:lpstr>VISA VUE – 2024 YEAR-TO-DATE VISA CARD SPEND    DATA (Spend by International Market January 2024)</vt:lpstr>
      <vt:lpstr>PowerPoint Presentation</vt:lpstr>
      <vt:lpstr>TRAVEL SENTIMENT STUDY WAVE 83</vt:lpstr>
      <vt:lpstr>TRAVEL SENTIMENT STUDY WAVE 83</vt:lpstr>
      <vt:lpstr>TRAVEL SENTIMENT STUDY WAVE 83</vt:lpstr>
      <vt:lpstr>TRAVEL SENTIMENT STUDY WAVE 83</vt:lpstr>
      <vt:lpstr>TRAVEL SENTIMENT STUDY WAVE 83</vt:lpstr>
      <vt:lpstr>TRAVEL SENTIMENT STUDY WAVE 83</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Hom</dc:creator>
  <cp:lastModifiedBy>steve halasz</cp:lastModifiedBy>
  <cp:revision>266</cp:revision>
  <dcterms:created xsi:type="dcterms:W3CDTF">2021-07-21T20:32:23Z</dcterms:created>
  <dcterms:modified xsi:type="dcterms:W3CDTF">2024-04-03T17:43:38Z</dcterms:modified>
</cp:coreProperties>
</file>