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5" r:id="rId4"/>
  </p:sldMasterIdLst>
  <p:notesMasterIdLst>
    <p:notesMasterId r:id="rId50"/>
  </p:notesMasterIdLst>
  <p:sldIdLst>
    <p:sldId id="271" r:id="rId5"/>
    <p:sldId id="486" r:id="rId6"/>
    <p:sldId id="534" r:id="rId7"/>
    <p:sldId id="533" r:id="rId8"/>
    <p:sldId id="532" r:id="rId9"/>
    <p:sldId id="267" r:id="rId10"/>
    <p:sldId id="360" r:id="rId11"/>
    <p:sldId id="297" r:id="rId12"/>
    <p:sldId id="282" r:id="rId13"/>
    <p:sldId id="350" r:id="rId14"/>
    <p:sldId id="354" r:id="rId15"/>
    <p:sldId id="353" r:id="rId16"/>
    <p:sldId id="258" r:id="rId17"/>
    <p:sldId id="507" r:id="rId18"/>
    <p:sldId id="387" r:id="rId19"/>
    <p:sldId id="459" r:id="rId20"/>
    <p:sldId id="460" r:id="rId21"/>
    <p:sldId id="268" r:id="rId22"/>
    <p:sldId id="348" r:id="rId23"/>
    <p:sldId id="308" r:id="rId24"/>
    <p:sldId id="424" r:id="rId25"/>
    <p:sldId id="509" r:id="rId26"/>
    <p:sldId id="372" r:id="rId27"/>
    <p:sldId id="464" r:id="rId28"/>
    <p:sldId id="535" r:id="rId29"/>
    <p:sldId id="536" r:id="rId30"/>
    <p:sldId id="537" r:id="rId31"/>
    <p:sldId id="538" r:id="rId32"/>
    <p:sldId id="539" r:id="rId33"/>
    <p:sldId id="451" r:id="rId34"/>
    <p:sldId id="540" r:id="rId35"/>
    <p:sldId id="541" r:id="rId36"/>
    <p:sldId id="542" r:id="rId37"/>
    <p:sldId id="543" r:id="rId38"/>
    <p:sldId id="544" r:id="rId39"/>
    <p:sldId id="545" r:id="rId40"/>
    <p:sldId id="546" r:id="rId41"/>
    <p:sldId id="547" r:id="rId42"/>
    <p:sldId id="548" r:id="rId43"/>
    <p:sldId id="549" r:id="rId44"/>
    <p:sldId id="550" r:id="rId45"/>
    <p:sldId id="551" r:id="rId46"/>
    <p:sldId id="552" r:id="rId47"/>
    <p:sldId id="553" r:id="rId48"/>
    <p:sldId id="44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7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6" autoAdjust="0"/>
    <p:restoredTop sz="93447" autoAdjust="0"/>
  </p:normalViewPr>
  <p:slideViewPr>
    <p:cSldViewPr snapToGrid="0" snapToObjects="1">
      <p:cViewPr varScale="1">
        <p:scale>
          <a:sx n="63" d="100"/>
          <a:sy n="63" d="100"/>
        </p:scale>
        <p:origin x="756"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halasz" userId="ef76cef6340b6f45" providerId="LiveId" clId="{8AFFB69E-D3ED-4B86-990C-8ED7B8556247}"/>
    <pc:docChg chg="delSld">
      <pc:chgData name="steve halasz" userId="ef76cef6340b6f45" providerId="LiveId" clId="{8AFFB69E-D3ED-4B86-990C-8ED7B8556247}" dt="2023-09-27T14:25:54.044" v="13" actId="47"/>
      <pc:docMkLst>
        <pc:docMk/>
      </pc:docMkLst>
      <pc:sldChg chg="del">
        <pc:chgData name="steve halasz" userId="ef76cef6340b6f45" providerId="LiveId" clId="{8AFFB69E-D3ED-4B86-990C-8ED7B8556247}" dt="2023-09-27T14:25:32.424" v="2" actId="47"/>
        <pc:sldMkLst>
          <pc:docMk/>
          <pc:sldMk cId="3594435996" sldId="316"/>
        </pc:sldMkLst>
      </pc:sldChg>
      <pc:sldChg chg="del">
        <pc:chgData name="steve halasz" userId="ef76cef6340b6f45" providerId="LiveId" clId="{8AFFB69E-D3ED-4B86-990C-8ED7B8556247}" dt="2023-09-27T14:25:40.744" v="8" actId="47"/>
        <pc:sldMkLst>
          <pc:docMk/>
          <pc:sldMk cId="1918826984" sldId="341"/>
        </pc:sldMkLst>
      </pc:sldChg>
      <pc:sldChg chg="del">
        <pc:chgData name="steve halasz" userId="ef76cef6340b6f45" providerId="LiveId" clId="{8AFFB69E-D3ED-4B86-990C-8ED7B8556247}" dt="2023-09-27T14:25:33.604" v="3" actId="47"/>
        <pc:sldMkLst>
          <pc:docMk/>
          <pc:sldMk cId="296198085" sldId="342"/>
        </pc:sldMkLst>
      </pc:sldChg>
      <pc:sldChg chg="del">
        <pc:chgData name="steve halasz" userId="ef76cef6340b6f45" providerId="LiveId" clId="{8AFFB69E-D3ED-4B86-990C-8ED7B8556247}" dt="2023-09-27T14:25:35.494" v="6" actId="47"/>
        <pc:sldMkLst>
          <pc:docMk/>
          <pc:sldMk cId="140693849" sldId="343"/>
        </pc:sldMkLst>
      </pc:sldChg>
      <pc:sldChg chg="del">
        <pc:chgData name="steve halasz" userId="ef76cef6340b6f45" providerId="LiveId" clId="{8AFFB69E-D3ED-4B86-990C-8ED7B8556247}" dt="2023-09-27T14:25:34.874" v="5" actId="47"/>
        <pc:sldMkLst>
          <pc:docMk/>
          <pc:sldMk cId="3182198112" sldId="344"/>
        </pc:sldMkLst>
      </pc:sldChg>
      <pc:sldChg chg="del">
        <pc:chgData name="steve halasz" userId="ef76cef6340b6f45" providerId="LiveId" clId="{8AFFB69E-D3ED-4B86-990C-8ED7B8556247}" dt="2023-09-27T14:25:36.184" v="7" actId="47"/>
        <pc:sldMkLst>
          <pc:docMk/>
          <pc:sldMk cId="1350290126" sldId="345"/>
        </pc:sldMkLst>
      </pc:sldChg>
      <pc:sldChg chg="del">
        <pc:chgData name="steve halasz" userId="ef76cef6340b6f45" providerId="LiveId" clId="{8AFFB69E-D3ED-4B86-990C-8ED7B8556247}" dt="2023-09-27T14:25:34.314" v="4" actId="47"/>
        <pc:sldMkLst>
          <pc:docMk/>
          <pc:sldMk cId="3575848443" sldId="346"/>
        </pc:sldMkLst>
      </pc:sldChg>
      <pc:sldChg chg="del">
        <pc:chgData name="steve halasz" userId="ef76cef6340b6f45" providerId="LiveId" clId="{8AFFB69E-D3ED-4B86-990C-8ED7B8556247}" dt="2023-09-27T14:25:28.413" v="1" actId="47"/>
        <pc:sldMkLst>
          <pc:docMk/>
          <pc:sldMk cId="3093913444" sldId="356"/>
        </pc:sldMkLst>
      </pc:sldChg>
      <pc:sldChg chg="del">
        <pc:chgData name="steve halasz" userId="ef76cef6340b6f45" providerId="LiveId" clId="{8AFFB69E-D3ED-4B86-990C-8ED7B8556247}" dt="2023-09-27T14:25:41.414" v="9" actId="47"/>
        <pc:sldMkLst>
          <pc:docMk/>
          <pc:sldMk cId="3820246950" sldId="368"/>
        </pc:sldMkLst>
      </pc:sldChg>
      <pc:sldChg chg="del">
        <pc:chgData name="steve halasz" userId="ef76cef6340b6f45" providerId="LiveId" clId="{8AFFB69E-D3ED-4B86-990C-8ED7B8556247}" dt="2023-09-27T14:25:42.144" v="10" actId="47"/>
        <pc:sldMkLst>
          <pc:docMk/>
          <pc:sldMk cId="202886961" sldId="369"/>
        </pc:sldMkLst>
      </pc:sldChg>
      <pc:sldChg chg="del">
        <pc:chgData name="steve halasz" userId="ef76cef6340b6f45" providerId="LiveId" clId="{8AFFB69E-D3ED-4B86-990C-8ED7B8556247}" dt="2023-09-27T14:25:43.004" v="11" actId="47"/>
        <pc:sldMkLst>
          <pc:docMk/>
          <pc:sldMk cId="3128457147" sldId="370"/>
        </pc:sldMkLst>
      </pc:sldChg>
      <pc:sldChg chg="del">
        <pc:chgData name="steve halasz" userId="ef76cef6340b6f45" providerId="LiveId" clId="{8AFFB69E-D3ED-4B86-990C-8ED7B8556247}" dt="2023-09-27T14:25:45.974" v="12" actId="47"/>
        <pc:sldMkLst>
          <pc:docMk/>
          <pc:sldMk cId="687613999" sldId="385"/>
        </pc:sldMkLst>
      </pc:sldChg>
      <pc:sldChg chg="del">
        <pc:chgData name="steve halasz" userId="ef76cef6340b6f45" providerId="LiveId" clId="{8AFFB69E-D3ED-4B86-990C-8ED7B8556247}" dt="2023-09-27T14:25:26.044" v="0" actId="47"/>
        <pc:sldMkLst>
          <pc:docMk/>
          <pc:sldMk cId="4128798550" sldId="505"/>
        </pc:sldMkLst>
      </pc:sldChg>
      <pc:sldChg chg="del">
        <pc:chgData name="steve halasz" userId="ef76cef6340b6f45" providerId="LiveId" clId="{8AFFB69E-D3ED-4B86-990C-8ED7B8556247}" dt="2023-09-27T14:25:54.044" v="13" actId="47"/>
        <pc:sldMkLst>
          <pc:docMk/>
          <pc:sldMk cId="1913435002" sldId="51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ef76cef6340b6f45/Desktop/Visit%20Big%20Sky%20-%20Key%20Data%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ef76cef6340b6f45/Desktop/Visit%20Big%20Sky%20-%20Key%20Data%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ef76cef6340b6f45/Desktop/Big%20Sky%20Visa%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ef76cef6340b6f45/Desktop/Big%20Sky%20Visa%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ef76cef6340b6f45/Desktop/Big%20Sky%20Visa%20Data.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1" i="0" baseline="0" dirty="0">
                <a:solidFill>
                  <a:schemeClr val="tx1"/>
                </a:solidFill>
                <a:effectLst/>
              </a:rPr>
              <a:t>Total Available Listings by Month (Airbnb &amp; Vrbo)</a:t>
            </a:r>
            <a:endParaRPr lang="en-US" dirty="0">
              <a:solidFill>
                <a:schemeClr val="tx1"/>
              </a:solidFill>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0"/>
          <c:order val="0"/>
          <c:tx>
            <c:strRef>
              <c:f>Sheet1!$C$5</c:f>
              <c:strCache>
                <c:ptCount val="1"/>
                <c:pt idx="0">
                  <c:v>Entire Place</c:v>
                </c:pt>
              </c:strCache>
            </c:strRef>
          </c:tx>
          <c:spPr>
            <a:ln w="28575" cap="rnd">
              <a:solidFill>
                <a:schemeClr val="accent1"/>
              </a:solidFill>
              <a:round/>
            </a:ln>
            <a:effectLst/>
          </c:spPr>
          <c:marker>
            <c:symbol val="none"/>
          </c:marker>
          <c:cat>
            <c:numRef>
              <c:f>Sheet1!$D$4:$DF$4</c:f>
              <c:numCache>
                <c:formatCode>mmm\-yy</c:formatCode>
                <c:ptCount val="107"/>
                <c:pt idx="0">
                  <c:v>41913</c:v>
                </c:pt>
                <c:pt idx="1">
                  <c:v>41944</c:v>
                </c:pt>
                <c:pt idx="2">
                  <c:v>41974</c:v>
                </c:pt>
                <c:pt idx="3">
                  <c:v>42005</c:v>
                </c:pt>
                <c:pt idx="4">
                  <c:v>42036</c:v>
                </c:pt>
                <c:pt idx="5">
                  <c:v>42064</c:v>
                </c:pt>
                <c:pt idx="6">
                  <c:v>42095</c:v>
                </c:pt>
                <c:pt idx="7">
                  <c:v>42125</c:v>
                </c:pt>
                <c:pt idx="8">
                  <c:v>42156</c:v>
                </c:pt>
                <c:pt idx="9">
                  <c:v>42186</c:v>
                </c:pt>
                <c:pt idx="10">
                  <c:v>42217</c:v>
                </c:pt>
                <c:pt idx="11">
                  <c:v>42248</c:v>
                </c:pt>
                <c:pt idx="12">
                  <c:v>42278</c:v>
                </c:pt>
                <c:pt idx="13">
                  <c:v>42309</c:v>
                </c:pt>
                <c:pt idx="14">
                  <c:v>42339</c:v>
                </c:pt>
                <c:pt idx="15">
                  <c:v>42370</c:v>
                </c:pt>
                <c:pt idx="16">
                  <c:v>42401</c:v>
                </c:pt>
                <c:pt idx="17">
                  <c:v>42430</c:v>
                </c:pt>
                <c:pt idx="18">
                  <c:v>42461</c:v>
                </c:pt>
                <c:pt idx="19">
                  <c:v>42491</c:v>
                </c:pt>
                <c:pt idx="20">
                  <c:v>42522</c:v>
                </c:pt>
                <c:pt idx="21">
                  <c:v>42552</c:v>
                </c:pt>
                <c:pt idx="22">
                  <c:v>42583</c:v>
                </c:pt>
                <c:pt idx="23">
                  <c:v>42614</c:v>
                </c:pt>
                <c:pt idx="24">
                  <c:v>42644</c:v>
                </c:pt>
                <c:pt idx="25">
                  <c:v>42675</c:v>
                </c:pt>
                <c:pt idx="26">
                  <c:v>42705</c:v>
                </c:pt>
                <c:pt idx="27">
                  <c:v>42736</c:v>
                </c:pt>
                <c:pt idx="28">
                  <c:v>42767</c:v>
                </c:pt>
                <c:pt idx="29">
                  <c:v>42795</c:v>
                </c:pt>
                <c:pt idx="30">
                  <c:v>42826</c:v>
                </c:pt>
                <c:pt idx="31">
                  <c:v>42856</c:v>
                </c:pt>
                <c:pt idx="32">
                  <c:v>42887</c:v>
                </c:pt>
                <c:pt idx="33">
                  <c:v>42917</c:v>
                </c:pt>
                <c:pt idx="34">
                  <c:v>42948</c:v>
                </c:pt>
                <c:pt idx="35">
                  <c:v>42979</c:v>
                </c:pt>
                <c:pt idx="36">
                  <c:v>43009</c:v>
                </c:pt>
                <c:pt idx="37">
                  <c:v>43040</c:v>
                </c:pt>
                <c:pt idx="38">
                  <c:v>43070</c:v>
                </c:pt>
                <c:pt idx="39">
                  <c:v>43101</c:v>
                </c:pt>
                <c:pt idx="40">
                  <c:v>43132</c:v>
                </c:pt>
                <c:pt idx="41">
                  <c:v>43160</c:v>
                </c:pt>
                <c:pt idx="42">
                  <c:v>43191</c:v>
                </c:pt>
                <c:pt idx="43">
                  <c:v>43221</c:v>
                </c:pt>
                <c:pt idx="44">
                  <c:v>43252</c:v>
                </c:pt>
                <c:pt idx="45">
                  <c:v>43282</c:v>
                </c:pt>
                <c:pt idx="46">
                  <c:v>43313</c:v>
                </c:pt>
                <c:pt idx="47">
                  <c:v>43344</c:v>
                </c:pt>
                <c:pt idx="48">
                  <c:v>43374</c:v>
                </c:pt>
                <c:pt idx="49">
                  <c:v>43405</c:v>
                </c:pt>
                <c:pt idx="50">
                  <c:v>43435</c:v>
                </c:pt>
                <c:pt idx="51">
                  <c:v>43466</c:v>
                </c:pt>
                <c:pt idx="52">
                  <c:v>43497</c:v>
                </c:pt>
                <c:pt idx="53">
                  <c:v>43525</c:v>
                </c:pt>
                <c:pt idx="54">
                  <c:v>43556</c:v>
                </c:pt>
                <c:pt idx="55">
                  <c:v>43586</c:v>
                </c:pt>
                <c:pt idx="56">
                  <c:v>43617</c:v>
                </c:pt>
                <c:pt idx="57">
                  <c:v>43647</c:v>
                </c:pt>
                <c:pt idx="58">
                  <c:v>43678</c:v>
                </c:pt>
                <c:pt idx="59">
                  <c:v>43709</c:v>
                </c:pt>
                <c:pt idx="60">
                  <c:v>43739</c:v>
                </c:pt>
                <c:pt idx="61">
                  <c:v>43770</c:v>
                </c:pt>
                <c:pt idx="62">
                  <c:v>43800</c:v>
                </c:pt>
                <c:pt idx="63">
                  <c:v>43831</c:v>
                </c:pt>
                <c:pt idx="64">
                  <c:v>43862</c:v>
                </c:pt>
                <c:pt idx="65">
                  <c:v>43891</c:v>
                </c:pt>
                <c:pt idx="66">
                  <c:v>43922</c:v>
                </c:pt>
                <c:pt idx="67">
                  <c:v>43952</c:v>
                </c:pt>
                <c:pt idx="68">
                  <c:v>43983</c:v>
                </c:pt>
                <c:pt idx="69">
                  <c:v>44013</c:v>
                </c:pt>
                <c:pt idx="70">
                  <c:v>44044</c:v>
                </c:pt>
                <c:pt idx="71">
                  <c:v>44075</c:v>
                </c:pt>
                <c:pt idx="72">
                  <c:v>44105</c:v>
                </c:pt>
                <c:pt idx="73">
                  <c:v>44136</c:v>
                </c:pt>
                <c:pt idx="74">
                  <c:v>44166</c:v>
                </c:pt>
                <c:pt idx="75">
                  <c:v>44197</c:v>
                </c:pt>
                <c:pt idx="76">
                  <c:v>44228</c:v>
                </c:pt>
                <c:pt idx="77">
                  <c:v>44256</c:v>
                </c:pt>
                <c:pt idx="78">
                  <c:v>44287</c:v>
                </c:pt>
                <c:pt idx="79">
                  <c:v>44317</c:v>
                </c:pt>
                <c:pt idx="80">
                  <c:v>44348</c:v>
                </c:pt>
                <c:pt idx="81">
                  <c:v>44378</c:v>
                </c:pt>
                <c:pt idx="82">
                  <c:v>44409</c:v>
                </c:pt>
                <c:pt idx="83">
                  <c:v>44440</c:v>
                </c:pt>
                <c:pt idx="84">
                  <c:v>44470</c:v>
                </c:pt>
                <c:pt idx="85">
                  <c:v>44501</c:v>
                </c:pt>
                <c:pt idx="86">
                  <c:v>44531</c:v>
                </c:pt>
                <c:pt idx="87">
                  <c:v>44562</c:v>
                </c:pt>
                <c:pt idx="88">
                  <c:v>44593</c:v>
                </c:pt>
                <c:pt idx="89">
                  <c:v>44621</c:v>
                </c:pt>
                <c:pt idx="90">
                  <c:v>44652</c:v>
                </c:pt>
                <c:pt idx="91">
                  <c:v>44682</c:v>
                </c:pt>
                <c:pt idx="92">
                  <c:v>44713</c:v>
                </c:pt>
                <c:pt idx="93">
                  <c:v>44743</c:v>
                </c:pt>
                <c:pt idx="94">
                  <c:v>44774</c:v>
                </c:pt>
                <c:pt idx="95">
                  <c:v>44805</c:v>
                </c:pt>
                <c:pt idx="96">
                  <c:v>44835</c:v>
                </c:pt>
                <c:pt idx="97">
                  <c:v>44866</c:v>
                </c:pt>
                <c:pt idx="98">
                  <c:v>44896</c:v>
                </c:pt>
                <c:pt idx="99">
                  <c:v>44927</c:v>
                </c:pt>
                <c:pt idx="100">
                  <c:v>44958</c:v>
                </c:pt>
                <c:pt idx="101">
                  <c:v>44986</c:v>
                </c:pt>
                <c:pt idx="102">
                  <c:v>45017</c:v>
                </c:pt>
                <c:pt idx="103">
                  <c:v>45047</c:v>
                </c:pt>
                <c:pt idx="104">
                  <c:v>45078</c:v>
                </c:pt>
                <c:pt idx="105">
                  <c:v>45108</c:v>
                </c:pt>
                <c:pt idx="106">
                  <c:v>45139</c:v>
                </c:pt>
              </c:numCache>
            </c:numRef>
          </c:cat>
          <c:val>
            <c:numRef>
              <c:f>Sheet1!$D$5:$DF$5</c:f>
              <c:numCache>
                <c:formatCode>General</c:formatCode>
                <c:ptCount val="107"/>
                <c:pt idx="0">
                  <c:v>17</c:v>
                </c:pt>
                <c:pt idx="1">
                  <c:v>18</c:v>
                </c:pt>
                <c:pt idx="2">
                  <c:v>21</c:v>
                </c:pt>
                <c:pt idx="3">
                  <c:v>20</c:v>
                </c:pt>
                <c:pt idx="4">
                  <c:v>22</c:v>
                </c:pt>
                <c:pt idx="5">
                  <c:v>25</c:v>
                </c:pt>
                <c:pt idx="6">
                  <c:v>27</c:v>
                </c:pt>
                <c:pt idx="7">
                  <c:v>31</c:v>
                </c:pt>
                <c:pt idx="8">
                  <c:v>30</c:v>
                </c:pt>
                <c:pt idx="9">
                  <c:v>83</c:v>
                </c:pt>
                <c:pt idx="10">
                  <c:v>118</c:v>
                </c:pt>
                <c:pt idx="11">
                  <c:v>140</c:v>
                </c:pt>
                <c:pt idx="12">
                  <c:v>143</c:v>
                </c:pt>
                <c:pt idx="13">
                  <c:v>166</c:v>
                </c:pt>
                <c:pt idx="14">
                  <c:v>192</c:v>
                </c:pt>
                <c:pt idx="15">
                  <c:v>204</c:v>
                </c:pt>
                <c:pt idx="16">
                  <c:v>200</c:v>
                </c:pt>
                <c:pt idx="17">
                  <c:v>209</c:v>
                </c:pt>
                <c:pt idx="18">
                  <c:v>213</c:v>
                </c:pt>
                <c:pt idx="19">
                  <c:v>204</c:v>
                </c:pt>
                <c:pt idx="20">
                  <c:v>221</c:v>
                </c:pt>
                <c:pt idx="21">
                  <c:v>248</c:v>
                </c:pt>
                <c:pt idx="22">
                  <c:v>252</c:v>
                </c:pt>
                <c:pt idx="23">
                  <c:v>255</c:v>
                </c:pt>
                <c:pt idx="24">
                  <c:v>229</c:v>
                </c:pt>
                <c:pt idx="25">
                  <c:v>227</c:v>
                </c:pt>
                <c:pt idx="26">
                  <c:v>299</c:v>
                </c:pt>
                <c:pt idx="27">
                  <c:v>332</c:v>
                </c:pt>
                <c:pt idx="28">
                  <c:v>305</c:v>
                </c:pt>
                <c:pt idx="29">
                  <c:v>349</c:v>
                </c:pt>
                <c:pt idx="30">
                  <c:v>286</c:v>
                </c:pt>
                <c:pt idx="31">
                  <c:v>292</c:v>
                </c:pt>
                <c:pt idx="32">
                  <c:v>824</c:v>
                </c:pt>
                <c:pt idx="33">
                  <c:v>832</c:v>
                </c:pt>
                <c:pt idx="34">
                  <c:v>832</c:v>
                </c:pt>
                <c:pt idx="35">
                  <c:v>804</c:v>
                </c:pt>
                <c:pt idx="36">
                  <c:v>758</c:v>
                </c:pt>
                <c:pt idx="37">
                  <c:v>779</c:v>
                </c:pt>
                <c:pt idx="38">
                  <c:v>899</c:v>
                </c:pt>
                <c:pt idx="39">
                  <c:v>884</c:v>
                </c:pt>
                <c:pt idx="40">
                  <c:v>898</c:v>
                </c:pt>
                <c:pt idx="41">
                  <c:v>874</c:v>
                </c:pt>
                <c:pt idx="42">
                  <c:v>869</c:v>
                </c:pt>
                <c:pt idx="43">
                  <c:v>828</c:v>
                </c:pt>
                <c:pt idx="44">
                  <c:v>842</c:v>
                </c:pt>
                <c:pt idx="45">
                  <c:v>844</c:v>
                </c:pt>
                <c:pt idx="46">
                  <c:v>884</c:v>
                </c:pt>
                <c:pt idx="47">
                  <c:v>861</c:v>
                </c:pt>
                <c:pt idx="48">
                  <c:v>761</c:v>
                </c:pt>
                <c:pt idx="49">
                  <c:v>874</c:v>
                </c:pt>
                <c:pt idx="50" formatCode="#,##0">
                  <c:v>1033</c:v>
                </c:pt>
                <c:pt idx="51" formatCode="#,##0">
                  <c:v>1009</c:v>
                </c:pt>
                <c:pt idx="52" formatCode="#,##0">
                  <c:v>1019</c:v>
                </c:pt>
                <c:pt idx="53" formatCode="#,##0">
                  <c:v>1018</c:v>
                </c:pt>
                <c:pt idx="54">
                  <c:v>925</c:v>
                </c:pt>
                <c:pt idx="55">
                  <c:v>811</c:v>
                </c:pt>
                <c:pt idx="56">
                  <c:v>862</c:v>
                </c:pt>
                <c:pt idx="57">
                  <c:v>901</c:v>
                </c:pt>
                <c:pt idx="58">
                  <c:v>893</c:v>
                </c:pt>
                <c:pt idx="59">
                  <c:v>860</c:v>
                </c:pt>
                <c:pt idx="60">
                  <c:v>795</c:v>
                </c:pt>
                <c:pt idx="61">
                  <c:v>806</c:v>
                </c:pt>
                <c:pt idx="62">
                  <c:v>980</c:v>
                </c:pt>
                <c:pt idx="63">
                  <c:v>948</c:v>
                </c:pt>
                <c:pt idx="64">
                  <c:v>915</c:v>
                </c:pt>
                <c:pt idx="65">
                  <c:v>934</c:v>
                </c:pt>
                <c:pt idx="66">
                  <c:v>876</c:v>
                </c:pt>
                <c:pt idx="67">
                  <c:v>788</c:v>
                </c:pt>
                <c:pt idx="68">
                  <c:v>819</c:v>
                </c:pt>
                <c:pt idx="69">
                  <c:v>822</c:v>
                </c:pt>
                <c:pt idx="70">
                  <c:v>782</c:v>
                </c:pt>
                <c:pt idx="71">
                  <c:v>763</c:v>
                </c:pt>
                <c:pt idx="72">
                  <c:v>728</c:v>
                </c:pt>
                <c:pt idx="73">
                  <c:v>770</c:v>
                </c:pt>
                <c:pt idx="74">
                  <c:v>891</c:v>
                </c:pt>
                <c:pt idx="75">
                  <c:v>926</c:v>
                </c:pt>
                <c:pt idx="76">
                  <c:v>872</c:v>
                </c:pt>
                <c:pt idx="77">
                  <c:v>912</c:v>
                </c:pt>
                <c:pt idx="78">
                  <c:v>946</c:v>
                </c:pt>
                <c:pt idx="79">
                  <c:v>880</c:v>
                </c:pt>
                <c:pt idx="80">
                  <c:v>938</c:v>
                </c:pt>
                <c:pt idx="81">
                  <c:v>943</c:v>
                </c:pt>
                <c:pt idx="82">
                  <c:v>940</c:v>
                </c:pt>
                <c:pt idx="83">
                  <c:v>921</c:v>
                </c:pt>
                <c:pt idx="84">
                  <c:v>879</c:v>
                </c:pt>
                <c:pt idx="85">
                  <c:v>951</c:v>
                </c:pt>
                <c:pt idx="86" formatCode="#,##0">
                  <c:v>1084</c:v>
                </c:pt>
                <c:pt idx="87" formatCode="#,##0">
                  <c:v>1102</c:v>
                </c:pt>
                <c:pt idx="88" formatCode="#,##0">
                  <c:v>1083</c:v>
                </c:pt>
                <c:pt idx="89" formatCode="#,##0">
                  <c:v>1092</c:v>
                </c:pt>
                <c:pt idx="90" formatCode="#,##0">
                  <c:v>1067</c:v>
                </c:pt>
                <c:pt idx="91" formatCode="#,##0">
                  <c:v>1013</c:v>
                </c:pt>
                <c:pt idx="92" formatCode="#,##0">
                  <c:v>1052</c:v>
                </c:pt>
                <c:pt idx="93" formatCode="#,##0">
                  <c:v>1067</c:v>
                </c:pt>
                <c:pt idx="94" formatCode="#,##0">
                  <c:v>1024</c:v>
                </c:pt>
                <c:pt idx="95" formatCode="#,##0">
                  <c:v>1018</c:v>
                </c:pt>
                <c:pt idx="96">
                  <c:v>975</c:v>
                </c:pt>
                <c:pt idx="97" formatCode="#,##0">
                  <c:v>1087</c:v>
                </c:pt>
                <c:pt idx="98" formatCode="#,##0">
                  <c:v>1184</c:v>
                </c:pt>
                <c:pt idx="99" formatCode="#,##0">
                  <c:v>1196</c:v>
                </c:pt>
                <c:pt idx="100" formatCode="#,##0">
                  <c:v>1148</c:v>
                </c:pt>
                <c:pt idx="101" formatCode="#,##0">
                  <c:v>1175</c:v>
                </c:pt>
                <c:pt idx="102" formatCode="#,##0">
                  <c:v>1188</c:v>
                </c:pt>
                <c:pt idx="103" formatCode="#,##0">
                  <c:v>1035</c:v>
                </c:pt>
                <c:pt idx="104" formatCode="#,##0">
                  <c:v>1123</c:v>
                </c:pt>
                <c:pt idx="105" formatCode="#,##0">
                  <c:v>1081</c:v>
                </c:pt>
                <c:pt idx="106" formatCode="#,##0">
                  <c:v>1070</c:v>
                </c:pt>
              </c:numCache>
            </c:numRef>
          </c:val>
          <c:smooth val="0"/>
          <c:extLst>
            <c:ext xmlns:c16="http://schemas.microsoft.com/office/drawing/2014/chart" uri="{C3380CC4-5D6E-409C-BE32-E72D297353CC}">
              <c16:uniqueId val="{00000000-ADE3-455F-9DCD-756E59CFE302}"/>
            </c:ext>
          </c:extLst>
        </c:ser>
        <c:dLbls>
          <c:showLegendKey val="0"/>
          <c:showVal val="0"/>
          <c:showCatName val="0"/>
          <c:showSerName val="0"/>
          <c:showPercent val="0"/>
          <c:showBubbleSize val="0"/>
        </c:dLbls>
        <c:smooth val="0"/>
        <c:axId val="429858864"/>
        <c:axId val="429861776"/>
      </c:lineChart>
      <c:dateAx>
        <c:axId val="42985886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29861776"/>
        <c:crosses val="autoZero"/>
        <c:auto val="1"/>
        <c:lblOffset val="100"/>
        <c:baseTimeUnit val="months"/>
      </c:dateAx>
      <c:valAx>
        <c:axId val="429861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2985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472C4"/>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2"/>
          <c:tx>
            <c:strRef>
              <c:f>Sheet2!$E$11</c:f>
              <c:strCache>
                <c:ptCount val="1"/>
                <c:pt idx="0">
                  <c:v>2021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3.0680565176211153E-2"/>
                  <c:y val="2.4722168964347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106-4398-89F3-871ED1F7FD6E}"/>
                </c:ext>
              </c:extLst>
            </c:dLbl>
            <c:dLbl>
              <c:idx val="1"/>
              <c:layout>
                <c:manualLayout>
                  <c:x val="-3.141831238779174E-2"/>
                  <c:y val="-3.1248125065179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106-4398-89F3-871ED1F7FD6E}"/>
                </c:ext>
              </c:extLst>
            </c:dLbl>
            <c:dLbl>
              <c:idx val="2"/>
              <c:layout>
                <c:manualLayout>
                  <c:x val="-2.6192234835098038E-2"/>
                  <c:y val="-3.29666773098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106-4398-89F3-871ED1F7FD6E}"/>
                </c:ext>
              </c:extLst>
            </c:dLbl>
            <c:dLbl>
              <c:idx val="3"/>
              <c:layout>
                <c:manualLayout>
                  <c:x val="-2.6285005442541892E-3"/>
                  <c:y val="-1.37370618851042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106-4398-89F3-871ED1F7FD6E}"/>
                </c:ext>
              </c:extLst>
            </c:dLbl>
            <c:dLbl>
              <c:idx val="4"/>
              <c:layout>
                <c:manualLayout>
                  <c:x val="-3.2924730346767697E-2"/>
                  <c:y val="-4.49851869502833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106-4398-89F3-871ED1F7FD6E}"/>
                </c:ext>
              </c:extLst>
            </c:dLbl>
            <c:dLbl>
              <c:idx val="5"/>
              <c:layout>
                <c:manualLayout>
                  <c:x val="-3.4046812932046054E-2"/>
                  <c:y val="-3.05629753817391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106-4398-89F3-871ED1F7FD6E}"/>
                </c:ext>
              </c:extLst>
            </c:dLbl>
            <c:dLbl>
              <c:idx val="6"/>
              <c:layout>
                <c:manualLayout>
                  <c:x val="-2.6192234835098038E-2"/>
                  <c:y val="-3.29666773098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106-4398-89F3-871ED1F7FD6E}"/>
                </c:ext>
              </c:extLst>
            </c:dLbl>
            <c:dLbl>
              <c:idx val="7"/>
              <c:layout>
                <c:manualLayout>
                  <c:x val="-1.2727243811758637E-2"/>
                  <c:y val="-2.33518695974670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106-4398-89F3-871ED1F7FD6E}"/>
                </c:ext>
              </c:extLst>
            </c:dLbl>
            <c:dLbl>
              <c:idx val="8"/>
              <c:layout>
                <c:manualLayout>
                  <c:x val="-3.5168895517324328E-2"/>
                  <c:y val="1.5107361251984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106-4398-89F3-871ED1F7FD6E}"/>
                </c:ext>
              </c:extLst>
            </c:dLbl>
            <c:dLbl>
              <c:idx val="9"/>
              <c:layout>
                <c:manualLayout>
                  <c:x val="-2.9558482590932866E-2"/>
                  <c:y val="2.2318467036256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106-4398-89F3-871ED1F7FD6E}"/>
                </c:ext>
              </c:extLst>
            </c:dLbl>
            <c:dLbl>
              <c:idx val="10"/>
              <c:layout>
                <c:manualLayout>
                  <c:x val="-2.3948069664541483E-2"/>
                  <c:y val="2.7125870892437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106-4398-89F3-871ED1F7FD6E}"/>
                </c:ext>
              </c:extLst>
            </c:dLbl>
            <c:dLbl>
              <c:idx val="11"/>
              <c:layout>
                <c:manualLayout>
                  <c:x val="-7.9499992931763245E-3"/>
                  <c:y val="2.47221689643470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54-4DC6-8857-F7936ACC426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Sheet2!$F$8:$Q$8</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Sheet2!$F$11:$Q$11</c:f>
              <c:numCache>
                <c:formatCode>0%</c:formatCode>
                <c:ptCount val="12"/>
                <c:pt idx="0">
                  <c:v>0.64900000000000002</c:v>
                </c:pt>
                <c:pt idx="1">
                  <c:v>0.76800000000000002</c:v>
                </c:pt>
                <c:pt idx="2">
                  <c:v>0.78400000000000003</c:v>
                </c:pt>
                <c:pt idx="3">
                  <c:v>0.45900000000000002</c:v>
                </c:pt>
                <c:pt idx="4">
                  <c:v>0.40500000000000003</c:v>
                </c:pt>
                <c:pt idx="5">
                  <c:v>0.625</c:v>
                </c:pt>
                <c:pt idx="6">
                  <c:v>0.73899999999999999</c:v>
                </c:pt>
                <c:pt idx="7">
                  <c:v>0.63</c:v>
                </c:pt>
                <c:pt idx="8">
                  <c:v>0.47799999999999998</c:v>
                </c:pt>
                <c:pt idx="9">
                  <c:v>0.35599999999999998</c:v>
                </c:pt>
                <c:pt idx="10">
                  <c:v>0.33900000000000002</c:v>
                </c:pt>
                <c:pt idx="11">
                  <c:v>0.53900000000000003</c:v>
                </c:pt>
              </c:numCache>
            </c:numRef>
          </c:val>
          <c:smooth val="0"/>
          <c:extLst>
            <c:ext xmlns:c16="http://schemas.microsoft.com/office/drawing/2014/chart" uri="{C3380CC4-5D6E-409C-BE32-E72D297353CC}">
              <c16:uniqueId val="{00000002-C106-4398-89F3-871ED1F7FD6E}"/>
            </c:ext>
          </c:extLst>
        </c:ser>
        <c:ser>
          <c:idx val="3"/>
          <c:order val="3"/>
          <c:tx>
            <c:strRef>
              <c:f>Sheet2!$E$12</c:f>
              <c:strCache>
                <c:ptCount val="1"/>
                <c:pt idx="0">
                  <c:v>2022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3.0680565176211153E-2"/>
                  <c:y val="-3.29666773098298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06-4398-89F3-871ED1F7FD6E}"/>
                </c:ext>
              </c:extLst>
            </c:dLbl>
            <c:dLbl>
              <c:idx val="1"/>
              <c:layout>
                <c:manualLayout>
                  <c:x val="-9.3609960559238887E-3"/>
                  <c:y val="3.1933274748619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06-4398-89F3-871ED1F7FD6E}"/>
                </c:ext>
              </c:extLst>
            </c:dLbl>
            <c:dLbl>
              <c:idx val="2"/>
              <c:layout>
                <c:manualLayout>
                  <c:x val="-3.5168895517324286E-2"/>
                  <c:y val="3.67406786048005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106-4398-89F3-871ED1F7FD6E}"/>
                </c:ext>
              </c:extLst>
            </c:dLbl>
            <c:dLbl>
              <c:idx val="3"/>
              <c:layout>
                <c:manualLayout>
                  <c:x val="-2.2825987079263206E-2"/>
                  <c:y val="1.99147651081656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C0-43DC-BA31-3B9A6C59D19A}"/>
                </c:ext>
              </c:extLst>
            </c:dLbl>
            <c:dLbl>
              <c:idx val="4"/>
              <c:layout>
                <c:manualLayout>
                  <c:x val="-1.5804577390124343E-2"/>
                  <c:y val="1.75110631800749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74-41AC-9E65-93148318FD5A}"/>
                </c:ext>
              </c:extLst>
            </c:dLbl>
            <c:dLbl>
              <c:idx val="5"/>
              <c:layout>
                <c:manualLayout>
                  <c:x val="-7.9499992931763245E-3"/>
                  <c:y val="1.75110631800748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74-41AC-9E65-93148318FD5A}"/>
                </c:ext>
              </c:extLst>
            </c:dLbl>
            <c:dLbl>
              <c:idx val="6"/>
              <c:layout>
                <c:manualLayout>
                  <c:x val="-1.6093491567593547E-2"/>
                  <c:y val="2.9529572820528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CE-4476-B124-2D3D7E74CACC}"/>
                </c:ext>
              </c:extLst>
            </c:dLbl>
            <c:dLbl>
              <c:idx val="7"/>
              <c:layout>
                <c:manualLayout>
                  <c:x val="-9.5421196228388864E-5"/>
                  <c:y val="-8.92965802892278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67-4DEC-B6A3-AF29F6442F51}"/>
                </c:ext>
              </c:extLst>
            </c:dLbl>
            <c:dLbl>
              <c:idx val="10"/>
              <c:layout>
                <c:manualLayout>
                  <c:x val="-2.478123807235047E-2"/>
                  <c:y val="-5.2196292734555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74-41AC-9E65-93148318FD5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Sheet2!$F$8:$Q$8</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Sheet2!$F$12:$Q$12</c:f>
              <c:numCache>
                <c:formatCode>0%</c:formatCode>
                <c:ptCount val="12"/>
                <c:pt idx="0">
                  <c:v>0.67900000000000005</c:v>
                </c:pt>
                <c:pt idx="1">
                  <c:v>0.752</c:v>
                </c:pt>
                <c:pt idx="2">
                  <c:v>0.77400000000000002</c:v>
                </c:pt>
                <c:pt idx="3">
                  <c:v>0.435</c:v>
                </c:pt>
                <c:pt idx="4">
                  <c:v>0.373</c:v>
                </c:pt>
                <c:pt idx="5">
                  <c:v>0.51100000000000001</c:v>
                </c:pt>
                <c:pt idx="6">
                  <c:v>0.623</c:v>
                </c:pt>
                <c:pt idx="7">
                  <c:v>0.621</c:v>
                </c:pt>
                <c:pt idx="8">
                  <c:v>0.53500000000000003</c:v>
                </c:pt>
                <c:pt idx="9">
                  <c:v>0.46899999999999997</c:v>
                </c:pt>
                <c:pt idx="10">
                  <c:v>0.36499999999999999</c:v>
                </c:pt>
                <c:pt idx="11">
                  <c:v>0.59</c:v>
                </c:pt>
              </c:numCache>
            </c:numRef>
          </c:val>
          <c:smooth val="0"/>
          <c:extLst>
            <c:ext xmlns:c16="http://schemas.microsoft.com/office/drawing/2014/chart" uri="{C3380CC4-5D6E-409C-BE32-E72D297353CC}">
              <c16:uniqueId val="{00000003-C106-4398-89F3-871ED1F7FD6E}"/>
            </c:ext>
          </c:extLst>
        </c:ser>
        <c:ser>
          <c:idx val="4"/>
          <c:order val="4"/>
          <c:tx>
            <c:strRef>
              <c:f>Sheet2!$E$13</c:f>
              <c:strCache>
                <c:ptCount val="1"/>
                <c:pt idx="0">
                  <c:v>2023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3.0296229802513477E-2"/>
                  <c:y val="-2.88444231370884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74-41AC-9E65-93148318FD5A}"/>
                </c:ext>
              </c:extLst>
            </c:dLbl>
            <c:dLbl>
              <c:idx val="1"/>
              <c:layout>
                <c:manualLayout>
                  <c:x val="-1.570915619389587E-2"/>
                  <c:y val="-2.4037019280907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47-47C5-B2D9-21C77425F761}"/>
                </c:ext>
              </c:extLst>
            </c:dLbl>
            <c:dLbl>
              <c:idx val="3"/>
              <c:layout>
                <c:manualLayout>
                  <c:x val="-4.4883303411131469E-3"/>
                  <c:y val="-2.4037019280907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01-45C3-951C-F9408E431C0A}"/>
                </c:ext>
              </c:extLst>
            </c:dLbl>
            <c:dLbl>
              <c:idx val="4"/>
              <c:layout>
                <c:manualLayout>
                  <c:x val="-2.3563734290843807E-2"/>
                  <c:y val="-2.4037019280907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EE-454F-831C-9CDE545B4FE9}"/>
                </c:ext>
              </c:extLst>
            </c:dLbl>
            <c:dLbl>
              <c:idx val="5"/>
              <c:layout>
                <c:manualLayout>
                  <c:x val="-4.4883303411131061E-3"/>
                  <c:y val="-9.61480771236280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5F-484B-BC84-5D95E2176B01}"/>
                </c:ext>
              </c:extLst>
            </c:dLbl>
            <c:dLbl>
              <c:idx val="6"/>
              <c:layout>
                <c:manualLayout>
                  <c:x val="-5.6104129263914648E-3"/>
                  <c:y val="7.21110578427210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55-4B5B-9D01-1B122B2EDC56}"/>
                </c:ext>
              </c:extLst>
            </c:dLbl>
            <c:dLbl>
              <c:idx val="7"/>
              <c:layout>
                <c:manualLayout>
                  <c:x val="-2.9174147217235272E-2"/>
                  <c:y val="1.6825913496634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57-4A38-8EEA-F3589A2A61E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Sheet2!$F$8:$Q$8</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Sheet2!$F$13:$Q$13</c:f>
              <c:numCache>
                <c:formatCode>0%</c:formatCode>
                <c:ptCount val="12"/>
                <c:pt idx="0">
                  <c:v>0.77</c:v>
                </c:pt>
                <c:pt idx="1">
                  <c:v>0.88</c:v>
                </c:pt>
                <c:pt idx="2">
                  <c:v>0.85</c:v>
                </c:pt>
                <c:pt idx="3">
                  <c:v>0.49</c:v>
                </c:pt>
                <c:pt idx="4">
                  <c:v>0.49</c:v>
                </c:pt>
                <c:pt idx="5">
                  <c:v>0.55500000000000005</c:v>
                </c:pt>
                <c:pt idx="6">
                  <c:v>0.68899999999999995</c:v>
                </c:pt>
                <c:pt idx="7">
                  <c:v>0.61099999999999999</c:v>
                </c:pt>
              </c:numCache>
            </c:numRef>
          </c:val>
          <c:smooth val="0"/>
          <c:extLst>
            <c:ext xmlns:c16="http://schemas.microsoft.com/office/drawing/2014/chart" uri="{C3380CC4-5D6E-409C-BE32-E72D297353CC}">
              <c16:uniqueId val="{00000000-CF74-41AC-9E65-93148318FD5A}"/>
            </c:ext>
          </c:extLst>
        </c:ser>
        <c:dLbls>
          <c:showLegendKey val="0"/>
          <c:showVal val="0"/>
          <c:showCatName val="0"/>
          <c:showSerName val="0"/>
          <c:showPercent val="0"/>
          <c:showBubbleSize val="0"/>
        </c:dLbls>
        <c:marker val="1"/>
        <c:smooth val="0"/>
        <c:axId val="444356415"/>
        <c:axId val="444355999"/>
        <c:extLst>
          <c:ext xmlns:c15="http://schemas.microsoft.com/office/drawing/2012/chart" uri="{02D57815-91ED-43cb-92C2-25804820EDAC}">
            <c15:filteredLineSeries>
              <c15:ser>
                <c:idx val="0"/>
                <c:order val="0"/>
                <c:tx>
                  <c:strRef>
                    <c:extLst>
                      <c:ext uri="{02D57815-91ED-43cb-92C2-25804820EDAC}">
                        <c15:formulaRef>
                          <c15:sqref>Sheet2!$E$9</c15:sqref>
                        </c15:formulaRef>
                      </c:ext>
                    </c:extLst>
                    <c:strCache>
                      <c:ptCount val="1"/>
                      <c:pt idx="0">
                        <c:v>2019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Sheet2!$F$8:$Q$8</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Sheet2!$F$9:$Q$9</c15:sqref>
                        </c15:formulaRef>
                      </c:ext>
                    </c:extLst>
                    <c:numCache>
                      <c:formatCode>0%</c:formatCode>
                      <c:ptCount val="12"/>
                      <c:pt idx="0">
                        <c:v>0.59399999999999997</c:v>
                      </c:pt>
                      <c:pt idx="1">
                        <c:v>0.72299999999999998</c:v>
                      </c:pt>
                      <c:pt idx="2">
                        <c:v>0.76300000000000001</c:v>
                      </c:pt>
                      <c:pt idx="3">
                        <c:v>0.34300000000000003</c:v>
                      </c:pt>
                      <c:pt idx="4">
                        <c:v>0.32700000000000001</c:v>
                      </c:pt>
                      <c:pt idx="5">
                        <c:v>0.376</c:v>
                      </c:pt>
                      <c:pt idx="6">
                        <c:v>0.51800000000000002</c:v>
                      </c:pt>
                      <c:pt idx="7">
                        <c:v>0.49299999999999999</c:v>
                      </c:pt>
                      <c:pt idx="8">
                        <c:v>0.38600000000000001</c:v>
                      </c:pt>
                      <c:pt idx="9">
                        <c:v>0.248</c:v>
                      </c:pt>
                      <c:pt idx="10">
                        <c:v>0.214</c:v>
                      </c:pt>
                      <c:pt idx="11">
                        <c:v>0.41499999999999998</c:v>
                      </c:pt>
                    </c:numCache>
                  </c:numRef>
                </c:val>
                <c:smooth val="0"/>
                <c:extLst>
                  <c:ext xmlns:c16="http://schemas.microsoft.com/office/drawing/2014/chart" uri="{C3380CC4-5D6E-409C-BE32-E72D297353CC}">
                    <c16:uniqueId val="{00000000-C106-4398-89F3-871ED1F7FD6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Sheet2!$E$10</c15:sqref>
                        </c15:formulaRef>
                      </c:ext>
                    </c:extLst>
                    <c:strCache>
                      <c:ptCount val="1"/>
                      <c:pt idx="0">
                        <c:v>2020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8"/>
                    <c:layout>
                      <c:manualLayout>
                        <c:x val="-1.4587073608617595E-2"/>
                        <c:y val="-3.124812506517916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5ABA-4014-AE61-9F8C90241FE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Sheet2!$F$8:$Q$8</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Sheet2!$F$10:$Q$10</c15:sqref>
                        </c15:formulaRef>
                      </c:ext>
                    </c:extLst>
                    <c:numCache>
                      <c:formatCode>0%</c:formatCode>
                      <c:ptCount val="12"/>
                      <c:pt idx="0">
                        <c:v>0.60099999999999998</c:v>
                      </c:pt>
                      <c:pt idx="1">
                        <c:v>0.77600000000000002</c:v>
                      </c:pt>
                      <c:pt idx="2">
                        <c:v>0.60199999999999998</c:v>
                      </c:pt>
                      <c:pt idx="3">
                        <c:v>0.378</c:v>
                      </c:pt>
                      <c:pt idx="4">
                        <c:v>0.36899999999999999</c:v>
                      </c:pt>
                      <c:pt idx="5">
                        <c:v>0.377</c:v>
                      </c:pt>
                      <c:pt idx="6">
                        <c:v>0.68300000000000005</c:v>
                      </c:pt>
                      <c:pt idx="7">
                        <c:v>0.67600000000000005</c:v>
                      </c:pt>
                      <c:pt idx="8">
                        <c:v>0.58899999999999997</c:v>
                      </c:pt>
                      <c:pt idx="9">
                        <c:v>0.43</c:v>
                      </c:pt>
                      <c:pt idx="10">
                        <c:v>0.35099999999999998</c:v>
                      </c:pt>
                      <c:pt idx="11">
                        <c:v>0.50700000000000001</c:v>
                      </c:pt>
                    </c:numCache>
                  </c:numRef>
                </c:val>
                <c:smooth val="0"/>
                <c:extLst xmlns:c15="http://schemas.microsoft.com/office/drawing/2012/chart">
                  <c:ext xmlns:c16="http://schemas.microsoft.com/office/drawing/2014/chart" uri="{C3380CC4-5D6E-409C-BE32-E72D297353CC}">
                    <c16:uniqueId val="{00000001-C106-4398-89F3-871ED1F7FD6E}"/>
                  </c:ext>
                </c:extLst>
              </c15:ser>
            </c15:filteredLineSeries>
          </c:ext>
        </c:extLst>
      </c:lineChart>
      <c:catAx>
        <c:axId val="444356415"/>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44355999"/>
        <c:crosses val="autoZero"/>
        <c:auto val="1"/>
        <c:lblAlgn val="ctr"/>
        <c:lblOffset val="100"/>
        <c:noMultiLvlLbl val="0"/>
      </c:catAx>
      <c:valAx>
        <c:axId val="444355999"/>
        <c:scaling>
          <c:orientation val="minMax"/>
          <c:max val="0.9"/>
          <c:min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4435641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472C4"/>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2"/>
          <c:tx>
            <c:strRef>
              <c:f>Sheet2!$E$5</c:f>
              <c:strCache>
                <c:ptCount val="1"/>
                <c:pt idx="0">
                  <c:v>2021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3.6599352621338038E-2"/>
                  <c:y val="1.99543337429642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A3-4448-AF04-B2E0F503704A}"/>
                </c:ext>
              </c:extLst>
            </c:dLbl>
            <c:dLbl>
              <c:idx val="1"/>
              <c:layout>
                <c:manualLayout>
                  <c:x val="-1.6968867632885402E-2"/>
                  <c:y val="2.9588245110979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A3-4448-AF04-B2E0F503704A}"/>
                </c:ext>
              </c:extLst>
            </c:dLbl>
            <c:dLbl>
              <c:idx val="2"/>
              <c:layout>
                <c:manualLayout>
                  <c:x val="-2.9670946154825337E-2"/>
                  <c:y val="3.4405200794987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A3-4448-AF04-B2E0F503704A}"/>
                </c:ext>
              </c:extLst>
            </c:dLbl>
            <c:dLbl>
              <c:idx val="3"/>
              <c:layout>
                <c:manualLayout>
                  <c:x val="-3.7754087032423528E-2"/>
                  <c:y val="1.99543337429642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BA3-4448-AF04-B2E0F503704A}"/>
                </c:ext>
              </c:extLst>
            </c:dLbl>
            <c:dLbl>
              <c:idx val="4"/>
              <c:layout>
                <c:manualLayout>
                  <c:x val="-2.5052008510483535E-2"/>
                  <c:y val="-4.74830458331437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BA3-4448-AF04-B2E0F503704A}"/>
                </c:ext>
              </c:extLst>
            </c:dLbl>
            <c:dLbl>
              <c:idx val="5"/>
              <c:layout>
                <c:manualLayout>
                  <c:x val="-5.4215235220308779E-3"/>
                  <c:y val="2.2362811584968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BA3-4448-AF04-B2E0F503704A}"/>
                </c:ext>
              </c:extLst>
            </c:dLbl>
            <c:dLbl>
              <c:idx val="6"/>
              <c:layout>
                <c:manualLayout>
                  <c:x val="-1.6968867632885382E-2"/>
                  <c:y val="3.4405200794987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BA3-4448-AF04-B2E0F503704A}"/>
                </c:ext>
              </c:extLst>
            </c:dLbl>
            <c:dLbl>
              <c:idx val="7"/>
              <c:layout>
                <c:manualLayout>
                  <c:x val="-3.0825680565910785E-2"/>
                  <c:y val="2.2362811584968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F3-4411-B6EB-5C4380798FC9}"/>
                </c:ext>
              </c:extLst>
            </c:dLbl>
            <c:dLbl>
              <c:idx val="8"/>
              <c:layout>
                <c:manualLayout>
                  <c:x val="-2.9670946154825337E-2"/>
                  <c:y val="1.5137378058956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9D-4193-800E-1162FE3F231E}"/>
                </c:ext>
              </c:extLst>
            </c:dLbl>
            <c:dLbl>
              <c:idx val="9"/>
              <c:layout>
                <c:manualLayout>
                  <c:x val="-2.3897274099398166E-2"/>
                  <c:y val="2.9588245110979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BA3-4448-AF04-B2E0F503704A}"/>
                </c:ext>
              </c:extLst>
            </c:dLbl>
            <c:dLbl>
              <c:idx val="10"/>
              <c:layout>
                <c:manualLayout>
                  <c:x val="-9.1657725809677956E-3"/>
                  <c:y val="1.7545855900960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BA3-4448-AF04-B2E0F503704A}"/>
                </c:ext>
              </c:extLst>
            </c:dLbl>
            <c:dLbl>
              <c:idx val="11"/>
              <c:layout>
                <c:manualLayout>
                  <c:x val="-4.2667891109455965E-3"/>
                  <c:y val="5.503466690941089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BA3-4448-AF04-B2E0F503704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Sheet2!$F$2:$Q$2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Sheet2!$F$5:$Q$5</c:f>
              <c:numCache>
                <c:formatCode>"$"#,##0_);[Red]\("$"#,##0\)</c:formatCode>
                <c:ptCount val="12"/>
                <c:pt idx="0">
                  <c:v>699.74</c:v>
                </c:pt>
                <c:pt idx="1">
                  <c:v>753.02</c:v>
                </c:pt>
                <c:pt idx="2">
                  <c:v>780.57</c:v>
                </c:pt>
                <c:pt idx="3">
                  <c:v>672.75</c:v>
                </c:pt>
                <c:pt idx="4">
                  <c:v>590.63</c:v>
                </c:pt>
                <c:pt idx="5">
                  <c:v>666.85</c:v>
                </c:pt>
                <c:pt idx="6">
                  <c:v>765</c:v>
                </c:pt>
                <c:pt idx="7">
                  <c:v>742.61</c:v>
                </c:pt>
                <c:pt idx="8">
                  <c:v>677.29</c:v>
                </c:pt>
                <c:pt idx="9">
                  <c:v>681.31</c:v>
                </c:pt>
                <c:pt idx="10">
                  <c:v>769.11</c:v>
                </c:pt>
                <c:pt idx="11">
                  <c:v>992.92</c:v>
                </c:pt>
              </c:numCache>
            </c:numRef>
          </c:val>
          <c:smooth val="0"/>
          <c:extLst>
            <c:ext xmlns:c16="http://schemas.microsoft.com/office/drawing/2014/chart" uri="{C3380CC4-5D6E-409C-BE32-E72D297353CC}">
              <c16:uniqueId val="{00000002-3BA3-4448-AF04-B2E0F503704A}"/>
            </c:ext>
          </c:extLst>
        </c:ser>
        <c:ser>
          <c:idx val="3"/>
          <c:order val="3"/>
          <c:tx>
            <c:strRef>
              <c:f>Sheet2!$E$6</c:f>
              <c:strCache>
                <c:ptCount val="1"/>
                <c:pt idx="0">
                  <c:v>2022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2.038106235565821E-2"/>
                  <c:y val="2.4771289426971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5A-47AC-9873-4EF65C4D9966}"/>
                </c:ext>
              </c:extLst>
            </c:dLbl>
            <c:dLbl>
              <c:idx val="3"/>
              <c:layout>
                <c:manualLayout>
                  <c:x val="-1.581413322179993E-2"/>
                  <c:y val="-3.30321787811205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4C-443A-8819-5A9FB0CA37DF}"/>
                </c:ext>
              </c:extLst>
            </c:dLbl>
            <c:dLbl>
              <c:idx val="5"/>
              <c:layout>
                <c:manualLayout>
                  <c:x val="-2.0381062355658199E-2"/>
                  <c:y val="-4.26660901491359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5A-47AC-9873-4EF65C4D9966}"/>
                </c:ext>
              </c:extLst>
            </c:dLbl>
            <c:dLbl>
              <c:idx val="8"/>
              <c:layout>
                <c:manualLayout>
                  <c:x val="-2.9670946154825337E-2"/>
                  <c:y val="-3.78491344651282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FB-490E-88DA-5DF908FBB304}"/>
                </c:ext>
              </c:extLst>
            </c:dLbl>
            <c:dLbl>
              <c:idx val="10"/>
              <c:layout>
                <c:manualLayout>
                  <c:x val="-2.7309468822170901E-2"/>
                  <c:y val="-4.50745679911398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5A-47AC-9873-4EF65C4D996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Sheet2!$F$2:$Q$2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Sheet2!$F$6:$Q$6</c:f>
              <c:numCache>
                <c:formatCode>"$"#,##0_);[Red]\("$"#,##0\)</c:formatCode>
                <c:ptCount val="12"/>
                <c:pt idx="0">
                  <c:v>910</c:v>
                </c:pt>
                <c:pt idx="1">
                  <c:v>991.27</c:v>
                </c:pt>
                <c:pt idx="2">
                  <c:v>973.59</c:v>
                </c:pt>
                <c:pt idx="3">
                  <c:v>795.95</c:v>
                </c:pt>
                <c:pt idx="4">
                  <c:v>807.2</c:v>
                </c:pt>
                <c:pt idx="5">
                  <c:v>745.4</c:v>
                </c:pt>
                <c:pt idx="6">
                  <c:v>792.2</c:v>
                </c:pt>
                <c:pt idx="7">
                  <c:v>769.78</c:v>
                </c:pt>
                <c:pt idx="8">
                  <c:v>745.62</c:v>
                </c:pt>
                <c:pt idx="9">
                  <c:v>865.5</c:v>
                </c:pt>
                <c:pt idx="10">
                  <c:v>826.63</c:v>
                </c:pt>
                <c:pt idx="11">
                  <c:v>1016</c:v>
                </c:pt>
              </c:numCache>
            </c:numRef>
          </c:val>
          <c:smooth val="0"/>
          <c:extLst>
            <c:ext xmlns:c16="http://schemas.microsoft.com/office/drawing/2014/chart" uri="{C3380CC4-5D6E-409C-BE32-E72D297353CC}">
              <c16:uniqueId val="{00000003-3BA3-4448-AF04-B2E0F503704A}"/>
            </c:ext>
          </c:extLst>
        </c:ser>
        <c:ser>
          <c:idx val="4"/>
          <c:order val="4"/>
          <c:tx>
            <c:strRef>
              <c:f>Sheet2!$E$7</c:f>
              <c:strCache>
                <c:ptCount val="1"/>
                <c:pt idx="0">
                  <c:v>2023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3.0023094688221709E-2"/>
                  <c:y val="-2.6493256262042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5A-47AC-9873-4EF65C4D9966}"/>
                </c:ext>
              </c:extLst>
            </c:dLbl>
            <c:dLbl>
              <c:idx val="1"/>
              <c:layout>
                <c:manualLayout>
                  <c:x val="-1.7321016166281754E-2"/>
                  <c:y val="3.3718689788053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1D-457E-8F71-D22D66460887}"/>
                </c:ext>
              </c:extLst>
            </c:dLbl>
            <c:dLbl>
              <c:idx val="2"/>
              <c:layout>
                <c:manualLayout>
                  <c:x val="-3.6951501154734452E-2"/>
                  <c:y val="2.6493256262042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91-48CC-89FD-E8EEE14763B8}"/>
                </c:ext>
              </c:extLst>
            </c:dLbl>
            <c:dLbl>
              <c:idx val="3"/>
              <c:layout>
                <c:manualLayout>
                  <c:x val="-8.0831408775981529E-3"/>
                  <c:y val="-1.6859344894027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91-48CC-89FD-E8EEE14763B8}"/>
                </c:ext>
              </c:extLst>
            </c:dLbl>
            <c:dLbl>
              <c:idx val="4"/>
              <c:layout>
                <c:manualLayout>
                  <c:x val="-3.3487297921478101E-2"/>
                  <c:y val="1.92678227360308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21-4889-95DE-03EB61568BB3}"/>
                </c:ext>
              </c:extLst>
            </c:dLbl>
            <c:dLbl>
              <c:idx val="5"/>
              <c:layout>
                <c:manualLayout>
                  <c:x val="-4.2725173210161747E-2"/>
                  <c:y val="-2.40847784200385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91-48CC-89FD-E8EEE14763B8}"/>
                </c:ext>
              </c:extLst>
            </c:dLbl>
            <c:dLbl>
              <c:idx val="6"/>
              <c:layout>
                <c:manualLayout>
                  <c:x val="-1.3856812933025405E-2"/>
                  <c:y val="-1.9267822736030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18-41A7-A76E-2079A170A49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Sheet2!$F$2:$Q$2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Sheet2!$F$7:$Q$7</c:f>
              <c:numCache>
                <c:formatCode>"$"#,##0_);[Red]\("$"#,##0\)</c:formatCode>
                <c:ptCount val="12"/>
                <c:pt idx="0">
                  <c:v>925</c:v>
                </c:pt>
                <c:pt idx="1">
                  <c:v>974</c:v>
                </c:pt>
                <c:pt idx="2" formatCode="_(&quot;$&quot;* #,##0_);_(&quot;$&quot;* \(#,##0\);_(&quot;$&quot;* &quot;-&quot;??_);_(@_)">
                  <c:v>936</c:v>
                </c:pt>
                <c:pt idx="3">
                  <c:v>840</c:v>
                </c:pt>
                <c:pt idx="4">
                  <c:v>791</c:v>
                </c:pt>
                <c:pt idx="5">
                  <c:v>682</c:v>
                </c:pt>
                <c:pt idx="6">
                  <c:v>691.48</c:v>
                </c:pt>
                <c:pt idx="7">
                  <c:v>660.08</c:v>
                </c:pt>
              </c:numCache>
            </c:numRef>
          </c:val>
          <c:smooth val="0"/>
          <c:extLst>
            <c:ext xmlns:c16="http://schemas.microsoft.com/office/drawing/2014/chart" uri="{C3380CC4-5D6E-409C-BE32-E72D297353CC}">
              <c16:uniqueId val="{00000000-B65A-47AC-9873-4EF65C4D9966}"/>
            </c:ext>
          </c:extLst>
        </c:ser>
        <c:dLbls>
          <c:showLegendKey val="0"/>
          <c:showVal val="0"/>
          <c:showCatName val="0"/>
          <c:showSerName val="0"/>
          <c:showPercent val="0"/>
          <c:showBubbleSize val="0"/>
        </c:dLbls>
        <c:marker val="1"/>
        <c:smooth val="0"/>
        <c:axId val="1958045952"/>
        <c:axId val="1958045536"/>
        <c:extLst>
          <c:ext xmlns:c15="http://schemas.microsoft.com/office/drawing/2012/chart" uri="{02D57815-91ED-43cb-92C2-25804820EDAC}">
            <c15:filteredLineSeries>
              <c15:ser>
                <c:idx val="0"/>
                <c:order val="0"/>
                <c:tx>
                  <c:strRef>
                    <c:extLst>
                      <c:ext uri="{02D57815-91ED-43cb-92C2-25804820EDAC}">
                        <c15:formulaRef>
                          <c15:sqref>Sheet2!$E$3</c15:sqref>
                        </c15:formulaRef>
                      </c:ext>
                    </c:extLst>
                    <c:strCache>
                      <c:ptCount val="1"/>
                      <c:pt idx="0">
                        <c:v>2019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Sheet2!$F$2:$Q$2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Sheet2!$F$3:$Q$3</c15:sqref>
                        </c15:formulaRef>
                      </c:ext>
                    </c:extLst>
                    <c:numCache>
                      <c:formatCode>"$"#,##0_);[Red]\("$"#,##0\)</c:formatCode>
                      <c:ptCount val="12"/>
                      <c:pt idx="0">
                        <c:v>605.33000000000004</c:v>
                      </c:pt>
                      <c:pt idx="1">
                        <c:v>607.53</c:v>
                      </c:pt>
                      <c:pt idx="2">
                        <c:v>613.71</c:v>
                      </c:pt>
                      <c:pt idx="3">
                        <c:v>439.71</c:v>
                      </c:pt>
                      <c:pt idx="4">
                        <c:v>378.94</c:v>
                      </c:pt>
                      <c:pt idx="5">
                        <c:v>402.16</c:v>
                      </c:pt>
                      <c:pt idx="6">
                        <c:v>454.84</c:v>
                      </c:pt>
                      <c:pt idx="7">
                        <c:v>490.47</c:v>
                      </c:pt>
                      <c:pt idx="8">
                        <c:v>511.05</c:v>
                      </c:pt>
                      <c:pt idx="9">
                        <c:v>705.82</c:v>
                      </c:pt>
                      <c:pt idx="10">
                        <c:v>539.65</c:v>
                      </c:pt>
                      <c:pt idx="11">
                        <c:v>845.68</c:v>
                      </c:pt>
                    </c:numCache>
                  </c:numRef>
                </c:val>
                <c:smooth val="0"/>
                <c:extLst>
                  <c:ext xmlns:c16="http://schemas.microsoft.com/office/drawing/2014/chart" uri="{C3380CC4-5D6E-409C-BE32-E72D297353CC}">
                    <c16:uniqueId val="{00000000-3BA3-4448-AF04-B2E0F503704A}"/>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Sheet2!$E$4</c15:sqref>
                        </c15:formulaRef>
                      </c:ext>
                    </c:extLst>
                    <c:strCache>
                      <c:ptCount val="1"/>
                      <c:pt idx="0">
                        <c:v>2020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
                    <c:layout>
                      <c:manualLayout>
                        <c:x val="-1.8475750577367205E-2"/>
                        <c:y val="-2.8901734104046242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374C-443A-8819-5A9FB0CA37D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Sheet2!$F$2:$Q$2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Sheet2!$F$4:$Q$4</c15:sqref>
                        </c15:formulaRef>
                      </c:ext>
                    </c:extLst>
                    <c:numCache>
                      <c:formatCode>"$"#,##0_);[Red]\("$"#,##0\)</c:formatCode>
                      <c:ptCount val="12"/>
                      <c:pt idx="0">
                        <c:v>755.52</c:v>
                      </c:pt>
                      <c:pt idx="1">
                        <c:v>781.76</c:v>
                      </c:pt>
                      <c:pt idx="2">
                        <c:v>820.75</c:v>
                      </c:pt>
                      <c:pt idx="3">
                        <c:v>816.21</c:v>
                      </c:pt>
                      <c:pt idx="4">
                        <c:v>568.94000000000005</c:v>
                      </c:pt>
                      <c:pt idx="5">
                        <c:v>511.73</c:v>
                      </c:pt>
                      <c:pt idx="6">
                        <c:v>510.5</c:v>
                      </c:pt>
                      <c:pt idx="7">
                        <c:v>485.28</c:v>
                      </c:pt>
                      <c:pt idx="8">
                        <c:v>461.33</c:v>
                      </c:pt>
                      <c:pt idx="9">
                        <c:v>445.41</c:v>
                      </c:pt>
                      <c:pt idx="10">
                        <c:v>526.69000000000005</c:v>
                      </c:pt>
                      <c:pt idx="11">
                        <c:v>942.54</c:v>
                      </c:pt>
                    </c:numCache>
                  </c:numRef>
                </c:val>
                <c:smooth val="0"/>
                <c:extLst xmlns:c15="http://schemas.microsoft.com/office/drawing/2012/chart">
                  <c:ext xmlns:c16="http://schemas.microsoft.com/office/drawing/2014/chart" uri="{C3380CC4-5D6E-409C-BE32-E72D297353CC}">
                    <c16:uniqueId val="{00000001-3BA3-4448-AF04-B2E0F503704A}"/>
                  </c:ext>
                </c:extLst>
              </c15:ser>
            </c15:filteredLineSeries>
          </c:ext>
        </c:extLst>
      </c:lineChart>
      <c:catAx>
        <c:axId val="1958045952"/>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58045536"/>
        <c:crosses val="autoZero"/>
        <c:auto val="1"/>
        <c:lblAlgn val="ctr"/>
        <c:lblOffset val="100"/>
        <c:noMultiLvlLbl val="0"/>
      </c:catAx>
      <c:valAx>
        <c:axId val="1958045536"/>
        <c:scaling>
          <c:orientation val="minMax"/>
          <c:min val="550"/>
        </c:scaling>
        <c:delete val="0"/>
        <c:axPos val="l"/>
        <c:majorGridlines>
          <c:spPr>
            <a:ln w="9525" cap="flat" cmpd="sng" algn="ctr">
              <a:solidFill>
                <a:schemeClr val="tx1">
                  <a:lumMod val="15000"/>
                  <a:lumOff val="85000"/>
                </a:schemeClr>
              </a:solidFill>
              <a:round/>
            </a:ln>
            <a:effectLst/>
          </c:spPr>
        </c:majorGridlines>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580459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472C4"/>
      </a:solid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solidFill>
                  <a:schemeClr val="tx1"/>
                </a:solidFill>
              </a:rPr>
              <a:t>Adjusted Paid &amp; Owner Occupancy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3"/>
          <c:tx>
            <c:strRef>
              <c:f>Historical!$B$16</c:f>
              <c:strCache>
                <c:ptCount val="1"/>
                <c:pt idx="0">
                  <c:v>2022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3.3376224044957527E-2"/>
                  <c:y val="-2.6470618050047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98-4B84-B794-C3430DF13DA2}"/>
                </c:ext>
              </c:extLst>
            </c:dLbl>
            <c:dLbl>
              <c:idx val="1"/>
              <c:layout>
                <c:manualLayout>
                  <c:x val="-2.5379193291201866E-2"/>
                  <c:y val="-2.88996766291858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98-4B84-B794-C3430DF13DA2}"/>
                </c:ext>
              </c:extLst>
            </c:dLbl>
            <c:dLbl>
              <c:idx val="2"/>
              <c:layout>
                <c:manualLayout>
                  <c:x val="-7.2831621201382649E-3"/>
                  <c:y val="-2.16125008917705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34-4E7B-88FA-51E1BC954CC0}"/>
                </c:ext>
              </c:extLst>
            </c:dLbl>
            <c:dLbl>
              <c:idx val="3"/>
              <c:layout>
                <c:manualLayout>
                  <c:x val="-3.4177096539903383E-2"/>
                  <c:y val="1.48233777953060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34-4E7B-88FA-51E1BC954CC0}"/>
                </c:ext>
              </c:extLst>
            </c:dLbl>
            <c:dLbl>
              <c:idx val="4"/>
              <c:layout>
                <c:manualLayout>
                  <c:x val="-1.8257068286726567E-2"/>
                  <c:y val="1.9681494953582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A1-4DDF-AEA8-0BE0446B84CE}"/>
                </c:ext>
              </c:extLst>
            </c:dLbl>
            <c:dLbl>
              <c:idx val="5"/>
              <c:layout>
                <c:manualLayout>
                  <c:x val="-5.0866153093573532E-3"/>
                  <c:y val="2.2110553532721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34-4E7B-88FA-51E1BC954CC0}"/>
                </c:ext>
              </c:extLst>
            </c:dLbl>
            <c:dLbl>
              <c:idx val="6"/>
              <c:layout>
                <c:manualLayout>
                  <c:x val="-1.3142476863033803E-2"/>
                  <c:y val="4.15430221658289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34-4E7B-88FA-51E1BC954CC0}"/>
                </c:ext>
              </c:extLst>
            </c:dLbl>
            <c:dLbl>
              <c:idx val="7"/>
              <c:layout>
                <c:manualLayout>
                  <c:x val="-2.603293778257882E-2"/>
                  <c:y val="2.2110553532721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D34-4E7B-88FA-51E1BC954CC0}"/>
                </c:ext>
              </c:extLst>
            </c:dLbl>
            <c:dLbl>
              <c:idx val="8"/>
              <c:layout>
                <c:manualLayout>
                  <c:x val="-3.3064103655994027E-2"/>
                  <c:y val="2.21105535327213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D34-4E7B-88FA-51E1BC954CC0}"/>
                </c:ext>
              </c:extLst>
            </c:dLbl>
            <c:dLbl>
              <c:idx val="10"/>
              <c:layout>
                <c:manualLayout>
                  <c:x val="-1.3343617029123764E-2"/>
                  <c:y val="2.45396121118598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98-4B84-B794-C3430DF13DA2}"/>
                </c:ext>
              </c:extLst>
            </c:dLbl>
            <c:dLbl>
              <c:idx val="11"/>
              <c:layout>
                <c:manualLayout>
                  <c:x val="-1.3943979045440587E-3"/>
                  <c:y val="7.536202057890777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D34-4E7B-88FA-51E1BC954CC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Historical!$C$12:$N$12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Historical!$C$16:$N$16</c:f>
              <c:numCache>
                <c:formatCode>0%</c:formatCode>
                <c:ptCount val="12"/>
                <c:pt idx="0">
                  <c:v>0.52</c:v>
                </c:pt>
                <c:pt idx="1">
                  <c:v>0.63</c:v>
                </c:pt>
                <c:pt idx="2">
                  <c:v>0.6</c:v>
                </c:pt>
                <c:pt idx="3">
                  <c:v>0.25</c:v>
                </c:pt>
                <c:pt idx="4">
                  <c:v>7.0000000000000007E-2</c:v>
                </c:pt>
                <c:pt idx="5">
                  <c:v>0.28999999999999998</c:v>
                </c:pt>
                <c:pt idx="6">
                  <c:v>0.46</c:v>
                </c:pt>
                <c:pt idx="7">
                  <c:v>0.41</c:v>
                </c:pt>
                <c:pt idx="8">
                  <c:v>0.28000000000000003</c:v>
                </c:pt>
                <c:pt idx="9">
                  <c:v>0.1</c:v>
                </c:pt>
                <c:pt idx="10">
                  <c:v>0.05</c:v>
                </c:pt>
                <c:pt idx="11">
                  <c:v>0.18</c:v>
                </c:pt>
              </c:numCache>
            </c:numRef>
          </c:val>
          <c:smooth val="0"/>
          <c:extLst>
            <c:ext xmlns:c16="http://schemas.microsoft.com/office/drawing/2014/chart" uri="{C3380CC4-5D6E-409C-BE32-E72D297353CC}">
              <c16:uniqueId val="{00000003-FD34-4E7B-88FA-51E1BC954CC0}"/>
            </c:ext>
          </c:extLst>
        </c:ser>
        <c:ser>
          <c:idx val="4"/>
          <c:order val="4"/>
          <c:tx>
            <c:strRef>
              <c:f>Historical!$B$17</c:f>
              <c:strCache>
                <c:ptCount val="1"/>
                <c:pt idx="0">
                  <c:v>2023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1.9667028467090644E-2"/>
                  <c:y val="2.6470618050047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98-4B84-B794-C3430DF13DA2}"/>
                </c:ext>
              </c:extLst>
            </c:dLbl>
            <c:dLbl>
              <c:idx val="1"/>
              <c:layout>
                <c:manualLayout>
                  <c:x val="-1.8524595502268426E-2"/>
                  <c:y val="2.88996766291858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98-4B84-B794-C3430DF13DA2}"/>
                </c:ext>
              </c:extLst>
            </c:dLbl>
            <c:dLbl>
              <c:idx val="2"/>
              <c:layout>
                <c:manualLayout>
                  <c:x val="-3.423596463489656E-2"/>
                  <c:y val="1.4325325154355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34-4E7B-88FA-51E1BC954CC0}"/>
                </c:ext>
              </c:extLst>
            </c:dLbl>
            <c:dLbl>
              <c:idx val="3"/>
              <c:layout>
                <c:manualLayout>
                  <c:x val="-6.1113011412357301E-3"/>
                  <c:y val="-2.2110553532721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96-41CE-96D2-3FC837529AA9}"/>
                </c:ext>
              </c:extLst>
            </c:dLbl>
            <c:dLbl>
              <c:idx val="4"/>
              <c:layout>
                <c:manualLayout>
                  <c:x val="-2.183153413634685E-2"/>
                  <c:y val="-5.12592564823828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A1-4DDF-AEA8-0BE0446B84CE}"/>
                </c:ext>
              </c:extLst>
            </c:dLbl>
            <c:dLbl>
              <c:idx val="5"/>
              <c:layout>
                <c:manualLayout>
                  <c:x val="-3.109135811531313E-2"/>
                  <c:y val="-3.18267878492751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98-4B84-B794-C3430DF13DA2}"/>
                </c:ext>
              </c:extLst>
            </c:dLbl>
            <c:dLbl>
              <c:idx val="6"/>
              <c:layout>
                <c:manualLayout>
                  <c:x val="-3.5661089974602003E-2"/>
                  <c:y val="-2.69686706909983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09-4FA4-82CB-09D56DF33568}"/>
                </c:ext>
              </c:extLst>
            </c:dLbl>
            <c:dLbl>
              <c:idx val="7"/>
              <c:layout>
                <c:manualLayout>
                  <c:x val="-9.3851317836904837E-3"/>
                  <c:y val="-2.45396121118599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98-4B84-B794-C3430DF13DA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Historical!$C$12:$N$12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Historical!$C$17:$N$17</c:f>
              <c:numCache>
                <c:formatCode>0%</c:formatCode>
                <c:ptCount val="12"/>
                <c:pt idx="0">
                  <c:v>0.5</c:v>
                </c:pt>
                <c:pt idx="1">
                  <c:v>0.61</c:v>
                </c:pt>
                <c:pt idx="2">
                  <c:v>0.57999999999999996</c:v>
                </c:pt>
                <c:pt idx="3">
                  <c:v>0.3</c:v>
                </c:pt>
                <c:pt idx="4">
                  <c:v>0.1</c:v>
                </c:pt>
                <c:pt idx="5">
                  <c:v>0.33</c:v>
                </c:pt>
                <c:pt idx="6">
                  <c:v>0.47</c:v>
                </c:pt>
                <c:pt idx="7">
                  <c:v>0.42</c:v>
                </c:pt>
              </c:numCache>
            </c:numRef>
          </c:val>
          <c:smooth val="0"/>
          <c:extLst>
            <c:ext xmlns:c16="http://schemas.microsoft.com/office/drawing/2014/chart" uri="{C3380CC4-5D6E-409C-BE32-E72D297353CC}">
              <c16:uniqueId val="{00000004-FD34-4E7B-88FA-51E1BC954CC0}"/>
            </c:ext>
          </c:extLst>
        </c:ser>
        <c:dLbls>
          <c:showLegendKey val="0"/>
          <c:showVal val="0"/>
          <c:showCatName val="0"/>
          <c:showSerName val="0"/>
          <c:showPercent val="0"/>
          <c:showBubbleSize val="0"/>
        </c:dLbls>
        <c:marker val="1"/>
        <c:smooth val="0"/>
        <c:axId val="1505449775"/>
        <c:axId val="1505443119"/>
        <c:extLst>
          <c:ext xmlns:c15="http://schemas.microsoft.com/office/drawing/2012/chart" uri="{02D57815-91ED-43cb-92C2-25804820EDAC}">
            <c15:filteredLineSeries>
              <c15:ser>
                <c:idx val="0"/>
                <c:order val="0"/>
                <c:tx>
                  <c:strRef>
                    <c:extLst>
                      <c:ext uri="{02D57815-91ED-43cb-92C2-25804820EDAC}">
                        <c15:formulaRef>
                          <c15:sqref>Historical!$B$13</c15:sqref>
                        </c15:formulaRef>
                      </c:ext>
                    </c:extLst>
                    <c:strCache>
                      <c:ptCount val="1"/>
                      <c:pt idx="0">
                        <c:v>2019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Historical!$C$12:$N$12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Historical!$C$13:$N$13</c15:sqref>
                        </c15:formulaRef>
                      </c:ext>
                    </c:extLst>
                    <c:numCache>
                      <c:formatCode>0%</c:formatCode>
                      <c:ptCount val="12"/>
                      <c:pt idx="0">
                        <c:v>0.54133422765295236</c:v>
                      </c:pt>
                      <c:pt idx="1">
                        <c:v>0.63419109935665585</c:v>
                      </c:pt>
                      <c:pt idx="2">
                        <c:v>0.66366945670961641</c:v>
                      </c:pt>
                      <c:pt idx="3">
                        <c:v>0.2471446764640482</c:v>
                      </c:pt>
                      <c:pt idx="4">
                        <c:v>1.8965072399657366E-2</c:v>
                      </c:pt>
                      <c:pt idx="5">
                        <c:v>0.23266833576176268</c:v>
                      </c:pt>
                      <c:pt idx="6">
                        <c:v>0.37908834094810528</c:v>
                      </c:pt>
                      <c:pt idx="7">
                        <c:v>0.32256525708241562</c:v>
                      </c:pt>
                      <c:pt idx="8">
                        <c:v>0.16313361335444967</c:v>
                      </c:pt>
                      <c:pt idx="9">
                        <c:v>3.9790904705163291E-2</c:v>
                      </c:pt>
                      <c:pt idx="10">
                        <c:v>6.0244919073246909E-2</c:v>
                      </c:pt>
                      <c:pt idx="11">
                        <c:v>0.2945711844293547</c:v>
                      </c:pt>
                    </c:numCache>
                  </c:numRef>
                </c:val>
                <c:smooth val="0"/>
                <c:extLst>
                  <c:ext xmlns:c16="http://schemas.microsoft.com/office/drawing/2014/chart" uri="{C3380CC4-5D6E-409C-BE32-E72D297353CC}">
                    <c16:uniqueId val="{00000000-FD34-4E7B-88FA-51E1BC954CC0}"/>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Historical!$B$14</c15:sqref>
                        </c15:formulaRef>
                      </c:ext>
                    </c:extLst>
                    <c:strCache>
                      <c:ptCount val="1"/>
                      <c:pt idx="0">
                        <c:v>2020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Historical!$C$12:$N$12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Historical!$C$14:$N$14</c15:sqref>
                        </c15:formulaRef>
                      </c:ext>
                    </c:extLst>
                    <c:numCache>
                      <c:formatCode>0%</c:formatCode>
                      <c:ptCount val="12"/>
                      <c:pt idx="0">
                        <c:v>0.51494940254473487</c:v>
                      </c:pt>
                      <c:pt idx="1">
                        <c:v>0.62023104562844378</c:v>
                      </c:pt>
                      <c:pt idx="2">
                        <c:v>0.34374189498566743</c:v>
                      </c:pt>
                      <c:pt idx="3">
                        <c:v>4.7743128519794904E-2</c:v>
                      </c:pt>
                      <c:pt idx="4">
                        <c:v>4.7750808822669126E-2</c:v>
                      </c:pt>
                      <c:pt idx="5">
                        <c:v>0.14414381613380362</c:v>
                      </c:pt>
                      <c:pt idx="6">
                        <c:v>0.3131965636876029</c:v>
                      </c:pt>
                      <c:pt idx="7">
                        <c:v>0.30639762267697179</c:v>
                      </c:pt>
                      <c:pt idx="8">
                        <c:v>0.24639598263513801</c:v>
                      </c:pt>
                      <c:pt idx="9">
                        <c:v>0.12191253013313558</c:v>
                      </c:pt>
                      <c:pt idx="10">
                        <c:v>0.13061837946002389</c:v>
                      </c:pt>
                      <c:pt idx="11">
                        <c:v>0.35903272132190645</c:v>
                      </c:pt>
                    </c:numCache>
                  </c:numRef>
                </c:val>
                <c:smooth val="0"/>
                <c:extLst xmlns:c15="http://schemas.microsoft.com/office/drawing/2012/chart">
                  <c:ext xmlns:c16="http://schemas.microsoft.com/office/drawing/2014/chart" uri="{C3380CC4-5D6E-409C-BE32-E72D297353CC}">
                    <c16:uniqueId val="{00000001-FD34-4E7B-88FA-51E1BC954CC0}"/>
                  </c:ext>
                </c:extLst>
              </c15:ser>
            </c15:filteredLineSeries>
            <c15:filteredLineSeries>
              <c15:ser>
                <c:idx val="2"/>
                <c:order val="2"/>
                <c:tx>
                  <c:strRef>
                    <c:extLst>
                      <c:ext xmlns:c15="http://schemas.microsoft.com/office/drawing/2012/chart" uri="{02D57815-91ED-43cb-92C2-25804820EDAC}">
                        <c15:formulaRef>
                          <c15:sqref>Historical!$B$15</c15:sqref>
                        </c15:formulaRef>
                      </c:ext>
                    </c:extLst>
                    <c:strCache>
                      <c:ptCount val="1"/>
                      <c:pt idx="0">
                        <c:v>2021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0173632888066145E-2"/>
                        <c:y val="3.3757793787462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D34-4E7B-88FA-51E1BC954CC0}"/>
                      </c:ext>
                    </c:extLst>
                  </c:dLbl>
                  <c:dLbl>
                    <c:idx val="1"/>
                    <c:layout>
                      <c:manualLayout>
                        <c:x val="-1.7829910930261098E-2"/>
                        <c:y val="3.1328735208324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D34-4E7B-88FA-51E1BC954CC0}"/>
                      </c:ext>
                    </c:extLst>
                  </c:dLbl>
                  <c:dLbl>
                    <c:idx val="2"/>
                    <c:layout>
                      <c:manualLayout>
                        <c:x val="-2.7381329550890711E-2"/>
                        <c:y val="3.3757793787462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D34-4E7B-88FA-51E1BC954CC0}"/>
                      </c:ext>
                    </c:extLst>
                  </c:dLbl>
                  <c:dLbl>
                    <c:idx val="3"/>
                    <c:layout>
                      <c:manualLayout>
                        <c:x val="-3.9212437298871076E-2"/>
                        <c:y val="-9.965260637029219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D34-4E7B-88FA-51E1BC954CC0}"/>
                      </c:ext>
                    </c:extLst>
                  </c:dLbl>
                  <c:dLbl>
                    <c:idx val="4"/>
                    <c:layout>
                      <c:manualLayout>
                        <c:x val="-2.603293778257882E-2"/>
                        <c:y val="-5.12592564823827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D34-4E7B-88FA-51E1BC954CC0}"/>
                      </c:ext>
                    </c:extLst>
                  </c:dLbl>
                  <c:dLbl>
                    <c:idx val="5"/>
                    <c:layout>
                      <c:manualLayout>
                        <c:x val="-2.9548520719286424E-2"/>
                        <c:y val="-2.45396121118599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D34-4E7B-88FA-51E1BC954CC0}"/>
                      </c:ext>
                    </c:extLst>
                  </c:dLbl>
                  <c:dLbl>
                    <c:idx val="8"/>
                    <c:layout>
                      <c:manualLayout>
                        <c:x val="-1.3142467014650938E-2"/>
                        <c:y val="-3.18267878492751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D34-4E7B-88FA-51E1BC954CC0}"/>
                      </c:ext>
                    </c:extLst>
                  </c:dLbl>
                  <c:dLbl>
                    <c:idx val="9"/>
                    <c:layout>
                      <c:manualLayout>
                        <c:x val="-1.314246701465111E-2"/>
                        <c:y val="-3.18267878492751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D34-4E7B-88FA-51E1BC954CC0}"/>
                      </c:ext>
                    </c:extLst>
                  </c:dLbl>
                  <c:dLbl>
                    <c:idx val="10"/>
                    <c:layout>
                      <c:manualLayout>
                        <c:x val="-2.9548520719286424E-2"/>
                        <c:y val="-3.66849050075519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D34-4E7B-88FA-51E1BC954CC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extLst>
                      <c:ext xmlns:c15="http://schemas.microsoft.com/office/drawing/2012/chart" uri="{02D57815-91ED-43cb-92C2-25804820EDAC}">
                        <c15:formulaRef>
                          <c15:sqref>Historical!$C$12:$N$12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xmlns:c15="http://schemas.microsoft.com/office/drawing/2012/chart" uri="{02D57815-91ED-43cb-92C2-25804820EDAC}">
                        <c15:formulaRef>
                          <c15:sqref>Historical!$C$15:$N$15</c15:sqref>
                        </c15:formulaRef>
                      </c:ext>
                    </c:extLst>
                    <c:numCache>
                      <c:formatCode>0%</c:formatCode>
                      <c:ptCount val="12"/>
                      <c:pt idx="0">
                        <c:v>0.50040501964453565</c:v>
                      </c:pt>
                      <c:pt idx="1">
                        <c:v>0.58019267659577223</c:v>
                      </c:pt>
                      <c:pt idx="2">
                        <c:v>0.61880579150237125</c:v>
                      </c:pt>
                      <c:pt idx="3">
                        <c:v>0.29162670714758271</c:v>
                      </c:pt>
                      <c:pt idx="4">
                        <c:v>0.16003905750293432</c:v>
                      </c:pt>
                      <c:pt idx="5">
                        <c:v>0.48051777622037872</c:v>
                      </c:pt>
                      <c:pt idx="6">
                        <c:v>0.60529589466295974</c:v>
                      </c:pt>
                      <c:pt idx="7">
                        <c:v>0.52358521150876158</c:v>
                      </c:pt>
                      <c:pt idx="8">
                        <c:v>0.35192056495469848</c:v>
                      </c:pt>
                      <c:pt idx="9">
                        <c:v>0.15141248583213274</c:v>
                      </c:pt>
                      <c:pt idx="10">
                        <c:v>0.15508042369556688</c:v>
                      </c:pt>
                      <c:pt idx="11">
                        <c:v>0.39482428167659989</c:v>
                      </c:pt>
                    </c:numCache>
                  </c:numRef>
                </c:val>
                <c:smooth val="0"/>
                <c:extLst>
                  <c:ext xmlns:c16="http://schemas.microsoft.com/office/drawing/2014/chart" uri="{C3380CC4-5D6E-409C-BE32-E72D297353CC}">
                    <c16:uniqueId val="{00000002-FD34-4E7B-88FA-51E1BC954CC0}"/>
                  </c:ext>
                </c:extLst>
              </c15:ser>
            </c15:filteredLineSeries>
          </c:ext>
        </c:extLst>
      </c:lineChart>
      <c:catAx>
        <c:axId val="1505449775"/>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505443119"/>
        <c:crosses val="autoZero"/>
        <c:auto val="1"/>
        <c:lblAlgn val="ctr"/>
        <c:lblOffset val="100"/>
        <c:noMultiLvlLbl val="0"/>
      </c:catAx>
      <c:valAx>
        <c:axId val="1505443119"/>
        <c:scaling>
          <c:orientation val="minMax"/>
          <c:max val="0.70000000000000007"/>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50544977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solidFill>
                  <a:schemeClr val="tx1"/>
                </a:solidFill>
              </a:rPr>
              <a:t>Average Daily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3"/>
          <c:tx>
            <c:strRef>
              <c:f>Historical!$B$7</c:f>
              <c:strCache>
                <c:ptCount val="1"/>
                <c:pt idx="0">
                  <c:v>2022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2.5246575359323526E-2"/>
                  <c:y val="2.9249620561024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AB-4E72-92F9-6ABEC2438705}"/>
                </c:ext>
              </c:extLst>
            </c:dLbl>
            <c:dLbl>
              <c:idx val="1"/>
              <c:layout>
                <c:manualLayout>
                  <c:x val="-1.8033268113802511E-2"/>
                  <c:y val="2.4374683800853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AB-4E72-92F9-6ABEC2438705}"/>
                </c:ext>
              </c:extLst>
            </c:dLbl>
            <c:dLbl>
              <c:idx val="2"/>
              <c:layout>
                <c:manualLayout>
                  <c:x val="-3.8470971976112073E-2"/>
                  <c:y val="2.68121521809391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1AB-4E72-92F9-6ABEC2438705}"/>
                </c:ext>
              </c:extLst>
            </c:dLbl>
            <c:dLbl>
              <c:idx val="3"/>
              <c:layout>
                <c:manualLayout>
                  <c:x val="-1.8033268113802511E-2"/>
                  <c:y val="-4.1436962461451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1AB-4E72-92F9-6ABEC2438705}"/>
                </c:ext>
              </c:extLst>
            </c:dLbl>
            <c:dLbl>
              <c:idx val="4"/>
              <c:layout>
                <c:manualLayout>
                  <c:x val="-1.9235485988056012E-2"/>
                  <c:y val="1.7062278660597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1AB-4E72-92F9-6ABEC2438705}"/>
                </c:ext>
              </c:extLst>
            </c:dLbl>
            <c:dLbl>
              <c:idx val="5"/>
              <c:layout>
                <c:manualLayout>
                  <c:x val="-2.7651011107830518E-2"/>
                  <c:y val="-2.4374683800853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1AB-4E72-92F9-6ABEC2438705}"/>
                </c:ext>
              </c:extLst>
            </c:dLbl>
            <c:dLbl>
              <c:idx val="6"/>
              <c:layout>
                <c:manualLayout>
                  <c:x val="-2.0437703862309513E-2"/>
                  <c:y val="-2.1937215420768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1AB-4E72-92F9-6ABEC2438705}"/>
                </c:ext>
              </c:extLst>
            </c:dLbl>
            <c:dLbl>
              <c:idx val="7"/>
              <c:layout>
                <c:manualLayout>
                  <c:x val="-1.5628832365295511E-2"/>
                  <c:y val="-2.4374683800853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1AB-4E72-92F9-6ABEC2438705}"/>
                </c:ext>
              </c:extLst>
            </c:dLbl>
            <c:dLbl>
              <c:idx val="8"/>
              <c:layout>
                <c:manualLayout>
                  <c:x val="-1.9235485988056012E-2"/>
                  <c:y val="-2.68121521809393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1AB-4E72-92F9-6ABEC2438705}"/>
                </c:ext>
              </c:extLst>
            </c:dLbl>
            <c:dLbl>
              <c:idx val="9"/>
              <c:layout>
                <c:manualLayout>
                  <c:x val="-2.5246575359323693E-2"/>
                  <c:y val="-3.1687088941109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1AB-4E72-92F9-6ABEC2438705}"/>
                </c:ext>
              </c:extLst>
            </c:dLbl>
            <c:dLbl>
              <c:idx val="10"/>
              <c:layout>
                <c:manualLayout>
                  <c:x val="-4.327984347312603E-2"/>
                  <c:y val="-2.68121521809392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1AB-4E72-92F9-6ABEC2438705}"/>
                </c:ext>
              </c:extLst>
            </c:dLbl>
            <c:dLbl>
              <c:idx val="11"/>
              <c:layout>
                <c:manualLayout>
                  <c:x val="-3.6066536227606786E-3"/>
                  <c:y val="-4.87493676017076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1AB-4E72-92F9-6ABEC243870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Historical!$C$3:$N$3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Historical!$C$7:$N$7</c:f>
              <c:numCache>
                <c:formatCode>_("$"* #,##0_);_("$"* \(#,##0\);_("$"* "-"??_);_(@_)</c:formatCode>
                <c:ptCount val="12"/>
                <c:pt idx="0">
                  <c:v>690</c:v>
                </c:pt>
                <c:pt idx="1">
                  <c:v>840</c:v>
                </c:pt>
                <c:pt idx="2">
                  <c:v>851</c:v>
                </c:pt>
                <c:pt idx="3">
                  <c:v>374</c:v>
                </c:pt>
                <c:pt idx="4">
                  <c:v>430</c:v>
                </c:pt>
                <c:pt idx="5">
                  <c:v>600</c:v>
                </c:pt>
                <c:pt idx="6">
                  <c:v>648</c:v>
                </c:pt>
                <c:pt idx="7">
                  <c:v>585</c:v>
                </c:pt>
                <c:pt idx="8">
                  <c:v>481</c:v>
                </c:pt>
                <c:pt idx="9">
                  <c:v>503</c:v>
                </c:pt>
                <c:pt idx="10">
                  <c:v>552</c:v>
                </c:pt>
                <c:pt idx="11">
                  <c:v>1309</c:v>
                </c:pt>
              </c:numCache>
            </c:numRef>
          </c:val>
          <c:smooth val="0"/>
          <c:extLst>
            <c:ext xmlns:c16="http://schemas.microsoft.com/office/drawing/2014/chart" uri="{C3380CC4-5D6E-409C-BE32-E72D297353CC}">
              <c16:uniqueId val="{00000003-11AB-4E72-92F9-6ABEC2438705}"/>
            </c:ext>
          </c:extLst>
        </c:ser>
        <c:ser>
          <c:idx val="4"/>
          <c:order val="4"/>
          <c:tx>
            <c:strRef>
              <c:f>Historical!$B$8</c:f>
              <c:strCache>
                <c:ptCount val="1"/>
                <c:pt idx="0">
                  <c:v>2023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3.8795570802160478E-2"/>
                  <c:y val="-3.3155711621772464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032238750246242E-2"/>
                      <c:h val="3.4624334302434938E-2"/>
                    </c:manualLayout>
                  </c15:layout>
                </c:ext>
                <c:ext xmlns:c16="http://schemas.microsoft.com/office/drawing/2014/chart" uri="{C3380CC4-5D6E-409C-BE32-E72D297353CC}">
                  <c16:uniqueId val="{0000001D-11AB-4E72-92F9-6ABEC2438705}"/>
                </c:ext>
              </c:extLst>
            </c:dLbl>
            <c:dLbl>
              <c:idx val="1"/>
              <c:layout>
                <c:manualLayout>
                  <c:x val="-2.9778936745259214E-2"/>
                  <c:y val="-2.94995090516443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4A-4B2F-9B0F-6179C4F38B51}"/>
                </c:ext>
              </c:extLst>
            </c:dLbl>
            <c:dLbl>
              <c:idx val="3"/>
              <c:layout>
                <c:manualLayout>
                  <c:x val="-4.1801115487794221E-2"/>
                  <c:y val="1.4374921789892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2B-4BB8-AE60-A7F25BEDAD05}"/>
                </c:ext>
              </c:extLst>
            </c:dLbl>
            <c:dLbl>
              <c:idx val="4"/>
              <c:layout>
                <c:manualLayout>
                  <c:x val="-2.4970065248245212E-2"/>
                  <c:y val="-2.949950905164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4A-4B2F-9B0F-6179C4F38B51}"/>
                </c:ext>
              </c:extLst>
            </c:dLbl>
            <c:dLbl>
              <c:idx val="5"/>
              <c:layout>
                <c:manualLayout>
                  <c:x val="-2.3767847373991798E-2"/>
                  <c:y val="2.4124795310233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4D-470F-B525-A4204AA12C87}"/>
                </c:ext>
              </c:extLst>
            </c:dLbl>
            <c:dLbl>
              <c:idx val="6"/>
              <c:layout>
                <c:manualLayout>
                  <c:x val="-1.8958975876977709E-2"/>
                  <c:y val="2.4124795310234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D6-4E89-ADAA-32712A60C7DB}"/>
                </c:ext>
              </c:extLst>
            </c:dLbl>
            <c:dLbl>
              <c:idx val="7"/>
              <c:layout>
                <c:manualLayout>
                  <c:x val="-2.6172283122498714E-2"/>
                  <c:y val="1.437492178989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4A-4B2F-9B0F-6179C4F38B5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Historical!$C$3:$N$3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Historical!$C$8:$N$8</c:f>
              <c:numCache>
                <c:formatCode>_("$"* #,##0_);_("$"* \(#,##0\);_("$"* "-"??_);_(@_)</c:formatCode>
                <c:ptCount val="12"/>
                <c:pt idx="0">
                  <c:v>782</c:v>
                </c:pt>
                <c:pt idx="1">
                  <c:v>972</c:v>
                </c:pt>
                <c:pt idx="2">
                  <c:v>903</c:v>
                </c:pt>
                <c:pt idx="3">
                  <c:v>372</c:v>
                </c:pt>
                <c:pt idx="4">
                  <c:v>509</c:v>
                </c:pt>
                <c:pt idx="5">
                  <c:v>510</c:v>
                </c:pt>
                <c:pt idx="6">
                  <c:v>587</c:v>
                </c:pt>
                <c:pt idx="7">
                  <c:v>546</c:v>
                </c:pt>
              </c:numCache>
            </c:numRef>
          </c:val>
          <c:smooth val="0"/>
          <c:extLst>
            <c:ext xmlns:c16="http://schemas.microsoft.com/office/drawing/2014/chart" uri="{C3380CC4-5D6E-409C-BE32-E72D297353CC}">
              <c16:uniqueId val="{00000004-11AB-4E72-92F9-6ABEC2438705}"/>
            </c:ext>
          </c:extLst>
        </c:ser>
        <c:dLbls>
          <c:showLegendKey val="0"/>
          <c:showVal val="0"/>
          <c:showCatName val="0"/>
          <c:showSerName val="0"/>
          <c:showPercent val="0"/>
          <c:showBubbleSize val="0"/>
        </c:dLbls>
        <c:marker val="1"/>
        <c:smooth val="0"/>
        <c:axId val="896393023"/>
        <c:axId val="896390623"/>
        <c:extLst>
          <c:ext xmlns:c15="http://schemas.microsoft.com/office/drawing/2012/chart" uri="{02D57815-91ED-43cb-92C2-25804820EDAC}">
            <c15:filteredLineSeries>
              <c15:ser>
                <c:idx val="0"/>
                <c:order val="0"/>
                <c:tx>
                  <c:strRef>
                    <c:extLst>
                      <c:ext uri="{02D57815-91ED-43cb-92C2-25804820EDAC}">
                        <c15:formulaRef>
                          <c15:sqref>Historical!$B$4</c15:sqref>
                        </c15:formulaRef>
                      </c:ext>
                    </c:extLst>
                    <c:strCache>
                      <c:ptCount val="1"/>
                      <c:pt idx="0">
                        <c:v>2019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Historical!$C$3:$N$3</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Historical!$C$4:$N$4</c15:sqref>
                        </c15:formulaRef>
                      </c:ext>
                    </c:extLst>
                    <c:numCache>
                      <c:formatCode>_("$"* #,##0_);_("$"* \(#,##0\);_("$"* "-"??_);_(@_)</c:formatCode>
                      <c:ptCount val="12"/>
                      <c:pt idx="0">
                        <c:v>376.55618586088934</c:v>
                      </c:pt>
                      <c:pt idx="1">
                        <c:v>426.87839797513584</c:v>
                      </c:pt>
                      <c:pt idx="2">
                        <c:v>384.36429345670854</c:v>
                      </c:pt>
                      <c:pt idx="3">
                        <c:v>212.98957839518167</c:v>
                      </c:pt>
                      <c:pt idx="4">
                        <c:v>232.40648401826482</c:v>
                      </c:pt>
                      <c:pt idx="5">
                        <c:v>224.47156471228899</c:v>
                      </c:pt>
                      <c:pt idx="6">
                        <c:v>273.46367782472106</c:v>
                      </c:pt>
                      <c:pt idx="7">
                        <c:v>226.96360020728073</c:v>
                      </c:pt>
                      <c:pt idx="8">
                        <c:v>181.36369017980635</c:v>
                      </c:pt>
                      <c:pt idx="9">
                        <c:v>74.853155792276965</c:v>
                      </c:pt>
                      <c:pt idx="10">
                        <c:v>119.90352040816327</c:v>
                      </c:pt>
                      <c:pt idx="11">
                        <c:v>691.37301100513582</c:v>
                      </c:pt>
                    </c:numCache>
                  </c:numRef>
                </c:val>
                <c:smooth val="0"/>
                <c:extLst>
                  <c:ext xmlns:c16="http://schemas.microsoft.com/office/drawing/2014/chart" uri="{C3380CC4-5D6E-409C-BE32-E72D297353CC}">
                    <c16:uniqueId val="{00000000-11AB-4E72-92F9-6ABEC243870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Historical!$B$5</c15:sqref>
                        </c15:formulaRef>
                      </c:ext>
                    </c:extLst>
                    <c:strCache>
                      <c:ptCount val="1"/>
                      <c:pt idx="0">
                        <c:v>2020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xmlns:c15="http://schemas.microsoft.com/office/drawing/2012/chart">
                      <c:ext xmlns:c15="http://schemas.microsoft.com/office/drawing/2012/chart" uri="{02D57815-91ED-43cb-92C2-25804820EDAC}">
                        <c15:formulaRef>
                          <c15:sqref>Historical!$C$3:$N$3</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c:ext xmlns:c15="http://schemas.microsoft.com/office/drawing/2012/chart" uri="{02D57815-91ED-43cb-92C2-25804820EDAC}">
                        <c15:formulaRef>
                          <c15:sqref>Historical!$C$5:$N$5</c15:sqref>
                        </c15:formulaRef>
                      </c:ext>
                    </c:extLst>
                    <c:numCache>
                      <c:formatCode>_("$"* #,##0_);_("$"* \(#,##0\);_("$"* "-"??_);_(@_)</c:formatCode>
                      <c:ptCount val="12"/>
                      <c:pt idx="0">
                        <c:v>427.15079799742091</c:v>
                      </c:pt>
                      <c:pt idx="1">
                        <c:v>484.95776062536953</c:v>
                      </c:pt>
                      <c:pt idx="2">
                        <c:v>484.68454698592228</c:v>
                      </c:pt>
                      <c:pt idx="3">
                        <c:v>160.38261176470587</c:v>
                      </c:pt>
                      <c:pt idx="4">
                        <c:v>138.89862129144853</c:v>
                      </c:pt>
                      <c:pt idx="5">
                        <c:v>263.08179859719439</c:v>
                      </c:pt>
                      <c:pt idx="6">
                        <c:v>344.7119561551433</c:v>
                      </c:pt>
                      <c:pt idx="7">
                        <c:v>329.56891923204233</c:v>
                      </c:pt>
                      <c:pt idx="8">
                        <c:v>266.85308721934371</c:v>
                      </c:pt>
                      <c:pt idx="9">
                        <c:v>264.18830886075949</c:v>
                      </c:pt>
                      <c:pt idx="10">
                        <c:v>271.38006796116503</c:v>
                      </c:pt>
                      <c:pt idx="11">
                        <c:v>715.54313374511526</c:v>
                      </c:pt>
                    </c:numCache>
                  </c:numRef>
                </c:val>
                <c:smooth val="0"/>
                <c:extLst xmlns:c15="http://schemas.microsoft.com/office/drawing/2012/chart">
                  <c:ext xmlns:c16="http://schemas.microsoft.com/office/drawing/2014/chart" uri="{C3380CC4-5D6E-409C-BE32-E72D297353CC}">
                    <c16:uniqueId val="{00000001-11AB-4E72-92F9-6ABEC2438705}"/>
                  </c:ext>
                </c:extLst>
              </c15:ser>
            </c15:filteredLineSeries>
            <c15:filteredLineSeries>
              <c15:ser>
                <c:idx val="2"/>
                <c:order val="2"/>
                <c:tx>
                  <c:strRef>
                    <c:extLst>
                      <c:ext xmlns:c15="http://schemas.microsoft.com/office/drawing/2012/chart" uri="{02D57815-91ED-43cb-92C2-25804820EDAC}">
                        <c15:formulaRef>
                          <c15:sqref>Historical!$B$6</c15:sqref>
                        </c15:formulaRef>
                      </c:ext>
                    </c:extLst>
                    <c:strCache>
                      <c:ptCount val="1"/>
                      <c:pt idx="0">
                        <c:v>2021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5246575359323526E-2"/>
                        <c:y val="2.68121521809392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AB-4E72-92F9-6ABEC2438705}"/>
                      </c:ext>
                    </c:extLst>
                  </c:dLbl>
                  <c:dLbl>
                    <c:idx val="1"/>
                    <c:layout>
                      <c:manualLayout>
                        <c:x val="-1.9235485988056012E-2"/>
                        <c:y val="3.6562025701280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1AB-4E72-92F9-6ABEC2438705}"/>
                      </c:ext>
                    </c:extLst>
                  </c:dLbl>
                  <c:dLbl>
                    <c:idx val="2"/>
                    <c:layout>
                      <c:manualLayout>
                        <c:x val="-3.0055446856337563E-2"/>
                        <c:y val="2.4374683800853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1AB-4E72-92F9-6ABEC2438705}"/>
                      </c:ext>
                    </c:extLst>
                  </c:dLbl>
                  <c:dLbl>
                    <c:idx val="3"/>
                    <c:layout>
                      <c:manualLayout>
                        <c:x val="-9.6177429940280511E-3"/>
                        <c:y val="-1.9499747040683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1AB-4E72-92F9-6ABEC2438705}"/>
                      </c:ext>
                    </c:extLst>
                  </c:dLbl>
                  <c:dLbl>
                    <c:idx val="4"/>
                    <c:layout>
                      <c:manualLayout>
                        <c:x val="-2.5246575359323516E-2"/>
                        <c:y val="2.68121521809391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1AB-4E72-92F9-6ABEC2438705}"/>
                      </c:ext>
                    </c:extLst>
                  </c:dLbl>
                  <c:dLbl>
                    <c:idx val="5"/>
                    <c:layout>
                      <c:manualLayout>
                        <c:x val="-1.442661449104201E-2"/>
                        <c:y val="2.9249620561024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1AB-4E72-92F9-6ABEC2438705}"/>
                      </c:ext>
                    </c:extLst>
                  </c:dLbl>
                  <c:dLbl>
                    <c:idx val="6"/>
                    <c:layout>
                      <c:manualLayout>
                        <c:x val="-1.6831050239549013E-2"/>
                        <c:y val="-2.9249620561024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1AB-4E72-92F9-6ABEC2438705}"/>
                      </c:ext>
                    </c:extLst>
                  </c:dLbl>
                  <c:dLbl>
                    <c:idx val="7"/>
                    <c:layout>
                      <c:manualLayout>
                        <c:x val="-1.5628832365295511E-2"/>
                        <c:y val="-3.4124557321195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1AB-4E72-92F9-6ABEC2438705}"/>
                      </c:ext>
                    </c:extLst>
                  </c:dLbl>
                  <c:dLbl>
                    <c:idx val="8"/>
                    <c:layout>
                      <c:manualLayout>
                        <c:x val="-2.885322898208402E-2"/>
                        <c:y val="2.1937215420768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1AB-4E72-92F9-6ABEC2438705}"/>
                      </c:ext>
                    </c:extLst>
                  </c:dLbl>
                  <c:dLbl>
                    <c:idx val="9"/>
                    <c:layout>
                      <c:manualLayout>
                        <c:x val="-2.6448793233577017E-2"/>
                        <c:y val="2.43746838008537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1AB-4E72-92F9-6ABEC2438705}"/>
                      </c:ext>
                    </c:extLst>
                  </c:dLbl>
                  <c:dLbl>
                    <c:idx val="10"/>
                    <c:layout>
                      <c:manualLayout>
                        <c:x val="-3.6066536227605112E-2"/>
                        <c:y val="-4.3874430841537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1AB-4E72-92F9-6ABEC2438705}"/>
                      </c:ext>
                    </c:extLst>
                  </c:dLbl>
                  <c:dLbl>
                    <c:idx val="11"/>
                    <c:layout>
                      <c:manualLayout>
                        <c:x val="-8.4155251197746816E-3"/>
                        <c:y val="-1.2187341900426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1AB-4E72-92F9-6ABEC243870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extLst>
                      <c:ext xmlns:c15="http://schemas.microsoft.com/office/drawing/2012/chart" uri="{02D57815-91ED-43cb-92C2-25804820EDAC}">
                        <c15:formulaRef>
                          <c15:sqref>Historical!$C$3:$N$3</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xmlns:c15="http://schemas.microsoft.com/office/drawing/2012/chart" uri="{02D57815-91ED-43cb-92C2-25804820EDAC}">
                        <c15:formulaRef>
                          <c15:sqref>Historical!$C$6:$N$6</c15:sqref>
                        </c15:formulaRef>
                      </c:ext>
                    </c:extLst>
                    <c:numCache>
                      <c:formatCode>_("$"* #,##0_);_("$"* \(#,##0\);_("$"* "-"??_);_(@_)</c:formatCode>
                      <c:ptCount val="12"/>
                      <c:pt idx="0">
                        <c:v>542.37204371778932</c:v>
                      </c:pt>
                      <c:pt idx="1">
                        <c:v>666.46402638239124</c:v>
                      </c:pt>
                      <c:pt idx="2">
                        <c:v>645.9479132034337</c:v>
                      </c:pt>
                      <c:pt idx="3">
                        <c:v>470.81861661840054</c:v>
                      </c:pt>
                      <c:pt idx="4">
                        <c:v>360.28958969465646</c:v>
                      </c:pt>
                      <c:pt idx="5">
                        <c:v>521.68994316863837</c:v>
                      </c:pt>
                      <c:pt idx="6">
                        <c:v>570.73046800136888</c:v>
                      </c:pt>
                      <c:pt idx="7">
                        <c:v>531.56721438137424</c:v>
                      </c:pt>
                      <c:pt idx="8">
                        <c:v>431.98622214994305</c:v>
                      </c:pt>
                      <c:pt idx="9">
                        <c:v>380.33309523809521</c:v>
                      </c:pt>
                      <c:pt idx="10">
                        <c:v>333.15997532894738</c:v>
                      </c:pt>
                      <c:pt idx="11">
                        <c:v>1075.2063130229565</c:v>
                      </c:pt>
                    </c:numCache>
                  </c:numRef>
                </c:val>
                <c:smooth val="0"/>
                <c:extLst>
                  <c:ext xmlns:c16="http://schemas.microsoft.com/office/drawing/2014/chart" uri="{C3380CC4-5D6E-409C-BE32-E72D297353CC}">
                    <c16:uniqueId val="{00000002-11AB-4E72-92F9-6ABEC2438705}"/>
                  </c:ext>
                </c:extLst>
              </c15:ser>
            </c15:filteredLineSeries>
          </c:ext>
        </c:extLst>
      </c:lineChart>
      <c:catAx>
        <c:axId val="896393023"/>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96390623"/>
        <c:crosses val="autoZero"/>
        <c:auto val="1"/>
        <c:lblAlgn val="ctr"/>
        <c:lblOffset val="100"/>
        <c:noMultiLvlLbl val="0"/>
      </c:catAx>
      <c:valAx>
        <c:axId val="896390623"/>
        <c:scaling>
          <c:orientation val="minMax"/>
          <c:max val="1350"/>
          <c:min val="35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9639302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rPr>
              <a:t>Visa Card Spend by Month</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1"/>
          <c:tx>
            <c:strRef>
              <c:f>'Monthly-Annual'!$B$15</c:f>
              <c:strCache>
                <c:ptCount val="1"/>
                <c:pt idx="0">
                  <c:v>2021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3.1143883828031432E-2"/>
                  <c:y val="3.2363559769855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C79-4D84-AF72-7F6E0D474AF7}"/>
                </c:ext>
              </c:extLst>
            </c:dLbl>
            <c:dLbl>
              <c:idx val="2"/>
              <c:layout>
                <c:manualLayout>
                  <c:x val="-5.720097106137894E-2"/>
                  <c:y val="-2.4447030299824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79-4D84-AF72-7F6E0D474AF7}"/>
                </c:ext>
              </c:extLst>
            </c:dLbl>
            <c:dLbl>
              <c:idx val="3"/>
              <c:layout>
                <c:manualLayout>
                  <c:x val="-7.3061806768633983E-2"/>
                  <c:y val="1.75434058386350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79-4D84-AF72-7F6E0D474AF7}"/>
                </c:ext>
              </c:extLst>
            </c:dLbl>
            <c:dLbl>
              <c:idx val="4"/>
              <c:layout>
                <c:manualLayout>
                  <c:x val="-7.1928889932401444E-2"/>
                  <c:y val="1.26033545282280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79-4D84-AF72-7F6E0D474AF7}"/>
                </c:ext>
              </c:extLst>
            </c:dLbl>
            <c:dLbl>
              <c:idx val="5"/>
              <c:layout>
                <c:manualLayout>
                  <c:x val="5.7778758647857508E-4"/>
                  <c:y val="-4.68682505819642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79-4D84-AF72-7F6E0D474AF7}"/>
                </c:ext>
              </c:extLst>
            </c:dLbl>
            <c:dLbl>
              <c:idx val="6"/>
              <c:layout>
                <c:manualLayout>
                  <c:x val="-3.6808468009193934E-2"/>
                  <c:y val="6.44738932875010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79-4D84-AF72-7F6E0D474AF7}"/>
                </c:ext>
              </c:extLst>
            </c:dLbl>
            <c:dLbl>
              <c:idx val="7"/>
              <c:layout>
                <c:manualLayout>
                  <c:x val="-6.059972157007644E-2"/>
                  <c:y val="2.7423508459448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79-4D84-AF72-7F6E0D474AF7}"/>
                </c:ext>
              </c:extLst>
            </c:dLbl>
            <c:dLbl>
              <c:idx val="8"/>
              <c:layout>
                <c:manualLayout>
                  <c:x val="-6.2865555242541352E-2"/>
                  <c:y val="2.74235084594487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C79-4D84-AF72-7F6E0D474AF7}"/>
                </c:ext>
              </c:extLst>
            </c:dLbl>
            <c:dLbl>
              <c:idx val="9"/>
              <c:layout>
                <c:manualLayout>
                  <c:x val="-4.5871802699054019E-2"/>
                  <c:y val="2.74235084594487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C79-4D84-AF72-7F6E0D474AF7}"/>
                </c:ext>
              </c:extLst>
            </c:dLbl>
            <c:dLbl>
              <c:idx val="10"/>
              <c:layout>
                <c:manualLayout>
                  <c:x val="-2.2080549138171597E-2"/>
                  <c:y val="2.74235084594487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C79-4D84-AF72-7F6E0D474AF7}"/>
                </c:ext>
              </c:extLst>
            </c:dLbl>
            <c:dLbl>
              <c:idx val="11"/>
              <c:layout>
                <c:manualLayout>
                  <c:x val="-9.6184639396139273E-3"/>
                  <c:y val="-2.4447030299824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C79-4D84-AF72-7F6E0D474AF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'Monthly-Annual'!$C$13:$N$13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'Monthly-Annual'!$C$15:$N$15</c:f>
              <c:numCache>
                <c:formatCode>_("$"* #,##0_);_("$"* \(#,##0\);_("$"* "-"??_);_(@_)</c:formatCode>
                <c:ptCount val="12"/>
                <c:pt idx="0">
                  <c:v>6865752</c:v>
                </c:pt>
                <c:pt idx="1">
                  <c:v>7570200</c:v>
                </c:pt>
                <c:pt idx="2">
                  <c:v>8509380</c:v>
                </c:pt>
                <c:pt idx="3">
                  <c:v>3511654</c:v>
                </c:pt>
                <c:pt idx="4">
                  <c:v>1598943</c:v>
                </c:pt>
                <c:pt idx="5">
                  <c:v>4173401</c:v>
                </c:pt>
                <c:pt idx="6">
                  <c:v>6735887</c:v>
                </c:pt>
                <c:pt idx="7">
                  <c:v>5078107</c:v>
                </c:pt>
                <c:pt idx="8">
                  <c:v>3471756</c:v>
                </c:pt>
                <c:pt idx="9">
                  <c:v>1622039</c:v>
                </c:pt>
                <c:pt idx="10">
                  <c:v>1843359</c:v>
                </c:pt>
                <c:pt idx="11">
                  <c:v>7199200</c:v>
                </c:pt>
              </c:numCache>
            </c:numRef>
          </c:val>
          <c:smooth val="0"/>
          <c:extLst>
            <c:ext xmlns:c16="http://schemas.microsoft.com/office/drawing/2014/chart" uri="{C3380CC4-5D6E-409C-BE32-E72D297353CC}">
              <c16:uniqueId val="{00000001-1B15-4E4E-BB3F-01D0D6327995}"/>
            </c:ext>
          </c:extLst>
        </c:ser>
        <c:ser>
          <c:idx val="2"/>
          <c:order val="2"/>
          <c:tx>
            <c:strRef>
              <c:f>'Monthly-Annual'!$B$16</c:f>
              <c:strCache>
                <c:ptCount val="1"/>
                <c:pt idx="0">
                  <c:v>2022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5.7615937784223505E-2"/>
                  <c:y val="-3.39557017505329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15-4E4E-BB3F-01D0D6327995}"/>
                </c:ext>
              </c:extLst>
            </c:dLbl>
            <c:dLbl>
              <c:idx val="1"/>
              <c:layout>
                <c:manualLayout>
                  <c:x val="-2.8024259050087593E-2"/>
                  <c:y val="3.0175739408014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15-4E4E-BB3F-01D0D6327995}"/>
                </c:ext>
              </c:extLst>
            </c:dLbl>
            <c:dLbl>
              <c:idx val="2"/>
              <c:layout>
                <c:manualLayout>
                  <c:x val="-5.9260917170219952E-2"/>
                  <c:y val="-2.4209363264339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15-4E4E-BB3F-01D0D6327995}"/>
                </c:ext>
              </c:extLst>
            </c:dLbl>
            <c:dLbl>
              <c:idx val="3"/>
              <c:layout>
                <c:manualLayout>
                  <c:x val="-5.7615511576180334E-3"/>
                  <c:y val="-2.24694538539897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15-4E4E-BB3F-01D0D6327995}"/>
                </c:ext>
              </c:extLst>
            </c:dLbl>
            <c:dLbl>
              <c:idx val="4"/>
              <c:layout>
                <c:manualLayout>
                  <c:x val="-4.6016940942561826E-3"/>
                  <c:y val="1.7200908580460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B15-4E4E-BB3F-01D0D6327995}"/>
                </c:ext>
              </c:extLst>
            </c:dLbl>
            <c:dLbl>
              <c:idx val="5"/>
              <c:layout>
                <c:manualLayout>
                  <c:x val="-1.37038334159084E-2"/>
                  <c:y val="2.2319501902794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B15-4E4E-BB3F-01D0D6327995}"/>
                </c:ext>
              </c:extLst>
            </c:dLbl>
            <c:dLbl>
              <c:idx val="6"/>
              <c:layout>
                <c:manualLayout>
                  <c:x val="-7.5664571692315487E-4"/>
                  <c:y val="-2.0238651155943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B15-4E4E-BB3F-01D0D6327995}"/>
                </c:ext>
              </c:extLst>
            </c:dLbl>
            <c:dLbl>
              <c:idx val="7"/>
              <c:layout>
                <c:manualLayout>
                  <c:x val="-5.8003557894102074E-3"/>
                  <c:y val="-1.22163190121764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B15-4E4E-BB3F-01D0D6327995}"/>
                </c:ext>
              </c:extLst>
            </c:dLbl>
            <c:dLbl>
              <c:idx val="8"/>
              <c:layout>
                <c:manualLayout>
                  <c:x val="-5.7615937784224348E-3"/>
                  <c:y val="-4.85081453579041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B15-4E4E-BB3F-01D0D6327995}"/>
                </c:ext>
              </c:extLst>
            </c:dLbl>
            <c:dLbl>
              <c:idx val="9"/>
              <c:layout>
                <c:manualLayout>
                  <c:x val="-2.0780549370107159E-2"/>
                  <c:y val="-3.38663856153485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B15-4E4E-BB3F-01D0D6327995}"/>
                </c:ext>
              </c:extLst>
            </c:dLbl>
            <c:dLbl>
              <c:idx val="10"/>
              <c:layout>
                <c:manualLayout>
                  <c:x val="-6.3377531562645764E-2"/>
                  <c:y val="-4.8508145357904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B15-4E4E-BB3F-01D0D6327995}"/>
                </c:ext>
              </c:extLst>
            </c:dLbl>
            <c:dLbl>
              <c:idx val="11"/>
              <c:layout>
                <c:manualLayout>
                  <c:x val="-4.3788112716010033E-2"/>
                  <c:y val="-2.1828665411056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B15-4E4E-BB3F-01D0D632799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'Monthly-Annual'!$C$13:$N$13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'Monthly-Annual'!$C$16:$N$16</c:f>
              <c:numCache>
                <c:formatCode>_("$"* #,##0_);_("$"* \(#,##0\);_("$"* "-"??_);_(@_)</c:formatCode>
                <c:ptCount val="12"/>
                <c:pt idx="0">
                  <c:v>8867862</c:v>
                </c:pt>
                <c:pt idx="1">
                  <c:v>10350810</c:v>
                </c:pt>
                <c:pt idx="2">
                  <c:v>10225754</c:v>
                </c:pt>
                <c:pt idx="3">
                  <c:v>4106114</c:v>
                </c:pt>
                <c:pt idx="4">
                  <c:v>1466269</c:v>
                </c:pt>
                <c:pt idx="5">
                  <c:v>4058990</c:v>
                </c:pt>
                <c:pt idx="6">
                  <c:v>6983356</c:v>
                </c:pt>
                <c:pt idx="7">
                  <c:v>5671233</c:v>
                </c:pt>
                <c:pt idx="8">
                  <c:v>3943988</c:v>
                </c:pt>
                <c:pt idx="9">
                  <c:v>2044093</c:v>
                </c:pt>
                <c:pt idx="10">
                  <c:v>2385541</c:v>
                </c:pt>
                <c:pt idx="11">
                  <c:v>8247677</c:v>
                </c:pt>
              </c:numCache>
            </c:numRef>
          </c:val>
          <c:smooth val="0"/>
          <c:extLst>
            <c:ext xmlns:c16="http://schemas.microsoft.com/office/drawing/2014/chart" uri="{C3380CC4-5D6E-409C-BE32-E72D297353CC}">
              <c16:uniqueId val="{00000002-1B15-4E4E-BB3F-01D0D6327995}"/>
            </c:ext>
          </c:extLst>
        </c:ser>
        <c:ser>
          <c:idx val="3"/>
          <c:order val="3"/>
          <c:tx>
            <c:strRef>
              <c:f>'Monthly-Annual'!$B$17</c:f>
              <c:strCache>
                <c:ptCount val="1"/>
                <c:pt idx="0">
                  <c:v>2023</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7.0240843846415019E-2"/>
                  <c:y val="-1.72901795864243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79-4D84-AF72-7F6E0D474AF7}"/>
                </c:ext>
              </c:extLst>
            </c:dLbl>
            <c:dLbl>
              <c:idx val="1"/>
              <c:layout>
                <c:manualLayout>
                  <c:x val="-4.1917922940602488E-2"/>
                  <c:y val="-2.4700256552034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82-4372-B988-710AABCD6B63}"/>
                </c:ext>
              </c:extLst>
            </c:dLbl>
            <c:dLbl>
              <c:idx val="2"/>
              <c:layout>
                <c:manualLayout>
                  <c:x val="-3.172167141451001E-2"/>
                  <c:y val="-2.4700256552034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EB-4317-8251-C7529E33BC6F}"/>
                </c:ext>
              </c:extLst>
            </c:dLbl>
            <c:dLbl>
              <c:idx val="3"/>
              <c:layout>
                <c:manualLayout>
                  <c:x val="-5.6645841811624595E-3"/>
                  <c:y val="-9.88010262081400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AD-4A35-BF09-B2BFF91DEE92}"/>
                </c:ext>
              </c:extLst>
            </c:dLbl>
            <c:dLbl>
              <c:idx val="4"/>
              <c:layout>
                <c:manualLayout>
                  <c:x val="-3.3987505086975005E-2"/>
                  <c:y val="-7.41007696561043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50-4446-8445-2753176BA579}"/>
                </c:ext>
              </c:extLst>
            </c:dLbl>
            <c:dLbl>
              <c:idx val="5"/>
              <c:layout>
                <c:manualLayout>
                  <c:x val="-6.0044592320322596E-2"/>
                  <c:y val="-2.9640307862441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DE-45CA-B508-8E7E58467289}"/>
                </c:ext>
              </c:extLst>
            </c:dLbl>
            <c:dLbl>
              <c:idx val="6"/>
              <c:layout>
                <c:manualLayout>
                  <c:x val="-5.5512924975392591E-2"/>
                  <c:y val="-2.7170282207238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53-408F-8D0E-A552D1FD20C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'Monthly-Annual'!$C$13:$N$13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'Monthly-Annual'!$C$17:$N$17</c:f>
              <c:numCache>
                <c:formatCode>_("$"* #,##0_);_("$"* \(#,##0\);_("$"* "-"??_);_(@_)</c:formatCode>
                <c:ptCount val="12"/>
                <c:pt idx="0">
                  <c:v>10321259</c:v>
                </c:pt>
                <c:pt idx="1">
                  <c:v>11608967</c:v>
                </c:pt>
                <c:pt idx="2">
                  <c:v>11881023</c:v>
                </c:pt>
                <c:pt idx="3">
                  <c:v>4874388</c:v>
                </c:pt>
                <c:pt idx="4">
                  <c:v>1717035</c:v>
                </c:pt>
                <c:pt idx="5">
                  <c:v>4223103</c:v>
                </c:pt>
                <c:pt idx="6">
                  <c:v>7196943</c:v>
                </c:pt>
              </c:numCache>
            </c:numRef>
          </c:val>
          <c:smooth val="0"/>
          <c:extLst>
            <c:ext xmlns:c16="http://schemas.microsoft.com/office/drawing/2014/chart" uri="{C3380CC4-5D6E-409C-BE32-E72D297353CC}">
              <c16:uniqueId val="{00000000-BC79-4D84-AF72-7F6E0D474AF7}"/>
            </c:ext>
          </c:extLst>
        </c:ser>
        <c:dLbls>
          <c:showLegendKey val="0"/>
          <c:showVal val="0"/>
          <c:showCatName val="0"/>
          <c:showSerName val="0"/>
          <c:showPercent val="0"/>
          <c:showBubbleSize val="0"/>
        </c:dLbls>
        <c:marker val="1"/>
        <c:smooth val="0"/>
        <c:axId val="1008079695"/>
        <c:axId val="1008059311"/>
        <c:extLst>
          <c:ext xmlns:c15="http://schemas.microsoft.com/office/drawing/2012/chart" uri="{02D57815-91ED-43cb-92C2-25804820EDAC}">
            <c15:filteredLineSeries>
              <c15:ser>
                <c:idx val="0"/>
                <c:order val="0"/>
                <c:tx>
                  <c:strRef>
                    <c:extLst>
                      <c:ext uri="{02D57815-91ED-43cb-92C2-25804820EDAC}">
                        <c15:formulaRef>
                          <c15:sqref>'Monthly-Annual'!$B$14</c15:sqref>
                        </c15:formulaRef>
                      </c:ext>
                    </c:extLst>
                    <c:strCache>
                      <c:ptCount val="1"/>
                      <c:pt idx="0">
                        <c:v>2020</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'Monthly-Annual'!$C$13:$N$13</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'Monthly-Annual'!$C$14:$N$14</c15:sqref>
                        </c15:formulaRef>
                      </c:ext>
                    </c:extLst>
                    <c:numCache>
                      <c:formatCode>_("$"* #,##0_);_("$"* \(#,##0\);_("$"* "-"??_);_(@_)</c:formatCode>
                      <c:ptCount val="12"/>
                      <c:pt idx="0">
                        <c:v>7551379</c:v>
                      </c:pt>
                      <c:pt idx="1">
                        <c:v>9470064</c:v>
                      </c:pt>
                      <c:pt idx="2">
                        <c:v>5475496</c:v>
                      </c:pt>
                      <c:pt idx="3">
                        <c:v>637103</c:v>
                      </c:pt>
                      <c:pt idx="4">
                        <c:v>996550</c:v>
                      </c:pt>
                      <c:pt idx="5">
                        <c:v>2076569</c:v>
                      </c:pt>
                      <c:pt idx="6">
                        <c:v>4152507</c:v>
                      </c:pt>
                      <c:pt idx="7">
                        <c:v>4059399</c:v>
                      </c:pt>
                      <c:pt idx="8">
                        <c:v>3084875</c:v>
                      </c:pt>
                      <c:pt idx="9">
                        <c:v>1720231</c:v>
                      </c:pt>
                      <c:pt idx="10">
                        <c:v>1685049</c:v>
                      </c:pt>
                      <c:pt idx="11">
                        <c:v>5936963</c:v>
                      </c:pt>
                    </c:numCache>
                  </c:numRef>
                </c:val>
                <c:smooth val="0"/>
                <c:extLst>
                  <c:ext xmlns:c16="http://schemas.microsoft.com/office/drawing/2014/chart" uri="{C3380CC4-5D6E-409C-BE32-E72D297353CC}">
                    <c16:uniqueId val="{00000000-1B15-4E4E-BB3F-01D0D6327995}"/>
                  </c:ext>
                </c:extLst>
              </c15:ser>
            </c15:filteredLineSeries>
          </c:ext>
        </c:extLst>
      </c:lineChart>
      <c:catAx>
        <c:axId val="1008079695"/>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08059311"/>
        <c:crosses val="autoZero"/>
        <c:auto val="1"/>
        <c:lblAlgn val="ctr"/>
        <c:lblOffset val="100"/>
        <c:noMultiLvlLbl val="0"/>
      </c:catAx>
      <c:valAx>
        <c:axId val="1008059311"/>
        <c:scaling>
          <c:orientation val="minMax"/>
          <c:max val="12000000"/>
          <c:min val="1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0807969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rPr>
              <a:t>Cumulative Total Visa Card Spend by Month</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7941146083255076E-2"/>
          <c:y val="0.10751105832441336"/>
          <c:w val="0.77681779255337469"/>
          <c:h val="0.82106306544084229"/>
        </c:manualLayout>
      </c:layout>
      <c:lineChart>
        <c:grouping val="standard"/>
        <c:varyColors val="0"/>
        <c:ser>
          <c:idx val="0"/>
          <c:order val="0"/>
          <c:tx>
            <c:strRef>
              <c:f>'Monthly-Annual'!$B$6</c:f>
              <c:strCache>
                <c:ptCount val="1"/>
                <c:pt idx="0">
                  <c:v>2020</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1"/>
              <c:layout>
                <c:manualLayout>
                  <c:x val="-3.4990001216845586E-3"/>
                  <c:y val="-2.48292985723153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86-459C-9E72-AA6889221A2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'Monthly-Annual'!$C$5:$N$5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'Monthly-Annual'!$C$6:$N$6</c:f>
              <c:numCache>
                <c:formatCode>_("$"* #,##0_);_("$"* \(#,##0\);_("$"* "-"??_);_(@_)</c:formatCode>
                <c:ptCount val="12"/>
                <c:pt idx="0">
                  <c:v>7551379</c:v>
                </c:pt>
                <c:pt idx="1">
                  <c:v>17021444</c:v>
                </c:pt>
                <c:pt idx="2">
                  <c:v>22496940</c:v>
                </c:pt>
                <c:pt idx="3">
                  <c:v>23134043</c:v>
                </c:pt>
                <c:pt idx="4">
                  <c:v>24130593</c:v>
                </c:pt>
                <c:pt idx="5">
                  <c:v>26207162</c:v>
                </c:pt>
                <c:pt idx="6">
                  <c:v>30359669</c:v>
                </c:pt>
                <c:pt idx="7">
                  <c:v>34419068</c:v>
                </c:pt>
                <c:pt idx="8">
                  <c:v>37503943</c:v>
                </c:pt>
                <c:pt idx="9">
                  <c:v>39224174</c:v>
                </c:pt>
                <c:pt idx="10">
                  <c:v>40909223</c:v>
                </c:pt>
                <c:pt idx="11">
                  <c:v>46846186</c:v>
                </c:pt>
              </c:numCache>
            </c:numRef>
          </c:val>
          <c:smooth val="0"/>
          <c:extLst>
            <c:ext xmlns:c16="http://schemas.microsoft.com/office/drawing/2014/chart" uri="{C3380CC4-5D6E-409C-BE32-E72D297353CC}">
              <c16:uniqueId val="{00000000-C086-459C-9E72-AA6889221A25}"/>
            </c:ext>
          </c:extLst>
        </c:ser>
        <c:ser>
          <c:idx val="1"/>
          <c:order val="1"/>
          <c:tx>
            <c:strRef>
              <c:f>'Monthly-Annual'!$B$7</c:f>
              <c:strCache>
                <c:ptCount val="1"/>
                <c:pt idx="0">
                  <c:v>2021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1"/>
              <c:layout>
                <c:manualLayout>
                  <c:x val="-2.3326667477897626E-3"/>
                  <c:y val="-4.55198548666636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86-459C-9E72-AA6889221A2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'Monthly-Annual'!$C$5:$N$5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'Monthly-Annual'!$C$7:$N$7</c:f>
              <c:numCache>
                <c:formatCode>_("$"* #,##0_);_("$"* \(#,##0\);_("$"* "-"??_);_(@_)</c:formatCode>
                <c:ptCount val="12"/>
                <c:pt idx="0">
                  <c:v>6865752</c:v>
                </c:pt>
                <c:pt idx="1">
                  <c:v>14435952</c:v>
                </c:pt>
                <c:pt idx="2">
                  <c:v>22945332</c:v>
                </c:pt>
                <c:pt idx="3">
                  <c:v>26456986</c:v>
                </c:pt>
                <c:pt idx="4">
                  <c:v>28055930</c:v>
                </c:pt>
                <c:pt idx="5">
                  <c:v>32229330</c:v>
                </c:pt>
                <c:pt idx="6">
                  <c:v>38965217</c:v>
                </c:pt>
                <c:pt idx="7">
                  <c:v>44043324</c:v>
                </c:pt>
                <c:pt idx="8">
                  <c:v>47515080</c:v>
                </c:pt>
                <c:pt idx="9">
                  <c:v>49137119</c:v>
                </c:pt>
                <c:pt idx="10">
                  <c:v>50980478</c:v>
                </c:pt>
                <c:pt idx="11">
                  <c:v>58179678</c:v>
                </c:pt>
              </c:numCache>
            </c:numRef>
          </c:val>
          <c:smooth val="0"/>
          <c:extLst>
            <c:ext xmlns:c16="http://schemas.microsoft.com/office/drawing/2014/chart" uri="{C3380CC4-5D6E-409C-BE32-E72D297353CC}">
              <c16:uniqueId val="{00000001-C086-459C-9E72-AA6889221A25}"/>
            </c:ext>
          </c:extLst>
        </c:ser>
        <c:ser>
          <c:idx val="2"/>
          <c:order val="2"/>
          <c:tx>
            <c:strRef>
              <c:f>'Monthly-Annual'!$B$8</c:f>
              <c:strCache>
                <c:ptCount val="1"/>
                <c:pt idx="0">
                  <c:v>2022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1"/>
              <c:layout>
                <c:manualLayout>
                  <c:x val="-4.665333495579183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86-459C-9E72-AA6889221A2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'Monthly-Annual'!$C$5:$N$5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'Monthly-Annual'!$C$8:$N$8</c:f>
              <c:numCache>
                <c:formatCode>_("$"* #,##0_);_("$"* \(#,##0\);_("$"* "-"??_);_(@_)</c:formatCode>
                <c:ptCount val="12"/>
                <c:pt idx="0">
                  <c:v>8867862</c:v>
                </c:pt>
                <c:pt idx="1">
                  <c:v>19218672</c:v>
                </c:pt>
                <c:pt idx="2">
                  <c:v>29444426</c:v>
                </c:pt>
                <c:pt idx="3">
                  <c:v>33550540</c:v>
                </c:pt>
                <c:pt idx="4">
                  <c:v>35016809</c:v>
                </c:pt>
                <c:pt idx="5">
                  <c:v>39075799</c:v>
                </c:pt>
                <c:pt idx="6">
                  <c:v>46059156</c:v>
                </c:pt>
                <c:pt idx="7">
                  <c:v>51730389</c:v>
                </c:pt>
                <c:pt idx="8">
                  <c:v>55674377</c:v>
                </c:pt>
                <c:pt idx="9">
                  <c:v>57718470</c:v>
                </c:pt>
                <c:pt idx="10">
                  <c:v>60104011</c:v>
                </c:pt>
                <c:pt idx="11">
                  <c:v>68351688</c:v>
                </c:pt>
              </c:numCache>
            </c:numRef>
          </c:val>
          <c:smooth val="0"/>
          <c:extLst>
            <c:ext xmlns:c16="http://schemas.microsoft.com/office/drawing/2014/chart" uri="{C3380CC4-5D6E-409C-BE32-E72D297353CC}">
              <c16:uniqueId val="{00000002-C086-459C-9E72-AA6889221A25}"/>
            </c:ext>
          </c:extLst>
        </c:ser>
        <c:ser>
          <c:idx val="3"/>
          <c:order val="3"/>
          <c:tx>
            <c:strRef>
              <c:f>'Monthly-Annual'!$B$9</c:f>
              <c:strCache>
                <c:ptCount val="1"/>
                <c:pt idx="0">
                  <c:v>2023</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6.7647335685898174E-2"/>
                  <c:y val="-2.9795158286778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2B-43A9-B57E-3F323C765426}"/>
                </c:ext>
              </c:extLst>
            </c:dLbl>
            <c:dLbl>
              <c:idx val="1"/>
              <c:layout>
                <c:manualLayout>
                  <c:x val="-6.7647335685898161E-2"/>
                  <c:y val="-3.2278088144009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DD-4EB2-BF9F-4052ED8A4C15}"/>
                </c:ext>
              </c:extLst>
            </c:dLbl>
            <c:dLbl>
              <c:idx val="2"/>
              <c:layout>
                <c:manualLayout>
                  <c:x val="-6.6481002312003365E-2"/>
                  <c:y val="-3.2278088144009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D8-480C-81BD-D81404378BE1}"/>
                </c:ext>
              </c:extLst>
            </c:dLbl>
            <c:dLbl>
              <c:idx val="3"/>
              <c:layout>
                <c:manualLayout>
                  <c:x val="-5.0152335077476219E-2"/>
                  <c:y val="-2.234636871508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DF-4EF7-A2EA-FFA2CAC668F2}"/>
                </c:ext>
              </c:extLst>
            </c:dLbl>
            <c:dLbl>
              <c:idx val="4"/>
              <c:layout>
                <c:manualLayout>
                  <c:x val="-5.0152335077476219E-2"/>
                  <c:y val="-3.3519553072625788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8871985728487697E-2"/>
                      <c:h val="5.0167695518507117E-2"/>
                    </c:manualLayout>
                  </c15:layout>
                </c:ext>
                <c:ext xmlns:c16="http://schemas.microsoft.com/office/drawing/2014/chart" uri="{C3380CC4-5D6E-409C-BE32-E72D297353CC}">
                  <c16:uniqueId val="{00000000-47D9-484A-9AA4-30A948B013B7}"/>
                </c:ext>
              </c:extLst>
            </c:dLbl>
            <c:dLbl>
              <c:idx val="5"/>
              <c:layout>
                <c:manualLayout>
                  <c:x val="-6.2982002190318978E-2"/>
                  <c:y val="-2.23463687150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20-4D7E-8634-6F00B72F17B5}"/>
                </c:ext>
              </c:extLst>
            </c:dLbl>
            <c:dLbl>
              <c:idx val="6"/>
              <c:layout>
                <c:manualLayout>
                  <c:x val="-4.3154334834107529E-2"/>
                  <c:y val="-2.2346368715083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C6-4F6A-87CC-987BDDD87C2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'Monthly-Annual'!$C$5:$N$5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'Monthly-Annual'!$C$9:$N$9</c:f>
              <c:numCache>
                <c:formatCode>_("$"* #,##0_);_("$"* \(#,##0\);_("$"* "-"??_);_(@_)</c:formatCode>
                <c:ptCount val="12"/>
                <c:pt idx="0">
                  <c:v>10321259</c:v>
                </c:pt>
                <c:pt idx="1">
                  <c:v>21930226</c:v>
                </c:pt>
                <c:pt idx="2">
                  <c:v>33811249</c:v>
                </c:pt>
                <c:pt idx="3">
                  <c:v>38685637</c:v>
                </c:pt>
                <c:pt idx="4">
                  <c:v>40402672</c:v>
                </c:pt>
                <c:pt idx="5">
                  <c:v>44625775</c:v>
                </c:pt>
                <c:pt idx="6">
                  <c:v>51822718</c:v>
                </c:pt>
              </c:numCache>
            </c:numRef>
          </c:val>
          <c:smooth val="0"/>
          <c:extLst>
            <c:ext xmlns:c16="http://schemas.microsoft.com/office/drawing/2014/chart" uri="{C3380CC4-5D6E-409C-BE32-E72D297353CC}">
              <c16:uniqueId val="{00000000-C72B-43A9-B57E-3F323C765426}"/>
            </c:ext>
          </c:extLst>
        </c:ser>
        <c:dLbls>
          <c:showLegendKey val="0"/>
          <c:showVal val="0"/>
          <c:showCatName val="0"/>
          <c:showSerName val="0"/>
          <c:showPercent val="0"/>
          <c:showBubbleSize val="0"/>
        </c:dLbls>
        <c:marker val="1"/>
        <c:smooth val="0"/>
        <c:axId val="913774399"/>
        <c:axId val="913780639"/>
      </c:lineChart>
      <c:catAx>
        <c:axId val="913774399"/>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913780639"/>
        <c:crosses val="autoZero"/>
        <c:auto val="1"/>
        <c:lblAlgn val="ctr"/>
        <c:lblOffset val="100"/>
        <c:noMultiLvlLbl val="0"/>
      </c:catAx>
      <c:valAx>
        <c:axId val="913780639"/>
        <c:scaling>
          <c:orientation val="minMax"/>
          <c:max val="70000000"/>
          <c:min val="5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91377439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'Visitor vs Resident'!$B$26</c:f>
              <c:strCache>
                <c:ptCount val="1"/>
                <c:pt idx="0">
                  <c:v>% Visitor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'Visitor vs Resident'!$C$25:$U$25</c:f>
              <c:strCache>
                <c:ptCount val="19"/>
                <c:pt idx="0">
                  <c:v>January 2022</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 2023</c:v>
                </c:pt>
                <c:pt idx="13">
                  <c:v>February</c:v>
                </c:pt>
                <c:pt idx="14">
                  <c:v>March</c:v>
                </c:pt>
                <c:pt idx="15">
                  <c:v>April</c:v>
                </c:pt>
                <c:pt idx="16">
                  <c:v>May</c:v>
                </c:pt>
                <c:pt idx="17">
                  <c:v>June</c:v>
                </c:pt>
                <c:pt idx="18">
                  <c:v>July</c:v>
                </c:pt>
              </c:strCache>
            </c:strRef>
          </c:cat>
          <c:val>
            <c:numRef>
              <c:f>'Visitor vs Resident'!$C$26:$U$26</c:f>
              <c:numCache>
                <c:formatCode>0%</c:formatCode>
                <c:ptCount val="19"/>
                <c:pt idx="0">
                  <c:v>0.84758804857225434</c:v>
                </c:pt>
                <c:pt idx="1">
                  <c:v>0.92163599547900155</c:v>
                </c:pt>
                <c:pt idx="2">
                  <c:v>0.84935575410869457</c:v>
                </c:pt>
                <c:pt idx="3">
                  <c:v>0.76227200761401359</c:v>
                </c:pt>
                <c:pt idx="4">
                  <c:v>0.57575588108321185</c:v>
                </c:pt>
                <c:pt idx="5">
                  <c:v>0.75852736764564588</c:v>
                </c:pt>
                <c:pt idx="6">
                  <c:v>0.8079125566561407</c:v>
                </c:pt>
                <c:pt idx="7">
                  <c:v>0.76999379676451374</c:v>
                </c:pt>
                <c:pt idx="8">
                  <c:v>0.72723649260596124</c:v>
                </c:pt>
                <c:pt idx="9">
                  <c:v>0.61077700476446029</c:v>
                </c:pt>
                <c:pt idx="10">
                  <c:v>0.62667351905772362</c:v>
                </c:pt>
                <c:pt idx="11">
                  <c:v>0.77510840629530064</c:v>
                </c:pt>
                <c:pt idx="12">
                  <c:v>0.81705371408662453</c:v>
                </c:pt>
                <c:pt idx="13">
                  <c:v>0.83725435370310264</c:v>
                </c:pt>
                <c:pt idx="14">
                  <c:v>0.83245742664225353</c:v>
                </c:pt>
                <c:pt idx="15">
                  <c:v>0.74129818963939675</c:v>
                </c:pt>
                <c:pt idx="16">
                  <c:v>0.59348994050791049</c:v>
                </c:pt>
                <c:pt idx="17">
                  <c:v>0.75259684644205926</c:v>
                </c:pt>
                <c:pt idx="18">
                  <c:v>0.80967710873908549</c:v>
                </c:pt>
              </c:numCache>
            </c:numRef>
          </c:val>
          <c:extLst>
            <c:ext xmlns:c16="http://schemas.microsoft.com/office/drawing/2014/chart" uri="{C3380CC4-5D6E-409C-BE32-E72D297353CC}">
              <c16:uniqueId val="{00000000-02A3-4DCB-B533-51E1892A319A}"/>
            </c:ext>
          </c:extLst>
        </c:ser>
        <c:ser>
          <c:idx val="1"/>
          <c:order val="1"/>
          <c:tx>
            <c:strRef>
              <c:f>'Visitor vs Resident'!$B$27</c:f>
              <c:strCache>
                <c:ptCount val="1"/>
                <c:pt idx="0">
                  <c:v>% Resident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'Visitor vs Resident'!$C$25:$U$25</c:f>
              <c:strCache>
                <c:ptCount val="19"/>
                <c:pt idx="0">
                  <c:v>January 2022</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 2023</c:v>
                </c:pt>
                <c:pt idx="13">
                  <c:v>February</c:v>
                </c:pt>
                <c:pt idx="14">
                  <c:v>March</c:v>
                </c:pt>
                <c:pt idx="15">
                  <c:v>April</c:v>
                </c:pt>
                <c:pt idx="16">
                  <c:v>May</c:v>
                </c:pt>
                <c:pt idx="17">
                  <c:v>June</c:v>
                </c:pt>
                <c:pt idx="18">
                  <c:v>July</c:v>
                </c:pt>
              </c:strCache>
            </c:strRef>
          </c:cat>
          <c:val>
            <c:numRef>
              <c:f>'Visitor vs Resident'!$C$27:$U$27</c:f>
              <c:numCache>
                <c:formatCode>0%</c:formatCode>
                <c:ptCount val="19"/>
                <c:pt idx="0">
                  <c:v>0.15241195142774566</c:v>
                </c:pt>
                <c:pt idx="1">
                  <c:v>7.8364004520998398E-2</c:v>
                </c:pt>
                <c:pt idx="2">
                  <c:v>0.15064424589130543</c:v>
                </c:pt>
                <c:pt idx="3">
                  <c:v>0.23772799238598646</c:v>
                </c:pt>
                <c:pt idx="4">
                  <c:v>0.42424411891678809</c:v>
                </c:pt>
                <c:pt idx="5">
                  <c:v>0.24147263235435415</c:v>
                </c:pt>
                <c:pt idx="6">
                  <c:v>0.19208744334385933</c:v>
                </c:pt>
                <c:pt idx="7">
                  <c:v>0.23000620323548632</c:v>
                </c:pt>
                <c:pt idx="8">
                  <c:v>0.27276350739403871</c:v>
                </c:pt>
                <c:pt idx="9">
                  <c:v>0.38922299523553966</c:v>
                </c:pt>
                <c:pt idx="10">
                  <c:v>0.37332648094227644</c:v>
                </c:pt>
                <c:pt idx="11">
                  <c:v>0.22489159370469936</c:v>
                </c:pt>
                <c:pt idx="12">
                  <c:v>0.1829462859133755</c:v>
                </c:pt>
                <c:pt idx="13">
                  <c:v>0.16274564629689736</c:v>
                </c:pt>
                <c:pt idx="14">
                  <c:v>0.1675425733577465</c:v>
                </c:pt>
                <c:pt idx="15">
                  <c:v>0.25870181036060325</c:v>
                </c:pt>
                <c:pt idx="16">
                  <c:v>0.40651005949208957</c:v>
                </c:pt>
                <c:pt idx="17">
                  <c:v>0.24740315355794068</c:v>
                </c:pt>
                <c:pt idx="18">
                  <c:v>0.19032289126091453</c:v>
                </c:pt>
              </c:numCache>
            </c:numRef>
          </c:val>
          <c:extLst>
            <c:ext xmlns:c16="http://schemas.microsoft.com/office/drawing/2014/chart" uri="{C3380CC4-5D6E-409C-BE32-E72D297353CC}">
              <c16:uniqueId val="{00000001-02A3-4DCB-B533-51E1892A319A}"/>
            </c:ext>
          </c:extLst>
        </c:ser>
        <c:dLbls>
          <c:showLegendKey val="0"/>
          <c:showVal val="0"/>
          <c:showCatName val="0"/>
          <c:showSerName val="0"/>
          <c:showPercent val="0"/>
          <c:showBubbleSize val="0"/>
        </c:dLbls>
        <c:gapWidth val="219"/>
        <c:overlap val="-27"/>
        <c:axId val="928600367"/>
        <c:axId val="928600847"/>
      </c:barChart>
      <c:catAx>
        <c:axId val="928600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28600847"/>
        <c:crosses val="autoZero"/>
        <c:auto val="1"/>
        <c:lblAlgn val="ctr"/>
        <c:lblOffset val="100"/>
        <c:noMultiLvlLbl val="0"/>
      </c:catAx>
      <c:valAx>
        <c:axId val="9286008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2860036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0.58781</cdr:x>
      <cdr:y>0.69761</cdr:y>
    </cdr:from>
    <cdr:to>
      <cdr:x>0.63296</cdr:x>
      <cdr:y>0.76766</cdr:y>
    </cdr:to>
    <cdr:sp macro="" textlink="">
      <cdr:nvSpPr>
        <cdr:cNvPr id="2" name="Oval 1">
          <a:extLst xmlns:a="http://schemas.openxmlformats.org/drawingml/2006/main">
            <a:ext uri="{FF2B5EF4-FFF2-40B4-BE49-F238E27FC236}">
              <a16:creationId xmlns:a16="http://schemas.microsoft.com/office/drawing/2014/main" id="{02C4AFBE-F72B-F19C-1B2A-2B633A0B203E}"/>
            </a:ext>
          </a:extLst>
        </cdr:cNvPr>
        <cdr:cNvSpPr/>
      </cdr:nvSpPr>
      <cdr:spPr>
        <a:xfrm xmlns:a="http://schemas.openxmlformats.org/drawingml/2006/main">
          <a:off x="6464804" y="3678524"/>
          <a:ext cx="496612" cy="369376"/>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0EC122-CE39-44A7-88B2-BEDD2A5DA82E}" type="datetimeFigureOut">
              <a:rPr lang="en-US" smtClean="0"/>
              <a:t>9/23/2023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25A8C-0A4D-452A-9361-4A60E0609062}" type="slidenum">
              <a:rPr lang="en-US" smtClean="0"/>
              <a:t>‹#›</a:t>
            </a:fld>
            <a:endParaRPr lang="en-US"/>
          </a:p>
        </p:txBody>
      </p:sp>
    </p:spTree>
    <p:extLst>
      <p:ext uri="{BB962C8B-B14F-4D97-AF65-F5344CB8AC3E}">
        <p14:creationId xmlns:p14="http://schemas.microsoft.com/office/powerpoint/2010/main" val="73171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https://bozemanairport.com/reports-and-statistics-financial-documents</a:t>
            </a:r>
            <a:endParaRPr lang="en-US" b="1" i="0" dirty="0">
              <a:solidFill>
                <a:srgbClr val="222222"/>
              </a:solidFill>
              <a:effectLst/>
              <a:latin typeface="Arial" panose="020B0604020202020204" pitchFamily="34" charset="0"/>
            </a:endParaRPr>
          </a:p>
          <a:p>
            <a:endParaRPr lang="en-US" b="1" dirty="0"/>
          </a:p>
        </p:txBody>
      </p:sp>
      <p:sp>
        <p:nvSpPr>
          <p:cNvPr id="4" name="Slide Number Placeholder 3"/>
          <p:cNvSpPr>
            <a:spLocks noGrp="1"/>
          </p:cNvSpPr>
          <p:nvPr>
            <p:ph type="sldNum" sz="quarter" idx="5"/>
          </p:nvPr>
        </p:nvSpPr>
        <p:spPr/>
        <p:txBody>
          <a:bodyPr/>
          <a:lstStyle/>
          <a:p>
            <a:fld id="{34A25A8C-0A4D-452A-9361-4A60E0609062}" type="slidenum">
              <a:rPr lang="en-US" smtClean="0"/>
              <a:t>7</a:t>
            </a:fld>
            <a:endParaRPr lang="en-US"/>
          </a:p>
        </p:txBody>
      </p:sp>
    </p:spTree>
    <p:extLst>
      <p:ext uri="{BB962C8B-B14F-4D97-AF65-F5344CB8AC3E}">
        <p14:creationId xmlns:p14="http://schemas.microsoft.com/office/powerpoint/2010/main" val="319661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~150 more available listings this year than July 2021</a:t>
            </a:r>
          </a:p>
        </p:txBody>
      </p:sp>
      <p:sp>
        <p:nvSpPr>
          <p:cNvPr id="4" name="Slide Number Placeholder 3"/>
          <p:cNvSpPr>
            <a:spLocks noGrp="1"/>
          </p:cNvSpPr>
          <p:nvPr>
            <p:ph type="sldNum" sz="quarter" idx="5"/>
          </p:nvPr>
        </p:nvSpPr>
        <p:spPr/>
        <p:txBody>
          <a:bodyPr/>
          <a:lstStyle/>
          <a:p>
            <a:fld id="{34A25A8C-0A4D-452A-9361-4A60E0609062}" type="slidenum">
              <a:rPr lang="en-US" smtClean="0"/>
              <a:t>11</a:t>
            </a:fld>
            <a:endParaRPr lang="en-US"/>
          </a:p>
        </p:txBody>
      </p:sp>
    </p:spTree>
    <p:extLst>
      <p:ext uri="{BB962C8B-B14F-4D97-AF65-F5344CB8AC3E}">
        <p14:creationId xmlns:p14="http://schemas.microsoft.com/office/powerpoint/2010/main" val="1776810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12</a:t>
            </a:fld>
            <a:endParaRPr lang="en-US"/>
          </a:p>
        </p:txBody>
      </p:sp>
    </p:spTree>
    <p:extLst>
      <p:ext uri="{BB962C8B-B14F-4D97-AF65-F5344CB8AC3E}">
        <p14:creationId xmlns:p14="http://schemas.microsoft.com/office/powerpoint/2010/main" val="2602934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4A25A8C-0A4D-452A-9361-4A60E0609062}" type="slidenum">
              <a:rPr lang="en-US" smtClean="0"/>
              <a:t>16</a:t>
            </a:fld>
            <a:endParaRPr lang="en-US"/>
          </a:p>
        </p:txBody>
      </p:sp>
    </p:spTree>
    <p:extLst>
      <p:ext uri="{BB962C8B-B14F-4D97-AF65-F5344CB8AC3E}">
        <p14:creationId xmlns:p14="http://schemas.microsoft.com/office/powerpoint/2010/main" val="151254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17</a:t>
            </a:fld>
            <a:endParaRPr lang="en-US"/>
          </a:p>
        </p:txBody>
      </p:sp>
    </p:spTree>
    <p:extLst>
      <p:ext uri="{BB962C8B-B14F-4D97-AF65-F5344CB8AC3E}">
        <p14:creationId xmlns:p14="http://schemas.microsoft.com/office/powerpoint/2010/main" val="340858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21</a:t>
            </a:fld>
            <a:endParaRPr lang="en-US"/>
          </a:p>
        </p:txBody>
      </p:sp>
    </p:spTree>
    <p:extLst>
      <p:ext uri="{BB962C8B-B14F-4D97-AF65-F5344CB8AC3E}">
        <p14:creationId xmlns:p14="http://schemas.microsoft.com/office/powerpoint/2010/main" val="335621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25A8C-0A4D-452A-9361-4A60E0609062}" type="slidenum">
              <a:rPr lang="en-US" smtClean="0"/>
              <a:t>22</a:t>
            </a:fld>
            <a:endParaRPr lang="en-US"/>
          </a:p>
        </p:txBody>
      </p:sp>
    </p:spTree>
    <p:extLst>
      <p:ext uri="{BB962C8B-B14F-4D97-AF65-F5344CB8AC3E}">
        <p14:creationId xmlns:p14="http://schemas.microsoft.com/office/powerpoint/2010/main" val="669025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E4EF-C1DC-F344-B7F6-73C2F77E144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064E8F-72C0-6443-BACD-96FEC9B9CB3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DD8F72-EC19-DA49-8311-C8FAF6F61AEA}"/>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5" name="Footer Placeholder 4">
            <a:extLst>
              <a:ext uri="{FF2B5EF4-FFF2-40B4-BE49-F238E27FC236}">
                <a16:creationId xmlns:a16="http://schemas.microsoft.com/office/drawing/2014/main" id="{55723070-6FD7-0E42-AFD3-2CF029F375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DA55BBA-9897-2C47-8608-D7666E6934FE}"/>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27892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169E-C3D8-5841-9D48-1BA35B2665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2B5666-F13F-E342-9EFE-04CFF238A3F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6672A-4518-2542-A79B-AEB2F6311688}"/>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5" name="Footer Placeholder 4">
            <a:extLst>
              <a:ext uri="{FF2B5EF4-FFF2-40B4-BE49-F238E27FC236}">
                <a16:creationId xmlns:a16="http://schemas.microsoft.com/office/drawing/2014/main" id="{D3295588-F864-1344-A690-593CE7E87F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AE85D4-3943-E047-B1A4-FDFDA15FBFE1}"/>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6867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687A41-ACB7-B04E-98EB-C0D85A6306B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02AC3E-729D-FA4D-AB5F-B0350635CEC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C1943-60B3-9640-B09B-653B36E4B8A4}"/>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5" name="Footer Placeholder 4">
            <a:extLst>
              <a:ext uri="{FF2B5EF4-FFF2-40B4-BE49-F238E27FC236}">
                <a16:creationId xmlns:a16="http://schemas.microsoft.com/office/drawing/2014/main" id="{D9EFBC1B-6B78-6C49-B335-648A3A7CB2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5D9250A-706A-2449-933D-C923B19CA8BF}"/>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71229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743A4-E0D8-314B-B3EE-C494E786C0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69B3D-0F59-BE48-A86F-02BFAE90FAFF}"/>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4" name="Footer Placeholder 3">
            <a:extLst>
              <a:ext uri="{FF2B5EF4-FFF2-40B4-BE49-F238E27FC236}">
                <a16:creationId xmlns:a16="http://schemas.microsoft.com/office/drawing/2014/main" id="{A08BA6BD-23C3-9748-9810-9C11D1AAA1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205205-4DD2-714A-B59F-B6F13C6F2B66}"/>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832108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CCC3A-0C23-B14E-97BC-C45E0D75A8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DDFA3C-91D5-1A4D-B9EE-41DB71724B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F6F566-EEAD-2146-8091-34BA136D30CB}"/>
              </a:ext>
            </a:extLst>
          </p:cNvPr>
          <p:cNvSpPr>
            <a:spLocks noGrp="1"/>
          </p:cNvSpPr>
          <p:nvPr>
            <p:ph type="dt" sz="half" idx="10"/>
          </p:nvPr>
        </p:nvSpPr>
        <p:spPr/>
        <p:txBody>
          <a:bodyPr/>
          <a:lstStyle/>
          <a:p>
            <a:fld id="{15CA7892-24B8-8D47-A6CB-48329BEC6AD2}" type="datetimeFigureOut">
              <a:rPr lang="en-US" smtClean="0"/>
              <a:t>9/23/2023</a:t>
            </a:fld>
            <a:endParaRPr lang="en-US"/>
          </a:p>
        </p:txBody>
      </p:sp>
      <p:sp>
        <p:nvSpPr>
          <p:cNvPr id="5" name="Footer Placeholder 4">
            <a:extLst>
              <a:ext uri="{FF2B5EF4-FFF2-40B4-BE49-F238E27FC236}">
                <a16:creationId xmlns:a16="http://schemas.microsoft.com/office/drawing/2014/main" id="{27BCD6B5-0156-2142-A9C6-7607E3E4C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58568-C225-874C-96E1-92466B3D0716}"/>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772163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E02D-DA66-3A45-A6B3-DCC9A4DF33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7A950F-2CE7-BE41-B8D7-583E56EA98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B499D-EC78-4E49-883A-69FAC2382370}"/>
              </a:ext>
            </a:extLst>
          </p:cNvPr>
          <p:cNvSpPr>
            <a:spLocks noGrp="1"/>
          </p:cNvSpPr>
          <p:nvPr>
            <p:ph type="dt" sz="half" idx="10"/>
          </p:nvPr>
        </p:nvSpPr>
        <p:spPr/>
        <p:txBody>
          <a:bodyPr/>
          <a:lstStyle/>
          <a:p>
            <a:fld id="{15CA7892-24B8-8D47-A6CB-48329BEC6AD2}" type="datetimeFigureOut">
              <a:rPr lang="en-US" smtClean="0"/>
              <a:t>9/23/2023</a:t>
            </a:fld>
            <a:endParaRPr lang="en-US"/>
          </a:p>
        </p:txBody>
      </p:sp>
      <p:sp>
        <p:nvSpPr>
          <p:cNvPr id="5" name="Footer Placeholder 4">
            <a:extLst>
              <a:ext uri="{FF2B5EF4-FFF2-40B4-BE49-F238E27FC236}">
                <a16:creationId xmlns:a16="http://schemas.microsoft.com/office/drawing/2014/main" id="{7ED6D697-5C1E-1B44-8D87-522F8D6F4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4BC0F-34D1-6B4B-8FA4-9F382485E9A2}"/>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3442022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5AFBF-61C8-064D-A91C-F8FC9A61E0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CB7557-0BE7-3A4B-BB15-C9B4FB8F7D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2C2CDB-E344-3344-A879-0927E75E0BEA}"/>
              </a:ext>
            </a:extLst>
          </p:cNvPr>
          <p:cNvSpPr>
            <a:spLocks noGrp="1"/>
          </p:cNvSpPr>
          <p:nvPr>
            <p:ph type="dt" sz="half" idx="10"/>
          </p:nvPr>
        </p:nvSpPr>
        <p:spPr/>
        <p:txBody>
          <a:bodyPr/>
          <a:lstStyle/>
          <a:p>
            <a:fld id="{15CA7892-24B8-8D47-A6CB-48329BEC6AD2}" type="datetimeFigureOut">
              <a:rPr lang="en-US" smtClean="0"/>
              <a:t>9/23/2023</a:t>
            </a:fld>
            <a:endParaRPr lang="en-US"/>
          </a:p>
        </p:txBody>
      </p:sp>
      <p:sp>
        <p:nvSpPr>
          <p:cNvPr id="5" name="Footer Placeholder 4">
            <a:extLst>
              <a:ext uri="{FF2B5EF4-FFF2-40B4-BE49-F238E27FC236}">
                <a16:creationId xmlns:a16="http://schemas.microsoft.com/office/drawing/2014/main" id="{5525B6F1-EE4F-9C4D-8C4A-B8C00DA44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91512-693E-134D-8919-D775FC007CF0}"/>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2104617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5FDBA-9EBE-EB42-8F7D-CE120BD148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8E722-5ABA-9149-8FE6-C8B3A21F36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B6B399-7DB4-8043-8452-B322843388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771612-5081-1A4C-A624-0A42D94791A5}"/>
              </a:ext>
            </a:extLst>
          </p:cNvPr>
          <p:cNvSpPr>
            <a:spLocks noGrp="1"/>
          </p:cNvSpPr>
          <p:nvPr>
            <p:ph type="dt" sz="half" idx="10"/>
          </p:nvPr>
        </p:nvSpPr>
        <p:spPr/>
        <p:txBody>
          <a:bodyPr/>
          <a:lstStyle/>
          <a:p>
            <a:fld id="{15CA7892-24B8-8D47-A6CB-48329BEC6AD2}" type="datetimeFigureOut">
              <a:rPr lang="en-US" smtClean="0"/>
              <a:t>9/23/2023</a:t>
            </a:fld>
            <a:endParaRPr lang="en-US"/>
          </a:p>
        </p:txBody>
      </p:sp>
      <p:sp>
        <p:nvSpPr>
          <p:cNvPr id="6" name="Footer Placeholder 5">
            <a:extLst>
              <a:ext uri="{FF2B5EF4-FFF2-40B4-BE49-F238E27FC236}">
                <a16:creationId xmlns:a16="http://schemas.microsoft.com/office/drawing/2014/main" id="{CF7F1CAD-39C5-F446-863A-7FBE3E43D5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C4632E-3C11-5D49-B265-5BA1FA47439F}"/>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2173698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FDB5A-2111-A44A-A98A-10CC2C1AE5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54184-8D1B-3B4B-8315-CA6D14FDEB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F0D594-0361-DE4B-857B-103135E9CE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852ED5-640D-6C4E-9F72-12453BDB2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2DE553-F33F-154F-AAD4-ED0B367876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229B23-9826-A242-9ED8-A8A32856B439}"/>
              </a:ext>
            </a:extLst>
          </p:cNvPr>
          <p:cNvSpPr>
            <a:spLocks noGrp="1"/>
          </p:cNvSpPr>
          <p:nvPr>
            <p:ph type="dt" sz="half" idx="10"/>
          </p:nvPr>
        </p:nvSpPr>
        <p:spPr/>
        <p:txBody>
          <a:bodyPr/>
          <a:lstStyle/>
          <a:p>
            <a:fld id="{15CA7892-24B8-8D47-A6CB-48329BEC6AD2}" type="datetimeFigureOut">
              <a:rPr lang="en-US" smtClean="0"/>
              <a:t>9/23/2023</a:t>
            </a:fld>
            <a:endParaRPr lang="en-US"/>
          </a:p>
        </p:txBody>
      </p:sp>
      <p:sp>
        <p:nvSpPr>
          <p:cNvPr id="8" name="Footer Placeholder 7">
            <a:extLst>
              <a:ext uri="{FF2B5EF4-FFF2-40B4-BE49-F238E27FC236}">
                <a16:creationId xmlns:a16="http://schemas.microsoft.com/office/drawing/2014/main" id="{76295CEB-56F7-7F42-A748-17E5655F3A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B69F5C-A3EA-FB4E-BD78-7768F61E4EFA}"/>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4288410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5E3DD-2ECD-3143-8084-046BEB6920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FD4D72-05B1-4D4F-A4D5-2B89C65C46D6}"/>
              </a:ext>
            </a:extLst>
          </p:cNvPr>
          <p:cNvSpPr>
            <a:spLocks noGrp="1"/>
          </p:cNvSpPr>
          <p:nvPr>
            <p:ph type="dt" sz="half" idx="10"/>
          </p:nvPr>
        </p:nvSpPr>
        <p:spPr/>
        <p:txBody>
          <a:bodyPr/>
          <a:lstStyle/>
          <a:p>
            <a:fld id="{15CA7892-24B8-8D47-A6CB-48329BEC6AD2}" type="datetimeFigureOut">
              <a:rPr lang="en-US" smtClean="0"/>
              <a:t>9/23/2023</a:t>
            </a:fld>
            <a:endParaRPr lang="en-US"/>
          </a:p>
        </p:txBody>
      </p:sp>
      <p:sp>
        <p:nvSpPr>
          <p:cNvPr id="4" name="Footer Placeholder 3">
            <a:extLst>
              <a:ext uri="{FF2B5EF4-FFF2-40B4-BE49-F238E27FC236}">
                <a16:creationId xmlns:a16="http://schemas.microsoft.com/office/drawing/2014/main" id="{FC5CEE4D-7397-9F46-8337-A9FF4BBBC9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5F4E32-5DAE-9F4C-95C8-4D1284658E6F}"/>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2639066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3B4432-FB55-644F-9906-A66FE075BC01}"/>
              </a:ext>
            </a:extLst>
          </p:cNvPr>
          <p:cNvSpPr>
            <a:spLocks noGrp="1"/>
          </p:cNvSpPr>
          <p:nvPr>
            <p:ph type="dt" sz="half" idx="10"/>
          </p:nvPr>
        </p:nvSpPr>
        <p:spPr/>
        <p:txBody>
          <a:bodyPr/>
          <a:lstStyle/>
          <a:p>
            <a:fld id="{15CA7892-24B8-8D47-A6CB-48329BEC6AD2}" type="datetimeFigureOut">
              <a:rPr lang="en-US" smtClean="0"/>
              <a:t>9/23/2023</a:t>
            </a:fld>
            <a:endParaRPr lang="en-US"/>
          </a:p>
        </p:txBody>
      </p:sp>
      <p:sp>
        <p:nvSpPr>
          <p:cNvPr id="3" name="Footer Placeholder 2">
            <a:extLst>
              <a:ext uri="{FF2B5EF4-FFF2-40B4-BE49-F238E27FC236}">
                <a16:creationId xmlns:a16="http://schemas.microsoft.com/office/drawing/2014/main" id="{400A8272-2739-4E40-AA36-0C65AD676A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B65D98-093F-CC4C-8D71-488725D25FC1}"/>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221943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9BD9-0327-5649-BD7B-E3A76778065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4E8EF83-2D15-134D-8608-D443D764828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2DDBB-AD3D-914A-AE84-355F70B61549}"/>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5" name="Footer Placeholder 4">
            <a:extLst>
              <a:ext uri="{FF2B5EF4-FFF2-40B4-BE49-F238E27FC236}">
                <a16:creationId xmlns:a16="http://schemas.microsoft.com/office/drawing/2014/main" id="{C299C664-F436-BA41-9F06-A6D718BACB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C081469-53FE-6843-8208-7B034B8C12F1}"/>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3211521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B33F-0329-0E45-97DC-9B6703590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6AC061-F835-BF48-94F0-799C49FC78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7314A2-1B17-EC4C-8D58-9A51AF0A4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35F5FD-FBBA-7947-82E5-03C2CFFC1E7F}"/>
              </a:ext>
            </a:extLst>
          </p:cNvPr>
          <p:cNvSpPr>
            <a:spLocks noGrp="1"/>
          </p:cNvSpPr>
          <p:nvPr>
            <p:ph type="dt" sz="half" idx="10"/>
          </p:nvPr>
        </p:nvSpPr>
        <p:spPr/>
        <p:txBody>
          <a:bodyPr/>
          <a:lstStyle/>
          <a:p>
            <a:fld id="{15CA7892-24B8-8D47-A6CB-48329BEC6AD2}" type="datetimeFigureOut">
              <a:rPr lang="en-US" smtClean="0"/>
              <a:t>9/23/2023</a:t>
            </a:fld>
            <a:endParaRPr lang="en-US"/>
          </a:p>
        </p:txBody>
      </p:sp>
      <p:sp>
        <p:nvSpPr>
          <p:cNvPr id="6" name="Footer Placeholder 5">
            <a:extLst>
              <a:ext uri="{FF2B5EF4-FFF2-40B4-BE49-F238E27FC236}">
                <a16:creationId xmlns:a16="http://schemas.microsoft.com/office/drawing/2014/main" id="{29979012-6ABD-A34E-9E0B-970DE62535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16AECB-DF16-1E41-B577-6EB300C25CD3}"/>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1733931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8CFD-64E9-FB4A-AE0E-DB158783C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78B6C0-1E6B-A947-AF4D-FDDAE62C6D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B98D76-331E-E545-9776-ABFD57F86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EE2602-8F89-7449-A3E4-7C8FE0527D75}"/>
              </a:ext>
            </a:extLst>
          </p:cNvPr>
          <p:cNvSpPr>
            <a:spLocks noGrp="1"/>
          </p:cNvSpPr>
          <p:nvPr>
            <p:ph type="dt" sz="half" idx="10"/>
          </p:nvPr>
        </p:nvSpPr>
        <p:spPr/>
        <p:txBody>
          <a:bodyPr/>
          <a:lstStyle/>
          <a:p>
            <a:fld id="{15CA7892-24B8-8D47-A6CB-48329BEC6AD2}" type="datetimeFigureOut">
              <a:rPr lang="en-US" smtClean="0"/>
              <a:t>9/23/2023</a:t>
            </a:fld>
            <a:endParaRPr lang="en-US"/>
          </a:p>
        </p:txBody>
      </p:sp>
      <p:sp>
        <p:nvSpPr>
          <p:cNvPr id="6" name="Footer Placeholder 5">
            <a:extLst>
              <a:ext uri="{FF2B5EF4-FFF2-40B4-BE49-F238E27FC236}">
                <a16:creationId xmlns:a16="http://schemas.microsoft.com/office/drawing/2014/main" id="{936B29E3-2DD8-B343-AFE0-E51B6D6B10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B25A6E-295D-824D-BF09-A12391FC0F4E}"/>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2225522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2438-5A39-D04E-A1E8-4FEAE1EA13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39320F-2847-0E42-B3B0-A9E00BE6CA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7248F-6AB8-A84B-8E7E-B5227A91C98F}"/>
              </a:ext>
            </a:extLst>
          </p:cNvPr>
          <p:cNvSpPr>
            <a:spLocks noGrp="1"/>
          </p:cNvSpPr>
          <p:nvPr>
            <p:ph type="dt" sz="half" idx="10"/>
          </p:nvPr>
        </p:nvSpPr>
        <p:spPr/>
        <p:txBody>
          <a:bodyPr/>
          <a:lstStyle/>
          <a:p>
            <a:fld id="{15CA7892-24B8-8D47-A6CB-48329BEC6AD2}" type="datetimeFigureOut">
              <a:rPr lang="en-US" smtClean="0"/>
              <a:t>9/23/2023</a:t>
            </a:fld>
            <a:endParaRPr lang="en-US"/>
          </a:p>
        </p:txBody>
      </p:sp>
      <p:sp>
        <p:nvSpPr>
          <p:cNvPr id="5" name="Footer Placeholder 4">
            <a:extLst>
              <a:ext uri="{FF2B5EF4-FFF2-40B4-BE49-F238E27FC236}">
                <a16:creationId xmlns:a16="http://schemas.microsoft.com/office/drawing/2014/main" id="{12E90675-806E-0E49-9C64-7DD9B2F02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FC472-5E2A-BB40-A56B-E33BBB9B8AEF}"/>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1261535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053204-E941-4149-ADD7-499DDD7B17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C1F358-3E8B-A44F-BAFE-8B95D2E652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817D6E-2B24-1646-8084-1A93E6B9BD27}"/>
              </a:ext>
            </a:extLst>
          </p:cNvPr>
          <p:cNvSpPr>
            <a:spLocks noGrp="1"/>
          </p:cNvSpPr>
          <p:nvPr>
            <p:ph type="dt" sz="half" idx="10"/>
          </p:nvPr>
        </p:nvSpPr>
        <p:spPr/>
        <p:txBody>
          <a:bodyPr/>
          <a:lstStyle/>
          <a:p>
            <a:fld id="{15CA7892-24B8-8D47-A6CB-48329BEC6AD2}" type="datetimeFigureOut">
              <a:rPr lang="en-US" smtClean="0"/>
              <a:t>9/23/2023</a:t>
            </a:fld>
            <a:endParaRPr lang="en-US"/>
          </a:p>
        </p:txBody>
      </p:sp>
      <p:sp>
        <p:nvSpPr>
          <p:cNvPr id="5" name="Footer Placeholder 4">
            <a:extLst>
              <a:ext uri="{FF2B5EF4-FFF2-40B4-BE49-F238E27FC236}">
                <a16:creationId xmlns:a16="http://schemas.microsoft.com/office/drawing/2014/main" id="{4AB77F3C-3071-8C4A-AA47-8AA5A413E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FE62C-770A-974C-BBFA-9A4F165EC6F1}"/>
              </a:ext>
            </a:extLst>
          </p:cNvPr>
          <p:cNvSpPr>
            <a:spLocks noGrp="1"/>
          </p:cNvSpPr>
          <p:nvPr>
            <p:ph type="sldNum" sz="quarter" idx="12"/>
          </p:nvPr>
        </p:nvSpPr>
        <p:spPr/>
        <p:txBody>
          <a:bodyPr/>
          <a:lstStyle/>
          <a:p>
            <a:fld id="{1544249B-A95B-0A4A-B39B-24D217828E59}" type="slidenum">
              <a:rPr lang="en-US" smtClean="0"/>
              <a:t>‹#›</a:t>
            </a:fld>
            <a:endParaRPr lang="en-US"/>
          </a:p>
        </p:txBody>
      </p:sp>
    </p:spTree>
    <p:extLst>
      <p:ext uri="{BB962C8B-B14F-4D97-AF65-F5344CB8AC3E}">
        <p14:creationId xmlns:p14="http://schemas.microsoft.com/office/powerpoint/2010/main" val="2935186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37E2-3997-C14E-A315-D2B4DFC8C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9377B4-8AA5-C942-BB25-9B5CD2488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FDB1DB-B7B5-4B4F-80D5-925CC7C996A8}"/>
              </a:ext>
            </a:extLst>
          </p:cNvPr>
          <p:cNvSpPr>
            <a:spLocks noGrp="1"/>
          </p:cNvSpPr>
          <p:nvPr>
            <p:ph type="dt" sz="half" idx="10"/>
          </p:nvPr>
        </p:nvSpPr>
        <p:spPr/>
        <p:txBody>
          <a:bodyPr/>
          <a:lstStyle/>
          <a:p>
            <a:fld id="{2547C519-2F20-2D47-AFA9-2E8704799AF2}" type="datetimeFigureOut">
              <a:rPr lang="en-US" smtClean="0"/>
              <a:t>9/23/2023</a:t>
            </a:fld>
            <a:endParaRPr lang="en-US"/>
          </a:p>
        </p:txBody>
      </p:sp>
      <p:sp>
        <p:nvSpPr>
          <p:cNvPr id="5" name="Footer Placeholder 4">
            <a:extLst>
              <a:ext uri="{FF2B5EF4-FFF2-40B4-BE49-F238E27FC236}">
                <a16:creationId xmlns:a16="http://schemas.microsoft.com/office/drawing/2014/main" id="{D66B81DF-1157-DB4A-B71D-DACD259923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A43F6-8D3D-F342-AEE4-CAFA626DF723}"/>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1035256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46A6-EBB2-A648-8E75-41D4DC3560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5EEC39-509B-3348-9F0C-A45EC60B9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D8DFB-E77F-CB4B-967B-51B50635566B}"/>
              </a:ext>
            </a:extLst>
          </p:cNvPr>
          <p:cNvSpPr>
            <a:spLocks noGrp="1"/>
          </p:cNvSpPr>
          <p:nvPr>
            <p:ph type="dt" sz="half" idx="10"/>
          </p:nvPr>
        </p:nvSpPr>
        <p:spPr/>
        <p:txBody>
          <a:bodyPr/>
          <a:lstStyle/>
          <a:p>
            <a:fld id="{2547C519-2F20-2D47-AFA9-2E8704799AF2}" type="datetimeFigureOut">
              <a:rPr lang="en-US" smtClean="0"/>
              <a:t>9/23/2023</a:t>
            </a:fld>
            <a:endParaRPr lang="en-US"/>
          </a:p>
        </p:txBody>
      </p:sp>
      <p:sp>
        <p:nvSpPr>
          <p:cNvPr id="5" name="Footer Placeholder 4">
            <a:extLst>
              <a:ext uri="{FF2B5EF4-FFF2-40B4-BE49-F238E27FC236}">
                <a16:creationId xmlns:a16="http://schemas.microsoft.com/office/drawing/2014/main" id="{71B9F91B-A411-C641-B2BD-CAE434576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2A734-94B6-774D-A671-641F4A166BDA}"/>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3051194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A5DD6-410B-2149-BF7E-8D6A672AF1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D02753-B0E6-5E4D-A3C1-91A5E58B12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5F2C65-68B7-314F-8283-E18E1F18287B}"/>
              </a:ext>
            </a:extLst>
          </p:cNvPr>
          <p:cNvSpPr>
            <a:spLocks noGrp="1"/>
          </p:cNvSpPr>
          <p:nvPr>
            <p:ph type="dt" sz="half" idx="10"/>
          </p:nvPr>
        </p:nvSpPr>
        <p:spPr/>
        <p:txBody>
          <a:bodyPr/>
          <a:lstStyle/>
          <a:p>
            <a:fld id="{2547C519-2F20-2D47-AFA9-2E8704799AF2}" type="datetimeFigureOut">
              <a:rPr lang="en-US" smtClean="0"/>
              <a:t>9/23/2023</a:t>
            </a:fld>
            <a:endParaRPr lang="en-US"/>
          </a:p>
        </p:txBody>
      </p:sp>
      <p:sp>
        <p:nvSpPr>
          <p:cNvPr id="5" name="Footer Placeholder 4">
            <a:extLst>
              <a:ext uri="{FF2B5EF4-FFF2-40B4-BE49-F238E27FC236}">
                <a16:creationId xmlns:a16="http://schemas.microsoft.com/office/drawing/2014/main" id="{EBD2FF0C-A306-7845-9041-7D014AD73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CDF95-08AE-8E41-803E-836AAE983A61}"/>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1943137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6D9ED-C344-9E47-AC1C-47B94856EA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0550AB-E5F3-7647-8970-E3913B7124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8AF03D-5C71-4E4B-9CB5-5054D0187E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3B7BE5-D263-2844-B9F3-5BAE76CEC803}"/>
              </a:ext>
            </a:extLst>
          </p:cNvPr>
          <p:cNvSpPr>
            <a:spLocks noGrp="1"/>
          </p:cNvSpPr>
          <p:nvPr>
            <p:ph type="dt" sz="half" idx="10"/>
          </p:nvPr>
        </p:nvSpPr>
        <p:spPr/>
        <p:txBody>
          <a:bodyPr/>
          <a:lstStyle/>
          <a:p>
            <a:fld id="{2547C519-2F20-2D47-AFA9-2E8704799AF2}" type="datetimeFigureOut">
              <a:rPr lang="en-US" smtClean="0"/>
              <a:t>9/23/2023</a:t>
            </a:fld>
            <a:endParaRPr lang="en-US"/>
          </a:p>
        </p:txBody>
      </p:sp>
      <p:sp>
        <p:nvSpPr>
          <p:cNvPr id="6" name="Footer Placeholder 5">
            <a:extLst>
              <a:ext uri="{FF2B5EF4-FFF2-40B4-BE49-F238E27FC236}">
                <a16:creationId xmlns:a16="http://schemas.microsoft.com/office/drawing/2014/main" id="{31C93E7C-65F1-804C-A53F-4F24597648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7C131-BFEA-264B-AA03-F25D6FE846D9}"/>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3533234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14A3-43C7-E141-9ADE-57A9E16890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B93204-EB33-644F-A9BC-297FD73231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E06DF6-0E68-9D4E-BE8E-91690A2A8A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21862E-7306-9844-B58B-B4A5C95A3C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974FAC-5FDC-684A-BD0A-58FDE3B808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F4AF08-07A3-4D4F-9BBB-562E320A1C3A}"/>
              </a:ext>
            </a:extLst>
          </p:cNvPr>
          <p:cNvSpPr>
            <a:spLocks noGrp="1"/>
          </p:cNvSpPr>
          <p:nvPr>
            <p:ph type="dt" sz="half" idx="10"/>
          </p:nvPr>
        </p:nvSpPr>
        <p:spPr/>
        <p:txBody>
          <a:bodyPr/>
          <a:lstStyle/>
          <a:p>
            <a:fld id="{2547C519-2F20-2D47-AFA9-2E8704799AF2}" type="datetimeFigureOut">
              <a:rPr lang="en-US" smtClean="0"/>
              <a:t>9/23/2023</a:t>
            </a:fld>
            <a:endParaRPr lang="en-US"/>
          </a:p>
        </p:txBody>
      </p:sp>
      <p:sp>
        <p:nvSpPr>
          <p:cNvPr id="8" name="Footer Placeholder 7">
            <a:extLst>
              <a:ext uri="{FF2B5EF4-FFF2-40B4-BE49-F238E27FC236}">
                <a16:creationId xmlns:a16="http://schemas.microsoft.com/office/drawing/2014/main" id="{E7A75DB4-1493-CD49-BC34-E8B582AED9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D9D4CC-9440-254A-8214-1539D605C30B}"/>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1262348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B838-419B-9D4D-8E4E-1F55DE68BC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2EC48B-38FC-E04A-9178-9B898B9DDCFB}"/>
              </a:ext>
            </a:extLst>
          </p:cNvPr>
          <p:cNvSpPr>
            <a:spLocks noGrp="1"/>
          </p:cNvSpPr>
          <p:nvPr>
            <p:ph type="dt" sz="half" idx="10"/>
          </p:nvPr>
        </p:nvSpPr>
        <p:spPr/>
        <p:txBody>
          <a:bodyPr/>
          <a:lstStyle/>
          <a:p>
            <a:fld id="{2547C519-2F20-2D47-AFA9-2E8704799AF2}" type="datetimeFigureOut">
              <a:rPr lang="en-US" smtClean="0"/>
              <a:t>9/23/2023</a:t>
            </a:fld>
            <a:endParaRPr lang="en-US"/>
          </a:p>
        </p:txBody>
      </p:sp>
      <p:sp>
        <p:nvSpPr>
          <p:cNvPr id="4" name="Footer Placeholder 3">
            <a:extLst>
              <a:ext uri="{FF2B5EF4-FFF2-40B4-BE49-F238E27FC236}">
                <a16:creationId xmlns:a16="http://schemas.microsoft.com/office/drawing/2014/main" id="{4769A189-3D3C-2247-8BC6-1E6A5BD088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52DD8D-2637-F341-B863-D38F5EB394A3}"/>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19633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3B26-8DEE-3F45-A8A1-D908DB7A1D6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4AC21-BEEE-0142-B17E-CA2BB7F540E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131AD5-FC33-D140-A6DC-73A1F91D417B}"/>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5" name="Footer Placeholder 4">
            <a:extLst>
              <a:ext uri="{FF2B5EF4-FFF2-40B4-BE49-F238E27FC236}">
                <a16:creationId xmlns:a16="http://schemas.microsoft.com/office/drawing/2014/main" id="{EF5ABA6E-8B31-E649-B041-87F02E8A8D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DF9DE4-4EA0-0C4F-9BF1-882DF7FC4DFA}"/>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1040734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B2569-C823-D640-9D41-E5331A2B2429}"/>
              </a:ext>
            </a:extLst>
          </p:cNvPr>
          <p:cNvSpPr>
            <a:spLocks noGrp="1"/>
          </p:cNvSpPr>
          <p:nvPr>
            <p:ph type="dt" sz="half" idx="10"/>
          </p:nvPr>
        </p:nvSpPr>
        <p:spPr/>
        <p:txBody>
          <a:bodyPr/>
          <a:lstStyle/>
          <a:p>
            <a:fld id="{2547C519-2F20-2D47-AFA9-2E8704799AF2}" type="datetimeFigureOut">
              <a:rPr lang="en-US" smtClean="0"/>
              <a:t>9/23/2023</a:t>
            </a:fld>
            <a:endParaRPr lang="en-US"/>
          </a:p>
        </p:txBody>
      </p:sp>
      <p:sp>
        <p:nvSpPr>
          <p:cNvPr id="3" name="Footer Placeholder 2">
            <a:extLst>
              <a:ext uri="{FF2B5EF4-FFF2-40B4-BE49-F238E27FC236}">
                <a16:creationId xmlns:a16="http://schemas.microsoft.com/office/drawing/2014/main" id="{635754F9-8FCD-444D-A8E6-584C5BA111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7D2D2-4E39-FD4C-B524-94EDCD8C8CCA}"/>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1802776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14B76-C589-7842-A0D2-4960A5FFD5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4AFB71-BEEA-5F44-847C-FACDC35E74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5BF5-206F-AC48-A49A-AF46358D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DBA09F-79BC-314D-BFF8-EF8022C8FA43}"/>
              </a:ext>
            </a:extLst>
          </p:cNvPr>
          <p:cNvSpPr>
            <a:spLocks noGrp="1"/>
          </p:cNvSpPr>
          <p:nvPr>
            <p:ph type="dt" sz="half" idx="10"/>
          </p:nvPr>
        </p:nvSpPr>
        <p:spPr/>
        <p:txBody>
          <a:bodyPr/>
          <a:lstStyle/>
          <a:p>
            <a:fld id="{2547C519-2F20-2D47-AFA9-2E8704799AF2}" type="datetimeFigureOut">
              <a:rPr lang="en-US" smtClean="0"/>
              <a:t>9/23/2023</a:t>
            </a:fld>
            <a:endParaRPr lang="en-US"/>
          </a:p>
        </p:txBody>
      </p:sp>
      <p:sp>
        <p:nvSpPr>
          <p:cNvPr id="6" name="Footer Placeholder 5">
            <a:extLst>
              <a:ext uri="{FF2B5EF4-FFF2-40B4-BE49-F238E27FC236}">
                <a16:creationId xmlns:a16="http://schemas.microsoft.com/office/drawing/2014/main" id="{E3A21F5B-902A-A54F-B475-BC39A497F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367EB-F8A7-A64E-8CC1-FA520B1F3E1B}"/>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2662950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6662-AA97-7042-9F99-CA47007F4D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43C04C-D3D9-BC47-9AA2-8955E99A9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DEFF59-1BFC-9B43-B771-A95EDCB49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F0D15-4313-0F45-9901-8F824D5EDE87}"/>
              </a:ext>
            </a:extLst>
          </p:cNvPr>
          <p:cNvSpPr>
            <a:spLocks noGrp="1"/>
          </p:cNvSpPr>
          <p:nvPr>
            <p:ph type="dt" sz="half" idx="10"/>
          </p:nvPr>
        </p:nvSpPr>
        <p:spPr/>
        <p:txBody>
          <a:bodyPr/>
          <a:lstStyle/>
          <a:p>
            <a:fld id="{2547C519-2F20-2D47-AFA9-2E8704799AF2}" type="datetimeFigureOut">
              <a:rPr lang="en-US" smtClean="0"/>
              <a:t>9/23/2023</a:t>
            </a:fld>
            <a:endParaRPr lang="en-US"/>
          </a:p>
        </p:txBody>
      </p:sp>
      <p:sp>
        <p:nvSpPr>
          <p:cNvPr id="6" name="Footer Placeholder 5">
            <a:extLst>
              <a:ext uri="{FF2B5EF4-FFF2-40B4-BE49-F238E27FC236}">
                <a16:creationId xmlns:a16="http://schemas.microsoft.com/office/drawing/2014/main" id="{BCCEE187-4F2C-6B4F-AA23-7912CB66BB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6E4293-CDB3-164F-8A8F-49377C3F071D}"/>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947979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7666-C453-B44F-AB8B-94784E227E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52D494-C38B-714A-9F10-1240D7069A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4338F-8942-BE4A-8CE7-DEFEF829D22E}"/>
              </a:ext>
            </a:extLst>
          </p:cNvPr>
          <p:cNvSpPr>
            <a:spLocks noGrp="1"/>
          </p:cNvSpPr>
          <p:nvPr>
            <p:ph type="dt" sz="half" idx="10"/>
          </p:nvPr>
        </p:nvSpPr>
        <p:spPr/>
        <p:txBody>
          <a:bodyPr/>
          <a:lstStyle/>
          <a:p>
            <a:fld id="{2547C519-2F20-2D47-AFA9-2E8704799AF2}" type="datetimeFigureOut">
              <a:rPr lang="en-US" smtClean="0"/>
              <a:t>9/23/2023</a:t>
            </a:fld>
            <a:endParaRPr lang="en-US"/>
          </a:p>
        </p:txBody>
      </p:sp>
      <p:sp>
        <p:nvSpPr>
          <p:cNvPr id="5" name="Footer Placeholder 4">
            <a:extLst>
              <a:ext uri="{FF2B5EF4-FFF2-40B4-BE49-F238E27FC236}">
                <a16:creationId xmlns:a16="http://schemas.microsoft.com/office/drawing/2014/main" id="{05A99BD5-22EE-8941-BEDA-EE1570E2E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C6C13-DCEF-654F-8A37-3F750381BDBA}"/>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3424297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299006-C2E4-754E-BF36-1D7D125BE3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32A7D2-1B9B-3A42-91A7-9A3EC821F9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B2A10-B5B7-C443-923A-EA29E9A81253}"/>
              </a:ext>
            </a:extLst>
          </p:cNvPr>
          <p:cNvSpPr>
            <a:spLocks noGrp="1"/>
          </p:cNvSpPr>
          <p:nvPr>
            <p:ph type="dt" sz="half" idx="10"/>
          </p:nvPr>
        </p:nvSpPr>
        <p:spPr/>
        <p:txBody>
          <a:bodyPr/>
          <a:lstStyle/>
          <a:p>
            <a:fld id="{2547C519-2F20-2D47-AFA9-2E8704799AF2}" type="datetimeFigureOut">
              <a:rPr lang="en-US" smtClean="0"/>
              <a:t>9/23/2023</a:t>
            </a:fld>
            <a:endParaRPr lang="en-US"/>
          </a:p>
        </p:txBody>
      </p:sp>
      <p:sp>
        <p:nvSpPr>
          <p:cNvPr id="5" name="Footer Placeholder 4">
            <a:extLst>
              <a:ext uri="{FF2B5EF4-FFF2-40B4-BE49-F238E27FC236}">
                <a16:creationId xmlns:a16="http://schemas.microsoft.com/office/drawing/2014/main" id="{9785CE1B-BFE4-054F-8C7F-871ABD8715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9F7D3-99E0-514B-AB3B-06032B892C21}"/>
              </a:ext>
            </a:extLst>
          </p:cNvPr>
          <p:cNvSpPr>
            <a:spLocks noGrp="1"/>
          </p:cNvSpPr>
          <p:nvPr>
            <p:ph type="sldNum" sz="quarter" idx="12"/>
          </p:nvPr>
        </p:nvSpPr>
        <p:spPr/>
        <p:txBody>
          <a:bodyPr/>
          <a:lstStyle/>
          <a:p>
            <a:fld id="{FBA616B8-6511-3D44-96E6-AC3F4FB9672F}" type="slidenum">
              <a:rPr lang="en-US" smtClean="0"/>
              <a:t>‹#›</a:t>
            </a:fld>
            <a:endParaRPr lang="en-US"/>
          </a:p>
        </p:txBody>
      </p:sp>
    </p:spTree>
    <p:extLst>
      <p:ext uri="{BB962C8B-B14F-4D97-AF65-F5344CB8AC3E}">
        <p14:creationId xmlns:p14="http://schemas.microsoft.com/office/powerpoint/2010/main" val="3191827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E4EF-C1DC-F344-B7F6-73C2F77E144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064E8F-72C0-6443-BACD-96FEC9B9CB3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DD8F72-EC19-DA49-8311-C8FAF6F61AEA}"/>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5" name="Footer Placeholder 4">
            <a:extLst>
              <a:ext uri="{FF2B5EF4-FFF2-40B4-BE49-F238E27FC236}">
                <a16:creationId xmlns:a16="http://schemas.microsoft.com/office/drawing/2014/main" id="{55723070-6FD7-0E42-AFD3-2CF029F375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DA55BBA-9897-2C47-8608-D7666E6934FE}"/>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23251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9BD9-0327-5649-BD7B-E3A76778065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4E8EF83-2D15-134D-8608-D443D764828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2DDBB-AD3D-914A-AE84-355F70B61549}"/>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5" name="Footer Placeholder 4">
            <a:extLst>
              <a:ext uri="{FF2B5EF4-FFF2-40B4-BE49-F238E27FC236}">
                <a16:creationId xmlns:a16="http://schemas.microsoft.com/office/drawing/2014/main" id="{C299C664-F436-BA41-9F06-A6D718BACB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C081469-53FE-6843-8208-7B034B8C12F1}"/>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311056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3B26-8DEE-3F45-A8A1-D908DB7A1D6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4AC21-BEEE-0142-B17E-CA2BB7F540E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131AD5-FC33-D140-A6DC-73A1F91D417B}"/>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5" name="Footer Placeholder 4">
            <a:extLst>
              <a:ext uri="{FF2B5EF4-FFF2-40B4-BE49-F238E27FC236}">
                <a16:creationId xmlns:a16="http://schemas.microsoft.com/office/drawing/2014/main" id="{EF5ABA6E-8B31-E649-B041-87F02E8A8D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DF9DE4-4EA0-0C4F-9BF1-882DF7FC4DFA}"/>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601396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491B-6145-D74B-8274-0939EE508A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98ED36E-633F-F146-B773-2558AF31CA8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52BF4E-656A-ED45-80EC-1DF60408B5F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5A4398-CF05-D848-A8AC-BB1E7EA7565C}"/>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6" name="Footer Placeholder 5">
            <a:extLst>
              <a:ext uri="{FF2B5EF4-FFF2-40B4-BE49-F238E27FC236}">
                <a16:creationId xmlns:a16="http://schemas.microsoft.com/office/drawing/2014/main" id="{38E20D23-301C-6A4B-838E-7145EDC9D6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92D2B4-F20A-F44F-B298-3A3FDE16FD29}"/>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1483954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567D-A9DE-6A44-841E-DF262C522B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CE5BFDE-320D-5542-AC55-0978D64C6C6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88A605-CE10-934B-B4C3-7E63F79CD62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FAC135-5A94-3348-815D-14853937731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9C12A-EA13-BA4F-88F9-B9F9CF3CF41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CAA347-43AA-0F4D-8C69-C5B6B042674C}"/>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8" name="Footer Placeholder 7">
            <a:extLst>
              <a:ext uri="{FF2B5EF4-FFF2-40B4-BE49-F238E27FC236}">
                <a16:creationId xmlns:a16="http://schemas.microsoft.com/office/drawing/2014/main" id="{F9920C61-42B0-7D49-90EE-31BAEB7BE8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A21EA5B-86D4-D04A-8DA9-241236D17E99}"/>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3200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491B-6145-D74B-8274-0939EE508A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98ED36E-633F-F146-B773-2558AF31CA8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52BF4E-656A-ED45-80EC-1DF60408B5F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5A4398-CF05-D848-A8AC-BB1E7EA7565C}"/>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6" name="Footer Placeholder 5">
            <a:extLst>
              <a:ext uri="{FF2B5EF4-FFF2-40B4-BE49-F238E27FC236}">
                <a16:creationId xmlns:a16="http://schemas.microsoft.com/office/drawing/2014/main" id="{38E20D23-301C-6A4B-838E-7145EDC9D6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92D2B4-F20A-F44F-B298-3A3FDE16FD29}"/>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1028436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427B-B32E-0D4E-9BCB-F1837B5A35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76C0E0-BE53-5D45-BEF9-DCFC4A2CB091}"/>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4" name="Footer Placeholder 3">
            <a:extLst>
              <a:ext uri="{FF2B5EF4-FFF2-40B4-BE49-F238E27FC236}">
                <a16:creationId xmlns:a16="http://schemas.microsoft.com/office/drawing/2014/main" id="{83BE54A6-BFD9-E74A-94DB-D3C9DDD4C9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0938BD-909B-EF4A-8141-D578562A4CCD}"/>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20936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6B7053-957D-264F-B670-028B47A0A7EA}"/>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3" name="Footer Placeholder 2">
            <a:extLst>
              <a:ext uri="{FF2B5EF4-FFF2-40B4-BE49-F238E27FC236}">
                <a16:creationId xmlns:a16="http://schemas.microsoft.com/office/drawing/2014/main" id="{7C9BD832-62DD-4C43-A58F-9292B349BD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1028230-C6D6-C044-882F-35AF8EEC1C34}"/>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814051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B9BA-60F3-4741-AD4E-458209BABC1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430F2-5758-5D40-833D-4729A108111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137E8B-D548-2744-BE8F-0D294239C1D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A0C49-D67E-234A-B2C4-528119D600DA}"/>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6" name="Footer Placeholder 5">
            <a:extLst>
              <a:ext uri="{FF2B5EF4-FFF2-40B4-BE49-F238E27FC236}">
                <a16:creationId xmlns:a16="http://schemas.microsoft.com/office/drawing/2014/main" id="{3EFA8BCC-E643-2E40-B8C9-E53CFBAC9F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8683929-87AE-C94E-979C-A1F1AD611070}"/>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1143062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9FD7-2345-E04E-A375-3C425B5B63F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947E53-D1F4-7E4B-B261-274F8E2726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110E23-9740-F94E-84D2-C8FD3D0F28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D7C39-4AE2-8A43-9C18-B967AD0B9CB1}"/>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6" name="Footer Placeholder 5">
            <a:extLst>
              <a:ext uri="{FF2B5EF4-FFF2-40B4-BE49-F238E27FC236}">
                <a16:creationId xmlns:a16="http://schemas.microsoft.com/office/drawing/2014/main" id="{B37B7092-DA01-4E45-88CF-9B36F539B2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B021AE-A41E-5A43-9EE4-567779286413}"/>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2997429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169E-C3D8-5841-9D48-1BA35B2665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2B5666-F13F-E342-9EFE-04CFF238A3F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6672A-4518-2542-A79B-AEB2F6311688}"/>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5" name="Footer Placeholder 4">
            <a:extLst>
              <a:ext uri="{FF2B5EF4-FFF2-40B4-BE49-F238E27FC236}">
                <a16:creationId xmlns:a16="http://schemas.microsoft.com/office/drawing/2014/main" id="{D3295588-F864-1344-A690-593CE7E87F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AE85D4-3943-E047-B1A4-FDFDA15FBFE1}"/>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1268760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687A41-ACB7-B04E-98EB-C0D85A6306B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02AC3E-729D-FA4D-AB5F-B0350635CEC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C1943-60B3-9640-B09B-653B36E4B8A4}"/>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5" name="Footer Placeholder 4">
            <a:extLst>
              <a:ext uri="{FF2B5EF4-FFF2-40B4-BE49-F238E27FC236}">
                <a16:creationId xmlns:a16="http://schemas.microsoft.com/office/drawing/2014/main" id="{D9EFBC1B-6B78-6C49-B335-648A3A7CB2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5D9250A-706A-2449-933D-C923B19CA8BF}"/>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97670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743A4-E0D8-314B-B3EE-C494E786C0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69B3D-0F59-BE48-A86F-02BFAE90FAFF}"/>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4" name="Footer Placeholder 3">
            <a:extLst>
              <a:ext uri="{FF2B5EF4-FFF2-40B4-BE49-F238E27FC236}">
                <a16:creationId xmlns:a16="http://schemas.microsoft.com/office/drawing/2014/main" id="{A08BA6BD-23C3-9748-9810-9C11D1AAA1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205205-4DD2-714A-B59F-B6F13C6F2B66}"/>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265045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567D-A9DE-6A44-841E-DF262C522B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CE5BFDE-320D-5542-AC55-0978D64C6C6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88A605-CE10-934B-B4C3-7E63F79CD62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FAC135-5A94-3348-815D-14853937731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9C12A-EA13-BA4F-88F9-B9F9CF3CF41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CAA347-43AA-0F4D-8C69-C5B6B042674C}"/>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8" name="Footer Placeholder 7">
            <a:extLst>
              <a:ext uri="{FF2B5EF4-FFF2-40B4-BE49-F238E27FC236}">
                <a16:creationId xmlns:a16="http://schemas.microsoft.com/office/drawing/2014/main" id="{F9920C61-42B0-7D49-90EE-31BAEB7BE8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A21EA5B-86D4-D04A-8DA9-241236D17E99}"/>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70457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427B-B32E-0D4E-9BCB-F1837B5A35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76C0E0-BE53-5D45-BEF9-DCFC4A2CB091}"/>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4" name="Footer Placeholder 3">
            <a:extLst>
              <a:ext uri="{FF2B5EF4-FFF2-40B4-BE49-F238E27FC236}">
                <a16:creationId xmlns:a16="http://schemas.microsoft.com/office/drawing/2014/main" id="{83BE54A6-BFD9-E74A-94DB-D3C9DDD4C9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0938BD-909B-EF4A-8141-D578562A4CCD}"/>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168699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6B7053-957D-264F-B670-028B47A0A7EA}"/>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3" name="Footer Placeholder 2">
            <a:extLst>
              <a:ext uri="{FF2B5EF4-FFF2-40B4-BE49-F238E27FC236}">
                <a16:creationId xmlns:a16="http://schemas.microsoft.com/office/drawing/2014/main" id="{7C9BD832-62DD-4C43-A58F-9292B349BD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1028230-C6D6-C044-882F-35AF8EEC1C34}"/>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414891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B9BA-60F3-4741-AD4E-458209BABC1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430F2-5758-5D40-833D-4729A108111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137E8B-D548-2744-BE8F-0D294239C1D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A0C49-D67E-234A-B2C4-528119D600DA}"/>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6" name="Footer Placeholder 5">
            <a:extLst>
              <a:ext uri="{FF2B5EF4-FFF2-40B4-BE49-F238E27FC236}">
                <a16:creationId xmlns:a16="http://schemas.microsoft.com/office/drawing/2014/main" id="{3EFA8BCC-E643-2E40-B8C9-E53CFBAC9F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8683929-87AE-C94E-979C-A1F1AD611070}"/>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368684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9FD7-2345-E04E-A375-3C425B5B63F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947E53-D1F4-7E4B-B261-274F8E2726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110E23-9740-F94E-84D2-C8FD3D0F28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D7C39-4AE2-8A43-9C18-B967AD0B9CB1}"/>
              </a:ext>
            </a:extLst>
          </p:cNvPr>
          <p:cNvSpPr>
            <a:spLocks noGrp="1"/>
          </p:cNvSpPr>
          <p:nvPr>
            <p:ph type="dt" sz="half" idx="10"/>
          </p:nvPr>
        </p:nvSpPr>
        <p:spPr>
          <a:xfrm>
            <a:off x="838200" y="6356350"/>
            <a:ext cx="2743200" cy="365125"/>
          </a:xfrm>
          <a:prstGeom prst="rect">
            <a:avLst/>
          </a:prstGeom>
        </p:spPr>
        <p:txBody>
          <a:bodyPr/>
          <a:lstStyle/>
          <a:p>
            <a:fld id="{48A78BBF-D603-7D45-8430-49317192F64D}" type="datetimeFigureOut">
              <a:rPr lang="en-US" smtClean="0"/>
              <a:t>9/23/2023</a:t>
            </a:fld>
            <a:endParaRPr lang="en-US"/>
          </a:p>
        </p:txBody>
      </p:sp>
      <p:sp>
        <p:nvSpPr>
          <p:cNvPr id="6" name="Footer Placeholder 5">
            <a:extLst>
              <a:ext uri="{FF2B5EF4-FFF2-40B4-BE49-F238E27FC236}">
                <a16:creationId xmlns:a16="http://schemas.microsoft.com/office/drawing/2014/main" id="{B37B7092-DA01-4E45-88CF-9B36F539B2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B021AE-A41E-5A43-9EE4-567779286413}"/>
              </a:ext>
            </a:extLst>
          </p:cNvPr>
          <p:cNvSpPr>
            <a:spLocks noGrp="1"/>
          </p:cNvSpPr>
          <p:nvPr>
            <p:ph type="sldNum" sz="quarter" idx="12"/>
          </p:nvPr>
        </p:nvSpPr>
        <p:spPr>
          <a:xfrm>
            <a:off x="8610600" y="6356350"/>
            <a:ext cx="2743200" cy="365125"/>
          </a:xfrm>
          <a:prstGeom prst="rect">
            <a:avLst/>
          </a:prstGeom>
        </p:spPr>
        <p:txBody>
          <a:bodyPr/>
          <a:lstStyle/>
          <a:p>
            <a:fld id="{0CBAACA9-EC4B-1049-B389-88E5FBBBFDAE}" type="slidenum">
              <a:rPr lang="en-US" smtClean="0"/>
              <a:t>‹#›</a:t>
            </a:fld>
            <a:endParaRPr lang="en-US"/>
          </a:p>
        </p:txBody>
      </p:sp>
    </p:spTree>
    <p:extLst>
      <p:ext uri="{BB962C8B-B14F-4D97-AF65-F5344CB8AC3E}">
        <p14:creationId xmlns:p14="http://schemas.microsoft.com/office/powerpoint/2010/main" val="165251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hite text on a black background&#10;&#10;Description automatically generated with medium confidence">
            <a:extLst>
              <a:ext uri="{FF2B5EF4-FFF2-40B4-BE49-F238E27FC236}">
                <a16:creationId xmlns:a16="http://schemas.microsoft.com/office/drawing/2014/main" id="{370616AC-83A1-1D41-B0AD-F20596894A25}"/>
              </a:ext>
            </a:extLst>
          </p:cNvPr>
          <p:cNvPicPr>
            <a:picLocks noChangeAspect="1"/>
          </p:cNvPicPr>
          <p:nvPr userDrawn="1"/>
        </p:nvPicPr>
        <p:blipFill>
          <a:blip r:embed="rId14"/>
          <a:stretch>
            <a:fillRect/>
          </a:stretch>
        </p:blipFill>
        <p:spPr>
          <a:xfrm>
            <a:off x="9138683" y="246962"/>
            <a:ext cx="2808515" cy="664682"/>
          </a:xfrm>
          <a:prstGeom prst="rect">
            <a:avLst/>
          </a:prstGeom>
        </p:spPr>
      </p:pic>
    </p:spTree>
    <p:extLst>
      <p:ext uri="{BB962C8B-B14F-4D97-AF65-F5344CB8AC3E}">
        <p14:creationId xmlns:p14="http://schemas.microsoft.com/office/powerpoint/2010/main" val="3139215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B0360-3D2B-6047-8923-1F184C79F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FC8A58-476E-E94A-9B00-4BD6C7A72A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DC9B6-BCD7-8548-9A66-07D2AAC144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A7892-24B8-8D47-A6CB-48329BEC6AD2}" type="datetimeFigureOut">
              <a:rPr lang="en-US" smtClean="0"/>
              <a:t>9/23/2023</a:t>
            </a:fld>
            <a:endParaRPr lang="en-US"/>
          </a:p>
        </p:txBody>
      </p:sp>
      <p:sp>
        <p:nvSpPr>
          <p:cNvPr id="5" name="Footer Placeholder 4">
            <a:extLst>
              <a:ext uri="{FF2B5EF4-FFF2-40B4-BE49-F238E27FC236}">
                <a16:creationId xmlns:a16="http://schemas.microsoft.com/office/drawing/2014/main" id="{CC807A8F-CF84-7044-9C30-4D19079F9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2A1D0F-0106-6C4E-8212-CCB4A0079E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4249B-A95B-0A4A-B39B-24D217828E59}" type="slidenum">
              <a:rPr lang="en-US" smtClean="0"/>
              <a:t>‹#›</a:t>
            </a:fld>
            <a:endParaRPr lang="en-US"/>
          </a:p>
        </p:txBody>
      </p:sp>
    </p:spTree>
    <p:extLst>
      <p:ext uri="{BB962C8B-B14F-4D97-AF65-F5344CB8AC3E}">
        <p14:creationId xmlns:p14="http://schemas.microsoft.com/office/powerpoint/2010/main" val="2724852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9F41FF-9A46-0249-8702-6F9A1F832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E94C0E-55C7-7540-90EB-2E85144C6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B2EDE-ACBA-B940-9E76-483ECEA157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7C519-2F20-2D47-AFA9-2E8704799AF2}" type="datetimeFigureOut">
              <a:rPr lang="en-US" smtClean="0"/>
              <a:t>9/23/2023</a:t>
            </a:fld>
            <a:endParaRPr lang="en-US"/>
          </a:p>
        </p:txBody>
      </p:sp>
      <p:sp>
        <p:nvSpPr>
          <p:cNvPr id="5" name="Footer Placeholder 4">
            <a:extLst>
              <a:ext uri="{FF2B5EF4-FFF2-40B4-BE49-F238E27FC236}">
                <a16:creationId xmlns:a16="http://schemas.microsoft.com/office/drawing/2014/main" id="{B5390836-F45F-3941-BEDD-F63A3CE697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B7CA92-EF05-8E43-AC75-97BC9A870E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616B8-6511-3D44-96E6-AC3F4FB9672F}" type="slidenum">
              <a:rPr lang="en-US" smtClean="0"/>
              <a:t>‹#›</a:t>
            </a:fld>
            <a:endParaRPr lang="en-US"/>
          </a:p>
        </p:txBody>
      </p:sp>
    </p:spTree>
    <p:extLst>
      <p:ext uri="{BB962C8B-B14F-4D97-AF65-F5344CB8AC3E}">
        <p14:creationId xmlns:p14="http://schemas.microsoft.com/office/powerpoint/2010/main" val="4001122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hite text on a black background&#10;&#10;Description automatically generated with medium confidence">
            <a:extLst>
              <a:ext uri="{FF2B5EF4-FFF2-40B4-BE49-F238E27FC236}">
                <a16:creationId xmlns:a16="http://schemas.microsoft.com/office/drawing/2014/main" id="{370616AC-83A1-1D41-B0AD-F20596894A25}"/>
              </a:ext>
            </a:extLst>
          </p:cNvPr>
          <p:cNvPicPr>
            <a:picLocks noChangeAspect="1"/>
          </p:cNvPicPr>
          <p:nvPr userDrawn="1"/>
        </p:nvPicPr>
        <p:blipFill>
          <a:blip r:embed="rId14"/>
          <a:stretch>
            <a:fillRect/>
          </a:stretch>
        </p:blipFill>
        <p:spPr>
          <a:xfrm>
            <a:off x="228599" y="289492"/>
            <a:ext cx="2808515" cy="664682"/>
          </a:xfrm>
          <a:prstGeom prst="rect">
            <a:avLst/>
          </a:prstGeom>
        </p:spPr>
      </p:pic>
    </p:spTree>
    <p:extLst>
      <p:ext uri="{BB962C8B-B14F-4D97-AF65-F5344CB8AC3E}">
        <p14:creationId xmlns:p14="http://schemas.microsoft.com/office/powerpoint/2010/main" val="1894896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E7B8500F-F985-4034-AA77-12B4FAE25F56}"/>
              </a:ext>
            </a:extLst>
          </p:cNvPr>
          <p:cNvPicPr>
            <a:picLocks noChangeAspect="1"/>
          </p:cNvPicPr>
          <p:nvPr/>
        </p:nvPicPr>
        <p:blipFill>
          <a:blip r:embed="rId2"/>
          <a:stretch>
            <a:fillRect/>
          </a:stretch>
        </p:blipFill>
        <p:spPr>
          <a:xfrm>
            <a:off x="111354" y="5884079"/>
            <a:ext cx="5101669" cy="815923"/>
          </a:xfrm>
          <a:prstGeom prst="rect">
            <a:avLst/>
          </a:prstGeom>
        </p:spPr>
      </p:pic>
      <p:sp>
        <p:nvSpPr>
          <p:cNvPr id="6" name="Rectangle 5">
            <a:extLst>
              <a:ext uri="{FF2B5EF4-FFF2-40B4-BE49-F238E27FC236}">
                <a16:creationId xmlns:a16="http://schemas.microsoft.com/office/drawing/2014/main" id="{9BA5D3D0-2EE2-49F4-80C1-AD31D035720C}"/>
              </a:ext>
            </a:extLst>
          </p:cNvPr>
          <p:cNvSpPr/>
          <p:nvPr/>
        </p:nvSpPr>
        <p:spPr>
          <a:xfrm>
            <a:off x="6096000" y="1"/>
            <a:ext cx="6096000" cy="68580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8059111-7BF8-4D0D-920E-CDED39978FA3}"/>
              </a:ext>
            </a:extLst>
          </p:cNvPr>
          <p:cNvSpPr txBox="1"/>
          <p:nvPr/>
        </p:nvSpPr>
        <p:spPr>
          <a:xfrm>
            <a:off x="6825425" y="1984283"/>
            <a:ext cx="4637149" cy="4062651"/>
          </a:xfrm>
          <a:prstGeom prst="rect">
            <a:avLst/>
          </a:prstGeom>
          <a:noFill/>
        </p:spPr>
        <p:txBody>
          <a:bodyPr wrap="square" rtlCol="0">
            <a:spAutoFit/>
          </a:bodyPr>
          <a:lstStyle/>
          <a:p>
            <a:pPr algn="ctr"/>
            <a:r>
              <a:rPr lang="en-US" sz="4400" b="1" dirty="0">
                <a:solidFill>
                  <a:schemeClr val="bg1"/>
                </a:solidFill>
              </a:rPr>
              <a:t>RESEARCH UPDATE</a:t>
            </a:r>
          </a:p>
          <a:p>
            <a:pPr algn="ctr"/>
            <a:endParaRPr lang="en-US" sz="4400" dirty="0">
              <a:solidFill>
                <a:schemeClr val="bg1"/>
              </a:solidFill>
            </a:endParaRPr>
          </a:p>
          <a:p>
            <a:pPr algn="ctr"/>
            <a:r>
              <a:rPr lang="en-US" sz="4000" b="1" dirty="0">
                <a:solidFill>
                  <a:schemeClr val="bg1"/>
                </a:solidFill>
              </a:rPr>
              <a:t>AUGUST 2023 REVIEW</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2" name="Picture 2" descr="4,182 Big Sky Montana Stock Photos, Pictures &amp;amp; Royalty-Free Images - iStock">
            <a:extLst>
              <a:ext uri="{FF2B5EF4-FFF2-40B4-BE49-F238E27FC236}">
                <a16:creationId xmlns:a16="http://schemas.microsoft.com/office/drawing/2014/main" id="{47C05ABF-29C3-C0DB-6D90-145184B23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907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9BAC3A20-F2EE-43B0-8029-355708E3A45E}"/>
              </a:ext>
            </a:extLst>
          </p:cNvPr>
          <p:cNvGraphicFramePr>
            <a:graphicFrameLocks/>
          </p:cNvGraphicFramePr>
          <p:nvPr>
            <p:extLst>
              <p:ext uri="{D42A27DB-BD31-4B8C-83A1-F6EECF244321}">
                <p14:modId xmlns:p14="http://schemas.microsoft.com/office/powerpoint/2010/main" val="3761745295"/>
              </p:ext>
            </p:extLst>
          </p:nvPr>
        </p:nvGraphicFramePr>
        <p:xfrm>
          <a:off x="294307" y="1066800"/>
          <a:ext cx="11600426" cy="543559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chemeClr val="accent1"/>
                </a:solidFill>
                <a:latin typeface="+mn-lt"/>
              </a:rPr>
              <a:t>AIRDNA SHORT TERM RENTAL DATA </a:t>
            </a:r>
            <a:r>
              <a:rPr lang="en-US" sz="2800" b="1" dirty="0">
                <a:solidFill>
                  <a:schemeClr val="accent1"/>
                </a:solidFill>
                <a:latin typeface="+mn-lt"/>
              </a:rPr>
              <a:t>(Airbnb &amp; Vrbo)</a:t>
            </a:r>
            <a:endParaRPr lang="en-US" sz="2800" dirty="0">
              <a:solidFill>
                <a:schemeClr val="accent1"/>
              </a:solidFill>
              <a:latin typeface="+mn-lt"/>
            </a:endParaRPr>
          </a:p>
        </p:txBody>
      </p:sp>
      <p:sp>
        <p:nvSpPr>
          <p:cNvPr id="5" name="TextBox 4">
            <a:extLst>
              <a:ext uri="{FF2B5EF4-FFF2-40B4-BE49-F238E27FC236}">
                <a16:creationId xmlns:a16="http://schemas.microsoft.com/office/drawing/2014/main" id="{9BB36F4A-35C0-40D6-B9A7-489245DE15DE}"/>
              </a:ext>
            </a:extLst>
          </p:cNvPr>
          <p:cNvSpPr txBox="1"/>
          <p:nvPr/>
        </p:nvSpPr>
        <p:spPr>
          <a:xfrm>
            <a:off x="0" y="6586604"/>
            <a:ext cx="6094520" cy="261610"/>
          </a:xfrm>
          <a:prstGeom prst="rect">
            <a:avLst/>
          </a:prstGeom>
          <a:noFill/>
        </p:spPr>
        <p:txBody>
          <a:bodyPr wrap="square">
            <a:spAutoFit/>
          </a:bodyPr>
          <a:lstStyle/>
          <a:p>
            <a:r>
              <a:rPr lang="en-US" sz="1100" i="1" dirty="0"/>
              <a:t>Source: AirDNA (Includes Airbnb and Vrbo data) </a:t>
            </a:r>
          </a:p>
        </p:txBody>
      </p:sp>
      <p:cxnSp>
        <p:nvCxnSpPr>
          <p:cNvPr id="6" name="Straight Connector 5">
            <a:extLst>
              <a:ext uri="{FF2B5EF4-FFF2-40B4-BE49-F238E27FC236}">
                <a16:creationId xmlns:a16="http://schemas.microsoft.com/office/drawing/2014/main" id="{A9E3AAA3-FEA6-4A53-9996-D165AAB5C3CA}"/>
              </a:ext>
            </a:extLst>
          </p:cNvPr>
          <p:cNvCxnSpPr>
            <a:cxnSpLocks/>
          </p:cNvCxnSpPr>
          <p:nvPr/>
        </p:nvCxnSpPr>
        <p:spPr>
          <a:xfrm>
            <a:off x="4126615" y="2259457"/>
            <a:ext cx="0" cy="36560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6697A4E-6014-495E-9A17-83E1F4EB025E}"/>
              </a:ext>
            </a:extLst>
          </p:cNvPr>
          <p:cNvSpPr txBox="1"/>
          <p:nvPr/>
        </p:nvSpPr>
        <p:spPr>
          <a:xfrm>
            <a:off x="3807195" y="1890125"/>
            <a:ext cx="656946" cy="369332"/>
          </a:xfrm>
          <a:prstGeom prst="rect">
            <a:avLst/>
          </a:prstGeom>
          <a:noFill/>
          <a:ln>
            <a:solidFill>
              <a:srgbClr val="FF0000"/>
            </a:solidFill>
          </a:ln>
        </p:spPr>
        <p:txBody>
          <a:bodyPr wrap="square" rtlCol="0">
            <a:spAutoFit/>
          </a:bodyPr>
          <a:lstStyle/>
          <a:p>
            <a:r>
              <a:rPr lang="en-US" b="1" dirty="0"/>
              <a:t>Vrbo</a:t>
            </a:r>
          </a:p>
        </p:txBody>
      </p:sp>
      <p:sp>
        <p:nvSpPr>
          <p:cNvPr id="11" name="Oval 10">
            <a:extLst>
              <a:ext uri="{FF2B5EF4-FFF2-40B4-BE49-F238E27FC236}">
                <a16:creationId xmlns:a16="http://schemas.microsoft.com/office/drawing/2014/main" id="{D9293C2C-A3D1-49FD-A5AB-ECC6ABFDFB21}"/>
              </a:ext>
            </a:extLst>
          </p:cNvPr>
          <p:cNvSpPr/>
          <p:nvPr/>
        </p:nvSpPr>
        <p:spPr>
          <a:xfrm rot="1047107" flipH="1">
            <a:off x="11616052" y="2569191"/>
            <a:ext cx="117295" cy="1153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7A26D19-A975-41B7-A9D2-EC81258F2460}"/>
              </a:ext>
            </a:extLst>
          </p:cNvPr>
          <p:cNvSpPr txBox="1"/>
          <p:nvPr/>
        </p:nvSpPr>
        <p:spPr>
          <a:xfrm>
            <a:off x="9733528" y="1512316"/>
            <a:ext cx="2161205" cy="584775"/>
          </a:xfrm>
          <a:prstGeom prst="rect">
            <a:avLst/>
          </a:prstGeom>
          <a:noFill/>
          <a:ln>
            <a:solidFill>
              <a:srgbClr val="FF0000"/>
            </a:solidFill>
          </a:ln>
        </p:spPr>
        <p:txBody>
          <a:bodyPr wrap="square" rtlCol="0">
            <a:spAutoFit/>
          </a:bodyPr>
          <a:lstStyle/>
          <a:p>
            <a:pPr algn="ctr"/>
            <a:r>
              <a:rPr lang="en-US" sz="1600" b="1" dirty="0"/>
              <a:t>August 2023 = 1,070 Available Listings</a:t>
            </a:r>
          </a:p>
        </p:txBody>
      </p:sp>
      <p:cxnSp>
        <p:nvCxnSpPr>
          <p:cNvPr id="16" name="Straight Connector 15">
            <a:extLst>
              <a:ext uri="{FF2B5EF4-FFF2-40B4-BE49-F238E27FC236}">
                <a16:creationId xmlns:a16="http://schemas.microsoft.com/office/drawing/2014/main" id="{D01E0019-6166-4313-BAA4-450A983D0BF6}"/>
              </a:ext>
            </a:extLst>
          </p:cNvPr>
          <p:cNvCxnSpPr>
            <a:cxnSpLocks/>
          </p:cNvCxnSpPr>
          <p:nvPr/>
        </p:nvCxnSpPr>
        <p:spPr>
          <a:xfrm>
            <a:off x="949460" y="5092760"/>
            <a:ext cx="0" cy="8227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8">
            <a:extLst>
              <a:ext uri="{FF2B5EF4-FFF2-40B4-BE49-F238E27FC236}">
                <a16:creationId xmlns:a16="http://schemas.microsoft.com/office/drawing/2014/main" id="{96720D64-D920-4E6A-9927-162770EB778E}"/>
              </a:ext>
            </a:extLst>
          </p:cNvPr>
          <p:cNvSpPr txBox="1"/>
          <p:nvPr/>
        </p:nvSpPr>
        <p:spPr>
          <a:xfrm>
            <a:off x="509572" y="4738419"/>
            <a:ext cx="879776" cy="354341"/>
          </a:xfrm>
          <a:prstGeom prst="rect">
            <a:avLst/>
          </a:prstGeom>
          <a:noFill/>
          <a:ln>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chemeClr val="tx1"/>
                </a:solidFill>
              </a:rPr>
              <a:t>Airbnb</a:t>
            </a:r>
          </a:p>
        </p:txBody>
      </p:sp>
    </p:spTree>
    <p:extLst>
      <p:ext uri="{BB962C8B-B14F-4D97-AF65-F5344CB8AC3E}">
        <p14:creationId xmlns:p14="http://schemas.microsoft.com/office/powerpoint/2010/main" val="1305695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24486"/>
            <a:ext cx="9144000" cy="782637"/>
          </a:xfrm>
        </p:spPr>
        <p:txBody>
          <a:bodyPr anchor="ctr"/>
          <a:lstStyle/>
          <a:p>
            <a:pPr algn="l"/>
            <a:r>
              <a:rPr lang="en-US" sz="3200" b="1" dirty="0">
                <a:solidFill>
                  <a:srgbClr val="0070C0"/>
                </a:solidFill>
                <a:latin typeface="+mn-lt"/>
              </a:rPr>
              <a:t>AIRDNA – OCCUPANCY (%) BY MONTH</a:t>
            </a:r>
            <a:br>
              <a:rPr lang="en-US" sz="3200" b="1" dirty="0">
                <a:solidFill>
                  <a:srgbClr val="0070C0"/>
                </a:solidFill>
                <a:latin typeface="+mn-lt"/>
              </a:rPr>
            </a:br>
            <a:endParaRPr lang="en-US" sz="3200" dirty="0">
              <a:solidFill>
                <a:srgbClr val="0070C0"/>
              </a:solidFill>
              <a:latin typeface="+mn-lt"/>
            </a:endParaRPr>
          </a:p>
        </p:txBody>
      </p:sp>
      <p:sp>
        <p:nvSpPr>
          <p:cNvPr id="5" name="TextBox 4">
            <a:extLst>
              <a:ext uri="{FF2B5EF4-FFF2-40B4-BE49-F238E27FC236}">
                <a16:creationId xmlns:a16="http://schemas.microsoft.com/office/drawing/2014/main" id="{E7AE10DB-8BFF-43D7-A779-2181823A396F}"/>
              </a:ext>
            </a:extLst>
          </p:cNvPr>
          <p:cNvSpPr txBox="1"/>
          <p:nvPr/>
        </p:nvSpPr>
        <p:spPr>
          <a:xfrm>
            <a:off x="0" y="6596390"/>
            <a:ext cx="3398520" cy="261610"/>
          </a:xfrm>
          <a:prstGeom prst="rect">
            <a:avLst/>
          </a:prstGeom>
          <a:noFill/>
        </p:spPr>
        <p:txBody>
          <a:bodyPr wrap="square" rtlCol="0">
            <a:spAutoFit/>
          </a:bodyPr>
          <a:lstStyle/>
          <a:p>
            <a:r>
              <a:rPr lang="en-US" sz="1100" i="1" dirty="0"/>
              <a:t>Source: AirDNA (Includes Airbnb and Vrbo data)</a:t>
            </a:r>
          </a:p>
        </p:txBody>
      </p:sp>
      <p:graphicFrame>
        <p:nvGraphicFramePr>
          <p:cNvPr id="7" name="Chart 6">
            <a:extLst>
              <a:ext uri="{FF2B5EF4-FFF2-40B4-BE49-F238E27FC236}">
                <a16:creationId xmlns:a16="http://schemas.microsoft.com/office/drawing/2014/main" id="{74EDAC1A-9D6A-4EE3-89A7-6E88D142E111}"/>
              </a:ext>
            </a:extLst>
          </p:cNvPr>
          <p:cNvGraphicFramePr>
            <a:graphicFrameLocks/>
          </p:cNvGraphicFramePr>
          <p:nvPr>
            <p:extLst>
              <p:ext uri="{D42A27DB-BD31-4B8C-83A1-F6EECF244321}">
                <p14:modId xmlns:p14="http://schemas.microsoft.com/office/powerpoint/2010/main" val="287356118"/>
              </p:ext>
            </p:extLst>
          </p:nvPr>
        </p:nvGraphicFramePr>
        <p:xfrm>
          <a:off x="436880" y="1107122"/>
          <a:ext cx="11318240" cy="5283517"/>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DF379F2E-7A24-41CE-9DD9-9A939CF30C17}"/>
              </a:ext>
            </a:extLst>
          </p:cNvPr>
          <p:cNvCxnSpPr>
            <a:cxnSpLocks/>
          </p:cNvCxnSpPr>
          <p:nvPr/>
        </p:nvCxnSpPr>
        <p:spPr>
          <a:xfrm>
            <a:off x="2966720" y="1686560"/>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F44C700-A4E7-4AF7-8E00-AF5FC48A662E}"/>
              </a:ext>
            </a:extLst>
          </p:cNvPr>
          <p:cNvCxnSpPr/>
          <p:nvPr/>
        </p:nvCxnSpPr>
        <p:spPr>
          <a:xfrm>
            <a:off x="2966720" y="168656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02C4AFBE-F72B-F19C-1B2A-2B633A0B203E}"/>
              </a:ext>
            </a:extLst>
          </p:cNvPr>
          <p:cNvSpPr/>
          <p:nvPr/>
        </p:nvSpPr>
        <p:spPr>
          <a:xfrm>
            <a:off x="6738794" y="3503692"/>
            <a:ext cx="489369" cy="2716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5883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24486"/>
            <a:ext cx="9144000" cy="782637"/>
          </a:xfrm>
        </p:spPr>
        <p:txBody>
          <a:bodyPr anchor="ctr"/>
          <a:lstStyle/>
          <a:p>
            <a:pPr algn="l"/>
            <a:r>
              <a:rPr lang="en-US" sz="3200" b="1" dirty="0">
                <a:solidFill>
                  <a:srgbClr val="0070C0"/>
                </a:solidFill>
                <a:latin typeface="+mn-lt"/>
              </a:rPr>
              <a:t>AIRDNA – AVERAGE DAILY RATE ($) BY MONTH</a:t>
            </a:r>
            <a:br>
              <a:rPr lang="en-US" sz="3200" b="1" dirty="0">
                <a:solidFill>
                  <a:srgbClr val="0070C0"/>
                </a:solidFill>
                <a:latin typeface="+mn-lt"/>
              </a:rPr>
            </a:br>
            <a:endParaRPr lang="en-US" sz="3200" dirty="0">
              <a:solidFill>
                <a:srgbClr val="0070C0"/>
              </a:solidFill>
              <a:latin typeface="+mn-lt"/>
            </a:endParaRPr>
          </a:p>
        </p:txBody>
      </p:sp>
      <p:sp>
        <p:nvSpPr>
          <p:cNvPr id="5" name="TextBox 4">
            <a:extLst>
              <a:ext uri="{FF2B5EF4-FFF2-40B4-BE49-F238E27FC236}">
                <a16:creationId xmlns:a16="http://schemas.microsoft.com/office/drawing/2014/main" id="{E7AE10DB-8BFF-43D7-A779-2181823A396F}"/>
              </a:ext>
            </a:extLst>
          </p:cNvPr>
          <p:cNvSpPr txBox="1"/>
          <p:nvPr/>
        </p:nvSpPr>
        <p:spPr>
          <a:xfrm>
            <a:off x="0" y="6596390"/>
            <a:ext cx="3398520" cy="261610"/>
          </a:xfrm>
          <a:prstGeom prst="rect">
            <a:avLst/>
          </a:prstGeom>
          <a:noFill/>
        </p:spPr>
        <p:txBody>
          <a:bodyPr wrap="square" rtlCol="0">
            <a:spAutoFit/>
          </a:bodyPr>
          <a:lstStyle/>
          <a:p>
            <a:r>
              <a:rPr lang="en-US" sz="1100" i="1" dirty="0"/>
              <a:t>Source: AirDNA (Includes Airbnb and Vrbo data)</a:t>
            </a:r>
          </a:p>
        </p:txBody>
      </p:sp>
      <p:graphicFrame>
        <p:nvGraphicFramePr>
          <p:cNvPr id="7" name="Chart 6">
            <a:extLst>
              <a:ext uri="{FF2B5EF4-FFF2-40B4-BE49-F238E27FC236}">
                <a16:creationId xmlns:a16="http://schemas.microsoft.com/office/drawing/2014/main" id="{398B4DD4-661A-48B0-8A9F-BB25F894AB9F}"/>
              </a:ext>
            </a:extLst>
          </p:cNvPr>
          <p:cNvGraphicFramePr>
            <a:graphicFrameLocks/>
          </p:cNvGraphicFramePr>
          <p:nvPr>
            <p:extLst>
              <p:ext uri="{D42A27DB-BD31-4B8C-83A1-F6EECF244321}">
                <p14:modId xmlns:p14="http://schemas.microsoft.com/office/powerpoint/2010/main" val="1766314814"/>
              </p:ext>
            </p:extLst>
          </p:nvPr>
        </p:nvGraphicFramePr>
        <p:xfrm>
          <a:off x="596900" y="1137920"/>
          <a:ext cx="10998200" cy="5273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1096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4,182 Big Sky Montana Stock Photos, Pictures &amp;amp; Royalty-Free Images - iStock">
            <a:extLst>
              <a:ext uri="{FF2B5EF4-FFF2-40B4-BE49-F238E27FC236}">
                <a16:creationId xmlns:a16="http://schemas.microsoft.com/office/drawing/2014/main" id="{DE5C8A52-3DF2-41DB-BA67-33116E093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36265"/>
            <a:ext cx="6096000" cy="35854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87717F-34CF-436D-9E07-4ED80BD8C377}"/>
              </a:ext>
            </a:extLst>
          </p:cNvPr>
          <p:cNvSpPr/>
          <p:nvPr/>
        </p:nvSpPr>
        <p:spPr>
          <a:xfrm>
            <a:off x="0" y="1"/>
            <a:ext cx="6096000" cy="68580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EA8EA8E-5CC9-4C1F-A392-C248BD416CB7}"/>
              </a:ext>
            </a:extLst>
          </p:cNvPr>
          <p:cNvSpPr txBox="1"/>
          <p:nvPr/>
        </p:nvSpPr>
        <p:spPr>
          <a:xfrm>
            <a:off x="469037" y="2675976"/>
            <a:ext cx="5157926" cy="2831544"/>
          </a:xfrm>
          <a:prstGeom prst="rect">
            <a:avLst/>
          </a:prstGeom>
          <a:noFill/>
        </p:spPr>
        <p:txBody>
          <a:bodyPr wrap="square" rtlCol="0">
            <a:spAutoFit/>
          </a:bodyPr>
          <a:lstStyle/>
          <a:p>
            <a:pPr algn="ctr"/>
            <a:r>
              <a:rPr lang="en-US" sz="4400" b="1" dirty="0">
                <a:solidFill>
                  <a:schemeClr val="bg1"/>
                </a:solidFill>
              </a:rPr>
              <a:t>KEY DATA</a:t>
            </a:r>
          </a:p>
          <a:p>
            <a:pPr algn="ctr"/>
            <a:r>
              <a:rPr lang="en-US" sz="4400" b="1" dirty="0">
                <a:solidFill>
                  <a:schemeClr val="bg1"/>
                </a:solidFill>
              </a:rPr>
              <a:t> DATA</a:t>
            </a:r>
            <a:endParaRPr lang="en-US" b="1"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748778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KEY DATA DIRECT SOURCE LODGING PARTNERS</a:t>
            </a:r>
            <a:endParaRPr lang="en-US" sz="3200" dirty="0">
              <a:latin typeface="+mn-lt"/>
            </a:endParaRPr>
          </a:p>
        </p:txBody>
      </p:sp>
      <p:sp>
        <p:nvSpPr>
          <p:cNvPr id="3" name="Subtitle 2">
            <a:extLst>
              <a:ext uri="{FF2B5EF4-FFF2-40B4-BE49-F238E27FC236}">
                <a16:creationId xmlns:a16="http://schemas.microsoft.com/office/drawing/2014/main" id="{3313AC60-3B2F-C248-AC7F-DEEED06AD7F1}"/>
              </a:ext>
            </a:extLst>
          </p:cNvPr>
          <p:cNvSpPr>
            <a:spLocks noGrp="1"/>
          </p:cNvSpPr>
          <p:nvPr>
            <p:ph type="subTitle" idx="1"/>
          </p:nvPr>
        </p:nvSpPr>
        <p:spPr>
          <a:xfrm>
            <a:off x="335280" y="1241095"/>
            <a:ext cx="11103346" cy="5531802"/>
          </a:xfrm>
        </p:spPr>
        <p:txBody>
          <a:bodyPr/>
          <a:lstStyle/>
          <a:p>
            <a:pPr marL="342900" indent="-342900" algn="l">
              <a:buFont typeface="Arial" panose="020B0604020202020204" pitchFamily="34" charset="0"/>
              <a:buChar char="•"/>
            </a:pPr>
            <a:r>
              <a:rPr lang="en-US" sz="2600" dirty="0"/>
              <a:t>Key Data currently partners with 12 Big Sky property management companies and hotels.</a:t>
            </a:r>
          </a:p>
          <a:p>
            <a:pPr marL="800100" lvl="1" indent="-342900" algn="l">
              <a:buFont typeface="Arial" panose="020B0604020202020204" pitchFamily="34" charset="0"/>
              <a:buChar char="•"/>
            </a:pPr>
            <a:r>
              <a:rPr lang="en-US" sz="2600" dirty="0">
                <a:latin typeface="Calibri" panose="020F0502020204030204" pitchFamily="34" charset="0"/>
              </a:rPr>
              <a:t>In total, this represents ~1,439</a:t>
            </a:r>
            <a:r>
              <a:rPr lang="en-US" sz="2600" dirty="0">
                <a:effectLst/>
                <a:latin typeface="Calibri" panose="020F0502020204030204" pitchFamily="34" charset="0"/>
              </a:rPr>
              <a:t> rental units in the Big Sky area.</a:t>
            </a:r>
          </a:p>
          <a:p>
            <a:pPr marL="800100" lvl="1" indent="-342900" algn="l">
              <a:buFont typeface="Arial" panose="020B0604020202020204" pitchFamily="34" charset="0"/>
              <a:buChar char="•"/>
            </a:pPr>
            <a:r>
              <a:rPr lang="en-US" sz="2600" dirty="0">
                <a:latin typeface="Calibri" panose="020F0502020204030204" pitchFamily="34" charset="0"/>
              </a:rPr>
              <a:t>All figures in the following slides are taken exclusively from the following 12 property management companies and hotels: </a:t>
            </a:r>
          </a:p>
          <a:p>
            <a:pPr marL="1257300" lvl="2" indent="-342900" algn="l">
              <a:buFont typeface="Arial" panose="020B0604020202020204" pitchFamily="34" charset="0"/>
              <a:buChar char="•"/>
            </a:pPr>
            <a:r>
              <a:rPr lang="en-US" sz="2400" dirty="0">
                <a:latin typeface="Calibri" panose="020F0502020204030204" pitchFamily="34" charset="0"/>
              </a:rPr>
              <a:t>Big Sky Vacation Rentals, Gather Vacations, Big Sky Resort, Wilson Peak Properties, Two Pines, Moonlight Basin, Natural Retreats, VillaStay Vacation Rentals, EVOLVE, Stay Montana, The Montage, and The Wilson Hotel</a:t>
            </a:r>
          </a:p>
          <a:p>
            <a:pPr marL="342900" indent="-342900" algn="l">
              <a:buFont typeface="Arial" panose="020B0604020202020204" pitchFamily="34" charset="0"/>
              <a:buChar char="•"/>
            </a:pPr>
            <a:r>
              <a:rPr lang="en-US" sz="2600" dirty="0">
                <a:latin typeface="Calibri" panose="020F0502020204030204" pitchFamily="34" charset="0"/>
              </a:rPr>
              <a:t>We hope to add additional property management companies to the platform in the future, which will improve data quality and increase the total rental unit count. </a:t>
            </a:r>
          </a:p>
          <a:p>
            <a:pPr algn="l"/>
            <a:endParaRPr lang="en-US" sz="2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26322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KEY DATA DIRECT SOURCE DEFINITIONS</a:t>
            </a:r>
            <a:endParaRPr lang="en-US" sz="3200" dirty="0">
              <a:latin typeface="+mn-lt"/>
            </a:endParaRPr>
          </a:p>
        </p:txBody>
      </p:sp>
      <p:sp>
        <p:nvSpPr>
          <p:cNvPr id="3" name="Subtitle 2">
            <a:extLst>
              <a:ext uri="{FF2B5EF4-FFF2-40B4-BE49-F238E27FC236}">
                <a16:creationId xmlns:a16="http://schemas.microsoft.com/office/drawing/2014/main" id="{3313AC60-3B2F-C248-AC7F-DEEED06AD7F1}"/>
              </a:ext>
            </a:extLst>
          </p:cNvPr>
          <p:cNvSpPr>
            <a:spLocks noGrp="1"/>
          </p:cNvSpPr>
          <p:nvPr>
            <p:ph type="subTitle" idx="1"/>
          </p:nvPr>
        </p:nvSpPr>
        <p:spPr>
          <a:xfrm>
            <a:off x="302787" y="1098787"/>
            <a:ext cx="11386005" cy="5531802"/>
          </a:xfrm>
        </p:spPr>
        <p:txBody>
          <a:bodyPr/>
          <a:lstStyle/>
          <a:p>
            <a:pPr marL="342900" indent="-342900" algn="l">
              <a:buFont typeface="Arial" panose="020B0604020202020204" pitchFamily="34" charset="0"/>
              <a:buChar char="•"/>
            </a:pPr>
            <a:r>
              <a:rPr lang="en-US" sz="2200" b="1" u="sng" dirty="0">
                <a:latin typeface="Calibri" panose="020F0502020204030204" pitchFamily="34" charset="0"/>
              </a:rPr>
              <a:t>Average Daily Rate (ADR)</a:t>
            </a:r>
            <a:r>
              <a:rPr lang="en-US" sz="2200" dirty="0">
                <a:latin typeface="Calibri" panose="020F0502020204030204" pitchFamily="34" charset="0"/>
              </a:rPr>
              <a:t> - </a:t>
            </a:r>
            <a:r>
              <a:rPr lang="en-US" sz="2200" b="0" i="0" dirty="0">
                <a:effectLst/>
                <a:latin typeface="SF Pro Display"/>
              </a:rPr>
              <a:t>The average Unit Revenue paid by guests for all the Nights Sold in a given period. ADR, along with the property's Occupancy, are the foundations for the property's financial performance. </a:t>
            </a:r>
          </a:p>
          <a:p>
            <a:pPr marL="800100" lvl="1" indent="-342900" algn="l">
              <a:buFont typeface="Arial" panose="020B0604020202020204" pitchFamily="34" charset="0"/>
              <a:buChar char="•"/>
            </a:pPr>
            <a:r>
              <a:rPr lang="en-US" b="0" i="0" dirty="0">
                <a:effectLst/>
                <a:latin typeface="SF Pro Display"/>
              </a:rPr>
              <a:t>= Total Unit Revenue / Nights Sold</a:t>
            </a:r>
          </a:p>
          <a:p>
            <a:pPr marL="342900" indent="-342900" algn="l">
              <a:buFont typeface="Arial" panose="020B0604020202020204" pitchFamily="34" charset="0"/>
              <a:buChar char="•"/>
            </a:pPr>
            <a:r>
              <a:rPr lang="en-US" sz="2200" b="1" u="sng" dirty="0">
                <a:latin typeface="Calibri" panose="020F0502020204030204" pitchFamily="34" charset="0"/>
              </a:rPr>
              <a:t>Adjusted Paid &amp; Owner Occupancy</a:t>
            </a:r>
            <a:r>
              <a:rPr lang="en-US" sz="2200" b="1" dirty="0">
                <a:latin typeface="Calibri" panose="020F0502020204030204" pitchFamily="34" charset="0"/>
              </a:rPr>
              <a:t> </a:t>
            </a:r>
            <a:r>
              <a:rPr lang="en-US" sz="2200" dirty="0">
                <a:latin typeface="Calibri" panose="020F0502020204030204" pitchFamily="34" charset="0"/>
              </a:rPr>
              <a:t>- </a:t>
            </a:r>
            <a:r>
              <a:rPr lang="en-US" sz="2200" b="0" i="0" dirty="0">
                <a:effectLst/>
                <a:latin typeface="SF Pro Display"/>
              </a:rPr>
              <a:t>The percentage of nights occupied by guests and owners out of the Total Nights minus hold nights in the period. </a:t>
            </a:r>
          </a:p>
          <a:p>
            <a:pPr marL="800100" lvl="1" indent="-342900" algn="l">
              <a:buFont typeface="Arial" panose="020B0604020202020204" pitchFamily="34" charset="0"/>
              <a:buChar char="•"/>
            </a:pPr>
            <a:r>
              <a:rPr lang="en-US" b="0" i="0" dirty="0">
                <a:effectLst/>
                <a:latin typeface="SF Pro Display"/>
              </a:rPr>
              <a:t>= (Nights Sold + Owner Nights) / (Total Nights - Hold Nights)</a:t>
            </a:r>
          </a:p>
          <a:p>
            <a:pPr marL="342900" indent="-342900" algn="l">
              <a:buFont typeface="Arial" panose="020B0604020202020204" pitchFamily="34" charset="0"/>
              <a:buChar char="•"/>
            </a:pPr>
            <a:r>
              <a:rPr lang="en-US" sz="2200" b="1" u="sng" dirty="0">
                <a:latin typeface="Calibri" panose="020F0502020204030204" pitchFamily="34" charset="0"/>
              </a:rPr>
              <a:t>Adjusted Revenue Per Available Room (RevPAR)</a:t>
            </a:r>
            <a:r>
              <a:rPr lang="en-US" sz="2200" b="1" dirty="0">
                <a:latin typeface="Calibri" panose="020F0502020204030204" pitchFamily="34" charset="0"/>
              </a:rPr>
              <a:t> </a:t>
            </a:r>
            <a:r>
              <a:rPr lang="en-US" sz="2200" dirty="0">
                <a:latin typeface="Calibri" panose="020F0502020204030204" pitchFamily="34" charset="0"/>
              </a:rPr>
              <a:t>- </a:t>
            </a:r>
            <a:r>
              <a:rPr lang="en-US" sz="2200" b="0" i="0" dirty="0">
                <a:effectLst/>
                <a:latin typeface="SF Pro Display"/>
              </a:rPr>
              <a:t>A critical KPI for measuring revenue performance, RevPAR takes into account both the average rate at which you booked the property (ADR) and the number of nights it was booked (Occupancy). This provides a better indicator of overall performance when compared to looking at the ADR or the Occupancy alone.   </a:t>
            </a:r>
          </a:p>
          <a:p>
            <a:pPr marL="800100" lvl="1" indent="-342900" algn="l">
              <a:buFont typeface="Arial" panose="020B0604020202020204" pitchFamily="34" charset="0"/>
              <a:buChar char="•"/>
            </a:pPr>
            <a:r>
              <a:rPr lang="en-US" b="0" i="0" dirty="0">
                <a:effectLst/>
                <a:latin typeface="SF Pro Display"/>
              </a:rPr>
              <a:t>= Occupancy x ADR (or) Total Unit Revenue / Nights Available in a given period </a:t>
            </a:r>
          </a:p>
          <a:p>
            <a:pPr marL="342900" indent="-342900" algn="l">
              <a:buFont typeface="Arial" panose="020B0604020202020204" pitchFamily="34" charset="0"/>
              <a:buChar char="•"/>
            </a:pPr>
            <a:r>
              <a:rPr lang="en-US" sz="2200" b="1" i="0" u="sng" dirty="0">
                <a:effectLst/>
                <a:latin typeface="SF Pro Display"/>
              </a:rPr>
              <a:t>Average Revenue (Nightly)</a:t>
            </a:r>
            <a:r>
              <a:rPr lang="en-US" sz="2200" b="0" i="0" dirty="0">
                <a:effectLst/>
                <a:latin typeface="SF Pro Display"/>
              </a:rPr>
              <a:t> - The amount charged to guests, excluding taxes. The total property revenue generated directly from the property rental, including any mandatory, non-discretionary or other charges automatically added to a guest account in which a guest has no ability to “opt-out.”</a:t>
            </a:r>
            <a:endParaRPr lang="en-US" sz="2200" dirty="0">
              <a:latin typeface="Calibri" panose="020F0502020204030204" pitchFamily="34" charset="0"/>
            </a:endParaRPr>
          </a:p>
        </p:txBody>
      </p:sp>
    </p:spTree>
    <p:extLst>
      <p:ext uri="{BB962C8B-B14F-4D97-AF65-F5344CB8AC3E}">
        <p14:creationId xmlns:p14="http://schemas.microsoft.com/office/powerpoint/2010/main" val="2033359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24486"/>
            <a:ext cx="9144000" cy="782637"/>
          </a:xfrm>
        </p:spPr>
        <p:txBody>
          <a:bodyPr anchor="ctr"/>
          <a:lstStyle/>
          <a:p>
            <a:pPr algn="l"/>
            <a:r>
              <a:rPr lang="en-US" sz="3200" b="1" dirty="0">
                <a:solidFill>
                  <a:srgbClr val="0070C0"/>
                </a:solidFill>
                <a:latin typeface="+mn-lt"/>
              </a:rPr>
              <a:t>KEY DATA  – OCCUPANCY (%) BY MONTH</a:t>
            </a:r>
            <a:br>
              <a:rPr lang="en-US" sz="3200" b="1" dirty="0">
                <a:solidFill>
                  <a:srgbClr val="0070C0"/>
                </a:solidFill>
                <a:latin typeface="+mn-lt"/>
              </a:rPr>
            </a:br>
            <a:endParaRPr lang="en-US" sz="3200" dirty="0">
              <a:solidFill>
                <a:srgbClr val="0070C0"/>
              </a:solidFill>
              <a:latin typeface="+mn-lt"/>
            </a:endParaRPr>
          </a:p>
        </p:txBody>
      </p:sp>
      <p:sp>
        <p:nvSpPr>
          <p:cNvPr id="5" name="TextBox 4">
            <a:extLst>
              <a:ext uri="{FF2B5EF4-FFF2-40B4-BE49-F238E27FC236}">
                <a16:creationId xmlns:a16="http://schemas.microsoft.com/office/drawing/2014/main" id="{E7AE10DB-8BFF-43D7-A779-2181823A396F}"/>
              </a:ext>
            </a:extLst>
          </p:cNvPr>
          <p:cNvSpPr txBox="1"/>
          <p:nvPr/>
        </p:nvSpPr>
        <p:spPr>
          <a:xfrm>
            <a:off x="0" y="6596390"/>
            <a:ext cx="3398520" cy="261610"/>
          </a:xfrm>
          <a:prstGeom prst="rect">
            <a:avLst/>
          </a:prstGeom>
          <a:noFill/>
        </p:spPr>
        <p:txBody>
          <a:bodyPr wrap="square" rtlCol="0">
            <a:spAutoFit/>
          </a:bodyPr>
          <a:lstStyle/>
          <a:p>
            <a:r>
              <a:rPr lang="en-US" sz="1100" i="1" dirty="0"/>
              <a:t>Source: AirDNA (Includes Airbnb and Vrbo data)</a:t>
            </a:r>
          </a:p>
        </p:txBody>
      </p:sp>
      <p:cxnSp>
        <p:nvCxnSpPr>
          <p:cNvPr id="4" name="Straight Connector 3">
            <a:extLst>
              <a:ext uri="{FF2B5EF4-FFF2-40B4-BE49-F238E27FC236}">
                <a16:creationId xmlns:a16="http://schemas.microsoft.com/office/drawing/2014/main" id="{DF379F2E-7A24-41CE-9DD9-9A939CF30C17}"/>
              </a:ext>
            </a:extLst>
          </p:cNvPr>
          <p:cNvCxnSpPr>
            <a:cxnSpLocks/>
          </p:cNvCxnSpPr>
          <p:nvPr/>
        </p:nvCxnSpPr>
        <p:spPr>
          <a:xfrm>
            <a:off x="2966720" y="1686560"/>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F44C700-A4E7-4AF7-8E00-AF5FC48A662E}"/>
              </a:ext>
            </a:extLst>
          </p:cNvPr>
          <p:cNvCxnSpPr/>
          <p:nvPr/>
        </p:nvCxnSpPr>
        <p:spPr>
          <a:xfrm>
            <a:off x="2966720" y="1686560"/>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B6E54C7B-65CF-97F5-836D-64A569D12160}"/>
              </a:ext>
            </a:extLst>
          </p:cNvPr>
          <p:cNvGraphicFramePr>
            <a:graphicFrameLocks/>
          </p:cNvGraphicFramePr>
          <p:nvPr>
            <p:extLst>
              <p:ext uri="{D42A27DB-BD31-4B8C-83A1-F6EECF244321}">
                <p14:modId xmlns:p14="http://schemas.microsoft.com/office/powerpoint/2010/main" val="1539494258"/>
              </p:ext>
            </p:extLst>
          </p:nvPr>
        </p:nvGraphicFramePr>
        <p:xfrm>
          <a:off x="537687" y="1178371"/>
          <a:ext cx="11116626" cy="5228363"/>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a:extLst>
              <a:ext uri="{FF2B5EF4-FFF2-40B4-BE49-F238E27FC236}">
                <a16:creationId xmlns:a16="http://schemas.microsoft.com/office/drawing/2014/main" id="{3E3B55F0-C4E8-46B2-EDC1-3A5687B86F98}"/>
              </a:ext>
            </a:extLst>
          </p:cNvPr>
          <p:cNvSpPr/>
          <p:nvPr/>
        </p:nvSpPr>
        <p:spPr>
          <a:xfrm>
            <a:off x="6946053" y="3164090"/>
            <a:ext cx="472728" cy="318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26178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24486"/>
            <a:ext cx="9144000" cy="782637"/>
          </a:xfrm>
        </p:spPr>
        <p:txBody>
          <a:bodyPr anchor="ctr"/>
          <a:lstStyle/>
          <a:p>
            <a:pPr algn="l"/>
            <a:r>
              <a:rPr lang="en-US" sz="3200" b="1" dirty="0">
                <a:solidFill>
                  <a:srgbClr val="0070C0"/>
                </a:solidFill>
                <a:latin typeface="+mn-lt"/>
              </a:rPr>
              <a:t>KEY DATA – AVERAGE DAILY RATE ($) BY MONTH</a:t>
            </a:r>
            <a:br>
              <a:rPr lang="en-US" sz="3200" b="1" dirty="0">
                <a:solidFill>
                  <a:srgbClr val="0070C0"/>
                </a:solidFill>
                <a:latin typeface="+mn-lt"/>
              </a:rPr>
            </a:br>
            <a:endParaRPr lang="en-US" sz="3200" dirty="0">
              <a:solidFill>
                <a:srgbClr val="0070C0"/>
              </a:solidFill>
              <a:latin typeface="+mn-lt"/>
            </a:endParaRPr>
          </a:p>
        </p:txBody>
      </p:sp>
      <p:sp>
        <p:nvSpPr>
          <p:cNvPr id="5" name="TextBox 4">
            <a:extLst>
              <a:ext uri="{FF2B5EF4-FFF2-40B4-BE49-F238E27FC236}">
                <a16:creationId xmlns:a16="http://schemas.microsoft.com/office/drawing/2014/main" id="{E7AE10DB-8BFF-43D7-A779-2181823A396F}"/>
              </a:ext>
            </a:extLst>
          </p:cNvPr>
          <p:cNvSpPr txBox="1"/>
          <p:nvPr/>
        </p:nvSpPr>
        <p:spPr>
          <a:xfrm>
            <a:off x="0" y="6596390"/>
            <a:ext cx="3398520" cy="261610"/>
          </a:xfrm>
          <a:prstGeom prst="rect">
            <a:avLst/>
          </a:prstGeom>
          <a:noFill/>
        </p:spPr>
        <p:txBody>
          <a:bodyPr wrap="square" rtlCol="0">
            <a:spAutoFit/>
          </a:bodyPr>
          <a:lstStyle/>
          <a:p>
            <a:r>
              <a:rPr lang="en-US" sz="1100" i="1" dirty="0"/>
              <a:t>Source: AirDNA (Includes Airbnb and Vrbo data)</a:t>
            </a:r>
          </a:p>
        </p:txBody>
      </p:sp>
      <p:graphicFrame>
        <p:nvGraphicFramePr>
          <p:cNvPr id="4" name="Chart 3">
            <a:extLst>
              <a:ext uri="{FF2B5EF4-FFF2-40B4-BE49-F238E27FC236}">
                <a16:creationId xmlns:a16="http://schemas.microsoft.com/office/drawing/2014/main" id="{7E0E8F38-69BC-0CF9-8B72-1ADC88AB8060}"/>
              </a:ext>
            </a:extLst>
          </p:cNvPr>
          <p:cNvGraphicFramePr>
            <a:graphicFrameLocks/>
          </p:cNvGraphicFramePr>
          <p:nvPr>
            <p:extLst>
              <p:ext uri="{D42A27DB-BD31-4B8C-83A1-F6EECF244321}">
                <p14:modId xmlns:p14="http://schemas.microsoft.com/office/powerpoint/2010/main" val="4222511063"/>
              </p:ext>
            </p:extLst>
          </p:nvPr>
        </p:nvGraphicFramePr>
        <p:xfrm>
          <a:off x="814095" y="1189794"/>
          <a:ext cx="10563809" cy="5210324"/>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3E3B55F0-C4E8-46B2-EDC1-3A5687B86F98}"/>
              </a:ext>
            </a:extLst>
          </p:cNvPr>
          <p:cNvSpPr/>
          <p:nvPr/>
        </p:nvSpPr>
        <p:spPr>
          <a:xfrm>
            <a:off x="6802168" y="5065071"/>
            <a:ext cx="534843" cy="31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775092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tting Here | Big Sky Resort, Montana">
            <a:extLst>
              <a:ext uri="{FF2B5EF4-FFF2-40B4-BE49-F238E27FC236}">
                <a16:creationId xmlns:a16="http://schemas.microsoft.com/office/drawing/2014/main" id="{2A5CB1B8-B28A-4957-94C3-4AF2D1AE7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145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87717F-34CF-436D-9E07-4ED80BD8C377}"/>
              </a:ext>
            </a:extLst>
          </p:cNvPr>
          <p:cNvSpPr/>
          <p:nvPr/>
        </p:nvSpPr>
        <p:spPr>
          <a:xfrm>
            <a:off x="0" y="1"/>
            <a:ext cx="6096000" cy="68580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801787D-516F-4262-A449-E693021A283F}"/>
              </a:ext>
            </a:extLst>
          </p:cNvPr>
          <p:cNvSpPr txBox="1"/>
          <p:nvPr/>
        </p:nvSpPr>
        <p:spPr>
          <a:xfrm>
            <a:off x="469037" y="2041779"/>
            <a:ext cx="5157926" cy="3570208"/>
          </a:xfrm>
          <a:prstGeom prst="rect">
            <a:avLst/>
          </a:prstGeom>
          <a:noFill/>
        </p:spPr>
        <p:txBody>
          <a:bodyPr wrap="square" rtlCol="0">
            <a:spAutoFit/>
          </a:bodyPr>
          <a:lstStyle/>
          <a:p>
            <a:pPr algn="ctr"/>
            <a:r>
              <a:rPr lang="en-US" sz="4400" b="1" dirty="0">
                <a:solidFill>
                  <a:schemeClr val="bg1"/>
                </a:solidFill>
              </a:rPr>
              <a:t>VISA DESTINATION INSIGHTS</a:t>
            </a:r>
          </a:p>
          <a:p>
            <a:pPr algn="ctr"/>
            <a:endParaRPr lang="en-US" sz="4400" b="1" dirty="0">
              <a:solidFill>
                <a:schemeClr val="bg1"/>
              </a:solidFill>
            </a:endParaRPr>
          </a:p>
          <a:p>
            <a:pPr algn="ctr"/>
            <a:r>
              <a:rPr lang="en-US" sz="2000" b="1" i="1" dirty="0">
                <a:solidFill>
                  <a:schemeClr val="bg1"/>
                </a:solidFill>
              </a:rPr>
              <a:t>*Note – Visa data has been updated through July 2023</a:t>
            </a:r>
            <a:endParaRPr lang="en-US" sz="2000" i="1"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847609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02422"/>
            <a:ext cx="9144000" cy="782637"/>
          </a:xfrm>
        </p:spPr>
        <p:txBody>
          <a:bodyPr anchor="ctr"/>
          <a:lstStyle/>
          <a:p>
            <a:pPr algn="l"/>
            <a:r>
              <a:rPr lang="en-US" sz="3200" b="1" dirty="0">
                <a:solidFill>
                  <a:schemeClr val="accent1"/>
                </a:solidFill>
                <a:latin typeface="+mn-lt"/>
              </a:rPr>
              <a:t>VISA VUE – TOTAL VISA CARD SPEND DATA </a:t>
            </a:r>
            <a:br>
              <a:rPr lang="en-US" sz="3200" b="1" dirty="0">
                <a:solidFill>
                  <a:srgbClr val="FF0000"/>
                </a:solidFill>
                <a:latin typeface="+mn-lt"/>
              </a:rPr>
            </a:br>
            <a:r>
              <a:rPr lang="en-US" sz="2400" b="1" dirty="0">
                <a:solidFill>
                  <a:schemeClr val="accent1"/>
                </a:solidFill>
                <a:latin typeface="+mn-lt"/>
              </a:rPr>
              <a:t>(Spend by Month)</a:t>
            </a:r>
            <a:endParaRPr lang="en-US" sz="2400" dirty="0">
              <a:solidFill>
                <a:schemeClr val="accent1"/>
              </a:solidFill>
              <a:latin typeface="+mn-lt"/>
            </a:endParaRPr>
          </a:p>
        </p:txBody>
      </p:sp>
      <p:sp>
        <p:nvSpPr>
          <p:cNvPr id="6" name="TextBox 5">
            <a:extLst>
              <a:ext uri="{FF2B5EF4-FFF2-40B4-BE49-F238E27FC236}">
                <a16:creationId xmlns:a16="http://schemas.microsoft.com/office/drawing/2014/main" id="{F4BC265B-76AF-407D-BF77-B792B3D8CF95}"/>
              </a:ext>
            </a:extLst>
          </p:cNvPr>
          <p:cNvSpPr txBox="1"/>
          <p:nvPr/>
        </p:nvSpPr>
        <p:spPr>
          <a:xfrm>
            <a:off x="0" y="6586604"/>
            <a:ext cx="6094520" cy="261610"/>
          </a:xfrm>
          <a:prstGeom prst="rect">
            <a:avLst/>
          </a:prstGeom>
          <a:noFill/>
        </p:spPr>
        <p:txBody>
          <a:bodyPr wrap="square">
            <a:spAutoFit/>
          </a:bodyPr>
          <a:lstStyle/>
          <a:p>
            <a:r>
              <a:rPr lang="en-US" sz="1100" i="1" dirty="0"/>
              <a:t>Source: Visa Destination Insights</a:t>
            </a:r>
          </a:p>
        </p:txBody>
      </p:sp>
      <p:graphicFrame>
        <p:nvGraphicFramePr>
          <p:cNvPr id="3" name="Chart 2">
            <a:extLst>
              <a:ext uri="{FF2B5EF4-FFF2-40B4-BE49-F238E27FC236}">
                <a16:creationId xmlns:a16="http://schemas.microsoft.com/office/drawing/2014/main" id="{58578438-0220-F9A8-E5F9-6FCD4C90E63A}"/>
              </a:ext>
            </a:extLst>
          </p:cNvPr>
          <p:cNvGraphicFramePr>
            <a:graphicFrameLocks/>
          </p:cNvGraphicFramePr>
          <p:nvPr>
            <p:extLst>
              <p:ext uri="{D42A27DB-BD31-4B8C-83A1-F6EECF244321}">
                <p14:modId xmlns:p14="http://schemas.microsoft.com/office/powerpoint/2010/main" val="1486505438"/>
              </p:ext>
            </p:extLst>
          </p:nvPr>
        </p:nvGraphicFramePr>
        <p:xfrm>
          <a:off x="489519" y="1268082"/>
          <a:ext cx="11210002" cy="51416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5176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EXECUTIVE SUMMARY</a:t>
            </a:r>
            <a:endParaRPr lang="en-US" sz="3200" dirty="0">
              <a:latin typeface="+mn-lt"/>
            </a:endParaRPr>
          </a:p>
        </p:txBody>
      </p:sp>
      <p:sp>
        <p:nvSpPr>
          <p:cNvPr id="6" name="Subtitle 2">
            <a:extLst>
              <a:ext uri="{FF2B5EF4-FFF2-40B4-BE49-F238E27FC236}">
                <a16:creationId xmlns:a16="http://schemas.microsoft.com/office/drawing/2014/main" id="{B38E4A65-8FD4-7E60-7559-AF49CE6F571D}"/>
              </a:ext>
            </a:extLst>
          </p:cNvPr>
          <p:cNvSpPr>
            <a:spLocks noGrp="1"/>
          </p:cNvSpPr>
          <p:nvPr>
            <p:ph type="subTitle" idx="1"/>
          </p:nvPr>
        </p:nvSpPr>
        <p:spPr>
          <a:xfrm>
            <a:off x="335280" y="980123"/>
            <a:ext cx="11388018" cy="5531802"/>
          </a:xfrm>
        </p:spPr>
        <p:txBody>
          <a:bodyPr/>
          <a:lstStyle/>
          <a:p>
            <a:pPr algn="l"/>
            <a:r>
              <a:rPr lang="en-US" sz="2600" b="1" dirty="0"/>
              <a:t>Big Sky Travel &amp; Tourism Trends</a:t>
            </a:r>
          </a:p>
          <a:p>
            <a:pPr marL="457200" indent="-457200" algn="l">
              <a:buFont typeface="Arial" panose="020B0604020202020204" pitchFamily="34" charset="0"/>
              <a:buChar char="•"/>
            </a:pPr>
            <a:r>
              <a:rPr lang="en-US" sz="2000" dirty="0"/>
              <a:t>The Bozeman Yellowstone International Airport continues to show strong performance, with total passengers Year-to-Date through August 2023 up by more than 8% YoY. </a:t>
            </a:r>
          </a:p>
          <a:p>
            <a:pPr marL="914400" lvl="1" indent="-457200" algn="l">
              <a:buFont typeface="Arial" panose="020B0604020202020204" pitchFamily="34" charset="0"/>
              <a:buChar char="•"/>
            </a:pPr>
            <a:r>
              <a:rPr lang="en-US" dirty="0"/>
              <a:t>August 2023 saw an increase of 10.6% in Total Revenue Passengers compared to August 2022.</a:t>
            </a:r>
          </a:p>
          <a:p>
            <a:pPr marL="457200" indent="-457200" algn="l">
              <a:buFont typeface="Arial" panose="020B0604020202020204" pitchFamily="34" charset="0"/>
              <a:buChar char="•"/>
            </a:pPr>
            <a:r>
              <a:rPr lang="en-US" sz="2000" dirty="0"/>
              <a:t>There were 1,070 total Airbnb and Vrbo short term rental listings available in August in Big Sky, which is a YoY increase of 7.2%. Demand remained strong and Occupancy fell by just 0.2%, but Average Daily rate dropped by 12.9%, and RevPAR decreased by 13.0% compared to August of last year.  </a:t>
            </a:r>
          </a:p>
          <a:p>
            <a:pPr marL="914400" lvl="1" indent="-457200" algn="l">
              <a:buFont typeface="Arial" panose="020B0604020202020204" pitchFamily="34" charset="0"/>
              <a:buChar char="•"/>
            </a:pPr>
            <a:r>
              <a:rPr lang="en-US" dirty="0"/>
              <a:t>Because of the significant reduction in ADR, Total Revenue collected from these two short term rental channels totaled just $10.3 million for the month of August, a decrease of 9.3% YoY.</a:t>
            </a:r>
          </a:p>
          <a:p>
            <a:pPr marL="457200" indent="-457200" algn="l">
              <a:buFont typeface="Arial" panose="020B0604020202020204" pitchFamily="34" charset="0"/>
              <a:buChar char="•"/>
            </a:pPr>
            <a:r>
              <a:rPr lang="en-US" sz="2000" dirty="0"/>
              <a:t>Professionally managed short-term rentals saw a slight increase in YoY Occupancy in August, but Average Daily Rate decreased from $585 to $546, a drop of almost 7%.</a:t>
            </a:r>
          </a:p>
          <a:p>
            <a:pPr marL="914400" lvl="1" indent="-457200" algn="l">
              <a:buFont typeface="Arial" panose="020B0604020202020204" pitchFamily="34" charset="0"/>
              <a:buChar char="•"/>
            </a:pPr>
            <a:r>
              <a:rPr lang="en-US" i="1" dirty="0"/>
              <a:t>Note: The Montage was added to the Key Data data set this month and all historical data has been updated to include this new data.  </a:t>
            </a:r>
          </a:p>
          <a:p>
            <a:pPr marL="457200" indent="-457200" algn="l">
              <a:buFont typeface="Arial" panose="020B0604020202020204" pitchFamily="34" charset="0"/>
              <a:buChar char="•"/>
            </a:pPr>
            <a:r>
              <a:rPr lang="en-US" sz="2000" dirty="0"/>
              <a:t>Visa consumer credit card spend in Big Sky continues to grow, with $51.8 million being spent within Big Sky so far this year (Jan-July 2023). </a:t>
            </a:r>
          </a:p>
          <a:p>
            <a:pPr marL="914400" lvl="1" indent="-457200" algn="l">
              <a:buFont typeface="Arial" panose="020B0604020202020204" pitchFamily="34" charset="0"/>
              <a:buChar char="•"/>
            </a:pPr>
            <a:r>
              <a:rPr lang="en-US" i="1" dirty="0"/>
              <a:t>Note: Visa Destination Insights has not yet reported August data.</a:t>
            </a:r>
          </a:p>
          <a:p>
            <a:pPr marL="914400" lvl="1" indent="-457200" algn="l">
              <a:buFont typeface="Arial" panose="020B0604020202020204" pitchFamily="34" charset="0"/>
              <a:buChar char="•"/>
            </a:pPr>
            <a:endParaRPr lang="en-US" sz="1800" dirty="0"/>
          </a:p>
        </p:txBody>
      </p:sp>
    </p:spTree>
    <p:extLst>
      <p:ext uri="{BB962C8B-B14F-4D97-AF65-F5344CB8AC3E}">
        <p14:creationId xmlns:p14="http://schemas.microsoft.com/office/powerpoint/2010/main" val="88746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281462"/>
            <a:ext cx="9144000" cy="782637"/>
          </a:xfrm>
        </p:spPr>
        <p:txBody>
          <a:bodyPr anchor="ctr"/>
          <a:lstStyle/>
          <a:p>
            <a:pPr algn="l"/>
            <a:r>
              <a:rPr lang="en-US" sz="3200" b="1" dirty="0">
                <a:solidFill>
                  <a:schemeClr val="accent1"/>
                </a:solidFill>
                <a:latin typeface="+mn-lt"/>
              </a:rPr>
              <a:t>VISA VUE – TOTAL VISA CARD SPEND DATA </a:t>
            </a:r>
            <a:br>
              <a:rPr lang="en-US" sz="3200" b="1" dirty="0">
                <a:solidFill>
                  <a:schemeClr val="accent1"/>
                </a:solidFill>
                <a:latin typeface="+mn-lt"/>
              </a:rPr>
            </a:br>
            <a:r>
              <a:rPr lang="en-US" sz="2400" b="1" dirty="0">
                <a:solidFill>
                  <a:schemeClr val="accent1"/>
                </a:solidFill>
                <a:latin typeface="+mn-lt"/>
              </a:rPr>
              <a:t>(Cumulative Spend by Month)</a:t>
            </a:r>
            <a:endParaRPr lang="en-US" sz="2400" dirty="0">
              <a:solidFill>
                <a:schemeClr val="accent1"/>
              </a:solidFill>
              <a:latin typeface="+mn-lt"/>
            </a:endParaRPr>
          </a:p>
        </p:txBody>
      </p:sp>
      <p:sp>
        <p:nvSpPr>
          <p:cNvPr id="6" name="TextBox 5">
            <a:extLst>
              <a:ext uri="{FF2B5EF4-FFF2-40B4-BE49-F238E27FC236}">
                <a16:creationId xmlns:a16="http://schemas.microsoft.com/office/drawing/2014/main" id="{F4BC265B-76AF-407D-BF77-B792B3D8CF95}"/>
              </a:ext>
            </a:extLst>
          </p:cNvPr>
          <p:cNvSpPr txBox="1"/>
          <p:nvPr/>
        </p:nvSpPr>
        <p:spPr>
          <a:xfrm>
            <a:off x="0" y="6586604"/>
            <a:ext cx="6094520" cy="261610"/>
          </a:xfrm>
          <a:prstGeom prst="rect">
            <a:avLst/>
          </a:prstGeom>
          <a:noFill/>
        </p:spPr>
        <p:txBody>
          <a:bodyPr wrap="square">
            <a:spAutoFit/>
          </a:bodyPr>
          <a:lstStyle/>
          <a:p>
            <a:r>
              <a:rPr lang="en-US" sz="1100" i="1" dirty="0"/>
              <a:t>Source: Visa Destination Insights</a:t>
            </a:r>
          </a:p>
        </p:txBody>
      </p:sp>
      <p:graphicFrame>
        <p:nvGraphicFramePr>
          <p:cNvPr id="3" name="Chart 2">
            <a:extLst>
              <a:ext uri="{FF2B5EF4-FFF2-40B4-BE49-F238E27FC236}">
                <a16:creationId xmlns:a16="http://schemas.microsoft.com/office/drawing/2014/main" id="{61BFEF19-D71E-A795-9434-696D73567528}"/>
              </a:ext>
            </a:extLst>
          </p:cNvPr>
          <p:cNvGraphicFramePr>
            <a:graphicFrameLocks/>
          </p:cNvGraphicFramePr>
          <p:nvPr>
            <p:extLst>
              <p:ext uri="{D42A27DB-BD31-4B8C-83A1-F6EECF244321}">
                <p14:modId xmlns:p14="http://schemas.microsoft.com/office/powerpoint/2010/main" val="2758302988"/>
              </p:ext>
            </p:extLst>
          </p:nvPr>
        </p:nvGraphicFramePr>
        <p:xfrm>
          <a:off x="650107" y="1267889"/>
          <a:ext cx="10888825" cy="5114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109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24823"/>
            <a:ext cx="9144000" cy="782637"/>
          </a:xfrm>
        </p:spPr>
        <p:txBody>
          <a:bodyPr anchor="ctr"/>
          <a:lstStyle/>
          <a:p>
            <a:pPr algn="l"/>
            <a:r>
              <a:rPr lang="en-US" sz="3200" b="1" dirty="0">
                <a:solidFill>
                  <a:schemeClr val="accent1"/>
                </a:solidFill>
                <a:latin typeface="+mn-lt"/>
              </a:rPr>
              <a:t>VISA VUE – 2023 YEAR-TO-DATE VISA CARD SPEND    DATA (</a:t>
            </a:r>
            <a:r>
              <a:rPr lang="en-US" sz="2400" b="1" dirty="0">
                <a:solidFill>
                  <a:schemeClr val="accent1"/>
                </a:solidFill>
                <a:latin typeface="+mn-lt"/>
              </a:rPr>
              <a:t>Spend by Market January – July 2023)</a:t>
            </a:r>
            <a:endParaRPr lang="en-US" sz="2400" dirty="0">
              <a:solidFill>
                <a:schemeClr val="accent1"/>
              </a:solidFill>
              <a:latin typeface="+mn-lt"/>
            </a:endParaRPr>
          </a:p>
        </p:txBody>
      </p:sp>
      <p:sp>
        <p:nvSpPr>
          <p:cNvPr id="6" name="TextBox 5">
            <a:extLst>
              <a:ext uri="{FF2B5EF4-FFF2-40B4-BE49-F238E27FC236}">
                <a16:creationId xmlns:a16="http://schemas.microsoft.com/office/drawing/2014/main" id="{F4BC265B-76AF-407D-BF77-B792B3D8CF95}"/>
              </a:ext>
            </a:extLst>
          </p:cNvPr>
          <p:cNvSpPr txBox="1"/>
          <p:nvPr/>
        </p:nvSpPr>
        <p:spPr>
          <a:xfrm>
            <a:off x="0" y="6586604"/>
            <a:ext cx="6094520" cy="261610"/>
          </a:xfrm>
          <a:prstGeom prst="rect">
            <a:avLst/>
          </a:prstGeom>
          <a:noFill/>
        </p:spPr>
        <p:txBody>
          <a:bodyPr wrap="square">
            <a:spAutoFit/>
          </a:bodyPr>
          <a:lstStyle/>
          <a:p>
            <a:r>
              <a:rPr lang="en-US" sz="1100" i="1" dirty="0"/>
              <a:t>Source: Visa Destination Insights</a:t>
            </a:r>
          </a:p>
        </p:txBody>
      </p:sp>
      <p:graphicFrame>
        <p:nvGraphicFramePr>
          <p:cNvPr id="3" name="Table 4">
            <a:extLst>
              <a:ext uri="{FF2B5EF4-FFF2-40B4-BE49-F238E27FC236}">
                <a16:creationId xmlns:a16="http://schemas.microsoft.com/office/drawing/2014/main" id="{469D8DBC-EFE4-8805-6225-385457A6D24F}"/>
              </a:ext>
            </a:extLst>
          </p:cNvPr>
          <p:cNvGraphicFramePr>
            <a:graphicFrameLocks noGrp="1"/>
          </p:cNvGraphicFramePr>
          <p:nvPr>
            <p:extLst>
              <p:ext uri="{D42A27DB-BD31-4B8C-83A1-F6EECF244321}">
                <p14:modId xmlns:p14="http://schemas.microsoft.com/office/powerpoint/2010/main" val="1711378811"/>
              </p:ext>
            </p:extLst>
          </p:nvPr>
        </p:nvGraphicFramePr>
        <p:xfrm>
          <a:off x="1569636" y="1545877"/>
          <a:ext cx="9049767" cy="4348480"/>
        </p:xfrm>
        <a:graphic>
          <a:graphicData uri="http://schemas.openxmlformats.org/drawingml/2006/table">
            <a:tbl>
              <a:tblPr firstRow="1" bandRow="1">
                <a:tableStyleId>{5C22544A-7EE6-4342-B048-85BDC9FD1C3A}</a:tableStyleId>
              </a:tblPr>
              <a:tblGrid>
                <a:gridCol w="708342">
                  <a:extLst>
                    <a:ext uri="{9D8B030D-6E8A-4147-A177-3AD203B41FA5}">
                      <a16:colId xmlns:a16="http://schemas.microsoft.com/office/drawing/2014/main" val="4106758027"/>
                    </a:ext>
                  </a:extLst>
                </a:gridCol>
                <a:gridCol w="3361754">
                  <a:extLst>
                    <a:ext uri="{9D8B030D-6E8A-4147-A177-3AD203B41FA5}">
                      <a16:colId xmlns:a16="http://schemas.microsoft.com/office/drawing/2014/main" val="495953764"/>
                    </a:ext>
                  </a:extLst>
                </a:gridCol>
                <a:gridCol w="1041400">
                  <a:extLst>
                    <a:ext uri="{9D8B030D-6E8A-4147-A177-3AD203B41FA5}">
                      <a16:colId xmlns:a16="http://schemas.microsoft.com/office/drawing/2014/main" val="1661714090"/>
                    </a:ext>
                  </a:extLst>
                </a:gridCol>
                <a:gridCol w="1327214">
                  <a:extLst>
                    <a:ext uri="{9D8B030D-6E8A-4147-A177-3AD203B41FA5}">
                      <a16:colId xmlns:a16="http://schemas.microsoft.com/office/drawing/2014/main" val="1815310412"/>
                    </a:ext>
                  </a:extLst>
                </a:gridCol>
                <a:gridCol w="1286066">
                  <a:extLst>
                    <a:ext uri="{9D8B030D-6E8A-4147-A177-3AD203B41FA5}">
                      <a16:colId xmlns:a16="http://schemas.microsoft.com/office/drawing/2014/main" val="1452926316"/>
                    </a:ext>
                  </a:extLst>
                </a:gridCol>
                <a:gridCol w="1324991">
                  <a:extLst>
                    <a:ext uri="{9D8B030D-6E8A-4147-A177-3AD203B41FA5}">
                      <a16:colId xmlns:a16="http://schemas.microsoft.com/office/drawing/2014/main" val="3774744543"/>
                    </a:ext>
                  </a:extLst>
                </a:gridCol>
              </a:tblGrid>
              <a:tr h="370840">
                <a:tc>
                  <a:txBody>
                    <a:bodyPr/>
                    <a:lstStyle/>
                    <a:p>
                      <a:pPr algn="ctr"/>
                      <a:r>
                        <a:rPr lang="en-US" dirty="0"/>
                        <a:t>Rank</a:t>
                      </a:r>
                    </a:p>
                  </a:txBody>
                  <a:tcPr anchor="ctr"/>
                </a:tc>
                <a:tc>
                  <a:txBody>
                    <a:bodyPr/>
                    <a:lstStyle/>
                    <a:p>
                      <a:pPr algn="ctr"/>
                      <a:r>
                        <a:rPr lang="en-US" dirty="0"/>
                        <a:t>Market</a:t>
                      </a:r>
                    </a:p>
                  </a:txBody>
                  <a:tcPr anchor="ctr"/>
                </a:tc>
                <a:tc>
                  <a:txBody>
                    <a:bodyPr/>
                    <a:lstStyle/>
                    <a:p>
                      <a:pPr algn="ctr"/>
                      <a:r>
                        <a:rPr lang="en-US" dirty="0"/>
                        <a:t>Total Spend</a:t>
                      </a:r>
                    </a:p>
                  </a:txBody>
                  <a:tcPr anchor="ctr"/>
                </a:tc>
                <a:tc>
                  <a:txBody>
                    <a:bodyPr/>
                    <a:lstStyle/>
                    <a:p>
                      <a:pPr algn="ctr"/>
                      <a:r>
                        <a:rPr lang="en-US" dirty="0"/>
                        <a:t>YoY Change %</a:t>
                      </a:r>
                    </a:p>
                  </a:txBody>
                  <a:tcPr anchor="ctr"/>
                </a:tc>
                <a:tc>
                  <a:txBody>
                    <a:bodyPr/>
                    <a:lstStyle/>
                    <a:p>
                      <a:pPr algn="ctr"/>
                      <a:r>
                        <a:rPr lang="en-US" dirty="0"/>
                        <a:t>Card Count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YoY Change %</a:t>
                      </a:r>
                    </a:p>
                  </a:txBody>
                  <a:tcPr anchor="ctr"/>
                </a:tc>
                <a:extLst>
                  <a:ext uri="{0D108BD9-81ED-4DB2-BD59-A6C34878D82A}">
                    <a16:rowId xmlns:a16="http://schemas.microsoft.com/office/drawing/2014/main" val="1644775296"/>
                  </a:ext>
                </a:extLst>
              </a:tr>
              <a:tr h="370840">
                <a:tc>
                  <a:txBody>
                    <a:bodyPr/>
                    <a:lstStyle/>
                    <a:p>
                      <a:pPr algn="ctr"/>
                      <a:r>
                        <a:rPr lang="en-US" sz="1400" b="1" dirty="0"/>
                        <a:t>1</a:t>
                      </a:r>
                    </a:p>
                  </a:txBody>
                  <a:tcPr anchor="ctr"/>
                </a:tc>
                <a:tc>
                  <a:txBody>
                    <a:bodyPr/>
                    <a:lstStyle/>
                    <a:p>
                      <a:pPr algn="l" fontAlgn="b"/>
                      <a:r>
                        <a:rPr lang="en-US" sz="1400" b="0" i="0" u="none" strike="noStrike" dirty="0">
                          <a:solidFill>
                            <a:srgbClr val="000000"/>
                          </a:solidFill>
                          <a:effectLst/>
                          <a:latin typeface="Calibri" panose="020F0502020204030204" pitchFamily="34" charset="0"/>
                        </a:rPr>
                        <a:t> Bozeman, MT</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 $14,957,114</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39,291</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+19%</a:t>
                      </a:r>
                    </a:p>
                  </a:txBody>
                  <a:tcPr marL="9525" marR="9525" marT="9525" marB="0" anchor="ctr"/>
                </a:tc>
                <a:extLst>
                  <a:ext uri="{0D108BD9-81ED-4DB2-BD59-A6C34878D82A}">
                    <a16:rowId xmlns:a16="http://schemas.microsoft.com/office/drawing/2014/main" val="3571248295"/>
                  </a:ext>
                </a:extLst>
              </a:tr>
              <a:tr h="370840">
                <a:tc>
                  <a:txBody>
                    <a:bodyPr/>
                    <a:lstStyle/>
                    <a:p>
                      <a:pPr algn="ctr"/>
                      <a:r>
                        <a:rPr lang="en-US" sz="1400" b="1" dirty="0"/>
                        <a:t>2</a:t>
                      </a:r>
                    </a:p>
                  </a:txBody>
                  <a:tcPr anchor="ctr"/>
                </a:tc>
                <a:tc>
                  <a:txBody>
                    <a:bodyPr/>
                    <a:lstStyle/>
                    <a:p>
                      <a:pPr algn="l" fontAlgn="b"/>
                      <a:r>
                        <a:rPr lang="en-US" sz="1400" b="0" i="0" u="none" strike="noStrike" dirty="0">
                          <a:solidFill>
                            <a:srgbClr val="000000"/>
                          </a:solidFill>
                          <a:effectLst/>
                          <a:latin typeface="Calibri" panose="020F0502020204030204" pitchFamily="34" charset="0"/>
                        </a:rPr>
                        <a:t> New York-Newark-Jersey City, NY-NJ-PA</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 $2,396,749</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6,938</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+7% </a:t>
                      </a:r>
                    </a:p>
                  </a:txBody>
                  <a:tcPr marL="9525" marR="9525" marT="9525" marB="0" anchor="ctr"/>
                </a:tc>
                <a:extLst>
                  <a:ext uri="{0D108BD9-81ED-4DB2-BD59-A6C34878D82A}">
                    <a16:rowId xmlns:a16="http://schemas.microsoft.com/office/drawing/2014/main" val="4138873646"/>
                  </a:ext>
                </a:extLst>
              </a:tr>
              <a:tr h="370840">
                <a:tc>
                  <a:txBody>
                    <a:bodyPr/>
                    <a:lstStyle/>
                    <a:p>
                      <a:pPr algn="ctr"/>
                      <a:r>
                        <a:rPr lang="en-US" sz="1400" b="1" dirty="0"/>
                        <a:t>3</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Los Angeles-Long Beach-Anaheim, CA</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 $1,670,610</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5,150</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662645085"/>
                  </a:ext>
                </a:extLst>
              </a:tr>
              <a:tr h="370840">
                <a:tc>
                  <a:txBody>
                    <a:bodyPr/>
                    <a:lstStyle/>
                    <a:p>
                      <a:pPr algn="ctr"/>
                      <a:r>
                        <a:rPr lang="en-US" sz="1400" b="1" dirty="0"/>
                        <a:t>4</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Chicago-Naperville-Elgin, IL-IN-WI</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 $1,614,039</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4,324</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1118902350"/>
                  </a:ext>
                </a:extLst>
              </a:tr>
              <a:tr h="370840">
                <a:tc>
                  <a:txBody>
                    <a:bodyPr/>
                    <a:lstStyle/>
                    <a:p>
                      <a:pPr algn="ctr"/>
                      <a:r>
                        <a:rPr lang="en-US" sz="1400" b="1" dirty="0"/>
                        <a:t>5</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Seattle-Tacoma-Bellevue, WA</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 $1,232,810</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+9%</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4,725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1267768303"/>
                  </a:ext>
                </a:extLst>
              </a:tr>
              <a:tr h="370840">
                <a:tc>
                  <a:txBody>
                    <a:bodyPr/>
                    <a:lstStyle/>
                    <a:p>
                      <a:pPr algn="ctr"/>
                      <a:r>
                        <a:rPr lang="en-US" sz="1400" b="1" dirty="0"/>
                        <a:t>6</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Boston-Cambridge-Newton, MA-NH</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 $1,102,730</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3,457</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+10% </a:t>
                      </a:r>
                    </a:p>
                  </a:txBody>
                  <a:tcPr marL="9525" marR="9525" marT="9525" marB="0" anchor="ctr"/>
                </a:tc>
                <a:extLst>
                  <a:ext uri="{0D108BD9-81ED-4DB2-BD59-A6C34878D82A}">
                    <a16:rowId xmlns:a16="http://schemas.microsoft.com/office/drawing/2014/main" val="3554936473"/>
                  </a:ext>
                </a:extLst>
              </a:tr>
              <a:tr h="370840">
                <a:tc>
                  <a:txBody>
                    <a:bodyPr/>
                    <a:lstStyle/>
                    <a:p>
                      <a:pPr algn="ctr"/>
                      <a:r>
                        <a:rPr lang="en-US" sz="1400" b="1" dirty="0"/>
                        <a:t>7</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Denver-Aurora-Lakewood, CO</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$997,976</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4,897</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+11%</a:t>
                      </a:r>
                    </a:p>
                  </a:txBody>
                  <a:tcPr marL="9525" marR="9525" marT="9525" marB="0" anchor="ctr"/>
                </a:tc>
                <a:extLst>
                  <a:ext uri="{0D108BD9-81ED-4DB2-BD59-A6C34878D82A}">
                    <a16:rowId xmlns:a16="http://schemas.microsoft.com/office/drawing/2014/main" val="2915535559"/>
                  </a:ext>
                </a:extLst>
              </a:tr>
              <a:tr h="370840">
                <a:tc>
                  <a:txBody>
                    <a:bodyPr/>
                    <a:lstStyle/>
                    <a:p>
                      <a:pPr algn="ctr"/>
                      <a:r>
                        <a:rPr lang="en-US" sz="1400" b="1" dirty="0"/>
                        <a:t>8</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San Francisco-Oakland-Berkeley, CA</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 $995,884</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3,428</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962886542"/>
                  </a:ext>
                </a:extLst>
              </a:tr>
              <a:tr h="370840">
                <a:tc>
                  <a:txBody>
                    <a:bodyPr/>
                    <a:lstStyle/>
                    <a:p>
                      <a:pPr algn="ctr"/>
                      <a:r>
                        <a:rPr lang="en-US" sz="1400" b="1" dirty="0"/>
                        <a:t>9</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Minneapolis-St. Paul-Bloomington, MN-WI</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 $926,267</a:t>
                      </a: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-5%</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3,611</a:t>
                      </a:r>
                    </a:p>
                  </a:txBody>
                  <a:tcPr marL="9525" marR="9525" marT="9525" marB="0" anchor="ctr"/>
                </a:tc>
                <a:tc>
                  <a:txBody>
                    <a:bodyPr/>
                    <a:lstStyle/>
                    <a:p>
                      <a:pPr algn="ctr" fontAlgn="b"/>
                      <a:r>
                        <a:rPr lang="en-US" sz="1400" b="0" i="0" u="none" strike="noStrike" dirty="0">
                          <a:solidFill>
                            <a:srgbClr val="FF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4174106470"/>
                  </a:ext>
                </a:extLst>
              </a:tr>
              <a:tr h="370840">
                <a:tc>
                  <a:txBody>
                    <a:bodyPr/>
                    <a:lstStyle/>
                    <a:p>
                      <a:pPr algn="ctr"/>
                      <a:r>
                        <a:rPr lang="en-US" sz="1400" b="1" dirty="0"/>
                        <a:t>10</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Washington-Arlington-Alexandria, DC-VA-MD</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 $824,667</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400" b="0" i="0" u="none" strike="noStrike" dirty="0">
                          <a:solidFill>
                            <a:srgbClr val="000000"/>
                          </a:solidFill>
                          <a:effectLst/>
                          <a:latin typeface="Calibri" panose="020F0502020204030204" pitchFamily="34" charset="0"/>
                        </a:rPr>
                        <a:t>2,231</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FF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2345034787"/>
                  </a:ext>
                </a:extLst>
              </a:tr>
            </a:tbl>
          </a:graphicData>
        </a:graphic>
      </p:graphicFrame>
    </p:spTree>
    <p:extLst>
      <p:ext uri="{BB962C8B-B14F-4D97-AF65-F5344CB8AC3E}">
        <p14:creationId xmlns:p14="http://schemas.microsoft.com/office/powerpoint/2010/main" val="2052852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324823"/>
            <a:ext cx="9144000" cy="782637"/>
          </a:xfrm>
        </p:spPr>
        <p:txBody>
          <a:bodyPr anchor="ctr"/>
          <a:lstStyle/>
          <a:p>
            <a:pPr algn="l"/>
            <a:r>
              <a:rPr lang="en-US" sz="3200" b="1" dirty="0">
                <a:solidFill>
                  <a:schemeClr val="accent1"/>
                </a:solidFill>
                <a:latin typeface="+mn-lt"/>
              </a:rPr>
              <a:t>VISA VUE – 2022 &amp; 2023 YTD VISA CARD SPEND    VISITORS VS. RESIDENTS </a:t>
            </a:r>
            <a:r>
              <a:rPr lang="en-US" sz="2600" b="1" dirty="0">
                <a:solidFill>
                  <a:schemeClr val="accent1"/>
                </a:solidFill>
                <a:latin typeface="+mn-lt"/>
              </a:rPr>
              <a:t>(AS A PERCENT OF TOTAL SPEND)</a:t>
            </a:r>
            <a:endParaRPr lang="en-US" sz="2600" dirty="0">
              <a:solidFill>
                <a:schemeClr val="accent1"/>
              </a:solidFill>
              <a:latin typeface="+mn-lt"/>
            </a:endParaRPr>
          </a:p>
        </p:txBody>
      </p:sp>
      <p:sp>
        <p:nvSpPr>
          <p:cNvPr id="6" name="TextBox 5">
            <a:extLst>
              <a:ext uri="{FF2B5EF4-FFF2-40B4-BE49-F238E27FC236}">
                <a16:creationId xmlns:a16="http://schemas.microsoft.com/office/drawing/2014/main" id="{F4BC265B-76AF-407D-BF77-B792B3D8CF95}"/>
              </a:ext>
            </a:extLst>
          </p:cNvPr>
          <p:cNvSpPr txBox="1"/>
          <p:nvPr/>
        </p:nvSpPr>
        <p:spPr>
          <a:xfrm>
            <a:off x="0" y="6586604"/>
            <a:ext cx="6094520" cy="261610"/>
          </a:xfrm>
          <a:prstGeom prst="rect">
            <a:avLst/>
          </a:prstGeom>
          <a:noFill/>
        </p:spPr>
        <p:txBody>
          <a:bodyPr wrap="square">
            <a:spAutoFit/>
          </a:bodyPr>
          <a:lstStyle/>
          <a:p>
            <a:r>
              <a:rPr lang="en-US" sz="1100" i="1" dirty="0"/>
              <a:t>Source: Visa Destination Insights</a:t>
            </a:r>
          </a:p>
        </p:txBody>
      </p:sp>
      <p:graphicFrame>
        <p:nvGraphicFramePr>
          <p:cNvPr id="4" name="Chart 3">
            <a:extLst>
              <a:ext uri="{FF2B5EF4-FFF2-40B4-BE49-F238E27FC236}">
                <a16:creationId xmlns:a16="http://schemas.microsoft.com/office/drawing/2014/main" id="{3EEE8A12-B575-90D5-A21B-67C4E975D103}"/>
              </a:ext>
            </a:extLst>
          </p:cNvPr>
          <p:cNvGraphicFramePr>
            <a:graphicFrameLocks/>
          </p:cNvGraphicFramePr>
          <p:nvPr>
            <p:extLst>
              <p:ext uri="{D42A27DB-BD31-4B8C-83A1-F6EECF244321}">
                <p14:modId xmlns:p14="http://schemas.microsoft.com/office/powerpoint/2010/main" val="1391925854"/>
              </p:ext>
            </p:extLst>
          </p:nvPr>
        </p:nvGraphicFramePr>
        <p:xfrm>
          <a:off x="325230" y="1369609"/>
          <a:ext cx="11538580" cy="4992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9880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4,182 Big Sky Montana Stock Photos, Pictures &amp;amp; Royalty-Free Images - iStock">
            <a:extLst>
              <a:ext uri="{FF2B5EF4-FFF2-40B4-BE49-F238E27FC236}">
                <a16:creationId xmlns:a16="http://schemas.microsoft.com/office/drawing/2014/main" id="{36CD8604-4E45-4208-A111-2E74030034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87717F-34CF-436D-9E07-4ED80BD8C377}"/>
              </a:ext>
            </a:extLst>
          </p:cNvPr>
          <p:cNvSpPr/>
          <p:nvPr/>
        </p:nvSpPr>
        <p:spPr>
          <a:xfrm>
            <a:off x="0" y="0"/>
            <a:ext cx="6096000" cy="68580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B9D6AC6-BC09-47CD-911D-2F73120C4D0B}"/>
              </a:ext>
            </a:extLst>
          </p:cNvPr>
          <p:cNvSpPr txBox="1"/>
          <p:nvPr/>
        </p:nvSpPr>
        <p:spPr>
          <a:xfrm>
            <a:off x="418548" y="1306016"/>
            <a:ext cx="5258903" cy="4154984"/>
          </a:xfrm>
          <a:prstGeom prst="rect">
            <a:avLst/>
          </a:prstGeom>
          <a:noFill/>
        </p:spPr>
        <p:txBody>
          <a:bodyPr wrap="square" rtlCol="0">
            <a:spAutoFit/>
          </a:bodyPr>
          <a:lstStyle/>
          <a:p>
            <a:pPr algn="ctr"/>
            <a:r>
              <a:rPr lang="en-US" sz="4400" b="1" dirty="0">
                <a:solidFill>
                  <a:schemeClr val="bg1"/>
                </a:solidFill>
              </a:rPr>
              <a:t>CONSUMER SENTIMENT DATA</a:t>
            </a:r>
          </a:p>
          <a:p>
            <a:pPr algn="ctr"/>
            <a:endParaRPr lang="en-US" sz="4400" b="1" dirty="0">
              <a:solidFill>
                <a:schemeClr val="bg1"/>
              </a:solidFill>
            </a:endParaRPr>
          </a:p>
          <a:p>
            <a:pPr algn="ctr"/>
            <a:r>
              <a:rPr lang="en-US" sz="4400" b="1" dirty="0">
                <a:solidFill>
                  <a:schemeClr val="bg1"/>
                </a:solidFill>
              </a:rPr>
              <a:t>LONGWOODS INTERNATIONAL &amp; FUTURE PARTNERS</a:t>
            </a:r>
            <a:endParaRPr lang="en-US" dirty="0">
              <a:solidFill>
                <a:schemeClr val="bg1"/>
              </a:solidFill>
            </a:endParaRPr>
          </a:p>
        </p:txBody>
      </p:sp>
    </p:spTree>
    <p:extLst>
      <p:ext uri="{BB962C8B-B14F-4D97-AF65-F5344CB8AC3E}">
        <p14:creationId xmlns:p14="http://schemas.microsoft.com/office/powerpoint/2010/main" val="2640300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195315" y="197486"/>
            <a:ext cx="9144000" cy="782637"/>
          </a:xfrm>
        </p:spPr>
        <p:txBody>
          <a:bodyPr anchor="ctr"/>
          <a:lstStyle/>
          <a:p>
            <a:pPr algn="l"/>
            <a:r>
              <a:rPr lang="en-US" sz="3200" b="1" dirty="0">
                <a:solidFill>
                  <a:srgbClr val="0070C0"/>
                </a:solidFill>
                <a:latin typeface="+mn-lt"/>
              </a:rPr>
              <a:t>TRAVEL SENTIMENT STUDY WAVE 77</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Longwoods International</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16, 2023; US National Sample of 1,000 adults 18+</a:t>
            </a:r>
          </a:p>
        </p:txBody>
      </p:sp>
      <p:pic>
        <p:nvPicPr>
          <p:cNvPr id="3" name="Picture 2">
            <a:extLst>
              <a:ext uri="{FF2B5EF4-FFF2-40B4-BE49-F238E27FC236}">
                <a16:creationId xmlns:a16="http://schemas.microsoft.com/office/drawing/2014/main" id="{542B50AE-0B56-FBE9-6D11-187BE7BCBBA3}"/>
              </a:ext>
            </a:extLst>
          </p:cNvPr>
          <p:cNvPicPr>
            <a:picLocks noChangeAspect="1"/>
          </p:cNvPicPr>
          <p:nvPr/>
        </p:nvPicPr>
        <p:blipFill>
          <a:blip r:embed="rId2"/>
          <a:stretch>
            <a:fillRect/>
          </a:stretch>
        </p:blipFill>
        <p:spPr>
          <a:xfrm>
            <a:off x="2044793" y="1496399"/>
            <a:ext cx="8102414" cy="4584349"/>
          </a:xfrm>
          <a:prstGeom prst="rect">
            <a:avLst/>
          </a:prstGeom>
          <a:ln>
            <a:solidFill>
              <a:schemeClr val="tx1"/>
            </a:solidFill>
          </a:ln>
        </p:spPr>
      </p:pic>
    </p:spTree>
    <p:extLst>
      <p:ext uri="{BB962C8B-B14F-4D97-AF65-F5344CB8AC3E}">
        <p14:creationId xmlns:p14="http://schemas.microsoft.com/office/powerpoint/2010/main" val="4026358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195315" y="197486"/>
            <a:ext cx="9144000" cy="782637"/>
          </a:xfrm>
        </p:spPr>
        <p:txBody>
          <a:bodyPr anchor="ctr"/>
          <a:lstStyle/>
          <a:p>
            <a:pPr algn="l"/>
            <a:r>
              <a:rPr lang="en-US" sz="3200" b="1" dirty="0">
                <a:solidFill>
                  <a:srgbClr val="0070C0"/>
                </a:solidFill>
                <a:latin typeface="+mn-lt"/>
              </a:rPr>
              <a:t>TRAVEL SENTIMENT STUDY WAVE 77</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Longwoods International</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16, 2023; US National Sample of 1,000 adults 18+</a:t>
            </a:r>
          </a:p>
        </p:txBody>
      </p:sp>
      <p:pic>
        <p:nvPicPr>
          <p:cNvPr id="4" name="Picture 3">
            <a:extLst>
              <a:ext uri="{FF2B5EF4-FFF2-40B4-BE49-F238E27FC236}">
                <a16:creationId xmlns:a16="http://schemas.microsoft.com/office/drawing/2014/main" id="{1ADBEA42-7A8A-696D-25BD-26ECC68C351C}"/>
              </a:ext>
            </a:extLst>
          </p:cNvPr>
          <p:cNvPicPr>
            <a:picLocks noChangeAspect="1"/>
          </p:cNvPicPr>
          <p:nvPr/>
        </p:nvPicPr>
        <p:blipFill>
          <a:blip r:embed="rId2"/>
          <a:stretch>
            <a:fillRect/>
          </a:stretch>
        </p:blipFill>
        <p:spPr>
          <a:xfrm>
            <a:off x="2040724" y="1496398"/>
            <a:ext cx="8110551" cy="4579195"/>
          </a:xfrm>
          <a:prstGeom prst="rect">
            <a:avLst/>
          </a:prstGeom>
          <a:ln>
            <a:solidFill>
              <a:schemeClr val="tx1"/>
            </a:solidFill>
          </a:ln>
        </p:spPr>
      </p:pic>
    </p:spTree>
    <p:extLst>
      <p:ext uri="{BB962C8B-B14F-4D97-AF65-F5344CB8AC3E}">
        <p14:creationId xmlns:p14="http://schemas.microsoft.com/office/powerpoint/2010/main" val="262974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195315" y="197486"/>
            <a:ext cx="9144000" cy="782637"/>
          </a:xfrm>
        </p:spPr>
        <p:txBody>
          <a:bodyPr anchor="ctr"/>
          <a:lstStyle/>
          <a:p>
            <a:pPr algn="l"/>
            <a:r>
              <a:rPr lang="en-US" sz="3200" b="1" dirty="0">
                <a:solidFill>
                  <a:srgbClr val="0070C0"/>
                </a:solidFill>
                <a:latin typeface="+mn-lt"/>
              </a:rPr>
              <a:t>TRAVEL SENTIMENT STUDY WAVE 77</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Longwoods International</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16, 2023; US National Sample of 1,000 adults 18+</a:t>
            </a:r>
          </a:p>
        </p:txBody>
      </p:sp>
      <p:pic>
        <p:nvPicPr>
          <p:cNvPr id="3" name="Picture 2">
            <a:extLst>
              <a:ext uri="{FF2B5EF4-FFF2-40B4-BE49-F238E27FC236}">
                <a16:creationId xmlns:a16="http://schemas.microsoft.com/office/drawing/2014/main" id="{46307A03-88E6-9AE2-F12A-EB3C54400FCE}"/>
              </a:ext>
            </a:extLst>
          </p:cNvPr>
          <p:cNvPicPr>
            <a:picLocks noChangeAspect="1"/>
          </p:cNvPicPr>
          <p:nvPr/>
        </p:nvPicPr>
        <p:blipFill>
          <a:blip r:embed="rId2"/>
          <a:stretch>
            <a:fillRect/>
          </a:stretch>
        </p:blipFill>
        <p:spPr>
          <a:xfrm>
            <a:off x="2040724" y="1496397"/>
            <a:ext cx="8110551" cy="4548163"/>
          </a:xfrm>
          <a:prstGeom prst="rect">
            <a:avLst/>
          </a:prstGeom>
          <a:ln>
            <a:solidFill>
              <a:schemeClr val="tx1"/>
            </a:solidFill>
          </a:ln>
        </p:spPr>
      </p:pic>
    </p:spTree>
    <p:extLst>
      <p:ext uri="{BB962C8B-B14F-4D97-AF65-F5344CB8AC3E}">
        <p14:creationId xmlns:p14="http://schemas.microsoft.com/office/powerpoint/2010/main" val="1650617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195315" y="197486"/>
            <a:ext cx="9144000" cy="782637"/>
          </a:xfrm>
        </p:spPr>
        <p:txBody>
          <a:bodyPr anchor="ctr"/>
          <a:lstStyle/>
          <a:p>
            <a:pPr algn="l"/>
            <a:r>
              <a:rPr lang="en-US" sz="3200" b="1" dirty="0">
                <a:solidFill>
                  <a:srgbClr val="0070C0"/>
                </a:solidFill>
                <a:latin typeface="+mn-lt"/>
              </a:rPr>
              <a:t>TRAVEL SENTIMENT STUDY WAVE 77</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Longwoods International</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16, 2023; US National Sample of 1,000 adults 18+</a:t>
            </a:r>
          </a:p>
        </p:txBody>
      </p:sp>
      <p:pic>
        <p:nvPicPr>
          <p:cNvPr id="4" name="Picture 3">
            <a:extLst>
              <a:ext uri="{FF2B5EF4-FFF2-40B4-BE49-F238E27FC236}">
                <a16:creationId xmlns:a16="http://schemas.microsoft.com/office/drawing/2014/main" id="{CA5A803B-56A2-BCC2-3305-94C034B3C155}"/>
              </a:ext>
            </a:extLst>
          </p:cNvPr>
          <p:cNvPicPr>
            <a:picLocks noChangeAspect="1"/>
          </p:cNvPicPr>
          <p:nvPr/>
        </p:nvPicPr>
        <p:blipFill>
          <a:blip r:embed="rId2"/>
          <a:stretch>
            <a:fillRect/>
          </a:stretch>
        </p:blipFill>
        <p:spPr>
          <a:xfrm>
            <a:off x="2037326" y="1459719"/>
            <a:ext cx="8117347" cy="4548162"/>
          </a:xfrm>
          <a:prstGeom prst="rect">
            <a:avLst/>
          </a:prstGeom>
          <a:ln>
            <a:solidFill>
              <a:schemeClr val="tx1"/>
            </a:solidFill>
          </a:ln>
        </p:spPr>
      </p:pic>
    </p:spTree>
    <p:extLst>
      <p:ext uri="{BB962C8B-B14F-4D97-AF65-F5344CB8AC3E}">
        <p14:creationId xmlns:p14="http://schemas.microsoft.com/office/powerpoint/2010/main" val="719809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195315" y="197486"/>
            <a:ext cx="9144000" cy="782637"/>
          </a:xfrm>
        </p:spPr>
        <p:txBody>
          <a:bodyPr anchor="ctr"/>
          <a:lstStyle/>
          <a:p>
            <a:pPr algn="l"/>
            <a:r>
              <a:rPr lang="en-US" sz="3200" b="1" dirty="0">
                <a:solidFill>
                  <a:srgbClr val="0070C0"/>
                </a:solidFill>
                <a:latin typeface="+mn-lt"/>
              </a:rPr>
              <a:t>TRAVEL SENTIMENT STUDY WAVE 77</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Longwoods International</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16, 2023; US National Sample of 1,000 adults 18+</a:t>
            </a:r>
          </a:p>
        </p:txBody>
      </p:sp>
      <p:pic>
        <p:nvPicPr>
          <p:cNvPr id="3" name="Picture 2">
            <a:extLst>
              <a:ext uri="{FF2B5EF4-FFF2-40B4-BE49-F238E27FC236}">
                <a16:creationId xmlns:a16="http://schemas.microsoft.com/office/drawing/2014/main" id="{AA1D4654-BD3C-229E-0D1C-24493422E34D}"/>
              </a:ext>
            </a:extLst>
          </p:cNvPr>
          <p:cNvPicPr>
            <a:picLocks noChangeAspect="1"/>
          </p:cNvPicPr>
          <p:nvPr/>
        </p:nvPicPr>
        <p:blipFill>
          <a:blip r:embed="rId2"/>
          <a:stretch>
            <a:fillRect/>
          </a:stretch>
        </p:blipFill>
        <p:spPr>
          <a:xfrm>
            <a:off x="2037327" y="1503761"/>
            <a:ext cx="8117346" cy="4569413"/>
          </a:xfrm>
          <a:prstGeom prst="rect">
            <a:avLst/>
          </a:prstGeom>
          <a:ln>
            <a:solidFill>
              <a:schemeClr val="tx1"/>
            </a:solidFill>
          </a:ln>
        </p:spPr>
      </p:pic>
    </p:spTree>
    <p:extLst>
      <p:ext uri="{BB962C8B-B14F-4D97-AF65-F5344CB8AC3E}">
        <p14:creationId xmlns:p14="http://schemas.microsoft.com/office/powerpoint/2010/main" val="2005816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195315" y="197486"/>
            <a:ext cx="9144000" cy="782637"/>
          </a:xfrm>
        </p:spPr>
        <p:txBody>
          <a:bodyPr anchor="ctr"/>
          <a:lstStyle/>
          <a:p>
            <a:pPr algn="l"/>
            <a:r>
              <a:rPr lang="en-US" sz="3200" b="1" dirty="0">
                <a:solidFill>
                  <a:srgbClr val="0070C0"/>
                </a:solidFill>
                <a:latin typeface="+mn-lt"/>
              </a:rPr>
              <a:t>TRAVEL SENTIMENT STUDY WAVE 77</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Longwoods International</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16, 2023; US National Sample of 1,000 adults 18+</a:t>
            </a:r>
          </a:p>
        </p:txBody>
      </p:sp>
      <p:pic>
        <p:nvPicPr>
          <p:cNvPr id="4" name="Picture 3">
            <a:extLst>
              <a:ext uri="{FF2B5EF4-FFF2-40B4-BE49-F238E27FC236}">
                <a16:creationId xmlns:a16="http://schemas.microsoft.com/office/drawing/2014/main" id="{F7E9225D-27F4-A24C-3848-7668796FF5CB}"/>
              </a:ext>
            </a:extLst>
          </p:cNvPr>
          <p:cNvPicPr>
            <a:picLocks noChangeAspect="1"/>
          </p:cNvPicPr>
          <p:nvPr/>
        </p:nvPicPr>
        <p:blipFill>
          <a:blip r:embed="rId2"/>
          <a:stretch>
            <a:fillRect/>
          </a:stretch>
        </p:blipFill>
        <p:spPr>
          <a:xfrm>
            <a:off x="2042778" y="1500573"/>
            <a:ext cx="8106444" cy="4576000"/>
          </a:xfrm>
          <a:prstGeom prst="rect">
            <a:avLst/>
          </a:prstGeom>
          <a:ln>
            <a:solidFill>
              <a:schemeClr val="tx1"/>
            </a:solidFill>
          </a:ln>
        </p:spPr>
      </p:pic>
    </p:spTree>
    <p:extLst>
      <p:ext uri="{BB962C8B-B14F-4D97-AF65-F5344CB8AC3E}">
        <p14:creationId xmlns:p14="http://schemas.microsoft.com/office/powerpoint/2010/main" val="243569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EXECUTIVE SUMMARY</a:t>
            </a:r>
            <a:endParaRPr lang="en-US" sz="3200" dirty="0">
              <a:latin typeface="+mn-lt"/>
            </a:endParaRPr>
          </a:p>
        </p:txBody>
      </p:sp>
      <p:sp>
        <p:nvSpPr>
          <p:cNvPr id="3" name="Subtitle 2">
            <a:extLst>
              <a:ext uri="{FF2B5EF4-FFF2-40B4-BE49-F238E27FC236}">
                <a16:creationId xmlns:a16="http://schemas.microsoft.com/office/drawing/2014/main" id="{3313AC60-3B2F-C248-AC7F-DEEED06AD7F1}"/>
              </a:ext>
            </a:extLst>
          </p:cNvPr>
          <p:cNvSpPr>
            <a:spLocks noGrp="1"/>
          </p:cNvSpPr>
          <p:nvPr>
            <p:ph type="subTitle" idx="1"/>
          </p:nvPr>
        </p:nvSpPr>
        <p:spPr>
          <a:xfrm>
            <a:off x="335280" y="980123"/>
            <a:ext cx="11053979" cy="5531802"/>
          </a:xfrm>
        </p:spPr>
        <p:txBody>
          <a:bodyPr/>
          <a:lstStyle/>
          <a:p>
            <a:pPr algn="l"/>
            <a:r>
              <a:rPr lang="en-US" sz="2600" b="1" dirty="0"/>
              <a:t>U.S. Market Review - Macroeconomic Trends </a:t>
            </a:r>
          </a:p>
          <a:p>
            <a:pPr marL="457200" indent="-457200" algn="l">
              <a:buFont typeface="Arial" panose="020B0604020202020204" pitchFamily="34" charset="0"/>
              <a:buChar char="•"/>
            </a:pPr>
            <a:r>
              <a:rPr lang="en-US" sz="2000" b="0" i="0" dirty="0">
                <a:effectLst/>
              </a:rPr>
              <a:t>August travelers benefitted from an economy that continues to reduce inflation without triggering the recession that often follows Federal Reserve tightening.</a:t>
            </a:r>
          </a:p>
          <a:p>
            <a:pPr marL="914400" lvl="1" indent="-457200" algn="l">
              <a:buFont typeface="Arial" panose="020B0604020202020204" pitchFamily="34" charset="0"/>
              <a:buChar char="•"/>
            </a:pPr>
            <a:r>
              <a:rPr lang="en-US" b="0" i="0" dirty="0">
                <a:effectLst/>
              </a:rPr>
              <a:t>According to the Bureau of Labor Statistics (BLS), 187,000 jobs were added in August—an improvement on the more than 157,000 jobs added in July.</a:t>
            </a:r>
          </a:p>
          <a:p>
            <a:pPr marL="914400" lvl="1" indent="-457200" algn="l">
              <a:buFont typeface="Arial" panose="020B0604020202020204" pitchFamily="34" charset="0"/>
              <a:buChar char="•"/>
            </a:pPr>
            <a:r>
              <a:rPr lang="en-US" b="0" i="0" dirty="0">
                <a:effectLst/>
              </a:rPr>
              <a:t>This signals both a strong August and a sustainable level of hiring moving forward.</a:t>
            </a:r>
          </a:p>
          <a:p>
            <a:pPr marL="457200" indent="-457200" algn="l">
              <a:buFont typeface="Arial" panose="020B0604020202020204" pitchFamily="34" charset="0"/>
              <a:buChar char="•"/>
            </a:pPr>
            <a:r>
              <a:rPr lang="en-US" sz="2000" b="0" i="0" dirty="0">
                <a:effectLst/>
              </a:rPr>
              <a:t>Unemployment increased to 3.8% and is expected to remain stable in the long term. </a:t>
            </a:r>
          </a:p>
          <a:p>
            <a:pPr marL="914400" lvl="1" indent="-457200" algn="l">
              <a:buFont typeface="Arial" panose="020B0604020202020204" pitchFamily="34" charset="0"/>
              <a:buChar char="•"/>
            </a:pPr>
            <a:r>
              <a:rPr lang="en-US" b="0" i="0" dirty="0">
                <a:effectLst/>
              </a:rPr>
              <a:t>The BLS reported that labor productivity also increased in the second quarter, putting pressure on inflation without the economic drag associated with higher interest rates. </a:t>
            </a:r>
          </a:p>
          <a:p>
            <a:pPr marL="914400" lvl="1" indent="-457200" algn="l">
              <a:buFont typeface="Arial" panose="020B0604020202020204" pitchFamily="34" charset="0"/>
              <a:buChar char="•"/>
            </a:pPr>
            <a:r>
              <a:rPr lang="en-US" b="0" i="0" dirty="0">
                <a:effectLst/>
              </a:rPr>
              <a:t>Despite higher gas prices pushing up the CPI, core inflation — which strips out volatile food and energy prices — continued to decline in August.</a:t>
            </a:r>
          </a:p>
          <a:p>
            <a:pPr marL="457200" indent="-457200" algn="l">
              <a:buFont typeface="Arial" panose="020B0604020202020204" pitchFamily="34" charset="0"/>
              <a:buChar char="•"/>
            </a:pPr>
            <a:r>
              <a:rPr lang="en-US" sz="2000" b="0" i="0" dirty="0">
                <a:effectLst/>
              </a:rPr>
              <a:t>Prices appear to be stabilizing, the labor market is cooling after a period of overheating, and the Fed has legitimate reasons to hold off on interest rate hikes for the time being. </a:t>
            </a:r>
          </a:p>
          <a:p>
            <a:pPr marL="457200" indent="-457200" algn="l">
              <a:buFont typeface="Arial" panose="020B0604020202020204" pitchFamily="34" charset="0"/>
              <a:buChar char="•"/>
            </a:pPr>
            <a:r>
              <a:rPr lang="en-US" sz="2000" b="0" i="0" dirty="0">
                <a:effectLst/>
              </a:rPr>
              <a:t>There are still many recessionary threats, such as student loan repayments resuming, the possibility of a government shutdown, and the dwindling of American savings accounts, but it appears possible that the long-anticipated recession could be avoided. </a:t>
            </a:r>
          </a:p>
          <a:p>
            <a:pPr marL="457200" indent="-457200" algn="l">
              <a:buFont typeface="Arial" panose="020B0604020202020204" pitchFamily="34" charset="0"/>
              <a:buChar char="•"/>
            </a:pPr>
            <a:endParaRPr lang="en-US" sz="1400" b="0" i="0" dirty="0">
              <a:solidFill>
                <a:srgbClr val="666666"/>
              </a:solidFill>
              <a:effectLst/>
              <a:latin typeface="open sans" panose="020B0606030504020204" pitchFamily="34" charset="0"/>
            </a:endParaRPr>
          </a:p>
        </p:txBody>
      </p:sp>
      <p:sp>
        <p:nvSpPr>
          <p:cNvPr id="4" name="TextBox 3">
            <a:extLst>
              <a:ext uri="{FF2B5EF4-FFF2-40B4-BE49-F238E27FC236}">
                <a16:creationId xmlns:a16="http://schemas.microsoft.com/office/drawing/2014/main" id="{990B0C7F-789A-CB84-85AF-3A05E13B73F3}"/>
              </a:ext>
            </a:extLst>
          </p:cNvPr>
          <p:cNvSpPr txBox="1"/>
          <p:nvPr/>
        </p:nvSpPr>
        <p:spPr>
          <a:xfrm>
            <a:off x="0" y="6597024"/>
            <a:ext cx="3398520" cy="261610"/>
          </a:xfrm>
          <a:prstGeom prst="rect">
            <a:avLst/>
          </a:prstGeom>
          <a:noFill/>
        </p:spPr>
        <p:txBody>
          <a:bodyPr wrap="square" rtlCol="0">
            <a:spAutoFit/>
          </a:bodyPr>
          <a:lstStyle/>
          <a:p>
            <a:r>
              <a:rPr lang="en-US" sz="1100" i="1" dirty="0"/>
              <a:t>Source: BLS and AirDNA </a:t>
            </a:r>
          </a:p>
        </p:txBody>
      </p:sp>
    </p:spTree>
    <p:extLst>
      <p:ext uri="{BB962C8B-B14F-4D97-AF65-F5344CB8AC3E}">
        <p14:creationId xmlns:p14="http://schemas.microsoft.com/office/powerpoint/2010/main" val="342175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STATE OF THE AMERICAN TRAVELER</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Future Partners</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17-21, 2023; Representative sample of adult American </a:t>
            </a:r>
            <a:r>
              <a:rPr lang="en-US" sz="1600" b="1" dirty="0">
                <a:solidFill>
                  <a:schemeClr val="accent1"/>
                </a:solidFill>
                <a:latin typeface="Calibri" panose="020F0502020204030204"/>
              </a:rPr>
              <a:t>travelers; N</a:t>
            </a: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 = 4,000+ </a:t>
            </a:r>
          </a:p>
        </p:txBody>
      </p:sp>
      <p:pic>
        <p:nvPicPr>
          <p:cNvPr id="3" name="Picture 2">
            <a:extLst>
              <a:ext uri="{FF2B5EF4-FFF2-40B4-BE49-F238E27FC236}">
                <a16:creationId xmlns:a16="http://schemas.microsoft.com/office/drawing/2014/main" id="{FAC0BCE3-9F9D-3516-3D07-6F65E24E5BF5}"/>
              </a:ext>
            </a:extLst>
          </p:cNvPr>
          <p:cNvPicPr>
            <a:picLocks noChangeAspect="1"/>
          </p:cNvPicPr>
          <p:nvPr/>
        </p:nvPicPr>
        <p:blipFill>
          <a:blip r:embed="rId2"/>
          <a:stretch>
            <a:fillRect/>
          </a:stretch>
        </p:blipFill>
        <p:spPr>
          <a:xfrm>
            <a:off x="1237530" y="1434197"/>
            <a:ext cx="9716939" cy="4641397"/>
          </a:xfrm>
          <a:prstGeom prst="rect">
            <a:avLst/>
          </a:prstGeom>
          <a:ln>
            <a:solidFill>
              <a:schemeClr val="accent1"/>
            </a:solidFill>
          </a:ln>
        </p:spPr>
      </p:pic>
    </p:spTree>
    <p:extLst>
      <p:ext uri="{BB962C8B-B14F-4D97-AF65-F5344CB8AC3E}">
        <p14:creationId xmlns:p14="http://schemas.microsoft.com/office/powerpoint/2010/main" val="1461886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STATE OF THE AMERICAN TRAVELER</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Future Partners</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17-21, 2023; Representative sample of adult American </a:t>
            </a:r>
            <a:r>
              <a:rPr lang="en-US" sz="1600" b="1" dirty="0">
                <a:solidFill>
                  <a:schemeClr val="accent1"/>
                </a:solidFill>
                <a:latin typeface="Calibri" panose="020F0502020204030204"/>
              </a:rPr>
              <a:t>travelers; N</a:t>
            </a: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 = 4,000+ </a:t>
            </a:r>
          </a:p>
        </p:txBody>
      </p:sp>
      <p:pic>
        <p:nvPicPr>
          <p:cNvPr id="4" name="Picture 3">
            <a:extLst>
              <a:ext uri="{FF2B5EF4-FFF2-40B4-BE49-F238E27FC236}">
                <a16:creationId xmlns:a16="http://schemas.microsoft.com/office/drawing/2014/main" id="{8663EFA5-4F5D-0827-8057-E4A26E36F48F}"/>
              </a:ext>
            </a:extLst>
          </p:cNvPr>
          <p:cNvPicPr>
            <a:picLocks noChangeAspect="1"/>
          </p:cNvPicPr>
          <p:nvPr/>
        </p:nvPicPr>
        <p:blipFill>
          <a:blip r:embed="rId2"/>
          <a:stretch>
            <a:fillRect/>
          </a:stretch>
        </p:blipFill>
        <p:spPr>
          <a:xfrm>
            <a:off x="1237530" y="1565043"/>
            <a:ext cx="9716939" cy="4459941"/>
          </a:xfrm>
          <a:prstGeom prst="rect">
            <a:avLst/>
          </a:prstGeom>
          <a:ln>
            <a:solidFill>
              <a:schemeClr val="accent1"/>
            </a:solidFill>
          </a:ln>
        </p:spPr>
      </p:pic>
    </p:spTree>
    <p:extLst>
      <p:ext uri="{BB962C8B-B14F-4D97-AF65-F5344CB8AC3E}">
        <p14:creationId xmlns:p14="http://schemas.microsoft.com/office/powerpoint/2010/main" val="1878375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STATE OF THE AMERICAN TRAVELER</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Future Partners</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17-21, 2023; Representative sample of adult American </a:t>
            </a:r>
            <a:r>
              <a:rPr lang="en-US" sz="1600" b="1" dirty="0">
                <a:solidFill>
                  <a:schemeClr val="accent1"/>
                </a:solidFill>
                <a:latin typeface="Calibri" panose="020F0502020204030204"/>
              </a:rPr>
              <a:t>travelers; N</a:t>
            </a: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 = 4,000+ </a:t>
            </a:r>
          </a:p>
        </p:txBody>
      </p:sp>
      <p:pic>
        <p:nvPicPr>
          <p:cNvPr id="3" name="Picture 2">
            <a:extLst>
              <a:ext uri="{FF2B5EF4-FFF2-40B4-BE49-F238E27FC236}">
                <a16:creationId xmlns:a16="http://schemas.microsoft.com/office/drawing/2014/main" id="{5BEBA32E-E3BC-E791-7D08-477EB424672B}"/>
              </a:ext>
            </a:extLst>
          </p:cNvPr>
          <p:cNvPicPr>
            <a:picLocks noChangeAspect="1"/>
          </p:cNvPicPr>
          <p:nvPr/>
        </p:nvPicPr>
        <p:blipFill>
          <a:blip r:embed="rId2"/>
          <a:stretch>
            <a:fillRect/>
          </a:stretch>
        </p:blipFill>
        <p:spPr>
          <a:xfrm>
            <a:off x="1336243" y="1565043"/>
            <a:ext cx="9519513" cy="4447400"/>
          </a:xfrm>
          <a:prstGeom prst="rect">
            <a:avLst/>
          </a:prstGeom>
          <a:ln>
            <a:solidFill>
              <a:schemeClr val="accent1"/>
            </a:solidFill>
          </a:ln>
        </p:spPr>
      </p:pic>
    </p:spTree>
    <p:extLst>
      <p:ext uri="{BB962C8B-B14F-4D97-AF65-F5344CB8AC3E}">
        <p14:creationId xmlns:p14="http://schemas.microsoft.com/office/powerpoint/2010/main" val="3776654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STATE OF THE AMERICAN TRAVELER</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Future Partners</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17-21, 2023; Representative sample of adult American </a:t>
            </a:r>
            <a:r>
              <a:rPr lang="en-US" sz="1600" b="1" dirty="0">
                <a:solidFill>
                  <a:schemeClr val="accent1"/>
                </a:solidFill>
                <a:latin typeface="Calibri" panose="020F0502020204030204"/>
              </a:rPr>
              <a:t>travelers; N</a:t>
            </a: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 = 4,000+ </a:t>
            </a:r>
          </a:p>
        </p:txBody>
      </p:sp>
      <p:pic>
        <p:nvPicPr>
          <p:cNvPr id="4" name="Picture 3">
            <a:extLst>
              <a:ext uri="{FF2B5EF4-FFF2-40B4-BE49-F238E27FC236}">
                <a16:creationId xmlns:a16="http://schemas.microsoft.com/office/drawing/2014/main" id="{49AA08E4-90C4-5F08-8A59-A941942DA492}"/>
              </a:ext>
            </a:extLst>
          </p:cNvPr>
          <p:cNvPicPr>
            <a:picLocks noChangeAspect="1"/>
          </p:cNvPicPr>
          <p:nvPr/>
        </p:nvPicPr>
        <p:blipFill>
          <a:blip r:embed="rId2"/>
          <a:stretch>
            <a:fillRect/>
          </a:stretch>
        </p:blipFill>
        <p:spPr>
          <a:xfrm>
            <a:off x="1482458" y="1565043"/>
            <a:ext cx="9227084" cy="4447400"/>
          </a:xfrm>
          <a:prstGeom prst="rect">
            <a:avLst/>
          </a:prstGeom>
          <a:ln>
            <a:solidFill>
              <a:schemeClr val="accent1"/>
            </a:solidFill>
          </a:ln>
        </p:spPr>
      </p:pic>
    </p:spTree>
    <p:extLst>
      <p:ext uri="{BB962C8B-B14F-4D97-AF65-F5344CB8AC3E}">
        <p14:creationId xmlns:p14="http://schemas.microsoft.com/office/powerpoint/2010/main" val="560354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STATE OF THE AMERICAN TRAVELER</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Future Partners</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17-21, 2023; Representative sample of adult American </a:t>
            </a:r>
            <a:r>
              <a:rPr lang="en-US" sz="1600" b="1" dirty="0">
                <a:solidFill>
                  <a:schemeClr val="accent1"/>
                </a:solidFill>
                <a:latin typeface="Calibri" panose="020F0502020204030204"/>
              </a:rPr>
              <a:t>travelers; N</a:t>
            </a: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 = 4,000+ </a:t>
            </a:r>
          </a:p>
        </p:txBody>
      </p:sp>
      <p:pic>
        <p:nvPicPr>
          <p:cNvPr id="3" name="Picture 2">
            <a:extLst>
              <a:ext uri="{FF2B5EF4-FFF2-40B4-BE49-F238E27FC236}">
                <a16:creationId xmlns:a16="http://schemas.microsoft.com/office/drawing/2014/main" id="{AD2D7BAA-2F2D-ADC9-0884-7F7FAF3AB512}"/>
              </a:ext>
            </a:extLst>
          </p:cNvPr>
          <p:cNvPicPr>
            <a:picLocks noChangeAspect="1"/>
          </p:cNvPicPr>
          <p:nvPr/>
        </p:nvPicPr>
        <p:blipFill>
          <a:blip r:embed="rId2"/>
          <a:stretch>
            <a:fillRect/>
          </a:stretch>
        </p:blipFill>
        <p:spPr>
          <a:xfrm>
            <a:off x="1314522" y="1565044"/>
            <a:ext cx="9562956" cy="4391306"/>
          </a:xfrm>
          <a:prstGeom prst="rect">
            <a:avLst/>
          </a:prstGeom>
          <a:ln>
            <a:solidFill>
              <a:schemeClr val="accent1"/>
            </a:solidFill>
          </a:ln>
        </p:spPr>
      </p:pic>
    </p:spTree>
    <p:extLst>
      <p:ext uri="{BB962C8B-B14F-4D97-AF65-F5344CB8AC3E}">
        <p14:creationId xmlns:p14="http://schemas.microsoft.com/office/powerpoint/2010/main" val="1940257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STATE OF THE AMERICAN TRAVELER</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Future Partners</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17-21, 2023; Representative sample of adult American </a:t>
            </a:r>
            <a:r>
              <a:rPr lang="en-US" sz="1600" b="1" dirty="0">
                <a:solidFill>
                  <a:schemeClr val="accent1"/>
                </a:solidFill>
                <a:latin typeface="Calibri" panose="020F0502020204030204"/>
              </a:rPr>
              <a:t>travelers; N</a:t>
            </a: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 = 4,000+ </a:t>
            </a:r>
          </a:p>
        </p:txBody>
      </p:sp>
      <p:pic>
        <p:nvPicPr>
          <p:cNvPr id="4" name="Picture 3">
            <a:extLst>
              <a:ext uri="{FF2B5EF4-FFF2-40B4-BE49-F238E27FC236}">
                <a16:creationId xmlns:a16="http://schemas.microsoft.com/office/drawing/2014/main" id="{3FCC17FB-A9D6-04C7-65E7-CD44AAD0F570}"/>
              </a:ext>
            </a:extLst>
          </p:cNvPr>
          <p:cNvPicPr>
            <a:picLocks noChangeAspect="1"/>
          </p:cNvPicPr>
          <p:nvPr/>
        </p:nvPicPr>
        <p:blipFill>
          <a:blip r:embed="rId2"/>
          <a:stretch>
            <a:fillRect/>
          </a:stretch>
        </p:blipFill>
        <p:spPr>
          <a:xfrm>
            <a:off x="1416322" y="1489753"/>
            <a:ext cx="9359356" cy="4488017"/>
          </a:xfrm>
          <a:prstGeom prst="rect">
            <a:avLst/>
          </a:prstGeom>
          <a:ln>
            <a:solidFill>
              <a:schemeClr val="accent1"/>
            </a:solidFill>
          </a:ln>
        </p:spPr>
      </p:pic>
    </p:spTree>
    <p:extLst>
      <p:ext uri="{BB962C8B-B14F-4D97-AF65-F5344CB8AC3E}">
        <p14:creationId xmlns:p14="http://schemas.microsoft.com/office/powerpoint/2010/main" val="1154331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STATE OF THE AMERICAN TRAVELER</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Future Partners</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17-21, 2023; Representative sample of adult American </a:t>
            </a:r>
            <a:r>
              <a:rPr lang="en-US" sz="1600" b="1" dirty="0">
                <a:solidFill>
                  <a:schemeClr val="accent1"/>
                </a:solidFill>
                <a:latin typeface="Calibri" panose="020F0502020204030204"/>
              </a:rPr>
              <a:t>travelers; N</a:t>
            </a: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 = 4,000+ </a:t>
            </a:r>
          </a:p>
        </p:txBody>
      </p:sp>
      <p:pic>
        <p:nvPicPr>
          <p:cNvPr id="3" name="Picture 2">
            <a:extLst>
              <a:ext uri="{FF2B5EF4-FFF2-40B4-BE49-F238E27FC236}">
                <a16:creationId xmlns:a16="http://schemas.microsoft.com/office/drawing/2014/main" id="{7A3ED761-D011-B649-9A42-DDFAEB45FDCB}"/>
              </a:ext>
            </a:extLst>
          </p:cNvPr>
          <p:cNvPicPr>
            <a:picLocks noChangeAspect="1"/>
          </p:cNvPicPr>
          <p:nvPr/>
        </p:nvPicPr>
        <p:blipFill>
          <a:blip r:embed="rId2"/>
          <a:stretch>
            <a:fillRect/>
          </a:stretch>
        </p:blipFill>
        <p:spPr>
          <a:xfrm>
            <a:off x="1190428" y="1565043"/>
            <a:ext cx="9811143" cy="4473979"/>
          </a:xfrm>
          <a:prstGeom prst="rect">
            <a:avLst/>
          </a:prstGeom>
          <a:ln>
            <a:solidFill>
              <a:schemeClr val="accent1"/>
            </a:solidFill>
          </a:ln>
        </p:spPr>
      </p:pic>
    </p:spTree>
    <p:extLst>
      <p:ext uri="{BB962C8B-B14F-4D97-AF65-F5344CB8AC3E}">
        <p14:creationId xmlns:p14="http://schemas.microsoft.com/office/powerpoint/2010/main" val="938708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STATE OF THE AMERICAN TRAVELER</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Future Partners</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17-21, 2023; Representative sample of adult American </a:t>
            </a:r>
            <a:r>
              <a:rPr lang="en-US" sz="1600" b="1" dirty="0">
                <a:solidFill>
                  <a:schemeClr val="accent1"/>
                </a:solidFill>
                <a:latin typeface="Calibri" panose="020F0502020204030204"/>
              </a:rPr>
              <a:t>travelers; N</a:t>
            </a: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 = 4,000+ </a:t>
            </a:r>
          </a:p>
        </p:txBody>
      </p:sp>
      <p:pic>
        <p:nvPicPr>
          <p:cNvPr id="4" name="Picture 3">
            <a:extLst>
              <a:ext uri="{FF2B5EF4-FFF2-40B4-BE49-F238E27FC236}">
                <a16:creationId xmlns:a16="http://schemas.microsoft.com/office/drawing/2014/main" id="{2490F9DE-82E0-5B86-30B1-02FAB3D467D3}"/>
              </a:ext>
            </a:extLst>
          </p:cNvPr>
          <p:cNvPicPr>
            <a:picLocks noChangeAspect="1"/>
          </p:cNvPicPr>
          <p:nvPr/>
        </p:nvPicPr>
        <p:blipFill>
          <a:blip r:embed="rId2"/>
          <a:stretch>
            <a:fillRect/>
          </a:stretch>
        </p:blipFill>
        <p:spPr>
          <a:xfrm>
            <a:off x="1448661" y="1565043"/>
            <a:ext cx="9294677" cy="4473979"/>
          </a:xfrm>
          <a:prstGeom prst="rect">
            <a:avLst/>
          </a:prstGeom>
          <a:ln>
            <a:solidFill>
              <a:schemeClr val="accent1"/>
            </a:solidFill>
          </a:ln>
        </p:spPr>
      </p:pic>
    </p:spTree>
    <p:extLst>
      <p:ext uri="{BB962C8B-B14F-4D97-AF65-F5344CB8AC3E}">
        <p14:creationId xmlns:p14="http://schemas.microsoft.com/office/powerpoint/2010/main" val="1477598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STATE OF THE AMERICAN TRAVELER</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Future Partners</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17-21, 2023; Representative sample of adult American </a:t>
            </a:r>
            <a:r>
              <a:rPr lang="en-US" sz="1600" b="1" dirty="0">
                <a:solidFill>
                  <a:schemeClr val="accent1"/>
                </a:solidFill>
                <a:latin typeface="Calibri" panose="020F0502020204030204"/>
              </a:rPr>
              <a:t>travelers; N</a:t>
            </a: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 = 4,000+ </a:t>
            </a:r>
          </a:p>
        </p:txBody>
      </p:sp>
      <p:pic>
        <p:nvPicPr>
          <p:cNvPr id="3" name="Picture 2">
            <a:extLst>
              <a:ext uri="{FF2B5EF4-FFF2-40B4-BE49-F238E27FC236}">
                <a16:creationId xmlns:a16="http://schemas.microsoft.com/office/drawing/2014/main" id="{9A81E468-10A4-84BF-400D-C9DE2AD22CA2}"/>
              </a:ext>
            </a:extLst>
          </p:cNvPr>
          <p:cNvPicPr>
            <a:picLocks noChangeAspect="1"/>
          </p:cNvPicPr>
          <p:nvPr/>
        </p:nvPicPr>
        <p:blipFill>
          <a:blip r:embed="rId2"/>
          <a:stretch>
            <a:fillRect/>
          </a:stretch>
        </p:blipFill>
        <p:spPr>
          <a:xfrm>
            <a:off x="1417172" y="1705880"/>
            <a:ext cx="9357655" cy="4369714"/>
          </a:xfrm>
          <a:prstGeom prst="rect">
            <a:avLst/>
          </a:prstGeom>
          <a:ln>
            <a:solidFill>
              <a:schemeClr val="accent1"/>
            </a:solidFill>
          </a:ln>
        </p:spPr>
      </p:pic>
    </p:spTree>
    <p:extLst>
      <p:ext uri="{BB962C8B-B14F-4D97-AF65-F5344CB8AC3E}">
        <p14:creationId xmlns:p14="http://schemas.microsoft.com/office/powerpoint/2010/main" val="3155643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STATE OF THE AMERICAN TRAVELER</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Future Partners</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17-21, 2023; Representative sample of adult American </a:t>
            </a:r>
            <a:r>
              <a:rPr lang="en-US" sz="1600" b="1" dirty="0">
                <a:solidFill>
                  <a:schemeClr val="accent1"/>
                </a:solidFill>
                <a:latin typeface="Calibri" panose="020F0502020204030204"/>
              </a:rPr>
              <a:t>travelers; N</a:t>
            </a: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 = 4,000+ </a:t>
            </a:r>
          </a:p>
        </p:txBody>
      </p:sp>
      <p:pic>
        <p:nvPicPr>
          <p:cNvPr id="4" name="Picture 3">
            <a:extLst>
              <a:ext uri="{FF2B5EF4-FFF2-40B4-BE49-F238E27FC236}">
                <a16:creationId xmlns:a16="http://schemas.microsoft.com/office/drawing/2014/main" id="{811A743F-1E29-4B57-7265-AE65242C0CD4}"/>
              </a:ext>
            </a:extLst>
          </p:cNvPr>
          <p:cNvPicPr>
            <a:picLocks noChangeAspect="1"/>
          </p:cNvPicPr>
          <p:nvPr/>
        </p:nvPicPr>
        <p:blipFill>
          <a:blip r:embed="rId2"/>
          <a:stretch>
            <a:fillRect/>
          </a:stretch>
        </p:blipFill>
        <p:spPr>
          <a:xfrm>
            <a:off x="1380230" y="1705024"/>
            <a:ext cx="9431540" cy="4370570"/>
          </a:xfrm>
          <a:prstGeom prst="rect">
            <a:avLst/>
          </a:prstGeom>
          <a:ln>
            <a:solidFill>
              <a:schemeClr val="accent1"/>
            </a:solidFill>
          </a:ln>
        </p:spPr>
      </p:pic>
    </p:spTree>
    <p:extLst>
      <p:ext uri="{BB962C8B-B14F-4D97-AF65-F5344CB8AC3E}">
        <p14:creationId xmlns:p14="http://schemas.microsoft.com/office/powerpoint/2010/main" val="884617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EXECUTIVE SUMMARY</a:t>
            </a:r>
            <a:endParaRPr lang="en-US" sz="3200" dirty="0">
              <a:latin typeface="+mn-lt"/>
            </a:endParaRPr>
          </a:p>
        </p:txBody>
      </p:sp>
      <p:sp>
        <p:nvSpPr>
          <p:cNvPr id="3" name="Subtitle 2">
            <a:extLst>
              <a:ext uri="{FF2B5EF4-FFF2-40B4-BE49-F238E27FC236}">
                <a16:creationId xmlns:a16="http://schemas.microsoft.com/office/drawing/2014/main" id="{3313AC60-3B2F-C248-AC7F-DEEED06AD7F1}"/>
              </a:ext>
            </a:extLst>
          </p:cNvPr>
          <p:cNvSpPr>
            <a:spLocks noGrp="1"/>
          </p:cNvSpPr>
          <p:nvPr>
            <p:ph type="subTitle" idx="1"/>
          </p:nvPr>
        </p:nvSpPr>
        <p:spPr>
          <a:xfrm>
            <a:off x="335280" y="980123"/>
            <a:ext cx="11235049" cy="5531802"/>
          </a:xfrm>
        </p:spPr>
        <p:txBody>
          <a:bodyPr/>
          <a:lstStyle/>
          <a:p>
            <a:pPr algn="l"/>
            <a:r>
              <a:rPr lang="en-US" sz="2600" b="1" dirty="0"/>
              <a:t>U.S. Hotel Performance Summary – August 2023 </a:t>
            </a:r>
            <a:endParaRPr lang="en-US" sz="2000" b="1" dirty="0"/>
          </a:p>
          <a:p>
            <a:pPr marL="457200" indent="-457200" algn="l">
              <a:buFont typeface="Arial" panose="020B0604020202020204" pitchFamily="34" charset="0"/>
              <a:buChar char="•"/>
            </a:pPr>
            <a:r>
              <a:rPr lang="en-US" sz="2000" b="0" i="0" dirty="0">
                <a:effectLst/>
                <a:latin typeface="Calibri" panose="020F0502020204030204" pitchFamily="34" charset="0"/>
                <a:ea typeface="Calibri" panose="020F0502020204030204" pitchFamily="34" charset="0"/>
                <a:cs typeface="Calibri" panose="020F0502020204030204" pitchFamily="34" charset="0"/>
              </a:rPr>
              <a:t>Following seasonal patterns, the U.S. hotel industry reported lower performance results from the previous month but improved comparisons year over year, according to August 2023 hotel performance data from Smith Travel Research.</a:t>
            </a:r>
          </a:p>
          <a:p>
            <a:pPr marL="457200" indent="-457200" algn="l">
              <a:buFont typeface="Arial" panose="020B0604020202020204" pitchFamily="34" charset="0"/>
              <a:buChar char="•"/>
            </a:pPr>
            <a:r>
              <a:rPr lang="en-US" sz="2000" b="0" i="0" dirty="0">
                <a:effectLst/>
                <a:latin typeface="Calibri" panose="020F0502020204030204" pitchFamily="34" charset="0"/>
                <a:ea typeface="Calibri" panose="020F0502020204030204" pitchFamily="34" charset="0"/>
                <a:cs typeface="Calibri" panose="020F0502020204030204" pitchFamily="34" charset="0"/>
              </a:rPr>
              <a:t>August 2023 Statistics (percentage change from August 2022)</a:t>
            </a:r>
          </a:p>
          <a:p>
            <a:pPr marL="914400" lvl="1" indent="-457200" algn="l">
              <a:buFont typeface="Arial" panose="020B0604020202020204" pitchFamily="34" charset="0"/>
              <a:buChar char="•"/>
            </a:pPr>
            <a:r>
              <a:rPr lang="en-US" b="0" i="0" dirty="0">
                <a:effectLst/>
                <a:latin typeface="Calibri" panose="020F0502020204030204" pitchFamily="34" charset="0"/>
                <a:ea typeface="Calibri" panose="020F0502020204030204" pitchFamily="34" charset="0"/>
                <a:cs typeface="Calibri" panose="020F0502020204030204" pitchFamily="34" charset="0"/>
              </a:rPr>
              <a:t>Occupancy: 66.0% (-0.3%)</a:t>
            </a:r>
          </a:p>
          <a:p>
            <a:pPr marL="914400" lvl="1" indent="-457200" algn="l">
              <a:buFont typeface="Arial" panose="020B0604020202020204" pitchFamily="34" charset="0"/>
              <a:buChar char="•"/>
            </a:pPr>
            <a:r>
              <a:rPr lang="en-US" b="0" i="0" dirty="0">
                <a:effectLst/>
                <a:latin typeface="Calibri" panose="020F0502020204030204" pitchFamily="34" charset="0"/>
                <a:ea typeface="Calibri" panose="020F0502020204030204" pitchFamily="34" charset="0"/>
                <a:cs typeface="Calibri" panose="020F0502020204030204" pitchFamily="34" charset="0"/>
              </a:rPr>
              <a:t>Average Daily Rate: $153.60 (+1.8%)</a:t>
            </a:r>
          </a:p>
          <a:p>
            <a:pPr marL="914400" lvl="1" indent="-457200" algn="l">
              <a:buFont typeface="Arial" panose="020B0604020202020204" pitchFamily="34" charset="0"/>
              <a:buChar char="•"/>
            </a:pPr>
            <a:r>
              <a:rPr lang="en-US" b="0" i="0" dirty="0">
                <a:effectLst/>
                <a:latin typeface="Calibri" panose="020F0502020204030204" pitchFamily="34" charset="0"/>
                <a:ea typeface="Calibri" panose="020F0502020204030204" pitchFamily="34" charset="0"/>
                <a:cs typeface="Calibri" panose="020F0502020204030204" pitchFamily="34" charset="0"/>
              </a:rPr>
              <a:t>Revenue Per Available Room: $101.35 (+1.5%)</a:t>
            </a:r>
          </a:p>
          <a:p>
            <a:pPr marL="457200" indent="-457200" algn="l">
              <a:buFont typeface="Arial" panose="020B0604020202020204" pitchFamily="34" charset="0"/>
              <a:buChar char="•"/>
            </a:pPr>
            <a:r>
              <a:rPr lang="en-US" sz="2000" b="0" i="0" dirty="0">
                <a:effectLst/>
                <a:latin typeface="Calibri" panose="020F0502020204030204" pitchFamily="34" charset="0"/>
                <a:ea typeface="Calibri" panose="020F0502020204030204" pitchFamily="34" charset="0"/>
                <a:cs typeface="Calibri" panose="020F0502020204030204" pitchFamily="34" charset="0"/>
              </a:rPr>
              <a:t>Top 25 Markets Summary</a:t>
            </a:r>
          </a:p>
          <a:p>
            <a:pPr marL="914400" lvl="1" indent="-457200" algn="l">
              <a:buFont typeface="Arial" panose="020B0604020202020204" pitchFamily="34" charset="0"/>
              <a:buChar char="•"/>
            </a:pPr>
            <a:r>
              <a:rPr lang="en-US" b="0" i="0" dirty="0">
                <a:effectLst/>
                <a:latin typeface="Calibri" panose="020F0502020204030204" pitchFamily="34" charset="0"/>
                <a:ea typeface="Calibri" panose="020F0502020204030204" pitchFamily="34" charset="0"/>
                <a:cs typeface="Calibri" panose="020F0502020204030204" pitchFamily="34" charset="0"/>
              </a:rPr>
              <a:t>Among the Top 25 Markets, Oahu Island experienced the highest Occupancy level (84.4%), which was up 3.4% year-over-year.</a:t>
            </a:r>
          </a:p>
          <a:p>
            <a:pPr marL="914400" lvl="1" indent="-457200" algn="l">
              <a:buFont typeface="Arial" panose="020B0604020202020204" pitchFamily="34" charset="0"/>
              <a:buChar char="•"/>
            </a:pPr>
            <a:r>
              <a:rPr lang="en-US" b="0" i="0" dirty="0">
                <a:effectLst/>
                <a:latin typeface="Calibri" panose="020F0502020204030204" pitchFamily="34" charset="0"/>
                <a:ea typeface="Calibri" panose="020F0502020204030204" pitchFamily="34" charset="0"/>
                <a:cs typeface="Calibri" panose="020F0502020204030204" pitchFamily="34" charset="0"/>
              </a:rPr>
              <a:t>Markets with the lowest Occupancy included New Orleans (45.7%) and Houston (56.8%).</a:t>
            </a:r>
          </a:p>
          <a:p>
            <a:pPr marL="914400" lvl="1" indent="-457200" algn="l">
              <a:buFont typeface="Arial" panose="020B0604020202020204" pitchFamily="34" charset="0"/>
              <a:buChar char="•"/>
            </a:pPr>
            <a:r>
              <a:rPr lang="en-US" b="0" i="0" dirty="0">
                <a:effectLst/>
                <a:latin typeface="Calibri" panose="020F0502020204030204" pitchFamily="34" charset="0"/>
                <a:ea typeface="Calibri" panose="020F0502020204030204" pitchFamily="34" charset="0"/>
                <a:cs typeface="Calibri" panose="020F0502020204030204" pitchFamily="34" charset="0"/>
              </a:rPr>
              <a:t>The Top 25 Markets showed higher Occupancy than all other markets for the month of August 2023.</a:t>
            </a:r>
          </a:p>
        </p:txBody>
      </p:sp>
      <p:sp>
        <p:nvSpPr>
          <p:cNvPr id="4" name="TextBox 3">
            <a:extLst>
              <a:ext uri="{FF2B5EF4-FFF2-40B4-BE49-F238E27FC236}">
                <a16:creationId xmlns:a16="http://schemas.microsoft.com/office/drawing/2014/main" id="{A4ACB066-928A-DAE9-62DA-F0E9F90512E0}"/>
              </a:ext>
            </a:extLst>
          </p:cNvPr>
          <p:cNvSpPr txBox="1"/>
          <p:nvPr/>
        </p:nvSpPr>
        <p:spPr>
          <a:xfrm>
            <a:off x="0" y="6597024"/>
            <a:ext cx="3398520" cy="261610"/>
          </a:xfrm>
          <a:prstGeom prst="rect">
            <a:avLst/>
          </a:prstGeom>
          <a:noFill/>
        </p:spPr>
        <p:txBody>
          <a:bodyPr wrap="square" rtlCol="0">
            <a:spAutoFit/>
          </a:bodyPr>
          <a:lstStyle/>
          <a:p>
            <a:r>
              <a:rPr lang="en-US" sz="1100" i="1" dirty="0"/>
              <a:t>Source: Smith Travel Research (STR)</a:t>
            </a:r>
          </a:p>
        </p:txBody>
      </p:sp>
    </p:spTree>
    <p:extLst>
      <p:ext uri="{BB962C8B-B14F-4D97-AF65-F5344CB8AC3E}">
        <p14:creationId xmlns:p14="http://schemas.microsoft.com/office/powerpoint/2010/main" val="3450099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STATE OF THE AMERICAN TRAVELER</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Future Partners</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17-21, 2023; Representative sample of adult American </a:t>
            </a:r>
            <a:r>
              <a:rPr lang="en-US" sz="1600" b="1" dirty="0">
                <a:solidFill>
                  <a:schemeClr val="accent1"/>
                </a:solidFill>
                <a:latin typeface="Calibri" panose="020F0502020204030204"/>
              </a:rPr>
              <a:t>travelers; N</a:t>
            </a: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 = 4,000+ </a:t>
            </a:r>
          </a:p>
        </p:txBody>
      </p:sp>
      <p:pic>
        <p:nvPicPr>
          <p:cNvPr id="3" name="Picture 2">
            <a:extLst>
              <a:ext uri="{FF2B5EF4-FFF2-40B4-BE49-F238E27FC236}">
                <a16:creationId xmlns:a16="http://schemas.microsoft.com/office/drawing/2014/main" id="{18E2F7B2-B001-F308-FE3C-BD84A935A941}"/>
              </a:ext>
            </a:extLst>
          </p:cNvPr>
          <p:cNvPicPr>
            <a:picLocks noChangeAspect="1"/>
          </p:cNvPicPr>
          <p:nvPr/>
        </p:nvPicPr>
        <p:blipFill>
          <a:blip r:embed="rId2"/>
          <a:stretch>
            <a:fillRect/>
          </a:stretch>
        </p:blipFill>
        <p:spPr>
          <a:xfrm>
            <a:off x="1938496" y="1705880"/>
            <a:ext cx="8315007" cy="4388854"/>
          </a:xfrm>
          <a:prstGeom prst="rect">
            <a:avLst/>
          </a:prstGeom>
          <a:ln>
            <a:solidFill>
              <a:schemeClr val="accent1"/>
            </a:solidFill>
          </a:ln>
        </p:spPr>
      </p:pic>
    </p:spTree>
    <p:extLst>
      <p:ext uri="{BB962C8B-B14F-4D97-AF65-F5344CB8AC3E}">
        <p14:creationId xmlns:p14="http://schemas.microsoft.com/office/powerpoint/2010/main" val="1018485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STATE OF THE AMERICAN TRAVELER</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Future Partners</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17-21, 2023; Representative sample of adult American </a:t>
            </a:r>
            <a:r>
              <a:rPr lang="en-US" sz="1600" b="1" dirty="0">
                <a:solidFill>
                  <a:schemeClr val="accent1"/>
                </a:solidFill>
                <a:latin typeface="Calibri" panose="020F0502020204030204"/>
              </a:rPr>
              <a:t>travelers; N</a:t>
            </a: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 = 4,000+ </a:t>
            </a:r>
          </a:p>
        </p:txBody>
      </p:sp>
      <p:pic>
        <p:nvPicPr>
          <p:cNvPr id="4" name="Picture 3">
            <a:extLst>
              <a:ext uri="{FF2B5EF4-FFF2-40B4-BE49-F238E27FC236}">
                <a16:creationId xmlns:a16="http://schemas.microsoft.com/office/drawing/2014/main" id="{6EBA8899-EA92-E6A6-89DE-7267FCF60CF3}"/>
              </a:ext>
            </a:extLst>
          </p:cNvPr>
          <p:cNvPicPr>
            <a:picLocks noChangeAspect="1"/>
          </p:cNvPicPr>
          <p:nvPr/>
        </p:nvPicPr>
        <p:blipFill>
          <a:blip r:embed="rId2"/>
          <a:stretch>
            <a:fillRect/>
          </a:stretch>
        </p:blipFill>
        <p:spPr>
          <a:xfrm>
            <a:off x="1935441" y="1705881"/>
            <a:ext cx="8321117" cy="4369714"/>
          </a:xfrm>
          <a:prstGeom prst="rect">
            <a:avLst/>
          </a:prstGeom>
          <a:ln>
            <a:solidFill>
              <a:schemeClr val="accent1"/>
            </a:solidFill>
          </a:ln>
        </p:spPr>
      </p:pic>
    </p:spTree>
    <p:extLst>
      <p:ext uri="{BB962C8B-B14F-4D97-AF65-F5344CB8AC3E}">
        <p14:creationId xmlns:p14="http://schemas.microsoft.com/office/powerpoint/2010/main" val="3679785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STATE OF THE AMERICAN TRAVELER</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Future Partners</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17-21, 2023; Representative sample of adult American </a:t>
            </a:r>
            <a:r>
              <a:rPr lang="en-US" sz="1600" b="1" dirty="0">
                <a:solidFill>
                  <a:schemeClr val="accent1"/>
                </a:solidFill>
                <a:latin typeface="Calibri" panose="020F0502020204030204"/>
              </a:rPr>
              <a:t>travelers; N</a:t>
            </a: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 = 4,000+ </a:t>
            </a:r>
          </a:p>
        </p:txBody>
      </p:sp>
      <p:pic>
        <p:nvPicPr>
          <p:cNvPr id="3" name="Picture 2">
            <a:extLst>
              <a:ext uri="{FF2B5EF4-FFF2-40B4-BE49-F238E27FC236}">
                <a16:creationId xmlns:a16="http://schemas.microsoft.com/office/drawing/2014/main" id="{037442D5-4AD7-88D9-3216-5F92B715B532}"/>
              </a:ext>
            </a:extLst>
          </p:cNvPr>
          <p:cNvPicPr>
            <a:picLocks noChangeAspect="1"/>
          </p:cNvPicPr>
          <p:nvPr/>
        </p:nvPicPr>
        <p:blipFill>
          <a:blip r:embed="rId2"/>
          <a:stretch>
            <a:fillRect/>
          </a:stretch>
        </p:blipFill>
        <p:spPr>
          <a:xfrm>
            <a:off x="1747561" y="1705880"/>
            <a:ext cx="8696877" cy="4476969"/>
          </a:xfrm>
          <a:prstGeom prst="rect">
            <a:avLst/>
          </a:prstGeom>
          <a:ln>
            <a:solidFill>
              <a:schemeClr val="accent1"/>
            </a:solidFill>
          </a:ln>
        </p:spPr>
      </p:pic>
    </p:spTree>
    <p:extLst>
      <p:ext uri="{BB962C8B-B14F-4D97-AF65-F5344CB8AC3E}">
        <p14:creationId xmlns:p14="http://schemas.microsoft.com/office/powerpoint/2010/main" val="3857429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STATE OF THE AMERICAN TRAVELER</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Future Partners</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17-21, 2023; Representative sample of adult American </a:t>
            </a:r>
            <a:r>
              <a:rPr lang="en-US" sz="1600" b="1" dirty="0">
                <a:solidFill>
                  <a:schemeClr val="accent1"/>
                </a:solidFill>
                <a:latin typeface="Calibri" panose="020F0502020204030204"/>
              </a:rPr>
              <a:t>travelers; N</a:t>
            </a: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 = 4,000+ </a:t>
            </a:r>
          </a:p>
        </p:txBody>
      </p:sp>
      <p:pic>
        <p:nvPicPr>
          <p:cNvPr id="4" name="Picture 3">
            <a:extLst>
              <a:ext uri="{FF2B5EF4-FFF2-40B4-BE49-F238E27FC236}">
                <a16:creationId xmlns:a16="http://schemas.microsoft.com/office/drawing/2014/main" id="{41E6DDCD-04BA-9435-9C56-456ECE1030CA}"/>
              </a:ext>
            </a:extLst>
          </p:cNvPr>
          <p:cNvPicPr>
            <a:picLocks noChangeAspect="1"/>
          </p:cNvPicPr>
          <p:nvPr/>
        </p:nvPicPr>
        <p:blipFill>
          <a:blip r:embed="rId2"/>
          <a:stretch>
            <a:fillRect/>
          </a:stretch>
        </p:blipFill>
        <p:spPr>
          <a:xfrm>
            <a:off x="1937135" y="1701790"/>
            <a:ext cx="8317730" cy="4373804"/>
          </a:xfrm>
          <a:prstGeom prst="rect">
            <a:avLst/>
          </a:prstGeom>
          <a:ln>
            <a:solidFill>
              <a:schemeClr val="accent1"/>
            </a:solidFill>
          </a:ln>
        </p:spPr>
      </p:pic>
    </p:spTree>
    <p:extLst>
      <p:ext uri="{BB962C8B-B14F-4D97-AF65-F5344CB8AC3E}">
        <p14:creationId xmlns:p14="http://schemas.microsoft.com/office/powerpoint/2010/main" val="545379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STATE OF THE AMERICAN TRAVELER</a:t>
            </a:r>
            <a:endParaRPr lang="en-US" sz="3200" dirty="0">
              <a:latin typeface="+mn-lt"/>
            </a:endParaRPr>
          </a:p>
        </p:txBody>
      </p:sp>
      <p:sp>
        <p:nvSpPr>
          <p:cNvPr id="7" name="TextBox 6">
            <a:extLst>
              <a:ext uri="{FF2B5EF4-FFF2-40B4-BE49-F238E27FC236}">
                <a16:creationId xmlns:a16="http://schemas.microsoft.com/office/drawing/2014/main" id="{BAE53498-AAFE-4599-8372-BAC252C360B1}"/>
              </a:ext>
            </a:extLst>
          </p:cNvPr>
          <p:cNvSpPr txBox="1"/>
          <p:nvPr/>
        </p:nvSpPr>
        <p:spPr>
          <a:xfrm>
            <a:off x="0" y="6597024"/>
            <a:ext cx="33985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Source: Future Partners</a:t>
            </a:r>
          </a:p>
        </p:txBody>
      </p:sp>
      <p:sp>
        <p:nvSpPr>
          <p:cNvPr id="9" name="TextBox 8">
            <a:extLst>
              <a:ext uri="{FF2B5EF4-FFF2-40B4-BE49-F238E27FC236}">
                <a16:creationId xmlns:a16="http://schemas.microsoft.com/office/drawing/2014/main" id="{FB566470-6E2B-4CB7-AF1E-584CEFD97264}"/>
              </a:ext>
            </a:extLst>
          </p:cNvPr>
          <p:cNvSpPr txBox="1"/>
          <p:nvPr/>
        </p:nvSpPr>
        <p:spPr>
          <a:xfrm>
            <a:off x="7863840" y="3733800"/>
            <a:ext cx="9296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Day Trip</a:t>
            </a:r>
          </a:p>
        </p:txBody>
      </p:sp>
      <p:sp>
        <p:nvSpPr>
          <p:cNvPr id="10" name="TextBox 9">
            <a:extLst>
              <a:ext uri="{FF2B5EF4-FFF2-40B4-BE49-F238E27FC236}">
                <a16:creationId xmlns:a16="http://schemas.microsoft.com/office/drawing/2014/main" id="{5D351171-88B9-4E12-B7BC-9138F1AE7C87}"/>
              </a:ext>
            </a:extLst>
          </p:cNvPr>
          <p:cNvSpPr txBox="1"/>
          <p:nvPr/>
        </p:nvSpPr>
        <p:spPr>
          <a:xfrm>
            <a:off x="3144520" y="4038600"/>
            <a:ext cx="894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Night</a:t>
            </a:r>
          </a:p>
        </p:txBody>
      </p:sp>
      <p:sp>
        <p:nvSpPr>
          <p:cNvPr id="11" name="TextBox 10">
            <a:extLst>
              <a:ext uri="{FF2B5EF4-FFF2-40B4-BE49-F238E27FC236}">
                <a16:creationId xmlns:a16="http://schemas.microsoft.com/office/drawing/2014/main" id="{90285283-4CF8-4E7E-A906-40B2343481ED}"/>
              </a:ext>
            </a:extLst>
          </p:cNvPr>
          <p:cNvSpPr txBox="1"/>
          <p:nvPr/>
        </p:nvSpPr>
        <p:spPr>
          <a:xfrm>
            <a:off x="4643120" y="2338379"/>
            <a:ext cx="1071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5+ Nights</a:t>
            </a:r>
          </a:p>
        </p:txBody>
      </p:sp>
      <p:sp>
        <p:nvSpPr>
          <p:cNvPr id="5" name="TextBox 4">
            <a:extLst>
              <a:ext uri="{FF2B5EF4-FFF2-40B4-BE49-F238E27FC236}">
                <a16:creationId xmlns:a16="http://schemas.microsoft.com/office/drawing/2014/main" id="{30F9EB8E-F42C-4CD5-8F67-EF3B746A7F85}"/>
              </a:ext>
            </a:extLst>
          </p:cNvPr>
          <p:cNvSpPr txBox="1"/>
          <p:nvPr/>
        </p:nvSpPr>
        <p:spPr>
          <a:xfrm>
            <a:off x="312993" y="782406"/>
            <a:ext cx="89086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*Survey fielded August 17-21, 2023; Representative sample of adult American </a:t>
            </a:r>
            <a:r>
              <a:rPr lang="en-US" sz="1600" b="1" dirty="0">
                <a:solidFill>
                  <a:schemeClr val="accent1"/>
                </a:solidFill>
                <a:latin typeface="Calibri" panose="020F0502020204030204"/>
              </a:rPr>
              <a:t>travelers; N</a:t>
            </a:r>
            <a:r>
              <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rPr>
              <a:t> = 4,000+ </a:t>
            </a:r>
          </a:p>
        </p:txBody>
      </p:sp>
      <p:pic>
        <p:nvPicPr>
          <p:cNvPr id="3" name="Picture 2">
            <a:extLst>
              <a:ext uri="{FF2B5EF4-FFF2-40B4-BE49-F238E27FC236}">
                <a16:creationId xmlns:a16="http://schemas.microsoft.com/office/drawing/2014/main" id="{B1CF40FA-7629-24B0-8F82-4CC0CFB792A3}"/>
              </a:ext>
            </a:extLst>
          </p:cNvPr>
          <p:cNvPicPr>
            <a:picLocks noChangeAspect="1"/>
          </p:cNvPicPr>
          <p:nvPr/>
        </p:nvPicPr>
        <p:blipFill>
          <a:blip r:embed="rId2"/>
          <a:stretch>
            <a:fillRect/>
          </a:stretch>
        </p:blipFill>
        <p:spPr>
          <a:xfrm>
            <a:off x="1887109" y="1565043"/>
            <a:ext cx="8417782" cy="4483006"/>
          </a:xfrm>
          <a:prstGeom prst="rect">
            <a:avLst/>
          </a:prstGeom>
          <a:ln>
            <a:solidFill>
              <a:schemeClr val="accent1"/>
            </a:solidFill>
          </a:ln>
        </p:spPr>
      </p:pic>
    </p:spTree>
    <p:extLst>
      <p:ext uri="{BB962C8B-B14F-4D97-AF65-F5344CB8AC3E}">
        <p14:creationId xmlns:p14="http://schemas.microsoft.com/office/powerpoint/2010/main" val="2409254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05A94D-DF9B-DF46-8679-41159AF9A398}"/>
              </a:ext>
            </a:extLst>
          </p:cNvPr>
          <p:cNvSpPr txBox="1"/>
          <p:nvPr/>
        </p:nvSpPr>
        <p:spPr>
          <a:xfrm>
            <a:off x="6096000" y="0"/>
            <a:ext cx="6096000" cy="6858000"/>
          </a:xfrm>
          <a:prstGeom prst="rect">
            <a:avLst/>
          </a:prstGeom>
          <a:solidFill>
            <a:srgbClr val="17479E"/>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954B7EB6-F791-140C-D71D-B7C311DB712F}"/>
              </a:ext>
            </a:extLst>
          </p:cNvPr>
          <p:cNvPicPr>
            <a:picLocks noChangeAspect="1"/>
          </p:cNvPicPr>
          <p:nvPr/>
        </p:nvPicPr>
        <p:blipFill>
          <a:blip r:embed="rId2"/>
          <a:stretch>
            <a:fillRect/>
          </a:stretch>
        </p:blipFill>
        <p:spPr>
          <a:xfrm>
            <a:off x="7011179" y="2972493"/>
            <a:ext cx="4265642" cy="913014"/>
          </a:xfrm>
          <a:prstGeom prst="rect">
            <a:avLst/>
          </a:prstGeom>
        </p:spPr>
      </p:pic>
      <p:pic>
        <p:nvPicPr>
          <p:cNvPr id="1028" name="Picture 4" descr="Big Sky Chamber of Commerce | Big Sky Town Center">
            <a:extLst>
              <a:ext uri="{FF2B5EF4-FFF2-40B4-BE49-F238E27FC236}">
                <a16:creationId xmlns:a16="http://schemas.microsoft.com/office/drawing/2014/main" id="{63189D7B-9698-0253-2808-553C88BB8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287" y="2937250"/>
            <a:ext cx="4538464" cy="22692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xplore &amp; Discover Big Sky Montana | Visit Big Sky">
            <a:extLst>
              <a:ext uri="{FF2B5EF4-FFF2-40B4-BE49-F238E27FC236}">
                <a16:creationId xmlns:a16="http://schemas.microsoft.com/office/drawing/2014/main" id="{81336F31-0AF8-9698-6DEA-8188D5C64D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707" y="2247900"/>
            <a:ext cx="3857625"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42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EXECUTIVE SUMMARY</a:t>
            </a:r>
            <a:endParaRPr lang="en-US" sz="3200" dirty="0">
              <a:latin typeface="+mn-lt"/>
            </a:endParaRPr>
          </a:p>
        </p:txBody>
      </p:sp>
      <p:sp>
        <p:nvSpPr>
          <p:cNvPr id="3" name="Subtitle 2">
            <a:extLst>
              <a:ext uri="{FF2B5EF4-FFF2-40B4-BE49-F238E27FC236}">
                <a16:creationId xmlns:a16="http://schemas.microsoft.com/office/drawing/2014/main" id="{3313AC60-3B2F-C248-AC7F-DEEED06AD7F1}"/>
              </a:ext>
            </a:extLst>
          </p:cNvPr>
          <p:cNvSpPr>
            <a:spLocks noGrp="1"/>
          </p:cNvSpPr>
          <p:nvPr>
            <p:ph type="subTitle" idx="1"/>
          </p:nvPr>
        </p:nvSpPr>
        <p:spPr>
          <a:xfrm>
            <a:off x="335280" y="980123"/>
            <a:ext cx="11253156" cy="5531802"/>
          </a:xfrm>
        </p:spPr>
        <p:txBody>
          <a:bodyPr/>
          <a:lstStyle/>
          <a:p>
            <a:pPr algn="l"/>
            <a:r>
              <a:rPr lang="en-US" sz="2600" b="1" dirty="0"/>
              <a:t>U.S. Market Review – Short Term Rentals</a:t>
            </a:r>
            <a:endParaRPr lang="en-US" sz="2000" b="1" dirty="0"/>
          </a:p>
          <a:p>
            <a:pPr marL="457200" indent="-457200" algn="l">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After July set the all-time record for nights stayed in one month, U.S. short-term rental (STR) Demand cooled in August.</a:t>
            </a:r>
          </a:p>
          <a:p>
            <a:pPr marL="914400" lvl="1" indent="-457200" algn="l">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Demand grew 7.6% Year-over-Year (YoY), compared to the 9.3% growth in July. </a:t>
            </a:r>
          </a:p>
          <a:p>
            <a:pPr marL="914400" lvl="1" indent="-457200" algn="l">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Still, this was the biggest August ever, with 21.2 million nights booked, despite a punishing heat wave across much of the nation, devastating wildfires in Hawaii, and a hurricane passing through Florida.</a:t>
            </a:r>
          </a:p>
          <a:p>
            <a:pPr marL="457200" indent="-457200" algn="l">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Key U.S. Short Term Rental Performance Metrics – August 2023</a:t>
            </a:r>
          </a:p>
          <a:p>
            <a:pPr marL="914400" lvl="1" indent="-457200" algn="l">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Occupancy was 4.2% lower YoY at 60.4% (-0.6% vs. 2019)</a:t>
            </a:r>
          </a:p>
          <a:p>
            <a:pPr marL="914400" lvl="1" indent="-457200" algn="l">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Average Daily Rate grew 0.1% YoY to $324.85</a:t>
            </a:r>
          </a:p>
          <a:p>
            <a:pPr marL="914400" lvl="1" indent="-457200" algn="l">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RevPAR declined 4.0% YoY to $235.50</a:t>
            </a:r>
          </a:p>
          <a:p>
            <a:pPr marL="914400" lvl="1" indent="-457200" algn="l">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Total Available Listings reached 1.53 million, up 13.7% YoY</a:t>
            </a:r>
          </a:p>
          <a:p>
            <a:pPr marL="914400" lvl="1" indent="-457200" algn="l">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Total Demand (nights sold) rose 7.6% YoY</a:t>
            </a:r>
          </a:p>
        </p:txBody>
      </p:sp>
      <p:sp>
        <p:nvSpPr>
          <p:cNvPr id="4" name="TextBox 3">
            <a:extLst>
              <a:ext uri="{FF2B5EF4-FFF2-40B4-BE49-F238E27FC236}">
                <a16:creationId xmlns:a16="http://schemas.microsoft.com/office/drawing/2014/main" id="{A4ACB066-928A-DAE9-62DA-F0E9F90512E0}"/>
              </a:ext>
            </a:extLst>
          </p:cNvPr>
          <p:cNvSpPr txBox="1"/>
          <p:nvPr/>
        </p:nvSpPr>
        <p:spPr>
          <a:xfrm>
            <a:off x="0" y="6597024"/>
            <a:ext cx="3398520" cy="261610"/>
          </a:xfrm>
          <a:prstGeom prst="rect">
            <a:avLst/>
          </a:prstGeom>
          <a:noFill/>
        </p:spPr>
        <p:txBody>
          <a:bodyPr wrap="square" rtlCol="0">
            <a:spAutoFit/>
          </a:bodyPr>
          <a:lstStyle/>
          <a:p>
            <a:r>
              <a:rPr lang="en-US" sz="1100" i="1" dirty="0"/>
              <a:t>Source: AirDNA</a:t>
            </a:r>
          </a:p>
        </p:txBody>
      </p:sp>
    </p:spTree>
    <p:extLst>
      <p:ext uri="{BB962C8B-B14F-4D97-AF65-F5344CB8AC3E}">
        <p14:creationId xmlns:p14="http://schemas.microsoft.com/office/powerpoint/2010/main" val="124352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4,182 Big Sky Montana Stock Photos, Pictures &amp;amp; Royalty-Free Images - iStock">
            <a:extLst>
              <a:ext uri="{FF2B5EF4-FFF2-40B4-BE49-F238E27FC236}">
                <a16:creationId xmlns:a16="http://schemas.microsoft.com/office/drawing/2014/main" id="{3A9ED73F-BEAD-4B77-8977-B9CCBD779B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87717F-34CF-436D-9E07-4ED80BD8C377}"/>
              </a:ext>
            </a:extLst>
          </p:cNvPr>
          <p:cNvSpPr/>
          <p:nvPr/>
        </p:nvSpPr>
        <p:spPr>
          <a:xfrm>
            <a:off x="0" y="1"/>
            <a:ext cx="6096000" cy="68580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674685F-FCC9-4840-A098-171042527DF5}"/>
              </a:ext>
            </a:extLst>
          </p:cNvPr>
          <p:cNvSpPr txBox="1"/>
          <p:nvPr/>
        </p:nvSpPr>
        <p:spPr>
          <a:xfrm>
            <a:off x="469037" y="2574376"/>
            <a:ext cx="5157926" cy="3108543"/>
          </a:xfrm>
          <a:prstGeom prst="rect">
            <a:avLst/>
          </a:prstGeom>
          <a:noFill/>
        </p:spPr>
        <p:txBody>
          <a:bodyPr wrap="square" rtlCol="0">
            <a:spAutoFit/>
          </a:bodyPr>
          <a:lstStyle/>
          <a:p>
            <a:pPr algn="ctr"/>
            <a:r>
              <a:rPr lang="en-US" sz="4400" b="1" dirty="0">
                <a:solidFill>
                  <a:schemeClr val="bg1"/>
                </a:solidFill>
              </a:rPr>
              <a:t>AIRPORT</a:t>
            </a:r>
          </a:p>
          <a:p>
            <a:pPr algn="ctr"/>
            <a:r>
              <a:rPr lang="en-US" sz="4400" b="1" dirty="0">
                <a:solidFill>
                  <a:schemeClr val="bg1"/>
                </a:solidFill>
              </a:rPr>
              <a:t>DATA</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2" name="Picture 2" descr="4,182 Big Sky Montana Stock Photos, Pictures &amp;amp; Royalty-Free Images - iStock">
            <a:extLst>
              <a:ext uri="{FF2B5EF4-FFF2-40B4-BE49-F238E27FC236}">
                <a16:creationId xmlns:a16="http://schemas.microsoft.com/office/drawing/2014/main" id="{ECCBA001-1988-DC27-3CFC-8EB1C7425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34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9144000" cy="782637"/>
          </a:xfrm>
        </p:spPr>
        <p:txBody>
          <a:bodyPr anchor="ctr"/>
          <a:lstStyle/>
          <a:p>
            <a:pPr algn="l"/>
            <a:r>
              <a:rPr lang="en-US" sz="3200" b="1" dirty="0">
                <a:solidFill>
                  <a:srgbClr val="0070C0"/>
                </a:solidFill>
                <a:latin typeface="+mn-lt"/>
              </a:rPr>
              <a:t>BOZEMAN YELLOWSTONE INTERNATIONAL   AIRPORT - TOTAL PASSENGERS YEAR-TO-DATE </a:t>
            </a:r>
            <a:endParaRPr lang="en-US" sz="3200" dirty="0">
              <a:latin typeface="+mn-lt"/>
            </a:endParaRPr>
          </a:p>
        </p:txBody>
      </p:sp>
      <p:sp>
        <p:nvSpPr>
          <p:cNvPr id="7" name="TextBox 6">
            <a:extLst>
              <a:ext uri="{FF2B5EF4-FFF2-40B4-BE49-F238E27FC236}">
                <a16:creationId xmlns:a16="http://schemas.microsoft.com/office/drawing/2014/main" id="{65A8411E-B9D6-4588-A881-CBDBE6B9F2AB}"/>
              </a:ext>
            </a:extLst>
          </p:cNvPr>
          <p:cNvSpPr txBox="1"/>
          <p:nvPr/>
        </p:nvSpPr>
        <p:spPr>
          <a:xfrm>
            <a:off x="0" y="6597024"/>
            <a:ext cx="3398520" cy="261610"/>
          </a:xfrm>
          <a:prstGeom prst="rect">
            <a:avLst/>
          </a:prstGeom>
          <a:noFill/>
        </p:spPr>
        <p:txBody>
          <a:bodyPr wrap="square" rtlCol="0">
            <a:spAutoFit/>
          </a:bodyPr>
          <a:lstStyle/>
          <a:p>
            <a:r>
              <a:rPr lang="en-US" sz="1100" i="1" dirty="0"/>
              <a:t>Source: Bozeman Yellowstone International Airport </a:t>
            </a:r>
          </a:p>
        </p:txBody>
      </p:sp>
      <p:graphicFrame>
        <p:nvGraphicFramePr>
          <p:cNvPr id="6" name="Table 4">
            <a:extLst>
              <a:ext uri="{FF2B5EF4-FFF2-40B4-BE49-F238E27FC236}">
                <a16:creationId xmlns:a16="http://schemas.microsoft.com/office/drawing/2014/main" id="{31829709-2C7B-9D61-60B1-F896E3D7E1AA}"/>
              </a:ext>
            </a:extLst>
          </p:cNvPr>
          <p:cNvGraphicFramePr>
            <a:graphicFrameLocks noGrp="1"/>
          </p:cNvGraphicFramePr>
          <p:nvPr>
            <p:extLst>
              <p:ext uri="{D42A27DB-BD31-4B8C-83A1-F6EECF244321}">
                <p14:modId xmlns:p14="http://schemas.microsoft.com/office/powerpoint/2010/main" val="2198685582"/>
              </p:ext>
            </p:extLst>
          </p:nvPr>
        </p:nvGraphicFramePr>
        <p:xfrm>
          <a:off x="1825565" y="1201278"/>
          <a:ext cx="8540869" cy="5321496"/>
        </p:xfrm>
        <a:graphic>
          <a:graphicData uri="http://schemas.openxmlformats.org/drawingml/2006/table">
            <a:tbl>
              <a:tblPr firstRow="1" bandRow="1">
                <a:tableStyleId>{5C22544A-7EE6-4342-B048-85BDC9FD1C3A}</a:tableStyleId>
              </a:tblPr>
              <a:tblGrid>
                <a:gridCol w="1223709">
                  <a:extLst>
                    <a:ext uri="{9D8B030D-6E8A-4147-A177-3AD203B41FA5}">
                      <a16:colId xmlns:a16="http://schemas.microsoft.com/office/drawing/2014/main" val="2563058084"/>
                    </a:ext>
                  </a:extLst>
                </a:gridCol>
                <a:gridCol w="1002030">
                  <a:extLst>
                    <a:ext uri="{9D8B030D-6E8A-4147-A177-3AD203B41FA5}">
                      <a16:colId xmlns:a16="http://schemas.microsoft.com/office/drawing/2014/main" val="827425676"/>
                    </a:ext>
                  </a:extLst>
                </a:gridCol>
                <a:gridCol w="1002030">
                  <a:extLst>
                    <a:ext uri="{9D8B030D-6E8A-4147-A177-3AD203B41FA5}">
                      <a16:colId xmlns:a16="http://schemas.microsoft.com/office/drawing/2014/main" val="3752100397"/>
                    </a:ext>
                  </a:extLst>
                </a:gridCol>
                <a:gridCol w="2181225">
                  <a:extLst>
                    <a:ext uri="{9D8B030D-6E8A-4147-A177-3AD203B41FA5}">
                      <a16:colId xmlns:a16="http://schemas.microsoft.com/office/drawing/2014/main" val="1266031409"/>
                    </a:ext>
                  </a:extLst>
                </a:gridCol>
                <a:gridCol w="1002030">
                  <a:extLst>
                    <a:ext uri="{9D8B030D-6E8A-4147-A177-3AD203B41FA5}">
                      <a16:colId xmlns:a16="http://schemas.microsoft.com/office/drawing/2014/main" val="296714326"/>
                    </a:ext>
                  </a:extLst>
                </a:gridCol>
                <a:gridCol w="2129845">
                  <a:extLst>
                    <a:ext uri="{9D8B030D-6E8A-4147-A177-3AD203B41FA5}">
                      <a16:colId xmlns:a16="http://schemas.microsoft.com/office/drawing/2014/main" val="2371898006"/>
                    </a:ext>
                  </a:extLst>
                </a:gridCol>
              </a:tblGrid>
              <a:tr h="278286">
                <a:tc gridSpan="6">
                  <a:txBody>
                    <a:bodyPr/>
                    <a:lstStyle/>
                    <a:p>
                      <a:pPr algn="ctr"/>
                      <a:r>
                        <a:rPr lang="en-US" sz="2200" dirty="0"/>
                        <a:t>Total Revenue Passengers</a:t>
                      </a:r>
                    </a:p>
                  </a:txBody>
                  <a:tcPr/>
                </a:tc>
                <a:tc hMerge="1">
                  <a:txBody>
                    <a:bodyPr/>
                    <a:lstStyle/>
                    <a:p>
                      <a:pPr algn="ctr"/>
                      <a:r>
                        <a:rPr lang="en-US" sz="2200" dirty="0"/>
                        <a:t>Total Revenue Passengers</a:t>
                      </a:r>
                    </a:p>
                  </a:txBody>
                  <a:tcPr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66888010"/>
                  </a:ext>
                </a:extLst>
              </a:tr>
              <a:tr h="270929">
                <a:tc>
                  <a:txBody>
                    <a:bodyPr/>
                    <a:lstStyle/>
                    <a:p>
                      <a:pPr algn="ctr"/>
                      <a:r>
                        <a:rPr lang="en-US" sz="2000" b="1" u="sng" dirty="0"/>
                        <a:t>Month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sng" dirty="0"/>
                        <a:t>2023</a:t>
                      </a:r>
                    </a:p>
                  </a:txBody>
                  <a:tcPr anchor="ctr"/>
                </a:tc>
                <a:tc>
                  <a:txBody>
                    <a:bodyPr/>
                    <a:lstStyle/>
                    <a:p>
                      <a:pPr algn="ctr"/>
                      <a:r>
                        <a:rPr lang="en-US" sz="2000" b="1" u="sng" dirty="0"/>
                        <a:t>2022</a:t>
                      </a:r>
                    </a:p>
                  </a:txBody>
                  <a:tcPr anchor="ctr"/>
                </a:tc>
                <a:tc>
                  <a:txBody>
                    <a:bodyPr/>
                    <a:lstStyle/>
                    <a:p>
                      <a:pPr algn="ctr"/>
                      <a:r>
                        <a:rPr lang="en-US" sz="2000" b="1" u="sng" dirty="0"/>
                        <a:t>% Change vs. 2022</a:t>
                      </a:r>
                    </a:p>
                  </a:txBody>
                  <a:tcPr anchor="ctr"/>
                </a:tc>
                <a:tc>
                  <a:txBody>
                    <a:bodyPr/>
                    <a:lstStyle/>
                    <a:p>
                      <a:pPr algn="ctr"/>
                      <a:r>
                        <a:rPr lang="en-US" sz="2000" b="1" u="sng" dirty="0"/>
                        <a:t>2021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sng" dirty="0"/>
                        <a:t>% Change vs. 2021</a:t>
                      </a:r>
                    </a:p>
                  </a:txBody>
                  <a:tcPr anchor="ctr"/>
                </a:tc>
                <a:extLst>
                  <a:ext uri="{0D108BD9-81ED-4DB2-BD59-A6C34878D82A}">
                    <a16:rowId xmlns:a16="http://schemas.microsoft.com/office/drawing/2014/main" val="1764190558"/>
                  </a:ext>
                </a:extLst>
              </a:tr>
              <a:tr h="321324">
                <a:tc>
                  <a:txBody>
                    <a:bodyPr/>
                    <a:lstStyle/>
                    <a:p>
                      <a:r>
                        <a:rPr lang="en-US" sz="1500" dirty="0"/>
                        <a:t>January</a:t>
                      </a:r>
                    </a:p>
                  </a:txBody>
                  <a:tcPr/>
                </a:tc>
                <a:tc>
                  <a:txBody>
                    <a:bodyPr/>
                    <a:lstStyle/>
                    <a:p>
                      <a:pPr algn="ctr"/>
                      <a:r>
                        <a:rPr lang="en-US" sz="1500" dirty="0"/>
                        <a:t>182,309</a:t>
                      </a:r>
                    </a:p>
                  </a:txBody>
                  <a:tcPr anchor="ctr"/>
                </a:tc>
                <a:tc>
                  <a:txBody>
                    <a:bodyPr/>
                    <a:lstStyle/>
                    <a:p>
                      <a:pPr algn="ctr"/>
                      <a:r>
                        <a:rPr lang="en-US" sz="1500" dirty="0"/>
                        <a:t>167,043</a:t>
                      </a:r>
                    </a:p>
                  </a:txBody>
                  <a:tcPr anchor="ctr"/>
                </a:tc>
                <a:tc>
                  <a:txBody>
                    <a:bodyPr/>
                    <a:lstStyle/>
                    <a:p>
                      <a:pPr algn="ctr"/>
                      <a:r>
                        <a:rPr lang="en-US" sz="1500" dirty="0"/>
                        <a:t>+9.1%</a:t>
                      </a:r>
                    </a:p>
                  </a:txBody>
                  <a:tcPr anchor="ctr"/>
                </a:tc>
                <a:tc>
                  <a:txBody>
                    <a:bodyPr/>
                    <a:lstStyle/>
                    <a:p>
                      <a:pPr algn="ctr"/>
                      <a:r>
                        <a:rPr lang="en-US" sz="1500" dirty="0"/>
                        <a:t>86,606</a:t>
                      </a:r>
                    </a:p>
                  </a:txBody>
                  <a:tcPr anchor="ctr"/>
                </a:tc>
                <a:tc>
                  <a:txBody>
                    <a:bodyPr/>
                    <a:lstStyle/>
                    <a:p>
                      <a:pPr algn="ctr"/>
                      <a:r>
                        <a:rPr lang="en-US" sz="1500" dirty="0"/>
                        <a:t>+110.5%</a:t>
                      </a:r>
                    </a:p>
                  </a:txBody>
                  <a:tcPr anchor="ctr"/>
                </a:tc>
                <a:extLst>
                  <a:ext uri="{0D108BD9-81ED-4DB2-BD59-A6C34878D82A}">
                    <a16:rowId xmlns:a16="http://schemas.microsoft.com/office/drawing/2014/main" val="3691810432"/>
                  </a:ext>
                </a:extLst>
              </a:tr>
              <a:tr h="321324">
                <a:tc>
                  <a:txBody>
                    <a:bodyPr/>
                    <a:lstStyle/>
                    <a:p>
                      <a:r>
                        <a:rPr lang="en-US" sz="1500" dirty="0"/>
                        <a:t>February</a:t>
                      </a:r>
                    </a:p>
                  </a:txBody>
                  <a:tcPr/>
                </a:tc>
                <a:tc>
                  <a:txBody>
                    <a:bodyPr/>
                    <a:lstStyle/>
                    <a:p>
                      <a:pPr algn="ctr"/>
                      <a:r>
                        <a:rPr lang="en-US" sz="1500" dirty="0"/>
                        <a:t>188,040</a:t>
                      </a:r>
                    </a:p>
                  </a:txBody>
                  <a:tcPr anchor="ctr"/>
                </a:tc>
                <a:tc>
                  <a:txBody>
                    <a:bodyPr/>
                    <a:lstStyle/>
                    <a:p>
                      <a:pPr algn="ctr"/>
                      <a:r>
                        <a:rPr lang="en-US" sz="1500" dirty="0"/>
                        <a:t>171,096</a:t>
                      </a:r>
                    </a:p>
                  </a:txBody>
                  <a:tcPr anchor="ctr"/>
                </a:tc>
                <a:tc>
                  <a:txBody>
                    <a:bodyPr/>
                    <a:lstStyle/>
                    <a:p>
                      <a:pPr algn="ctr"/>
                      <a:r>
                        <a:rPr lang="en-US" sz="1500" dirty="0"/>
                        <a:t>+9.9%</a:t>
                      </a:r>
                    </a:p>
                  </a:txBody>
                  <a:tcPr anchor="ctr"/>
                </a:tc>
                <a:tc>
                  <a:txBody>
                    <a:bodyPr/>
                    <a:lstStyle/>
                    <a:p>
                      <a:pPr algn="ctr"/>
                      <a:r>
                        <a:rPr lang="en-US" sz="1500" dirty="0"/>
                        <a:t>99,083</a:t>
                      </a:r>
                    </a:p>
                  </a:txBody>
                  <a:tcPr anchor="ctr"/>
                </a:tc>
                <a:tc>
                  <a:txBody>
                    <a:bodyPr/>
                    <a:lstStyle/>
                    <a:p>
                      <a:pPr algn="ctr"/>
                      <a:r>
                        <a:rPr lang="en-US" sz="1500" dirty="0"/>
                        <a:t>+89.8%</a:t>
                      </a:r>
                    </a:p>
                  </a:txBody>
                  <a:tcPr anchor="ctr"/>
                </a:tc>
                <a:extLst>
                  <a:ext uri="{0D108BD9-81ED-4DB2-BD59-A6C34878D82A}">
                    <a16:rowId xmlns:a16="http://schemas.microsoft.com/office/drawing/2014/main" val="3268308183"/>
                  </a:ext>
                </a:extLst>
              </a:tr>
              <a:tr h="321324">
                <a:tc>
                  <a:txBody>
                    <a:bodyPr/>
                    <a:lstStyle/>
                    <a:p>
                      <a:r>
                        <a:rPr lang="en-US" sz="1500" b="0" dirty="0"/>
                        <a:t>March</a:t>
                      </a:r>
                    </a:p>
                  </a:txBody>
                  <a:tcPr/>
                </a:tc>
                <a:tc>
                  <a:txBody>
                    <a:bodyPr/>
                    <a:lstStyle/>
                    <a:p>
                      <a:pPr algn="ctr"/>
                      <a:r>
                        <a:rPr lang="en-US" sz="1500" b="0" dirty="0"/>
                        <a:t>212,084</a:t>
                      </a:r>
                    </a:p>
                  </a:txBody>
                  <a:tcPr anchor="ctr"/>
                </a:tc>
                <a:tc>
                  <a:txBody>
                    <a:bodyPr/>
                    <a:lstStyle/>
                    <a:p>
                      <a:pPr algn="ctr"/>
                      <a:r>
                        <a:rPr lang="en-US" sz="1500" b="0" dirty="0"/>
                        <a:t>206,216</a:t>
                      </a:r>
                    </a:p>
                  </a:txBody>
                  <a:tcPr anchor="ctr"/>
                </a:tc>
                <a:tc>
                  <a:txBody>
                    <a:bodyPr/>
                    <a:lstStyle/>
                    <a:p>
                      <a:pPr algn="ctr"/>
                      <a:r>
                        <a:rPr lang="en-US" sz="1500" b="0" dirty="0"/>
                        <a:t>+2.8%</a:t>
                      </a:r>
                    </a:p>
                  </a:txBody>
                  <a:tcPr anchor="ctr"/>
                </a:tc>
                <a:tc>
                  <a:txBody>
                    <a:bodyPr/>
                    <a:lstStyle/>
                    <a:p>
                      <a:pPr algn="ctr"/>
                      <a:r>
                        <a:rPr lang="en-US" sz="1500" b="0" dirty="0"/>
                        <a:t>133,705</a:t>
                      </a:r>
                    </a:p>
                  </a:txBody>
                  <a:tcPr anchor="ctr"/>
                </a:tc>
                <a:tc>
                  <a:txBody>
                    <a:bodyPr/>
                    <a:lstStyle/>
                    <a:p>
                      <a:pPr algn="ctr"/>
                      <a:r>
                        <a:rPr lang="en-US" sz="1500" b="0" dirty="0"/>
                        <a:t>+58.6%</a:t>
                      </a:r>
                    </a:p>
                  </a:txBody>
                  <a:tcPr anchor="ctr"/>
                </a:tc>
                <a:extLst>
                  <a:ext uri="{0D108BD9-81ED-4DB2-BD59-A6C34878D82A}">
                    <a16:rowId xmlns:a16="http://schemas.microsoft.com/office/drawing/2014/main" val="1728233389"/>
                  </a:ext>
                </a:extLst>
              </a:tr>
              <a:tr h="321324">
                <a:tc>
                  <a:txBody>
                    <a:bodyPr/>
                    <a:lstStyle/>
                    <a:p>
                      <a:r>
                        <a:rPr lang="en-US" sz="1500" b="0" dirty="0"/>
                        <a:t>April</a:t>
                      </a:r>
                    </a:p>
                  </a:txBody>
                  <a:tcPr anchor="ctr"/>
                </a:tc>
                <a:tc>
                  <a:txBody>
                    <a:bodyPr/>
                    <a:lstStyle/>
                    <a:p>
                      <a:pPr algn="ctr"/>
                      <a:r>
                        <a:rPr lang="en-US" sz="1500" b="0" dirty="0"/>
                        <a:t>144,862</a:t>
                      </a:r>
                    </a:p>
                  </a:txBody>
                  <a:tcPr anchor="ctr"/>
                </a:tc>
                <a:tc>
                  <a:txBody>
                    <a:bodyPr/>
                    <a:lstStyle/>
                    <a:p>
                      <a:pPr algn="ctr"/>
                      <a:r>
                        <a:rPr lang="en-US" sz="1500" b="0" dirty="0"/>
                        <a:t>140,031</a:t>
                      </a:r>
                    </a:p>
                  </a:txBody>
                  <a:tcPr anchor="ctr"/>
                </a:tc>
                <a:tc>
                  <a:txBody>
                    <a:bodyPr/>
                    <a:lstStyle/>
                    <a:p>
                      <a:pPr algn="ctr"/>
                      <a:r>
                        <a:rPr lang="en-US" sz="1500" b="0" dirty="0"/>
                        <a:t>+3.4%</a:t>
                      </a:r>
                    </a:p>
                  </a:txBody>
                  <a:tcPr anchor="ctr"/>
                </a:tc>
                <a:tc>
                  <a:txBody>
                    <a:bodyPr/>
                    <a:lstStyle/>
                    <a:p>
                      <a:pPr algn="ctr"/>
                      <a:r>
                        <a:rPr lang="en-US" sz="1500" b="0" dirty="0"/>
                        <a:t>98,434</a:t>
                      </a:r>
                    </a:p>
                  </a:txBody>
                  <a:tcPr anchor="ctr"/>
                </a:tc>
                <a:tc>
                  <a:txBody>
                    <a:bodyPr/>
                    <a:lstStyle/>
                    <a:p>
                      <a:pPr algn="ctr"/>
                      <a:r>
                        <a:rPr lang="en-US" sz="1500" b="0" dirty="0"/>
                        <a:t>+47.2%</a:t>
                      </a:r>
                    </a:p>
                  </a:txBody>
                  <a:tcPr anchor="ctr"/>
                </a:tc>
                <a:extLst>
                  <a:ext uri="{0D108BD9-81ED-4DB2-BD59-A6C34878D82A}">
                    <a16:rowId xmlns:a16="http://schemas.microsoft.com/office/drawing/2014/main" val="1649623199"/>
                  </a:ext>
                </a:extLst>
              </a:tr>
              <a:tr h="321324">
                <a:tc>
                  <a:txBody>
                    <a:bodyPr/>
                    <a:lstStyle/>
                    <a:p>
                      <a:r>
                        <a:rPr lang="en-US" sz="1500" b="0" dirty="0"/>
                        <a:t>May</a:t>
                      </a:r>
                    </a:p>
                  </a:txBody>
                  <a:tcPr anchor="ctr"/>
                </a:tc>
                <a:tc>
                  <a:txBody>
                    <a:bodyPr/>
                    <a:lstStyle/>
                    <a:p>
                      <a:pPr algn="ctr"/>
                      <a:r>
                        <a:rPr lang="en-US" sz="1500" b="0" dirty="0"/>
                        <a:t>173,251</a:t>
                      </a:r>
                    </a:p>
                  </a:txBody>
                  <a:tcPr anchor="ctr"/>
                </a:tc>
                <a:tc>
                  <a:txBody>
                    <a:bodyPr/>
                    <a:lstStyle/>
                    <a:p>
                      <a:pPr algn="ctr"/>
                      <a:r>
                        <a:rPr lang="en-US" sz="1500" b="0" dirty="0"/>
                        <a:t>165,145</a:t>
                      </a:r>
                    </a:p>
                  </a:txBody>
                  <a:tcPr anchor="ctr"/>
                </a:tc>
                <a:tc>
                  <a:txBody>
                    <a:bodyPr/>
                    <a:lstStyle/>
                    <a:p>
                      <a:pPr algn="ctr"/>
                      <a:r>
                        <a:rPr lang="en-US" sz="1500" b="0" dirty="0"/>
                        <a:t>+4.9%</a:t>
                      </a:r>
                    </a:p>
                  </a:txBody>
                  <a:tcPr anchor="ctr"/>
                </a:tc>
                <a:tc>
                  <a:txBody>
                    <a:bodyPr/>
                    <a:lstStyle/>
                    <a:p>
                      <a:pPr algn="ctr"/>
                      <a:r>
                        <a:rPr lang="en-US" sz="1500" b="0" dirty="0"/>
                        <a:t>131,968</a:t>
                      </a:r>
                    </a:p>
                  </a:txBody>
                  <a:tcPr anchor="ctr"/>
                </a:tc>
                <a:tc>
                  <a:txBody>
                    <a:bodyPr/>
                    <a:lstStyle/>
                    <a:p>
                      <a:pPr algn="ctr"/>
                      <a:r>
                        <a:rPr lang="en-US" sz="1500" b="0" dirty="0"/>
                        <a:t>+31.3%</a:t>
                      </a:r>
                    </a:p>
                  </a:txBody>
                  <a:tcPr anchor="ctr"/>
                </a:tc>
                <a:extLst>
                  <a:ext uri="{0D108BD9-81ED-4DB2-BD59-A6C34878D82A}">
                    <a16:rowId xmlns:a16="http://schemas.microsoft.com/office/drawing/2014/main" val="1168597964"/>
                  </a:ext>
                </a:extLst>
              </a:tr>
              <a:tr h="321324">
                <a:tc>
                  <a:txBody>
                    <a:bodyPr/>
                    <a:lstStyle/>
                    <a:p>
                      <a:r>
                        <a:rPr lang="en-US" sz="1500" b="0" dirty="0"/>
                        <a:t>June</a:t>
                      </a:r>
                    </a:p>
                  </a:txBody>
                  <a:tcPr anchor="ctr"/>
                </a:tc>
                <a:tc>
                  <a:txBody>
                    <a:bodyPr/>
                    <a:lstStyle/>
                    <a:p>
                      <a:pPr algn="ctr"/>
                      <a:r>
                        <a:rPr lang="en-US" sz="1500" b="0" dirty="0"/>
                        <a:t>248,492</a:t>
                      </a:r>
                    </a:p>
                  </a:txBody>
                  <a:tcPr anchor="ctr"/>
                </a:tc>
                <a:tc>
                  <a:txBody>
                    <a:bodyPr/>
                    <a:lstStyle/>
                    <a:p>
                      <a:pPr algn="ctr"/>
                      <a:r>
                        <a:rPr lang="en-US" sz="1500" b="0" dirty="0"/>
                        <a:t>225,410</a:t>
                      </a:r>
                    </a:p>
                  </a:txBody>
                  <a:tcPr anchor="ctr"/>
                </a:tc>
                <a:tc>
                  <a:txBody>
                    <a:bodyPr/>
                    <a:lstStyle/>
                    <a:p>
                      <a:pPr algn="ctr"/>
                      <a:r>
                        <a:rPr lang="en-US" sz="1500" b="0" dirty="0"/>
                        <a:t>+10.2%</a:t>
                      </a:r>
                    </a:p>
                  </a:txBody>
                  <a:tcPr anchor="ctr"/>
                </a:tc>
                <a:tc>
                  <a:txBody>
                    <a:bodyPr/>
                    <a:lstStyle/>
                    <a:p>
                      <a:pPr algn="ctr"/>
                      <a:r>
                        <a:rPr lang="en-US" sz="1500" b="0" dirty="0"/>
                        <a:t>223,827</a:t>
                      </a:r>
                    </a:p>
                  </a:txBody>
                  <a:tcPr anchor="ctr"/>
                </a:tc>
                <a:tc>
                  <a:txBody>
                    <a:bodyPr/>
                    <a:lstStyle/>
                    <a:p>
                      <a:pPr algn="ctr"/>
                      <a:r>
                        <a:rPr lang="en-US" sz="1500" b="0" dirty="0"/>
                        <a:t>+11.0%</a:t>
                      </a:r>
                    </a:p>
                  </a:txBody>
                  <a:tcPr anchor="ctr"/>
                </a:tc>
                <a:extLst>
                  <a:ext uri="{0D108BD9-81ED-4DB2-BD59-A6C34878D82A}">
                    <a16:rowId xmlns:a16="http://schemas.microsoft.com/office/drawing/2014/main" val="1117033735"/>
                  </a:ext>
                </a:extLst>
              </a:tr>
              <a:tr h="321324">
                <a:tc>
                  <a:txBody>
                    <a:bodyPr/>
                    <a:lstStyle/>
                    <a:p>
                      <a:r>
                        <a:rPr lang="en-US" sz="1500" b="0" dirty="0"/>
                        <a:t>July</a:t>
                      </a:r>
                    </a:p>
                  </a:txBody>
                  <a:tcPr anchor="ctr"/>
                </a:tc>
                <a:tc>
                  <a:txBody>
                    <a:bodyPr/>
                    <a:lstStyle/>
                    <a:p>
                      <a:pPr algn="ctr"/>
                      <a:r>
                        <a:rPr lang="en-US" sz="1500" b="0" dirty="0"/>
                        <a:t>286,163</a:t>
                      </a:r>
                    </a:p>
                  </a:txBody>
                  <a:tcPr anchor="ctr"/>
                </a:tc>
                <a:tc>
                  <a:txBody>
                    <a:bodyPr/>
                    <a:lstStyle/>
                    <a:p>
                      <a:pPr algn="ctr"/>
                      <a:r>
                        <a:rPr lang="en-US" sz="1500" b="0" dirty="0"/>
                        <a:t>256,234</a:t>
                      </a:r>
                    </a:p>
                  </a:txBody>
                  <a:tcPr anchor="ctr"/>
                </a:tc>
                <a:tc>
                  <a:txBody>
                    <a:bodyPr/>
                    <a:lstStyle/>
                    <a:p>
                      <a:pPr algn="ctr"/>
                      <a:r>
                        <a:rPr lang="en-US" sz="1500" b="0" dirty="0">
                          <a:solidFill>
                            <a:schemeClr val="tx1"/>
                          </a:solidFill>
                        </a:rPr>
                        <a:t>+11.7%</a:t>
                      </a:r>
                    </a:p>
                  </a:txBody>
                  <a:tcPr anchor="ctr"/>
                </a:tc>
                <a:tc>
                  <a:txBody>
                    <a:bodyPr/>
                    <a:lstStyle/>
                    <a:p>
                      <a:pPr algn="ctr"/>
                      <a:r>
                        <a:rPr lang="en-US" sz="1500" b="0" dirty="0"/>
                        <a:t>277,355</a:t>
                      </a:r>
                    </a:p>
                  </a:txBody>
                  <a:tcPr anchor="ctr"/>
                </a:tc>
                <a:tc>
                  <a:txBody>
                    <a:bodyPr/>
                    <a:lstStyle/>
                    <a:p>
                      <a:pPr algn="ctr"/>
                      <a:r>
                        <a:rPr lang="en-US" sz="1500" b="0" dirty="0"/>
                        <a:t>+3.2%</a:t>
                      </a:r>
                    </a:p>
                  </a:txBody>
                  <a:tcPr anchor="ctr"/>
                </a:tc>
                <a:extLst>
                  <a:ext uri="{0D108BD9-81ED-4DB2-BD59-A6C34878D82A}">
                    <a16:rowId xmlns:a16="http://schemas.microsoft.com/office/drawing/2014/main" val="2275849905"/>
                  </a:ext>
                </a:extLst>
              </a:tr>
              <a:tr h="321324">
                <a:tc>
                  <a:txBody>
                    <a:bodyPr/>
                    <a:lstStyle/>
                    <a:p>
                      <a:r>
                        <a:rPr lang="en-US" sz="1500" b="0" dirty="0"/>
                        <a:t>August</a:t>
                      </a:r>
                    </a:p>
                  </a:txBody>
                  <a:tcPr anchor="ctr"/>
                </a:tc>
                <a:tc>
                  <a:txBody>
                    <a:bodyPr/>
                    <a:lstStyle/>
                    <a:p>
                      <a:pPr algn="ctr"/>
                      <a:r>
                        <a:rPr lang="en-US" sz="1500" b="0" dirty="0"/>
                        <a:t>281,444</a:t>
                      </a:r>
                    </a:p>
                  </a:txBody>
                  <a:tcPr anchor="ctr"/>
                </a:tc>
                <a:tc>
                  <a:txBody>
                    <a:bodyPr/>
                    <a:lstStyle/>
                    <a:p>
                      <a:pPr algn="ctr"/>
                      <a:r>
                        <a:rPr lang="en-US" sz="1500" b="0" dirty="0"/>
                        <a:t>254,445</a:t>
                      </a:r>
                    </a:p>
                  </a:txBody>
                  <a:tcPr anchor="ctr"/>
                </a:tc>
                <a:tc>
                  <a:txBody>
                    <a:bodyPr/>
                    <a:lstStyle/>
                    <a:p>
                      <a:pPr algn="ctr"/>
                      <a:r>
                        <a:rPr lang="en-US" sz="1500" b="0" dirty="0">
                          <a:solidFill>
                            <a:schemeClr val="tx1"/>
                          </a:solidFill>
                        </a:rPr>
                        <a:t>+10.6%</a:t>
                      </a:r>
                    </a:p>
                  </a:txBody>
                  <a:tcPr anchor="ctr"/>
                </a:tc>
                <a:tc>
                  <a:txBody>
                    <a:bodyPr/>
                    <a:lstStyle/>
                    <a:p>
                      <a:pPr algn="ctr"/>
                      <a:r>
                        <a:rPr lang="en-US" sz="1500" b="0" dirty="0"/>
                        <a:t>254,975</a:t>
                      </a:r>
                    </a:p>
                  </a:txBody>
                  <a:tcPr anchor="ctr"/>
                </a:tc>
                <a:tc>
                  <a:txBody>
                    <a:bodyPr/>
                    <a:lstStyle/>
                    <a:p>
                      <a:pPr algn="ctr"/>
                      <a:r>
                        <a:rPr lang="en-US" sz="1500" b="0" dirty="0"/>
                        <a:t>+10.4%</a:t>
                      </a:r>
                    </a:p>
                  </a:txBody>
                  <a:tcPr anchor="ctr"/>
                </a:tc>
                <a:extLst>
                  <a:ext uri="{0D108BD9-81ED-4DB2-BD59-A6C34878D82A}">
                    <a16:rowId xmlns:a16="http://schemas.microsoft.com/office/drawing/2014/main" val="2833263966"/>
                  </a:ext>
                </a:extLst>
              </a:tr>
              <a:tr h="321324">
                <a:tc>
                  <a:txBody>
                    <a:bodyPr/>
                    <a:lstStyle/>
                    <a:p>
                      <a:r>
                        <a:rPr lang="en-US" sz="1500" b="0" dirty="0"/>
                        <a:t>September</a:t>
                      </a:r>
                    </a:p>
                  </a:txBody>
                  <a:tcPr anchor="ctr"/>
                </a:tc>
                <a:tc>
                  <a:txBody>
                    <a:bodyPr/>
                    <a:lstStyle/>
                    <a:p>
                      <a:pPr algn="ctr"/>
                      <a:endParaRPr lang="en-US" sz="1500" b="0" dirty="0"/>
                    </a:p>
                  </a:txBody>
                  <a:tcPr anchor="ctr"/>
                </a:tc>
                <a:tc>
                  <a:txBody>
                    <a:bodyPr/>
                    <a:lstStyle/>
                    <a:p>
                      <a:pPr algn="ctr"/>
                      <a:r>
                        <a:rPr lang="en-US" sz="1500" b="0" dirty="0"/>
                        <a:t>203,844</a:t>
                      </a:r>
                    </a:p>
                  </a:txBody>
                  <a:tcPr anchor="ctr"/>
                </a:tc>
                <a:tc>
                  <a:txBody>
                    <a:bodyPr/>
                    <a:lstStyle/>
                    <a:p>
                      <a:pPr algn="ctr"/>
                      <a:endParaRPr lang="en-US" sz="1500" b="0" dirty="0">
                        <a:solidFill>
                          <a:schemeClr val="tx1"/>
                        </a:solidFill>
                      </a:endParaRPr>
                    </a:p>
                  </a:txBody>
                  <a:tcPr anchor="ctr"/>
                </a:tc>
                <a:tc>
                  <a:txBody>
                    <a:bodyPr/>
                    <a:lstStyle/>
                    <a:p>
                      <a:pPr algn="ctr"/>
                      <a:r>
                        <a:rPr lang="en-US" sz="1500" b="0" dirty="0"/>
                        <a:t>195,262</a:t>
                      </a:r>
                    </a:p>
                  </a:txBody>
                  <a:tcPr anchor="ctr"/>
                </a:tc>
                <a:tc>
                  <a:txBody>
                    <a:bodyPr/>
                    <a:lstStyle/>
                    <a:p>
                      <a:pPr algn="ctr"/>
                      <a:endParaRPr lang="en-US" sz="1500" b="0" dirty="0"/>
                    </a:p>
                  </a:txBody>
                  <a:tcPr anchor="ctr"/>
                </a:tc>
                <a:extLst>
                  <a:ext uri="{0D108BD9-81ED-4DB2-BD59-A6C34878D82A}">
                    <a16:rowId xmlns:a16="http://schemas.microsoft.com/office/drawing/2014/main" val="1869960019"/>
                  </a:ext>
                </a:extLst>
              </a:tr>
              <a:tr h="321324">
                <a:tc>
                  <a:txBody>
                    <a:bodyPr/>
                    <a:lstStyle/>
                    <a:p>
                      <a:r>
                        <a:rPr lang="en-US" sz="1500" b="0" dirty="0"/>
                        <a:t>October</a:t>
                      </a:r>
                    </a:p>
                  </a:txBody>
                  <a:tcPr anchor="ctr"/>
                </a:tc>
                <a:tc>
                  <a:txBody>
                    <a:bodyPr/>
                    <a:lstStyle/>
                    <a:p>
                      <a:pPr algn="ctr"/>
                      <a:endParaRPr lang="en-US" sz="1500" b="0" dirty="0"/>
                    </a:p>
                  </a:txBody>
                  <a:tcPr anchor="ctr"/>
                </a:tc>
                <a:tc>
                  <a:txBody>
                    <a:bodyPr/>
                    <a:lstStyle/>
                    <a:p>
                      <a:pPr algn="ctr"/>
                      <a:r>
                        <a:rPr lang="en-US" sz="1500" b="0" dirty="0"/>
                        <a:t>167,851</a:t>
                      </a:r>
                    </a:p>
                  </a:txBody>
                  <a:tcPr anchor="ctr"/>
                </a:tc>
                <a:tc>
                  <a:txBody>
                    <a:bodyPr/>
                    <a:lstStyle/>
                    <a:p>
                      <a:pPr algn="ctr"/>
                      <a:endParaRPr lang="en-US" sz="1500" b="0" dirty="0">
                        <a:solidFill>
                          <a:schemeClr val="tx1"/>
                        </a:solidFill>
                      </a:endParaRPr>
                    </a:p>
                  </a:txBody>
                  <a:tcPr anchor="ctr"/>
                </a:tc>
                <a:tc>
                  <a:txBody>
                    <a:bodyPr/>
                    <a:lstStyle/>
                    <a:p>
                      <a:pPr algn="ctr"/>
                      <a:r>
                        <a:rPr lang="en-US" sz="1500" b="0" dirty="0"/>
                        <a:t>156,192</a:t>
                      </a:r>
                    </a:p>
                  </a:txBody>
                  <a:tcPr anchor="ctr"/>
                </a:tc>
                <a:tc>
                  <a:txBody>
                    <a:bodyPr/>
                    <a:lstStyle/>
                    <a:p>
                      <a:pPr algn="ctr"/>
                      <a:endParaRPr lang="en-US" sz="1500" b="0" dirty="0"/>
                    </a:p>
                  </a:txBody>
                  <a:tcPr anchor="ctr"/>
                </a:tc>
                <a:extLst>
                  <a:ext uri="{0D108BD9-81ED-4DB2-BD59-A6C34878D82A}">
                    <a16:rowId xmlns:a16="http://schemas.microsoft.com/office/drawing/2014/main" val="1672878212"/>
                  </a:ext>
                </a:extLst>
              </a:tr>
              <a:tr h="321324">
                <a:tc>
                  <a:txBody>
                    <a:bodyPr/>
                    <a:lstStyle/>
                    <a:p>
                      <a:r>
                        <a:rPr lang="en-US" sz="1500" b="0" dirty="0"/>
                        <a:t>November </a:t>
                      </a:r>
                    </a:p>
                  </a:txBody>
                  <a:tcPr anchor="ctr"/>
                </a:tc>
                <a:tc>
                  <a:txBody>
                    <a:bodyPr/>
                    <a:lstStyle/>
                    <a:p>
                      <a:pPr algn="ctr"/>
                      <a:endParaRPr lang="en-US" sz="1500" b="0" dirty="0"/>
                    </a:p>
                  </a:txBody>
                  <a:tcPr anchor="ctr"/>
                </a:tc>
                <a:tc>
                  <a:txBody>
                    <a:bodyPr/>
                    <a:lstStyle/>
                    <a:p>
                      <a:pPr algn="ctr"/>
                      <a:r>
                        <a:rPr lang="en-US" sz="1500" b="0" dirty="0"/>
                        <a:t>132,939</a:t>
                      </a:r>
                    </a:p>
                  </a:txBody>
                  <a:tcPr anchor="ctr"/>
                </a:tc>
                <a:tc>
                  <a:txBody>
                    <a:bodyPr/>
                    <a:lstStyle/>
                    <a:p>
                      <a:pPr algn="ctr"/>
                      <a:endParaRPr lang="en-US" sz="1500" b="0" dirty="0">
                        <a:solidFill>
                          <a:schemeClr val="tx1"/>
                        </a:solidFill>
                      </a:endParaRPr>
                    </a:p>
                  </a:txBody>
                  <a:tcPr anchor="ctr"/>
                </a:tc>
                <a:tc>
                  <a:txBody>
                    <a:bodyPr/>
                    <a:lstStyle/>
                    <a:p>
                      <a:pPr algn="ctr"/>
                      <a:r>
                        <a:rPr lang="en-US" sz="1500" b="0" dirty="0"/>
                        <a:t>117,516</a:t>
                      </a:r>
                    </a:p>
                  </a:txBody>
                  <a:tcPr anchor="ctr"/>
                </a:tc>
                <a:tc>
                  <a:txBody>
                    <a:bodyPr/>
                    <a:lstStyle/>
                    <a:p>
                      <a:pPr algn="ctr"/>
                      <a:endParaRPr lang="en-US" sz="1500" b="0" dirty="0"/>
                    </a:p>
                  </a:txBody>
                  <a:tcPr anchor="ctr"/>
                </a:tc>
                <a:extLst>
                  <a:ext uri="{0D108BD9-81ED-4DB2-BD59-A6C34878D82A}">
                    <a16:rowId xmlns:a16="http://schemas.microsoft.com/office/drawing/2014/main" val="2965147319"/>
                  </a:ext>
                </a:extLst>
              </a:tr>
              <a:tr h="321324">
                <a:tc>
                  <a:txBody>
                    <a:bodyPr/>
                    <a:lstStyle/>
                    <a:p>
                      <a:r>
                        <a:rPr lang="en-US" sz="1500" b="0" dirty="0"/>
                        <a:t>December </a:t>
                      </a:r>
                    </a:p>
                  </a:txBody>
                  <a:tcPr anchor="ctr"/>
                </a:tc>
                <a:tc>
                  <a:txBody>
                    <a:bodyPr/>
                    <a:lstStyle/>
                    <a:p>
                      <a:pPr algn="ctr"/>
                      <a:endParaRPr lang="en-US" sz="1500" b="0" dirty="0"/>
                    </a:p>
                  </a:txBody>
                  <a:tcPr anchor="ctr"/>
                </a:tc>
                <a:tc>
                  <a:txBody>
                    <a:bodyPr/>
                    <a:lstStyle/>
                    <a:p>
                      <a:pPr algn="ctr"/>
                      <a:r>
                        <a:rPr lang="en-US" sz="1500" b="0" dirty="0"/>
                        <a:t>174,170</a:t>
                      </a:r>
                    </a:p>
                  </a:txBody>
                  <a:tcPr anchor="ctr"/>
                </a:tc>
                <a:tc>
                  <a:txBody>
                    <a:bodyPr/>
                    <a:lstStyle/>
                    <a:p>
                      <a:pPr algn="ctr"/>
                      <a:endParaRPr lang="en-US" sz="1500" b="0" dirty="0">
                        <a:solidFill>
                          <a:schemeClr val="tx1"/>
                        </a:solidFill>
                      </a:endParaRPr>
                    </a:p>
                  </a:txBody>
                  <a:tcPr anchor="ctr"/>
                </a:tc>
                <a:tc>
                  <a:txBody>
                    <a:bodyPr/>
                    <a:lstStyle/>
                    <a:p>
                      <a:pPr algn="ctr"/>
                      <a:r>
                        <a:rPr lang="en-US" sz="1500" b="0" dirty="0"/>
                        <a:t>165,268</a:t>
                      </a:r>
                    </a:p>
                  </a:txBody>
                  <a:tcPr anchor="ctr"/>
                </a:tc>
                <a:tc>
                  <a:txBody>
                    <a:bodyPr/>
                    <a:lstStyle/>
                    <a:p>
                      <a:pPr algn="ctr"/>
                      <a:endParaRPr lang="en-US" sz="1500" b="0" dirty="0"/>
                    </a:p>
                  </a:txBody>
                  <a:tcPr anchor="ctr"/>
                </a:tc>
                <a:extLst>
                  <a:ext uri="{0D108BD9-81ED-4DB2-BD59-A6C34878D82A}">
                    <a16:rowId xmlns:a16="http://schemas.microsoft.com/office/drawing/2014/main" val="2974391300"/>
                  </a:ext>
                </a:extLst>
              </a:tr>
              <a:tr h="321324">
                <a:tc>
                  <a:txBody>
                    <a:bodyPr/>
                    <a:lstStyle/>
                    <a:p>
                      <a:pPr algn="ctr"/>
                      <a:r>
                        <a:rPr lang="en-US" sz="1500" b="1" dirty="0"/>
                        <a:t>Year-to-Date</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t>1,716,645</a:t>
                      </a: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t>1,585,620</a:t>
                      </a: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t>+8.3%</a:t>
                      </a: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t>1,305,953</a:t>
                      </a: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t>+31.4%</a:t>
                      </a:r>
                    </a:p>
                  </a:txBody>
                  <a:tcPr anchor="ctr">
                    <a:solidFill>
                      <a:srgbClr val="FFFF00"/>
                    </a:solidFill>
                  </a:tcPr>
                </a:tc>
                <a:extLst>
                  <a:ext uri="{0D108BD9-81ED-4DB2-BD59-A6C34878D82A}">
                    <a16:rowId xmlns:a16="http://schemas.microsoft.com/office/drawing/2014/main" val="3630346591"/>
                  </a:ext>
                </a:extLst>
              </a:tr>
              <a:tr h="321324">
                <a:tc>
                  <a:txBody>
                    <a:bodyPr/>
                    <a:lstStyle/>
                    <a:p>
                      <a:pPr algn="ctr"/>
                      <a:r>
                        <a:rPr lang="en-US" sz="1500" b="1" dirty="0"/>
                        <a:t>Total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p>
                  </a:txBody>
                  <a:tcPr anchor="ctr"/>
                </a:tc>
                <a:tc>
                  <a:txBody>
                    <a:bodyPr/>
                    <a:lstStyle/>
                    <a:p>
                      <a:pPr algn="ctr"/>
                      <a:r>
                        <a:rPr lang="en-US" sz="1500" b="1" dirty="0"/>
                        <a:t>2,264,424</a:t>
                      </a:r>
                    </a:p>
                  </a:txBody>
                  <a:tcPr anchor="ctr"/>
                </a:tc>
                <a:tc>
                  <a:txBody>
                    <a:bodyPr/>
                    <a:lstStyle/>
                    <a:p>
                      <a:pPr algn="ctr"/>
                      <a:endParaRPr lang="en-US" sz="15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t>1,940,191</a:t>
                      </a:r>
                    </a:p>
                  </a:txBody>
                  <a:tcPr anchor="ctr"/>
                </a:tc>
                <a:tc>
                  <a:txBody>
                    <a:bodyPr/>
                    <a:lstStyle/>
                    <a:p>
                      <a:pPr algn="ctr"/>
                      <a:endParaRPr lang="en-US" sz="1500" b="1" dirty="0"/>
                    </a:p>
                  </a:txBody>
                  <a:tcPr anchor="ctr"/>
                </a:tc>
                <a:extLst>
                  <a:ext uri="{0D108BD9-81ED-4DB2-BD59-A6C34878D82A}">
                    <a16:rowId xmlns:a16="http://schemas.microsoft.com/office/drawing/2014/main" val="3780880126"/>
                  </a:ext>
                </a:extLst>
              </a:tr>
            </a:tbl>
          </a:graphicData>
        </a:graphic>
      </p:graphicFrame>
    </p:spTree>
    <p:extLst>
      <p:ext uri="{BB962C8B-B14F-4D97-AF65-F5344CB8AC3E}">
        <p14:creationId xmlns:p14="http://schemas.microsoft.com/office/powerpoint/2010/main" val="565898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4,182 Big Sky Montana Stock Photos, Pictures &amp;amp; Royalty-Free Images - iStock">
            <a:extLst>
              <a:ext uri="{FF2B5EF4-FFF2-40B4-BE49-F238E27FC236}">
                <a16:creationId xmlns:a16="http://schemas.microsoft.com/office/drawing/2014/main" id="{A0E427FF-3F23-4722-827E-0B967B1BB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06961"/>
            <a:ext cx="6096000" cy="40440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87717F-34CF-436D-9E07-4ED80BD8C377}"/>
              </a:ext>
            </a:extLst>
          </p:cNvPr>
          <p:cNvSpPr/>
          <p:nvPr/>
        </p:nvSpPr>
        <p:spPr>
          <a:xfrm>
            <a:off x="0" y="1"/>
            <a:ext cx="6096000" cy="68580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81D242C-034B-4037-AAEB-2E18422D99A5}"/>
              </a:ext>
            </a:extLst>
          </p:cNvPr>
          <p:cNvSpPr txBox="1"/>
          <p:nvPr/>
        </p:nvSpPr>
        <p:spPr>
          <a:xfrm>
            <a:off x="469037" y="2609936"/>
            <a:ext cx="5157926" cy="3108543"/>
          </a:xfrm>
          <a:prstGeom prst="rect">
            <a:avLst/>
          </a:prstGeom>
          <a:noFill/>
        </p:spPr>
        <p:txBody>
          <a:bodyPr wrap="square" rtlCol="0">
            <a:spAutoFit/>
          </a:bodyPr>
          <a:lstStyle/>
          <a:p>
            <a:pPr algn="ctr"/>
            <a:r>
              <a:rPr lang="en-US" sz="4400" b="1" dirty="0">
                <a:solidFill>
                  <a:schemeClr val="bg1"/>
                </a:solidFill>
              </a:rPr>
              <a:t>AIRDNA</a:t>
            </a:r>
          </a:p>
          <a:p>
            <a:pPr algn="ctr"/>
            <a:r>
              <a:rPr lang="en-US" sz="4400" b="1" dirty="0">
                <a:solidFill>
                  <a:schemeClr val="bg1"/>
                </a:solidFill>
              </a:rPr>
              <a:t>DATA</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92361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48F0-4D58-A94F-8230-0E8E8D653FC1}"/>
              </a:ext>
            </a:extLst>
          </p:cNvPr>
          <p:cNvSpPr>
            <a:spLocks noGrp="1"/>
          </p:cNvSpPr>
          <p:nvPr>
            <p:ph type="ctrTitle"/>
          </p:nvPr>
        </p:nvSpPr>
        <p:spPr>
          <a:xfrm>
            <a:off x="274320" y="197486"/>
            <a:ext cx="8712200" cy="782637"/>
          </a:xfrm>
        </p:spPr>
        <p:txBody>
          <a:bodyPr anchor="ctr"/>
          <a:lstStyle/>
          <a:p>
            <a:pPr algn="l"/>
            <a:r>
              <a:rPr lang="en-US" sz="3200" b="1" dirty="0">
                <a:solidFill>
                  <a:srgbClr val="0070C0"/>
                </a:solidFill>
                <a:latin typeface="+mn-lt"/>
              </a:rPr>
              <a:t>AIRDNA SHORT TERM RENTAL (INCLUDES AIRBNB &amp; VRBO LISTINGS) DEFINITIONS</a:t>
            </a:r>
            <a:endParaRPr lang="en-US" sz="3200" dirty="0">
              <a:latin typeface="+mn-lt"/>
            </a:endParaRPr>
          </a:p>
        </p:txBody>
      </p:sp>
      <p:sp>
        <p:nvSpPr>
          <p:cNvPr id="5" name="TextBox 4">
            <a:extLst>
              <a:ext uri="{FF2B5EF4-FFF2-40B4-BE49-F238E27FC236}">
                <a16:creationId xmlns:a16="http://schemas.microsoft.com/office/drawing/2014/main" id="{E7AE10DB-8BFF-43D7-A779-2181823A396F}"/>
              </a:ext>
            </a:extLst>
          </p:cNvPr>
          <p:cNvSpPr txBox="1"/>
          <p:nvPr/>
        </p:nvSpPr>
        <p:spPr>
          <a:xfrm>
            <a:off x="0" y="6597024"/>
            <a:ext cx="3398520" cy="261610"/>
          </a:xfrm>
          <a:prstGeom prst="rect">
            <a:avLst/>
          </a:prstGeom>
          <a:noFill/>
        </p:spPr>
        <p:txBody>
          <a:bodyPr wrap="square" rtlCol="0">
            <a:spAutoFit/>
          </a:bodyPr>
          <a:lstStyle/>
          <a:p>
            <a:r>
              <a:rPr lang="en-US" sz="1100" i="1" dirty="0"/>
              <a:t>Source: AirDNA (Includes Airbnb and Vrbo data)</a:t>
            </a:r>
          </a:p>
        </p:txBody>
      </p:sp>
      <p:sp>
        <p:nvSpPr>
          <p:cNvPr id="8" name="Rectangle 7">
            <a:extLst>
              <a:ext uri="{FF2B5EF4-FFF2-40B4-BE49-F238E27FC236}">
                <a16:creationId xmlns:a16="http://schemas.microsoft.com/office/drawing/2014/main" id="{58C01111-D4C5-4C33-A956-25EE9222ACDF}"/>
              </a:ext>
            </a:extLst>
          </p:cNvPr>
          <p:cNvSpPr/>
          <p:nvPr/>
        </p:nvSpPr>
        <p:spPr>
          <a:xfrm>
            <a:off x="718442" y="1367868"/>
            <a:ext cx="10755115" cy="5047536"/>
          </a:xfrm>
          <a:prstGeom prst="rect">
            <a:avLst/>
          </a:prstGeom>
          <a:ln>
            <a:solidFill>
              <a:schemeClr val="tx1"/>
            </a:solidFill>
          </a:ln>
        </p:spPr>
        <p:txBody>
          <a:bodyPr wrap="square">
            <a:spAutoFit/>
          </a:bodyPr>
          <a:lstStyle/>
          <a:p>
            <a:pPr algn="ctr"/>
            <a:r>
              <a:rPr lang="en-US" b="1" u="sng" dirty="0"/>
              <a:t>Definitions (provided by AirDNA)</a:t>
            </a:r>
          </a:p>
          <a:p>
            <a:pPr algn="ctr"/>
            <a:endParaRPr lang="en-US" sz="800" b="1" u="sng" dirty="0"/>
          </a:p>
          <a:p>
            <a:pPr marL="171450" indent="-171450">
              <a:buFont typeface="Arial" panose="020B0604020202020204" pitchFamily="34" charset="0"/>
              <a:buChar char="•"/>
            </a:pPr>
            <a:r>
              <a:rPr lang="en-US" sz="1600" b="1" dirty="0"/>
              <a:t>Available Listings </a:t>
            </a:r>
            <a:r>
              <a:rPr lang="en-US" sz="1600" dirty="0"/>
              <a:t>– </a:t>
            </a:r>
            <a:r>
              <a:rPr lang="en-US" sz="1600" b="0" i="0" dirty="0">
                <a:effectLst/>
              </a:rPr>
              <a:t>Total number of listings whose calendars had at least one day classified as available or reserved during the reporting period.</a:t>
            </a:r>
            <a:endParaRPr lang="en-US" sz="1600" dirty="0"/>
          </a:p>
          <a:p>
            <a:pPr marL="171450" indent="-171450">
              <a:buFont typeface="Arial" panose="020B0604020202020204" pitchFamily="34" charset="0"/>
              <a:buChar char="•"/>
            </a:pPr>
            <a:r>
              <a:rPr lang="en-US" sz="1600" b="1" dirty="0"/>
              <a:t>Average Daily Rate </a:t>
            </a:r>
            <a:r>
              <a:rPr lang="en-US" sz="1600" dirty="0"/>
              <a:t>– </a:t>
            </a:r>
            <a:r>
              <a:rPr lang="en-US" sz="1600" b="0" i="0" dirty="0">
                <a:effectLst/>
              </a:rPr>
              <a:t>Average daily rate (ADR) of booked nights in USD (ADR = Total Revenue / Booked Nights).</a:t>
            </a:r>
            <a:endParaRPr lang="en-US" sz="1600" dirty="0"/>
          </a:p>
          <a:p>
            <a:pPr marL="171450" indent="-171450">
              <a:buFont typeface="Arial" panose="020B0604020202020204" pitchFamily="34" charset="0"/>
              <a:buChar char="•"/>
            </a:pPr>
            <a:r>
              <a:rPr lang="en-US" sz="1600" b="1" dirty="0"/>
              <a:t>Booked Listings </a:t>
            </a:r>
            <a:r>
              <a:rPr lang="en-US" sz="1600" dirty="0"/>
              <a:t>– </a:t>
            </a:r>
            <a:r>
              <a:rPr lang="en-US" sz="1600" b="0" i="0" dirty="0">
                <a:effectLst/>
              </a:rPr>
              <a:t>Total number of listings that had at least one reservation during the reporting period.</a:t>
            </a:r>
            <a:endParaRPr lang="en-US" sz="1600" dirty="0"/>
          </a:p>
          <a:p>
            <a:pPr marL="171450" indent="-171450">
              <a:buFont typeface="Arial" panose="020B0604020202020204" pitchFamily="34" charset="0"/>
              <a:buChar char="•"/>
            </a:pPr>
            <a:r>
              <a:rPr lang="en-US" sz="1600" b="1" dirty="0"/>
              <a:t>Demand (Nights) </a:t>
            </a:r>
            <a:r>
              <a:rPr lang="en-US" sz="1600" dirty="0"/>
              <a:t>– </a:t>
            </a:r>
            <a:r>
              <a:rPr lang="en-US" sz="1600" b="0" i="0" dirty="0">
                <a:effectLst/>
              </a:rPr>
              <a:t>Total number of Booked Nights during the reporting period.</a:t>
            </a:r>
            <a:endParaRPr lang="en-US" sz="1600" dirty="0"/>
          </a:p>
          <a:p>
            <a:pPr marL="171450" indent="-171450">
              <a:buFont typeface="Arial" panose="020B0604020202020204" pitchFamily="34" charset="0"/>
              <a:buChar char="•"/>
            </a:pPr>
            <a:r>
              <a:rPr lang="en-US" sz="1600" b="1" dirty="0"/>
              <a:t>Entire Place </a:t>
            </a:r>
            <a:r>
              <a:rPr lang="en-US" sz="1600" dirty="0"/>
              <a:t>– </a:t>
            </a:r>
            <a:r>
              <a:rPr lang="en-US" sz="1600" b="0" i="0" dirty="0">
                <a:effectLst/>
              </a:rPr>
              <a:t>Type of listing in which guests have the whole home to themselves. This usually includes a bedroom, a bathroom, and a kitchen.</a:t>
            </a:r>
            <a:endParaRPr lang="en-US" sz="1600" dirty="0"/>
          </a:p>
          <a:p>
            <a:pPr marL="171450" indent="-171450">
              <a:buFont typeface="Arial" panose="020B0604020202020204" pitchFamily="34" charset="0"/>
              <a:buChar char="•"/>
            </a:pPr>
            <a:r>
              <a:rPr lang="en-US" sz="1600" b="1" dirty="0"/>
              <a:t>Hotel Comparable Listings </a:t>
            </a:r>
            <a:r>
              <a:rPr lang="en-US" sz="1600" dirty="0"/>
              <a:t>– </a:t>
            </a:r>
            <a:r>
              <a:rPr lang="en-US" sz="1600" b="0" i="0" dirty="0">
                <a:effectLst/>
              </a:rPr>
              <a:t>Studio and one-bedroom Entire Home vacation rentals. AirDNA believes these are the type of listings most likely to compete directly with hotels.</a:t>
            </a:r>
            <a:endParaRPr lang="en-US" sz="1600" dirty="0"/>
          </a:p>
          <a:p>
            <a:pPr marL="171450" indent="-171450">
              <a:buFont typeface="Arial" panose="020B0604020202020204" pitchFamily="34" charset="0"/>
              <a:buChar char="•"/>
            </a:pPr>
            <a:r>
              <a:rPr lang="en-US" sz="1600" b="1" dirty="0"/>
              <a:t>LTM</a:t>
            </a:r>
            <a:r>
              <a:rPr lang="en-US" sz="1600" dirty="0"/>
              <a:t> – </a:t>
            </a:r>
            <a:r>
              <a:rPr lang="en-US" sz="1600" b="0" i="0" dirty="0">
                <a:effectLst/>
              </a:rPr>
              <a:t>Last Twelve Months</a:t>
            </a:r>
            <a:endParaRPr lang="en-US" sz="1600" dirty="0"/>
          </a:p>
          <a:p>
            <a:pPr marL="171450" indent="-171450">
              <a:buFont typeface="Arial" panose="020B0604020202020204" pitchFamily="34" charset="0"/>
              <a:buChar char="•"/>
            </a:pPr>
            <a:r>
              <a:rPr lang="en-US" sz="1600" b="1" dirty="0"/>
              <a:t>Occupancy Rate </a:t>
            </a:r>
            <a:r>
              <a:rPr lang="en-US" sz="1600" dirty="0"/>
              <a:t>– </a:t>
            </a:r>
            <a:r>
              <a:rPr lang="en-US" sz="1600" b="0" i="0" dirty="0">
                <a:effectLst/>
              </a:rPr>
              <a:t>Occupancy Rate = Total Booked Days / (Total Booked Days + Total Available Days). Calculation only includes vacation rentals with at least one Booked Night.</a:t>
            </a:r>
            <a:endParaRPr lang="en-US" sz="1600" dirty="0"/>
          </a:p>
          <a:p>
            <a:pPr marL="171450" indent="-171450">
              <a:buFont typeface="Arial" panose="020B0604020202020204" pitchFamily="34" charset="0"/>
              <a:buChar char="•"/>
            </a:pPr>
            <a:r>
              <a:rPr lang="en-US" sz="1600" b="1" dirty="0"/>
              <a:t>Private Room </a:t>
            </a:r>
            <a:r>
              <a:rPr lang="en-US" sz="1600" dirty="0"/>
              <a:t>– </a:t>
            </a:r>
            <a:r>
              <a:rPr lang="en-US" sz="1600" b="0" i="0" dirty="0">
                <a:effectLst/>
              </a:rPr>
              <a:t>Type of listing in which guests have their own private room for sleeping. Other areas could be shared.</a:t>
            </a:r>
            <a:endParaRPr lang="en-US" sz="1600" dirty="0"/>
          </a:p>
          <a:p>
            <a:pPr marL="171450" indent="-171450">
              <a:buFont typeface="Arial" panose="020B0604020202020204" pitchFamily="34" charset="0"/>
              <a:buChar char="•"/>
            </a:pPr>
            <a:r>
              <a:rPr lang="en-US" sz="1600" b="1" dirty="0"/>
              <a:t>Revenue (USD) </a:t>
            </a:r>
            <a:r>
              <a:rPr lang="en-US" sz="1600" dirty="0"/>
              <a:t>– </a:t>
            </a:r>
            <a:r>
              <a:rPr lang="en-US" sz="1600" b="0" i="0" dirty="0">
                <a:effectLst/>
              </a:rPr>
              <a:t>Total revenue (in US dollars) earned during the reporting period. Includes the advertised price from the time of booking, as well as cleaning fees.</a:t>
            </a:r>
            <a:endParaRPr lang="en-US" sz="1600" dirty="0"/>
          </a:p>
          <a:p>
            <a:pPr marL="171450" indent="-171450">
              <a:buFont typeface="Arial" panose="020B0604020202020204" pitchFamily="34" charset="0"/>
              <a:buChar char="•"/>
            </a:pPr>
            <a:r>
              <a:rPr lang="en-US" sz="1600" b="1" dirty="0"/>
              <a:t>RevPAR</a:t>
            </a:r>
            <a:r>
              <a:rPr lang="en-US" sz="1600" dirty="0"/>
              <a:t> – </a:t>
            </a:r>
            <a:r>
              <a:rPr lang="en-US" sz="1600" b="0" i="0" dirty="0">
                <a:effectLst/>
              </a:rPr>
              <a:t>Revenue Per Available Rental = ADR * Occupancy Rate</a:t>
            </a:r>
            <a:endParaRPr lang="en-US" sz="1600" dirty="0"/>
          </a:p>
          <a:p>
            <a:pPr marL="171450" indent="-171450">
              <a:buFont typeface="Arial" panose="020B0604020202020204" pitchFamily="34" charset="0"/>
              <a:buChar char="•"/>
            </a:pPr>
            <a:r>
              <a:rPr lang="en-US" sz="1600" b="1" dirty="0"/>
              <a:t>Shared Room </a:t>
            </a:r>
            <a:r>
              <a:rPr lang="en-US" sz="1600" dirty="0"/>
              <a:t>– </a:t>
            </a:r>
            <a:r>
              <a:rPr lang="en-US" sz="1600" b="0" i="0" dirty="0">
                <a:effectLst/>
              </a:rPr>
              <a:t>Type of listing in which guests sleep in a bedroom or a common area that could be shared with others.</a:t>
            </a:r>
            <a:endParaRPr lang="en-US" sz="1600" dirty="0"/>
          </a:p>
          <a:p>
            <a:pPr marL="171450" indent="-171450">
              <a:buFont typeface="Arial" panose="020B0604020202020204" pitchFamily="34" charset="0"/>
              <a:buChar char="•"/>
            </a:pPr>
            <a:r>
              <a:rPr lang="en-US" sz="1600" b="1" dirty="0"/>
              <a:t>Supply (Nights) </a:t>
            </a:r>
            <a:r>
              <a:rPr lang="en-US" sz="1600" dirty="0"/>
              <a:t>– </a:t>
            </a:r>
            <a:r>
              <a:rPr lang="en-US" sz="1600" b="0" i="0" dirty="0">
                <a:effectLst/>
              </a:rPr>
              <a:t>Total number of Available Nights and Booked Nights from Active Listings.</a:t>
            </a:r>
            <a:endParaRPr lang="en-US" sz="1600" dirty="0"/>
          </a:p>
          <a:p>
            <a:endParaRPr lang="en-US" sz="800" dirty="0"/>
          </a:p>
        </p:txBody>
      </p:sp>
    </p:spTree>
    <p:extLst>
      <p:ext uri="{BB962C8B-B14F-4D97-AF65-F5344CB8AC3E}">
        <p14:creationId xmlns:p14="http://schemas.microsoft.com/office/powerpoint/2010/main" val="143437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62261</TotalTime>
  <Words>2909</Words>
  <Application>Microsoft Office PowerPoint</Application>
  <PresentationFormat>Widescreen</PresentationFormat>
  <Paragraphs>562</Paragraphs>
  <Slides>45</Slides>
  <Notes>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45</vt:i4>
      </vt:variant>
    </vt:vector>
  </HeadingPairs>
  <TitlesOfParts>
    <vt:vector size="54" baseType="lpstr">
      <vt:lpstr>Arial</vt:lpstr>
      <vt:lpstr>Calibri</vt:lpstr>
      <vt:lpstr>Calibri Light</vt:lpstr>
      <vt:lpstr>open sans</vt:lpstr>
      <vt:lpstr>SF Pro Display</vt:lpstr>
      <vt:lpstr>Office Theme</vt:lpstr>
      <vt:lpstr>Custom Design</vt:lpstr>
      <vt:lpstr>1_Custom Design</vt:lpstr>
      <vt:lpstr>1_Office Theme</vt:lpstr>
      <vt:lpstr>PowerPoint Presentation</vt:lpstr>
      <vt:lpstr>EXECUTIVE SUMMARY</vt:lpstr>
      <vt:lpstr>EXECUTIVE SUMMARY</vt:lpstr>
      <vt:lpstr>EXECUTIVE SUMMARY</vt:lpstr>
      <vt:lpstr>EXECUTIVE SUMMARY</vt:lpstr>
      <vt:lpstr>PowerPoint Presentation</vt:lpstr>
      <vt:lpstr>BOZEMAN YELLOWSTONE INTERNATIONAL   AIRPORT - TOTAL PASSENGERS YEAR-TO-DATE </vt:lpstr>
      <vt:lpstr>PowerPoint Presentation</vt:lpstr>
      <vt:lpstr>AIRDNA SHORT TERM RENTAL (INCLUDES AIRBNB &amp; VRBO LISTINGS) DEFINITIONS</vt:lpstr>
      <vt:lpstr>AIRDNA SHORT TERM RENTAL DATA (Airbnb &amp; Vrbo)</vt:lpstr>
      <vt:lpstr>AIRDNA – OCCUPANCY (%) BY MONTH </vt:lpstr>
      <vt:lpstr>AIRDNA – AVERAGE DAILY RATE ($) BY MONTH </vt:lpstr>
      <vt:lpstr>PowerPoint Presentation</vt:lpstr>
      <vt:lpstr>KEY DATA DIRECT SOURCE LODGING PARTNERS</vt:lpstr>
      <vt:lpstr>KEY DATA DIRECT SOURCE DEFINITIONS</vt:lpstr>
      <vt:lpstr>KEY DATA  – OCCUPANCY (%) BY MONTH </vt:lpstr>
      <vt:lpstr>KEY DATA – AVERAGE DAILY RATE ($) BY MONTH </vt:lpstr>
      <vt:lpstr>PowerPoint Presentation</vt:lpstr>
      <vt:lpstr>VISA VUE – TOTAL VISA CARD SPEND DATA  (Spend by Month)</vt:lpstr>
      <vt:lpstr>VISA VUE – TOTAL VISA CARD SPEND DATA  (Cumulative Spend by Month)</vt:lpstr>
      <vt:lpstr>VISA VUE – 2023 YEAR-TO-DATE VISA CARD SPEND    DATA (Spend by Market January – July 2023)</vt:lpstr>
      <vt:lpstr>VISA VUE – 2022 &amp; 2023 YTD VISA CARD SPEND    VISITORS VS. RESIDENTS (AS A PERCENT OF TOTAL SPEND)</vt:lpstr>
      <vt:lpstr>PowerPoint Presentation</vt:lpstr>
      <vt:lpstr>TRAVEL SENTIMENT STUDY WAVE 77</vt:lpstr>
      <vt:lpstr>TRAVEL SENTIMENT STUDY WAVE 77</vt:lpstr>
      <vt:lpstr>TRAVEL SENTIMENT STUDY WAVE 77</vt:lpstr>
      <vt:lpstr>TRAVEL SENTIMENT STUDY WAVE 77</vt:lpstr>
      <vt:lpstr>TRAVEL SENTIMENT STUDY WAVE 77</vt:lpstr>
      <vt:lpstr>TRAVEL SENTIMENT STUDY WAVE 77</vt:lpstr>
      <vt:lpstr>STATE OF THE AMERICAN TRAVELER</vt:lpstr>
      <vt:lpstr>STATE OF THE AMERICAN TRAVELER</vt:lpstr>
      <vt:lpstr>STATE OF THE AMERICAN TRAVELER</vt:lpstr>
      <vt:lpstr>STATE OF THE AMERICAN TRAVELER</vt:lpstr>
      <vt:lpstr>STATE OF THE AMERICAN TRAVELER</vt:lpstr>
      <vt:lpstr>STATE OF THE AMERICAN TRAVELER</vt:lpstr>
      <vt:lpstr>STATE OF THE AMERICAN TRAVELER</vt:lpstr>
      <vt:lpstr>STATE OF THE AMERICAN TRAVELER</vt:lpstr>
      <vt:lpstr>STATE OF THE AMERICAN TRAVELER</vt:lpstr>
      <vt:lpstr>STATE OF THE AMERICAN TRAVELER</vt:lpstr>
      <vt:lpstr>STATE OF THE AMERICAN TRAVELER</vt:lpstr>
      <vt:lpstr>STATE OF THE AMERICAN TRAVELER</vt:lpstr>
      <vt:lpstr>STATE OF THE AMERICAN TRAVELER</vt:lpstr>
      <vt:lpstr>STATE OF THE AMERICAN TRAVELER</vt:lpstr>
      <vt:lpstr>STATE OF THE AMERICAN TRAVELER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Hom</dc:creator>
  <cp:lastModifiedBy>steve halasz</cp:lastModifiedBy>
  <cp:revision>253</cp:revision>
  <dcterms:created xsi:type="dcterms:W3CDTF">2021-07-21T20:32:23Z</dcterms:created>
  <dcterms:modified xsi:type="dcterms:W3CDTF">2023-09-27T14:26:02Z</dcterms:modified>
</cp:coreProperties>
</file>