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DF3D8AB-3851-4494-A537-ABE2BFA28B25}">
          <p14:sldIdLst>
            <p14:sldId id="261"/>
          </p14:sldIdLst>
        </p14:section>
        <p14:section name="Untitled Section" id="{7965A623-0720-4427-8AFB-000E5C2DA7D9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6539"/>
    <a:srgbClr val="514D58"/>
    <a:srgbClr val="FF9900"/>
    <a:srgbClr val="74C5BF"/>
    <a:srgbClr val="F5A81C"/>
    <a:srgbClr val="E2E3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43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6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1774A-33C5-4ED5-8650-F985DCE4A0EA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B27D1-57BD-4AAD-AD2F-7659D8E43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01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1774A-33C5-4ED5-8650-F985DCE4A0EA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B27D1-57BD-4AAD-AD2F-7659D8E43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746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1774A-33C5-4ED5-8650-F985DCE4A0EA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B27D1-57BD-4AAD-AD2F-7659D8E43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255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1774A-33C5-4ED5-8650-F985DCE4A0EA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B27D1-57BD-4AAD-AD2F-7659D8E43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425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1774A-33C5-4ED5-8650-F985DCE4A0EA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B27D1-57BD-4AAD-AD2F-7659D8E43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34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1774A-33C5-4ED5-8650-F985DCE4A0EA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B27D1-57BD-4AAD-AD2F-7659D8E43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32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1774A-33C5-4ED5-8650-F985DCE4A0EA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B27D1-57BD-4AAD-AD2F-7659D8E43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038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1774A-33C5-4ED5-8650-F985DCE4A0EA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B27D1-57BD-4AAD-AD2F-7659D8E43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098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1774A-33C5-4ED5-8650-F985DCE4A0EA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B27D1-57BD-4AAD-AD2F-7659D8E43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886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1774A-33C5-4ED5-8650-F985DCE4A0EA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B27D1-57BD-4AAD-AD2F-7659D8E43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589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1774A-33C5-4ED5-8650-F985DCE4A0EA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B27D1-57BD-4AAD-AD2F-7659D8E43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653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1774A-33C5-4ED5-8650-F985DCE4A0EA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B27D1-57BD-4AAD-AD2F-7659D8E436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810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hakespeares-england.co.uk/" TargetMode="External"/><Relationship Id="rId3" Type="http://schemas.openxmlformats.org/officeDocument/2006/relationships/hyperlink" Target="http://www.hathawaytearooms.com/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s://bostonteaparty.co.uk/our_cafes/stratford.php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puritybrewing.com/shop/?v=79cba1185463" TargetMode="External"/><Relationship Id="rId11" Type="http://schemas.openxmlformats.org/officeDocument/2006/relationships/image" Target="../media/image4.jpeg"/><Relationship Id="rId5" Type="http://schemas.openxmlformats.org/officeDocument/2006/relationships/hyperlink" Target="https://www.oneelmstratford.co.uk/" TargetMode="External"/><Relationship Id="rId10" Type="http://schemas.openxmlformats.org/officeDocument/2006/relationships/image" Target="../media/image3.jpeg"/><Relationship Id="rId4" Type="http://schemas.openxmlformats.org/officeDocument/2006/relationships/hyperlink" Target="https://thecrosskenilworth.co.uk/" TargetMode="External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3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188" y="294285"/>
            <a:ext cx="6629454" cy="747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700"/>
              </a:lnSpc>
              <a:spcAft>
                <a:spcPts val="0"/>
              </a:spcAft>
            </a:pPr>
            <a:r>
              <a:rPr lang="en-GB" sz="1700" b="1" cap="all" dirty="0" smtClean="0">
                <a:solidFill>
                  <a:srgbClr val="514D58"/>
                </a:solidFill>
                <a:latin typeface="Arial" panose="020B0604020202020204" pitchFamily="34" charset="0"/>
              </a:rPr>
              <a:t>SAMPLE DAY PROGRAMME FOR EXPLORING</a:t>
            </a:r>
            <a:r>
              <a:rPr lang="en-GB" sz="1700" b="1" cap="all" dirty="0" smtClean="0">
                <a:latin typeface="Effra"/>
              </a:rPr>
              <a:t> </a:t>
            </a:r>
          </a:p>
          <a:p>
            <a:pPr algn="ctr">
              <a:lnSpc>
                <a:spcPts val="2700"/>
              </a:lnSpc>
              <a:spcAft>
                <a:spcPts val="0"/>
              </a:spcAft>
            </a:pPr>
            <a:r>
              <a:rPr lang="en-GB" sz="1700" b="1" dirty="0" smtClean="0">
                <a:solidFill>
                  <a:srgbClr val="F265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STRATFORD-UPON-AVON </a:t>
            </a:r>
            <a:endParaRPr lang="en-GB" sz="1700" b="1" dirty="0">
              <a:solidFill>
                <a:srgbClr val="F265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34369" y="300251"/>
            <a:ext cx="6340602" cy="5065"/>
          </a:xfrm>
          <a:prstGeom prst="line">
            <a:avLst/>
          </a:prstGeom>
          <a:ln w="28575">
            <a:solidFill>
              <a:srgbClr val="514D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2188" y="769095"/>
            <a:ext cx="6629454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400" b="1" dirty="0" smtClean="0">
              <a:solidFill>
                <a:srgbClr val="F265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b="1" dirty="0">
              <a:solidFill>
                <a:srgbClr val="F265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1400" b="1" dirty="0" smtClean="0">
                <a:solidFill>
                  <a:srgbClr val="F265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 </a:t>
            </a:r>
            <a:r>
              <a:rPr lang="en-GB" sz="1400" b="1" dirty="0">
                <a:solidFill>
                  <a:srgbClr val="F265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Themed </a:t>
            </a:r>
            <a:r>
              <a:rPr lang="en-GB" sz="1400" b="1" dirty="0" smtClean="0">
                <a:solidFill>
                  <a:srgbClr val="F265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</a:p>
          <a:p>
            <a:pPr algn="just"/>
            <a:endParaRPr lang="en-GB" sz="700" dirty="0">
              <a:solidFill>
                <a:srgbClr val="F265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1200" dirty="0">
                <a:solidFill>
                  <a:srgbClr val="514D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matter whether you’re looking for a family meal for five or fine dining for two, Shakespeare’s England has eateries to suit every occasion, and some of the quirkiest venues.</a:t>
            </a:r>
          </a:p>
          <a:p>
            <a:pPr algn="just"/>
            <a:endParaRPr lang="en-GB" sz="1200" dirty="0" smtClean="0">
              <a:solidFill>
                <a:srgbClr val="514D5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1400" dirty="0" smtClean="0">
                <a:solidFill>
                  <a:srgbClr val="F265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Morning</a:t>
            </a:r>
            <a:endParaRPr lang="en-GB" sz="1400" dirty="0">
              <a:solidFill>
                <a:srgbClr val="F265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1200" dirty="0">
                <a:solidFill>
                  <a:srgbClr val="514D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your day with a full English breakfast at the chic-but-comfy </a:t>
            </a:r>
            <a:r>
              <a:rPr lang="en-GB" sz="1200" b="1" dirty="0">
                <a:solidFill>
                  <a:srgbClr val="514D58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Boston Tea Party</a:t>
            </a:r>
            <a:r>
              <a:rPr lang="en-GB" sz="1200" dirty="0">
                <a:solidFill>
                  <a:srgbClr val="514D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Stratford-upon-Avon.</a:t>
            </a:r>
          </a:p>
          <a:p>
            <a:pPr algn="just"/>
            <a:endParaRPr lang="en-GB" sz="1200" dirty="0" smtClean="0">
              <a:solidFill>
                <a:srgbClr val="514D5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1400" dirty="0" smtClean="0">
                <a:solidFill>
                  <a:srgbClr val="F265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Afternoon</a:t>
            </a:r>
            <a:endParaRPr lang="en-GB" sz="1500" dirty="0">
              <a:solidFill>
                <a:srgbClr val="F265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1200" dirty="0">
                <a:solidFill>
                  <a:srgbClr val="514D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Indulge in a traditional lunchtime cream tea (not forgetting the scones!) at </a:t>
            </a:r>
            <a:r>
              <a:rPr lang="en-GB" sz="1200" b="1" dirty="0">
                <a:solidFill>
                  <a:srgbClr val="514D58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Hathaway’s Tearoom</a:t>
            </a:r>
            <a:r>
              <a:rPr lang="en-GB" sz="1200" dirty="0">
                <a:solidFill>
                  <a:srgbClr val="514D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Spend your afternoon in Henley-in-Arden getting creative in a </a:t>
            </a:r>
            <a:r>
              <a:rPr lang="en-GB" sz="1200" dirty="0" smtClean="0">
                <a:solidFill>
                  <a:srgbClr val="514D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chocolate </a:t>
            </a:r>
            <a:r>
              <a:rPr lang="en-GB" sz="1200" dirty="0">
                <a:solidFill>
                  <a:srgbClr val="514D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making workshop run by Henley Chocolates – try not to get too messy</a:t>
            </a:r>
            <a:r>
              <a:rPr lang="en-GB" sz="1200" dirty="0" smtClean="0">
                <a:solidFill>
                  <a:srgbClr val="514D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algn="just"/>
            <a:endParaRPr lang="en-GB" sz="1200" dirty="0">
              <a:solidFill>
                <a:srgbClr val="514D5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sz="1400" dirty="0" smtClean="0">
              <a:solidFill>
                <a:srgbClr val="F265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sz="1400" dirty="0">
              <a:solidFill>
                <a:srgbClr val="F265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sz="1400" dirty="0" smtClean="0">
              <a:solidFill>
                <a:srgbClr val="F265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sz="1400" dirty="0">
              <a:solidFill>
                <a:srgbClr val="F265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sz="1400" dirty="0" smtClean="0">
              <a:solidFill>
                <a:srgbClr val="F265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sz="1400" dirty="0">
              <a:solidFill>
                <a:srgbClr val="F265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sz="1400" dirty="0" smtClean="0">
              <a:solidFill>
                <a:srgbClr val="F265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sz="1400" dirty="0">
              <a:solidFill>
                <a:srgbClr val="F265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1400" dirty="0" smtClean="0">
                <a:solidFill>
                  <a:srgbClr val="F265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Evening</a:t>
            </a:r>
            <a:endParaRPr lang="en-GB" sz="1400" dirty="0">
              <a:solidFill>
                <a:srgbClr val="F265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1200" dirty="0">
                <a:solidFill>
                  <a:srgbClr val="514D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Round the day off with the romantic meal of your dreams at </a:t>
            </a:r>
            <a:r>
              <a:rPr lang="en-GB" sz="1200" b="1" dirty="0">
                <a:solidFill>
                  <a:srgbClr val="514D58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The Cross</a:t>
            </a:r>
            <a:r>
              <a:rPr lang="en-GB" sz="1200" dirty="0">
                <a:solidFill>
                  <a:srgbClr val="514D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Kenilworth, an exquisite, Michelin-starred eatery situated in a quaintly beautiful market town. Or, if a more relaxed setting is more your thing, Stratford-upon-Avon’s </a:t>
            </a:r>
            <a:r>
              <a:rPr lang="en-GB" sz="1200" b="1" dirty="0">
                <a:solidFill>
                  <a:srgbClr val="514D58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The One Elm</a:t>
            </a:r>
            <a:r>
              <a:rPr lang="en-GB" sz="1200" dirty="0">
                <a:solidFill>
                  <a:srgbClr val="514D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offers a great range of mouth watering meals, from traditional pub fare to contemporary cuisine, and a fine selection of drinks to wash them down with</a:t>
            </a:r>
            <a:r>
              <a:rPr lang="en-GB" sz="1200" dirty="0" smtClean="0">
                <a:solidFill>
                  <a:srgbClr val="514D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GB" sz="1200" dirty="0">
              <a:solidFill>
                <a:srgbClr val="514D5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1200" dirty="0">
                <a:solidFill>
                  <a:srgbClr val="514D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Speaking of drinks, for beer lovers no visit to Shakespeare’s England can be complete without a trip to the </a:t>
            </a:r>
            <a:r>
              <a:rPr lang="en-GB" sz="1200" b="1" dirty="0">
                <a:solidFill>
                  <a:srgbClr val="514D58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Purity Brewing Co.’s</a:t>
            </a:r>
            <a:r>
              <a:rPr lang="en-GB" sz="1200" dirty="0">
                <a:solidFill>
                  <a:srgbClr val="514D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brewery and shop, located on a picturesque farm in the gorgeous Warwickshire countryside. Take the brewery tour to discover how Purity’s award-winning ales are made, try a sample or two, and find out why Warwickshire is so renowned for its local artisans and their produce.</a:t>
            </a:r>
          </a:p>
          <a:p>
            <a:pPr algn="just"/>
            <a:r>
              <a:rPr lang="en-GB" sz="1400" dirty="0" smtClean="0">
                <a:solidFill>
                  <a:srgbClr val="514D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en-GB" sz="1200" dirty="0" smtClean="0">
              <a:solidFill>
                <a:srgbClr val="514D5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sz="1200" dirty="0">
              <a:solidFill>
                <a:srgbClr val="514D5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234366" y="1066964"/>
            <a:ext cx="6340602" cy="13732"/>
          </a:xfrm>
          <a:prstGeom prst="line">
            <a:avLst/>
          </a:prstGeom>
          <a:ln w="28575">
            <a:solidFill>
              <a:srgbClr val="514D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222768" y="8424732"/>
            <a:ext cx="7254869" cy="2328874"/>
          </a:xfrm>
          <a:prstGeom prst="rect">
            <a:avLst/>
          </a:prstGeom>
        </p:spPr>
      </p:pic>
      <p:grpSp>
        <p:nvGrpSpPr>
          <p:cNvPr id="20" name="Group 19"/>
          <p:cNvGrpSpPr/>
          <p:nvPr/>
        </p:nvGrpSpPr>
        <p:grpSpPr>
          <a:xfrm>
            <a:off x="158779" y="8179436"/>
            <a:ext cx="6416189" cy="816312"/>
            <a:chOff x="374465" y="7691267"/>
            <a:chExt cx="6340602" cy="919635"/>
          </a:xfrm>
        </p:grpSpPr>
        <p:sp>
          <p:nvSpPr>
            <p:cNvPr id="21" name="Rectangle 20"/>
            <p:cNvSpPr/>
            <p:nvPr/>
          </p:nvSpPr>
          <p:spPr>
            <a:xfrm>
              <a:off x="374465" y="7691267"/>
              <a:ext cx="6340602" cy="919635"/>
            </a:xfrm>
            <a:prstGeom prst="rect">
              <a:avLst/>
            </a:prstGeom>
            <a:solidFill>
              <a:srgbClr val="514D58"/>
            </a:solidFill>
            <a:ln>
              <a:solidFill>
                <a:srgbClr val="514D5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46020" y="7890172"/>
              <a:ext cx="5988386" cy="520099"/>
            </a:xfrm>
            <a:prstGeom prst="rect">
              <a:avLst/>
            </a:prstGeom>
            <a:solidFill>
              <a:srgbClr val="E2E3E4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srgbClr val="514D5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more information about days out in Stratford, visit: </a:t>
              </a:r>
            </a:p>
            <a:p>
              <a:pPr algn="ctr"/>
              <a:r>
                <a:rPr lang="en-GB" sz="1200" b="1" dirty="0">
                  <a:latin typeface="Arial" panose="020B0604020202020204" pitchFamily="34" charset="0"/>
                  <a:cs typeface="Arial" panose="020B0604020202020204" pitchFamily="34" charset="0"/>
                  <a:hlinkClick r:id="rId8"/>
                </a:rPr>
                <a:t>https://shakespeares-england.co.uk/</a:t>
              </a:r>
              <a:endParaRPr lang="en-GB" sz="1200" b="1" dirty="0">
                <a:solidFill>
                  <a:srgbClr val="514D58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79" y="3804170"/>
            <a:ext cx="2139867" cy="158696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0683" y="3849529"/>
            <a:ext cx="2154285" cy="1565772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59" b="31667"/>
          <a:stretch/>
        </p:blipFill>
        <p:spPr>
          <a:xfrm>
            <a:off x="2369735" y="3804169"/>
            <a:ext cx="1979859" cy="1586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9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69AC32B1683C499A07C42538E8A245" ma:contentTypeVersion="18" ma:contentTypeDescription="Create a new document." ma:contentTypeScope="" ma:versionID="be319dd341a6ab9518d0496d9b32bda6">
  <xsd:schema xmlns:xsd="http://www.w3.org/2001/XMLSchema" xmlns:xs="http://www.w3.org/2001/XMLSchema" xmlns:p="http://schemas.microsoft.com/office/2006/metadata/properties" xmlns:ns2="4004c111-a65e-42b5-9a2f-5292ad9f40a7" xmlns:ns3="0aba31ba-e239-4783-a95a-451dd5287272" targetNamespace="http://schemas.microsoft.com/office/2006/metadata/properties" ma:root="true" ma:fieldsID="c512e6ca83976c8252cd4c8d5012bf27" ns2:_="" ns3:_="">
    <xsd:import namespace="4004c111-a65e-42b5-9a2f-5292ad9f40a7"/>
    <xsd:import namespace="0aba31ba-e239-4783-a95a-451dd528727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04c111-a65e-42b5-9a2f-5292ad9f40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75a0da2-c0b2-4324-a4f0-27a00283416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ba31ba-e239-4783-a95a-451dd528727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7869a1e-6d0b-46ac-8b3b-01afaa02a53a}" ma:internalName="TaxCatchAll" ma:showField="CatchAllData" ma:web="0aba31ba-e239-4783-a95a-451dd528727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004c111-a65e-42b5-9a2f-5292ad9f40a7">
      <Terms xmlns="http://schemas.microsoft.com/office/infopath/2007/PartnerControls"/>
    </lcf76f155ced4ddcb4097134ff3c332f>
    <TaxCatchAll xmlns="0aba31ba-e239-4783-a95a-451dd5287272" xsi:nil="true"/>
  </documentManagement>
</p:properties>
</file>

<file path=customXml/itemProps1.xml><?xml version="1.0" encoding="utf-8"?>
<ds:datastoreItem xmlns:ds="http://schemas.openxmlformats.org/officeDocument/2006/customXml" ds:itemID="{86669819-9B80-4584-AD82-FC6FE9BCBB1C}"/>
</file>

<file path=customXml/itemProps2.xml><?xml version="1.0" encoding="utf-8"?>
<ds:datastoreItem xmlns:ds="http://schemas.openxmlformats.org/officeDocument/2006/customXml" ds:itemID="{FC22929C-DC24-4D18-B68F-52E8D4E5376E}"/>
</file>

<file path=customXml/itemProps3.xml><?xml version="1.0" encoding="utf-8"?>
<ds:datastoreItem xmlns:ds="http://schemas.openxmlformats.org/officeDocument/2006/customXml" ds:itemID="{439D4470-2394-4914-A859-E26D0193D59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1690</TotalTime>
  <Words>269</Words>
  <Application>Microsoft Office PowerPoint</Application>
  <PresentationFormat>A4 Paper (210x297 mm)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Effra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Zoey Harris</dc:creator>
  <cp:lastModifiedBy>Zoey Harris</cp:lastModifiedBy>
  <cp:revision>166</cp:revision>
  <dcterms:created xsi:type="dcterms:W3CDTF">2018-12-04T10:20:10Z</dcterms:created>
  <dcterms:modified xsi:type="dcterms:W3CDTF">2019-06-26T14:35:41Z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0x0101007469AC32B1683C499A07C42538E8A245</vt:lpwstr>
  </property>
  <property fmtid="{D5CDD505-2E9C-101B-9397-08002B2CF9AE}" pid="3" name="Order">
    <vt:r8>3240100</vt:r8>
  </property>
</Properties>
</file>