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F3D8AB-3851-4494-A537-ABE2BFA28B25}">
          <p14:sldIdLst>
            <p14:sldId id="258"/>
            <p14:sldId id="259"/>
            <p14:sldId id="260"/>
          </p14:sldIdLst>
        </p14:section>
        <p14:section name="Untitled Section" id="{7965A623-0720-4427-8AFB-000E5C2DA7D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D58"/>
    <a:srgbClr val="F26539"/>
    <a:srgbClr val="74C5BF"/>
    <a:srgbClr val="F5A81C"/>
    <a:srgbClr val="FF9900"/>
    <a:srgbClr val="E2E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94660"/>
  </p:normalViewPr>
  <p:slideViewPr>
    <p:cSldViewPr snapToGrid="0">
      <p:cViewPr varScale="1">
        <p:scale>
          <a:sx n="51" d="100"/>
          <a:sy n="51" d="100"/>
        </p:scale>
        <p:origin x="23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71774A-33C5-4ED5-8650-F985DCE4A0EA}"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401701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1774A-33C5-4ED5-8650-F985DCE4A0EA}"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287974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1774A-33C5-4ED5-8650-F985DCE4A0EA}"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246925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1774A-33C5-4ED5-8650-F985DCE4A0EA}"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262942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71774A-33C5-4ED5-8650-F985DCE4A0EA}" type="datetimeFigureOut">
              <a:rPr lang="en-GB" smtClean="0"/>
              <a:t>26/06/2019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6103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71774A-33C5-4ED5-8650-F985DCE4A0EA}"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24813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71774A-33C5-4ED5-8650-F985DCE4A0EA}" type="datetimeFigureOut">
              <a:rPr lang="en-GB" smtClean="0"/>
              <a:t>26/06/2019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34770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71774A-33C5-4ED5-8650-F985DCE4A0EA}" type="datetimeFigureOut">
              <a:rPr lang="en-GB" smtClean="0"/>
              <a:t>26/06/2019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375509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1774A-33C5-4ED5-8650-F985DCE4A0EA}" type="datetimeFigureOut">
              <a:rPr lang="en-GB" smtClean="0"/>
              <a:t>26/06/2019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347088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771774A-33C5-4ED5-8650-F985DCE4A0EA}"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222158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771774A-33C5-4ED5-8650-F985DCE4A0EA}" type="datetimeFigureOut">
              <a:rPr lang="en-GB" smtClean="0"/>
              <a:t>26/06/2019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B27D1-57BD-4AAD-AD2F-7659D8E4365A}" type="slidenum">
              <a:rPr lang="en-GB" smtClean="0"/>
              <a:t>‹#›</a:t>
            </a:fld>
            <a:endParaRPr lang="en-GB"/>
          </a:p>
        </p:txBody>
      </p:sp>
    </p:spTree>
    <p:extLst>
      <p:ext uri="{BB962C8B-B14F-4D97-AF65-F5344CB8AC3E}">
        <p14:creationId xmlns:p14="http://schemas.microsoft.com/office/powerpoint/2010/main" val="428865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771774A-33C5-4ED5-8650-F985DCE4A0EA}" type="datetimeFigureOut">
              <a:rPr lang="en-GB" smtClean="0"/>
              <a:t>26/06/2019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69B27D1-57BD-4AAD-AD2F-7659D8E4365A}" type="slidenum">
              <a:rPr lang="en-GB" smtClean="0"/>
              <a:t>‹#›</a:t>
            </a:fld>
            <a:endParaRPr lang="en-GB"/>
          </a:p>
        </p:txBody>
      </p:sp>
    </p:spTree>
    <p:extLst>
      <p:ext uri="{BB962C8B-B14F-4D97-AF65-F5344CB8AC3E}">
        <p14:creationId xmlns:p14="http://schemas.microsoft.com/office/powerpoint/2010/main" val="3355810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shakespeare.org.uk/visit/anne-hathaways-cottage/" TargetMode="External"/><Relationship Id="rId7" Type="http://schemas.openxmlformats.org/officeDocument/2006/relationships/hyperlink" Target="https://www.shakespeare.org.uk/visit/shakespeares-new-place/" TargetMode="External"/><Relationship Id="rId12" Type="http://schemas.openxmlformats.org/officeDocument/2006/relationships/image" Target="../media/image5.png"/><Relationship Id="rId2" Type="http://schemas.openxmlformats.org/officeDocument/2006/relationships/hyperlink" Target="https://www.shakespearesschoolroom.org/" TargetMode="External"/><Relationship Id="rId1" Type="http://schemas.openxmlformats.org/officeDocument/2006/relationships/slideLayout" Target="../slideLayouts/slideLayout7.xml"/><Relationship Id="rId6" Type="http://schemas.openxmlformats.org/officeDocument/2006/relationships/hyperlink" Target="http://www.stratford-upon-avon.org/" TargetMode="External"/><Relationship Id="rId11" Type="http://schemas.openxmlformats.org/officeDocument/2006/relationships/image" Target="../media/image4.jpeg"/><Relationship Id="rId5" Type="http://schemas.openxmlformats.org/officeDocument/2006/relationships/hyperlink" Target="https://www.shakespeare.org.uk/" TargetMode="External"/><Relationship Id="rId10" Type="http://schemas.openxmlformats.org/officeDocument/2006/relationships/image" Target="../media/image3.jpeg"/><Relationship Id="rId4" Type="http://schemas.openxmlformats.org/officeDocument/2006/relationships/hyperlink" Target="https://www.shakespeare.org.uk/visit/halls-croft/"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shakespeare.org.uk/visit/plan-your-visit/itineraries/day-gardens/" TargetMode="External"/><Relationship Id="rId7" Type="http://schemas.openxmlformats.org/officeDocument/2006/relationships/image" Target="../media/image6.jpeg"/><Relationship Id="rId2" Type="http://schemas.openxmlformats.org/officeDocument/2006/relationships/hyperlink" Target="https://www.shakespeare.org.uk/visit/shakespeares-new-place/"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hyperlink" Target="https://www.shakespeare.org.uk/visit/anne-hathaways-cottage/" TargetMode="Externa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hyperlink" Target="https://shakespeares-england.co.uk/" TargetMode="External"/><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3E4"/>
        </a:solidFill>
        <a:effectLst/>
      </p:bgPr>
    </p:bg>
    <p:spTree>
      <p:nvGrpSpPr>
        <p:cNvPr id="1" name=""/>
        <p:cNvGrpSpPr/>
        <p:nvPr/>
      </p:nvGrpSpPr>
      <p:grpSpPr>
        <a:xfrm>
          <a:off x="0" y="0"/>
          <a:ext cx="0" cy="0"/>
          <a:chOff x="0" y="0"/>
          <a:chExt cx="0" cy="0"/>
        </a:xfrm>
      </p:grpSpPr>
      <p:sp>
        <p:nvSpPr>
          <p:cNvPr id="2" name="Rectangle 1"/>
          <p:cNvSpPr/>
          <p:nvPr/>
        </p:nvSpPr>
        <p:spPr>
          <a:xfrm>
            <a:off x="0" y="291791"/>
            <a:ext cx="6752213" cy="784830"/>
          </a:xfrm>
          <a:prstGeom prst="rect">
            <a:avLst/>
          </a:prstGeom>
        </p:spPr>
        <p:txBody>
          <a:bodyPr wrap="square">
            <a:spAutoFit/>
          </a:bodyPr>
          <a:lstStyle/>
          <a:p>
            <a:pPr algn="ctr">
              <a:lnSpc>
                <a:spcPts val="2700"/>
              </a:lnSpc>
              <a:spcAft>
                <a:spcPts val="0"/>
              </a:spcAft>
            </a:pPr>
            <a:r>
              <a:rPr lang="en-GB" sz="1700" b="1" dirty="0" smtClean="0">
                <a:solidFill>
                  <a:srgbClr val="514D58"/>
                </a:solidFill>
                <a:latin typeface="Arial" panose="020B0604020202020204" pitchFamily="34" charset="0"/>
                <a:cs typeface="Arial" panose="020B0604020202020204" pitchFamily="34" charset="0"/>
              </a:rPr>
              <a:t>SAMPLE DAY TOUR PROGRAMME FOR EXPLORING </a:t>
            </a:r>
          </a:p>
          <a:p>
            <a:pPr algn="ctr">
              <a:lnSpc>
                <a:spcPts val="2700"/>
              </a:lnSpc>
              <a:spcAft>
                <a:spcPts val="0"/>
              </a:spcAft>
            </a:pPr>
            <a:r>
              <a:rPr lang="en-GB" sz="1700" b="1" dirty="0" smtClean="0">
                <a:solidFill>
                  <a:srgbClr val="F26539"/>
                </a:solidFill>
                <a:latin typeface="Arial" panose="020B0604020202020204" pitchFamily="34" charset="0"/>
                <a:cs typeface="Arial" panose="020B0604020202020204" pitchFamily="34" charset="0"/>
              </a:rPr>
              <a:t>STRATFORD-UPON-AVON </a:t>
            </a:r>
            <a:endParaRPr lang="en-GB" sz="1700" b="1" dirty="0">
              <a:solidFill>
                <a:srgbClr val="F26539"/>
              </a:solidFill>
              <a:latin typeface="Arial" panose="020B0604020202020204" pitchFamily="34" charset="0"/>
              <a:cs typeface="Arial" panose="020B0604020202020204" pitchFamily="34" charset="0"/>
            </a:endParaRPr>
          </a:p>
        </p:txBody>
      </p:sp>
      <p:sp>
        <p:nvSpPr>
          <p:cNvPr id="11" name="TextBox 10"/>
          <p:cNvSpPr txBox="1"/>
          <p:nvPr/>
        </p:nvSpPr>
        <p:spPr>
          <a:xfrm>
            <a:off x="164695" y="1077087"/>
            <a:ext cx="6444651" cy="7909858"/>
          </a:xfrm>
          <a:prstGeom prst="rect">
            <a:avLst/>
          </a:prstGeom>
          <a:noFill/>
        </p:spPr>
        <p:txBody>
          <a:bodyPr wrap="square" rtlCol="0">
            <a:spAutoFit/>
          </a:bodyPr>
          <a:lstStyle/>
          <a:p>
            <a:pPr algn="just"/>
            <a:endParaRPr lang="en-GB" sz="1200" dirty="0" smtClean="0">
              <a:solidFill>
                <a:srgbClr val="514D58"/>
              </a:solidFill>
              <a:latin typeface="Arial" panose="020B0604020202020204" pitchFamily="34" charset="0"/>
              <a:cs typeface="Arial" panose="020B0604020202020204" pitchFamily="34" charset="0"/>
            </a:endParaRPr>
          </a:p>
          <a:p>
            <a:pPr algn="just"/>
            <a:r>
              <a:rPr lang="en-GB" sz="1200" dirty="0" smtClean="0">
                <a:solidFill>
                  <a:srgbClr val="514D58"/>
                </a:solidFill>
                <a:latin typeface="Arial" panose="020B0604020202020204" pitchFamily="34" charset="0"/>
                <a:cs typeface="Arial" panose="020B0604020202020204" pitchFamily="34" charset="0"/>
              </a:rPr>
              <a:t>Discover </a:t>
            </a:r>
            <a:r>
              <a:rPr lang="en-GB" sz="1200" dirty="0">
                <a:solidFill>
                  <a:srgbClr val="514D58"/>
                </a:solidFill>
                <a:latin typeface="Arial" panose="020B0604020202020204" pitchFamily="34" charset="0"/>
                <a:cs typeface="Arial" panose="020B0604020202020204" pitchFamily="34" charset="0"/>
              </a:rPr>
              <a:t>the heart of historical England in the birthplace of the world’s most iconic playwright. Go on a fascinating journey through William Shakespeare’s five family houses, learn about Tudor life and find out the inspiration behind some of the Bard’s famous plays and sonnets. </a:t>
            </a:r>
            <a:endParaRPr lang="en-GB" sz="1200" dirty="0" smtClean="0">
              <a:solidFill>
                <a:srgbClr val="514D58"/>
              </a:solidFill>
              <a:latin typeface="Arial" panose="020B0604020202020204" pitchFamily="34" charset="0"/>
              <a:cs typeface="Arial" panose="020B0604020202020204" pitchFamily="34" charset="0"/>
            </a:endParaRPr>
          </a:p>
          <a:p>
            <a:pPr algn="just"/>
            <a:endParaRPr lang="en-GB" sz="1200" dirty="0">
              <a:solidFill>
                <a:srgbClr val="514D58"/>
              </a:solidFill>
              <a:latin typeface="Arial" panose="020B0604020202020204" pitchFamily="34" charset="0"/>
              <a:cs typeface="Arial" panose="020B0604020202020204" pitchFamily="34" charset="0"/>
            </a:endParaRPr>
          </a:p>
          <a:p>
            <a:pPr algn="just"/>
            <a:r>
              <a:rPr lang="en-GB" sz="1400" b="1" dirty="0">
                <a:solidFill>
                  <a:srgbClr val="F26539"/>
                </a:solidFill>
                <a:latin typeface="Arial" panose="020B0604020202020204" pitchFamily="34" charset="0"/>
                <a:cs typeface="Arial" panose="020B0604020202020204" pitchFamily="34" charset="0"/>
              </a:rPr>
              <a:t>Highlights of the </a:t>
            </a:r>
            <a:r>
              <a:rPr lang="en-GB" sz="1400" b="1" dirty="0" smtClean="0">
                <a:solidFill>
                  <a:srgbClr val="F26539"/>
                </a:solidFill>
                <a:latin typeface="Arial" panose="020B0604020202020204" pitchFamily="34" charset="0"/>
                <a:cs typeface="Arial" panose="020B0604020202020204" pitchFamily="34" charset="0"/>
              </a:rPr>
              <a:t>tour:</a:t>
            </a:r>
          </a:p>
          <a:p>
            <a:pPr algn="just"/>
            <a:endParaRPr lang="en-GB" sz="1400" b="1" dirty="0">
              <a:solidFill>
                <a:srgbClr val="F26539"/>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b="1" dirty="0" smtClean="0">
                <a:solidFill>
                  <a:srgbClr val="514D58"/>
                </a:solidFill>
                <a:latin typeface="Arial" panose="020B0604020202020204" pitchFamily="34" charset="0"/>
                <a:cs typeface="Arial" panose="020B0604020202020204" pitchFamily="34" charset="0"/>
                <a:hlinkClick r:id="rId2"/>
              </a:rPr>
              <a:t>Shakespeare’s </a:t>
            </a:r>
            <a:r>
              <a:rPr lang="en-GB" sz="1200" b="1" dirty="0">
                <a:solidFill>
                  <a:srgbClr val="514D58"/>
                </a:solidFill>
                <a:latin typeface="Arial" panose="020B0604020202020204" pitchFamily="34" charset="0"/>
                <a:cs typeface="Arial" panose="020B0604020202020204" pitchFamily="34" charset="0"/>
                <a:hlinkClick r:id="rId2"/>
              </a:rPr>
              <a:t>Schoolroom &amp; </a:t>
            </a:r>
            <a:r>
              <a:rPr lang="en-GB" sz="1200" b="1" dirty="0" smtClean="0">
                <a:solidFill>
                  <a:srgbClr val="514D58"/>
                </a:solidFill>
                <a:latin typeface="Arial" panose="020B0604020202020204" pitchFamily="34" charset="0"/>
                <a:cs typeface="Arial" panose="020B0604020202020204" pitchFamily="34" charset="0"/>
                <a:hlinkClick r:id="rId2"/>
              </a:rPr>
              <a:t>Guildhall</a:t>
            </a:r>
            <a:endParaRPr lang="en-GB" sz="12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3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dirty="0" smtClean="0">
                <a:solidFill>
                  <a:srgbClr val="514D58"/>
                </a:solidFill>
                <a:latin typeface="Arial" panose="020B0604020202020204" pitchFamily="34" charset="0"/>
                <a:cs typeface="Arial" panose="020B0604020202020204" pitchFamily="34" charset="0"/>
              </a:rPr>
              <a:t>Traditional </a:t>
            </a:r>
            <a:r>
              <a:rPr lang="en-GB" sz="1200" dirty="0">
                <a:solidFill>
                  <a:srgbClr val="514D58"/>
                </a:solidFill>
                <a:latin typeface="Arial" panose="020B0604020202020204" pitchFamily="34" charset="0"/>
                <a:cs typeface="Arial" panose="020B0604020202020204" pitchFamily="34" charset="0"/>
              </a:rPr>
              <a:t>gardens at </a:t>
            </a:r>
            <a:r>
              <a:rPr lang="en-GB" sz="1200" b="1" dirty="0">
                <a:solidFill>
                  <a:srgbClr val="514D58"/>
                </a:solidFill>
                <a:latin typeface="Arial" panose="020B0604020202020204" pitchFamily="34" charset="0"/>
                <a:cs typeface="Arial" panose="020B0604020202020204" pitchFamily="34" charset="0"/>
                <a:hlinkClick r:id="rId3"/>
              </a:rPr>
              <a:t>Anne Hathaway’s Cottage</a:t>
            </a:r>
            <a:r>
              <a:rPr lang="en-GB" sz="1200" dirty="0">
                <a:solidFill>
                  <a:srgbClr val="514D58"/>
                </a:solidFill>
                <a:latin typeface="Arial" panose="020B0604020202020204" pitchFamily="34" charset="0"/>
                <a:cs typeface="Arial" panose="020B0604020202020204" pitchFamily="34" charset="0"/>
              </a:rPr>
              <a:t> and </a:t>
            </a:r>
            <a:r>
              <a:rPr lang="en-GB" sz="1200" b="1" dirty="0" smtClean="0">
                <a:solidFill>
                  <a:srgbClr val="514D58"/>
                </a:solidFill>
                <a:latin typeface="Arial" panose="020B0604020202020204" pitchFamily="34" charset="0"/>
                <a:cs typeface="Arial" panose="020B0604020202020204" pitchFamily="34" charset="0"/>
                <a:hlinkClick r:id="rId4"/>
              </a:rPr>
              <a:t>Hall’s Croft</a:t>
            </a:r>
            <a:endParaRPr lang="en-GB" sz="12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300" b="1" dirty="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dirty="0" smtClean="0">
                <a:solidFill>
                  <a:srgbClr val="514D58"/>
                </a:solidFill>
                <a:latin typeface="Arial" panose="020B0604020202020204" pitchFamily="34" charset="0"/>
                <a:cs typeface="Arial" panose="020B0604020202020204" pitchFamily="34" charset="0"/>
              </a:rPr>
              <a:t>Live </a:t>
            </a:r>
            <a:r>
              <a:rPr lang="en-GB" sz="1200" dirty="0">
                <a:solidFill>
                  <a:srgbClr val="514D58"/>
                </a:solidFill>
                <a:latin typeface="Arial" panose="020B0604020202020204" pitchFamily="34" charset="0"/>
                <a:cs typeface="Arial" panose="020B0604020202020204" pitchFamily="34" charset="0"/>
              </a:rPr>
              <a:t>theatre at </a:t>
            </a:r>
            <a:r>
              <a:rPr lang="en-GB" sz="1200" b="1" dirty="0">
                <a:solidFill>
                  <a:srgbClr val="514D58"/>
                </a:solidFill>
                <a:latin typeface="Arial" panose="020B0604020202020204" pitchFamily="34" charset="0"/>
                <a:cs typeface="Arial" panose="020B0604020202020204" pitchFamily="34" charset="0"/>
                <a:hlinkClick r:id="rId5"/>
              </a:rPr>
              <a:t>Shakespeare’s </a:t>
            </a:r>
            <a:r>
              <a:rPr lang="en-GB" sz="1200" b="1" dirty="0" smtClean="0">
                <a:solidFill>
                  <a:srgbClr val="514D58"/>
                </a:solidFill>
                <a:latin typeface="Arial" panose="020B0604020202020204" pitchFamily="34" charset="0"/>
                <a:cs typeface="Arial" panose="020B0604020202020204" pitchFamily="34" charset="0"/>
                <a:hlinkClick r:id="rId5"/>
              </a:rPr>
              <a:t>Birthplace</a:t>
            </a:r>
            <a:endParaRPr lang="en-GB" sz="12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300" b="1" dirty="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dirty="0" smtClean="0">
                <a:solidFill>
                  <a:srgbClr val="514D58"/>
                </a:solidFill>
                <a:latin typeface="Arial" panose="020B0604020202020204" pitchFamily="34" charset="0"/>
                <a:cs typeface="Arial" panose="020B0604020202020204" pitchFamily="34" charset="0"/>
              </a:rPr>
              <a:t>Shakespeare’s </a:t>
            </a:r>
            <a:r>
              <a:rPr lang="en-GB" sz="1200" dirty="0">
                <a:solidFill>
                  <a:srgbClr val="514D58"/>
                </a:solidFill>
                <a:latin typeface="Arial" panose="020B0604020202020204" pitchFamily="34" charset="0"/>
                <a:cs typeface="Arial" panose="020B0604020202020204" pitchFamily="34" charset="0"/>
              </a:rPr>
              <a:t>grave at </a:t>
            </a:r>
            <a:r>
              <a:rPr lang="en-GB" sz="1200" b="1" dirty="0">
                <a:solidFill>
                  <a:srgbClr val="514D58"/>
                </a:solidFill>
                <a:latin typeface="Arial" panose="020B0604020202020204" pitchFamily="34" charset="0"/>
                <a:cs typeface="Arial" panose="020B0604020202020204" pitchFamily="34" charset="0"/>
                <a:hlinkClick r:id="rId6"/>
              </a:rPr>
              <a:t>Holy Trinity </a:t>
            </a:r>
            <a:r>
              <a:rPr lang="en-GB" sz="1200" b="1" dirty="0" smtClean="0">
                <a:solidFill>
                  <a:srgbClr val="514D58"/>
                </a:solidFill>
                <a:latin typeface="Arial" panose="020B0604020202020204" pitchFamily="34" charset="0"/>
                <a:cs typeface="Arial" panose="020B0604020202020204" pitchFamily="34" charset="0"/>
                <a:hlinkClick r:id="rId6"/>
              </a:rPr>
              <a:t>Church</a:t>
            </a:r>
            <a:endParaRPr lang="en-GB" sz="12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300" b="1" dirty="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200" dirty="0" smtClean="0">
                <a:solidFill>
                  <a:srgbClr val="514D58"/>
                </a:solidFill>
                <a:latin typeface="Arial" panose="020B0604020202020204" pitchFamily="34" charset="0"/>
                <a:cs typeface="Arial" panose="020B0604020202020204" pitchFamily="34" charset="0"/>
              </a:rPr>
              <a:t>Tudor </a:t>
            </a:r>
            <a:r>
              <a:rPr lang="en-GB" sz="1200" dirty="0">
                <a:solidFill>
                  <a:srgbClr val="514D58"/>
                </a:solidFill>
                <a:latin typeface="Arial" panose="020B0604020202020204" pitchFamily="34" charset="0"/>
                <a:cs typeface="Arial" panose="020B0604020202020204" pitchFamily="34" charset="0"/>
              </a:rPr>
              <a:t>knot garden and artworks in </a:t>
            </a:r>
            <a:r>
              <a:rPr lang="en-GB" sz="1200" b="1" dirty="0">
                <a:solidFill>
                  <a:srgbClr val="514D58"/>
                </a:solidFill>
                <a:latin typeface="Arial" panose="020B0604020202020204" pitchFamily="34" charset="0"/>
                <a:cs typeface="Arial" panose="020B0604020202020204" pitchFamily="34" charset="0"/>
                <a:hlinkClick r:id="rId7"/>
              </a:rPr>
              <a:t>Shakespeare’s New </a:t>
            </a:r>
            <a:r>
              <a:rPr lang="en-GB" sz="1200" b="1" dirty="0" smtClean="0">
                <a:solidFill>
                  <a:srgbClr val="514D58"/>
                </a:solidFill>
                <a:latin typeface="Arial" panose="020B0604020202020204" pitchFamily="34" charset="0"/>
                <a:cs typeface="Arial" panose="020B0604020202020204" pitchFamily="34" charset="0"/>
                <a:hlinkClick r:id="rId7"/>
              </a:rPr>
              <a:t>Place</a:t>
            </a:r>
            <a:endParaRPr lang="en-GB" sz="1200" b="1" dirty="0" smtClean="0">
              <a:solidFill>
                <a:srgbClr val="514D58"/>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200" dirty="0">
              <a:solidFill>
                <a:srgbClr val="514D58"/>
              </a:solidFill>
              <a:latin typeface="Arial" panose="020B0604020202020204" pitchFamily="34" charset="0"/>
              <a:cs typeface="Arial" panose="020B0604020202020204" pitchFamily="34" charset="0"/>
            </a:endParaRPr>
          </a:p>
          <a:p>
            <a:pPr algn="just"/>
            <a:r>
              <a:rPr lang="en-GB" sz="1400" b="1" dirty="0" smtClean="0">
                <a:solidFill>
                  <a:srgbClr val="F26539"/>
                </a:solidFill>
                <a:latin typeface="Arial" panose="020B0604020202020204" pitchFamily="34" charset="0"/>
                <a:cs typeface="Arial" panose="020B0604020202020204" pitchFamily="34" charset="0"/>
              </a:rPr>
              <a:t>Stop 1 - Shakespeare’s Birthplace</a:t>
            </a:r>
          </a:p>
          <a:p>
            <a:pPr algn="just"/>
            <a:r>
              <a:rPr lang="en-GB" sz="1200" dirty="0" smtClean="0">
                <a:solidFill>
                  <a:srgbClr val="514D58"/>
                </a:solidFill>
                <a:latin typeface="Arial" panose="020B0604020202020204" pitchFamily="34" charset="0"/>
                <a:cs typeface="Arial" panose="020B0604020202020204" pitchFamily="34" charset="0"/>
              </a:rPr>
              <a:t>Duration: 1 hour </a:t>
            </a:r>
          </a:p>
          <a:p>
            <a:pPr algn="just"/>
            <a:endParaRPr lang="en-GB" sz="1200" dirty="0">
              <a:solidFill>
                <a:srgbClr val="514D58"/>
              </a:solidFill>
              <a:latin typeface="Arial" panose="020B0604020202020204" pitchFamily="34" charset="0"/>
              <a:cs typeface="Arial" panose="020B0604020202020204" pitchFamily="34" charset="0"/>
            </a:endParaRPr>
          </a:p>
          <a:p>
            <a:pPr algn="just"/>
            <a:r>
              <a:rPr lang="en-GB" sz="1200" dirty="0" smtClean="0">
                <a:solidFill>
                  <a:srgbClr val="514D58"/>
                </a:solidFill>
                <a:latin typeface="Arial" panose="020B0604020202020204" pitchFamily="34" charset="0"/>
                <a:cs typeface="Arial" panose="020B0604020202020204" pitchFamily="34" charset="0"/>
              </a:rPr>
              <a:t>Kick </a:t>
            </a:r>
            <a:r>
              <a:rPr lang="en-GB" sz="1200" dirty="0">
                <a:solidFill>
                  <a:srgbClr val="514D58"/>
                </a:solidFill>
                <a:latin typeface="Arial" panose="020B0604020202020204" pitchFamily="34" charset="0"/>
                <a:cs typeface="Arial" panose="020B0604020202020204" pitchFamily="34" charset="0"/>
              </a:rPr>
              <a:t>off your tour in the house where it all began back in 1564. Explore Shakespeare’s childhood world as you wander through the rooms and hear tales of his life from costumed guides. Discover his father’s glove-making workshop and beautiful gardens featuring live theatre performances</a:t>
            </a:r>
            <a:r>
              <a:rPr lang="en-GB" sz="1200" dirty="0" smtClean="0">
                <a:solidFill>
                  <a:srgbClr val="514D58"/>
                </a:solidFill>
                <a:latin typeface="Arial" panose="020B0604020202020204" pitchFamily="34" charset="0"/>
                <a:cs typeface="Arial" panose="020B0604020202020204" pitchFamily="34" charset="0"/>
              </a:rPr>
              <a:t>.</a:t>
            </a:r>
          </a:p>
          <a:p>
            <a:pPr algn="just"/>
            <a:endParaRPr lang="en-GB" sz="1200" dirty="0">
              <a:solidFill>
                <a:srgbClr val="514D58"/>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r>
              <a:rPr lang="en-GB" sz="1400" b="1" dirty="0" smtClean="0">
                <a:solidFill>
                  <a:srgbClr val="F26539"/>
                </a:solidFill>
                <a:latin typeface="Arial" panose="020B0604020202020204" pitchFamily="34" charset="0"/>
                <a:cs typeface="Arial" panose="020B0604020202020204" pitchFamily="34" charset="0"/>
              </a:rPr>
              <a:t>Stop </a:t>
            </a:r>
            <a:r>
              <a:rPr lang="en-GB" sz="1400" b="1" dirty="0">
                <a:solidFill>
                  <a:srgbClr val="F26539"/>
                </a:solidFill>
                <a:latin typeface="Arial" panose="020B0604020202020204" pitchFamily="34" charset="0"/>
                <a:cs typeface="Arial" panose="020B0604020202020204" pitchFamily="34" charset="0"/>
              </a:rPr>
              <a:t>2 - Shakespeare’s Schoolroom &amp; </a:t>
            </a:r>
            <a:r>
              <a:rPr lang="en-GB" sz="1400" b="1" dirty="0" smtClean="0">
                <a:solidFill>
                  <a:srgbClr val="F26539"/>
                </a:solidFill>
                <a:latin typeface="Arial" panose="020B0604020202020204" pitchFamily="34" charset="0"/>
                <a:cs typeface="Arial" panose="020B0604020202020204" pitchFamily="34" charset="0"/>
              </a:rPr>
              <a:t>Guildhall</a:t>
            </a:r>
          </a:p>
          <a:p>
            <a:pPr algn="just"/>
            <a:r>
              <a:rPr lang="en-GB" sz="1200" dirty="0" smtClean="0">
                <a:solidFill>
                  <a:srgbClr val="514D58"/>
                </a:solidFill>
                <a:latin typeface="Arial" panose="020B0604020202020204" pitchFamily="34" charset="0"/>
                <a:cs typeface="Arial" panose="020B0604020202020204" pitchFamily="34" charset="0"/>
              </a:rPr>
              <a:t>Duration</a:t>
            </a:r>
            <a:r>
              <a:rPr lang="en-GB" sz="1200" dirty="0">
                <a:solidFill>
                  <a:srgbClr val="514D58"/>
                </a:solidFill>
                <a:latin typeface="Arial" panose="020B0604020202020204" pitchFamily="34" charset="0"/>
                <a:cs typeface="Arial" panose="020B0604020202020204" pitchFamily="34" charset="0"/>
              </a:rPr>
              <a:t>: 30 </a:t>
            </a:r>
            <a:r>
              <a:rPr lang="en-GB" sz="1200" dirty="0" smtClean="0">
                <a:solidFill>
                  <a:srgbClr val="514D58"/>
                </a:solidFill>
                <a:latin typeface="Arial" panose="020B0604020202020204" pitchFamily="34" charset="0"/>
                <a:cs typeface="Arial" panose="020B0604020202020204" pitchFamily="34" charset="0"/>
              </a:rPr>
              <a:t>minutes </a:t>
            </a:r>
            <a:r>
              <a:rPr lang="en-GB" sz="1200" dirty="0">
                <a:solidFill>
                  <a:srgbClr val="514D58"/>
                </a:solidFill>
                <a:latin typeface="Arial" panose="020B0604020202020204" pitchFamily="34" charset="0"/>
                <a:cs typeface="Arial" panose="020B0604020202020204" pitchFamily="34" charset="0"/>
              </a:rPr>
              <a:t>– 1 </a:t>
            </a:r>
            <a:r>
              <a:rPr lang="en-GB" sz="1200" dirty="0" smtClean="0">
                <a:solidFill>
                  <a:srgbClr val="514D58"/>
                </a:solidFill>
                <a:latin typeface="Arial" panose="020B0604020202020204" pitchFamily="34" charset="0"/>
                <a:cs typeface="Arial" panose="020B0604020202020204" pitchFamily="34" charset="0"/>
              </a:rPr>
              <a:t>hour</a:t>
            </a:r>
          </a:p>
          <a:p>
            <a:pPr algn="just"/>
            <a:endParaRPr lang="en-GB" sz="1200" dirty="0" smtClean="0">
              <a:solidFill>
                <a:srgbClr val="514D58"/>
              </a:solidFill>
              <a:latin typeface="Arial" panose="020B0604020202020204" pitchFamily="34" charset="0"/>
              <a:cs typeface="Arial" panose="020B0604020202020204" pitchFamily="34" charset="0"/>
            </a:endParaRPr>
          </a:p>
          <a:p>
            <a:pPr algn="just"/>
            <a:r>
              <a:rPr lang="en-GB" sz="1200" dirty="0" smtClean="0">
                <a:solidFill>
                  <a:srgbClr val="514D58"/>
                </a:solidFill>
                <a:latin typeface="Arial" panose="020B0604020202020204" pitchFamily="34" charset="0"/>
                <a:cs typeface="Arial" panose="020B0604020202020204" pitchFamily="34" charset="0"/>
              </a:rPr>
              <a:t>Just </a:t>
            </a:r>
            <a:r>
              <a:rPr lang="en-GB" sz="1200" dirty="0">
                <a:solidFill>
                  <a:srgbClr val="514D58"/>
                </a:solidFill>
                <a:latin typeface="Arial" panose="020B0604020202020204" pitchFamily="34" charset="0"/>
                <a:cs typeface="Arial" panose="020B0604020202020204" pitchFamily="34" charset="0"/>
              </a:rPr>
              <a:t>five minutes’ walk away from his place of birth is </a:t>
            </a:r>
            <a:r>
              <a:rPr lang="en-GB" sz="1200" b="1" dirty="0">
                <a:solidFill>
                  <a:srgbClr val="514D58"/>
                </a:solidFill>
                <a:latin typeface="Arial" panose="020B0604020202020204" pitchFamily="34" charset="0"/>
                <a:cs typeface="Arial" panose="020B0604020202020204" pitchFamily="34" charset="0"/>
                <a:hlinkClick r:id="rId2"/>
              </a:rPr>
              <a:t>Shakespeare’s Schoolroom </a:t>
            </a:r>
            <a:r>
              <a:rPr lang="en-GB" sz="1200" b="1" dirty="0" smtClean="0">
                <a:solidFill>
                  <a:srgbClr val="514D58"/>
                </a:solidFill>
                <a:latin typeface="Arial" panose="020B0604020202020204" pitchFamily="34" charset="0"/>
                <a:cs typeface="Arial" panose="020B0604020202020204" pitchFamily="34" charset="0"/>
                <a:hlinkClick r:id="rId2"/>
              </a:rPr>
              <a:t>and </a:t>
            </a:r>
            <a:r>
              <a:rPr lang="en-GB" sz="1200" b="1" dirty="0">
                <a:solidFill>
                  <a:srgbClr val="514D58"/>
                </a:solidFill>
                <a:latin typeface="Arial" panose="020B0604020202020204" pitchFamily="34" charset="0"/>
                <a:cs typeface="Arial" panose="020B0604020202020204" pitchFamily="34" charset="0"/>
                <a:hlinkClick r:id="rId2"/>
              </a:rPr>
              <a:t>Guildhall</a:t>
            </a:r>
            <a:r>
              <a:rPr lang="en-GB" sz="1200" dirty="0">
                <a:solidFill>
                  <a:srgbClr val="514D58"/>
                </a:solidFill>
                <a:latin typeface="Arial" panose="020B0604020202020204" pitchFamily="34" charset="0"/>
                <a:cs typeface="Arial" panose="020B0604020202020204" pitchFamily="34" charset="0"/>
              </a:rPr>
              <a:t>. Sit in the very classroom where young William spent his school years and first experienced theatre as a pupil in the 1570s. Highlights include interactive films, soundscapes and knowledgeable guides that bring Shakespeare’s education to life. </a:t>
            </a:r>
            <a:endParaRPr lang="en-GB" sz="1200" dirty="0" smtClean="0">
              <a:solidFill>
                <a:srgbClr val="514D58"/>
              </a:solidFill>
              <a:latin typeface="Arial" panose="020B0604020202020204" pitchFamily="34" charset="0"/>
              <a:cs typeface="Arial" panose="020B0604020202020204" pitchFamily="34" charset="0"/>
            </a:endParaRPr>
          </a:p>
        </p:txBody>
      </p:sp>
      <p:sp>
        <p:nvSpPr>
          <p:cNvPr id="10" name="Rectangle 9"/>
          <p:cNvSpPr/>
          <p:nvPr/>
        </p:nvSpPr>
        <p:spPr>
          <a:xfrm>
            <a:off x="-188701" y="9210783"/>
            <a:ext cx="7252374" cy="756827"/>
          </a:xfrm>
          <a:prstGeom prst="rect">
            <a:avLst/>
          </a:prstGeom>
          <a:solidFill>
            <a:srgbClr val="F26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83" y="9036648"/>
            <a:ext cx="1428749" cy="101018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9051" y="8425485"/>
            <a:ext cx="3291786" cy="2327421"/>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695" y="5484661"/>
            <a:ext cx="3039895" cy="1828800"/>
          </a:xfrm>
          <a:prstGeom prst="rect">
            <a:avLst/>
          </a:prstGeom>
        </p:spPr>
      </p:pic>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r="6489"/>
          <a:stretch/>
        </p:blipFill>
        <p:spPr>
          <a:xfrm>
            <a:off x="3369285" y="5484661"/>
            <a:ext cx="3143426" cy="1828800"/>
          </a:xfrm>
          <a:prstGeom prst="rect">
            <a:avLst/>
          </a:prstGeom>
        </p:spPr>
      </p:pic>
      <p:pic>
        <p:nvPicPr>
          <p:cNvPr id="6" name="Picture 5"/>
          <p:cNvPicPr>
            <a:picLocks noChangeAspect="1"/>
          </p:cNvPicPr>
          <p:nvPr/>
        </p:nvPicPr>
        <p:blipFill>
          <a:blip r:embed="rId12"/>
          <a:stretch>
            <a:fillRect/>
          </a:stretch>
        </p:blipFill>
        <p:spPr>
          <a:xfrm>
            <a:off x="255098" y="259710"/>
            <a:ext cx="6364776" cy="48772"/>
          </a:xfrm>
          <a:prstGeom prst="rect">
            <a:avLst/>
          </a:prstGeom>
        </p:spPr>
      </p:pic>
      <p:pic>
        <p:nvPicPr>
          <p:cNvPr id="7" name="Picture 6"/>
          <p:cNvPicPr>
            <a:picLocks noChangeAspect="1"/>
          </p:cNvPicPr>
          <p:nvPr/>
        </p:nvPicPr>
        <p:blipFill>
          <a:blip r:embed="rId12"/>
          <a:stretch>
            <a:fillRect/>
          </a:stretch>
        </p:blipFill>
        <p:spPr>
          <a:xfrm>
            <a:off x="255098" y="1042177"/>
            <a:ext cx="6364776" cy="48772"/>
          </a:xfrm>
          <a:prstGeom prst="rect">
            <a:avLst/>
          </a:prstGeom>
        </p:spPr>
      </p:pic>
    </p:spTree>
    <p:extLst>
      <p:ext uri="{BB962C8B-B14F-4D97-AF65-F5344CB8AC3E}">
        <p14:creationId xmlns:p14="http://schemas.microsoft.com/office/powerpoint/2010/main" val="154177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3E4"/>
        </a:solidFill>
        <a:effectLst/>
      </p:bgPr>
    </p:bg>
    <p:spTree>
      <p:nvGrpSpPr>
        <p:cNvPr id="1" name=""/>
        <p:cNvGrpSpPr/>
        <p:nvPr/>
      </p:nvGrpSpPr>
      <p:grpSpPr>
        <a:xfrm>
          <a:off x="0" y="0"/>
          <a:ext cx="0" cy="0"/>
          <a:chOff x="0" y="0"/>
          <a:chExt cx="0" cy="0"/>
        </a:xfrm>
      </p:grpSpPr>
      <p:sp>
        <p:nvSpPr>
          <p:cNvPr id="2" name="Rectangle 1"/>
          <p:cNvSpPr/>
          <p:nvPr/>
        </p:nvSpPr>
        <p:spPr>
          <a:xfrm>
            <a:off x="10913" y="344401"/>
            <a:ext cx="6752213" cy="438582"/>
          </a:xfrm>
          <a:prstGeom prst="rect">
            <a:avLst/>
          </a:prstGeom>
        </p:spPr>
        <p:txBody>
          <a:bodyPr wrap="square">
            <a:spAutoFit/>
          </a:bodyPr>
          <a:lstStyle/>
          <a:p>
            <a:pPr algn="ctr">
              <a:lnSpc>
                <a:spcPts val="2700"/>
              </a:lnSpc>
              <a:spcAft>
                <a:spcPts val="0"/>
              </a:spcAft>
            </a:pPr>
            <a:r>
              <a:rPr lang="en-GB" sz="1700" b="1" dirty="0" smtClean="0">
                <a:solidFill>
                  <a:srgbClr val="514D58"/>
                </a:solidFill>
                <a:latin typeface="Arial" panose="020B0604020202020204" pitchFamily="34" charset="0"/>
                <a:cs typeface="Arial" panose="020B0604020202020204" pitchFamily="34" charset="0"/>
              </a:rPr>
              <a:t>SAMPLE  DAY TOUR PROGRAMME EXPLORING </a:t>
            </a:r>
            <a:r>
              <a:rPr lang="en-GB" sz="1700" b="1" dirty="0" smtClean="0">
                <a:solidFill>
                  <a:srgbClr val="F26539"/>
                </a:solidFill>
                <a:latin typeface="Arial" panose="020B0604020202020204" pitchFamily="34" charset="0"/>
                <a:cs typeface="Arial" panose="020B0604020202020204" pitchFamily="34" charset="0"/>
              </a:rPr>
              <a:t>STRATFORD</a:t>
            </a:r>
            <a:endParaRPr lang="en-GB" sz="1700" b="1" dirty="0">
              <a:solidFill>
                <a:srgbClr val="F26539"/>
              </a:solidFill>
              <a:latin typeface="Arial" panose="020B0604020202020204" pitchFamily="34" charset="0"/>
              <a:cs typeface="Arial" panose="020B0604020202020204" pitchFamily="34" charset="0"/>
            </a:endParaRPr>
          </a:p>
        </p:txBody>
      </p:sp>
      <p:sp>
        <p:nvSpPr>
          <p:cNvPr id="11" name="TextBox 10"/>
          <p:cNvSpPr txBox="1"/>
          <p:nvPr/>
        </p:nvSpPr>
        <p:spPr>
          <a:xfrm>
            <a:off x="164695" y="925482"/>
            <a:ext cx="6444651" cy="6647974"/>
          </a:xfrm>
          <a:prstGeom prst="rect">
            <a:avLst/>
          </a:prstGeom>
          <a:noFill/>
        </p:spPr>
        <p:txBody>
          <a:bodyPr wrap="square" rtlCol="0">
            <a:spAutoFit/>
          </a:bodyPr>
          <a:lstStyle/>
          <a:p>
            <a:pPr algn="just"/>
            <a:r>
              <a:rPr lang="en-GB" sz="1400" b="1" dirty="0">
                <a:solidFill>
                  <a:srgbClr val="F26539"/>
                </a:solidFill>
                <a:latin typeface="Arial" panose="020B0604020202020204" pitchFamily="34" charset="0"/>
                <a:cs typeface="Arial" panose="020B0604020202020204" pitchFamily="34" charset="0"/>
              </a:rPr>
              <a:t>Stop 3 - Shakespeare’s New </a:t>
            </a:r>
            <a:r>
              <a:rPr lang="en-GB" sz="1400" b="1" dirty="0" smtClean="0">
                <a:solidFill>
                  <a:srgbClr val="F26539"/>
                </a:solidFill>
                <a:latin typeface="Arial" panose="020B0604020202020204" pitchFamily="34" charset="0"/>
                <a:cs typeface="Arial" panose="020B0604020202020204" pitchFamily="34" charset="0"/>
              </a:rPr>
              <a:t>Place</a:t>
            </a:r>
          </a:p>
          <a:p>
            <a:pPr algn="just"/>
            <a:r>
              <a:rPr lang="en-GB" sz="1200" dirty="0" smtClean="0">
                <a:solidFill>
                  <a:srgbClr val="514D58"/>
                </a:solidFill>
                <a:latin typeface="Arial" panose="020B0604020202020204" pitchFamily="34" charset="0"/>
                <a:cs typeface="Arial" panose="020B0604020202020204" pitchFamily="34" charset="0"/>
              </a:rPr>
              <a:t>Duration: 1 hour </a:t>
            </a:r>
          </a:p>
          <a:p>
            <a:pPr algn="just"/>
            <a:endParaRPr lang="en-GB" sz="1000" dirty="0">
              <a:solidFill>
                <a:srgbClr val="F26539"/>
              </a:solidFill>
              <a:latin typeface="Arial" panose="020B0604020202020204" pitchFamily="34" charset="0"/>
              <a:cs typeface="Arial" panose="020B0604020202020204" pitchFamily="34" charset="0"/>
            </a:endParaRPr>
          </a:p>
          <a:p>
            <a:pPr algn="just"/>
            <a:r>
              <a:rPr lang="en-GB" sz="1200" dirty="0">
                <a:solidFill>
                  <a:srgbClr val="514D58"/>
                </a:solidFill>
                <a:latin typeface="Arial" panose="020B0604020202020204" pitchFamily="34" charset="0"/>
                <a:cs typeface="Arial" panose="020B0604020202020204" pitchFamily="34" charset="0"/>
              </a:rPr>
              <a:t>A stunning contemporary landscape in the heart of town, </a:t>
            </a:r>
            <a:r>
              <a:rPr lang="en-GB" sz="1200" b="1" dirty="0" smtClean="0">
                <a:solidFill>
                  <a:srgbClr val="514D58"/>
                </a:solidFill>
                <a:latin typeface="Arial" panose="020B0604020202020204" pitchFamily="34" charset="0"/>
                <a:cs typeface="Arial" panose="020B0604020202020204" pitchFamily="34" charset="0"/>
                <a:hlinkClick r:id="rId2"/>
              </a:rPr>
              <a:t>Shakespeare’s New Place</a:t>
            </a:r>
            <a:r>
              <a:rPr lang="en-GB" sz="1200" dirty="0" smtClean="0">
                <a:solidFill>
                  <a:srgbClr val="514D58"/>
                </a:solidFill>
                <a:latin typeface="Arial" panose="020B0604020202020204" pitchFamily="34" charset="0"/>
                <a:cs typeface="Arial" panose="020B0604020202020204" pitchFamily="34" charset="0"/>
              </a:rPr>
              <a:t> </a:t>
            </a:r>
            <a:r>
              <a:rPr lang="en-GB" sz="1200" dirty="0">
                <a:solidFill>
                  <a:srgbClr val="514D58"/>
                </a:solidFill>
                <a:latin typeface="Arial" panose="020B0604020202020204" pitchFamily="34" charset="0"/>
                <a:cs typeface="Arial" panose="020B0604020202020204" pitchFamily="34" charset="0"/>
              </a:rPr>
              <a:t>is the site of Shakespeare’s family home for 19 years. Uncover the tale behind why the house was demolished, marvel at specially commissioned sculptures and wander through the sunken </a:t>
            </a:r>
            <a:r>
              <a:rPr lang="en-GB" sz="1200" b="1" dirty="0">
                <a:solidFill>
                  <a:srgbClr val="514D58"/>
                </a:solidFill>
                <a:latin typeface="Arial" panose="020B0604020202020204" pitchFamily="34" charset="0"/>
                <a:cs typeface="Arial" panose="020B0604020202020204" pitchFamily="34" charset="0"/>
                <a:hlinkClick r:id="rId3"/>
              </a:rPr>
              <a:t>Tudor Knot Garden</a:t>
            </a:r>
            <a:r>
              <a:rPr lang="en-GB" sz="1200" dirty="0">
                <a:solidFill>
                  <a:srgbClr val="514D58"/>
                </a:solidFill>
                <a:latin typeface="Arial" panose="020B0604020202020204" pitchFamily="34" charset="0"/>
                <a:cs typeface="Arial" panose="020B0604020202020204" pitchFamily="34" charset="0"/>
              </a:rPr>
              <a:t>, now fully restored since its creation in 1920.</a:t>
            </a: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050" b="1" dirty="0" smtClean="0">
              <a:solidFill>
                <a:srgbClr val="F26539"/>
              </a:solidFill>
              <a:latin typeface="Arial" panose="020B0604020202020204" pitchFamily="34" charset="0"/>
              <a:cs typeface="Arial" panose="020B0604020202020204" pitchFamily="34" charset="0"/>
            </a:endParaRPr>
          </a:p>
          <a:p>
            <a:pPr algn="just"/>
            <a:r>
              <a:rPr lang="en-GB" sz="1400" b="1" dirty="0" smtClean="0">
                <a:solidFill>
                  <a:srgbClr val="F26539"/>
                </a:solidFill>
                <a:latin typeface="Arial" panose="020B0604020202020204" pitchFamily="34" charset="0"/>
                <a:cs typeface="Arial" panose="020B0604020202020204" pitchFamily="34" charset="0"/>
              </a:rPr>
              <a:t>Stop </a:t>
            </a:r>
            <a:r>
              <a:rPr lang="en-GB" sz="1400" b="1" dirty="0">
                <a:solidFill>
                  <a:srgbClr val="F26539"/>
                </a:solidFill>
                <a:latin typeface="Arial" panose="020B0604020202020204" pitchFamily="34" charset="0"/>
                <a:cs typeface="Arial" panose="020B0604020202020204" pitchFamily="34" charset="0"/>
              </a:rPr>
              <a:t>4 - Holy Trinity </a:t>
            </a:r>
            <a:r>
              <a:rPr lang="en-GB" sz="1400" b="1" dirty="0" smtClean="0">
                <a:solidFill>
                  <a:srgbClr val="F26539"/>
                </a:solidFill>
                <a:latin typeface="Arial" panose="020B0604020202020204" pitchFamily="34" charset="0"/>
                <a:cs typeface="Arial" panose="020B0604020202020204" pitchFamily="34" charset="0"/>
              </a:rPr>
              <a:t>Church</a:t>
            </a:r>
          </a:p>
          <a:p>
            <a:pPr algn="just"/>
            <a:r>
              <a:rPr lang="en-GB" sz="1200" dirty="0">
                <a:solidFill>
                  <a:srgbClr val="514D58"/>
                </a:solidFill>
                <a:latin typeface="Arial" panose="020B0604020202020204" pitchFamily="34" charset="0"/>
                <a:cs typeface="Arial" panose="020B0604020202020204" pitchFamily="34" charset="0"/>
              </a:rPr>
              <a:t>Duration: 1 hour </a:t>
            </a:r>
            <a:endParaRPr lang="en-GB" sz="1200" dirty="0" smtClean="0">
              <a:solidFill>
                <a:srgbClr val="514D58"/>
              </a:solidFill>
              <a:latin typeface="Arial" panose="020B0604020202020204" pitchFamily="34" charset="0"/>
              <a:cs typeface="Arial" panose="020B0604020202020204" pitchFamily="34" charset="0"/>
            </a:endParaRPr>
          </a:p>
          <a:p>
            <a:pPr algn="just"/>
            <a:endParaRPr lang="en-GB" sz="1000" dirty="0">
              <a:solidFill>
                <a:srgbClr val="514D58"/>
              </a:solidFill>
              <a:latin typeface="Arial" panose="020B0604020202020204" pitchFamily="34" charset="0"/>
              <a:cs typeface="Arial" panose="020B0604020202020204" pitchFamily="34" charset="0"/>
            </a:endParaRPr>
          </a:p>
          <a:p>
            <a:pPr algn="just"/>
            <a:r>
              <a:rPr lang="en-GB" sz="1200" dirty="0">
                <a:solidFill>
                  <a:srgbClr val="514D58"/>
                </a:solidFill>
                <a:latin typeface="Arial" panose="020B0604020202020204" pitchFamily="34" charset="0"/>
                <a:cs typeface="Arial" panose="020B0604020202020204" pitchFamily="34" charset="0"/>
              </a:rPr>
              <a:t>A fantastic opportunity to explore one of England's most beautiful parish churches and the Bard of Avon’s final resting place. Visit Shakespeare’s grave and the graves of his family members including Anne Hathaway and Susanna Shakespeare. </a:t>
            </a:r>
            <a:endParaRPr lang="en-GB" sz="1200" dirty="0" smtClean="0">
              <a:solidFill>
                <a:srgbClr val="514D58"/>
              </a:solidFill>
              <a:latin typeface="Arial" panose="020B0604020202020204" pitchFamily="34" charset="0"/>
              <a:cs typeface="Arial" panose="020B0604020202020204" pitchFamily="34" charset="0"/>
            </a:endParaRPr>
          </a:p>
          <a:p>
            <a:pPr algn="just"/>
            <a:endParaRPr lang="en-GB" sz="1200" dirty="0" smtClean="0">
              <a:solidFill>
                <a:srgbClr val="514D58"/>
              </a:solidFill>
              <a:latin typeface="Arial" panose="020B0604020202020204" pitchFamily="34" charset="0"/>
              <a:cs typeface="Arial" panose="020B0604020202020204" pitchFamily="34" charset="0"/>
            </a:endParaRPr>
          </a:p>
          <a:p>
            <a:pPr algn="just"/>
            <a:r>
              <a:rPr lang="en-GB" sz="1400" b="1" dirty="0" smtClean="0">
                <a:solidFill>
                  <a:srgbClr val="F26539"/>
                </a:solidFill>
                <a:latin typeface="Arial" panose="020B0604020202020204" pitchFamily="34" charset="0"/>
                <a:cs typeface="Arial" panose="020B0604020202020204" pitchFamily="34" charset="0"/>
              </a:rPr>
              <a:t>Stop 5 – Hall’s Croft </a:t>
            </a:r>
          </a:p>
          <a:p>
            <a:pPr algn="just"/>
            <a:r>
              <a:rPr lang="en-GB" sz="1200" dirty="0">
                <a:solidFill>
                  <a:srgbClr val="514D58"/>
                </a:solidFill>
                <a:latin typeface="Arial" panose="020B0604020202020204" pitchFamily="34" charset="0"/>
                <a:cs typeface="Arial" panose="020B0604020202020204" pitchFamily="34" charset="0"/>
              </a:rPr>
              <a:t>Duration: 1 hour </a:t>
            </a:r>
            <a:endParaRPr lang="en-GB" sz="1200" dirty="0" smtClean="0">
              <a:solidFill>
                <a:srgbClr val="514D58"/>
              </a:solidFill>
              <a:latin typeface="Arial" panose="020B0604020202020204" pitchFamily="34" charset="0"/>
              <a:cs typeface="Arial" panose="020B0604020202020204" pitchFamily="34" charset="0"/>
            </a:endParaRPr>
          </a:p>
          <a:p>
            <a:pPr algn="just"/>
            <a:endParaRPr lang="en-GB" sz="1000" dirty="0">
              <a:solidFill>
                <a:srgbClr val="514D58"/>
              </a:solidFill>
              <a:latin typeface="Arial" panose="020B0604020202020204" pitchFamily="34" charset="0"/>
              <a:cs typeface="Arial" panose="020B0604020202020204" pitchFamily="34" charset="0"/>
            </a:endParaRPr>
          </a:p>
          <a:p>
            <a:pPr algn="just"/>
            <a:r>
              <a:rPr lang="en-GB" sz="1200" dirty="0">
                <a:solidFill>
                  <a:srgbClr val="514D58"/>
                </a:solidFill>
                <a:latin typeface="Arial" panose="020B0604020202020204" pitchFamily="34" charset="0"/>
                <a:cs typeface="Arial" panose="020B0604020202020204" pitchFamily="34" charset="0"/>
              </a:rPr>
              <a:t>Once home to Shakespeare’s eldest daughter, Susanna and her husband, Dr John Hall, this magnificent Jacobean property features luxurious rooms and an intriguing collection of medical equipment, books and notes dating back to 1657. Then onto the walled garden with traditional herbs as used by John Hall in his remedies.</a:t>
            </a:r>
          </a:p>
          <a:p>
            <a:pPr algn="just"/>
            <a:endParaRPr lang="en-GB" sz="1200" dirty="0" smtClean="0">
              <a:solidFill>
                <a:srgbClr val="514D58"/>
              </a:solidFill>
              <a:latin typeface="Arial" panose="020B0604020202020204" pitchFamily="34" charset="0"/>
              <a:cs typeface="Arial" panose="020B0604020202020204" pitchFamily="34" charset="0"/>
            </a:endParaRPr>
          </a:p>
        </p:txBody>
      </p:sp>
      <p:sp>
        <p:nvSpPr>
          <p:cNvPr id="10" name="Rectangle 9"/>
          <p:cNvSpPr/>
          <p:nvPr/>
        </p:nvSpPr>
        <p:spPr>
          <a:xfrm>
            <a:off x="-188701" y="9210783"/>
            <a:ext cx="7252374" cy="756827"/>
          </a:xfrm>
          <a:prstGeom prst="rect">
            <a:avLst/>
          </a:prstGeom>
          <a:solidFill>
            <a:srgbClr val="F26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3" y="9036648"/>
            <a:ext cx="1428749" cy="10101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051" y="8425485"/>
            <a:ext cx="3291786" cy="2327421"/>
          </a:xfrm>
          <a:prstGeom prst="rect">
            <a:avLst/>
          </a:prstGeom>
        </p:spPr>
      </p:pic>
      <p:pic>
        <p:nvPicPr>
          <p:cNvPr id="6" name="Picture 5"/>
          <p:cNvPicPr>
            <a:picLocks noChangeAspect="1"/>
          </p:cNvPicPr>
          <p:nvPr/>
        </p:nvPicPr>
        <p:blipFill>
          <a:blip r:embed="rId6"/>
          <a:stretch>
            <a:fillRect/>
          </a:stretch>
        </p:blipFill>
        <p:spPr>
          <a:xfrm>
            <a:off x="164694" y="290459"/>
            <a:ext cx="6538604" cy="50104"/>
          </a:xfrm>
          <a:prstGeom prst="rect">
            <a:avLst/>
          </a:prstGeom>
        </p:spPr>
      </p:pic>
      <p:pic>
        <p:nvPicPr>
          <p:cNvPr id="7" name="Picture 6"/>
          <p:cNvPicPr>
            <a:picLocks noChangeAspect="1"/>
          </p:cNvPicPr>
          <p:nvPr/>
        </p:nvPicPr>
        <p:blipFill>
          <a:blip r:embed="rId6"/>
          <a:stretch>
            <a:fillRect/>
          </a:stretch>
        </p:blipFill>
        <p:spPr>
          <a:xfrm>
            <a:off x="174510" y="791750"/>
            <a:ext cx="6511264" cy="4989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652" y="2498543"/>
            <a:ext cx="3125147" cy="196697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4250" y="2498543"/>
            <a:ext cx="3085096" cy="196697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852" y="7220775"/>
            <a:ext cx="3008064" cy="1868592"/>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t="3944"/>
          <a:stretch/>
        </p:blipFill>
        <p:spPr>
          <a:xfrm>
            <a:off x="3524249" y="7239000"/>
            <a:ext cx="2961757" cy="1835414"/>
          </a:xfrm>
          <a:prstGeom prst="rect">
            <a:avLst/>
          </a:prstGeom>
        </p:spPr>
      </p:pic>
    </p:spTree>
    <p:extLst>
      <p:ext uri="{BB962C8B-B14F-4D97-AF65-F5344CB8AC3E}">
        <p14:creationId xmlns:p14="http://schemas.microsoft.com/office/powerpoint/2010/main" val="43874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3E4"/>
        </a:solidFill>
        <a:effectLst/>
      </p:bgPr>
    </p:bg>
    <p:spTree>
      <p:nvGrpSpPr>
        <p:cNvPr id="1" name=""/>
        <p:cNvGrpSpPr/>
        <p:nvPr/>
      </p:nvGrpSpPr>
      <p:grpSpPr>
        <a:xfrm>
          <a:off x="0" y="0"/>
          <a:ext cx="0" cy="0"/>
          <a:chOff x="0" y="0"/>
          <a:chExt cx="0" cy="0"/>
        </a:xfrm>
      </p:grpSpPr>
      <p:sp>
        <p:nvSpPr>
          <p:cNvPr id="2" name="Rectangle 1"/>
          <p:cNvSpPr/>
          <p:nvPr/>
        </p:nvSpPr>
        <p:spPr>
          <a:xfrm>
            <a:off x="10913" y="379778"/>
            <a:ext cx="6752213" cy="438582"/>
          </a:xfrm>
          <a:prstGeom prst="rect">
            <a:avLst/>
          </a:prstGeom>
        </p:spPr>
        <p:txBody>
          <a:bodyPr wrap="square">
            <a:spAutoFit/>
          </a:bodyPr>
          <a:lstStyle/>
          <a:p>
            <a:pPr algn="ctr">
              <a:lnSpc>
                <a:spcPts val="2700"/>
              </a:lnSpc>
              <a:spcAft>
                <a:spcPts val="0"/>
              </a:spcAft>
            </a:pPr>
            <a:r>
              <a:rPr lang="en-GB" sz="1700" b="1" dirty="0" smtClean="0">
                <a:solidFill>
                  <a:srgbClr val="514D58"/>
                </a:solidFill>
                <a:latin typeface="Arial" panose="020B0604020202020204" pitchFamily="34" charset="0"/>
                <a:cs typeface="Arial" panose="020B0604020202020204" pitchFamily="34" charset="0"/>
              </a:rPr>
              <a:t>SAMPLE DAY TOUR PROGRAMME EXPLORING </a:t>
            </a:r>
            <a:r>
              <a:rPr lang="en-GB" sz="1700" b="1" dirty="0" smtClean="0">
                <a:solidFill>
                  <a:srgbClr val="F26539"/>
                </a:solidFill>
                <a:latin typeface="Arial" panose="020B0604020202020204" pitchFamily="34" charset="0"/>
                <a:cs typeface="Arial" panose="020B0604020202020204" pitchFamily="34" charset="0"/>
              </a:rPr>
              <a:t>STRATFORD</a:t>
            </a:r>
            <a:endParaRPr lang="en-GB" sz="1700" b="1" dirty="0">
              <a:solidFill>
                <a:srgbClr val="F26539"/>
              </a:solidFill>
              <a:latin typeface="Arial" panose="020B0604020202020204" pitchFamily="34" charset="0"/>
              <a:cs typeface="Arial" panose="020B0604020202020204" pitchFamily="34" charset="0"/>
            </a:endParaRPr>
          </a:p>
        </p:txBody>
      </p:sp>
      <p:sp>
        <p:nvSpPr>
          <p:cNvPr id="11" name="TextBox 10"/>
          <p:cNvSpPr txBox="1"/>
          <p:nvPr/>
        </p:nvSpPr>
        <p:spPr>
          <a:xfrm>
            <a:off x="164695" y="1077087"/>
            <a:ext cx="6444651" cy="5570756"/>
          </a:xfrm>
          <a:prstGeom prst="rect">
            <a:avLst/>
          </a:prstGeom>
          <a:noFill/>
        </p:spPr>
        <p:txBody>
          <a:bodyPr wrap="square" rtlCol="0">
            <a:spAutoFit/>
          </a:bodyPr>
          <a:lstStyle/>
          <a:p>
            <a:pPr algn="just"/>
            <a:r>
              <a:rPr lang="en-GB" sz="1400" b="1" dirty="0">
                <a:solidFill>
                  <a:srgbClr val="F26539"/>
                </a:solidFill>
                <a:latin typeface="Arial" panose="020B0604020202020204" pitchFamily="34" charset="0"/>
                <a:cs typeface="Arial" panose="020B0604020202020204" pitchFamily="34" charset="0"/>
              </a:rPr>
              <a:t>Stop 6 - Anne Hathaway’s Cottage &amp; </a:t>
            </a:r>
            <a:r>
              <a:rPr lang="en-GB" sz="1400" b="1" dirty="0" smtClean="0">
                <a:solidFill>
                  <a:srgbClr val="F26539"/>
                </a:solidFill>
                <a:latin typeface="Arial" panose="020B0604020202020204" pitchFamily="34" charset="0"/>
                <a:cs typeface="Arial" panose="020B0604020202020204" pitchFamily="34" charset="0"/>
              </a:rPr>
              <a:t>Gardens</a:t>
            </a:r>
          </a:p>
          <a:p>
            <a:pPr algn="just"/>
            <a:r>
              <a:rPr lang="en-GB" sz="1200" dirty="0" smtClean="0">
                <a:solidFill>
                  <a:srgbClr val="514D58"/>
                </a:solidFill>
                <a:latin typeface="Arial" panose="020B0604020202020204" pitchFamily="34" charset="0"/>
                <a:cs typeface="Arial" panose="020B0604020202020204" pitchFamily="34" charset="0"/>
              </a:rPr>
              <a:t>Duration: 2 hours</a:t>
            </a:r>
          </a:p>
          <a:p>
            <a:pPr algn="just"/>
            <a:endParaRPr lang="en-GB" sz="1000" dirty="0" smtClean="0">
              <a:solidFill>
                <a:srgbClr val="F26539"/>
              </a:solidFill>
              <a:latin typeface="Arial" panose="020B0604020202020204" pitchFamily="34" charset="0"/>
              <a:cs typeface="Arial" panose="020B0604020202020204" pitchFamily="34" charset="0"/>
            </a:endParaRPr>
          </a:p>
          <a:p>
            <a:pPr algn="just"/>
            <a:r>
              <a:rPr lang="en-GB" sz="1200" dirty="0">
                <a:solidFill>
                  <a:srgbClr val="514D58"/>
                </a:solidFill>
                <a:latin typeface="Arial" panose="020B0604020202020204" pitchFamily="34" charset="0"/>
                <a:cs typeface="Arial" panose="020B0604020202020204" pitchFamily="34" charset="0"/>
              </a:rPr>
              <a:t>This charming thatched cottage is one for the hopeless romantics. </a:t>
            </a:r>
            <a:r>
              <a:rPr lang="en-GB" sz="1200" b="1" dirty="0">
                <a:solidFill>
                  <a:srgbClr val="514D58"/>
                </a:solidFill>
                <a:latin typeface="Arial" panose="020B0604020202020204" pitchFamily="34" charset="0"/>
                <a:cs typeface="Arial" panose="020B0604020202020204" pitchFamily="34" charset="0"/>
                <a:hlinkClick r:id="rId2"/>
              </a:rPr>
              <a:t>Anne Hathaway’s </a:t>
            </a:r>
            <a:r>
              <a:rPr lang="en-GB" sz="1200" b="1" dirty="0" smtClean="0">
                <a:solidFill>
                  <a:srgbClr val="514D58"/>
                </a:solidFill>
                <a:latin typeface="Arial" panose="020B0604020202020204" pitchFamily="34" charset="0"/>
                <a:cs typeface="Arial" panose="020B0604020202020204" pitchFamily="34" charset="0"/>
                <a:hlinkClick r:id="rId2"/>
              </a:rPr>
              <a:t>Cottage</a:t>
            </a:r>
            <a:r>
              <a:rPr lang="en-GB" sz="1200" b="1" dirty="0" smtClean="0">
                <a:solidFill>
                  <a:srgbClr val="514D58"/>
                </a:solidFill>
                <a:latin typeface="Arial" panose="020B0604020202020204" pitchFamily="34" charset="0"/>
                <a:cs typeface="Arial" panose="020B0604020202020204" pitchFamily="34" charset="0"/>
              </a:rPr>
              <a:t> </a:t>
            </a:r>
            <a:r>
              <a:rPr lang="en-GB" sz="1200" dirty="0" smtClean="0">
                <a:solidFill>
                  <a:srgbClr val="514D58"/>
                </a:solidFill>
                <a:latin typeface="Arial" panose="020B0604020202020204" pitchFamily="34" charset="0"/>
                <a:cs typeface="Arial" panose="020B0604020202020204" pitchFamily="34" charset="0"/>
              </a:rPr>
              <a:t>is </a:t>
            </a:r>
            <a:r>
              <a:rPr lang="en-GB" sz="1200" dirty="0">
                <a:solidFill>
                  <a:srgbClr val="514D58"/>
                </a:solidFill>
                <a:latin typeface="Arial" panose="020B0604020202020204" pitchFamily="34" charset="0"/>
                <a:cs typeface="Arial" panose="020B0604020202020204" pitchFamily="34" charset="0"/>
              </a:rPr>
              <a:t>the family home of Shakespeare’s wife and the location where William is said to have courted his bride-to-be. Explore some of the original family furniture in the farmhouse and take in nine acres of beautiful gardens, sculpture trails and woodland walks. </a:t>
            </a: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400" b="1" dirty="0" smtClean="0">
              <a:solidFill>
                <a:srgbClr val="F26539"/>
              </a:solidFill>
              <a:latin typeface="Arial" panose="020B0604020202020204" pitchFamily="34" charset="0"/>
              <a:cs typeface="Arial" panose="020B0604020202020204" pitchFamily="34" charset="0"/>
            </a:endParaRPr>
          </a:p>
          <a:p>
            <a:pPr algn="just"/>
            <a:endParaRPr lang="en-GB" sz="1200" b="1" dirty="0" smtClean="0">
              <a:solidFill>
                <a:srgbClr val="514D58"/>
              </a:solidFill>
              <a:latin typeface="Arial" panose="020B0604020202020204" pitchFamily="34" charset="0"/>
              <a:cs typeface="Arial" panose="020B0604020202020204" pitchFamily="34" charset="0"/>
            </a:endParaRPr>
          </a:p>
          <a:p>
            <a:pPr algn="just"/>
            <a:r>
              <a:rPr lang="en-GB" sz="1400" b="1" dirty="0" smtClean="0">
                <a:solidFill>
                  <a:srgbClr val="F26539"/>
                </a:solidFill>
                <a:latin typeface="Arial" panose="020B0604020202020204" pitchFamily="34" charset="0"/>
                <a:cs typeface="Arial" panose="020B0604020202020204" pitchFamily="34" charset="0"/>
              </a:rPr>
              <a:t>Stop 7 – Mary Arden’s Farm</a:t>
            </a:r>
          </a:p>
          <a:p>
            <a:pPr algn="just"/>
            <a:r>
              <a:rPr lang="en-GB" sz="1200" dirty="0">
                <a:solidFill>
                  <a:srgbClr val="514D58"/>
                </a:solidFill>
                <a:latin typeface="Arial" panose="020B0604020202020204" pitchFamily="34" charset="0"/>
                <a:cs typeface="Arial" panose="020B0604020202020204" pitchFamily="34" charset="0"/>
              </a:rPr>
              <a:t>Duration: 2 </a:t>
            </a:r>
            <a:r>
              <a:rPr lang="en-GB" sz="1200" dirty="0" smtClean="0">
                <a:solidFill>
                  <a:srgbClr val="514D58"/>
                </a:solidFill>
                <a:latin typeface="Arial" panose="020B0604020202020204" pitchFamily="34" charset="0"/>
                <a:cs typeface="Arial" panose="020B0604020202020204" pitchFamily="34" charset="0"/>
              </a:rPr>
              <a:t>hours</a:t>
            </a:r>
          </a:p>
          <a:p>
            <a:pPr algn="just"/>
            <a:endParaRPr lang="en-GB" sz="1000" dirty="0">
              <a:solidFill>
                <a:srgbClr val="F26539"/>
              </a:solidFill>
              <a:latin typeface="Arial" panose="020B0604020202020204" pitchFamily="34" charset="0"/>
              <a:cs typeface="Arial" panose="020B0604020202020204" pitchFamily="34" charset="0"/>
            </a:endParaRPr>
          </a:p>
          <a:p>
            <a:pPr algn="just"/>
            <a:r>
              <a:rPr lang="en-GB" sz="1200" dirty="0">
                <a:solidFill>
                  <a:srgbClr val="514D58"/>
                </a:solidFill>
                <a:latin typeface="Arial" panose="020B0604020202020204" pitchFamily="34" charset="0"/>
                <a:cs typeface="Arial" panose="020B0604020202020204" pitchFamily="34" charset="0"/>
              </a:rPr>
              <a:t>The last stop on the tour tells the story of Shakespeare’s mother, Mary Arden and the Tudor country life as Shakespeare would have experienced it. At the farm, there’s a chance to take part in rural crafts, Tudor food demonstrations and nature trails. Learn from the Tudors who are cooking, tending crops and feeding the animals according to the traditional farming calendar. </a:t>
            </a:r>
            <a:endParaRPr lang="en-GB" sz="1200" dirty="0" smtClean="0">
              <a:solidFill>
                <a:srgbClr val="514D58"/>
              </a:solidFill>
              <a:latin typeface="Arial" panose="020B0604020202020204" pitchFamily="34" charset="0"/>
              <a:cs typeface="Arial" panose="020B0604020202020204" pitchFamily="34" charset="0"/>
            </a:endParaRPr>
          </a:p>
          <a:p>
            <a:pPr algn="just"/>
            <a:endParaRPr lang="en-GB" sz="1200" dirty="0">
              <a:solidFill>
                <a:srgbClr val="514D58"/>
              </a:solidFill>
              <a:latin typeface="Arial" panose="020B0604020202020204" pitchFamily="34" charset="0"/>
              <a:cs typeface="Arial" panose="020B0604020202020204" pitchFamily="34" charset="0"/>
            </a:endParaRPr>
          </a:p>
          <a:p>
            <a:pPr algn="just"/>
            <a:endParaRPr lang="en-GB" sz="1200" dirty="0">
              <a:solidFill>
                <a:srgbClr val="514D58"/>
              </a:solidFill>
              <a:latin typeface="Arial" panose="020B0604020202020204" pitchFamily="34" charset="0"/>
              <a:cs typeface="Arial" panose="020B0604020202020204" pitchFamily="34" charset="0"/>
            </a:endParaRPr>
          </a:p>
        </p:txBody>
      </p:sp>
      <p:sp>
        <p:nvSpPr>
          <p:cNvPr id="10" name="Rectangle 9"/>
          <p:cNvSpPr/>
          <p:nvPr/>
        </p:nvSpPr>
        <p:spPr>
          <a:xfrm>
            <a:off x="-188701" y="9210783"/>
            <a:ext cx="7252374" cy="756827"/>
          </a:xfrm>
          <a:prstGeom prst="rect">
            <a:avLst/>
          </a:prstGeom>
          <a:solidFill>
            <a:srgbClr val="F26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83" y="9055698"/>
            <a:ext cx="1428749" cy="10101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9051" y="8425485"/>
            <a:ext cx="3291786" cy="2327421"/>
          </a:xfrm>
          <a:prstGeom prst="rect">
            <a:avLst/>
          </a:prstGeom>
        </p:spPr>
      </p:pic>
      <p:pic>
        <p:nvPicPr>
          <p:cNvPr id="6" name="Picture 5"/>
          <p:cNvPicPr>
            <a:picLocks noChangeAspect="1"/>
          </p:cNvPicPr>
          <p:nvPr/>
        </p:nvPicPr>
        <p:blipFill>
          <a:blip r:embed="rId5"/>
          <a:stretch>
            <a:fillRect/>
          </a:stretch>
        </p:blipFill>
        <p:spPr>
          <a:xfrm>
            <a:off x="164694" y="290459"/>
            <a:ext cx="6538604" cy="50104"/>
          </a:xfrm>
          <a:prstGeom prst="rect">
            <a:avLst/>
          </a:prstGeom>
        </p:spPr>
      </p:pic>
      <p:pic>
        <p:nvPicPr>
          <p:cNvPr id="7" name="Picture 6"/>
          <p:cNvPicPr>
            <a:picLocks noChangeAspect="1"/>
          </p:cNvPicPr>
          <p:nvPr/>
        </p:nvPicPr>
        <p:blipFill>
          <a:blip r:embed="rId5"/>
          <a:stretch>
            <a:fillRect/>
          </a:stretch>
        </p:blipFill>
        <p:spPr>
          <a:xfrm>
            <a:off x="130850" y="830949"/>
            <a:ext cx="6597511" cy="5055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526" y="2559022"/>
            <a:ext cx="2885601" cy="192373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4097" y="2559021"/>
            <a:ext cx="2998175" cy="192373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694" y="6341861"/>
            <a:ext cx="2074764" cy="150505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6159" y="6341861"/>
            <a:ext cx="2091487" cy="1505057"/>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1598" y="6352902"/>
            <a:ext cx="2077748" cy="1494015"/>
          </a:xfrm>
          <a:prstGeom prst="rect">
            <a:avLst/>
          </a:prstGeom>
        </p:spPr>
      </p:pic>
      <p:grpSp>
        <p:nvGrpSpPr>
          <p:cNvPr id="18" name="Group 17"/>
          <p:cNvGrpSpPr/>
          <p:nvPr/>
        </p:nvGrpSpPr>
        <p:grpSpPr>
          <a:xfrm>
            <a:off x="130850" y="8109759"/>
            <a:ext cx="6478496" cy="816312"/>
            <a:chOff x="374465" y="7691267"/>
            <a:chExt cx="6340602" cy="919635"/>
          </a:xfrm>
        </p:grpSpPr>
        <p:sp>
          <p:nvSpPr>
            <p:cNvPr id="19" name="Rectangle 18"/>
            <p:cNvSpPr/>
            <p:nvPr/>
          </p:nvSpPr>
          <p:spPr>
            <a:xfrm>
              <a:off x="374465" y="7691267"/>
              <a:ext cx="6340602" cy="919635"/>
            </a:xfrm>
            <a:prstGeom prst="rect">
              <a:avLst/>
            </a:prstGeom>
            <a:solidFill>
              <a:srgbClr val="514D58"/>
            </a:solidFill>
            <a:ln>
              <a:solidFill>
                <a:srgbClr val="514D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46020" y="7890172"/>
              <a:ext cx="5988386" cy="520099"/>
            </a:xfrm>
            <a:prstGeom prst="rect">
              <a:avLst/>
            </a:prstGeom>
            <a:solidFill>
              <a:srgbClr val="E2E3E4"/>
            </a:solidFill>
          </p:spPr>
          <p:txBody>
            <a:bodyPr wrap="square" rtlCol="0">
              <a:spAutoFit/>
            </a:bodyPr>
            <a:lstStyle/>
            <a:p>
              <a:pPr algn="ctr"/>
              <a:r>
                <a:rPr lang="en-GB" sz="1200" b="1" dirty="0">
                  <a:solidFill>
                    <a:srgbClr val="514D58"/>
                  </a:solidFill>
                  <a:latin typeface="Arial" panose="020B0604020202020204" pitchFamily="34" charset="0"/>
                  <a:cs typeface="Arial" panose="020B0604020202020204" pitchFamily="34" charset="0"/>
                </a:rPr>
                <a:t>For more information about days out in Stratford, visit: </a:t>
              </a:r>
            </a:p>
            <a:p>
              <a:pPr algn="ctr"/>
              <a:r>
                <a:rPr lang="en-GB" sz="1200" b="1" dirty="0">
                  <a:latin typeface="Arial" panose="020B0604020202020204" pitchFamily="34" charset="0"/>
                  <a:cs typeface="Arial" panose="020B0604020202020204" pitchFamily="34" charset="0"/>
                  <a:hlinkClick r:id="rId11"/>
                </a:rPr>
                <a:t>https://shakespeares-england.co.uk/</a:t>
              </a:r>
              <a:endParaRPr lang="en-GB" sz="1200" b="1" dirty="0">
                <a:solidFill>
                  <a:srgbClr val="514D58"/>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231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69AC32B1683C499A07C42538E8A245" ma:contentTypeVersion="18" ma:contentTypeDescription="Create a new document." ma:contentTypeScope="" ma:versionID="be319dd341a6ab9518d0496d9b32bda6">
  <xsd:schema xmlns:xsd="http://www.w3.org/2001/XMLSchema" xmlns:xs="http://www.w3.org/2001/XMLSchema" xmlns:p="http://schemas.microsoft.com/office/2006/metadata/properties" xmlns:ns2="4004c111-a65e-42b5-9a2f-5292ad9f40a7" xmlns:ns3="0aba31ba-e239-4783-a95a-451dd5287272" targetNamespace="http://schemas.microsoft.com/office/2006/metadata/properties" ma:root="true" ma:fieldsID="c512e6ca83976c8252cd4c8d5012bf27" ns2:_="" ns3:_="">
    <xsd:import namespace="4004c111-a65e-42b5-9a2f-5292ad9f40a7"/>
    <xsd:import namespace="0aba31ba-e239-4783-a95a-451dd52872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4c111-a65e-42b5-9a2f-5292ad9f4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5a0da2-c0b2-4324-a4f0-27a0028341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a31ba-e239-4783-a95a-451dd52872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869a1e-6d0b-46ac-8b3b-01afaa02a53a}" ma:internalName="TaxCatchAll" ma:showField="CatchAllData" ma:web="0aba31ba-e239-4783-a95a-451dd52872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04c111-a65e-42b5-9a2f-5292ad9f40a7">
      <Terms xmlns="http://schemas.microsoft.com/office/infopath/2007/PartnerControls"/>
    </lcf76f155ced4ddcb4097134ff3c332f>
    <TaxCatchAll xmlns="0aba31ba-e239-4783-a95a-451dd5287272" xsi:nil="true"/>
  </documentManagement>
</p:properties>
</file>

<file path=customXml/itemProps1.xml><?xml version="1.0" encoding="utf-8"?>
<ds:datastoreItem xmlns:ds="http://schemas.openxmlformats.org/officeDocument/2006/customXml" ds:itemID="{AC551F69-E5EE-4242-A9D1-730FF9E8CE15}"/>
</file>

<file path=customXml/itemProps2.xml><?xml version="1.0" encoding="utf-8"?>
<ds:datastoreItem xmlns:ds="http://schemas.openxmlformats.org/officeDocument/2006/customXml" ds:itemID="{A388C280-3FF3-49ED-A731-654CB1D8C4AF}"/>
</file>

<file path=customXml/itemProps3.xml><?xml version="1.0" encoding="utf-8"?>
<ds:datastoreItem xmlns:ds="http://schemas.openxmlformats.org/officeDocument/2006/customXml" ds:itemID="{EADF6867-A1C1-456B-AA13-AEC786435B9D}"/>
</file>

<file path=docProps/app.xml><?xml version="1.0" encoding="utf-8"?>
<Properties xmlns="http://schemas.openxmlformats.org/officeDocument/2006/extended-properties" xmlns:vt="http://schemas.openxmlformats.org/officeDocument/2006/docPropsVTypes">
  <Template>Office Theme</Template>
  <TotalTime>1612</TotalTime>
  <Words>576</Words>
  <Application>Microsoft Office PowerPoint</Application>
  <PresentationFormat>A4 Paper (210x297 mm)</PresentationFormat>
  <Paragraphs>83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Zoey Harris</dc:creator>
  <cp:lastModifiedBy>Zoey Harris</cp:lastModifiedBy>
  <cp:revision>170</cp:revision>
  <dcterms:created xsi:type="dcterms:W3CDTF">2018-12-04T10:20:10Z</dcterms:created>
  <dcterms:modified xsi:type="dcterms:W3CDTF">2019-06-26T14:35:06Z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0x0101007469AC32B1683C499A07C42538E8A245</vt:lpwstr>
  </property>
  <property fmtid="{D5CDD505-2E9C-101B-9397-08002B2CF9AE}" pid="3" name="Order">
    <vt:r8>3240300</vt:r8>
  </property>
</Properties>
</file>