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1"/>
  </p:notesMasterIdLst>
  <p:sldIdLst>
    <p:sldId id="257" r:id="rId2"/>
    <p:sldId id="449" r:id="rId3"/>
    <p:sldId id="452" r:id="rId4"/>
    <p:sldId id="460" r:id="rId5"/>
    <p:sldId id="453" r:id="rId6"/>
    <p:sldId id="461" r:id="rId7"/>
    <p:sldId id="462" r:id="rId8"/>
    <p:sldId id="464" r:id="rId9"/>
    <p:sldId id="467" r:id="rId10"/>
    <p:sldId id="465" r:id="rId11"/>
    <p:sldId id="463" r:id="rId12"/>
    <p:sldId id="466" r:id="rId13"/>
    <p:sldId id="468" r:id="rId14"/>
    <p:sldId id="469" r:id="rId15"/>
    <p:sldId id="470" r:id="rId16"/>
    <p:sldId id="454" r:id="rId17"/>
    <p:sldId id="471" r:id="rId18"/>
    <p:sldId id="473" r:id="rId19"/>
    <p:sldId id="474" r:id="rId20"/>
    <p:sldId id="475" r:id="rId21"/>
    <p:sldId id="488" r:id="rId22"/>
    <p:sldId id="476" r:id="rId23"/>
    <p:sldId id="477" r:id="rId24"/>
    <p:sldId id="478" r:id="rId25"/>
    <p:sldId id="479" r:id="rId26"/>
    <p:sldId id="480" r:id="rId27"/>
    <p:sldId id="481" r:id="rId28"/>
    <p:sldId id="482" r:id="rId29"/>
    <p:sldId id="491" r:id="rId30"/>
    <p:sldId id="492" r:id="rId31"/>
    <p:sldId id="493" r:id="rId32"/>
    <p:sldId id="494" r:id="rId33"/>
    <p:sldId id="495" r:id="rId34"/>
    <p:sldId id="485" r:id="rId35"/>
    <p:sldId id="501" r:id="rId36"/>
    <p:sldId id="502" r:id="rId37"/>
    <p:sldId id="599" r:id="rId38"/>
    <p:sldId id="503" r:id="rId39"/>
    <p:sldId id="504" r:id="rId40"/>
    <p:sldId id="505" r:id="rId41"/>
    <p:sldId id="507" r:id="rId42"/>
    <p:sldId id="506" r:id="rId43"/>
    <p:sldId id="508" r:id="rId44"/>
    <p:sldId id="509" r:id="rId45"/>
    <p:sldId id="510" r:id="rId46"/>
    <p:sldId id="512" r:id="rId47"/>
    <p:sldId id="515" r:id="rId48"/>
    <p:sldId id="511" r:id="rId49"/>
    <p:sldId id="513" r:id="rId50"/>
    <p:sldId id="514" r:id="rId51"/>
    <p:sldId id="516" r:id="rId52"/>
    <p:sldId id="517" r:id="rId53"/>
    <p:sldId id="518" r:id="rId54"/>
    <p:sldId id="521" r:id="rId55"/>
    <p:sldId id="519" r:id="rId56"/>
    <p:sldId id="520" r:id="rId57"/>
    <p:sldId id="522" r:id="rId58"/>
    <p:sldId id="483" r:id="rId59"/>
    <p:sldId id="523" r:id="rId60"/>
    <p:sldId id="524" r:id="rId61"/>
    <p:sldId id="525" r:id="rId62"/>
    <p:sldId id="526" r:id="rId63"/>
    <p:sldId id="527" r:id="rId64"/>
    <p:sldId id="528" r:id="rId65"/>
    <p:sldId id="457" r:id="rId66"/>
    <p:sldId id="534" r:id="rId67"/>
    <p:sldId id="535" r:id="rId68"/>
    <p:sldId id="529" r:id="rId69"/>
    <p:sldId id="530" r:id="rId70"/>
    <p:sldId id="531" r:id="rId71"/>
    <p:sldId id="533" r:id="rId72"/>
    <p:sldId id="540" r:id="rId73"/>
    <p:sldId id="536" r:id="rId74"/>
    <p:sldId id="541" r:id="rId75"/>
    <p:sldId id="542" r:id="rId76"/>
    <p:sldId id="543" r:id="rId77"/>
    <p:sldId id="545" r:id="rId78"/>
    <p:sldId id="577" r:id="rId79"/>
    <p:sldId id="578" r:id="rId80"/>
    <p:sldId id="579" r:id="rId81"/>
    <p:sldId id="580" r:id="rId82"/>
    <p:sldId id="581" r:id="rId83"/>
    <p:sldId id="582" r:id="rId84"/>
    <p:sldId id="583" r:id="rId85"/>
    <p:sldId id="584" r:id="rId86"/>
    <p:sldId id="585" r:id="rId87"/>
    <p:sldId id="586" r:id="rId88"/>
    <p:sldId id="587" r:id="rId89"/>
    <p:sldId id="588" r:id="rId90"/>
    <p:sldId id="589" r:id="rId91"/>
    <p:sldId id="590" r:id="rId92"/>
    <p:sldId id="592" r:id="rId93"/>
    <p:sldId id="593" r:id="rId94"/>
    <p:sldId id="594" r:id="rId95"/>
    <p:sldId id="595" r:id="rId96"/>
    <p:sldId id="596" r:id="rId97"/>
    <p:sldId id="602" r:id="rId98"/>
    <p:sldId id="601" r:id="rId99"/>
    <p:sldId id="600" r:id="rId100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1B8FF"/>
    <a:srgbClr val="28E4FF"/>
    <a:srgbClr val="FFE1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4599"/>
  </p:normalViewPr>
  <p:slideViewPr>
    <p:cSldViewPr snapToGrid="0" snapToObjects="1">
      <p:cViewPr varScale="1">
        <p:scale>
          <a:sx n="85" d="100"/>
          <a:sy n="85" d="100"/>
        </p:scale>
        <p:origin x="126" y="438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15EB9-EE75-294A-A202-9BA2FEDDEE19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29A7E7-BDD9-AF46-9252-9B7534E1E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40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9A7E7-BDD9-AF46-9252-9B7534E1E4E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549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9A7E7-BDD9-AF46-9252-9B7534E1E4E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60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9A7E7-BDD9-AF46-9252-9B7534E1E4E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635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9A7E7-BDD9-AF46-9252-9B7534E1E4E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31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9A7E7-BDD9-AF46-9252-9B7534E1E4E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608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9A7E7-BDD9-AF46-9252-9B7534E1E4E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208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9A7E7-BDD9-AF46-9252-9B7534E1E4E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60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9A7E7-BDD9-AF46-9252-9B7534E1E4E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54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9A7E7-BDD9-AF46-9252-9B7534E1E4E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54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9A7E7-BDD9-AF46-9252-9B7534E1E4E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54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9A7E7-BDD9-AF46-9252-9B7534E1E4E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54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9A7E7-BDD9-AF46-9252-9B7534E1E4E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54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9A7E7-BDD9-AF46-9252-9B7534E1E4E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54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9A7E7-BDD9-AF46-9252-9B7534E1E4E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54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9A7E7-BDD9-AF46-9252-9B7534E1E4E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54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B42F-D69A-2941-9D8B-A513892B6C2E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B25FF-A7E5-A241-9E49-ECF66B8EC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58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B42F-D69A-2941-9D8B-A513892B6C2E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B25FF-A7E5-A241-9E49-ECF66B8EC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29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0415" y="274639"/>
            <a:ext cx="365453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589" y="274639"/>
            <a:ext cx="1076468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B42F-D69A-2941-9D8B-A513892B6C2E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B25FF-A7E5-A241-9E49-ECF66B8EC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5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B42F-D69A-2941-9D8B-A513892B6C2E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B25FF-A7E5-A241-9E49-ECF66B8EC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04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B42F-D69A-2941-9D8B-A513892B6C2E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B25FF-A7E5-A241-9E49-ECF66B8EC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35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589" y="1600201"/>
            <a:ext cx="720960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5341" y="1600201"/>
            <a:ext cx="720960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B42F-D69A-2941-9D8B-A513892B6C2E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B25FF-A7E5-A241-9E49-ECF66B8EC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1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B42F-D69A-2941-9D8B-A513892B6C2E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B25FF-A7E5-A241-9E49-ECF66B8EC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10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B42F-D69A-2941-9D8B-A513892B6C2E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B25FF-A7E5-A241-9E49-ECF66B8EC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1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B42F-D69A-2941-9D8B-A513892B6C2E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B25FF-A7E5-A241-9E49-ECF66B8EC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67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B42F-D69A-2941-9D8B-A513892B6C2E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B25FF-A7E5-A241-9E49-ECF66B8EC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62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B42F-D69A-2941-9D8B-A513892B6C2E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B25FF-A7E5-A241-9E49-ECF66B8EC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CB42F-D69A-2941-9D8B-A513892B6C2E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B25FF-A7E5-A241-9E49-ECF66B8EC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microsoft.com/office/2007/relationships/hdphoto" Target="../media/hdphoto3.wdp"/><Relationship Id="rId18" Type="http://schemas.openxmlformats.org/officeDocument/2006/relationships/image" Target="../media/image44.jpeg"/><Relationship Id="rId3" Type="http://schemas.openxmlformats.org/officeDocument/2006/relationships/image" Target="../media/image32.jpeg"/><Relationship Id="rId7" Type="http://schemas.microsoft.com/office/2007/relationships/hdphoto" Target="../media/hdphoto1.wdp"/><Relationship Id="rId12" Type="http://schemas.openxmlformats.org/officeDocument/2006/relationships/image" Target="../media/image39.png"/><Relationship Id="rId17" Type="http://schemas.openxmlformats.org/officeDocument/2006/relationships/image" Target="../media/image43.gif"/><Relationship Id="rId2" Type="http://schemas.openxmlformats.org/officeDocument/2006/relationships/image" Target="../media/image2.jpeg"/><Relationship Id="rId16" Type="http://schemas.openxmlformats.org/officeDocument/2006/relationships/image" Target="../media/image42.png"/><Relationship Id="rId20" Type="http://schemas.openxmlformats.org/officeDocument/2006/relationships/image" Target="../media/image45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11" Type="http://schemas.openxmlformats.org/officeDocument/2006/relationships/image" Target="../media/image38.jpeg"/><Relationship Id="rId5" Type="http://schemas.openxmlformats.org/officeDocument/2006/relationships/image" Target="../media/image34.jpeg"/><Relationship Id="rId15" Type="http://schemas.openxmlformats.org/officeDocument/2006/relationships/image" Target="../media/image41.jpeg"/><Relationship Id="rId10" Type="http://schemas.microsoft.com/office/2007/relationships/hdphoto" Target="../media/hdphoto2.wdp"/><Relationship Id="rId19" Type="http://schemas.microsoft.com/office/2007/relationships/hdphoto" Target="../media/hdphoto4.wdp"/><Relationship Id="rId4" Type="http://schemas.openxmlformats.org/officeDocument/2006/relationships/image" Target="../media/image33.jpeg"/><Relationship Id="rId9" Type="http://schemas.openxmlformats.org/officeDocument/2006/relationships/image" Target="../media/image37.png"/><Relationship Id="rId1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3.png"/><Relationship Id="rId3" Type="http://schemas.openxmlformats.org/officeDocument/2006/relationships/image" Target="../media/image46.jpeg"/><Relationship Id="rId7" Type="http://schemas.openxmlformats.org/officeDocument/2006/relationships/image" Target="../media/image14.gif"/><Relationship Id="rId12" Type="http://schemas.openxmlformats.org/officeDocument/2006/relationships/image" Target="../media/image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51.png"/><Relationship Id="rId5" Type="http://schemas.openxmlformats.org/officeDocument/2006/relationships/image" Target="../media/image48.jpeg"/><Relationship Id="rId10" Type="http://schemas.openxmlformats.org/officeDocument/2006/relationships/image" Target="../media/image50.png"/><Relationship Id="rId4" Type="http://schemas.openxmlformats.org/officeDocument/2006/relationships/image" Target="../media/image47.jpeg"/><Relationship Id="rId9" Type="http://schemas.openxmlformats.org/officeDocument/2006/relationships/image" Target="../media/image49.jpeg"/><Relationship Id="rId1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12" Type="http://schemas.openxmlformats.org/officeDocument/2006/relationships/image" Target="../media/image6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1.png"/><Relationship Id="rId3" Type="http://schemas.openxmlformats.org/officeDocument/2006/relationships/image" Target="../media/image2.jpeg"/><Relationship Id="rId7" Type="http://schemas.openxmlformats.org/officeDocument/2006/relationships/image" Target="../media/image76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79.png"/><Relationship Id="rId5" Type="http://schemas.openxmlformats.org/officeDocument/2006/relationships/image" Target="../media/image74.png"/><Relationship Id="rId10" Type="http://schemas.microsoft.com/office/2007/relationships/hdphoto" Target="../media/hdphoto6.wdp"/><Relationship Id="rId4" Type="http://schemas.openxmlformats.org/officeDocument/2006/relationships/image" Target="../media/image73.png"/><Relationship Id="rId9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microsoft.com/office/2007/relationships/hdphoto" Target="../media/hdphoto7.wdp"/><Relationship Id="rId4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.jpe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55.png"/><Relationship Id="rId7" Type="http://schemas.openxmlformats.org/officeDocument/2006/relationships/image" Target="../media/image10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jpe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11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jpeg"/><Relationship Id="rId5" Type="http://schemas.openxmlformats.org/officeDocument/2006/relationships/image" Target="../media/image118.jpeg"/><Relationship Id="rId4" Type="http://schemas.openxmlformats.org/officeDocument/2006/relationships/image" Target="../media/image11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12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1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5" Type="http://schemas.openxmlformats.org/officeDocument/2006/relationships/image" Target="../media/image121.jpeg"/><Relationship Id="rId4" Type="http://schemas.microsoft.com/office/2007/relationships/hdphoto" Target="../media/hdphoto8.wdp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5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gif"/><Relationship Id="rId22" Type="http://schemas.openxmlformats.org/officeDocument/2006/relationships/image" Target="../media/image22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emf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1.png"/><Relationship Id="rId7" Type="http://schemas.openxmlformats.org/officeDocument/2006/relationships/image" Target="../media/image1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10" Type="http://schemas.openxmlformats.org/officeDocument/2006/relationships/image" Target="../media/image113.jpeg"/><Relationship Id="rId4" Type="http://schemas.openxmlformats.org/officeDocument/2006/relationships/image" Target="../media/image132.png"/><Relationship Id="rId9" Type="http://schemas.openxmlformats.org/officeDocument/2006/relationships/image" Target="../media/image137.jpe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dirty="0">
              <a:latin typeface="Calibri Light" charset="0"/>
            </a:endParaRPr>
          </a:p>
        </p:txBody>
      </p:sp>
      <p:sp>
        <p:nvSpPr>
          <p:cNvPr id="14338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Calibri" charset="0"/>
            </a:endParaRPr>
          </a:p>
        </p:txBody>
      </p:sp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6" name="Rectangle 5"/>
          <p:cNvSpPr/>
          <p:nvPr/>
        </p:nvSpPr>
        <p:spPr>
          <a:xfrm>
            <a:off x="0" y="1"/>
            <a:ext cx="12188825" cy="5840413"/>
          </a:xfrm>
          <a:prstGeom prst="rect">
            <a:avLst/>
          </a:prstGeom>
          <a:solidFill>
            <a:srgbClr val="2BC7FF"/>
          </a:solidFill>
          <a:ln>
            <a:solidFill>
              <a:srgbClr val="2BC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343" name="TextBox 7"/>
          <p:cNvSpPr txBox="1">
            <a:spLocks noChangeArrowheads="1"/>
          </p:cNvSpPr>
          <p:nvPr/>
        </p:nvSpPr>
        <p:spPr bwMode="auto">
          <a:xfrm>
            <a:off x="1709036" y="3032360"/>
            <a:ext cx="5234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chemeClr val="bg1"/>
                </a:solidFill>
                <a:latin typeface="Calibri" charset="0"/>
              </a:rPr>
              <a:t>The Charlotte Harbor Visitor &amp; Convention Bureau</a:t>
            </a:r>
            <a:endParaRPr lang="en-US" sz="1800" dirty="0">
              <a:latin typeface="Calibri" charset="0"/>
            </a:endParaRPr>
          </a:p>
        </p:txBody>
      </p:sp>
      <p:pic>
        <p:nvPicPr>
          <p:cNvPr id="10" name="Picture 9" descr="AquaNewLogo_RG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4532" y="6102350"/>
            <a:ext cx="1503080" cy="433388"/>
          </a:xfrm>
          <a:prstGeom prst="rect">
            <a:avLst/>
          </a:prstGeom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1709036" y="1350908"/>
            <a:ext cx="8673428" cy="1601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5400" dirty="0">
                <a:solidFill>
                  <a:schemeClr val="bg1"/>
                </a:solidFill>
                <a:latin typeface="Arial"/>
                <a:cs typeface="Arial"/>
              </a:rPr>
              <a:t>Brand Development</a:t>
            </a:r>
          </a:p>
          <a:p>
            <a:pPr>
              <a:lnSpc>
                <a:spcPct val="90000"/>
              </a:lnSpc>
            </a:pPr>
            <a:r>
              <a:rPr lang="en-US" sz="5400" dirty="0" smtClean="0">
                <a:solidFill>
                  <a:schemeClr val="bg1"/>
                </a:solidFill>
                <a:latin typeface="Arial"/>
                <a:cs typeface="Arial"/>
              </a:rPr>
              <a:t>Application and Rollout</a:t>
            </a:r>
            <a:endParaRPr lang="en-US" sz="54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098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8781351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The Need for Branding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639973" y="1499937"/>
            <a:ext cx="9112675" cy="460241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Why destinations brand</a:t>
            </a:r>
          </a:p>
          <a:p>
            <a:pPr lvl="1">
              <a:lnSpc>
                <a:spcPct val="130000"/>
              </a:lnSpc>
              <a:buClr>
                <a:srgbClr val="2BC7FF"/>
              </a:buClr>
              <a:buFont typeface="Lucida Grande"/>
              <a:buChar char="–"/>
              <a:defRPr/>
            </a:pP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To distinctively define to compete for room nights</a:t>
            </a:r>
          </a:p>
          <a:p>
            <a:pPr lvl="1">
              <a:lnSpc>
                <a:spcPct val="130000"/>
              </a:lnSpc>
              <a:buClr>
                <a:srgbClr val="2BC7FF"/>
              </a:buClr>
              <a:buFont typeface="Lucida Grande"/>
              <a:buChar char="–"/>
              <a:defRPr/>
            </a:pP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Marketing efficiency</a:t>
            </a:r>
            <a:endParaRPr lang="fr-FR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6813" y="1437502"/>
            <a:ext cx="5561012" cy="5099050"/>
          </a:xfrm>
          <a:prstGeom prst="rect">
            <a:avLst/>
          </a:prstGeom>
          <a:noFill/>
          <a:ln>
            <a:noFill/>
          </a:ln>
          <a:effectLst>
            <a:outerShdw blurRad="381000" dist="152395" dir="3300008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009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8781351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The Need for Branding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421092" y="3628092"/>
            <a:ext cx="24384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1800" dirty="0">
                <a:solidFill>
                  <a:srgbClr val="1D3160"/>
                </a:solidFill>
              </a:rPr>
              <a:t>Public Relations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3859492" y="1646892"/>
            <a:ext cx="4191000" cy="41910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725892" y="2789892"/>
            <a:ext cx="24384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1800" dirty="0">
                <a:solidFill>
                  <a:srgbClr val="1D3160"/>
                </a:solidFill>
              </a:rPr>
              <a:t>Advertising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2411692" y="2027892"/>
            <a:ext cx="24384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1800" dirty="0">
                <a:solidFill>
                  <a:srgbClr val="1D3160"/>
                </a:solidFill>
              </a:rPr>
              <a:t>Direct Sales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3326092" y="1418292"/>
            <a:ext cx="24384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1800" dirty="0">
                <a:solidFill>
                  <a:srgbClr val="1D3160"/>
                </a:solidFill>
              </a:rPr>
              <a:t>Web/Online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5993092" y="1438930"/>
            <a:ext cx="24384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1800" dirty="0">
                <a:solidFill>
                  <a:srgbClr val="1D3160"/>
                </a:solidFill>
              </a:rPr>
              <a:t>Events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7059892" y="2027892"/>
            <a:ext cx="24384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1800" dirty="0">
                <a:solidFill>
                  <a:srgbClr val="1D3160"/>
                </a:solidFill>
              </a:rPr>
              <a:t>Sponsorships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8050492" y="2866092"/>
            <a:ext cx="1981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en-US" sz="1800" dirty="0">
                <a:solidFill>
                  <a:srgbClr val="1D3160"/>
                </a:solidFill>
              </a:rPr>
              <a:t>Managed Social Media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8279092" y="3780492"/>
            <a:ext cx="1981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en-US" sz="1800" dirty="0">
                <a:solidFill>
                  <a:srgbClr val="1D3160"/>
                </a:solidFill>
              </a:rPr>
              <a:t>Product </a:t>
            </a:r>
            <a:br>
              <a:rPr lang="en-US" sz="1800" dirty="0">
                <a:solidFill>
                  <a:srgbClr val="1D3160"/>
                </a:solidFill>
              </a:rPr>
            </a:br>
            <a:r>
              <a:rPr lang="en-US" sz="1800" dirty="0">
                <a:solidFill>
                  <a:srgbClr val="1D3160"/>
                </a:solidFill>
              </a:rPr>
              <a:t>Development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4773892" y="3648730"/>
            <a:ext cx="2438400" cy="360362"/>
          </a:xfrm>
          <a:prstGeom prst="rect">
            <a:avLst/>
          </a:prstGeom>
          <a:solidFill>
            <a:srgbClr val="F5F46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1800" dirty="0">
                <a:solidFill>
                  <a:schemeClr val="tx2"/>
                </a:solidFill>
              </a:rPr>
              <a:t>Target/Consumer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8050492" y="4466292"/>
            <a:ext cx="1981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en-US" sz="1800" dirty="0">
                <a:solidFill>
                  <a:srgbClr val="1D3160"/>
                </a:solidFill>
              </a:rPr>
              <a:t>Destination Entry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7517092" y="5228292"/>
            <a:ext cx="3048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en-US" sz="1800" dirty="0">
                <a:solidFill>
                  <a:srgbClr val="1D3160"/>
                </a:solidFill>
              </a:rPr>
              <a:t>In-Market Identification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4316692" y="5837892"/>
            <a:ext cx="3429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lnSpc>
                <a:spcPct val="80000"/>
              </a:lnSpc>
            </a:pPr>
            <a:r>
              <a:rPr lang="en-US" sz="1800" dirty="0">
                <a:solidFill>
                  <a:srgbClr val="1D3160"/>
                </a:solidFill>
              </a:rPr>
              <a:t>In-Market Brand/Experience Reinforcement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2640292" y="5152092"/>
            <a:ext cx="1905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1800" dirty="0">
                <a:solidFill>
                  <a:srgbClr val="1D3160"/>
                </a:solidFill>
              </a:rPr>
              <a:t>Return / Exit Tactics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1649692" y="4313892"/>
            <a:ext cx="2133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 eaLnBrk="1" hangingPunct="1"/>
            <a:r>
              <a:rPr lang="en-US" sz="1800" dirty="0">
                <a:solidFill>
                  <a:srgbClr val="1D3160"/>
                </a:solidFill>
              </a:rPr>
              <a:t>In-Market </a:t>
            </a:r>
            <a:br>
              <a:rPr lang="en-US" sz="1800" dirty="0">
                <a:solidFill>
                  <a:srgbClr val="1D3160"/>
                </a:solidFill>
              </a:rPr>
            </a:br>
            <a:r>
              <a:rPr lang="en-US" sz="1800" dirty="0">
                <a:solidFill>
                  <a:srgbClr val="1D3160"/>
                </a:solidFill>
              </a:rPr>
              <a:t>Communications</a:t>
            </a:r>
            <a:endParaRPr lang="en-US" sz="4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96446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8781351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The Need for Branding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639973" y="1499937"/>
            <a:ext cx="9112675" cy="460241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Other destinations are doing it</a:t>
            </a:r>
            <a:endParaRPr lang="fr-FR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 descr="aruba-logo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7979" y="5024317"/>
            <a:ext cx="2062292" cy="1483705"/>
          </a:xfrm>
          <a:prstGeom prst="rect">
            <a:avLst/>
          </a:prstGeom>
        </p:spPr>
      </p:pic>
      <p:pic>
        <p:nvPicPr>
          <p:cNvPr id="7" name="Picture 6" descr="texas patch logo-jpeg(1).jp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7F6F2"/>
              </a:clrFrom>
              <a:clrTo>
                <a:srgbClr val="F7F6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951" y="3098164"/>
            <a:ext cx="1701081" cy="934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Virginia-is-for-Lovers-Logo.jpg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751" y="2434962"/>
            <a:ext cx="1727503" cy="778325"/>
          </a:xfrm>
          <a:prstGeom prst="rect">
            <a:avLst/>
          </a:prstGeom>
        </p:spPr>
      </p:pic>
      <p:pic>
        <p:nvPicPr>
          <p:cNvPr id="10" name="Picture 9" descr="Costa Rica.jpg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0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6030" y="2702309"/>
            <a:ext cx="2717002" cy="791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irlanda.jpg"/>
          <p:cNvPicPr>
            <a:picLocks noChangeAspect="1"/>
          </p:cNvPicPr>
          <p:nvPr/>
        </p:nvPicPr>
        <p:blipFill rotWithShape="1">
          <a:blip r:embed="rId8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3554" y="1957429"/>
            <a:ext cx="2090977" cy="890052"/>
          </a:xfrm>
          <a:prstGeom prst="rect">
            <a:avLst/>
          </a:prstGeom>
        </p:spPr>
      </p:pic>
      <p:pic>
        <p:nvPicPr>
          <p:cNvPr id="12" name="Picture 11" descr="Bahamas-Tourism-Logo.png"/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1000"/>
                    </a14:imgEffect>
                    <a14:imgEffect>
                      <a14:saturation sat="400000"/>
                    </a14:imgEffect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659" y="1620881"/>
            <a:ext cx="1837759" cy="1378319"/>
          </a:xfrm>
          <a:prstGeom prst="rect">
            <a:avLst/>
          </a:prstGeom>
        </p:spPr>
      </p:pic>
      <p:pic>
        <p:nvPicPr>
          <p:cNvPr id="13" name="Picture 12" descr="Spanish-Tourism-Logo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9500" y="5307907"/>
            <a:ext cx="1088132" cy="1088132"/>
          </a:xfrm>
          <a:prstGeom prst="rect">
            <a:avLst/>
          </a:prstGeom>
        </p:spPr>
      </p:pic>
      <p:pic>
        <p:nvPicPr>
          <p:cNvPr id="14" name="Picture 13" descr="turkey_logo_small.jpg"/>
          <p:cNvPicPr>
            <a:picLocks noChangeAspect="1"/>
          </p:cNvPicPr>
          <p:nvPr/>
        </p:nvPicPr>
        <p:blipFill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3710" y="5511152"/>
            <a:ext cx="1758921" cy="928930"/>
          </a:xfrm>
          <a:prstGeom prst="rect">
            <a:avLst/>
          </a:prstGeom>
        </p:spPr>
      </p:pic>
      <p:pic>
        <p:nvPicPr>
          <p:cNvPr id="15" name="Picture 14" descr="Israel Tourism Board.jpg"/>
          <p:cNvPicPr>
            <a:picLocks noChangeAspect="1"/>
          </p:cNvPicPr>
          <p:nvPr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859" y="2847481"/>
            <a:ext cx="1552758" cy="1224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Nashville.jpg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9006" y="5411066"/>
            <a:ext cx="2335572" cy="751687"/>
          </a:xfrm>
          <a:prstGeom prst="rect">
            <a:avLst/>
          </a:prstGeom>
        </p:spPr>
      </p:pic>
      <p:pic>
        <p:nvPicPr>
          <p:cNvPr id="17" name="Picture 16" descr="VisitOrlandoLogo.p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8789" y="3788809"/>
            <a:ext cx="2464921" cy="696340"/>
          </a:xfrm>
          <a:prstGeom prst="rect">
            <a:avLst/>
          </a:prstGeom>
        </p:spPr>
      </p:pic>
      <p:pic>
        <p:nvPicPr>
          <p:cNvPr id="18" name="Picture 17" descr="NYC logo.gif"/>
          <p:cNvPicPr>
            <a:picLocks noChangeAspect="1"/>
          </p:cNvPicPr>
          <p:nvPr/>
        </p:nvPicPr>
        <p:blipFill rotWithShape="1">
          <a:blip r:embed="rId1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6093"/>
          <a:stretch/>
        </p:blipFill>
        <p:spPr>
          <a:xfrm>
            <a:off x="8283273" y="3870118"/>
            <a:ext cx="1802251" cy="1154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Dubai.jpg"/>
          <p:cNvPicPr>
            <a:picLocks noChangeAspect="1"/>
          </p:cNvPicPr>
          <p:nvPr/>
        </p:nvPicPr>
        <p:blipFill rotWithShape="1">
          <a:blip r:embed="rId1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30000"/>
                    </a14:imgEffect>
                    <a14:imgEffect>
                      <a14:brightnessContrast bright="3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129" t="16343" r="6036" b="23095"/>
          <a:stretch/>
        </p:blipFill>
        <p:spPr>
          <a:xfrm>
            <a:off x="6276391" y="4241699"/>
            <a:ext cx="1813943" cy="1098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4037" y="4478706"/>
            <a:ext cx="2730157" cy="854499"/>
          </a:xfrm>
          <a:prstGeom prst="rect">
            <a:avLst/>
          </a:prstGeom>
          <a:effectLst>
            <a:outerShdw blurRad="50800" dist="50800" sx="1000" sy="1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623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8781351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The Need for Branding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639973" y="1499937"/>
            <a:ext cx="9112675" cy="460241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Other destinations are doing it</a:t>
            </a:r>
            <a:endParaRPr lang="fr-FR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2" name="Picture 21" descr="ParadiseCoast_Twitter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0108" y="2687490"/>
            <a:ext cx="1415012" cy="1299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 descr="Visit Sarasota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0" y="2896395"/>
            <a:ext cx="2684922" cy="713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 descr="Florida Keys Logo.jpg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  <a14:imgEffect>
                      <a14:colorTemperature colorTemp="7200"/>
                    </a14:imgEffect>
                    <a14:imgEffect>
                      <a14:saturation sat="204000"/>
                    </a14:imgEffect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6776" y="4603587"/>
            <a:ext cx="2267765" cy="1427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 descr="greater_ft_lauderdale.gif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1" t="16304" r="431" b="31161"/>
          <a:stretch/>
        </p:blipFill>
        <p:spPr>
          <a:xfrm>
            <a:off x="900970" y="3987017"/>
            <a:ext cx="2472565" cy="734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 descr="VisitOrlandoLogo.pn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013" y="4495994"/>
            <a:ext cx="2464921" cy="696340"/>
          </a:xfrm>
          <a:prstGeom prst="rect">
            <a:avLst/>
          </a:prstGeom>
        </p:spPr>
      </p:pic>
      <p:pic>
        <p:nvPicPr>
          <p:cNvPr id="27" name="Picture 26" descr="daytona-chamber.jp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9041" y="5083067"/>
            <a:ext cx="2092972" cy="1229628"/>
          </a:xfrm>
          <a:prstGeom prst="rect">
            <a:avLst/>
          </a:prstGeom>
        </p:spPr>
      </p:pic>
      <p:pic>
        <p:nvPicPr>
          <p:cNvPr id="28" name="Picture 27" descr="SPC logo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6766" y="2446028"/>
            <a:ext cx="1274294" cy="1313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 descr="Miami logo.png"/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0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3296" y="3775361"/>
            <a:ext cx="2721307" cy="82822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90179" y="1608354"/>
            <a:ext cx="2327187" cy="853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55120" y="1862452"/>
            <a:ext cx="2520444" cy="508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278" y="2805687"/>
            <a:ext cx="2477276" cy="595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063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8781351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The Need for Branding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639973" y="1499937"/>
            <a:ext cx="9112675" cy="460241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Other destinations are doing it</a:t>
            </a:r>
            <a:endParaRPr lang="fr-FR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16" descr="LeeCty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081" y="2967518"/>
            <a:ext cx="3131498" cy="1807442"/>
          </a:xfrm>
          <a:prstGeom prst="rect">
            <a:avLst/>
          </a:prstGeom>
        </p:spPr>
      </p:pic>
      <p:pic>
        <p:nvPicPr>
          <p:cNvPr id="2" name="Picture 1" descr="Sarasota log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7687" y="3174112"/>
            <a:ext cx="3272230" cy="1394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379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8781351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The Need for Branding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639973" y="1499937"/>
            <a:ext cx="10559232" cy="460241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Other destinations are doing it</a:t>
            </a:r>
          </a:p>
          <a:p>
            <a:pPr fontAlgn="auto">
              <a:lnSpc>
                <a:spcPct val="130000"/>
              </a:lnSpc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No brand in place for Charlotte County</a:t>
            </a:r>
          </a:p>
          <a:p>
            <a:pPr lvl="1">
              <a:lnSpc>
                <a:spcPct val="110000"/>
              </a:lnSpc>
              <a:buClr>
                <a:srgbClr val="2BC7FF"/>
              </a:buClr>
              <a:buFont typeface="Lucida Grande"/>
              <a:buChar char="–"/>
              <a:defRPr/>
            </a:pP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Logo, but no documented Brand explanation</a:t>
            </a:r>
          </a:p>
          <a:p>
            <a:pPr lvl="1">
              <a:lnSpc>
                <a:spcPct val="110000"/>
              </a:lnSpc>
              <a:buClr>
                <a:srgbClr val="2BC7FF"/>
              </a:buClr>
              <a:buFont typeface="Lucida Grande"/>
              <a:buChar char="–"/>
              <a:defRPr/>
            </a:pP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Tagline previously developed, but unused</a:t>
            </a:r>
          </a:p>
          <a:p>
            <a:pPr lvl="1">
              <a:lnSpc>
                <a:spcPct val="110000"/>
              </a:lnSpc>
              <a:buClr>
                <a:srgbClr val="2BC7FF"/>
              </a:buClr>
              <a:buFont typeface="Lucida Grande"/>
              <a:buChar char="–"/>
              <a:defRPr/>
            </a:pP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 Questions as to whether logo symbolically communicates destination</a:t>
            </a:r>
          </a:p>
          <a:p>
            <a:pPr lvl="1">
              <a:lnSpc>
                <a:spcPct val="110000"/>
              </a:lnSpc>
              <a:buClr>
                <a:srgbClr val="2BC7FF"/>
              </a:buClr>
              <a:buFont typeface="Lucida Grande"/>
              <a:buChar char="–"/>
              <a:defRPr/>
            </a:pP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Questions as to whether it was clear and understandable</a:t>
            </a:r>
          </a:p>
          <a:p>
            <a:pPr lvl="1">
              <a:lnSpc>
                <a:spcPct val="110000"/>
              </a:lnSpc>
              <a:buClr>
                <a:srgbClr val="2BC7FF"/>
              </a:buClr>
              <a:buFont typeface="Lucida Grande"/>
              <a:buChar char="–"/>
              <a:defRPr/>
            </a:pP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Questions as whether name was specific, clear and best</a:t>
            </a:r>
          </a:p>
          <a:p>
            <a:pPr lvl="1">
              <a:lnSpc>
                <a:spcPct val="130000"/>
              </a:lnSpc>
              <a:buClr>
                <a:srgbClr val="2BC7FF"/>
              </a:buClr>
              <a:buFont typeface="Lucida Grande"/>
              <a:buChar char="–"/>
              <a:defRPr/>
            </a:pP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504" y="1181896"/>
            <a:ext cx="3846576" cy="160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04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8781351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The Process Used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441" y="2246314"/>
            <a:ext cx="8628990" cy="3748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9973" y="1499937"/>
            <a:ext cx="9112675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Review of current </a:t>
            </a:r>
            <a:r>
              <a:rPr lang="en-US" sz="2600" dirty="0" smtClean="0">
                <a:solidFill>
                  <a:schemeClr val="bg1">
                    <a:lumMod val="50000"/>
                  </a:schemeClr>
                </a:solidFill>
              </a:rPr>
              <a:t>Brand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.HelveticaNeueDeskInterface-Regular" charset="-120"/>
              <a:buChar char="–"/>
              <a:defRPr/>
            </a:pP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Use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.HelveticaNeueDeskInterface-Regular" charset="-120"/>
              <a:buChar char="–"/>
              <a:defRPr/>
            </a:pP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Development History</a:t>
            </a:r>
            <a:endParaRPr lang="en-US" sz="1600" i="1" dirty="0">
              <a:solidFill>
                <a:schemeClr val="bg1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BC7FF"/>
              </a:buClr>
              <a:buSzTx/>
              <a:buFont typeface="Wingdings" charset="2"/>
              <a:buNone/>
              <a:tabLst/>
              <a:defRPr/>
            </a:pPr>
            <a:endParaRPr lang="en-US" sz="2000" i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 descr="Screen Shot 2016-08-20 at 1.25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877" y="2946724"/>
            <a:ext cx="2014623" cy="3589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8851" y="3571214"/>
            <a:ext cx="2763882" cy="2070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504" y="1181896"/>
            <a:ext cx="3846576" cy="160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7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8781351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The Process Used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441" y="2246314"/>
            <a:ext cx="8628990" cy="3748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9973" y="1499937"/>
            <a:ext cx="9112675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Review of current Brand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Attributes/Assets </a:t>
            </a:r>
            <a:r>
              <a:rPr lang="en-US" sz="2600" dirty="0" smtClean="0">
                <a:solidFill>
                  <a:schemeClr val="bg1">
                    <a:lumMod val="50000"/>
                  </a:schemeClr>
                </a:solidFill>
              </a:rPr>
              <a:t>assessment</a:t>
            </a:r>
            <a:endParaRPr lang="en-US" sz="2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 descr="17643_1675874859311702_6314431885157538271_n_CMYK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4249" y="2933136"/>
            <a:ext cx="2381471" cy="2381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hookedonsup_hooker_pics_2015 (72)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441" y="2933136"/>
            <a:ext cx="3567031" cy="2381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 descr="SR1_2209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7631" y="4970581"/>
            <a:ext cx="2436177" cy="1583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 descr="IMG_1739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7631" y="581767"/>
            <a:ext cx="2646234" cy="1984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 descr="IMG_1727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8030" y="147199"/>
            <a:ext cx="2848682" cy="2136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 descr="IMG_1710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98" y="5097043"/>
            <a:ext cx="1999916" cy="1499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 descr="IMG_1722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4531" y="1896975"/>
            <a:ext cx="1801666" cy="2402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 descr="IMG_1731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8083" y="4970581"/>
            <a:ext cx="2347942" cy="1760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Unknown-11.jpe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8030" y="4398402"/>
            <a:ext cx="3045649" cy="2198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04145" y="2933136"/>
            <a:ext cx="2633983" cy="1752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289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8781351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The Process Used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79178" y="1499938"/>
            <a:ext cx="3648382" cy="150224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70000"/>
              </a:lnSpc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Fishermen’s Village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lnSpc>
                <a:spcPct val="70000"/>
              </a:lnSpc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Englewood and Englewood Beach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lnSpc>
                <a:spcPct val="70000"/>
              </a:lnSpc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Dearborn Street, Englewood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lnSpc>
                <a:spcPct val="70000"/>
              </a:lnSpc>
              <a:buClr>
                <a:srgbClr val="41B8FF"/>
              </a:buClr>
            </a:pPr>
            <a:r>
              <a:rPr lang="en-US" sz="1600" i="1" dirty="0" err="1">
                <a:solidFill>
                  <a:schemeClr val="tx1"/>
                </a:solidFill>
              </a:rPr>
              <a:t>Manasota</a:t>
            </a:r>
            <a:r>
              <a:rPr lang="en-US" sz="1600" i="1" dirty="0">
                <a:solidFill>
                  <a:schemeClr val="tx1"/>
                </a:solidFill>
              </a:rPr>
              <a:t> Key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lnSpc>
                <a:spcPct val="70000"/>
              </a:lnSpc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Babcock Ranch Adventures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lnSpc>
                <a:spcPct val="70000"/>
              </a:lnSpc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Boca Grande/</a:t>
            </a:r>
            <a:r>
              <a:rPr lang="en-US" sz="1600" i="1" dirty="0" err="1">
                <a:solidFill>
                  <a:schemeClr val="tx1"/>
                </a:solidFill>
              </a:rPr>
              <a:t>Gasparilla</a:t>
            </a:r>
            <a:r>
              <a:rPr lang="en-US" sz="1600" i="1" dirty="0">
                <a:solidFill>
                  <a:schemeClr val="tx1"/>
                </a:solidFill>
              </a:rPr>
              <a:t> Island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lnSpc>
                <a:spcPct val="70000"/>
              </a:lnSpc>
              <a:buClr>
                <a:srgbClr val="41B8FF"/>
              </a:buClr>
            </a:pPr>
            <a:r>
              <a:rPr lang="en-US" sz="1600" i="1" dirty="0" err="1">
                <a:solidFill>
                  <a:schemeClr val="tx1"/>
                </a:solidFill>
              </a:rPr>
              <a:t>Gasparilla</a:t>
            </a:r>
            <a:r>
              <a:rPr lang="en-US" sz="1600" i="1" dirty="0">
                <a:solidFill>
                  <a:schemeClr val="tx1"/>
                </a:solidFill>
              </a:rPr>
              <a:t> Island State Park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lnSpc>
                <a:spcPct val="70000"/>
              </a:lnSpc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Little </a:t>
            </a:r>
            <a:r>
              <a:rPr lang="en-US" sz="1600" i="1" dirty="0" err="1">
                <a:solidFill>
                  <a:schemeClr val="tx1"/>
                </a:solidFill>
              </a:rPr>
              <a:t>Garparilla</a:t>
            </a:r>
            <a:r>
              <a:rPr lang="en-US" sz="1600" i="1" dirty="0">
                <a:solidFill>
                  <a:schemeClr val="tx1"/>
                </a:solidFill>
              </a:rPr>
              <a:t> Island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lnSpc>
                <a:spcPct val="70000"/>
              </a:lnSpc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Placida 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lnSpc>
                <a:spcPct val="70000"/>
              </a:lnSpc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Cape Haze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lnSpc>
                <a:spcPct val="70000"/>
              </a:lnSpc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Don Pedro Island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lnSpc>
                <a:spcPct val="70000"/>
              </a:lnSpc>
              <a:buClr>
                <a:srgbClr val="41B8FF"/>
              </a:buClr>
            </a:pPr>
            <a:r>
              <a:rPr lang="en-US" sz="1600" i="1" dirty="0" err="1">
                <a:solidFill>
                  <a:schemeClr val="tx1"/>
                </a:solidFill>
              </a:rPr>
              <a:t>Rotonda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lnSpc>
                <a:spcPct val="70000"/>
              </a:lnSpc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Port Charlotte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lnSpc>
                <a:spcPct val="70000"/>
              </a:lnSpc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Port Charlotte Town </a:t>
            </a:r>
            <a:r>
              <a:rPr lang="en-US" sz="1600" i="1" dirty="0" smtClean="0">
                <a:solidFill>
                  <a:schemeClr val="tx1"/>
                </a:solidFill>
              </a:rPr>
              <a:t>Center</a:t>
            </a:r>
          </a:p>
          <a:p>
            <a:pPr lvl="0">
              <a:lnSpc>
                <a:spcPct val="70000"/>
              </a:lnSpc>
              <a:buClr>
                <a:srgbClr val="41B8FF"/>
              </a:buClr>
            </a:pPr>
            <a:r>
              <a:rPr lang="en-US" sz="1600" i="1" dirty="0" smtClean="0">
                <a:solidFill>
                  <a:schemeClr val="tx1"/>
                </a:solidFill>
              </a:rPr>
              <a:t>Punta </a:t>
            </a:r>
            <a:r>
              <a:rPr lang="en-US" sz="1600" i="1" dirty="0" err="1" smtClean="0">
                <a:solidFill>
                  <a:schemeClr val="tx1"/>
                </a:solidFill>
              </a:rPr>
              <a:t>Gorda</a:t>
            </a:r>
            <a:r>
              <a:rPr lang="en-US" sz="1600" i="1" dirty="0" smtClean="0">
                <a:solidFill>
                  <a:schemeClr val="tx1"/>
                </a:solidFill>
              </a:rPr>
              <a:t> Airport</a:t>
            </a:r>
          </a:p>
          <a:p>
            <a:pPr lvl="0">
              <a:lnSpc>
                <a:spcPct val="70000"/>
              </a:lnSpc>
              <a:buClr>
                <a:srgbClr val="41B8FF"/>
              </a:buClr>
            </a:pPr>
            <a:r>
              <a:rPr lang="en-US" sz="1600" dirty="0" smtClean="0">
                <a:solidFill>
                  <a:schemeClr val="tx1"/>
                </a:solidFill>
              </a:rPr>
              <a:t>Punta </a:t>
            </a:r>
            <a:r>
              <a:rPr lang="en-US" sz="1600" dirty="0" err="1" smtClean="0">
                <a:solidFill>
                  <a:schemeClr val="tx1"/>
                </a:solidFill>
              </a:rPr>
              <a:t>Gorda</a:t>
            </a:r>
            <a:r>
              <a:rPr lang="en-US" sz="1600" dirty="0" smtClean="0">
                <a:solidFill>
                  <a:schemeClr val="tx1"/>
                </a:solidFill>
              </a:rPr>
              <a:t> Visual Arts Center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237723" y="1449653"/>
            <a:ext cx="3648382" cy="150224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41B8FF"/>
              </a:buClr>
            </a:pPr>
            <a:r>
              <a:rPr lang="en-US" sz="1600" i="1" dirty="0">
                <a:solidFill>
                  <a:srgbClr val="000000"/>
                </a:solidFill>
              </a:rPr>
              <a:t>Captain’s Table</a:t>
            </a:r>
            <a:endParaRPr lang="en-US" sz="1600" dirty="0">
              <a:solidFill>
                <a:srgbClr val="000000"/>
              </a:solidFill>
            </a:endParaRPr>
          </a:p>
          <a:p>
            <a:pPr lvl="0">
              <a:buClr>
                <a:srgbClr val="41B8FF"/>
              </a:buClr>
            </a:pPr>
            <a:r>
              <a:rPr lang="en-US" sz="1600" i="1" dirty="0" err="1">
                <a:solidFill>
                  <a:srgbClr val="000000"/>
                </a:solidFill>
              </a:rPr>
              <a:t>Laishley’s</a:t>
            </a:r>
            <a:r>
              <a:rPr lang="en-US" sz="1600" i="1" dirty="0">
                <a:solidFill>
                  <a:srgbClr val="000000"/>
                </a:solidFill>
              </a:rPr>
              <a:t> Crab House</a:t>
            </a:r>
            <a:endParaRPr lang="en-US" sz="1600" dirty="0">
              <a:solidFill>
                <a:srgbClr val="000000"/>
              </a:solidFill>
            </a:endParaRPr>
          </a:p>
          <a:p>
            <a:pPr lvl="0">
              <a:buClr>
                <a:srgbClr val="41B8FF"/>
              </a:buClr>
            </a:pPr>
            <a:r>
              <a:rPr lang="en-US" sz="1600" i="1" dirty="0">
                <a:solidFill>
                  <a:srgbClr val="000000"/>
                </a:solidFill>
              </a:rPr>
              <a:t>River City Grill</a:t>
            </a:r>
            <a:endParaRPr lang="en-US" sz="1600" dirty="0">
              <a:solidFill>
                <a:srgbClr val="000000"/>
              </a:solidFill>
            </a:endParaRPr>
          </a:p>
          <a:p>
            <a:pPr lvl="0">
              <a:buClr>
                <a:srgbClr val="41B8FF"/>
              </a:buClr>
            </a:pPr>
            <a:r>
              <a:rPr lang="en-US" sz="1600" i="1" dirty="0">
                <a:solidFill>
                  <a:srgbClr val="000000"/>
                </a:solidFill>
              </a:rPr>
              <a:t>Turtle Club</a:t>
            </a:r>
            <a:endParaRPr lang="en-US" sz="1600" dirty="0">
              <a:solidFill>
                <a:srgbClr val="000000"/>
              </a:solidFill>
            </a:endParaRPr>
          </a:p>
          <a:p>
            <a:pPr lvl="0">
              <a:buClr>
                <a:srgbClr val="41B8FF"/>
              </a:buClr>
            </a:pPr>
            <a:r>
              <a:rPr lang="en-US" sz="1600" i="1" dirty="0">
                <a:solidFill>
                  <a:srgbClr val="000000"/>
                </a:solidFill>
              </a:rPr>
              <a:t>Dean’s South of The Border</a:t>
            </a:r>
            <a:endParaRPr lang="en-US" sz="1600" dirty="0">
              <a:solidFill>
                <a:srgbClr val="000000"/>
              </a:solidFill>
            </a:endParaRPr>
          </a:p>
          <a:p>
            <a:pPr lvl="0">
              <a:buClr>
                <a:srgbClr val="41B8FF"/>
              </a:buClr>
            </a:pPr>
            <a:r>
              <a:rPr lang="en-US" sz="1600" i="1" dirty="0">
                <a:solidFill>
                  <a:srgbClr val="000000"/>
                </a:solidFill>
              </a:rPr>
              <a:t>Dockside Grill</a:t>
            </a:r>
            <a:endParaRPr lang="en-US" sz="1600" dirty="0">
              <a:solidFill>
                <a:srgbClr val="000000"/>
              </a:solidFill>
            </a:endParaRPr>
          </a:p>
          <a:p>
            <a:pPr lvl="0">
              <a:buClr>
                <a:srgbClr val="41B8FF"/>
              </a:buClr>
            </a:pPr>
            <a:r>
              <a:rPr lang="en-US" sz="1600" i="1" dirty="0" err="1">
                <a:solidFill>
                  <a:srgbClr val="000000"/>
                </a:solidFill>
              </a:rPr>
              <a:t>Farlow’s</a:t>
            </a:r>
            <a:r>
              <a:rPr lang="en-US" sz="1600" i="1" dirty="0">
                <a:solidFill>
                  <a:srgbClr val="000000"/>
                </a:solidFill>
              </a:rPr>
              <a:t> on the Water</a:t>
            </a:r>
            <a:endParaRPr lang="en-US" sz="1600" dirty="0">
              <a:solidFill>
                <a:srgbClr val="000000"/>
              </a:solidFill>
            </a:endParaRPr>
          </a:p>
          <a:p>
            <a:pPr lvl="0">
              <a:buClr>
                <a:srgbClr val="41B8FF"/>
              </a:buClr>
            </a:pPr>
            <a:r>
              <a:rPr lang="en-US" sz="1600" i="1" dirty="0">
                <a:solidFill>
                  <a:srgbClr val="000000"/>
                </a:solidFill>
              </a:rPr>
              <a:t>Harpoon Harry’s</a:t>
            </a:r>
            <a:endParaRPr lang="en-US" sz="1600" dirty="0">
              <a:solidFill>
                <a:srgbClr val="000000"/>
              </a:solidFill>
            </a:endParaRPr>
          </a:p>
          <a:p>
            <a:pPr lvl="0">
              <a:buClr>
                <a:srgbClr val="41B8FF"/>
              </a:buClr>
            </a:pPr>
            <a:r>
              <a:rPr lang="en-US" sz="1600" i="1" dirty="0">
                <a:solidFill>
                  <a:srgbClr val="000000"/>
                </a:solidFill>
              </a:rPr>
              <a:t>Jack’s on Marion</a:t>
            </a:r>
            <a:endParaRPr lang="en-US" sz="1600" dirty="0">
              <a:solidFill>
                <a:srgbClr val="000000"/>
              </a:solidFill>
            </a:endParaRPr>
          </a:p>
          <a:p>
            <a:pPr lvl="0">
              <a:buClr>
                <a:srgbClr val="41B8FF"/>
              </a:buClr>
            </a:pPr>
            <a:r>
              <a:rPr lang="en-US" sz="1600" i="1" dirty="0">
                <a:solidFill>
                  <a:srgbClr val="000000"/>
                </a:solidFill>
              </a:rPr>
              <a:t>JD’s Bistro and Grill</a:t>
            </a:r>
            <a:endParaRPr lang="en-US" sz="1600" dirty="0">
              <a:solidFill>
                <a:srgbClr val="000000"/>
              </a:solidFill>
            </a:endParaRPr>
          </a:p>
          <a:p>
            <a:pPr lvl="0">
              <a:buClr>
                <a:srgbClr val="41B8FF"/>
              </a:buClr>
            </a:pPr>
            <a:r>
              <a:rPr lang="en-US" sz="1600" i="1" dirty="0" err="1">
                <a:solidFill>
                  <a:srgbClr val="000000"/>
                </a:solidFill>
              </a:rPr>
              <a:t>LeRoy’s</a:t>
            </a:r>
            <a:r>
              <a:rPr lang="en-US" sz="1600" i="1" dirty="0">
                <a:solidFill>
                  <a:srgbClr val="000000"/>
                </a:solidFill>
              </a:rPr>
              <a:t> Southern Kitchen</a:t>
            </a:r>
            <a:endParaRPr lang="en-US" sz="1600" dirty="0">
              <a:solidFill>
                <a:srgbClr val="000000"/>
              </a:solidFill>
            </a:endParaRPr>
          </a:p>
          <a:p>
            <a:pPr lvl="0">
              <a:buClr>
                <a:srgbClr val="41B8FF"/>
              </a:buClr>
            </a:pPr>
            <a:r>
              <a:rPr lang="en-US" sz="1600" i="1" dirty="0">
                <a:solidFill>
                  <a:srgbClr val="000000"/>
                </a:solidFill>
              </a:rPr>
              <a:t>Peace River Seafood</a:t>
            </a:r>
            <a:endParaRPr lang="en-US" sz="1600" dirty="0">
              <a:solidFill>
                <a:srgbClr val="000000"/>
              </a:solidFill>
            </a:endParaRPr>
          </a:p>
          <a:p>
            <a:pPr lvl="0">
              <a:buClr>
                <a:srgbClr val="41B8FF"/>
              </a:buClr>
            </a:pPr>
            <a:r>
              <a:rPr lang="en-US" sz="1600" i="1" dirty="0">
                <a:solidFill>
                  <a:srgbClr val="000000"/>
                </a:solidFill>
              </a:rPr>
              <a:t>The Perfect Caper</a:t>
            </a:r>
            <a:endParaRPr lang="en-US" sz="1600" dirty="0">
              <a:solidFill>
                <a:srgbClr val="000000"/>
              </a:solidFill>
            </a:endParaRPr>
          </a:p>
          <a:p>
            <a:pPr lvl="0">
              <a:buClr>
                <a:srgbClr val="41B8FF"/>
              </a:buClr>
            </a:pPr>
            <a:r>
              <a:rPr lang="en-US" sz="1600" i="1" dirty="0" err="1" smtClean="0">
                <a:solidFill>
                  <a:srgbClr val="000000"/>
                </a:solidFill>
              </a:rPr>
              <a:t>Leverock’s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335658" y="1515633"/>
            <a:ext cx="3648382" cy="150224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70000"/>
              </a:lnSpc>
              <a:buClr>
                <a:srgbClr val="41B8FF"/>
              </a:buClr>
            </a:pPr>
            <a:r>
              <a:rPr lang="en-US" sz="1600" i="1" dirty="0">
                <a:solidFill>
                  <a:srgbClr val="000000"/>
                </a:solidFill>
              </a:rPr>
              <a:t>Charlotte Sports Park</a:t>
            </a:r>
            <a:endParaRPr lang="en-US" sz="1600" dirty="0">
              <a:solidFill>
                <a:srgbClr val="000000"/>
              </a:solidFill>
            </a:endParaRPr>
          </a:p>
          <a:p>
            <a:pPr lvl="0">
              <a:lnSpc>
                <a:spcPct val="70000"/>
              </a:lnSpc>
              <a:buClr>
                <a:srgbClr val="41B8FF"/>
              </a:buClr>
            </a:pPr>
            <a:r>
              <a:rPr lang="en-US" sz="1600" i="1" dirty="0">
                <a:solidFill>
                  <a:srgbClr val="000000"/>
                </a:solidFill>
              </a:rPr>
              <a:t>Stump Pass Beach State Park</a:t>
            </a:r>
            <a:endParaRPr lang="en-US" sz="1600" dirty="0">
              <a:solidFill>
                <a:srgbClr val="000000"/>
              </a:solidFill>
            </a:endParaRPr>
          </a:p>
          <a:p>
            <a:pPr lvl="0">
              <a:lnSpc>
                <a:spcPct val="70000"/>
              </a:lnSpc>
              <a:buClr>
                <a:srgbClr val="41B8FF"/>
              </a:buClr>
            </a:pPr>
            <a:r>
              <a:rPr lang="en-US" sz="1600" i="1" dirty="0">
                <a:solidFill>
                  <a:srgbClr val="000000"/>
                </a:solidFill>
              </a:rPr>
              <a:t>Florida Track and Trails </a:t>
            </a:r>
            <a:endParaRPr lang="en-US" sz="1600" dirty="0">
              <a:solidFill>
                <a:srgbClr val="000000"/>
              </a:solidFill>
            </a:endParaRPr>
          </a:p>
          <a:p>
            <a:pPr lvl="0">
              <a:lnSpc>
                <a:spcPct val="70000"/>
              </a:lnSpc>
              <a:buClr>
                <a:srgbClr val="41B8FF"/>
              </a:buClr>
            </a:pPr>
            <a:r>
              <a:rPr lang="en-US" sz="1600" i="1" dirty="0">
                <a:solidFill>
                  <a:srgbClr val="000000"/>
                </a:solidFill>
              </a:rPr>
              <a:t>Muscle Car City</a:t>
            </a:r>
            <a:endParaRPr lang="en-US" sz="1600" dirty="0">
              <a:solidFill>
                <a:srgbClr val="000000"/>
              </a:solidFill>
            </a:endParaRPr>
          </a:p>
          <a:p>
            <a:pPr lvl="0">
              <a:lnSpc>
                <a:spcPct val="70000"/>
              </a:lnSpc>
              <a:buClr>
                <a:srgbClr val="41B8FF"/>
              </a:buClr>
            </a:pPr>
            <a:r>
              <a:rPr lang="en-US" sz="1600" i="1" dirty="0">
                <a:solidFill>
                  <a:srgbClr val="000000"/>
                </a:solidFill>
              </a:rPr>
              <a:t>Charlotte Civic Center</a:t>
            </a:r>
            <a:endParaRPr lang="en-US" sz="1600" dirty="0">
              <a:solidFill>
                <a:srgbClr val="000000"/>
              </a:solidFill>
            </a:endParaRPr>
          </a:p>
          <a:p>
            <a:pPr lvl="0">
              <a:lnSpc>
                <a:spcPct val="70000"/>
              </a:lnSpc>
              <a:buClr>
                <a:srgbClr val="41B8FF"/>
              </a:buClr>
            </a:pPr>
            <a:r>
              <a:rPr lang="en-US" sz="1600" i="1" dirty="0" err="1">
                <a:solidFill>
                  <a:srgbClr val="000000"/>
                </a:solidFill>
              </a:rPr>
              <a:t>Bayshore</a:t>
            </a:r>
            <a:r>
              <a:rPr lang="en-US" sz="1600" i="1" dirty="0">
                <a:solidFill>
                  <a:srgbClr val="000000"/>
                </a:solidFill>
              </a:rPr>
              <a:t> Live Oak Park</a:t>
            </a:r>
            <a:endParaRPr lang="en-US" sz="1600" dirty="0">
              <a:solidFill>
                <a:srgbClr val="000000"/>
              </a:solidFill>
            </a:endParaRPr>
          </a:p>
          <a:p>
            <a:pPr lvl="0">
              <a:lnSpc>
                <a:spcPct val="70000"/>
              </a:lnSpc>
              <a:buClr>
                <a:srgbClr val="41B8FF"/>
              </a:buClr>
            </a:pPr>
            <a:r>
              <a:rPr lang="en-US" sz="1600" i="1" dirty="0">
                <a:solidFill>
                  <a:srgbClr val="000000"/>
                </a:solidFill>
              </a:rPr>
              <a:t>Port Charlotte Beach Part</a:t>
            </a:r>
            <a:endParaRPr lang="en-US" sz="1600" dirty="0">
              <a:solidFill>
                <a:srgbClr val="000000"/>
              </a:solidFill>
            </a:endParaRPr>
          </a:p>
          <a:p>
            <a:pPr lvl="0">
              <a:lnSpc>
                <a:spcPct val="70000"/>
              </a:lnSpc>
              <a:buClr>
                <a:srgbClr val="41B8FF"/>
              </a:buClr>
            </a:pPr>
            <a:r>
              <a:rPr lang="en-US" sz="1600" i="1" dirty="0">
                <a:solidFill>
                  <a:srgbClr val="000000"/>
                </a:solidFill>
              </a:rPr>
              <a:t>Palm Island Resort</a:t>
            </a:r>
            <a:endParaRPr lang="en-US" sz="1600" dirty="0">
              <a:solidFill>
                <a:srgbClr val="000000"/>
              </a:solidFill>
            </a:endParaRPr>
          </a:p>
          <a:p>
            <a:pPr lvl="0">
              <a:lnSpc>
                <a:spcPct val="70000"/>
              </a:lnSpc>
              <a:buClr>
                <a:srgbClr val="41B8FF"/>
              </a:buClr>
            </a:pPr>
            <a:r>
              <a:rPr lang="en-US" sz="1600" i="1" dirty="0">
                <a:solidFill>
                  <a:srgbClr val="000000"/>
                </a:solidFill>
              </a:rPr>
              <a:t>Hatch Gallery</a:t>
            </a:r>
            <a:endParaRPr lang="en-US" sz="1600" dirty="0">
              <a:solidFill>
                <a:srgbClr val="000000"/>
              </a:solidFill>
            </a:endParaRPr>
          </a:p>
          <a:p>
            <a:pPr lvl="0">
              <a:lnSpc>
                <a:spcPct val="70000"/>
              </a:lnSpc>
              <a:buClr>
                <a:srgbClr val="41B8FF"/>
              </a:buClr>
            </a:pPr>
            <a:r>
              <a:rPr lang="en-US" sz="1600" i="1" dirty="0">
                <a:solidFill>
                  <a:srgbClr val="000000"/>
                </a:solidFill>
              </a:rPr>
              <a:t>Kingfisher Fleet</a:t>
            </a:r>
            <a:endParaRPr lang="en-US" sz="1600" dirty="0">
              <a:solidFill>
                <a:srgbClr val="000000"/>
              </a:solidFill>
            </a:endParaRPr>
          </a:p>
          <a:p>
            <a:pPr lvl="0">
              <a:lnSpc>
                <a:spcPct val="70000"/>
              </a:lnSpc>
              <a:buClr>
                <a:srgbClr val="41B8FF"/>
              </a:buClr>
            </a:pPr>
            <a:r>
              <a:rPr lang="en-US" sz="1600" i="1" dirty="0" err="1">
                <a:solidFill>
                  <a:srgbClr val="000000"/>
                </a:solidFill>
              </a:rPr>
              <a:t>Laishley</a:t>
            </a:r>
            <a:r>
              <a:rPr lang="en-US" sz="1600" i="1" dirty="0">
                <a:solidFill>
                  <a:srgbClr val="000000"/>
                </a:solidFill>
              </a:rPr>
              <a:t> Park</a:t>
            </a:r>
            <a:endParaRPr lang="en-US" sz="1600" dirty="0">
              <a:solidFill>
                <a:srgbClr val="000000"/>
              </a:solidFill>
            </a:endParaRPr>
          </a:p>
          <a:p>
            <a:pPr lvl="0">
              <a:lnSpc>
                <a:spcPct val="70000"/>
              </a:lnSpc>
              <a:buClr>
                <a:srgbClr val="41B8FF"/>
              </a:buClr>
            </a:pPr>
            <a:r>
              <a:rPr lang="en-US" sz="1600" i="1" dirty="0">
                <a:solidFill>
                  <a:srgbClr val="000000"/>
                </a:solidFill>
              </a:rPr>
              <a:t>Scoops &amp; Bites</a:t>
            </a:r>
            <a:endParaRPr lang="en-US" sz="1600" dirty="0">
              <a:solidFill>
                <a:srgbClr val="000000"/>
              </a:solidFill>
            </a:endParaRPr>
          </a:p>
          <a:p>
            <a:pPr lvl="0">
              <a:lnSpc>
                <a:spcPct val="70000"/>
              </a:lnSpc>
              <a:buClr>
                <a:srgbClr val="41B8FF"/>
              </a:buClr>
            </a:pPr>
            <a:r>
              <a:rPr lang="en-US" sz="1600" i="1" dirty="0" err="1">
                <a:solidFill>
                  <a:srgbClr val="000000"/>
                </a:solidFill>
              </a:rPr>
              <a:t>Albritton</a:t>
            </a:r>
            <a:r>
              <a:rPr lang="en-US" sz="1600" i="1" dirty="0">
                <a:solidFill>
                  <a:srgbClr val="000000"/>
                </a:solidFill>
              </a:rPr>
              <a:t> Gallery</a:t>
            </a:r>
            <a:endParaRPr lang="en-US" sz="1600" dirty="0">
              <a:solidFill>
                <a:srgbClr val="000000"/>
              </a:solidFill>
            </a:endParaRPr>
          </a:p>
          <a:p>
            <a:pPr lvl="0">
              <a:lnSpc>
                <a:spcPct val="70000"/>
              </a:lnSpc>
              <a:buClr>
                <a:srgbClr val="41B8FF"/>
              </a:buClr>
            </a:pPr>
            <a:r>
              <a:rPr lang="en-US" sz="1600" i="1" dirty="0">
                <a:solidFill>
                  <a:srgbClr val="000000"/>
                </a:solidFill>
              </a:rPr>
              <a:t>Peace River Wildlife </a:t>
            </a:r>
            <a:r>
              <a:rPr lang="en-US" sz="1600" i="1" dirty="0" smtClean="0">
                <a:solidFill>
                  <a:srgbClr val="000000"/>
                </a:solidFill>
              </a:rPr>
              <a:t>Center</a:t>
            </a:r>
          </a:p>
          <a:p>
            <a:pPr lvl="0">
              <a:lnSpc>
                <a:spcPct val="70000"/>
              </a:lnSpc>
              <a:buClr>
                <a:srgbClr val="41B8FF"/>
              </a:buClr>
            </a:pPr>
            <a:r>
              <a:rPr lang="en-US" sz="1600" i="1" dirty="0" smtClean="0">
                <a:solidFill>
                  <a:srgbClr val="000000"/>
                </a:solidFill>
              </a:rPr>
              <a:t>Ponce </a:t>
            </a:r>
            <a:r>
              <a:rPr lang="en-US" sz="1600" i="1" dirty="0" err="1" smtClean="0">
                <a:solidFill>
                  <a:srgbClr val="000000"/>
                </a:solidFill>
              </a:rPr>
              <a:t>deLeon</a:t>
            </a:r>
            <a:r>
              <a:rPr lang="en-US" sz="1600" i="1" dirty="0" smtClean="0">
                <a:solidFill>
                  <a:srgbClr val="000000"/>
                </a:solidFill>
              </a:rPr>
              <a:t> Park</a:t>
            </a:r>
          </a:p>
          <a:p>
            <a:pPr lvl="0">
              <a:lnSpc>
                <a:spcPct val="70000"/>
              </a:lnSpc>
              <a:buClr>
                <a:srgbClr val="41B8FF"/>
              </a:buClr>
            </a:pPr>
            <a:r>
              <a:rPr lang="en-US" sz="1600" i="1" dirty="0" smtClean="0">
                <a:solidFill>
                  <a:srgbClr val="000000"/>
                </a:solidFill>
              </a:rPr>
              <a:t>A Better Scoop</a:t>
            </a:r>
            <a:endParaRPr lang="en-US" sz="1600" dirty="0">
              <a:solidFill>
                <a:srgbClr val="000000"/>
              </a:solidFill>
            </a:endParaRPr>
          </a:p>
          <a:p>
            <a:pPr lvl="0">
              <a:lnSpc>
                <a:spcPct val="70000"/>
              </a:lnSpc>
              <a:buClr>
                <a:srgbClr val="41B8FF"/>
              </a:buClr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8985578" y="1406525"/>
            <a:ext cx="3648382" cy="150224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41B8FF"/>
              </a:buClr>
            </a:pPr>
            <a:r>
              <a:rPr lang="en-US" sz="1600" i="1" dirty="0">
                <a:solidFill>
                  <a:srgbClr val="000000"/>
                </a:solidFill>
              </a:rPr>
              <a:t>Stump Pass Grille and </a:t>
            </a:r>
            <a:r>
              <a:rPr lang="en-US" sz="1600" i="1" dirty="0" err="1">
                <a:solidFill>
                  <a:srgbClr val="000000"/>
                </a:solidFill>
              </a:rPr>
              <a:t>Tiki</a:t>
            </a:r>
            <a:r>
              <a:rPr lang="en-US" sz="1600" i="1" dirty="0">
                <a:solidFill>
                  <a:srgbClr val="000000"/>
                </a:solidFill>
              </a:rPr>
              <a:t> Bar</a:t>
            </a:r>
            <a:endParaRPr lang="en-US" sz="1600" dirty="0">
              <a:solidFill>
                <a:srgbClr val="000000"/>
              </a:solidFill>
            </a:endParaRPr>
          </a:p>
          <a:p>
            <a:pPr lvl="0">
              <a:buClr>
                <a:srgbClr val="41B8FF"/>
              </a:buClr>
            </a:pPr>
            <a:r>
              <a:rPr lang="en-US" sz="1600" i="1" dirty="0">
                <a:solidFill>
                  <a:srgbClr val="000000"/>
                </a:solidFill>
              </a:rPr>
              <a:t>The Captain’s Table</a:t>
            </a:r>
            <a:endParaRPr lang="en-US" sz="1600" dirty="0">
              <a:solidFill>
                <a:srgbClr val="000000"/>
              </a:solidFill>
            </a:endParaRPr>
          </a:p>
          <a:p>
            <a:pPr lvl="0">
              <a:buClr>
                <a:srgbClr val="41B8FF"/>
              </a:buClr>
            </a:pPr>
            <a:r>
              <a:rPr lang="en-US" sz="1600" i="1" dirty="0">
                <a:solidFill>
                  <a:srgbClr val="000000"/>
                </a:solidFill>
              </a:rPr>
              <a:t>Hurricane Charlie’s </a:t>
            </a:r>
            <a:r>
              <a:rPr lang="en-US" sz="1600" i="1" dirty="0" smtClean="0">
                <a:solidFill>
                  <a:srgbClr val="000000"/>
                </a:solidFill>
              </a:rPr>
              <a:t>The </a:t>
            </a:r>
            <a:r>
              <a:rPr lang="en-US" sz="1600" i="1" dirty="0">
                <a:solidFill>
                  <a:srgbClr val="000000"/>
                </a:solidFill>
              </a:rPr>
              <a:t>Fishery</a:t>
            </a:r>
            <a:endParaRPr lang="en-US" sz="1600" dirty="0">
              <a:solidFill>
                <a:srgbClr val="000000"/>
              </a:solidFill>
            </a:endParaRPr>
          </a:p>
          <a:p>
            <a:pPr lvl="0">
              <a:buClr>
                <a:srgbClr val="41B8FF"/>
              </a:buClr>
            </a:pPr>
            <a:r>
              <a:rPr lang="en-US" sz="1600" i="1" dirty="0">
                <a:solidFill>
                  <a:srgbClr val="000000"/>
                </a:solidFill>
              </a:rPr>
              <a:t>TT’s </a:t>
            </a:r>
            <a:r>
              <a:rPr lang="en-US" sz="1600" i="1" dirty="0" err="1">
                <a:solidFill>
                  <a:srgbClr val="000000"/>
                </a:solidFill>
              </a:rPr>
              <a:t>Tiki</a:t>
            </a:r>
            <a:r>
              <a:rPr lang="en-US" sz="1600" i="1" dirty="0">
                <a:solidFill>
                  <a:srgbClr val="000000"/>
                </a:solidFill>
              </a:rPr>
              <a:t> Bar</a:t>
            </a:r>
            <a:endParaRPr lang="en-US" sz="1600" dirty="0">
              <a:solidFill>
                <a:srgbClr val="000000"/>
              </a:solidFill>
            </a:endParaRPr>
          </a:p>
          <a:p>
            <a:pPr lvl="0">
              <a:buClr>
                <a:srgbClr val="41B8FF"/>
              </a:buClr>
            </a:pPr>
            <a:r>
              <a:rPr lang="en-US" sz="1600" i="1" dirty="0">
                <a:solidFill>
                  <a:srgbClr val="000000"/>
                </a:solidFill>
              </a:rPr>
              <a:t>The Wyvern Hotel</a:t>
            </a:r>
            <a:endParaRPr lang="en-US" sz="1600" dirty="0">
              <a:solidFill>
                <a:srgbClr val="000000"/>
              </a:solidFill>
            </a:endParaRPr>
          </a:p>
          <a:p>
            <a:pPr lvl="0">
              <a:buClr>
                <a:srgbClr val="41B8FF"/>
              </a:buClr>
            </a:pPr>
            <a:r>
              <a:rPr lang="en-US" sz="1600" i="1" dirty="0">
                <a:solidFill>
                  <a:srgbClr val="000000"/>
                </a:solidFill>
              </a:rPr>
              <a:t>The Four Points by Sheraton</a:t>
            </a:r>
            <a:endParaRPr lang="en-US" sz="1600" dirty="0">
              <a:solidFill>
                <a:srgbClr val="000000"/>
              </a:solidFill>
            </a:endParaRPr>
          </a:p>
          <a:p>
            <a:pPr lvl="0">
              <a:buClr>
                <a:srgbClr val="41B8FF"/>
              </a:buClr>
            </a:pPr>
            <a:r>
              <a:rPr lang="en-US" sz="1600" i="1" dirty="0">
                <a:solidFill>
                  <a:srgbClr val="000000"/>
                </a:solidFill>
              </a:rPr>
              <a:t>Weston’s </a:t>
            </a:r>
            <a:r>
              <a:rPr lang="en-US" sz="1600" i="1" dirty="0" err="1">
                <a:solidFill>
                  <a:srgbClr val="000000"/>
                </a:solidFill>
              </a:rPr>
              <a:t>WannaB</a:t>
            </a:r>
            <a:r>
              <a:rPr lang="en-US" sz="1600" i="1" dirty="0">
                <a:solidFill>
                  <a:srgbClr val="000000"/>
                </a:solidFill>
              </a:rPr>
              <a:t> Inn</a:t>
            </a:r>
            <a:endParaRPr lang="en-US" sz="1600" dirty="0">
              <a:solidFill>
                <a:srgbClr val="000000"/>
              </a:solidFill>
            </a:endParaRPr>
          </a:p>
          <a:p>
            <a:pPr lvl="0">
              <a:buClr>
                <a:srgbClr val="41B8FF"/>
              </a:buClr>
            </a:pPr>
            <a:r>
              <a:rPr lang="en-US" sz="1600" i="1" dirty="0">
                <a:solidFill>
                  <a:srgbClr val="000000"/>
                </a:solidFill>
              </a:rPr>
              <a:t>Punta </a:t>
            </a:r>
            <a:r>
              <a:rPr lang="en-US" sz="1600" i="1" dirty="0" err="1">
                <a:solidFill>
                  <a:srgbClr val="000000"/>
                </a:solidFill>
              </a:rPr>
              <a:t>Gorda</a:t>
            </a:r>
            <a:r>
              <a:rPr lang="en-US" sz="1600" i="1" dirty="0">
                <a:solidFill>
                  <a:srgbClr val="000000"/>
                </a:solidFill>
              </a:rPr>
              <a:t> Waterfront Hotel</a:t>
            </a:r>
            <a:endParaRPr lang="en-US" sz="1600" dirty="0">
              <a:solidFill>
                <a:srgbClr val="000000"/>
              </a:solidFill>
            </a:endParaRPr>
          </a:p>
          <a:p>
            <a:pPr lvl="0">
              <a:buClr>
                <a:srgbClr val="41B8FF"/>
              </a:buClr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84213" y="4206351"/>
            <a:ext cx="2714053" cy="1781000"/>
          </a:xfrm>
          <a:prstGeom prst="rect">
            <a:avLst/>
          </a:prstGeom>
          <a:solidFill>
            <a:srgbClr val="28E4FF"/>
          </a:solidFill>
          <a:ln>
            <a:solidFill>
              <a:srgbClr val="41B8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56</a:t>
            </a:r>
          </a:p>
          <a:p>
            <a:pPr algn="ctr">
              <a:lnSpc>
                <a:spcPct val="80000"/>
              </a:lnSpc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Activities</a:t>
            </a:r>
          </a:p>
          <a:p>
            <a:pPr algn="ctr">
              <a:lnSpc>
                <a:spcPct val="80000"/>
              </a:lnSpc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Attractions</a:t>
            </a:r>
            <a:endParaRPr lang="en-US" sz="2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380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300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300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300"/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300"/>
                                        <p:tgtEl>
                                          <p:spTgt spid="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3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3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3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3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3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3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3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3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3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3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8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3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8100"/>
                            </p:stCondLst>
                            <p:childTnLst>
                              <p:par>
                                <p:cTn id="1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30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400"/>
                            </p:stCondLst>
                            <p:childTnLst>
                              <p:par>
                                <p:cTn id="1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300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700"/>
                            </p:stCondLst>
                            <p:childTnLst>
                              <p:par>
                                <p:cTn id="1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300"/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000"/>
                            </p:stCondLst>
                            <p:childTnLst>
                              <p:par>
                                <p:cTn id="1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300"/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9300"/>
                            </p:stCondLst>
                            <p:childTnLst>
                              <p:par>
                                <p:cTn id="1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300"/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9600"/>
                            </p:stCondLst>
                            <p:childTnLst>
                              <p:par>
                                <p:cTn id="1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3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9900"/>
                            </p:stCondLst>
                            <p:childTnLst>
                              <p:par>
                                <p:cTn id="1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3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200"/>
                            </p:stCondLst>
                            <p:childTnLst>
                              <p:par>
                                <p:cTn id="1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3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3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800"/>
                            </p:stCondLst>
                            <p:childTnLst>
                              <p:par>
                                <p:cTn id="1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3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1100"/>
                            </p:stCondLst>
                            <p:childTnLst>
                              <p:par>
                                <p:cTn id="1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3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1400"/>
                            </p:stCondLst>
                            <p:childTnLst>
                              <p:par>
                                <p:cTn id="1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3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1700"/>
                            </p:stCondLst>
                            <p:childTnLst>
                              <p:par>
                                <p:cTn id="1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3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3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2300"/>
                            </p:stCondLst>
                            <p:childTnLst>
                              <p:par>
                                <p:cTn id="1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3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2600"/>
                            </p:stCondLst>
                            <p:childTnLst>
                              <p:par>
                                <p:cTn id="1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3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2900"/>
                            </p:stCondLst>
                            <p:childTnLst>
                              <p:par>
                                <p:cTn id="1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3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3200"/>
                            </p:stCondLst>
                            <p:childTnLst>
                              <p:par>
                                <p:cTn id="1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3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3500"/>
                            </p:stCondLst>
                            <p:childTnLst>
                              <p:par>
                                <p:cTn id="1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3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3800"/>
                            </p:stCondLst>
                            <p:childTnLst>
                              <p:par>
                                <p:cTn id="1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4100"/>
                            </p:stCondLst>
                            <p:childTnLst>
                              <p:par>
                                <p:cTn id="1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3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4400"/>
                            </p:stCondLst>
                            <p:childTnLst>
                              <p:par>
                                <p:cTn id="1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3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4700"/>
                            </p:stCondLst>
                            <p:childTnLst>
                              <p:par>
                                <p:cTn id="2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3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3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5300"/>
                            </p:stCondLst>
                            <p:childTnLst>
                              <p:par>
                                <p:cTn id="2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3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5600"/>
                            </p:stCondLst>
                            <p:childTnLst>
                              <p:par>
                                <p:cTn id="2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5" dur="3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5900"/>
                            </p:stCondLst>
                            <p:childTnLst>
                              <p:par>
                                <p:cTn id="2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3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6200"/>
                            </p:stCondLst>
                            <p:childTnLst>
                              <p:par>
                                <p:cTn id="2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8781351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The Process Used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441" y="2246314"/>
            <a:ext cx="8628990" cy="3748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639973" y="1334988"/>
            <a:ext cx="7046079" cy="5035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Review of current Brand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Attributes/Assets assessment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Promotional </a:t>
            </a:r>
            <a:r>
              <a:rPr lang="en-US" sz="2600" dirty="0" smtClean="0">
                <a:solidFill>
                  <a:schemeClr val="bg1">
                    <a:lumMod val="50000"/>
                  </a:schemeClr>
                </a:solidFill>
              </a:rPr>
              <a:t>History</a:t>
            </a:r>
            <a:endParaRPr lang="en-US" sz="2600" dirty="0">
              <a:solidFill>
                <a:schemeClr val="bg1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BC7FF"/>
              </a:buClr>
              <a:buSzTx/>
              <a:buFont typeface="Wingdings" charset="2"/>
              <a:buNone/>
              <a:tabLst/>
              <a:defRPr/>
            </a:pPr>
            <a:endParaRPr lang="en-US" sz="2600" dirty="0" smtClean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504" y="604901"/>
            <a:ext cx="3846576" cy="16032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1388" y="2466400"/>
            <a:ext cx="1328647" cy="2518064"/>
          </a:xfrm>
          <a:prstGeom prst="rect">
            <a:avLst/>
          </a:prstGeom>
          <a:effectLst>
            <a:outerShdw blurRad="50800" dist="50800" dir="2220000" algn="ctr" rotWithShape="0">
              <a:srgbClr val="000000">
                <a:alpha val="6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5695" y="1790700"/>
            <a:ext cx="1843390" cy="2446978"/>
          </a:xfrm>
          <a:prstGeom prst="rect">
            <a:avLst/>
          </a:prstGeom>
          <a:effectLst>
            <a:outerShdw blurRad="50800" dist="50800" dir="2220000" algn="ctr" rotWithShape="0">
              <a:srgbClr val="000000">
                <a:alpha val="6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8097" y="2773366"/>
            <a:ext cx="2326631" cy="3061357"/>
          </a:xfrm>
          <a:prstGeom prst="rect">
            <a:avLst/>
          </a:prstGeom>
          <a:effectLst>
            <a:outerShdw blurRad="50800" dist="50800" dir="2220000" algn="ctr" rotWithShape="0">
              <a:srgbClr val="000000">
                <a:alpha val="6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847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8781351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Agenda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441" y="2246314"/>
            <a:ext cx="8628990" cy="3748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9973" y="1499937"/>
            <a:ext cx="9112675" cy="487997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What we set out to do</a:t>
            </a:r>
          </a:p>
          <a:p>
            <a:pPr fontAlgn="auto">
              <a:lnSpc>
                <a:spcPct val="130000"/>
              </a:lnSpc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Need for Branding</a:t>
            </a:r>
          </a:p>
          <a:p>
            <a:pPr fontAlgn="auto">
              <a:lnSpc>
                <a:spcPct val="130000"/>
              </a:lnSpc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Process used</a:t>
            </a:r>
          </a:p>
          <a:p>
            <a:pPr fontAlgn="auto">
              <a:lnSpc>
                <a:spcPct val="130000"/>
              </a:lnSpc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Conclusions and Recommendations</a:t>
            </a:r>
          </a:p>
          <a:p>
            <a:pPr fontAlgn="auto">
              <a:lnSpc>
                <a:spcPct val="130000"/>
              </a:lnSpc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Conclusions Testing</a:t>
            </a:r>
          </a:p>
          <a:p>
            <a:pPr fontAlgn="auto">
              <a:lnSpc>
                <a:spcPct val="130000"/>
              </a:lnSpc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Brand </a:t>
            </a:r>
            <a:r>
              <a:rPr lang="en-US" sz="3000" dirty="0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pplication suggestions</a:t>
            </a:r>
          </a:p>
          <a:p>
            <a:pPr fontAlgn="auto">
              <a:lnSpc>
                <a:spcPct val="130000"/>
              </a:lnSpc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Brand rollout suggestions / Long-term considerations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0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8781351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The Process Used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441" y="2246314"/>
            <a:ext cx="8628990" cy="3748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2176" y="623004"/>
            <a:ext cx="3233554" cy="1072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2042" y="3325843"/>
            <a:ext cx="1879182" cy="12897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7932" y="5034216"/>
            <a:ext cx="2023535" cy="11086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2518" y="4877027"/>
            <a:ext cx="2895600" cy="952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8766" y="1927354"/>
            <a:ext cx="2416491" cy="12908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2268" y="1818234"/>
            <a:ext cx="1756685" cy="11472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52648" y="3214418"/>
            <a:ext cx="2256163" cy="14011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7012" y="1088895"/>
            <a:ext cx="2195677" cy="8384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29700" y="4005281"/>
            <a:ext cx="1474624" cy="1105968"/>
          </a:xfrm>
          <a:prstGeom prst="rect">
            <a:avLst/>
          </a:prstGeom>
        </p:spPr>
      </p:pic>
      <p:sp>
        <p:nvSpPr>
          <p:cNvPr id="21" name="Content Placeholder 2"/>
          <p:cNvSpPr txBox="1">
            <a:spLocks/>
          </p:cNvSpPr>
          <p:nvPr/>
        </p:nvSpPr>
        <p:spPr>
          <a:xfrm>
            <a:off x="639973" y="1334988"/>
            <a:ext cx="7046079" cy="5035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Review of current Brand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Attributes/Assets assessment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Promotional History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Review of Partner </a:t>
            </a:r>
            <a:r>
              <a:rPr lang="en-US" sz="2600" dirty="0" smtClean="0">
                <a:solidFill>
                  <a:schemeClr val="bg1">
                    <a:lumMod val="50000"/>
                  </a:schemeClr>
                </a:solidFill>
              </a:rPr>
              <a:t>Participation</a:t>
            </a:r>
            <a:endParaRPr lang="en-US" sz="2600" dirty="0">
              <a:solidFill>
                <a:schemeClr val="bg1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BC7FF"/>
              </a:buClr>
              <a:buSzTx/>
              <a:buFont typeface="Wingdings" charset="2"/>
              <a:buNone/>
              <a:tabLst/>
              <a:defRPr/>
            </a:pPr>
            <a:endParaRPr lang="en-US" sz="2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59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8781351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The Process Used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441" y="2246314"/>
            <a:ext cx="8628990" cy="3748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639973" y="1334988"/>
            <a:ext cx="7046079" cy="5035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Review of current Brand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Attributes/Assets assessment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Promotional History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Review of Partner Participation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Inquiry fulfilment </a:t>
            </a:r>
            <a:r>
              <a:rPr lang="en-US" sz="2600" dirty="0" smtClean="0">
                <a:solidFill>
                  <a:schemeClr val="bg1">
                    <a:lumMod val="50000"/>
                  </a:schemeClr>
                </a:solidFill>
              </a:rPr>
              <a:t>review</a:t>
            </a:r>
            <a:endParaRPr lang="en-US" sz="2600" dirty="0">
              <a:solidFill>
                <a:schemeClr val="bg1"/>
              </a:solidFill>
            </a:endParaRPr>
          </a:p>
          <a:p>
            <a:pPr fontAlgn="auto">
              <a:lnSpc>
                <a:spcPct val="130000"/>
              </a:lnSpc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endParaRPr lang="en-US" sz="2600" dirty="0" smtClean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5436" y="1500186"/>
            <a:ext cx="4743167" cy="2933483"/>
          </a:xfrm>
          <a:prstGeom prst="rect">
            <a:avLst/>
          </a:prstGeom>
          <a:effectLst>
            <a:outerShdw blurRad="50800" dist="50800" dir="2280000" algn="ctr" rotWithShape="0">
              <a:srgbClr val="000000">
                <a:alpha val="5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945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8781351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The Process Used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441" y="2246314"/>
            <a:ext cx="8628990" cy="3748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00578" y="496309"/>
            <a:ext cx="5591361" cy="5890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40000"/>
              </a:lnSpc>
              <a:buClr>
                <a:srgbClr val="41B8FF"/>
              </a:buClr>
              <a:buFont typeface="Lucida Grande"/>
              <a:buChar char="–"/>
            </a:pPr>
            <a:r>
              <a:rPr lang="en-US" i="1" dirty="0"/>
              <a:t>Ed Hill, Englewood Chamber of Commerce</a:t>
            </a:r>
            <a:endParaRPr lang="en-US" dirty="0"/>
          </a:p>
          <a:p>
            <a:pPr marL="285750" lvl="0" indent="-285750">
              <a:lnSpc>
                <a:spcPct val="140000"/>
              </a:lnSpc>
              <a:buClr>
                <a:srgbClr val="41B8FF"/>
              </a:buClr>
              <a:buFont typeface="Lucida Grande"/>
              <a:buChar char="–"/>
            </a:pPr>
            <a:r>
              <a:rPr lang="en-US" i="1" dirty="0"/>
              <a:t>Ken Stead, Cape Haze Marina, </a:t>
            </a:r>
            <a:r>
              <a:rPr lang="en-US" i="1" dirty="0" err="1"/>
              <a:t>Waterfest</a:t>
            </a:r>
            <a:r>
              <a:rPr lang="en-US" i="1" dirty="0"/>
              <a:t> Chairman</a:t>
            </a:r>
            <a:endParaRPr lang="en-US" dirty="0"/>
          </a:p>
          <a:p>
            <a:pPr marL="285750" lvl="0" indent="-285750">
              <a:lnSpc>
                <a:spcPct val="140000"/>
              </a:lnSpc>
              <a:buClr>
                <a:srgbClr val="41B8FF"/>
              </a:buClr>
              <a:buFont typeface="Lucida Grande"/>
              <a:buChar char="–"/>
            </a:pPr>
            <a:r>
              <a:rPr lang="en-US" i="1" dirty="0"/>
              <a:t>Laurie </a:t>
            </a:r>
            <a:r>
              <a:rPr lang="en-US" i="1" dirty="0" err="1"/>
              <a:t>Farlow</a:t>
            </a:r>
            <a:r>
              <a:rPr lang="en-US" i="1" dirty="0"/>
              <a:t>, </a:t>
            </a:r>
            <a:r>
              <a:rPr lang="en-US" i="1" dirty="0" err="1"/>
              <a:t>Farlow’s</a:t>
            </a:r>
            <a:r>
              <a:rPr lang="en-US" i="1" dirty="0"/>
              <a:t> on the Water</a:t>
            </a:r>
            <a:endParaRPr lang="en-US" dirty="0"/>
          </a:p>
          <a:p>
            <a:pPr marL="285750" lvl="0" indent="-285750">
              <a:lnSpc>
                <a:spcPct val="140000"/>
              </a:lnSpc>
              <a:buClr>
                <a:srgbClr val="41B8FF"/>
              </a:buClr>
              <a:buFont typeface="Lucida Grande"/>
              <a:buChar char="–"/>
            </a:pPr>
            <a:r>
              <a:rPr lang="en-US" i="1" dirty="0"/>
              <a:t>Robin Madden, Islander </a:t>
            </a:r>
            <a:r>
              <a:rPr lang="en-US" i="1" dirty="0" smtClean="0"/>
              <a:t>Properties</a:t>
            </a:r>
            <a:endParaRPr lang="en-US" dirty="0"/>
          </a:p>
          <a:p>
            <a:pPr marL="285750" lvl="0" indent="-285750">
              <a:lnSpc>
                <a:spcPct val="140000"/>
              </a:lnSpc>
              <a:buClr>
                <a:srgbClr val="41B8FF"/>
              </a:buClr>
              <a:buFont typeface="Lucida Grande"/>
              <a:buChar char="–"/>
            </a:pPr>
            <a:r>
              <a:rPr lang="en-US" i="1" dirty="0"/>
              <a:t>Hazel Crouch, Place in the Sun</a:t>
            </a:r>
            <a:endParaRPr lang="en-US" dirty="0"/>
          </a:p>
          <a:p>
            <a:pPr marL="285750" lvl="0" indent="-285750">
              <a:lnSpc>
                <a:spcPct val="140000"/>
              </a:lnSpc>
              <a:buClr>
                <a:srgbClr val="41B8FF"/>
              </a:buClr>
              <a:buFont typeface="Lucida Grande"/>
              <a:buChar char="–"/>
            </a:pPr>
            <a:r>
              <a:rPr lang="en-US" i="1" dirty="0"/>
              <a:t>Patti Allen, </a:t>
            </a:r>
            <a:r>
              <a:rPr lang="en-US" i="1" dirty="0" smtClean="0"/>
              <a:t>Fishermen’s Village</a:t>
            </a:r>
            <a:endParaRPr lang="en-US" dirty="0"/>
          </a:p>
          <a:p>
            <a:pPr marL="285750" lvl="0" indent="-285750">
              <a:lnSpc>
                <a:spcPct val="140000"/>
              </a:lnSpc>
              <a:buClr>
                <a:srgbClr val="41B8FF"/>
              </a:buClr>
              <a:buFont typeface="Lucida Grande"/>
              <a:buChar char="–"/>
            </a:pPr>
            <a:r>
              <a:rPr lang="en-US" i="1" dirty="0"/>
              <a:t>Julie Mathis, Charlotte County Chamber</a:t>
            </a:r>
            <a:endParaRPr lang="en-US" dirty="0"/>
          </a:p>
          <a:p>
            <a:pPr marL="285750" lvl="0" indent="-285750">
              <a:lnSpc>
                <a:spcPct val="140000"/>
              </a:lnSpc>
              <a:buClr>
                <a:srgbClr val="41B8FF"/>
              </a:buClr>
              <a:buFont typeface="Lucida Grande"/>
              <a:buChar char="–"/>
            </a:pPr>
            <a:r>
              <a:rPr lang="en-US" i="1" dirty="0"/>
              <a:t>Kim Devine, City of Punta </a:t>
            </a:r>
            <a:r>
              <a:rPr lang="en-US" i="1" dirty="0" err="1"/>
              <a:t>Gorda</a:t>
            </a:r>
            <a:r>
              <a:rPr lang="en-US" i="1" dirty="0"/>
              <a:t>, </a:t>
            </a:r>
            <a:r>
              <a:rPr lang="en-US" i="1" dirty="0" smtClean="0"/>
              <a:t>Charlotte TDC</a:t>
            </a:r>
            <a:endParaRPr lang="en-US" dirty="0"/>
          </a:p>
          <a:p>
            <a:pPr marL="285750" lvl="0" indent="-285750">
              <a:lnSpc>
                <a:spcPct val="140000"/>
              </a:lnSpc>
              <a:buClr>
                <a:srgbClr val="41B8FF"/>
              </a:buClr>
              <a:buFont typeface="Lucida Grande"/>
              <a:buChar char="–"/>
            </a:pPr>
            <a:r>
              <a:rPr lang="en-US" i="1" dirty="0"/>
              <a:t>Rachel </a:t>
            </a:r>
            <a:r>
              <a:rPr lang="en-US" i="1" dirty="0" err="1"/>
              <a:t>Keesling</a:t>
            </a:r>
            <a:r>
              <a:rPr lang="en-US" i="1" dirty="0"/>
              <a:t>, City of Punta </a:t>
            </a:r>
            <a:r>
              <a:rPr lang="en-US" i="1" dirty="0" err="1"/>
              <a:t>Gorda</a:t>
            </a:r>
            <a:r>
              <a:rPr lang="en-US" i="1" dirty="0"/>
              <a:t>, </a:t>
            </a:r>
            <a:r>
              <a:rPr lang="en-US" i="1" dirty="0" smtClean="0"/>
              <a:t>Charlotte TDC</a:t>
            </a:r>
            <a:endParaRPr lang="en-US" dirty="0"/>
          </a:p>
          <a:p>
            <a:pPr marL="285750" lvl="0" indent="-285750">
              <a:lnSpc>
                <a:spcPct val="140000"/>
              </a:lnSpc>
              <a:buClr>
                <a:srgbClr val="41B8FF"/>
              </a:buClr>
              <a:buFont typeface="Lucida Grande"/>
              <a:buChar char="–"/>
            </a:pPr>
            <a:r>
              <a:rPr lang="en-US" i="1" dirty="0"/>
              <a:t>Della Booth, TIME Realty Services</a:t>
            </a:r>
            <a:endParaRPr lang="en-US" dirty="0"/>
          </a:p>
          <a:p>
            <a:pPr marL="285750" lvl="0" indent="-285750">
              <a:lnSpc>
                <a:spcPct val="140000"/>
              </a:lnSpc>
              <a:buClr>
                <a:srgbClr val="41B8FF"/>
              </a:buClr>
              <a:buFont typeface="Lucida Grande"/>
              <a:buChar char="–"/>
            </a:pPr>
            <a:r>
              <a:rPr lang="en-US" i="1" dirty="0"/>
              <a:t>Craig Holt, The Four Points by Sheraton, Punta </a:t>
            </a:r>
            <a:r>
              <a:rPr lang="en-US" i="1" dirty="0" err="1"/>
              <a:t>Gorda</a:t>
            </a:r>
            <a:endParaRPr lang="en-US" dirty="0"/>
          </a:p>
          <a:p>
            <a:pPr marL="285750" lvl="0" indent="-285750">
              <a:lnSpc>
                <a:spcPct val="140000"/>
              </a:lnSpc>
              <a:buClr>
                <a:srgbClr val="41B8FF"/>
              </a:buClr>
              <a:buFont typeface="Lucida Grande"/>
              <a:buChar char="–"/>
            </a:pPr>
            <a:r>
              <a:rPr lang="en-US" i="1" dirty="0"/>
              <a:t>John Wright, Punta </a:t>
            </a:r>
            <a:r>
              <a:rPr lang="en-US" i="1" dirty="0" err="1"/>
              <a:t>Gorda</a:t>
            </a:r>
            <a:r>
              <a:rPr lang="en-US" i="1" dirty="0"/>
              <a:t> Chamber of Commerce</a:t>
            </a:r>
            <a:endParaRPr lang="en-US" dirty="0"/>
          </a:p>
          <a:p>
            <a:pPr marL="285750" indent="-285750">
              <a:lnSpc>
                <a:spcPct val="140000"/>
              </a:lnSpc>
              <a:buClr>
                <a:srgbClr val="41B8FF"/>
              </a:buClr>
              <a:buFont typeface="Lucida Grande"/>
              <a:buChar char="–"/>
            </a:pPr>
            <a:r>
              <a:rPr lang="en-US" i="1" dirty="0"/>
              <a:t>Gary Quill, Punta </a:t>
            </a:r>
            <a:r>
              <a:rPr lang="en-US" i="1" dirty="0" err="1"/>
              <a:t>Gorda</a:t>
            </a:r>
            <a:r>
              <a:rPr lang="en-US" i="1" dirty="0"/>
              <a:t> Airport</a:t>
            </a:r>
            <a:endParaRPr lang="en-US" dirty="0"/>
          </a:p>
          <a:p>
            <a:pPr marL="285750" lvl="0" indent="-285750">
              <a:lnSpc>
                <a:spcPct val="140000"/>
              </a:lnSpc>
              <a:buClr>
                <a:srgbClr val="41B8FF"/>
              </a:buClr>
              <a:buFont typeface="Lucida Grande"/>
              <a:buChar char="–"/>
            </a:pPr>
            <a:r>
              <a:rPr lang="en-US" i="1" dirty="0"/>
              <a:t>Nick </a:t>
            </a:r>
            <a:r>
              <a:rPr lang="en-US" i="1" dirty="0" err="1"/>
              <a:t>Nemec</a:t>
            </a:r>
            <a:r>
              <a:rPr lang="en-US" i="1" dirty="0"/>
              <a:t>, </a:t>
            </a:r>
            <a:r>
              <a:rPr lang="en-US" i="1" dirty="0" err="1"/>
              <a:t>FunkFest</a:t>
            </a:r>
            <a:r>
              <a:rPr lang="en-US" i="1" dirty="0"/>
              <a:t>/Big Crush Distributors</a:t>
            </a:r>
            <a:endParaRPr lang="en-US" dirty="0"/>
          </a:p>
          <a:p>
            <a:pPr marL="285750" indent="-285750">
              <a:lnSpc>
                <a:spcPct val="140000"/>
              </a:lnSpc>
              <a:buClr>
                <a:srgbClr val="41B8FF"/>
              </a:buClr>
              <a:buFont typeface="Lucida Grande"/>
              <a:buChar char="–"/>
            </a:pPr>
            <a:endParaRPr lang="en-US" dirty="0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639973" y="1334988"/>
            <a:ext cx="7046079" cy="5035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Review of current Brand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Attributes/Assets assessment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Promotional History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Review of Partner Participation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Inquiry fulfilment review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Stakeholder input</a:t>
            </a:r>
          </a:p>
          <a:p>
            <a:pPr>
              <a:lnSpc>
                <a:spcPct val="130000"/>
              </a:lnSpc>
              <a:buClr>
                <a:srgbClr val="2BC7FF"/>
              </a:buClr>
              <a:buFont typeface="Wingdings" charset="2"/>
              <a:buChar char="§"/>
              <a:defRPr/>
            </a:pPr>
            <a:endParaRPr lang="en-US" sz="2600" dirty="0">
              <a:solidFill>
                <a:schemeClr val="bg1"/>
              </a:solidFill>
            </a:endParaRPr>
          </a:p>
          <a:p>
            <a:pPr fontAlgn="auto">
              <a:lnSpc>
                <a:spcPct val="130000"/>
              </a:lnSpc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endParaRPr lang="en-US" sz="2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85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3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3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3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300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6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300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9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300"/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300"/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300"/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8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300"/>
                                        <p:tgtEl>
                                          <p:spTgt spid="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1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300"/>
                                        <p:tgtEl>
                                          <p:spTgt spid="2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4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300"/>
                                        <p:tgtEl>
                                          <p:spTgt spid="2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8781351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The Process Used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441" y="2246314"/>
            <a:ext cx="8628990" cy="3748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 descr="SWOT Grid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5127" y="1006224"/>
            <a:ext cx="5656545" cy="4717711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639973" y="1334988"/>
            <a:ext cx="7046079" cy="5035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Review of current Brand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Attributes/Assets assessment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Promotional History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Review of Partner Participation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Inquiry fulfilment review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Stakeholder input</a:t>
            </a:r>
          </a:p>
          <a:p>
            <a:pPr fontAlgn="auto">
              <a:lnSpc>
                <a:spcPct val="130000"/>
              </a:lnSpc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endParaRPr lang="en-US" sz="2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97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8781351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The Process Used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441" y="2246314"/>
            <a:ext cx="8628990" cy="3748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9" descr="Screen shot 2012-01-03 at 11.05.09 AM.pn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913" y="774451"/>
            <a:ext cx="4003116" cy="2658974"/>
          </a:xfrm>
          <a:prstGeom prst="rect">
            <a:avLst/>
          </a:prstGeom>
        </p:spPr>
      </p:pic>
      <p:pic>
        <p:nvPicPr>
          <p:cNvPr id="12" name="Picture 11" descr="Screen shot 2012-01-03 at 11.08.59 AM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120" y="3302614"/>
            <a:ext cx="3425345" cy="1819534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639973" y="1334988"/>
            <a:ext cx="7046079" cy="5035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Review of current Brand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Attributes/Assets assessment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Promotional History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Review of Partner Participation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Inquiry fulfilment review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Stakeholder input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Past Target Research / Visitation Patterns</a:t>
            </a: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BC7FF"/>
              </a:buClr>
              <a:buSzTx/>
              <a:buFont typeface="Wingdings" charset="2"/>
              <a:buNone/>
              <a:tabLst/>
              <a:defRPr/>
            </a:pPr>
            <a:endParaRPr lang="en-US" sz="2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87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8781351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The Process Used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441" y="2246314"/>
            <a:ext cx="8628990" cy="3748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 descr="BACVB Research Ad - beach coupl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7530" y="2165451"/>
            <a:ext cx="1484833" cy="1954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Collier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9751" y="1129226"/>
            <a:ext cx="3045477" cy="1954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LeeCty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8433" y="429072"/>
            <a:ext cx="3064215" cy="1954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Palm_Beaches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0731" y="4523277"/>
            <a:ext cx="1627700" cy="2012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Sarasota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9315" y="2696472"/>
            <a:ext cx="1555394" cy="2012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 descr="StPete-Clw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81" y="3702702"/>
            <a:ext cx="1841447" cy="2012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639973" y="1334988"/>
            <a:ext cx="7046079" cy="5035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Review of current Brand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Attributes/Assets assessment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Promotional History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Review of Partner Participation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Inquiry fulfilment review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Stakeholder input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Past Target Research / Visitation Patterns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Competitive Review and Analysis</a:t>
            </a: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BC7FF"/>
              </a:buClr>
              <a:buSzTx/>
              <a:buFont typeface="Wingdings" charset="2"/>
              <a:buNone/>
              <a:tabLst/>
              <a:defRPr/>
            </a:pPr>
            <a:endParaRPr lang="en-US" sz="2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3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8781351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The Process Used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639973" y="1334988"/>
            <a:ext cx="7046079" cy="5035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Review of current Brand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Attributes/Assets assessment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Promotional History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Review of Partner Participation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Inquiry fulfilment review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Stakeholder input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Past Target Research / Visitation Patterns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Competitive Review and Analysis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Primary Market Research</a:t>
            </a: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BC7FF"/>
              </a:buClr>
              <a:buSzTx/>
              <a:buFont typeface="Wingdings" charset="2"/>
              <a:buNone/>
              <a:tabLst/>
              <a:defRPr/>
            </a:pPr>
            <a:endParaRPr lang="en-US" sz="2600" dirty="0" smtClean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9041" y="1406525"/>
            <a:ext cx="5344537" cy="4008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62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8781351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The Process Used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9973" y="1334988"/>
            <a:ext cx="7046079" cy="5035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Review of current Brand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Attributes/Assets assessment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Promotional History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Review of Partner Participation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Inquiry fulfilment review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Stakeholder input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Past Target Research / Visitation Patterns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Competitive Review and Analysis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Primary Market Research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Brand Strategy, Development, Naming</a:t>
            </a:r>
          </a:p>
          <a:p>
            <a:pPr marL="0" indent="0" fontAlgn="auto">
              <a:lnSpc>
                <a:spcPct val="130000"/>
              </a:lnSpc>
              <a:spcAft>
                <a:spcPts val="0"/>
              </a:spcAft>
              <a:buClr>
                <a:srgbClr val="2BC7FF"/>
              </a:buClr>
              <a:buNone/>
              <a:defRPr/>
            </a:pPr>
            <a:endParaRPr lang="en-US" sz="26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49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8781351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The Process Used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9973" y="1334988"/>
            <a:ext cx="7046079" cy="5035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 smtClean="0">
                <a:solidFill>
                  <a:schemeClr val="bg1">
                    <a:lumMod val="50000"/>
                  </a:schemeClr>
                </a:solidFill>
              </a:rPr>
              <a:t>Review of current Brand</a:t>
            </a:r>
          </a:p>
          <a:p>
            <a:pPr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 smtClean="0">
                <a:solidFill>
                  <a:schemeClr val="bg1">
                    <a:lumMod val="50000"/>
                  </a:schemeClr>
                </a:solidFill>
              </a:rPr>
              <a:t>Attributes/Assets assessment</a:t>
            </a:r>
          </a:p>
          <a:p>
            <a:pPr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 smtClean="0">
                <a:solidFill>
                  <a:schemeClr val="bg1">
                    <a:lumMod val="50000"/>
                  </a:schemeClr>
                </a:solidFill>
              </a:rPr>
              <a:t>Promotional History</a:t>
            </a:r>
          </a:p>
          <a:p>
            <a:pPr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 smtClean="0">
                <a:solidFill>
                  <a:schemeClr val="bg1">
                    <a:lumMod val="50000"/>
                  </a:schemeClr>
                </a:solidFill>
              </a:rPr>
              <a:t>Review of Partner Participation</a:t>
            </a:r>
          </a:p>
          <a:p>
            <a:pPr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 smtClean="0">
                <a:solidFill>
                  <a:schemeClr val="bg1">
                    <a:lumMod val="50000"/>
                  </a:schemeClr>
                </a:solidFill>
              </a:rPr>
              <a:t>Inquiry fulfilment review</a:t>
            </a:r>
          </a:p>
          <a:p>
            <a:pPr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 smtClean="0">
                <a:solidFill>
                  <a:schemeClr val="bg1">
                    <a:lumMod val="50000"/>
                  </a:schemeClr>
                </a:solidFill>
              </a:rPr>
              <a:t>Stakeholder input</a:t>
            </a:r>
          </a:p>
          <a:p>
            <a:pPr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 smtClean="0">
                <a:solidFill>
                  <a:schemeClr val="bg1">
                    <a:lumMod val="50000"/>
                  </a:schemeClr>
                </a:solidFill>
              </a:rPr>
              <a:t>Past Target Research / Visitation Patterns</a:t>
            </a:r>
          </a:p>
          <a:p>
            <a:pPr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 smtClean="0">
                <a:solidFill>
                  <a:schemeClr val="bg1">
                    <a:lumMod val="50000"/>
                  </a:schemeClr>
                </a:solidFill>
              </a:rPr>
              <a:t>Competitive Review and Analysis</a:t>
            </a:r>
          </a:p>
          <a:p>
            <a:pPr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 smtClean="0">
                <a:solidFill>
                  <a:schemeClr val="bg1">
                    <a:lumMod val="50000"/>
                  </a:schemeClr>
                </a:solidFill>
              </a:rPr>
              <a:t>Primary Market Research</a:t>
            </a:r>
          </a:p>
          <a:p>
            <a:pPr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 smtClean="0">
                <a:solidFill>
                  <a:schemeClr val="bg1">
                    <a:lumMod val="50000"/>
                  </a:schemeClr>
                </a:solidFill>
              </a:rPr>
              <a:t>Brand Strategy, Development, Naming</a:t>
            </a:r>
          </a:p>
          <a:p>
            <a:pPr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2600" dirty="0" smtClean="0">
                <a:solidFill>
                  <a:schemeClr val="bg1">
                    <a:lumMod val="50000"/>
                  </a:schemeClr>
                </a:solidFill>
              </a:rPr>
              <a:t>Market testing</a:t>
            </a:r>
          </a:p>
          <a:p>
            <a:pPr marL="0" indent="0" fontAlgn="auto">
              <a:lnSpc>
                <a:spcPct val="110000"/>
              </a:lnSpc>
              <a:spcAft>
                <a:spcPts val="0"/>
              </a:spcAft>
              <a:buClr>
                <a:srgbClr val="2BC7FF"/>
              </a:buClr>
              <a:buNone/>
              <a:defRPr/>
            </a:pPr>
            <a:endParaRPr lang="en-US" sz="26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25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8781351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The Process Used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 descr="circle 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934" y="820486"/>
            <a:ext cx="3738562" cy="3833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circle 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8459" y="820486"/>
            <a:ext cx="3738562" cy="3833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circle 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4996" y="2688974"/>
            <a:ext cx="3784600" cy="3879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337809" y="2814386"/>
            <a:ext cx="6842125" cy="7683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Aft>
                <a:spcPts val="4200"/>
              </a:spcAft>
            </a:pPr>
            <a:r>
              <a:rPr lang="en-US" altLang="en-US" sz="4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BRAND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82409" y="2357186"/>
            <a:ext cx="15494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Aft>
                <a:spcPts val="4200"/>
              </a:spcAft>
            </a:pPr>
            <a:r>
              <a:rPr lang="en-US" altLang="en-US" b="1" dirty="0">
                <a:solidFill>
                  <a:srgbClr val="FF7ED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PLACE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65246" y="2365124"/>
            <a:ext cx="1951038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Aft>
                <a:spcPts val="4200"/>
              </a:spcAft>
            </a:pPr>
            <a:r>
              <a:rPr lang="en-US" altLang="en-US" b="1">
                <a:solidFill>
                  <a:srgbClr val="86FF6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TARGET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58721" y="4671761"/>
            <a:ext cx="2606675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Aft>
                <a:spcPts val="4200"/>
              </a:spcAft>
            </a:pPr>
            <a:r>
              <a:rPr lang="en-US" altLang="en-US" b="1">
                <a:solidFill>
                  <a:srgbClr val="5EF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ALTERNATIVES</a:t>
            </a:r>
          </a:p>
        </p:txBody>
      </p:sp>
    </p:spTree>
    <p:extLst>
      <p:ext uri="{BB962C8B-B14F-4D97-AF65-F5344CB8AC3E}">
        <p14:creationId xmlns:p14="http://schemas.microsoft.com/office/powerpoint/2010/main" val="12115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8781351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What we set out to do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441" y="2246314"/>
            <a:ext cx="8628990" cy="3748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9973" y="1499937"/>
            <a:ext cx="9112675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buClr>
                <a:srgbClr val="2BC7FF"/>
              </a:buClr>
              <a:defRPr/>
            </a:pPr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Consider Branding the destination</a:t>
            </a:r>
          </a:p>
          <a:p>
            <a:pPr>
              <a:lnSpc>
                <a:spcPct val="130000"/>
              </a:lnSpc>
              <a:buClr>
                <a:srgbClr val="2BC7FF"/>
              </a:buClr>
              <a:defRPr/>
            </a:pPr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Determine unique, competitive positions in state</a:t>
            </a:r>
          </a:p>
          <a:p>
            <a:pPr>
              <a:lnSpc>
                <a:spcPct val="130000"/>
              </a:lnSpc>
              <a:buClr>
                <a:srgbClr val="2BC7FF"/>
              </a:buClr>
              <a:defRPr/>
            </a:pPr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Develop Brand and Its Components of Expression</a:t>
            </a:r>
          </a:p>
          <a:p>
            <a:pPr lvl="1">
              <a:buClr>
                <a:srgbClr val="2BC7FF"/>
              </a:buClr>
              <a:buFont typeface="Lucida Grande"/>
              <a:buChar char="–"/>
              <a:defRPr/>
            </a:pPr>
            <a:r>
              <a:rPr lang="en-US" sz="2600" i="1" dirty="0" smtClean="0">
                <a:solidFill>
                  <a:schemeClr val="bg1">
                    <a:lumMod val="50000"/>
                  </a:schemeClr>
                </a:solidFill>
              </a:rPr>
              <a:t>Message components</a:t>
            </a:r>
          </a:p>
          <a:p>
            <a:pPr lvl="1">
              <a:buClr>
                <a:srgbClr val="2BC7FF"/>
              </a:buClr>
              <a:buFont typeface="Lucida Grande"/>
              <a:buChar char="–"/>
              <a:defRPr/>
            </a:pPr>
            <a:r>
              <a:rPr lang="en-US" sz="2600" i="1" dirty="0" smtClean="0">
                <a:solidFill>
                  <a:schemeClr val="bg1">
                    <a:lumMod val="50000"/>
                  </a:schemeClr>
                </a:solidFill>
              </a:rPr>
              <a:t>Graphic Look</a:t>
            </a:r>
          </a:p>
          <a:p>
            <a:pPr lvl="1">
              <a:buClr>
                <a:srgbClr val="2BC7FF"/>
              </a:buClr>
              <a:buFont typeface="Lucida Grande"/>
              <a:buChar char="–"/>
              <a:defRPr/>
            </a:pPr>
            <a:r>
              <a:rPr lang="en-US" sz="2600" i="1" dirty="0" smtClean="0">
                <a:solidFill>
                  <a:schemeClr val="bg1">
                    <a:lumMod val="50000"/>
                  </a:schemeClr>
                </a:solidFill>
              </a:rPr>
              <a:t>Logo</a:t>
            </a:r>
          </a:p>
          <a:p>
            <a:pPr lvl="1">
              <a:buClr>
                <a:srgbClr val="2BC7FF"/>
              </a:buClr>
              <a:buFont typeface="Lucida Grande"/>
              <a:buChar char="–"/>
              <a:defRPr/>
            </a:pPr>
            <a:r>
              <a:rPr lang="en-US" sz="2600" i="1" dirty="0" smtClean="0">
                <a:solidFill>
                  <a:schemeClr val="bg1">
                    <a:lumMod val="50000"/>
                  </a:schemeClr>
                </a:solidFill>
              </a:rPr>
              <a:t>Tagline</a:t>
            </a:r>
          </a:p>
          <a:p>
            <a:pPr>
              <a:lnSpc>
                <a:spcPct val="130000"/>
              </a:lnSpc>
              <a:buClr>
                <a:srgbClr val="2BC7FF"/>
              </a:buClr>
              <a:defRPr/>
            </a:pP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90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8781351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The Process Used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 descr="circle 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934" y="820486"/>
            <a:ext cx="3738562" cy="3833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582409" y="2357186"/>
            <a:ext cx="15494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Aft>
                <a:spcPts val="4200"/>
              </a:spcAft>
            </a:pPr>
            <a:r>
              <a:rPr lang="en-US" altLang="en-US" b="1" dirty="0">
                <a:solidFill>
                  <a:srgbClr val="FF7ED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PLACE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9973" y="1334988"/>
            <a:ext cx="7046079" cy="5035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200"/>
              </a:spcBef>
              <a:buClr>
                <a:srgbClr val="41B8FF"/>
              </a:buClr>
              <a:buNone/>
            </a:pPr>
            <a:r>
              <a:rPr lang="en-US" sz="2000" i="1" dirty="0" smtClean="0">
                <a:solidFill>
                  <a:schemeClr val="tx1"/>
                </a:solidFill>
              </a:rPr>
              <a:t>Attributes:</a:t>
            </a:r>
          </a:p>
          <a:p>
            <a:pPr lvl="0">
              <a:lnSpc>
                <a:spcPct val="100000"/>
              </a:lnSpc>
              <a:spcBef>
                <a:spcPts val="200"/>
              </a:spcBef>
              <a:buClr>
                <a:srgbClr val="41B8FF"/>
              </a:buClr>
            </a:pPr>
            <a:r>
              <a:rPr lang="en-US" sz="1600" i="1" dirty="0" smtClean="0">
                <a:solidFill>
                  <a:schemeClr val="tx1"/>
                </a:solidFill>
              </a:rPr>
              <a:t>Florida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spcBef>
                <a:spcPts val="200"/>
              </a:spcBef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Beaches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spcBef>
                <a:spcPts val="200"/>
              </a:spcBef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Shelling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spcBef>
                <a:spcPts val="200"/>
              </a:spcBef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Islands (remote &amp; natural)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spcBef>
                <a:spcPts val="200"/>
              </a:spcBef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Boating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spcBef>
                <a:spcPts val="200"/>
              </a:spcBef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Sightseeing cruises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spcBef>
                <a:spcPts val="200"/>
              </a:spcBef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Fishing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spcBef>
                <a:spcPts val="200"/>
              </a:spcBef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Nature/hiking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spcBef>
                <a:spcPts val="200"/>
              </a:spcBef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Nature/observation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spcBef>
                <a:spcPts val="200"/>
              </a:spcBef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Kayaking/Canoeing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spcBef>
                <a:spcPts val="200"/>
              </a:spcBef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Stand up paddle boarding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spcBef>
                <a:spcPts val="200"/>
              </a:spcBef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Track &amp; Trails/Off Road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spcBef>
                <a:spcPts val="200"/>
              </a:spcBef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Biking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spcBef>
                <a:spcPts val="200"/>
              </a:spcBef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Baseball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spcBef>
                <a:spcPts val="200"/>
              </a:spcBef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Culinary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spcBef>
                <a:spcPts val="200"/>
              </a:spcBef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Events &amp; Entertainment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spcBef>
                <a:spcPts val="200"/>
              </a:spcBef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Arts &amp; Culture</a:t>
            </a:r>
            <a:endParaRPr lang="en-US" sz="1600" dirty="0">
              <a:solidFill>
                <a:schemeClr val="tx1"/>
              </a:solidFill>
            </a:endParaRPr>
          </a:p>
          <a:p>
            <a:pPr marL="0" indent="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1B8FF"/>
              </a:buClr>
              <a:buNone/>
              <a:defRPr/>
            </a:pPr>
            <a:endParaRPr lang="en-US" sz="1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37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8781351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The Process Used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 descr="circle 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934" y="820486"/>
            <a:ext cx="3738562" cy="3833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582409" y="2357186"/>
            <a:ext cx="15494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Aft>
                <a:spcPts val="4200"/>
              </a:spcAft>
            </a:pPr>
            <a:r>
              <a:rPr lang="en-US" altLang="en-US" b="1" dirty="0">
                <a:solidFill>
                  <a:srgbClr val="FF7ED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PLACE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9973" y="1599684"/>
            <a:ext cx="7046079" cy="5035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41B8FF"/>
              </a:buClr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Characteristics:</a:t>
            </a:r>
            <a:endParaRPr lang="en-US" sz="2000" dirty="0">
              <a:solidFill>
                <a:schemeClr val="tx1"/>
              </a:solidFill>
            </a:endParaRPr>
          </a:p>
          <a:p>
            <a:pPr lvl="0"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Year-round visitation w/high winter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Geographically low density 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Difficult logistics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Expansive and disjointed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Competitive intrusion (Lee County/Boca Grande)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Broad range of properties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Good properties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Access issues (Local airport isn’t primary. Distance from Interstate</a:t>
            </a:r>
            <a:r>
              <a:rPr lang="en-US" sz="1600" i="1" dirty="0" smtClean="0">
                <a:solidFill>
                  <a:schemeClr val="tx1"/>
                </a:solidFill>
              </a:rPr>
              <a:t>.)</a:t>
            </a:r>
          </a:p>
          <a:p>
            <a:pPr lvl="0">
              <a:buClr>
                <a:srgbClr val="41B8FF"/>
              </a:buClr>
            </a:pPr>
            <a:r>
              <a:rPr lang="en-US" sz="1600" i="1" dirty="0" smtClean="0">
                <a:solidFill>
                  <a:schemeClr val="tx1"/>
                </a:solidFill>
              </a:rPr>
              <a:t>Beach access difficult, but beaches more secluded and pristine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No spectacular shopping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Lack of in-door and “rainy day” activities</a:t>
            </a:r>
            <a:endParaRPr lang="en-US" sz="1600" dirty="0">
              <a:solidFill>
                <a:schemeClr val="tx1"/>
              </a:solidFill>
            </a:endParaRPr>
          </a:p>
          <a:p>
            <a:pPr marL="0" indent="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1B8FF"/>
              </a:buClr>
              <a:buNone/>
              <a:defRPr/>
            </a:pPr>
            <a:endParaRPr lang="en-US" sz="1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97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8781351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The Process Used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 descr="circle 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934" y="820486"/>
            <a:ext cx="3738562" cy="3833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582409" y="2357186"/>
            <a:ext cx="15494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Aft>
                <a:spcPts val="4200"/>
              </a:spcAft>
            </a:pPr>
            <a:r>
              <a:rPr lang="en-US" altLang="en-US" b="1" dirty="0">
                <a:solidFill>
                  <a:srgbClr val="FF7ED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PLACE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9973" y="1599684"/>
            <a:ext cx="7046079" cy="5035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Seasonal shifts in origin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In-state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Upper Midwest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Northeast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Far less international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Potentially more inclusive of male involvement </a:t>
            </a:r>
            <a:endParaRPr lang="en-US" sz="1600" i="1" dirty="0" smtClean="0">
              <a:solidFill>
                <a:schemeClr val="tx1"/>
              </a:solidFill>
            </a:endParaRPr>
          </a:p>
          <a:p>
            <a:pPr marL="0" lvl="0" indent="0">
              <a:buClr>
                <a:srgbClr val="41B8FF"/>
              </a:buClr>
              <a:buNone/>
            </a:pPr>
            <a:r>
              <a:rPr lang="en-US" sz="1600" i="1" dirty="0" smtClean="0">
                <a:solidFill>
                  <a:schemeClr val="tx1"/>
                </a:solidFill>
              </a:rPr>
              <a:t>        in </a:t>
            </a:r>
            <a:r>
              <a:rPr lang="en-US" sz="1600" i="1" dirty="0">
                <a:solidFill>
                  <a:schemeClr val="tx1"/>
                </a:solidFill>
              </a:rPr>
              <a:t>destination decision/choice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Motivations: Beach, weather, relax, food &amp; drink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Lack of destination awareness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Not necessarily seasonally driven 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Couple or family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Currently skewing older</a:t>
            </a:r>
            <a:endParaRPr lang="en-US" sz="1600" dirty="0">
              <a:solidFill>
                <a:schemeClr val="tx1"/>
              </a:solidFill>
            </a:endParaRPr>
          </a:p>
          <a:p>
            <a:pPr marL="0" indent="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1B8FF"/>
              </a:buClr>
              <a:buNone/>
              <a:defRPr/>
            </a:pPr>
            <a:endParaRPr lang="en-US" sz="1600" dirty="0" smtClean="0">
              <a:solidFill>
                <a:schemeClr val="tx1"/>
              </a:solidFill>
            </a:endParaRPr>
          </a:p>
        </p:txBody>
      </p:sp>
      <p:pic>
        <p:nvPicPr>
          <p:cNvPr id="9" name="Picture 8" descr="circle 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8459" y="820486"/>
            <a:ext cx="3738562" cy="3833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965246" y="2365124"/>
            <a:ext cx="1951038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Aft>
                <a:spcPts val="4200"/>
              </a:spcAft>
            </a:pPr>
            <a:r>
              <a:rPr lang="en-US" altLang="en-US" b="1">
                <a:solidFill>
                  <a:srgbClr val="86FF6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TARGET</a:t>
            </a:r>
          </a:p>
        </p:txBody>
      </p:sp>
    </p:spTree>
    <p:extLst>
      <p:ext uri="{BB962C8B-B14F-4D97-AF65-F5344CB8AC3E}">
        <p14:creationId xmlns:p14="http://schemas.microsoft.com/office/powerpoint/2010/main" val="191601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8781351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The Process Used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 descr="circle 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934" y="820486"/>
            <a:ext cx="3738562" cy="3833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582409" y="2357186"/>
            <a:ext cx="15494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Aft>
                <a:spcPts val="4200"/>
              </a:spcAft>
            </a:pPr>
            <a:r>
              <a:rPr lang="en-US" altLang="en-US" b="1" dirty="0">
                <a:solidFill>
                  <a:srgbClr val="FF7ED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PLACE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9973" y="1599684"/>
            <a:ext cx="7046079" cy="5035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00"/>
              </a:spcBef>
              <a:buNone/>
            </a:pPr>
            <a:r>
              <a:rPr lang="en-US" sz="1600" u="sng" dirty="0" smtClean="0">
                <a:solidFill>
                  <a:schemeClr val="tx1"/>
                </a:solidFill>
              </a:rPr>
              <a:t>Primary</a:t>
            </a:r>
            <a:r>
              <a:rPr lang="en-US" sz="1600" u="sng" dirty="0">
                <a:solidFill>
                  <a:schemeClr val="tx1"/>
                </a:solidFill>
              </a:rPr>
              <a:t>: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600" dirty="0">
                <a:solidFill>
                  <a:schemeClr val="tx1"/>
                </a:solidFill>
              </a:rPr>
              <a:t> </a:t>
            </a:r>
          </a:p>
          <a:p>
            <a:pPr>
              <a:spcBef>
                <a:spcPts val="200"/>
              </a:spcBef>
              <a:buClr>
                <a:srgbClr val="41B8FF"/>
              </a:buClr>
            </a:pPr>
            <a:r>
              <a:rPr lang="en-US" sz="1600" i="1" dirty="0" smtClean="0">
                <a:solidFill>
                  <a:schemeClr val="tx1"/>
                </a:solidFill>
              </a:rPr>
              <a:t>Ft</a:t>
            </a:r>
            <a:r>
              <a:rPr lang="en-US" sz="1600" i="1" dirty="0">
                <a:solidFill>
                  <a:schemeClr val="tx1"/>
                </a:solidFill>
              </a:rPr>
              <a:t>. Myers/Sanibel/Captiva</a:t>
            </a:r>
          </a:p>
          <a:p>
            <a:pPr>
              <a:spcBef>
                <a:spcPts val="200"/>
              </a:spcBef>
              <a:buClr>
                <a:srgbClr val="41B8FF"/>
              </a:buClr>
            </a:pPr>
            <a:r>
              <a:rPr lang="en-US" sz="1600" i="1" dirty="0" smtClean="0">
                <a:solidFill>
                  <a:schemeClr val="tx1"/>
                </a:solidFill>
              </a:rPr>
              <a:t>Sarasota/Siesta </a:t>
            </a:r>
            <a:r>
              <a:rPr lang="en-US" sz="1600" i="1" dirty="0">
                <a:solidFill>
                  <a:schemeClr val="tx1"/>
                </a:solidFill>
              </a:rPr>
              <a:t>Key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600" dirty="0">
                <a:solidFill>
                  <a:schemeClr val="tx1"/>
                </a:solidFill>
              </a:rPr>
              <a:t> 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600" u="sng" dirty="0" smtClean="0">
                <a:solidFill>
                  <a:schemeClr val="tx1"/>
                </a:solidFill>
              </a:rPr>
              <a:t>Secondary</a:t>
            </a:r>
            <a:r>
              <a:rPr lang="en-US" sz="1600" u="sng" dirty="0">
                <a:solidFill>
                  <a:schemeClr val="tx1"/>
                </a:solidFill>
              </a:rPr>
              <a:t>: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600" dirty="0">
                <a:solidFill>
                  <a:schemeClr val="tx1"/>
                </a:solidFill>
              </a:rPr>
              <a:t> </a:t>
            </a:r>
          </a:p>
          <a:p>
            <a:pPr>
              <a:spcBef>
                <a:spcPts val="200"/>
              </a:spcBef>
              <a:buClr>
                <a:srgbClr val="41B8FF"/>
              </a:buClr>
            </a:pPr>
            <a:r>
              <a:rPr lang="en-US" sz="1600" i="1" dirty="0" smtClean="0">
                <a:solidFill>
                  <a:schemeClr val="tx1"/>
                </a:solidFill>
              </a:rPr>
              <a:t>St</a:t>
            </a:r>
            <a:r>
              <a:rPr lang="en-US" sz="1600" i="1" dirty="0">
                <a:solidFill>
                  <a:schemeClr val="tx1"/>
                </a:solidFill>
              </a:rPr>
              <a:t>. Petersburg/Clearwater</a:t>
            </a:r>
          </a:p>
          <a:p>
            <a:pPr>
              <a:spcBef>
                <a:spcPts val="200"/>
              </a:spcBef>
              <a:buClr>
                <a:srgbClr val="41B8FF"/>
              </a:buClr>
            </a:pPr>
            <a:r>
              <a:rPr lang="en-US" sz="1600" i="1" dirty="0" smtClean="0">
                <a:solidFill>
                  <a:schemeClr val="tx1"/>
                </a:solidFill>
              </a:rPr>
              <a:t>Anna </a:t>
            </a:r>
            <a:r>
              <a:rPr lang="en-US" sz="1600" i="1" dirty="0">
                <a:solidFill>
                  <a:schemeClr val="tx1"/>
                </a:solidFill>
              </a:rPr>
              <a:t>Maria Island/Bradenton </a:t>
            </a:r>
            <a:r>
              <a:rPr lang="en-US" sz="1600" i="1" dirty="0" smtClean="0">
                <a:solidFill>
                  <a:schemeClr val="tx1"/>
                </a:solidFill>
              </a:rPr>
              <a:t>Beach</a:t>
            </a:r>
            <a:endParaRPr lang="en-US" sz="1600" i="1" dirty="0">
              <a:solidFill>
                <a:schemeClr val="tx1"/>
              </a:solidFill>
            </a:endParaRPr>
          </a:p>
          <a:p>
            <a:pPr>
              <a:spcBef>
                <a:spcPts val="200"/>
              </a:spcBef>
              <a:buClr>
                <a:srgbClr val="41B8FF"/>
              </a:buClr>
            </a:pPr>
            <a:r>
              <a:rPr lang="en-US" sz="1600" i="1" dirty="0" smtClean="0">
                <a:solidFill>
                  <a:schemeClr val="tx1"/>
                </a:solidFill>
              </a:rPr>
              <a:t>Venice</a:t>
            </a:r>
            <a:endParaRPr lang="en-US" sz="1600" i="1" dirty="0">
              <a:solidFill>
                <a:schemeClr val="tx1"/>
              </a:solidFill>
            </a:endParaRPr>
          </a:p>
          <a:p>
            <a:pPr marL="0" indent="0">
              <a:spcBef>
                <a:spcPts val="200"/>
              </a:spcBef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1600" u="sng" dirty="0" smtClean="0">
                <a:solidFill>
                  <a:schemeClr val="tx1"/>
                </a:solidFill>
              </a:rPr>
              <a:t>Tertiary</a:t>
            </a:r>
            <a:r>
              <a:rPr lang="en-US" sz="1600" u="sng" dirty="0">
                <a:solidFill>
                  <a:schemeClr val="tx1"/>
                </a:solidFill>
              </a:rPr>
              <a:t>: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600" dirty="0">
                <a:solidFill>
                  <a:schemeClr val="tx1"/>
                </a:solidFill>
              </a:rPr>
              <a:t> </a:t>
            </a:r>
          </a:p>
          <a:p>
            <a:pPr>
              <a:spcBef>
                <a:spcPts val="200"/>
              </a:spcBef>
              <a:buClr>
                <a:srgbClr val="41B8FF"/>
              </a:buClr>
            </a:pPr>
            <a:r>
              <a:rPr lang="en-US" sz="1600" i="1" dirty="0" smtClean="0">
                <a:solidFill>
                  <a:schemeClr val="tx1"/>
                </a:solidFill>
              </a:rPr>
              <a:t>Naples</a:t>
            </a:r>
            <a:endParaRPr lang="en-US" sz="1600" i="1" dirty="0">
              <a:solidFill>
                <a:schemeClr val="tx1"/>
              </a:solidFill>
            </a:endParaRPr>
          </a:p>
          <a:p>
            <a:pPr>
              <a:spcBef>
                <a:spcPts val="200"/>
              </a:spcBef>
              <a:buClr>
                <a:srgbClr val="41B8FF"/>
              </a:buClr>
            </a:pPr>
            <a:r>
              <a:rPr lang="en-US" sz="1600" i="1" dirty="0" smtClean="0">
                <a:solidFill>
                  <a:schemeClr val="tx1"/>
                </a:solidFill>
              </a:rPr>
              <a:t>The </a:t>
            </a:r>
            <a:r>
              <a:rPr lang="en-US" sz="1600" i="1" dirty="0">
                <a:solidFill>
                  <a:schemeClr val="tx1"/>
                </a:solidFill>
              </a:rPr>
              <a:t>Florida Keys and Key West</a:t>
            </a:r>
          </a:p>
          <a:p>
            <a:pPr marL="0" indent="0" fontAlgn="auto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41B8FF"/>
              </a:buClr>
              <a:buNone/>
              <a:defRPr/>
            </a:pPr>
            <a:endParaRPr lang="en-US" sz="1600" dirty="0" smtClean="0">
              <a:solidFill>
                <a:schemeClr val="tx1"/>
              </a:solidFill>
            </a:endParaRPr>
          </a:p>
        </p:txBody>
      </p:sp>
      <p:pic>
        <p:nvPicPr>
          <p:cNvPr id="9" name="Picture 8" descr="circle 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8459" y="820486"/>
            <a:ext cx="3738562" cy="3833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965246" y="2365124"/>
            <a:ext cx="1951038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Aft>
                <a:spcPts val="4200"/>
              </a:spcAft>
            </a:pPr>
            <a:r>
              <a:rPr lang="en-US" altLang="en-US" b="1">
                <a:solidFill>
                  <a:srgbClr val="86FF6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TARGET</a:t>
            </a:r>
          </a:p>
        </p:txBody>
      </p:sp>
      <p:pic>
        <p:nvPicPr>
          <p:cNvPr id="12" name="Picture 11" descr="circle 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4996" y="2688974"/>
            <a:ext cx="3784600" cy="3879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6558721" y="4671761"/>
            <a:ext cx="2606675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Aft>
                <a:spcPts val="4200"/>
              </a:spcAft>
            </a:pPr>
            <a:r>
              <a:rPr lang="en-US" altLang="en-US" b="1">
                <a:solidFill>
                  <a:srgbClr val="5EF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ALTERNATIVES</a:t>
            </a:r>
          </a:p>
        </p:txBody>
      </p:sp>
    </p:spTree>
    <p:extLst>
      <p:ext uri="{BB962C8B-B14F-4D97-AF65-F5344CB8AC3E}">
        <p14:creationId xmlns:p14="http://schemas.microsoft.com/office/powerpoint/2010/main" val="36811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10499177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Conclusions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441" y="2246314"/>
            <a:ext cx="8628990" cy="3748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9973" y="1499937"/>
            <a:ext cx="10092195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No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perceived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brand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that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needs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reconsideration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or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enforcement</a:t>
            </a: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  <a:p>
            <a:pPr fontAlgn="auto">
              <a:lnSpc>
                <a:spcPct val="130000"/>
              </a:lnSpc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Needed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to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consider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destination’s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assets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relative to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comp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. Set</a:t>
            </a:r>
          </a:p>
          <a:p>
            <a:pPr fontAlgn="auto">
              <a:lnSpc>
                <a:spcPct val="130000"/>
              </a:lnSpc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Needed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to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consider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presentations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of the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comp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. Set</a:t>
            </a:r>
          </a:p>
          <a:p>
            <a:pPr fontAlgn="auto">
              <a:lnSpc>
                <a:spcPct val="130000"/>
              </a:lnSpc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Needed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to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consider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visitor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needs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and expectations</a:t>
            </a:r>
          </a:p>
          <a:p>
            <a:pPr lvl="1">
              <a:lnSpc>
                <a:spcPct val="130000"/>
              </a:lnSpc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Weather</a:t>
            </a:r>
            <a:endParaRPr lang="fr-FR" sz="20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lnSpc>
                <a:spcPct val="130000"/>
              </a:lnSpc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Relaxation/Escape</a:t>
            </a:r>
          </a:p>
          <a:p>
            <a:pPr lvl="1">
              <a:lnSpc>
                <a:spcPct val="130000"/>
              </a:lnSpc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Beach</a:t>
            </a:r>
          </a:p>
          <a:p>
            <a:pPr lvl="1">
              <a:lnSpc>
                <a:spcPct val="130000"/>
              </a:lnSpc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Food and Drink</a:t>
            </a:r>
            <a:endParaRPr lang="fr-FR" sz="20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7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10499177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Conclusions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441" y="2246314"/>
            <a:ext cx="8628990" cy="3748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9973" y="1499937"/>
            <a:ext cx="10092195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No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perceived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brand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that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needs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reconsideration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or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enforcement</a:t>
            </a: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  <a:p>
            <a:pPr fontAlgn="auto">
              <a:lnSpc>
                <a:spcPct val="130000"/>
              </a:lnSpc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Needed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to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consider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destination’s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assets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relative to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comp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. Set</a:t>
            </a:r>
          </a:p>
          <a:p>
            <a:pPr>
              <a:lnSpc>
                <a:spcPct val="130000"/>
              </a:lnSpc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Needed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to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consider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presentations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of the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comp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. Set</a:t>
            </a:r>
          </a:p>
          <a:p>
            <a:pPr>
              <a:lnSpc>
                <a:spcPct val="130000"/>
              </a:lnSpc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Needed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to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consider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visitor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needs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expectations</a:t>
            </a:r>
          </a:p>
          <a:p>
            <a:pPr>
              <a:lnSpc>
                <a:spcPct val="130000"/>
              </a:lnSpc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Assets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are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primarily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outdoor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outside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experiences</a:t>
            </a: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7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8781351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Conclusions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 descr="circle 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934" y="820486"/>
            <a:ext cx="3738562" cy="3833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582409" y="2357186"/>
            <a:ext cx="15494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Aft>
                <a:spcPts val="4200"/>
              </a:spcAft>
            </a:pPr>
            <a:r>
              <a:rPr lang="en-US" altLang="en-US" b="1" dirty="0">
                <a:solidFill>
                  <a:srgbClr val="FF7ED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PLACE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9973" y="1334988"/>
            <a:ext cx="7046079" cy="5035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200"/>
              </a:spcBef>
              <a:buClr>
                <a:srgbClr val="41B8FF"/>
              </a:buClr>
              <a:buNone/>
            </a:pPr>
            <a:r>
              <a:rPr lang="en-US" sz="2000" i="1" dirty="0" smtClean="0">
                <a:solidFill>
                  <a:schemeClr val="tx1"/>
                </a:solidFill>
              </a:rPr>
              <a:t>Attributes:</a:t>
            </a:r>
          </a:p>
          <a:p>
            <a:pPr lvl="0">
              <a:lnSpc>
                <a:spcPct val="100000"/>
              </a:lnSpc>
              <a:spcBef>
                <a:spcPts val="200"/>
              </a:spcBef>
              <a:buClr>
                <a:srgbClr val="41B8FF"/>
              </a:buClr>
            </a:pPr>
            <a:r>
              <a:rPr lang="en-US" sz="1600" i="1" dirty="0" smtClean="0">
                <a:solidFill>
                  <a:schemeClr val="tx1"/>
                </a:solidFill>
              </a:rPr>
              <a:t>Florida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spcBef>
                <a:spcPts val="200"/>
              </a:spcBef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Beaches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spcBef>
                <a:spcPts val="200"/>
              </a:spcBef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Shelling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spcBef>
                <a:spcPts val="200"/>
              </a:spcBef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Islands (remote &amp; natural)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spcBef>
                <a:spcPts val="200"/>
              </a:spcBef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Boating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spcBef>
                <a:spcPts val="200"/>
              </a:spcBef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Sightseeing cruises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spcBef>
                <a:spcPts val="200"/>
              </a:spcBef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Fishing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spcBef>
                <a:spcPts val="200"/>
              </a:spcBef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Nature/hiking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spcBef>
                <a:spcPts val="200"/>
              </a:spcBef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Nature/observation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spcBef>
                <a:spcPts val="200"/>
              </a:spcBef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Kayaking/Canoeing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spcBef>
                <a:spcPts val="200"/>
              </a:spcBef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Stand up paddle boarding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spcBef>
                <a:spcPts val="200"/>
              </a:spcBef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Track &amp; Trails/Off Road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spcBef>
                <a:spcPts val="200"/>
              </a:spcBef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Biking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spcBef>
                <a:spcPts val="200"/>
              </a:spcBef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Baseball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spcBef>
                <a:spcPts val="200"/>
              </a:spcBef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Culinary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spcBef>
                <a:spcPts val="200"/>
              </a:spcBef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Events &amp; Entertainment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spcBef>
                <a:spcPts val="200"/>
              </a:spcBef>
              <a:buClr>
                <a:srgbClr val="41B8FF"/>
              </a:buClr>
            </a:pPr>
            <a:r>
              <a:rPr lang="en-US" sz="1600" i="1" dirty="0">
                <a:solidFill>
                  <a:schemeClr val="tx1"/>
                </a:solidFill>
              </a:rPr>
              <a:t>Arts &amp; Culture</a:t>
            </a:r>
            <a:endParaRPr lang="en-US" sz="1600" dirty="0">
              <a:solidFill>
                <a:schemeClr val="tx1"/>
              </a:solidFill>
            </a:endParaRPr>
          </a:p>
          <a:p>
            <a:pPr marL="0" indent="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1B8FF"/>
              </a:buClr>
              <a:buNone/>
              <a:defRPr/>
            </a:pPr>
            <a:endParaRPr lang="en-US" sz="1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1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10499177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Conclusions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441" y="2246314"/>
            <a:ext cx="8628990" cy="3748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9973" y="1499937"/>
            <a:ext cx="10092195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No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perceived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brand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that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needs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reconsideration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or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enforcement</a:t>
            </a: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  <a:p>
            <a:pPr fontAlgn="auto">
              <a:lnSpc>
                <a:spcPct val="130000"/>
              </a:lnSpc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Will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need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to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consider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destination’s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assets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relative to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comp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. Set</a:t>
            </a:r>
          </a:p>
          <a:p>
            <a:pPr>
              <a:lnSpc>
                <a:spcPct val="130000"/>
              </a:lnSpc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Will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need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to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consider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presentations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of the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comp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. Set</a:t>
            </a:r>
          </a:p>
          <a:p>
            <a:pPr>
              <a:lnSpc>
                <a:spcPct val="130000"/>
              </a:lnSpc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Need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to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consider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visitor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needs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expectations</a:t>
            </a:r>
          </a:p>
          <a:p>
            <a:pPr>
              <a:lnSpc>
                <a:spcPct val="130000"/>
              </a:lnSpc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Assets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are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primarily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outdoor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outside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experiences</a:t>
            </a: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30000"/>
              </a:lnSpc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May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be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a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stronger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male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consideration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than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other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destinations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  <a:p>
            <a:pPr fontAlgn="auto">
              <a:lnSpc>
                <a:spcPct val="130000"/>
              </a:lnSpc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03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10499177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Recommendations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441" y="2246314"/>
            <a:ext cx="8628990" cy="3748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9973" y="1451809"/>
            <a:ext cx="10092195" cy="487997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Clr>
                <a:srgbClr val="2BC7FF"/>
              </a:buClr>
              <a:buNone/>
              <a:defRPr/>
            </a:pPr>
            <a:r>
              <a:rPr lang="fr-FR" sz="3000" u="sng" dirty="0" smtClean="0">
                <a:solidFill>
                  <a:srgbClr val="41B8FF"/>
                </a:solidFill>
              </a:rPr>
              <a:t>Position</a:t>
            </a:r>
            <a:endParaRPr lang="fr-FR" sz="30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fontAlgn="auto">
              <a:lnSpc>
                <a:spcPct val="130000"/>
              </a:lnSpc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No </a:t>
            </a: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perceived</a:t>
            </a: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 brand </a:t>
            </a: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that</a:t>
            </a: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needs</a:t>
            </a: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reconsideration</a:t>
            </a: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 or </a:t>
            </a: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enforcement</a:t>
            </a:r>
            <a:endParaRPr lang="fr-FR" sz="24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fontAlgn="auto">
              <a:lnSpc>
                <a:spcPct val="130000"/>
              </a:lnSpc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Will </a:t>
            </a: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need</a:t>
            </a: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 to </a:t>
            </a: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consider</a:t>
            </a: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destination’s</a:t>
            </a: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assets</a:t>
            </a: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 relative to </a:t>
            </a: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comp</a:t>
            </a: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. set</a:t>
            </a:r>
          </a:p>
          <a:p>
            <a:pPr>
              <a:lnSpc>
                <a:spcPct val="130000"/>
              </a:lnSpc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Will </a:t>
            </a: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need</a:t>
            </a: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 to </a:t>
            </a: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consider</a:t>
            </a: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presentations</a:t>
            </a: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 of the </a:t>
            </a: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comp</a:t>
            </a: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. Set</a:t>
            </a:r>
          </a:p>
          <a:p>
            <a:pPr>
              <a:lnSpc>
                <a:spcPct val="130000"/>
              </a:lnSpc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Need</a:t>
            </a: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to </a:t>
            </a:r>
            <a:r>
              <a:rPr lang="fr-FR" sz="2400" i="1" dirty="0" err="1">
                <a:solidFill>
                  <a:schemeClr val="bg1">
                    <a:lumMod val="50000"/>
                  </a:schemeClr>
                </a:solidFill>
              </a:rPr>
              <a:t>consider</a:t>
            </a:r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400" i="1" dirty="0" err="1">
                <a:solidFill>
                  <a:schemeClr val="bg1">
                    <a:lumMod val="50000"/>
                  </a:schemeClr>
                </a:solidFill>
              </a:rPr>
              <a:t>visitor</a:t>
            </a:r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400" i="1" dirty="0" err="1">
                <a:solidFill>
                  <a:schemeClr val="bg1">
                    <a:lumMod val="50000"/>
                  </a:schemeClr>
                </a:solidFill>
              </a:rPr>
              <a:t>needs</a:t>
            </a:r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expectations</a:t>
            </a:r>
          </a:p>
          <a:p>
            <a:pPr>
              <a:lnSpc>
                <a:spcPct val="130000"/>
              </a:lnSpc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Need</a:t>
            </a: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 to engage </a:t>
            </a: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both</a:t>
            </a: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 male and </a:t>
            </a: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female</a:t>
            </a:r>
            <a:endParaRPr lang="fr-FR" sz="24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30000"/>
              </a:lnSpc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Need</a:t>
            </a: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 to </a:t>
            </a: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consider</a:t>
            </a: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younger</a:t>
            </a: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 and international</a:t>
            </a:r>
          </a:p>
          <a:p>
            <a:pPr>
              <a:lnSpc>
                <a:spcPct val="130000"/>
              </a:lnSpc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fr-FR" sz="2400" i="1" dirty="0" err="1">
                <a:solidFill>
                  <a:schemeClr val="bg1">
                    <a:lumMod val="50000"/>
                  </a:schemeClr>
                </a:solidFill>
              </a:rPr>
              <a:t>Assets</a:t>
            </a:r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 are </a:t>
            </a:r>
            <a:r>
              <a:rPr lang="fr-FR" sz="2400" i="1" dirty="0" err="1">
                <a:solidFill>
                  <a:schemeClr val="bg1">
                    <a:lumMod val="50000"/>
                  </a:schemeClr>
                </a:solidFill>
              </a:rPr>
              <a:t>primarily</a:t>
            </a:r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400" i="1" dirty="0" err="1">
                <a:solidFill>
                  <a:schemeClr val="bg1">
                    <a:lumMod val="50000"/>
                  </a:schemeClr>
                </a:solidFill>
              </a:rPr>
              <a:t>outdoor</a:t>
            </a:r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fr-FR" sz="2400" i="1" dirty="0" err="1">
                <a:solidFill>
                  <a:schemeClr val="bg1">
                    <a:lumMod val="50000"/>
                  </a:schemeClr>
                </a:solidFill>
              </a:rPr>
              <a:t>outside</a:t>
            </a:r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experiences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  <a:p>
            <a:pPr fontAlgn="auto">
              <a:lnSpc>
                <a:spcPct val="130000"/>
              </a:lnSpc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5903" y="1177979"/>
            <a:ext cx="3969584" cy="363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394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10499177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Recommendations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441" y="2246314"/>
            <a:ext cx="8628990" cy="3748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9973" y="1499937"/>
            <a:ext cx="10092195" cy="487997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Aft>
                <a:spcPts val="0"/>
              </a:spcAft>
              <a:buClr>
                <a:srgbClr val="2BC7FF"/>
              </a:buClr>
              <a:buNone/>
              <a:defRPr/>
            </a:pPr>
            <a:r>
              <a:rPr lang="fr-FR" sz="3200" u="sng" dirty="0" smtClean="0">
                <a:solidFill>
                  <a:srgbClr val="41B8FF"/>
                </a:solidFill>
              </a:rPr>
              <a:t>Position</a:t>
            </a:r>
          </a:p>
          <a:p>
            <a:pPr mar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BC7FF"/>
              </a:buClr>
              <a:buNone/>
              <a:defRPr/>
            </a:pPr>
            <a:r>
              <a:rPr lang="fr-FR" sz="2400" i="1" dirty="0" err="1" smtClean="0">
                <a:solidFill>
                  <a:schemeClr val="tx1"/>
                </a:solidFill>
              </a:rPr>
              <a:t>Florida’s</a:t>
            </a:r>
            <a:r>
              <a:rPr lang="fr-FR" sz="2400" i="1" dirty="0" smtClean="0">
                <a:solidFill>
                  <a:schemeClr val="tx1"/>
                </a:solidFill>
              </a:rPr>
              <a:t> "</a:t>
            </a:r>
            <a:r>
              <a:rPr lang="fr-FR" sz="2400" i="1" dirty="0" err="1" smtClean="0">
                <a:solidFill>
                  <a:schemeClr val="tx1"/>
                </a:solidFill>
              </a:rPr>
              <a:t>Outdoor</a:t>
            </a:r>
            <a:r>
              <a:rPr lang="fr-FR" sz="2400" i="1" dirty="0" smtClean="0">
                <a:solidFill>
                  <a:schemeClr val="tx1"/>
                </a:solidFill>
              </a:rPr>
              <a:t>/</a:t>
            </a:r>
            <a:r>
              <a:rPr lang="fr-FR" sz="2400" i="1" dirty="0" err="1" smtClean="0">
                <a:solidFill>
                  <a:schemeClr val="tx1"/>
                </a:solidFill>
              </a:rPr>
              <a:t>Outside</a:t>
            </a:r>
            <a:r>
              <a:rPr lang="fr-FR" sz="2400" i="1" dirty="0" smtClean="0">
                <a:solidFill>
                  <a:schemeClr val="tx1"/>
                </a:solidFill>
              </a:rPr>
              <a:t>" destination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BC7FF"/>
              </a:buClr>
              <a:defRPr/>
            </a:pPr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Not </a:t>
            </a:r>
            <a:r>
              <a:rPr lang="fr-FR" sz="2400" i="1" dirty="0" err="1">
                <a:solidFill>
                  <a:schemeClr val="bg1">
                    <a:lumMod val="50000"/>
                  </a:schemeClr>
                </a:solidFill>
              </a:rPr>
              <a:t>taken</a:t>
            </a:r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 by </a:t>
            </a:r>
            <a:r>
              <a:rPr lang="fr-FR" sz="2400" i="1" dirty="0" err="1">
                <a:solidFill>
                  <a:schemeClr val="bg1">
                    <a:lumMod val="50000"/>
                  </a:schemeClr>
                </a:solidFill>
              </a:rPr>
              <a:t>competitive</a:t>
            </a:r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 set or </a:t>
            </a:r>
            <a:r>
              <a:rPr lang="fr-FR" sz="2400" i="1" dirty="0" err="1">
                <a:solidFill>
                  <a:schemeClr val="bg1">
                    <a:lumMod val="50000"/>
                  </a:schemeClr>
                </a:solidFill>
              </a:rPr>
              <a:t>others</a:t>
            </a:r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 in the state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BC7FF"/>
              </a:buClr>
              <a:defRPr/>
            </a:pPr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Broad </a:t>
            </a:r>
            <a:r>
              <a:rPr lang="fr-FR" sz="2400" i="1" dirty="0" err="1">
                <a:solidFill>
                  <a:schemeClr val="bg1">
                    <a:lumMod val="50000"/>
                  </a:schemeClr>
                </a:solidFill>
              </a:rPr>
              <a:t>enough</a:t>
            </a:r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 to </a:t>
            </a:r>
            <a:r>
              <a:rPr lang="fr-FR" sz="2400" i="1" dirty="0" err="1">
                <a:solidFill>
                  <a:schemeClr val="bg1">
                    <a:lumMod val="50000"/>
                  </a:schemeClr>
                </a:solidFill>
              </a:rPr>
              <a:t>include</a:t>
            </a:r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400" i="1" dirty="0" err="1">
                <a:solidFill>
                  <a:schemeClr val="bg1">
                    <a:lumMod val="50000"/>
                  </a:schemeClr>
                </a:solidFill>
              </a:rPr>
              <a:t>eco</a:t>
            </a:r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/nature, </a:t>
            </a: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historic</a:t>
            </a: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attractions, plus </a:t>
            </a:r>
            <a:r>
              <a:rPr lang="fr-FR" sz="2400" i="1" dirty="0" err="1">
                <a:solidFill>
                  <a:schemeClr val="bg1">
                    <a:lumMod val="50000"/>
                  </a:schemeClr>
                </a:solidFill>
              </a:rPr>
              <a:t>beaches</a:t>
            </a:r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islands</a:t>
            </a:r>
            <a:endParaRPr lang="fr-FR" sz="24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BC7FF"/>
              </a:buClr>
              <a:defRPr/>
            </a:pP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Meets</a:t>
            </a: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expections</a:t>
            </a: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potential</a:t>
            </a: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visitor</a:t>
            </a:r>
            <a:endParaRPr lang="fr-FR" sz="24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BC7FF"/>
              </a:buClr>
              <a:defRPr/>
            </a:pP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Attractive to international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BC7FF"/>
              </a:buClr>
              <a:defRPr/>
            </a:pP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Authentic</a:t>
            </a: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, Off-the-</a:t>
            </a: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Beaten</a:t>
            </a: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-Path, </a:t>
            </a: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less</a:t>
            </a: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branded</a:t>
            </a: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, attractive to </a:t>
            </a: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younger</a:t>
            </a: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demos</a:t>
            </a:r>
            <a:endParaRPr lang="fr-FR" sz="24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BC7FF"/>
              </a:buClr>
              <a:defRPr/>
            </a:pP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Works for </a:t>
            </a: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both</a:t>
            </a: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 male and </a:t>
            </a: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female</a:t>
            </a: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targets</a:t>
            </a:r>
            <a:endParaRPr lang="fr-FR" sz="24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BC7FF"/>
              </a:buClr>
              <a:defRPr/>
            </a:pP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Balances </a:t>
            </a: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potential</a:t>
            </a: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negatives</a:t>
            </a: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lack</a:t>
            </a: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 of shopping and </a:t>
            </a: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rainy</a:t>
            </a: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day</a:t>
            </a:r>
            <a:endParaRPr lang="fr-FR" sz="24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BC7FF"/>
              </a:buClr>
              <a:defRPr/>
            </a:pP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Works for Group and Sports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BC7FF"/>
              </a:buClr>
              <a:defRPr/>
            </a:pP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Has to </a:t>
            </a: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include</a:t>
            </a: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dining</a:t>
            </a:r>
            <a:endParaRPr lang="fr-FR" sz="24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defRPr/>
            </a:pPr>
            <a:endParaRPr lang="fr-FR" sz="24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 fontAlgn="auto">
              <a:lnSpc>
                <a:spcPct val="130000"/>
              </a:lnSpc>
              <a:spcAft>
                <a:spcPts val="0"/>
              </a:spcAft>
              <a:buClr>
                <a:srgbClr val="2BC7FF"/>
              </a:buClr>
              <a:buNone/>
              <a:defRPr/>
            </a:pPr>
            <a:endParaRPr lang="fr-FR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fontAlgn="auto">
              <a:lnSpc>
                <a:spcPct val="130000"/>
              </a:lnSpc>
              <a:spcAft>
                <a:spcPts val="0"/>
              </a:spcAft>
              <a:buClr>
                <a:srgbClr val="2BC7FF"/>
              </a:buClr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5903" y="1177979"/>
            <a:ext cx="3969584" cy="363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57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8781351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What we set out to do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441" y="2246314"/>
            <a:ext cx="8628990" cy="3748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9973" y="1499937"/>
            <a:ext cx="9112675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buClr>
                <a:srgbClr val="2BC7FF"/>
              </a:buClr>
              <a:defRPr/>
            </a:pPr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Consider Branding the destination</a:t>
            </a:r>
          </a:p>
          <a:p>
            <a:pPr>
              <a:lnSpc>
                <a:spcPct val="130000"/>
              </a:lnSpc>
              <a:buClr>
                <a:srgbClr val="2BC7FF"/>
              </a:buClr>
              <a:defRPr/>
            </a:pPr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Determine unique, competitive positions in state</a:t>
            </a:r>
          </a:p>
          <a:p>
            <a:pPr>
              <a:lnSpc>
                <a:spcPct val="130000"/>
              </a:lnSpc>
              <a:buClr>
                <a:srgbClr val="2BC7FF"/>
              </a:buClr>
              <a:defRPr/>
            </a:pPr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Develop Brand and Its Components of Expression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30000"/>
              </a:lnSpc>
              <a:buClr>
                <a:srgbClr val="2BC7FF"/>
              </a:buClr>
              <a:defRPr/>
            </a:pPr>
            <a:r>
              <a:rPr lang="fr-FR" sz="3000" dirty="0" err="1" smtClean="0">
                <a:solidFill>
                  <a:schemeClr val="bg1">
                    <a:lumMod val="50000"/>
                  </a:schemeClr>
                </a:solidFill>
              </a:rPr>
              <a:t>Recommend</a:t>
            </a:r>
            <a:r>
              <a:rPr lang="fr-FR" sz="3000" dirty="0" smtClean="0">
                <a:solidFill>
                  <a:schemeClr val="bg1">
                    <a:lumMod val="50000"/>
                  </a:schemeClr>
                </a:solidFill>
              </a:rPr>
              <a:t> application and use</a:t>
            </a:r>
          </a:p>
          <a:p>
            <a:pPr>
              <a:lnSpc>
                <a:spcPct val="130000"/>
              </a:lnSpc>
              <a:buClr>
                <a:srgbClr val="2BC7FF"/>
              </a:buClr>
              <a:defRPr/>
            </a:pPr>
            <a:r>
              <a:rPr lang="fr-FR" sz="3000" dirty="0" err="1" smtClean="0">
                <a:solidFill>
                  <a:schemeClr val="bg1">
                    <a:lumMod val="50000"/>
                  </a:schemeClr>
                </a:solidFill>
              </a:rPr>
              <a:t>Consider</a:t>
            </a:r>
            <a:r>
              <a:rPr lang="fr-FR" sz="3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3000" dirty="0" err="1" smtClean="0">
                <a:solidFill>
                  <a:schemeClr val="bg1">
                    <a:lumMod val="50000"/>
                  </a:schemeClr>
                </a:solidFill>
              </a:rPr>
              <a:t>market</a:t>
            </a:r>
            <a:r>
              <a:rPr lang="fr-FR" sz="3000" dirty="0" smtClean="0">
                <a:solidFill>
                  <a:schemeClr val="bg1">
                    <a:lumMod val="50000"/>
                  </a:schemeClr>
                </a:solidFill>
              </a:rPr>
              <a:t> adoption</a:t>
            </a:r>
            <a:endParaRPr lang="en-US" sz="30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42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10499177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Recommendations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441" y="2246314"/>
            <a:ext cx="8628990" cy="3748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9973" y="1499937"/>
            <a:ext cx="10092195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BC7FF"/>
              </a:buClr>
              <a:buNone/>
              <a:defRPr/>
            </a:pPr>
            <a:r>
              <a:rPr lang="fr-FR" sz="3000" u="sng" dirty="0" err="1" smtClean="0">
                <a:solidFill>
                  <a:srgbClr val="41B8FF"/>
                </a:solidFill>
              </a:rPr>
              <a:t>Naming</a:t>
            </a:r>
            <a:endParaRPr lang="fr-FR" sz="3000" u="sng" dirty="0" smtClean="0">
              <a:solidFill>
                <a:srgbClr val="41B8FF"/>
              </a:solidFill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defRPr/>
            </a:pP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Less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awareness</a:t>
            </a:r>
            <a:r>
              <a:rPr lang="fr-FR" sz="20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provides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clean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slate</a:t>
            </a:r>
            <a:endParaRPr lang="fr-FR" sz="20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defRPr/>
            </a:pP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‘’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County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’’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never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resonates</a:t>
            </a:r>
            <a:endParaRPr lang="fr-FR" sz="20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defRPr/>
            </a:pP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Needs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‘’Google-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ability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.’’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Specific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place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names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Consider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what’s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already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drawing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traffic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defRPr/>
            </a:pP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’’Charlotte Harbor’’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a body of water. One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general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area, not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specific</a:t>
            </a:r>
            <a:r>
              <a:rPr lang="fr-FR" sz="20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areas. Far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from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Englewood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defRPr/>
            </a:pP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Can’t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ingnore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role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of the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airport</a:t>
            </a:r>
            <a:endParaRPr lang="fr-FR" sz="20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defRPr/>
            </a:pP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Port Charlotte not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strong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marketable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visitation area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defRPr/>
            </a:pP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Needs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to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reflect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what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anchors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the area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geographically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, and best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sells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the area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defRPr/>
            </a:pP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Need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to claim ‘’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beach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’’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defRPr/>
            </a:pP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Need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to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leverage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the power of ’’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islands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’’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defRPr/>
            </a:pP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Consider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how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other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destinations’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naming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decisions</a:t>
            </a: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39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10499177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Recommendations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441" y="2246314"/>
            <a:ext cx="8628990" cy="3748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9973" y="1499937"/>
            <a:ext cx="10092195" cy="84622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BC7FF"/>
              </a:buClr>
              <a:buNone/>
              <a:defRPr/>
            </a:pPr>
            <a:r>
              <a:rPr lang="fr-FR" sz="3000" u="sng" smtClean="0">
                <a:solidFill>
                  <a:srgbClr val="41B8FF"/>
                </a:solidFill>
              </a:rPr>
              <a:t>Naming</a:t>
            </a:r>
            <a:endParaRPr lang="fr-FR" sz="3000" u="sng" dirty="0" smtClean="0">
              <a:solidFill>
                <a:srgbClr val="41B8FF"/>
              </a:solidFill>
            </a:endParaRPr>
          </a:p>
        </p:txBody>
      </p:sp>
      <p:pic>
        <p:nvPicPr>
          <p:cNvPr id="10" name="Picture 9" descr="ParadiseCoast_Twitter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2599" y="2648585"/>
            <a:ext cx="1415012" cy="129952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Picture 11" descr="Visit-St.-Petersburg-Clearwater_larg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9872" y="2590133"/>
            <a:ext cx="1357979" cy="135797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Picture 12" descr="Bradenton CVB Logo Turq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974" y="2713133"/>
            <a:ext cx="2057357" cy="114297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6818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10499177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Recommendations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441" y="2246314"/>
            <a:ext cx="8628990" cy="3748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9973" y="1499937"/>
            <a:ext cx="10092195" cy="487997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BC7FF"/>
              </a:buClr>
              <a:buNone/>
              <a:defRPr/>
            </a:pPr>
            <a:r>
              <a:rPr lang="fr-FR" sz="3000" u="sng" dirty="0" err="1" smtClean="0">
                <a:solidFill>
                  <a:srgbClr val="41B8FF"/>
                </a:solidFill>
              </a:rPr>
              <a:t>Naming</a:t>
            </a:r>
            <a:endParaRPr lang="fr-FR" sz="3000" u="sng" dirty="0" smtClean="0">
              <a:solidFill>
                <a:srgbClr val="41B8FF"/>
              </a:solidFill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defRPr/>
            </a:pP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Less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awareness</a:t>
            </a:r>
            <a:r>
              <a:rPr lang="fr-FR" sz="20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provides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clean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slate</a:t>
            </a:r>
            <a:endParaRPr lang="fr-FR" sz="20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defRPr/>
            </a:pP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‘’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County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’’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never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resonates</a:t>
            </a:r>
            <a:endParaRPr lang="fr-FR" sz="20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defRPr/>
            </a:pP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Needs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‘’Google-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ability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.’’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Specific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place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names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Consider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what’s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already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drawing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traffic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defRPr/>
            </a:pP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’’Charlotte Harbor’’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a body of water. One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general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area, not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specific</a:t>
            </a:r>
            <a:r>
              <a:rPr lang="fr-FR" sz="20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areas. Far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from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Englewood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defRPr/>
            </a:pP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Confusion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with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Charlotte,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North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Carolina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defRPr/>
            </a:pP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Can’t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ingnore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the roll of the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airport</a:t>
            </a:r>
            <a:endParaRPr lang="fr-FR" sz="20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defRPr/>
            </a:pP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Port Charlotte not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strong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marketable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visitation area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defRPr/>
            </a:pP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Needs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to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reflect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what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anchors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the area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geographically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, and best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sells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the area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defRPr/>
            </a:pP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Need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to claim ‘’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beach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’’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defRPr/>
            </a:pP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Need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to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leverage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the power of ’’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islands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’’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defRPr/>
            </a:pP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Consider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how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other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destinations’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naming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decisions</a:t>
            </a:r>
            <a:endParaRPr lang="fr-FR" sz="20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BC7FF"/>
              </a:buClr>
              <a:defRPr/>
            </a:pP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Needs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to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aid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geographic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location of the destination </a:t>
            </a: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6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10499177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Recommendations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441" y="2246314"/>
            <a:ext cx="8628990" cy="3748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9973" y="1499937"/>
            <a:ext cx="10092195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BC7FF"/>
              </a:buClr>
              <a:buNone/>
              <a:defRPr/>
            </a:pPr>
            <a:r>
              <a:rPr lang="fr-FR" sz="3000" u="sng" dirty="0" err="1" smtClean="0">
                <a:solidFill>
                  <a:srgbClr val="41B8FF"/>
                </a:solidFill>
              </a:rPr>
              <a:t>Naming</a:t>
            </a:r>
            <a:r>
              <a:rPr lang="fr-FR" sz="3000" u="sng" dirty="0" smtClean="0">
                <a:solidFill>
                  <a:srgbClr val="41B8FF"/>
                </a:solidFill>
              </a:rPr>
              <a:t> </a:t>
            </a:r>
            <a:r>
              <a:rPr lang="fr-FR" sz="3000" u="sng" dirty="0" err="1" smtClean="0">
                <a:solidFill>
                  <a:srgbClr val="41B8FF"/>
                </a:solidFill>
              </a:rPr>
              <a:t>Recommendation</a:t>
            </a:r>
            <a:r>
              <a:rPr lang="fr-FR" sz="3000" u="sng" dirty="0" smtClean="0">
                <a:solidFill>
                  <a:srgbClr val="41B8FF"/>
                </a:solidFill>
              </a:rPr>
              <a:t>:</a:t>
            </a:r>
            <a:endParaRPr lang="fr-FR" sz="3000" u="sng" dirty="0">
              <a:solidFill>
                <a:srgbClr val="41B8FF"/>
              </a:solidFill>
            </a:endParaRPr>
          </a:p>
          <a:p>
            <a:pPr mar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BC7FF"/>
              </a:buClr>
              <a:buNone/>
              <a:defRPr/>
            </a:pPr>
            <a:r>
              <a:rPr lang="fr-FR" i="1" dirty="0" smtClean="0">
                <a:solidFill>
                  <a:schemeClr val="tx1"/>
                </a:solidFill>
              </a:rPr>
              <a:t>‘’Punta </a:t>
            </a:r>
            <a:r>
              <a:rPr lang="fr-FR" i="1" dirty="0" err="1" smtClean="0">
                <a:solidFill>
                  <a:schemeClr val="tx1"/>
                </a:solidFill>
              </a:rPr>
              <a:t>Gorda</a:t>
            </a:r>
            <a:r>
              <a:rPr lang="fr-FR" i="1" dirty="0" smtClean="0">
                <a:solidFill>
                  <a:schemeClr val="tx1"/>
                </a:solidFill>
              </a:rPr>
              <a:t> / Englewood Beach’’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BC7FF"/>
              </a:buClr>
              <a:defRPr/>
            </a:pPr>
            <a:r>
              <a:rPr lang="fr-FR" sz="2000" i="1" dirty="0" err="1">
                <a:solidFill>
                  <a:schemeClr val="bg1">
                    <a:lumMod val="50000"/>
                  </a:schemeClr>
                </a:solidFill>
              </a:rPr>
              <a:t>Ties</a:t>
            </a:r>
            <a:r>
              <a:rPr lang="fr-FR" sz="20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i="1" dirty="0" err="1">
                <a:solidFill>
                  <a:schemeClr val="bg1">
                    <a:lumMod val="50000"/>
                  </a:schemeClr>
                </a:solidFill>
              </a:rPr>
              <a:t>both</a:t>
            </a:r>
            <a:r>
              <a:rPr lang="fr-FR" sz="2000" i="1" dirty="0">
                <a:solidFill>
                  <a:schemeClr val="bg1">
                    <a:lumMod val="50000"/>
                  </a:schemeClr>
                </a:solidFill>
              </a:rPr>
              <a:t> ends of the </a:t>
            </a:r>
            <a:r>
              <a:rPr lang="fr-FR" sz="2000" i="1" dirty="0" err="1">
                <a:solidFill>
                  <a:schemeClr val="bg1">
                    <a:lumMod val="50000"/>
                  </a:schemeClr>
                </a:solidFill>
              </a:rPr>
              <a:t>county</a:t>
            </a:r>
            <a:r>
              <a:rPr lang="fr-FR" sz="2000" i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fr-FR" sz="2000" i="1" dirty="0" err="1">
                <a:solidFill>
                  <a:schemeClr val="bg1">
                    <a:lumMod val="50000"/>
                  </a:schemeClr>
                </a:solidFill>
              </a:rPr>
              <a:t>providing</a:t>
            </a:r>
            <a:r>
              <a:rPr lang="fr-FR" sz="20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i="1" dirty="0" err="1">
                <a:solidFill>
                  <a:schemeClr val="bg1">
                    <a:lumMod val="50000"/>
                  </a:schemeClr>
                </a:solidFill>
              </a:rPr>
              <a:t>define</a:t>
            </a:r>
            <a:r>
              <a:rPr lang="fr-FR" sz="2000" i="1" dirty="0">
                <a:solidFill>
                  <a:schemeClr val="bg1">
                    <a:lumMod val="50000"/>
                  </a:schemeClr>
                </a:solidFill>
              </a:rPr>
              <a:t> the area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geographically</a:t>
            </a:r>
            <a:endParaRPr lang="fr-FR" sz="20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BC7FF"/>
              </a:buClr>
              <a:defRPr/>
            </a:pP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Allows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for cross promotion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between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the areas,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across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county</a:t>
            </a:r>
            <a:endParaRPr lang="fr-FR" sz="20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BC7FF"/>
              </a:buClr>
              <a:defRPr/>
            </a:pP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Research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respondents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didn’t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attach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a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name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to the area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BC7FF"/>
              </a:buClr>
              <a:defRPr/>
            </a:pP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Reflects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area’s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two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major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tourism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areas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BC7FF"/>
              </a:buClr>
              <a:defRPr/>
            </a:pP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Allows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the use of ‘’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beach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’’ – A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primary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draw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, plus Englewood an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easier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point of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access</a:t>
            </a:r>
            <a:endParaRPr lang="fr-FR" sz="20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BC7FF"/>
              </a:buClr>
              <a:defRPr/>
            </a:pP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Reflects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Punta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Gorda’s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size, concentration of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visitor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assets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access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to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assets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outside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core</a:t>
            </a:r>
            <a:endParaRPr lang="fr-FR" sz="20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BC7FF"/>
              </a:buClr>
              <a:defRPr/>
            </a:pP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Reinforces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airport</a:t>
            </a:r>
            <a:endParaRPr lang="fr-FR" sz="2000" i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87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10499177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Recommendations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9973" y="1499937"/>
            <a:ext cx="10092195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BC7FF"/>
              </a:buClr>
              <a:buNone/>
              <a:defRPr/>
            </a:pPr>
            <a:r>
              <a:rPr lang="fr-FR" sz="3000" u="sng" dirty="0" err="1" smtClean="0">
                <a:solidFill>
                  <a:srgbClr val="41B8FF"/>
                </a:solidFill>
              </a:rPr>
              <a:t>Naming</a:t>
            </a:r>
            <a:r>
              <a:rPr lang="fr-FR" sz="3000" u="sng" dirty="0" smtClean="0">
                <a:solidFill>
                  <a:srgbClr val="41B8FF"/>
                </a:solidFill>
              </a:rPr>
              <a:t> </a:t>
            </a:r>
            <a:r>
              <a:rPr lang="fr-FR" sz="3000" u="sng" dirty="0" err="1" smtClean="0">
                <a:solidFill>
                  <a:srgbClr val="41B8FF"/>
                </a:solidFill>
              </a:rPr>
              <a:t>Recommendation</a:t>
            </a:r>
            <a:r>
              <a:rPr lang="fr-FR" sz="3000" u="sng" dirty="0" smtClean="0">
                <a:solidFill>
                  <a:srgbClr val="41B8FF"/>
                </a:solidFill>
              </a:rPr>
              <a:t>:</a:t>
            </a:r>
            <a:endParaRPr lang="fr-FR" sz="3000" u="sng" dirty="0">
              <a:solidFill>
                <a:srgbClr val="41B8FF"/>
              </a:solidFill>
            </a:endParaRPr>
          </a:p>
          <a:p>
            <a:pPr mar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BC7FF"/>
              </a:buClr>
              <a:buNone/>
              <a:defRPr/>
            </a:pPr>
            <a:r>
              <a:rPr lang="fr-FR" i="1" dirty="0" smtClean="0">
                <a:solidFill>
                  <a:schemeClr val="tx1"/>
                </a:solidFill>
              </a:rPr>
              <a:t>‘’Punta </a:t>
            </a:r>
            <a:r>
              <a:rPr lang="fr-FR" i="1" dirty="0" err="1" smtClean="0">
                <a:solidFill>
                  <a:schemeClr val="tx1"/>
                </a:solidFill>
              </a:rPr>
              <a:t>Gorda</a:t>
            </a:r>
            <a:r>
              <a:rPr lang="fr-FR" i="1" dirty="0" smtClean="0">
                <a:solidFill>
                  <a:schemeClr val="tx1"/>
                </a:solidFill>
              </a:rPr>
              <a:t> / Englewood Beach’’</a:t>
            </a:r>
          </a:p>
          <a:p>
            <a:pPr mar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BC7FF"/>
              </a:buClr>
              <a:buNone/>
              <a:defRPr/>
            </a:pPr>
            <a:endParaRPr lang="fr-FR" i="1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2BC7FF"/>
              </a:buClr>
              <a:buNone/>
              <a:defRPr/>
            </a:pPr>
            <a:r>
              <a:rPr lang="fr-FR" u="sng" dirty="0" err="1" smtClean="0">
                <a:solidFill>
                  <a:srgbClr val="41B8FF"/>
                </a:solidFill>
              </a:rPr>
              <a:t>Secondary</a:t>
            </a:r>
            <a:r>
              <a:rPr lang="fr-FR" u="sng" dirty="0" smtClean="0">
                <a:solidFill>
                  <a:srgbClr val="41B8FF"/>
                </a:solidFill>
              </a:rPr>
              <a:t> Description: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2BC7FF"/>
              </a:buClr>
              <a:buNone/>
              <a:defRPr/>
            </a:pPr>
            <a:r>
              <a:rPr lang="fr-FR" i="1" dirty="0" smtClean="0">
                <a:solidFill>
                  <a:schemeClr val="tx1"/>
                </a:solidFill>
              </a:rPr>
              <a:t>‘’Charlotte Harbor and the Gulf Island </a:t>
            </a:r>
            <a:r>
              <a:rPr lang="fr-FR" i="1" dirty="0" err="1" smtClean="0">
                <a:solidFill>
                  <a:schemeClr val="tx1"/>
                </a:solidFill>
              </a:rPr>
              <a:t>Coast</a:t>
            </a:r>
            <a:r>
              <a:rPr lang="fr-FR" i="1" dirty="0" smtClean="0">
                <a:solidFill>
                  <a:schemeClr val="tx1"/>
                </a:solidFill>
              </a:rPr>
              <a:t>’’</a:t>
            </a:r>
            <a:endParaRPr lang="fr-FR" i="1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BC7FF"/>
              </a:buClr>
              <a:defRPr/>
            </a:pPr>
            <a:r>
              <a:rPr lang="fr-FR" sz="1800" i="1" dirty="0" err="1" smtClean="0">
                <a:solidFill>
                  <a:schemeClr val="bg1">
                    <a:lumMod val="50000"/>
                  </a:schemeClr>
                </a:solidFill>
              </a:rPr>
              <a:t>Further</a:t>
            </a:r>
            <a:r>
              <a:rPr lang="fr-FR" sz="18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800" i="1" dirty="0" err="1" smtClean="0">
                <a:solidFill>
                  <a:schemeClr val="bg1">
                    <a:lumMod val="50000"/>
                  </a:schemeClr>
                </a:solidFill>
              </a:rPr>
              <a:t>aids</a:t>
            </a:r>
            <a:r>
              <a:rPr lang="fr-FR" sz="18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800" i="1" dirty="0" err="1" smtClean="0">
                <a:solidFill>
                  <a:schemeClr val="bg1">
                    <a:lumMod val="50000"/>
                  </a:schemeClr>
                </a:solidFill>
              </a:rPr>
              <a:t>geographic</a:t>
            </a:r>
            <a:r>
              <a:rPr lang="fr-FR" sz="1800" i="1" dirty="0" smtClean="0">
                <a:solidFill>
                  <a:schemeClr val="bg1">
                    <a:lumMod val="50000"/>
                  </a:schemeClr>
                </a:solidFill>
              </a:rPr>
              <a:t> location </a:t>
            </a:r>
            <a:r>
              <a:rPr lang="fr-FR" sz="1800" i="1" dirty="0" err="1" smtClean="0">
                <a:solidFill>
                  <a:schemeClr val="bg1">
                    <a:lumMod val="50000"/>
                  </a:schemeClr>
                </a:solidFill>
              </a:rPr>
              <a:t>within</a:t>
            </a:r>
            <a:r>
              <a:rPr lang="fr-FR" sz="1800" i="1" dirty="0" smtClean="0">
                <a:solidFill>
                  <a:schemeClr val="bg1">
                    <a:lumMod val="50000"/>
                  </a:schemeClr>
                </a:solidFill>
              </a:rPr>
              <a:t> the state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BC7FF"/>
              </a:buClr>
              <a:defRPr/>
            </a:pPr>
            <a:r>
              <a:rPr lang="fr-FR" sz="1800" i="1" dirty="0" err="1" smtClean="0">
                <a:solidFill>
                  <a:schemeClr val="bg1">
                    <a:lumMod val="50000"/>
                  </a:schemeClr>
                </a:solidFill>
              </a:rPr>
              <a:t>Specific</a:t>
            </a:r>
            <a:r>
              <a:rPr lang="fr-FR" sz="1800" i="1" dirty="0" smtClean="0">
                <a:solidFill>
                  <a:schemeClr val="bg1">
                    <a:lumMod val="50000"/>
                  </a:schemeClr>
                </a:solidFill>
              </a:rPr>
              <a:t> as to </a:t>
            </a:r>
            <a:r>
              <a:rPr lang="fr-FR" sz="1800" i="1" dirty="0" err="1" smtClean="0">
                <a:solidFill>
                  <a:schemeClr val="bg1">
                    <a:lumMod val="50000"/>
                  </a:schemeClr>
                </a:solidFill>
              </a:rPr>
              <a:t>where</a:t>
            </a:r>
            <a:r>
              <a:rPr lang="fr-FR" sz="1800" i="1" dirty="0" smtClean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fr-FR" sz="1800" i="1" dirty="0" err="1" smtClean="0">
                <a:solidFill>
                  <a:schemeClr val="bg1">
                    <a:lumMod val="50000"/>
                  </a:schemeClr>
                </a:solidFill>
              </a:rPr>
              <a:t>gulf</a:t>
            </a:r>
            <a:r>
              <a:rPr lang="fr-FR" sz="18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800" i="1" dirty="0" err="1" smtClean="0">
                <a:solidFill>
                  <a:schemeClr val="bg1">
                    <a:lumMod val="50000"/>
                  </a:schemeClr>
                </a:solidFill>
              </a:rPr>
              <a:t>islands</a:t>
            </a:r>
            <a:r>
              <a:rPr lang="fr-FR" sz="1800" i="1" dirty="0" smtClean="0">
                <a:solidFill>
                  <a:schemeClr val="bg1">
                    <a:lumMod val="50000"/>
                  </a:schemeClr>
                </a:solidFill>
              </a:rPr>
              <a:t> are on the </a:t>
            </a:r>
            <a:r>
              <a:rPr lang="fr-FR" sz="1800" i="1" dirty="0" err="1" smtClean="0">
                <a:solidFill>
                  <a:schemeClr val="bg1">
                    <a:lumMod val="50000"/>
                  </a:schemeClr>
                </a:solidFill>
              </a:rPr>
              <a:t>gulf</a:t>
            </a:r>
            <a:r>
              <a:rPr lang="fr-FR" sz="18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800" i="1" dirty="0" err="1" smtClean="0">
                <a:solidFill>
                  <a:schemeClr val="bg1">
                    <a:lumMod val="50000"/>
                  </a:schemeClr>
                </a:solidFill>
              </a:rPr>
              <a:t>coast</a:t>
            </a:r>
            <a:endParaRPr lang="fr-FR" sz="18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BC7FF"/>
              </a:buClr>
              <a:defRPr/>
            </a:pPr>
            <a:r>
              <a:rPr lang="fr-FR" sz="1800" i="1" dirty="0" err="1" smtClean="0">
                <a:solidFill>
                  <a:schemeClr val="bg1">
                    <a:lumMod val="50000"/>
                  </a:schemeClr>
                </a:solidFill>
              </a:rPr>
              <a:t>Allows</a:t>
            </a:r>
            <a:r>
              <a:rPr lang="fr-FR" sz="1800" i="1" dirty="0" smtClean="0">
                <a:solidFill>
                  <a:schemeClr val="bg1">
                    <a:lumMod val="50000"/>
                  </a:schemeClr>
                </a:solidFill>
              </a:rPr>
              <a:t> for inclusion of the concept of ’’</a:t>
            </a:r>
            <a:r>
              <a:rPr lang="fr-FR" sz="1800" i="1" dirty="0" err="1" smtClean="0">
                <a:solidFill>
                  <a:schemeClr val="bg1">
                    <a:lumMod val="50000"/>
                  </a:schemeClr>
                </a:solidFill>
              </a:rPr>
              <a:t>islands</a:t>
            </a:r>
            <a:r>
              <a:rPr lang="fr-FR" sz="1800" i="1" dirty="0" smtClean="0">
                <a:solidFill>
                  <a:schemeClr val="bg1">
                    <a:lumMod val="50000"/>
                  </a:schemeClr>
                </a:solidFill>
              </a:rPr>
              <a:t>’’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BC7FF"/>
              </a:buClr>
              <a:defRPr/>
            </a:pPr>
            <a:r>
              <a:rPr lang="fr-FR" sz="1800" i="1" dirty="0" err="1" smtClean="0">
                <a:solidFill>
                  <a:schemeClr val="bg1">
                    <a:lumMod val="50000"/>
                  </a:schemeClr>
                </a:solidFill>
              </a:rPr>
              <a:t>Provides</a:t>
            </a:r>
            <a:r>
              <a:rPr lang="fr-FR" sz="1800" i="1" dirty="0" smtClean="0">
                <a:solidFill>
                  <a:schemeClr val="bg1">
                    <a:lumMod val="50000"/>
                  </a:schemeClr>
                </a:solidFill>
              </a:rPr>
              <a:t> for a bridge </a:t>
            </a:r>
            <a:r>
              <a:rPr lang="fr-FR" sz="1800" i="1" dirty="0" err="1" smtClean="0">
                <a:solidFill>
                  <a:schemeClr val="bg1">
                    <a:lumMod val="50000"/>
                  </a:schemeClr>
                </a:solidFill>
              </a:rPr>
              <a:t>from</a:t>
            </a:r>
            <a:r>
              <a:rPr lang="fr-FR" sz="18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800" i="1" dirty="0" err="1" smtClean="0">
                <a:solidFill>
                  <a:schemeClr val="bg1">
                    <a:lumMod val="50000"/>
                  </a:schemeClr>
                </a:solidFill>
              </a:rPr>
              <a:t>current</a:t>
            </a:r>
            <a:r>
              <a:rPr lang="fr-FR" sz="18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800" i="1" dirty="0" err="1" smtClean="0">
                <a:solidFill>
                  <a:schemeClr val="bg1">
                    <a:lumMod val="50000"/>
                  </a:schemeClr>
                </a:solidFill>
              </a:rPr>
              <a:t>name</a:t>
            </a:r>
            <a:r>
              <a:rPr lang="fr-FR" sz="1800" i="1" dirty="0" smtClean="0">
                <a:solidFill>
                  <a:schemeClr val="bg1">
                    <a:lumMod val="50000"/>
                  </a:schemeClr>
                </a:solidFill>
              </a:rPr>
              <a:t>, in a </a:t>
            </a:r>
            <a:r>
              <a:rPr lang="fr-FR" sz="1800" i="1" dirty="0" err="1" smtClean="0">
                <a:solidFill>
                  <a:schemeClr val="bg1">
                    <a:lumMod val="50000"/>
                  </a:schemeClr>
                </a:solidFill>
              </a:rPr>
              <a:t>sense</a:t>
            </a:r>
            <a:r>
              <a:rPr lang="fr-FR" sz="1800" i="1" dirty="0" smtClean="0">
                <a:solidFill>
                  <a:schemeClr val="bg1">
                    <a:lumMod val="50000"/>
                  </a:schemeClr>
                </a:solidFill>
              </a:rPr>
              <a:t> not </a:t>
            </a:r>
            <a:r>
              <a:rPr lang="fr-FR" sz="1800" i="1" dirty="0" err="1" smtClean="0">
                <a:solidFill>
                  <a:schemeClr val="bg1">
                    <a:lumMod val="50000"/>
                  </a:schemeClr>
                </a:solidFill>
              </a:rPr>
              <a:t>losing</a:t>
            </a:r>
            <a:r>
              <a:rPr lang="fr-FR" sz="18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800" i="1" dirty="0" err="1" smtClean="0">
                <a:solidFill>
                  <a:schemeClr val="bg1">
                    <a:lumMod val="50000"/>
                  </a:schemeClr>
                </a:solidFill>
              </a:rPr>
              <a:t>current</a:t>
            </a:r>
            <a:r>
              <a:rPr lang="fr-FR" sz="18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800" i="1" dirty="0" err="1" smtClean="0">
                <a:solidFill>
                  <a:schemeClr val="bg1">
                    <a:lumMod val="50000"/>
                  </a:schemeClr>
                </a:solidFill>
              </a:rPr>
              <a:t>name</a:t>
            </a:r>
            <a:endParaRPr lang="fr-FR" sz="18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BC7FF"/>
              </a:buClr>
              <a:defRPr/>
            </a:pPr>
            <a:endParaRPr lang="fr-FR" sz="18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2BC7FF"/>
              </a:buClr>
              <a:buNone/>
              <a:defRPr/>
            </a:pPr>
            <a:r>
              <a:rPr lang="fr-FR" sz="1800" i="1" dirty="0" smtClean="0">
                <a:solidFill>
                  <a:schemeClr val="bg1">
                    <a:lumMod val="50000"/>
                  </a:schemeClr>
                </a:solidFill>
              </a:rPr>
              <a:t>NOTE: The </a:t>
            </a:r>
            <a:r>
              <a:rPr lang="fr-FR" sz="1800" i="1" dirty="0" err="1" smtClean="0">
                <a:solidFill>
                  <a:schemeClr val="bg1">
                    <a:lumMod val="50000"/>
                  </a:schemeClr>
                </a:solidFill>
              </a:rPr>
              <a:t>name</a:t>
            </a:r>
            <a:r>
              <a:rPr lang="fr-F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800" i="1" dirty="0" smtClean="0">
                <a:solidFill>
                  <a:schemeClr val="bg1">
                    <a:lumMod val="50000"/>
                  </a:schemeClr>
                </a:solidFill>
              </a:rPr>
              <a:t>"Florida" </a:t>
            </a:r>
            <a:r>
              <a:rPr lang="fr-FR" sz="1800" i="1" dirty="0" err="1" smtClean="0">
                <a:solidFill>
                  <a:schemeClr val="bg1">
                    <a:lumMod val="50000"/>
                  </a:schemeClr>
                </a:solidFill>
              </a:rPr>
              <a:t>will</a:t>
            </a:r>
            <a:r>
              <a:rPr lang="fr-FR" sz="18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800" i="1" dirty="0" err="1" smtClean="0">
                <a:solidFill>
                  <a:schemeClr val="bg1">
                    <a:lumMod val="50000"/>
                  </a:schemeClr>
                </a:solidFill>
              </a:rPr>
              <a:t>be</a:t>
            </a:r>
            <a:r>
              <a:rPr lang="fr-FR" sz="18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800" i="1" dirty="0" err="1" smtClean="0">
                <a:solidFill>
                  <a:schemeClr val="bg1">
                    <a:lumMod val="50000"/>
                  </a:schemeClr>
                </a:solidFill>
              </a:rPr>
              <a:t>shown</a:t>
            </a:r>
            <a:r>
              <a:rPr lang="fr-F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800" i="1" dirty="0" smtClean="0">
                <a:solidFill>
                  <a:schemeClr val="bg1">
                    <a:lumMod val="50000"/>
                  </a:schemeClr>
                </a:solidFill>
              </a:rPr>
              <a:t>in </a:t>
            </a:r>
            <a:r>
              <a:rPr lang="fr-FR" sz="1800" i="1" dirty="0" err="1" smtClean="0">
                <a:solidFill>
                  <a:schemeClr val="bg1">
                    <a:lumMod val="50000"/>
                  </a:schemeClr>
                </a:solidFill>
              </a:rPr>
              <a:t>conjunction</a:t>
            </a:r>
            <a:r>
              <a:rPr lang="fr-FR" sz="18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800" i="1" dirty="0" err="1" smtClean="0">
                <a:solidFill>
                  <a:schemeClr val="bg1">
                    <a:lumMod val="50000"/>
                  </a:schemeClr>
                </a:solidFill>
              </a:rPr>
              <a:t>with</a:t>
            </a:r>
            <a:r>
              <a:rPr lang="fr-FR" sz="1800" i="1" dirty="0" smtClean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fr-FR" sz="1800" i="1" dirty="0" err="1" smtClean="0">
                <a:solidFill>
                  <a:schemeClr val="bg1">
                    <a:lumMod val="50000"/>
                  </a:schemeClr>
                </a:solidFill>
              </a:rPr>
              <a:t>name</a:t>
            </a:r>
            <a:r>
              <a:rPr lang="fr-FR" sz="1800" i="1" dirty="0" smtClean="0">
                <a:solidFill>
                  <a:schemeClr val="bg1">
                    <a:lumMod val="50000"/>
                  </a:schemeClr>
                </a:solidFill>
              </a:rPr>
              <a:t> in </a:t>
            </a:r>
            <a:r>
              <a:rPr lang="fr-FR" sz="1800" i="1" dirty="0" err="1" smtClean="0">
                <a:solidFill>
                  <a:schemeClr val="bg1">
                    <a:lumMod val="50000"/>
                  </a:schemeClr>
                </a:solidFill>
              </a:rPr>
              <a:t>various</a:t>
            </a:r>
            <a:r>
              <a:rPr lang="fr-FR" sz="1800" i="1" dirty="0" smtClean="0">
                <a:solidFill>
                  <a:schemeClr val="bg1">
                    <a:lumMod val="50000"/>
                  </a:schemeClr>
                </a:solidFill>
              </a:rPr>
              <a:t> applications.</a:t>
            </a:r>
            <a:endParaRPr lang="fr-FR" sz="1800" i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BC7FF"/>
              </a:buClr>
              <a:buNone/>
              <a:defRPr/>
            </a:pPr>
            <a:endParaRPr lang="fr-FR" i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3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10499177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Recommendations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9973" y="1499937"/>
            <a:ext cx="10092195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BC7FF"/>
              </a:buClr>
              <a:buNone/>
              <a:defRPr/>
            </a:pPr>
            <a:r>
              <a:rPr lang="fr-FR" sz="3000" u="sng" dirty="0" err="1" smtClean="0">
                <a:solidFill>
                  <a:srgbClr val="41B8FF"/>
                </a:solidFill>
              </a:rPr>
              <a:t>Naming</a:t>
            </a:r>
            <a:r>
              <a:rPr lang="fr-FR" sz="3000" u="sng" dirty="0" smtClean="0">
                <a:solidFill>
                  <a:srgbClr val="41B8FF"/>
                </a:solidFill>
              </a:rPr>
              <a:t> </a:t>
            </a:r>
            <a:r>
              <a:rPr lang="fr-FR" sz="3000" u="sng" dirty="0" err="1" smtClean="0">
                <a:solidFill>
                  <a:srgbClr val="41B8FF"/>
                </a:solidFill>
              </a:rPr>
              <a:t>Recommendation</a:t>
            </a:r>
            <a:r>
              <a:rPr lang="fr-FR" sz="3000" u="sng" dirty="0" smtClean="0">
                <a:solidFill>
                  <a:srgbClr val="41B8FF"/>
                </a:solidFill>
              </a:rPr>
              <a:t>:</a:t>
            </a:r>
          </a:p>
          <a:p>
            <a:pPr mar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BC7FF"/>
              </a:buClr>
              <a:buNone/>
              <a:defRPr/>
            </a:pPr>
            <a:endParaRPr lang="fr-FR" sz="3000" u="sng" dirty="0">
              <a:solidFill>
                <a:srgbClr val="41B8FF"/>
              </a:solidFill>
            </a:endParaRPr>
          </a:p>
          <a:p>
            <a:pPr marL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BC7FF"/>
              </a:buClr>
              <a:buNone/>
              <a:defRPr/>
            </a:pPr>
            <a:r>
              <a:rPr lang="fr-FR" sz="3200" b="1" dirty="0" smtClean="0">
                <a:solidFill>
                  <a:schemeClr val="tx1"/>
                </a:solidFill>
              </a:rPr>
              <a:t>Punta </a:t>
            </a:r>
            <a:r>
              <a:rPr lang="fr-FR" sz="3200" b="1" dirty="0" err="1" smtClean="0">
                <a:solidFill>
                  <a:schemeClr val="tx1"/>
                </a:solidFill>
              </a:rPr>
              <a:t>Gorda</a:t>
            </a:r>
            <a:r>
              <a:rPr lang="fr-FR" sz="3200" b="1" dirty="0" smtClean="0">
                <a:solidFill>
                  <a:schemeClr val="tx1"/>
                </a:solidFill>
              </a:rPr>
              <a:t> / Englewood Beach</a:t>
            </a:r>
            <a:endParaRPr lang="fr-FR" sz="3200" b="1" dirty="0">
              <a:solidFill>
                <a:schemeClr val="tx1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Clr>
                <a:srgbClr val="2BC7FF"/>
              </a:buClr>
              <a:buNone/>
              <a:defRPr/>
            </a:pPr>
            <a:r>
              <a:rPr lang="fr-FR" i="1" dirty="0" smtClean="0">
                <a:solidFill>
                  <a:schemeClr val="tx1"/>
                </a:solidFill>
              </a:rPr>
              <a:t>Charlotte Harbor and the Gulf Island </a:t>
            </a:r>
            <a:r>
              <a:rPr lang="fr-FR" i="1" dirty="0" err="1" smtClean="0">
                <a:solidFill>
                  <a:schemeClr val="tx1"/>
                </a:solidFill>
              </a:rPr>
              <a:t>Coast</a:t>
            </a:r>
            <a:endParaRPr lang="fr-FR" sz="1800" i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BC7FF"/>
              </a:buClr>
              <a:buNone/>
              <a:defRPr/>
            </a:pPr>
            <a:endParaRPr lang="fr-FR" i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71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10499177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Recommendations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9973" y="1499937"/>
            <a:ext cx="10092195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BC7FF"/>
              </a:buClr>
              <a:buNone/>
              <a:defRPr/>
            </a:pPr>
            <a:r>
              <a:rPr lang="fr-FR" sz="3000" u="sng" dirty="0" smtClean="0">
                <a:solidFill>
                  <a:srgbClr val="41B8FF"/>
                </a:solidFill>
              </a:rPr>
              <a:t>Brand </a:t>
            </a:r>
            <a:r>
              <a:rPr lang="fr-FR" sz="3000" u="sng" dirty="0" err="1" smtClean="0">
                <a:solidFill>
                  <a:srgbClr val="41B8FF"/>
                </a:solidFill>
              </a:rPr>
              <a:t>Recommendation</a:t>
            </a:r>
            <a:endParaRPr lang="fr-FR" sz="3000" u="sng" dirty="0" smtClean="0">
              <a:solidFill>
                <a:srgbClr val="41B8FF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2BC7FF"/>
              </a:buClr>
              <a:buNone/>
              <a:defRPr/>
            </a:pPr>
            <a:endParaRPr lang="fr-FR" sz="2000" u="sng" dirty="0">
              <a:solidFill>
                <a:schemeClr val="tx1"/>
              </a:solidFill>
            </a:endParaRPr>
          </a:p>
          <a:p>
            <a:pPr>
              <a:buClr>
                <a:srgbClr val="41B8FF"/>
              </a:buClr>
            </a:pP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  <a:t>Positioning Statement</a:t>
            </a:r>
            <a:endParaRPr lang="fr-FR" sz="2000" i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Clr>
                <a:srgbClr val="41B8FF"/>
              </a:buClr>
            </a:pP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Brand Description</a:t>
            </a:r>
          </a:p>
          <a:p>
            <a:pPr>
              <a:buClr>
                <a:srgbClr val="41B8FF"/>
              </a:buClr>
            </a:pP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Brand Promise</a:t>
            </a:r>
          </a:p>
          <a:p>
            <a:pPr>
              <a:buClr>
                <a:srgbClr val="41B8FF"/>
              </a:buClr>
            </a:pP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Key Brand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Words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and Phrases</a:t>
            </a:r>
          </a:p>
          <a:p>
            <a:pPr>
              <a:buClr>
                <a:srgbClr val="41B8FF"/>
              </a:buClr>
            </a:pP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12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10499177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Recommendations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9973" y="1499937"/>
            <a:ext cx="10092195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BC7FF"/>
              </a:buClr>
              <a:buNone/>
              <a:defRPr/>
            </a:pPr>
            <a:r>
              <a:rPr lang="fr-FR" sz="3000" u="sng" dirty="0" smtClean="0">
                <a:solidFill>
                  <a:srgbClr val="41B8FF"/>
                </a:solidFill>
              </a:rPr>
              <a:t>Brand </a:t>
            </a:r>
            <a:r>
              <a:rPr lang="fr-FR" sz="3000" u="sng" dirty="0" err="1" smtClean="0">
                <a:solidFill>
                  <a:srgbClr val="41B8FF"/>
                </a:solidFill>
              </a:rPr>
              <a:t>Recommendation</a:t>
            </a:r>
            <a:endParaRPr lang="fr-FR" sz="3000" u="sng" dirty="0" smtClean="0">
              <a:solidFill>
                <a:srgbClr val="41B8FF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2BC7FF"/>
              </a:buClr>
              <a:buNone/>
              <a:defRPr/>
            </a:pPr>
            <a:endParaRPr lang="fr-FR" sz="2000" u="sng" dirty="0">
              <a:solidFill>
                <a:schemeClr val="tx1"/>
              </a:solidFill>
            </a:endParaRPr>
          </a:p>
          <a:p>
            <a:pPr marL="0" indent="0" algn="ctr">
              <a:lnSpc>
                <a:spcPct val="100000"/>
              </a:lnSpc>
              <a:buClr>
                <a:srgbClr val="41B8FF"/>
              </a:buClr>
              <a:buNone/>
            </a:pPr>
            <a:r>
              <a:rPr lang="en-US" sz="2000" u="sng" dirty="0" smtClean="0">
                <a:solidFill>
                  <a:schemeClr val="bg1">
                    <a:lumMod val="50000"/>
                  </a:schemeClr>
                </a:solidFill>
              </a:rPr>
              <a:t>Positioning Statement: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  <a:t>‘’The </a:t>
            </a:r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Punta </a:t>
            </a:r>
            <a:r>
              <a:rPr lang="en-US" sz="2000" i="1" dirty="0" err="1">
                <a:solidFill>
                  <a:schemeClr val="bg1">
                    <a:lumMod val="50000"/>
                  </a:schemeClr>
                </a:solidFill>
              </a:rPr>
              <a:t>Gorda</a:t>
            </a:r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/Englewood </a:t>
            </a: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  <a:t>Beach area </a:t>
            </a:r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is the one Florida destination that provides all the best of Florida’s coveted outdoor activities all in one place</a:t>
            </a: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  <a:t>.’’</a:t>
            </a:r>
            <a:endParaRPr lang="en-US" sz="2000" i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BC7FF"/>
              </a:buClr>
              <a:buNone/>
              <a:defRPr/>
            </a:pPr>
            <a:endParaRPr lang="fr-FR" sz="2000" b="1" u="sng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61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10499177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Recommendations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9973" y="1499937"/>
            <a:ext cx="10092195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BC7FF"/>
              </a:buClr>
              <a:buNone/>
              <a:defRPr/>
            </a:pPr>
            <a:r>
              <a:rPr lang="fr-FR" sz="3000" u="sng" dirty="0" smtClean="0">
                <a:solidFill>
                  <a:srgbClr val="41B8FF"/>
                </a:solidFill>
              </a:rPr>
              <a:t>Brand </a:t>
            </a:r>
            <a:r>
              <a:rPr lang="fr-FR" sz="3000" u="sng" dirty="0" err="1" smtClean="0">
                <a:solidFill>
                  <a:srgbClr val="41B8FF"/>
                </a:solidFill>
              </a:rPr>
              <a:t>Recommendation</a:t>
            </a:r>
            <a:r>
              <a:rPr lang="fr-FR" sz="3000" u="sng" dirty="0" smtClean="0">
                <a:solidFill>
                  <a:srgbClr val="41B8FF"/>
                </a:solidFill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2BC7FF"/>
              </a:buClr>
              <a:buNone/>
              <a:defRPr/>
            </a:pPr>
            <a:endParaRPr lang="fr-FR" sz="2000" u="sng" dirty="0">
              <a:solidFill>
                <a:schemeClr val="tx1"/>
              </a:solidFill>
            </a:endParaRPr>
          </a:p>
          <a:p>
            <a:pPr marL="0" indent="0" algn="ctr">
              <a:lnSpc>
                <a:spcPct val="100000"/>
              </a:lnSpc>
              <a:buClr>
                <a:srgbClr val="41B8FF"/>
              </a:buClr>
              <a:buNone/>
            </a:pPr>
            <a:r>
              <a:rPr lang="en-US" sz="2000" u="sng" dirty="0" smtClean="0">
                <a:solidFill>
                  <a:schemeClr val="bg1">
                    <a:lumMod val="50000"/>
                  </a:schemeClr>
                </a:solidFill>
              </a:rPr>
              <a:t>Brand Description: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lnSpc>
                <a:spcPct val="100000"/>
              </a:lnSpc>
              <a:buClr>
                <a:srgbClr val="41B8FF"/>
              </a:buClr>
              <a:buNone/>
            </a:pP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  <a:t>“Punta </a:t>
            </a:r>
            <a:r>
              <a:rPr lang="en-US" sz="2000" i="1" dirty="0" err="1" smtClean="0">
                <a:solidFill>
                  <a:schemeClr val="bg1">
                    <a:lumMod val="50000"/>
                  </a:schemeClr>
                </a:solidFill>
              </a:rPr>
              <a:t>Gorda</a:t>
            </a:r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  <a:t>/ Englewood Beach is a </a:t>
            </a:r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relaxing, more secluded Florida destination that offers all the best of Florida’s wonderful outdoor experiences and lifestyle. From beaches to boating, hiking to harbor tours, fishing to nature discovery; to sun, shelling and shark’s teeth, Punta </a:t>
            </a:r>
            <a:r>
              <a:rPr lang="en-US" sz="2000" i="1" dirty="0" err="1">
                <a:solidFill>
                  <a:schemeClr val="bg1">
                    <a:lumMod val="50000"/>
                  </a:schemeClr>
                </a:solidFill>
              </a:rPr>
              <a:t>Gorda</a:t>
            </a:r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 &amp; Englewood Beach offer visitors more of what they come to Florida for: relaxation and discovery in an outdoor vacationland</a:t>
            </a: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  <a:t>.”</a:t>
            </a:r>
            <a:endParaRPr lang="en-US" sz="2000" i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BC7FF"/>
              </a:buClr>
              <a:buNone/>
              <a:defRPr/>
            </a:pPr>
            <a:endParaRPr lang="fr-FR" sz="2000" u="sng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7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10499177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Recommendations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9973" y="1499937"/>
            <a:ext cx="10092195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BC7FF"/>
              </a:buClr>
              <a:buNone/>
              <a:defRPr/>
            </a:pPr>
            <a:r>
              <a:rPr lang="fr-FR" sz="3000" u="sng" dirty="0" smtClean="0">
                <a:solidFill>
                  <a:srgbClr val="41B8FF"/>
                </a:solidFill>
              </a:rPr>
              <a:t>Brand </a:t>
            </a:r>
            <a:r>
              <a:rPr lang="fr-FR" sz="3000" u="sng" dirty="0" err="1" smtClean="0">
                <a:solidFill>
                  <a:srgbClr val="41B8FF"/>
                </a:solidFill>
              </a:rPr>
              <a:t>Recommendation</a:t>
            </a:r>
            <a:r>
              <a:rPr lang="fr-FR" sz="3000" u="sng" dirty="0" smtClean="0">
                <a:solidFill>
                  <a:srgbClr val="41B8FF"/>
                </a:solidFill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2BC7FF"/>
              </a:buClr>
              <a:buNone/>
              <a:defRPr/>
            </a:pPr>
            <a:endParaRPr lang="fr-FR" sz="2000" u="sng" dirty="0">
              <a:solidFill>
                <a:schemeClr val="tx1"/>
              </a:solidFill>
            </a:endParaRPr>
          </a:p>
          <a:p>
            <a:pPr marL="0" indent="0" algn="ctr">
              <a:lnSpc>
                <a:spcPct val="100000"/>
              </a:lnSpc>
              <a:buClr>
                <a:srgbClr val="41B8FF"/>
              </a:buClr>
              <a:buNone/>
            </a:pPr>
            <a:r>
              <a:rPr lang="en-US" sz="2000" u="sng" dirty="0" smtClean="0">
                <a:solidFill>
                  <a:schemeClr val="bg1">
                    <a:lumMod val="50000"/>
                  </a:schemeClr>
                </a:solidFill>
              </a:rPr>
              <a:t>Brand Promise: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  <a:t>‘’Punta </a:t>
            </a:r>
            <a:r>
              <a:rPr lang="en-US" sz="2000" i="1" dirty="0" err="1">
                <a:solidFill>
                  <a:schemeClr val="bg1">
                    <a:lumMod val="50000"/>
                  </a:schemeClr>
                </a:solidFill>
              </a:rPr>
              <a:t>Gorda</a:t>
            </a:r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 / </a:t>
            </a: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  <a:t>Englewood Beach promises more </a:t>
            </a:r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of and easy access to the primary reason people want to come to Florida – to relax and enjoy Florida – </a:t>
            </a: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  <a:t>‘outside.’”</a:t>
            </a:r>
            <a:endParaRPr lang="en-US" sz="2000" i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BC7FF"/>
              </a:buClr>
              <a:buNone/>
              <a:defRPr/>
            </a:pPr>
            <a:endParaRPr lang="fr-FR" sz="2000" u="sng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30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8781351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The Need for Branding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441" y="2246314"/>
            <a:ext cx="8628990" cy="3748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9973" y="1499937"/>
            <a:ext cx="9112675" cy="74637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What it is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37485" y="1862693"/>
            <a:ext cx="796845" cy="3977499"/>
          </a:xfrm>
          <a:prstGeom prst="rect">
            <a:avLst/>
          </a:prstGeom>
          <a:solidFill>
            <a:srgbClr val="FF7E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48125" y="1869563"/>
            <a:ext cx="796845" cy="3977499"/>
          </a:xfrm>
          <a:prstGeom prst="rect">
            <a:avLst/>
          </a:prstGeom>
          <a:solidFill>
            <a:srgbClr val="FF7E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2309" y="1876433"/>
            <a:ext cx="796845" cy="3977499"/>
          </a:xfrm>
          <a:prstGeom prst="rect">
            <a:avLst/>
          </a:prstGeom>
          <a:solidFill>
            <a:srgbClr val="FF7E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16493" y="1883303"/>
            <a:ext cx="796845" cy="3977499"/>
          </a:xfrm>
          <a:prstGeom prst="rect">
            <a:avLst/>
          </a:prstGeom>
          <a:solidFill>
            <a:srgbClr val="FF7E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4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10499177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Recommendations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9973" y="1499937"/>
            <a:ext cx="10092195" cy="487997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BC7FF"/>
              </a:buClr>
              <a:buNone/>
              <a:defRPr/>
            </a:pPr>
            <a:r>
              <a:rPr lang="fr-FR" sz="3000" u="sng" dirty="0" smtClean="0">
                <a:solidFill>
                  <a:srgbClr val="41B8FF"/>
                </a:solidFill>
              </a:rPr>
              <a:t>Brand </a:t>
            </a:r>
            <a:r>
              <a:rPr lang="fr-FR" sz="3000" u="sng" dirty="0" err="1" smtClean="0">
                <a:solidFill>
                  <a:srgbClr val="41B8FF"/>
                </a:solidFill>
              </a:rPr>
              <a:t>Recommendation</a:t>
            </a:r>
            <a:r>
              <a:rPr lang="fr-FR" sz="3000" u="sng" dirty="0" smtClean="0">
                <a:solidFill>
                  <a:srgbClr val="41B8FF"/>
                </a:solidFill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2BC7FF"/>
              </a:buClr>
              <a:buNone/>
              <a:defRPr/>
            </a:pPr>
            <a:endParaRPr lang="fr-FR" sz="2000" u="sng" dirty="0" smtClean="0">
              <a:solidFill>
                <a:schemeClr val="tx1"/>
              </a:solidFill>
            </a:endParaRPr>
          </a:p>
          <a:p>
            <a:pPr marL="0" indent="0">
              <a:buClr>
                <a:srgbClr val="41B8FF"/>
              </a:buClr>
              <a:buNone/>
            </a:pPr>
            <a:r>
              <a:rPr lang="en-US" sz="2000" u="sng" dirty="0" smtClean="0">
                <a:solidFill>
                  <a:schemeClr val="bg1">
                    <a:lumMod val="50000"/>
                  </a:schemeClr>
                </a:solidFill>
              </a:rPr>
              <a:t>Key Brand Words and Phrases: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pPr lvl="0">
              <a:buClr>
                <a:srgbClr val="41B8FF"/>
              </a:buClr>
            </a:pPr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Water</a:t>
            </a:r>
          </a:p>
          <a:p>
            <a:pPr lvl="0">
              <a:buClr>
                <a:srgbClr val="41B8FF"/>
              </a:buClr>
            </a:pPr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Relaxed</a:t>
            </a:r>
          </a:p>
          <a:p>
            <a:pPr lvl="0">
              <a:buClr>
                <a:srgbClr val="41B8FF"/>
              </a:buClr>
            </a:pPr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“Old Florida” (less built up and commercialized)</a:t>
            </a:r>
          </a:p>
          <a:p>
            <a:pPr lvl="0">
              <a:buClr>
                <a:srgbClr val="41B8FF"/>
              </a:buClr>
            </a:pPr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More remote, more pristine, less traveled</a:t>
            </a:r>
          </a:p>
          <a:p>
            <a:pPr lvl="0">
              <a:buClr>
                <a:srgbClr val="41B8FF"/>
              </a:buClr>
            </a:pPr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Beach</a:t>
            </a:r>
          </a:p>
          <a:p>
            <a:pPr lvl="0">
              <a:buClr>
                <a:srgbClr val="41B8FF"/>
              </a:buClr>
            </a:pPr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Island</a:t>
            </a:r>
          </a:p>
          <a:p>
            <a:pPr lvl="0">
              <a:buClr>
                <a:srgbClr val="41B8FF"/>
              </a:buClr>
            </a:pPr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Casual</a:t>
            </a:r>
          </a:p>
          <a:p>
            <a:pPr lvl="0">
              <a:buClr>
                <a:srgbClr val="41B8FF"/>
              </a:buClr>
            </a:pPr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Florida, as it once was</a:t>
            </a:r>
          </a:p>
          <a:p>
            <a:pPr lvl="0">
              <a:buClr>
                <a:srgbClr val="41B8FF"/>
              </a:buClr>
            </a:pPr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Fun</a:t>
            </a:r>
          </a:p>
          <a:p>
            <a:pPr lvl="0">
              <a:buClr>
                <a:srgbClr val="41B8FF"/>
              </a:buClr>
            </a:pPr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All to yourself</a:t>
            </a:r>
          </a:p>
          <a:p>
            <a:pPr mar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BC7FF"/>
              </a:buClr>
              <a:buNone/>
              <a:defRPr/>
            </a:pPr>
            <a:endParaRPr lang="fr-FR" sz="2000" u="sng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4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10499177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Brand Development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9973" y="1499937"/>
            <a:ext cx="10092195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BC7FF"/>
              </a:buClr>
              <a:defRPr/>
            </a:pP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Color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Palette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BC7FF"/>
              </a:buClr>
              <a:defRPr/>
            </a:pP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Logo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BC7FF"/>
              </a:buClr>
              <a:defRPr/>
            </a:pP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Tagline</a:t>
            </a:r>
            <a:endParaRPr lang="fr-FR" sz="20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BC7FF"/>
              </a:buClr>
              <a:defRPr/>
            </a:pP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Message and Visual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Presentation</a:t>
            </a:r>
            <a:endParaRPr lang="fr-FR" sz="20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BC7FF"/>
              </a:buClr>
              <a:buNone/>
              <a:defRPr/>
            </a:pPr>
            <a:endParaRPr lang="fr-FR" sz="20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2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10499177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Brand Development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9973" y="1499937"/>
            <a:ext cx="10092195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2BC7FF"/>
              </a:buClr>
              <a:buNone/>
              <a:defRPr/>
            </a:pPr>
            <a:r>
              <a:rPr lang="fr-FR" sz="2400" dirty="0" err="1" smtClean="0">
                <a:solidFill>
                  <a:schemeClr val="bg1">
                    <a:lumMod val="50000"/>
                  </a:schemeClr>
                </a:solidFill>
              </a:rPr>
              <a:t>Considered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BC7FF"/>
              </a:buClr>
              <a:defRPr/>
            </a:pP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All information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from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Discovery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process</a:t>
            </a:r>
            <a:endParaRPr lang="fr-FR" sz="20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BC7FF"/>
              </a:buClr>
              <a:defRPr/>
            </a:pP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Translation of the Brand as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described</a:t>
            </a:r>
            <a:endParaRPr lang="fr-FR" sz="20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BC7FF"/>
              </a:buClr>
              <a:defRPr/>
            </a:pP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Competitive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set’s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Brand/Message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presentations</a:t>
            </a:r>
            <a:endParaRPr lang="fr-FR" sz="20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BC7FF"/>
              </a:buClr>
              <a:defRPr/>
            </a:pP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Utilization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through</a:t>
            </a: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 all marketing communications </a:t>
            </a:r>
            <a:r>
              <a:rPr lang="fr-FR" sz="2000" i="1" dirty="0" err="1" smtClean="0">
                <a:solidFill>
                  <a:schemeClr val="bg1">
                    <a:lumMod val="50000"/>
                  </a:schemeClr>
                </a:solidFill>
              </a:rPr>
              <a:t>channels</a:t>
            </a:r>
            <a:endParaRPr lang="fr-FR" sz="20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10499177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Brand Development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 descr="BACVB Research Ad - beach coupl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0820" y="3943837"/>
            <a:ext cx="1484833" cy="1954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Collier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1274" y="1552577"/>
            <a:ext cx="3045477" cy="1954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LeeCty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2797" y="1552577"/>
            <a:ext cx="3064215" cy="1954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Palm_Beaches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583" y="3943837"/>
            <a:ext cx="1627700" cy="2012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Sarasota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1357" y="3943837"/>
            <a:ext cx="1555394" cy="2012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StPete-Clw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1924" y="3943837"/>
            <a:ext cx="1841447" cy="2012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115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10499177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Brand Development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icture 13" descr="Charlotte Branding ads - KO-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43" y="2125575"/>
            <a:ext cx="1980273" cy="2562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Charlotte Branding ads - KO-2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2074" y="2153097"/>
            <a:ext cx="1980273" cy="2562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Charlotte Branding ads - KO-4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2648" y="2139336"/>
            <a:ext cx="1980273" cy="2562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 descr="Charlotte Branding Ad - JH-Final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0824" y="2153097"/>
            <a:ext cx="1959006" cy="2535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2505" y="2125575"/>
            <a:ext cx="1959006" cy="2535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883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10499177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Brand Development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icture 13" descr="LeeCty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0025" y="2254867"/>
            <a:ext cx="1964506" cy="1133876"/>
          </a:xfrm>
          <a:prstGeom prst="rect">
            <a:avLst/>
          </a:prstGeom>
        </p:spPr>
      </p:pic>
      <p:pic>
        <p:nvPicPr>
          <p:cNvPr id="16" name="Picture 15" descr="Palm_Beaches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864" y="3980312"/>
            <a:ext cx="2119123" cy="1195404"/>
          </a:xfrm>
          <a:prstGeom prst="rect">
            <a:avLst/>
          </a:prstGeom>
        </p:spPr>
      </p:pic>
      <p:pic>
        <p:nvPicPr>
          <p:cNvPr id="17" name="Picture 16" descr="Sarasota 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4283" y="3980312"/>
            <a:ext cx="3375258" cy="1195404"/>
          </a:xfrm>
          <a:prstGeom prst="rect">
            <a:avLst/>
          </a:prstGeom>
        </p:spPr>
      </p:pic>
      <p:pic>
        <p:nvPicPr>
          <p:cNvPr id="18" name="Picture 17" descr="StPete-Clw 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6388" y="3980312"/>
            <a:ext cx="3867483" cy="1195404"/>
          </a:xfrm>
          <a:prstGeom prst="rect">
            <a:avLst/>
          </a:prstGeom>
        </p:spPr>
      </p:pic>
      <p:pic>
        <p:nvPicPr>
          <p:cNvPr id="19" name="Picture 18" descr="BACVB Logo-tag Turq sm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7586" y="1900350"/>
            <a:ext cx="2423132" cy="14883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7585" y="2011929"/>
            <a:ext cx="1734630" cy="137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78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10499177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Brand Development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Picture 11" descr="CH logo - compass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339" y="4102086"/>
            <a:ext cx="3775380" cy="1520744"/>
          </a:xfrm>
          <a:prstGeom prst="rect">
            <a:avLst/>
          </a:prstGeom>
        </p:spPr>
      </p:pic>
      <p:pic>
        <p:nvPicPr>
          <p:cNvPr id="13" name="Picture 12" descr="CH logo - palms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6719" y="2805115"/>
            <a:ext cx="3069230" cy="1518222"/>
          </a:xfrm>
          <a:prstGeom prst="rect">
            <a:avLst/>
          </a:prstGeom>
        </p:spPr>
      </p:pic>
      <p:pic>
        <p:nvPicPr>
          <p:cNvPr id="21" name="Picture 20" descr="CH logo - tarpon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5367" y="2911013"/>
            <a:ext cx="2340382" cy="15333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630" y="1848235"/>
            <a:ext cx="2598395" cy="171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8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10499177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Brand Development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441" y="1372533"/>
            <a:ext cx="6092825" cy="46884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200"/>
              </a:spcBef>
            </a:pPr>
            <a:r>
              <a:rPr lang="en-US" sz="2000" u="sng" dirty="0" smtClean="0"/>
              <a:t>Taglines:</a:t>
            </a:r>
          </a:p>
          <a:p>
            <a:pPr>
              <a:spcBef>
                <a:spcPts val="200"/>
              </a:spcBef>
            </a:pPr>
            <a:endParaRPr lang="en-US" sz="1400" dirty="0" smtClean="0"/>
          </a:p>
          <a:p>
            <a:pPr marL="285750" indent="-285750">
              <a:spcBef>
                <a:spcPts val="200"/>
              </a:spcBef>
              <a:buClr>
                <a:srgbClr val="41B8FF"/>
              </a:buClr>
              <a:buFont typeface="Arial" charset="0"/>
              <a:buChar char="•"/>
            </a:pPr>
            <a:r>
              <a:rPr lang="en-US" sz="1600" i="1" dirty="0" smtClean="0"/>
              <a:t>Come </a:t>
            </a:r>
            <a:r>
              <a:rPr lang="en-US" sz="1600" i="1" dirty="0"/>
              <a:t>Out and Play</a:t>
            </a:r>
            <a:r>
              <a:rPr lang="en-US" sz="1600" i="1" baseline="30000" dirty="0"/>
              <a:t>			</a:t>
            </a:r>
            <a:endParaRPr lang="en-US" sz="1600" i="1" dirty="0"/>
          </a:p>
          <a:p>
            <a:pPr marL="285750" indent="-285750">
              <a:spcBef>
                <a:spcPts val="200"/>
              </a:spcBef>
              <a:buClr>
                <a:srgbClr val="41B8FF"/>
              </a:buClr>
              <a:buFont typeface="Arial" charset="0"/>
              <a:buChar char="•"/>
            </a:pPr>
            <a:r>
              <a:rPr lang="en-US" sz="1600" i="1" dirty="0"/>
              <a:t>Florida’s Outdoor </a:t>
            </a:r>
            <a:r>
              <a:rPr lang="en-US" sz="1600" i="1" dirty="0" smtClean="0"/>
              <a:t>Adventure</a:t>
            </a:r>
            <a:endParaRPr lang="en-US" sz="1600" i="1" dirty="0"/>
          </a:p>
          <a:p>
            <a:pPr marL="285750" indent="-285750">
              <a:spcBef>
                <a:spcPts val="200"/>
              </a:spcBef>
              <a:buClr>
                <a:srgbClr val="41B8FF"/>
              </a:buClr>
              <a:buFont typeface="Arial" charset="0"/>
              <a:buChar char="•"/>
            </a:pPr>
            <a:r>
              <a:rPr lang="en-US" sz="1600" i="1" dirty="0"/>
              <a:t>Florida’s Outdoor </a:t>
            </a:r>
            <a:r>
              <a:rPr lang="en-US" sz="1600" i="1" dirty="0" smtClean="0"/>
              <a:t>Playground</a:t>
            </a:r>
            <a:endParaRPr lang="en-US" sz="1600" i="1" dirty="0"/>
          </a:p>
          <a:p>
            <a:pPr marL="285750" indent="-285750">
              <a:spcBef>
                <a:spcPts val="200"/>
              </a:spcBef>
              <a:buClr>
                <a:srgbClr val="41B8FF"/>
              </a:buClr>
              <a:buFont typeface="Arial" charset="0"/>
              <a:buChar char="•"/>
            </a:pPr>
            <a:r>
              <a:rPr lang="en-US" sz="1600" i="1" baseline="30000" dirty="0"/>
              <a:t> </a:t>
            </a:r>
            <a:r>
              <a:rPr lang="en-US" sz="1600" i="1" dirty="0" smtClean="0"/>
              <a:t>Florida</a:t>
            </a:r>
            <a:r>
              <a:rPr lang="en-US" sz="1600" i="1" dirty="0"/>
              <a:t>. Fun. Outdoors.</a:t>
            </a:r>
          </a:p>
          <a:p>
            <a:pPr marL="285750" indent="-285750">
              <a:spcBef>
                <a:spcPts val="200"/>
              </a:spcBef>
              <a:buClr>
                <a:srgbClr val="41B8FF"/>
              </a:buClr>
              <a:buFont typeface="Arial" charset="0"/>
              <a:buChar char="•"/>
            </a:pPr>
            <a:r>
              <a:rPr lang="en-US" sz="1600" i="1" baseline="30000" dirty="0"/>
              <a:t> </a:t>
            </a:r>
            <a:r>
              <a:rPr lang="en-US" sz="1600" i="1" dirty="0" smtClean="0"/>
              <a:t>The </a:t>
            </a:r>
            <a:r>
              <a:rPr lang="en-US" sz="1600" i="1" dirty="0"/>
              <a:t>Outside is our Best Side</a:t>
            </a:r>
            <a:r>
              <a:rPr lang="en-US" sz="1600" i="1" baseline="30000" dirty="0"/>
              <a:t> </a:t>
            </a:r>
            <a:endParaRPr lang="en-US" sz="1600" i="1" dirty="0"/>
          </a:p>
          <a:p>
            <a:pPr marL="285750" indent="-285750">
              <a:spcBef>
                <a:spcPts val="200"/>
              </a:spcBef>
              <a:buClr>
                <a:srgbClr val="41B8FF"/>
              </a:buClr>
              <a:buFont typeface="Arial" charset="0"/>
              <a:buChar char="•"/>
            </a:pPr>
            <a:r>
              <a:rPr lang="en-US" sz="1600" i="1" baseline="30000" dirty="0"/>
              <a:t> </a:t>
            </a:r>
            <a:r>
              <a:rPr lang="en-US" sz="1600" i="1" dirty="0" smtClean="0"/>
              <a:t>How </a:t>
            </a:r>
            <a:r>
              <a:rPr lang="en-US" sz="1600" i="1" dirty="0"/>
              <a:t>to get the most out of Florida</a:t>
            </a:r>
            <a:r>
              <a:rPr lang="en-US" sz="1600" i="1" baseline="30000" dirty="0"/>
              <a:t> </a:t>
            </a:r>
            <a:endParaRPr lang="en-US" sz="1600" i="1" dirty="0"/>
          </a:p>
          <a:p>
            <a:pPr marL="285750" indent="-285750">
              <a:spcBef>
                <a:spcPts val="200"/>
              </a:spcBef>
              <a:buClr>
                <a:srgbClr val="41B8FF"/>
              </a:buClr>
              <a:buFont typeface="Arial" charset="0"/>
              <a:buChar char="•"/>
            </a:pPr>
            <a:r>
              <a:rPr lang="en-US" sz="1600" i="1" baseline="30000" dirty="0"/>
              <a:t> </a:t>
            </a:r>
            <a:r>
              <a:rPr lang="en-US" sz="1600" i="1" dirty="0" smtClean="0"/>
              <a:t>Where </a:t>
            </a:r>
            <a:r>
              <a:rPr lang="en-US" sz="1600" i="1" dirty="0"/>
              <a:t>Florida Outdoor Fun Begins</a:t>
            </a:r>
            <a:r>
              <a:rPr lang="en-US" sz="1600" i="1" baseline="30000" dirty="0"/>
              <a:t> </a:t>
            </a:r>
            <a:endParaRPr lang="en-US" sz="1600" i="1" dirty="0"/>
          </a:p>
          <a:p>
            <a:pPr marL="285750" indent="-285750">
              <a:spcBef>
                <a:spcPts val="200"/>
              </a:spcBef>
              <a:buClr>
                <a:srgbClr val="41B8FF"/>
              </a:buClr>
              <a:buFont typeface="Arial" charset="0"/>
              <a:buChar char="•"/>
            </a:pPr>
            <a:r>
              <a:rPr lang="en-US" sz="1600" i="1" baseline="30000" dirty="0"/>
              <a:t> </a:t>
            </a:r>
            <a:r>
              <a:rPr lang="en-US" sz="1600" i="1" dirty="0" smtClean="0"/>
              <a:t>Florida’s </a:t>
            </a:r>
            <a:r>
              <a:rPr lang="en-US" sz="1600" i="1" dirty="0"/>
              <a:t>More Fun Outdoors</a:t>
            </a:r>
            <a:r>
              <a:rPr lang="en-US" sz="1600" i="1" baseline="30000" dirty="0"/>
              <a:t> </a:t>
            </a:r>
            <a:endParaRPr lang="en-US" sz="1600" i="1" dirty="0"/>
          </a:p>
          <a:p>
            <a:pPr marL="285750" indent="-285750">
              <a:spcBef>
                <a:spcPts val="200"/>
              </a:spcBef>
              <a:buClr>
                <a:srgbClr val="41B8FF"/>
              </a:buClr>
              <a:buFont typeface="Arial" charset="0"/>
              <a:buChar char="•"/>
            </a:pPr>
            <a:r>
              <a:rPr lang="en-US" sz="1600" i="1" baseline="30000" dirty="0"/>
              <a:t> </a:t>
            </a:r>
            <a:r>
              <a:rPr lang="en-US" sz="1600" i="1" dirty="0" smtClean="0"/>
              <a:t>Come </a:t>
            </a:r>
            <a:r>
              <a:rPr lang="en-US" sz="1600" i="1" dirty="0"/>
              <a:t>Play Outside</a:t>
            </a:r>
            <a:r>
              <a:rPr lang="en-US" sz="1600" i="1" baseline="30000" dirty="0"/>
              <a:t> </a:t>
            </a:r>
            <a:endParaRPr lang="en-US" sz="1600" i="1" dirty="0"/>
          </a:p>
          <a:p>
            <a:pPr marL="285750" indent="-285750">
              <a:spcBef>
                <a:spcPts val="200"/>
              </a:spcBef>
              <a:buClr>
                <a:srgbClr val="41B8FF"/>
              </a:buClr>
              <a:buFont typeface="Arial" charset="0"/>
              <a:buChar char="•"/>
            </a:pPr>
            <a:r>
              <a:rPr lang="en-US" sz="1600" i="1" baseline="30000" dirty="0"/>
              <a:t> </a:t>
            </a:r>
            <a:r>
              <a:rPr lang="en-US" sz="1600" i="1" dirty="0" smtClean="0"/>
              <a:t>Our </a:t>
            </a:r>
            <a:r>
              <a:rPr lang="en-US" sz="1600" i="1" dirty="0"/>
              <a:t>Best Side is Outside			</a:t>
            </a:r>
          </a:p>
          <a:p>
            <a:pPr marL="285750" indent="-285750">
              <a:spcBef>
                <a:spcPts val="200"/>
              </a:spcBef>
              <a:buClr>
                <a:srgbClr val="41B8FF"/>
              </a:buClr>
              <a:buFont typeface="Arial" charset="0"/>
              <a:buChar char="•"/>
            </a:pPr>
            <a:r>
              <a:rPr lang="en-US" sz="1600" i="1" dirty="0"/>
              <a:t> </a:t>
            </a:r>
            <a:r>
              <a:rPr lang="en-US" sz="1600" i="1" dirty="0" smtClean="0"/>
              <a:t>Step </a:t>
            </a:r>
            <a:r>
              <a:rPr lang="en-US" sz="1600" i="1" dirty="0"/>
              <a:t>into the Sunshine.</a:t>
            </a:r>
            <a:r>
              <a:rPr lang="en-US" sz="1600" i="1" baseline="30000" dirty="0"/>
              <a:t> </a:t>
            </a:r>
            <a:endParaRPr lang="en-US" sz="1600" i="1" dirty="0"/>
          </a:p>
          <a:p>
            <a:pPr marL="285750" indent="-285750">
              <a:spcBef>
                <a:spcPts val="200"/>
              </a:spcBef>
              <a:buClr>
                <a:srgbClr val="41B8FF"/>
              </a:buClr>
              <a:buFont typeface="Arial" charset="0"/>
              <a:buChar char="•"/>
            </a:pPr>
            <a:r>
              <a:rPr lang="en-US" sz="1600" i="1" baseline="30000" dirty="0"/>
              <a:t> </a:t>
            </a:r>
            <a:r>
              <a:rPr lang="en-US" sz="1600" i="1" dirty="0" smtClean="0"/>
              <a:t>More </a:t>
            </a:r>
            <a:r>
              <a:rPr lang="en-US" sz="1600" i="1" dirty="0"/>
              <a:t>Sun. More Fun.</a:t>
            </a:r>
            <a:r>
              <a:rPr lang="en-US" sz="1600" i="1" baseline="30000" dirty="0"/>
              <a:t> </a:t>
            </a:r>
            <a:endParaRPr lang="en-US" sz="1600" i="1" dirty="0"/>
          </a:p>
          <a:p>
            <a:pPr marL="285750" indent="-285750">
              <a:spcBef>
                <a:spcPts val="200"/>
              </a:spcBef>
              <a:buClr>
                <a:srgbClr val="41B8FF"/>
              </a:buClr>
              <a:buFont typeface="Arial" charset="0"/>
              <a:buChar char="•"/>
            </a:pPr>
            <a:r>
              <a:rPr lang="en-US" sz="1600" i="1" baseline="30000" dirty="0"/>
              <a:t> </a:t>
            </a:r>
            <a:r>
              <a:rPr lang="en-US" sz="1600" i="1" dirty="0" smtClean="0"/>
              <a:t>Let </a:t>
            </a:r>
            <a:r>
              <a:rPr lang="en-US" sz="1600" i="1" dirty="0"/>
              <a:t>Yourself Out.</a:t>
            </a:r>
            <a:r>
              <a:rPr lang="en-US" sz="1600" i="1" baseline="30000" dirty="0"/>
              <a:t> </a:t>
            </a:r>
            <a:endParaRPr lang="en-US" sz="1600" i="1" dirty="0"/>
          </a:p>
          <a:p>
            <a:pPr marL="285750" indent="-285750">
              <a:spcBef>
                <a:spcPts val="200"/>
              </a:spcBef>
              <a:buClr>
                <a:srgbClr val="41B8FF"/>
              </a:buClr>
              <a:buFont typeface="Arial" charset="0"/>
              <a:buChar char="•"/>
            </a:pPr>
            <a:r>
              <a:rPr lang="en-US" sz="1600" i="1" dirty="0"/>
              <a:t> </a:t>
            </a:r>
            <a:r>
              <a:rPr lang="en-US" sz="1600" i="1" dirty="0" smtClean="0"/>
              <a:t>The </a:t>
            </a:r>
            <a:r>
              <a:rPr lang="en-US" sz="1600" i="1" dirty="0"/>
              <a:t>Florida yet to be discovered.</a:t>
            </a:r>
          </a:p>
          <a:p>
            <a:pPr fontAlgn="auto">
              <a:spcBef>
                <a:spcPts val="20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887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10499177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Conclusions Testing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441" y="2246314"/>
            <a:ext cx="8628990" cy="3748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9973" y="1499937"/>
            <a:ext cx="9112675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Methodology similar as intake</a:t>
            </a:r>
          </a:p>
          <a:p>
            <a:pPr lvl="1">
              <a:lnSpc>
                <a:spcPct val="130000"/>
              </a:lnSpc>
              <a:buClr>
                <a:srgbClr val="2BC7FF"/>
              </a:buClr>
              <a:buFont typeface=".HelveticaNeueDeskInterface-Regular" charset="-120"/>
              <a:buChar char="–"/>
              <a:defRPr/>
            </a:pPr>
            <a:r>
              <a:rPr lang="en-US" sz="2600" i="1" dirty="0" smtClean="0">
                <a:solidFill>
                  <a:schemeClr val="bg1">
                    <a:lumMod val="50000"/>
                  </a:schemeClr>
                </a:solidFill>
              </a:rPr>
              <a:t>Tampa, Chicago, Indianapolis</a:t>
            </a:r>
          </a:p>
          <a:p>
            <a:pPr lvl="1">
              <a:lnSpc>
                <a:spcPct val="130000"/>
              </a:lnSpc>
              <a:buClr>
                <a:srgbClr val="2BC7FF"/>
              </a:buClr>
              <a:buFont typeface=".HelveticaNeueDeskInterface-Regular" charset="-120"/>
              <a:buChar char="–"/>
              <a:defRPr/>
            </a:pPr>
            <a:r>
              <a:rPr lang="en-US" sz="2600" i="1" dirty="0" smtClean="0">
                <a:solidFill>
                  <a:schemeClr val="bg1">
                    <a:lumMod val="50000"/>
                  </a:schemeClr>
                </a:solidFill>
              </a:rPr>
              <a:t>Tested new Brand and expressions against comp. set</a:t>
            </a:r>
          </a:p>
          <a:p>
            <a:pPr lvl="1">
              <a:lnSpc>
                <a:spcPct val="130000"/>
              </a:lnSpc>
              <a:buClr>
                <a:srgbClr val="2BC7FF"/>
              </a:buClr>
              <a:buFont typeface=".HelveticaNeueDeskInterface-Regular" charset="-120"/>
              <a:buChar char="–"/>
              <a:defRPr/>
            </a:pPr>
            <a:r>
              <a:rPr lang="en-US" sz="2600" i="1" dirty="0" smtClean="0">
                <a:solidFill>
                  <a:schemeClr val="bg1">
                    <a:lumMod val="50000"/>
                  </a:schemeClr>
                </a:solidFill>
              </a:rPr>
              <a:t>Tested range of Brand expressions and elements</a:t>
            </a:r>
          </a:p>
        </p:txBody>
      </p:sp>
    </p:spTree>
    <p:extLst>
      <p:ext uri="{BB962C8B-B14F-4D97-AF65-F5344CB8AC3E}">
        <p14:creationId xmlns:p14="http://schemas.microsoft.com/office/powerpoint/2010/main" val="267929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10499177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Conclusions Testing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441" y="2246314"/>
            <a:ext cx="8628990" cy="3748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9973" y="1499937"/>
            <a:ext cx="9112675" cy="204917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Tampa</a:t>
            </a:r>
          </a:p>
          <a:p>
            <a:pPr lvl="1">
              <a:lnSpc>
                <a:spcPct val="130000"/>
              </a:lnSpc>
              <a:buClr>
                <a:srgbClr val="2BC7FF"/>
              </a:buClr>
              <a:buFont typeface=".HelveticaNeueDeskInterface-Regular" charset="-120"/>
              <a:buChar char="–"/>
              <a:defRPr/>
            </a:pPr>
            <a:r>
              <a:rPr lang="en-US" sz="2600" i="1" dirty="0" smtClean="0">
                <a:solidFill>
                  <a:schemeClr val="bg1">
                    <a:lumMod val="50000"/>
                  </a:schemeClr>
                </a:solidFill>
              </a:rPr>
              <a:t>Quick selection of lead Brand presentation vis-à-vis comp.</a:t>
            </a:r>
          </a:p>
          <a:p>
            <a:pPr lvl="1">
              <a:lnSpc>
                <a:spcPct val="130000"/>
              </a:lnSpc>
              <a:buClr>
                <a:srgbClr val="2BC7FF"/>
              </a:buClr>
              <a:buFont typeface=".HelveticaNeueDeskInterface-Regular" charset="-120"/>
              <a:buChar char="–"/>
              <a:defRPr/>
            </a:pPr>
            <a:r>
              <a:rPr lang="en-US" sz="2600" i="1" dirty="0" smtClean="0">
                <a:solidFill>
                  <a:schemeClr val="bg1">
                    <a:lumMod val="50000"/>
                  </a:schemeClr>
                </a:solidFill>
              </a:rPr>
              <a:t>Able to explain why it would draw them</a:t>
            </a:r>
          </a:p>
          <a:p>
            <a:pPr lvl="1">
              <a:lnSpc>
                <a:spcPct val="130000"/>
              </a:lnSpc>
              <a:buClr>
                <a:srgbClr val="2BC7FF"/>
              </a:buClr>
              <a:buFont typeface=".HelveticaNeueDeskInterface-Regular" charset="-120"/>
              <a:buChar char="–"/>
              <a:defRPr/>
            </a:pPr>
            <a:r>
              <a:rPr lang="en-US" sz="2600" i="1" dirty="0" smtClean="0">
                <a:solidFill>
                  <a:schemeClr val="bg1">
                    <a:lumMod val="50000"/>
                  </a:schemeClr>
                </a:solidFill>
              </a:rPr>
              <a:t>Stark difference from apathetic intake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65154" y="4469763"/>
            <a:ext cx="2200759" cy="36933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“Let Yourself Out.”</a:t>
            </a:r>
            <a:endParaRPr lang="en-US" i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8939" y="3876645"/>
            <a:ext cx="1632072" cy="2112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886" y="4233174"/>
            <a:ext cx="2168525" cy="142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0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8781351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The Need for Branding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9973" y="1499937"/>
            <a:ext cx="9112675" cy="74637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What it is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37485" y="1862693"/>
            <a:ext cx="796845" cy="3977499"/>
          </a:xfrm>
          <a:prstGeom prst="rect">
            <a:avLst/>
          </a:prstGeom>
          <a:solidFill>
            <a:srgbClr val="FF7E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48125" y="1869563"/>
            <a:ext cx="796845" cy="3977499"/>
          </a:xfrm>
          <a:prstGeom prst="rect">
            <a:avLst/>
          </a:prstGeom>
          <a:solidFill>
            <a:srgbClr val="FF7E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2309" y="1876433"/>
            <a:ext cx="796845" cy="3977499"/>
          </a:xfrm>
          <a:prstGeom prst="rect">
            <a:avLst/>
          </a:prstGeom>
          <a:solidFill>
            <a:srgbClr val="FF7E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16493" y="1883303"/>
            <a:ext cx="796845" cy="3977499"/>
          </a:xfrm>
          <a:prstGeom prst="rect">
            <a:avLst/>
          </a:prstGeom>
          <a:solidFill>
            <a:srgbClr val="FF7E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354225" y="1862693"/>
            <a:ext cx="796845" cy="3977499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7400921" y="2417749"/>
            <a:ext cx="1853674" cy="74637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30000"/>
              </a:lnSpc>
              <a:spcAft>
                <a:spcPts val="0"/>
              </a:spcAft>
              <a:buClr>
                <a:srgbClr val="2BC7FF"/>
              </a:buClr>
              <a:buNone/>
              <a:defRPr/>
            </a:pPr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Unique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7444712" y="3373120"/>
            <a:ext cx="1853674" cy="74637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30000"/>
              </a:lnSpc>
              <a:spcAft>
                <a:spcPts val="0"/>
              </a:spcAft>
              <a:buClr>
                <a:srgbClr val="2BC7FF"/>
              </a:buClr>
              <a:buNone/>
              <a:defRPr/>
            </a:pPr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Desirable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00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10499177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Conclusions Testing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441" y="2246314"/>
            <a:ext cx="8628990" cy="3748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9973" y="1499937"/>
            <a:ext cx="9112675" cy="253873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4000" dirty="0" smtClean="0">
                <a:solidFill>
                  <a:schemeClr val="bg1">
                    <a:lumMod val="50000"/>
                  </a:schemeClr>
                </a:solidFill>
              </a:rPr>
              <a:t>Chicago</a:t>
            </a:r>
          </a:p>
          <a:p>
            <a:pPr lvl="1">
              <a:lnSpc>
                <a:spcPct val="120000"/>
              </a:lnSpc>
              <a:spcBef>
                <a:spcPts val="300"/>
              </a:spcBef>
              <a:buClr>
                <a:srgbClr val="2BC7FF"/>
              </a:buClr>
              <a:buFont typeface=".HelveticaNeueDeskInterface-Regular" charset="-120"/>
              <a:buChar char="–"/>
              <a:defRPr/>
            </a:pPr>
            <a:r>
              <a:rPr lang="en-US" sz="3400" i="1" dirty="0" smtClean="0">
                <a:solidFill>
                  <a:schemeClr val="bg1">
                    <a:lumMod val="50000"/>
                  </a:schemeClr>
                </a:solidFill>
              </a:rPr>
              <a:t>Diverse, less unified, argumentative</a:t>
            </a:r>
          </a:p>
          <a:p>
            <a:pPr lvl="1">
              <a:lnSpc>
                <a:spcPct val="120000"/>
              </a:lnSpc>
              <a:spcBef>
                <a:spcPts val="300"/>
              </a:spcBef>
              <a:buClr>
                <a:srgbClr val="2BC7FF"/>
              </a:buClr>
              <a:buFont typeface=".HelveticaNeueDeskInterface-Regular" charset="-120"/>
              <a:buChar char="–"/>
              <a:defRPr/>
            </a:pPr>
            <a:r>
              <a:rPr lang="en-US" sz="3400" i="1" dirty="0" smtClean="0">
                <a:solidFill>
                  <a:schemeClr val="bg1">
                    <a:lumMod val="50000"/>
                  </a:schemeClr>
                </a:solidFill>
              </a:rPr>
              <a:t>Generalized Florida, but had specific favorite destinations</a:t>
            </a:r>
          </a:p>
          <a:p>
            <a:pPr lvl="1">
              <a:lnSpc>
                <a:spcPct val="120000"/>
              </a:lnSpc>
              <a:spcBef>
                <a:spcPts val="300"/>
              </a:spcBef>
              <a:buClr>
                <a:srgbClr val="2BC7FF"/>
              </a:buClr>
              <a:buFont typeface=".HelveticaNeueDeskInterface-Regular" charset="-120"/>
              <a:buChar char="–"/>
              <a:defRPr/>
            </a:pPr>
            <a:r>
              <a:rPr lang="en-US" sz="3400" i="1" dirty="0" smtClean="0">
                <a:solidFill>
                  <a:schemeClr val="bg1">
                    <a:lumMod val="50000"/>
                  </a:schemeClr>
                </a:solidFill>
              </a:rPr>
              <a:t>Bias for known destinations, against unknown</a:t>
            </a:r>
          </a:p>
          <a:p>
            <a:pPr lvl="1">
              <a:lnSpc>
                <a:spcPct val="120000"/>
              </a:lnSpc>
              <a:spcBef>
                <a:spcPts val="300"/>
              </a:spcBef>
              <a:buClr>
                <a:srgbClr val="2BC7FF"/>
              </a:buClr>
              <a:buFont typeface=".HelveticaNeueDeskInterface-Regular" charset="-120"/>
              <a:buChar char="–"/>
              <a:defRPr/>
            </a:pPr>
            <a:r>
              <a:rPr lang="en-US" sz="3400" i="1" dirty="0" smtClean="0">
                <a:solidFill>
                  <a:schemeClr val="bg1">
                    <a:lumMod val="50000"/>
                  </a:schemeClr>
                </a:solidFill>
              </a:rPr>
              <a:t>Males matching profile gravitated positively to Brand</a:t>
            </a:r>
          </a:p>
          <a:p>
            <a:pPr lvl="1">
              <a:lnSpc>
                <a:spcPct val="120000"/>
              </a:lnSpc>
              <a:spcBef>
                <a:spcPts val="300"/>
              </a:spcBef>
              <a:buClr>
                <a:srgbClr val="2BC7FF"/>
              </a:buClr>
              <a:buFont typeface=".HelveticaNeueDeskInterface-Regular" charset="-120"/>
              <a:buChar char="–"/>
              <a:defRPr/>
            </a:pPr>
            <a:r>
              <a:rPr lang="en-US" sz="3400" i="1" dirty="0" smtClean="0">
                <a:solidFill>
                  <a:schemeClr val="bg1">
                    <a:lumMod val="50000"/>
                  </a:schemeClr>
                </a:solidFill>
              </a:rPr>
              <a:t>Suggested text be specific to the Brand message. Include food.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51889" y="4885456"/>
            <a:ext cx="2200759" cy="64633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”Our Best Side is Outside”</a:t>
            </a:r>
            <a:endParaRPr lang="en-US" i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4127" y="4046855"/>
            <a:ext cx="1632072" cy="2112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7728" y="4422842"/>
            <a:ext cx="2168525" cy="142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1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10499177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Conclusions Testing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441" y="2246314"/>
            <a:ext cx="8628990" cy="3748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9973" y="1499937"/>
            <a:ext cx="9112675" cy="253873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3300" dirty="0" smtClean="0">
                <a:solidFill>
                  <a:schemeClr val="bg1">
                    <a:lumMod val="50000"/>
                  </a:schemeClr>
                </a:solidFill>
              </a:rPr>
              <a:t>Indianapolis</a:t>
            </a:r>
          </a:p>
          <a:p>
            <a:pPr lvl="1">
              <a:lnSpc>
                <a:spcPct val="120000"/>
              </a:lnSpc>
              <a:spcBef>
                <a:spcPts val="300"/>
              </a:spcBef>
              <a:buClr>
                <a:srgbClr val="2BC7FF"/>
              </a:buClr>
              <a:buFont typeface=".HelveticaNeueDeskInterface-Regular" charset="-120"/>
              <a:buChar char="–"/>
              <a:defRPr/>
            </a:pP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As with Tampa, quickly embraced Brand </a:t>
            </a:r>
          </a:p>
          <a:p>
            <a:pPr lvl="1">
              <a:lnSpc>
                <a:spcPct val="120000"/>
              </a:lnSpc>
              <a:spcBef>
                <a:spcPts val="300"/>
              </a:spcBef>
              <a:buClr>
                <a:srgbClr val="2BC7FF"/>
              </a:buClr>
              <a:buFont typeface=".HelveticaNeueDeskInterface-Regular" charset="-120"/>
              <a:buChar char="–"/>
              <a:defRPr/>
            </a:pP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Diverse in opinions, but gravitated to new Brand</a:t>
            </a:r>
          </a:p>
          <a:p>
            <a:pPr lvl="1">
              <a:lnSpc>
                <a:spcPct val="120000"/>
              </a:lnSpc>
              <a:spcBef>
                <a:spcPts val="300"/>
              </a:spcBef>
              <a:buClr>
                <a:srgbClr val="2BC7FF"/>
              </a:buClr>
              <a:buFont typeface=".HelveticaNeueDeskInterface-Regular" charset="-120"/>
              <a:buChar char="–"/>
              <a:defRPr/>
            </a:pP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Demonstrated inclination to visit destination as result</a:t>
            </a:r>
          </a:p>
          <a:p>
            <a:pPr lvl="1">
              <a:lnSpc>
                <a:spcPct val="120000"/>
              </a:lnSpc>
              <a:spcBef>
                <a:spcPts val="300"/>
              </a:spcBef>
              <a:buClr>
                <a:srgbClr val="2BC7FF"/>
              </a:buClr>
              <a:buFont typeface=".HelveticaNeueDeskInterface-Regular" charset="-120"/>
              <a:buChar char="–"/>
              <a:defRPr/>
            </a:pP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Males matching profile gravitated positively to Brand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51889" y="4885456"/>
            <a:ext cx="2200759" cy="64633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”Our Best Side is Outside”</a:t>
            </a:r>
            <a:endParaRPr lang="en-US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4127" y="4046855"/>
            <a:ext cx="1632072" cy="2112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4766" y="4438879"/>
            <a:ext cx="2168525" cy="142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10499177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Conclusion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441" y="2246314"/>
            <a:ext cx="8628990" cy="3748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9973" y="1499937"/>
            <a:ext cx="9112675" cy="253873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Awareness primary concern</a:t>
            </a:r>
          </a:p>
          <a:p>
            <a:pPr fontAlgn="auto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New Brand should resonate and encourage consideration</a:t>
            </a:r>
          </a:p>
          <a:p>
            <a:pPr fontAlgn="auto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Proceed with Brand, logo, tagline</a:t>
            </a:r>
          </a:p>
          <a:p>
            <a:pPr fontAlgn="auto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Adjust text/messaging to be specific to Brand</a:t>
            </a:r>
          </a:p>
          <a:p>
            <a:pPr fontAlgn="auto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Include food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51889" y="4885456"/>
            <a:ext cx="2200759" cy="64633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”Our Best Side is Outside”</a:t>
            </a:r>
            <a:endParaRPr lang="en-US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4127" y="4046855"/>
            <a:ext cx="1632072" cy="2112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4766" y="4329065"/>
            <a:ext cx="2168525" cy="142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4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10499177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Conclusion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441" y="2246314"/>
            <a:ext cx="8628990" cy="3748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90411" y="4120356"/>
            <a:ext cx="2200759" cy="64633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”Our Best Side is Outside”</a:t>
            </a:r>
            <a:endParaRPr lang="en-US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7444" y="1406525"/>
            <a:ext cx="3297798" cy="4267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4180" y="3729751"/>
            <a:ext cx="2168525" cy="142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8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10499177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Conclusion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441" y="2246314"/>
            <a:ext cx="8628990" cy="3748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9" descr="BACVB Research Ad - beach coupl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997" y="3930139"/>
            <a:ext cx="1484833" cy="1954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Collier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515" y="1619837"/>
            <a:ext cx="3045477" cy="1954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LeeCty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0539" y="1619837"/>
            <a:ext cx="3064215" cy="1954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Palm_Beaches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970" y="3930140"/>
            <a:ext cx="1627700" cy="2012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Sarasota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1319" y="3930139"/>
            <a:ext cx="1555394" cy="2012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StPete-Clw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9273" y="3930138"/>
            <a:ext cx="1841447" cy="2012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129" y="1508125"/>
            <a:ext cx="3432774" cy="4442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16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10499177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Brand Application Suggestions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441" y="2246314"/>
            <a:ext cx="8628990" cy="3748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01839" y="2473164"/>
            <a:ext cx="2200759" cy="64633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”Our Best Side is Outside”</a:t>
            </a:r>
            <a:endParaRPr lang="en-US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8993" y="3555989"/>
            <a:ext cx="3198141" cy="28146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6356" y="3221095"/>
            <a:ext cx="3253712" cy="31259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463" y="1704095"/>
            <a:ext cx="3398652" cy="4398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5795" y="1682981"/>
            <a:ext cx="2168525" cy="142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4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10499177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Brand Application Suggestions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441" y="2246314"/>
            <a:ext cx="8628990" cy="3748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icture 13" descr="Cover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9054" y="2466020"/>
            <a:ext cx="2556702" cy="3308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Guidelines cover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2492" y="1790700"/>
            <a:ext cx="2705838" cy="3493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691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10499177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Brand Application Suggestions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441" y="2246314"/>
            <a:ext cx="8628990" cy="3748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Picture 14" descr="Guidelines cover.jp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311" y="1406525"/>
            <a:ext cx="3222132" cy="4160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WPB Branding Guide_5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4664" y="1427285"/>
            <a:ext cx="3159170" cy="4160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WPB Branding Guide_21.p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3063" y="1893460"/>
            <a:ext cx="3159170" cy="4157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WPB Branding Guide_use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0744" y="2375710"/>
            <a:ext cx="3159170" cy="4160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116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10499177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Brand Application Suggestions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441" y="2246314"/>
            <a:ext cx="8628990" cy="3748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9973" y="1499937"/>
            <a:ext cx="9860194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3000" i="1" dirty="0" smtClean="0">
                <a:solidFill>
                  <a:schemeClr val="bg1">
                    <a:lumMod val="50000"/>
                  </a:schemeClr>
                </a:solidFill>
              </a:rPr>
              <a:t>How will we apply the Brand?</a:t>
            </a:r>
          </a:p>
          <a:p>
            <a:pPr fontAlgn="auto">
              <a:lnSpc>
                <a:spcPct val="130000"/>
              </a:lnSpc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3000" i="1" dirty="0" smtClean="0">
                <a:solidFill>
                  <a:schemeClr val="bg1">
                    <a:lumMod val="50000"/>
                  </a:schemeClr>
                </a:solidFill>
              </a:rPr>
              <a:t>How will we get others to adopt and help reflect?</a:t>
            </a:r>
            <a:endParaRPr lang="fr-FR" i="1" dirty="0">
              <a:solidFill>
                <a:schemeClr val="bg1">
                  <a:lumMod val="50000"/>
                </a:schemeClr>
              </a:solidFill>
            </a:endParaRPr>
          </a:p>
          <a:p>
            <a:pPr fontAlgn="auto">
              <a:lnSpc>
                <a:spcPct val="130000"/>
              </a:lnSpc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fr-FR" sz="3000" i="1" dirty="0" smtClean="0">
                <a:solidFill>
                  <a:schemeClr val="bg1">
                    <a:lumMod val="50000"/>
                  </a:schemeClr>
                </a:solidFill>
              </a:rPr>
              <a:t>How </a:t>
            </a:r>
            <a:r>
              <a:rPr lang="fr-FR" sz="3000" i="1" dirty="0" err="1" smtClean="0">
                <a:solidFill>
                  <a:schemeClr val="bg1">
                    <a:lumMod val="50000"/>
                  </a:schemeClr>
                </a:solidFill>
              </a:rPr>
              <a:t>will</a:t>
            </a:r>
            <a:r>
              <a:rPr lang="fr-FR" sz="3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3000" i="1" dirty="0" err="1" smtClean="0">
                <a:solidFill>
                  <a:schemeClr val="bg1">
                    <a:lumMod val="50000"/>
                  </a:schemeClr>
                </a:solidFill>
              </a:rPr>
              <a:t>we</a:t>
            </a:r>
            <a:r>
              <a:rPr lang="fr-FR" sz="3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3000" i="1" dirty="0" err="1" smtClean="0">
                <a:solidFill>
                  <a:schemeClr val="bg1">
                    <a:lumMod val="50000"/>
                  </a:schemeClr>
                </a:solidFill>
              </a:rPr>
              <a:t>ensure</a:t>
            </a:r>
            <a:r>
              <a:rPr lang="fr-FR" sz="3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3000" i="1" dirty="0" err="1" smtClean="0">
                <a:solidFill>
                  <a:schemeClr val="bg1">
                    <a:lumMod val="50000"/>
                  </a:schemeClr>
                </a:solidFill>
              </a:rPr>
              <a:t>continuity</a:t>
            </a:r>
            <a:r>
              <a:rPr lang="fr-FR" sz="3000" i="1" dirty="0" smtClean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fr-FR" sz="3000" i="1" dirty="0" err="1" smtClean="0">
                <a:solidFill>
                  <a:schemeClr val="bg1">
                    <a:lumMod val="50000"/>
                  </a:schemeClr>
                </a:solidFill>
              </a:rPr>
              <a:t>avoid</a:t>
            </a:r>
            <a:r>
              <a:rPr lang="fr-FR" sz="3000" i="1" dirty="0" smtClean="0">
                <a:solidFill>
                  <a:schemeClr val="bg1">
                    <a:lumMod val="50000"/>
                  </a:schemeClr>
                </a:solidFill>
              </a:rPr>
              <a:t>  ’’Brand drift’’?</a:t>
            </a:r>
            <a:endParaRPr lang="en-US" sz="3000" i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57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8781351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421092" y="3628092"/>
            <a:ext cx="24384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1800" dirty="0">
                <a:solidFill>
                  <a:srgbClr val="1D3160"/>
                </a:solidFill>
              </a:rPr>
              <a:t>Public Relations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3859492" y="1646892"/>
            <a:ext cx="4191000" cy="41910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725892" y="2789892"/>
            <a:ext cx="24384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1800" dirty="0">
                <a:solidFill>
                  <a:srgbClr val="1D3160"/>
                </a:solidFill>
              </a:rPr>
              <a:t>Advertising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2411692" y="2027892"/>
            <a:ext cx="24384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1800" dirty="0">
                <a:solidFill>
                  <a:srgbClr val="1D3160"/>
                </a:solidFill>
              </a:rPr>
              <a:t>Direct Sales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3326092" y="1418292"/>
            <a:ext cx="24384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1800" dirty="0">
                <a:solidFill>
                  <a:srgbClr val="1D3160"/>
                </a:solidFill>
              </a:rPr>
              <a:t>Web/Online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5993092" y="1438930"/>
            <a:ext cx="24384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1800" dirty="0">
                <a:solidFill>
                  <a:srgbClr val="1D3160"/>
                </a:solidFill>
              </a:rPr>
              <a:t>Events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7059892" y="2027892"/>
            <a:ext cx="24384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1800" dirty="0">
                <a:solidFill>
                  <a:srgbClr val="1D3160"/>
                </a:solidFill>
              </a:rPr>
              <a:t>Sponsorships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8050492" y="2866092"/>
            <a:ext cx="1981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en-US" sz="1800" dirty="0">
                <a:solidFill>
                  <a:srgbClr val="1D3160"/>
                </a:solidFill>
              </a:rPr>
              <a:t>Managed Social Media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8279092" y="3780492"/>
            <a:ext cx="1981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en-US" sz="1800" dirty="0">
                <a:solidFill>
                  <a:srgbClr val="1D3160"/>
                </a:solidFill>
              </a:rPr>
              <a:t>Product </a:t>
            </a:r>
            <a:br>
              <a:rPr lang="en-US" sz="1800" dirty="0">
                <a:solidFill>
                  <a:srgbClr val="1D3160"/>
                </a:solidFill>
              </a:rPr>
            </a:br>
            <a:r>
              <a:rPr lang="en-US" sz="1800" dirty="0">
                <a:solidFill>
                  <a:srgbClr val="1D3160"/>
                </a:solidFill>
              </a:rPr>
              <a:t>Development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4773892" y="3648730"/>
            <a:ext cx="2438400" cy="360362"/>
          </a:xfrm>
          <a:prstGeom prst="rect">
            <a:avLst/>
          </a:prstGeom>
          <a:solidFill>
            <a:srgbClr val="F5F46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1800" dirty="0">
                <a:solidFill>
                  <a:schemeClr val="tx2"/>
                </a:solidFill>
              </a:rPr>
              <a:t>Target/Consumer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8050492" y="4466292"/>
            <a:ext cx="1981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en-US" sz="1800" dirty="0">
                <a:solidFill>
                  <a:srgbClr val="1D3160"/>
                </a:solidFill>
              </a:rPr>
              <a:t>Destination Entry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7517092" y="5228292"/>
            <a:ext cx="3048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en-US" sz="1800" dirty="0">
                <a:solidFill>
                  <a:srgbClr val="1D3160"/>
                </a:solidFill>
              </a:rPr>
              <a:t>In-Market Identification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4316692" y="5837892"/>
            <a:ext cx="3429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lnSpc>
                <a:spcPct val="80000"/>
              </a:lnSpc>
            </a:pPr>
            <a:r>
              <a:rPr lang="en-US" sz="1800" dirty="0">
                <a:solidFill>
                  <a:srgbClr val="1D3160"/>
                </a:solidFill>
              </a:rPr>
              <a:t>In-Market Brand/Experience Reinforcement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2640292" y="5152092"/>
            <a:ext cx="1905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1800" dirty="0">
                <a:solidFill>
                  <a:srgbClr val="1D3160"/>
                </a:solidFill>
              </a:rPr>
              <a:t>Return / Exit Tactics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1649692" y="4313892"/>
            <a:ext cx="2133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 eaLnBrk="1" hangingPunct="1"/>
            <a:r>
              <a:rPr lang="en-US" sz="1800" dirty="0">
                <a:solidFill>
                  <a:srgbClr val="1D3160"/>
                </a:solidFill>
              </a:rPr>
              <a:t>In-Market </a:t>
            </a:r>
            <a:br>
              <a:rPr lang="en-US" sz="1800" dirty="0">
                <a:solidFill>
                  <a:srgbClr val="1D3160"/>
                </a:solidFill>
              </a:rPr>
            </a:br>
            <a:r>
              <a:rPr lang="en-US" sz="1800" dirty="0">
                <a:solidFill>
                  <a:srgbClr val="1D3160"/>
                </a:solidFill>
              </a:rPr>
              <a:t>Communications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09441" y="207963"/>
            <a:ext cx="10499177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Brand Application Suggestions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312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8781351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The Need for Branding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639973" y="1499937"/>
            <a:ext cx="9112675" cy="460241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Why destinations brand</a:t>
            </a:r>
          </a:p>
          <a:p>
            <a:pPr lvl="1">
              <a:lnSpc>
                <a:spcPct val="130000"/>
              </a:lnSpc>
              <a:buClr>
                <a:srgbClr val="2BC7FF"/>
              </a:buClr>
              <a:buFont typeface="Lucida Grande"/>
              <a:buChar char="–"/>
              <a:defRPr/>
            </a:pP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To distinctively define to compete for room nights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6813" y="1437502"/>
            <a:ext cx="5561012" cy="5099050"/>
          </a:xfrm>
          <a:prstGeom prst="rect">
            <a:avLst/>
          </a:prstGeom>
          <a:noFill/>
          <a:ln>
            <a:noFill/>
          </a:ln>
          <a:effectLst>
            <a:outerShdw blurRad="381000" dist="152395" dir="3300008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10"/>
          <p:cNvSpPr>
            <a:spLocks noChangeArrowheads="1"/>
          </p:cNvSpPr>
          <p:nvPr/>
        </p:nvSpPr>
        <p:spPr bwMode="auto">
          <a:xfrm>
            <a:off x="8181975" y="2270940"/>
            <a:ext cx="292100" cy="292100"/>
          </a:xfrm>
          <a:prstGeom prst="ellipse">
            <a:avLst/>
          </a:prstGeom>
          <a:solidFill>
            <a:srgbClr val="E3332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2" name="Oval 11"/>
          <p:cNvSpPr>
            <a:spLocks noChangeArrowheads="1"/>
          </p:cNvSpPr>
          <p:nvPr/>
        </p:nvSpPr>
        <p:spPr bwMode="auto">
          <a:xfrm>
            <a:off x="9705975" y="3490140"/>
            <a:ext cx="292100" cy="292100"/>
          </a:xfrm>
          <a:prstGeom prst="ellipse">
            <a:avLst/>
          </a:prstGeom>
          <a:solidFill>
            <a:srgbClr val="E3332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3" name="Oval 12"/>
          <p:cNvSpPr>
            <a:spLocks noChangeArrowheads="1"/>
          </p:cNvSpPr>
          <p:nvPr/>
        </p:nvSpPr>
        <p:spPr bwMode="auto">
          <a:xfrm>
            <a:off x="7267575" y="1889940"/>
            <a:ext cx="292100" cy="292100"/>
          </a:xfrm>
          <a:prstGeom prst="ellipse">
            <a:avLst/>
          </a:prstGeom>
          <a:solidFill>
            <a:srgbClr val="E3332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4" name="Oval 13"/>
          <p:cNvSpPr>
            <a:spLocks noChangeArrowheads="1"/>
          </p:cNvSpPr>
          <p:nvPr/>
        </p:nvSpPr>
        <p:spPr bwMode="auto">
          <a:xfrm>
            <a:off x="11001375" y="3185340"/>
            <a:ext cx="292100" cy="292100"/>
          </a:xfrm>
          <a:prstGeom prst="ellipse">
            <a:avLst/>
          </a:prstGeom>
          <a:solidFill>
            <a:srgbClr val="E3332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5" name="Oval 14"/>
          <p:cNvSpPr>
            <a:spLocks noChangeArrowheads="1"/>
          </p:cNvSpPr>
          <p:nvPr/>
        </p:nvSpPr>
        <p:spPr bwMode="auto">
          <a:xfrm>
            <a:off x="9248775" y="2270940"/>
            <a:ext cx="292100" cy="292100"/>
          </a:xfrm>
          <a:prstGeom prst="ellipse">
            <a:avLst/>
          </a:prstGeom>
          <a:solidFill>
            <a:srgbClr val="E3332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6" name="Oval 15"/>
          <p:cNvSpPr>
            <a:spLocks noChangeArrowheads="1"/>
          </p:cNvSpPr>
          <p:nvPr/>
        </p:nvSpPr>
        <p:spPr bwMode="auto">
          <a:xfrm>
            <a:off x="9928225" y="4321990"/>
            <a:ext cx="292100" cy="292100"/>
          </a:xfrm>
          <a:prstGeom prst="ellipse">
            <a:avLst/>
          </a:prstGeom>
          <a:solidFill>
            <a:srgbClr val="E3332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7" name="Oval 16"/>
          <p:cNvSpPr>
            <a:spLocks noChangeArrowheads="1"/>
          </p:cNvSpPr>
          <p:nvPr/>
        </p:nvSpPr>
        <p:spPr bwMode="auto">
          <a:xfrm>
            <a:off x="10279063" y="5230040"/>
            <a:ext cx="292100" cy="292100"/>
          </a:xfrm>
          <a:prstGeom prst="ellipse">
            <a:avLst/>
          </a:prstGeom>
          <a:solidFill>
            <a:srgbClr val="E3332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8" name="Oval 17"/>
          <p:cNvSpPr>
            <a:spLocks noChangeArrowheads="1"/>
          </p:cNvSpPr>
          <p:nvPr/>
        </p:nvSpPr>
        <p:spPr bwMode="auto">
          <a:xfrm>
            <a:off x="10544175" y="1813740"/>
            <a:ext cx="292100" cy="292100"/>
          </a:xfrm>
          <a:prstGeom prst="ellipse">
            <a:avLst/>
          </a:prstGeom>
          <a:solidFill>
            <a:srgbClr val="E3332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9" name="Oval 18"/>
          <p:cNvSpPr>
            <a:spLocks noChangeArrowheads="1"/>
          </p:cNvSpPr>
          <p:nvPr/>
        </p:nvSpPr>
        <p:spPr bwMode="auto">
          <a:xfrm>
            <a:off x="10620375" y="5655490"/>
            <a:ext cx="292100" cy="292100"/>
          </a:xfrm>
          <a:prstGeom prst="ellipse">
            <a:avLst/>
          </a:prstGeom>
          <a:solidFill>
            <a:srgbClr val="E3332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0" name="Oval 19"/>
          <p:cNvSpPr>
            <a:spLocks noChangeArrowheads="1"/>
          </p:cNvSpPr>
          <p:nvPr/>
        </p:nvSpPr>
        <p:spPr bwMode="auto">
          <a:xfrm>
            <a:off x="11123613" y="6158727"/>
            <a:ext cx="292100" cy="292100"/>
          </a:xfrm>
          <a:prstGeom prst="ellipse">
            <a:avLst/>
          </a:prstGeom>
          <a:solidFill>
            <a:srgbClr val="E3332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" name="Oval 20"/>
          <p:cNvSpPr>
            <a:spLocks noChangeArrowheads="1"/>
          </p:cNvSpPr>
          <p:nvPr/>
        </p:nvSpPr>
        <p:spPr bwMode="auto">
          <a:xfrm>
            <a:off x="11528425" y="5655490"/>
            <a:ext cx="292100" cy="292100"/>
          </a:xfrm>
          <a:prstGeom prst="ellipse">
            <a:avLst/>
          </a:prstGeom>
          <a:solidFill>
            <a:srgbClr val="E3332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2" name="Oval 21"/>
          <p:cNvSpPr>
            <a:spLocks noChangeArrowheads="1"/>
          </p:cNvSpPr>
          <p:nvPr/>
        </p:nvSpPr>
        <p:spPr bwMode="auto">
          <a:xfrm>
            <a:off x="11604625" y="4937940"/>
            <a:ext cx="292100" cy="292100"/>
          </a:xfrm>
          <a:prstGeom prst="ellipse">
            <a:avLst/>
          </a:prstGeom>
          <a:solidFill>
            <a:srgbClr val="E3332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3" name="Oval 22"/>
          <p:cNvSpPr>
            <a:spLocks noChangeArrowheads="1"/>
          </p:cNvSpPr>
          <p:nvPr/>
        </p:nvSpPr>
        <p:spPr bwMode="auto">
          <a:xfrm>
            <a:off x="11382375" y="4175940"/>
            <a:ext cx="292100" cy="292100"/>
          </a:xfrm>
          <a:prstGeom prst="ellipse">
            <a:avLst/>
          </a:prstGeom>
          <a:solidFill>
            <a:srgbClr val="E3332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4" name="Oval 23"/>
          <p:cNvSpPr>
            <a:spLocks noChangeArrowheads="1"/>
          </p:cNvSpPr>
          <p:nvPr/>
        </p:nvSpPr>
        <p:spPr bwMode="auto">
          <a:xfrm>
            <a:off x="11229975" y="3718740"/>
            <a:ext cx="292100" cy="292100"/>
          </a:xfrm>
          <a:prstGeom prst="ellipse">
            <a:avLst/>
          </a:prstGeom>
          <a:solidFill>
            <a:srgbClr val="E3332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5" name="Oval 24"/>
          <p:cNvSpPr>
            <a:spLocks noChangeArrowheads="1"/>
          </p:cNvSpPr>
          <p:nvPr/>
        </p:nvSpPr>
        <p:spPr bwMode="auto">
          <a:xfrm>
            <a:off x="10772775" y="2575740"/>
            <a:ext cx="292100" cy="292100"/>
          </a:xfrm>
          <a:prstGeom prst="ellipse">
            <a:avLst/>
          </a:prstGeom>
          <a:solidFill>
            <a:srgbClr val="E3332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6" name="Oval 25"/>
          <p:cNvSpPr>
            <a:spLocks noChangeArrowheads="1"/>
          </p:cNvSpPr>
          <p:nvPr/>
        </p:nvSpPr>
        <p:spPr bwMode="auto">
          <a:xfrm>
            <a:off x="10620375" y="2270940"/>
            <a:ext cx="292100" cy="292100"/>
          </a:xfrm>
          <a:prstGeom prst="ellipse">
            <a:avLst/>
          </a:prstGeom>
          <a:solidFill>
            <a:srgbClr val="E3332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7" name="Oval 26"/>
          <p:cNvSpPr>
            <a:spLocks noChangeArrowheads="1"/>
          </p:cNvSpPr>
          <p:nvPr/>
        </p:nvSpPr>
        <p:spPr bwMode="auto">
          <a:xfrm>
            <a:off x="10696575" y="3736202"/>
            <a:ext cx="292100" cy="292100"/>
          </a:xfrm>
          <a:prstGeom prst="ellipse">
            <a:avLst/>
          </a:prstGeom>
          <a:solidFill>
            <a:srgbClr val="E3332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8" name="Oval 27"/>
          <p:cNvSpPr>
            <a:spLocks noChangeArrowheads="1"/>
          </p:cNvSpPr>
          <p:nvPr/>
        </p:nvSpPr>
        <p:spPr bwMode="auto">
          <a:xfrm>
            <a:off x="10133013" y="4645840"/>
            <a:ext cx="292100" cy="292100"/>
          </a:xfrm>
          <a:prstGeom prst="ellipse">
            <a:avLst/>
          </a:prstGeom>
          <a:solidFill>
            <a:srgbClr val="E3332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9" name="Oval 28"/>
          <p:cNvSpPr>
            <a:spLocks noChangeArrowheads="1"/>
          </p:cNvSpPr>
          <p:nvPr/>
        </p:nvSpPr>
        <p:spPr bwMode="auto">
          <a:xfrm>
            <a:off x="10493375" y="3198040"/>
            <a:ext cx="292100" cy="292100"/>
          </a:xfrm>
          <a:prstGeom prst="ellipse">
            <a:avLst/>
          </a:prstGeom>
          <a:solidFill>
            <a:srgbClr val="E3332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0" name="Oval 29"/>
          <p:cNvSpPr>
            <a:spLocks noChangeArrowheads="1"/>
          </p:cNvSpPr>
          <p:nvPr/>
        </p:nvSpPr>
        <p:spPr bwMode="auto">
          <a:xfrm>
            <a:off x="10010775" y="2880540"/>
            <a:ext cx="292100" cy="292100"/>
          </a:xfrm>
          <a:prstGeom prst="ellipse">
            <a:avLst/>
          </a:prstGeom>
          <a:solidFill>
            <a:srgbClr val="E3332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1" name="Oval 30"/>
          <p:cNvSpPr>
            <a:spLocks noChangeArrowheads="1"/>
          </p:cNvSpPr>
          <p:nvPr/>
        </p:nvSpPr>
        <p:spPr bwMode="auto">
          <a:xfrm>
            <a:off x="9880600" y="2499540"/>
            <a:ext cx="292100" cy="292100"/>
          </a:xfrm>
          <a:prstGeom prst="ellipse">
            <a:avLst/>
          </a:prstGeom>
          <a:solidFill>
            <a:srgbClr val="E3332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2" name="Oval 31"/>
          <p:cNvSpPr>
            <a:spLocks noChangeArrowheads="1"/>
          </p:cNvSpPr>
          <p:nvPr/>
        </p:nvSpPr>
        <p:spPr bwMode="auto">
          <a:xfrm>
            <a:off x="10163175" y="2201090"/>
            <a:ext cx="292100" cy="292100"/>
          </a:xfrm>
          <a:prstGeom prst="ellipse">
            <a:avLst/>
          </a:prstGeom>
          <a:solidFill>
            <a:srgbClr val="E3332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3" name="Oval 32"/>
          <p:cNvSpPr>
            <a:spLocks noChangeArrowheads="1"/>
          </p:cNvSpPr>
          <p:nvPr/>
        </p:nvSpPr>
        <p:spPr bwMode="auto">
          <a:xfrm>
            <a:off x="8956675" y="1889940"/>
            <a:ext cx="292100" cy="292100"/>
          </a:xfrm>
          <a:prstGeom prst="ellipse">
            <a:avLst/>
          </a:prstGeom>
          <a:solidFill>
            <a:srgbClr val="E3332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4" name="Oval 33"/>
          <p:cNvSpPr>
            <a:spLocks noChangeArrowheads="1"/>
          </p:cNvSpPr>
          <p:nvPr/>
        </p:nvSpPr>
        <p:spPr bwMode="auto">
          <a:xfrm>
            <a:off x="7877175" y="1966140"/>
            <a:ext cx="292100" cy="292100"/>
          </a:xfrm>
          <a:prstGeom prst="ellipse">
            <a:avLst/>
          </a:prstGeom>
          <a:solidFill>
            <a:srgbClr val="E3332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5" name="Oval 34"/>
          <p:cNvSpPr>
            <a:spLocks noChangeArrowheads="1"/>
          </p:cNvSpPr>
          <p:nvPr/>
        </p:nvSpPr>
        <p:spPr bwMode="auto">
          <a:xfrm>
            <a:off x="9934575" y="3871140"/>
            <a:ext cx="292100" cy="292100"/>
          </a:xfrm>
          <a:prstGeom prst="ellipse">
            <a:avLst/>
          </a:prstGeom>
          <a:solidFill>
            <a:srgbClr val="E3332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6" name="Oval 35"/>
          <p:cNvSpPr>
            <a:spLocks noChangeArrowheads="1"/>
          </p:cNvSpPr>
          <p:nvPr/>
        </p:nvSpPr>
        <p:spPr bwMode="auto">
          <a:xfrm>
            <a:off x="10696575" y="4610915"/>
            <a:ext cx="292100" cy="292100"/>
          </a:xfrm>
          <a:prstGeom prst="ellipse">
            <a:avLst/>
          </a:prstGeom>
          <a:solidFill>
            <a:srgbClr val="E3332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7" name="Oval 36"/>
          <p:cNvSpPr>
            <a:spLocks noChangeArrowheads="1"/>
          </p:cNvSpPr>
          <p:nvPr/>
        </p:nvSpPr>
        <p:spPr bwMode="auto">
          <a:xfrm>
            <a:off x="10279063" y="3636190"/>
            <a:ext cx="292100" cy="292100"/>
          </a:xfrm>
          <a:prstGeom prst="ellipse">
            <a:avLst/>
          </a:prstGeom>
          <a:solidFill>
            <a:srgbClr val="E3332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8" name="Oval 37"/>
          <p:cNvSpPr>
            <a:spLocks noChangeArrowheads="1"/>
          </p:cNvSpPr>
          <p:nvPr/>
        </p:nvSpPr>
        <p:spPr bwMode="auto">
          <a:xfrm>
            <a:off x="10404475" y="2791640"/>
            <a:ext cx="292100" cy="292100"/>
          </a:xfrm>
          <a:prstGeom prst="ellipse">
            <a:avLst/>
          </a:prstGeom>
          <a:solidFill>
            <a:srgbClr val="E3332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6416675" y="1793102"/>
            <a:ext cx="292100" cy="292100"/>
          </a:xfrm>
          <a:prstGeom prst="ellipse">
            <a:avLst/>
          </a:prstGeom>
          <a:solidFill>
            <a:srgbClr val="E3332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71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5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5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5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10499177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Brand Application Suggestions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441" y="2246314"/>
            <a:ext cx="8628990" cy="3748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9973" y="1294197"/>
            <a:ext cx="9860194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How we might apply the Brand</a:t>
            </a:r>
            <a:endParaRPr lang="en-US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>
              <a:lnSpc>
                <a:spcPct val="150000"/>
              </a:lnSpc>
              <a:buClr>
                <a:srgbClr val="41B8FF"/>
              </a:buClr>
              <a:buFont typeface="Wingdings" charset="2"/>
              <a:buChar char="§"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Brand is more than logo, taglines and design – at its heart, it’s about </a:t>
            </a:r>
            <a:r>
              <a:rPr lang="en-US" i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meaning.</a:t>
            </a:r>
          </a:p>
          <a:p>
            <a:pPr lvl="1">
              <a:lnSpc>
                <a:spcPct val="150000"/>
              </a:lnSpc>
              <a:buClr>
                <a:srgbClr val="41B8FF"/>
              </a:buClr>
              <a:buFont typeface="Wingdings" charset="2"/>
              <a:buChar char="§"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Proclaimed through all channels – but </a:t>
            </a:r>
            <a:r>
              <a:rPr lang="en-US" i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actually proven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when doing so.</a:t>
            </a:r>
          </a:p>
          <a:p>
            <a:pPr lvl="1">
              <a:lnSpc>
                <a:spcPct val="150000"/>
              </a:lnSpc>
              <a:buClr>
                <a:srgbClr val="41B8FF"/>
              </a:buClr>
              <a:buFont typeface="Wingdings" charset="2"/>
              <a:buChar char="§"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Beyond consistent design, 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it’s the selection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of lead branding 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image(s), consistent verbiage, consistent actions at all times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BC7FF"/>
              </a:buClr>
              <a:buSzTx/>
              <a:buFont typeface="Wingdings" charset="2"/>
              <a:buNone/>
              <a:tabLst/>
              <a:defRPr/>
            </a:pPr>
            <a:endParaRPr lang="en-US" sz="3000" i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95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10499177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Brand Application Suggestions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441" y="2246314"/>
            <a:ext cx="8628990" cy="3748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9973" y="1484432"/>
            <a:ext cx="8023580" cy="400196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3000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How we might apply the Brand</a:t>
            </a:r>
            <a:endParaRPr lang="en-US" sz="3000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  <a:buClr>
                <a:srgbClr val="41B8FF"/>
              </a:buClr>
              <a:buFont typeface="Wingdings" charset="2"/>
              <a:buChar char="§"/>
            </a:pPr>
            <a:r>
              <a:rPr lang="en-US" sz="2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Website</a:t>
            </a:r>
          </a:p>
          <a:p>
            <a:pPr lvl="2">
              <a:lnSpc>
                <a:spcPct val="150000"/>
              </a:lnSpc>
              <a:buClr>
                <a:srgbClr val="41B8FF"/>
              </a:buClr>
              <a:buFont typeface=".HelveticaNeueDeskInterface-Regular" charset="-120"/>
              <a:buChar char="–"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Visual application of presentation</a:t>
            </a:r>
          </a:p>
          <a:p>
            <a:pPr lvl="2">
              <a:lnSpc>
                <a:spcPct val="150000"/>
              </a:lnSpc>
              <a:buClr>
                <a:srgbClr val="41B8FF"/>
              </a:buClr>
              <a:buFont typeface=".HelveticaNeueDeskInterface-Regular" charset="-120"/>
              <a:buChar char="–"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Sections/text on:</a:t>
            </a:r>
          </a:p>
          <a:p>
            <a:pPr lvl="3">
              <a:lnSpc>
                <a:spcPct val="150000"/>
              </a:lnSpc>
              <a:buClr>
                <a:srgbClr val="41B8FF"/>
              </a:buClr>
              <a:buFont typeface="Arial" charset="0"/>
              <a:buChar char="•"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Exclusive claim of outdoor/outside position</a:t>
            </a:r>
          </a:p>
          <a:p>
            <a:pPr lvl="3">
              <a:lnSpc>
                <a:spcPct val="150000"/>
              </a:lnSpc>
              <a:buClr>
                <a:srgbClr val="41B8FF"/>
              </a:buClr>
              <a:buFont typeface="Arial" charset="0"/>
              <a:buChar char="•"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Clear offering of activities related to outdoor/outside</a:t>
            </a:r>
          </a:p>
          <a:p>
            <a:pPr lvl="3">
              <a:lnSpc>
                <a:spcPct val="150000"/>
              </a:lnSpc>
              <a:buClr>
                <a:srgbClr val="41B8FF"/>
              </a:buClr>
              <a:buFont typeface="Arial" charset="0"/>
              <a:buChar char="•"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Itineraries to let you get it all in</a:t>
            </a:r>
          </a:p>
          <a:p>
            <a:pPr lvl="3">
              <a:lnSpc>
                <a:spcPct val="150000"/>
              </a:lnSpc>
              <a:buClr>
                <a:srgbClr val="41B8FF"/>
              </a:buClr>
              <a:buFont typeface="Arial" charset="0"/>
              <a:buChar char="•"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Visitor testimonials extolling the brand experience</a:t>
            </a:r>
          </a:p>
          <a:p>
            <a:pPr lvl="3">
              <a:lnSpc>
                <a:spcPct val="150000"/>
              </a:lnSpc>
              <a:buClr>
                <a:srgbClr val="41B8FF"/>
              </a:buClr>
              <a:buFont typeface="Arial" charset="0"/>
              <a:buChar char="•"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Each section or area of the site bolstered to proclaim the position</a:t>
            </a:r>
          </a:p>
          <a:p>
            <a:pPr lvl="2">
              <a:lnSpc>
                <a:spcPct val="130000"/>
              </a:lnSpc>
              <a:spcBef>
                <a:spcPts val="400"/>
              </a:spcBef>
              <a:buClr>
                <a:srgbClr val="41B8FF"/>
              </a:buClr>
              <a:buFont typeface=".HelveticaNeueDeskInterface-Regular" charset="-120"/>
              <a:buChar char="–"/>
            </a:pPr>
            <a:endParaRPr lang="en-US" i="1" dirty="0">
              <a:solidFill>
                <a:srgbClr val="7F7F7F"/>
              </a:solidFill>
            </a:endParaRPr>
          </a:p>
          <a:p>
            <a:pPr lvl="1">
              <a:lnSpc>
                <a:spcPct val="150000"/>
              </a:lnSpc>
              <a:buClr>
                <a:srgbClr val="41B8FF"/>
              </a:buClr>
              <a:buFont typeface="Wingdings" charset="2"/>
              <a:buChar char="§"/>
            </a:pP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BC7FF"/>
              </a:buClr>
              <a:buSzTx/>
              <a:buFont typeface="Wingdings" charset="2"/>
              <a:buNone/>
              <a:tabLst/>
              <a:defRPr/>
            </a:pPr>
            <a:endParaRPr lang="en-US" sz="3000" i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25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10499177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Brand Application Suggestions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441" y="2246314"/>
            <a:ext cx="8628990" cy="3748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9973" y="1530155"/>
            <a:ext cx="6225776" cy="330453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3000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How we might apply the Brand</a:t>
            </a:r>
            <a:endParaRPr lang="en-US" sz="3000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  <a:buClr>
                <a:srgbClr val="41B8FF"/>
              </a:buClr>
              <a:buFont typeface="Wingdings" charset="2"/>
              <a:buChar char="§"/>
            </a:pPr>
            <a:r>
              <a:rPr lang="en-US" sz="2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Website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Clr>
                <a:srgbClr val="41B8FF"/>
              </a:buClr>
              <a:buFont typeface="Wingdings" charset="2"/>
              <a:buChar char="§"/>
            </a:pPr>
            <a:r>
              <a:rPr lang="en-US" sz="2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Social Media</a:t>
            </a:r>
          </a:p>
          <a:p>
            <a:pPr lvl="2">
              <a:lnSpc>
                <a:spcPct val="130000"/>
              </a:lnSpc>
              <a:spcBef>
                <a:spcPts val="400"/>
              </a:spcBef>
              <a:buClr>
                <a:srgbClr val="41B8FF"/>
              </a:buClr>
              <a:buFont typeface=".HelveticaNeueDeskInterface-Regular" charset="-120"/>
              <a:buChar char="–"/>
            </a:pP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Great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opportunity to prove the Brand</a:t>
            </a:r>
          </a:p>
          <a:p>
            <a:pPr lvl="2">
              <a:lnSpc>
                <a:spcPct val="130000"/>
              </a:lnSpc>
              <a:spcBef>
                <a:spcPts val="400"/>
              </a:spcBef>
              <a:buClr>
                <a:srgbClr val="41B8FF"/>
              </a:buClr>
              <a:buFont typeface=".HelveticaNeueDeskInterface-Regular" charset="-120"/>
              <a:buChar char="–"/>
            </a:pPr>
            <a:r>
              <a:rPr lang="en-US" i="1" dirty="0" smtClean="0">
                <a:solidFill>
                  <a:srgbClr val="7F7F7F"/>
                </a:solidFill>
              </a:rPr>
              <a:t>Concentration on posts, etc. that claim and support the brand</a:t>
            </a:r>
          </a:p>
          <a:p>
            <a:pPr lvl="2">
              <a:lnSpc>
                <a:spcPct val="130000"/>
              </a:lnSpc>
              <a:spcBef>
                <a:spcPts val="400"/>
              </a:spcBef>
              <a:buClr>
                <a:srgbClr val="41B8FF"/>
              </a:buClr>
              <a:buFont typeface=".HelveticaNeueDeskInterface-Regular" charset="-120"/>
              <a:buChar char="–"/>
            </a:pPr>
            <a:r>
              <a:rPr lang="en-US" i="1" dirty="0" smtClean="0">
                <a:solidFill>
                  <a:srgbClr val="7F7F7F"/>
                </a:solidFill>
              </a:rPr>
              <a:t>“Discovery </a:t>
            </a:r>
            <a:r>
              <a:rPr lang="en-US" i="1" dirty="0">
                <a:solidFill>
                  <a:srgbClr val="7F7F7F"/>
                </a:solidFill>
              </a:rPr>
              <a:t>words” should infuse </a:t>
            </a:r>
            <a:r>
              <a:rPr lang="en-US" i="1" dirty="0" smtClean="0">
                <a:solidFill>
                  <a:srgbClr val="7F7F7F"/>
                </a:solidFill>
              </a:rPr>
              <a:t>text</a:t>
            </a:r>
          </a:p>
          <a:p>
            <a:pPr lvl="2">
              <a:lnSpc>
                <a:spcPct val="130000"/>
              </a:lnSpc>
              <a:spcBef>
                <a:spcPts val="400"/>
              </a:spcBef>
              <a:buClr>
                <a:srgbClr val="41B8FF"/>
              </a:buClr>
              <a:buFont typeface=".HelveticaNeueDeskInterface-Regular" charset="-120"/>
              <a:buChar char="–"/>
            </a:pPr>
            <a:r>
              <a:rPr lang="en-US" i="1" dirty="0" smtClean="0">
                <a:solidFill>
                  <a:srgbClr val="7F7F7F"/>
                </a:solidFill>
              </a:rPr>
              <a:t>Artwork for “Greetings” postcard</a:t>
            </a:r>
          </a:p>
          <a:p>
            <a:pPr lvl="2">
              <a:lnSpc>
                <a:spcPct val="130000"/>
              </a:lnSpc>
              <a:spcBef>
                <a:spcPts val="400"/>
              </a:spcBef>
              <a:buClr>
                <a:srgbClr val="41B8FF"/>
              </a:buClr>
              <a:buFont typeface=".HelveticaNeueDeskInterface-Regular" charset="-120"/>
              <a:buChar char="–"/>
            </a:pPr>
            <a:r>
              <a:rPr lang="en-US" i="1" dirty="0" smtClean="0">
                <a:solidFill>
                  <a:srgbClr val="7F7F7F"/>
                </a:solidFill>
              </a:rPr>
              <a:t>Descriptions of referral / reputation sites</a:t>
            </a:r>
          </a:p>
          <a:p>
            <a:pPr lvl="2">
              <a:lnSpc>
                <a:spcPct val="130000"/>
              </a:lnSpc>
              <a:spcBef>
                <a:spcPts val="400"/>
              </a:spcBef>
              <a:buClr>
                <a:srgbClr val="41B8FF"/>
              </a:buClr>
              <a:buFont typeface=".HelveticaNeueDeskInterface-Regular" charset="-120"/>
              <a:buChar char="–"/>
            </a:pPr>
            <a:endParaRPr lang="en-US" i="1" dirty="0">
              <a:solidFill>
                <a:srgbClr val="7F7F7F"/>
              </a:solidFill>
            </a:endParaRPr>
          </a:p>
          <a:p>
            <a:pPr lvl="1">
              <a:lnSpc>
                <a:spcPct val="150000"/>
              </a:lnSpc>
              <a:buClr>
                <a:srgbClr val="41B8FF"/>
              </a:buClr>
              <a:buFont typeface="Wingdings" charset="2"/>
              <a:buChar char="§"/>
            </a:pP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BC7FF"/>
              </a:buClr>
              <a:buSzTx/>
              <a:buFont typeface="Wingdings" charset="2"/>
              <a:buNone/>
              <a:tabLst/>
              <a:defRPr/>
            </a:pPr>
            <a:endParaRPr lang="en-US" sz="3000" i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263" y="1393369"/>
            <a:ext cx="4590625" cy="3952068"/>
          </a:xfrm>
          <a:prstGeom prst="rect">
            <a:avLst/>
          </a:prstGeom>
          <a:effectLst>
            <a:outerShdw blurRad="50800" dist="50800" dir="288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3967" y="2642548"/>
            <a:ext cx="3839396" cy="4079153"/>
          </a:xfrm>
          <a:prstGeom prst="rect">
            <a:avLst/>
          </a:prstGeom>
          <a:effectLst>
            <a:outerShdw blurRad="50800" dist="50800" dir="3360000" algn="ctr" rotWithShape="0">
              <a:srgbClr val="000000">
                <a:alpha val="5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139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10499177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Brand Application Suggestions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441" y="2246314"/>
            <a:ext cx="8628990" cy="3748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9973" y="1484439"/>
            <a:ext cx="8023580" cy="508229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How we might apply the Brand</a:t>
            </a:r>
            <a:endParaRPr lang="en-US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>
              <a:lnSpc>
                <a:spcPct val="100000"/>
              </a:lnSpc>
              <a:spcBef>
                <a:spcPts val="100"/>
              </a:spcBef>
              <a:buClr>
                <a:srgbClr val="41B8FF"/>
              </a:buClr>
              <a:buFont typeface="Wingdings" charset="2"/>
              <a:buChar char="§"/>
            </a:pP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Website</a:t>
            </a:r>
          </a:p>
          <a:p>
            <a:pPr lvl="1">
              <a:lnSpc>
                <a:spcPct val="100000"/>
              </a:lnSpc>
              <a:spcBef>
                <a:spcPts val="100"/>
              </a:spcBef>
              <a:buClr>
                <a:srgbClr val="41B8FF"/>
              </a:buClr>
              <a:buFont typeface="Wingdings" charset="2"/>
              <a:buChar char="§"/>
            </a:pP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Social Media</a:t>
            </a:r>
          </a:p>
          <a:p>
            <a:pPr lvl="1">
              <a:lnSpc>
                <a:spcPct val="100000"/>
              </a:lnSpc>
              <a:spcBef>
                <a:spcPts val="100"/>
              </a:spcBef>
              <a:buClr>
                <a:srgbClr val="41B8FF"/>
              </a:buClr>
              <a:buFont typeface="Wingdings" charset="2"/>
              <a:buChar char="§"/>
            </a:pP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Staff email signatures</a:t>
            </a:r>
          </a:p>
          <a:p>
            <a:pPr lvl="1">
              <a:lnSpc>
                <a:spcPct val="100000"/>
              </a:lnSpc>
              <a:spcBef>
                <a:spcPts val="100"/>
              </a:spcBef>
              <a:buClr>
                <a:srgbClr val="41B8FF"/>
              </a:buClr>
              <a:buFont typeface="Wingdings" charset="2"/>
              <a:buChar char="§"/>
            </a:pP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Office identification</a:t>
            </a:r>
          </a:p>
          <a:p>
            <a:pPr lvl="1">
              <a:lnSpc>
                <a:spcPct val="100000"/>
              </a:lnSpc>
              <a:spcBef>
                <a:spcPts val="100"/>
              </a:spcBef>
              <a:buClr>
                <a:srgbClr val="41B8FF"/>
              </a:buClr>
              <a:buFont typeface="Wingdings" charset="2"/>
              <a:buChar char="§"/>
            </a:pP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New info centers</a:t>
            </a:r>
          </a:p>
          <a:p>
            <a:pPr lvl="1">
              <a:lnSpc>
                <a:spcPct val="100000"/>
              </a:lnSpc>
              <a:spcBef>
                <a:spcPts val="100"/>
              </a:spcBef>
              <a:buClr>
                <a:srgbClr val="41B8FF"/>
              </a:buClr>
              <a:buFont typeface="Wingdings" charset="2"/>
              <a:buChar char="§"/>
            </a:pP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Public Relations</a:t>
            </a:r>
          </a:p>
          <a:p>
            <a:pPr lvl="2">
              <a:lnSpc>
                <a:spcPct val="100000"/>
              </a:lnSpc>
              <a:spcBef>
                <a:spcPts val="100"/>
              </a:spcBef>
              <a:buClr>
                <a:srgbClr val="41B8FF"/>
              </a:buClr>
              <a:buFont typeface=".HelveticaNeueDeskInterface-Regular" charset="-120"/>
              <a:buChar char="–"/>
            </a:pPr>
            <a:r>
              <a:rPr lang="en-US" sz="1600" i="1" dirty="0" smtClean="0">
                <a:solidFill>
                  <a:srgbClr val="7F7F7F"/>
                </a:solidFill>
              </a:rPr>
              <a:t>Best </a:t>
            </a:r>
            <a:r>
              <a:rPr lang="en-US" sz="1600" i="1" dirty="0">
                <a:solidFill>
                  <a:srgbClr val="7F7F7F"/>
                </a:solidFill>
              </a:rPr>
              <a:t>if those tactics are exercised through the “Brand lens”</a:t>
            </a:r>
          </a:p>
          <a:p>
            <a:pPr lvl="2">
              <a:lnSpc>
                <a:spcPct val="100000"/>
              </a:lnSpc>
              <a:spcBef>
                <a:spcPts val="100"/>
              </a:spcBef>
              <a:buClr>
                <a:srgbClr val="41B8FF"/>
              </a:buClr>
              <a:buFont typeface=".HelveticaNeueDeskInterface-Regular" charset="-120"/>
              <a:buChar char="–"/>
            </a:pPr>
            <a:r>
              <a:rPr lang="en-US" sz="1600" i="1" dirty="0">
                <a:solidFill>
                  <a:srgbClr val="7F7F7F"/>
                </a:solidFill>
              </a:rPr>
              <a:t>Provides the “of what” of awareness</a:t>
            </a:r>
          </a:p>
          <a:p>
            <a:pPr lvl="2">
              <a:lnSpc>
                <a:spcPct val="100000"/>
              </a:lnSpc>
              <a:spcBef>
                <a:spcPts val="100"/>
              </a:spcBef>
              <a:buClr>
                <a:srgbClr val="41B8FF"/>
              </a:buClr>
              <a:buFont typeface=".HelveticaNeueDeskInterface-Regular" charset="-120"/>
              <a:buChar char="–"/>
            </a:pPr>
            <a:r>
              <a:rPr lang="en-US" sz="1600" i="1" dirty="0">
                <a:solidFill>
                  <a:srgbClr val="7F7F7F"/>
                </a:solidFill>
              </a:rPr>
              <a:t>Consistently consider the Brand in all efforts</a:t>
            </a:r>
          </a:p>
          <a:p>
            <a:pPr lvl="2">
              <a:lnSpc>
                <a:spcPct val="100000"/>
              </a:lnSpc>
              <a:spcBef>
                <a:spcPts val="100"/>
              </a:spcBef>
              <a:buClr>
                <a:srgbClr val="41B8FF"/>
              </a:buClr>
              <a:buFont typeface=".HelveticaNeueDeskInterface-Regular" charset="-120"/>
              <a:buChar char="–"/>
            </a:pPr>
            <a:r>
              <a:rPr lang="en-US" sz="1600" i="1" dirty="0">
                <a:solidFill>
                  <a:srgbClr val="7F7F7F"/>
                </a:solidFill>
              </a:rPr>
              <a:t>Provide ways to prove the Brand’s claims</a:t>
            </a:r>
          </a:p>
          <a:p>
            <a:pPr lvl="2">
              <a:lnSpc>
                <a:spcPct val="100000"/>
              </a:lnSpc>
              <a:spcBef>
                <a:spcPts val="100"/>
              </a:spcBef>
              <a:buClr>
                <a:srgbClr val="41B8FF"/>
              </a:buClr>
              <a:buFont typeface=".HelveticaNeueDeskInterface-Regular" charset="-120"/>
              <a:buChar char="–"/>
            </a:pPr>
            <a:r>
              <a:rPr lang="en-US" sz="1600" i="1" dirty="0">
                <a:solidFill>
                  <a:srgbClr val="7F7F7F"/>
                </a:solidFill>
              </a:rPr>
              <a:t>Bring to life the </a:t>
            </a:r>
            <a:r>
              <a:rPr lang="en-US" sz="1600" i="1" dirty="0" smtClean="0">
                <a:solidFill>
                  <a:srgbClr val="7F7F7F"/>
                </a:solidFill>
              </a:rPr>
              <a:t>destination’s “Brand Words and Phrases”</a:t>
            </a:r>
            <a:endParaRPr lang="en-US" sz="1600" i="1" dirty="0">
              <a:solidFill>
                <a:srgbClr val="7F7F7F"/>
              </a:solidFill>
            </a:endParaRPr>
          </a:p>
          <a:p>
            <a:pPr lvl="1">
              <a:lnSpc>
                <a:spcPct val="100000"/>
              </a:lnSpc>
              <a:spcBef>
                <a:spcPts val="100"/>
              </a:spcBef>
              <a:buClr>
                <a:srgbClr val="41B8FF"/>
              </a:buClr>
              <a:buFont typeface="Wingdings" charset="2"/>
              <a:buChar char="§"/>
            </a:pPr>
            <a:endParaRPr lang="en-US" sz="22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2BC7FF"/>
              </a:buClr>
              <a:buSzTx/>
              <a:buFont typeface="Wingdings" charset="2"/>
              <a:buNone/>
              <a:tabLst/>
              <a:defRPr/>
            </a:pPr>
            <a:endParaRPr lang="en-US" sz="3000" i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06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10499177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Brand Application Suggestions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9973" y="1453443"/>
            <a:ext cx="8023580" cy="508229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How we might apply the Brand</a:t>
            </a:r>
            <a:endParaRPr lang="en-US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>
              <a:lnSpc>
                <a:spcPct val="100000"/>
              </a:lnSpc>
              <a:spcBef>
                <a:spcPts val="100"/>
              </a:spcBef>
              <a:buClr>
                <a:srgbClr val="41B8FF"/>
              </a:buClr>
              <a:buFont typeface="Wingdings" charset="2"/>
              <a:buChar char="§"/>
            </a:pP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Website</a:t>
            </a:r>
          </a:p>
          <a:p>
            <a:pPr lvl="1">
              <a:lnSpc>
                <a:spcPct val="100000"/>
              </a:lnSpc>
              <a:spcBef>
                <a:spcPts val="100"/>
              </a:spcBef>
              <a:buClr>
                <a:srgbClr val="41B8FF"/>
              </a:buClr>
              <a:buFont typeface="Wingdings" charset="2"/>
              <a:buChar char="§"/>
            </a:pP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Social Media</a:t>
            </a:r>
          </a:p>
          <a:p>
            <a:pPr lvl="1">
              <a:lnSpc>
                <a:spcPct val="100000"/>
              </a:lnSpc>
              <a:spcBef>
                <a:spcPts val="100"/>
              </a:spcBef>
              <a:buClr>
                <a:srgbClr val="41B8FF"/>
              </a:buClr>
              <a:buFont typeface="Wingdings" charset="2"/>
              <a:buChar char="§"/>
            </a:pP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Staff email signatures</a:t>
            </a:r>
          </a:p>
          <a:p>
            <a:pPr lvl="1">
              <a:lnSpc>
                <a:spcPct val="100000"/>
              </a:lnSpc>
              <a:spcBef>
                <a:spcPts val="100"/>
              </a:spcBef>
              <a:buClr>
                <a:srgbClr val="41B8FF"/>
              </a:buClr>
              <a:buFont typeface="Wingdings" charset="2"/>
              <a:buChar char="§"/>
            </a:pP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Office identification</a:t>
            </a:r>
          </a:p>
          <a:p>
            <a:pPr lvl="1">
              <a:lnSpc>
                <a:spcPct val="100000"/>
              </a:lnSpc>
              <a:spcBef>
                <a:spcPts val="100"/>
              </a:spcBef>
              <a:buClr>
                <a:srgbClr val="41B8FF"/>
              </a:buClr>
              <a:buFont typeface="Wingdings" charset="2"/>
              <a:buChar char="§"/>
            </a:pP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New info centers</a:t>
            </a:r>
          </a:p>
          <a:p>
            <a:pPr lvl="1">
              <a:lnSpc>
                <a:spcPct val="100000"/>
              </a:lnSpc>
              <a:spcBef>
                <a:spcPts val="100"/>
              </a:spcBef>
              <a:buClr>
                <a:srgbClr val="41B8FF"/>
              </a:buClr>
              <a:buFont typeface="Wingdings" charset="2"/>
              <a:buChar char="§"/>
            </a:pP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Public Relations</a:t>
            </a:r>
          </a:p>
          <a:p>
            <a:pPr lvl="1">
              <a:lnSpc>
                <a:spcPct val="100000"/>
              </a:lnSpc>
              <a:spcBef>
                <a:spcPts val="100"/>
              </a:spcBef>
              <a:buClr>
                <a:srgbClr val="41B8FF"/>
              </a:buClr>
              <a:buFont typeface="Wingdings" charset="2"/>
              <a:buChar char="§"/>
            </a:pP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In-Market visitor touchpoints</a:t>
            </a:r>
          </a:p>
          <a:p>
            <a:pPr lvl="2">
              <a:lnSpc>
                <a:spcPct val="100000"/>
              </a:lnSpc>
              <a:spcBef>
                <a:spcPts val="100"/>
              </a:spcBef>
              <a:buClr>
                <a:srgbClr val="41B8FF"/>
              </a:buClr>
              <a:buFont typeface=".HelveticaNeueDeskInterface-Regular" charset="-120"/>
              <a:buChar char="–"/>
            </a:pP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Points of destination entry and arrival – Gateways/PGD</a:t>
            </a:r>
          </a:p>
          <a:p>
            <a:pPr lvl="2">
              <a:lnSpc>
                <a:spcPct val="100000"/>
              </a:lnSpc>
              <a:spcBef>
                <a:spcPts val="100"/>
              </a:spcBef>
              <a:buClr>
                <a:srgbClr val="41B8FF"/>
              </a:buClr>
              <a:buFont typeface=".HelveticaNeueDeskInterface-Regular" charset="-120"/>
              <a:buChar char="–"/>
            </a:pP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All area partners</a:t>
            </a:r>
          </a:p>
          <a:p>
            <a:pPr lvl="2">
              <a:lnSpc>
                <a:spcPct val="100000"/>
              </a:lnSpc>
              <a:spcBef>
                <a:spcPts val="100"/>
              </a:spcBef>
              <a:buClr>
                <a:srgbClr val="41B8FF"/>
              </a:buClr>
              <a:buFont typeface=".HelveticaNeueDeskInterface-Regular" charset="-120"/>
              <a:buChar char="–"/>
            </a:pP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In-room</a:t>
            </a:r>
          </a:p>
          <a:p>
            <a:pPr lvl="2">
              <a:lnSpc>
                <a:spcPct val="100000"/>
              </a:lnSpc>
              <a:spcBef>
                <a:spcPts val="100"/>
              </a:spcBef>
              <a:buClr>
                <a:srgbClr val="41B8FF"/>
              </a:buClr>
              <a:buFont typeface=".HelveticaNeueDeskInterface-Regular" charset="-120"/>
              <a:buChar char="–"/>
            </a:pP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Areas of visitor activity or congregation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Clr>
                <a:srgbClr val="41B8FF"/>
              </a:buClr>
              <a:buFont typeface="Wingdings" charset="2"/>
              <a:buChar char="§"/>
            </a:pPr>
            <a:endParaRPr lang="en-US" sz="22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BC7FF"/>
              </a:buClr>
              <a:buSzTx/>
              <a:buFont typeface="Wingdings" charset="2"/>
              <a:buNone/>
              <a:tabLst/>
              <a:defRPr/>
            </a:pPr>
            <a:endParaRPr lang="en-US" sz="3000" i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10499177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Brand Application Suggestions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9973" y="1453443"/>
            <a:ext cx="8023580" cy="508229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How we might apply the Brand</a:t>
            </a:r>
            <a:endParaRPr lang="en-US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>
              <a:lnSpc>
                <a:spcPct val="100000"/>
              </a:lnSpc>
              <a:spcBef>
                <a:spcPts val="100"/>
              </a:spcBef>
              <a:buClr>
                <a:srgbClr val="41B8FF"/>
              </a:buClr>
              <a:buFont typeface="Wingdings" charset="2"/>
              <a:buChar char="§"/>
            </a:pP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Website</a:t>
            </a:r>
          </a:p>
          <a:p>
            <a:pPr lvl="1">
              <a:lnSpc>
                <a:spcPct val="100000"/>
              </a:lnSpc>
              <a:spcBef>
                <a:spcPts val="100"/>
              </a:spcBef>
              <a:buClr>
                <a:srgbClr val="41B8FF"/>
              </a:buClr>
              <a:buFont typeface="Wingdings" charset="2"/>
              <a:buChar char="§"/>
            </a:pP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Social Media</a:t>
            </a:r>
          </a:p>
          <a:p>
            <a:pPr lvl="1">
              <a:lnSpc>
                <a:spcPct val="100000"/>
              </a:lnSpc>
              <a:spcBef>
                <a:spcPts val="100"/>
              </a:spcBef>
              <a:buClr>
                <a:srgbClr val="41B8FF"/>
              </a:buClr>
              <a:buFont typeface="Wingdings" charset="2"/>
              <a:buChar char="§"/>
            </a:pP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Staff email signatures</a:t>
            </a:r>
          </a:p>
          <a:p>
            <a:pPr lvl="1">
              <a:lnSpc>
                <a:spcPct val="100000"/>
              </a:lnSpc>
              <a:spcBef>
                <a:spcPts val="100"/>
              </a:spcBef>
              <a:buClr>
                <a:srgbClr val="41B8FF"/>
              </a:buClr>
              <a:buFont typeface="Wingdings" charset="2"/>
              <a:buChar char="§"/>
            </a:pP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Office identification</a:t>
            </a:r>
          </a:p>
          <a:p>
            <a:pPr lvl="1">
              <a:lnSpc>
                <a:spcPct val="100000"/>
              </a:lnSpc>
              <a:spcBef>
                <a:spcPts val="100"/>
              </a:spcBef>
              <a:buClr>
                <a:srgbClr val="41B8FF"/>
              </a:buClr>
              <a:buFont typeface="Wingdings" charset="2"/>
              <a:buChar char="§"/>
            </a:pP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New info centers</a:t>
            </a:r>
          </a:p>
          <a:p>
            <a:pPr lvl="1">
              <a:lnSpc>
                <a:spcPct val="100000"/>
              </a:lnSpc>
              <a:spcBef>
                <a:spcPts val="100"/>
              </a:spcBef>
              <a:buClr>
                <a:srgbClr val="41B8FF"/>
              </a:buClr>
              <a:buFont typeface="Wingdings" charset="2"/>
              <a:buChar char="§"/>
            </a:pP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Public Relations</a:t>
            </a:r>
          </a:p>
          <a:p>
            <a:pPr lvl="1">
              <a:lnSpc>
                <a:spcPct val="100000"/>
              </a:lnSpc>
              <a:spcBef>
                <a:spcPts val="100"/>
              </a:spcBef>
              <a:buClr>
                <a:srgbClr val="41B8FF"/>
              </a:buClr>
              <a:buFont typeface="Wingdings" charset="2"/>
              <a:buChar char="§"/>
            </a:pP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In-Market visitor touchpoints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Clr>
                <a:srgbClr val="41B8FF"/>
              </a:buClr>
              <a:buFont typeface="Wingdings" charset="2"/>
              <a:buChar char="§"/>
            </a:pP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Visit Florida</a:t>
            </a:r>
          </a:p>
          <a:p>
            <a:pPr lvl="2">
              <a:lnSpc>
                <a:spcPct val="100000"/>
              </a:lnSpc>
              <a:spcBef>
                <a:spcPts val="400"/>
              </a:spcBef>
              <a:buClr>
                <a:srgbClr val="41B8FF"/>
              </a:buClr>
              <a:buFont typeface=".HelveticaNeueDeskInterface-Regular" charset="-120"/>
              <a:buChar char="–"/>
            </a:pPr>
            <a:r>
              <a:rPr lang="en-US" sz="1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Online description</a:t>
            </a:r>
          </a:p>
          <a:p>
            <a:pPr lvl="2">
              <a:lnSpc>
                <a:spcPct val="100000"/>
              </a:lnSpc>
              <a:spcBef>
                <a:spcPts val="400"/>
              </a:spcBef>
              <a:buClr>
                <a:srgbClr val="41B8FF"/>
              </a:buClr>
              <a:buFont typeface=".HelveticaNeueDeskInterface-Regular" charset="-120"/>
              <a:buChar char="–"/>
            </a:pPr>
            <a:r>
              <a:rPr lang="en-US" sz="1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Welcome Center </a:t>
            </a:r>
            <a:r>
              <a:rPr lang="en-US" sz="18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duratrans</a:t>
            </a:r>
            <a:r>
              <a:rPr lang="en-US" sz="1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V.G.</a:t>
            </a:r>
            <a:endParaRPr lang="en-US" sz="18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BC7FF"/>
              </a:buClr>
              <a:buSzTx/>
              <a:buFont typeface="Wingdings" charset="2"/>
              <a:buNone/>
              <a:tabLst/>
              <a:defRPr/>
            </a:pPr>
            <a:endParaRPr lang="en-US" sz="3000" i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8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10499177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Brand Application Suggestions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9973" y="1453443"/>
            <a:ext cx="8023580" cy="508229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How we might apply the Brand</a:t>
            </a:r>
            <a:endParaRPr lang="en-US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>
              <a:lnSpc>
                <a:spcPct val="100000"/>
              </a:lnSpc>
              <a:spcBef>
                <a:spcPts val="100"/>
              </a:spcBef>
              <a:buClr>
                <a:srgbClr val="41B8FF"/>
              </a:buClr>
              <a:buFont typeface="Wingdings" charset="2"/>
              <a:buChar char="§"/>
            </a:pP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Website</a:t>
            </a:r>
          </a:p>
          <a:p>
            <a:pPr lvl="1">
              <a:lnSpc>
                <a:spcPct val="100000"/>
              </a:lnSpc>
              <a:spcBef>
                <a:spcPts val="100"/>
              </a:spcBef>
              <a:buClr>
                <a:srgbClr val="41B8FF"/>
              </a:buClr>
              <a:buFont typeface="Wingdings" charset="2"/>
              <a:buChar char="§"/>
            </a:pP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Social Media</a:t>
            </a:r>
          </a:p>
          <a:p>
            <a:pPr lvl="1">
              <a:lnSpc>
                <a:spcPct val="100000"/>
              </a:lnSpc>
              <a:spcBef>
                <a:spcPts val="100"/>
              </a:spcBef>
              <a:buClr>
                <a:srgbClr val="41B8FF"/>
              </a:buClr>
              <a:buFont typeface="Wingdings" charset="2"/>
              <a:buChar char="§"/>
            </a:pP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Staff email signatures</a:t>
            </a:r>
          </a:p>
          <a:p>
            <a:pPr lvl="1">
              <a:lnSpc>
                <a:spcPct val="100000"/>
              </a:lnSpc>
              <a:spcBef>
                <a:spcPts val="100"/>
              </a:spcBef>
              <a:buClr>
                <a:srgbClr val="41B8FF"/>
              </a:buClr>
              <a:buFont typeface="Wingdings" charset="2"/>
              <a:buChar char="§"/>
            </a:pP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Office identification</a:t>
            </a:r>
          </a:p>
          <a:p>
            <a:pPr lvl="1">
              <a:lnSpc>
                <a:spcPct val="100000"/>
              </a:lnSpc>
              <a:spcBef>
                <a:spcPts val="100"/>
              </a:spcBef>
              <a:buClr>
                <a:srgbClr val="41B8FF"/>
              </a:buClr>
              <a:buFont typeface="Wingdings" charset="2"/>
              <a:buChar char="§"/>
            </a:pP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New info centers</a:t>
            </a:r>
          </a:p>
          <a:p>
            <a:pPr lvl="1">
              <a:lnSpc>
                <a:spcPct val="100000"/>
              </a:lnSpc>
              <a:spcBef>
                <a:spcPts val="100"/>
              </a:spcBef>
              <a:buClr>
                <a:srgbClr val="41B8FF"/>
              </a:buClr>
              <a:buFont typeface="Wingdings" charset="2"/>
              <a:buChar char="§"/>
            </a:pP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Public Relations</a:t>
            </a:r>
          </a:p>
          <a:p>
            <a:pPr lvl="1">
              <a:lnSpc>
                <a:spcPct val="100000"/>
              </a:lnSpc>
              <a:spcBef>
                <a:spcPts val="100"/>
              </a:spcBef>
              <a:buClr>
                <a:srgbClr val="41B8FF"/>
              </a:buClr>
              <a:buFont typeface="Wingdings" charset="2"/>
              <a:buChar char="§"/>
            </a:pP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In-Market visitor touchpoints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Clr>
                <a:srgbClr val="41B8FF"/>
              </a:buClr>
              <a:buFont typeface="Wingdings" charset="2"/>
              <a:buChar char="§"/>
            </a:pP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Visit Florida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Clr>
                <a:srgbClr val="41B8FF"/>
              </a:buClr>
              <a:buFont typeface="Wingdings" charset="2"/>
              <a:buChar char="§"/>
            </a:pP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Tradeshow presentation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Clr>
                <a:srgbClr val="41B8FF"/>
              </a:buClr>
              <a:buFont typeface="Wingdings" charset="2"/>
              <a:buChar char="§"/>
            </a:pPr>
            <a:endParaRPr lang="en-US" sz="2200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BC7FF"/>
              </a:buClr>
              <a:buSzTx/>
              <a:buFont typeface="Wingdings" charset="2"/>
              <a:buNone/>
              <a:tabLst/>
              <a:defRPr/>
            </a:pPr>
            <a:endParaRPr lang="en-US" sz="3000" i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79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846" y="1325091"/>
            <a:ext cx="8745847" cy="490964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Unleashing the Power of </a:t>
            </a:r>
            <a:r>
              <a:rPr lang="en-US" sz="24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Stakeholders</a:t>
            </a:r>
            <a:endParaRPr lang="en-US" sz="2400" b="1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i="1" dirty="0">
                <a:solidFill>
                  <a:srgbClr val="7F7F7F"/>
                </a:solidFill>
              </a:rPr>
              <a:t>Identify the Stakeholders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i="1" dirty="0">
                <a:solidFill>
                  <a:srgbClr val="7F7F7F"/>
                </a:solidFill>
              </a:rPr>
              <a:t>Present the Brand and its benefits to those Stakeholders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i="1" dirty="0">
                <a:solidFill>
                  <a:srgbClr val="7F7F7F"/>
                </a:solidFill>
              </a:rPr>
              <a:t>Provide the materials, support and/or incentive to embrace and disseminate the Brand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i="1" dirty="0">
                <a:solidFill>
                  <a:srgbClr val="7F7F7F"/>
                </a:solidFill>
              </a:rPr>
              <a:t>Continue to remind Stakeholders of and involve them with the Brand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i="1" dirty="0">
                <a:solidFill>
                  <a:srgbClr val="7F7F7F"/>
                </a:solidFill>
              </a:rPr>
              <a:t>Repeat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b="1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400" b="1" i="1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 indent="-342900">
              <a:lnSpc>
                <a:spcPct val="120000"/>
              </a:lnSpc>
              <a:buFont typeface="Arial"/>
              <a:buChar char="•"/>
            </a:pPr>
            <a:endParaRPr lang="en-US" sz="2400" i="1" dirty="0">
              <a:solidFill>
                <a:srgbClr val="7F7F7F"/>
              </a:solidFill>
            </a:endParaRPr>
          </a:p>
          <a:p>
            <a:pPr marL="400050" lvl="1" indent="0">
              <a:lnSpc>
                <a:spcPct val="120000"/>
              </a:lnSpc>
              <a:buNone/>
            </a:pPr>
            <a:endParaRPr lang="en-US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 indent="-342900">
              <a:lnSpc>
                <a:spcPct val="120000"/>
              </a:lnSpc>
              <a:buFont typeface="Arial"/>
              <a:buChar char="•"/>
            </a:pPr>
            <a:endParaRPr lang="en-US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00050" lvl="1" indent="0">
              <a:lnSpc>
                <a:spcPct val="120000"/>
              </a:lnSpc>
              <a:buNone/>
            </a:pPr>
            <a:endParaRPr lang="en-US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2412" y="528087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2290" y="359546"/>
            <a:ext cx="8229600" cy="1143000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dirty="0">
                <a:solidFill>
                  <a:schemeClr val="bg1">
                    <a:lumMod val="50000"/>
                  </a:schemeClr>
                </a:solidFill>
              </a:rPr>
              <a:t>Adoption and Dissemination</a:t>
            </a:r>
          </a:p>
        </p:txBody>
      </p:sp>
      <p:pic>
        <p:nvPicPr>
          <p:cNvPr id="8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94329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846" y="1325091"/>
            <a:ext cx="8745847" cy="490964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Unleashing </a:t>
            </a:r>
            <a:r>
              <a:rPr lang="en-US" sz="24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Power of Stakeholders 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</a:t>
            </a:r>
            <a:r>
              <a:rPr lang="en-US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Step 1: Identify</a:t>
            </a:r>
            <a:endParaRPr lang="en-US" sz="2400" b="1" i="1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en-US" sz="2400" i="1" dirty="0">
              <a:solidFill>
                <a:srgbClr val="7F7F7F"/>
              </a:solidFill>
            </a:endParaRPr>
          </a:p>
          <a:p>
            <a:pPr marL="0" indent="0" algn="ctr">
              <a:buNone/>
            </a:pPr>
            <a:r>
              <a:rPr lang="en-US" sz="2400" i="1" dirty="0">
                <a:solidFill>
                  <a:srgbClr val="7F7F7F"/>
                </a:solidFill>
              </a:rPr>
              <a:t>Who needs to know and understand the destination Brand? </a:t>
            </a:r>
          </a:p>
          <a:p>
            <a:pPr marL="0" indent="0" algn="ctr">
              <a:buNone/>
            </a:pPr>
            <a:r>
              <a:rPr lang="en-US" sz="2400" i="1" dirty="0">
                <a:solidFill>
                  <a:srgbClr val="7F7F7F"/>
                </a:solidFill>
              </a:rPr>
              <a:t>Who needs to provide support for the Brand? </a:t>
            </a:r>
          </a:p>
          <a:p>
            <a:pPr marL="0" indent="0" algn="ctr">
              <a:buNone/>
            </a:pPr>
            <a:r>
              <a:rPr lang="en-US" sz="2400" i="1" dirty="0">
                <a:solidFill>
                  <a:srgbClr val="7F7F7F"/>
                </a:solidFill>
              </a:rPr>
              <a:t>Who can be a partner in disseminating the Brand? 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b="1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400" b="1" i="1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 indent="-342900">
              <a:lnSpc>
                <a:spcPct val="120000"/>
              </a:lnSpc>
              <a:buFont typeface="Arial"/>
              <a:buChar char="•"/>
            </a:pPr>
            <a:endParaRPr lang="en-US" sz="2400" i="1" dirty="0">
              <a:solidFill>
                <a:srgbClr val="7F7F7F"/>
              </a:solidFill>
            </a:endParaRPr>
          </a:p>
          <a:p>
            <a:pPr marL="400050" lvl="1" indent="0">
              <a:lnSpc>
                <a:spcPct val="120000"/>
              </a:lnSpc>
              <a:buNone/>
            </a:pPr>
            <a:endParaRPr lang="en-US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 indent="-342900">
              <a:lnSpc>
                <a:spcPct val="120000"/>
              </a:lnSpc>
              <a:buFont typeface="Arial"/>
              <a:buChar char="•"/>
            </a:pPr>
            <a:endParaRPr lang="en-US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00050" lvl="1" indent="0">
              <a:lnSpc>
                <a:spcPct val="120000"/>
              </a:lnSpc>
              <a:buNone/>
            </a:pPr>
            <a:endParaRPr lang="en-US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2412" y="528087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2290" y="359546"/>
            <a:ext cx="8229600" cy="1143000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dirty="0">
                <a:solidFill>
                  <a:schemeClr val="bg1">
                    <a:lumMod val="50000"/>
                  </a:schemeClr>
                </a:solidFill>
              </a:rPr>
              <a:t>Adoption and Dissemination</a:t>
            </a:r>
          </a:p>
        </p:txBody>
      </p:sp>
      <p:pic>
        <p:nvPicPr>
          <p:cNvPr id="6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67677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846" y="1325091"/>
            <a:ext cx="8745847" cy="490964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Unleashing </a:t>
            </a:r>
            <a:r>
              <a:rPr lang="en-US" sz="24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Power of Stakeholders 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</a:t>
            </a:r>
            <a:r>
              <a:rPr lang="en-US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Step 1: Identify</a:t>
            </a:r>
            <a:endParaRPr lang="en-US" sz="2400" i="1" dirty="0">
              <a:solidFill>
                <a:srgbClr val="7F7F7F"/>
              </a:solidFill>
            </a:endParaRPr>
          </a:p>
          <a:p>
            <a:pPr lvl="0">
              <a:lnSpc>
                <a:spcPct val="80000"/>
              </a:lnSpc>
              <a:buClr>
                <a:srgbClr val="41B8FF"/>
              </a:buClr>
            </a:pP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County Commissioners</a:t>
            </a:r>
          </a:p>
          <a:p>
            <a:pPr lvl="0">
              <a:lnSpc>
                <a:spcPct val="80000"/>
              </a:lnSpc>
              <a:buClr>
                <a:srgbClr val="41B8FF"/>
              </a:buClr>
            </a:pP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County administrative staff</a:t>
            </a:r>
          </a:p>
          <a:p>
            <a:pPr lvl="0">
              <a:lnSpc>
                <a:spcPct val="80000"/>
              </a:lnSpc>
              <a:buClr>
                <a:srgbClr val="41B8FF"/>
              </a:buClr>
            </a:pP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Tourism Development Council members</a:t>
            </a:r>
          </a:p>
          <a:p>
            <a:pPr lvl="0">
              <a:lnSpc>
                <a:spcPct val="80000"/>
              </a:lnSpc>
              <a:buClr>
                <a:srgbClr val="41B8FF"/>
              </a:buClr>
            </a:pPr>
            <a:r>
              <a:rPr lang="en-US" sz="1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Area 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Chambers of Commerce</a:t>
            </a:r>
          </a:p>
          <a:p>
            <a:pPr lvl="0">
              <a:lnSpc>
                <a:spcPct val="80000"/>
              </a:lnSpc>
              <a:buClr>
                <a:srgbClr val="41B8FF"/>
              </a:buClr>
            </a:pPr>
            <a:r>
              <a:rPr lang="en-US" sz="1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Airport</a:t>
            </a:r>
            <a:endParaRPr lang="en-US" sz="18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0">
              <a:lnSpc>
                <a:spcPct val="80000"/>
              </a:lnSpc>
              <a:buClr>
                <a:srgbClr val="41B8FF"/>
              </a:buClr>
            </a:pP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State tourism marketing organizations (Visit Florida)</a:t>
            </a:r>
          </a:p>
          <a:p>
            <a:pPr lvl="0">
              <a:lnSpc>
                <a:spcPct val="80000"/>
              </a:lnSpc>
              <a:buClr>
                <a:srgbClr val="41B8FF"/>
              </a:buClr>
            </a:pP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Area property Owners, Managers and Directors of Sales</a:t>
            </a:r>
          </a:p>
          <a:p>
            <a:pPr lvl="0">
              <a:lnSpc>
                <a:spcPct val="80000"/>
              </a:lnSpc>
              <a:buClr>
                <a:srgbClr val="41B8FF"/>
              </a:buClr>
            </a:pP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Area activity vendors, including:</a:t>
            </a:r>
          </a:p>
          <a:p>
            <a:pPr lvl="1">
              <a:lnSpc>
                <a:spcPct val="80000"/>
              </a:lnSpc>
              <a:buClr>
                <a:srgbClr val="41B8FF"/>
              </a:buClr>
            </a:pP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Recreational vendors</a:t>
            </a:r>
          </a:p>
          <a:p>
            <a:pPr lvl="1">
              <a:lnSpc>
                <a:spcPct val="80000"/>
              </a:lnSpc>
              <a:buClr>
                <a:srgbClr val="41B8FF"/>
              </a:buClr>
            </a:pP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Sight-seeing/tour vendors</a:t>
            </a:r>
          </a:p>
          <a:p>
            <a:pPr lvl="1">
              <a:lnSpc>
                <a:spcPct val="80000"/>
              </a:lnSpc>
              <a:buClr>
                <a:srgbClr val="41B8FF"/>
              </a:buClr>
            </a:pP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Shopping</a:t>
            </a:r>
          </a:p>
          <a:p>
            <a:pPr lvl="1">
              <a:lnSpc>
                <a:spcPct val="80000"/>
              </a:lnSpc>
              <a:buClr>
                <a:srgbClr val="41B8FF"/>
              </a:buClr>
            </a:pP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Dining</a:t>
            </a:r>
          </a:p>
          <a:p>
            <a:pPr lvl="0">
              <a:lnSpc>
                <a:spcPct val="80000"/>
              </a:lnSpc>
              <a:buClr>
                <a:srgbClr val="41B8FF"/>
              </a:buClr>
            </a:pP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Various local economic development interests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b="1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400" b="1" i="1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 indent="-342900">
              <a:lnSpc>
                <a:spcPct val="120000"/>
              </a:lnSpc>
              <a:buFont typeface="Arial"/>
              <a:buChar char="•"/>
            </a:pPr>
            <a:endParaRPr lang="en-US" sz="2400" i="1" dirty="0">
              <a:solidFill>
                <a:srgbClr val="7F7F7F"/>
              </a:solidFill>
            </a:endParaRPr>
          </a:p>
          <a:p>
            <a:pPr marL="400050" lvl="1" indent="0">
              <a:lnSpc>
                <a:spcPct val="120000"/>
              </a:lnSpc>
              <a:buNone/>
            </a:pPr>
            <a:endParaRPr lang="en-US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 indent="-342900">
              <a:lnSpc>
                <a:spcPct val="120000"/>
              </a:lnSpc>
              <a:buFont typeface="Arial"/>
              <a:buChar char="•"/>
            </a:pPr>
            <a:endParaRPr lang="en-US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00050" lvl="1" indent="0">
              <a:lnSpc>
                <a:spcPct val="120000"/>
              </a:lnSpc>
              <a:buNone/>
            </a:pPr>
            <a:endParaRPr lang="en-US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2412" y="528087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2290" y="359546"/>
            <a:ext cx="8229600" cy="1143000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dirty="0">
                <a:solidFill>
                  <a:schemeClr val="bg1">
                    <a:lumMod val="50000"/>
                  </a:schemeClr>
                </a:solidFill>
              </a:rPr>
              <a:t>Adoption and Dissemination</a:t>
            </a:r>
          </a:p>
        </p:txBody>
      </p:sp>
      <p:pic>
        <p:nvPicPr>
          <p:cNvPr id="6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89319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6813" y="1437502"/>
            <a:ext cx="5561012" cy="5099050"/>
          </a:xfrm>
          <a:prstGeom prst="rect">
            <a:avLst/>
          </a:prstGeom>
          <a:noFill/>
          <a:ln>
            <a:noFill/>
          </a:ln>
          <a:effectLst>
            <a:outerShdw blurRad="381000" dist="152395" dir="3300008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8781351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The Need for Branding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639973" y="1499937"/>
            <a:ext cx="9112675" cy="460241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Aft>
                <a:spcPts val="0"/>
              </a:spcAft>
              <a:buClr>
                <a:srgbClr val="2BC7FF"/>
              </a:buClr>
              <a:buFont typeface="Wingdings" charset="2"/>
              <a:buChar char="§"/>
              <a:defRPr/>
            </a:pPr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Why destinations brand</a:t>
            </a:r>
          </a:p>
          <a:p>
            <a:pPr lvl="1">
              <a:lnSpc>
                <a:spcPct val="130000"/>
              </a:lnSpc>
              <a:buClr>
                <a:srgbClr val="2BC7FF"/>
              </a:buClr>
              <a:buFont typeface="Lucida Grande"/>
              <a:buChar char="–"/>
              <a:defRPr/>
            </a:pP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To distinctively define to compete for </a:t>
            </a:r>
            <a:r>
              <a:rPr lang="en-US" i="1" smtClean="0">
                <a:solidFill>
                  <a:schemeClr val="bg1">
                    <a:lumMod val="50000"/>
                  </a:schemeClr>
                </a:solidFill>
              </a:rPr>
              <a:t>room nights</a:t>
            </a:r>
            <a:endParaRPr lang="en-US" i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1" name="Picture 50" descr="Screen Shot 2014-05-14 at 4.14.45 PM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5322" y="4895681"/>
            <a:ext cx="1074738" cy="428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Picture 51" descr="AMelia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2084" y="1461919"/>
            <a:ext cx="1006475" cy="425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Picture 52" descr="Collier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8578" y="5417969"/>
            <a:ext cx="604838" cy="614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Picture 53" descr="Bradenton CVB Logo Turq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6909" y="4171781"/>
            <a:ext cx="1085850" cy="60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Picture 54" descr="Seminole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547" y="3054181"/>
            <a:ext cx="1006475" cy="423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Picture 55" descr="dunedin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6522" y="3178006"/>
            <a:ext cx="1122362" cy="300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" name="Picture 56" descr="Visit-St.-Petersburg-Clearwater_large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4222" y="3562181"/>
            <a:ext cx="609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9116" y="6146631"/>
            <a:ext cx="811212" cy="52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" name="Picture 58" descr="VisitOrlandoLogo.png"/>
          <p:cNvPicPr>
            <a:picLocks noChangeAspect="1"/>
          </p:cNvPicPr>
          <p:nvPr/>
        </p:nvPicPr>
        <p:blipFill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16859" y="3755856"/>
            <a:ext cx="1100138" cy="311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9" descr="Miami logo.png"/>
          <p:cNvPicPr>
            <a:picLocks noChangeAspect="1"/>
          </p:cNvPicPr>
          <p:nvPr/>
        </p:nvPicPr>
        <p:blipFill>
          <a:blip r:embed="rId13" cstate="screen">
            <a:duotone>
              <a:prstClr val="black"/>
              <a:srgbClr val="0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554" y="5567765"/>
            <a:ext cx="1258703" cy="38308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1" name="Picture 60" descr="greater_ft_lauderdale.gif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1" t="16304" r="431" b="31161"/>
          <a:stretch/>
        </p:blipFill>
        <p:spPr>
          <a:xfrm>
            <a:off x="10709128" y="4775031"/>
            <a:ext cx="1358900" cy="403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6128" y="4125744"/>
            <a:ext cx="985838" cy="495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0872" y="2593806"/>
            <a:ext cx="1169987" cy="352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759" y="2047706"/>
            <a:ext cx="1095375" cy="401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2884" y="1871494"/>
            <a:ext cx="909638" cy="328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034" y="2427119"/>
            <a:ext cx="1281113" cy="404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512" y="2653889"/>
            <a:ext cx="1558925" cy="31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2059" y="1674644"/>
            <a:ext cx="1498600" cy="360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1622" y="1461919"/>
            <a:ext cx="1052512" cy="64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235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9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4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9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4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9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4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9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400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900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846" y="1325091"/>
            <a:ext cx="8745847" cy="490964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Unleashing the Power of Stakeholders 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</a:t>
            </a:r>
            <a:r>
              <a:rPr lang="en-US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Step 2 – Present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i="1" dirty="0">
              <a:solidFill>
                <a:srgbClr val="7F7F7F"/>
              </a:solidFill>
            </a:endParaRPr>
          </a:p>
          <a:p>
            <a:pPr marL="0" indent="0" algn="ctr">
              <a:buNone/>
            </a:pPr>
            <a:r>
              <a:rPr lang="en-US" sz="2400" i="1" dirty="0">
                <a:solidFill>
                  <a:srgbClr val="7F7F7F"/>
                </a:solidFill>
              </a:rPr>
              <a:t>Each should receive a tailored presentation explaining the Brand, its development, and their particular role in Brand support. </a:t>
            </a:r>
          </a:p>
          <a:p>
            <a:pPr marL="0" indent="0" algn="ctr">
              <a:buNone/>
            </a:pPr>
            <a:endParaRPr lang="en-US" sz="2400" i="1" dirty="0">
              <a:solidFill>
                <a:srgbClr val="7F7F7F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/>
              <a:t>Internal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/>
              <a:t>One-on-One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/>
              <a:t>Groups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b="1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400" b="1" i="1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 indent="-342900">
              <a:lnSpc>
                <a:spcPct val="120000"/>
              </a:lnSpc>
              <a:buFont typeface="Arial"/>
              <a:buChar char="•"/>
            </a:pPr>
            <a:endParaRPr lang="en-US" sz="2400" i="1" dirty="0">
              <a:solidFill>
                <a:srgbClr val="7F7F7F"/>
              </a:solidFill>
            </a:endParaRPr>
          </a:p>
          <a:p>
            <a:pPr marL="400050" lvl="1" indent="0">
              <a:lnSpc>
                <a:spcPct val="120000"/>
              </a:lnSpc>
              <a:buNone/>
            </a:pPr>
            <a:endParaRPr lang="en-US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 indent="-342900">
              <a:lnSpc>
                <a:spcPct val="120000"/>
              </a:lnSpc>
              <a:buFont typeface="Arial"/>
              <a:buChar char="•"/>
            </a:pPr>
            <a:endParaRPr lang="en-US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00050" lvl="1" indent="0">
              <a:lnSpc>
                <a:spcPct val="120000"/>
              </a:lnSpc>
              <a:buNone/>
            </a:pPr>
            <a:endParaRPr lang="en-US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2412" y="528087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2290" y="359546"/>
            <a:ext cx="8229600" cy="1143000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dirty="0">
                <a:solidFill>
                  <a:schemeClr val="bg1">
                    <a:lumMod val="50000"/>
                  </a:schemeClr>
                </a:solidFill>
              </a:rPr>
              <a:t>Adoption and Dissemination</a:t>
            </a:r>
          </a:p>
        </p:txBody>
      </p:sp>
      <p:pic>
        <p:nvPicPr>
          <p:cNvPr id="6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0310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846" y="1325091"/>
            <a:ext cx="8745847" cy="490964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Unleashing the Power of Stakeholders 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</a:t>
            </a:r>
            <a:r>
              <a:rPr lang="en-US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Step 3 – Provide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i="1" dirty="0">
              <a:solidFill>
                <a:srgbClr val="7F7F7F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i="1" dirty="0">
                <a:solidFill>
                  <a:srgbClr val="000000"/>
                </a:solidFill>
              </a:rPr>
              <a:t>Identify their unique role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i="1" dirty="0">
                <a:solidFill>
                  <a:srgbClr val="000000"/>
                </a:solidFill>
              </a:rPr>
              <a:t>Provide tools to engage their role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i="1" dirty="0">
                <a:solidFill>
                  <a:srgbClr val="000000"/>
                </a:solidFill>
              </a:rPr>
              <a:t>Incentives to participate and provide their support</a:t>
            </a:r>
            <a:endParaRPr lang="en-US" sz="2400" dirty="0">
              <a:solidFill>
                <a:srgbClr val="00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400" b="1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400" b="1" i="1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 indent="-342900">
              <a:lnSpc>
                <a:spcPct val="120000"/>
              </a:lnSpc>
              <a:buFont typeface="Arial"/>
              <a:buChar char="•"/>
            </a:pPr>
            <a:endParaRPr lang="en-US" sz="2400" i="1" dirty="0">
              <a:solidFill>
                <a:srgbClr val="7F7F7F"/>
              </a:solidFill>
            </a:endParaRPr>
          </a:p>
          <a:p>
            <a:pPr marL="400050" lvl="1" indent="0">
              <a:lnSpc>
                <a:spcPct val="120000"/>
              </a:lnSpc>
              <a:buNone/>
            </a:pPr>
            <a:endParaRPr lang="en-US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 indent="-342900">
              <a:lnSpc>
                <a:spcPct val="120000"/>
              </a:lnSpc>
              <a:buFont typeface="Arial"/>
              <a:buChar char="•"/>
            </a:pPr>
            <a:endParaRPr lang="en-US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00050" lvl="1" indent="0">
              <a:lnSpc>
                <a:spcPct val="120000"/>
              </a:lnSpc>
              <a:buNone/>
            </a:pPr>
            <a:endParaRPr lang="en-US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2412" y="528087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2290" y="359546"/>
            <a:ext cx="8229600" cy="1143000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dirty="0">
                <a:solidFill>
                  <a:schemeClr val="bg1">
                    <a:lumMod val="50000"/>
                  </a:schemeClr>
                </a:solidFill>
              </a:rPr>
              <a:t>Adoption and Dissemination</a:t>
            </a:r>
          </a:p>
        </p:txBody>
      </p:sp>
      <p:pic>
        <p:nvPicPr>
          <p:cNvPr id="6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07646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846" y="1325091"/>
            <a:ext cx="8745847" cy="490964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Unleashing the Power of Stakeholders 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</a:t>
            </a:r>
            <a:r>
              <a:rPr lang="en-US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Step 3 – Provide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i="1" dirty="0">
              <a:solidFill>
                <a:srgbClr val="7F7F7F"/>
              </a:solidFill>
            </a:endParaRPr>
          </a:p>
          <a:p>
            <a:pPr lvl="0">
              <a:buClr>
                <a:srgbClr val="41B8FF"/>
              </a:buClr>
            </a:pPr>
            <a:r>
              <a:rPr lang="en-US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VCB </a:t>
            </a:r>
            <a:r>
              <a:rPr lang="en-US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marketing partners </a:t>
            </a:r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Provision of the Brand Guidelines, logo files or other key materials once developed for their use in their activities.</a:t>
            </a:r>
          </a:p>
          <a:p>
            <a:pPr lvl="0">
              <a:buClr>
                <a:srgbClr val="41B8FF"/>
              </a:buClr>
            </a:pPr>
            <a:r>
              <a:rPr lang="en-US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VCB </a:t>
            </a:r>
            <a:r>
              <a:rPr lang="en-US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Staff </a:t>
            </a:r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Provision of Brand Guidelines, </a:t>
            </a:r>
            <a:r>
              <a:rPr lang="en-US" sz="2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logowear</a:t>
            </a:r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other personal items to help personally appropriate the Brand.</a:t>
            </a:r>
          </a:p>
          <a:p>
            <a:pPr lvl="0">
              <a:buClr>
                <a:srgbClr val="41B8FF"/>
              </a:buClr>
            </a:pPr>
            <a:r>
              <a:rPr lang="en-US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County Commissioners </a:t>
            </a:r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Key Brand points (Brand “cheat sheet”) along with key sound bites supporting the Brand and area visitation. If permissible, </a:t>
            </a:r>
            <a:r>
              <a:rPr lang="en-US" sz="2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logowear</a:t>
            </a:r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or other items to remind Commissioners of </a:t>
            </a:r>
            <a:r>
              <a:rPr lang="en-US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VCB </a:t>
            </a:r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efforts and encourage their personal promotion of the Brand.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b="1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400" b="1" i="1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 indent="-342900">
              <a:lnSpc>
                <a:spcPct val="120000"/>
              </a:lnSpc>
              <a:buFont typeface="Arial"/>
              <a:buChar char="•"/>
            </a:pPr>
            <a:endParaRPr lang="en-US" sz="2400" i="1" dirty="0">
              <a:solidFill>
                <a:srgbClr val="7F7F7F"/>
              </a:solidFill>
            </a:endParaRPr>
          </a:p>
          <a:p>
            <a:pPr marL="400050" lvl="1" indent="0">
              <a:lnSpc>
                <a:spcPct val="120000"/>
              </a:lnSpc>
              <a:buNone/>
            </a:pPr>
            <a:endParaRPr lang="en-US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 indent="-342900">
              <a:lnSpc>
                <a:spcPct val="120000"/>
              </a:lnSpc>
              <a:buFont typeface="Arial"/>
              <a:buChar char="•"/>
            </a:pPr>
            <a:endParaRPr lang="en-US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00050" lvl="1" indent="0">
              <a:lnSpc>
                <a:spcPct val="120000"/>
              </a:lnSpc>
              <a:buNone/>
            </a:pPr>
            <a:endParaRPr lang="en-US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2412" y="528087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2290" y="359546"/>
            <a:ext cx="8229600" cy="1143000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dirty="0">
                <a:solidFill>
                  <a:schemeClr val="bg1">
                    <a:lumMod val="50000"/>
                  </a:schemeClr>
                </a:solidFill>
              </a:rPr>
              <a:t>Adoption and Dissemination</a:t>
            </a:r>
          </a:p>
        </p:txBody>
      </p:sp>
      <p:pic>
        <p:nvPicPr>
          <p:cNvPr id="6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3910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846" y="1371585"/>
            <a:ext cx="8745847" cy="49096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Unleashing the Power of Stakeholders 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</a:t>
            </a:r>
            <a:r>
              <a:rPr lang="en-US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Step 3 – Provide</a:t>
            </a:r>
            <a:endParaRPr lang="en-US" sz="2400" i="1" dirty="0">
              <a:solidFill>
                <a:srgbClr val="7F7F7F"/>
              </a:solidFill>
            </a:endParaRPr>
          </a:p>
          <a:p>
            <a:pPr lvl="0">
              <a:buClr>
                <a:srgbClr val="41B8FF"/>
              </a:buClr>
            </a:pPr>
            <a:r>
              <a:rPr lang="en-US" sz="2400" b="1" dirty="0">
                <a:solidFill>
                  <a:srgbClr val="7F7F7F"/>
                </a:solidFill>
              </a:rPr>
              <a:t>Tourist Development Council members </a:t>
            </a:r>
            <a:r>
              <a:rPr lang="en-US" sz="2400" dirty="0">
                <a:solidFill>
                  <a:srgbClr val="7F7F7F"/>
                </a:solidFill>
              </a:rPr>
              <a:t>–</a:t>
            </a:r>
          </a:p>
          <a:p>
            <a:pPr lvl="1">
              <a:buClr>
                <a:srgbClr val="41B8FF"/>
              </a:buClr>
            </a:pPr>
            <a:r>
              <a:rPr lang="en-US" sz="2000" dirty="0">
                <a:solidFill>
                  <a:srgbClr val="7F7F7F"/>
                </a:solidFill>
              </a:rPr>
              <a:t>Key Brand points (Brand “cheat sheet”) </a:t>
            </a:r>
          </a:p>
          <a:p>
            <a:pPr lvl="1">
              <a:buClr>
                <a:srgbClr val="41B8FF"/>
              </a:buClr>
            </a:pPr>
            <a:r>
              <a:rPr lang="en-US" sz="2000" dirty="0" err="1">
                <a:solidFill>
                  <a:srgbClr val="7F7F7F"/>
                </a:solidFill>
              </a:rPr>
              <a:t>Logowear</a:t>
            </a:r>
            <a:r>
              <a:rPr lang="en-US" sz="2000" dirty="0">
                <a:solidFill>
                  <a:srgbClr val="7F7F7F"/>
                </a:solidFill>
              </a:rPr>
              <a:t> or other items to remind them of Brand and encourage their personal involvement.</a:t>
            </a:r>
          </a:p>
          <a:p>
            <a:pPr lvl="1">
              <a:buClr>
                <a:srgbClr val="41B8FF"/>
              </a:buClr>
            </a:pPr>
            <a:r>
              <a:rPr lang="en-US" sz="2000" dirty="0">
                <a:solidFill>
                  <a:srgbClr val="7F7F7F"/>
                </a:solidFill>
              </a:rPr>
              <a:t>The TDC may also be encouraged to formally adopt the Brand or move to “accept” the new Brand direction.</a:t>
            </a:r>
          </a:p>
          <a:p>
            <a:pPr lvl="1">
              <a:buClr>
                <a:srgbClr val="41B8FF"/>
              </a:buClr>
            </a:pPr>
            <a:r>
              <a:rPr lang="en-US" sz="2000" dirty="0">
                <a:solidFill>
                  <a:srgbClr val="7F7F7F"/>
                </a:solidFill>
              </a:rPr>
              <a:t> TDC members may be asked to become “Brand Champions” and find ways to promote and disseminate the Brand through their own businesses.</a:t>
            </a:r>
          </a:p>
          <a:p>
            <a:pPr lvl="0">
              <a:buClr>
                <a:srgbClr val="41B8FF"/>
              </a:buClr>
            </a:pPr>
            <a:r>
              <a:rPr lang="en-US" sz="2400" b="1" dirty="0">
                <a:solidFill>
                  <a:srgbClr val="7F7F7F"/>
                </a:solidFill>
              </a:rPr>
              <a:t>Group presentation to County administrative staff </a:t>
            </a:r>
            <a:r>
              <a:rPr lang="en-US" sz="2400" dirty="0">
                <a:solidFill>
                  <a:srgbClr val="7F7F7F"/>
                </a:solidFill>
              </a:rPr>
              <a:t>– </a:t>
            </a:r>
            <a:r>
              <a:rPr lang="en-US" sz="2000" dirty="0">
                <a:solidFill>
                  <a:srgbClr val="7F7F7F"/>
                </a:solidFill>
              </a:rPr>
              <a:t>Presentation of Key Brand points, discussion of how the various departments can benefit from the destination Brand and the initial coordination of how various, appropriate departments may incorporate the Brand.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b="1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400" b="1" i="1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 indent="-342900">
              <a:lnSpc>
                <a:spcPct val="120000"/>
              </a:lnSpc>
              <a:buFont typeface="Arial"/>
              <a:buChar char="•"/>
            </a:pPr>
            <a:endParaRPr lang="en-US" sz="2400" i="1" dirty="0">
              <a:solidFill>
                <a:srgbClr val="7F7F7F"/>
              </a:solidFill>
            </a:endParaRPr>
          </a:p>
          <a:p>
            <a:pPr marL="400050" lvl="1" indent="0">
              <a:lnSpc>
                <a:spcPct val="120000"/>
              </a:lnSpc>
              <a:buNone/>
            </a:pPr>
            <a:endParaRPr lang="en-US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 indent="-342900">
              <a:lnSpc>
                <a:spcPct val="120000"/>
              </a:lnSpc>
              <a:buFont typeface="Arial"/>
              <a:buChar char="•"/>
            </a:pPr>
            <a:endParaRPr lang="en-US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00050" lvl="1" indent="0">
              <a:lnSpc>
                <a:spcPct val="120000"/>
              </a:lnSpc>
              <a:buNone/>
            </a:pPr>
            <a:endParaRPr lang="en-US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2412" y="528087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2290" y="359546"/>
            <a:ext cx="8229600" cy="1143000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dirty="0">
                <a:solidFill>
                  <a:schemeClr val="bg1">
                    <a:lumMod val="50000"/>
                  </a:schemeClr>
                </a:solidFill>
              </a:rPr>
              <a:t>Adoption and Dissemination</a:t>
            </a:r>
          </a:p>
        </p:txBody>
      </p:sp>
      <p:pic>
        <p:nvPicPr>
          <p:cNvPr id="6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1282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846" y="1325091"/>
            <a:ext cx="8745847" cy="490964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Unleashing the Power of Stakeholders 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</a:t>
            </a:r>
            <a:r>
              <a:rPr lang="en-US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Step 3 – Provide</a:t>
            </a:r>
            <a:endParaRPr lang="en-US" sz="2400" i="1" dirty="0">
              <a:solidFill>
                <a:srgbClr val="7F7F7F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400" b="1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7F7F7F"/>
                </a:solidFill>
              </a:rPr>
              <a:t>County PIO staff –</a:t>
            </a:r>
            <a:r>
              <a:rPr lang="en-US" sz="2400" dirty="0">
                <a:solidFill>
                  <a:srgbClr val="7F7F7F"/>
                </a:solidFill>
              </a:rPr>
              <a:t> Clarifying their understanding of the Brand, and discussion as to the role PIO may play in the Brand/Use of coordination with County government TV.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b="1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400" b="1" i="1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 indent="-342900">
              <a:lnSpc>
                <a:spcPct val="120000"/>
              </a:lnSpc>
              <a:buFont typeface="Arial"/>
              <a:buChar char="•"/>
            </a:pPr>
            <a:endParaRPr lang="en-US" sz="2400" i="1" dirty="0">
              <a:solidFill>
                <a:srgbClr val="7F7F7F"/>
              </a:solidFill>
            </a:endParaRPr>
          </a:p>
          <a:p>
            <a:pPr marL="400050" lvl="1" indent="0">
              <a:lnSpc>
                <a:spcPct val="120000"/>
              </a:lnSpc>
              <a:buNone/>
            </a:pPr>
            <a:endParaRPr lang="en-US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 indent="-342900">
              <a:lnSpc>
                <a:spcPct val="120000"/>
              </a:lnSpc>
              <a:buFont typeface="Arial"/>
              <a:buChar char="•"/>
            </a:pPr>
            <a:endParaRPr lang="en-US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00050" lvl="1" indent="0">
              <a:lnSpc>
                <a:spcPct val="120000"/>
              </a:lnSpc>
              <a:buNone/>
            </a:pPr>
            <a:endParaRPr lang="en-US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2412" y="528087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2290" y="359546"/>
            <a:ext cx="8229600" cy="1143000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dirty="0">
                <a:solidFill>
                  <a:schemeClr val="bg1">
                    <a:lumMod val="50000"/>
                  </a:schemeClr>
                </a:solidFill>
              </a:rPr>
              <a:t>Adoption and Dissemination</a:t>
            </a:r>
          </a:p>
        </p:txBody>
      </p:sp>
      <p:pic>
        <p:nvPicPr>
          <p:cNvPr id="6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88106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846" y="1325091"/>
            <a:ext cx="8745847" cy="490964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b="1" u="sng" dirty="0">
                <a:solidFill>
                  <a:srgbClr val="7F7F7F"/>
                </a:solidFill>
              </a:rPr>
              <a:t>Unleashing the Power of Stakeholders </a:t>
            </a:r>
            <a:r>
              <a:rPr lang="en-US" sz="2400" b="1" dirty="0">
                <a:solidFill>
                  <a:srgbClr val="7F7F7F"/>
                </a:solidFill>
              </a:rPr>
              <a:t>– </a:t>
            </a:r>
            <a:r>
              <a:rPr lang="en-US" sz="2400" b="1" i="1" dirty="0">
                <a:solidFill>
                  <a:srgbClr val="7F7F7F"/>
                </a:solidFill>
              </a:rPr>
              <a:t>Step 3 – </a:t>
            </a:r>
            <a:r>
              <a:rPr lang="en-US" sz="2400" b="1" i="1" dirty="0" smtClean="0">
                <a:solidFill>
                  <a:srgbClr val="7F7F7F"/>
                </a:solidFill>
              </a:rPr>
              <a:t>Provide</a:t>
            </a:r>
            <a:endParaRPr lang="en-US" sz="2400" i="1" dirty="0" smtClean="0">
              <a:solidFill>
                <a:srgbClr val="7F7F7F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400" b="1" u="sng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7F7F7F"/>
                </a:solidFill>
              </a:rPr>
              <a:t>One-on-one presentations to key Property Owners, General Managers and Directors of Sales :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7F7F7F"/>
                </a:solidFill>
              </a:rPr>
              <a:t> Program could include:</a:t>
            </a:r>
          </a:p>
          <a:p>
            <a:pPr lvl="1">
              <a:buClr>
                <a:srgbClr val="41B8FF"/>
              </a:buClr>
              <a:buFont typeface="Arial"/>
              <a:buChar char="•"/>
            </a:pPr>
            <a:r>
              <a:rPr lang="en-US" sz="2400" b="1" dirty="0">
                <a:solidFill>
                  <a:srgbClr val="7F7F7F"/>
                </a:solidFill>
              </a:rPr>
              <a:t>Incentivized program </a:t>
            </a:r>
            <a:r>
              <a:rPr lang="en-US" sz="2400" dirty="0">
                <a:solidFill>
                  <a:srgbClr val="7F7F7F"/>
                </a:solidFill>
              </a:rPr>
              <a:t>encouraging their dissemination of the Brand</a:t>
            </a:r>
          </a:p>
          <a:p>
            <a:pPr lvl="1">
              <a:buClr>
                <a:srgbClr val="41B8FF"/>
              </a:buClr>
              <a:buFont typeface="Arial"/>
              <a:buChar char="•"/>
            </a:pPr>
            <a:r>
              <a:rPr lang="en-US" sz="2400" b="1" dirty="0">
                <a:solidFill>
                  <a:srgbClr val="7F7F7F"/>
                </a:solidFill>
              </a:rPr>
              <a:t>Destination “Partner Pack” </a:t>
            </a:r>
            <a:r>
              <a:rPr lang="en-US" sz="2400" dirty="0">
                <a:solidFill>
                  <a:srgbClr val="7F7F7F"/>
                </a:solidFill>
              </a:rPr>
              <a:t>empowering properties to promote the Brand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b="1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400" b="1" i="1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 indent="-342900">
              <a:lnSpc>
                <a:spcPct val="120000"/>
              </a:lnSpc>
              <a:buFont typeface="Arial"/>
              <a:buChar char="•"/>
            </a:pPr>
            <a:endParaRPr lang="en-US" sz="2400" i="1" dirty="0">
              <a:solidFill>
                <a:srgbClr val="7F7F7F"/>
              </a:solidFill>
            </a:endParaRPr>
          </a:p>
          <a:p>
            <a:pPr marL="400050" lvl="1" indent="0">
              <a:lnSpc>
                <a:spcPct val="120000"/>
              </a:lnSpc>
              <a:buNone/>
            </a:pPr>
            <a:endParaRPr lang="en-US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 indent="-342900">
              <a:lnSpc>
                <a:spcPct val="120000"/>
              </a:lnSpc>
              <a:buFont typeface="Arial"/>
              <a:buChar char="•"/>
            </a:pPr>
            <a:endParaRPr lang="en-US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00050" lvl="1" indent="0">
              <a:lnSpc>
                <a:spcPct val="120000"/>
              </a:lnSpc>
              <a:buNone/>
            </a:pPr>
            <a:endParaRPr lang="en-US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2412" y="528087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2290" y="359546"/>
            <a:ext cx="8229600" cy="1143000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dirty="0">
                <a:solidFill>
                  <a:schemeClr val="bg1">
                    <a:lumMod val="50000"/>
                  </a:schemeClr>
                </a:solidFill>
              </a:rPr>
              <a:t>Adoption and Dissemination</a:t>
            </a:r>
          </a:p>
        </p:txBody>
      </p:sp>
      <p:pic>
        <p:nvPicPr>
          <p:cNvPr id="6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81589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846" y="1325091"/>
            <a:ext cx="8745847" cy="490964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b="1" u="sng" dirty="0">
                <a:solidFill>
                  <a:srgbClr val="7F7F7F"/>
                </a:solidFill>
              </a:rPr>
              <a:t>Unleashing the Power of Stakeholders </a:t>
            </a:r>
            <a:r>
              <a:rPr lang="en-US" sz="2400" b="1" dirty="0">
                <a:solidFill>
                  <a:srgbClr val="7F7F7F"/>
                </a:solidFill>
              </a:rPr>
              <a:t>– </a:t>
            </a:r>
            <a:r>
              <a:rPr lang="en-US" sz="2400" b="1" i="1" dirty="0">
                <a:solidFill>
                  <a:srgbClr val="7F7F7F"/>
                </a:solidFill>
              </a:rPr>
              <a:t>Step 3 – Provide</a:t>
            </a:r>
            <a:endParaRPr lang="en-US" sz="2400" i="1" dirty="0">
              <a:solidFill>
                <a:srgbClr val="7F7F7F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400" b="1" u="sng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7F7F7F"/>
                </a:solidFill>
              </a:rPr>
              <a:t>One-on-one presentations to key Property Owners, General Managers and Directors of Sales :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7F7F7F"/>
                </a:solidFill>
              </a:rPr>
              <a:t> Program could include:</a:t>
            </a:r>
          </a:p>
          <a:p>
            <a:pPr lvl="1">
              <a:buClr>
                <a:srgbClr val="41B8FF"/>
              </a:buClr>
              <a:buFont typeface="Arial"/>
              <a:buChar char="•"/>
            </a:pPr>
            <a:r>
              <a:rPr lang="en-US" sz="2400" b="1" dirty="0">
                <a:solidFill>
                  <a:srgbClr val="7F7F7F"/>
                </a:solidFill>
              </a:rPr>
              <a:t>On-site materials </a:t>
            </a:r>
            <a:r>
              <a:rPr lang="en-US" sz="2400" dirty="0">
                <a:solidFill>
                  <a:srgbClr val="7F7F7F"/>
                </a:solidFill>
              </a:rPr>
              <a:t>for in-market identification with the Brand </a:t>
            </a:r>
          </a:p>
          <a:p>
            <a:pPr lvl="2">
              <a:buClr>
                <a:srgbClr val="41B8FF"/>
              </a:buClr>
              <a:buFont typeface=".HelveticaNeueDeskInterface-Regular" charset="-120"/>
              <a:buChar char="–"/>
            </a:pPr>
            <a:r>
              <a:rPr lang="en-US" i="1" dirty="0">
                <a:solidFill>
                  <a:srgbClr val="7F7F7F"/>
                </a:solidFill>
              </a:rPr>
              <a:t>Door/window clings</a:t>
            </a:r>
          </a:p>
          <a:p>
            <a:pPr lvl="2">
              <a:buClr>
                <a:srgbClr val="41B8FF"/>
              </a:buClr>
              <a:buFont typeface=".HelveticaNeueDeskInterface-Regular" charset="-120"/>
              <a:buChar char="–"/>
            </a:pPr>
            <a:r>
              <a:rPr lang="en-US" i="1" dirty="0">
                <a:solidFill>
                  <a:srgbClr val="7F7F7F"/>
                </a:solidFill>
              </a:rPr>
              <a:t>Counter cards</a:t>
            </a:r>
          </a:p>
          <a:p>
            <a:pPr lvl="2">
              <a:buClr>
                <a:srgbClr val="41B8FF"/>
              </a:buClr>
              <a:buFont typeface=".HelveticaNeueDeskInterface-Regular" charset="-120"/>
              <a:buChar char="–"/>
            </a:pPr>
            <a:r>
              <a:rPr lang="en-US" i="1" dirty="0">
                <a:solidFill>
                  <a:srgbClr val="7F7F7F"/>
                </a:solidFill>
              </a:rPr>
              <a:t>In-room materials </a:t>
            </a:r>
          </a:p>
          <a:p>
            <a:pPr lvl="2">
              <a:buClr>
                <a:srgbClr val="41B8FF"/>
              </a:buClr>
              <a:buFont typeface=".HelveticaNeueDeskInterface-Regular" charset="-120"/>
              <a:buChar char="–"/>
            </a:pPr>
            <a:r>
              <a:rPr lang="en-US" i="1" dirty="0">
                <a:solidFill>
                  <a:srgbClr val="7F7F7F"/>
                </a:solidFill>
              </a:rPr>
              <a:t>Destination video for guest television system</a:t>
            </a:r>
          </a:p>
          <a:p>
            <a:pPr>
              <a:lnSpc>
                <a:spcPct val="120000"/>
              </a:lnSpc>
              <a:buFont typeface=".HelveticaNeueDeskInterface-Regular" charset="-120"/>
              <a:buChar char="–"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2412" y="528087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2290" y="359546"/>
            <a:ext cx="8229600" cy="1143000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dirty="0">
                <a:solidFill>
                  <a:schemeClr val="bg1">
                    <a:lumMod val="50000"/>
                  </a:schemeClr>
                </a:solidFill>
              </a:rPr>
              <a:t>Adoption and Dissemination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9026" y="4096341"/>
            <a:ext cx="3675102" cy="2443943"/>
          </a:xfrm>
          <a:prstGeom prst="rect">
            <a:avLst/>
          </a:prstGeom>
          <a:effectLst>
            <a:outerShdw blurRad="50800" dist="50800" dir="3240000" algn="ctr" rotWithShape="0">
              <a:srgbClr val="000000">
                <a:alpha val="82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1754" y="966395"/>
            <a:ext cx="2400516" cy="240051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643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846" y="1325091"/>
            <a:ext cx="7780751" cy="490964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b="1" u="sng" dirty="0">
                <a:solidFill>
                  <a:srgbClr val="7F7F7F"/>
                </a:solidFill>
              </a:rPr>
              <a:t>Unleashing the Power of Stakeholders </a:t>
            </a:r>
            <a:r>
              <a:rPr lang="en-US" sz="2400" b="1" dirty="0">
                <a:solidFill>
                  <a:srgbClr val="7F7F7F"/>
                </a:solidFill>
              </a:rPr>
              <a:t>– </a:t>
            </a:r>
            <a:r>
              <a:rPr lang="en-US" sz="2400" b="1" i="1" dirty="0">
                <a:solidFill>
                  <a:srgbClr val="7F7F7F"/>
                </a:solidFill>
              </a:rPr>
              <a:t>Step 3 – Provide</a:t>
            </a:r>
            <a:endParaRPr lang="en-US" sz="2400" b="1" u="sng" dirty="0">
              <a:solidFill>
                <a:srgbClr val="7F7F7F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F7F7F"/>
                </a:solidFill>
              </a:rPr>
              <a:t>Group presentation to area Lodging, Restaurant or other industry associations </a:t>
            </a:r>
            <a:r>
              <a:rPr lang="en-US" sz="2000" dirty="0">
                <a:solidFill>
                  <a:srgbClr val="7F7F7F"/>
                </a:solidFill>
              </a:rPr>
              <a:t>–</a:t>
            </a:r>
          </a:p>
          <a:p>
            <a:pPr>
              <a:lnSpc>
                <a:spcPct val="120000"/>
              </a:lnSpc>
              <a:buClr>
                <a:srgbClr val="41B8FF"/>
              </a:buClr>
            </a:pPr>
            <a:r>
              <a:rPr lang="en-US" sz="2000" dirty="0">
                <a:solidFill>
                  <a:srgbClr val="7F7F7F"/>
                </a:solidFill>
              </a:rPr>
              <a:t>Explaining the importance and power of destination Branding</a:t>
            </a:r>
          </a:p>
          <a:p>
            <a:pPr>
              <a:lnSpc>
                <a:spcPct val="120000"/>
              </a:lnSpc>
              <a:buClr>
                <a:srgbClr val="41B8FF"/>
              </a:buClr>
            </a:pPr>
            <a:r>
              <a:rPr lang="en-US" sz="2000" dirty="0">
                <a:solidFill>
                  <a:srgbClr val="7F7F7F"/>
                </a:solidFill>
              </a:rPr>
              <a:t>What the </a:t>
            </a:r>
            <a:r>
              <a:rPr lang="en-US" sz="2000" dirty="0" smtClean="0">
                <a:solidFill>
                  <a:srgbClr val="7F7F7F"/>
                </a:solidFill>
              </a:rPr>
              <a:t>destination </a:t>
            </a:r>
            <a:r>
              <a:rPr lang="en-US" sz="2000" dirty="0">
                <a:solidFill>
                  <a:srgbClr val="7F7F7F"/>
                </a:solidFill>
              </a:rPr>
              <a:t>Brand is</a:t>
            </a:r>
          </a:p>
          <a:p>
            <a:pPr>
              <a:lnSpc>
                <a:spcPct val="120000"/>
              </a:lnSpc>
              <a:buClr>
                <a:srgbClr val="41B8FF"/>
              </a:buClr>
            </a:pPr>
            <a:r>
              <a:rPr lang="en-US" sz="2000" dirty="0">
                <a:solidFill>
                  <a:srgbClr val="7F7F7F"/>
                </a:solidFill>
              </a:rPr>
              <a:t>Materials allowing them to leverage the increased Brand awareness the </a:t>
            </a:r>
            <a:r>
              <a:rPr lang="en-US" sz="2000" dirty="0" smtClean="0">
                <a:solidFill>
                  <a:srgbClr val="7F7F7F"/>
                </a:solidFill>
              </a:rPr>
              <a:t>VCB </a:t>
            </a:r>
            <a:r>
              <a:rPr lang="en-US" sz="2000" dirty="0">
                <a:solidFill>
                  <a:srgbClr val="7F7F7F"/>
                </a:solidFill>
              </a:rPr>
              <a:t>will provide.</a:t>
            </a:r>
          </a:p>
          <a:p>
            <a:pPr>
              <a:lnSpc>
                <a:spcPct val="120000"/>
              </a:lnSpc>
              <a:buClr>
                <a:srgbClr val="41B8FF"/>
              </a:buClr>
            </a:pPr>
            <a:r>
              <a:rPr lang="en-US" sz="2000" dirty="0">
                <a:solidFill>
                  <a:srgbClr val="7F7F7F"/>
                </a:solidFill>
              </a:rPr>
              <a:t>As with properties, association members could be provided materials allowing them to associate with or display the Brand. </a:t>
            </a:r>
          </a:p>
          <a:p>
            <a:pPr>
              <a:lnSpc>
                <a:spcPct val="120000"/>
              </a:lnSpc>
              <a:buClr>
                <a:srgbClr val="41B8FF"/>
              </a:buClr>
            </a:pPr>
            <a:r>
              <a:rPr lang="en-US" sz="2000" dirty="0" smtClean="0">
                <a:solidFill>
                  <a:srgbClr val="7F7F7F"/>
                </a:solidFill>
              </a:rPr>
              <a:t>Incentivize their use and dissemination.</a:t>
            </a:r>
          </a:p>
          <a:p>
            <a:pPr>
              <a:lnSpc>
                <a:spcPct val="120000"/>
              </a:lnSpc>
              <a:buClr>
                <a:srgbClr val="41B8FF"/>
              </a:buClr>
            </a:pPr>
            <a:r>
              <a:rPr lang="en-US" sz="2000" dirty="0" smtClean="0">
                <a:solidFill>
                  <a:srgbClr val="7F7F7F"/>
                </a:solidFill>
              </a:rPr>
              <a:t>Possibly include in co-op plan</a:t>
            </a:r>
            <a:endParaRPr lang="en-US" sz="2000" dirty="0">
              <a:solidFill>
                <a:srgbClr val="7F7F7F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800" dirty="0">
              <a:solidFill>
                <a:srgbClr val="7F7F7F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2412" y="528087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2290" y="359546"/>
            <a:ext cx="8229600" cy="1143000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dirty="0">
                <a:solidFill>
                  <a:schemeClr val="bg1">
                    <a:lumMod val="50000"/>
                  </a:schemeClr>
                </a:solidFill>
              </a:rPr>
              <a:t>Adoption and Dissemination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0597" y="2863464"/>
            <a:ext cx="3015525" cy="201035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1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9555" y="931046"/>
            <a:ext cx="1836979" cy="183697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1000"/>
              </a:srgbClr>
            </a:outerShdw>
          </a:effectLst>
        </p:spPr>
      </p:pic>
      <p:pic>
        <p:nvPicPr>
          <p:cNvPr id="11" name="Picture 3" descr="AquaNewLogo_RGB_Small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2500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846" y="1374078"/>
            <a:ext cx="7780751" cy="49096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u="sng" dirty="0">
                <a:solidFill>
                  <a:srgbClr val="7F7F7F"/>
                </a:solidFill>
              </a:rPr>
              <a:t>Unleashing the Power of Stakeholders </a:t>
            </a:r>
            <a:r>
              <a:rPr lang="en-US" sz="2400" b="1" dirty="0">
                <a:solidFill>
                  <a:srgbClr val="7F7F7F"/>
                </a:solidFill>
              </a:rPr>
              <a:t>– </a:t>
            </a:r>
            <a:r>
              <a:rPr lang="en-US" sz="2400" b="1" i="1" dirty="0">
                <a:solidFill>
                  <a:srgbClr val="7F7F7F"/>
                </a:solidFill>
              </a:rPr>
              <a:t>Step 3 – Provide</a:t>
            </a:r>
            <a:endParaRPr lang="en-US" sz="2400" b="1" u="sng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7F7F7F"/>
                </a:solidFill>
              </a:rPr>
              <a:t>One-on-One presentations to Directors of local Chambers</a:t>
            </a:r>
          </a:p>
          <a:p>
            <a:pPr>
              <a:buClr>
                <a:srgbClr val="41B8FF"/>
              </a:buClr>
            </a:pPr>
            <a:r>
              <a:rPr lang="en-US" sz="2400" dirty="0">
                <a:solidFill>
                  <a:srgbClr val="7F7F7F"/>
                </a:solidFill>
              </a:rPr>
              <a:t>Explaining new brand</a:t>
            </a:r>
          </a:p>
          <a:p>
            <a:pPr>
              <a:buClr>
                <a:srgbClr val="41B8FF"/>
              </a:buClr>
            </a:pPr>
            <a:r>
              <a:rPr lang="en-US" sz="2400" dirty="0">
                <a:solidFill>
                  <a:srgbClr val="7F7F7F"/>
                </a:solidFill>
              </a:rPr>
              <a:t>Encouraging adoption and display</a:t>
            </a:r>
          </a:p>
          <a:p>
            <a:pPr>
              <a:buClr>
                <a:srgbClr val="41B8FF"/>
              </a:buClr>
            </a:pPr>
            <a:r>
              <a:rPr lang="en-US" sz="2400" dirty="0">
                <a:solidFill>
                  <a:srgbClr val="7F7F7F"/>
                </a:solidFill>
              </a:rPr>
              <a:t>How Brand can be configured onsite</a:t>
            </a:r>
          </a:p>
          <a:p>
            <a:endParaRPr lang="en-US" sz="2400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7F7F7F"/>
                </a:solidFill>
              </a:rPr>
              <a:t>One-on-One presentations with key activity providers</a:t>
            </a:r>
          </a:p>
          <a:p>
            <a:pPr>
              <a:buClr>
                <a:srgbClr val="41B8FF"/>
              </a:buClr>
            </a:pPr>
            <a:r>
              <a:rPr lang="en-US" sz="2400" dirty="0">
                <a:solidFill>
                  <a:srgbClr val="7F7F7F"/>
                </a:solidFill>
              </a:rPr>
              <a:t>Explaining new brand</a:t>
            </a:r>
          </a:p>
          <a:p>
            <a:pPr>
              <a:buClr>
                <a:srgbClr val="41B8FF"/>
              </a:buClr>
            </a:pPr>
            <a:r>
              <a:rPr lang="en-US" sz="2400" dirty="0">
                <a:solidFill>
                  <a:srgbClr val="7F7F7F"/>
                </a:solidFill>
              </a:rPr>
              <a:t>As with properties, provide materials for adoption and display on/off line</a:t>
            </a:r>
          </a:p>
          <a:p>
            <a:pPr>
              <a:buClr>
                <a:srgbClr val="41B8FF"/>
              </a:buClr>
            </a:pPr>
            <a:r>
              <a:rPr lang="en-US" sz="2400" dirty="0">
                <a:solidFill>
                  <a:srgbClr val="7F7F7F"/>
                </a:solidFill>
              </a:rPr>
              <a:t>Inclusions in in-market deals promotion as incentive</a:t>
            </a:r>
          </a:p>
          <a:p>
            <a:pPr marL="0" indent="0">
              <a:buNone/>
            </a:pPr>
            <a:endParaRPr lang="en-US" sz="2400" dirty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2412" y="528087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2290" y="359546"/>
            <a:ext cx="8229600" cy="1143000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dirty="0">
                <a:solidFill>
                  <a:schemeClr val="bg1">
                    <a:lumMod val="50000"/>
                  </a:schemeClr>
                </a:solidFill>
              </a:rPr>
              <a:t>Adoption and Dissemination</a:t>
            </a:r>
          </a:p>
        </p:txBody>
      </p:sp>
      <p:pic>
        <p:nvPicPr>
          <p:cNvPr id="8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3240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6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847" y="1311255"/>
            <a:ext cx="8834634" cy="490964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b="1" u="sng" dirty="0">
                <a:solidFill>
                  <a:srgbClr val="7F7F7F"/>
                </a:solidFill>
              </a:rPr>
              <a:t>Unleashing the Power of Stakeholders </a:t>
            </a:r>
            <a:r>
              <a:rPr lang="en-US" sz="2400" b="1" dirty="0">
                <a:solidFill>
                  <a:srgbClr val="7F7F7F"/>
                </a:solidFill>
              </a:rPr>
              <a:t>– </a:t>
            </a:r>
            <a:r>
              <a:rPr lang="en-US" sz="2400" b="1" i="1" dirty="0">
                <a:solidFill>
                  <a:srgbClr val="7F7F7F"/>
                </a:solidFill>
              </a:rPr>
              <a:t>Step 3 – </a:t>
            </a:r>
            <a:r>
              <a:rPr lang="en-US" sz="2400" b="1" i="1" dirty="0" smtClean="0">
                <a:solidFill>
                  <a:srgbClr val="7F7F7F"/>
                </a:solidFill>
              </a:rPr>
              <a:t>Provide</a:t>
            </a:r>
            <a:endParaRPr lang="en-US" sz="2400" b="1" u="sng" dirty="0">
              <a:solidFill>
                <a:srgbClr val="7F7F7F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7F7F7F"/>
                </a:solidFill>
              </a:rPr>
              <a:t>Contact with Visit Florida</a:t>
            </a:r>
          </a:p>
          <a:p>
            <a:pPr>
              <a:lnSpc>
                <a:spcPct val="120000"/>
              </a:lnSpc>
              <a:buClr>
                <a:srgbClr val="41B8FF"/>
              </a:buClr>
            </a:pPr>
            <a:r>
              <a:rPr lang="en-US" sz="2400" dirty="0">
                <a:solidFill>
                  <a:srgbClr val="7F7F7F"/>
                </a:solidFill>
              </a:rPr>
              <a:t>Discussion to bring their mentions of area into alignment with Brand</a:t>
            </a:r>
          </a:p>
          <a:p>
            <a:pPr marL="0" indent="0">
              <a:buNone/>
            </a:pPr>
            <a:endParaRPr lang="en-US" sz="2400" dirty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2412" y="528087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2290" y="359546"/>
            <a:ext cx="8229600" cy="1143000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dirty="0">
                <a:solidFill>
                  <a:schemeClr val="bg1">
                    <a:lumMod val="50000"/>
                  </a:schemeClr>
                </a:solidFill>
              </a:rPr>
              <a:t>Adoption and Dissemination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3585" y="2963656"/>
            <a:ext cx="6152827" cy="3415789"/>
          </a:xfrm>
          <a:prstGeom prst="rect">
            <a:avLst/>
          </a:prstGeom>
          <a:effectLst>
            <a:outerShdw blurRad="50800" dist="50800" dir="2940000" algn="ctr" rotWithShape="0">
              <a:srgbClr val="000000">
                <a:alpha val="3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729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8781351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The Need for Branding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" name="Picture 25" descr="Slide-3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3360" y="1611943"/>
            <a:ext cx="1467866" cy="1877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Screen shot 2011-08-16 at 4.07.22 PM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2531" y="1753872"/>
            <a:ext cx="1631487" cy="2144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 descr="LeeCty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1518" y="1963421"/>
            <a:ext cx="3145399" cy="2007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 descr="Palm_Beaches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2531" y="4233159"/>
            <a:ext cx="1438763" cy="1778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 descr="BACVB Research Ad - beach couple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969" y="4233159"/>
            <a:ext cx="1762394" cy="2319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2904" y="3668453"/>
            <a:ext cx="1949057" cy="2433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Comp set -1 .pdf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797" t="34009" r="9855" b="24921"/>
          <a:stretch/>
        </p:blipFill>
        <p:spPr>
          <a:xfrm>
            <a:off x="8940541" y="1372659"/>
            <a:ext cx="1624214" cy="1956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738" y="3610832"/>
            <a:ext cx="1590275" cy="2048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 descr="Screen Shot 2016-08-20 at 12.46.34 PM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923" y="4233159"/>
            <a:ext cx="1693399" cy="2199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88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847" y="1278597"/>
            <a:ext cx="8834634" cy="490964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800" b="1" u="sng" dirty="0">
                <a:solidFill>
                  <a:srgbClr val="7F7F7F"/>
                </a:solidFill>
              </a:rPr>
              <a:t>Unleashing the Power of Stakeholders </a:t>
            </a:r>
            <a:r>
              <a:rPr lang="en-US" sz="2800" b="1" dirty="0">
                <a:solidFill>
                  <a:srgbClr val="7F7F7F"/>
                </a:solidFill>
              </a:rPr>
              <a:t>– </a:t>
            </a:r>
            <a:r>
              <a:rPr lang="en-US" sz="2800" b="1" i="1" dirty="0">
                <a:solidFill>
                  <a:srgbClr val="7F7F7F"/>
                </a:solidFill>
              </a:rPr>
              <a:t>Step 3 – Provide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800" b="1" u="sng" dirty="0">
              <a:solidFill>
                <a:srgbClr val="7F7F7F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7F7F7F"/>
                </a:solidFill>
              </a:rPr>
              <a:t>Community-wide Brand rollout</a:t>
            </a:r>
          </a:p>
          <a:p>
            <a:pPr>
              <a:lnSpc>
                <a:spcPct val="120000"/>
              </a:lnSpc>
              <a:buClr>
                <a:srgbClr val="41B8FF"/>
              </a:buClr>
            </a:pPr>
            <a:r>
              <a:rPr lang="en-US" sz="2400" dirty="0">
                <a:solidFill>
                  <a:srgbClr val="7F7F7F"/>
                </a:solidFill>
              </a:rPr>
              <a:t>Attendees should come away with tangible items allowing them to embrace, display and appropriate the Brand. The event should give them every reason to do so. </a:t>
            </a:r>
          </a:p>
          <a:p>
            <a:pPr>
              <a:lnSpc>
                <a:spcPct val="120000"/>
              </a:lnSpc>
              <a:buClr>
                <a:srgbClr val="41B8FF"/>
              </a:buClr>
            </a:pPr>
            <a:r>
              <a:rPr lang="en-US" sz="2400" dirty="0">
                <a:solidFill>
                  <a:srgbClr val="7F7F7F"/>
                </a:solidFill>
              </a:rPr>
              <a:t>A reminder of the benefits of visitation and the strong role the </a:t>
            </a:r>
            <a:r>
              <a:rPr lang="en-US" sz="2400" dirty="0" smtClean="0">
                <a:solidFill>
                  <a:srgbClr val="7F7F7F"/>
                </a:solidFill>
              </a:rPr>
              <a:t>VCB </a:t>
            </a:r>
            <a:r>
              <a:rPr lang="en-US" sz="2400" dirty="0">
                <a:solidFill>
                  <a:srgbClr val="7F7F7F"/>
                </a:solidFill>
              </a:rPr>
              <a:t>plays in this vital economic activity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800" dirty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2412" y="528087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2290" y="359546"/>
            <a:ext cx="8229600" cy="1143000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dirty="0">
                <a:solidFill>
                  <a:schemeClr val="bg1">
                    <a:lumMod val="50000"/>
                  </a:schemeClr>
                </a:solidFill>
              </a:rPr>
              <a:t>Adoption and Dissemination</a:t>
            </a:r>
          </a:p>
        </p:txBody>
      </p:sp>
      <p:pic>
        <p:nvPicPr>
          <p:cNvPr id="6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1202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846" y="1278597"/>
            <a:ext cx="10802920" cy="490964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800" b="1" u="sng" dirty="0">
                <a:solidFill>
                  <a:srgbClr val="7F7F7F"/>
                </a:solidFill>
              </a:rPr>
              <a:t>Unleashing the Power of Stakeholders </a:t>
            </a:r>
            <a:r>
              <a:rPr lang="en-US" sz="2800" b="1" dirty="0">
                <a:solidFill>
                  <a:srgbClr val="7F7F7F"/>
                </a:solidFill>
              </a:rPr>
              <a:t>– </a:t>
            </a:r>
            <a:r>
              <a:rPr lang="en-US" sz="2800" b="1" i="1" dirty="0">
                <a:solidFill>
                  <a:srgbClr val="7F7F7F"/>
                </a:solidFill>
              </a:rPr>
              <a:t>Step 4 – Remind &amp; Involve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800" b="1" i="1" dirty="0">
              <a:solidFill>
                <a:srgbClr val="7F7F7F"/>
              </a:solidFill>
            </a:endParaRPr>
          </a:p>
          <a:p>
            <a:pPr marL="457200" indent="-457200">
              <a:lnSpc>
                <a:spcPct val="120000"/>
              </a:lnSpc>
              <a:buClr>
                <a:srgbClr val="41B8FF"/>
              </a:buClr>
              <a:buAutoNum type="arabicPeriod"/>
            </a:pPr>
            <a:r>
              <a:rPr lang="en-US" sz="2800" dirty="0" smtClean="0">
                <a:solidFill>
                  <a:srgbClr val="7F7F7F"/>
                </a:solidFill>
              </a:rPr>
              <a:t>Continuously </a:t>
            </a:r>
            <a:r>
              <a:rPr lang="en-US" sz="2800" dirty="0">
                <a:solidFill>
                  <a:srgbClr val="7F7F7F"/>
                </a:solidFill>
              </a:rPr>
              <a:t>remind key Stakeholders of the Brand’s importance</a:t>
            </a:r>
          </a:p>
          <a:p>
            <a:pPr marL="457200" indent="-457200">
              <a:lnSpc>
                <a:spcPct val="120000"/>
              </a:lnSpc>
              <a:buClr>
                <a:srgbClr val="41B8FF"/>
              </a:buClr>
              <a:buAutoNum type="arabicPeriod"/>
            </a:pPr>
            <a:r>
              <a:rPr lang="en-US" sz="2800" dirty="0">
                <a:solidFill>
                  <a:srgbClr val="7F7F7F"/>
                </a:solidFill>
              </a:rPr>
              <a:t>Demonstrate and demand effective use</a:t>
            </a:r>
          </a:p>
          <a:p>
            <a:pPr marL="457200" indent="-457200">
              <a:lnSpc>
                <a:spcPct val="120000"/>
              </a:lnSpc>
              <a:buClr>
                <a:srgbClr val="41B8FF"/>
              </a:buClr>
              <a:buAutoNum type="arabicPeriod"/>
            </a:pPr>
            <a:r>
              <a:rPr lang="en-US" sz="2800" dirty="0">
                <a:solidFill>
                  <a:srgbClr val="7F7F7F"/>
                </a:solidFill>
              </a:rPr>
              <a:t>Demonstrate a need for the market to continue to embrace the Brand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800" dirty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2412" y="528087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2290" y="359546"/>
            <a:ext cx="8229600" cy="1143000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Long-Term Considerations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17463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846" y="1278597"/>
            <a:ext cx="10802920" cy="490964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800" b="1" i="1" dirty="0">
                <a:solidFill>
                  <a:srgbClr val="7F7F7F"/>
                </a:solidFill>
              </a:rPr>
              <a:t>Examples:</a:t>
            </a:r>
          </a:p>
          <a:p>
            <a:pPr lvl="0">
              <a:buClr>
                <a:srgbClr val="41B8FF"/>
              </a:buClr>
            </a:pPr>
            <a:r>
              <a:rPr lang="en-US" sz="2400" dirty="0">
                <a:solidFill>
                  <a:srgbClr val="7F7F7F"/>
                </a:solidFill>
              </a:rPr>
              <a:t>Consistent, ubiquitous use of the Brand (colors, logo, etc.), by the </a:t>
            </a:r>
            <a:r>
              <a:rPr lang="en-US" sz="2400" dirty="0" smtClean="0">
                <a:solidFill>
                  <a:srgbClr val="7F7F7F"/>
                </a:solidFill>
              </a:rPr>
              <a:t>VCB:</a:t>
            </a:r>
          </a:p>
          <a:p>
            <a:pPr lvl="1">
              <a:buClr>
                <a:srgbClr val="41B8FF"/>
              </a:buClr>
            </a:pPr>
            <a:r>
              <a:rPr lang="en-US" sz="2400" i="1" dirty="0" smtClean="0">
                <a:solidFill>
                  <a:srgbClr val="7F7F7F"/>
                </a:solidFill>
              </a:rPr>
              <a:t>All </a:t>
            </a:r>
            <a:r>
              <a:rPr lang="en-US" sz="2400" i="1" dirty="0">
                <a:solidFill>
                  <a:srgbClr val="7F7F7F"/>
                </a:solidFill>
              </a:rPr>
              <a:t>email </a:t>
            </a:r>
            <a:r>
              <a:rPr lang="en-US" sz="2400" i="1" dirty="0" smtClean="0">
                <a:solidFill>
                  <a:srgbClr val="7F7F7F"/>
                </a:solidFill>
              </a:rPr>
              <a:t>signatures</a:t>
            </a:r>
          </a:p>
          <a:p>
            <a:pPr lvl="1">
              <a:buClr>
                <a:srgbClr val="41B8FF"/>
              </a:buClr>
            </a:pPr>
            <a:r>
              <a:rPr lang="en-US" sz="2400" i="1" dirty="0">
                <a:solidFill>
                  <a:srgbClr val="7F7F7F"/>
                </a:solidFill>
              </a:rPr>
              <a:t>All forms and materials coming from the </a:t>
            </a:r>
            <a:r>
              <a:rPr lang="en-US" sz="2400" i="1" dirty="0" smtClean="0">
                <a:solidFill>
                  <a:srgbClr val="7F7F7F"/>
                </a:solidFill>
              </a:rPr>
              <a:t>department</a:t>
            </a:r>
            <a:endParaRPr lang="en-US" sz="2400" i="1" dirty="0">
              <a:solidFill>
                <a:srgbClr val="7F7F7F"/>
              </a:solidFill>
            </a:endParaRPr>
          </a:p>
          <a:p>
            <a:pPr lvl="1">
              <a:buClr>
                <a:srgbClr val="41B8FF"/>
              </a:buClr>
            </a:pPr>
            <a:r>
              <a:rPr lang="en-US" sz="2400" i="1" dirty="0">
                <a:solidFill>
                  <a:srgbClr val="7F7F7F"/>
                </a:solidFill>
              </a:rPr>
              <a:t>All stationery, cards and other identification</a:t>
            </a:r>
          </a:p>
          <a:p>
            <a:pPr lvl="1">
              <a:buClr>
                <a:srgbClr val="41B8FF"/>
              </a:buClr>
            </a:pPr>
            <a:r>
              <a:rPr lang="en-US" sz="2400" i="1" dirty="0">
                <a:solidFill>
                  <a:srgbClr val="7F7F7F"/>
                </a:solidFill>
              </a:rPr>
              <a:t>Use and embrace of </a:t>
            </a:r>
            <a:r>
              <a:rPr lang="en-US" sz="2400" i="1" dirty="0" err="1">
                <a:solidFill>
                  <a:srgbClr val="7F7F7F"/>
                </a:solidFill>
              </a:rPr>
              <a:t>logowear</a:t>
            </a:r>
            <a:endParaRPr lang="en-US" sz="2400" i="1" dirty="0">
              <a:solidFill>
                <a:srgbClr val="7F7F7F"/>
              </a:solidFill>
            </a:endParaRPr>
          </a:p>
          <a:p>
            <a:pPr lvl="1">
              <a:buClr>
                <a:srgbClr val="41B8FF"/>
              </a:buClr>
            </a:pPr>
            <a:r>
              <a:rPr lang="en-US" sz="2400" i="1" dirty="0">
                <a:solidFill>
                  <a:srgbClr val="7F7F7F"/>
                </a:solidFill>
              </a:rPr>
              <a:t>All presentations and PowerPoints templates displaying Brand</a:t>
            </a:r>
          </a:p>
          <a:p>
            <a:pPr lvl="1">
              <a:buClr>
                <a:srgbClr val="41B8FF"/>
              </a:buClr>
            </a:pPr>
            <a:r>
              <a:rPr lang="en-US" sz="2400" i="1" dirty="0">
                <a:solidFill>
                  <a:srgbClr val="7F7F7F"/>
                </a:solidFill>
              </a:rPr>
              <a:t>In-office display of Brand and branding (such as in-office décor and design)</a:t>
            </a:r>
          </a:p>
          <a:p>
            <a:pPr lvl="1">
              <a:buClr>
                <a:srgbClr val="41B8FF"/>
              </a:buClr>
            </a:pPr>
            <a:r>
              <a:rPr lang="en-US" sz="2400" i="1" dirty="0">
                <a:solidFill>
                  <a:srgbClr val="7F7F7F"/>
                </a:solidFill>
              </a:rPr>
              <a:t>Use of Brand name and taglines on voicemail or other message systems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2412" y="528087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2290" y="359546"/>
            <a:ext cx="8229600" cy="1143000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dirty="0">
                <a:solidFill>
                  <a:schemeClr val="bg1">
                    <a:lumMod val="50000"/>
                  </a:schemeClr>
                </a:solidFill>
              </a:rPr>
              <a:t>Long-Term Considerations</a:t>
            </a:r>
          </a:p>
        </p:txBody>
      </p:sp>
      <p:pic>
        <p:nvPicPr>
          <p:cNvPr id="6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78159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846" y="1278597"/>
            <a:ext cx="10802920" cy="490964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800" b="1" i="1" dirty="0">
                <a:solidFill>
                  <a:srgbClr val="7F7F7F"/>
                </a:solidFill>
              </a:rPr>
              <a:t>Examples:</a:t>
            </a:r>
          </a:p>
          <a:p>
            <a:pPr lvl="0">
              <a:buClr>
                <a:srgbClr val="41B8FF"/>
              </a:buClr>
            </a:pPr>
            <a:r>
              <a:rPr lang="en-US" sz="2400" dirty="0">
                <a:solidFill>
                  <a:srgbClr val="7F7F7F"/>
                </a:solidFill>
              </a:rPr>
              <a:t>Consistent, ubiquitous use of the Brand (colors, logo, etc.), by the </a:t>
            </a:r>
            <a:r>
              <a:rPr lang="en-US" sz="2400" dirty="0" smtClean="0">
                <a:solidFill>
                  <a:srgbClr val="7F7F7F"/>
                </a:solidFill>
              </a:rPr>
              <a:t>VCB:</a:t>
            </a:r>
          </a:p>
          <a:p>
            <a:pPr lvl="0">
              <a:buClr>
                <a:srgbClr val="41B8FF"/>
              </a:buClr>
            </a:pPr>
            <a:r>
              <a:rPr lang="en-US" sz="2400" dirty="0">
                <a:solidFill>
                  <a:srgbClr val="7F7F7F"/>
                </a:solidFill>
              </a:rPr>
              <a:t>Inclusion and recognition of Brand during/through Tourism Week</a:t>
            </a:r>
          </a:p>
          <a:p>
            <a:pPr lvl="0">
              <a:buClr>
                <a:srgbClr val="41B8FF"/>
              </a:buClr>
            </a:pPr>
            <a:r>
              <a:rPr lang="en-US" sz="2400" dirty="0">
                <a:solidFill>
                  <a:srgbClr val="7F7F7F"/>
                </a:solidFill>
              </a:rPr>
              <a:t>Consider an annual </a:t>
            </a:r>
            <a:r>
              <a:rPr lang="en-US" sz="2400" dirty="0" smtClean="0">
                <a:solidFill>
                  <a:srgbClr val="7F7F7F"/>
                </a:solidFill>
              </a:rPr>
              <a:t>VCB </a:t>
            </a:r>
            <a:r>
              <a:rPr lang="en-US" sz="2400" dirty="0">
                <a:solidFill>
                  <a:srgbClr val="7F7F7F"/>
                </a:solidFill>
              </a:rPr>
              <a:t>award for best “Brand Ambassador”</a:t>
            </a:r>
          </a:p>
          <a:p>
            <a:pPr lvl="0">
              <a:buClr>
                <a:srgbClr val="41B8FF"/>
              </a:buClr>
            </a:pPr>
            <a:r>
              <a:rPr lang="en-US" sz="2400" dirty="0">
                <a:solidFill>
                  <a:srgbClr val="7F7F7F"/>
                </a:solidFill>
              </a:rPr>
              <a:t>Strong inclusion/reminder during annual co-op – urge inclusion in their own efforts</a:t>
            </a:r>
          </a:p>
          <a:p>
            <a:pPr lvl="0">
              <a:buClr>
                <a:srgbClr val="41B8FF"/>
              </a:buClr>
            </a:pPr>
            <a:r>
              <a:rPr lang="en-US" sz="2400" dirty="0">
                <a:solidFill>
                  <a:srgbClr val="7F7F7F"/>
                </a:solidFill>
              </a:rPr>
              <a:t>On-going in-market partners’ e-newsletter reflecting brand and continuing to encourage use and engagement</a:t>
            </a:r>
          </a:p>
          <a:p>
            <a:pPr lvl="0">
              <a:buClr>
                <a:srgbClr val="41B8FF"/>
              </a:buClr>
            </a:pPr>
            <a:r>
              <a:rPr lang="en-US" sz="2400" dirty="0">
                <a:solidFill>
                  <a:srgbClr val="7F7F7F"/>
                </a:solidFill>
              </a:rPr>
              <a:t>Consider select retailers merchandising the brand through approved items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2412" y="528087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2290" y="359546"/>
            <a:ext cx="8229600" cy="1143000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dirty="0">
                <a:solidFill>
                  <a:schemeClr val="bg1">
                    <a:lumMod val="50000"/>
                  </a:schemeClr>
                </a:solidFill>
              </a:rPr>
              <a:t>Long-Term Considerations</a:t>
            </a:r>
          </a:p>
        </p:txBody>
      </p:sp>
      <p:pic>
        <p:nvPicPr>
          <p:cNvPr id="6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97996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846" y="1278597"/>
            <a:ext cx="10802920" cy="49096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i="1" dirty="0">
                <a:solidFill>
                  <a:srgbClr val="7F7F7F"/>
                </a:solidFill>
              </a:rPr>
              <a:t>Brands tend to stand the test of time better if Brand Guardians repeatedly</a:t>
            </a:r>
          </a:p>
          <a:p>
            <a:pPr marL="0" indent="0">
              <a:buNone/>
            </a:pPr>
            <a:r>
              <a:rPr lang="en-US" sz="2400" b="1" i="1" dirty="0">
                <a:solidFill>
                  <a:srgbClr val="7F7F7F"/>
                </a:solidFill>
              </a:rPr>
              <a:t> re-engage Brand adoption actions over time.</a:t>
            </a:r>
          </a:p>
          <a:p>
            <a:pPr marL="0" indent="0">
              <a:buNone/>
            </a:pPr>
            <a:endParaRPr lang="en-US" sz="2400" b="1" i="1" dirty="0">
              <a:solidFill>
                <a:srgbClr val="7F7F7F"/>
              </a:solidFill>
            </a:endParaRPr>
          </a:p>
          <a:p>
            <a:pPr lvl="0">
              <a:lnSpc>
                <a:spcPct val="120000"/>
              </a:lnSpc>
              <a:buClr>
                <a:srgbClr val="41B8FF"/>
              </a:buClr>
            </a:pPr>
            <a:r>
              <a:rPr lang="en-US" sz="2400" i="1" dirty="0">
                <a:solidFill>
                  <a:srgbClr val="7F7F7F"/>
                </a:solidFill>
              </a:rPr>
              <a:t>Meeting with and presenting to new County Commissioners and TDC members unfamiliar with the Brand or how it was established.</a:t>
            </a:r>
          </a:p>
          <a:p>
            <a:pPr lvl="0">
              <a:lnSpc>
                <a:spcPct val="120000"/>
              </a:lnSpc>
              <a:buClr>
                <a:srgbClr val="41B8FF"/>
              </a:buClr>
            </a:pPr>
            <a:r>
              <a:rPr lang="en-US" sz="2400" i="1" dirty="0">
                <a:solidFill>
                  <a:srgbClr val="7F7F7F"/>
                </a:solidFill>
              </a:rPr>
              <a:t>Meeting with new General Managers or property Sales Directors to explain the Brand, its background and benefits. Re-supply the property with any Branding materials initially provided to help the property extoll and disseminate the brand.</a:t>
            </a:r>
          </a:p>
          <a:p>
            <a:pPr lvl="0">
              <a:lnSpc>
                <a:spcPct val="120000"/>
              </a:lnSpc>
              <a:buClr>
                <a:srgbClr val="41B8FF"/>
              </a:buClr>
            </a:pPr>
            <a:r>
              <a:rPr lang="en-US" sz="2400" i="1" dirty="0">
                <a:solidFill>
                  <a:srgbClr val="7F7F7F"/>
                </a:solidFill>
              </a:rPr>
              <a:t>Provide new </a:t>
            </a:r>
            <a:r>
              <a:rPr lang="en-US" sz="2400" i="1" dirty="0" smtClean="0">
                <a:solidFill>
                  <a:srgbClr val="7F7F7F"/>
                </a:solidFill>
              </a:rPr>
              <a:t>VCB </a:t>
            </a:r>
            <a:r>
              <a:rPr lang="en-US" sz="2400" i="1" dirty="0">
                <a:solidFill>
                  <a:srgbClr val="7F7F7F"/>
                </a:solidFill>
              </a:rPr>
              <a:t>staff members with a review of the Brand, how it was established, and their role in branding the area</a:t>
            </a:r>
            <a:r>
              <a:rPr lang="en-US" sz="1600" i="1" dirty="0">
                <a:solidFill>
                  <a:srgbClr val="7F7F7F"/>
                </a:solidFill>
              </a:rPr>
              <a:t>.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2412" y="528087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2290" y="359546"/>
            <a:ext cx="8229600" cy="1143000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dirty="0">
                <a:solidFill>
                  <a:schemeClr val="bg1">
                    <a:lumMod val="50000"/>
                  </a:schemeClr>
                </a:solidFill>
              </a:rPr>
              <a:t>Long-Term Considerations</a:t>
            </a:r>
          </a:p>
        </p:txBody>
      </p:sp>
      <p:pic>
        <p:nvPicPr>
          <p:cNvPr id="6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7101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846" y="1278597"/>
            <a:ext cx="10802920" cy="49096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i="1" dirty="0">
                <a:solidFill>
                  <a:srgbClr val="7F7F7F"/>
                </a:solidFill>
              </a:rPr>
              <a:t>Brands tend to stand the test of time better if Brand Guardians repeatedly</a:t>
            </a:r>
          </a:p>
          <a:p>
            <a:pPr marL="0" indent="0">
              <a:buNone/>
            </a:pPr>
            <a:r>
              <a:rPr lang="en-US" sz="2400" b="1" i="1" dirty="0">
                <a:solidFill>
                  <a:srgbClr val="7F7F7F"/>
                </a:solidFill>
              </a:rPr>
              <a:t> re-engage Brand adoption actions over time.</a:t>
            </a:r>
          </a:p>
          <a:p>
            <a:pPr marL="0" indent="0">
              <a:buNone/>
            </a:pPr>
            <a:endParaRPr lang="en-US" sz="2400" b="1" i="1" dirty="0">
              <a:solidFill>
                <a:srgbClr val="7F7F7F"/>
              </a:solidFill>
            </a:endParaRPr>
          </a:p>
          <a:p>
            <a:pPr lvl="0">
              <a:buClr>
                <a:srgbClr val="41B8FF"/>
              </a:buClr>
            </a:pPr>
            <a:r>
              <a:rPr lang="en-US" sz="2400" dirty="0">
                <a:solidFill>
                  <a:srgbClr val="7F7F7F"/>
                </a:solidFill>
              </a:rPr>
              <a:t>Be certain to review the Brand with new marketing partners, ensuring that they understand the Brand, their role in defining and conveying the Brand and are familiar with Brand Guidelines.</a:t>
            </a:r>
          </a:p>
          <a:p>
            <a:pPr lvl="0">
              <a:buClr>
                <a:srgbClr val="41B8FF"/>
              </a:buClr>
            </a:pPr>
            <a:r>
              <a:rPr lang="en-US" sz="2400" dirty="0">
                <a:solidFill>
                  <a:srgbClr val="7F7F7F"/>
                </a:solidFill>
              </a:rPr>
              <a:t>Annually, formally re-present and remind the TDC and </a:t>
            </a:r>
            <a:r>
              <a:rPr lang="en-US" sz="2400" dirty="0" smtClean="0">
                <a:solidFill>
                  <a:srgbClr val="7F7F7F"/>
                </a:solidFill>
              </a:rPr>
              <a:t>VCB </a:t>
            </a:r>
            <a:r>
              <a:rPr lang="en-US" sz="2400" dirty="0">
                <a:solidFill>
                  <a:srgbClr val="7F7F7F"/>
                </a:solidFill>
              </a:rPr>
              <a:t>staff of the Brand, its meaning and use.</a:t>
            </a:r>
          </a:p>
          <a:p>
            <a:pPr lvl="0">
              <a:buClr>
                <a:srgbClr val="41B8FF"/>
              </a:buClr>
            </a:pPr>
            <a:r>
              <a:rPr lang="en-US" sz="2400" dirty="0">
                <a:solidFill>
                  <a:srgbClr val="7F7F7F"/>
                </a:solidFill>
              </a:rPr>
              <a:t>Devote a period of the </a:t>
            </a:r>
            <a:r>
              <a:rPr lang="en-US" sz="2400" dirty="0" smtClean="0">
                <a:solidFill>
                  <a:srgbClr val="7F7F7F"/>
                </a:solidFill>
              </a:rPr>
              <a:t>VCB </a:t>
            </a:r>
            <a:r>
              <a:rPr lang="en-US" sz="2400" dirty="0">
                <a:solidFill>
                  <a:srgbClr val="7F7F7F"/>
                </a:solidFill>
              </a:rPr>
              <a:t>Annual Planning Retreat to review the Brand with the </a:t>
            </a:r>
            <a:r>
              <a:rPr lang="en-US" sz="2400" dirty="0" smtClean="0">
                <a:solidFill>
                  <a:srgbClr val="7F7F7F"/>
                </a:solidFill>
              </a:rPr>
              <a:t>VCB’s </a:t>
            </a:r>
            <a:r>
              <a:rPr lang="en-US" sz="2400" dirty="0">
                <a:solidFill>
                  <a:srgbClr val="7F7F7F"/>
                </a:solidFill>
              </a:rPr>
              <a:t>marketing partners, and discuss destination branding in general.</a:t>
            </a:r>
          </a:p>
          <a:p>
            <a:pPr lvl="0">
              <a:buClr>
                <a:srgbClr val="41B8FF"/>
              </a:buClr>
            </a:pPr>
            <a:r>
              <a:rPr lang="en-US" sz="2400" dirty="0">
                <a:solidFill>
                  <a:srgbClr val="7F7F7F"/>
                </a:solidFill>
              </a:rPr>
              <a:t>Require Brand considerations in the annual </a:t>
            </a:r>
            <a:r>
              <a:rPr lang="en-US" sz="2400" dirty="0" smtClean="0">
                <a:solidFill>
                  <a:srgbClr val="7F7F7F"/>
                </a:solidFill>
              </a:rPr>
              <a:t>VCB </a:t>
            </a:r>
            <a:r>
              <a:rPr lang="en-US" sz="2400" dirty="0">
                <a:solidFill>
                  <a:srgbClr val="7F7F7F"/>
                </a:solidFill>
              </a:rPr>
              <a:t>plan reinforcing and defining the Brand, but also seeking new ways to convey and disseminate the Brand.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2412" y="528087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2290" y="359546"/>
            <a:ext cx="8229600" cy="1143000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dirty="0">
                <a:solidFill>
                  <a:schemeClr val="bg1">
                    <a:lumMod val="50000"/>
                  </a:schemeClr>
                </a:solidFill>
              </a:rPr>
              <a:t>Long-Term Considerations</a:t>
            </a:r>
          </a:p>
        </p:txBody>
      </p:sp>
      <p:pic>
        <p:nvPicPr>
          <p:cNvPr id="6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7572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846" y="1402581"/>
            <a:ext cx="10802920" cy="49096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i="1" dirty="0" smtClean="0">
                <a:solidFill>
                  <a:srgbClr val="7F7F7F"/>
                </a:solidFill>
              </a:rPr>
              <a:t>Check </a:t>
            </a:r>
            <a:r>
              <a:rPr lang="en-US" sz="2400" b="1" i="1" dirty="0">
                <a:solidFill>
                  <a:srgbClr val="7F7F7F"/>
                </a:solidFill>
              </a:rPr>
              <a:t>periodically to see if it’s working</a:t>
            </a:r>
            <a:r>
              <a:rPr lang="en-US" sz="2400" b="1" i="1" dirty="0" smtClean="0">
                <a:solidFill>
                  <a:srgbClr val="7F7F7F"/>
                </a:solidFill>
              </a:rPr>
              <a:t>…</a:t>
            </a:r>
          </a:p>
          <a:p>
            <a:pPr marL="0" indent="0">
              <a:buNone/>
            </a:pPr>
            <a:endParaRPr lang="en-US" sz="2400" dirty="0">
              <a:solidFill>
                <a:srgbClr val="7F7F7F"/>
              </a:solidFill>
            </a:endParaRPr>
          </a:p>
          <a:p>
            <a:pPr lvl="0">
              <a:lnSpc>
                <a:spcPct val="120000"/>
              </a:lnSpc>
              <a:buClr>
                <a:srgbClr val="41B8FF"/>
              </a:buClr>
            </a:pPr>
            <a:r>
              <a:rPr lang="en-US" sz="2400" dirty="0">
                <a:solidFill>
                  <a:srgbClr val="7F7F7F"/>
                </a:solidFill>
              </a:rPr>
              <a:t>Through ongoing </a:t>
            </a:r>
            <a:r>
              <a:rPr lang="en-US" sz="2400" dirty="0" smtClean="0">
                <a:solidFill>
                  <a:srgbClr val="7F7F7F"/>
                </a:solidFill>
              </a:rPr>
              <a:t>VCB consumer </a:t>
            </a:r>
            <a:r>
              <a:rPr lang="en-US" sz="2400" dirty="0">
                <a:solidFill>
                  <a:srgbClr val="7F7F7F"/>
                </a:solidFill>
              </a:rPr>
              <a:t>research, testing “brand resonance” with the target, how it’s perceived, and how competitive it may be against the competition.</a:t>
            </a:r>
          </a:p>
          <a:p>
            <a:pPr lvl="0">
              <a:lnSpc>
                <a:spcPct val="120000"/>
              </a:lnSpc>
              <a:buClr>
                <a:srgbClr val="41B8FF"/>
              </a:buClr>
            </a:pPr>
            <a:r>
              <a:rPr lang="en-US" sz="2400" dirty="0">
                <a:solidFill>
                  <a:srgbClr val="7F7F7F"/>
                </a:solidFill>
              </a:rPr>
              <a:t>An annual review of the competitive set, its use of branding and any changes in their directional approach.</a:t>
            </a:r>
          </a:p>
          <a:p>
            <a:pPr lvl="0">
              <a:lnSpc>
                <a:spcPct val="120000"/>
              </a:lnSpc>
              <a:buClr>
                <a:srgbClr val="41B8FF"/>
              </a:buClr>
            </a:pPr>
            <a:r>
              <a:rPr lang="en-US" sz="2400" dirty="0">
                <a:solidFill>
                  <a:srgbClr val="7F7F7F"/>
                </a:solidFill>
              </a:rPr>
              <a:t>A formal review of </a:t>
            </a:r>
            <a:r>
              <a:rPr lang="en-US" sz="2400">
                <a:solidFill>
                  <a:srgbClr val="7F7F7F"/>
                </a:solidFill>
              </a:rPr>
              <a:t>all </a:t>
            </a:r>
            <a:r>
              <a:rPr lang="en-US" sz="2400" smtClean="0">
                <a:solidFill>
                  <a:srgbClr val="7F7F7F"/>
                </a:solidFill>
              </a:rPr>
              <a:t>VCB </a:t>
            </a:r>
            <a:r>
              <a:rPr lang="en-US" sz="2400" dirty="0">
                <a:solidFill>
                  <a:srgbClr val="7F7F7F"/>
                </a:solidFill>
              </a:rPr>
              <a:t>efforts and materials, checking for Brand consistency and complete integration.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2412" y="528087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2290" y="359546"/>
            <a:ext cx="8229600" cy="1143000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dirty="0">
                <a:solidFill>
                  <a:schemeClr val="bg1">
                    <a:lumMod val="50000"/>
                  </a:schemeClr>
                </a:solidFill>
              </a:rPr>
              <a:t>Long-Term Considerations</a:t>
            </a:r>
          </a:p>
        </p:txBody>
      </p:sp>
      <p:pic>
        <p:nvPicPr>
          <p:cNvPr id="6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54391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846" y="1402581"/>
            <a:ext cx="10802920" cy="490964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dirty="0">
              <a:solidFill>
                <a:srgbClr val="7F7F7F"/>
              </a:solidFill>
            </a:endParaRPr>
          </a:p>
          <a:p>
            <a:pPr lvl="0">
              <a:lnSpc>
                <a:spcPct val="120000"/>
              </a:lnSpc>
              <a:buClr>
                <a:srgbClr val="41B8FF"/>
              </a:buClr>
            </a:pPr>
            <a:r>
              <a:rPr lang="en-US" sz="2400" i="1" dirty="0" smtClean="0">
                <a:solidFill>
                  <a:srgbClr val="7F7F7F"/>
                </a:solidFill>
              </a:rPr>
              <a:t>Create Brand Guidelines for review</a:t>
            </a:r>
          </a:p>
          <a:p>
            <a:pPr lvl="0">
              <a:lnSpc>
                <a:spcPct val="120000"/>
              </a:lnSpc>
              <a:buClr>
                <a:srgbClr val="41B8FF"/>
              </a:buClr>
            </a:pPr>
            <a:r>
              <a:rPr lang="en-US" sz="2400" i="1" dirty="0" smtClean="0">
                <a:solidFill>
                  <a:srgbClr val="7F7F7F"/>
                </a:solidFill>
              </a:rPr>
              <a:t>Meet with Key Stakeholders in advance of TDC</a:t>
            </a:r>
          </a:p>
          <a:p>
            <a:pPr lvl="0">
              <a:lnSpc>
                <a:spcPct val="120000"/>
              </a:lnSpc>
              <a:buClr>
                <a:srgbClr val="41B8FF"/>
              </a:buClr>
            </a:pPr>
            <a:r>
              <a:rPr lang="en-US" sz="2400" i="1" dirty="0" smtClean="0">
                <a:solidFill>
                  <a:srgbClr val="7F7F7F"/>
                </a:solidFill>
              </a:rPr>
              <a:t>Plan TDC presentation</a:t>
            </a:r>
          </a:p>
          <a:p>
            <a:pPr lvl="0">
              <a:lnSpc>
                <a:spcPct val="120000"/>
              </a:lnSpc>
              <a:buClr>
                <a:srgbClr val="41B8FF"/>
              </a:buClr>
            </a:pPr>
            <a:r>
              <a:rPr lang="en-US" sz="2400" i="1" dirty="0" smtClean="0">
                <a:solidFill>
                  <a:srgbClr val="7F7F7F"/>
                </a:solidFill>
              </a:rPr>
              <a:t>Determine initial Brand applications and develop</a:t>
            </a:r>
          </a:p>
          <a:p>
            <a:pPr lvl="0">
              <a:lnSpc>
                <a:spcPct val="120000"/>
              </a:lnSpc>
              <a:buClr>
                <a:srgbClr val="41B8FF"/>
              </a:buClr>
            </a:pPr>
            <a:r>
              <a:rPr lang="en-US" sz="2400" i="1" dirty="0" smtClean="0">
                <a:solidFill>
                  <a:srgbClr val="7F7F7F"/>
                </a:solidFill>
              </a:rPr>
              <a:t>Finalize rollout plan beyond TDC</a:t>
            </a:r>
            <a:endParaRPr lang="en-US" sz="2400" i="1" dirty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2412" y="528087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2290" y="359546"/>
            <a:ext cx="8229600" cy="1143000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Agency Next Steps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25486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quaNewLogo_RGB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531" y="6102350"/>
            <a:ext cx="14997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-79354" y="6378576"/>
            <a:ext cx="9832002" cy="17463"/>
          </a:xfrm>
          <a:prstGeom prst="line">
            <a:avLst/>
          </a:prstGeom>
          <a:noFill/>
          <a:ln w="25400">
            <a:solidFill>
              <a:srgbClr val="2BC7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609441" y="207963"/>
            <a:ext cx="10499177" cy="1198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000" dirty="0" smtClean="0">
                <a:solidFill>
                  <a:schemeClr val="bg1">
                    <a:lumMod val="50000"/>
                  </a:schemeClr>
                </a:solidFill>
              </a:rPr>
              <a:t>The Charlotte County Tourism Brand</a:t>
            </a:r>
            <a:endParaRPr lang="en-US" sz="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441" y="2246314"/>
            <a:ext cx="8628990" cy="3748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1801" y="1508125"/>
            <a:ext cx="8405211" cy="48799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2BC7FF"/>
              </a:buClr>
              <a:buFont typeface="Wingdings" panose="05000000000000000000" pitchFamily="2" charset="2"/>
              <a:buNone/>
              <a:defRPr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7093" y="3242127"/>
            <a:ext cx="2200759" cy="64633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”Our Best Side is Outside”</a:t>
            </a:r>
            <a:endParaRPr lang="en-US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658" y="3948112"/>
            <a:ext cx="2094476" cy="1843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441" y="4047072"/>
            <a:ext cx="2821009" cy="27102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7672" y="1681827"/>
            <a:ext cx="2151700" cy="1430880"/>
          </a:xfrm>
          <a:prstGeom prst="rect">
            <a:avLst/>
          </a:prstGeom>
          <a:effectLst>
            <a:outerShdw blurRad="50800" dist="50800" dir="3240000" algn="ctr" rotWithShape="0">
              <a:srgbClr val="000000">
                <a:alpha val="82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0764" y="1727784"/>
            <a:ext cx="1099799" cy="109979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7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408" y="3272374"/>
            <a:ext cx="1754864" cy="116991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1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4450" y="3412954"/>
            <a:ext cx="1212562" cy="121256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1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9390791" y="4442284"/>
            <a:ext cx="1970289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Community Entry Sign showing Branding</a:t>
            </a:r>
          </a:p>
          <a:p>
            <a:pPr algn="ctr"/>
            <a:r>
              <a:rPr lang="en-US" dirty="0" smtClean="0"/>
              <a:t>To Come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345" y="2179731"/>
            <a:ext cx="2732953" cy="3536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805" y="1597336"/>
            <a:ext cx="2168525" cy="142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04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qua Log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436" y="2239708"/>
            <a:ext cx="5907024" cy="183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0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3766</TotalTime>
  <Words>3958</Words>
  <Application>Microsoft Office PowerPoint</Application>
  <PresentationFormat>Custom</PresentationFormat>
  <Paragraphs>846</Paragraphs>
  <Slides>99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7" baseType="lpstr">
      <vt:lpstr>MS PGothic</vt:lpstr>
      <vt:lpstr>.HelveticaNeueDeskInterface-Regular</vt:lpstr>
      <vt:lpstr>Arial</vt:lpstr>
      <vt:lpstr>Calibri</vt:lpstr>
      <vt:lpstr>Calibri Light</vt:lpstr>
      <vt:lpstr>Lucida Grande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Adoption and Dissemination</vt:lpstr>
      <vt:lpstr>Adoption and Dissemination</vt:lpstr>
      <vt:lpstr>Adoption and Dissemination</vt:lpstr>
      <vt:lpstr>Adoption and Dissemination</vt:lpstr>
      <vt:lpstr>Adoption and Dissemination</vt:lpstr>
      <vt:lpstr>Adoption and Dissemination</vt:lpstr>
      <vt:lpstr>Adoption and Dissemination</vt:lpstr>
      <vt:lpstr>Adoption and Dissemination</vt:lpstr>
      <vt:lpstr>Adoption and Dissemination</vt:lpstr>
      <vt:lpstr>Adoption and Dissemination</vt:lpstr>
      <vt:lpstr>Adoption and Dissemination</vt:lpstr>
      <vt:lpstr>Adoption and Dissemination</vt:lpstr>
      <vt:lpstr>Adoption and Dissemination</vt:lpstr>
      <vt:lpstr>Adoption and Dissemination</vt:lpstr>
      <vt:lpstr>Long-Term Considerations</vt:lpstr>
      <vt:lpstr>Long-Term Considerations</vt:lpstr>
      <vt:lpstr>Long-Term Considerations</vt:lpstr>
      <vt:lpstr>Long-Term Considerations</vt:lpstr>
      <vt:lpstr>Long-Term Considerations</vt:lpstr>
      <vt:lpstr>Long-Term Considerations</vt:lpstr>
      <vt:lpstr>Agency Next Steps</vt:lpstr>
      <vt:lpstr>PowerPoint Presentation</vt:lpstr>
      <vt:lpstr>PowerPoint Presentation</vt:lpstr>
    </vt:vector>
  </TitlesOfParts>
  <Company>Aqua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</dc:title>
  <dc:creator>David Di Maggio</dc:creator>
  <cp:lastModifiedBy>Futch, Chip</cp:lastModifiedBy>
  <cp:revision>614</cp:revision>
  <cp:lastPrinted>2016-07-07T16:02:32Z</cp:lastPrinted>
  <dcterms:created xsi:type="dcterms:W3CDTF">2016-04-16T02:48:22Z</dcterms:created>
  <dcterms:modified xsi:type="dcterms:W3CDTF">2016-10-04T19:33:26Z</dcterms:modified>
</cp:coreProperties>
</file>