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8" r:id="rId4"/>
  </p:sldMasterIdLst>
  <p:notesMasterIdLst>
    <p:notesMasterId r:id="rId34"/>
  </p:notesMasterIdLst>
  <p:handoutMasterIdLst>
    <p:handoutMasterId r:id="rId35"/>
  </p:handoutMasterIdLst>
  <p:sldIdLst>
    <p:sldId id="256" r:id="rId5"/>
    <p:sldId id="311" r:id="rId6"/>
    <p:sldId id="261" r:id="rId7"/>
    <p:sldId id="262" r:id="rId8"/>
    <p:sldId id="264" r:id="rId9"/>
    <p:sldId id="263" r:id="rId10"/>
    <p:sldId id="265" r:id="rId11"/>
    <p:sldId id="269" r:id="rId12"/>
    <p:sldId id="270" r:id="rId13"/>
    <p:sldId id="271" r:id="rId14"/>
    <p:sldId id="272" r:id="rId15"/>
    <p:sldId id="273" r:id="rId16"/>
    <p:sldId id="266" r:id="rId17"/>
    <p:sldId id="276" r:id="rId18"/>
    <p:sldId id="312" r:id="rId19"/>
    <p:sldId id="323" r:id="rId20"/>
    <p:sldId id="324" r:id="rId21"/>
    <p:sldId id="325" r:id="rId22"/>
    <p:sldId id="313" r:id="rId23"/>
    <p:sldId id="326" r:id="rId24"/>
    <p:sldId id="316" r:id="rId25"/>
    <p:sldId id="317" r:id="rId26"/>
    <p:sldId id="318" r:id="rId27"/>
    <p:sldId id="319" r:id="rId28"/>
    <p:sldId id="327" r:id="rId29"/>
    <p:sldId id="257" r:id="rId30"/>
    <p:sldId id="258" r:id="rId31"/>
    <p:sldId id="259" r:id="rId32"/>
    <p:sldId id="260"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autoAdjust="0"/>
  </p:normalViewPr>
  <p:slideViewPr>
    <p:cSldViewPr snapToGrid="0">
      <p:cViewPr varScale="1">
        <p:scale>
          <a:sx n="121" d="100"/>
          <a:sy n="121" d="100"/>
        </p:scale>
        <p:origin x="1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FF0E8D-D8F4-4788-BF2B-DB1E082E66F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875D1DC6-C6EA-4631-B536-05F74D97D4BF}"/>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A07270B-CB22-4ADF-84F2-AA2DA476D48B}" type="datetimeFigureOut">
              <a:rPr lang="en-US" smtClean="0"/>
              <a:t>2/4/20</a:t>
            </a:fld>
            <a:endParaRPr lang="en-US"/>
          </a:p>
        </p:txBody>
      </p:sp>
      <p:sp>
        <p:nvSpPr>
          <p:cNvPr id="4" name="Footer Placeholder 3">
            <a:extLst>
              <a:ext uri="{FF2B5EF4-FFF2-40B4-BE49-F238E27FC236}">
                <a16:creationId xmlns:a16="http://schemas.microsoft.com/office/drawing/2014/main" id="{5A38D48D-CF02-4A4B-85F4-072AE56B6BF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603506-C19F-4B39-B4EF-940D00388ED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402B75F-D4E2-4A9A-B2D7-954CF0B97A2A}" type="slidenum">
              <a:rPr lang="en-US" smtClean="0"/>
              <a:t>‹#›</a:t>
            </a:fld>
            <a:endParaRPr lang="en-US"/>
          </a:p>
        </p:txBody>
      </p:sp>
    </p:spTree>
    <p:extLst>
      <p:ext uri="{BB962C8B-B14F-4D97-AF65-F5344CB8AC3E}">
        <p14:creationId xmlns:p14="http://schemas.microsoft.com/office/powerpoint/2010/main" val="412997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75" name="Shape 1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05" name="Shape 3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15" name="Shape 31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54" name="Shape 25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41" name="Shape 3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50" name="Shape 3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33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50" name="Shape 3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74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50" name="Shape 3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22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50" name="Shape 3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3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59" name="Shape 3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14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59" name="Shape 3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84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15" name="Shape 21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86" name="Shape 3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60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395" name="Shape 3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29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404" name="Shape 40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003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415" name="Shape 41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80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80" name="Shape 18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87" name="Shape 1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96" name="Shape 19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05" name="Shape 2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21" name="Shape 22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37" name="Shape 23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29" name="Shape 2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45" name="Shape 24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80" name="Shape 28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88" name="Shape 28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296" name="Shape 29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9F21-E844-4281-9365-32AE520456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0BCF2E-264C-42B0-80DB-3DF2AF74D92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1691E64-454C-4F0A-B0B0-D6947A15EFDD}"/>
              </a:ext>
            </a:extLst>
          </p:cNvPr>
          <p:cNvSpPr>
            <a:spLocks noGrp="1"/>
          </p:cNvSpPr>
          <p:nvPr>
            <p:ph type="dt" sz="half" idx="10"/>
          </p:nvPr>
        </p:nvSpPr>
        <p:spPr/>
        <p:txBody>
          <a:bodyPr/>
          <a:lstStyle/>
          <a:p>
            <a:fld id="{3EB7411B-C8C7-41BB-B8AF-07A9938353DA}" type="datetimeFigureOut">
              <a:rPr lang="en-US" smtClean="0"/>
              <a:t>2/4/20</a:t>
            </a:fld>
            <a:endParaRPr lang="en-US"/>
          </a:p>
        </p:txBody>
      </p:sp>
      <p:sp>
        <p:nvSpPr>
          <p:cNvPr id="5" name="Footer Placeholder 4">
            <a:extLst>
              <a:ext uri="{FF2B5EF4-FFF2-40B4-BE49-F238E27FC236}">
                <a16:creationId xmlns:a16="http://schemas.microsoft.com/office/drawing/2014/main" id="{D5185545-6BD1-4924-A604-5FB97444A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C2C6E-D4AD-4176-AD57-3A95361D22F8}"/>
              </a:ext>
            </a:extLst>
          </p:cNvPr>
          <p:cNvSpPr>
            <a:spLocks noGrp="1"/>
          </p:cNvSpPr>
          <p:nvPr>
            <p:ph type="sldNum" sz="quarter" idx="12"/>
          </p:nvPr>
        </p:nvSpPr>
        <p:spPr/>
        <p:txBody>
          <a:bodyPr/>
          <a:lstStyle/>
          <a:p>
            <a:fld id="{D367B924-19F2-4058-9D2D-853D966297A7}" type="slidenum">
              <a:rPr lang="en-US" smtClean="0"/>
              <a:t>‹#›</a:t>
            </a:fld>
            <a:endParaRPr lang="en-US"/>
          </a:p>
        </p:txBody>
      </p:sp>
    </p:spTree>
    <p:extLst>
      <p:ext uri="{BB962C8B-B14F-4D97-AF65-F5344CB8AC3E}">
        <p14:creationId xmlns:p14="http://schemas.microsoft.com/office/powerpoint/2010/main" val="72206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4E39-50F9-4E90-870D-D30B55FA3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26E52D-6AAE-40C3-A3FC-D3FC1B5E64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44757-A2FF-41A9-8648-37A5EB95AC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0AB826E-7393-4212-9735-2831A34A0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1EA20-2596-4BE9-8B49-85817FA6FA2F}"/>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42512395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FE664-2E2A-4824-8024-496F70F23F1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0DDA2-A038-477C-8CD6-0EFED3CD2EC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5EB3A-67D2-4AF4-AB01-C99D3AD9D3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2B932F-733F-412E-A3B9-19287A378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7B0AE-CCF5-49A3-9FAE-AAD41A9F946F}"/>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218432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06622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9_Custom Layout">
    <p:spTree>
      <p:nvGrpSpPr>
        <p:cNvPr id="1" name="Shape 24"/>
        <p:cNvGrpSpPr/>
        <p:nvPr/>
      </p:nvGrpSpPr>
      <p:grpSpPr>
        <a:xfrm>
          <a:off x="0" y="0"/>
          <a:ext cx="0" cy="0"/>
          <a:chOff x="0" y="0"/>
          <a:chExt cx="0" cy="0"/>
        </a:xfrm>
      </p:grpSpPr>
      <p:sp>
        <p:nvSpPr>
          <p:cNvPr id="32" name="Shape 32"/>
          <p:cNvSpPr txBox="1">
            <a:spLocks noGrp="1"/>
          </p:cNvSpPr>
          <p:nvPr>
            <p:ph type="title"/>
          </p:nvPr>
        </p:nvSpPr>
        <p:spPr>
          <a:xfrm>
            <a:off x="297180" y="5943600"/>
            <a:ext cx="8549639" cy="914400"/>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B1B1B1"/>
              </a:buClr>
              <a:buFont typeface="Arial"/>
              <a:buNone/>
              <a:defRPr sz="1600" b="0" i="0" u="none" strike="noStrike" cap="none">
                <a:solidFill>
                  <a:srgbClr val="B1B1B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85800" y="0"/>
            <a:ext cx="7772400" cy="59435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1400"/>
              </a:spcAft>
              <a:buClr>
                <a:srgbClr val="7CBE30"/>
              </a:buClr>
              <a:buFont typeface="Merriweather Sans"/>
              <a:buNone/>
              <a:defRPr sz="6000" b="0" i="0" u="none" strike="noStrike" cap="none">
                <a:solidFill>
                  <a:srgbClr val="B1B1B1"/>
                </a:solidFill>
                <a:latin typeface="Arial"/>
                <a:ea typeface="Arial"/>
                <a:cs typeface="Arial"/>
                <a:sym typeface="Arial"/>
              </a:defRPr>
            </a:lvl1pPr>
            <a:lvl2pPr marL="0" marR="0" lvl="1" indent="0" algn="l" rtl="0">
              <a:lnSpc>
                <a:spcPct val="100000"/>
              </a:lnSpc>
              <a:spcBef>
                <a:spcPts val="0"/>
              </a:spcBef>
              <a:spcAft>
                <a:spcPts val="1200"/>
              </a:spcAft>
              <a:buClr>
                <a:srgbClr val="7CBE30"/>
              </a:buClr>
              <a:buFont typeface="Merriweather Sans"/>
              <a:buNone/>
              <a:defRPr sz="3200" b="0" i="0" u="none" strike="noStrike" cap="none">
                <a:solidFill>
                  <a:srgbClr val="141414"/>
                </a:solidFill>
                <a:latin typeface="Arial"/>
                <a:ea typeface="Arial"/>
                <a:cs typeface="Arial"/>
                <a:sym typeface="Arial"/>
              </a:defRPr>
            </a:lvl2pPr>
            <a:lvl3pPr marL="457200" marR="0" lvl="2" indent="-266700" algn="l" rtl="0">
              <a:lnSpc>
                <a:spcPct val="100000"/>
              </a:lnSpc>
              <a:spcBef>
                <a:spcPts val="1400"/>
              </a:spcBef>
              <a:spcAft>
                <a:spcPts val="0"/>
              </a:spcAft>
              <a:buClr>
                <a:srgbClr val="B1B1B1"/>
              </a:buClr>
              <a:buSzPct val="100000"/>
              <a:buFont typeface="Merriweather Sans"/>
              <a:buChar char="›"/>
              <a:defRPr sz="3000" b="0" i="0" u="none" strike="noStrike" cap="none">
                <a:solidFill>
                  <a:srgbClr val="141414"/>
                </a:solidFill>
                <a:latin typeface="Arial"/>
                <a:ea typeface="Arial"/>
                <a:cs typeface="Arial"/>
                <a:sym typeface="Arial"/>
              </a:defRPr>
            </a:lvl3pPr>
            <a:lvl4pPr marL="914400" marR="0" lvl="3" indent="-342900" algn="l" rtl="0">
              <a:lnSpc>
                <a:spcPct val="100000"/>
              </a:lnSpc>
              <a:spcBef>
                <a:spcPts val="600"/>
              </a:spcBef>
              <a:spcAft>
                <a:spcPts val="0"/>
              </a:spcAft>
              <a:buClr>
                <a:srgbClr val="B1B1B1"/>
              </a:buClr>
              <a:buSzPct val="100000"/>
              <a:buFont typeface="Merriweather Sans"/>
              <a:buChar char="›"/>
              <a:defRPr sz="1800" b="0" i="0" u="none" strike="noStrike" cap="none">
                <a:solidFill>
                  <a:srgbClr val="B1B1B1"/>
                </a:solidFill>
                <a:latin typeface="Arial"/>
                <a:ea typeface="Arial"/>
                <a:cs typeface="Arial"/>
                <a:sym typeface="Arial"/>
              </a:defRPr>
            </a:lvl4pPr>
            <a:lvl5pPr marL="1828800" marR="0" lvl="4" indent="-457200" algn="l" rtl="0">
              <a:spcBef>
                <a:spcPts val="1200"/>
              </a:spcBef>
              <a:buClr>
                <a:srgbClr val="7CBE30"/>
              </a:buClr>
              <a:buFont typeface="Merriweather Sans"/>
              <a:buNone/>
              <a:defRPr sz="1400" b="0" i="0" u="none" strike="noStrike" cap="none">
                <a:solidFill>
                  <a:srgbClr val="141414"/>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7544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010B-9ED8-4BB6-A245-3D8774ABA2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F125D-29B8-4A63-AB58-FB4A948463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A02BE-9FFC-472B-9974-7AD1DAA6A0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72A722-E719-468F-B54A-1D2884C37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8EF96-24E6-4C88-8991-9492D2CADE86}"/>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7871148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5A41-9360-42ED-AFF8-8B5FF177031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1D799C-450D-4EFC-9F96-CBBE7D64D2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43DBA0-A921-4545-8B00-F5B00A7462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BBAA8A4-6371-43CC-A383-4D9E9A6ED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014DA-35D9-464B-A36A-6E6F5429B1D6}"/>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8838204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8F8B-EBD8-4360-B065-CE6B3263D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D5A17-6DDC-4744-B014-83BB1751179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154D7A-B5E6-4606-8E07-CE12F965002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B339A-3300-4077-9339-B441A25CE4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CFF72D-6EA7-4937-ACA4-3001F6E78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4B174-F620-4258-95CA-0FC286D22AC0}"/>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1950058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318-4C43-4860-AAE0-48ACF68831D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D55764-DD1B-4D4F-A26B-1D005730B71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CEA56E5-CD01-45C5-8886-A21879F120B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4E23A2-EB38-4743-9496-F6C7446676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B0211F9-315E-49ED-B3E3-C9C7D416074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A43A1B-BCF4-4679-B7E2-DFD7237B234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B341A3B-C979-4AA3-9822-DD29330930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48B5E5-0BA1-4255-84DC-A84138B03562}"/>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1996822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DD9F-16F9-4C72-B69E-75D6DA0FF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D0685-0FBB-442F-A739-5D9080CF69D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E0E30D3-7E15-4468-9927-089A6FC3E3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F00F8-E392-401C-9AB5-02CF56F5A027}"/>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428611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A0161-1330-4EAF-9C3F-B93D3E50C4CE}"/>
              </a:ext>
            </a:extLst>
          </p:cNvPr>
          <p:cNvSpPr>
            <a:spLocks noGrp="1"/>
          </p:cNvSpPr>
          <p:nvPr>
            <p:ph type="dt" sz="half" idx="10"/>
          </p:nvPr>
        </p:nvSpPr>
        <p:spPr/>
        <p:txBody>
          <a:bodyPr/>
          <a:lstStyle/>
          <a:p>
            <a:fld id="{3EB7411B-C8C7-41BB-B8AF-07A9938353DA}" type="datetimeFigureOut">
              <a:rPr lang="en-US" smtClean="0"/>
              <a:t>2/4/20</a:t>
            </a:fld>
            <a:endParaRPr lang="en-US"/>
          </a:p>
        </p:txBody>
      </p:sp>
      <p:sp>
        <p:nvSpPr>
          <p:cNvPr id="3" name="Footer Placeholder 2">
            <a:extLst>
              <a:ext uri="{FF2B5EF4-FFF2-40B4-BE49-F238E27FC236}">
                <a16:creationId xmlns:a16="http://schemas.microsoft.com/office/drawing/2014/main" id="{31E2C92C-A2B1-4BD9-99F0-9F9C4131A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2CBC2F-6618-4810-B9AD-A88923EB5E3F}"/>
              </a:ext>
            </a:extLst>
          </p:cNvPr>
          <p:cNvSpPr>
            <a:spLocks noGrp="1"/>
          </p:cNvSpPr>
          <p:nvPr>
            <p:ph type="sldNum" sz="quarter" idx="12"/>
          </p:nvPr>
        </p:nvSpPr>
        <p:spPr/>
        <p:txBody>
          <a:bodyPr/>
          <a:lstStyle/>
          <a:p>
            <a:fld id="{D367B924-19F2-4058-9D2D-853D966297A7}" type="slidenum">
              <a:rPr lang="en-US" smtClean="0"/>
              <a:t>‹#›</a:t>
            </a:fld>
            <a:endParaRPr lang="en-US"/>
          </a:p>
        </p:txBody>
      </p:sp>
    </p:spTree>
    <p:extLst>
      <p:ext uri="{BB962C8B-B14F-4D97-AF65-F5344CB8AC3E}">
        <p14:creationId xmlns:p14="http://schemas.microsoft.com/office/powerpoint/2010/main" val="37696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12A1-1963-4086-BB4C-37EE32A9F4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51621E5-EC84-443C-9777-2EDF9A05A1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F1701-2683-4194-8BF3-CFAFA6F309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2AC03AE-7009-4695-BC0C-12A744F8E2D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D88542-48AB-4467-8112-7B37511F9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AC34E-9F95-4C6F-8245-5001250F5AF7}"/>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2736030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C585-DF4C-4528-90A1-A9729C3E99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6DFCF5-4897-4C0A-A1C8-9021E8FFEE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9D6BBB-1E92-44C8-8994-B6EA9A66B8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9CB28E5-E18F-4A81-8102-A0EC7D53327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8B8B26-872E-448F-A594-C411EF49E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8643A-9AC2-48A5-9DC1-5F9B4789F8BA}"/>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2565189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78D04-11FB-48F4-B9E5-EDED1F51A3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22C8-551A-4020-BAA7-17C1B456B91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FE704-D563-4196-B5B1-085D00CD63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ACCB6D-B98A-4C3C-A03A-FD8313EA3F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BA6F2-8AEB-415F-BE86-1EF476FBD0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11773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clarkfloyd.extranet.simpleviewcrm.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2496845" y="4325644"/>
            <a:ext cx="4057586"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dirty="0">
                <a:solidFill>
                  <a:schemeClr val="dk1"/>
                </a:solidFill>
                <a:latin typeface="Calibri"/>
                <a:ea typeface="Calibri"/>
                <a:cs typeface="Calibri"/>
                <a:sym typeface="Calibri"/>
              </a:rPr>
              <a:t>101 User Instructions</a:t>
            </a:r>
          </a:p>
        </p:txBody>
      </p:sp>
      <p:pic>
        <p:nvPicPr>
          <p:cNvPr id="3" name="Picture 2">
            <a:extLst>
              <a:ext uri="{FF2B5EF4-FFF2-40B4-BE49-F238E27FC236}">
                <a16:creationId xmlns:a16="http://schemas.microsoft.com/office/drawing/2014/main" id="{00124333-E07A-4F27-A174-F15D17741450}"/>
              </a:ext>
            </a:extLst>
          </p:cNvPr>
          <p:cNvPicPr>
            <a:picLocks noChangeAspect="1"/>
          </p:cNvPicPr>
          <p:nvPr/>
        </p:nvPicPr>
        <p:blipFill>
          <a:blip r:embed="rId3"/>
          <a:stretch>
            <a:fillRect/>
          </a:stretch>
        </p:blipFill>
        <p:spPr>
          <a:xfrm>
            <a:off x="665829" y="2477530"/>
            <a:ext cx="7539130" cy="1508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Contacts</a:t>
            </a:r>
          </a:p>
        </p:txBody>
      </p:sp>
      <p:sp>
        <p:nvSpPr>
          <p:cNvPr id="299" name="Shape 299"/>
          <p:cNvSpPr txBox="1"/>
          <p:nvPr/>
        </p:nvSpPr>
        <p:spPr>
          <a:xfrm>
            <a:off x="462381" y="4570273"/>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Profile icon and then Contacts, you will be presented with a list of all the contacts associated with your property. On this page you can Add, Edit, View, or Clone (i.e. duplicate) a contact depending upon your extranet permissions.</a:t>
            </a:r>
          </a:p>
        </p:txBody>
      </p:sp>
      <p:pic>
        <p:nvPicPr>
          <p:cNvPr id="300" name="Shape 300"/>
          <p:cNvPicPr preferRelativeResize="0"/>
          <p:nvPr/>
        </p:nvPicPr>
        <p:blipFill rotWithShape="1">
          <a:blip r:embed="rId3">
            <a:alphaModFix/>
          </a:blip>
          <a:srcRect/>
          <a:stretch/>
        </p:blipFill>
        <p:spPr>
          <a:xfrm>
            <a:off x="228600" y="862636"/>
            <a:ext cx="8610599" cy="3633164"/>
          </a:xfrm>
          <a:prstGeom prst="rect">
            <a:avLst/>
          </a:prstGeom>
          <a:noFill/>
          <a:ln>
            <a:noFill/>
          </a:ln>
        </p:spPr>
      </p:pic>
      <p:sp>
        <p:nvSpPr>
          <p:cNvPr id="301" name="Shape 301"/>
          <p:cNvSpPr/>
          <p:nvPr/>
        </p:nvSpPr>
        <p:spPr>
          <a:xfrm>
            <a:off x="228600" y="38862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2" name="Shape 302"/>
          <p:cNvSpPr/>
          <p:nvPr/>
        </p:nvSpPr>
        <p:spPr>
          <a:xfrm rot="10800000">
            <a:off x="1790700" y="32004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Contacts (cont’d)</a:t>
            </a:r>
          </a:p>
        </p:txBody>
      </p:sp>
      <p:sp>
        <p:nvSpPr>
          <p:cNvPr id="308" name="Shape 308"/>
          <p:cNvSpPr txBox="1"/>
          <p:nvPr/>
        </p:nvSpPr>
        <p:spPr>
          <a:xfrm>
            <a:off x="462381" y="4570273"/>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When you view or edit a contact, you can quickly scroll to a section on the page by clicking the links on the left of the page.  If you are viewing a contact, the top left will display an Edit button.  If you are editing a contact, the top left will display a Save button. You must click the Save button before changes are applied!   </a:t>
            </a:r>
          </a:p>
          <a:p>
            <a:pPr marL="0" marR="0" lvl="0" indent="0" algn="l" rtl="0">
              <a:spcBef>
                <a:spcPts val="0"/>
              </a:spcBef>
              <a:buSzPct val="25000"/>
              <a:buNone/>
            </a:pPr>
            <a:r>
              <a:rPr lang="en-US" sz="1800" u="sng" dirty="0">
                <a:solidFill>
                  <a:schemeClr val="dk1"/>
                </a:solidFill>
                <a:latin typeface="Calibri"/>
                <a:ea typeface="Calibri"/>
                <a:cs typeface="Calibri"/>
                <a:sym typeface="Calibri"/>
              </a:rPr>
              <a:t>IMPORTANT NOTE</a:t>
            </a:r>
            <a:r>
              <a:rPr lang="en-US" sz="1800" dirty="0">
                <a:solidFill>
                  <a:schemeClr val="dk1"/>
                </a:solidFill>
                <a:latin typeface="Calibri"/>
                <a:ea typeface="Calibri"/>
                <a:cs typeface="Calibri"/>
                <a:sym typeface="Calibri"/>
              </a:rPr>
              <a:t>: If a contact has left your property it is your responsibility to notify the Bureau and/or change their contact type to “Inactive”.</a:t>
            </a:r>
          </a:p>
        </p:txBody>
      </p:sp>
      <p:pic>
        <p:nvPicPr>
          <p:cNvPr id="309" name="Shape 309"/>
          <p:cNvPicPr preferRelativeResize="0"/>
          <p:nvPr/>
        </p:nvPicPr>
        <p:blipFill rotWithShape="1">
          <a:blip r:embed="rId3">
            <a:alphaModFix/>
          </a:blip>
          <a:srcRect/>
          <a:stretch/>
        </p:blipFill>
        <p:spPr>
          <a:xfrm>
            <a:off x="204386" y="857250"/>
            <a:ext cx="8634813" cy="3486150"/>
          </a:xfrm>
          <a:prstGeom prst="rect">
            <a:avLst/>
          </a:prstGeom>
          <a:noFill/>
          <a:ln>
            <a:noFill/>
          </a:ln>
        </p:spPr>
      </p:pic>
      <p:sp>
        <p:nvSpPr>
          <p:cNvPr id="310" name="Shape 310"/>
          <p:cNvSpPr/>
          <p:nvPr/>
        </p:nvSpPr>
        <p:spPr>
          <a:xfrm rot="10800000">
            <a:off x="1371600" y="19811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1" name="Shape 311"/>
          <p:cNvSpPr/>
          <p:nvPr/>
        </p:nvSpPr>
        <p:spPr>
          <a:xfrm rot="5400000">
            <a:off x="1066799" y="8000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2" name="Shape 312"/>
          <p:cNvSpPr/>
          <p:nvPr/>
        </p:nvSpPr>
        <p:spPr>
          <a:xfrm rot="10800000">
            <a:off x="3733800" y="3657597"/>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My Benefits</a:t>
            </a:r>
          </a:p>
        </p:txBody>
      </p:sp>
      <p:sp>
        <p:nvSpPr>
          <p:cNvPr id="318" name="Shape 318"/>
          <p:cNvSpPr txBox="1"/>
          <p:nvPr/>
        </p:nvSpPr>
        <p:spPr>
          <a:xfrm>
            <a:off x="462381" y="4639269"/>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After you click the Profile icon and then My Benefits, you will be presented with summary reports based on the Bureau’s interaction with your property. The information you see on this page is specifically related to your property.</a:t>
            </a:r>
          </a:p>
        </p:txBody>
      </p:sp>
      <p:pic>
        <p:nvPicPr>
          <p:cNvPr id="319" name="Shape 319"/>
          <p:cNvPicPr preferRelativeResize="0"/>
          <p:nvPr/>
        </p:nvPicPr>
        <p:blipFill rotWithShape="1">
          <a:blip r:embed="rId3">
            <a:alphaModFix/>
          </a:blip>
          <a:srcRect/>
          <a:stretch/>
        </p:blipFill>
        <p:spPr>
          <a:xfrm>
            <a:off x="304800" y="838200"/>
            <a:ext cx="8458200" cy="3586566"/>
          </a:xfrm>
          <a:prstGeom prst="rect">
            <a:avLst/>
          </a:prstGeom>
          <a:noFill/>
          <a:ln>
            <a:noFill/>
          </a:ln>
        </p:spPr>
      </p:pic>
      <p:sp>
        <p:nvSpPr>
          <p:cNvPr id="320" name="Shape 320"/>
          <p:cNvSpPr/>
          <p:nvPr/>
        </p:nvSpPr>
        <p:spPr>
          <a:xfrm rot="10800000">
            <a:off x="1828800" y="12191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8DD38F1-E306-4B2B-937B-76FE04394104}"/>
              </a:ext>
            </a:extLst>
          </p:cNvPr>
          <p:cNvSpPr txBox="1"/>
          <p:nvPr/>
        </p:nvSpPr>
        <p:spPr>
          <a:xfrm>
            <a:off x="2947727" y="2538331"/>
            <a:ext cx="5885452" cy="2100938"/>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Home Screen: Collateral</a:t>
            </a:r>
          </a:p>
        </p:txBody>
      </p:sp>
      <p:sp>
        <p:nvSpPr>
          <p:cNvPr id="257" name="Shape 257"/>
          <p:cNvSpPr txBox="1"/>
          <p:nvPr/>
        </p:nvSpPr>
        <p:spPr>
          <a:xfrm>
            <a:off x="386601" y="5658852"/>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Clicking the </a:t>
            </a:r>
            <a:r>
              <a:rPr lang="en-US" sz="1800" b="1" dirty="0">
                <a:solidFill>
                  <a:schemeClr val="dk1"/>
                </a:solidFill>
                <a:latin typeface="Calibri"/>
                <a:ea typeface="Calibri"/>
                <a:cs typeface="Calibri"/>
                <a:sym typeface="Calibri"/>
              </a:rPr>
              <a:t>Collateral</a:t>
            </a:r>
            <a:r>
              <a:rPr lang="en-US" sz="1800" dirty="0">
                <a:solidFill>
                  <a:schemeClr val="dk1"/>
                </a:solidFill>
                <a:latin typeface="Calibri"/>
                <a:ea typeface="Calibri"/>
                <a:cs typeface="Calibri"/>
                <a:sym typeface="Calibri"/>
              </a:rPr>
              <a:t> icon, displays options for listings/publication guides, special offers, calendar of events</a:t>
            </a:r>
            <a:r>
              <a:rPr lang="en-US" dirty="0">
                <a:solidFill>
                  <a:schemeClr val="dk1"/>
                </a:solidFill>
                <a:latin typeface="Calibri"/>
                <a:ea typeface="Calibri"/>
                <a:cs typeface="Calibri"/>
                <a:sym typeface="Calibri"/>
              </a:rPr>
              <a:t> and</a:t>
            </a:r>
            <a:r>
              <a:rPr lang="en-US" sz="1800" dirty="0">
                <a:solidFill>
                  <a:schemeClr val="dk1"/>
                </a:solidFill>
                <a:latin typeface="Calibri"/>
                <a:ea typeface="Calibri"/>
                <a:cs typeface="Calibri"/>
                <a:sym typeface="Calibri"/>
              </a:rPr>
              <a:t> media (i.e. images).  </a:t>
            </a:r>
            <a:r>
              <a:rPr lang="en-US" sz="1800" u="sng" dirty="0">
                <a:solidFill>
                  <a:schemeClr val="dk1"/>
                </a:solidFill>
                <a:latin typeface="Calibri"/>
                <a:ea typeface="Calibri"/>
                <a:cs typeface="Calibri"/>
                <a:sym typeface="Calibri"/>
              </a:rPr>
              <a:t>Note</a:t>
            </a:r>
            <a:r>
              <a:rPr lang="en-US" sz="1800" dirty="0">
                <a:solidFill>
                  <a:schemeClr val="dk1"/>
                </a:solidFill>
                <a:latin typeface="Calibri"/>
                <a:ea typeface="Calibri"/>
                <a:cs typeface="Calibri"/>
                <a:sym typeface="Calibri"/>
              </a:rPr>
              <a:t>: Some of these options are just view and/or edit and/or add.  More on these options in a future presentation.</a:t>
            </a:r>
          </a:p>
        </p:txBody>
      </p:sp>
      <p:pic>
        <p:nvPicPr>
          <p:cNvPr id="2" name="Picture 1">
            <a:extLst>
              <a:ext uri="{FF2B5EF4-FFF2-40B4-BE49-F238E27FC236}">
                <a16:creationId xmlns:a16="http://schemas.microsoft.com/office/drawing/2014/main" id="{DC1B19BC-52F2-4E4E-BD10-9F62B1273A4C}"/>
              </a:ext>
            </a:extLst>
          </p:cNvPr>
          <p:cNvPicPr>
            <a:picLocks noChangeAspect="1"/>
          </p:cNvPicPr>
          <p:nvPr/>
        </p:nvPicPr>
        <p:blipFill rotWithShape="1">
          <a:blip r:embed="rId3"/>
          <a:srcRect t="8440" r="4386" b="3500"/>
          <a:stretch/>
        </p:blipFill>
        <p:spPr>
          <a:xfrm>
            <a:off x="430299" y="1038419"/>
            <a:ext cx="8327100" cy="4504127"/>
          </a:xfrm>
          <a:prstGeom prst="rect">
            <a:avLst/>
          </a:prstGeom>
        </p:spPr>
      </p:pic>
      <p:sp>
        <p:nvSpPr>
          <p:cNvPr id="259" name="Shape 259"/>
          <p:cNvSpPr/>
          <p:nvPr/>
        </p:nvSpPr>
        <p:spPr>
          <a:xfrm rot="5400000">
            <a:off x="593559" y="1707207"/>
            <a:ext cx="6857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Listings</a:t>
            </a:r>
          </a:p>
        </p:txBody>
      </p:sp>
      <p:sp>
        <p:nvSpPr>
          <p:cNvPr id="344" name="Shape 344"/>
          <p:cNvSpPr txBox="1"/>
          <p:nvPr/>
        </p:nvSpPr>
        <p:spPr>
          <a:xfrm>
            <a:off x="462381" y="3810000"/>
            <a:ext cx="8370798"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After you click the Collateral icon and then Listings, you will be presented with your property’s listings.  These listings are website listings. The pencil icon will allow you to edit your listing information.  By clicking the eyeball icon, you can view your listing information.  The clone icon will allow you to duplicate a listing.  You can also create a new listing by clicking the Add Listing button.</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u="sng" dirty="0">
                <a:solidFill>
                  <a:schemeClr val="dk1"/>
                </a:solidFill>
                <a:latin typeface="Calibri"/>
                <a:ea typeface="Calibri"/>
                <a:cs typeface="Calibri"/>
                <a:sym typeface="Calibri"/>
              </a:rPr>
              <a:t>NOTE</a:t>
            </a:r>
            <a:r>
              <a:rPr lang="en-US" sz="1800" dirty="0">
                <a:solidFill>
                  <a:schemeClr val="dk1"/>
                </a:solidFill>
                <a:latin typeface="Calibri"/>
                <a:ea typeface="Calibri"/>
                <a:cs typeface="Calibri"/>
                <a:sym typeface="Calibri"/>
              </a:rPr>
              <a:t>:  Add Listing and Clone will only be available if the Bureau has enabled this feature.</a:t>
            </a:r>
          </a:p>
        </p:txBody>
      </p:sp>
      <p:pic>
        <p:nvPicPr>
          <p:cNvPr id="345" name="Shape 345"/>
          <p:cNvPicPr preferRelativeResize="0"/>
          <p:nvPr/>
        </p:nvPicPr>
        <p:blipFill rotWithShape="1">
          <a:blip r:embed="rId3">
            <a:alphaModFix/>
          </a:blip>
          <a:srcRect/>
          <a:stretch/>
        </p:blipFill>
        <p:spPr>
          <a:xfrm>
            <a:off x="266700" y="921846"/>
            <a:ext cx="8572500" cy="2811953"/>
          </a:xfrm>
          <a:prstGeom prst="rect">
            <a:avLst/>
          </a:prstGeom>
          <a:noFill/>
          <a:ln>
            <a:noFill/>
          </a:ln>
        </p:spPr>
      </p:pic>
      <p:sp>
        <p:nvSpPr>
          <p:cNvPr id="346" name="Shape 346"/>
          <p:cNvSpPr/>
          <p:nvPr/>
        </p:nvSpPr>
        <p:spPr>
          <a:xfrm rot="-5400000">
            <a:off x="1066801" y="3428998"/>
            <a:ext cx="381000"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7" name="Shape 347"/>
          <p:cNvSpPr/>
          <p:nvPr/>
        </p:nvSpPr>
        <p:spPr>
          <a:xfrm rot="10800000">
            <a:off x="1600200" y="24383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Collateral – Listings (cont’d)</a:t>
            </a:r>
          </a:p>
        </p:txBody>
      </p:sp>
      <p:sp>
        <p:nvSpPr>
          <p:cNvPr id="353" name="Shape 353"/>
          <p:cNvSpPr txBox="1"/>
          <p:nvPr/>
        </p:nvSpPr>
        <p:spPr>
          <a:xfrm>
            <a:off x="462381" y="419100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When you view, edit, or add (if enabled) a listing, you can quickly scroll to a section on the page by clicking the links on the left of the page.  If you are viewing a listing, the top left will display an Edit button. If you are editing a listing, the top left will display a Save button. You must click the Save button before changes are applied! </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IMPORTANT NOTE:  Any edits or adding of listings will require approval from the Bureau.  Upon saving your updates, the Bureau will be notified of your changes/additions. </a:t>
            </a:r>
          </a:p>
        </p:txBody>
      </p:sp>
      <p:pic>
        <p:nvPicPr>
          <p:cNvPr id="354" name="Shape 354"/>
          <p:cNvPicPr preferRelativeResize="0"/>
          <p:nvPr/>
        </p:nvPicPr>
        <p:blipFill rotWithShape="1">
          <a:blip r:embed="rId3">
            <a:alphaModFix/>
          </a:blip>
          <a:srcRect/>
          <a:stretch/>
        </p:blipFill>
        <p:spPr>
          <a:xfrm>
            <a:off x="184253" y="938212"/>
            <a:ext cx="8654947" cy="3100387"/>
          </a:xfrm>
          <a:prstGeom prst="rect">
            <a:avLst/>
          </a:prstGeom>
          <a:noFill/>
          <a:ln>
            <a:noFill/>
          </a:ln>
        </p:spPr>
      </p:pic>
      <p:sp>
        <p:nvSpPr>
          <p:cNvPr id="355" name="Shape 355"/>
          <p:cNvSpPr/>
          <p:nvPr/>
        </p:nvSpPr>
        <p:spPr>
          <a:xfrm rot="5400000">
            <a:off x="1181099" y="9524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356" name="Shape 356"/>
          <p:cNvSpPr/>
          <p:nvPr/>
        </p:nvSpPr>
        <p:spPr>
          <a:xfrm rot="10800000">
            <a:off x="2041357" y="2374104"/>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2249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Collateral – Media</a:t>
            </a:r>
          </a:p>
        </p:txBody>
      </p:sp>
      <p:sp>
        <p:nvSpPr>
          <p:cNvPr id="353" name="Shape 353"/>
          <p:cNvSpPr txBox="1"/>
          <p:nvPr/>
        </p:nvSpPr>
        <p:spPr>
          <a:xfrm>
            <a:off x="376991" y="533801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solidFill>
                  <a:schemeClr val="dk1"/>
                </a:solidFill>
                <a:latin typeface="Calibri"/>
                <a:ea typeface="Calibri"/>
                <a:cs typeface="Calibri"/>
                <a:sym typeface="Calibri"/>
              </a:rPr>
              <a:t>To add a images to your listing, you must upload the images first to your image library.  Click on your Collateral icon then click on Media to upload your photo.  </a:t>
            </a:r>
            <a:endParaRPr lang="en-US" sz="18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5F8E0EF-2B0F-40E4-9F3F-385C1A7FDCAE}"/>
              </a:ext>
            </a:extLst>
          </p:cNvPr>
          <p:cNvPicPr>
            <a:picLocks noChangeAspect="1"/>
          </p:cNvPicPr>
          <p:nvPr/>
        </p:nvPicPr>
        <p:blipFill rotWithShape="1">
          <a:blip r:embed="rId3"/>
          <a:srcRect t="8129" r="1579" b="3450"/>
          <a:stretch/>
        </p:blipFill>
        <p:spPr>
          <a:xfrm>
            <a:off x="376991" y="842210"/>
            <a:ext cx="8550442" cy="4275222"/>
          </a:xfrm>
          <a:prstGeom prst="rect">
            <a:avLst/>
          </a:prstGeom>
        </p:spPr>
      </p:pic>
      <p:sp>
        <p:nvSpPr>
          <p:cNvPr id="356" name="Shape 356"/>
          <p:cNvSpPr/>
          <p:nvPr/>
        </p:nvSpPr>
        <p:spPr>
          <a:xfrm rot="10800000">
            <a:off x="1899819" y="2039352"/>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2248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Collateral – Image Library</a:t>
            </a:r>
          </a:p>
        </p:txBody>
      </p:sp>
      <p:sp>
        <p:nvSpPr>
          <p:cNvPr id="353" name="Shape 353"/>
          <p:cNvSpPr txBox="1"/>
          <p:nvPr/>
        </p:nvSpPr>
        <p:spPr>
          <a:xfrm>
            <a:off x="376991" y="533801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solidFill>
                  <a:schemeClr val="dk1"/>
                </a:solidFill>
                <a:latin typeface="Calibri"/>
                <a:ea typeface="Calibri"/>
                <a:cs typeface="Calibri"/>
                <a:sym typeface="Calibri"/>
              </a:rPr>
              <a:t>To add an image to your image library, click the Add New Media button.  </a:t>
            </a:r>
            <a:endParaRPr lang="en-US"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6119C11-0EDE-4F44-8289-B014CF47AE04}"/>
              </a:ext>
            </a:extLst>
          </p:cNvPr>
          <p:cNvPicPr>
            <a:picLocks noChangeAspect="1"/>
          </p:cNvPicPr>
          <p:nvPr/>
        </p:nvPicPr>
        <p:blipFill rotWithShape="1">
          <a:blip r:embed="rId3"/>
          <a:srcRect t="8577" r="1404" b="17505"/>
          <a:stretch/>
        </p:blipFill>
        <p:spPr>
          <a:xfrm>
            <a:off x="433553" y="1275348"/>
            <a:ext cx="8257673" cy="3801978"/>
          </a:xfrm>
          <a:prstGeom prst="rect">
            <a:avLst/>
          </a:prstGeom>
        </p:spPr>
      </p:pic>
      <p:sp>
        <p:nvSpPr>
          <p:cNvPr id="356" name="Shape 356"/>
          <p:cNvSpPr/>
          <p:nvPr/>
        </p:nvSpPr>
        <p:spPr>
          <a:xfrm rot="10800000">
            <a:off x="1875755" y="3176337"/>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7036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Collateral – Image Library (cont’d)</a:t>
            </a:r>
          </a:p>
        </p:txBody>
      </p:sp>
      <p:sp>
        <p:nvSpPr>
          <p:cNvPr id="353" name="Shape 353"/>
          <p:cNvSpPr txBox="1"/>
          <p:nvPr/>
        </p:nvSpPr>
        <p:spPr>
          <a:xfrm>
            <a:off x="376991" y="533801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solidFill>
                  <a:schemeClr val="dk1"/>
                </a:solidFill>
                <a:latin typeface="Calibri"/>
                <a:ea typeface="Calibri"/>
                <a:cs typeface="Calibri"/>
                <a:sym typeface="Calibri"/>
              </a:rPr>
              <a:t>If you have more than one property, make sure that you are adding to the right account.  List the title of the image.  Click Browse to select your image. Once it has been selected, hit open on the dialog box to secure selection.  Then click Save on the top left of the screen.</a:t>
            </a:r>
            <a:endParaRPr lang="en-US" sz="18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928C0B2-8B30-42D3-B52A-D78F092C36B5}"/>
              </a:ext>
            </a:extLst>
          </p:cNvPr>
          <p:cNvPicPr>
            <a:picLocks noChangeAspect="1"/>
          </p:cNvPicPr>
          <p:nvPr/>
        </p:nvPicPr>
        <p:blipFill rotWithShape="1">
          <a:blip r:embed="rId3"/>
          <a:srcRect t="8440" r="15175" b="12885"/>
          <a:stretch/>
        </p:blipFill>
        <p:spPr>
          <a:xfrm>
            <a:off x="376991" y="960359"/>
            <a:ext cx="8298610" cy="4329524"/>
          </a:xfrm>
          <a:prstGeom prst="rect">
            <a:avLst/>
          </a:prstGeom>
        </p:spPr>
      </p:pic>
      <p:sp>
        <p:nvSpPr>
          <p:cNvPr id="356" name="Shape 356"/>
          <p:cNvSpPr/>
          <p:nvPr/>
        </p:nvSpPr>
        <p:spPr>
          <a:xfrm rot="10800000">
            <a:off x="2950575" y="1868904"/>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7" name="Shape 356">
            <a:extLst>
              <a:ext uri="{FF2B5EF4-FFF2-40B4-BE49-F238E27FC236}">
                <a16:creationId xmlns:a16="http://schemas.microsoft.com/office/drawing/2014/main" id="{A5E70498-2751-4BF5-8065-E25FB0B3AE60}"/>
              </a:ext>
            </a:extLst>
          </p:cNvPr>
          <p:cNvSpPr/>
          <p:nvPr/>
        </p:nvSpPr>
        <p:spPr>
          <a:xfrm rot="10800000">
            <a:off x="6985164" y="1868904"/>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9" name="Shape 356">
            <a:extLst>
              <a:ext uri="{FF2B5EF4-FFF2-40B4-BE49-F238E27FC236}">
                <a16:creationId xmlns:a16="http://schemas.microsoft.com/office/drawing/2014/main" id="{5518102E-5164-4F66-A2A2-04EDD7FB09B0}"/>
              </a:ext>
            </a:extLst>
          </p:cNvPr>
          <p:cNvSpPr/>
          <p:nvPr/>
        </p:nvSpPr>
        <p:spPr>
          <a:xfrm>
            <a:off x="4891669" y="4154904"/>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7963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510507" y="4606095"/>
            <a:ext cx="8370798"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When you edit or add (if enabled) a listing, you can select one or multiple images to add to the listing.  To do this, select the Pencil icon.  As mentioned previously, any edits or adding of listings will require approval from the Bureau.  Upon saving your updates, the Bureau will be notified of your changes/additions.  </a:t>
            </a: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u="sng" dirty="0">
                <a:solidFill>
                  <a:schemeClr val="dk1"/>
                </a:solidFill>
                <a:latin typeface="Calibri"/>
                <a:ea typeface="Calibri"/>
                <a:cs typeface="Calibri"/>
                <a:sym typeface="Calibri"/>
              </a:rPr>
              <a:t>NOTE</a:t>
            </a:r>
            <a:r>
              <a:rPr lang="en-US" sz="1800" dirty="0">
                <a:solidFill>
                  <a:schemeClr val="dk1"/>
                </a:solidFill>
                <a:latin typeface="Calibri"/>
                <a:ea typeface="Calibri"/>
                <a:cs typeface="Calibri"/>
                <a:sym typeface="Calibri"/>
              </a:rPr>
              <a:t>: Not all listing types allow for images to be added.  </a:t>
            </a:r>
          </a:p>
        </p:txBody>
      </p:sp>
      <p:sp>
        <p:nvSpPr>
          <p:cNvPr id="364" name="Shape 364"/>
          <p:cNvSpPr txBo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Calibri"/>
              <a:buNone/>
            </a:pPr>
            <a:r>
              <a:rPr lang="en-US" sz="3600" b="1" i="0" u="none" strike="noStrike" cap="none" dirty="0">
                <a:solidFill>
                  <a:srgbClr val="002060"/>
                </a:solidFill>
                <a:latin typeface="Calibri"/>
                <a:ea typeface="Calibri"/>
                <a:cs typeface="Calibri"/>
                <a:sym typeface="Calibri"/>
              </a:rPr>
              <a:t>Collateral – Listings (cont’d)</a:t>
            </a:r>
          </a:p>
        </p:txBody>
      </p:sp>
      <p:pic>
        <p:nvPicPr>
          <p:cNvPr id="2" name="Picture 1">
            <a:extLst>
              <a:ext uri="{FF2B5EF4-FFF2-40B4-BE49-F238E27FC236}">
                <a16:creationId xmlns:a16="http://schemas.microsoft.com/office/drawing/2014/main" id="{DA72B81D-1F48-412B-AB0A-5E4305101A10}"/>
              </a:ext>
            </a:extLst>
          </p:cNvPr>
          <p:cNvPicPr>
            <a:picLocks noChangeAspect="1"/>
          </p:cNvPicPr>
          <p:nvPr/>
        </p:nvPicPr>
        <p:blipFill rotWithShape="1">
          <a:blip r:embed="rId3"/>
          <a:srcRect t="8440" b="29181"/>
          <a:stretch/>
        </p:blipFill>
        <p:spPr>
          <a:xfrm>
            <a:off x="565484" y="970546"/>
            <a:ext cx="7892716" cy="3208423"/>
          </a:xfrm>
          <a:prstGeom prst="rect">
            <a:avLst/>
          </a:prstGeom>
        </p:spPr>
      </p:pic>
      <p:sp>
        <p:nvSpPr>
          <p:cNvPr id="363" name="Shape 363"/>
          <p:cNvSpPr/>
          <p:nvPr/>
        </p:nvSpPr>
        <p:spPr>
          <a:xfrm rot="10800000">
            <a:off x="1467852" y="2815386"/>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774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EE4C43-2406-4068-B3AB-19331235A4AC}"/>
              </a:ext>
            </a:extLst>
          </p:cNvPr>
          <p:cNvPicPr>
            <a:picLocks noChangeAspect="1"/>
          </p:cNvPicPr>
          <p:nvPr/>
        </p:nvPicPr>
        <p:blipFill>
          <a:blip r:embed="rId2"/>
          <a:stretch>
            <a:fillRect/>
          </a:stretch>
        </p:blipFill>
        <p:spPr>
          <a:xfrm>
            <a:off x="681871" y="536436"/>
            <a:ext cx="7539130" cy="1508544"/>
          </a:xfrm>
          <a:prstGeom prst="rect">
            <a:avLst/>
          </a:prstGeom>
        </p:spPr>
      </p:pic>
      <p:sp>
        <p:nvSpPr>
          <p:cNvPr id="3" name="TextBox 2">
            <a:extLst>
              <a:ext uri="{FF2B5EF4-FFF2-40B4-BE49-F238E27FC236}">
                <a16:creationId xmlns:a16="http://schemas.microsoft.com/office/drawing/2014/main" id="{B50B5101-91CE-497C-B921-8F8CF9CD737A}"/>
              </a:ext>
            </a:extLst>
          </p:cNvPr>
          <p:cNvSpPr txBox="1"/>
          <p:nvPr/>
        </p:nvSpPr>
        <p:spPr>
          <a:xfrm>
            <a:off x="1002631" y="2566736"/>
            <a:ext cx="7611979" cy="3600986"/>
          </a:xfrm>
          <a:prstGeom prst="rect">
            <a:avLst/>
          </a:prstGeom>
          <a:noFill/>
        </p:spPr>
        <p:txBody>
          <a:bodyPr wrap="square" rtlCol="0">
            <a:spAutoFit/>
          </a:bodyPr>
          <a:lstStyle/>
          <a:p>
            <a:r>
              <a:rPr lang="en-US" sz="3200" dirty="0"/>
              <a:t>Goals:</a:t>
            </a:r>
          </a:p>
          <a:p>
            <a:endParaRPr lang="en-US" sz="3200" dirty="0"/>
          </a:p>
          <a:p>
            <a:pPr marL="285750" indent="-285750">
              <a:buFont typeface="Arial" panose="020B0604020202020204" pitchFamily="34" charset="0"/>
              <a:buChar char="•"/>
            </a:pPr>
            <a:r>
              <a:rPr lang="en-US" sz="3200" dirty="0"/>
              <a:t>Log in to your account</a:t>
            </a:r>
          </a:p>
          <a:p>
            <a:pPr marL="285750" indent="-285750">
              <a:buFont typeface="Arial" panose="020B0604020202020204" pitchFamily="34" charset="0"/>
              <a:buChar char="•"/>
            </a:pPr>
            <a:r>
              <a:rPr lang="en-US" sz="3200" dirty="0"/>
              <a:t>Understand your dashboard</a:t>
            </a:r>
          </a:p>
          <a:p>
            <a:pPr marL="285750" indent="-285750">
              <a:buFont typeface="Arial" panose="020B0604020202020204" pitchFamily="34" charset="0"/>
              <a:buChar char="•"/>
            </a:pPr>
            <a:r>
              <a:rPr lang="en-US" sz="3200" dirty="0"/>
              <a:t>Update and edit your profile</a:t>
            </a:r>
          </a:p>
          <a:p>
            <a:pPr marL="285750" indent="-285750">
              <a:buFont typeface="Arial" panose="020B0604020202020204" pitchFamily="34" charset="0"/>
              <a:buChar char="•"/>
            </a:pPr>
            <a:r>
              <a:rPr lang="en-US" sz="3200" dirty="0"/>
              <a:t>Add and/or Update your collateral material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5835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510507" y="4969052"/>
            <a:ext cx="8370798"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Click the Listing Image hyperlink to take you to your uploaded images.  </a:t>
            </a:r>
            <a:r>
              <a:rPr lang="en-US" dirty="0">
                <a:solidFill>
                  <a:schemeClr val="dk1"/>
                </a:solidFill>
                <a:latin typeface="Calibri"/>
                <a:ea typeface="Calibri"/>
                <a:cs typeface="Calibri"/>
                <a:sym typeface="Calibri"/>
              </a:rPr>
              <a:t>Click on the image you want.  This will then say Active and add a green Check Mark in the upper right hand corner.</a:t>
            </a:r>
            <a:endParaRPr lang="en-US" sz="1800" dirty="0">
              <a:solidFill>
                <a:schemeClr val="dk1"/>
              </a:solidFill>
              <a:latin typeface="Calibri"/>
              <a:ea typeface="Calibri"/>
              <a:cs typeface="Calibri"/>
              <a:sym typeface="Calibri"/>
            </a:endParaRPr>
          </a:p>
        </p:txBody>
      </p:sp>
      <p:sp>
        <p:nvSpPr>
          <p:cNvPr id="364" name="Shape 364"/>
          <p:cNvSpPr txBo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Calibri"/>
              <a:buNone/>
            </a:pPr>
            <a:r>
              <a:rPr lang="en-US" sz="3600" b="1" i="0" u="none" strike="noStrike" cap="none" dirty="0">
                <a:solidFill>
                  <a:srgbClr val="002060"/>
                </a:solidFill>
                <a:latin typeface="Calibri"/>
                <a:ea typeface="Calibri"/>
                <a:cs typeface="Calibri"/>
                <a:sym typeface="Calibri"/>
              </a:rPr>
              <a:t>Collateral – Listings (cont’d)</a:t>
            </a:r>
          </a:p>
        </p:txBody>
      </p:sp>
      <p:pic>
        <p:nvPicPr>
          <p:cNvPr id="3" name="Picture 2">
            <a:extLst>
              <a:ext uri="{FF2B5EF4-FFF2-40B4-BE49-F238E27FC236}">
                <a16:creationId xmlns:a16="http://schemas.microsoft.com/office/drawing/2014/main" id="{386E4DE8-D52B-44DB-BACF-809BFA981853}"/>
              </a:ext>
            </a:extLst>
          </p:cNvPr>
          <p:cNvPicPr>
            <a:picLocks noChangeAspect="1"/>
          </p:cNvPicPr>
          <p:nvPr/>
        </p:nvPicPr>
        <p:blipFill rotWithShape="1">
          <a:blip r:embed="rId3"/>
          <a:srcRect t="9064" r="18860" b="12651"/>
          <a:stretch/>
        </p:blipFill>
        <p:spPr>
          <a:xfrm>
            <a:off x="621630" y="852242"/>
            <a:ext cx="7419474" cy="4026568"/>
          </a:xfrm>
          <a:prstGeom prst="rect">
            <a:avLst/>
          </a:prstGeom>
        </p:spPr>
      </p:pic>
      <p:sp>
        <p:nvSpPr>
          <p:cNvPr id="363" name="Shape 363"/>
          <p:cNvSpPr/>
          <p:nvPr/>
        </p:nvSpPr>
        <p:spPr>
          <a:xfrm rot="10800000">
            <a:off x="2021305" y="1884944"/>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 name="Shape 363">
            <a:extLst>
              <a:ext uri="{FF2B5EF4-FFF2-40B4-BE49-F238E27FC236}">
                <a16:creationId xmlns:a16="http://schemas.microsoft.com/office/drawing/2014/main" id="{5C3373E4-1ED3-47FF-BFA6-347A62650AAC}"/>
              </a:ext>
            </a:extLst>
          </p:cNvPr>
          <p:cNvSpPr/>
          <p:nvPr/>
        </p:nvSpPr>
        <p:spPr>
          <a:xfrm>
            <a:off x="2510589" y="3986459"/>
            <a:ext cx="858253"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0364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Collateral – Calendar of Events</a:t>
            </a:r>
          </a:p>
        </p:txBody>
      </p:sp>
      <p:sp>
        <p:nvSpPr>
          <p:cNvPr id="389" name="Shape 389"/>
          <p:cNvSpPr txBox="1"/>
          <p:nvPr/>
        </p:nvSpPr>
        <p:spPr>
          <a:xfrm>
            <a:off x="462381" y="3981271"/>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After you click the Collateral icon and then Calendar of Events, you will be presented with your property’s events. The pencil icon will allow you to edit an existing event.  By clicking the eyeball icon, you can view the existing event.  The clone icon will allow you to duplicate an event.  You can also create a new event by clicking the Add Event button.</a:t>
            </a:r>
          </a:p>
        </p:txBody>
      </p:sp>
      <p:pic>
        <p:nvPicPr>
          <p:cNvPr id="390" name="Shape 390"/>
          <p:cNvPicPr preferRelativeResize="0"/>
          <p:nvPr/>
        </p:nvPicPr>
        <p:blipFill rotWithShape="1">
          <a:blip r:embed="rId3">
            <a:alphaModFix/>
          </a:blip>
          <a:srcRect/>
          <a:stretch/>
        </p:blipFill>
        <p:spPr>
          <a:xfrm>
            <a:off x="374980" y="821703"/>
            <a:ext cx="8458200" cy="3147897"/>
          </a:xfrm>
          <a:prstGeom prst="rect">
            <a:avLst/>
          </a:prstGeom>
          <a:noFill/>
          <a:ln>
            <a:noFill/>
          </a:ln>
        </p:spPr>
      </p:pic>
      <p:sp>
        <p:nvSpPr>
          <p:cNvPr id="391" name="Shape 391"/>
          <p:cNvSpPr/>
          <p:nvPr/>
        </p:nvSpPr>
        <p:spPr>
          <a:xfrm rot="10800000">
            <a:off x="1676400" y="22859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2" name="Shape 392"/>
          <p:cNvSpPr/>
          <p:nvPr/>
        </p:nvSpPr>
        <p:spPr>
          <a:xfrm rot="-5400000">
            <a:off x="1156214" y="3651585"/>
            <a:ext cx="430773" cy="228602"/>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1973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471995" y="93561"/>
            <a:ext cx="8345905" cy="681789"/>
          </a:xfrm>
          <a:prstGeom prst="rect">
            <a:avLst/>
          </a:prstGeom>
          <a:noFill/>
          <a:ln>
            <a:noFill/>
          </a:ln>
        </p:spPr>
        <p:txBody>
          <a:bodyPr lIns="0" tIns="0" rIns="0" bIns="0" anchor="ctr" anchorCtr="0">
            <a:noAutofit/>
          </a:bodyPr>
          <a:lstStyle/>
          <a:p>
            <a:pPr marL="0" marR="0" lvl="0" indent="0" algn="ctr" rtl="0">
              <a:lnSpc>
                <a:spcPct val="168750"/>
              </a:lnSpc>
              <a:spcBef>
                <a:spcPts val="0"/>
              </a:spcBef>
              <a:spcAft>
                <a:spcPts val="0"/>
              </a:spcAft>
              <a:buClr>
                <a:srgbClr val="7CBE30"/>
              </a:buClr>
              <a:buSzPct val="25000"/>
              <a:buFont typeface="Merriweather Sans"/>
              <a:buNone/>
            </a:pPr>
            <a:r>
              <a:rPr lang="en-US" sz="3200" b="1" i="0" u="none" strike="noStrike" cap="none" dirty="0">
                <a:solidFill>
                  <a:srgbClr val="002060"/>
                </a:solidFill>
                <a:latin typeface="Calibri"/>
                <a:ea typeface="Calibri"/>
                <a:cs typeface="Calibri"/>
                <a:sym typeface="Calibri"/>
              </a:rPr>
              <a:t>Collateral – Special Calendar of Events (cont’d)</a:t>
            </a:r>
          </a:p>
        </p:txBody>
      </p:sp>
      <p:sp>
        <p:nvSpPr>
          <p:cNvPr id="398" name="Shape 398"/>
          <p:cNvSpPr txBox="1"/>
          <p:nvPr/>
        </p:nvSpPr>
        <p:spPr>
          <a:xfrm>
            <a:off x="386606" y="4951100"/>
            <a:ext cx="8370900" cy="1754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When you view, edit, or add an event, you can quickly scroll to a section on the page by clicking the links of the left of the page.  If you are viewing an event, the top left will display an Edit button.  If you are editing an event, the top left button will say Save.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IMPORTANT NOTE:  Any edits or adding of events will require approval from the Bureau.  Upon saving your updates, the Bureau will be notified of your changes/adds. </a:t>
            </a:r>
          </a:p>
        </p:txBody>
      </p:sp>
      <p:pic>
        <p:nvPicPr>
          <p:cNvPr id="399" name="Shape 399"/>
          <p:cNvPicPr preferRelativeResize="0"/>
          <p:nvPr/>
        </p:nvPicPr>
        <p:blipFill rotWithShape="1">
          <a:blip r:embed="rId3">
            <a:alphaModFix/>
          </a:blip>
          <a:srcRect/>
          <a:stretch/>
        </p:blipFill>
        <p:spPr>
          <a:xfrm>
            <a:off x="326100" y="1223988"/>
            <a:ext cx="8491800" cy="3672000"/>
          </a:xfrm>
          <a:prstGeom prst="rect">
            <a:avLst/>
          </a:prstGeom>
          <a:noFill/>
          <a:ln>
            <a:noFill/>
          </a:ln>
        </p:spPr>
      </p:pic>
      <p:sp>
        <p:nvSpPr>
          <p:cNvPr id="400" name="Shape 400"/>
          <p:cNvSpPr/>
          <p:nvPr/>
        </p:nvSpPr>
        <p:spPr>
          <a:xfrm rot="10800000">
            <a:off x="1845595" y="1670193"/>
            <a:ext cx="6096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1" name="Shape 401"/>
          <p:cNvSpPr/>
          <p:nvPr/>
        </p:nvSpPr>
        <p:spPr>
          <a:xfrm rot="10800000">
            <a:off x="1948764" y="2480658"/>
            <a:ext cx="6096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6317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462381" y="4646473"/>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The Calendar of Events has a recurrence model built in.  You can make your event a one-time event, daily, weekly, monthly, or yearly.  If it is not a one day event, you can choose your recurring days of the event.  Depending upon if it is daily, weekly, monthly, or yearly, your recurrence may change.  At the bottom of the recurrence section, you can choose to end your event after a certain number of occurrences or on a specified date. </a:t>
            </a:r>
          </a:p>
        </p:txBody>
      </p:sp>
      <p:pic>
        <p:nvPicPr>
          <p:cNvPr id="407" name="Shape 407"/>
          <p:cNvPicPr preferRelativeResize="0"/>
          <p:nvPr/>
        </p:nvPicPr>
        <p:blipFill rotWithShape="1">
          <a:blip r:embed="rId3">
            <a:alphaModFix/>
          </a:blip>
          <a:srcRect/>
          <a:stretch/>
        </p:blipFill>
        <p:spPr>
          <a:xfrm>
            <a:off x="381000" y="826507"/>
            <a:ext cx="8458200" cy="3821692"/>
          </a:xfrm>
          <a:prstGeom prst="rect">
            <a:avLst/>
          </a:prstGeom>
          <a:noFill/>
          <a:ln>
            <a:noFill/>
          </a:ln>
        </p:spPr>
      </p:pic>
      <p:sp>
        <p:nvSpPr>
          <p:cNvPr id="408" name="Shape 408"/>
          <p:cNvSpPr/>
          <p:nvPr/>
        </p:nvSpPr>
        <p:spPr>
          <a:xfrm rot="10800000">
            <a:off x="5486400" y="12191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9" name="Shape 409"/>
          <p:cNvSpPr/>
          <p:nvPr/>
        </p:nvSpPr>
        <p:spPr>
          <a:xfrm>
            <a:off x="2209800" y="36575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0" name="Shape 410"/>
          <p:cNvSpPr/>
          <p:nvPr/>
        </p:nvSpPr>
        <p:spPr>
          <a:xfrm>
            <a:off x="2209800" y="41147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1" name="Shape 411"/>
          <p:cNvSpPr/>
          <p:nvPr/>
        </p:nvSpPr>
        <p:spPr>
          <a:xfrm rot="10800000">
            <a:off x="6400800" y="21335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2" name="Shape 412"/>
          <p:cNvSpPr txBox="1"/>
          <p:nvPr/>
        </p:nvSpPr>
        <p:spPr>
          <a:xfrm>
            <a:off x="574090" y="255008"/>
            <a:ext cx="8147379" cy="457200"/>
          </a:xfrm>
          <a:prstGeom prst="rect">
            <a:avLst/>
          </a:prstGeom>
          <a:noFill/>
          <a:ln>
            <a:noFill/>
          </a:ln>
        </p:spPr>
        <p:txBody>
          <a:bodyPr lIns="0" tIns="0" rIns="0" bIns="0" anchor="ctr" anchorCtr="0">
            <a:noAutofit/>
          </a:bodyPr>
          <a:lstStyle/>
          <a:p>
            <a:pPr marL="0" marR="0" lvl="0" indent="0" algn="ctr" rtl="0">
              <a:lnSpc>
                <a:spcPct val="168750"/>
              </a:lnSpc>
              <a:spcBef>
                <a:spcPts val="0"/>
              </a:spcBef>
              <a:spcAft>
                <a:spcPts val="0"/>
              </a:spcAft>
              <a:buClr>
                <a:srgbClr val="7CBE30"/>
              </a:buClr>
              <a:buSzPct val="25000"/>
              <a:buFont typeface="Calibri"/>
              <a:buNone/>
            </a:pPr>
            <a:r>
              <a:rPr lang="en-US" sz="3200" b="1" i="0" u="none" strike="noStrike" cap="none" dirty="0">
                <a:solidFill>
                  <a:srgbClr val="002060"/>
                </a:solidFill>
                <a:latin typeface="Calibri"/>
                <a:ea typeface="Calibri"/>
                <a:cs typeface="Calibri"/>
                <a:sym typeface="Calibri"/>
              </a:rPr>
              <a:t>Collateral – Special Calendar of Events (cont’d)</a:t>
            </a:r>
          </a:p>
        </p:txBody>
      </p:sp>
    </p:spTree>
    <p:extLst>
      <p:ext uri="{BB962C8B-B14F-4D97-AF65-F5344CB8AC3E}">
        <p14:creationId xmlns:p14="http://schemas.microsoft.com/office/powerpoint/2010/main" val="405552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p:nvPr/>
        </p:nvSpPr>
        <p:spPr>
          <a:xfrm>
            <a:off x="462381" y="4495800"/>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As with Listings and Special Offers you can add images to your event.  Adding images to an event is a little different though.  In the image Gallery section on the event, you can drag and drop an image or click the Browse button to search your computer for an image. </a:t>
            </a:r>
          </a:p>
        </p:txBody>
      </p:sp>
      <p:pic>
        <p:nvPicPr>
          <p:cNvPr id="418" name="Shape 418"/>
          <p:cNvPicPr preferRelativeResize="0"/>
          <p:nvPr/>
        </p:nvPicPr>
        <p:blipFill rotWithShape="1">
          <a:blip r:embed="rId3">
            <a:alphaModFix/>
          </a:blip>
          <a:srcRect/>
          <a:stretch/>
        </p:blipFill>
        <p:spPr>
          <a:xfrm>
            <a:off x="381000" y="809625"/>
            <a:ext cx="8369838" cy="3533774"/>
          </a:xfrm>
          <a:prstGeom prst="rect">
            <a:avLst/>
          </a:prstGeom>
          <a:noFill/>
          <a:ln>
            <a:noFill/>
          </a:ln>
        </p:spPr>
      </p:pic>
      <p:sp>
        <p:nvSpPr>
          <p:cNvPr id="419" name="Shape 419"/>
          <p:cNvSpPr/>
          <p:nvPr/>
        </p:nvSpPr>
        <p:spPr>
          <a:xfrm rot="10800000">
            <a:off x="3505200" y="9905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0" name="Shape 420"/>
          <p:cNvSpPr/>
          <p:nvPr/>
        </p:nvSpPr>
        <p:spPr>
          <a:xfrm rot="10800000">
            <a:off x="6629400" y="1828798"/>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1" name="Shape 421"/>
          <p:cNvSpPr txBox="1"/>
          <p:nvPr/>
        </p:nvSpPr>
        <p:spPr>
          <a:xfrm>
            <a:off x="462381" y="200024"/>
            <a:ext cx="8241632" cy="457200"/>
          </a:xfrm>
          <a:prstGeom prst="rect">
            <a:avLst/>
          </a:prstGeom>
          <a:noFill/>
          <a:ln>
            <a:noFill/>
          </a:ln>
        </p:spPr>
        <p:txBody>
          <a:bodyPr lIns="0" tIns="0" rIns="0" bIns="0" anchor="ctr" anchorCtr="0">
            <a:noAutofit/>
          </a:bodyPr>
          <a:lstStyle/>
          <a:p>
            <a:pPr marL="0" marR="0" lvl="0" indent="0" algn="ctr" rtl="0">
              <a:lnSpc>
                <a:spcPct val="168750"/>
              </a:lnSpc>
              <a:spcBef>
                <a:spcPts val="0"/>
              </a:spcBef>
              <a:spcAft>
                <a:spcPts val="0"/>
              </a:spcAft>
              <a:buClr>
                <a:srgbClr val="7CBE30"/>
              </a:buClr>
              <a:buSzPct val="25000"/>
              <a:buFont typeface="Calibri"/>
              <a:buNone/>
            </a:pPr>
            <a:r>
              <a:rPr lang="en-US" sz="3200" b="1" i="0" u="none" strike="noStrike" cap="none" dirty="0">
                <a:solidFill>
                  <a:srgbClr val="002060"/>
                </a:solidFill>
                <a:latin typeface="Calibri"/>
                <a:ea typeface="Calibri"/>
                <a:cs typeface="Calibri"/>
                <a:sym typeface="Calibri"/>
              </a:rPr>
              <a:t>Collateral – Special Calendar of Events (cont’d)</a:t>
            </a:r>
          </a:p>
        </p:txBody>
      </p:sp>
    </p:spTree>
    <p:extLst>
      <p:ext uri="{BB962C8B-B14F-4D97-AF65-F5344CB8AC3E}">
        <p14:creationId xmlns:p14="http://schemas.microsoft.com/office/powerpoint/2010/main" val="265553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6B2E-1C24-42DD-AC2E-889E72F420F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986BBCD-1F96-4C64-9A91-A5665F4C7A2D}"/>
              </a:ext>
            </a:extLst>
          </p:cNvPr>
          <p:cNvSpPr>
            <a:spLocks noGrp="1"/>
          </p:cNvSpPr>
          <p:nvPr>
            <p:ph type="body" idx="1"/>
          </p:nvPr>
        </p:nvSpPr>
        <p:spPr>
          <a:xfrm>
            <a:off x="2740190" y="2366211"/>
            <a:ext cx="3663617" cy="1644316"/>
          </a:xfrm>
        </p:spPr>
        <p:txBody>
          <a:bodyPr/>
          <a:lstStyle/>
          <a:p>
            <a:r>
              <a:rPr lang="en-US" dirty="0"/>
              <a:t>Appendix</a:t>
            </a:r>
          </a:p>
        </p:txBody>
      </p:sp>
    </p:spTree>
    <p:extLst>
      <p:ext uri="{BB962C8B-B14F-4D97-AF65-F5344CB8AC3E}">
        <p14:creationId xmlns:p14="http://schemas.microsoft.com/office/powerpoint/2010/main" val="199237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Filters and Data Grids</a:t>
            </a:r>
          </a:p>
        </p:txBody>
      </p:sp>
      <p:sp>
        <p:nvSpPr>
          <p:cNvPr id="183" name="Shape 183"/>
          <p:cNvSpPr txBox="1"/>
          <p:nvPr/>
        </p:nvSpPr>
        <p:spPr>
          <a:xfrm>
            <a:off x="316839" y="1371600"/>
            <a:ext cx="8598559" cy="32932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Calibri"/>
                <a:ea typeface="Calibri"/>
                <a:cs typeface="Calibri"/>
                <a:sym typeface="Calibri"/>
              </a:rPr>
              <a:t>Before we start looking at the Team SoIN Partner Portal, let’s discuss settings that can be configured by each individual user when using the extranet.</a:t>
            </a:r>
          </a:p>
          <a:p>
            <a:pPr marL="0" marR="0" lvl="0" indent="0" algn="l" rtl="0">
              <a:spcBef>
                <a:spcPts val="0"/>
              </a:spcBef>
              <a:buNone/>
            </a:pPr>
            <a:endParaRPr sz="1600"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AutoNum type="arabicPeriod"/>
            </a:pPr>
            <a:r>
              <a:rPr lang="en-US" sz="1600" b="1" dirty="0">
                <a:solidFill>
                  <a:schemeClr val="dk1"/>
                </a:solidFill>
                <a:latin typeface="Calibri"/>
                <a:ea typeface="Calibri"/>
                <a:cs typeface="Calibri"/>
                <a:sym typeface="Calibri"/>
              </a:rPr>
              <a:t>Filters</a:t>
            </a:r>
            <a:r>
              <a:rPr lang="en-US" sz="1600" dirty="0">
                <a:solidFill>
                  <a:schemeClr val="dk1"/>
                </a:solidFill>
                <a:latin typeface="Calibri"/>
                <a:ea typeface="Calibri"/>
                <a:cs typeface="Calibri"/>
                <a:sym typeface="Calibri"/>
              </a:rPr>
              <a:t> – Allow users to narrow display results by changing their filter settings.  Filters can be updated by clicking the </a:t>
            </a:r>
            <a:r>
              <a:rPr lang="en-US" sz="1600" b="1" dirty="0">
                <a:solidFill>
                  <a:srgbClr val="0070C0"/>
                </a:solidFill>
                <a:latin typeface="Calibri"/>
                <a:ea typeface="Calibri"/>
                <a:cs typeface="Calibri"/>
                <a:sym typeface="Calibri"/>
              </a:rPr>
              <a:t>Manage Filters*</a:t>
            </a:r>
            <a:r>
              <a:rPr lang="en-US" sz="1600" dirty="0">
                <a:solidFill>
                  <a:schemeClr val="dk1"/>
                </a:solidFill>
                <a:latin typeface="Calibri"/>
                <a:ea typeface="Calibri"/>
                <a:cs typeface="Calibri"/>
                <a:sym typeface="Calibri"/>
              </a:rPr>
              <a:t> option in the top right corner of this section.</a:t>
            </a:r>
            <a:br>
              <a:rPr lang="en-US" sz="1600" dirty="0">
                <a:solidFill>
                  <a:schemeClr val="dk1"/>
                </a:solidFill>
                <a:latin typeface="Calibri"/>
                <a:ea typeface="Calibri"/>
                <a:cs typeface="Calibri"/>
                <a:sym typeface="Calibri"/>
              </a:rPr>
            </a:br>
            <a:endParaRPr lang="en-US" sz="1600"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AutoNum type="arabicPeriod"/>
            </a:pPr>
            <a:r>
              <a:rPr lang="en-US" sz="1600" b="1" dirty="0">
                <a:solidFill>
                  <a:schemeClr val="dk1"/>
                </a:solidFill>
                <a:latin typeface="Calibri"/>
                <a:ea typeface="Calibri"/>
                <a:cs typeface="Calibri"/>
                <a:sym typeface="Calibri"/>
              </a:rPr>
              <a:t>Data Grids</a:t>
            </a:r>
            <a:r>
              <a:rPr lang="en-US" sz="1600" dirty="0">
                <a:solidFill>
                  <a:schemeClr val="dk1"/>
                </a:solidFill>
                <a:latin typeface="Calibri"/>
                <a:ea typeface="Calibri"/>
                <a:cs typeface="Calibri"/>
                <a:sym typeface="Calibri"/>
              </a:rPr>
              <a:t> –Columns can be configured for the individual's preferences.  Each default column heading in a data grid can be modified by clicking the </a:t>
            </a:r>
            <a:r>
              <a:rPr lang="en-US" sz="1600" b="1" dirty="0">
                <a:solidFill>
                  <a:srgbClr val="0070C0"/>
                </a:solidFill>
                <a:latin typeface="Calibri"/>
                <a:ea typeface="Calibri"/>
                <a:cs typeface="Calibri"/>
                <a:sym typeface="Calibri"/>
              </a:rPr>
              <a:t>sprocket*</a:t>
            </a:r>
            <a:r>
              <a:rPr lang="en-US" sz="1600" dirty="0">
                <a:solidFill>
                  <a:schemeClr val="dk1"/>
                </a:solidFill>
                <a:latin typeface="Calibri"/>
                <a:ea typeface="Calibri"/>
                <a:cs typeface="Calibri"/>
                <a:sym typeface="Calibri"/>
              </a:rPr>
              <a:t> icon in the top right corner of the grid. </a:t>
            </a:r>
            <a:br>
              <a:rPr lang="en-US" sz="1600" b="1" dirty="0">
                <a:solidFill>
                  <a:srgbClr val="FF0000"/>
                </a:solidFill>
                <a:latin typeface="Calibri"/>
                <a:ea typeface="Calibri"/>
                <a:cs typeface="Calibri"/>
                <a:sym typeface="Calibri"/>
              </a:rPr>
            </a:br>
            <a:endParaRPr lang="en-US" sz="1600" b="1" dirty="0">
              <a:solidFill>
                <a:srgbClr val="FF0000"/>
              </a:solidFill>
              <a:latin typeface="Calibri"/>
              <a:ea typeface="Calibri"/>
              <a:cs typeface="Calibri"/>
              <a:sym typeface="Calibri"/>
            </a:endParaRPr>
          </a:p>
          <a:p>
            <a:pPr marL="342900" marR="0" lvl="0" indent="-342900" algn="l" rtl="0">
              <a:spcBef>
                <a:spcPts val="0"/>
              </a:spcBef>
              <a:buClr>
                <a:schemeClr val="dk1"/>
              </a:buClr>
              <a:buFont typeface="Calibri"/>
              <a:buNone/>
            </a:pPr>
            <a:endParaRPr sz="1600" dirty="0">
              <a:solidFill>
                <a:schemeClr val="dk1"/>
              </a:solidFill>
              <a:latin typeface="Calibri"/>
              <a:ea typeface="Calibri"/>
              <a:cs typeface="Calibri"/>
              <a:sym typeface="Calibri"/>
            </a:endParaRPr>
          </a:p>
        </p:txBody>
      </p:sp>
      <p:sp>
        <p:nvSpPr>
          <p:cNvPr id="184" name="Shape 184"/>
          <p:cNvSpPr/>
          <p:nvPr/>
        </p:nvSpPr>
        <p:spPr>
          <a:xfrm>
            <a:off x="685800" y="5018751"/>
            <a:ext cx="80010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rgbClr val="0070C0"/>
                </a:solidFill>
                <a:latin typeface="Calibri"/>
                <a:ea typeface="Calibri"/>
                <a:cs typeface="Calibri"/>
                <a:sym typeface="Calibri"/>
              </a:rPr>
              <a:t>* </a:t>
            </a:r>
            <a:r>
              <a:rPr lang="en-US" sz="1600">
                <a:solidFill>
                  <a:schemeClr val="dk1"/>
                </a:solidFill>
                <a:latin typeface="Calibri"/>
                <a:ea typeface="Calibri"/>
                <a:cs typeface="Calibri"/>
                <a:sym typeface="Calibri"/>
              </a:rPr>
              <a:t>Remember, any adjustments made with the </a:t>
            </a:r>
            <a:r>
              <a:rPr lang="en-US" sz="1600" b="1">
                <a:solidFill>
                  <a:srgbClr val="0070C0"/>
                </a:solidFill>
                <a:latin typeface="Calibri"/>
                <a:ea typeface="Calibri"/>
                <a:cs typeface="Calibri"/>
                <a:sym typeface="Calibri"/>
              </a:rPr>
              <a:t>sprocket</a:t>
            </a:r>
            <a:r>
              <a:rPr lang="en-US" sz="1600">
                <a:solidFill>
                  <a:schemeClr val="dk1"/>
                </a:solidFill>
                <a:latin typeface="Calibri"/>
                <a:ea typeface="Calibri"/>
                <a:cs typeface="Calibri"/>
                <a:sym typeface="Calibri"/>
              </a:rPr>
              <a:t> or the </a:t>
            </a:r>
            <a:r>
              <a:rPr lang="en-US" sz="1600" b="1">
                <a:solidFill>
                  <a:srgbClr val="0070C0"/>
                </a:solidFill>
                <a:latin typeface="Calibri"/>
                <a:ea typeface="Calibri"/>
                <a:cs typeface="Calibri"/>
                <a:sym typeface="Calibri"/>
              </a:rPr>
              <a:t>Manage Filters</a:t>
            </a:r>
            <a:r>
              <a:rPr lang="en-US" sz="1600">
                <a:solidFill>
                  <a:schemeClr val="dk1"/>
                </a:solidFill>
                <a:latin typeface="Calibri"/>
                <a:ea typeface="Calibri"/>
                <a:cs typeface="Calibri"/>
                <a:sym typeface="Calibri"/>
              </a:rPr>
              <a:t> apply only to the person making the changes.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Filters and Data Grids</a:t>
            </a:r>
          </a:p>
        </p:txBody>
      </p:sp>
      <p:sp>
        <p:nvSpPr>
          <p:cNvPr id="190" name="Shape 190"/>
          <p:cNvSpPr txBox="1"/>
          <p:nvPr/>
        </p:nvSpPr>
        <p:spPr>
          <a:xfrm>
            <a:off x="316839" y="5112603"/>
            <a:ext cx="8598559" cy="830996"/>
          </a:xfrm>
          <a:prstGeom prst="rect">
            <a:avLst/>
          </a:prstGeom>
          <a:noFill/>
          <a:ln>
            <a:noFill/>
          </a:ln>
        </p:spPr>
        <p:txBody>
          <a:bodyPr lIns="91425" tIns="45700" rIns="91425" bIns="45700" anchor="t" anchorCtr="0">
            <a:noAutofit/>
          </a:bodyPr>
          <a:lstStyle/>
          <a:p>
            <a:pPr marL="0" marR="0" lvl="0" indent="0" algn="l" rtl="0">
              <a:spcBef>
                <a:spcPts val="0"/>
              </a:spcBef>
              <a:buNone/>
            </a:pPr>
            <a:endParaRPr sz="1600">
              <a:solidFill>
                <a:schemeClr val="dk1"/>
              </a:solidFill>
              <a:latin typeface="Calibri"/>
              <a:ea typeface="Calibri"/>
              <a:cs typeface="Calibri"/>
              <a:sym typeface="Calibri"/>
            </a:endParaRPr>
          </a:p>
        </p:txBody>
      </p:sp>
      <p:pic>
        <p:nvPicPr>
          <p:cNvPr id="191" name="Shape 191"/>
          <p:cNvPicPr preferRelativeResize="0"/>
          <p:nvPr/>
        </p:nvPicPr>
        <p:blipFill rotWithShape="1">
          <a:blip r:embed="rId3">
            <a:alphaModFix/>
          </a:blip>
          <a:srcRect/>
          <a:stretch/>
        </p:blipFill>
        <p:spPr>
          <a:xfrm>
            <a:off x="234619" y="794493"/>
            <a:ext cx="8680779" cy="4158506"/>
          </a:xfrm>
          <a:prstGeom prst="rect">
            <a:avLst/>
          </a:prstGeom>
          <a:noFill/>
          <a:ln>
            <a:noFill/>
          </a:ln>
        </p:spPr>
      </p:pic>
      <p:sp>
        <p:nvSpPr>
          <p:cNvPr id="192" name="Shape 192"/>
          <p:cNvSpPr/>
          <p:nvPr/>
        </p:nvSpPr>
        <p:spPr>
          <a:xfrm rot="5400000">
            <a:off x="571499" y="4000500"/>
            <a:ext cx="4572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3" name="Shape 193"/>
          <p:cNvSpPr/>
          <p:nvPr/>
        </p:nvSpPr>
        <p:spPr>
          <a:xfrm>
            <a:off x="7086600" y="1371600"/>
            <a:ext cx="4572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Filters and Data Grids (cont’d)</a:t>
            </a:r>
          </a:p>
        </p:txBody>
      </p:sp>
      <p:sp>
        <p:nvSpPr>
          <p:cNvPr id="199" name="Shape 199"/>
          <p:cNvSpPr txBox="1"/>
          <p:nvPr/>
        </p:nvSpPr>
        <p:spPr>
          <a:xfrm>
            <a:off x="309982" y="2590800"/>
            <a:ext cx="8605417"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Once the filters have been applied, the data grid will update with the matching results.  Several icons may appear on the records within the grid. The appearance of these icons will depend on the page being viewed.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These icons are:</a:t>
            </a:r>
          </a:p>
          <a:p>
            <a:pPr marL="342900" marR="0" lvl="0" indent="-342900" algn="l" rtl="0">
              <a:spcBef>
                <a:spcPts val="0"/>
              </a:spcBef>
              <a:buClr>
                <a:schemeClr val="dk1"/>
              </a:buClr>
              <a:buSzPct val="100000"/>
              <a:buFont typeface="Calibri"/>
              <a:buAutoNum type="arabicPeriod"/>
            </a:pPr>
            <a:r>
              <a:rPr lang="en-US" sz="1800" b="1">
                <a:solidFill>
                  <a:schemeClr val="dk1"/>
                </a:solidFill>
                <a:latin typeface="Calibri"/>
                <a:ea typeface="Calibri"/>
                <a:cs typeface="Calibri"/>
                <a:sym typeface="Calibri"/>
              </a:rPr>
              <a:t>Pencil</a:t>
            </a:r>
            <a:r>
              <a:rPr lang="en-US" sz="1800">
                <a:solidFill>
                  <a:schemeClr val="dk1"/>
                </a:solidFill>
                <a:latin typeface="Calibri"/>
                <a:ea typeface="Calibri"/>
                <a:cs typeface="Calibri"/>
                <a:sym typeface="Calibri"/>
              </a:rPr>
              <a:t> – allows editing of a record</a:t>
            </a:r>
          </a:p>
          <a:p>
            <a:pPr marL="342900" marR="0" lvl="0" indent="-342900" algn="l" rtl="0">
              <a:spcBef>
                <a:spcPts val="0"/>
              </a:spcBef>
              <a:buClr>
                <a:schemeClr val="dk1"/>
              </a:buClr>
              <a:buSzPct val="100000"/>
              <a:buFont typeface="Calibri"/>
              <a:buAutoNum type="arabicPeriod"/>
            </a:pPr>
            <a:r>
              <a:rPr lang="en-US" sz="1800" b="1">
                <a:solidFill>
                  <a:schemeClr val="dk1"/>
                </a:solidFill>
                <a:latin typeface="Calibri"/>
                <a:ea typeface="Calibri"/>
                <a:cs typeface="Calibri"/>
                <a:sym typeface="Calibri"/>
              </a:rPr>
              <a:t>Eyeball</a:t>
            </a:r>
            <a:r>
              <a:rPr lang="en-US" sz="1800">
                <a:solidFill>
                  <a:schemeClr val="dk1"/>
                </a:solidFill>
                <a:latin typeface="Calibri"/>
                <a:ea typeface="Calibri"/>
                <a:cs typeface="Calibri"/>
                <a:sym typeface="Calibri"/>
              </a:rPr>
              <a:t> – allows viewing of a record</a:t>
            </a:r>
          </a:p>
          <a:p>
            <a:pPr marL="342900" marR="0" lvl="0" indent="-342900" algn="l" rtl="0">
              <a:spcBef>
                <a:spcPts val="0"/>
              </a:spcBef>
              <a:buClr>
                <a:schemeClr val="dk1"/>
              </a:buClr>
              <a:buSzPct val="100000"/>
              <a:buFont typeface="Calibri"/>
              <a:buAutoNum type="arabicPeriod"/>
            </a:pPr>
            <a:r>
              <a:rPr lang="en-US" sz="1800" b="1">
                <a:solidFill>
                  <a:schemeClr val="dk1"/>
                </a:solidFill>
                <a:latin typeface="Calibri"/>
                <a:ea typeface="Calibri"/>
                <a:cs typeface="Calibri"/>
                <a:sym typeface="Calibri"/>
              </a:rPr>
              <a:t>Clone</a:t>
            </a:r>
            <a:r>
              <a:rPr lang="en-US" sz="1800">
                <a:solidFill>
                  <a:schemeClr val="dk1"/>
                </a:solidFill>
                <a:latin typeface="Calibri"/>
                <a:ea typeface="Calibri"/>
                <a:cs typeface="Calibri"/>
                <a:sym typeface="Calibri"/>
              </a:rPr>
              <a:t> – allows duplicating of a record</a:t>
            </a:r>
          </a:p>
          <a:p>
            <a:pPr marL="342900" marR="0" lvl="0" indent="-342900" algn="l" rtl="0">
              <a:spcBef>
                <a:spcPts val="0"/>
              </a:spcBef>
              <a:buClr>
                <a:schemeClr val="dk1"/>
              </a:buClr>
              <a:buSzPct val="100000"/>
              <a:buFont typeface="Calibri"/>
              <a:buAutoNum type="arabicPeriod"/>
            </a:pPr>
            <a:r>
              <a:rPr lang="en-US" sz="1800" b="1">
                <a:solidFill>
                  <a:schemeClr val="dk1"/>
                </a:solidFill>
                <a:latin typeface="Calibri"/>
                <a:ea typeface="Calibri"/>
                <a:cs typeface="Calibri"/>
                <a:sym typeface="Calibri"/>
              </a:rPr>
              <a:t>Add Button</a:t>
            </a:r>
            <a:r>
              <a:rPr lang="en-US" sz="1800">
                <a:solidFill>
                  <a:schemeClr val="dk1"/>
                </a:solidFill>
                <a:latin typeface="Calibri"/>
                <a:ea typeface="Calibri"/>
                <a:cs typeface="Calibri"/>
                <a:sym typeface="Calibri"/>
              </a:rPr>
              <a:t> - Depending on the page, an Add button may appear in the top left of the data grid. When this option is available, clicking allows the addition of a new record.</a:t>
            </a:r>
          </a:p>
          <a:p>
            <a:pPr marL="342900" marR="0" lvl="0" indent="-342900" algn="l" rtl="0">
              <a:spcBef>
                <a:spcPts val="0"/>
              </a:spcBef>
              <a:buSzPct val="25000"/>
              <a:buNone/>
            </a:pPr>
            <a:r>
              <a:rPr lang="en-US" sz="1800">
                <a:solidFill>
                  <a:schemeClr val="dk1"/>
                </a:solidFill>
                <a:latin typeface="Calibri"/>
                <a:ea typeface="Calibri"/>
                <a:cs typeface="Calibri"/>
                <a:sym typeface="Calibri"/>
              </a:rPr>
              <a:t> </a:t>
            </a:r>
          </a:p>
          <a:p>
            <a:pPr marL="342900" marR="0" lvl="0" indent="-342900" algn="l" rtl="0">
              <a:spcBef>
                <a:spcPts val="0"/>
              </a:spcBef>
              <a:buSzPct val="25000"/>
              <a:buNone/>
            </a:pPr>
            <a:r>
              <a:rPr lang="en-US" sz="1800">
                <a:solidFill>
                  <a:schemeClr val="dk1"/>
                </a:solidFill>
                <a:latin typeface="Calibri"/>
                <a:ea typeface="Calibri"/>
                <a:cs typeface="Calibri"/>
                <a:sym typeface="Calibri"/>
              </a:rPr>
              <a:t>	Notice the </a:t>
            </a:r>
            <a:r>
              <a:rPr lang="en-US" sz="1800" b="1">
                <a:solidFill>
                  <a:srgbClr val="0070C0"/>
                </a:solidFill>
                <a:latin typeface="Calibri"/>
                <a:ea typeface="Calibri"/>
                <a:cs typeface="Calibri"/>
                <a:sym typeface="Calibri"/>
              </a:rPr>
              <a:t>sprocket</a:t>
            </a:r>
            <a:r>
              <a:rPr lang="en-US" sz="1800">
                <a:solidFill>
                  <a:schemeClr val="dk1"/>
                </a:solidFill>
                <a:latin typeface="Calibri"/>
                <a:ea typeface="Calibri"/>
                <a:cs typeface="Calibri"/>
                <a:sym typeface="Calibri"/>
              </a:rPr>
              <a:t> icon that was mentioned previously.</a:t>
            </a:r>
          </a:p>
        </p:txBody>
      </p:sp>
      <p:pic>
        <p:nvPicPr>
          <p:cNvPr id="200" name="Shape 200"/>
          <p:cNvPicPr preferRelativeResize="0"/>
          <p:nvPr/>
        </p:nvPicPr>
        <p:blipFill rotWithShape="1">
          <a:blip r:embed="rId3">
            <a:alphaModFix/>
          </a:blip>
          <a:srcRect/>
          <a:stretch/>
        </p:blipFill>
        <p:spPr>
          <a:xfrm>
            <a:off x="285750" y="914400"/>
            <a:ext cx="8553450" cy="1765480"/>
          </a:xfrm>
          <a:prstGeom prst="rect">
            <a:avLst/>
          </a:prstGeom>
          <a:noFill/>
          <a:ln>
            <a:noFill/>
          </a:ln>
        </p:spPr>
      </p:pic>
      <p:sp>
        <p:nvSpPr>
          <p:cNvPr id="201" name="Shape 201"/>
          <p:cNvSpPr/>
          <p:nvPr/>
        </p:nvSpPr>
        <p:spPr>
          <a:xfrm rot="10800000">
            <a:off x="1371600" y="1828799"/>
            <a:ext cx="5333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2" name="Shape 202"/>
          <p:cNvSpPr/>
          <p:nvPr/>
        </p:nvSpPr>
        <p:spPr>
          <a:xfrm>
            <a:off x="7924800" y="1447800"/>
            <a:ext cx="5333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Filters and Data Grids (cont’d)</a:t>
            </a:r>
          </a:p>
        </p:txBody>
      </p:sp>
      <p:sp>
        <p:nvSpPr>
          <p:cNvPr id="208" name="Shape 208"/>
          <p:cNvSpPr txBox="1"/>
          <p:nvPr/>
        </p:nvSpPr>
        <p:spPr>
          <a:xfrm>
            <a:off x="462381" y="4724400"/>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Clicking on the </a:t>
            </a:r>
            <a:r>
              <a:rPr lang="en-US" sz="1800" b="1">
                <a:solidFill>
                  <a:srgbClr val="0070C0"/>
                </a:solidFill>
                <a:latin typeface="Calibri"/>
                <a:ea typeface="Calibri"/>
                <a:cs typeface="Calibri"/>
                <a:sym typeface="Calibri"/>
              </a:rPr>
              <a:t>sprocket</a:t>
            </a:r>
            <a:r>
              <a:rPr lang="en-US" sz="1800">
                <a:solidFill>
                  <a:schemeClr val="dk1"/>
                </a:solidFill>
                <a:latin typeface="Calibri"/>
                <a:ea typeface="Calibri"/>
                <a:cs typeface="Calibri"/>
                <a:sym typeface="Calibri"/>
              </a:rPr>
              <a:t> icon  or the </a:t>
            </a:r>
            <a:r>
              <a:rPr lang="en-US" sz="1800" b="1">
                <a:solidFill>
                  <a:srgbClr val="0070C0"/>
                </a:solidFill>
                <a:latin typeface="Calibri"/>
                <a:ea typeface="Calibri"/>
                <a:cs typeface="Calibri"/>
                <a:sym typeface="Calibri"/>
              </a:rPr>
              <a:t>Manage Filters </a:t>
            </a:r>
            <a:r>
              <a:rPr lang="en-US" sz="1800">
                <a:solidFill>
                  <a:schemeClr val="dk1"/>
                </a:solidFill>
                <a:latin typeface="Calibri"/>
                <a:ea typeface="Calibri"/>
                <a:cs typeface="Calibri"/>
                <a:sym typeface="Calibri"/>
              </a:rPr>
              <a:t>button will trigger a menu as shown here.  This menu provides options for personalizing the filters, data grid columns, and ordering of each.  By changing these options, changing of these options affects ONLY the person making the changes.</a:t>
            </a:r>
          </a:p>
        </p:txBody>
      </p:sp>
      <p:pic>
        <p:nvPicPr>
          <p:cNvPr id="209" name="Shape 209"/>
          <p:cNvPicPr preferRelativeResize="0"/>
          <p:nvPr/>
        </p:nvPicPr>
        <p:blipFill rotWithShape="1">
          <a:blip r:embed="rId3">
            <a:alphaModFix/>
          </a:blip>
          <a:srcRect/>
          <a:stretch/>
        </p:blipFill>
        <p:spPr>
          <a:xfrm>
            <a:off x="234620" y="990600"/>
            <a:ext cx="8680779" cy="3719284"/>
          </a:xfrm>
          <a:prstGeom prst="rect">
            <a:avLst/>
          </a:prstGeom>
          <a:noFill/>
          <a:ln>
            <a:noFill/>
          </a:ln>
        </p:spPr>
      </p:pic>
      <p:sp>
        <p:nvSpPr>
          <p:cNvPr id="210" name="Shape 210"/>
          <p:cNvSpPr/>
          <p:nvPr/>
        </p:nvSpPr>
        <p:spPr>
          <a:xfrm rot="5400000">
            <a:off x="7353300" y="571499"/>
            <a:ext cx="6095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1" name="Shape 211"/>
          <p:cNvSpPr/>
          <p:nvPr/>
        </p:nvSpPr>
        <p:spPr>
          <a:xfrm rot="5400000">
            <a:off x="7962898" y="571499"/>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2" name="Shape 212"/>
          <p:cNvSpPr/>
          <p:nvPr/>
        </p:nvSpPr>
        <p:spPr>
          <a:xfrm rot="5400000">
            <a:off x="6896100" y="5715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Login Screen</a:t>
            </a:r>
          </a:p>
        </p:txBody>
      </p:sp>
      <p:pic>
        <p:nvPicPr>
          <p:cNvPr id="218" name="Shape 218"/>
          <p:cNvPicPr preferRelativeResize="0"/>
          <p:nvPr/>
        </p:nvPicPr>
        <p:blipFill>
          <a:blip r:embed="rId3"/>
          <a:stretch>
            <a:fillRect/>
          </a:stretch>
        </p:blipFill>
        <p:spPr>
          <a:xfrm>
            <a:off x="637674" y="2118104"/>
            <a:ext cx="7737243" cy="4257586"/>
          </a:xfrm>
          <a:prstGeom prst="rect">
            <a:avLst/>
          </a:prstGeom>
          <a:noFill/>
          <a:ln>
            <a:noFill/>
          </a:ln>
        </p:spPr>
      </p:pic>
      <p:sp>
        <p:nvSpPr>
          <p:cNvPr id="4" name="Rectangle 3">
            <a:extLst>
              <a:ext uri="{FF2B5EF4-FFF2-40B4-BE49-F238E27FC236}">
                <a16:creationId xmlns:a16="http://schemas.microsoft.com/office/drawing/2014/main" id="{0BE84D2A-AAD3-4823-8188-4633300A1B2B}"/>
              </a:ext>
            </a:extLst>
          </p:cNvPr>
          <p:cNvSpPr/>
          <p:nvPr/>
        </p:nvSpPr>
        <p:spPr>
          <a:xfrm>
            <a:off x="2075491" y="1319554"/>
            <a:ext cx="4591963" cy="646331"/>
          </a:xfrm>
          <a:prstGeom prst="rect">
            <a:avLst/>
          </a:prstGeom>
        </p:spPr>
        <p:txBody>
          <a:bodyPr wrap="none">
            <a:spAutoFit/>
          </a:bodyPr>
          <a:lstStyle/>
          <a:p>
            <a:r>
              <a:rPr lang="en-US" dirty="0">
                <a:hlinkClick r:id="rId4"/>
              </a:rPr>
              <a:t>https://clarkfloyd.extranet.simpleviewcrm.com</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a:t>
            </a:r>
          </a:p>
        </p:txBody>
      </p:sp>
      <p:sp>
        <p:nvSpPr>
          <p:cNvPr id="226" name="Shape 226"/>
          <p:cNvSpPr txBox="1"/>
          <p:nvPr/>
        </p:nvSpPr>
        <p:spPr>
          <a:xfrm>
            <a:off x="392202" y="5257800"/>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On the initial home screen you will find the image carousel that rotates ever 30 secs which include important items that need your attention.  </a:t>
            </a:r>
          </a:p>
        </p:txBody>
      </p:sp>
      <p:pic>
        <p:nvPicPr>
          <p:cNvPr id="3" name="Picture 2">
            <a:extLst>
              <a:ext uri="{FF2B5EF4-FFF2-40B4-BE49-F238E27FC236}">
                <a16:creationId xmlns:a16="http://schemas.microsoft.com/office/drawing/2014/main" id="{7CD87198-46C0-40D0-92B7-E77FFC3D4611}"/>
              </a:ext>
            </a:extLst>
          </p:cNvPr>
          <p:cNvPicPr>
            <a:picLocks noChangeAspect="1"/>
          </p:cNvPicPr>
          <p:nvPr/>
        </p:nvPicPr>
        <p:blipFill rotWithShape="1">
          <a:blip r:embed="rId3"/>
          <a:srcRect t="8752" r="1404" b="3762"/>
          <a:stretch/>
        </p:blipFill>
        <p:spPr>
          <a:xfrm>
            <a:off x="539001" y="877466"/>
            <a:ext cx="8065998" cy="42648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 (cont’d)</a:t>
            </a:r>
          </a:p>
        </p:txBody>
      </p:sp>
      <p:sp>
        <p:nvSpPr>
          <p:cNvPr id="242" name="Shape 242"/>
          <p:cNvSpPr txBox="1"/>
          <p:nvPr/>
        </p:nvSpPr>
        <p:spPr>
          <a:xfrm>
            <a:off x="386601" y="5995737"/>
            <a:ext cx="837079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Partner Bulletins</a:t>
            </a:r>
            <a:r>
              <a:rPr lang="en-US" sz="1800" dirty="0">
                <a:solidFill>
                  <a:schemeClr val="dk1"/>
                </a:solidFill>
                <a:latin typeface="Calibri"/>
                <a:ea typeface="Calibri"/>
                <a:cs typeface="Calibri"/>
                <a:sym typeface="Calibri"/>
              </a:rPr>
              <a:t> are important notices, documentation, events, etc. posted by the Bureau. Important bulletins will be marked with a blue and white exclamation mark.</a:t>
            </a:r>
          </a:p>
        </p:txBody>
      </p:sp>
      <p:pic>
        <p:nvPicPr>
          <p:cNvPr id="7" name="Picture 6">
            <a:extLst>
              <a:ext uri="{FF2B5EF4-FFF2-40B4-BE49-F238E27FC236}">
                <a16:creationId xmlns:a16="http://schemas.microsoft.com/office/drawing/2014/main" id="{54112E85-8C52-4FB5-958E-CA90174CEE30}"/>
              </a:ext>
            </a:extLst>
          </p:cNvPr>
          <p:cNvPicPr>
            <a:picLocks noChangeAspect="1"/>
          </p:cNvPicPr>
          <p:nvPr/>
        </p:nvPicPr>
        <p:blipFill rotWithShape="1">
          <a:blip r:embed="rId3"/>
          <a:srcRect t="8254" r="12321" b="3652"/>
          <a:stretch/>
        </p:blipFill>
        <p:spPr>
          <a:xfrm>
            <a:off x="509336" y="954177"/>
            <a:ext cx="8426117" cy="4977717"/>
          </a:xfrm>
          <a:prstGeom prst="rect">
            <a:avLst/>
          </a:prstGeom>
        </p:spPr>
      </p:pic>
      <p:sp>
        <p:nvSpPr>
          <p:cNvPr id="241" name="Shape 241"/>
          <p:cNvSpPr/>
          <p:nvPr/>
        </p:nvSpPr>
        <p:spPr>
          <a:xfrm rot="10800000">
            <a:off x="2530644" y="3086100"/>
            <a:ext cx="9144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Home Screen (cont’d)</a:t>
            </a:r>
          </a:p>
        </p:txBody>
      </p:sp>
      <p:sp>
        <p:nvSpPr>
          <p:cNvPr id="234" name="Shape 234"/>
          <p:cNvSpPr txBox="1"/>
          <p:nvPr/>
        </p:nvSpPr>
        <p:spPr>
          <a:xfrm>
            <a:off x="386601" y="5727220"/>
            <a:ext cx="83707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Calibri"/>
                <a:ea typeface="Calibri"/>
                <a:cs typeface="Calibri"/>
                <a:sym typeface="Calibri"/>
              </a:rPr>
              <a:t>Post Board </a:t>
            </a:r>
            <a:r>
              <a:rPr lang="en-US" sz="1800" dirty="0">
                <a:solidFill>
                  <a:schemeClr val="dk1"/>
                </a:solidFill>
                <a:latin typeface="Calibri"/>
                <a:ea typeface="Calibri"/>
                <a:cs typeface="Calibri"/>
                <a:sym typeface="Calibri"/>
              </a:rPr>
              <a:t>allows a user to communicate with other properties within their destination.  Clicking on the caption bubble icon allows a user to reply to a post.  There is also an email icon for contacting the poster via email.</a:t>
            </a:r>
          </a:p>
        </p:txBody>
      </p:sp>
      <p:pic>
        <p:nvPicPr>
          <p:cNvPr id="2" name="Picture 1">
            <a:extLst>
              <a:ext uri="{FF2B5EF4-FFF2-40B4-BE49-F238E27FC236}">
                <a16:creationId xmlns:a16="http://schemas.microsoft.com/office/drawing/2014/main" id="{F634E5B1-F5DC-46D7-A47B-2D791E318C9B}"/>
              </a:ext>
            </a:extLst>
          </p:cNvPr>
          <p:cNvPicPr>
            <a:picLocks noChangeAspect="1"/>
          </p:cNvPicPr>
          <p:nvPr/>
        </p:nvPicPr>
        <p:blipFill rotWithShape="1">
          <a:blip r:embed="rId3"/>
          <a:srcRect t="8254" r="12321" b="3652"/>
          <a:stretch/>
        </p:blipFill>
        <p:spPr>
          <a:xfrm>
            <a:off x="487136" y="867989"/>
            <a:ext cx="8135496" cy="4859231"/>
          </a:xfrm>
          <a:prstGeom prst="rect">
            <a:avLst/>
          </a:prstGeom>
        </p:spPr>
      </p:pic>
      <p:sp>
        <p:nvSpPr>
          <p:cNvPr id="233" name="Shape 233"/>
          <p:cNvSpPr/>
          <p:nvPr/>
        </p:nvSpPr>
        <p:spPr>
          <a:xfrm>
            <a:off x="5915385" y="2954705"/>
            <a:ext cx="8381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 name="Shape 233">
            <a:extLst>
              <a:ext uri="{FF2B5EF4-FFF2-40B4-BE49-F238E27FC236}">
                <a16:creationId xmlns:a16="http://schemas.microsoft.com/office/drawing/2014/main" id="{647C086F-2D95-4056-B251-12DDBC2185E2}"/>
              </a:ext>
            </a:extLst>
          </p:cNvPr>
          <p:cNvSpPr/>
          <p:nvPr/>
        </p:nvSpPr>
        <p:spPr>
          <a:xfrm rot="10800000">
            <a:off x="4792437" y="4045918"/>
            <a:ext cx="838199"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dirty="0">
                <a:solidFill>
                  <a:srgbClr val="002060"/>
                </a:solidFill>
                <a:latin typeface="Calibri"/>
                <a:ea typeface="Calibri"/>
                <a:cs typeface="Calibri"/>
                <a:sym typeface="Calibri"/>
              </a:rPr>
              <a:t>Home Screen: Profile</a:t>
            </a:r>
          </a:p>
        </p:txBody>
      </p:sp>
      <p:sp>
        <p:nvSpPr>
          <p:cNvPr id="249" name="Shape 249"/>
          <p:cNvSpPr txBox="1"/>
          <p:nvPr/>
        </p:nvSpPr>
        <p:spPr>
          <a:xfrm>
            <a:off x="392202" y="5181600"/>
            <a:ext cx="837079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Clicking the </a:t>
            </a:r>
            <a:r>
              <a:rPr lang="en-US" sz="1800" b="1" dirty="0">
                <a:solidFill>
                  <a:schemeClr val="dk1"/>
                </a:solidFill>
                <a:latin typeface="Calibri"/>
                <a:ea typeface="Calibri"/>
                <a:cs typeface="Calibri"/>
                <a:sym typeface="Calibri"/>
              </a:rPr>
              <a:t>Member Profile</a:t>
            </a:r>
            <a:r>
              <a:rPr lang="en-US" sz="1800" dirty="0">
                <a:solidFill>
                  <a:schemeClr val="dk1"/>
                </a:solidFill>
                <a:latin typeface="Calibri"/>
                <a:ea typeface="Calibri"/>
                <a:cs typeface="Calibri"/>
                <a:sym typeface="Calibri"/>
              </a:rPr>
              <a:t> icon displays a property’s information, such as contacts, Account details and information about interaction with the Bureau. </a:t>
            </a:r>
            <a:r>
              <a:rPr lang="en-US" sz="1800" u="sng" dirty="0">
                <a:solidFill>
                  <a:schemeClr val="dk1"/>
                </a:solidFill>
                <a:latin typeface="Calibri"/>
                <a:ea typeface="Calibri"/>
                <a:cs typeface="Calibri"/>
                <a:sym typeface="Calibri"/>
              </a:rPr>
              <a:t>Note</a:t>
            </a:r>
            <a:r>
              <a:rPr lang="en-US" sz="1800" dirty="0">
                <a:solidFill>
                  <a:schemeClr val="dk1"/>
                </a:solidFill>
                <a:latin typeface="Calibri"/>
                <a:ea typeface="Calibri"/>
                <a:cs typeface="Calibri"/>
                <a:sym typeface="Calibri"/>
              </a:rPr>
              <a:t>: Some of these options are just view and/or edit and/or add.  More on these options later in   future presentation.</a:t>
            </a:r>
          </a:p>
        </p:txBody>
      </p:sp>
      <p:sp>
        <p:nvSpPr>
          <p:cNvPr id="248" name="Shape 248"/>
          <p:cNvSpPr/>
          <p:nvPr/>
        </p:nvSpPr>
        <p:spPr>
          <a:xfrm rot="10800000">
            <a:off x="2514601" y="3581399"/>
            <a:ext cx="914400"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2A7216E-2BD6-4CE6-9509-00120CD53CAF}"/>
              </a:ext>
            </a:extLst>
          </p:cNvPr>
          <p:cNvPicPr>
            <a:picLocks noChangeAspect="1"/>
          </p:cNvPicPr>
          <p:nvPr/>
        </p:nvPicPr>
        <p:blipFill rotWithShape="1">
          <a:blip r:embed="rId3"/>
          <a:srcRect t="8752" r="4167" b="4074"/>
          <a:stretch/>
        </p:blipFill>
        <p:spPr>
          <a:xfrm>
            <a:off x="441502" y="907143"/>
            <a:ext cx="8353927" cy="4274457"/>
          </a:xfrm>
          <a:prstGeom prst="rect">
            <a:avLst/>
          </a:prstGeom>
        </p:spPr>
      </p:pic>
      <p:sp>
        <p:nvSpPr>
          <p:cNvPr id="251" name="Shape 251"/>
          <p:cNvSpPr/>
          <p:nvPr/>
        </p:nvSpPr>
        <p:spPr>
          <a:xfrm rot="5400000">
            <a:off x="581291" y="1039218"/>
            <a:ext cx="694291" cy="228600"/>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Accounts</a:t>
            </a:r>
          </a:p>
        </p:txBody>
      </p:sp>
      <p:sp>
        <p:nvSpPr>
          <p:cNvPr id="283" name="Shape 283"/>
          <p:cNvSpPr txBox="1"/>
          <p:nvPr/>
        </p:nvSpPr>
        <p:spPr>
          <a:xfrm>
            <a:off x="462381" y="4419600"/>
            <a:ext cx="8370798"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After you click the Profile icon and then Accounts, you will be presented with your account name and various actions you can perform.  If you see multiple account names, this is due to your property being associated with another property.  The pencil icon will allow you to edit your property information.  By clicking the eyeball icon, you can view your property information.  The down arrow icon will allow you to view and edit your amenity and meeting space information. </a:t>
            </a:r>
          </a:p>
        </p:txBody>
      </p:sp>
      <p:pic>
        <p:nvPicPr>
          <p:cNvPr id="284" name="Shape 284"/>
          <p:cNvPicPr preferRelativeResize="0"/>
          <p:nvPr/>
        </p:nvPicPr>
        <p:blipFill rotWithShape="1">
          <a:blip r:embed="rId3">
            <a:alphaModFix/>
          </a:blip>
          <a:srcRect/>
          <a:stretch/>
        </p:blipFill>
        <p:spPr>
          <a:xfrm>
            <a:off x="304800" y="838200"/>
            <a:ext cx="8610599" cy="3517920"/>
          </a:xfrm>
          <a:prstGeom prst="rect">
            <a:avLst/>
          </a:prstGeom>
          <a:noFill/>
          <a:ln>
            <a:noFill/>
          </a:ln>
        </p:spPr>
      </p:pic>
      <p:sp>
        <p:nvSpPr>
          <p:cNvPr id="285" name="Shape 285"/>
          <p:cNvSpPr/>
          <p:nvPr/>
        </p:nvSpPr>
        <p:spPr>
          <a:xfrm rot="5400000">
            <a:off x="1028699" y="2857500"/>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304800"/>
            <a:ext cx="7772400" cy="457200"/>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rgbClr val="7CBE30"/>
              </a:buClr>
              <a:buSzPct val="25000"/>
              <a:buFont typeface="Merriweather Sans"/>
              <a:buNone/>
            </a:pPr>
            <a:r>
              <a:rPr lang="en-US" sz="3600" b="1" i="0" u="none" strike="noStrike" cap="none">
                <a:solidFill>
                  <a:srgbClr val="002060"/>
                </a:solidFill>
                <a:latin typeface="Calibri"/>
                <a:ea typeface="Calibri"/>
                <a:cs typeface="Calibri"/>
                <a:sym typeface="Calibri"/>
              </a:rPr>
              <a:t>Manage Profile - Accounts (cont’d)</a:t>
            </a:r>
          </a:p>
        </p:txBody>
      </p:sp>
      <p:sp>
        <p:nvSpPr>
          <p:cNvPr id="291" name="Shape 291"/>
          <p:cNvSpPr txBox="1"/>
          <p:nvPr/>
        </p:nvSpPr>
        <p:spPr>
          <a:xfrm>
            <a:off x="419102" y="5140314"/>
            <a:ext cx="8370798"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When you view or edit your property information, you can quickly scroll to a section on the page by clicking the links on the left of the page.  If you are viewing the account, the top left will display an Edit button.  If you are editing the account, the top left will display a Save button.  You must click the Save button before changes are applied!  </a:t>
            </a:r>
          </a:p>
        </p:txBody>
      </p:sp>
      <p:pic>
        <p:nvPicPr>
          <p:cNvPr id="292" name="Shape 292"/>
          <p:cNvPicPr preferRelativeResize="0"/>
          <p:nvPr/>
        </p:nvPicPr>
        <p:blipFill rotWithShape="1">
          <a:blip r:embed="rId3">
            <a:alphaModFix/>
          </a:blip>
          <a:srcRect/>
          <a:stretch/>
        </p:blipFill>
        <p:spPr>
          <a:xfrm>
            <a:off x="304800" y="886441"/>
            <a:ext cx="8485100" cy="3669518"/>
          </a:xfrm>
          <a:prstGeom prst="rect">
            <a:avLst/>
          </a:prstGeom>
          <a:noFill/>
          <a:ln>
            <a:noFill/>
          </a:ln>
        </p:spPr>
      </p:pic>
      <p:sp>
        <p:nvSpPr>
          <p:cNvPr id="293" name="Shape 293"/>
          <p:cNvSpPr/>
          <p:nvPr/>
        </p:nvSpPr>
        <p:spPr>
          <a:xfrm rot="10800000">
            <a:off x="1391653" y="1892967"/>
            <a:ext cx="609599" cy="228601"/>
          </a:xfrm>
          <a:prstGeom prst="rightArrow">
            <a:avLst>
              <a:gd name="adj1" fmla="val 50000"/>
              <a:gd name="adj2" fmla="val 50000"/>
            </a:avLst>
          </a:prstGeom>
          <a:gradFill>
            <a:gsLst>
              <a:gs pos="0">
                <a:srgbClr val="FF7E7E"/>
              </a:gs>
              <a:gs pos="50000">
                <a:srgbClr val="FFB1B1"/>
              </a:gs>
              <a:gs pos="100000">
                <a:srgbClr val="FFD9D9"/>
              </a:gs>
            </a:gsLst>
            <a:lin ang="10800000" scaled="0"/>
          </a:gra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5A81637D16A4E890C731E296F7922" ma:contentTypeVersion="12" ma:contentTypeDescription="Create a new document." ma:contentTypeScope="" ma:versionID="94de50a86a610fe33ffca58ba2d94776">
  <xsd:schema xmlns:xsd="http://www.w3.org/2001/XMLSchema" xmlns:xs="http://www.w3.org/2001/XMLSchema" xmlns:p="http://schemas.microsoft.com/office/2006/metadata/properties" xmlns:ns2="435cc63f-baf7-403f-8c97-173ae7a91f66" xmlns:ns3="0ec3e2dd-9ca8-486e-b32a-7229ab9ac92d" targetNamespace="http://schemas.microsoft.com/office/2006/metadata/properties" ma:root="true" ma:fieldsID="f54f4c720e591b1e90ca4824ec03adec" ns2:_="" ns3:_="">
    <xsd:import namespace="435cc63f-baf7-403f-8c97-173ae7a91f66"/>
    <xsd:import namespace="0ec3e2dd-9ca8-486e-b32a-7229ab9ac92d"/>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cc63f-baf7-403f-8c97-173ae7a91f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c3e2dd-9ca8-486e-b32a-7229ab9ac92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B27FA-EB2F-4DB1-B9B1-FA0AE73DC173}">
  <ds:schemaRefs>
    <ds:schemaRef ds:uri="http://purl.org/dc/elements/1.1/"/>
    <ds:schemaRef ds:uri="http://purl.org/dc/dcmitype/"/>
    <ds:schemaRef ds:uri="0ec3e2dd-9ca8-486e-b32a-7229ab9ac92d"/>
    <ds:schemaRef ds:uri="http://schemas.microsoft.com/office/infopath/2007/PartnerControls"/>
    <ds:schemaRef ds:uri="http://schemas.microsoft.com/office/2006/documentManagement/types"/>
    <ds:schemaRef ds:uri="435cc63f-baf7-403f-8c97-173ae7a91f66"/>
    <ds:schemaRef ds:uri="http://schemas.microsoft.com/office/2006/metadata/properti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1EA0628-1186-4FCC-A9AF-33A2F02E8E87}">
  <ds:schemaRefs>
    <ds:schemaRef ds:uri="http://schemas.microsoft.com/sharepoint/v3/contenttype/forms"/>
  </ds:schemaRefs>
</ds:datastoreItem>
</file>

<file path=customXml/itemProps3.xml><?xml version="1.0" encoding="utf-8"?>
<ds:datastoreItem xmlns:ds="http://schemas.openxmlformats.org/officeDocument/2006/customXml" ds:itemID="{B11A9B41-4260-4C6C-95E4-10313FC840A2}"/>
</file>

<file path=docProps/app.xml><?xml version="1.0" encoding="utf-8"?>
<Properties xmlns="http://schemas.openxmlformats.org/officeDocument/2006/extended-properties" xmlns:vt="http://schemas.openxmlformats.org/officeDocument/2006/docPropsVTypes">
  <Template/>
  <TotalTime>283</TotalTime>
  <Words>1768</Words>
  <Application>Microsoft Macintosh PowerPoint</Application>
  <PresentationFormat>On-screen Show (4:3)</PresentationFormat>
  <Paragraphs>79</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Merriweather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Luanne</dc:creator>
  <cp:lastModifiedBy>Katerina Guljas</cp:lastModifiedBy>
  <cp:revision>15</cp:revision>
  <cp:lastPrinted>2018-03-08T14:23:12Z</cp:lastPrinted>
  <dcterms:modified xsi:type="dcterms:W3CDTF">2020-02-04T15:45:10Z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0x0101007F45A81637D16A4E890C731E296F7922</vt:lpwstr>
  </property>
</Properties>
</file>