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66" r:id="rId2"/>
    <p:sldId id="276" r:id="rId3"/>
    <p:sldId id="277" r:id="rId4"/>
    <p:sldId id="278" r:id="rId5"/>
    <p:sldId id="268" r:id="rId6"/>
    <p:sldId id="280" r:id="rId7"/>
    <p:sldId id="281" r:id="rId8"/>
    <p:sldId id="282" r:id="rId9"/>
    <p:sldId id="284" r:id="rId10"/>
    <p:sldId id="285" r:id="rId1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CE4E7-B268-40A5-BB4C-745E60375E5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E8119-992E-4459-8672-1DEDCC81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6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ds4jobs.com/" TargetMode="External"/><Relationship Id="rId2" Type="http://schemas.openxmlformats.org/officeDocument/2006/relationships/hyperlink" Target="http://www.doleta.gov/wot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riminal_record" TargetMode="External"/><Relationship Id="rId2" Type="http://schemas.openxmlformats.org/officeDocument/2006/relationships/hyperlink" Target="https://en.wikipedia.org/wiki/Check_bo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pplication_for_employme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</a:t>
            </a:r>
            <a:r>
              <a:rPr lang="en-US" dirty="0" smtClean="0"/>
              <a:t>Incarceration </a:t>
            </a:r>
            <a:r>
              <a:rPr lang="en-US" dirty="0" smtClean="0"/>
              <a:t>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en-US" sz="4000" dirty="0"/>
              <a:t>The U.S. has 5% of the world’s population, but 25% of the world’s prisoners</a:t>
            </a:r>
            <a:r>
              <a:rPr lang="en-US" sz="4000" dirty="0" smtClean="0"/>
              <a:t>.</a:t>
            </a:r>
            <a:endParaRPr lang="en-US" sz="4000" dirty="0"/>
          </a:p>
          <a:p>
            <a:pPr lvl="0" fontAlgn="base"/>
            <a:r>
              <a:rPr lang="en-US" sz="4000" dirty="0" smtClean="0"/>
              <a:t>In </a:t>
            </a:r>
            <a:r>
              <a:rPr lang="en-US" sz="4000" dirty="0"/>
              <a:t>1972, fewer than 350,000 people were being held in prisons and jails nationwide, compared to more than </a:t>
            </a:r>
            <a:r>
              <a:rPr lang="en-US" sz="4000" dirty="0" smtClean="0"/>
              <a:t>2.3 million </a:t>
            </a:r>
            <a:r>
              <a:rPr lang="en-US" sz="4000" dirty="0"/>
              <a:t>today</a:t>
            </a:r>
            <a:r>
              <a:rPr lang="en-US" sz="4000" dirty="0" smtClean="0"/>
              <a:t>.</a:t>
            </a:r>
          </a:p>
          <a:p>
            <a:pPr fontAlgn="base"/>
            <a:r>
              <a:rPr lang="en-US" sz="4000" dirty="0"/>
              <a:t>1 out of every 100 U.S. citizens is currently serving a prison sentence and 1 of every 20 U.S. citizens will serve time in prison in his/her lifetime</a:t>
            </a:r>
            <a:r>
              <a:rPr lang="en-US" sz="4000" dirty="0" smtClean="0"/>
              <a:t>.</a:t>
            </a:r>
            <a:endParaRPr lang="en-US" sz="4000" dirty="0"/>
          </a:p>
          <a:p>
            <a:pPr lvl="0" fontAlgn="base"/>
            <a:r>
              <a:rPr lang="en-US" sz="4000" dirty="0"/>
              <a:t>African-Americans are nearly six times more likely to be incarcerated than whites; Latinos are nearly twice as likely to be incarcerated than whites</a:t>
            </a:r>
            <a:r>
              <a:rPr lang="en-US" sz="4000" dirty="0" smtClean="0"/>
              <a:t>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932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Suggestions………………….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Nature and seriousness of the offense. </a:t>
            </a:r>
          </a:p>
          <a:p>
            <a:pPr lvl="0"/>
            <a:r>
              <a:rPr lang="en-US" dirty="0"/>
              <a:t>Background to the offense.  (For example, were circumstances such as drug addiction or homelessness present?)</a:t>
            </a:r>
          </a:p>
          <a:p>
            <a:pPr lvl="0"/>
            <a:r>
              <a:rPr lang="en-US" dirty="0"/>
              <a:t>Person’s attitude regarding the offense. (Do they accept responsibility for what they did?)</a:t>
            </a:r>
          </a:p>
          <a:p>
            <a:pPr lvl="0"/>
            <a:r>
              <a:rPr lang="en-US" dirty="0"/>
              <a:t>What has the person done since being convicted of the offense? (For example, while in prison or on probation was job training, treatment, education received?)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8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will be Released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Approximately 95% of the people in prison today will be </a:t>
            </a:r>
            <a:r>
              <a:rPr lang="en-US" sz="3200" dirty="0" smtClean="0"/>
              <a:t>released. More </a:t>
            </a:r>
            <a:r>
              <a:rPr lang="en-US" sz="3200" dirty="0" smtClean="0"/>
              <a:t>than 650,000 are released from federal and state prisons every year and 10 million are released from county jails annually.</a:t>
            </a:r>
          </a:p>
          <a:p>
            <a:r>
              <a:rPr lang="en-US" sz="3200" dirty="0" smtClean="0"/>
              <a:t>After </a:t>
            </a:r>
            <a:r>
              <a:rPr lang="en-US" sz="3200" dirty="0"/>
              <a:t>one year of release up to 60% are not </a:t>
            </a:r>
            <a:r>
              <a:rPr lang="en-US" sz="3200" dirty="0" smtClean="0"/>
              <a:t>employed</a:t>
            </a:r>
          </a:p>
          <a:p>
            <a:r>
              <a:rPr lang="en-US" sz="3200" dirty="0" smtClean="0"/>
              <a:t>Over two-thirds of them will be rearrested for a felony or serious misdemeanor within 3 years.</a:t>
            </a:r>
          </a:p>
        </p:txBody>
      </p:sp>
    </p:spTree>
    <p:extLst>
      <p:ext uri="{BB962C8B-B14F-4D97-AF65-F5344CB8AC3E}">
        <p14:creationId xmlns:p14="http://schemas.microsoft.com/office/powerpoint/2010/main" val="279028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Collateral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More than half of all U.S. incarcerated individuals are parents to a child under the age of 18.</a:t>
            </a:r>
          </a:p>
          <a:p>
            <a:r>
              <a:rPr lang="en-US" sz="3600" dirty="0" smtClean="0"/>
              <a:t>Nearly 50% </a:t>
            </a:r>
            <a:r>
              <a:rPr lang="en-US" sz="3600" dirty="0"/>
              <a:t>of U.S. children have at least one parent with a </a:t>
            </a:r>
            <a:r>
              <a:rPr lang="en-US" sz="3600" dirty="0" smtClean="0"/>
              <a:t>record.</a:t>
            </a:r>
            <a:endParaRPr lang="en-US" sz="3600" dirty="0" smtClean="0"/>
          </a:p>
          <a:p>
            <a:r>
              <a:rPr lang="en-US" sz="3600" dirty="0" smtClean="0"/>
              <a:t>70% of children with a parent in prison will follow in their footsteps.</a:t>
            </a:r>
          </a:p>
          <a:p>
            <a:r>
              <a:rPr lang="en-US" sz="3600" dirty="0" smtClean="0"/>
              <a:t>Nationally it costs us about $31,000 per year for every individual incarcerated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509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Currently have over 8400 in prison today and another 28,000 in Community </a:t>
            </a:r>
            <a:r>
              <a:rPr lang="en-US" sz="3600" dirty="0"/>
              <a:t>C</a:t>
            </a:r>
            <a:r>
              <a:rPr lang="en-US" sz="3600" dirty="0" smtClean="0"/>
              <a:t>orrections</a:t>
            </a:r>
          </a:p>
          <a:p>
            <a:r>
              <a:rPr lang="en-US" sz="3600" dirty="0" smtClean="0"/>
              <a:t>5000 are released each year with about one-third of them returning to Central Iowa</a:t>
            </a:r>
          </a:p>
          <a:p>
            <a:r>
              <a:rPr lang="en-US" sz="3600" dirty="0" smtClean="0"/>
              <a:t>Iowa’s recidivism rate is just over 37%.</a:t>
            </a:r>
          </a:p>
          <a:p>
            <a:r>
              <a:rPr lang="en-US" sz="3600" dirty="0" smtClean="0"/>
              <a:t>Approximately 8% of Iowa children have had or have a parent incarcerated and that works out to about 58,000 kids.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73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Iowans released from prison face challenges at every level.  The long-term impact of a criminal record prevents many of these individuals from obtaining employment, housing, higher </a:t>
            </a:r>
            <a:r>
              <a:rPr lang="en-US" sz="4000" dirty="0" smtClean="0"/>
              <a:t>education, </a:t>
            </a:r>
            <a:r>
              <a:rPr lang="en-US" sz="4000" dirty="0"/>
              <a:t>and credit. </a:t>
            </a:r>
            <a:endParaRPr lang="en-US" sz="4000" dirty="0" smtClean="0"/>
          </a:p>
          <a:p>
            <a:r>
              <a:rPr lang="en-US" sz="4000" dirty="0"/>
              <a:t>Employment is the #1 most important factor for decreasing </a:t>
            </a:r>
            <a:r>
              <a:rPr lang="en-US" sz="4000" dirty="0" smtClean="0"/>
              <a:t>recidivism.</a:t>
            </a:r>
            <a:r>
              <a:rPr lang="en-US" sz="4000" dirty="0" smtClean="0"/>
              <a:t>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64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Hire People with a Record?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400" b="1" dirty="0" smtClean="0"/>
              <a:t>They’ve </a:t>
            </a:r>
            <a:r>
              <a:rPr lang="en-US" sz="3400" b="1" dirty="0"/>
              <a:t>Already Served Their Time: </a:t>
            </a:r>
            <a:r>
              <a:rPr lang="en-US" sz="3400" dirty="0"/>
              <a:t>Many people forget that job candidates with records have already served their sentence. They committed a crime, were sentenced by a judge, and served their prison term. In the eyes of the law, they were given a punishment for the crime and they did everything that was asked. </a:t>
            </a:r>
            <a:endParaRPr lang="en-US" sz="3400" dirty="0" smtClean="0"/>
          </a:p>
          <a:p>
            <a:r>
              <a:rPr lang="en-US" sz="3400" b="1" dirty="0" smtClean="0"/>
              <a:t>Companies </a:t>
            </a:r>
            <a:r>
              <a:rPr lang="en-US" sz="3400" b="1" dirty="0"/>
              <a:t>want to hire the best available candidate</a:t>
            </a:r>
            <a:r>
              <a:rPr lang="en-US" sz="3400" dirty="0"/>
              <a:t>; </a:t>
            </a:r>
            <a:r>
              <a:rPr lang="en-US" sz="3400" dirty="0"/>
              <a:t>Many are truly changed by being in prison. </a:t>
            </a:r>
            <a:r>
              <a:rPr lang="en-US" sz="3200" dirty="0"/>
              <a:t>Studies have found workers with records to be </a:t>
            </a:r>
            <a:r>
              <a:rPr lang="en-US" sz="3200" dirty="0" smtClean="0"/>
              <a:t>more </a:t>
            </a:r>
            <a:r>
              <a:rPr lang="en-US" sz="3200" dirty="0"/>
              <a:t>productive than other workers and have </a:t>
            </a:r>
            <a:r>
              <a:rPr lang="en-US" sz="3200" dirty="0" smtClean="0"/>
              <a:t>less </a:t>
            </a:r>
            <a:r>
              <a:rPr lang="en-US" sz="3200" dirty="0"/>
              <a:t>job turnover.</a:t>
            </a:r>
            <a:endParaRPr lang="en-US" sz="3400" dirty="0" smtClean="0"/>
          </a:p>
          <a:p>
            <a:r>
              <a:rPr lang="en-US" sz="3400" b="1" dirty="0" smtClean="0"/>
              <a:t>By giving a </a:t>
            </a:r>
            <a:r>
              <a:rPr lang="en-US" sz="3400" b="1" dirty="0"/>
              <a:t>second </a:t>
            </a:r>
            <a:r>
              <a:rPr lang="en-US" sz="3400" b="1" dirty="0" smtClean="0"/>
              <a:t>chance </a:t>
            </a:r>
            <a:r>
              <a:rPr lang="en-US" sz="3400" dirty="0" smtClean="0"/>
              <a:t>the community is improved because crime is reduced</a:t>
            </a:r>
            <a:r>
              <a:rPr lang="en-US" sz="3400" b="1" dirty="0" smtClean="0"/>
              <a:t>. </a:t>
            </a:r>
            <a:r>
              <a:rPr lang="en-US" sz="3600" dirty="0"/>
              <a:t>They have a much greater chance of succeeding on the outside when society is willing to accept them.</a:t>
            </a:r>
            <a:r>
              <a:rPr lang="en-US" sz="3600" b="1" dirty="0"/>
              <a:t> </a:t>
            </a:r>
            <a:endParaRPr lang="en-US" sz="3400" b="1" dirty="0" smtClean="0"/>
          </a:p>
          <a:p>
            <a:pPr lvl="0"/>
            <a:r>
              <a:rPr lang="en-US" sz="3400" b="1" dirty="0" smtClean="0"/>
              <a:t>Harvard </a:t>
            </a:r>
            <a:r>
              <a:rPr lang="en-US" sz="3400" b="1" dirty="0"/>
              <a:t>researchers observed </a:t>
            </a:r>
            <a:r>
              <a:rPr lang="en-US" sz="3400" dirty="0"/>
              <a:t>that </a:t>
            </a:r>
            <a:r>
              <a:rPr lang="en-US" sz="3400" dirty="0" smtClean="0"/>
              <a:t>military members </a:t>
            </a:r>
            <a:r>
              <a:rPr lang="en-US" sz="3400" dirty="0"/>
              <a:t>with felony convictions are promoted </a:t>
            </a:r>
            <a:r>
              <a:rPr lang="en-US" sz="3400" dirty="0" smtClean="0"/>
              <a:t>faster </a:t>
            </a:r>
            <a:r>
              <a:rPr lang="en-US" sz="3400" dirty="0"/>
              <a:t>and were </a:t>
            </a:r>
            <a:r>
              <a:rPr lang="en-US" sz="3400" dirty="0" smtClean="0"/>
              <a:t>no more </a:t>
            </a:r>
            <a:r>
              <a:rPr lang="en-US" sz="3400" dirty="0"/>
              <a:t>likely to be discharged.</a:t>
            </a:r>
            <a:endParaRPr lang="en-US" sz="3400" b="1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2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Hire People with a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b="1" dirty="0" smtClean="0"/>
              <a:t>Loyal </a:t>
            </a:r>
            <a:r>
              <a:rPr lang="en-US" sz="3100" b="1" dirty="0"/>
              <a:t>workforce: </a:t>
            </a:r>
            <a:r>
              <a:rPr lang="en-US" sz="3100" dirty="0"/>
              <a:t>People with a record tend to be loyal to employers who are willing to hire them. </a:t>
            </a:r>
            <a:endParaRPr lang="en-US" sz="3100" dirty="0" smtClean="0"/>
          </a:p>
          <a:p>
            <a:r>
              <a:rPr lang="en-US" sz="3100" dirty="0" smtClean="0"/>
              <a:t>They </a:t>
            </a:r>
            <a:r>
              <a:rPr lang="en-US" sz="3100" dirty="0"/>
              <a:t>Aren’t As Dangerous As You Think: When most of us hear the word “felony,” we think of heinous acts committed by hardened </a:t>
            </a:r>
            <a:r>
              <a:rPr lang="en-US" sz="3100" dirty="0" smtClean="0"/>
              <a:t>criminals</a:t>
            </a:r>
            <a:r>
              <a:rPr lang="en-US" sz="3100" dirty="0"/>
              <a:t> </a:t>
            </a:r>
            <a:r>
              <a:rPr lang="en-US" sz="3100" dirty="0" smtClean="0"/>
              <a:t>but </a:t>
            </a:r>
            <a:r>
              <a:rPr lang="en-US" dirty="0" smtClean="0"/>
              <a:t>only </a:t>
            </a:r>
            <a:r>
              <a:rPr lang="en-US" dirty="0"/>
              <a:t>4.5</a:t>
            </a:r>
            <a:r>
              <a:rPr lang="en-US" dirty="0" smtClean="0"/>
              <a:t>% of </a:t>
            </a:r>
            <a:r>
              <a:rPr lang="en-US" dirty="0"/>
              <a:t>U.S. arrests involved violent crimes in 2014.</a:t>
            </a:r>
            <a:endParaRPr lang="en-US" sz="3100" dirty="0" smtClean="0"/>
          </a:p>
          <a:p>
            <a:pPr lvl="0"/>
            <a:r>
              <a:rPr lang="en-US" sz="3100" b="1" dirty="0" smtClean="0"/>
              <a:t>Incentives</a:t>
            </a:r>
            <a:r>
              <a:rPr lang="en-US" sz="3100" b="1" dirty="0"/>
              <a:t>: </a:t>
            </a:r>
            <a:r>
              <a:rPr lang="en-US" sz="3100" dirty="0"/>
              <a:t>There are incentives to employees who hire people with a record. Substantial tax credits are available for hiring persons with a record, such as the </a:t>
            </a:r>
            <a:r>
              <a:rPr lang="en-US" sz="3100" dirty="0">
                <a:hlinkClick r:id="rId2"/>
              </a:rPr>
              <a:t>Federal Work Opportunity Tax Credit</a:t>
            </a:r>
            <a:r>
              <a:rPr lang="en-US" sz="3100" dirty="0"/>
              <a:t>.  Employers are also eligible to obtain a free </a:t>
            </a:r>
            <a:r>
              <a:rPr lang="en-US" sz="3100" dirty="0">
                <a:hlinkClick r:id="rId3"/>
              </a:rPr>
              <a:t>fidelity bond</a:t>
            </a:r>
            <a:r>
              <a:rPr lang="en-US" sz="3100" dirty="0"/>
              <a:t> funded by the federal government to protect them against employee dishonesty or theft.</a:t>
            </a:r>
            <a:endParaRPr lang="en-US" sz="3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8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Chance Hiring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Eliminate blanket bans against hiring people with </a:t>
            </a:r>
            <a:r>
              <a:rPr lang="en-US" dirty="0" smtClean="0"/>
              <a:t>records and include </a:t>
            </a:r>
            <a:r>
              <a:rPr lang="en-US" dirty="0"/>
              <a:t>a statement on the application form that criminal records do not automatically disqualify an applicant. </a:t>
            </a:r>
          </a:p>
          <a:p>
            <a:pPr lvl="0"/>
            <a:r>
              <a:rPr lang="en-US" dirty="0" smtClean="0"/>
              <a:t>Remove </a:t>
            </a:r>
            <a:r>
              <a:rPr lang="en-US" dirty="0"/>
              <a:t>the </a:t>
            </a:r>
            <a:r>
              <a:rPr lang="en-US" dirty="0">
                <a:hlinkClick r:id="rId2" tooltip="Check box"/>
              </a:rPr>
              <a:t>check box</a:t>
            </a:r>
            <a:r>
              <a:rPr lang="en-US" dirty="0"/>
              <a:t> that asks if applicants have a </a:t>
            </a:r>
            <a:r>
              <a:rPr lang="en-US" dirty="0">
                <a:hlinkClick r:id="rId3" tooltip="Criminal record"/>
              </a:rPr>
              <a:t>criminal record</a:t>
            </a:r>
            <a:r>
              <a:rPr lang="en-US" dirty="0"/>
              <a:t> from </a:t>
            </a:r>
            <a:r>
              <a:rPr lang="en-US" dirty="0">
                <a:hlinkClick r:id="rId4" tooltip="Application for employment"/>
              </a:rPr>
              <a:t>hiring applications</a:t>
            </a:r>
            <a:r>
              <a:rPr lang="en-US" dirty="0"/>
              <a:t>. </a:t>
            </a:r>
          </a:p>
          <a:p>
            <a:pPr lvl="0"/>
            <a:r>
              <a:rPr lang="en-US" dirty="0" smtClean="0"/>
              <a:t>Use </a:t>
            </a:r>
            <a:r>
              <a:rPr lang="en-US" dirty="0"/>
              <a:t>reliable background check providers to help ensure </a:t>
            </a:r>
            <a:r>
              <a:rPr lang="en-US" dirty="0"/>
              <a:t>accuracy. </a:t>
            </a:r>
            <a:r>
              <a:rPr lang="en-US" dirty="0" smtClean="0"/>
              <a:t>Half </a:t>
            </a:r>
            <a:r>
              <a:rPr lang="en-US" dirty="0"/>
              <a:t>of the records in the FBI database </a:t>
            </a:r>
            <a:r>
              <a:rPr lang="en-US" dirty="0" smtClean="0"/>
              <a:t>are inaccurate.</a:t>
            </a:r>
          </a:p>
          <a:p>
            <a:r>
              <a:rPr lang="en-US" dirty="0"/>
              <a:t>Delay the background check at least until after the interview and preferably until a job offer has been </a:t>
            </a:r>
            <a:r>
              <a:rPr lang="en-US" dirty="0" smtClean="0"/>
              <a:t>made. 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4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in Hiring People with a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Assessing </a:t>
            </a:r>
            <a:r>
              <a:rPr lang="en-US" sz="3000" dirty="0"/>
              <a:t>a conviction to make a reasoned judgment about risk is a fairly simple process. It involves checking a person’s criminal history against the following criteria: </a:t>
            </a:r>
          </a:p>
          <a:p>
            <a:pPr lvl="0"/>
            <a:r>
              <a:rPr lang="en-US" sz="3000" dirty="0"/>
              <a:t>Relevance of the offense to the job being applied for (For example, if the person was convicted of OMVI, a driving position might not be a good fit.)</a:t>
            </a:r>
          </a:p>
          <a:p>
            <a:pPr lvl="0"/>
            <a:r>
              <a:rPr lang="en-US" sz="3000" dirty="0"/>
              <a:t>How long ago the offense occurred</a:t>
            </a:r>
          </a:p>
          <a:p>
            <a:pPr lvl="0"/>
            <a:r>
              <a:rPr lang="en-US" sz="3000" dirty="0"/>
              <a:t>How many times the person has offended.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538178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3348</TotalTime>
  <Words>647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Depth</vt:lpstr>
      <vt:lpstr>Mass Incarceration Nation</vt:lpstr>
      <vt:lpstr>Most will be Released  </vt:lpstr>
      <vt:lpstr>Collateral Damage</vt:lpstr>
      <vt:lpstr>Iowa Statistics</vt:lpstr>
      <vt:lpstr>The Challenge</vt:lpstr>
      <vt:lpstr>Why Hire People with a Record? </vt:lpstr>
      <vt:lpstr>Why Hire People with a Record</vt:lpstr>
      <vt:lpstr>Fair Chance Hiring Practices</vt:lpstr>
      <vt:lpstr>Suggestions in Hiring People with a Record</vt:lpstr>
      <vt:lpstr>Suggestions………………….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Reentry Summit</dc:title>
  <dc:creator>Pat Steele</dc:creator>
  <cp:lastModifiedBy>Pat Steele</cp:lastModifiedBy>
  <cp:revision>60</cp:revision>
  <cp:lastPrinted>2019-08-27T14:12:47Z</cp:lastPrinted>
  <dcterms:created xsi:type="dcterms:W3CDTF">2018-02-05T19:00:36Z</dcterms:created>
  <dcterms:modified xsi:type="dcterms:W3CDTF">2019-09-04T16:06:34Z</dcterms:modified>
</cp:coreProperties>
</file>