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0" r:id="rId2"/>
    <p:sldMasterId id="2147483671" r:id="rId3"/>
    <p:sldMasterId id="2147483688" r:id="rId4"/>
    <p:sldMasterId id="2147483693" r:id="rId5"/>
    <p:sldMasterId id="2147483698" r:id="rId6"/>
  </p:sldMasterIdLst>
  <p:notesMasterIdLst>
    <p:notesMasterId r:id="rId20"/>
  </p:notesMasterIdLst>
  <p:handoutMasterIdLst>
    <p:handoutMasterId r:id="rId21"/>
  </p:handoutMasterIdLst>
  <p:sldIdLst>
    <p:sldId id="258" r:id="rId7"/>
    <p:sldId id="500" r:id="rId8"/>
    <p:sldId id="499" r:id="rId9"/>
    <p:sldId id="488" r:id="rId10"/>
    <p:sldId id="447" r:id="rId11"/>
    <p:sldId id="485" r:id="rId12"/>
    <p:sldId id="520" r:id="rId13"/>
    <p:sldId id="518" r:id="rId14"/>
    <p:sldId id="509" r:id="rId15"/>
    <p:sldId id="513" r:id="rId16"/>
    <p:sldId id="541" r:id="rId17"/>
    <p:sldId id="543" r:id="rId18"/>
    <p:sldId id="47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5BF63B-A1DD-4572-A661-0C7E4CBE1AB4}">
          <p14:sldIdLst>
            <p14:sldId id="258"/>
            <p14:sldId id="500"/>
            <p14:sldId id="499"/>
            <p14:sldId id="488"/>
            <p14:sldId id="447"/>
            <p14:sldId id="485"/>
            <p14:sldId id="520"/>
            <p14:sldId id="518"/>
            <p14:sldId id="509"/>
            <p14:sldId id="513"/>
            <p14:sldId id="541"/>
            <p14:sldId id="543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son, Gunnar" initials="GO" lastIdx="1" clrIdx="0"/>
  <p:cmAuthor id="1" name="Stober, Evan" initials="SE" lastIdx="1" clrIdx="1">
    <p:extLst>
      <p:ext uri="{19B8F6BF-5375-455C-9EA6-DF929625EA0E}">
        <p15:presenceInfo xmlns:p15="http://schemas.microsoft.com/office/powerpoint/2012/main" userId="S-1-5-21-839522115-630328440-682003330-11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9AAC9"/>
    <a:srgbClr val="F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535" autoAdjust="0"/>
  </p:normalViewPr>
  <p:slideViewPr>
    <p:cSldViewPr>
      <p:cViewPr varScale="1">
        <p:scale>
          <a:sx n="97" d="100"/>
          <a:sy n="97" d="100"/>
        </p:scale>
        <p:origin x="111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3129B4DF-A774-4C77-B18E-BC5CC0884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45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47DC46B2-2CC5-498A-B56E-31FF34F3C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601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C46B2-2CC5-498A-B56E-31FF34F3C70B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3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95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05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09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84313" y="954088"/>
            <a:ext cx="8485188" cy="4773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SzPct val="100000"/>
              <a:buFont typeface="+mj-lt"/>
              <a:buNone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77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108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904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66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C46B2-2CC5-498A-B56E-31FF34F3C7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9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62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C46B2-2CC5-498A-B56E-31FF34F3C7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DC46B2-2CC5-498A-B56E-31FF34F3C7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3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C46B2-2CC5-498A-B56E-31FF34F3C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1016000" y="2514600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987845" y="2537552"/>
            <a:ext cx="105664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197600" y="5029200"/>
            <a:ext cx="5356645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200000"/>
              </a:lnSpc>
              <a:defRPr sz="1200"/>
            </a:lvl1pPr>
          </a:lstStyle>
          <a:p>
            <a:pPr lvl="0"/>
            <a:r>
              <a:rPr lang="en-US" dirty="0" smtClean="0"/>
              <a:t>Clicks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14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8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0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7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01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9753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-Normal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600200"/>
            <a:ext cx="4572000" cy="4648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utura-Normal" pitchFamily="2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600200"/>
            <a:ext cx="4673600" cy="4648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Futura-Normal" pitchFamily="2" charset="0"/>
              </a:defRPr>
            </a:lvl1pPr>
            <a:lvl2pPr>
              <a:defRPr sz="1800">
                <a:latin typeface="Futura-Normal" pitchFamily="2" charset="0"/>
              </a:defRPr>
            </a:lvl2pPr>
            <a:lvl3pPr>
              <a:defRPr sz="1500">
                <a:latin typeface="Futura-Normal" pitchFamily="2" charset="0"/>
              </a:defRPr>
            </a:lvl3pPr>
            <a:lvl4pPr>
              <a:defRPr sz="1350">
                <a:latin typeface="Futura-Normal" pitchFamily="2" charset="0"/>
              </a:defRPr>
            </a:lvl4pPr>
            <a:lvl5pPr>
              <a:defRPr sz="1350">
                <a:latin typeface="Futura-Normal" pitchFamily="2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00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9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3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2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5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16000" y="1371599"/>
            <a:ext cx="10566400" cy="9236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AA21D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9600" y="2537552"/>
            <a:ext cx="10944645" cy="662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9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5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3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1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41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1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9568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422400" y="1905000"/>
            <a:ext cx="9855200" cy="4724400"/>
          </a:xfrm>
          <a:prstGeom prst="rect">
            <a:avLst/>
          </a:prstGeom>
        </p:spPr>
        <p:txBody>
          <a:bodyPr/>
          <a:lstStyle>
            <a:lvl1pPr marL="342900" indent="-342900">
              <a:buSzPct val="50000"/>
              <a:buFont typeface="Wingdings 3" panose="05040102010807070707" pitchFamily="18" charset="2"/>
              <a:buChar char=""/>
              <a:defRPr sz="2400">
                <a:latin typeface="Century Gothic" panose="020B0502020202020204" pitchFamily="34" charset="0"/>
              </a:defRPr>
            </a:lvl1pPr>
            <a:lvl2pPr marL="742950" indent="-285750">
              <a:buSzPct val="50000"/>
              <a:buFont typeface="Wingdings 3" panose="05040102010807070707" pitchFamily="18" charset="2"/>
              <a:buChar char=""/>
              <a:defRPr sz="2400">
                <a:latin typeface="Century Gothic" panose="020B0502020202020204" pitchFamily="34" charset="0"/>
              </a:defRPr>
            </a:lvl2pPr>
            <a:lvl3pPr marL="1143000" indent="-228600">
              <a:buSzPct val="80000"/>
              <a:buFont typeface="Century Gothic" panose="020B0502020202020204" pitchFamily="34" charset="0"/>
              <a:buChar char="•"/>
              <a:defRPr sz="2400">
                <a:latin typeface="Century Gothic" panose="020B0502020202020204" pitchFamily="34" charset="0"/>
              </a:defRPr>
            </a:lvl3pPr>
            <a:lvl4pPr marL="1600200" indent="-228600">
              <a:buSzPct val="80000"/>
              <a:buFont typeface="Century Gothic" panose="020B0502020202020204" pitchFamily="34" charset="0"/>
              <a:buChar char="–"/>
              <a:defRPr sz="2400">
                <a:latin typeface="Century Gothic" panose="020B0502020202020204" pitchFamily="34" charset="0"/>
              </a:defRPr>
            </a:lvl4pPr>
            <a:lvl5pPr marL="2057400" indent="-228600">
              <a:buSzPct val="50000"/>
              <a:buFont typeface="Wingdings 3" panose="05040102010807070707" pitchFamily="18" charset="2"/>
              <a:buChar char="u"/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7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22400" y="1905000"/>
            <a:ext cx="9855200" cy="434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Futura-Normal" pitchFamily="2" charset="0"/>
              </a:defRPr>
            </a:lvl2pPr>
            <a:lvl3pPr>
              <a:defRPr sz="2000">
                <a:latin typeface="Futura-Normal" pitchFamily="2" charset="0"/>
              </a:defRPr>
            </a:lvl3pPr>
            <a:lvl4pPr>
              <a:defRPr sz="1800">
                <a:latin typeface="Futura-Normal" pitchFamily="2" charset="0"/>
              </a:defRPr>
            </a:lvl4pPr>
            <a:lvl5pPr>
              <a:defRPr sz="1800">
                <a:latin typeface="Futura-Norma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insert graph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1143001"/>
            <a:ext cx="9855200" cy="99059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14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105400"/>
            <a:ext cx="975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917575"/>
            <a:ext cx="975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672138"/>
            <a:ext cx="975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002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" y="0"/>
            <a:ext cx="1218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AA21D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" y="3"/>
            <a:ext cx="1218794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 txBox="1">
            <a:spLocks/>
          </p:cNvSpPr>
          <p:nvPr userDrawn="1"/>
        </p:nvSpPr>
        <p:spPr>
          <a:xfrm>
            <a:off x="812800" y="2362200"/>
            <a:ext cx="107696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9" r:id="rId3"/>
    <p:sldLayoutId id="2147483686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" y="381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5" y="381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6" y="383"/>
            <a:ext cx="12186591" cy="685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4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667000"/>
            <a:ext cx="92964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Workforce Development &amp; Transportation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0" y="5334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Prepared for: </a:t>
            </a:r>
            <a:r>
              <a:rPr lang="en-US" sz="1200" dirty="0" smtClean="0">
                <a:solidFill>
                  <a:schemeClr val="bg1"/>
                </a:solidFill>
              </a:rPr>
              <a:t>Hospitality Workforce Summit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Amanda Wanke, Chief External Affairs Officer</a:t>
            </a:r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September 6, </a:t>
            </a:r>
            <a:r>
              <a:rPr lang="en-US" sz="1200" dirty="0" smtClean="0">
                <a:solidFill>
                  <a:schemeClr val="bg1"/>
                </a:solidFill>
              </a:rPr>
              <a:t>2019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11228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r>
              <a:rPr lang="en-US" dirty="0"/>
              <a:t> </a:t>
            </a:r>
            <a:r>
              <a:rPr lang="en-US" dirty="0" smtClean="0"/>
              <a:t>Makes a Difference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422400" y="1905000"/>
            <a:ext cx="5892800" cy="472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Access = opportunity</a:t>
            </a:r>
          </a:p>
          <a:p>
            <a:pPr>
              <a:spcAft>
                <a:spcPts val="1200"/>
              </a:spcAft>
            </a:pPr>
            <a:r>
              <a:rPr lang="en-US" dirty="0"/>
              <a:t>Reduce barriers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Workforce attraction/retention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Quality of life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7184"/>
            <a:ext cx="4904100" cy="4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DART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275080" y="1630680"/>
            <a:ext cx="5125720" cy="472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Business partnership opportunities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Bulk pass </a:t>
            </a:r>
            <a:r>
              <a:rPr lang="en-US" dirty="0" smtClean="0"/>
              <a:t>purchases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Unlimited Access </a:t>
            </a:r>
            <a:r>
              <a:rPr lang="en-US" dirty="0" smtClean="0"/>
              <a:t>program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RideShare vanpooling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Mobility training and employee education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5282" b="6691"/>
          <a:stretch/>
        </p:blipFill>
        <p:spPr>
          <a:xfrm>
            <a:off x="8991600" y="1820827"/>
            <a:ext cx="2822448" cy="1922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86" y="1828800"/>
            <a:ext cx="2872014" cy="19146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/>
          <a:stretch/>
        </p:blipFill>
        <p:spPr>
          <a:xfrm>
            <a:off x="7924800" y="3838575"/>
            <a:ext cx="3889248" cy="2691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986" y="3838575"/>
            <a:ext cx="1794423" cy="26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569" y="31529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Thank you!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7403" r="60"/>
          <a:stretch/>
        </p:blipFill>
        <p:spPr>
          <a:xfrm>
            <a:off x="-304800" y="4114800"/>
            <a:ext cx="4419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114800"/>
            <a:ext cx="4114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44" y="4114800"/>
            <a:ext cx="3961356" cy="2740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2964" y="1356291"/>
            <a:ext cx="4137764" cy="2758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1356291"/>
            <a:ext cx="4140113" cy="276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4"/>
          <a:stretch/>
        </p:blipFill>
        <p:spPr>
          <a:xfrm>
            <a:off x="8254912" y="1356291"/>
            <a:ext cx="3937088" cy="2758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56" y="147288"/>
            <a:ext cx="1673731" cy="982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9" y="147288"/>
            <a:ext cx="1673731" cy="9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 / Vision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8" y="-685800"/>
            <a:ext cx="12207698" cy="8138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2400" y="181043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Mission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810435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Vision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2400" y="2801035"/>
            <a:ext cx="3132026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Enriching Lives, 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Connecting Communities, 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Expanding Opportunities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1313" marR="0" lvl="1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1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2800947"/>
            <a:ext cx="3132026" cy="351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Facilitate affordable, seamless mobility options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 economic prosperity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1313" marR="0" lvl="1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1313" marR="0" lvl="1" indent="-341313" algn="l" defTabSz="914400" rtl="0" eaLnBrk="1" fontAlgn="auto" latinLnBrk="0" hangingPunct="1">
              <a:lnSpc>
                <a:spcPct val="80000"/>
              </a:lnSpc>
              <a:spcBef>
                <a:spcPts val="1200"/>
              </a:spcBef>
              <a:spcAft>
                <a:spcPts val="200"/>
              </a:spcAft>
              <a:buClr>
                <a:srgbClr val="F79646"/>
              </a:buClr>
              <a:buSzPct val="70000"/>
              <a:buFont typeface="Franklin Gothic Book" panose="020B0503020102020204" pitchFamily="34" charset="0"/>
              <a:buChar char="►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043945"/>
            <a:ext cx="4052362" cy="381210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422400" y="1905000"/>
            <a:ext cx="58928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Formed in 2006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Regional transit agency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Serve 13 cities and Polk County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14-member Board of Commissioners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1,700+ bus stops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67" y="5022623"/>
            <a:ext cx="3611427" cy="146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DART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438400"/>
            <a:ext cx="79629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8" b="44027"/>
          <a:stretch/>
        </p:blipFill>
        <p:spPr>
          <a:xfrm>
            <a:off x="533400" y="2133600"/>
            <a:ext cx="2202224" cy="19646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uses DART?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98" y="2380"/>
            <a:ext cx="308655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67" y="3509960"/>
            <a:ext cx="2885699" cy="24068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2590800"/>
            <a:ext cx="4648200" cy="411956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2590800"/>
            <a:ext cx="3040973" cy="411956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22571" y="152400"/>
            <a:ext cx="3359829" cy="6557960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44" y="2765282"/>
            <a:ext cx="4186323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Why do they ride?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9095"/>
          <a:stretch/>
        </p:blipFill>
        <p:spPr>
          <a:xfrm>
            <a:off x="914400" y="2667000"/>
            <a:ext cx="114682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2400" y="1066800"/>
            <a:ext cx="9855200" cy="990599"/>
          </a:xfrm>
        </p:spPr>
        <p:txBody>
          <a:bodyPr/>
          <a:lstStyle/>
          <a:p>
            <a:r>
              <a:rPr lang="en-US" dirty="0" smtClean="0"/>
              <a:t>DART service priorities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05000" y="2362200"/>
            <a:ext cx="8269408" cy="2894966"/>
            <a:chOff x="1960898" y="3438921"/>
            <a:chExt cx="8269408" cy="28949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698" y="3438921"/>
              <a:ext cx="2249608" cy="25256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98" y="3527824"/>
              <a:ext cx="2045166" cy="23373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898" y="3515121"/>
              <a:ext cx="1689485" cy="235003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42762" y="5943600"/>
              <a:ext cx="15888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Employment</a:t>
              </a:r>
              <a:endParaRPr lang="en-US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34572" y="5943600"/>
              <a:ext cx="14414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Healthcare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40095" y="5964555"/>
              <a:ext cx="13308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Century Gothic" panose="020B0502020202020204" pitchFamily="34" charset="0"/>
                </a:rPr>
                <a:t>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11199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impact through transit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2667000"/>
            <a:ext cx="9937689" cy="2624516"/>
            <a:chOff x="730311" y="4038600"/>
            <a:chExt cx="9937689" cy="26245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451" y="4297081"/>
              <a:ext cx="2248505" cy="167685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0311" y="6004186"/>
              <a:ext cx="30796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Fosters economic activity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35350" y="6004186"/>
              <a:ext cx="27326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Supports job creation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21104" y="6016785"/>
              <a:ext cx="28072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Workforce recruitment and retention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11" y="4266826"/>
              <a:ext cx="2442833" cy="173736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403" y="4038600"/>
              <a:ext cx="2218597" cy="2011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Cove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RT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r_ E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Page">
  <a:themeElements>
    <a:clrScheme name="DART">
      <a:dk1>
        <a:sysClr val="windowText" lastClr="000000"/>
      </a:dk1>
      <a:lt1>
        <a:sysClr val="window" lastClr="FFFFFF"/>
      </a:lt1>
      <a:dk2>
        <a:srgbClr val="500778"/>
      </a:dk2>
      <a:lt2>
        <a:srgbClr val="EEECE1"/>
      </a:lt2>
      <a:accent1>
        <a:srgbClr val="FFA300"/>
      </a:accent1>
      <a:accent2>
        <a:srgbClr val="78BE20"/>
      </a:accent2>
      <a:accent3>
        <a:srgbClr val="54585A"/>
      </a:accent3>
      <a:accent4>
        <a:srgbClr val="0085CA"/>
      </a:accent4>
      <a:accent5>
        <a:srgbClr val="FBBA5B"/>
      </a:accent5>
      <a:accent6>
        <a:srgbClr val="A5D585"/>
      </a:accent6>
      <a:hlink>
        <a:srgbClr val="522A73"/>
      </a:hlink>
      <a:folHlink>
        <a:srgbClr val="522A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ontent P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ontent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Official DART PowerPoint Template -- December 2012</Template>
  <TotalTime>19028</TotalTime>
  <Words>146</Words>
  <Application>Microsoft Office PowerPoint</Application>
  <PresentationFormat>Widescreen</PresentationFormat>
  <Paragraphs>61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Franklin Gothic Book</vt:lpstr>
      <vt:lpstr>Futura-Normal</vt:lpstr>
      <vt:lpstr>Wingdings 3</vt:lpstr>
      <vt:lpstr>Section Cover</vt:lpstr>
      <vt:lpstr>Divider_ End</vt:lpstr>
      <vt:lpstr>Content Page</vt:lpstr>
      <vt:lpstr>1_Content Page</vt:lpstr>
      <vt:lpstr>2_Content Page</vt:lpstr>
      <vt:lpstr>3_Content Page</vt:lpstr>
      <vt:lpstr>Workforce Development &amp; Transportation</vt:lpstr>
      <vt:lpstr>Mission / Vision</vt:lpstr>
      <vt:lpstr>DART</vt:lpstr>
      <vt:lpstr>DART services</vt:lpstr>
      <vt:lpstr>Who uses DART?</vt:lpstr>
      <vt:lpstr>Why do they ride? </vt:lpstr>
      <vt:lpstr>DART service priorities</vt:lpstr>
      <vt:lpstr>PowerPoint Presentation</vt:lpstr>
      <vt:lpstr>Economic impact through transit</vt:lpstr>
      <vt:lpstr>PowerPoint Presentation</vt:lpstr>
      <vt:lpstr>Transportation Makes a Difference</vt:lpstr>
      <vt:lpstr>DART Resources</vt:lpstr>
      <vt:lpstr>PowerPoint Presentation</vt:lpstr>
    </vt:vector>
  </TitlesOfParts>
  <Company>Des Moines Area Regional Transit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Olson, Gunnar</dc:creator>
  <cp:lastModifiedBy>Harris, Matthew</cp:lastModifiedBy>
  <cp:revision>871</cp:revision>
  <cp:lastPrinted>2018-05-18T20:14:24Z</cp:lastPrinted>
  <dcterms:created xsi:type="dcterms:W3CDTF">2012-12-14T22:23:08Z</dcterms:created>
  <dcterms:modified xsi:type="dcterms:W3CDTF">2019-09-03T20:42:15Z</dcterms:modified>
</cp:coreProperties>
</file>