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2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7" r:id="rId13"/>
    <p:sldId id="358" r:id="rId14"/>
    <p:sldId id="359" r:id="rId15"/>
    <p:sldId id="360" r:id="rId16"/>
    <p:sldId id="361" r:id="rId17"/>
    <p:sldId id="363" r:id="rId18"/>
    <p:sldId id="277" r:id="rId19"/>
    <p:sldId id="271" r:id="rId20"/>
    <p:sldId id="262" r:id="rId21"/>
    <p:sldId id="291" r:id="rId22"/>
    <p:sldId id="263" r:id="rId23"/>
    <p:sldId id="264" r:id="rId24"/>
    <p:sldId id="265" r:id="rId25"/>
    <p:sldId id="266" r:id="rId26"/>
    <p:sldId id="327" r:id="rId27"/>
    <p:sldId id="328" r:id="rId28"/>
    <p:sldId id="325" r:id="rId29"/>
    <p:sldId id="321" r:id="rId30"/>
    <p:sldId id="322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13D"/>
    <a:srgbClr val="008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010" autoAdjust="0"/>
    <p:restoredTop sz="99544" autoAdjust="0"/>
  </p:normalViewPr>
  <p:slideViewPr>
    <p:cSldViewPr snapToGrid="0">
      <p:cViewPr varScale="1">
        <p:scale>
          <a:sx n="114" d="100"/>
          <a:sy n="114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701"/>
    </p:cViewPr>
  </p:sorterViewPr>
  <p:notesViewPr>
    <p:cSldViewPr snapToGrid="0">
      <p:cViewPr>
        <p:scale>
          <a:sx n="100" d="100"/>
          <a:sy n="100" d="100"/>
        </p:scale>
        <p:origin x="-2228" y="7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F75716-2A62-4D14-BAC1-98F144D72CDD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B056EA-1F19-403F-81C9-97A118FDA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88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28BD2-E9DE-4072-A0EB-37BFC3AAA9BE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07B93-A6DE-4011-BBB2-84D0BC38BA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3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58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61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35" tIns="45717" rIns="91435" bIns="45717"/>
          <a:lstStyle/>
          <a:p>
            <a:r>
              <a:rPr lang="en-US" dirty="0" smtClean="0"/>
              <a:t>Iowa- leisure &amp; hospitality although wages have been </a:t>
            </a:r>
            <a:r>
              <a:rPr lang="en-US" dirty="0" err="1" smtClean="0"/>
              <a:t>increaseing</a:t>
            </a:r>
            <a:r>
              <a:rPr lang="en-US" dirty="0" smtClean="0"/>
              <a:t>  for the  last 10 years (35%)  it is the lowest paying sector at nearly $17,000 annually</a:t>
            </a:r>
          </a:p>
          <a:p>
            <a:endParaRPr lang="en-US" dirty="0"/>
          </a:p>
          <a:p>
            <a:r>
              <a:rPr lang="en-US" dirty="0" smtClean="0"/>
              <a:t>Since 2010 Following the last recession,  employment has increased in the sector all years (minimum growth from 2017 to 2018 of  just over 100 jobs</a:t>
            </a:r>
          </a:p>
          <a:p>
            <a:endParaRPr lang="en-US" dirty="0" smtClean="0"/>
          </a:p>
          <a:p>
            <a:r>
              <a:rPr lang="en-US" dirty="0" smtClean="0"/>
              <a:t>74% of the jobs are in restaurant and other drinking places – 91,953</a:t>
            </a:r>
          </a:p>
          <a:p>
            <a:r>
              <a:rPr lang="en-US" dirty="0" smtClean="0"/>
              <a:t>17% of the jobs are in traveler </a:t>
            </a:r>
            <a:r>
              <a:rPr lang="en-US" dirty="0" err="1" smtClean="0"/>
              <a:t>accomodations</a:t>
            </a:r>
            <a:r>
              <a:rPr lang="en-US" dirty="0" smtClean="0"/>
              <a:t> – 20,871</a:t>
            </a:r>
          </a:p>
          <a:p>
            <a:r>
              <a:rPr lang="en-US" dirty="0"/>
              <a:t> </a:t>
            </a:r>
            <a:r>
              <a:rPr lang="en-US" dirty="0" smtClean="0"/>
              <a:t>    Remaining jobs can be founds in mostly drinking places  5%, special food places  3% and </a:t>
            </a:r>
            <a:r>
              <a:rPr lang="en-US" dirty="0" err="1" smtClean="0"/>
              <a:t>rv</a:t>
            </a:r>
            <a:r>
              <a:rPr lang="en-US" dirty="0" smtClean="0"/>
              <a:t> parks 1%</a:t>
            </a:r>
          </a:p>
          <a:p>
            <a:endParaRPr lang="en-US" dirty="0"/>
          </a:p>
          <a:p>
            <a:r>
              <a:rPr lang="en-US" dirty="0" smtClean="0"/>
              <a:t>Highest county wages for </a:t>
            </a:r>
            <a:r>
              <a:rPr lang="en-US" dirty="0" err="1" smtClean="0"/>
              <a:t>accomodation</a:t>
            </a:r>
            <a:r>
              <a:rPr lang="en-US" dirty="0" smtClean="0"/>
              <a:t> &amp; Food services</a:t>
            </a:r>
          </a:p>
          <a:p>
            <a:r>
              <a:rPr lang="en-US" dirty="0" smtClean="0"/>
              <a:t>Tama $29,586</a:t>
            </a:r>
          </a:p>
          <a:p>
            <a:r>
              <a:rPr lang="en-US" dirty="0" smtClean="0"/>
              <a:t>Lyon $27,170</a:t>
            </a:r>
          </a:p>
          <a:p>
            <a:r>
              <a:rPr lang="en-US" dirty="0"/>
              <a:t>Washington $</a:t>
            </a:r>
            <a:r>
              <a:rPr lang="en-US" dirty="0" smtClean="0"/>
              <a:t>27,117</a:t>
            </a:r>
          </a:p>
          <a:p>
            <a:r>
              <a:rPr lang="en-US" dirty="0" smtClean="0"/>
              <a:t>Pottawattamie $23,467 </a:t>
            </a:r>
          </a:p>
          <a:p>
            <a:r>
              <a:rPr lang="en-US" dirty="0" smtClean="0"/>
              <a:t>Clarke $20,625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35" tIns="45717" rIns="91435" bIns="45717"/>
          <a:lstStyle/>
          <a:p>
            <a:fld id="{AEC00428-765A-4708-ADE2-3AAB557AF17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81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35" tIns="45717" rIns="91435" bIns="4571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35" tIns="45717" rIns="91435" bIns="45717"/>
          <a:lstStyle/>
          <a:p>
            <a:fld id="{AEC00428-765A-4708-ADE2-3AAB557AF17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7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35" tIns="45717" rIns="91435" bIns="45717"/>
          <a:lstStyle/>
          <a:p>
            <a:fld id="{AEC00428-765A-4708-ADE2-3AAB557AF17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 lIns="91435" tIns="45717" rIns="91435" bIns="45717"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57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35" tIns="45717" rIns="91435" bIns="45717"/>
          <a:lstStyle/>
          <a:p>
            <a:fld id="{4F81D605-1DE5-4CE3-B989-B9CA8D0F183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 lIns="91435" tIns="45717" rIns="91435" bIns="4571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62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35" tIns="45717" rIns="91435" bIns="45717"/>
          <a:lstStyle/>
          <a:p>
            <a:fld id="{4F81D605-1DE5-4CE3-B989-B9CA8D0F183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 lIns="91435" tIns="45717" rIns="91435" bIns="45717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62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61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15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13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6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88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95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56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8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95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86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0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3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44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57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3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8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30" tIns="45714" rIns="91430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30" tIns="45714" rIns="91430" bIns="45714"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2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25" tIns="45711" rIns="91425" bIns="45711"/>
          <a:lstStyle/>
          <a:p>
            <a:fld id="{AEC00428-765A-4708-ADE2-3AAB557AF17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259080" y="4416425"/>
            <a:ext cx="6316979" cy="4183063"/>
          </a:xfrm>
        </p:spPr>
        <p:txBody>
          <a:bodyPr lIns="91435" tIns="45717" rIns="91435" bIns="45717"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52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5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6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5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07B93-A6DE-4011-BBB2-84D0BC38BA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8"/>
          <p:cNvSpPr/>
          <p:nvPr userDrawn="1"/>
        </p:nvSpPr>
        <p:spPr>
          <a:xfrm rot="5400000" flipV="1">
            <a:off x="1588067" y="-697933"/>
            <a:ext cx="6876110" cy="8235756"/>
          </a:xfrm>
          <a:custGeom>
            <a:avLst/>
            <a:gdLst>
              <a:gd name="connsiteX0" fmla="*/ 0 w 1536191"/>
              <a:gd name="connsiteY0" fmla="*/ 1482708 h 1482708"/>
              <a:gd name="connsiteX1" fmla="*/ 768096 w 1536191"/>
              <a:gd name="connsiteY1" fmla="*/ 0 h 1482708"/>
              <a:gd name="connsiteX2" fmla="*/ 1536191 w 1536191"/>
              <a:gd name="connsiteY2" fmla="*/ 1482708 h 1482708"/>
              <a:gd name="connsiteX3" fmla="*/ 0 w 1536191"/>
              <a:gd name="connsiteY3" fmla="*/ 1482708 h 1482708"/>
              <a:gd name="connsiteX0" fmla="*/ 0 w 2164842"/>
              <a:gd name="connsiteY0" fmla="*/ 1507204 h 1507204"/>
              <a:gd name="connsiteX1" fmla="*/ 1396747 w 2164842"/>
              <a:gd name="connsiteY1" fmla="*/ 0 h 1507204"/>
              <a:gd name="connsiteX2" fmla="*/ 2164842 w 2164842"/>
              <a:gd name="connsiteY2" fmla="*/ 1482708 h 1507204"/>
              <a:gd name="connsiteX3" fmla="*/ 0 w 2164842"/>
              <a:gd name="connsiteY3" fmla="*/ 1507204 h 1507204"/>
              <a:gd name="connsiteX0" fmla="*/ 0 w 2164842"/>
              <a:gd name="connsiteY0" fmla="*/ 1507204 h 8038631"/>
              <a:gd name="connsiteX1" fmla="*/ 1396747 w 2164842"/>
              <a:gd name="connsiteY1" fmla="*/ 0 h 8038631"/>
              <a:gd name="connsiteX2" fmla="*/ 2164842 w 2164842"/>
              <a:gd name="connsiteY2" fmla="*/ 1482708 h 8038631"/>
              <a:gd name="connsiteX3" fmla="*/ 1777 w 2164842"/>
              <a:gd name="connsiteY3" fmla="*/ 8038631 h 8038631"/>
              <a:gd name="connsiteX4" fmla="*/ 0 w 2164842"/>
              <a:gd name="connsiteY4" fmla="*/ 1507204 h 8038631"/>
              <a:gd name="connsiteX0" fmla="*/ 0 w 6834817"/>
              <a:gd name="connsiteY0" fmla="*/ 1507204 h 8038631"/>
              <a:gd name="connsiteX1" fmla="*/ 1396747 w 6834817"/>
              <a:gd name="connsiteY1" fmla="*/ 0 h 8038631"/>
              <a:gd name="connsiteX2" fmla="*/ 6834817 w 6834817"/>
              <a:gd name="connsiteY2" fmla="*/ 3360498 h 8038631"/>
              <a:gd name="connsiteX3" fmla="*/ 1777 w 6834817"/>
              <a:gd name="connsiteY3" fmla="*/ 8038631 h 8038631"/>
              <a:gd name="connsiteX4" fmla="*/ 0 w 6834817"/>
              <a:gd name="connsiteY4" fmla="*/ 1507204 h 8038631"/>
              <a:gd name="connsiteX0" fmla="*/ 0 w 6901289"/>
              <a:gd name="connsiteY0" fmla="*/ 1507204 h 8126791"/>
              <a:gd name="connsiteX1" fmla="*/ 1396747 w 6901289"/>
              <a:gd name="connsiteY1" fmla="*/ 0 h 8126791"/>
              <a:gd name="connsiteX2" fmla="*/ 6834817 w 6901289"/>
              <a:gd name="connsiteY2" fmla="*/ 3360498 h 8126791"/>
              <a:gd name="connsiteX3" fmla="*/ 4141070 w 6901289"/>
              <a:gd name="connsiteY3" fmla="*/ 5156638 h 8126791"/>
              <a:gd name="connsiteX4" fmla="*/ 1777 w 6901289"/>
              <a:gd name="connsiteY4" fmla="*/ 8038631 h 8126791"/>
              <a:gd name="connsiteX5" fmla="*/ 0 w 6901289"/>
              <a:gd name="connsiteY5" fmla="*/ 1507204 h 8126791"/>
              <a:gd name="connsiteX0" fmla="*/ 0 w 7458893"/>
              <a:gd name="connsiteY0" fmla="*/ 1507204 h 8561074"/>
              <a:gd name="connsiteX1" fmla="*/ 1396747 w 7458893"/>
              <a:gd name="connsiteY1" fmla="*/ 0 h 8561074"/>
              <a:gd name="connsiteX2" fmla="*/ 6834817 w 7458893"/>
              <a:gd name="connsiteY2" fmla="*/ 3360498 h 8561074"/>
              <a:gd name="connsiteX3" fmla="*/ 6835284 w 7458893"/>
              <a:gd name="connsiteY3" fmla="*/ 8038631 h 8561074"/>
              <a:gd name="connsiteX4" fmla="*/ 1777 w 7458893"/>
              <a:gd name="connsiteY4" fmla="*/ 8038631 h 8561074"/>
              <a:gd name="connsiteX5" fmla="*/ 0 w 7458893"/>
              <a:gd name="connsiteY5" fmla="*/ 1507204 h 8561074"/>
              <a:gd name="connsiteX0" fmla="*/ 0 w 7458893"/>
              <a:gd name="connsiteY0" fmla="*/ 1507204 h 8308055"/>
              <a:gd name="connsiteX1" fmla="*/ 1396747 w 7458893"/>
              <a:gd name="connsiteY1" fmla="*/ 0 h 8308055"/>
              <a:gd name="connsiteX2" fmla="*/ 6834817 w 7458893"/>
              <a:gd name="connsiteY2" fmla="*/ 3360498 h 8308055"/>
              <a:gd name="connsiteX3" fmla="*/ 6835284 w 7458893"/>
              <a:gd name="connsiteY3" fmla="*/ 8038631 h 8308055"/>
              <a:gd name="connsiteX4" fmla="*/ 1777 w 7458893"/>
              <a:gd name="connsiteY4" fmla="*/ 8038631 h 8308055"/>
              <a:gd name="connsiteX5" fmla="*/ 0 w 7458893"/>
              <a:gd name="connsiteY5" fmla="*/ 1507204 h 8308055"/>
              <a:gd name="connsiteX0" fmla="*/ 0 w 7035507"/>
              <a:gd name="connsiteY0" fmla="*/ 1507204 h 8308055"/>
              <a:gd name="connsiteX1" fmla="*/ 1396747 w 7035507"/>
              <a:gd name="connsiteY1" fmla="*/ 0 h 8308055"/>
              <a:gd name="connsiteX2" fmla="*/ 6834817 w 7035507"/>
              <a:gd name="connsiteY2" fmla="*/ 3360498 h 8308055"/>
              <a:gd name="connsiteX3" fmla="*/ 6835284 w 7035507"/>
              <a:gd name="connsiteY3" fmla="*/ 8038631 h 8308055"/>
              <a:gd name="connsiteX4" fmla="*/ 1777 w 7035507"/>
              <a:gd name="connsiteY4" fmla="*/ 8038631 h 8308055"/>
              <a:gd name="connsiteX5" fmla="*/ 0 w 7035507"/>
              <a:gd name="connsiteY5" fmla="*/ 1507204 h 8308055"/>
              <a:gd name="connsiteX0" fmla="*/ 0 w 6840134"/>
              <a:gd name="connsiteY0" fmla="*/ 1507204 h 8308055"/>
              <a:gd name="connsiteX1" fmla="*/ 1396747 w 6840134"/>
              <a:gd name="connsiteY1" fmla="*/ 0 h 8308055"/>
              <a:gd name="connsiteX2" fmla="*/ 6834817 w 6840134"/>
              <a:gd name="connsiteY2" fmla="*/ 3360498 h 8308055"/>
              <a:gd name="connsiteX3" fmla="*/ 6835284 w 6840134"/>
              <a:gd name="connsiteY3" fmla="*/ 8038631 h 8308055"/>
              <a:gd name="connsiteX4" fmla="*/ 1777 w 6840134"/>
              <a:gd name="connsiteY4" fmla="*/ 8038631 h 8308055"/>
              <a:gd name="connsiteX5" fmla="*/ 0 w 6840134"/>
              <a:gd name="connsiteY5" fmla="*/ 1507204 h 8308055"/>
              <a:gd name="connsiteX0" fmla="*/ 0 w 6840134"/>
              <a:gd name="connsiteY0" fmla="*/ 1507204 h 8039810"/>
              <a:gd name="connsiteX1" fmla="*/ 1396747 w 6840134"/>
              <a:gd name="connsiteY1" fmla="*/ 0 h 8039810"/>
              <a:gd name="connsiteX2" fmla="*/ 6834817 w 6840134"/>
              <a:gd name="connsiteY2" fmla="*/ 3360498 h 8039810"/>
              <a:gd name="connsiteX3" fmla="*/ 6835284 w 6840134"/>
              <a:gd name="connsiteY3" fmla="*/ 8038631 h 8039810"/>
              <a:gd name="connsiteX4" fmla="*/ 1777 w 6840134"/>
              <a:gd name="connsiteY4" fmla="*/ 8038631 h 8039810"/>
              <a:gd name="connsiteX5" fmla="*/ 0 w 6840134"/>
              <a:gd name="connsiteY5" fmla="*/ 1507204 h 8039810"/>
              <a:gd name="connsiteX0" fmla="*/ 6421 w 6838391"/>
              <a:gd name="connsiteY0" fmla="*/ 2650204 h 8039810"/>
              <a:gd name="connsiteX1" fmla="*/ 1395004 w 6838391"/>
              <a:gd name="connsiteY1" fmla="*/ 0 h 8039810"/>
              <a:gd name="connsiteX2" fmla="*/ 6833074 w 6838391"/>
              <a:gd name="connsiteY2" fmla="*/ 3360498 h 8039810"/>
              <a:gd name="connsiteX3" fmla="*/ 6833541 w 6838391"/>
              <a:gd name="connsiteY3" fmla="*/ 8038631 h 8039810"/>
              <a:gd name="connsiteX4" fmla="*/ 34 w 6838391"/>
              <a:gd name="connsiteY4" fmla="*/ 8038631 h 8039810"/>
              <a:gd name="connsiteX5" fmla="*/ 6421 w 6838391"/>
              <a:gd name="connsiteY5" fmla="*/ 2650204 h 8039810"/>
              <a:gd name="connsiteX0" fmla="*/ 6421 w 6838391"/>
              <a:gd name="connsiteY0" fmla="*/ 2560400 h 8039810"/>
              <a:gd name="connsiteX1" fmla="*/ 1395004 w 6838391"/>
              <a:gd name="connsiteY1" fmla="*/ 0 h 8039810"/>
              <a:gd name="connsiteX2" fmla="*/ 6833074 w 6838391"/>
              <a:gd name="connsiteY2" fmla="*/ 3360498 h 8039810"/>
              <a:gd name="connsiteX3" fmla="*/ 6833541 w 6838391"/>
              <a:gd name="connsiteY3" fmla="*/ 8038631 h 8039810"/>
              <a:gd name="connsiteX4" fmla="*/ 34 w 6838391"/>
              <a:gd name="connsiteY4" fmla="*/ 8038631 h 8039810"/>
              <a:gd name="connsiteX5" fmla="*/ 6421 w 6838391"/>
              <a:gd name="connsiteY5" fmla="*/ 2560400 h 8039810"/>
              <a:gd name="connsiteX0" fmla="*/ 6421 w 6838392"/>
              <a:gd name="connsiteY0" fmla="*/ 2560400 h 8039811"/>
              <a:gd name="connsiteX1" fmla="*/ 1395004 w 6838392"/>
              <a:gd name="connsiteY1" fmla="*/ 0 h 8039811"/>
              <a:gd name="connsiteX2" fmla="*/ 6833074 w 6838392"/>
              <a:gd name="connsiteY2" fmla="*/ 3360498 h 8039811"/>
              <a:gd name="connsiteX3" fmla="*/ 6833544 w 6838392"/>
              <a:gd name="connsiteY3" fmla="*/ 8038634 h 8039811"/>
              <a:gd name="connsiteX4" fmla="*/ 34 w 6838392"/>
              <a:gd name="connsiteY4" fmla="*/ 8038631 h 8039811"/>
              <a:gd name="connsiteX5" fmla="*/ 6421 w 6838392"/>
              <a:gd name="connsiteY5" fmla="*/ 2560400 h 8039811"/>
              <a:gd name="connsiteX0" fmla="*/ 6421 w 6838392"/>
              <a:gd name="connsiteY0" fmla="*/ 2560400 h 8038710"/>
              <a:gd name="connsiteX1" fmla="*/ 1395004 w 6838392"/>
              <a:gd name="connsiteY1" fmla="*/ 0 h 8038710"/>
              <a:gd name="connsiteX2" fmla="*/ 6833074 w 6838392"/>
              <a:gd name="connsiteY2" fmla="*/ 3360498 h 8038710"/>
              <a:gd name="connsiteX3" fmla="*/ 6833547 w 6838392"/>
              <a:gd name="connsiteY3" fmla="*/ 7891679 h 8038710"/>
              <a:gd name="connsiteX4" fmla="*/ 34 w 6838392"/>
              <a:gd name="connsiteY4" fmla="*/ 8038631 h 8038710"/>
              <a:gd name="connsiteX5" fmla="*/ 6421 w 6838392"/>
              <a:gd name="connsiteY5" fmla="*/ 2560400 h 8038710"/>
              <a:gd name="connsiteX0" fmla="*/ 6421 w 6858040"/>
              <a:gd name="connsiteY0" fmla="*/ 2560400 h 8063129"/>
              <a:gd name="connsiteX1" fmla="*/ 1395004 w 6858040"/>
              <a:gd name="connsiteY1" fmla="*/ 0 h 8063129"/>
              <a:gd name="connsiteX2" fmla="*/ 6833074 w 6858040"/>
              <a:gd name="connsiteY2" fmla="*/ 3360498 h 8063129"/>
              <a:gd name="connsiteX3" fmla="*/ 6858040 w 6858040"/>
              <a:gd name="connsiteY3" fmla="*/ 8063129 h 8063129"/>
              <a:gd name="connsiteX4" fmla="*/ 34 w 6858040"/>
              <a:gd name="connsiteY4" fmla="*/ 8038631 h 8063129"/>
              <a:gd name="connsiteX5" fmla="*/ 6421 w 6858040"/>
              <a:gd name="connsiteY5" fmla="*/ 2560400 h 8063129"/>
              <a:gd name="connsiteX0" fmla="*/ 6421 w 6858040"/>
              <a:gd name="connsiteY0" fmla="*/ 2625714 h 8128443"/>
              <a:gd name="connsiteX1" fmla="*/ 1476647 w 6858040"/>
              <a:gd name="connsiteY1" fmla="*/ 0 h 8128443"/>
              <a:gd name="connsiteX2" fmla="*/ 6833074 w 6858040"/>
              <a:gd name="connsiteY2" fmla="*/ 3425812 h 8128443"/>
              <a:gd name="connsiteX3" fmla="*/ 6858040 w 6858040"/>
              <a:gd name="connsiteY3" fmla="*/ 8128443 h 8128443"/>
              <a:gd name="connsiteX4" fmla="*/ 34 w 6858040"/>
              <a:gd name="connsiteY4" fmla="*/ 8103945 h 8128443"/>
              <a:gd name="connsiteX5" fmla="*/ 6421 w 6858040"/>
              <a:gd name="connsiteY5" fmla="*/ 2625714 h 8128443"/>
              <a:gd name="connsiteX0" fmla="*/ 6421 w 6858040"/>
              <a:gd name="connsiteY0" fmla="*/ 2633878 h 8136607"/>
              <a:gd name="connsiteX1" fmla="*/ 1541961 w 6858040"/>
              <a:gd name="connsiteY1" fmla="*/ 0 h 8136607"/>
              <a:gd name="connsiteX2" fmla="*/ 6833074 w 6858040"/>
              <a:gd name="connsiteY2" fmla="*/ 3433976 h 8136607"/>
              <a:gd name="connsiteX3" fmla="*/ 6858040 w 6858040"/>
              <a:gd name="connsiteY3" fmla="*/ 8136607 h 8136607"/>
              <a:gd name="connsiteX4" fmla="*/ 34 w 6858040"/>
              <a:gd name="connsiteY4" fmla="*/ 8112109 h 8136607"/>
              <a:gd name="connsiteX5" fmla="*/ 6421 w 6858040"/>
              <a:gd name="connsiteY5" fmla="*/ 2633878 h 8136607"/>
              <a:gd name="connsiteX0" fmla="*/ 6421 w 6858040"/>
              <a:gd name="connsiteY0" fmla="*/ 2699193 h 8201922"/>
              <a:gd name="connsiteX1" fmla="*/ 1558290 w 6858040"/>
              <a:gd name="connsiteY1" fmla="*/ 0 h 8201922"/>
              <a:gd name="connsiteX2" fmla="*/ 6833074 w 6858040"/>
              <a:gd name="connsiteY2" fmla="*/ 3499291 h 8201922"/>
              <a:gd name="connsiteX3" fmla="*/ 6858040 w 6858040"/>
              <a:gd name="connsiteY3" fmla="*/ 8201922 h 8201922"/>
              <a:gd name="connsiteX4" fmla="*/ 34 w 6858040"/>
              <a:gd name="connsiteY4" fmla="*/ 8177424 h 8201922"/>
              <a:gd name="connsiteX5" fmla="*/ 6421 w 6858040"/>
              <a:gd name="connsiteY5" fmla="*/ 2699193 h 8201922"/>
              <a:gd name="connsiteX0" fmla="*/ 0 w 6867947"/>
              <a:gd name="connsiteY0" fmla="*/ 2356293 h 8201922"/>
              <a:gd name="connsiteX1" fmla="*/ 1568197 w 6867947"/>
              <a:gd name="connsiteY1" fmla="*/ 0 h 8201922"/>
              <a:gd name="connsiteX2" fmla="*/ 6842981 w 6867947"/>
              <a:gd name="connsiteY2" fmla="*/ 3499291 h 8201922"/>
              <a:gd name="connsiteX3" fmla="*/ 6867947 w 6867947"/>
              <a:gd name="connsiteY3" fmla="*/ 8201922 h 8201922"/>
              <a:gd name="connsiteX4" fmla="*/ 9941 w 6867947"/>
              <a:gd name="connsiteY4" fmla="*/ 8177424 h 8201922"/>
              <a:gd name="connsiteX5" fmla="*/ 0 w 6867947"/>
              <a:gd name="connsiteY5" fmla="*/ 2356293 h 8201922"/>
              <a:gd name="connsiteX0" fmla="*/ 6421 w 6858040"/>
              <a:gd name="connsiteY0" fmla="*/ 2413446 h 8201922"/>
              <a:gd name="connsiteX1" fmla="*/ 1558290 w 6858040"/>
              <a:gd name="connsiteY1" fmla="*/ 0 h 8201922"/>
              <a:gd name="connsiteX2" fmla="*/ 6833074 w 6858040"/>
              <a:gd name="connsiteY2" fmla="*/ 3499291 h 8201922"/>
              <a:gd name="connsiteX3" fmla="*/ 6858040 w 6858040"/>
              <a:gd name="connsiteY3" fmla="*/ 8201922 h 8201922"/>
              <a:gd name="connsiteX4" fmla="*/ 34 w 6858040"/>
              <a:gd name="connsiteY4" fmla="*/ 8177424 h 8201922"/>
              <a:gd name="connsiteX5" fmla="*/ 6421 w 6858040"/>
              <a:gd name="connsiteY5" fmla="*/ 2413446 h 8201922"/>
              <a:gd name="connsiteX0" fmla="*/ 6421 w 6858040"/>
              <a:gd name="connsiteY0" fmla="*/ 2454267 h 8201922"/>
              <a:gd name="connsiteX1" fmla="*/ 1558290 w 6858040"/>
              <a:gd name="connsiteY1" fmla="*/ 0 h 8201922"/>
              <a:gd name="connsiteX2" fmla="*/ 6833074 w 6858040"/>
              <a:gd name="connsiteY2" fmla="*/ 3499291 h 8201922"/>
              <a:gd name="connsiteX3" fmla="*/ 6858040 w 6858040"/>
              <a:gd name="connsiteY3" fmla="*/ 8201922 h 8201922"/>
              <a:gd name="connsiteX4" fmla="*/ 34 w 6858040"/>
              <a:gd name="connsiteY4" fmla="*/ 8177424 h 8201922"/>
              <a:gd name="connsiteX5" fmla="*/ 6421 w 6858040"/>
              <a:gd name="connsiteY5" fmla="*/ 2454267 h 8201922"/>
              <a:gd name="connsiteX0" fmla="*/ 6421 w 6858040"/>
              <a:gd name="connsiteY0" fmla="*/ 2495089 h 8242744"/>
              <a:gd name="connsiteX1" fmla="*/ 1476647 w 6858040"/>
              <a:gd name="connsiteY1" fmla="*/ 0 h 8242744"/>
              <a:gd name="connsiteX2" fmla="*/ 6833074 w 6858040"/>
              <a:gd name="connsiteY2" fmla="*/ 3540113 h 8242744"/>
              <a:gd name="connsiteX3" fmla="*/ 6858040 w 6858040"/>
              <a:gd name="connsiteY3" fmla="*/ 8242744 h 8242744"/>
              <a:gd name="connsiteX4" fmla="*/ 34 w 6858040"/>
              <a:gd name="connsiteY4" fmla="*/ 8218246 h 8242744"/>
              <a:gd name="connsiteX5" fmla="*/ 6421 w 6858040"/>
              <a:gd name="connsiteY5" fmla="*/ 2495089 h 8242744"/>
              <a:gd name="connsiteX0" fmla="*/ 14568 w 6858023"/>
              <a:gd name="connsiteY0" fmla="*/ 2405282 h 8242744"/>
              <a:gd name="connsiteX1" fmla="*/ 1476630 w 6858023"/>
              <a:gd name="connsiteY1" fmla="*/ 0 h 8242744"/>
              <a:gd name="connsiteX2" fmla="*/ 6833057 w 6858023"/>
              <a:gd name="connsiteY2" fmla="*/ 3540113 h 8242744"/>
              <a:gd name="connsiteX3" fmla="*/ 6858023 w 6858023"/>
              <a:gd name="connsiteY3" fmla="*/ 8242744 h 8242744"/>
              <a:gd name="connsiteX4" fmla="*/ 17 w 6858023"/>
              <a:gd name="connsiteY4" fmla="*/ 8218246 h 8242744"/>
              <a:gd name="connsiteX5" fmla="*/ 14568 w 6858023"/>
              <a:gd name="connsiteY5" fmla="*/ 2405282 h 8242744"/>
              <a:gd name="connsiteX0" fmla="*/ 22727 w 6858017"/>
              <a:gd name="connsiteY0" fmla="*/ 2454271 h 8242744"/>
              <a:gd name="connsiteX1" fmla="*/ 1476624 w 6858017"/>
              <a:gd name="connsiteY1" fmla="*/ 0 h 8242744"/>
              <a:gd name="connsiteX2" fmla="*/ 6833051 w 6858017"/>
              <a:gd name="connsiteY2" fmla="*/ 3540113 h 8242744"/>
              <a:gd name="connsiteX3" fmla="*/ 6858017 w 6858017"/>
              <a:gd name="connsiteY3" fmla="*/ 8242744 h 8242744"/>
              <a:gd name="connsiteX4" fmla="*/ 11 w 6858017"/>
              <a:gd name="connsiteY4" fmla="*/ 8218246 h 8242744"/>
              <a:gd name="connsiteX5" fmla="*/ 22727 w 6858017"/>
              <a:gd name="connsiteY5" fmla="*/ 2454271 h 8242744"/>
              <a:gd name="connsiteX0" fmla="*/ 0 w 6859782"/>
              <a:gd name="connsiteY0" fmla="*/ 2470602 h 8242744"/>
              <a:gd name="connsiteX1" fmla="*/ 1478389 w 6859782"/>
              <a:gd name="connsiteY1" fmla="*/ 0 h 8242744"/>
              <a:gd name="connsiteX2" fmla="*/ 6834816 w 6859782"/>
              <a:gd name="connsiteY2" fmla="*/ 3540113 h 8242744"/>
              <a:gd name="connsiteX3" fmla="*/ 6859782 w 6859782"/>
              <a:gd name="connsiteY3" fmla="*/ 8242744 h 8242744"/>
              <a:gd name="connsiteX4" fmla="*/ 1776 w 6859782"/>
              <a:gd name="connsiteY4" fmla="*/ 8218246 h 8242744"/>
              <a:gd name="connsiteX5" fmla="*/ 0 w 6859782"/>
              <a:gd name="connsiteY5" fmla="*/ 2470602 h 8242744"/>
              <a:gd name="connsiteX0" fmla="*/ 6681 w 6866463"/>
              <a:gd name="connsiteY0" fmla="*/ 2470602 h 8242744"/>
              <a:gd name="connsiteX1" fmla="*/ 1485070 w 6866463"/>
              <a:gd name="connsiteY1" fmla="*/ 0 h 8242744"/>
              <a:gd name="connsiteX2" fmla="*/ 6841497 w 6866463"/>
              <a:gd name="connsiteY2" fmla="*/ 3540113 h 8242744"/>
              <a:gd name="connsiteX3" fmla="*/ 6866463 w 6866463"/>
              <a:gd name="connsiteY3" fmla="*/ 8242744 h 8242744"/>
              <a:gd name="connsiteX4" fmla="*/ 8457 w 6866463"/>
              <a:gd name="connsiteY4" fmla="*/ 8218246 h 8242744"/>
              <a:gd name="connsiteX5" fmla="*/ 6681 w 6866463"/>
              <a:gd name="connsiteY5" fmla="*/ 2470602 h 8242744"/>
              <a:gd name="connsiteX0" fmla="*/ 14777 w 6874559"/>
              <a:gd name="connsiteY0" fmla="*/ 2470602 h 8242744"/>
              <a:gd name="connsiteX1" fmla="*/ 1493166 w 6874559"/>
              <a:gd name="connsiteY1" fmla="*/ 0 h 8242744"/>
              <a:gd name="connsiteX2" fmla="*/ 6849593 w 6874559"/>
              <a:gd name="connsiteY2" fmla="*/ 3540113 h 8242744"/>
              <a:gd name="connsiteX3" fmla="*/ 6874559 w 6874559"/>
              <a:gd name="connsiteY3" fmla="*/ 8242744 h 8242744"/>
              <a:gd name="connsiteX4" fmla="*/ 225 w 6874559"/>
              <a:gd name="connsiteY4" fmla="*/ 8218249 h 8242744"/>
              <a:gd name="connsiteX5" fmla="*/ 14777 w 6874559"/>
              <a:gd name="connsiteY5" fmla="*/ 2470602 h 8242744"/>
              <a:gd name="connsiteX0" fmla="*/ 6681 w 6882791"/>
              <a:gd name="connsiteY0" fmla="*/ 2470605 h 8242744"/>
              <a:gd name="connsiteX1" fmla="*/ 1501398 w 6882791"/>
              <a:gd name="connsiteY1" fmla="*/ 0 h 8242744"/>
              <a:gd name="connsiteX2" fmla="*/ 6857825 w 6882791"/>
              <a:gd name="connsiteY2" fmla="*/ 3540113 h 8242744"/>
              <a:gd name="connsiteX3" fmla="*/ 6882791 w 6882791"/>
              <a:gd name="connsiteY3" fmla="*/ 8242744 h 8242744"/>
              <a:gd name="connsiteX4" fmla="*/ 8457 w 6882791"/>
              <a:gd name="connsiteY4" fmla="*/ 8218249 h 8242744"/>
              <a:gd name="connsiteX5" fmla="*/ 6681 w 6882791"/>
              <a:gd name="connsiteY5" fmla="*/ 2470605 h 8242744"/>
              <a:gd name="connsiteX0" fmla="*/ 0 w 6876110"/>
              <a:gd name="connsiteY0" fmla="*/ 2470605 h 8242744"/>
              <a:gd name="connsiteX1" fmla="*/ 1494717 w 6876110"/>
              <a:gd name="connsiteY1" fmla="*/ 0 h 8242744"/>
              <a:gd name="connsiteX2" fmla="*/ 6851144 w 6876110"/>
              <a:gd name="connsiteY2" fmla="*/ 3540113 h 8242744"/>
              <a:gd name="connsiteX3" fmla="*/ 6876110 w 6876110"/>
              <a:gd name="connsiteY3" fmla="*/ 8242744 h 8242744"/>
              <a:gd name="connsiteX4" fmla="*/ 1776 w 6876110"/>
              <a:gd name="connsiteY4" fmla="*/ 8218249 h 8242744"/>
              <a:gd name="connsiteX5" fmla="*/ 0 w 6876110"/>
              <a:gd name="connsiteY5" fmla="*/ 2470605 h 8242744"/>
              <a:gd name="connsiteX0" fmla="*/ 0 w 6876110"/>
              <a:gd name="connsiteY0" fmla="*/ 2470605 h 8242744"/>
              <a:gd name="connsiteX1" fmla="*/ 1494717 w 6876110"/>
              <a:gd name="connsiteY1" fmla="*/ 0 h 8242744"/>
              <a:gd name="connsiteX2" fmla="*/ 6851144 w 6876110"/>
              <a:gd name="connsiteY2" fmla="*/ 3540113 h 8242744"/>
              <a:gd name="connsiteX3" fmla="*/ 6876110 w 6876110"/>
              <a:gd name="connsiteY3" fmla="*/ 8242744 h 8242744"/>
              <a:gd name="connsiteX4" fmla="*/ 1776 w 6876110"/>
              <a:gd name="connsiteY4" fmla="*/ 8218249 h 8242744"/>
              <a:gd name="connsiteX5" fmla="*/ 0 w 6876110"/>
              <a:gd name="connsiteY5" fmla="*/ 2470605 h 8242744"/>
              <a:gd name="connsiteX0" fmla="*/ 0 w 6876110"/>
              <a:gd name="connsiteY0" fmla="*/ 2470605 h 8242744"/>
              <a:gd name="connsiteX1" fmla="*/ 1494717 w 6876110"/>
              <a:gd name="connsiteY1" fmla="*/ 0 h 8242744"/>
              <a:gd name="connsiteX2" fmla="*/ 6859308 w 6876110"/>
              <a:gd name="connsiteY2" fmla="*/ 3540113 h 8242744"/>
              <a:gd name="connsiteX3" fmla="*/ 6876110 w 6876110"/>
              <a:gd name="connsiteY3" fmla="*/ 8242744 h 8242744"/>
              <a:gd name="connsiteX4" fmla="*/ 1776 w 6876110"/>
              <a:gd name="connsiteY4" fmla="*/ 8218249 h 8242744"/>
              <a:gd name="connsiteX5" fmla="*/ 0 w 6876110"/>
              <a:gd name="connsiteY5" fmla="*/ 2470605 h 8242744"/>
              <a:gd name="connsiteX0" fmla="*/ 0 w 6876110"/>
              <a:gd name="connsiteY0" fmla="*/ 2470605 h 8243921"/>
              <a:gd name="connsiteX1" fmla="*/ 1494717 w 6876110"/>
              <a:gd name="connsiteY1" fmla="*/ 0 h 8243921"/>
              <a:gd name="connsiteX2" fmla="*/ 6859308 w 6876110"/>
              <a:gd name="connsiteY2" fmla="*/ 3540113 h 8243921"/>
              <a:gd name="connsiteX3" fmla="*/ 6876110 w 6876110"/>
              <a:gd name="connsiteY3" fmla="*/ 8242744 h 8243921"/>
              <a:gd name="connsiteX4" fmla="*/ 1776 w 6876110"/>
              <a:gd name="connsiteY4" fmla="*/ 8242742 h 8243921"/>
              <a:gd name="connsiteX5" fmla="*/ 0 w 6876110"/>
              <a:gd name="connsiteY5" fmla="*/ 2470605 h 8243921"/>
              <a:gd name="connsiteX0" fmla="*/ 0 w 6876110"/>
              <a:gd name="connsiteY0" fmla="*/ 2462440 h 8235756"/>
              <a:gd name="connsiteX1" fmla="*/ 1519210 w 6876110"/>
              <a:gd name="connsiteY1" fmla="*/ 0 h 8235756"/>
              <a:gd name="connsiteX2" fmla="*/ 6859308 w 6876110"/>
              <a:gd name="connsiteY2" fmla="*/ 3531948 h 8235756"/>
              <a:gd name="connsiteX3" fmla="*/ 6876110 w 6876110"/>
              <a:gd name="connsiteY3" fmla="*/ 8234579 h 8235756"/>
              <a:gd name="connsiteX4" fmla="*/ 1776 w 6876110"/>
              <a:gd name="connsiteY4" fmla="*/ 8234577 h 8235756"/>
              <a:gd name="connsiteX5" fmla="*/ 0 w 6876110"/>
              <a:gd name="connsiteY5" fmla="*/ 2462440 h 8235756"/>
              <a:gd name="connsiteX0" fmla="*/ 0 w 6876110"/>
              <a:gd name="connsiteY0" fmla="*/ 2462440 h 8235756"/>
              <a:gd name="connsiteX1" fmla="*/ 1519210 w 6876110"/>
              <a:gd name="connsiteY1" fmla="*/ 0 h 8235756"/>
              <a:gd name="connsiteX2" fmla="*/ 6859308 w 6876110"/>
              <a:gd name="connsiteY2" fmla="*/ 3531948 h 8235756"/>
              <a:gd name="connsiteX3" fmla="*/ 6876110 w 6876110"/>
              <a:gd name="connsiteY3" fmla="*/ 8234579 h 8235756"/>
              <a:gd name="connsiteX4" fmla="*/ 1776 w 6876110"/>
              <a:gd name="connsiteY4" fmla="*/ 8234577 h 8235756"/>
              <a:gd name="connsiteX5" fmla="*/ 0 w 6876110"/>
              <a:gd name="connsiteY5" fmla="*/ 2462440 h 82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6110" h="8235756">
                <a:moveTo>
                  <a:pt x="0" y="2462440"/>
                </a:moveTo>
                <a:lnTo>
                  <a:pt x="1519210" y="0"/>
                </a:lnTo>
                <a:lnTo>
                  <a:pt x="6859308" y="3531948"/>
                </a:lnTo>
                <a:cubicBezTo>
                  <a:pt x="6875823" y="3550467"/>
                  <a:pt x="6863786" y="8206004"/>
                  <a:pt x="6876110" y="8234579"/>
                </a:cubicBezTo>
                <a:cubicBezTo>
                  <a:pt x="6855780" y="8230499"/>
                  <a:pt x="1328771" y="8238662"/>
                  <a:pt x="1776" y="8234577"/>
                </a:cubicBezTo>
                <a:cubicBezTo>
                  <a:pt x="1184" y="6057435"/>
                  <a:pt x="592" y="2492377"/>
                  <a:pt x="0" y="2462440"/>
                </a:cubicBezTo>
                <a:close/>
              </a:path>
            </a:pathLst>
          </a:custGeom>
          <a:solidFill>
            <a:srgbClr val="39413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4416" y="354723"/>
            <a:ext cx="1536191" cy="1324303"/>
          </a:xfrm>
          <a:prstGeom prst="triangle">
            <a:avLst/>
          </a:prstGeom>
          <a:solidFill>
            <a:srgbClr val="008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8"/>
          <p:cNvSpPr/>
          <p:nvPr userDrawn="1"/>
        </p:nvSpPr>
        <p:spPr>
          <a:xfrm rot="5400000">
            <a:off x="-1146243" y="1146241"/>
            <a:ext cx="6866171" cy="4573690"/>
          </a:xfrm>
          <a:custGeom>
            <a:avLst/>
            <a:gdLst>
              <a:gd name="connsiteX0" fmla="*/ 0 w 1536191"/>
              <a:gd name="connsiteY0" fmla="*/ 1482708 h 1482708"/>
              <a:gd name="connsiteX1" fmla="*/ 768096 w 1536191"/>
              <a:gd name="connsiteY1" fmla="*/ 0 h 1482708"/>
              <a:gd name="connsiteX2" fmla="*/ 1536191 w 1536191"/>
              <a:gd name="connsiteY2" fmla="*/ 1482708 h 1482708"/>
              <a:gd name="connsiteX3" fmla="*/ 0 w 1536191"/>
              <a:gd name="connsiteY3" fmla="*/ 1482708 h 1482708"/>
              <a:gd name="connsiteX0" fmla="*/ 0 w 2164842"/>
              <a:gd name="connsiteY0" fmla="*/ 1507204 h 1507204"/>
              <a:gd name="connsiteX1" fmla="*/ 1396747 w 2164842"/>
              <a:gd name="connsiteY1" fmla="*/ 0 h 1507204"/>
              <a:gd name="connsiteX2" fmla="*/ 2164842 w 2164842"/>
              <a:gd name="connsiteY2" fmla="*/ 1482708 h 1507204"/>
              <a:gd name="connsiteX3" fmla="*/ 0 w 2164842"/>
              <a:gd name="connsiteY3" fmla="*/ 1507204 h 1507204"/>
              <a:gd name="connsiteX0" fmla="*/ 0 w 2164842"/>
              <a:gd name="connsiteY0" fmla="*/ 1507204 h 8038631"/>
              <a:gd name="connsiteX1" fmla="*/ 1396747 w 2164842"/>
              <a:gd name="connsiteY1" fmla="*/ 0 h 8038631"/>
              <a:gd name="connsiteX2" fmla="*/ 2164842 w 2164842"/>
              <a:gd name="connsiteY2" fmla="*/ 1482708 h 8038631"/>
              <a:gd name="connsiteX3" fmla="*/ 1777 w 2164842"/>
              <a:gd name="connsiteY3" fmla="*/ 8038631 h 8038631"/>
              <a:gd name="connsiteX4" fmla="*/ 0 w 2164842"/>
              <a:gd name="connsiteY4" fmla="*/ 1507204 h 8038631"/>
              <a:gd name="connsiteX0" fmla="*/ 0 w 6834817"/>
              <a:gd name="connsiteY0" fmla="*/ 1507204 h 8038631"/>
              <a:gd name="connsiteX1" fmla="*/ 1396747 w 6834817"/>
              <a:gd name="connsiteY1" fmla="*/ 0 h 8038631"/>
              <a:gd name="connsiteX2" fmla="*/ 6834817 w 6834817"/>
              <a:gd name="connsiteY2" fmla="*/ 3360498 h 8038631"/>
              <a:gd name="connsiteX3" fmla="*/ 1777 w 6834817"/>
              <a:gd name="connsiteY3" fmla="*/ 8038631 h 8038631"/>
              <a:gd name="connsiteX4" fmla="*/ 0 w 6834817"/>
              <a:gd name="connsiteY4" fmla="*/ 1507204 h 8038631"/>
              <a:gd name="connsiteX0" fmla="*/ 0 w 6901289"/>
              <a:gd name="connsiteY0" fmla="*/ 1507204 h 8126791"/>
              <a:gd name="connsiteX1" fmla="*/ 1396747 w 6901289"/>
              <a:gd name="connsiteY1" fmla="*/ 0 h 8126791"/>
              <a:gd name="connsiteX2" fmla="*/ 6834817 w 6901289"/>
              <a:gd name="connsiteY2" fmla="*/ 3360498 h 8126791"/>
              <a:gd name="connsiteX3" fmla="*/ 4141070 w 6901289"/>
              <a:gd name="connsiteY3" fmla="*/ 5156638 h 8126791"/>
              <a:gd name="connsiteX4" fmla="*/ 1777 w 6901289"/>
              <a:gd name="connsiteY4" fmla="*/ 8038631 h 8126791"/>
              <a:gd name="connsiteX5" fmla="*/ 0 w 6901289"/>
              <a:gd name="connsiteY5" fmla="*/ 1507204 h 8126791"/>
              <a:gd name="connsiteX0" fmla="*/ 0 w 7458893"/>
              <a:gd name="connsiteY0" fmla="*/ 1507204 h 8561074"/>
              <a:gd name="connsiteX1" fmla="*/ 1396747 w 7458893"/>
              <a:gd name="connsiteY1" fmla="*/ 0 h 8561074"/>
              <a:gd name="connsiteX2" fmla="*/ 6834817 w 7458893"/>
              <a:gd name="connsiteY2" fmla="*/ 3360498 h 8561074"/>
              <a:gd name="connsiteX3" fmla="*/ 6835284 w 7458893"/>
              <a:gd name="connsiteY3" fmla="*/ 8038631 h 8561074"/>
              <a:gd name="connsiteX4" fmla="*/ 1777 w 7458893"/>
              <a:gd name="connsiteY4" fmla="*/ 8038631 h 8561074"/>
              <a:gd name="connsiteX5" fmla="*/ 0 w 7458893"/>
              <a:gd name="connsiteY5" fmla="*/ 1507204 h 8561074"/>
              <a:gd name="connsiteX0" fmla="*/ 0 w 7458893"/>
              <a:gd name="connsiteY0" fmla="*/ 1507204 h 8308055"/>
              <a:gd name="connsiteX1" fmla="*/ 1396747 w 7458893"/>
              <a:gd name="connsiteY1" fmla="*/ 0 h 8308055"/>
              <a:gd name="connsiteX2" fmla="*/ 6834817 w 7458893"/>
              <a:gd name="connsiteY2" fmla="*/ 3360498 h 8308055"/>
              <a:gd name="connsiteX3" fmla="*/ 6835284 w 7458893"/>
              <a:gd name="connsiteY3" fmla="*/ 8038631 h 8308055"/>
              <a:gd name="connsiteX4" fmla="*/ 1777 w 7458893"/>
              <a:gd name="connsiteY4" fmla="*/ 8038631 h 8308055"/>
              <a:gd name="connsiteX5" fmla="*/ 0 w 7458893"/>
              <a:gd name="connsiteY5" fmla="*/ 1507204 h 8308055"/>
              <a:gd name="connsiteX0" fmla="*/ 0 w 7035507"/>
              <a:gd name="connsiteY0" fmla="*/ 1507204 h 8308055"/>
              <a:gd name="connsiteX1" fmla="*/ 1396747 w 7035507"/>
              <a:gd name="connsiteY1" fmla="*/ 0 h 8308055"/>
              <a:gd name="connsiteX2" fmla="*/ 6834817 w 7035507"/>
              <a:gd name="connsiteY2" fmla="*/ 3360498 h 8308055"/>
              <a:gd name="connsiteX3" fmla="*/ 6835284 w 7035507"/>
              <a:gd name="connsiteY3" fmla="*/ 8038631 h 8308055"/>
              <a:gd name="connsiteX4" fmla="*/ 1777 w 7035507"/>
              <a:gd name="connsiteY4" fmla="*/ 8038631 h 8308055"/>
              <a:gd name="connsiteX5" fmla="*/ 0 w 7035507"/>
              <a:gd name="connsiteY5" fmla="*/ 1507204 h 8308055"/>
              <a:gd name="connsiteX0" fmla="*/ 0 w 6840134"/>
              <a:gd name="connsiteY0" fmla="*/ 1507204 h 8308055"/>
              <a:gd name="connsiteX1" fmla="*/ 1396747 w 6840134"/>
              <a:gd name="connsiteY1" fmla="*/ 0 h 8308055"/>
              <a:gd name="connsiteX2" fmla="*/ 6834817 w 6840134"/>
              <a:gd name="connsiteY2" fmla="*/ 3360498 h 8308055"/>
              <a:gd name="connsiteX3" fmla="*/ 6835284 w 6840134"/>
              <a:gd name="connsiteY3" fmla="*/ 8038631 h 8308055"/>
              <a:gd name="connsiteX4" fmla="*/ 1777 w 6840134"/>
              <a:gd name="connsiteY4" fmla="*/ 8038631 h 8308055"/>
              <a:gd name="connsiteX5" fmla="*/ 0 w 6840134"/>
              <a:gd name="connsiteY5" fmla="*/ 1507204 h 8308055"/>
              <a:gd name="connsiteX0" fmla="*/ 0 w 6840134"/>
              <a:gd name="connsiteY0" fmla="*/ 1507204 h 8039810"/>
              <a:gd name="connsiteX1" fmla="*/ 1396747 w 6840134"/>
              <a:gd name="connsiteY1" fmla="*/ 0 h 8039810"/>
              <a:gd name="connsiteX2" fmla="*/ 6834817 w 6840134"/>
              <a:gd name="connsiteY2" fmla="*/ 3360498 h 8039810"/>
              <a:gd name="connsiteX3" fmla="*/ 6835284 w 6840134"/>
              <a:gd name="connsiteY3" fmla="*/ 8038631 h 8039810"/>
              <a:gd name="connsiteX4" fmla="*/ 1777 w 6840134"/>
              <a:gd name="connsiteY4" fmla="*/ 8038631 h 8039810"/>
              <a:gd name="connsiteX5" fmla="*/ 0 w 6840134"/>
              <a:gd name="connsiteY5" fmla="*/ 1507204 h 8039810"/>
              <a:gd name="connsiteX0" fmla="*/ 6421 w 6838391"/>
              <a:gd name="connsiteY0" fmla="*/ 2650204 h 8039810"/>
              <a:gd name="connsiteX1" fmla="*/ 1395004 w 6838391"/>
              <a:gd name="connsiteY1" fmla="*/ 0 h 8039810"/>
              <a:gd name="connsiteX2" fmla="*/ 6833074 w 6838391"/>
              <a:gd name="connsiteY2" fmla="*/ 3360498 h 8039810"/>
              <a:gd name="connsiteX3" fmla="*/ 6833541 w 6838391"/>
              <a:gd name="connsiteY3" fmla="*/ 8038631 h 8039810"/>
              <a:gd name="connsiteX4" fmla="*/ 34 w 6838391"/>
              <a:gd name="connsiteY4" fmla="*/ 8038631 h 8039810"/>
              <a:gd name="connsiteX5" fmla="*/ 6421 w 6838391"/>
              <a:gd name="connsiteY5" fmla="*/ 2650204 h 8039810"/>
              <a:gd name="connsiteX0" fmla="*/ 6421 w 6838391"/>
              <a:gd name="connsiteY0" fmla="*/ 2560400 h 8039810"/>
              <a:gd name="connsiteX1" fmla="*/ 1395004 w 6838391"/>
              <a:gd name="connsiteY1" fmla="*/ 0 h 8039810"/>
              <a:gd name="connsiteX2" fmla="*/ 6833074 w 6838391"/>
              <a:gd name="connsiteY2" fmla="*/ 3360498 h 8039810"/>
              <a:gd name="connsiteX3" fmla="*/ 6833541 w 6838391"/>
              <a:gd name="connsiteY3" fmla="*/ 8038631 h 8039810"/>
              <a:gd name="connsiteX4" fmla="*/ 34 w 6838391"/>
              <a:gd name="connsiteY4" fmla="*/ 8038631 h 8039810"/>
              <a:gd name="connsiteX5" fmla="*/ 6421 w 6838391"/>
              <a:gd name="connsiteY5" fmla="*/ 2560400 h 8039810"/>
              <a:gd name="connsiteX0" fmla="*/ 6421 w 6838392"/>
              <a:gd name="connsiteY0" fmla="*/ 2560400 h 8039811"/>
              <a:gd name="connsiteX1" fmla="*/ 1395004 w 6838392"/>
              <a:gd name="connsiteY1" fmla="*/ 0 h 8039811"/>
              <a:gd name="connsiteX2" fmla="*/ 6833074 w 6838392"/>
              <a:gd name="connsiteY2" fmla="*/ 3360498 h 8039811"/>
              <a:gd name="connsiteX3" fmla="*/ 6833544 w 6838392"/>
              <a:gd name="connsiteY3" fmla="*/ 8038634 h 8039811"/>
              <a:gd name="connsiteX4" fmla="*/ 34 w 6838392"/>
              <a:gd name="connsiteY4" fmla="*/ 8038631 h 8039811"/>
              <a:gd name="connsiteX5" fmla="*/ 6421 w 6838392"/>
              <a:gd name="connsiteY5" fmla="*/ 2560400 h 8039811"/>
              <a:gd name="connsiteX0" fmla="*/ 6421 w 6838392"/>
              <a:gd name="connsiteY0" fmla="*/ 2560400 h 8038710"/>
              <a:gd name="connsiteX1" fmla="*/ 1395004 w 6838392"/>
              <a:gd name="connsiteY1" fmla="*/ 0 h 8038710"/>
              <a:gd name="connsiteX2" fmla="*/ 6833074 w 6838392"/>
              <a:gd name="connsiteY2" fmla="*/ 3360498 h 8038710"/>
              <a:gd name="connsiteX3" fmla="*/ 6833547 w 6838392"/>
              <a:gd name="connsiteY3" fmla="*/ 7891679 h 8038710"/>
              <a:gd name="connsiteX4" fmla="*/ 34 w 6838392"/>
              <a:gd name="connsiteY4" fmla="*/ 8038631 h 8038710"/>
              <a:gd name="connsiteX5" fmla="*/ 6421 w 6838392"/>
              <a:gd name="connsiteY5" fmla="*/ 2560400 h 8038710"/>
              <a:gd name="connsiteX0" fmla="*/ 6421 w 6858040"/>
              <a:gd name="connsiteY0" fmla="*/ 2560400 h 8063129"/>
              <a:gd name="connsiteX1" fmla="*/ 1395004 w 6858040"/>
              <a:gd name="connsiteY1" fmla="*/ 0 h 8063129"/>
              <a:gd name="connsiteX2" fmla="*/ 6833074 w 6858040"/>
              <a:gd name="connsiteY2" fmla="*/ 3360498 h 8063129"/>
              <a:gd name="connsiteX3" fmla="*/ 6858040 w 6858040"/>
              <a:gd name="connsiteY3" fmla="*/ 8063129 h 8063129"/>
              <a:gd name="connsiteX4" fmla="*/ 34 w 6858040"/>
              <a:gd name="connsiteY4" fmla="*/ 8038631 h 8063129"/>
              <a:gd name="connsiteX5" fmla="*/ 6421 w 6858040"/>
              <a:gd name="connsiteY5" fmla="*/ 2560400 h 8063129"/>
              <a:gd name="connsiteX0" fmla="*/ 6421 w 6858040"/>
              <a:gd name="connsiteY0" fmla="*/ 2625714 h 8128443"/>
              <a:gd name="connsiteX1" fmla="*/ 1476647 w 6858040"/>
              <a:gd name="connsiteY1" fmla="*/ 0 h 8128443"/>
              <a:gd name="connsiteX2" fmla="*/ 6833074 w 6858040"/>
              <a:gd name="connsiteY2" fmla="*/ 3425812 h 8128443"/>
              <a:gd name="connsiteX3" fmla="*/ 6858040 w 6858040"/>
              <a:gd name="connsiteY3" fmla="*/ 8128443 h 8128443"/>
              <a:gd name="connsiteX4" fmla="*/ 34 w 6858040"/>
              <a:gd name="connsiteY4" fmla="*/ 8103945 h 8128443"/>
              <a:gd name="connsiteX5" fmla="*/ 6421 w 6858040"/>
              <a:gd name="connsiteY5" fmla="*/ 2625714 h 8128443"/>
              <a:gd name="connsiteX0" fmla="*/ 6421 w 6858040"/>
              <a:gd name="connsiteY0" fmla="*/ 2633878 h 8136607"/>
              <a:gd name="connsiteX1" fmla="*/ 1541961 w 6858040"/>
              <a:gd name="connsiteY1" fmla="*/ 0 h 8136607"/>
              <a:gd name="connsiteX2" fmla="*/ 6833074 w 6858040"/>
              <a:gd name="connsiteY2" fmla="*/ 3433976 h 8136607"/>
              <a:gd name="connsiteX3" fmla="*/ 6858040 w 6858040"/>
              <a:gd name="connsiteY3" fmla="*/ 8136607 h 8136607"/>
              <a:gd name="connsiteX4" fmla="*/ 34 w 6858040"/>
              <a:gd name="connsiteY4" fmla="*/ 8112109 h 8136607"/>
              <a:gd name="connsiteX5" fmla="*/ 6421 w 6858040"/>
              <a:gd name="connsiteY5" fmla="*/ 2633878 h 8136607"/>
              <a:gd name="connsiteX0" fmla="*/ 6421 w 6858040"/>
              <a:gd name="connsiteY0" fmla="*/ 2699193 h 8201922"/>
              <a:gd name="connsiteX1" fmla="*/ 1558290 w 6858040"/>
              <a:gd name="connsiteY1" fmla="*/ 0 h 8201922"/>
              <a:gd name="connsiteX2" fmla="*/ 6833074 w 6858040"/>
              <a:gd name="connsiteY2" fmla="*/ 3499291 h 8201922"/>
              <a:gd name="connsiteX3" fmla="*/ 6858040 w 6858040"/>
              <a:gd name="connsiteY3" fmla="*/ 8201922 h 8201922"/>
              <a:gd name="connsiteX4" fmla="*/ 34 w 6858040"/>
              <a:gd name="connsiteY4" fmla="*/ 8177424 h 8201922"/>
              <a:gd name="connsiteX5" fmla="*/ 6421 w 6858040"/>
              <a:gd name="connsiteY5" fmla="*/ 2699193 h 8201922"/>
              <a:gd name="connsiteX0" fmla="*/ 0 w 6867947"/>
              <a:gd name="connsiteY0" fmla="*/ 2356293 h 8201922"/>
              <a:gd name="connsiteX1" fmla="*/ 1568197 w 6867947"/>
              <a:gd name="connsiteY1" fmla="*/ 0 h 8201922"/>
              <a:gd name="connsiteX2" fmla="*/ 6842981 w 6867947"/>
              <a:gd name="connsiteY2" fmla="*/ 3499291 h 8201922"/>
              <a:gd name="connsiteX3" fmla="*/ 6867947 w 6867947"/>
              <a:gd name="connsiteY3" fmla="*/ 8201922 h 8201922"/>
              <a:gd name="connsiteX4" fmla="*/ 9941 w 6867947"/>
              <a:gd name="connsiteY4" fmla="*/ 8177424 h 8201922"/>
              <a:gd name="connsiteX5" fmla="*/ 0 w 6867947"/>
              <a:gd name="connsiteY5" fmla="*/ 2356293 h 8201922"/>
              <a:gd name="connsiteX0" fmla="*/ 6421 w 6858040"/>
              <a:gd name="connsiteY0" fmla="*/ 2413446 h 8201922"/>
              <a:gd name="connsiteX1" fmla="*/ 1558290 w 6858040"/>
              <a:gd name="connsiteY1" fmla="*/ 0 h 8201922"/>
              <a:gd name="connsiteX2" fmla="*/ 6833074 w 6858040"/>
              <a:gd name="connsiteY2" fmla="*/ 3499291 h 8201922"/>
              <a:gd name="connsiteX3" fmla="*/ 6858040 w 6858040"/>
              <a:gd name="connsiteY3" fmla="*/ 8201922 h 8201922"/>
              <a:gd name="connsiteX4" fmla="*/ 34 w 6858040"/>
              <a:gd name="connsiteY4" fmla="*/ 8177424 h 8201922"/>
              <a:gd name="connsiteX5" fmla="*/ 6421 w 6858040"/>
              <a:gd name="connsiteY5" fmla="*/ 2413446 h 8201922"/>
              <a:gd name="connsiteX0" fmla="*/ 6421 w 6858040"/>
              <a:gd name="connsiteY0" fmla="*/ 2454267 h 8201922"/>
              <a:gd name="connsiteX1" fmla="*/ 1558290 w 6858040"/>
              <a:gd name="connsiteY1" fmla="*/ 0 h 8201922"/>
              <a:gd name="connsiteX2" fmla="*/ 6833074 w 6858040"/>
              <a:gd name="connsiteY2" fmla="*/ 3499291 h 8201922"/>
              <a:gd name="connsiteX3" fmla="*/ 6858040 w 6858040"/>
              <a:gd name="connsiteY3" fmla="*/ 8201922 h 8201922"/>
              <a:gd name="connsiteX4" fmla="*/ 34 w 6858040"/>
              <a:gd name="connsiteY4" fmla="*/ 8177424 h 8201922"/>
              <a:gd name="connsiteX5" fmla="*/ 6421 w 6858040"/>
              <a:gd name="connsiteY5" fmla="*/ 2454267 h 8201922"/>
              <a:gd name="connsiteX0" fmla="*/ 6421 w 6858040"/>
              <a:gd name="connsiteY0" fmla="*/ 2495089 h 8242744"/>
              <a:gd name="connsiteX1" fmla="*/ 1476647 w 6858040"/>
              <a:gd name="connsiteY1" fmla="*/ 0 h 8242744"/>
              <a:gd name="connsiteX2" fmla="*/ 6833074 w 6858040"/>
              <a:gd name="connsiteY2" fmla="*/ 3540113 h 8242744"/>
              <a:gd name="connsiteX3" fmla="*/ 6858040 w 6858040"/>
              <a:gd name="connsiteY3" fmla="*/ 8242744 h 8242744"/>
              <a:gd name="connsiteX4" fmla="*/ 34 w 6858040"/>
              <a:gd name="connsiteY4" fmla="*/ 8218246 h 8242744"/>
              <a:gd name="connsiteX5" fmla="*/ 6421 w 6858040"/>
              <a:gd name="connsiteY5" fmla="*/ 2495089 h 8242744"/>
              <a:gd name="connsiteX0" fmla="*/ 14568 w 6858023"/>
              <a:gd name="connsiteY0" fmla="*/ 2405282 h 8242744"/>
              <a:gd name="connsiteX1" fmla="*/ 1476630 w 6858023"/>
              <a:gd name="connsiteY1" fmla="*/ 0 h 8242744"/>
              <a:gd name="connsiteX2" fmla="*/ 6833057 w 6858023"/>
              <a:gd name="connsiteY2" fmla="*/ 3540113 h 8242744"/>
              <a:gd name="connsiteX3" fmla="*/ 6858023 w 6858023"/>
              <a:gd name="connsiteY3" fmla="*/ 8242744 h 8242744"/>
              <a:gd name="connsiteX4" fmla="*/ 17 w 6858023"/>
              <a:gd name="connsiteY4" fmla="*/ 8218246 h 8242744"/>
              <a:gd name="connsiteX5" fmla="*/ 14568 w 6858023"/>
              <a:gd name="connsiteY5" fmla="*/ 2405282 h 8242744"/>
              <a:gd name="connsiteX0" fmla="*/ 22727 w 6858017"/>
              <a:gd name="connsiteY0" fmla="*/ 2454271 h 8242744"/>
              <a:gd name="connsiteX1" fmla="*/ 1476624 w 6858017"/>
              <a:gd name="connsiteY1" fmla="*/ 0 h 8242744"/>
              <a:gd name="connsiteX2" fmla="*/ 6833051 w 6858017"/>
              <a:gd name="connsiteY2" fmla="*/ 3540113 h 8242744"/>
              <a:gd name="connsiteX3" fmla="*/ 6858017 w 6858017"/>
              <a:gd name="connsiteY3" fmla="*/ 8242744 h 8242744"/>
              <a:gd name="connsiteX4" fmla="*/ 11 w 6858017"/>
              <a:gd name="connsiteY4" fmla="*/ 8218246 h 8242744"/>
              <a:gd name="connsiteX5" fmla="*/ 22727 w 6858017"/>
              <a:gd name="connsiteY5" fmla="*/ 2454271 h 8242744"/>
              <a:gd name="connsiteX0" fmla="*/ 0 w 6859782"/>
              <a:gd name="connsiteY0" fmla="*/ 2470602 h 8242744"/>
              <a:gd name="connsiteX1" fmla="*/ 1478389 w 6859782"/>
              <a:gd name="connsiteY1" fmla="*/ 0 h 8242744"/>
              <a:gd name="connsiteX2" fmla="*/ 6834816 w 6859782"/>
              <a:gd name="connsiteY2" fmla="*/ 3540113 h 8242744"/>
              <a:gd name="connsiteX3" fmla="*/ 6859782 w 6859782"/>
              <a:gd name="connsiteY3" fmla="*/ 8242744 h 8242744"/>
              <a:gd name="connsiteX4" fmla="*/ 1776 w 6859782"/>
              <a:gd name="connsiteY4" fmla="*/ 8218246 h 8242744"/>
              <a:gd name="connsiteX5" fmla="*/ 0 w 6859782"/>
              <a:gd name="connsiteY5" fmla="*/ 2470602 h 8242744"/>
              <a:gd name="connsiteX0" fmla="*/ 6681 w 6866463"/>
              <a:gd name="connsiteY0" fmla="*/ 2470602 h 8242744"/>
              <a:gd name="connsiteX1" fmla="*/ 1485070 w 6866463"/>
              <a:gd name="connsiteY1" fmla="*/ 0 h 8242744"/>
              <a:gd name="connsiteX2" fmla="*/ 6841497 w 6866463"/>
              <a:gd name="connsiteY2" fmla="*/ 3540113 h 8242744"/>
              <a:gd name="connsiteX3" fmla="*/ 6866463 w 6866463"/>
              <a:gd name="connsiteY3" fmla="*/ 8242744 h 8242744"/>
              <a:gd name="connsiteX4" fmla="*/ 8457 w 6866463"/>
              <a:gd name="connsiteY4" fmla="*/ 8218246 h 8242744"/>
              <a:gd name="connsiteX5" fmla="*/ 6681 w 6866463"/>
              <a:gd name="connsiteY5" fmla="*/ 2470602 h 8242744"/>
              <a:gd name="connsiteX0" fmla="*/ 14777 w 6874559"/>
              <a:gd name="connsiteY0" fmla="*/ 2470602 h 8242744"/>
              <a:gd name="connsiteX1" fmla="*/ 1493166 w 6874559"/>
              <a:gd name="connsiteY1" fmla="*/ 0 h 8242744"/>
              <a:gd name="connsiteX2" fmla="*/ 6849593 w 6874559"/>
              <a:gd name="connsiteY2" fmla="*/ 3540113 h 8242744"/>
              <a:gd name="connsiteX3" fmla="*/ 6874559 w 6874559"/>
              <a:gd name="connsiteY3" fmla="*/ 8242744 h 8242744"/>
              <a:gd name="connsiteX4" fmla="*/ 225 w 6874559"/>
              <a:gd name="connsiteY4" fmla="*/ 8218249 h 8242744"/>
              <a:gd name="connsiteX5" fmla="*/ 14777 w 6874559"/>
              <a:gd name="connsiteY5" fmla="*/ 2470602 h 8242744"/>
              <a:gd name="connsiteX0" fmla="*/ 6681 w 6882791"/>
              <a:gd name="connsiteY0" fmla="*/ 2470605 h 8242744"/>
              <a:gd name="connsiteX1" fmla="*/ 1501398 w 6882791"/>
              <a:gd name="connsiteY1" fmla="*/ 0 h 8242744"/>
              <a:gd name="connsiteX2" fmla="*/ 6857825 w 6882791"/>
              <a:gd name="connsiteY2" fmla="*/ 3540113 h 8242744"/>
              <a:gd name="connsiteX3" fmla="*/ 6882791 w 6882791"/>
              <a:gd name="connsiteY3" fmla="*/ 8242744 h 8242744"/>
              <a:gd name="connsiteX4" fmla="*/ 8457 w 6882791"/>
              <a:gd name="connsiteY4" fmla="*/ 8218249 h 8242744"/>
              <a:gd name="connsiteX5" fmla="*/ 6681 w 6882791"/>
              <a:gd name="connsiteY5" fmla="*/ 2470605 h 8242744"/>
              <a:gd name="connsiteX0" fmla="*/ 0 w 6876110"/>
              <a:gd name="connsiteY0" fmla="*/ 2470605 h 8242744"/>
              <a:gd name="connsiteX1" fmla="*/ 1494717 w 6876110"/>
              <a:gd name="connsiteY1" fmla="*/ 0 h 8242744"/>
              <a:gd name="connsiteX2" fmla="*/ 6851144 w 6876110"/>
              <a:gd name="connsiteY2" fmla="*/ 3540113 h 8242744"/>
              <a:gd name="connsiteX3" fmla="*/ 6876110 w 6876110"/>
              <a:gd name="connsiteY3" fmla="*/ 8242744 h 8242744"/>
              <a:gd name="connsiteX4" fmla="*/ 1776 w 6876110"/>
              <a:gd name="connsiteY4" fmla="*/ 8218249 h 8242744"/>
              <a:gd name="connsiteX5" fmla="*/ 0 w 6876110"/>
              <a:gd name="connsiteY5" fmla="*/ 2470605 h 8242744"/>
              <a:gd name="connsiteX0" fmla="*/ 0 w 6876110"/>
              <a:gd name="connsiteY0" fmla="*/ 2470605 h 8242744"/>
              <a:gd name="connsiteX1" fmla="*/ 1494717 w 6876110"/>
              <a:gd name="connsiteY1" fmla="*/ 0 h 8242744"/>
              <a:gd name="connsiteX2" fmla="*/ 6851144 w 6876110"/>
              <a:gd name="connsiteY2" fmla="*/ 3540113 h 8242744"/>
              <a:gd name="connsiteX3" fmla="*/ 6876110 w 6876110"/>
              <a:gd name="connsiteY3" fmla="*/ 8242744 h 8242744"/>
              <a:gd name="connsiteX4" fmla="*/ 1776 w 6876110"/>
              <a:gd name="connsiteY4" fmla="*/ 8218249 h 8242744"/>
              <a:gd name="connsiteX5" fmla="*/ 0 w 6876110"/>
              <a:gd name="connsiteY5" fmla="*/ 2470605 h 8242744"/>
              <a:gd name="connsiteX0" fmla="*/ 0 w 6876110"/>
              <a:gd name="connsiteY0" fmla="*/ 2470605 h 8242744"/>
              <a:gd name="connsiteX1" fmla="*/ 1494717 w 6876110"/>
              <a:gd name="connsiteY1" fmla="*/ 0 h 8242744"/>
              <a:gd name="connsiteX2" fmla="*/ 6859308 w 6876110"/>
              <a:gd name="connsiteY2" fmla="*/ 3540113 h 8242744"/>
              <a:gd name="connsiteX3" fmla="*/ 6876110 w 6876110"/>
              <a:gd name="connsiteY3" fmla="*/ 8242744 h 8242744"/>
              <a:gd name="connsiteX4" fmla="*/ 1776 w 6876110"/>
              <a:gd name="connsiteY4" fmla="*/ 8218249 h 8242744"/>
              <a:gd name="connsiteX5" fmla="*/ 0 w 6876110"/>
              <a:gd name="connsiteY5" fmla="*/ 2470605 h 8242744"/>
              <a:gd name="connsiteX0" fmla="*/ 0 w 6876110"/>
              <a:gd name="connsiteY0" fmla="*/ 2470605 h 8243921"/>
              <a:gd name="connsiteX1" fmla="*/ 1494717 w 6876110"/>
              <a:gd name="connsiteY1" fmla="*/ 0 h 8243921"/>
              <a:gd name="connsiteX2" fmla="*/ 6859308 w 6876110"/>
              <a:gd name="connsiteY2" fmla="*/ 3540113 h 8243921"/>
              <a:gd name="connsiteX3" fmla="*/ 6876110 w 6876110"/>
              <a:gd name="connsiteY3" fmla="*/ 8242744 h 8243921"/>
              <a:gd name="connsiteX4" fmla="*/ 1776 w 6876110"/>
              <a:gd name="connsiteY4" fmla="*/ 8242742 h 8243921"/>
              <a:gd name="connsiteX5" fmla="*/ 0 w 6876110"/>
              <a:gd name="connsiteY5" fmla="*/ 2470605 h 8243921"/>
              <a:gd name="connsiteX0" fmla="*/ 0 w 6876110"/>
              <a:gd name="connsiteY0" fmla="*/ 2462440 h 8235756"/>
              <a:gd name="connsiteX1" fmla="*/ 1519210 w 6876110"/>
              <a:gd name="connsiteY1" fmla="*/ 0 h 8235756"/>
              <a:gd name="connsiteX2" fmla="*/ 6859308 w 6876110"/>
              <a:gd name="connsiteY2" fmla="*/ 3531948 h 8235756"/>
              <a:gd name="connsiteX3" fmla="*/ 6876110 w 6876110"/>
              <a:gd name="connsiteY3" fmla="*/ 8234579 h 8235756"/>
              <a:gd name="connsiteX4" fmla="*/ 1776 w 6876110"/>
              <a:gd name="connsiteY4" fmla="*/ 8234577 h 8235756"/>
              <a:gd name="connsiteX5" fmla="*/ 0 w 6876110"/>
              <a:gd name="connsiteY5" fmla="*/ 2462440 h 8235756"/>
              <a:gd name="connsiteX0" fmla="*/ 0 w 6876110"/>
              <a:gd name="connsiteY0" fmla="*/ 2462440 h 8235756"/>
              <a:gd name="connsiteX1" fmla="*/ 1519210 w 6876110"/>
              <a:gd name="connsiteY1" fmla="*/ 0 h 8235756"/>
              <a:gd name="connsiteX2" fmla="*/ 6859308 w 6876110"/>
              <a:gd name="connsiteY2" fmla="*/ 3531948 h 8235756"/>
              <a:gd name="connsiteX3" fmla="*/ 6876110 w 6876110"/>
              <a:gd name="connsiteY3" fmla="*/ 8234579 h 8235756"/>
              <a:gd name="connsiteX4" fmla="*/ 1776 w 6876110"/>
              <a:gd name="connsiteY4" fmla="*/ 8234577 h 8235756"/>
              <a:gd name="connsiteX5" fmla="*/ 0 w 6876110"/>
              <a:gd name="connsiteY5" fmla="*/ 2462440 h 8235756"/>
              <a:gd name="connsiteX0" fmla="*/ 0 w 6876110"/>
              <a:gd name="connsiteY0" fmla="*/ 2462440 h 8235756"/>
              <a:gd name="connsiteX1" fmla="*/ 1519210 w 6876110"/>
              <a:gd name="connsiteY1" fmla="*/ 0 h 8235756"/>
              <a:gd name="connsiteX2" fmla="*/ 6859309 w 6876110"/>
              <a:gd name="connsiteY2" fmla="*/ 2928475 h 8235756"/>
              <a:gd name="connsiteX3" fmla="*/ 6876110 w 6876110"/>
              <a:gd name="connsiteY3" fmla="*/ 8234579 h 8235756"/>
              <a:gd name="connsiteX4" fmla="*/ 1776 w 6876110"/>
              <a:gd name="connsiteY4" fmla="*/ 8234577 h 8235756"/>
              <a:gd name="connsiteX5" fmla="*/ 0 w 6876110"/>
              <a:gd name="connsiteY5" fmla="*/ 2462440 h 8235756"/>
              <a:gd name="connsiteX0" fmla="*/ 0 w 6876110"/>
              <a:gd name="connsiteY0" fmla="*/ 2462440 h 8235756"/>
              <a:gd name="connsiteX1" fmla="*/ 1519210 w 6876110"/>
              <a:gd name="connsiteY1" fmla="*/ 0 h 8235756"/>
              <a:gd name="connsiteX2" fmla="*/ 6859310 w 6876110"/>
              <a:gd name="connsiteY2" fmla="*/ 2928475 h 8235756"/>
              <a:gd name="connsiteX3" fmla="*/ 6876110 w 6876110"/>
              <a:gd name="connsiteY3" fmla="*/ 8234579 h 8235756"/>
              <a:gd name="connsiteX4" fmla="*/ 1776 w 6876110"/>
              <a:gd name="connsiteY4" fmla="*/ 8234577 h 8235756"/>
              <a:gd name="connsiteX5" fmla="*/ 0 w 6876110"/>
              <a:gd name="connsiteY5" fmla="*/ 2462440 h 8235756"/>
              <a:gd name="connsiteX0" fmla="*/ 0 w 6876110"/>
              <a:gd name="connsiteY0" fmla="*/ 2462440 h 8235756"/>
              <a:gd name="connsiteX1" fmla="*/ 1519210 w 6876110"/>
              <a:gd name="connsiteY1" fmla="*/ 0 h 8235756"/>
              <a:gd name="connsiteX2" fmla="*/ 6867488 w 6876110"/>
              <a:gd name="connsiteY2" fmla="*/ 2878185 h 8235756"/>
              <a:gd name="connsiteX3" fmla="*/ 6876110 w 6876110"/>
              <a:gd name="connsiteY3" fmla="*/ 8234579 h 8235756"/>
              <a:gd name="connsiteX4" fmla="*/ 1776 w 6876110"/>
              <a:gd name="connsiteY4" fmla="*/ 8234577 h 8235756"/>
              <a:gd name="connsiteX5" fmla="*/ 0 w 6876110"/>
              <a:gd name="connsiteY5" fmla="*/ 2462440 h 8235756"/>
              <a:gd name="connsiteX0" fmla="*/ 0 w 6876110"/>
              <a:gd name="connsiteY0" fmla="*/ 2185846 h 7959162"/>
              <a:gd name="connsiteX1" fmla="*/ 1600971 w 6876110"/>
              <a:gd name="connsiteY1" fmla="*/ 0 h 7959162"/>
              <a:gd name="connsiteX2" fmla="*/ 6867488 w 6876110"/>
              <a:gd name="connsiteY2" fmla="*/ 2601591 h 7959162"/>
              <a:gd name="connsiteX3" fmla="*/ 6876110 w 6876110"/>
              <a:gd name="connsiteY3" fmla="*/ 7957985 h 7959162"/>
              <a:gd name="connsiteX4" fmla="*/ 1776 w 6876110"/>
              <a:gd name="connsiteY4" fmla="*/ 7957983 h 7959162"/>
              <a:gd name="connsiteX5" fmla="*/ 0 w 6876110"/>
              <a:gd name="connsiteY5" fmla="*/ 2185846 h 795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6110" h="7959162">
                <a:moveTo>
                  <a:pt x="0" y="2185846"/>
                </a:moveTo>
                <a:lnTo>
                  <a:pt x="1600971" y="0"/>
                </a:lnTo>
                <a:lnTo>
                  <a:pt x="6867488" y="2601591"/>
                </a:lnTo>
                <a:cubicBezTo>
                  <a:pt x="6884003" y="2620110"/>
                  <a:pt x="6863786" y="7929410"/>
                  <a:pt x="6876110" y="7957985"/>
                </a:cubicBezTo>
                <a:cubicBezTo>
                  <a:pt x="6855780" y="7953905"/>
                  <a:pt x="1328771" y="7962068"/>
                  <a:pt x="1776" y="7957983"/>
                </a:cubicBezTo>
                <a:cubicBezTo>
                  <a:pt x="1184" y="5780841"/>
                  <a:pt x="592" y="2215783"/>
                  <a:pt x="0" y="2185846"/>
                </a:cubicBezTo>
                <a:close/>
              </a:path>
            </a:pathLst>
          </a:custGeom>
          <a:solidFill>
            <a:srgbClr val="39413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1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0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52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9/4/2019 3:18 PM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5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9/4/2019 3:18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4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9/4/2019 3:18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4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A8838-6EBE-46CA-B060-595B7EC8D8FD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EF81-1A53-4C6A-9215-E89828784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1" r:id="rId3"/>
    <p:sldLayoutId id="2147483667" r:id="rId4"/>
    <p:sldLayoutId id="2147483675" r:id="rId5"/>
    <p:sldLayoutId id="2147483676" r:id="rId6"/>
    <p:sldLayoutId id="21474836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inghouse.futurereadyiowa.gov/how-it-work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8" y="197324"/>
            <a:ext cx="8915418" cy="662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68" y="5580110"/>
            <a:ext cx="81062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September 6, 2019 </a:t>
            </a:r>
          </a:p>
          <a:p>
            <a:r>
              <a:rPr lang="en-US" sz="2000" b="1" cap="all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 market information </a:t>
            </a:r>
          </a:p>
          <a:p>
            <a:r>
              <a:rPr lang="en-US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Donna Burkett</a:t>
            </a:r>
            <a:endParaRPr lang="en-US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22" y="237224"/>
            <a:ext cx="1786401" cy="5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835" y="1776392"/>
            <a:ext cx="859669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 market information </a:t>
            </a:r>
            <a:r>
              <a:rPr lang="en-US" sz="32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from: </a:t>
            </a:r>
          </a:p>
          <a:p>
            <a:endParaRPr lang="en-US" sz="3200" b="1" cap="all" dirty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25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quarterly </a:t>
            </a:r>
            <a:r>
              <a:rPr lang="en-US" sz="25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census of employment and wages</a:t>
            </a:r>
          </a:p>
          <a:p>
            <a:endParaRPr lang="en-US" sz="2500" b="1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25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industry </a:t>
            </a:r>
            <a:r>
              <a:rPr lang="en-US" sz="25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and occupation forecasts and </a:t>
            </a:r>
            <a:endParaRPr lang="en-US" sz="2500" b="1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500" b="1" cap="all" dirty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25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local </a:t>
            </a:r>
            <a:r>
              <a:rPr lang="en-US" sz="25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employment dynamics</a:t>
            </a:r>
            <a:endParaRPr lang="en-US" sz="25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61860"/>
            <a:ext cx="8153400" cy="47889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+mn-lt"/>
                <a:cs typeface="Arial" pitchFamily="34" charset="0"/>
              </a:rPr>
              <a:t/>
            </a:r>
            <a:br>
              <a:rPr lang="en-US" sz="3200" b="1" dirty="0" smtClean="0">
                <a:latin typeface="+mn-lt"/>
                <a:cs typeface="Arial" pitchFamily="34" charset="0"/>
              </a:rPr>
            </a:br>
            <a:r>
              <a:rPr lang="en-US" sz="3600" b="1" dirty="0" smtClean="0">
                <a:latin typeface="+mn-lt"/>
                <a:cs typeface="Arial" pitchFamily="34" charset="0"/>
              </a:rPr>
              <a:t>Iowa and the Des Moines Area</a:t>
            </a:r>
            <a:r>
              <a:rPr lang="en-US" sz="4000" b="1" dirty="0" smtClean="0">
                <a:latin typeface="+mn-lt"/>
                <a:cs typeface="Arial" pitchFamily="34" charset="0"/>
              </a:rPr>
              <a:t/>
            </a:r>
            <a:br>
              <a:rPr lang="en-US" sz="4000" b="1" dirty="0" smtClean="0">
                <a:latin typeface="+mn-lt"/>
                <a:cs typeface="Arial" pitchFamily="34" charset="0"/>
              </a:rPr>
            </a:br>
            <a:endParaRPr lang="en-US" sz="4000" b="1" dirty="0"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457" y="575898"/>
            <a:ext cx="8975911" cy="6045148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2018 the Accommodation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Food Services sector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Iowa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of Iowa’s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employment,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123,589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7,200 locations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(83% of the workers were employed in Food Service and Drinking Places)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$47,511 is the average annual wage for all industries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$16,719 was the annual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 for Accommodation and Food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ervices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Moines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of the state’s employment in Leisure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Hospitality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36,514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1,800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$55,980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average annual wage for all industries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19,302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the annual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wage for Leisure and Hospitality</a:t>
            </a:r>
          </a:p>
          <a:p>
            <a:pPr lvl="2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Polk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the 6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highest annual county wage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19,612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wage for all industries in Polk county was $57,185 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females than males are employed in the sector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 age group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consisted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25-34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olds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35-44 year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olds</a:t>
            </a:r>
          </a:p>
          <a:p>
            <a:endParaRPr lang="en-US" sz="1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The Hospitality</a:t>
            </a:r>
            <a:r>
              <a:rPr lang="en-US" sz="36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Industry and Job Outlook</a:t>
            </a:r>
            <a:br>
              <a:rPr lang="en-US" sz="36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endParaRPr lang="en-US" sz="36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09" y="517744"/>
            <a:ext cx="8342286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  <a:cs typeface="Arial" pitchFamily="34" charset="0"/>
              </a:rPr>
              <a:t>IOWA </a:t>
            </a:r>
            <a:r>
              <a:rPr lang="en-US" sz="4000" b="1" dirty="0" smtClean="0">
                <a:latin typeface="+mn-lt"/>
                <a:cs typeface="Arial" pitchFamily="34" charset="0"/>
              </a:rPr>
              <a:t> </a:t>
            </a:r>
            <a:br>
              <a:rPr lang="en-US" sz="4000" b="1" dirty="0" smtClean="0">
                <a:latin typeface="+mn-lt"/>
                <a:cs typeface="Arial" pitchFamily="34" charset="0"/>
              </a:rPr>
            </a:br>
            <a:r>
              <a:rPr lang="en-US" sz="4000" b="1" dirty="0" smtClean="0">
                <a:latin typeface="+mn-lt"/>
                <a:cs typeface="Arial" pitchFamily="34" charset="0"/>
              </a:rPr>
              <a:t>HOSPITALITY </a:t>
            </a:r>
            <a:r>
              <a:rPr lang="en-US" sz="4000" b="1" dirty="0">
                <a:latin typeface="+mn-lt"/>
                <a:cs typeface="Arial" pitchFamily="34" charset="0"/>
              </a:rPr>
              <a:t>INDUSTRY PROJECTIONS </a:t>
            </a:r>
            <a:r>
              <a:rPr lang="en-US" sz="4000" b="1" dirty="0" smtClean="0">
                <a:cs typeface="Arial" pitchFamily="34" charset="0"/>
              </a:rPr>
              <a:t>2016-2026</a:t>
            </a:r>
            <a:r>
              <a:rPr lang="en-US" sz="4000" b="1" dirty="0" smtClean="0">
                <a:latin typeface="+mn-lt"/>
                <a:cs typeface="Arial" pitchFamily="34" charset="0"/>
              </a:rPr>
              <a:t> </a:t>
            </a:r>
            <a:endParaRPr lang="en-US" sz="4000" b="1" dirty="0">
              <a:latin typeface="+mn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"/>
          <a:stretch/>
        </p:blipFill>
        <p:spPr bwMode="auto">
          <a:xfrm>
            <a:off x="561250" y="2446014"/>
            <a:ext cx="7668349" cy="207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250" y="4625484"/>
            <a:ext cx="7492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Source:  Industry Forecasts, Iowa Workforce Development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9"/>
          <a:stretch/>
        </p:blipFill>
        <p:spPr bwMode="auto">
          <a:xfrm>
            <a:off x="794044" y="2728175"/>
            <a:ext cx="7675860" cy="20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3488" y="13356"/>
            <a:ext cx="8930419" cy="24495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+mn-lt"/>
                <a:cs typeface="Arial" pitchFamily="34" charset="0"/>
              </a:rPr>
              <a:t>IWD REGION </a:t>
            </a:r>
            <a:r>
              <a:rPr lang="en-US" sz="4000" b="1" dirty="0" smtClean="0">
                <a:latin typeface="+mn-lt"/>
                <a:cs typeface="Arial" pitchFamily="34" charset="0"/>
              </a:rPr>
              <a:t>11</a:t>
            </a:r>
          </a:p>
          <a:p>
            <a:pPr algn="ctr"/>
            <a:r>
              <a:rPr lang="en-US" sz="4000" b="1" dirty="0">
                <a:cs typeface="Arial" pitchFamily="34" charset="0"/>
              </a:rPr>
              <a:t>HOSPITALITY INDUSTRY PROJECTIONS </a:t>
            </a:r>
            <a:r>
              <a:rPr lang="en-US" sz="4000" b="1" dirty="0">
                <a:cs typeface="Arial" pitchFamily="34" charset="0"/>
              </a:rPr>
              <a:t>2016-2026</a:t>
            </a:r>
            <a:r>
              <a:rPr lang="en-US" sz="4000" b="1" dirty="0">
                <a:cs typeface="Arial" pitchFamily="34" charset="0"/>
              </a:rPr>
              <a:t> </a:t>
            </a:r>
          </a:p>
          <a:p>
            <a:pPr algn="ctr"/>
            <a:r>
              <a:rPr lang="en-US" sz="2600" b="1" dirty="0" smtClean="0">
                <a:cs typeface="Arial" pitchFamily="34" charset="0"/>
              </a:rPr>
              <a:t>(IWD </a:t>
            </a:r>
            <a:r>
              <a:rPr lang="en-US" sz="2600" b="1" dirty="0">
                <a:cs typeface="Arial" pitchFamily="34" charset="0"/>
              </a:rPr>
              <a:t>Region 11 includes the counties </a:t>
            </a:r>
            <a:r>
              <a:rPr lang="en-US" sz="2600" b="1" dirty="0" smtClean="0">
                <a:cs typeface="Arial" pitchFamily="34" charset="0"/>
              </a:rPr>
              <a:t>of: </a:t>
            </a:r>
            <a:r>
              <a:rPr lang="en-US" sz="2600" b="1" dirty="0">
                <a:cs typeface="Arial" pitchFamily="34" charset="0"/>
              </a:rPr>
              <a:t>Boone, Dallas, Jasper, Madison, Marion, Polk, Story</a:t>
            </a:r>
            <a:r>
              <a:rPr lang="en-US" sz="2600" b="1" dirty="0" smtClean="0">
                <a:cs typeface="Arial" pitchFamily="34" charset="0"/>
              </a:rPr>
              <a:t>, Warren</a:t>
            </a:r>
            <a:r>
              <a:rPr lang="en-US" sz="2600" b="1" dirty="0">
                <a:cs typeface="Arial" pitchFamily="34" charset="0"/>
              </a:rPr>
              <a:t>) 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852293" y="4909757"/>
            <a:ext cx="7492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Source:  Industry Forecasts, Iowa Workforce Development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716" y="144780"/>
            <a:ext cx="8710862" cy="1167063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latin typeface="Arial" pitchFamily="34" charset="0"/>
                <a:cs typeface="Arial" pitchFamily="34" charset="0"/>
              </a:rPr>
              <a:t>Hospitality</a:t>
            </a:r>
            <a:br>
              <a:rPr lang="en-US" sz="3400" b="1" dirty="0" smtClean="0"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Iowa Occupations with the Largest</a:t>
            </a:r>
            <a:br>
              <a:rPr lang="en-US" sz="3400" b="1" dirty="0" smtClean="0"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Employment Change 2016-2026</a:t>
            </a:r>
            <a:endParaRPr lang="en-US" sz="3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03" y="1579103"/>
            <a:ext cx="7254875" cy="473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8303" y="6322197"/>
            <a:ext cx="7492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Occupational Forecasts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Iowa Workforce Development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716" y="98480"/>
            <a:ext cx="8710862" cy="11670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Hospitality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IWD Region 11 Occupations with the Largest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Employment Change 2016-2026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70" y="1393854"/>
            <a:ext cx="7041548" cy="505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485" y="6472587"/>
            <a:ext cx="7492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Source: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Occupational Forecasts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, Iowa Workforce Development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6351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labor market information</a:t>
            </a:r>
          </a:p>
          <a:p>
            <a:pPr algn="ctr"/>
            <a:r>
              <a:rPr lang="en-US" sz="32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you need?</a:t>
            </a:r>
            <a:endParaRPr lang="en-US" sz="32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376" y="571662"/>
            <a:ext cx="772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Iowalmi.gov</a:t>
            </a:r>
            <a:endParaRPr lang="en-US" sz="24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7" y="1218955"/>
            <a:ext cx="8204120" cy="541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6614160" y="3139441"/>
            <a:ext cx="800100" cy="1295399"/>
          </a:xfrm>
          <a:prstGeom prst="line">
            <a:avLst/>
          </a:prstGeom>
          <a:ln w="38100">
            <a:solidFill>
              <a:srgbClr val="3941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69546" y="1124580"/>
            <a:ext cx="5170494" cy="2449607"/>
          </a:xfrm>
          <a:prstGeom prst="ellipse">
            <a:avLst/>
          </a:prstGeom>
          <a:noFill/>
          <a:ln w="34925">
            <a:solidFill>
              <a:srgbClr val="394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1255" y="4498009"/>
            <a:ext cx="235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type of question am I trying to answer?</a:t>
            </a:r>
            <a:endParaRPr lang="en-US" sz="2000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2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2047" y="344866"/>
            <a:ext cx="7151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Local Area Unemployment Statistics (LAUS)</a:t>
            </a:r>
            <a:endParaRPr lang="en-US" sz="20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2087" r="1771"/>
          <a:stretch/>
        </p:blipFill>
        <p:spPr bwMode="auto">
          <a:xfrm>
            <a:off x="2410945" y="892104"/>
            <a:ext cx="6621780" cy="558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820" y="3567254"/>
            <a:ext cx="2329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Select Labor Force Measurement &amp; County/Region</a:t>
            </a:r>
            <a:endParaRPr lang="en-US" sz="1400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05495" y="5318276"/>
            <a:ext cx="5020573" cy="1257784"/>
          </a:xfrm>
          <a:prstGeom prst="ellipse">
            <a:avLst/>
          </a:prstGeom>
          <a:noFill/>
          <a:ln w="34925">
            <a:solidFill>
              <a:srgbClr val="008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884351" y="4374014"/>
            <a:ext cx="1379384" cy="968949"/>
          </a:xfrm>
          <a:prstGeom prst="line">
            <a:avLst/>
          </a:prstGeom>
          <a:ln w="38100">
            <a:solidFill>
              <a:srgbClr val="0080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1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726" y="96892"/>
            <a:ext cx="818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Iowa Workforce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8451" y="707208"/>
            <a:ext cx="6379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what Is Labor Market Information (LMI)?</a:t>
            </a:r>
            <a:endParaRPr lang="en-US" sz="20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400" y="1332435"/>
            <a:ext cx="83565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Labor </a:t>
            </a:r>
            <a:r>
              <a:rPr lang="en-US" sz="2000" dirty="0"/>
              <a:t>market information is data related to employment and the workforce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information is collected, analyzed and disseminated in cooperation with the U.S. Department of Labor's Bureau of Labor Statistics (BLS) and Employment and Training Administration (ETA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LMI Division of Iowa Workforce Develop is responsible for collecting, analyzing and reporting data related to Iowa’s workforce and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goal of LMI is to help customers make informed plans, choices, and decisions for a variety of purposes, including business investment decisions, career planning and preparation, education and training offerings, job search opportunities, hiring, and public or private workforce </a:t>
            </a:r>
            <a:r>
              <a:rPr lang="en-US" sz="2000" dirty="0" smtClean="0"/>
              <a:t>investments</a:t>
            </a:r>
            <a:endParaRPr lang="en-US" sz="2000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21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2047" y="43151"/>
            <a:ext cx="7151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Occupational wages - Iowa wage report</a:t>
            </a:r>
            <a:endParaRPr lang="en-US" sz="20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786" y="1076649"/>
            <a:ext cx="1914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Select your occupation and Geography</a:t>
            </a:r>
            <a:endParaRPr lang="en-US" sz="1400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531432" y="1815313"/>
            <a:ext cx="635961" cy="1297616"/>
          </a:xfrm>
          <a:prstGeom prst="line">
            <a:avLst/>
          </a:prstGeom>
          <a:ln w="38100">
            <a:solidFill>
              <a:srgbClr val="0080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 b="-1"/>
          <a:stretch/>
        </p:blipFill>
        <p:spPr bwMode="auto">
          <a:xfrm>
            <a:off x="2683071" y="443259"/>
            <a:ext cx="6217861" cy="63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898554" y="2647278"/>
            <a:ext cx="5148264" cy="1699260"/>
          </a:xfrm>
          <a:prstGeom prst="ellipse">
            <a:avLst/>
          </a:prstGeom>
          <a:noFill/>
          <a:ln w="34925">
            <a:solidFill>
              <a:srgbClr val="008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8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2047" y="344866"/>
            <a:ext cx="7151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Occupational wages - Iowa wage report</a:t>
            </a:r>
            <a:endParaRPr lang="en-US" sz="20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"/>
          <a:stretch/>
        </p:blipFill>
        <p:spPr bwMode="auto">
          <a:xfrm>
            <a:off x="1728047" y="767836"/>
            <a:ext cx="7324513" cy="58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269067" y="1561263"/>
            <a:ext cx="5335693" cy="2476500"/>
          </a:xfrm>
          <a:prstGeom prst="ellipse">
            <a:avLst/>
          </a:prstGeom>
          <a:noFill/>
          <a:ln w="34925">
            <a:solidFill>
              <a:srgbClr val="008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flipH="1" flipV="1">
            <a:off x="1828801" y="1843205"/>
            <a:ext cx="440266" cy="956308"/>
          </a:xfrm>
          <a:prstGeom prst="line">
            <a:avLst/>
          </a:prstGeom>
          <a:ln w="38100">
            <a:solidFill>
              <a:srgbClr val="0080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59" y="1329091"/>
            <a:ext cx="1973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Select your occupation and Geography</a:t>
            </a:r>
            <a:endParaRPr lang="en-US" sz="1400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87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05787" y="344866"/>
            <a:ext cx="733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Benefits offered by employers</a:t>
            </a:r>
            <a:endParaRPr lang="en-US" sz="20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83" y="798316"/>
            <a:ext cx="62865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190271" y="3428060"/>
            <a:ext cx="5020573" cy="868311"/>
          </a:xfrm>
          <a:prstGeom prst="ellipse">
            <a:avLst/>
          </a:prstGeom>
          <a:noFill/>
          <a:ln w="34925">
            <a:solidFill>
              <a:srgbClr val="008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endCxn id="5" idx="2"/>
          </p:cNvCxnSpPr>
          <p:nvPr/>
        </p:nvCxnSpPr>
        <p:spPr>
          <a:xfrm flipV="1">
            <a:off x="1755063" y="3862216"/>
            <a:ext cx="435208" cy="954107"/>
          </a:xfrm>
          <a:prstGeom prst="line">
            <a:avLst/>
          </a:prstGeom>
          <a:ln w="38100">
            <a:solidFill>
              <a:srgbClr val="0080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5664" y="4799638"/>
            <a:ext cx="2050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Select your Industry, regional data on additional tabs</a:t>
            </a:r>
            <a:endParaRPr lang="en-US" sz="1400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5371" y="344866"/>
            <a:ext cx="771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Laborshed Study (Labor supply &amp; Characteristics)</a:t>
            </a:r>
            <a:endParaRPr lang="en-US" sz="20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43" y="834443"/>
            <a:ext cx="6822543" cy="565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182005" y="3999031"/>
            <a:ext cx="814540" cy="522401"/>
          </a:xfrm>
          <a:prstGeom prst="line">
            <a:avLst/>
          </a:prstGeom>
          <a:ln w="38100">
            <a:solidFill>
              <a:srgbClr val="0080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5776" y="3238242"/>
            <a:ext cx="1914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Select your City, County, or region  </a:t>
            </a:r>
            <a:endParaRPr lang="en-US" sz="1600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66900" y="3550920"/>
            <a:ext cx="6423660" cy="2842259"/>
          </a:xfrm>
          <a:prstGeom prst="ellipse">
            <a:avLst/>
          </a:prstGeom>
          <a:noFill/>
          <a:ln w="34925">
            <a:solidFill>
              <a:srgbClr val="008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2038" y="230566"/>
            <a:ext cx="7084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College student retention</a:t>
            </a:r>
            <a:endParaRPr lang="en-US" sz="20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"/>
          <a:stretch/>
        </p:blipFill>
        <p:spPr bwMode="auto">
          <a:xfrm>
            <a:off x="2578881" y="631595"/>
            <a:ext cx="6321279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120140" y="4610100"/>
            <a:ext cx="1240649" cy="699493"/>
          </a:xfrm>
          <a:prstGeom prst="line">
            <a:avLst/>
          </a:prstGeom>
          <a:ln w="38100">
            <a:solidFill>
              <a:srgbClr val="0080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0020" y="3367798"/>
            <a:ext cx="2674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Select </a:t>
            </a:r>
          </a:p>
          <a:p>
            <a:r>
              <a:rPr lang="en-US" sz="16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Decision factors, Intended </a:t>
            </a:r>
            <a:r>
              <a:rPr lang="en-US" sz="1600" b="1" cap="all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</a:t>
            </a:r>
            <a:r>
              <a:rPr lang="en-US" sz="16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ccupation, institution type, Demographics</a:t>
            </a:r>
            <a:endParaRPr lang="en-US" sz="1600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7452" y="4521961"/>
            <a:ext cx="5983075" cy="2123904"/>
          </a:xfrm>
          <a:prstGeom prst="ellipse">
            <a:avLst/>
          </a:prstGeom>
          <a:noFill/>
          <a:ln w="34925">
            <a:solidFill>
              <a:srgbClr val="008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30052" y="387996"/>
            <a:ext cx="8052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Worker Adjustment Retraining Notification (Warn)</a:t>
            </a:r>
            <a:endParaRPr lang="en-US" sz="20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1"/>
          <a:stretch/>
        </p:blipFill>
        <p:spPr bwMode="auto">
          <a:xfrm>
            <a:off x="1452965" y="848995"/>
            <a:ext cx="733289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056267" y="4597761"/>
            <a:ext cx="5983075" cy="1513147"/>
          </a:xfrm>
          <a:prstGeom prst="ellipse">
            <a:avLst/>
          </a:prstGeom>
          <a:noFill/>
          <a:ln w="34925">
            <a:solidFill>
              <a:srgbClr val="008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1130052" y="4159858"/>
            <a:ext cx="195771" cy="884582"/>
          </a:xfrm>
          <a:prstGeom prst="line">
            <a:avLst/>
          </a:prstGeom>
          <a:ln w="38100">
            <a:solidFill>
              <a:srgbClr val="0080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2748" y="3082640"/>
            <a:ext cx="1914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Select Company,  City, county, Date of impact</a:t>
            </a:r>
            <a:endParaRPr lang="en-US" sz="16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Quarterly Census of Employment and Wages (QCEW), </a:t>
            </a:r>
            <a:r>
              <a:rPr lang="en-US" sz="1000" dirty="0"/>
              <a:t>Iowa Workforce </a:t>
            </a:r>
            <a:r>
              <a:rPr lang="en-US" sz="1000" dirty="0" smtClean="0"/>
              <a:t>Development (</a:t>
            </a:r>
            <a:r>
              <a:rPr lang="en-US" sz="1000" i="1" dirty="0" smtClean="0">
                <a:solidFill>
                  <a:srgbClr val="1243DE"/>
                </a:solidFill>
              </a:rPr>
              <a:t>iowalmi.gov/</a:t>
            </a:r>
            <a:r>
              <a:rPr lang="en-US" sz="1000" i="1" dirty="0" err="1" smtClean="0">
                <a:solidFill>
                  <a:srgbClr val="1243DE"/>
                </a:solidFill>
              </a:rPr>
              <a:t>qcew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36095"/>
            <a:ext cx="8153400" cy="7574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Unemployment Rates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6200" y="52806"/>
            <a:ext cx="8991600" cy="1282700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 b="1" dirty="0" smtClean="0">
                <a:solidFill>
                  <a:schemeClr val="tx2"/>
                </a:solidFill>
              </a:rPr>
              <a:t>Quarterly Industry Employment and Wages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867457"/>
            <a:ext cx="8658225" cy="538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429500" y="1647824"/>
            <a:ext cx="819150" cy="295275"/>
          </a:xfrm>
          <a:prstGeom prst="ellipse">
            <a:avLst/>
          </a:prstGeom>
          <a:noFill/>
          <a:ln w="19050">
            <a:solidFill>
              <a:srgbClr val="394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29475" y="1266825"/>
            <a:ext cx="200025" cy="380999"/>
          </a:xfrm>
          <a:prstGeom prst="straightConnector1">
            <a:avLst/>
          </a:prstGeom>
          <a:ln w="19050">
            <a:solidFill>
              <a:srgbClr val="3941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5100"/>
            <a:ext cx="8458200" cy="12827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Quarterly Industry </a:t>
            </a:r>
            <a:r>
              <a:rPr lang="en-US" b="1" dirty="0" smtClean="0">
                <a:solidFill>
                  <a:schemeClr val="tx2"/>
                </a:solidFill>
              </a:rPr>
              <a:t>Employment      </a:t>
            </a:r>
            <a:r>
              <a:rPr lang="en-US" b="1" dirty="0">
                <a:solidFill>
                  <a:schemeClr val="tx2"/>
                </a:solidFill>
              </a:rPr>
              <a:t>and Wages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Quarterly Census of Employment and Wages (QCEW), </a:t>
            </a:r>
            <a:r>
              <a:rPr lang="en-US" sz="1000" dirty="0"/>
              <a:t>Iowa Workforce Development (</a:t>
            </a:r>
            <a:r>
              <a:rPr lang="en-US" sz="1000" i="1" dirty="0">
                <a:solidFill>
                  <a:srgbClr val="1243DE"/>
                </a:solidFill>
              </a:rPr>
              <a:t>iowalmi.gov/</a:t>
            </a:r>
            <a:r>
              <a:rPr lang="en-US" sz="1000" i="1" dirty="0" err="1">
                <a:solidFill>
                  <a:srgbClr val="1243DE"/>
                </a:solidFill>
              </a:rPr>
              <a:t>qcew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90500"/>
            <a:ext cx="8915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/>
            </a:r>
            <a:br>
              <a:rPr lang="en-US" sz="4000" dirty="0" smtClean="0">
                <a:solidFill>
                  <a:schemeClr val="tx2"/>
                </a:solidFill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48473"/>
            <a:ext cx="8739518" cy="48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rot="5400000">
            <a:off x="578727" y="3621796"/>
            <a:ext cx="861844" cy="295275"/>
          </a:xfrm>
          <a:prstGeom prst="ellipse">
            <a:avLst/>
          </a:prstGeom>
          <a:noFill/>
          <a:ln w="19050">
            <a:solidFill>
              <a:srgbClr val="394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09649" y="2876550"/>
            <a:ext cx="1" cy="361949"/>
          </a:xfrm>
          <a:prstGeom prst="straightConnector1">
            <a:avLst/>
          </a:prstGeom>
          <a:ln w="19050">
            <a:solidFill>
              <a:srgbClr val="3941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3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328" y="233310"/>
            <a:ext cx="810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Iowa Workforce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3328" y="987012"/>
            <a:ext cx="750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Resources &amp; Related sites:</a:t>
            </a:r>
            <a:endParaRPr lang="en-US" sz="20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" y="1636062"/>
            <a:ext cx="88966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Iowaworkforcedevelopment.gov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sz="1000" b="1" cap="all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Iowalmi.gov – Labor market information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sz="1000" b="1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Futurereadyiowa.gov – connecting iowans to </a:t>
            </a:r>
            <a:endParaRPr lang="en-US" b="1" cap="all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buSzPct val="50000"/>
              <a:tabLst>
                <a:tab pos="284163" algn="l"/>
              </a:tabLst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post-secondary education, training, &amp; careers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Clearinghouse for work-based learning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Last-Dollar Scholarship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Future ready </a:t>
            </a:r>
            <a:r>
              <a:rPr lang="en-US" b="1" cap="all" dirty="0" err="1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iowa</a:t>
            </a: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grant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employer innovation fund 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Work-based learning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https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://clearinghouse.futurereadyiowa.gov/how-it-works/</a:t>
            </a:r>
            <a:endParaRPr lang="en-US" sz="1600" b="1" cap="all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buSzPct val="50000"/>
              <a:tabLst>
                <a:tab pos="284163" algn="l"/>
              </a:tabLst>
            </a:pPr>
            <a:endParaRPr lang="en-US" sz="1000" b="1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iowaCareercoach.gov – Career exploration information, Assessments tools, &amp; resources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sz="1000" b="1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Earnandlearniowa.gov – Connecting Iowans &amp; employers registered apprenticeship opportunities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sz="1000" b="1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Homebaseiowa.gov – connecting veterans to careers and resources</a:t>
            </a:r>
            <a:endParaRPr lang="en-US" sz="1200" cap="all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328" y="233310"/>
            <a:ext cx="810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Future Ready Iowa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7593" y="1223232"/>
            <a:ext cx="810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 market information:</a:t>
            </a:r>
            <a:endParaRPr lang="en-US" sz="20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6558" y="1623342"/>
            <a:ext cx="79274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Ryan west, Labor market information Director 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ryan.west@iwd.iowa.gov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515.725.3896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b="1" cap="all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en-US" b="1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en-US" b="1" cap="all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Donna Burkett 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donna.burkett@iwd.iowa.gov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515.242.5862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►"/>
            </a:pPr>
            <a:endParaRPr lang="en-US" b="1" cap="all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50000"/>
              <a:buFont typeface="Arial" panose="020B0604020202020204" pitchFamily="34" charset="0"/>
              <a:buChar char="►"/>
            </a:pPr>
            <a:endParaRPr lang="en-US" b="1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Ryan murphy 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ryan.murphy@iwd.iowa.gov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►"/>
            </a:pPr>
            <a:r>
              <a:rPr lang="en-US" b="1" cap="all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515.281.7505</a:t>
            </a:r>
          </a:p>
          <a:p>
            <a:pPr marL="742950" lvl="1" indent="-285750">
              <a:buSzPct val="50000"/>
              <a:buFont typeface="Arial" panose="020B0604020202020204" pitchFamily="34" charset="0"/>
              <a:buChar char="►"/>
            </a:pPr>
            <a:endParaRPr lang="en-US" b="1" cap="all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50000"/>
              <a:buFont typeface="Arial" panose="020B0604020202020204" pitchFamily="34" charset="0"/>
              <a:buChar char="►"/>
            </a:pPr>
            <a:endParaRPr lang="en-US" b="1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50000"/>
              <a:buFont typeface="Arial" panose="020B0604020202020204" pitchFamily="34" charset="0"/>
              <a:buChar char="►"/>
            </a:pPr>
            <a:endParaRPr lang="en-US" b="1" cap="all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b="1" cap="all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en-US" cap="all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787" y="48701"/>
            <a:ext cx="8017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Iowa Workforce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8685" y="1127856"/>
            <a:ext cx="81762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Labor </a:t>
            </a:r>
            <a:r>
              <a:rPr lang="en-US" dirty="0"/>
              <a:t>market information is data related to employment and the workforce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information is collected, analyzed and disseminated in cooperation with the U.S. Department of Labor's Bureau of Labor Statistics (BLS) and Employment and Training Administration (ETA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LMI Division of Iowa Workforce Develop is responsible for collecting, analyzing and reporting data related to Iowa’s workforce and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goal of LMI is to help customers make informed plans, choices, and decisions for a variety of purposes, including business investment decisions, career planning and preparation, education and training offerings, job search opportunities, hiring, and public or private workforce </a:t>
            </a:r>
            <a:r>
              <a:rPr lang="en-US" dirty="0" smtClean="0"/>
              <a:t>investments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cap="all" dirty="0" smtClean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612" y="625348"/>
            <a:ext cx="776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Notable </a:t>
            </a:r>
            <a:r>
              <a:rPr lang="en-US" sz="24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Numbers   </a:t>
            </a:r>
            <a:r>
              <a:rPr lang="en-US" sz="2400" b="1" u="sng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www.iowalmi.gov</a:t>
            </a:r>
            <a:endParaRPr lang="en-US" sz="2400" u="sng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910" y="1504882"/>
            <a:ext cx="71994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sz="2000" b="1" dirty="0" smtClean="0"/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sz="2000" b="1" dirty="0" smtClean="0"/>
              <a:t>Career Publications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sz="2000" b="1" dirty="0"/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sz="2000" b="1" dirty="0" err="1"/>
              <a:t>Laborshed</a:t>
            </a:r>
            <a:r>
              <a:rPr lang="en-US" sz="2000" b="1" dirty="0"/>
              <a:t> Studies (Labor Availability</a:t>
            </a:r>
            <a:r>
              <a:rPr lang="en-US" sz="2000" b="1" dirty="0" smtClean="0"/>
              <a:t>)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sz="2000" b="1" dirty="0"/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sz="2000" b="1" dirty="0" smtClean="0"/>
              <a:t>Occupational and Industry </a:t>
            </a:r>
            <a:r>
              <a:rPr lang="en-US" sz="2000" b="1" dirty="0" smtClean="0"/>
              <a:t>Wages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sz="2000" b="1" dirty="0" smtClean="0"/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sz="2000" b="1" dirty="0" smtClean="0"/>
              <a:t>Occupational and Industry </a:t>
            </a:r>
            <a:r>
              <a:rPr lang="en-US" sz="2000" b="1" dirty="0" smtClean="0"/>
              <a:t>Forecasts/Projections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sz="2000" b="1" dirty="0" smtClean="0"/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sz="2000" b="1" dirty="0" smtClean="0"/>
              <a:t>Occupation and Industry </a:t>
            </a:r>
            <a:r>
              <a:rPr lang="en-US" sz="2000" b="1" dirty="0" smtClean="0"/>
              <a:t>Employment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sz="2000" b="1" dirty="0" smtClean="0"/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sz="2000" b="1" dirty="0" smtClean="0"/>
              <a:t>Unemployment Insurance </a:t>
            </a:r>
            <a:r>
              <a:rPr lang="en-US" sz="2000" b="1" dirty="0" smtClean="0"/>
              <a:t>Statistics</a:t>
            </a:r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endParaRPr lang="en-US" sz="2000" b="1" dirty="0" smtClean="0"/>
          </a:p>
          <a:p>
            <a:pPr marL="285750" indent="-285750">
              <a:buSzPct val="50000"/>
              <a:buFont typeface="Arial" panose="020B0604020202020204" pitchFamily="34" charset="0"/>
              <a:buChar char="►"/>
            </a:pPr>
            <a:r>
              <a:rPr lang="en-US" sz="2000" b="1" dirty="0"/>
              <a:t>Unemployment </a:t>
            </a:r>
            <a:r>
              <a:rPr lang="en-US" sz="2000" b="1" dirty="0" smtClean="0"/>
              <a:t>Rate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9751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" y="132399"/>
            <a:ext cx="8957281" cy="6629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47" y="5452085"/>
            <a:ext cx="4972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Unleashing opportunities to get </a:t>
            </a:r>
            <a:r>
              <a:rPr lang="en-US" sz="3200" b="1" cap="all" dirty="0" smtClean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Iowa Future ready.</a:t>
            </a:r>
            <a:endParaRPr lang="en-US" sz="3200" b="1" cap="all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49" y="209550"/>
            <a:ext cx="1786401" cy="5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Labor Market Trends</a:t>
            </a:r>
            <a:endParaRPr lang="en-US" sz="40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507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  <a:ea typeface="Tahoma" pitchFamily="34" charset="0"/>
                <a:cs typeface="Arial" pitchFamily="34" charset="0"/>
              </a:rPr>
              <a:t>Status of the Iowa Economy</a:t>
            </a:r>
            <a:endParaRPr lang="en-US" sz="4000" b="1" dirty="0">
              <a:latin typeface="+mn-lt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9052" y="916666"/>
            <a:ext cx="8915400" cy="5807854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July 2019 Iowa’s unemployment rate was </a:t>
            </a:r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2.5%, the </a:t>
            </a:r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U.S. was 3.7%</a:t>
            </a:r>
          </a:p>
          <a:p>
            <a:endParaRPr lang="en-US" sz="1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The total number of Iowans working was 1,680,500.</a:t>
            </a:r>
          </a:p>
          <a:p>
            <a:pPr lvl="1"/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Number of unemployed was 42,800 </a:t>
            </a:r>
            <a:endParaRPr lang="en-US" sz="22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Iowa’s nonfarm employment grew by 1,800 jobs since last month.  </a:t>
            </a:r>
          </a:p>
          <a:p>
            <a:endParaRPr lang="en-US" sz="1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Manufacturing continues to </a:t>
            </a:r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lead. It has </a:t>
            </a:r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grown  by 6,100 jobs since last July.</a:t>
            </a:r>
          </a:p>
          <a:p>
            <a:endParaRPr lang="en-US" sz="1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Leisure and hospitality has added 1,200 jobs from 1 year ago.</a:t>
            </a:r>
          </a:p>
          <a:p>
            <a:pPr lvl="1"/>
            <a:r>
              <a:rPr lang="en-US" sz="2200" dirty="0" smtClean="0"/>
              <a:t>The sector has advanced </a:t>
            </a:r>
            <a:r>
              <a:rPr lang="en-US" sz="2200" dirty="0"/>
              <a:t>by </a:t>
            </a:r>
            <a:r>
              <a:rPr lang="en-US" sz="2200" dirty="0" smtClean="0"/>
              <a:t>1,100  </a:t>
            </a:r>
            <a:r>
              <a:rPr lang="en-US" sz="2200" dirty="0"/>
              <a:t>and has been propelled by hiring in accommodations and food services (+900). The hiring has been especially </a:t>
            </a:r>
            <a:r>
              <a:rPr lang="en-US" sz="2200" dirty="0" smtClean="0"/>
              <a:t>strong  </a:t>
            </a:r>
            <a:r>
              <a:rPr lang="en-US" sz="2200" dirty="0"/>
              <a:t>in the Des Moines area. </a:t>
            </a:r>
            <a:endParaRPr lang="en-US" sz="22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Iowa’s nonfarm employment is up 10,200 from a year ago. </a:t>
            </a:r>
          </a:p>
        </p:txBody>
      </p:sp>
    </p:spTree>
    <p:extLst>
      <p:ext uri="{BB962C8B-B14F-4D97-AF65-F5344CB8AC3E}">
        <p14:creationId xmlns:p14="http://schemas.microsoft.com/office/powerpoint/2010/main" val="15556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39413D"/>
                </a:solidFill>
              </a:rPr>
              <a:t>July 2019 </a:t>
            </a:r>
            <a:br>
              <a:rPr lang="en-US" b="1" dirty="0" smtClean="0">
                <a:solidFill>
                  <a:srgbClr val="39413D"/>
                </a:solidFill>
              </a:rPr>
            </a:br>
            <a:r>
              <a:rPr lang="en-US" b="1" dirty="0" smtClean="0">
                <a:solidFill>
                  <a:srgbClr val="39413D"/>
                </a:solidFill>
              </a:rPr>
              <a:t>County Unemployment Rates</a:t>
            </a:r>
            <a:endParaRPr lang="en-US" b="1" dirty="0">
              <a:solidFill>
                <a:srgbClr val="39413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736" y="6553200"/>
            <a:ext cx="8205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Local Area Unemployment Statistics (LAUS), </a:t>
            </a:r>
            <a:r>
              <a:rPr lang="en-US" sz="1000" dirty="0"/>
              <a:t>Iowa Workforce Development (</a:t>
            </a:r>
            <a:r>
              <a:rPr lang="en-US" sz="1000" dirty="0">
                <a:solidFill>
                  <a:srgbClr val="1243DE"/>
                </a:solidFill>
              </a:rPr>
              <a:t>iowalmi.gov/local-area-unemployment-statistics</a:t>
            </a:r>
            <a:r>
              <a:rPr lang="en-US" sz="1000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t="15566" r="1812" b="2287"/>
          <a:stretch/>
        </p:blipFill>
        <p:spPr bwMode="auto">
          <a:xfrm>
            <a:off x="775505" y="1433000"/>
            <a:ext cx="7985210" cy="509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2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458" y="2163511"/>
            <a:ext cx="8930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 market </a:t>
            </a:r>
            <a:r>
              <a:rPr lang="en-US" sz="32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information from: </a:t>
            </a:r>
            <a:endParaRPr lang="en-US" sz="2800" b="1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2018 </a:t>
            </a:r>
            <a:r>
              <a:rPr lang="en-US" sz="2800" b="1" cap="all" dirty="0" err="1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laborshed</a:t>
            </a:r>
            <a:r>
              <a:rPr lang="en-US" sz="2800" b="1" cap="all" dirty="0" smtClean="0">
                <a:solidFill>
                  <a:srgbClr val="00808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studies</a:t>
            </a:r>
            <a:endParaRPr lang="en-US" sz="2800" cap="all" dirty="0" smtClean="0">
              <a:solidFill>
                <a:srgbClr val="00808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467" y="-20022"/>
            <a:ext cx="89571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Laborshed</a:t>
            </a:r>
            <a:r>
              <a:rPr lang="en-US" sz="3000" b="1" dirty="0" smtClean="0"/>
              <a:t> Hospitality </a:t>
            </a:r>
            <a:r>
              <a:rPr lang="en-US" sz="3000" b="1" dirty="0"/>
              <a:t>Industry </a:t>
            </a:r>
            <a:r>
              <a:rPr lang="en-US" sz="3000" b="1" dirty="0" smtClean="0"/>
              <a:t>Characteristics </a:t>
            </a:r>
            <a:endParaRPr lang="en-US" sz="3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961216"/>
              </p:ext>
            </p:extLst>
          </p:nvPr>
        </p:nvGraphicFramePr>
        <p:xfrm>
          <a:off x="100712" y="719590"/>
          <a:ext cx="8896450" cy="5777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0490"/>
                <a:gridCol w="4385960"/>
              </a:tblGrid>
              <a:tr h="274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9413D"/>
                          </a:solidFill>
                          <a:effectLst/>
                        </a:rPr>
                        <a:t>IOWA	</a:t>
                      </a:r>
                      <a:endParaRPr lang="en-US" sz="2400" dirty="0">
                        <a:solidFill>
                          <a:srgbClr val="3941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9413D"/>
                          </a:solidFill>
                          <a:effectLst/>
                        </a:rPr>
                        <a:t>DES MOINES</a:t>
                      </a:r>
                      <a:endParaRPr lang="en-US" sz="2400" dirty="0">
                        <a:solidFill>
                          <a:srgbClr val="3941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7366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63% are employed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32</a:t>
                      </a:r>
                      <a:r>
                        <a:rPr lang="en-US" sz="2000" dirty="0" smtClean="0">
                          <a:effectLst/>
                        </a:rPr>
                        <a:t>% </a:t>
                      </a:r>
                      <a:r>
                        <a:rPr lang="en-US" sz="2000" dirty="0">
                          <a:effectLst/>
                        </a:rPr>
                        <a:t>likely to change </a:t>
                      </a:r>
                      <a:r>
                        <a:rPr lang="en-US" sz="2000" dirty="0" smtClean="0">
                          <a:effectLst/>
                        </a:rPr>
                        <a:t>employment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68% are employed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37%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likely to </a:t>
                      </a:r>
                      <a:r>
                        <a:rPr lang="en-US" sz="2000" dirty="0" smtClean="0">
                          <a:effectLst/>
                        </a:rPr>
                        <a:t>change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employment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717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14% are unemployed	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67</a:t>
                      </a:r>
                      <a:r>
                        <a:rPr lang="en-US" sz="2000" dirty="0" smtClean="0">
                          <a:effectLst/>
                        </a:rPr>
                        <a:t>% </a:t>
                      </a:r>
                      <a:r>
                        <a:rPr lang="en-US" sz="2000" dirty="0">
                          <a:effectLst/>
                        </a:rPr>
                        <a:t>likely to change </a:t>
                      </a:r>
                      <a:r>
                        <a:rPr lang="en-US" sz="2000" dirty="0" smtClean="0">
                          <a:effectLst/>
                        </a:rPr>
                        <a:t>employment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12% are unemployed	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62% </a:t>
                      </a:r>
                      <a:r>
                        <a:rPr lang="en-US" sz="2000" dirty="0" smtClean="0">
                          <a:effectLst/>
                        </a:rPr>
                        <a:t>likely </a:t>
                      </a:r>
                      <a:r>
                        <a:rPr lang="en-US" sz="2000" dirty="0">
                          <a:effectLst/>
                        </a:rPr>
                        <a:t>to change </a:t>
                      </a:r>
                      <a:r>
                        <a:rPr lang="en-US" sz="2000" dirty="0" smtClean="0">
                          <a:effectLst/>
                        </a:rPr>
                        <a:t>employment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24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82% are paid an hourly wage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76% are paid an hourly wage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24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66% are employed full-time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67% are employed full-time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24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12% hold more than 1 job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12% hold more than 1 job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49409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61% </a:t>
                      </a:r>
                      <a:r>
                        <a:rPr lang="en-US" sz="2000" dirty="0" smtClean="0">
                          <a:effectLst/>
                        </a:rPr>
                        <a:t>education </a:t>
                      </a:r>
                      <a:r>
                        <a:rPr lang="en-US" sz="2000" dirty="0">
                          <a:effectLst/>
                        </a:rPr>
                        <a:t>beyond high school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32</a:t>
                      </a:r>
                      <a:r>
                        <a:rPr lang="en-US" sz="2000" dirty="0" smtClean="0">
                          <a:effectLst/>
                        </a:rPr>
                        <a:t>% </a:t>
                      </a:r>
                      <a:r>
                        <a:rPr lang="en-US" sz="2000" dirty="0">
                          <a:effectLst/>
                        </a:rPr>
                        <a:t>Associate degree or higher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63% </a:t>
                      </a:r>
                      <a:r>
                        <a:rPr lang="en-US" sz="2000" dirty="0" smtClean="0">
                          <a:effectLst/>
                        </a:rPr>
                        <a:t>education </a:t>
                      </a:r>
                      <a:r>
                        <a:rPr lang="en-US" sz="2000" dirty="0">
                          <a:effectLst/>
                        </a:rPr>
                        <a:t>beyond high school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36% </a:t>
                      </a:r>
                      <a:r>
                        <a:rPr lang="en-US" sz="2000" dirty="0" smtClean="0">
                          <a:effectLst/>
                        </a:rPr>
                        <a:t>Associate </a:t>
                      </a:r>
                      <a:r>
                        <a:rPr lang="en-US" sz="2000" dirty="0">
                          <a:effectLst/>
                        </a:rPr>
                        <a:t>degree or higher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368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Nearly 20</a:t>
                      </a:r>
                      <a:r>
                        <a:rPr lang="en-US" sz="2000" dirty="0" smtClean="0">
                          <a:effectLst/>
                        </a:rPr>
                        <a:t>% </a:t>
                      </a:r>
                      <a:r>
                        <a:rPr lang="en-US" sz="2000" dirty="0">
                          <a:effectLst/>
                        </a:rPr>
                        <a:t>are </a:t>
                      </a:r>
                      <a:r>
                        <a:rPr lang="en-US" sz="2000" dirty="0" smtClean="0">
                          <a:effectLst/>
                        </a:rPr>
                        <a:t>underemployed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Nearly 25%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are underemployed	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2750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24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9413D"/>
                          </a:solidFill>
                          <a:effectLst/>
                        </a:rPr>
                        <a:t>Job Search Resources:</a:t>
                      </a:r>
                      <a:endParaRPr lang="en-US" sz="2000" b="1" dirty="0">
                        <a:solidFill>
                          <a:srgbClr val="3941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9413D"/>
                          </a:solidFill>
                          <a:effectLst/>
                        </a:rPr>
                        <a:t>Job Search Resources:</a:t>
                      </a:r>
                      <a:endParaRPr lang="en-US" sz="2000" b="1" dirty="0">
                        <a:solidFill>
                          <a:srgbClr val="3941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24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Internet 64%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Internet 67%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24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Newspapers 26%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Newspapers 22%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24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Iowa WORKS Centers 19%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Iowa WORKS Centers 18%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  <a:tr h="24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Networking 15%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Networking 13%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06" marR="537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25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59" y="37621"/>
            <a:ext cx="8990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Laborshed</a:t>
            </a:r>
            <a:r>
              <a:rPr lang="en-US" sz="3000" b="1" dirty="0" smtClean="0"/>
              <a:t> Hospitality </a:t>
            </a:r>
            <a:r>
              <a:rPr lang="en-US" sz="3000" b="1" dirty="0"/>
              <a:t>Industry </a:t>
            </a:r>
            <a:r>
              <a:rPr lang="en-US" sz="3000" b="1" dirty="0" smtClean="0"/>
              <a:t>Characteristics 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08267"/>
              </p:ext>
            </p:extLst>
          </p:nvPr>
        </p:nvGraphicFramePr>
        <p:xfrm>
          <a:off x="160339" y="1015957"/>
          <a:ext cx="8794754" cy="5313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3078"/>
                <a:gridCol w="4641676"/>
              </a:tblGrid>
              <a:tr h="322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9413D"/>
                          </a:solidFill>
                          <a:effectLst/>
                        </a:rPr>
                        <a:t>IOWA	</a:t>
                      </a:r>
                      <a:endParaRPr lang="en-US" sz="2400" dirty="0">
                        <a:solidFill>
                          <a:srgbClr val="3941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9413D"/>
                          </a:solidFill>
                          <a:effectLst/>
                        </a:rPr>
                        <a:t>DES MOINES</a:t>
                      </a:r>
                      <a:endParaRPr lang="en-US" sz="2400" dirty="0">
                        <a:solidFill>
                          <a:srgbClr val="3941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9413D"/>
                          </a:solidFill>
                          <a:effectLst/>
                        </a:rPr>
                        <a:t>Top desired benefits:</a:t>
                      </a:r>
                      <a:endParaRPr lang="en-US" sz="2000" b="1" dirty="0">
                        <a:solidFill>
                          <a:srgbClr val="3941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9413D"/>
                          </a:solidFill>
                          <a:effectLst/>
                        </a:rPr>
                        <a:t>Top desired benefits:</a:t>
                      </a:r>
                      <a:endParaRPr lang="en-US" sz="2000" b="1" dirty="0">
                        <a:solidFill>
                          <a:srgbClr val="39413D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Health insurance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Health insurance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Pension/retirement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Pension/retirement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Dental coverage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Dental coverage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Paid vacation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Vision coverage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Vision coverage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Paid vacation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9413D"/>
                          </a:solidFill>
                          <a:effectLst/>
                        </a:rPr>
                        <a:t>Workplace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39413D"/>
                          </a:solidFill>
                          <a:effectLst/>
                        </a:rPr>
                        <a:t>Interest</a:t>
                      </a:r>
                      <a:r>
                        <a:rPr lang="en-US" sz="2000" b="1" dirty="0">
                          <a:effectLst/>
                        </a:rPr>
                        <a:t>: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Workplace Interest: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Job teams 79%	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Cross-training 67%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Cross-training 71%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Job teams 67%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Job sharing 48%	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Job sharing 51%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Different shifts 42%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Different shifts 36%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Temporary work 53%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Seasonal work 49%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  <a:tr h="293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Seasonal work 53%	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Temporary work 46%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87" marR="588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621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WD Colors">
      <a:dk1>
        <a:srgbClr val="39413D"/>
      </a:dk1>
      <a:lt1>
        <a:srgbClr val="FFFFFF"/>
      </a:lt1>
      <a:dk2>
        <a:srgbClr val="5F6863"/>
      </a:dk2>
      <a:lt2>
        <a:srgbClr val="F2F2F2"/>
      </a:lt2>
      <a:accent1>
        <a:srgbClr val="00808D"/>
      </a:accent1>
      <a:accent2>
        <a:srgbClr val="4E7D4B"/>
      </a:accent2>
      <a:accent3>
        <a:srgbClr val="5F6863"/>
      </a:accent3>
      <a:accent4>
        <a:srgbClr val="B94630"/>
      </a:accent4>
      <a:accent5>
        <a:srgbClr val="004156"/>
      </a:accent5>
      <a:accent6>
        <a:srgbClr val="D5DAD8"/>
      </a:accent6>
      <a:hlink>
        <a:srgbClr val="B94630"/>
      </a:hlink>
      <a:folHlink>
        <a:srgbClr val="B9463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5966</TotalTime>
  <Words>1070</Words>
  <Application>Microsoft Office PowerPoint</Application>
  <PresentationFormat>On-screen Show (4:3)</PresentationFormat>
  <Paragraphs>269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Labor Market Trends</vt:lpstr>
      <vt:lpstr>Status of the Iowa Economy</vt:lpstr>
      <vt:lpstr>July 2019  County Unemployment Rates</vt:lpstr>
      <vt:lpstr>PowerPoint Presentation</vt:lpstr>
      <vt:lpstr>PowerPoint Presentation</vt:lpstr>
      <vt:lpstr>PowerPoint Presentation</vt:lpstr>
      <vt:lpstr>PowerPoint Presentation</vt:lpstr>
      <vt:lpstr> Iowa and the Des Moines Area </vt:lpstr>
      <vt:lpstr> The Hospitality Industry and Job Outlook </vt:lpstr>
      <vt:lpstr>IOWA   HOSPITALITY INDUSTRY PROJECTIONS 2016-2026 </vt:lpstr>
      <vt:lpstr>PowerPoint Presentation</vt:lpstr>
      <vt:lpstr>Hospitality Iowa Occupations with the Largest Employment Change 2016-2026</vt:lpstr>
      <vt:lpstr>Hospitality IWD Region 11 Occupations with the Largest Employment Change 2016-2026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Unemployment Rates </vt:lpstr>
      <vt:lpstr>Quarterly Industry Employment      and Wages </vt:lpstr>
      <vt:lpstr>PowerPoint Presentation</vt:lpstr>
      <vt:lpstr>PowerPoint Presentation</vt:lpstr>
      <vt:lpstr>PowerPoint Presentation</vt:lpstr>
    </vt:vector>
  </TitlesOfParts>
  <Company>IWD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Hommer</dc:creator>
  <cp:lastModifiedBy>Burkett, Donna</cp:lastModifiedBy>
  <cp:revision>188</cp:revision>
  <cp:lastPrinted>2019-09-04T23:17:49Z</cp:lastPrinted>
  <dcterms:created xsi:type="dcterms:W3CDTF">2018-03-26T14:14:54Z</dcterms:created>
  <dcterms:modified xsi:type="dcterms:W3CDTF">2019-09-04T23:23:32Z</dcterms:modified>
</cp:coreProperties>
</file>