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0464800" cy="7861300"/>
  <p:notesSz cx="10464800" cy="7861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8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4860" y="2437003"/>
            <a:ext cx="8895080" cy="16508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9720" y="4402328"/>
            <a:ext cx="7325360" cy="196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D7C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D7C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240" y="1808099"/>
            <a:ext cx="4552188" cy="5188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89372" y="1808099"/>
            <a:ext cx="4552188" cy="5188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D7C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D7C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D7C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839" y="101670"/>
            <a:ext cx="6309359" cy="1167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808099"/>
            <a:ext cx="9418320" cy="5188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531" y="7526050"/>
            <a:ext cx="728402" cy="19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E2E2E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29204" y="7526050"/>
            <a:ext cx="4843780" cy="200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D7C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34656" y="7311009"/>
            <a:ext cx="2406904" cy="393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31.jp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63783" cy="7853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Budget</a:t>
            </a:r>
            <a:r>
              <a:rPr spc="-150" dirty="0"/>
              <a:t> </a:t>
            </a:r>
            <a:r>
              <a:rPr spc="-50" dirty="0"/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80" y="190613"/>
            <a:ext cx="1143693" cy="95307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0292" y="1699651"/>
          <a:ext cx="7160895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PRODUCTS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DETAILS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BUDGETS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solidFill>
                      <a:srgbClr val="003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30" dirty="0">
                          <a:latin typeface="Gotham Bold"/>
                          <a:cs typeface="Gotham Bold"/>
                        </a:rPr>
                        <a:t>TV/Sports</a:t>
                      </a:r>
                      <a:r>
                        <a:rPr sz="900" b="1" spc="10" dirty="0"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latin typeface="Gotham Bold"/>
                          <a:cs typeface="Gotham Bold"/>
                        </a:rPr>
                        <a:t>Advertising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0" spc="-20" dirty="0">
                          <a:latin typeface="Gotham Book"/>
                          <a:cs typeface="Gotham Book"/>
                        </a:rPr>
                        <a:t>$250</a:t>
                      </a:r>
                      <a:endParaRPr sz="900">
                        <a:latin typeface="Gotham Book"/>
                        <a:cs typeface="Gotham Book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30" dirty="0">
                          <a:latin typeface="Gotham Bold"/>
                          <a:cs typeface="Gotham Bold"/>
                        </a:rPr>
                        <a:t>Monthly</a:t>
                      </a:r>
                      <a:r>
                        <a:rPr sz="900" b="1" dirty="0"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latin typeface="Gotham Bold"/>
                          <a:cs typeface="Gotham Bold"/>
                        </a:rPr>
                        <a:t>Total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0" dirty="0">
                          <a:latin typeface="Gotham Bold"/>
                          <a:cs typeface="Gotham Bold"/>
                        </a:rPr>
                        <a:t>$250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Grand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Total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$1,000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681810" y="2045937"/>
            <a:ext cx="2580005" cy="2332355"/>
            <a:chOff x="7681810" y="2045937"/>
            <a:chExt cx="2580005" cy="2332355"/>
          </a:xfrm>
        </p:grpSpPr>
        <p:sp>
          <p:nvSpPr>
            <p:cNvPr id="6" name="object 6"/>
            <p:cNvSpPr/>
            <p:nvPr/>
          </p:nvSpPr>
          <p:spPr>
            <a:xfrm>
              <a:off x="7681810" y="2045937"/>
              <a:ext cx="2580005" cy="2332355"/>
            </a:xfrm>
            <a:custGeom>
              <a:avLst/>
              <a:gdLst/>
              <a:ahLst/>
              <a:cxnLst/>
              <a:rect l="l" t="t" r="r" b="b"/>
              <a:pathLst>
                <a:path w="2580004" h="2332354">
                  <a:moveTo>
                    <a:pt x="2579664" y="2331864"/>
                  </a:moveTo>
                  <a:lnTo>
                    <a:pt x="0" y="2331864"/>
                  </a:lnTo>
                  <a:lnTo>
                    <a:pt x="0" y="0"/>
                  </a:lnTo>
                  <a:lnTo>
                    <a:pt x="2579664" y="0"/>
                  </a:lnTo>
                  <a:lnTo>
                    <a:pt x="2579664" y="2331864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74076" y="2916427"/>
              <a:ext cx="1995170" cy="883285"/>
            </a:xfrm>
            <a:custGeom>
              <a:avLst/>
              <a:gdLst/>
              <a:ahLst/>
              <a:cxnLst/>
              <a:rect l="l" t="t" r="r" b="b"/>
              <a:pathLst>
                <a:path w="1995170" h="883285">
                  <a:moveTo>
                    <a:pt x="1995119" y="876833"/>
                  </a:moveTo>
                  <a:lnTo>
                    <a:pt x="0" y="876833"/>
                  </a:lnTo>
                  <a:lnTo>
                    <a:pt x="0" y="883183"/>
                  </a:lnTo>
                  <a:lnTo>
                    <a:pt x="1995119" y="883183"/>
                  </a:lnTo>
                  <a:lnTo>
                    <a:pt x="1995119" y="876833"/>
                  </a:lnTo>
                  <a:close/>
                </a:path>
                <a:path w="1995170" h="883285">
                  <a:moveTo>
                    <a:pt x="1995119" y="438416"/>
                  </a:moveTo>
                  <a:lnTo>
                    <a:pt x="0" y="438416"/>
                  </a:lnTo>
                  <a:lnTo>
                    <a:pt x="0" y="444766"/>
                  </a:lnTo>
                  <a:lnTo>
                    <a:pt x="1995119" y="444766"/>
                  </a:lnTo>
                  <a:lnTo>
                    <a:pt x="1995119" y="438416"/>
                  </a:lnTo>
                  <a:close/>
                </a:path>
                <a:path w="1995170" h="883285">
                  <a:moveTo>
                    <a:pt x="199511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995119" y="6350"/>
                  </a:lnTo>
                  <a:lnTo>
                    <a:pt x="1995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1810" y="2045937"/>
              <a:ext cx="2580005" cy="419734"/>
            </a:xfrm>
            <a:custGeom>
              <a:avLst/>
              <a:gdLst/>
              <a:ahLst/>
              <a:cxnLst/>
              <a:rect l="l" t="t" r="r" b="b"/>
              <a:pathLst>
                <a:path w="2580004" h="419735">
                  <a:moveTo>
                    <a:pt x="2579664" y="419354"/>
                  </a:moveTo>
                  <a:lnTo>
                    <a:pt x="0" y="419354"/>
                  </a:lnTo>
                  <a:lnTo>
                    <a:pt x="0" y="158846"/>
                  </a:lnTo>
                  <a:lnTo>
                    <a:pt x="4760" y="120222"/>
                  </a:lnTo>
                  <a:lnTo>
                    <a:pt x="18753" y="83943"/>
                  </a:lnTo>
                  <a:lnTo>
                    <a:pt x="41141" y="52162"/>
                  </a:lnTo>
                  <a:lnTo>
                    <a:pt x="70594" y="26755"/>
                  </a:lnTo>
                  <a:lnTo>
                    <a:pt x="105339" y="9272"/>
                  </a:lnTo>
                  <a:lnTo>
                    <a:pt x="143275" y="763"/>
                  </a:lnTo>
                  <a:lnTo>
                    <a:pt x="158846" y="0"/>
                  </a:lnTo>
                  <a:lnTo>
                    <a:pt x="2420818" y="0"/>
                  </a:lnTo>
                  <a:lnTo>
                    <a:pt x="2459424" y="4758"/>
                  </a:lnTo>
                  <a:lnTo>
                    <a:pt x="2495698" y="18741"/>
                  </a:lnTo>
                  <a:lnTo>
                    <a:pt x="2527486" y="41127"/>
                  </a:lnTo>
                  <a:lnTo>
                    <a:pt x="2552892" y="70574"/>
                  </a:lnTo>
                  <a:lnTo>
                    <a:pt x="2570382" y="105321"/>
                  </a:lnTo>
                  <a:lnTo>
                    <a:pt x="2578901" y="143266"/>
                  </a:lnTo>
                  <a:lnTo>
                    <a:pt x="2579664" y="158846"/>
                  </a:lnTo>
                  <a:lnTo>
                    <a:pt x="2579664" y="419354"/>
                  </a:lnTo>
                  <a:close/>
                </a:path>
              </a:pathLst>
            </a:custGeom>
            <a:solidFill>
              <a:srgbClr val="00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1810" y="2045937"/>
            <a:ext cx="2580005" cy="23323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750"/>
              </a:spcBef>
            </a:pPr>
            <a:r>
              <a:rPr sz="1400" b="1" spc="-45" dirty="0">
                <a:solidFill>
                  <a:srgbClr val="FFFFFF"/>
                </a:solidFill>
                <a:latin typeface="Gotham Bold"/>
                <a:cs typeface="Gotham Bold"/>
              </a:rPr>
              <a:t>CLIENT</a:t>
            </a:r>
            <a:r>
              <a:rPr sz="1400" b="1" spc="-2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 Bold"/>
                <a:cs typeface="Gotham Bold"/>
              </a:rPr>
              <a:t>AGREEMENT</a:t>
            </a:r>
            <a:endParaRPr sz="1400">
              <a:latin typeface="Gotham Bold"/>
              <a:cs typeface="Gotham Bold"/>
            </a:endParaRPr>
          </a:p>
          <a:p>
            <a:pPr marL="292100" marR="1435100">
              <a:lnSpc>
                <a:spcPct val="287700"/>
              </a:lnSpc>
              <a:spcBef>
                <a:spcPts val="620"/>
              </a:spcBef>
            </a:pPr>
            <a:r>
              <a:rPr sz="1000" b="0" dirty="0">
                <a:latin typeface="Gotham Book"/>
                <a:cs typeface="Gotham Book"/>
              </a:rPr>
              <a:t>4</a:t>
            </a:r>
            <a:r>
              <a:rPr sz="1000" b="0" spc="-10" dirty="0">
                <a:latin typeface="Gotham Book"/>
                <a:cs typeface="Gotham Book"/>
              </a:rPr>
              <a:t> MONTHS </a:t>
            </a:r>
            <a:r>
              <a:rPr sz="1000" b="0" spc="-20" dirty="0">
                <a:latin typeface="Gotham Book"/>
                <a:cs typeface="Gotham Book"/>
              </a:rPr>
              <a:t>START</a:t>
            </a:r>
            <a:r>
              <a:rPr sz="1000" b="0" spc="-45" dirty="0">
                <a:latin typeface="Gotham Book"/>
                <a:cs typeface="Gotham Book"/>
              </a:rPr>
              <a:t> </a:t>
            </a:r>
            <a:r>
              <a:rPr sz="1000" b="0" spc="-35" dirty="0">
                <a:latin typeface="Gotham Book"/>
                <a:cs typeface="Gotham Book"/>
              </a:rPr>
              <a:t>DATE: </a:t>
            </a:r>
            <a:r>
              <a:rPr sz="1000" b="0" dirty="0">
                <a:latin typeface="Gotham Book"/>
                <a:cs typeface="Gotham Book"/>
              </a:rPr>
              <a:t>END</a:t>
            </a:r>
            <a:r>
              <a:rPr sz="1000" b="0" spc="-15" dirty="0">
                <a:latin typeface="Gotham Book"/>
                <a:cs typeface="Gotham Book"/>
              </a:rPr>
              <a:t> </a:t>
            </a:r>
            <a:r>
              <a:rPr sz="1000" b="0" spc="-10" dirty="0">
                <a:latin typeface="Gotham Book"/>
                <a:cs typeface="Gotham Book"/>
              </a:rPr>
              <a:t>DATE: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292" y="1270766"/>
            <a:ext cx="2211705" cy="419734"/>
          </a:xfrm>
          <a:custGeom>
            <a:avLst/>
            <a:gdLst/>
            <a:ahLst/>
            <a:cxnLst/>
            <a:rect l="l" t="t" r="r" b="b"/>
            <a:pathLst>
              <a:path w="2211705" h="419735">
                <a:moveTo>
                  <a:pt x="2211141" y="419354"/>
                </a:moveTo>
                <a:lnTo>
                  <a:pt x="0" y="419354"/>
                </a:lnTo>
                <a:lnTo>
                  <a:pt x="0" y="158846"/>
                </a:lnTo>
                <a:lnTo>
                  <a:pt x="4761" y="120233"/>
                </a:lnTo>
                <a:lnTo>
                  <a:pt x="18754" y="83949"/>
                </a:lnTo>
                <a:lnTo>
                  <a:pt x="41141" y="52168"/>
                </a:lnTo>
                <a:lnTo>
                  <a:pt x="70595" y="26761"/>
                </a:lnTo>
                <a:lnTo>
                  <a:pt x="105341" y="9272"/>
                </a:lnTo>
                <a:lnTo>
                  <a:pt x="143276" y="764"/>
                </a:lnTo>
                <a:lnTo>
                  <a:pt x="158846" y="0"/>
                </a:lnTo>
                <a:lnTo>
                  <a:pt x="2052295" y="0"/>
                </a:lnTo>
                <a:lnTo>
                  <a:pt x="2090900" y="4758"/>
                </a:lnTo>
                <a:lnTo>
                  <a:pt x="2127175" y="18749"/>
                </a:lnTo>
                <a:lnTo>
                  <a:pt x="2158963" y="41134"/>
                </a:lnTo>
                <a:lnTo>
                  <a:pt x="2184370" y="70581"/>
                </a:lnTo>
                <a:lnTo>
                  <a:pt x="2201859" y="105328"/>
                </a:lnTo>
                <a:lnTo>
                  <a:pt x="2210378" y="143275"/>
                </a:lnTo>
                <a:lnTo>
                  <a:pt x="2211141" y="158846"/>
                </a:lnTo>
                <a:lnTo>
                  <a:pt x="2211141" y="419354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3176" y="1353377"/>
            <a:ext cx="965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Gotham Bold"/>
                <a:cs typeface="Gotham Bold"/>
              </a:rPr>
              <a:t>BUDGET</a:t>
            </a:r>
            <a:r>
              <a:rPr sz="1400" b="1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Gotham Bold"/>
                <a:cs typeface="Gotham Bold"/>
              </a:rPr>
              <a:t>3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4141" y="1270773"/>
            <a:ext cx="1144270" cy="419734"/>
          </a:xfrm>
          <a:custGeom>
            <a:avLst/>
            <a:gdLst/>
            <a:ahLst/>
            <a:cxnLst/>
            <a:rect l="l" t="t" r="r" b="b"/>
            <a:pathLst>
              <a:path w="1144270" h="419735">
                <a:moveTo>
                  <a:pt x="1024960" y="419341"/>
                </a:moveTo>
                <a:lnTo>
                  <a:pt x="118733" y="419341"/>
                </a:lnTo>
                <a:lnTo>
                  <a:pt x="110469" y="418529"/>
                </a:lnTo>
                <a:lnTo>
                  <a:pt x="70737" y="406472"/>
                </a:lnTo>
                <a:lnTo>
                  <a:pt x="31319" y="376217"/>
                </a:lnTo>
                <a:lnTo>
                  <a:pt x="6479" y="333180"/>
                </a:lnTo>
                <a:lnTo>
                  <a:pt x="0" y="300616"/>
                </a:lnTo>
                <a:lnTo>
                  <a:pt x="0" y="292270"/>
                </a:lnTo>
                <a:lnTo>
                  <a:pt x="0" y="118724"/>
                </a:lnTo>
                <a:lnTo>
                  <a:pt x="12866" y="70723"/>
                </a:lnTo>
                <a:lnTo>
                  <a:pt x="43120" y="31309"/>
                </a:lnTo>
                <a:lnTo>
                  <a:pt x="86155" y="6465"/>
                </a:lnTo>
                <a:lnTo>
                  <a:pt x="118733" y="0"/>
                </a:lnTo>
                <a:lnTo>
                  <a:pt x="1024960" y="0"/>
                </a:lnTo>
                <a:lnTo>
                  <a:pt x="1072955" y="12850"/>
                </a:lnTo>
                <a:lnTo>
                  <a:pt x="1112373" y="43111"/>
                </a:lnTo>
                <a:lnTo>
                  <a:pt x="1137213" y="86136"/>
                </a:lnTo>
                <a:lnTo>
                  <a:pt x="1143693" y="118724"/>
                </a:lnTo>
                <a:lnTo>
                  <a:pt x="1143693" y="300616"/>
                </a:lnTo>
                <a:lnTo>
                  <a:pt x="1130827" y="348593"/>
                </a:lnTo>
                <a:lnTo>
                  <a:pt x="1100573" y="388019"/>
                </a:lnTo>
                <a:lnTo>
                  <a:pt x="1057537" y="412851"/>
                </a:lnTo>
                <a:lnTo>
                  <a:pt x="1033224" y="418529"/>
                </a:lnTo>
                <a:lnTo>
                  <a:pt x="1024960" y="41934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17644" y="1410561"/>
            <a:ext cx="7569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latin typeface="Gotham Bold"/>
                <a:cs typeface="Gotham Bold"/>
              </a:rPr>
              <a:t>4-</a:t>
            </a:r>
            <a:r>
              <a:rPr sz="700" b="1" spc="-20" dirty="0">
                <a:latin typeface="Gotham Bold"/>
                <a:cs typeface="Gotham Bold"/>
              </a:rPr>
              <a:t>MONTH</a:t>
            </a:r>
            <a:r>
              <a:rPr sz="700" b="1" spc="-10" dirty="0">
                <a:latin typeface="Gotham Bold"/>
                <a:cs typeface="Gotham Bold"/>
              </a:rPr>
              <a:t> </a:t>
            </a:r>
            <a:r>
              <a:rPr sz="700" b="1" spc="-20" dirty="0">
                <a:latin typeface="Gotham Bold"/>
                <a:cs typeface="Gotham Bold"/>
              </a:rPr>
              <a:t>TERM</a:t>
            </a:r>
            <a:endParaRPr sz="700">
              <a:latin typeface="Gotham Bold"/>
              <a:cs typeface="Gotham 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7" y="6842759"/>
            <a:ext cx="2569463" cy="2164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8495" y="6842759"/>
            <a:ext cx="2572511" cy="2164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0751" y="6842759"/>
            <a:ext cx="2569463" cy="21640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27" rIns="0" bIns="0" rtlCol="0">
            <a:spAutoFit/>
          </a:bodyPr>
          <a:lstStyle/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839" y="235101"/>
            <a:ext cx="20034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Overview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80" y="171554"/>
            <a:ext cx="1143693" cy="9530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43694"/>
            <a:ext cx="1728470" cy="299085"/>
          </a:xfrm>
          <a:custGeom>
            <a:avLst/>
            <a:gdLst/>
            <a:ahLst/>
            <a:cxnLst/>
            <a:rect l="l" t="t" r="r" b="b"/>
            <a:pathLst>
              <a:path w="1728470" h="299084">
                <a:moveTo>
                  <a:pt x="1582109" y="298631"/>
                </a:moveTo>
                <a:lnTo>
                  <a:pt x="0" y="298631"/>
                </a:lnTo>
                <a:lnTo>
                  <a:pt x="0" y="0"/>
                </a:lnTo>
                <a:lnTo>
                  <a:pt x="1582109" y="0"/>
                </a:lnTo>
                <a:lnTo>
                  <a:pt x="1589289" y="175"/>
                </a:lnTo>
                <a:lnTo>
                  <a:pt x="1631334" y="8538"/>
                </a:lnTo>
                <a:lnTo>
                  <a:pt x="1669171" y="28762"/>
                </a:lnTo>
                <a:lnTo>
                  <a:pt x="1699484" y="59075"/>
                </a:lnTo>
                <a:lnTo>
                  <a:pt x="1719709" y="96912"/>
                </a:lnTo>
                <a:lnTo>
                  <a:pt x="1728072" y="138959"/>
                </a:lnTo>
                <a:lnTo>
                  <a:pt x="1728248" y="146138"/>
                </a:lnTo>
                <a:lnTo>
                  <a:pt x="1728248" y="152492"/>
                </a:lnTo>
                <a:lnTo>
                  <a:pt x="1721957" y="194913"/>
                </a:lnTo>
                <a:lnTo>
                  <a:pt x="1703619" y="233681"/>
                </a:lnTo>
                <a:lnTo>
                  <a:pt x="1674820" y="265460"/>
                </a:lnTo>
                <a:lnTo>
                  <a:pt x="1638034" y="287506"/>
                </a:lnTo>
                <a:lnTo>
                  <a:pt x="1596433" y="297929"/>
                </a:lnTo>
                <a:lnTo>
                  <a:pt x="1582109" y="298631"/>
                </a:lnTo>
                <a:close/>
              </a:path>
            </a:pathLst>
          </a:custGeom>
          <a:solidFill>
            <a:srgbClr val="00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592" y="1181825"/>
            <a:ext cx="9112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Gotham Bold"/>
                <a:cs typeface="Gotham Bold"/>
              </a:rPr>
              <a:t>PRODUCTS</a:t>
            </a:r>
            <a:endParaRPr sz="1200">
              <a:latin typeface="Gotham Bold"/>
              <a:cs typeface="Gotham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231" y="1696479"/>
            <a:ext cx="2967355" cy="946785"/>
            <a:chOff x="381231" y="1696479"/>
            <a:chExt cx="2967355" cy="946785"/>
          </a:xfrm>
        </p:grpSpPr>
        <p:sp>
          <p:nvSpPr>
            <p:cNvPr id="7" name="object 7"/>
            <p:cNvSpPr/>
            <p:nvPr/>
          </p:nvSpPr>
          <p:spPr>
            <a:xfrm>
              <a:off x="381231" y="1696479"/>
              <a:ext cx="2967355" cy="946785"/>
            </a:xfrm>
            <a:custGeom>
              <a:avLst/>
              <a:gdLst/>
              <a:ahLst/>
              <a:cxnLst/>
              <a:rect l="l" t="t" r="r" b="b"/>
              <a:pathLst>
                <a:path w="2967354" h="946785">
                  <a:moveTo>
                    <a:pt x="2967250" y="946724"/>
                  </a:moveTo>
                  <a:lnTo>
                    <a:pt x="0" y="946724"/>
                  </a:lnTo>
                  <a:lnTo>
                    <a:pt x="0" y="0"/>
                  </a:lnTo>
                  <a:lnTo>
                    <a:pt x="2967250" y="0"/>
                  </a:lnTo>
                  <a:lnTo>
                    <a:pt x="2967250" y="946724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586" y="1861679"/>
              <a:ext cx="533723" cy="5337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1231" y="1696479"/>
            <a:ext cx="296735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000">
              <a:latin typeface="Times New Roman"/>
              <a:cs typeface="Times New Roman"/>
            </a:endParaRPr>
          </a:p>
          <a:p>
            <a:pPr marL="1146175">
              <a:lnSpc>
                <a:spcPct val="100000"/>
              </a:lnSpc>
              <a:tabLst>
                <a:tab pos="1580515" algn="l"/>
              </a:tabLst>
            </a:pPr>
            <a:r>
              <a:rPr sz="600" b="1" spc="-50" dirty="0">
                <a:solidFill>
                  <a:srgbClr val="FFFFFF"/>
                </a:solidFill>
                <a:latin typeface="Liberation Serif"/>
                <a:cs typeface="Liberation Serif"/>
              </a:rPr>
              <a:t>$</a:t>
            </a:r>
            <a:r>
              <a:rPr sz="600" b="1" dirty="0">
                <a:solidFill>
                  <a:srgbClr val="FFFFFF"/>
                </a:solidFill>
                <a:latin typeface="Liberation Serif"/>
                <a:cs typeface="Liberation Serif"/>
              </a:rPr>
              <a:t>	</a:t>
            </a:r>
            <a:r>
              <a:rPr sz="1000" b="0" spc="-10" dirty="0">
                <a:solidFill>
                  <a:srgbClr val="2E2E2E"/>
                </a:solidFill>
                <a:latin typeface="Gotham Medium"/>
                <a:cs typeface="Gotham Medium"/>
              </a:rPr>
              <a:t>YouTube</a:t>
            </a:r>
            <a:endParaRPr sz="1000">
              <a:latin typeface="Gotham Medium"/>
              <a:cs typeface="Gotham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72527" y="1696479"/>
            <a:ext cx="2961005" cy="946785"/>
            <a:chOff x="3672527" y="1696479"/>
            <a:chExt cx="2961005" cy="946785"/>
          </a:xfrm>
        </p:grpSpPr>
        <p:sp>
          <p:nvSpPr>
            <p:cNvPr id="11" name="object 11"/>
            <p:cNvSpPr/>
            <p:nvPr/>
          </p:nvSpPr>
          <p:spPr>
            <a:xfrm>
              <a:off x="3672527" y="1696479"/>
              <a:ext cx="2961005" cy="946785"/>
            </a:xfrm>
            <a:custGeom>
              <a:avLst/>
              <a:gdLst/>
              <a:ahLst/>
              <a:cxnLst/>
              <a:rect l="l" t="t" r="r" b="b"/>
              <a:pathLst>
                <a:path w="2961004" h="946785">
                  <a:moveTo>
                    <a:pt x="2960896" y="946724"/>
                  </a:moveTo>
                  <a:lnTo>
                    <a:pt x="0" y="946724"/>
                  </a:lnTo>
                  <a:lnTo>
                    <a:pt x="0" y="0"/>
                  </a:lnTo>
                  <a:lnTo>
                    <a:pt x="2960896" y="0"/>
                  </a:lnTo>
                  <a:lnTo>
                    <a:pt x="2960896" y="946724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667" y="1861679"/>
              <a:ext cx="533723" cy="5337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72527" y="1696479"/>
            <a:ext cx="296100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000">
              <a:latin typeface="Times New Roman"/>
              <a:cs typeface="Times New Roman"/>
            </a:endParaRPr>
          </a:p>
          <a:p>
            <a:pPr marL="1285875">
              <a:lnSpc>
                <a:spcPct val="100000"/>
              </a:lnSpc>
              <a:tabLst>
                <a:tab pos="1720850" algn="l"/>
              </a:tabLst>
            </a:pPr>
            <a:r>
              <a:rPr sz="600" b="1" spc="-50" dirty="0">
                <a:solidFill>
                  <a:srgbClr val="FFFFFF"/>
                </a:solidFill>
                <a:latin typeface="Liberation Serif"/>
                <a:cs typeface="Liberation Serif"/>
              </a:rPr>
              <a:t>$</a:t>
            </a:r>
            <a:r>
              <a:rPr sz="600" b="1" dirty="0">
                <a:solidFill>
                  <a:srgbClr val="FFFFFF"/>
                </a:solidFill>
                <a:latin typeface="Liberation Serif"/>
                <a:cs typeface="Liberation Serif"/>
              </a:rPr>
              <a:t>	</a:t>
            </a:r>
            <a:r>
              <a:rPr sz="1000" b="0" spc="-25" dirty="0">
                <a:solidFill>
                  <a:srgbClr val="2E2E2E"/>
                </a:solidFill>
                <a:latin typeface="Gotham Medium"/>
                <a:cs typeface="Gotham Medium"/>
              </a:rPr>
              <a:t>OTT</a:t>
            </a:r>
            <a:endParaRPr sz="1000">
              <a:latin typeface="Gotham Medium"/>
              <a:cs typeface="Gotham Medium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57470" y="1696479"/>
            <a:ext cx="2967355" cy="946785"/>
            <a:chOff x="6957470" y="1696479"/>
            <a:chExt cx="2967355" cy="946785"/>
          </a:xfrm>
        </p:grpSpPr>
        <p:sp>
          <p:nvSpPr>
            <p:cNvPr id="15" name="object 15"/>
            <p:cNvSpPr/>
            <p:nvPr/>
          </p:nvSpPr>
          <p:spPr>
            <a:xfrm>
              <a:off x="6957470" y="1696479"/>
              <a:ext cx="2967355" cy="946785"/>
            </a:xfrm>
            <a:custGeom>
              <a:avLst/>
              <a:gdLst/>
              <a:ahLst/>
              <a:cxnLst/>
              <a:rect l="l" t="t" r="r" b="b"/>
              <a:pathLst>
                <a:path w="2967354" h="946785">
                  <a:moveTo>
                    <a:pt x="2967250" y="946724"/>
                  </a:moveTo>
                  <a:lnTo>
                    <a:pt x="0" y="946724"/>
                  </a:lnTo>
                  <a:lnTo>
                    <a:pt x="0" y="0"/>
                  </a:lnTo>
                  <a:lnTo>
                    <a:pt x="2967250" y="0"/>
                  </a:lnTo>
                  <a:lnTo>
                    <a:pt x="2967250" y="946724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7763" y="1861679"/>
              <a:ext cx="533723" cy="5337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57470" y="1696479"/>
            <a:ext cx="296735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000">
              <a:latin typeface="Times New Roman"/>
              <a:cs typeface="Times New Roman"/>
            </a:endParaRPr>
          </a:p>
          <a:p>
            <a:pPr marL="714375">
              <a:lnSpc>
                <a:spcPct val="100000"/>
              </a:lnSpc>
              <a:tabLst>
                <a:tab pos="1149985" algn="l"/>
              </a:tabLst>
            </a:pPr>
            <a:r>
              <a:rPr sz="600" b="1" spc="-50" dirty="0">
                <a:solidFill>
                  <a:srgbClr val="FFFFFF"/>
                </a:solidFill>
                <a:latin typeface="Liberation Serif"/>
                <a:cs typeface="Liberation Serif"/>
              </a:rPr>
              <a:t>$</a:t>
            </a:r>
            <a:r>
              <a:rPr sz="600" b="1" dirty="0">
                <a:solidFill>
                  <a:srgbClr val="FFFFFF"/>
                </a:solidFill>
                <a:latin typeface="Liberation Serif"/>
                <a:cs typeface="Liberation Serif"/>
              </a:rPr>
              <a:t>	</a:t>
            </a:r>
            <a:r>
              <a:rPr sz="1000" b="0" spc="-20" dirty="0">
                <a:solidFill>
                  <a:srgbClr val="2E2E2E"/>
                </a:solidFill>
                <a:latin typeface="Gotham Medium"/>
                <a:cs typeface="Gotham Medium"/>
              </a:rPr>
              <a:t>TV/Sports</a:t>
            </a:r>
            <a:r>
              <a:rPr sz="1000" b="0" spc="-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000" b="0" spc="-10" dirty="0">
                <a:solidFill>
                  <a:srgbClr val="2E2E2E"/>
                </a:solidFill>
                <a:latin typeface="Gotham Medium"/>
                <a:cs typeface="Gotham Medium"/>
              </a:rPr>
              <a:t>Advertising</a:t>
            </a:r>
            <a:endParaRPr sz="1000">
              <a:latin typeface="Gotham Medium"/>
              <a:cs typeface="Gotham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0292" y="3259529"/>
            <a:ext cx="9525000" cy="4041140"/>
            <a:chOff x="400292" y="3259529"/>
            <a:chExt cx="9525000" cy="404114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646" y="3265881"/>
              <a:ext cx="9511720" cy="31769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3469" y="3262704"/>
              <a:ext cx="9518650" cy="3177540"/>
            </a:xfrm>
            <a:custGeom>
              <a:avLst/>
              <a:gdLst/>
              <a:ahLst/>
              <a:cxnLst/>
              <a:rect l="l" t="t" r="r" b="b"/>
              <a:pathLst>
                <a:path w="9518650" h="3177540">
                  <a:moveTo>
                    <a:pt x="0" y="0"/>
                  </a:moveTo>
                  <a:lnTo>
                    <a:pt x="9518074" y="0"/>
                  </a:lnTo>
                  <a:lnTo>
                    <a:pt x="9518074" y="3176927"/>
                  </a:lnTo>
                  <a:lnTo>
                    <a:pt x="0" y="3176927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0292" y="6442808"/>
              <a:ext cx="9525000" cy="857885"/>
            </a:xfrm>
            <a:custGeom>
              <a:avLst/>
              <a:gdLst/>
              <a:ahLst/>
              <a:cxnLst/>
              <a:rect l="l" t="t" r="r" b="b"/>
              <a:pathLst>
                <a:path w="9525000" h="857884">
                  <a:moveTo>
                    <a:pt x="9524427" y="857770"/>
                  </a:moveTo>
                  <a:lnTo>
                    <a:pt x="0" y="857770"/>
                  </a:lnTo>
                  <a:lnTo>
                    <a:pt x="0" y="0"/>
                  </a:lnTo>
                  <a:lnTo>
                    <a:pt x="9524427" y="0"/>
                  </a:lnTo>
                  <a:lnTo>
                    <a:pt x="9524427" y="857770"/>
                  </a:lnTo>
                  <a:close/>
                </a:path>
              </a:pathLst>
            </a:custGeom>
            <a:solidFill>
              <a:srgbClr val="00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46819" y="6658839"/>
              <a:ext cx="6350" cy="419734"/>
            </a:xfrm>
            <a:custGeom>
              <a:avLst/>
              <a:gdLst/>
              <a:ahLst/>
              <a:cxnLst/>
              <a:rect l="l" t="t" r="r" b="b"/>
              <a:pathLst>
                <a:path w="6350" h="419734">
                  <a:moveTo>
                    <a:pt x="6353" y="419354"/>
                  </a:moveTo>
                  <a:lnTo>
                    <a:pt x="0" y="419354"/>
                  </a:lnTo>
                  <a:lnTo>
                    <a:pt x="0" y="0"/>
                  </a:lnTo>
                  <a:lnTo>
                    <a:pt x="6353" y="0"/>
                  </a:lnTo>
                  <a:lnTo>
                    <a:pt x="6353" y="419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7592" y="3011735"/>
            <a:ext cx="192341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Gotham Bold"/>
                <a:cs typeface="Gotham Bold"/>
              </a:rPr>
              <a:t>58301</a:t>
            </a:r>
            <a:r>
              <a:rPr sz="1200" b="1" spc="-65" dirty="0">
                <a:latin typeface="Gotham Bold"/>
                <a:cs typeface="Gotham Bold"/>
              </a:rPr>
              <a:t> </a:t>
            </a:r>
            <a:r>
              <a:rPr sz="1200" b="1" dirty="0">
                <a:latin typeface="Gotham Bold"/>
                <a:cs typeface="Gotham Bold"/>
              </a:rPr>
              <a:t>-</a:t>
            </a:r>
            <a:r>
              <a:rPr sz="1200" b="1" spc="-60" dirty="0">
                <a:latin typeface="Gotham Bold"/>
                <a:cs typeface="Gotham Bold"/>
              </a:rPr>
              <a:t> </a:t>
            </a:r>
            <a:r>
              <a:rPr sz="1200" b="1" spc="-10" dirty="0">
                <a:latin typeface="Gotham Bold"/>
                <a:cs typeface="Gotham Bold"/>
              </a:rPr>
              <a:t>36</a:t>
            </a:r>
            <a:r>
              <a:rPr sz="1200" b="1" spc="-60" dirty="0">
                <a:latin typeface="Gotham Bold"/>
                <a:cs typeface="Gotham Bold"/>
              </a:rPr>
              <a:t> </a:t>
            </a:r>
            <a:r>
              <a:rPr sz="1200" b="1" spc="-30" dirty="0">
                <a:latin typeface="Gotham Bold"/>
                <a:cs typeface="Gotham Bold"/>
              </a:rPr>
              <a:t>MILE</a:t>
            </a:r>
            <a:r>
              <a:rPr sz="1200" b="1" spc="-60" dirty="0">
                <a:latin typeface="Gotham Bold"/>
                <a:cs typeface="Gotham Bold"/>
              </a:rPr>
              <a:t> </a:t>
            </a:r>
            <a:r>
              <a:rPr sz="1200" b="1" spc="-10" dirty="0">
                <a:latin typeface="Gotham Bold"/>
                <a:cs typeface="Gotham Bold"/>
              </a:rPr>
              <a:t>RADIUS</a:t>
            </a:r>
            <a:endParaRPr sz="1200">
              <a:latin typeface="Gotham Bold"/>
              <a:cs typeface="Gotham 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6797" y="3040220"/>
            <a:ext cx="1052452" cy="14203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27688" y="6632161"/>
            <a:ext cx="1463040" cy="44513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200" b="1" spc="-35" dirty="0">
                <a:solidFill>
                  <a:srgbClr val="FFFFFF"/>
                </a:solidFill>
                <a:latin typeface="Gotham Bold"/>
                <a:cs typeface="Gotham Bold"/>
              </a:rPr>
              <a:t>Population:</a:t>
            </a:r>
            <a:r>
              <a:rPr sz="1200" b="1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Gotham Medium"/>
                <a:cs typeface="Gotham Medium"/>
              </a:rPr>
              <a:t>32,339</a:t>
            </a:r>
            <a:endParaRPr sz="1200">
              <a:latin typeface="Gotham Medium"/>
              <a:cs typeface="Gotham Medium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1200" b="1" spc="-30" dirty="0">
                <a:solidFill>
                  <a:srgbClr val="FFFFFF"/>
                </a:solidFill>
                <a:latin typeface="Gotham Bold"/>
                <a:cs typeface="Gotham Bold"/>
              </a:rPr>
              <a:t>Median</a:t>
            </a:r>
            <a:r>
              <a:rPr sz="1200" b="1" spc="-6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Gotham Bold"/>
                <a:cs typeface="Gotham Bold"/>
              </a:rPr>
              <a:t>Age:</a:t>
            </a:r>
            <a:r>
              <a:rPr sz="1200" b="1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Gotham Medium"/>
                <a:cs typeface="Gotham Medium"/>
              </a:rPr>
              <a:t>47</a:t>
            </a:r>
            <a:endParaRPr sz="1200">
              <a:latin typeface="Gotham Medium"/>
              <a:cs typeface="Gotham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17686" y="6658840"/>
            <a:ext cx="6350" cy="419734"/>
          </a:xfrm>
          <a:custGeom>
            <a:avLst/>
            <a:gdLst/>
            <a:ahLst/>
            <a:cxnLst/>
            <a:rect l="l" t="t" r="r" b="b"/>
            <a:pathLst>
              <a:path w="6350" h="419734">
                <a:moveTo>
                  <a:pt x="6353" y="419354"/>
                </a:moveTo>
                <a:lnTo>
                  <a:pt x="0" y="419354"/>
                </a:lnTo>
                <a:lnTo>
                  <a:pt x="0" y="0"/>
                </a:lnTo>
                <a:lnTo>
                  <a:pt x="6353" y="0"/>
                </a:lnTo>
                <a:lnTo>
                  <a:pt x="6353" y="419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85606" y="6632161"/>
            <a:ext cx="2456815" cy="44513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200" b="1" spc="-30" dirty="0">
                <a:solidFill>
                  <a:srgbClr val="FFFFFF"/>
                </a:solidFill>
                <a:latin typeface="Gotham Bold"/>
                <a:cs typeface="Gotham Bold"/>
              </a:rPr>
              <a:t>Average</a:t>
            </a:r>
            <a:r>
              <a:rPr sz="1200" b="1" spc="-4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Gotham Bold"/>
                <a:cs typeface="Gotham Bold"/>
              </a:rPr>
              <a:t>Home </a:t>
            </a:r>
            <a:r>
              <a:rPr sz="1200" b="1" spc="-30" dirty="0">
                <a:solidFill>
                  <a:srgbClr val="FFFFFF"/>
                </a:solidFill>
                <a:latin typeface="Gotham Bold"/>
                <a:cs typeface="Gotham Bold"/>
              </a:rPr>
              <a:t>Value:</a:t>
            </a:r>
            <a:r>
              <a:rPr sz="1200" b="1" spc="-4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Gotham Medium"/>
                <a:cs typeface="Gotham Medium"/>
              </a:rPr>
              <a:t>$104,549</a:t>
            </a:r>
            <a:endParaRPr sz="1200">
              <a:latin typeface="Gotham Medium"/>
              <a:cs typeface="Gotham Medium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1200" b="1" spc="-30" dirty="0">
                <a:solidFill>
                  <a:srgbClr val="FFFFFF"/>
                </a:solidFill>
                <a:latin typeface="Gotham Bold"/>
                <a:cs typeface="Gotham Bold"/>
              </a:rPr>
              <a:t>Average</a:t>
            </a:r>
            <a:r>
              <a:rPr sz="1200" b="1" spc="-4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Gotham Bold"/>
                <a:cs typeface="Gotham Bold"/>
              </a:rPr>
              <a:t>Income:</a:t>
            </a:r>
            <a:r>
              <a:rPr sz="1200" b="1" spc="-4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Gotham Medium"/>
                <a:cs typeface="Gotham Medium"/>
              </a:rPr>
              <a:t>$76,891</a:t>
            </a:r>
            <a:endParaRPr sz="1200">
              <a:latin typeface="Gotham Medium"/>
              <a:cs typeface="Gotham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84495" y="6632161"/>
            <a:ext cx="2164080" cy="44513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200" b="1" spc="-35" dirty="0">
                <a:solidFill>
                  <a:srgbClr val="FFFFFF"/>
                </a:solidFill>
                <a:latin typeface="Gotham Bold"/>
                <a:cs typeface="Gotham Bold"/>
              </a:rPr>
              <a:t>People/Household:</a:t>
            </a:r>
            <a:r>
              <a:rPr sz="1200" b="1" spc="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Gotham Medium"/>
                <a:cs typeface="Gotham Medium"/>
              </a:rPr>
              <a:t>104,549</a:t>
            </a:r>
            <a:endParaRPr sz="1200">
              <a:latin typeface="Gotham Medium"/>
              <a:cs typeface="Gotham Medium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1200" b="1" dirty="0">
                <a:solidFill>
                  <a:srgbClr val="FFFFFF"/>
                </a:solidFill>
                <a:latin typeface="Gotham Bold"/>
                <a:cs typeface="Gotham Bold"/>
              </a:rPr>
              <a:t>#</a:t>
            </a:r>
            <a:r>
              <a:rPr sz="1200" b="1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Gotham Bold"/>
                <a:cs typeface="Gotham Bold"/>
              </a:rPr>
              <a:t>of</a:t>
            </a:r>
            <a:r>
              <a:rPr sz="1200" b="1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Gotham Bold"/>
                <a:cs typeface="Gotham Bold"/>
              </a:rPr>
              <a:t>Businesses:</a:t>
            </a:r>
            <a:r>
              <a:rPr sz="1200" b="1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0" spc="-20" dirty="0">
                <a:solidFill>
                  <a:srgbClr val="FFFFFF"/>
                </a:solidFill>
                <a:latin typeface="Gotham Medium"/>
                <a:cs typeface="Gotham Medium"/>
              </a:rPr>
              <a:t>1,069</a:t>
            </a:r>
            <a:endParaRPr sz="1200">
              <a:latin typeface="Gotham Medium"/>
              <a:cs typeface="Gotham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1361" y="2122186"/>
            <a:ext cx="6350" cy="2192655"/>
          </a:xfrm>
          <a:custGeom>
            <a:avLst/>
            <a:gdLst/>
            <a:ahLst/>
            <a:cxnLst/>
            <a:rect l="l" t="t" r="r" b="b"/>
            <a:pathLst>
              <a:path w="6350" h="2192654">
                <a:moveTo>
                  <a:pt x="6353" y="2192080"/>
                </a:moveTo>
                <a:lnTo>
                  <a:pt x="0" y="2192080"/>
                </a:lnTo>
                <a:lnTo>
                  <a:pt x="0" y="0"/>
                </a:lnTo>
                <a:lnTo>
                  <a:pt x="6353" y="0"/>
                </a:lnTo>
                <a:lnTo>
                  <a:pt x="6353" y="21920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61869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1869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1869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1869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1869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1869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1869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2378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2378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2378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2378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2378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2378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2378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2886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2886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2886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2886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2886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2886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2886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3394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3394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43394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3394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3394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394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43394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03902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03902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03902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03902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3902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03902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03902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4409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64409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64409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64409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64409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64409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64409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24917" y="4301557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12709"/>
                </a:moveTo>
                <a:lnTo>
                  <a:pt x="6353" y="12709"/>
                </a:lnTo>
                <a:lnTo>
                  <a:pt x="6353" y="0"/>
                </a:lnTo>
                <a:lnTo>
                  <a:pt x="0" y="0"/>
                </a:lnTo>
                <a:lnTo>
                  <a:pt x="0" y="1270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24917" y="3983865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24917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24917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24917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24917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24917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85426" y="3983865"/>
            <a:ext cx="6350" cy="330835"/>
          </a:xfrm>
          <a:custGeom>
            <a:avLst/>
            <a:gdLst/>
            <a:ahLst/>
            <a:cxnLst/>
            <a:rect l="l" t="t" r="r" b="b"/>
            <a:pathLst>
              <a:path w="6350" h="330835">
                <a:moveTo>
                  <a:pt x="0" y="330401"/>
                </a:moveTo>
                <a:lnTo>
                  <a:pt x="6353" y="330401"/>
                </a:lnTo>
                <a:lnTo>
                  <a:pt x="6353" y="0"/>
                </a:lnTo>
                <a:lnTo>
                  <a:pt x="0" y="0"/>
                </a:lnTo>
                <a:lnTo>
                  <a:pt x="0" y="33040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85426" y="3666172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85426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85426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85426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85426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45934" y="3666172"/>
            <a:ext cx="6350" cy="648335"/>
          </a:xfrm>
          <a:custGeom>
            <a:avLst/>
            <a:gdLst/>
            <a:ahLst/>
            <a:cxnLst/>
            <a:rect l="l" t="t" r="r" b="b"/>
            <a:pathLst>
              <a:path w="6350" h="648335">
                <a:moveTo>
                  <a:pt x="0" y="648094"/>
                </a:moveTo>
                <a:lnTo>
                  <a:pt x="6353" y="648094"/>
                </a:lnTo>
                <a:lnTo>
                  <a:pt x="6353" y="0"/>
                </a:lnTo>
                <a:lnTo>
                  <a:pt x="0" y="0"/>
                </a:lnTo>
                <a:lnTo>
                  <a:pt x="0" y="648094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45934" y="3348479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45934" y="3030787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45934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45934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06442" y="3666172"/>
            <a:ext cx="6350" cy="648335"/>
          </a:xfrm>
          <a:custGeom>
            <a:avLst/>
            <a:gdLst/>
            <a:ahLst/>
            <a:cxnLst/>
            <a:rect l="l" t="t" r="r" b="b"/>
            <a:pathLst>
              <a:path w="6350" h="648335">
                <a:moveTo>
                  <a:pt x="0" y="648094"/>
                </a:moveTo>
                <a:lnTo>
                  <a:pt x="6353" y="648094"/>
                </a:lnTo>
                <a:lnTo>
                  <a:pt x="6353" y="0"/>
                </a:lnTo>
                <a:lnTo>
                  <a:pt x="0" y="0"/>
                </a:lnTo>
                <a:lnTo>
                  <a:pt x="0" y="648094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06442" y="3030787"/>
            <a:ext cx="6350" cy="349885"/>
          </a:xfrm>
          <a:custGeom>
            <a:avLst/>
            <a:gdLst/>
            <a:ahLst/>
            <a:cxnLst/>
            <a:rect l="l" t="t" r="r" b="b"/>
            <a:pathLst>
              <a:path w="6350" h="349885">
                <a:moveTo>
                  <a:pt x="0" y="349461"/>
                </a:moveTo>
                <a:lnTo>
                  <a:pt x="6353" y="349461"/>
                </a:lnTo>
                <a:lnTo>
                  <a:pt x="6353" y="0"/>
                </a:lnTo>
                <a:lnTo>
                  <a:pt x="0" y="0"/>
                </a:lnTo>
                <a:lnTo>
                  <a:pt x="0" y="34946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06442" y="2713094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06442" y="2395401"/>
            <a:ext cx="6350" cy="32384"/>
          </a:xfrm>
          <a:custGeom>
            <a:avLst/>
            <a:gdLst/>
            <a:ahLst/>
            <a:cxnLst/>
            <a:rect l="l" t="t" r="r" b="b"/>
            <a:pathLst>
              <a:path w="6350" h="32385">
                <a:moveTo>
                  <a:pt x="0" y="31769"/>
                </a:moveTo>
                <a:lnTo>
                  <a:pt x="6353" y="31769"/>
                </a:lnTo>
                <a:lnTo>
                  <a:pt x="6353" y="0"/>
                </a:lnTo>
                <a:lnTo>
                  <a:pt x="0" y="0"/>
                </a:lnTo>
                <a:lnTo>
                  <a:pt x="0" y="3176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66950" y="3666172"/>
            <a:ext cx="6350" cy="648335"/>
          </a:xfrm>
          <a:custGeom>
            <a:avLst/>
            <a:gdLst/>
            <a:ahLst/>
            <a:cxnLst/>
            <a:rect l="l" t="t" r="r" b="b"/>
            <a:pathLst>
              <a:path w="6350" h="648335">
                <a:moveTo>
                  <a:pt x="0" y="648094"/>
                </a:moveTo>
                <a:lnTo>
                  <a:pt x="6353" y="648094"/>
                </a:lnTo>
                <a:lnTo>
                  <a:pt x="6353" y="0"/>
                </a:lnTo>
                <a:lnTo>
                  <a:pt x="0" y="0"/>
                </a:lnTo>
                <a:lnTo>
                  <a:pt x="0" y="648094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66950" y="3030787"/>
            <a:ext cx="6350" cy="349885"/>
          </a:xfrm>
          <a:custGeom>
            <a:avLst/>
            <a:gdLst/>
            <a:ahLst/>
            <a:cxnLst/>
            <a:rect l="l" t="t" r="r" b="b"/>
            <a:pathLst>
              <a:path w="6350" h="349885">
                <a:moveTo>
                  <a:pt x="0" y="349461"/>
                </a:moveTo>
                <a:lnTo>
                  <a:pt x="6353" y="349461"/>
                </a:lnTo>
                <a:lnTo>
                  <a:pt x="6353" y="0"/>
                </a:lnTo>
                <a:lnTo>
                  <a:pt x="0" y="0"/>
                </a:lnTo>
                <a:lnTo>
                  <a:pt x="0" y="34946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66950" y="2395401"/>
            <a:ext cx="6350" cy="349885"/>
          </a:xfrm>
          <a:custGeom>
            <a:avLst/>
            <a:gdLst/>
            <a:ahLst/>
            <a:cxnLst/>
            <a:rect l="l" t="t" r="r" b="b"/>
            <a:pathLst>
              <a:path w="6350" h="349885">
                <a:moveTo>
                  <a:pt x="0" y="349461"/>
                </a:moveTo>
                <a:lnTo>
                  <a:pt x="6353" y="349461"/>
                </a:lnTo>
                <a:lnTo>
                  <a:pt x="6353" y="0"/>
                </a:lnTo>
                <a:lnTo>
                  <a:pt x="0" y="0"/>
                </a:lnTo>
                <a:lnTo>
                  <a:pt x="0" y="34946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327458" y="3030787"/>
            <a:ext cx="6350" cy="1283970"/>
          </a:xfrm>
          <a:custGeom>
            <a:avLst/>
            <a:gdLst/>
            <a:ahLst/>
            <a:cxnLst/>
            <a:rect l="l" t="t" r="r" b="b"/>
            <a:pathLst>
              <a:path w="6350" h="1283970">
                <a:moveTo>
                  <a:pt x="0" y="1283480"/>
                </a:moveTo>
                <a:lnTo>
                  <a:pt x="6353" y="1283480"/>
                </a:lnTo>
                <a:lnTo>
                  <a:pt x="6353" y="0"/>
                </a:lnTo>
                <a:lnTo>
                  <a:pt x="0" y="0"/>
                </a:lnTo>
                <a:lnTo>
                  <a:pt x="0" y="128348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327458" y="2395401"/>
            <a:ext cx="6350" cy="349885"/>
          </a:xfrm>
          <a:custGeom>
            <a:avLst/>
            <a:gdLst/>
            <a:ahLst/>
            <a:cxnLst/>
            <a:rect l="l" t="t" r="r" b="b"/>
            <a:pathLst>
              <a:path w="6350" h="349885">
                <a:moveTo>
                  <a:pt x="0" y="349461"/>
                </a:moveTo>
                <a:lnTo>
                  <a:pt x="6353" y="349461"/>
                </a:lnTo>
                <a:lnTo>
                  <a:pt x="6353" y="0"/>
                </a:lnTo>
                <a:lnTo>
                  <a:pt x="0" y="0"/>
                </a:lnTo>
                <a:lnTo>
                  <a:pt x="0" y="34946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6214069" y="2109478"/>
            <a:ext cx="3399790" cy="2205355"/>
            <a:chOff x="6214069" y="2109478"/>
            <a:chExt cx="3399790" cy="2205355"/>
          </a:xfrm>
        </p:grpSpPr>
        <p:sp>
          <p:nvSpPr>
            <p:cNvPr id="73" name="object 73"/>
            <p:cNvSpPr/>
            <p:nvPr/>
          </p:nvSpPr>
          <p:spPr>
            <a:xfrm>
              <a:off x="9587966" y="2395401"/>
              <a:ext cx="6350" cy="1918970"/>
            </a:xfrm>
            <a:custGeom>
              <a:avLst/>
              <a:gdLst/>
              <a:ahLst/>
              <a:cxnLst/>
              <a:rect l="l" t="t" r="r" b="b"/>
              <a:pathLst>
                <a:path w="6350" h="1918970">
                  <a:moveTo>
                    <a:pt x="0" y="1918865"/>
                  </a:moveTo>
                  <a:lnTo>
                    <a:pt x="6353" y="1918865"/>
                  </a:lnTo>
                  <a:lnTo>
                    <a:pt x="6353" y="0"/>
                  </a:lnTo>
                  <a:lnTo>
                    <a:pt x="0" y="0"/>
                  </a:lnTo>
                  <a:lnTo>
                    <a:pt x="0" y="1918865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14069" y="2109478"/>
              <a:ext cx="3399790" cy="286385"/>
            </a:xfrm>
            <a:custGeom>
              <a:avLst/>
              <a:gdLst/>
              <a:ahLst/>
              <a:cxnLst/>
              <a:rect l="l" t="t" r="r" b="b"/>
              <a:pathLst>
                <a:path w="3399790" h="286385">
                  <a:moveTo>
                    <a:pt x="3399312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3399312" y="0"/>
                  </a:lnTo>
                  <a:lnTo>
                    <a:pt x="3399312" y="285923"/>
                  </a:lnTo>
                  <a:close/>
                </a:path>
              </a:pathLst>
            </a:custGeom>
            <a:solidFill>
              <a:srgbClr val="003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14069" y="2427170"/>
              <a:ext cx="2668905" cy="286385"/>
            </a:xfrm>
            <a:custGeom>
              <a:avLst/>
              <a:gdLst/>
              <a:ahLst/>
              <a:cxnLst/>
              <a:rect l="l" t="t" r="r" b="b"/>
              <a:pathLst>
                <a:path w="2668904" h="286385">
                  <a:moveTo>
                    <a:pt x="2668618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2668618" y="0"/>
                  </a:lnTo>
                  <a:lnTo>
                    <a:pt x="2668618" y="285923"/>
                  </a:lnTo>
                  <a:close/>
                </a:path>
              </a:pathLst>
            </a:custGeom>
            <a:solidFill>
              <a:srgbClr val="00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14069" y="2744863"/>
              <a:ext cx="3158490" cy="286385"/>
            </a:xfrm>
            <a:custGeom>
              <a:avLst/>
              <a:gdLst/>
              <a:ahLst/>
              <a:cxnLst/>
              <a:rect l="l" t="t" r="r" b="b"/>
              <a:pathLst>
                <a:path w="3158490" h="286385">
                  <a:moveTo>
                    <a:pt x="3157865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3157865" y="0"/>
                  </a:lnTo>
                  <a:lnTo>
                    <a:pt x="3157865" y="285923"/>
                  </a:lnTo>
                  <a:close/>
                </a:path>
              </a:pathLst>
            </a:custGeom>
            <a:solidFill>
              <a:srgbClr val="F46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14069" y="3062556"/>
              <a:ext cx="2427605" cy="286385"/>
            </a:xfrm>
            <a:custGeom>
              <a:avLst/>
              <a:gdLst/>
              <a:ahLst/>
              <a:cxnLst/>
              <a:rect l="l" t="t" r="r" b="b"/>
              <a:pathLst>
                <a:path w="2427604" h="286385">
                  <a:moveTo>
                    <a:pt x="2427172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2427172" y="0"/>
                  </a:lnTo>
                  <a:lnTo>
                    <a:pt x="2427172" y="285923"/>
                  </a:lnTo>
                  <a:close/>
                </a:path>
              </a:pathLst>
            </a:custGeom>
            <a:solidFill>
              <a:srgbClr val="4ED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14069" y="3380249"/>
              <a:ext cx="2916555" cy="286385"/>
            </a:xfrm>
            <a:custGeom>
              <a:avLst/>
              <a:gdLst/>
              <a:ahLst/>
              <a:cxnLst/>
              <a:rect l="l" t="t" r="r" b="b"/>
              <a:pathLst>
                <a:path w="2916554" h="286385">
                  <a:moveTo>
                    <a:pt x="2916419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2916419" y="0"/>
                  </a:lnTo>
                  <a:lnTo>
                    <a:pt x="2916419" y="285923"/>
                  </a:lnTo>
                  <a:close/>
                </a:path>
              </a:pathLst>
            </a:custGeom>
            <a:solidFill>
              <a:srgbClr val="003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14069" y="3697941"/>
              <a:ext cx="2186305" cy="286385"/>
            </a:xfrm>
            <a:custGeom>
              <a:avLst/>
              <a:gdLst/>
              <a:ahLst/>
              <a:cxnLst/>
              <a:rect l="l" t="t" r="r" b="b"/>
              <a:pathLst>
                <a:path w="2186304" h="286385">
                  <a:moveTo>
                    <a:pt x="2185725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2185725" y="0"/>
                  </a:lnTo>
                  <a:lnTo>
                    <a:pt x="2185725" y="285923"/>
                  </a:lnTo>
                  <a:close/>
                </a:path>
              </a:pathLst>
            </a:custGeom>
            <a:solidFill>
              <a:srgbClr val="00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14069" y="4015634"/>
              <a:ext cx="1944370" cy="286385"/>
            </a:xfrm>
            <a:custGeom>
              <a:avLst/>
              <a:gdLst/>
              <a:ahLst/>
              <a:cxnLst/>
              <a:rect l="l" t="t" r="r" b="b"/>
              <a:pathLst>
                <a:path w="1944370" h="286385">
                  <a:moveTo>
                    <a:pt x="1944279" y="285923"/>
                  </a:moveTo>
                  <a:lnTo>
                    <a:pt x="0" y="285923"/>
                  </a:lnTo>
                  <a:lnTo>
                    <a:pt x="0" y="0"/>
                  </a:lnTo>
                  <a:lnTo>
                    <a:pt x="1944279" y="0"/>
                  </a:lnTo>
                  <a:lnTo>
                    <a:pt x="1944279" y="285923"/>
                  </a:lnTo>
                  <a:close/>
                </a:path>
              </a:pathLst>
            </a:custGeom>
            <a:solidFill>
              <a:srgbClr val="F46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Audience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Targeting</a:t>
            </a:r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80" y="190614"/>
            <a:ext cx="1143693" cy="953078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476539" y="3805957"/>
            <a:ext cx="3653790" cy="286385"/>
          </a:xfrm>
          <a:custGeom>
            <a:avLst/>
            <a:gdLst/>
            <a:ahLst/>
            <a:cxnLst/>
            <a:rect l="l" t="t" r="r" b="b"/>
            <a:pathLst>
              <a:path w="3653790" h="286385">
                <a:moveTo>
                  <a:pt x="3513681" y="285923"/>
                </a:moveTo>
                <a:lnTo>
                  <a:pt x="0" y="285923"/>
                </a:lnTo>
                <a:lnTo>
                  <a:pt x="0" y="0"/>
                </a:lnTo>
                <a:lnTo>
                  <a:pt x="3513681" y="0"/>
                </a:lnTo>
                <a:lnTo>
                  <a:pt x="3520548" y="167"/>
                </a:lnTo>
                <a:lnTo>
                  <a:pt x="3560765" y="8165"/>
                </a:lnTo>
                <a:lnTo>
                  <a:pt x="3596958" y="27507"/>
                </a:lnTo>
                <a:lnTo>
                  <a:pt x="3625952" y="56505"/>
                </a:lnTo>
                <a:lnTo>
                  <a:pt x="3645298" y="92697"/>
                </a:lnTo>
                <a:lnTo>
                  <a:pt x="3653298" y="132916"/>
                </a:lnTo>
                <a:lnTo>
                  <a:pt x="3653466" y="139784"/>
                </a:lnTo>
                <a:lnTo>
                  <a:pt x="3653466" y="146138"/>
                </a:lnTo>
                <a:lnTo>
                  <a:pt x="3647448" y="186713"/>
                </a:lnTo>
                <a:lnTo>
                  <a:pt x="3629908" y="223796"/>
                </a:lnTo>
                <a:lnTo>
                  <a:pt x="3602360" y="254192"/>
                </a:lnTo>
                <a:lnTo>
                  <a:pt x="3567174" y="275278"/>
                </a:lnTo>
                <a:lnTo>
                  <a:pt x="3527382" y="285251"/>
                </a:lnTo>
                <a:lnTo>
                  <a:pt x="3513681" y="285923"/>
                </a:lnTo>
                <a:close/>
              </a:path>
            </a:pathLst>
          </a:custGeom>
          <a:solidFill>
            <a:srgbClr val="00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6539" y="5095789"/>
            <a:ext cx="3653790" cy="286385"/>
          </a:xfrm>
          <a:custGeom>
            <a:avLst/>
            <a:gdLst/>
            <a:ahLst/>
            <a:cxnLst/>
            <a:rect l="l" t="t" r="r" b="b"/>
            <a:pathLst>
              <a:path w="3653790" h="286385">
                <a:moveTo>
                  <a:pt x="3513681" y="285923"/>
                </a:moveTo>
                <a:lnTo>
                  <a:pt x="0" y="285923"/>
                </a:lnTo>
                <a:lnTo>
                  <a:pt x="0" y="0"/>
                </a:lnTo>
                <a:lnTo>
                  <a:pt x="3513681" y="0"/>
                </a:lnTo>
                <a:lnTo>
                  <a:pt x="3520548" y="167"/>
                </a:lnTo>
                <a:lnTo>
                  <a:pt x="3560765" y="8164"/>
                </a:lnTo>
                <a:lnTo>
                  <a:pt x="3596958" y="27509"/>
                </a:lnTo>
                <a:lnTo>
                  <a:pt x="3625952" y="56505"/>
                </a:lnTo>
                <a:lnTo>
                  <a:pt x="3645298" y="92694"/>
                </a:lnTo>
                <a:lnTo>
                  <a:pt x="3653298" y="132916"/>
                </a:lnTo>
                <a:lnTo>
                  <a:pt x="3653466" y="139784"/>
                </a:lnTo>
                <a:lnTo>
                  <a:pt x="3653466" y="146138"/>
                </a:lnTo>
                <a:lnTo>
                  <a:pt x="3647448" y="186714"/>
                </a:lnTo>
                <a:lnTo>
                  <a:pt x="3629908" y="223796"/>
                </a:lnTo>
                <a:lnTo>
                  <a:pt x="3602360" y="254191"/>
                </a:lnTo>
                <a:lnTo>
                  <a:pt x="3567174" y="275278"/>
                </a:lnTo>
                <a:lnTo>
                  <a:pt x="3527382" y="285248"/>
                </a:lnTo>
                <a:lnTo>
                  <a:pt x="3513681" y="285923"/>
                </a:lnTo>
                <a:close/>
              </a:path>
            </a:pathLst>
          </a:custGeom>
          <a:solidFill>
            <a:srgbClr val="00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476539" y="5731175"/>
            <a:ext cx="3641090" cy="292735"/>
            <a:chOff x="476539" y="5731175"/>
            <a:chExt cx="3641090" cy="292735"/>
          </a:xfrm>
        </p:grpSpPr>
        <p:sp>
          <p:nvSpPr>
            <p:cNvPr id="86" name="object 86"/>
            <p:cNvSpPr/>
            <p:nvPr/>
          </p:nvSpPr>
          <p:spPr>
            <a:xfrm>
              <a:off x="476539" y="5731175"/>
              <a:ext cx="3641090" cy="292735"/>
            </a:xfrm>
            <a:custGeom>
              <a:avLst/>
              <a:gdLst/>
              <a:ahLst/>
              <a:cxnLst/>
              <a:rect l="l" t="t" r="r" b="b"/>
              <a:pathLst>
                <a:path w="3641090" h="292735">
                  <a:moveTo>
                    <a:pt x="3640758" y="292277"/>
                  </a:moveTo>
                  <a:lnTo>
                    <a:pt x="0" y="292277"/>
                  </a:lnTo>
                  <a:lnTo>
                    <a:pt x="0" y="0"/>
                  </a:lnTo>
                  <a:lnTo>
                    <a:pt x="3640758" y="0"/>
                  </a:lnTo>
                  <a:lnTo>
                    <a:pt x="3640758" y="292277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6529" y="5731179"/>
              <a:ext cx="3641090" cy="292735"/>
            </a:xfrm>
            <a:custGeom>
              <a:avLst/>
              <a:gdLst/>
              <a:ahLst/>
              <a:cxnLst/>
              <a:rect l="l" t="t" r="r" b="b"/>
              <a:pathLst>
                <a:path w="3641090" h="292735">
                  <a:moveTo>
                    <a:pt x="3640759" y="285927"/>
                  </a:moveTo>
                  <a:lnTo>
                    <a:pt x="0" y="285927"/>
                  </a:lnTo>
                  <a:lnTo>
                    <a:pt x="0" y="292277"/>
                  </a:lnTo>
                  <a:lnTo>
                    <a:pt x="3640759" y="292277"/>
                  </a:lnTo>
                  <a:lnTo>
                    <a:pt x="3640759" y="285927"/>
                  </a:lnTo>
                  <a:close/>
                </a:path>
                <a:path w="3641090" h="292735">
                  <a:moveTo>
                    <a:pt x="3640759" y="0"/>
                  </a:moveTo>
                  <a:lnTo>
                    <a:pt x="0" y="0"/>
                  </a:lnTo>
                  <a:lnTo>
                    <a:pt x="0" y="6362"/>
                  </a:lnTo>
                  <a:lnTo>
                    <a:pt x="3640759" y="6362"/>
                  </a:lnTo>
                  <a:lnTo>
                    <a:pt x="3640759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76539" y="6315729"/>
            <a:ext cx="3641090" cy="292735"/>
            <a:chOff x="476539" y="6315729"/>
            <a:chExt cx="3641090" cy="292735"/>
          </a:xfrm>
        </p:grpSpPr>
        <p:sp>
          <p:nvSpPr>
            <p:cNvPr id="89" name="object 89"/>
            <p:cNvSpPr/>
            <p:nvPr/>
          </p:nvSpPr>
          <p:spPr>
            <a:xfrm>
              <a:off x="476539" y="6315729"/>
              <a:ext cx="3641090" cy="292735"/>
            </a:xfrm>
            <a:custGeom>
              <a:avLst/>
              <a:gdLst/>
              <a:ahLst/>
              <a:cxnLst/>
              <a:rect l="l" t="t" r="r" b="b"/>
              <a:pathLst>
                <a:path w="3641090" h="292734">
                  <a:moveTo>
                    <a:pt x="3640758" y="292277"/>
                  </a:moveTo>
                  <a:lnTo>
                    <a:pt x="0" y="292277"/>
                  </a:lnTo>
                  <a:lnTo>
                    <a:pt x="0" y="0"/>
                  </a:lnTo>
                  <a:lnTo>
                    <a:pt x="3640758" y="0"/>
                  </a:lnTo>
                  <a:lnTo>
                    <a:pt x="3640758" y="292277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6529" y="6315734"/>
              <a:ext cx="3641090" cy="292735"/>
            </a:xfrm>
            <a:custGeom>
              <a:avLst/>
              <a:gdLst/>
              <a:ahLst/>
              <a:cxnLst/>
              <a:rect l="l" t="t" r="r" b="b"/>
              <a:pathLst>
                <a:path w="3641090" h="292734">
                  <a:moveTo>
                    <a:pt x="3640759" y="285927"/>
                  </a:moveTo>
                  <a:lnTo>
                    <a:pt x="0" y="285927"/>
                  </a:lnTo>
                  <a:lnTo>
                    <a:pt x="0" y="292277"/>
                  </a:lnTo>
                  <a:lnTo>
                    <a:pt x="3640759" y="292277"/>
                  </a:lnTo>
                  <a:lnTo>
                    <a:pt x="3640759" y="285927"/>
                  </a:lnTo>
                  <a:close/>
                </a:path>
                <a:path w="3641090" h="292734">
                  <a:moveTo>
                    <a:pt x="3640759" y="0"/>
                  </a:moveTo>
                  <a:lnTo>
                    <a:pt x="0" y="0"/>
                  </a:lnTo>
                  <a:lnTo>
                    <a:pt x="0" y="6362"/>
                  </a:lnTo>
                  <a:lnTo>
                    <a:pt x="3640759" y="6362"/>
                  </a:lnTo>
                  <a:lnTo>
                    <a:pt x="3640759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476539" y="6893930"/>
            <a:ext cx="3641090" cy="6350"/>
          </a:xfrm>
          <a:custGeom>
            <a:avLst/>
            <a:gdLst/>
            <a:ahLst/>
            <a:cxnLst/>
            <a:rect l="l" t="t" r="r" b="b"/>
            <a:pathLst>
              <a:path w="3641090" h="6350">
                <a:moveTo>
                  <a:pt x="3640758" y="6353"/>
                </a:moveTo>
                <a:lnTo>
                  <a:pt x="0" y="6353"/>
                </a:lnTo>
                <a:lnTo>
                  <a:pt x="0" y="0"/>
                </a:lnTo>
                <a:lnTo>
                  <a:pt x="3640758" y="0"/>
                </a:lnTo>
                <a:lnTo>
                  <a:pt x="3640758" y="6353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63839" y="1575762"/>
            <a:ext cx="3782695" cy="197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0710">
              <a:lnSpc>
                <a:spcPct val="104200"/>
              </a:lnSpc>
            </a:pPr>
            <a:r>
              <a:rPr sz="2000" b="1" spc="-55" dirty="0">
                <a:solidFill>
                  <a:srgbClr val="2E2E2E"/>
                </a:solidFill>
                <a:latin typeface="Gotham Bold"/>
                <a:cs typeface="Gotham Bold"/>
              </a:rPr>
              <a:t>Where</a:t>
            </a:r>
            <a:r>
              <a:rPr sz="2000" b="1" spc="-95" dirty="0">
                <a:solidFill>
                  <a:srgbClr val="2E2E2E"/>
                </a:solidFill>
                <a:latin typeface="Gotham Bold"/>
                <a:cs typeface="Gotham Bold"/>
              </a:rPr>
              <a:t> </a:t>
            </a:r>
            <a:r>
              <a:rPr sz="2000" b="1" spc="-30" dirty="0">
                <a:solidFill>
                  <a:srgbClr val="2E2E2E"/>
                </a:solidFill>
                <a:latin typeface="Gotham Bold"/>
                <a:cs typeface="Gotham Bold"/>
              </a:rPr>
              <a:t>do</a:t>
            </a:r>
            <a:r>
              <a:rPr sz="2000" b="1" spc="-114" dirty="0">
                <a:solidFill>
                  <a:srgbClr val="2E2E2E"/>
                </a:solidFill>
                <a:latin typeface="Gotham Bold"/>
                <a:cs typeface="Gotham Bold"/>
              </a:rPr>
              <a:t> </a:t>
            </a:r>
            <a:r>
              <a:rPr sz="2000" b="1" spc="-10" dirty="0">
                <a:solidFill>
                  <a:srgbClr val="2E2E2E"/>
                </a:solidFill>
                <a:latin typeface="Gotham Bold"/>
                <a:cs typeface="Gotham Bold"/>
              </a:rPr>
              <a:t>my</a:t>
            </a:r>
            <a:r>
              <a:rPr sz="2000" b="1" spc="-105" dirty="0">
                <a:solidFill>
                  <a:srgbClr val="2E2E2E"/>
                </a:solidFill>
                <a:latin typeface="Gotham Bold"/>
                <a:cs typeface="Gotham Bold"/>
              </a:rPr>
              <a:t> </a:t>
            </a:r>
            <a:r>
              <a:rPr sz="2000" b="1" spc="-10" dirty="0">
                <a:solidFill>
                  <a:srgbClr val="2E2E2E"/>
                </a:solidFill>
                <a:latin typeface="Gotham Bold"/>
                <a:cs typeface="Gotham Bold"/>
              </a:rPr>
              <a:t>customers </a:t>
            </a:r>
            <a:r>
              <a:rPr sz="2000" b="1" spc="-45" dirty="0">
                <a:solidFill>
                  <a:srgbClr val="2E2E2E"/>
                </a:solidFill>
                <a:latin typeface="Gotham Bold"/>
                <a:cs typeface="Gotham Bold"/>
              </a:rPr>
              <a:t>live</a:t>
            </a:r>
            <a:r>
              <a:rPr sz="2000" b="1" spc="-80" dirty="0">
                <a:solidFill>
                  <a:srgbClr val="2E2E2E"/>
                </a:solidFill>
                <a:latin typeface="Gotham Bold"/>
                <a:cs typeface="Gotham Bold"/>
              </a:rPr>
              <a:t> </a:t>
            </a:r>
            <a:r>
              <a:rPr sz="2000" b="1" spc="-10" dirty="0">
                <a:solidFill>
                  <a:srgbClr val="2E2E2E"/>
                </a:solidFill>
                <a:latin typeface="Gotham Bold"/>
                <a:cs typeface="Gotham Bold"/>
              </a:rPr>
              <a:t>online?</a:t>
            </a:r>
            <a:endParaRPr sz="2000">
              <a:latin typeface="Gotham Bold"/>
              <a:cs typeface="Gotham Bold"/>
            </a:endParaRPr>
          </a:p>
          <a:p>
            <a:pPr marL="12700" marR="5080">
              <a:lnSpc>
                <a:spcPct val="113700"/>
              </a:lnSpc>
              <a:spcBef>
                <a:spcPts val="1420"/>
              </a:spcBef>
            </a:pP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Finding</a:t>
            </a:r>
            <a:r>
              <a:rPr sz="1100" b="0" spc="-4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your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audience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and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where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they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spend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most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of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their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time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is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key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to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capturing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their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attention.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We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use </a:t>
            </a:r>
            <a:r>
              <a:rPr sz="1100" b="0" spc="-10" dirty="0">
                <a:solidFill>
                  <a:srgbClr val="2E2E2E"/>
                </a:solidFill>
                <a:latin typeface="Gotham Medium"/>
                <a:cs typeface="Gotham Medium"/>
              </a:rPr>
              <a:t>several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data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sources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to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gauge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things</a:t>
            </a:r>
            <a:r>
              <a:rPr sz="1100" b="0" spc="-3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like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spc="-10" dirty="0">
                <a:solidFill>
                  <a:srgbClr val="2E2E2E"/>
                </a:solidFill>
                <a:latin typeface="Gotham Medium"/>
                <a:cs typeface="Gotham Medium"/>
              </a:rPr>
              <a:t>interests, demographics,</a:t>
            </a:r>
            <a:r>
              <a:rPr sz="11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extra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resources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and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time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spent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spc="-10" dirty="0">
                <a:solidFill>
                  <a:srgbClr val="2E2E2E"/>
                </a:solidFill>
                <a:latin typeface="Gotham Medium"/>
                <a:cs typeface="Gotham Medium"/>
              </a:rPr>
              <a:t>online.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The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results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give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us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a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clear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map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of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where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to</a:t>
            </a:r>
            <a:r>
              <a:rPr sz="11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spc="-10" dirty="0">
                <a:solidFill>
                  <a:srgbClr val="2E2E2E"/>
                </a:solidFill>
                <a:latin typeface="Gotham Medium"/>
                <a:cs typeface="Gotham Medium"/>
              </a:rPr>
              <a:t>place</a:t>
            </a:r>
            <a:r>
              <a:rPr sz="1100" b="0" spc="50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dirty="0">
                <a:solidFill>
                  <a:srgbClr val="2E2E2E"/>
                </a:solidFill>
                <a:latin typeface="Gotham Medium"/>
                <a:cs typeface="Gotham Medium"/>
              </a:rPr>
              <a:t>your</a:t>
            </a:r>
            <a:r>
              <a:rPr sz="1100" b="0" spc="-5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1100" b="0" spc="-25" dirty="0">
                <a:solidFill>
                  <a:srgbClr val="2E2E2E"/>
                </a:solidFill>
                <a:latin typeface="Gotham Medium"/>
                <a:cs typeface="Gotham Medium"/>
              </a:rPr>
              <a:t>ad.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3085" y="3837735"/>
            <a:ext cx="28911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FFFFFF"/>
                </a:solidFill>
                <a:latin typeface="Gotham Bold"/>
                <a:cs typeface="Gotham Bold"/>
              </a:rPr>
              <a:t>AUDIENCE</a:t>
            </a:r>
            <a:r>
              <a:rPr sz="1200" b="1" spc="-4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Gotham Bold"/>
                <a:cs typeface="Gotham Bold"/>
              </a:rPr>
              <a:t>TARGETING APPLIES </a:t>
            </a:r>
            <a:r>
              <a:rPr sz="1200" b="1" spc="-25" dirty="0">
                <a:solidFill>
                  <a:srgbClr val="FFFFFF"/>
                </a:solidFill>
                <a:latin typeface="Gotham Bold"/>
                <a:cs typeface="Gotham Bold"/>
              </a:rPr>
              <a:t>TO:</a:t>
            </a:r>
            <a:endParaRPr sz="1200">
              <a:latin typeface="Gotham Bold"/>
              <a:cs typeface="Gotham Bold"/>
            </a:endParaRPr>
          </a:p>
        </p:txBody>
      </p:sp>
      <p:pic>
        <p:nvPicPr>
          <p:cNvPr id="94" name="object 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785" y="4212605"/>
            <a:ext cx="114369" cy="114369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785" y="4466759"/>
            <a:ext cx="114369" cy="11436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785" y="4720912"/>
            <a:ext cx="114369" cy="114369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476539" y="4187197"/>
            <a:ext cx="3641090" cy="264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33333"/>
                </a:solidFill>
                <a:latin typeface="Gotham Bold"/>
                <a:cs typeface="Gotham Bold"/>
              </a:rPr>
              <a:t>YouTube</a:t>
            </a:r>
            <a:endParaRPr sz="900">
              <a:latin typeface="Gotham Bold"/>
              <a:cs typeface="Gotham Bold"/>
            </a:endParaRPr>
          </a:p>
          <a:p>
            <a:pPr marL="698500">
              <a:lnSpc>
                <a:spcPct val="100000"/>
              </a:lnSpc>
              <a:spcBef>
                <a:spcPts val="919"/>
              </a:spcBef>
            </a:pPr>
            <a:r>
              <a:rPr sz="900" b="1" spc="-25" dirty="0">
                <a:solidFill>
                  <a:srgbClr val="333333"/>
                </a:solidFill>
                <a:latin typeface="Gotham Bold"/>
                <a:cs typeface="Gotham Bold"/>
              </a:rPr>
              <a:t>OTT</a:t>
            </a:r>
            <a:endParaRPr sz="900">
              <a:latin typeface="Gotham Bold"/>
              <a:cs typeface="Gotham Bold"/>
            </a:endParaRPr>
          </a:p>
          <a:p>
            <a:pPr marL="698500">
              <a:lnSpc>
                <a:spcPct val="100000"/>
              </a:lnSpc>
              <a:spcBef>
                <a:spcPts val="919"/>
              </a:spcBef>
            </a:pPr>
            <a:r>
              <a:rPr sz="900" b="1" spc="-30" dirty="0">
                <a:solidFill>
                  <a:srgbClr val="333333"/>
                </a:solidFill>
                <a:latin typeface="Gotham Bold"/>
                <a:cs typeface="Gotham Bold"/>
              </a:rPr>
              <a:t>TV/Sports</a:t>
            </a:r>
            <a:r>
              <a:rPr sz="900" b="1" spc="10" dirty="0">
                <a:solidFill>
                  <a:srgbClr val="333333"/>
                </a:solidFill>
                <a:latin typeface="Gotham Bold"/>
                <a:cs typeface="Gotham Bold"/>
              </a:rPr>
              <a:t> </a:t>
            </a:r>
            <a:r>
              <a:rPr sz="900" b="1" spc="-10" dirty="0">
                <a:solidFill>
                  <a:srgbClr val="333333"/>
                </a:solidFill>
                <a:latin typeface="Gotham Bold"/>
                <a:cs typeface="Gotham Bold"/>
              </a:rPr>
              <a:t>Advertising</a:t>
            </a:r>
            <a:endParaRPr sz="9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</a:pPr>
            <a:endParaRPr sz="9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900">
              <a:latin typeface="Gotham Bold"/>
              <a:cs typeface="Gotham Bold"/>
            </a:endParaRPr>
          </a:p>
          <a:p>
            <a:pPr marL="488950">
              <a:lnSpc>
                <a:spcPct val="100000"/>
              </a:lnSpc>
            </a:pPr>
            <a:r>
              <a:rPr sz="1200" b="1" spc="-35" dirty="0">
                <a:solidFill>
                  <a:srgbClr val="FFFFFF"/>
                </a:solidFill>
                <a:latin typeface="Gotham Bold"/>
                <a:cs typeface="Gotham Bold"/>
              </a:rPr>
              <a:t>TARGET </a:t>
            </a:r>
            <a:r>
              <a:rPr sz="1200" b="1" spc="-10" dirty="0">
                <a:solidFill>
                  <a:srgbClr val="FFFFFF"/>
                </a:solidFill>
                <a:latin typeface="Gotham Bold"/>
                <a:cs typeface="Gotham Bold"/>
              </a:rPr>
              <a:t>DEMOGRAPHICS</a:t>
            </a:r>
            <a:endParaRPr sz="12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Gotham Bold"/>
              <a:cs typeface="Gotham Bold"/>
            </a:endParaRPr>
          </a:p>
          <a:p>
            <a:pPr marL="488950">
              <a:lnSpc>
                <a:spcPct val="100000"/>
              </a:lnSpc>
              <a:tabLst>
                <a:tab pos="1245870" algn="l"/>
              </a:tabLst>
            </a:pPr>
            <a:r>
              <a:rPr sz="900" b="1" spc="-10" dirty="0">
                <a:solidFill>
                  <a:srgbClr val="333333"/>
                </a:solidFill>
                <a:latin typeface="Gotham Bold"/>
                <a:cs typeface="Gotham Bold"/>
              </a:rPr>
              <a:t>Gender</a:t>
            </a:r>
            <a:r>
              <a:rPr sz="900" b="1" dirty="0">
                <a:solidFill>
                  <a:srgbClr val="333333"/>
                </a:solidFill>
                <a:latin typeface="Gotham Bold"/>
                <a:cs typeface="Gotham Bold"/>
              </a:rPr>
              <a:t>	</a:t>
            </a:r>
            <a:r>
              <a:rPr sz="900" b="0" spc="-25" dirty="0">
                <a:solidFill>
                  <a:srgbClr val="333333"/>
                </a:solidFill>
                <a:latin typeface="Gotham Book"/>
                <a:cs typeface="Gotham Book"/>
              </a:rPr>
              <a:t>All</a:t>
            </a:r>
            <a:endParaRPr sz="9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900">
              <a:latin typeface="Gotham Book"/>
              <a:cs typeface="Gotham Book"/>
            </a:endParaRPr>
          </a:p>
          <a:p>
            <a:pPr marL="488950">
              <a:lnSpc>
                <a:spcPct val="100000"/>
              </a:lnSpc>
              <a:tabLst>
                <a:tab pos="1245870" algn="l"/>
              </a:tabLst>
            </a:pPr>
            <a:r>
              <a:rPr sz="900" b="1" spc="-25" dirty="0">
                <a:solidFill>
                  <a:srgbClr val="333333"/>
                </a:solidFill>
                <a:latin typeface="Gotham Bold"/>
                <a:cs typeface="Gotham Bold"/>
              </a:rPr>
              <a:t>Age</a:t>
            </a:r>
            <a:r>
              <a:rPr sz="900" b="1" dirty="0">
                <a:solidFill>
                  <a:srgbClr val="333333"/>
                </a:solidFill>
                <a:latin typeface="Gotham Bold"/>
                <a:cs typeface="Gotham Bold"/>
              </a:rPr>
              <a:t>	</a:t>
            </a:r>
            <a:r>
              <a:rPr sz="900" b="0" dirty="0">
                <a:solidFill>
                  <a:srgbClr val="333333"/>
                </a:solidFill>
                <a:latin typeface="Gotham Book"/>
                <a:cs typeface="Gotham Book"/>
              </a:rPr>
              <a:t>25-</a:t>
            </a:r>
            <a:r>
              <a:rPr sz="900" b="0" spc="-25" dirty="0">
                <a:solidFill>
                  <a:srgbClr val="333333"/>
                </a:solidFill>
                <a:latin typeface="Gotham Book"/>
                <a:cs typeface="Gotham Book"/>
              </a:rPr>
              <a:t>64</a:t>
            </a:r>
            <a:endParaRPr sz="9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900">
              <a:latin typeface="Gotham Book"/>
              <a:cs typeface="Gotham Book"/>
            </a:endParaRPr>
          </a:p>
          <a:p>
            <a:pPr marL="488950">
              <a:lnSpc>
                <a:spcPct val="100000"/>
              </a:lnSpc>
              <a:spcBef>
                <a:spcPts val="5"/>
              </a:spcBef>
              <a:tabLst>
                <a:tab pos="1245870" algn="l"/>
              </a:tabLst>
            </a:pPr>
            <a:r>
              <a:rPr sz="900" b="1" spc="-10" dirty="0">
                <a:solidFill>
                  <a:srgbClr val="333333"/>
                </a:solidFill>
                <a:latin typeface="Gotham Bold"/>
                <a:cs typeface="Gotham Bold"/>
              </a:rPr>
              <a:t>Income</a:t>
            </a:r>
            <a:r>
              <a:rPr sz="900" b="1" dirty="0">
                <a:solidFill>
                  <a:srgbClr val="333333"/>
                </a:solidFill>
                <a:latin typeface="Gotham Bold"/>
                <a:cs typeface="Gotham Bold"/>
              </a:rPr>
              <a:t>	</a:t>
            </a:r>
            <a:r>
              <a:rPr sz="900" b="0" spc="-20" dirty="0">
                <a:solidFill>
                  <a:srgbClr val="333333"/>
                </a:solidFill>
                <a:latin typeface="Gotham Book"/>
                <a:cs typeface="Gotham Book"/>
              </a:rPr>
              <a:t>50k+</a:t>
            </a:r>
            <a:endParaRPr sz="9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900">
              <a:latin typeface="Gotham Book"/>
              <a:cs typeface="Gotham Book"/>
            </a:endParaRPr>
          </a:p>
          <a:p>
            <a:pPr marL="488950">
              <a:lnSpc>
                <a:spcPct val="100000"/>
              </a:lnSpc>
              <a:tabLst>
                <a:tab pos="1245870" algn="l"/>
              </a:tabLst>
            </a:pPr>
            <a:r>
              <a:rPr sz="900" b="1" spc="-10" dirty="0">
                <a:solidFill>
                  <a:srgbClr val="333333"/>
                </a:solidFill>
                <a:latin typeface="Gotham Bold"/>
                <a:cs typeface="Gotham Bold"/>
              </a:rPr>
              <a:t>Family</a:t>
            </a:r>
            <a:r>
              <a:rPr sz="900" b="1" dirty="0">
                <a:solidFill>
                  <a:srgbClr val="333333"/>
                </a:solidFill>
                <a:latin typeface="Gotham Bold"/>
                <a:cs typeface="Gotham Bold"/>
              </a:rPr>
              <a:t>	</a:t>
            </a:r>
            <a:r>
              <a:rPr sz="900" b="0" spc="-25" dirty="0">
                <a:solidFill>
                  <a:srgbClr val="333333"/>
                </a:solidFill>
                <a:latin typeface="Gotham Book"/>
                <a:cs typeface="Gotham Book"/>
              </a:rPr>
              <a:t>All</a:t>
            </a:r>
            <a:endParaRPr sz="9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900">
              <a:latin typeface="Gotham Book"/>
              <a:cs typeface="Gotham Book"/>
            </a:endParaRPr>
          </a:p>
          <a:p>
            <a:pPr marL="488950">
              <a:lnSpc>
                <a:spcPct val="100000"/>
              </a:lnSpc>
              <a:tabLst>
                <a:tab pos="1245870" algn="l"/>
              </a:tabLst>
            </a:pPr>
            <a:r>
              <a:rPr sz="900" b="1" spc="-10" dirty="0">
                <a:solidFill>
                  <a:srgbClr val="333333"/>
                </a:solidFill>
                <a:latin typeface="Gotham Bold"/>
                <a:cs typeface="Gotham Bold"/>
              </a:rPr>
              <a:t>Education</a:t>
            </a:r>
            <a:r>
              <a:rPr sz="900" b="1" dirty="0">
                <a:solidFill>
                  <a:srgbClr val="333333"/>
                </a:solidFill>
                <a:latin typeface="Gotham Bold"/>
                <a:cs typeface="Gotham Bold"/>
              </a:rPr>
              <a:t>	</a:t>
            </a:r>
            <a:r>
              <a:rPr sz="900" b="0" spc="-25" dirty="0">
                <a:solidFill>
                  <a:srgbClr val="333333"/>
                </a:solidFill>
                <a:latin typeface="Gotham Book"/>
                <a:cs typeface="Gotham Book"/>
              </a:rPr>
              <a:t>All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26" rIns="0" bIns="0" rtlCol="0">
            <a:spAutoFit/>
          </a:bodyPr>
          <a:lstStyle/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4937250" y="1575762"/>
            <a:ext cx="2084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solidFill>
                  <a:srgbClr val="2E2E2E"/>
                </a:solidFill>
                <a:latin typeface="Gotham Bold"/>
                <a:cs typeface="Gotham Bold"/>
              </a:rPr>
              <a:t>Target</a:t>
            </a:r>
            <a:r>
              <a:rPr sz="2000" b="1" spc="-50" dirty="0">
                <a:solidFill>
                  <a:srgbClr val="2E2E2E"/>
                </a:solidFill>
                <a:latin typeface="Gotham Bold"/>
                <a:cs typeface="Gotham Bold"/>
              </a:rPr>
              <a:t> </a:t>
            </a:r>
            <a:r>
              <a:rPr sz="2000" b="1" spc="-10" dirty="0">
                <a:solidFill>
                  <a:srgbClr val="2E2E2E"/>
                </a:solidFill>
                <a:latin typeface="Gotham Bold"/>
                <a:cs typeface="Gotham Bold"/>
              </a:rPr>
              <a:t>Interests</a:t>
            </a:r>
            <a:endParaRPr sz="2000">
              <a:latin typeface="Gotham Bold"/>
              <a:cs typeface="Gotham 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00089" y="2173025"/>
            <a:ext cx="6972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Food</a:t>
            </a:r>
            <a:r>
              <a:rPr sz="8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&amp;</a:t>
            </a:r>
            <a:r>
              <a:rPr sz="8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Drink</a:t>
            </a:r>
            <a:endParaRPr sz="800">
              <a:latin typeface="Gotham Medium"/>
              <a:cs typeface="Gotham Medium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947972" y="2490718"/>
            <a:ext cx="1149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Hotels</a:t>
            </a:r>
            <a:r>
              <a:rPr sz="800" b="0" spc="-2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&amp;</a:t>
            </a:r>
            <a:r>
              <a:rPr sz="800" b="0" spc="-1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Accommod</a:t>
            </a:r>
            <a:r>
              <a:rPr sz="1200" b="0" spc="-15" baseline="3472" dirty="0">
                <a:solidFill>
                  <a:srgbClr val="2E2E2E"/>
                </a:solidFill>
                <a:latin typeface="Gotham Medium"/>
                <a:cs typeface="Gotham Medium"/>
              </a:rPr>
              <a:t>…</a:t>
            </a:r>
            <a:endParaRPr sz="1200" baseline="3472">
              <a:latin typeface="Gotham Medium"/>
              <a:cs typeface="Gotham Medium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587329" y="2808410"/>
            <a:ext cx="5099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Outdoors</a:t>
            </a:r>
            <a:endParaRPr sz="800">
              <a:latin typeface="Gotham Medium"/>
              <a:cs typeface="Gotham Medium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059264" y="3126103"/>
            <a:ext cx="10382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Tourist</a:t>
            </a:r>
            <a:r>
              <a:rPr sz="800" b="0" spc="-3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Destinations</a:t>
            </a:r>
            <a:endParaRPr sz="800">
              <a:latin typeface="Gotham Medium"/>
              <a:cs typeface="Gotham Medium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67918" y="3443796"/>
            <a:ext cx="329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Travel</a:t>
            </a:r>
            <a:endParaRPr sz="800">
              <a:latin typeface="Gotham Medium"/>
              <a:cs typeface="Gotham Medium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990364" y="3761489"/>
            <a:ext cx="11068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solidFill>
                  <a:srgbClr val="2E2E2E"/>
                </a:solidFill>
                <a:latin typeface="Gotham Medium"/>
                <a:cs typeface="Gotham Medium"/>
              </a:rPr>
              <a:t>Travel</a:t>
            </a:r>
            <a:r>
              <a:rPr sz="8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Agencies</a:t>
            </a:r>
            <a:r>
              <a:rPr sz="8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&amp;</a:t>
            </a:r>
            <a:r>
              <a:rPr sz="800" b="0" spc="-25" dirty="0">
                <a:solidFill>
                  <a:srgbClr val="2E2E2E"/>
                </a:solidFill>
                <a:latin typeface="Gotham Medium"/>
                <a:cs typeface="Gotham Medium"/>
              </a:rPr>
              <a:t> S</a:t>
            </a:r>
            <a:r>
              <a:rPr sz="1200" b="0" spc="-37" baseline="3472" dirty="0">
                <a:solidFill>
                  <a:srgbClr val="2E2E2E"/>
                </a:solidFill>
                <a:latin typeface="Gotham Medium"/>
                <a:cs typeface="Gotham Medium"/>
              </a:rPr>
              <a:t>…</a:t>
            </a:r>
            <a:endParaRPr sz="1200" baseline="3472">
              <a:latin typeface="Gotham Medium"/>
              <a:cs typeface="Gotham Medium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56808" y="4079181"/>
            <a:ext cx="1140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solidFill>
                  <a:srgbClr val="2E2E2E"/>
                </a:solidFill>
                <a:latin typeface="Gotham Medium"/>
                <a:cs typeface="Gotham Medium"/>
              </a:rPr>
              <a:t>Travel</a:t>
            </a:r>
            <a:r>
              <a:rPr sz="800" b="0" spc="-15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Guides</a:t>
            </a: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dirty="0">
                <a:solidFill>
                  <a:srgbClr val="2E2E2E"/>
                </a:solidFill>
                <a:latin typeface="Gotham Medium"/>
                <a:cs typeface="Gotham Medium"/>
              </a:rPr>
              <a:t>&amp;</a:t>
            </a:r>
            <a:r>
              <a:rPr sz="800" b="0" spc="-10" dirty="0">
                <a:solidFill>
                  <a:srgbClr val="2E2E2E"/>
                </a:solidFill>
                <a:latin typeface="Gotham Medium"/>
                <a:cs typeface="Gotham Medium"/>
              </a:rPr>
              <a:t> </a:t>
            </a:r>
            <a:r>
              <a:rPr sz="800" b="0" spc="-20" dirty="0">
                <a:solidFill>
                  <a:srgbClr val="2E2E2E"/>
                </a:solidFill>
                <a:latin typeface="Gotham Medium"/>
                <a:cs typeface="Gotham Medium"/>
              </a:rPr>
              <a:t>Trav</a:t>
            </a:r>
            <a:r>
              <a:rPr sz="1200" b="0" spc="-30" baseline="3472" dirty="0">
                <a:solidFill>
                  <a:srgbClr val="2E2E2E"/>
                </a:solidFill>
                <a:latin typeface="Gotham Medium"/>
                <a:cs typeface="Gotham Medium"/>
              </a:rPr>
              <a:t>…</a:t>
            </a:r>
            <a:endParaRPr sz="1200" baseline="3472">
              <a:latin typeface="Gotham Medium"/>
              <a:cs typeface="Gotham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09"/>
            <a:ext cx="10464165" cy="7840980"/>
            <a:chOff x="0" y="12709"/>
            <a:chExt cx="10464165" cy="7840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0704" y="171554"/>
              <a:ext cx="1251709" cy="660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709"/>
              <a:ext cx="10463783" cy="78406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26" rIns="0" bIns="0" rtlCol="0">
            <a:spAutoFit/>
          </a:bodyPr>
          <a:lstStyle/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Over-the-</a:t>
            </a:r>
            <a:r>
              <a:rPr spc="-25" dirty="0">
                <a:latin typeface="Arial"/>
                <a:cs typeface="Arial"/>
              </a:rPr>
              <a:t>Top</a:t>
            </a:r>
          </a:p>
          <a:p>
            <a:pPr marL="12700" marR="5080">
              <a:lnSpc>
                <a:spcPct val="125099"/>
              </a:lnSpc>
              <a:spcBef>
                <a:spcPts val="580"/>
              </a:spcBef>
            </a:pP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Targeted</a:t>
            </a:r>
            <a:r>
              <a:rPr sz="1400" b="0" spc="-1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video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advertising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across</a:t>
            </a:r>
            <a:r>
              <a:rPr sz="1400" b="0" spc="-9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ANY</a:t>
            </a:r>
            <a:r>
              <a:rPr sz="1400" b="0" spc="-4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internet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connected</a:t>
            </a:r>
            <a:r>
              <a:rPr sz="1400" b="0" spc="-4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TV</a:t>
            </a:r>
            <a:r>
              <a:rPr sz="1400" b="0" spc="-1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or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mobile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 device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within premium, short- and long-form 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content.</a:t>
            </a:r>
            <a:endParaRPr sz="1400">
              <a:latin typeface="Liberation Sans"/>
              <a:cs typeface="Liberatio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80" y="190616"/>
            <a:ext cx="1143693" cy="9530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46367"/>
            <a:ext cx="10463783" cy="51777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26" rIns="0" bIns="0" rtlCol="0">
            <a:spAutoFit/>
          </a:bodyPr>
          <a:lstStyle/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69" y="2548"/>
            <a:ext cx="7600315" cy="129159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spc="-10" dirty="0">
                <a:latin typeface="Arial"/>
                <a:cs typeface="Arial"/>
              </a:rPr>
              <a:t>Networks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520"/>
              </a:spcBef>
            </a:pP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This</a:t>
            </a:r>
            <a:r>
              <a:rPr sz="1400" b="0" spc="-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is a</a:t>
            </a:r>
            <a:r>
              <a:rPr sz="1400" b="0" spc="-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list of networks</a:t>
            </a:r>
            <a:r>
              <a:rPr sz="1400" b="0" spc="-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where your ad</a:t>
            </a:r>
            <a:r>
              <a:rPr sz="1400" b="0" spc="-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may appear by</a:t>
            </a:r>
            <a:r>
              <a:rPr sz="1400" b="0" spc="-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relation to Contextual,</a:t>
            </a:r>
            <a:r>
              <a:rPr sz="1400" b="0" spc="-5" dirty="0">
                <a:solidFill>
                  <a:srgbClr val="2E2E2E"/>
                </a:solidFill>
                <a:latin typeface="Liberation Sans"/>
                <a:cs typeface="Liberation Sans"/>
              </a:rPr>
              <a:t>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Demographic, </a:t>
            </a:r>
            <a:r>
              <a:rPr sz="1400" b="0" spc="-25" dirty="0">
                <a:solidFill>
                  <a:srgbClr val="2E2E2E"/>
                </a:solidFill>
                <a:latin typeface="Liberation Sans"/>
                <a:cs typeface="Liberation Sans"/>
              </a:rPr>
              <a:t>and </a:t>
            </a:r>
            <a:r>
              <a:rPr sz="1400" b="0" dirty="0">
                <a:solidFill>
                  <a:srgbClr val="2E2E2E"/>
                </a:solidFill>
                <a:latin typeface="Liberation Sans"/>
                <a:cs typeface="Liberation Sans"/>
              </a:rPr>
              <a:t>Industry </a:t>
            </a:r>
            <a:r>
              <a:rPr sz="1400" b="0" spc="-10" dirty="0">
                <a:solidFill>
                  <a:srgbClr val="2E2E2E"/>
                </a:solidFill>
                <a:latin typeface="Liberation Sans"/>
                <a:cs typeface="Liberation Sans"/>
              </a:rPr>
              <a:t>data.</a:t>
            </a:r>
            <a:endParaRPr sz="1400">
              <a:latin typeface="Liberation Sans"/>
              <a:cs typeface="Liberatio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2688" y="317691"/>
            <a:ext cx="1143693" cy="9530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4192" y="1588464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4" h="159385">
                <a:moveTo>
                  <a:pt x="39674" y="79425"/>
                </a:moveTo>
                <a:lnTo>
                  <a:pt x="0" y="79425"/>
                </a:lnTo>
                <a:lnTo>
                  <a:pt x="0" y="158851"/>
                </a:lnTo>
                <a:lnTo>
                  <a:pt x="39674" y="158851"/>
                </a:lnTo>
                <a:lnTo>
                  <a:pt x="39674" y="79425"/>
                </a:lnTo>
                <a:close/>
              </a:path>
              <a:path w="159384" h="159385">
                <a:moveTo>
                  <a:pt x="99237" y="39687"/>
                </a:moveTo>
                <a:lnTo>
                  <a:pt x="59563" y="39687"/>
                </a:lnTo>
                <a:lnTo>
                  <a:pt x="59563" y="158851"/>
                </a:lnTo>
                <a:lnTo>
                  <a:pt x="99237" y="158851"/>
                </a:lnTo>
                <a:lnTo>
                  <a:pt x="99237" y="39687"/>
                </a:lnTo>
                <a:close/>
              </a:path>
              <a:path w="159384" h="159385">
                <a:moveTo>
                  <a:pt x="158838" y="0"/>
                </a:moveTo>
                <a:lnTo>
                  <a:pt x="119126" y="0"/>
                </a:lnTo>
                <a:lnTo>
                  <a:pt x="119126" y="158851"/>
                </a:lnTo>
                <a:lnTo>
                  <a:pt x="158838" y="158851"/>
                </a:lnTo>
                <a:lnTo>
                  <a:pt x="158838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5006" y="1563054"/>
            <a:ext cx="11626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1D1D1D"/>
                </a:solidFill>
                <a:latin typeface="Arial"/>
                <a:cs typeface="Arial"/>
              </a:rPr>
              <a:t>Audience </a:t>
            </a:r>
            <a:r>
              <a:rPr sz="1000" b="1" spc="-10" dirty="0">
                <a:solidFill>
                  <a:srgbClr val="1D1D1D"/>
                </a:solidFill>
                <a:latin typeface="Arial"/>
                <a:cs typeface="Arial"/>
              </a:rPr>
              <a:t>Interests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6025" y="1588113"/>
            <a:ext cx="188649" cy="1593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38623" y="1563054"/>
            <a:ext cx="837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1D1D1D"/>
                </a:solidFill>
                <a:latin typeface="Arial"/>
                <a:cs typeface="Arial"/>
              </a:rPr>
              <a:t>Demographic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7045" y="1588389"/>
            <a:ext cx="158924" cy="1589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67262" y="1563054"/>
            <a:ext cx="5270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1D1D1D"/>
                </a:solidFill>
                <a:latin typeface="Arial"/>
                <a:cs typeface="Arial"/>
              </a:rPr>
              <a:t>Industry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3101" y="1480446"/>
            <a:ext cx="1416909" cy="37487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74090" y="1449955"/>
            <a:ext cx="15487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Demographics</a:t>
            </a:r>
            <a:r>
              <a:rPr sz="55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550" i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Psychographics</a:t>
            </a:r>
            <a:r>
              <a:rPr sz="55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supported</a:t>
            </a:r>
            <a:r>
              <a:rPr sz="550" i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spc="-25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550" i="1" spc="5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Winter 2022 </a:t>
            </a:r>
            <a:r>
              <a:rPr sz="550" i="1" spc="-10" dirty="0">
                <a:solidFill>
                  <a:srgbClr val="333333"/>
                </a:solidFill>
                <a:latin typeface="Arial"/>
                <a:cs typeface="Arial"/>
              </a:rPr>
              <a:t>MRI-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Simmons </a:t>
            </a:r>
            <a:r>
              <a:rPr sz="550" i="1" spc="-20" dirty="0">
                <a:solidFill>
                  <a:srgbClr val="333333"/>
                </a:solidFill>
                <a:latin typeface="Arial"/>
                <a:cs typeface="Arial"/>
              </a:rPr>
              <a:t>USA.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4090" y="1747316"/>
            <a:ext cx="13735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Retrieved from</a:t>
            </a:r>
            <a:r>
              <a:rPr sz="55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Simmons</a:t>
            </a:r>
            <a:r>
              <a:rPr sz="55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333333"/>
                </a:solidFill>
                <a:latin typeface="Arial"/>
                <a:cs typeface="Arial"/>
              </a:rPr>
              <a:t>Insights</a:t>
            </a:r>
            <a:r>
              <a:rPr sz="55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50" i="1" spc="-10" dirty="0">
                <a:solidFill>
                  <a:srgbClr val="333333"/>
                </a:solidFill>
                <a:latin typeface="Arial"/>
                <a:cs typeface="Arial"/>
              </a:rPr>
              <a:t>Database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1231" y="2319153"/>
            <a:ext cx="857885" cy="857885"/>
            <a:chOff x="381231" y="2319153"/>
            <a:chExt cx="857885" cy="857885"/>
          </a:xfrm>
        </p:grpSpPr>
        <p:sp>
          <p:nvSpPr>
            <p:cNvPr id="14" name="object 14"/>
            <p:cNvSpPr/>
            <p:nvPr/>
          </p:nvSpPr>
          <p:spPr>
            <a:xfrm>
              <a:off x="384408" y="2322330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123" y="2389045"/>
              <a:ext cx="717985" cy="71798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81014" y="2084070"/>
            <a:ext cx="65849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Travel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Channel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72425" y="243353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6132" y="2716564"/>
            <a:ext cx="127002" cy="10729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509772" y="2319153"/>
            <a:ext cx="857885" cy="857885"/>
            <a:chOff x="2509772" y="2319153"/>
            <a:chExt cx="857885" cy="857885"/>
          </a:xfrm>
        </p:grpSpPr>
        <p:sp>
          <p:nvSpPr>
            <p:cNvPr id="20" name="object 20"/>
            <p:cNvSpPr/>
            <p:nvPr/>
          </p:nvSpPr>
          <p:spPr>
            <a:xfrm>
              <a:off x="2512949" y="2322330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9664" y="2389045"/>
              <a:ext cx="717985" cy="7179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505809" y="2084070"/>
            <a:ext cx="86614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Sportsman </a:t>
            </a:r>
            <a:r>
              <a:rPr sz="700" b="1" spc="-10" dirty="0">
                <a:latin typeface="Arial"/>
                <a:cs typeface="Arial"/>
              </a:rPr>
              <a:t>Channel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00971" y="243353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62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75"/>
                </a:lnTo>
                <a:close/>
              </a:path>
              <a:path w="114935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5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4673" y="2716564"/>
            <a:ext cx="127002" cy="10729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638313" y="2319153"/>
            <a:ext cx="857885" cy="857885"/>
            <a:chOff x="4638313" y="2319153"/>
            <a:chExt cx="857885" cy="857885"/>
          </a:xfrm>
        </p:grpSpPr>
        <p:sp>
          <p:nvSpPr>
            <p:cNvPr id="26" name="object 26"/>
            <p:cNvSpPr/>
            <p:nvPr/>
          </p:nvSpPr>
          <p:spPr>
            <a:xfrm>
              <a:off x="4641490" y="2322330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8206" y="2389045"/>
              <a:ext cx="717985" cy="71798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968027" y="2084070"/>
            <a:ext cx="19875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latin typeface="Arial"/>
                <a:cs typeface="Arial"/>
              </a:rPr>
              <a:t>TLC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29504" y="243353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5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5" h="114935">
                <a:moveTo>
                  <a:pt x="114376" y="0"/>
                </a:moveTo>
                <a:lnTo>
                  <a:pt x="85788" y="0"/>
                </a:lnTo>
                <a:lnTo>
                  <a:pt x="85788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3214" y="2716564"/>
            <a:ext cx="127002" cy="10729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6766855" y="2319153"/>
            <a:ext cx="857885" cy="857885"/>
            <a:chOff x="6766855" y="2319153"/>
            <a:chExt cx="857885" cy="857885"/>
          </a:xfrm>
        </p:grpSpPr>
        <p:sp>
          <p:nvSpPr>
            <p:cNvPr id="32" name="object 32"/>
            <p:cNvSpPr/>
            <p:nvPr/>
          </p:nvSpPr>
          <p:spPr>
            <a:xfrm>
              <a:off x="6770032" y="2322330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6747" y="2389045"/>
              <a:ext cx="717985" cy="71798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054573" y="2084070"/>
            <a:ext cx="2825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latin typeface="Arial"/>
                <a:cs typeface="Arial"/>
              </a:rPr>
              <a:t>CNBC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51756" y="2436997"/>
            <a:ext cx="127002" cy="107296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8895396" y="2319153"/>
            <a:ext cx="857885" cy="857885"/>
            <a:chOff x="8895396" y="2319153"/>
            <a:chExt cx="857885" cy="857885"/>
          </a:xfrm>
        </p:grpSpPr>
        <p:sp>
          <p:nvSpPr>
            <p:cNvPr id="37" name="object 37"/>
            <p:cNvSpPr/>
            <p:nvPr/>
          </p:nvSpPr>
          <p:spPr>
            <a:xfrm>
              <a:off x="8898573" y="2322330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65289" y="2389045"/>
              <a:ext cx="717985" cy="71798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165741" y="2084070"/>
            <a:ext cx="31750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Disney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886594" y="243353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62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75"/>
                </a:lnTo>
                <a:close/>
              </a:path>
              <a:path w="114934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4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80297" y="2716564"/>
            <a:ext cx="127002" cy="107296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381231" y="3596278"/>
            <a:ext cx="857885" cy="857885"/>
            <a:chOff x="381231" y="3596278"/>
            <a:chExt cx="857885" cy="857885"/>
          </a:xfrm>
        </p:grpSpPr>
        <p:sp>
          <p:nvSpPr>
            <p:cNvPr id="43" name="object 43"/>
            <p:cNvSpPr/>
            <p:nvPr/>
          </p:nvSpPr>
          <p:spPr>
            <a:xfrm>
              <a:off x="384408" y="3599455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1123" y="3666169"/>
              <a:ext cx="717985" cy="71798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12956" y="3361195"/>
            <a:ext cx="3911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NFL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App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72425" y="371065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88"/>
                </a:moveTo>
                <a:lnTo>
                  <a:pt x="0" y="57188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88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66132" y="3993688"/>
            <a:ext cx="127002" cy="107296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2509772" y="3596278"/>
            <a:ext cx="857885" cy="857885"/>
            <a:chOff x="2509772" y="3596278"/>
            <a:chExt cx="857885" cy="857885"/>
          </a:xfrm>
        </p:grpSpPr>
        <p:sp>
          <p:nvSpPr>
            <p:cNvPr id="49" name="object 49"/>
            <p:cNvSpPr/>
            <p:nvPr/>
          </p:nvSpPr>
          <p:spPr>
            <a:xfrm>
              <a:off x="2512949" y="3599455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9664" y="3666169"/>
              <a:ext cx="717985" cy="71798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2693645" y="3361195"/>
            <a:ext cx="4902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Fox </a:t>
            </a:r>
            <a:r>
              <a:rPr sz="700" b="1" spc="-10" dirty="0">
                <a:latin typeface="Arial"/>
                <a:cs typeface="Arial"/>
              </a:rPr>
              <a:t>Sports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00971" y="371065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62" y="57188"/>
                </a:moveTo>
                <a:lnTo>
                  <a:pt x="0" y="57188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88"/>
                </a:lnTo>
                <a:close/>
              </a:path>
              <a:path w="114935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5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94673" y="3993688"/>
            <a:ext cx="127002" cy="107296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4638313" y="3596278"/>
            <a:ext cx="857885" cy="857885"/>
            <a:chOff x="4638313" y="3596278"/>
            <a:chExt cx="857885" cy="857885"/>
          </a:xfrm>
        </p:grpSpPr>
        <p:sp>
          <p:nvSpPr>
            <p:cNvPr id="55" name="object 55"/>
            <p:cNvSpPr/>
            <p:nvPr/>
          </p:nvSpPr>
          <p:spPr>
            <a:xfrm>
              <a:off x="4641490" y="3599455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08206" y="3666169"/>
              <a:ext cx="717985" cy="71798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4968027" y="3361195"/>
            <a:ext cx="19875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latin typeface="Arial"/>
                <a:cs typeface="Arial"/>
              </a:rPr>
              <a:t>TNT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29504" y="371065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75" y="57188"/>
                </a:moveTo>
                <a:lnTo>
                  <a:pt x="0" y="57188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88"/>
                </a:lnTo>
                <a:close/>
              </a:path>
              <a:path w="114935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5" h="114935">
                <a:moveTo>
                  <a:pt x="114376" y="0"/>
                </a:moveTo>
                <a:lnTo>
                  <a:pt x="85788" y="0"/>
                </a:lnTo>
                <a:lnTo>
                  <a:pt x="85788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23214" y="3993688"/>
            <a:ext cx="127002" cy="107296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6766855" y="3596278"/>
            <a:ext cx="857885" cy="857885"/>
            <a:chOff x="6766855" y="3596278"/>
            <a:chExt cx="857885" cy="857885"/>
          </a:xfrm>
        </p:grpSpPr>
        <p:sp>
          <p:nvSpPr>
            <p:cNvPr id="61" name="object 61"/>
            <p:cNvSpPr/>
            <p:nvPr/>
          </p:nvSpPr>
          <p:spPr>
            <a:xfrm>
              <a:off x="6770032" y="3599455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36747" y="3666169"/>
              <a:ext cx="717985" cy="717985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918561" y="3361195"/>
            <a:ext cx="55435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Nickelodeon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758049" y="371065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88"/>
                </a:moveTo>
                <a:lnTo>
                  <a:pt x="0" y="57188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88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51756" y="3993688"/>
            <a:ext cx="127002" cy="107296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8895396" y="3596278"/>
            <a:ext cx="857885" cy="857885"/>
            <a:chOff x="8895396" y="3596278"/>
            <a:chExt cx="857885" cy="857885"/>
          </a:xfrm>
        </p:grpSpPr>
        <p:sp>
          <p:nvSpPr>
            <p:cNvPr id="67" name="object 67"/>
            <p:cNvSpPr/>
            <p:nvPr/>
          </p:nvSpPr>
          <p:spPr>
            <a:xfrm>
              <a:off x="8898573" y="3599455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65289" y="3666169"/>
              <a:ext cx="717985" cy="717985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8953283" y="3361195"/>
            <a:ext cx="74231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Cartoon </a:t>
            </a:r>
            <a:r>
              <a:rPr sz="700" b="1" spc="-10" dirty="0">
                <a:latin typeface="Arial"/>
                <a:cs typeface="Arial"/>
              </a:rPr>
              <a:t>Network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886594" y="371065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62" y="57188"/>
                </a:moveTo>
                <a:lnTo>
                  <a:pt x="0" y="57188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88"/>
                </a:lnTo>
                <a:close/>
              </a:path>
              <a:path w="114934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4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80297" y="3993688"/>
            <a:ext cx="127002" cy="107296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381231" y="4873402"/>
            <a:ext cx="857885" cy="857885"/>
            <a:chOff x="381231" y="4873402"/>
            <a:chExt cx="857885" cy="857885"/>
          </a:xfrm>
        </p:grpSpPr>
        <p:sp>
          <p:nvSpPr>
            <p:cNvPr id="73" name="object 73"/>
            <p:cNvSpPr/>
            <p:nvPr/>
          </p:nvSpPr>
          <p:spPr>
            <a:xfrm>
              <a:off x="384408" y="4876579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7281" y="5097666"/>
              <a:ext cx="545669" cy="409251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434253" y="4638319"/>
            <a:ext cx="75184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Outdoor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Channel</a:t>
            </a:r>
            <a:endParaRPr sz="7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372425" y="49877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66132" y="5270818"/>
            <a:ext cx="127002" cy="107296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2509772" y="4873402"/>
            <a:ext cx="857885" cy="857885"/>
            <a:chOff x="2509772" y="4873402"/>
            <a:chExt cx="857885" cy="857885"/>
          </a:xfrm>
        </p:grpSpPr>
        <p:sp>
          <p:nvSpPr>
            <p:cNvPr id="79" name="object 79"/>
            <p:cNvSpPr/>
            <p:nvPr/>
          </p:nvSpPr>
          <p:spPr>
            <a:xfrm>
              <a:off x="2512949" y="4876579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79664" y="4943299"/>
              <a:ext cx="717985" cy="717985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2804837" y="4638319"/>
            <a:ext cx="2679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latin typeface="Arial"/>
                <a:cs typeface="Arial"/>
              </a:rPr>
              <a:t>ESPN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500971" y="49877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62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75"/>
                </a:lnTo>
                <a:close/>
              </a:path>
              <a:path w="114935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5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94673" y="5270818"/>
            <a:ext cx="127002" cy="10729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4638313" y="4873402"/>
            <a:ext cx="857885" cy="857885"/>
            <a:chOff x="4638313" y="4873402"/>
            <a:chExt cx="857885" cy="857885"/>
          </a:xfrm>
        </p:grpSpPr>
        <p:sp>
          <p:nvSpPr>
            <p:cNvPr id="85" name="object 85"/>
            <p:cNvSpPr/>
            <p:nvPr/>
          </p:nvSpPr>
          <p:spPr>
            <a:xfrm>
              <a:off x="4641490" y="4876579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8206" y="4943299"/>
              <a:ext cx="717985" cy="717985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4901212" y="4638319"/>
            <a:ext cx="33210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History</a:t>
            </a:r>
            <a:endParaRPr sz="7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629504" y="49877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5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5" h="114935">
                <a:moveTo>
                  <a:pt x="114376" y="0"/>
                </a:moveTo>
                <a:lnTo>
                  <a:pt x="85788" y="0"/>
                </a:lnTo>
                <a:lnTo>
                  <a:pt x="85788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23214" y="5270818"/>
            <a:ext cx="127002" cy="107296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6766855" y="4873402"/>
            <a:ext cx="857885" cy="857885"/>
            <a:chOff x="6766855" y="4873402"/>
            <a:chExt cx="857885" cy="857885"/>
          </a:xfrm>
        </p:grpSpPr>
        <p:sp>
          <p:nvSpPr>
            <p:cNvPr id="91" name="object 91"/>
            <p:cNvSpPr/>
            <p:nvPr/>
          </p:nvSpPr>
          <p:spPr>
            <a:xfrm>
              <a:off x="6770032" y="4876579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36747" y="4943299"/>
              <a:ext cx="717985" cy="717985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6754155" y="4638319"/>
            <a:ext cx="8826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Destination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America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758049" y="49877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51756" y="5270818"/>
            <a:ext cx="127002" cy="107296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8895396" y="4873402"/>
            <a:ext cx="857885" cy="857885"/>
            <a:chOff x="8895396" y="4873402"/>
            <a:chExt cx="857885" cy="857885"/>
          </a:xfrm>
        </p:grpSpPr>
        <p:sp>
          <p:nvSpPr>
            <p:cNvPr id="97" name="object 97"/>
            <p:cNvSpPr/>
            <p:nvPr/>
          </p:nvSpPr>
          <p:spPr>
            <a:xfrm>
              <a:off x="8898573" y="4876579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5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65289" y="4943299"/>
              <a:ext cx="717985" cy="717985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9188078" y="4638319"/>
            <a:ext cx="2730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latin typeface="Arial"/>
                <a:cs typeface="Arial"/>
              </a:rPr>
              <a:t>HGTV</a:t>
            </a:r>
            <a:endParaRPr sz="7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9886594" y="49877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62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75"/>
                </a:lnTo>
                <a:close/>
              </a:path>
              <a:path w="114934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4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80297" y="5270818"/>
            <a:ext cx="127002" cy="107296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381231" y="6150527"/>
            <a:ext cx="857885" cy="857885"/>
            <a:chOff x="381231" y="6150527"/>
            <a:chExt cx="857885" cy="857885"/>
          </a:xfrm>
        </p:grpSpPr>
        <p:sp>
          <p:nvSpPr>
            <p:cNvPr id="103" name="object 103"/>
            <p:cNvSpPr/>
            <p:nvPr/>
          </p:nvSpPr>
          <p:spPr>
            <a:xfrm>
              <a:off x="384408" y="6153704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4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1123" y="6220422"/>
              <a:ext cx="717985" cy="717985"/>
            </a:xfrm>
            <a:prstGeom prst="rect">
              <a:avLst/>
            </a:prstGeom>
          </p:spPr>
        </p:pic>
      </p:grpSp>
      <p:sp>
        <p:nvSpPr>
          <p:cNvPr id="105" name="object 105"/>
          <p:cNvSpPr txBox="1"/>
          <p:nvPr/>
        </p:nvSpPr>
        <p:spPr>
          <a:xfrm>
            <a:off x="671332" y="5915444"/>
            <a:ext cx="27813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Bravo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372425" y="626490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66132" y="6547942"/>
            <a:ext cx="127002" cy="107296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2509772" y="6150527"/>
            <a:ext cx="857885" cy="857885"/>
            <a:chOff x="2509772" y="6150527"/>
            <a:chExt cx="857885" cy="857885"/>
          </a:xfrm>
        </p:grpSpPr>
        <p:sp>
          <p:nvSpPr>
            <p:cNvPr id="109" name="object 109"/>
            <p:cNvSpPr/>
            <p:nvPr/>
          </p:nvSpPr>
          <p:spPr>
            <a:xfrm>
              <a:off x="2512949" y="6153704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4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79664" y="6220422"/>
              <a:ext cx="717985" cy="717985"/>
            </a:xfrm>
            <a:prstGeom prst="rect">
              <a:avLst/>
            </a:prstGeom>
          </p:spPr>
        </p:pic>
      </p:grpSp>
      <p:sp>
        <p:nvSpPr>
          <p:cNvPr id="111" name="object 111"/>
          <p:cNvSpPr txBox="1"/>
          <p:nvPr/>
        </p:nvSpPr>
        <p:spPr>
          <a:xfrm>
            <a:off x="2762842" y="5915444"/>
            <a:ext cx="3517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Oxygen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00971" y="626490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62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75"/>
                </a:lnTo>
                <a:close/>
              </a:path>
              <a:path w="114935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5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94673" y="6547942"/>
            <a:ext cx="127002" cy="107296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4638313" y="6150527"/>
            <a:ext cx="857885" cy="857885"/>
            <a:chOff x="4638313" y="6150527"/>
            <a:chExt cx="857885" cy="857885"/>
          </a:xfrm>
        </p:grpSpPr>
        <p:sp>
          <p:nvSpPr>
            <p:cNvPr id="115" name="object 115"/>
            <p:cNvSpPr/>
            <p:nvPr/>
          </p:nvSpPr>
          <p:spPr>
            <a:xfrm>
              <a:off x="4641490" y="6153704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5" h="851534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08206" y="6220422"/>
              <a:ext cx="717985" cy="717985"/>
            </a:xfrm>
            <a:prstGeom prst="rect">
              <a:avLst/>
            </a:prstGeom>
          </p:spPr>
        </p:pic>
      </p:grpSp>
      <p:sp>
        <p:nvSpPr>
          <p:cNvPr id="117" name="object 117"/>
          <p:cNvSpPr txBox="1"/>
          <p:nvPr/>
        </p:nvSpPr>
        <p:spPr>
          <a:xfrm>
            <a:off x="5010022" y="5915444"/>
            <a:ext cx="11493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latin typeface="Arial"/>
                <a:cs typeface="Arial"/>
              </a:rPr>
              <a:t>E!</a:t>
            </a:r>
            <a:endParaRPr sz="7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629504" y="626490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5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5" h="114935">
                <a:moveTo>
                  <a:pt x="114376" y="0"/>
                </a:moveTo>
                <a:lnTo>
                  <a:pt x="85788" y="0"/>
                </a:lnTo>
                <a:lnTo>
                  <a:pt x="85788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23214" y="6547942"/>
            <a:ext cx="127002" cy="107296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6766855" y="6150527"/>
            <a:ext cx="857885" cy="857885"/>
            <a:chOff x="6766855" y="6150527"/>
            <a:chExt cx="857885" cy="857885"/>
          </a:xfrm>
        </p:grpSpPr>
        <p:sp>
          <p:nvSpPr>
            <p:cNvPr id="121" name="object 121"/>
            <p:cNvSpPr/>
            <p:nvPr/>
          </p:nvSpPr>
          <p:spPr>
            <a:xfrm>
              <a:off x="6770032" y="6153704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4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36747" y="6220422"/>
              <a:ext cx="717985" cy="717985"/>
            </a:xfrm>
            <a:prstGeom prst="rect">
              <a:avLst/>
            </a:prstGeom>
          </p:spPr>
        </p:pic>
      </p:grpSp>
      <p:sp>
        <p:nvSpPr>
          <p:cNvPr id="123" name="object 123"/>
          <p:cNvSpPr txBox="1"/>
          <p:nvPr/>
        </p:nvSpPr>
        <p:spPr>
          <a:xfrm>
            <a:off x="6849364" y="5915444"/>
            <a:ext cx="6927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Lifetime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Movies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758049" y="626490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75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75" y="114363"/>
                </a:lnTo>
                <a:lnTo>
                  <a:pt x="28575" y="57175"/>
                </a:lnTo>
                <a:close/>
              </a:path>
              <a:path w="114934" h="114935">
                <a:moveTo>
                  <a:pt x="71462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62" y="114363"/>
                </a:lnTo>
                <a:lnTo>
                  <a:pt x="71462" y="28562"/>
                </a:lnTo>
                <a:close/>
              </a:path>
              <a:path w="114934" h="114935">
                <a:moveTo>
                  <a:pt x="114376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76" y="114363"/>
                </a:lnTo>
                <a:lnTo>
                  <a:pt x="114376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" name="object 1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51756" y="6547942"/>
            <a:ext cx="127002" cy="107296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8895396" y="6150527"/>
            <a:ext cx="857885" cy="857885"/>
            <a:chOff x="8895396" y="6150527"/>
            <a:chExt cx="857885" cy="857885"/>
          </a:xfrm>
        </p:grpSpPr>
        <p:sp>
          <p:nvSpPr>
            <p:cNvPr id="127" name="object 127"/>
            <p:cNvSpPr/>
            <p:nvPr/>
          </p:nvSpPr>
          <p:spPr>
            <a:xfrm>
              <a:off x="8898573" y="6153704"/>
              <a:ext cx="851535" cy="851535"/>
            </a:xfrm>
            <a:custGeom>
              <a:avLst/>
              <a:gdLst/>
              <a:ahLst/>
              <a:cxnLst/>
              <a:rect l="l" t="t" r="r" b="b"/>
              <a:pathLst>
                <a:path w="851534" h="851534">
                  <a:moveTo>
                    <a:pt x="0" y="0"/>
                  </a:moveTo>
                  <a:lnTo>
                    <a:pt x="851416" y="0"/>
                  </a:lnTo>
                  <a:lnTo>
                    <a:pt x="851416" y="851416"/>
                  </a:lnTo>
                  <a:lnTo>
                    <a:pt x="0" y="851416"/>
                  </a:lnTo>
                  <a:lnTo>
                    <a:pt x="0" y="0"/>
                  </a:lnTo>
                  <a:close/>
                </a:path>
              </a:pathLst>
            </a:custGeom>
            <a:ln w="6353">
              <a:solidFill>
                <a:srgbClr val="009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65289" y="6220422"/>
              <a:ext cx="717985" cy="717985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8945838" y="5915444"/>
            <a:ext cx="7569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Cooking </a:t>
            </a:r>
            <a:r>
              <a:rPr sz="700" b="1" spc="-10" dirty="0">
                <a:latin typeface="Arial"/>
                <a:cs typeface="Arial"/>
              </a:rPr>
              <a:t>Channel</a:t>
            </a:r>
            <a:endParaRPr sz="7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886594" y="626490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28562" y="57175"/>
                </a:moveTo>
                <a:lnTo>
                  <a:pt x="0" y="57175"/>
                </a:lnTo>
                <a:lnTo>
                  <a:pt x="0" y="114363"/>
                </a:lnTo>
                <a:lnTo>
                  <a:pt x="28562" y="114363"/>
                </a:lnTo>
                <a:lnTo>
                  <a:pt x="28562" y="57175"/>
                </a:lnTo>
                <a:close/>
              </a:path>
              <a:path w="114934" h="114935">
                <a:moveTo>
                  <a:pt x="71450" y="28562"/>
                </a:moveTo>
                <a:lnTo>
                  <a:pt x="42887" y="28562"/>
                </a:lnTo>
                <a:lnTo>
                  <a:pt x="42887" y="114363"/>
                </a:lnTo>
                <a:lnTo>
                  <a:pt x="71450" y="114363"/>
                </a:lnTo>
                <a:lnTo>
                  <a:pt x="71450" y="28562"/>
                </a:lnTo>
                <a:close/>
              </a:path>
              <a:path w="114934" h="114935">
                <a:moveTo>
                  <a:pt x="114363" y="0"/>
                </a:moveTo>
                <a:lnTo>
                  <a:pt x="85775" y="0"/>
                </a:lnTo>
                <a:lnTo>
                  <a:pt x="85775" y="114363"/>
                </a:lnTo>
                <a:lnTo>
                  <a:pt x="114363" y="114363"/>
                </a:lnTo>
                <a:lnTo>
                  <a:pt x="114363" y="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80297" y="6547942"/>
            <a:ext cx="127002" cy="107296"/>
          </a:xfrm>
          <a:prstGeom prst="rect">
            <a:avLst/>
          </a:prstGeom>
        </p:spPr>
      </p:pic>
      <p:sp>
        <p:nvSpPr>
          <p:cNvPr id="132" name="object 1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  <p:sp>
        <p:nvSpPr>
          <p:cNvPr id="133" name="object 1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1075"/>
              </a:lnSpc>
            </a:pPr>
            <a:r>
              <a:rPr dirty="0"/>
              <a:t>Confidential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Proprietary |</a:t>
            </a:r>
            <a:r>
              <a:rPr spc="-5" dirty="0"/>
              <a:t> </a:t>
            </a:r>
            <a:r>
              <a:rPr dirty="0"/>
              <a:t>Prepared for</a:t>
            </a:r>
            <a:r>
              <a:rPr spc="-5" dirty="0"/>
              <a:t> </a:t>
            </a:r>
            <a:r>
              <a:rPr dirty="0">
                <a:solidFill>
                  <a:srgbClr val="000000"/>
                </a:solidFill>
              </a:rPr>
              <a:t>Devils Lake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Chamber of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Commerce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6490" y="3413679"/>
            <a:ext cx="7500620" cy="3553460"/>
            <a:chOff x="766490" y="3413679"/>
            <a:chExt cx="7500620" cy="3553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490" y="3413679"/>
              <a:ext cx="7310169" cy="3451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3496" y="6928693"/>
              <a:ext cx="5853430" cy="0"/>
            </a:xfrm>
            <a:custGeom>
              <a:avLst/>
              <a:gdLst/>
              <a:ahLst/>
              <a:cxnLst/>
              <a:rect l="l" t="t" r="r" b="b"/>
              <a:pathLst>
                <a:path w="5853430">
                  <a:moveTo>
                    <a:pt x="0" y="0"/>
                  </a:moveTo>
                  <a:lnTo>
                    <a:pt x="5853201" y="0"/>
                  </a:lnTo>
                </a:path>
              </a:pathLst>
            </a:custGeom>
            <a:ln w="760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764" y="133230"/>
            <a:ext cx="2068830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50" b="0" spc="150" dirty="0">
                <a:latin typeface="Arial"/>
                <a:cs typeface="Arial"/>
              </a:rPr>
              <a:t>Analytics</a:t>
            </a:r>
            <a:endParaRPr sz="3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476" y="762200"/>
            <a:ext cx="8792210" cy="230251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350"/>
              </a:spcBef>
            </a:pPr>
            <a:r>
              <a:rPr sz="1400" spc="125" dirty="0">
                <a:latin typeface="Arial"/>
                <a:cs typeface="Arial"/>
              </a:rPr>
              <a:t>With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Midco,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you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always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know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exactly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what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was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delivered</a:t>
            </a:r>
            <a:r>
              <a:rPr sz="1400" spc="55" dirty="0">
                <a:latin typeface="Arial"/>
                <a:cs typeface="Arial"/>
              </a:rPr>
              <a:t>  </a:t>
            </a:r>
            <a:r>
              <a:rPr sz="1400" spc="70" dirty="0">
                <a:latin typeface="Arial"/>
                <a:cs typeface="Arial"/>
              </a:rPr>
              <a:t>for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your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advertising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dollar.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50" spc="95" dirty="0">
                <a:latin typeface="Arial"/>
                <a:cs typeface="Arial"/>
              </a:rPr>
              <a:t>24/7</a:t>
            </a:r>
            <a:r>
              <a:rPr sz="1450" spc="10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access</a:t>
            </a:r>
            <a:r>
              <a:rPr sz="1450" spc="1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30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an</a:t>
            </a:r>
            <a:r>
              <a:rPr sz="1450" spc="120" dirty="0">
                <a:latin typeface="Arial"/>
                <a:cs typeface="Arial"/>
              </a:rPr>
              <a:t> </a:t>
            </a:r>
            <a:r>
              <a:rPr sz="1450" spc="55" dirty="0">
                <a:latin typeface="Arial"/>
                <a:cs typeface="Arial"/>
              </a:rPr>
              <a:t>industry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45" dirty="0">
                <a:latin typeface="Arial"/>
                <a:cs typeface="Arial"/>
              </a:rPr>
              <a:t>leading</a:t>
            </a:r>
            <a:r>
              <a:rPr sz="1450" spc="4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dashboard</a:t>
            </a:r>
            <a:r>
              <a:rPr sz="1450" spc="210" dirty="0">
                <a:latin typeface="Arial"/>
                <a:cs typeface="Arial"/>
              </a:rPr>
              <a:t> </a:t>
            </a:r>
            <a:r>
              <a:rPr sz="1450" spc="85" dirty="0">
                <a:latin typeface="Arial"/>
                <a:cs typeface="Arial"/>
              </a:rPr>
              <a:t>with</a:t>
            </a:r>
            <a:r>
              <a:rPr sz="1450" spc="380" dirty="0">
                <a:latin typeface="Arial"/>
                <a:cs typeface="Arial"/>
              </a:rPr>
              <a:t> </a:t>
            </a:r>
            <a:r>
              <a:rPr sz="1450" spc="45" dirty="0">
                <a:latin typeface="Arial"/>
                <a:cs typeface="Arial"/>
              </a:rPr>
              <a:t>unprecedented</a:t>
            </a:r>
            <a:r>
              <a:rPr sz="1450" spc="254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transparency.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450">
              <a:latin typeface="Arial"/>
              <a:cs typeface="Arial"/>
            </a:endParaRPr>
          </a:p>
          <a:p>
            <a:pPr marL="1061085" indent="-152400">
              <a:lnSpc>
                <a:spcPct val="100000"/>
              </a:lnSpc>
              <a:buChar char="•"/>
              <a:tabLst>
                <a:tab pos="1061085" algn="l"/>
              </a:tabLst>
            </a:pPr>
            <a:r>
              <a:rPr sz="1300" spc="60" dirty="0">
                <a:latin typeface="Arial"/>
                <a:cs typeface="Arial"/>
              </a:rPr>
              <a:t>Campaign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impressions</a:t>
            </a:r>
            <a:r>
              <a:rPr sz="1300" spc="470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and</a:t>
            </a:r>
            <a:r>
              <a:rPr sz="1300" spc="130" dirty="0">
                <a:latin typeface="Arial"/>
                <a:cs typeface="Arial"/>
              </a:rPr>
              <a:t> </a:t>
            </a:r>
            <a:r>
              <a:rPr sz="1300" spc="65" dirty="0">
                <a:latin typeface="Arial"/>
                <a:cs typeface="Arial"/>
              </a:rPr>
              <a:t>engagement</a:t>
            </a:r>
            <a:r>
              <a:rPr sz="1300" spc="229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data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spc="80" dirty="0">
                <a:latin typeface="Arial"/>
                <a:cs typeface="Arial"/>
              </a:rPr>
              <a:t>by</a:t>
            </a:r>
            <a:r>
              <a:rPr sz="1300" spc="125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website.</a:t>
            </a:r>
            <a:endParaRPr sz="1300">
              <a:latin typeface="Arial"/>
              <a:cs typeface="Arial"/>
            </a:endParaRPr>
          </a:p>
          <a:p>
            <a:pPr marL="1069340" indent="-160655">
              <a:lnSpc>
                <a:spcPct val="100000"/>
              </a:lnSpc>
              <a:spcBef>
                <a:spcPts val="1180"/>
              </a:spcBef>
              <a:buChar char="•"/>
              <a:tabLst>
                <a:tab pos="1069340" algn="l"/>
              </a:tabLst>
            </a:pPr>
            <a:r>
              <a:rPr sz="1300" dirty="0">
                <a:latin typeface="Arial"/>
                <a:cs typeface="Arial"/>
              </a:rPr>
              <a:t>Ad</a:t>
            </a:r>
            <a:r>
              <a:rPr sz="1300" spc="175" dirty="0">
                <a:latin typeface="Arial"/>
                <a:cs typeface="Arial"/>
              </a:rPr>
              <a:t> </a:t>
            </a:r>
            <a:r>
              <a:rPr sz="1300" spc="60" dirty="0">
                <a:latin typeface="Arial"/>
                <a:cs typeface="Arial"/>
              </a:rPr>
              <a:t>saturation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spc="80" dirty="0">
                <a:latin typeface="Arial"/>
                <a:cs typeface="Arial"/>
              </a:rPr>
              <a:t>by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spc="75" dirty="0">
                <a:latin typeface="Arial"/>
                <a:cs typeface="Arial"/>
              </a:rPr>
              <a:t>geography</a:t>
            </a:r>
            <a:r>
              <a:rPr sz="1300" spc="254" dirty="0">
                <a:latin typeface="Arial"/>
                <a:cs typeface="Arial"/>
              </a:rPr>
              <a:t> </a:t>
            </a:r>
            <a:r>
              <a:rPr sz="1300" spc="105" dirty="0">
                <a:latin typeface="Arial"/>
                <a:cs typeface="Arial"/>
              </a:rPr>
              <a:t>with</a:t>
            </a:r>
            <a:r>
              <a:rPr sz="1300" spc="355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impressions</a:t>
            </a:r>
            <a:r>
              <a:rPr sz="1300" spc="190" dirty="0">
                <a:latin typeface="Arial"/>
                <a:cs typeface="Arial"/>
              </a:rPr>
              <a:t> </a:t>
            </a:r>
            <a:r>
              <a:rPr sz="1300" spc="55" dirty="0">
                <a:latin typeface="Arial"/>
                <a:cs typeface="Arial"/>
              </a:rPr>
              <a:t>heat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spc="30" dirty="0">
                <a:latin typeface="Arial"/>
                <a:cs typeface="Arial"/>
              </a:rPr>
              <a:t>map.</a:t>
            </a:r>
            <a:endParaRPr sz="1300">
              <a:latin typeface="Arial"/>
              <a:cs typeface="Arial"/>
            </a:endParaRPr>
          </a:p>
          <a:p>
            <a:pPr marL="1063625" indent="-154940">
              <a:lnSpc>
                <a:spcPct val="100000"/>
              </a:lnSpc>
              <a:spcBef>
                <a:spcPts val="1185"/>
              </a:spcBef>
              <a:buChar char="•"/>
              <a:tabLst>
                <a:tab pos="1063625" algn="l"/>
              </a:tabLst>
            </a:pPr>
            <a:r>
              <a:rPr sz="1300" spc="95" dirty="0">
                <a:latin typeface="Arial"/>
                <a:cs typeface="Arial"/>
              </a:rPr>
              <a:t>Lift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measurement</a:t>
            </a:r>
            <a:r>
              <a:rPr sz="1300" spc="3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available</a:t>
            </a:r>
            <a:r>
              <a:rPr sz="1300" spc="190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after</a:t>
            </a:r>
            <a:r>
              <a:rPr sz="1300" spc="1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3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spc="85" dirty="0">
                <a:latin typeface="Arial"/>
                <a:cs typeface="Arial"/>
              </a:rPr>
              <a:t>months</a:t>
            </a:r>
            <a:r>
              <a:rPr sz="1300" spc="455" dirty="0">
                <a:latin typeface="Arial"/>
                <a:cs typeface="Arial"/>
              </a:rPr>
              <a:t> </a:t>
            </a:r>
            <a:r>
              <a:rPr sz="1300" spc="60" dirty="0">
                <a:latin typeface="Arial"/>
                <a:cs typeface="Arial"/>
              </a:rPr>
              <a:t>to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show</a:t>
            </a:r>
            <a:r>
              <a:rPr sz="1300" spc="2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spc="80" dirty="0">
                <a:latin typeface="Arial"/>
                <a:cs typeface="Arial"/>
              </a:rPr>
              <a:t>true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spc="90" dirty="0">
                <a:latin typeface="Arial"/>
                <a:cs typeface="Arial"/>
              </a:rPr>
              <a:t>impact</a:t>
            </a:r>
            <a:r>
              <a:rPr sz="1300" spc="470" dirty="0">
                <a:latin typeface="Arial"/>
                <a:cs typeface="Arial"/>
              </a:rPr>
              <a:t> </a:t>
            </a:r>
            <a:r>
              <a:rPr sz="1300" spc="75" dirty="0">
                <a:latin typeface="Arial"/>
                <a:cs typeface="Arial"/>
              </a:rPr>
              <a:t>of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spc="85" dirty="0">
                <a:latin typeface="Arial"/>
                <a:cs typeface="Arial"/>
              </a:rPr>
              <a:t>the</a:t>
            </a:r>
            <a:r>
              <a:rPr sz="1300" spc="110" dirty="0">
                <a:latin typeface="Arial"/>
                <a:cs typeface="Arial"/>
              </a:rPr>
              <a:t> </a:t>
            </a:r>
            <a:r>
              <a:rPr sz="1300" spc="85" dirty="0">
                <a:latin typeface="Arial"/>
                <a:cs typeface="Arial"/>
              </a:rPr>
              <a:t>digital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spc="45" dirty="0">
                <a:latin typeface="Arial"/>
                <a:cs typeface="Arial"/>
              </a:rPr>
              <a:t>program.*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300">
              <a:latin typeface="Arial"/>
              <a:cs typeface="Arial"/>
            </a:endParaRPr>
          </a:p>
          <a:p>
            <a:pPr marL="982344" marR="5080" indent="6350">
              <a:lnSpc>
                <a:spcPct val="113300"/>
              </a:lnSpc>
            </a:pPr>
            <a:r>
              <a:rPr sz="1100" dirty="0">
                <a:solidFill>
                  <a:srgbClr val="0F0F0F"/>
                </a:solidFill>
                <a:latin typeface="Arial"/>
                <a:cs typeface="Arial"/>
              </a:rPr>
              <a:t>*</a:t>
            </a:r>
            <a:r>
              <a:rPr sz="1100" spc="90" dirty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Lift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measurement</a:t>
            </a:r>
            <a:r>
              <a:rPr sz="1100" spc="1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only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available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 a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3-month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campaig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SOK</a:t>
            </a:r>
            <a:r>
              <a:rPr sz="1100" spc="2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impressions/month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leveraging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platform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creative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Dixel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placement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9418" y="4070205"/>
            <a:ext cx="76136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40" dirty="0">
                <a:solidFill>
                  <a:srgbClr val="006D99"/>
                </a:solidFill>
                <a:latin typeface="Arial"/>
                <a:cs typeface="Arial"/>
              </a:rPr>
              <a:t>MIDCO”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6469" y="5465126"/>
            <a:ext cx="52070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-655" dirty="0">
                <a:solidFill>
                  <a:srgbClr val="059C38"/>
                </a:solidFill>
                <a:latin typeface="Arial"/>
                <a:cs typeface="Arial"/>
              </a:rPr>
              <a:t>1.</a:t>
            </a:r>
            <a:r>
              <a:rPr sz="3200" spc="35" dirty="0">
                <a:solidFill>
                  <a:srgbClr val="059C38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059C38"/>
                </a:solidFill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700" y="520356"/>
            <a:ext cx="70040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35" dirty="0">
                <a:solidFill>
                  <a:srgbClr val="006D9C"/>
                </a:solidFill>
                <a:latin typeface="Arial"/>
                <a:cs typeface="Arial"/>
              </a:rPr>
              <a:t>MIDCO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Budget</a:t>
            </a:r>
            <a:r>
              <a:rPr spc="-150" dirty="0"/>
              <a:t> </a:t>
            </a:r>
            <a:r>
              <a:rPr spc="-50" dirty="0"/>
              <a:t>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80" y="190619"/>
            <a:ext cx="1143693" cy="95307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0292" y="1699656"/>
          <a:ext cx="7160895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PRODUCTS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DETAILS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BUDGETS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solidFill>
                      <a:srgbClr val="003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5" dirty="0">
                          <a:latin typeface="Gotham Bold"/>
                          <a:cs typeface="Gotham Bold"/>
                        </a:rPr>
                        <a:t>OTT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0" dirty="0">
                          <a:latin typeface="Gotham Book"/>
                          <a:cs typeface="Gotham Book"/>
                        </a:rPr>
                        <a:t>6,250</a:t>
                      </a:r>
                      <a:r>
                        <a:rPr sz="900" b="0" spc="-15" dirty="0"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900" b="0" spc="-10" dirty="0">
                          <a:latin typeface="Gotham Book"/>
                          <a:cs typeface="Gotham Book"/>
                        </a:rPr>
                        <a:t>Impressions/Mo</a:t>
                      </a:r>
                      <a:endParaRPr sz="900">
                        <a:latin typeface="Gotham Book"/>
                        <a:cs typeface="Gotham Book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0" spc="-10" dirty="0">
                          <a:latin typeface="Gotham Book"/>
                          <a:cs typeface="Gotham Book"/>
                        </a:rPr>
                        <a:t>$250/Month</a:t>
                      </a:r>
                      <a:endParaRPr sz="900">
                        <a:latin typeface="Gotham Book"/>
                        <a:cs typeface="Gotham Book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30" dirty="0">
                          <a:latin typeface="Gotham Bold"/>
                          <a:cs typeface="Gotham Bold"/>
                        </a:rPr>
                        <a:t>Monthly</a:t>
                      </a:r>
                      <a:r>
                        <a:rPr sz="900" b="1" dirty="0"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latin typeface="Gotham Bold"/>
                          <a:cs typeface="Gotham Bold"/>
                        </a:rPr>
                        <a:t>Total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0" dirty="0">
                          <a:latin typeface="Gotham Bold"/>
                          <a:cs typeface="Gotham Bold"/>
                        </a:rPr>
                        <a:t>$250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Grand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Total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$1,000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681810" y="2045941"/>
            <a:ext cx="2580005" cy="2332355"/>
            <a:chOff x="7681810" y="2045941"/>
            <a:chExt cx="2580005" cy="2332355"/>
          </a:xfrm>
        </p:grpSpPr>
        <p:sp>
          <p:nvSpPr>
            <p:cNvPr id="6" name="object 6"/>
            <p:cNvSpPr/>
            <p:nvPr/>
          </p:nvSpPr>
          <p:spPr>
            <a:xfrm>
              <a:off x="7681810" y="2045941"/>
              <a:ext cx="2580005" cy="2332355"/>
            </a:xfrm>
            <a:custGeom>
              <a:avLst/>
              <a:gdLst/>
              <a:ahLst/>
              <a:cxnLst/>
              <a:rect l="l" t="t" r="r" b="b"/>
              <a:pathLst>
                <a:path w="2580004" h="2332354">
                  <a:moveTo>
                    <a:pt x="2579664" y="2331864"/>
                  </a:moveTo>
                  <a:lnTo>
                    <a:pt x="0" y="2331864"/>
                  </a:lnTo>
                  <a:lnTo>
                    <a:pt x="0" y="0"/>
                  </a:lnTo>
                  <a:lnTo>
                    <a:pt x="2579664" y="0"/>
                  </a:lnTo>
                  <a:lnTo>
                    <a:pt x="2579664" y="2331864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74076" y="2916427"/>
              <a:ext cx="1995170" cy="883285"/>
            </a:xfrm>
            <a:custGeom>
              <a:avLst/>
              <a:gdLst/>
              <a:ahLst/>
              <a:cxnLst/>
              <a:rect l="l" t="t" r="r" b="b"/>
              <a:pathLst>
                <a:path w="1995170" h="883285">
                  <a:moveTo>
                    <a:pt x="1995119" y="876833"/>
                  </a:moveTo>
                  <a:lnTo>
                    <a:pt x="0" y="876833"/>
                  </a:lnTo>
                  <a:lnTo>
                    <a:pt x="0" y="883183"/>
                  </a:lnTo>
                  <a:lnTo>
                    <a:pt x="1995119" y="883183"/>
                  </a:lnTo>
                  <a:lnTo>
                    <a:pt x="1995119" y="876833"/>
                  </a:lnTo>
                  <a:close/>
                </a:path>
                <a:path w="1995170" h="883285">
                  <a:moveTo>
                    <a:pt x="1995119" y="438416"/>
                  </a:moveTo>
                  <a:lnTo>
                    <a:pt x="0" y="438416"/>
                  </a:lnTo>
                  <a:lnTo>
                    <a:pt x="0" y="444766"/>
                  </a:lnTo>
                  <a:lnTo>
                    <a:pt x="1995119" y="444766"/>
                  </a:lnTo>
                  <a:lnTo>
                    <a:pt x="1995119" y="438416"/>
                  </a:lnTo>
                  <a:close/>
                </a:path>
                <a:path w="1995170" h="883285">
                  <a:moveTo>
                    <a:pt x="199511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995119" y="6350"/>
                  </a:lnTo>
                  <a:lnTo>
                    <a:pt x="1995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1810" y="2045941"/>
              <a:ext cx="2580005" cy="419734"/>
            </a:xfrm>
            <a:custGeom>
              <a:avLst/>
              <a:gdLst/>
              <a:ahLst/>
              <a:cxnLst/>
              <a:rect l="l" t="t" r="r" b="b"/>
              <a:pathLst>
                <a:path w="2580004" h="419735">
                  <a:moveTo>
                    <a:pt x="2579664" y="419354"/>
                  </a:moveTo>
                  <a:lnTo>
                    <a:pt x="0" y="419354"/>
                  </a:lnTo>
                  <a:lnTo>
                    <a:pt x="0" y="158846"/>
                  </a:lnTo>
                  <a:lnTo>
                    <a:pt x="4760" y="120234"/>
                  </a:lnTo>
                  <a:lnTo>
                    <a:pt x="18753" y="83955"/>
                  </a:lnTo>
                  <a:lnTo>
                    <a:pt x="41141" y="52169"/>
                  </a:lnTo>
                  <a:lnTo>
                    <a:pt x="70594" y="26761"/>
                  </a:lnTo>
                  <a:lnTo>
                    <a:pt x="105339" y="9272"/>
                  </a:lnTo>
                  <a:lnTo>
                    <a:pt x="143275" y="763"/>
                  </a:lnTo>
                  <a:lnTo>
                    <a:pt x="158846" y="0"/>
                  </a:lnTo>
                  <a:lnTo>
                    <a:pt x="2420818" y="0"/>
                  </a:lnTo>
                  <a:lnTo>
                    <a:pt x="2459424" y="4758"/>
                  </a:lnTo>
                  <a:lnTo>
                    <a:pt x="2495698" y="18743"/>
                  </a:lnTo>
                  <a:lnTo>
                    <a:pt x="2527486" y="41134"/>
                  </a:lnTo>
                  <a:lnTo>
                    <a:pt x="2552892" y="70581"/>
                  </a:lnTo>
                  <a:lnTo>
                    <a:pt x="2570382" y="105333"/>
                  </a:lnTo>
                  <a:lnTo>
                    <a:pt x="2578901" y="143275"/>
                  </a:lnTo>
                  <a:lnTo>
                    <a:pt x="2579664" y="158846"/>
                  </a:lnTo>
                  <a:lnTo>
                    <a:pt x="2579664" y="419354"/>
                  </a:lnTo>
                  <a:close/>
                </a:path>
              </a:pathLst>
            </a:custGeom>
            <a:solidFill>
              <a:srgbClr val="00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1810" y="2045941"/>
            <a:ext cx="2580005" cy="23323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750"/>
              </a:spcBef>
            </a:pPr>
            <a:r>
              <a:rPr sz="1400" b="1" spc="-45" dirty="0">
                <a:solidFill>
                  <a:srgbClr val="FFFFFF"/>
                </a:solidFill>
                <a:latin typeface="Gotham Bold"/>
                <a:cs typeface="Gotham Bold"/>
              </a:rPr>
              <a:t>CLIENT</a:t>
            </a:r>
            <a:r>
              <a:rPr sz="1400" b="1" spc="-2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 Bold"/>
                <a:cs typeface="Gotham Bold"/>
              </a:rPr>
              <a:t>AGREEMENT</a:t>
            </a:r>
            <a:endParaRPr sz="1400">
              <a:latin typeface="Gotham Bold"/>
              <a:cs typeface="Gotham Bold"/>
            </a:endParaRPr>
          </a:p>
          <a:p>
            <a:pPr marL="292100" marR="1435100">
              <a:lnSpc>
                <a:spcPct val="287700"/>
              </a:lnSpc>
              <a:spcBef>
                <a:spcPts val="620"/>
              </a:spcBef>
            </a:pPr>
            <a:r>
              <a:rPr sz="1000" b="0" dirty="0">
                <a:latin typeface="Gotham Book"/>
                <a:cs typeface="Gotham Book"/>
              </a:rPr>
              <a:t>4</a:t>
            </a:r>
            <a:r>
              <a:rPr sz="1000" b="0" spc="-10" dirty="0">
                <a:latin typeface="Gotham Book"/>
                <a:cs typeface="Gotham Book"/>
              </a:rPr>
              <a:t> MONTHS </a:t>
            </a:r>
            <a:r>
              <a:rPr sz="1000" b="0" spc="-20" dirty="0">
                <a:latin typeface="Gotham Book"/>
                <a:cs typeface="Gotham Book"/>
              </a:rPr>
              <a:t>START</a:t>
            </a:r>
            <a:r>
              <a:rPr sz="1000" b="0" spc="-45" dirty="0">
                <a:latin typeface="Gotham Book"/>
                <a:cs typeface="Gotham Book"/>
              </a:rPr>
              <a:t> </a:t>
            </a:r>
            <a:r>
              <a:rPr sz="1000" b="0" spc="-35" dirty="0">
                <a:latin typeface="Gotham Book"/>
                <a:cs typeface="Gotham Book"/>
              </a:rPr>
              <a:t>DATE: </a:t>
            </a:r>
            <a:r>
              <a:rPr sz="1000" b="0" dirty="0">
                <a:latin typeface="Gotham Book"/>
                <a:cs typeface="Gotham Book"/>
              </a:rPr>
              <a:t>END</a:t>
            </a:r>
            <a:r>
              <a:rPr sz="1000" b="0" spc="-15" dirty="0">
                <a:latin typeface="Gotham Book"/>
                <a:cs typeface="Gotham Book"/>
              </a:rPr>
              <a:t> </a:t>
            </a:r>
            <a:r>
              <a:rPr sz="1000" b="0" spc="-10" dirty="0">
                <a:latin typeface="Gotham Book"/>
                <a:cs typeface="Gotham Book"/>
              </a:rPr>
              <a:t>DATE: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292" y="1270771"/>
            <a:ext cx="2211705" cy="419734"/>
          </a:xfrm>
          <a:custGeom>
            <a:avLst/>
            <a:gdLst/>
            <a:ahLst/>
            <a:cxnLst/>
            <a:rect l="l" t="t" r="r" b="b"/>
            <a:pathLst>
              <a:path w="2211705" h="419735">
                <a:moveTo>
                  <a:pt x="2211141" y="419354"/>
                </a:moveTo>
                <a:lnTo>
                  <a:pt x="0" y="419354"/>
                </a:lnTo>
                <a:lnTo>
                  <a:pt x="0" y="158846"/>
                </a:lnTo>
                <a:lnTo>
                  <a:pt x="4761" y="120234"/>
                </a:lnTo>
                <a:lnTo>
                  <a:pt x="18754" y="83955"/>
                </a:lnTo>
                <a:lnTo>
                  <a:pt x="41141" y="52169"/>
                </a:lnTo>
                <a:lnTo>
                  <a:pt x="70595" y="26761"/>
                </a:lnTo>
                <a:lnTo>
                  <a:pt x="105341" y="9277"/>
                </a:lnTo>
                <a:lnTo>
                  <a:pt x="143276" y="763"/>
                </a:lnTo>
                <a:lnTo>
                  <a:pt x="158846" y="0"/>
                </a:lnTo>
                <a:lnTo>
                  <a:pt x="2052295" y="0"/>
                </a:lnTo>
                <a:lnTo>
                  <a:pt x="2090900" y="4759"/>
                </a:lnTo>
                <a:lnTo>
                  <a:pt x="2127175" y="18749"/>
                </a:lnTo>
                <a:lnTo>
                  <a:pt x="2158963" y="41137"/>
                </a:lnTo>
                <a:lnTo>
                  <a:pt x="2184370" y="70581"/>
                </a:lnTo>
                <a:lnTo>
                  <a:pt x="2201859" y="105333"/>
                </a:lnTo>
                <a:lnTo>
                  <a:pt x="2210378" y="143270"/>
                </a:lnTo>
                <a:lnTo>
                  <a:pt x="2211141" y="158846"/>
                </a:lnTo>
                <a:lnTo>
                  <a:pt x="2211141" y="419354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0947" y="1353381"/>
            <a:ext cx="930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Gotham Bold"/>
                <a:cs typeface="Gotham Bold"/>
              </a:rPr>
              <a:t>BUDGET</a:t>
            </a:r>
            <a:r>
              <a:rPr sz="1400" b="1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Gotham Bold"/>
                <a:cs typeface="Gotham Bold"/>
              </a:rPr>
              <a:t>1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4141" y="1270771"/>
            <a:ext cx="1144270" cy="419734"/>
          </a:xfrm>
          <a:custGeom>
            <a:avLst/>
            <a:gdLst/>
            <a:ahLst/>
            <a:cxnLst/>
            <a:rect l="l" t="t" r="r" b="b"/>
            <a:pathLst>
              <a:path w="1144270" h="419735">
                <a:moveTo>
                  <a:pt x="1024960" y="419348"/>
                </a:moveTo>
                <a:lnTo>
                  <a:pt x="118733" y="419348"/>
                </a:lnTo>
                <a:lnTo>
                  <a:pt x="110469" y="418535"/>
                </a:lnTo>
                <a:lnTo>
                  <a:pt x="70737" y="406473"/>
                </a:lnTo>
                <a:lnTo>
                  <a:pt x="31319" y="376230"/>
                </a:lnTo>
                <a:lnTo>
                  <a:pt x="6479" y="333192"/>
                </a:lnTo>
                <a:lnTo>
                  <a:pt x="0" y="300623"/>
                </a:lnTo>
                <a:lnTo>
                  <a:pt x="0" y="292277"/>
                </a:lnTo>
                <a:lnTo>
                  <a:pt x="0" y="118731"/>
                </a:lnTo>
                <a:lnTo>
                  <a:pt x="12866" y="70729"/>
                </a:lnTo>
                <a:lnTo>
                  <a:pt x="43120" y="31309"/>
                </a:lnTo>
                <a:lnTo>
                  <a:pt x="86155" y="6477"/>
                </a:lnTo>
                <a:lnTo>
                  <a:pt x="118733" y="0"/>
                </a:lnTo>
                <a:lnTo>
                  <a:pt x="1024960" y="0"/>
                </a:lnTo>
                <a:lnTo>
                  <a:pt x="1072955" y="12862"/>
                </a:lnTo>
                <a:lnTo>
                  <a:pt x="1112373" y="43112"/>
                </a:lnTo>
                <a:lnTo>
                  <a:pt x="1137213" y="86149"/>
                </a:lnTo>
                <a:lnTo>
                  <a:pt x="1143693" y="118731"/>
                </a:lnTo>
                <a:lnTo>
                  <a:pt x="1143693" y="300623"/>
                </a:lnTo>
                <a:lnTo>
                  <a:pt x="1130827" y="348605"/>
                </a:lnTo>
                <a:lnTo>
                  <a:pt x="1100573" y="388031"/>
                </a:lnTo>
                <a:lnTo>
                  <a:pt x="1057537" y="412863"/>
                </a:lnTo>
                <a:lnTo>
                  <a:pt x="1033224" y="418535"/>
                </a:lnTo>
                <a:lnTo>
                  <a:pt x="1024960" y="4193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17644" y="1410565"/>
            <a:ext cx="7569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latin typeface="Gotham Bold"/>
                <a:cs typeface="Gotham Bold"/>
              </a:rPr>
              <a:t>4-</a:t>
            </a:r>
            <a:r>
              <a:rPr sz="700" b="1" spc="-20" dirty="0">
                <a:latin typeface="Gotham Bold"/>
                <a:cs typeface="Gotham Bold"/>
              </a:rPr>
              <a:t>MONTH</a:t>
            </a:r>
            <a:r>
              <a:rPr sz="700" b="1" spc="-10" dirty="0">
                <a:latin typeface="Gotham Bold"/>
                <a:cs typeface="Gotham Bold"/>
              </a:rPr>
              <a:t> </a:t>
            </a:r>
            <a:r>
              <a:rPr sz="700" b="1" spc="-20" dirty="0">
                <a:latin typeface="Gotham Bold"/>
                <a:cs typeface="Gotham Bold"/>
              </a:rPr>
              <a:t>TERM</a:t>
            </a:r>
            <a:endParaRPr sz="700">
              <a:latin typeface="Gotham Bold"/>
              <a:cs typeface="Gotham 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7" y="6842759"/>
            <a:ext cx="2569463" cy="2164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8495" y="6842759"/>
            <a:ext cx="2572511" cy="2164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0751" y="6842759"/>
            <a:ext cx="2569463" cy="21640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27" rIns="0" bIns="0" rtlCol="0">
            <a:spAutoFit/>
          </a:bodyPr>
          <a:lstStyle/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Budget</a:t>
            </a:r>
            <a:r>
              <a:rPr spc="-150" dirty="0"/>
              <a:t> </a:t>
            </a:r>
            <a:r>
              <a:rPr spc="-50" dirty="0"/>
              <a:t>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380" y="190619"/>
            <a:ext cx="1143693" cy="95307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0292" y="1699655"/>
          <a:ext cx="7160895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PRODUCTS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DETAILS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BUDGETS</a:t>
                      </a:r>
                      <a:endParaRPr sz="1300">
                        <a:latin typeface="Gotham Bold"/>
                        <a:cs typeface="Gotham Bold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ysDash"/>
                    </a:lnR>
                    <a:lnT w="6350">
                      <a:solidFill>
                        <a:srgbClr val="6D6D6D"/>
                      </a:solidFill>
                      <a:prstDash val="sysDash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003B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ysDash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solidFill>
                      <a:srgbClr val="003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10" dirty="0">
                          <a:latin typeface="Gotham Bold"/>
                          <a:cs typeface="Gotham Bold"/>
                        </a:rPr>
                        <a:t>YouTube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0" dirty="0">
                          <a:latin typeface="Gotham Book"/>
                          <a:cs typeface="Gotham Book"/>
                        </a:rPr>
                        <a:t>1,563</a:t>
                      </a:r>
                      <a:r>
                        <a:rPr sz="900" b="0" spc="-15" dirty="0"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900" b="0" spc="-30" dirty="0">
                          <a:latin typeface="Gotham Book"/>
                          <a:cs typeface="Gotham Book"/>
                        </a:rPr>
                        <a:t>YouTube</a:t>
                      </a:r>
                      <a:r>
                        <a:rPr sz="900" b="0" spc="-15" dirty="0"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900" b="0" spc="-10" dirty="0">
                          <a:latin typeface="Gotham Book"/>
                          <a:cs typeface="Gotham Book"/>
                        </a:rPr>
                        <a:t>Views/Mo</a:t>
                      </a:r>
                      <a:endParaRPr sz="900">
                        <a:latin typeface="Gotham Book"/>
                        <a:cs typeface="Gotham Book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0" spc="-10" dirty="0">
                          <a:latin typeface="Gotham Book"/>
                          <a:cs typeface="Gotham Book"/>
                        </a:rPr>
                        <a:t>$250/Month</a:t>
                      </a:r>
                      <a:endParaRPr sz="900">
                        <a:latin typeface="Gotham Book"/>
                        <a:cs typeface="Gotham Book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30" dirty="0">
                          <a:latin typeface="Gotham Bold"/>
                          <a:cs typeface="Gotham Bold"/>
                        </a:rPr>
                        <a:t>Monthly</a:t>
                      </a:r>
                      <a:r>
                        <a:rPr sz="900" b="1" dirty="0"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latin typeface="Gotham Bold"/>
                          <a:cs typeface="Gotham Bold"/>
                        </a:rPr>
                        <a:t>Total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0" dirty="0">
                          <a:latin typeface="Gotham Bold"/>
                          <a:cs typeface="Gotham Bold"/>
                        </a:rPr>
                        <a:t>$250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D0D0D0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Grand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Total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Gotham Bold"/>
                          <a:cs typeface="Gotham Bold"/>
                        </a:rPr>
                        <a:t>$1,000</a:t>
                      </a:r>
                      <a:endParaRPr sz="900">
                        <a:latin typeface="Gotham Bold"/>
                        <a:cs typeface="Gotham Bold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D6D6D"/>
                      </a:solidFill>
                      <a:prstDash val="solid"/>
                    </a:lnL>
                    <a:lnR w="6350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lnB w="6350">
                      <a:solidFill>
                        <a:srgbClr val="6D6D6D"/>
                      </a:solidFill>
                      <a:prstDash val="solid"/>
                    </a:lnB>
                    <a:solidFill>
                      <a:srgbClr val="EC8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681810" y="2045940"/>
            <a:ext cx="2580005" cy="2332355"/>
            <a:chOff x="7681810" y="2045940"/>
            <a:chExt cx="2580005" cy="2332355"/>
          </a:xfrm>
        </p:grpSpPr>
        <p:sp>
          <p:nvSpPr>
            <p:cNvPr id="6" name="object 6"/>
            <p:cNvSpPr/>
            <p:nvPr/>
          </p:nvSpPr>
          <p:spPr>
            <a:xfrm>
              <a:off x="7681810" y="2045940"/>
              <a:ext cx="2580005" cy="2332355"/>
            </a:xfrm>
            <a:custGeom>
              <a:avLst/>
              <a:gdLst/>
              <a:ahLst/>
              <a:cxnLst/>
              <a:rect l="l" t="t" r="r" b="b"/>
              <a:pathLst>
                <a:path w="2580004" h="2332354">
                  <a:moveTo>
                    <a:pt x="2579664" y="2331864"/>
                  </a:moveTo>
                  <a:lnTo>
                    <a:pt x="0" y="2331864"/>
                  </a:lnTo>
                  <a:lnTo>
                    <a:pt x="0" y="0"/>
                  </a:lnTo>
                  <a:lnTo>
                    <a:pt x="2579664" y="0"/>
                  </a:lnTo>
                  <a:lnTo>
                    <a:pt x="2579664" y="2331864"/>
                  </a:lnTo>
                  <a:close/>
                </a:path>
              </a:pathLst>
            </a:custGeom>
            <a:solidFill>
              <a:srgbClr val="D0D0D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74076" y="2916427"/>
              <a:ext cx="1995170" cy="883285"/>
            </a:xfrm>
            <a:custGeom>
              <a:avLst/>
              <a:gdLst/>
              <a:ahLst/>
              <a:cxnLst/>
              <a:rect l="l" t="t" r="r" b="b"/>
              <a:pathLst>
                <a:path w="1995170" h="883285">
                  <a:moveTo>
                    <a:pt x="1995119" y="876833"/>
                  </a:moveTo>
                  <a:lnTo>
                    <a:pt x="0" y="876833"/>
                  </a:lnTo>
                  <a:lnTo>
                    <a:pt x="0" y="883183"/>
                  </a:lnTo>
                  <a:lnTo>
                    <a:pt x="1995119" y="883183"/>
                  </a:lnTo>
                  <a:lnTo>
                    <a:pt x="1995119" y="876833"/>
                  </a:lnTo>
                  <a:close/>
                </a:path>
                <a:path w="1995170" h="883285">
                  <a:moveTo>
                    <a:pt x="1995119" y="438416"/>
                  </a:moveTo>
                  <a:lnTo>
                    <a:pt x="0" y="438416"/>
                  </a:lnTo>
                  <a:lnTo>
                    <a:pt x="0" y="444766"/>
                  </a:lnTo>
                  <a:lnTo>
                    <a:pt x="1995119" y="444766"/>
                  </a:lnTo>
                  <a:lnTo>
                    <a:pt x="1995119" y="438416"/>
                  </a:lnTo>
                  <a:close/>
                </a:path>
                <a:path w="1995170" h="883285">
                  <a:moveTo>
                    <a:pt x="199511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995119" y="6350"/>
                  </a:lnTo>
                  <a:lnTo>
                    <a:pt x="1995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1810" y="2045940"/>
              <a:ext cx="2580005" cy="419734"/>
            </a:xfrm>
            <a:custGeom>
              <a:avLst/>
              <a:gdLst/>
              <a:ahLst/>
              <a:cxnLst/>
              <a:rect l="l" t="t" r="r" b="b"/>
              <a:pathLst>
                <a:path w="2580004" h="419735">
                  <a:moveTo>
                    <a:pt x="2579664" y="419354"/>
                  </a:moveTo>
                  <a:lnTo>
                    <a:pt x="0" y="419354"/>
                  </a:lnTo>
                  <a:lnTo>
                    <a:pt x="0" y="158846"/>
                  </a:lnTo>
                  <a:lnTo>
                    <a:pt x="4760" y="120234"/>
                  </a:lnTo>
                  <a:lnTo>
                    <a:pt x="18753" y="83958"/>
                  </a:lnTo>
                  <a:lnTo>
                    <a:pt x="41141" y="52169"/>
                  </a:lnTo>
                  <a:lnTo>
                    <a:pt x="70594" y="26761"/>
                  </a:lnTo>
                  <a:lnTo>
                    <a:pt x="105339" y="9277"/>
                  </a:lnTo>
                  <a:lnTo>
                    <a:pt x="143275" y="763"/>
                  </a:lnTo>
                  <a:lnTo>
                    <a:pt x="158846" y="0"/>
                  </a:lnTo>
                  <a:lnTo>
                    <a:pt x="2420818" y="0"/>
                  </a:lnTo>
                  <a:lnTo>
                    <a:pt x="2459424" y="4756"/>
                  </a:lnTo>
                  <a:lnTo>
                    <a:pt x="2495698" y="18747"/>
                  </a:lnTo>
                  <a:lnTo>
                    <a:pt x="2527486" y="41134"/>
                  </a:lnTo>
                  <a:lnTo>
                    <a:pt x="2552892" y="70593"/>
                  </a:lnTo>
                  <a:lnTo>
                    <a:pt x="2570382" y="105333"/>
                  </a:lnTo>
                  <a:lnTo>
                    <a:pt x="2578901" y="143275"/>
                  </a:lnTo>
                  <a:lnTo>
                    <a:pt x="2579664" y="158846"/>
                  </a:lnTo>
                  <a:lnTo>
                    <a:pt x="2579664" y="419354"/>
                  </a:lnTo>
                  <a:close/>
                </a:path>
              </a:pathLst>
            </a:custGeom>
            <a:solidFill>
              <a:srgbClr val="00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1810" y="2045940"/>
            <a:ext cx="2580005" cy="23323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750"/>
              </a:spcBef>
            </a:pPr>
            <a:r>
              <a:rPr sz="1400" b="1" spc="-45" dirty="0">
                <a:solidFill>
                  <a:srgbClr val="FFFFFF"/>
                </a:solidFill>
                <a:latin typeface="Gotham Bold"/>
                <a:cs typeface="Gotham Bold"/>
              </a:rPr>
              <a:t>CLIENT</a:t>
            </a:r>
            <a:r>
              <a:rPr sz="1400" b="1" spc="-2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 Bold"/>
                <a:cs typeface="Gotham Bold"/>
              </a:rPr>
              <a:t>AGREEMENT</a:t>
            </a:r>
            <a:endParaRPr sz="1400">
              <a:latin typeface="Gotham Bold"/>
              <a:cs typeface="Gotham Bold"/>
            </a:endParaRPr>
          </a:p>
          <a:p>
            <a:pPr marL="292100" marR="1435100">
              <a:lnSpc>
                <a:spcPct val="287700"/>
              </a:lnSpc>
              <a:spcBef>
                <a:spcPts val="620"/>
              </a:spcBef>
            </a:pPr>
            <a:r>
              <a:rPr sz="1000" b="0" dirty="0">
                <a:latin typeface="Gotham Book"/>
                <a:cs typeface="Gotham Book"/>
              </a:rPr>
              <a:t>4</a:t>
            </a:r>
            <a:r>
              <a:rPr sz="1000" b="0" spc="-10" dirty="0">
                <a:latin typeface="Gotham Book"/>
                <a:cs typeface="Gotham Book"/>
              </a:rPr>
              <a:t> MONTHS </a:t>
            </a:r>
            <a:r>
              <a:rPr sz="1000" b="0" spc="-20" dirty="0">
                <a:latin typeface="Gotham Book"/>
                <a:cs typeface="Gotham Book"/>
              </a:rPr>
              <a:t>START</a:t>
            </a:r>
            <a:r>
              <a:rPr sz="1000" b="0" spc="-45" dirty="0">
                <a:latin typeface="Gotham Book"/>
                <a:cs typeface="Gotham Book"/>
              </a:rPr>
              <a:t> </a:t>
            </a:r>
            <a:r>
              <a:rPr sz="1000" b="0" spc="-35" dirty="0">
                <a:latin typeface="Gotham Book"/>
                <a:cs typeface="Gotham Book"/>
              </a:rPr>
              <a:t>DATE: </a:t>
            </a:r>
            <a:r>
              <a:rPr sz="1000" b="0" dirty="0">
                <a:latin typeface="Gotham Book"/>
                <a:cs typeface="Gotham Book"/>
              </a:rPr>
              <a:t>END</a:t>
            </a:r>
            <a:r>
              <a:rPr sz="1000" b="0" spc="-15" dirty="0">
                <a:latin typeface="Gotham Book"/>
                <a:cs typeface="Gotham Book"/>
              </a:rPr>
              <a:t> </a:t>
            </a:r>
            <a:r>
              <a:rPr sz="1000" b="0" spc="-10" dirty="0">
                <a:latin typeface="Gotham Book"/>
                <a:cs typeface="Gotham Book"/>
              </a:rPr>
              <a:t>DATE: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292" y="1270770"/>
            <a:ext cx="2211705" cy="419734"/>
          </a:xfrm>
          <a:custGeom>
            <a:avLst/>
            <a:gdLst/>
            <a:ahLst/>
            <a:cxnLst/>
            <a:rect l="l" t="t" r="r" b="b"/>
            <a:pathLst>
              <a:path w="2211705" h="419735">
                <a:moveTo>
                  <a:pt x="2211141" y="419354"/>
                </a:moveTo>
                <a:lnTo>
                  <a:pt x="0" y="419354"/>
                </a:lnTo>
                <a:lnTo>
                  <a:pt x="0" y="158846"/>
                </a:lnTo>
                <a:lnTo>
                  <a:pt x="4761" y="120234"/>
                </a:lnTo>
                <a:lnTo>
                  <a:pt x="18754" y="83957"/>
                </a:lnTo>
                <a:lnTo>
                  <a:pt x="41141" y="52168"/>
                </a:lnTo>
                <a:lnTo>
                  <a:pt x="70595" y="26768"/>
                </a:lnTo>
                <a:lnTo>
                  <a:pt x="105341" y="9278"/>
                </a:lnTo>
                <a:lnTo>
                  <a:pt x="143276" y="763"/>
                </a:lnTo>
                <a:lnTo>
                  <a:pt x="158846" y="0"/>
                </a:lnTo>
                <a:lnTo>
                  <a:pt x="2052295" y="0"/>
                </a:lnTo>
                <a:lnTo>
                  <a:pt x="2090900" y="4762"/>
                </a:lnTo>
                <a:lnTo>
                  <a:pt x="2127175" y="18749"/>
                </a:lnTo>
                <a:lnTo>
                  <a:pt x="2158963" y="41134"/>
                </a:lnTo>
                <a:lnTo>
                  <a:pt x="2184370" y="70587"/>
                </a:lnTo>
                <a:lnTo>
                  <a:pt x="2201859" y="105333"/>
                </a:lnTo>
                <a:lnTo>
                  <a:pt x="2210378" y="143275"/>
                </a:lnTo>
                <a:lnTo>
                  <a:pt x="2211141" y="158846"/>
                </a:lnTo>
                <a:lnTo>
                  <a:pt x="2211141" y="419354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3077" y="1353380"/>
            <a:ext cx="965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Gotham Bold"/>
                <a:cs typeface="Gotham Bold"/>
              </a:rPr>
              <a:t>BUDGET</a:t>
            </a:r>
            <a:r>
              <a:rPr sz="1400" b="1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Gotham Bold"/>
                <a:cs typeface="Gotham Bold"/>
              </a:rPr>
              <a:t>2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4141" y="1270770"/>
            <a:ext cx="1144270" cy="419734"/>
          </a:xfrm>
          <a:custGeom>
            <a:avLst/>
            <a:gdLst/>
            <a:ahLst/>
            <a:cxnLst/>
            <a:rect l="l" t="t" r="r" b="b"/>
            <a:pathLst>
              <a:path w="1144270" h="419735">
                <a:moveTo>
                  <a:pt x="1024960" y="419348"/>
                </a:moveTo>
                <a:lnTo>
                  <a:pt x="118733" y="419348"/>
                </a:lnTo>
                <a:lnTo>
                  <a:pt x="110469" y="418535"/>
                </a:lnTo>
                <a:lnTo>
                  <a:pt x="70737" y="406478"/>
                </a:lnTo>
                <a:lnTo>
                  <a:pt x="31319" y="376230"/>
                </a:lnTo>
                <a:lnTo>
                  <a:pt x="6479" y="333192"/>
                </a:lnTo>
                <a:lnTo>
                  <a:pt x="0" y="300623"/>
                </a:lnTo>
                <a:lnTo>
                  <a:pt x="0" y="292277"/>
                </a:lnTo>
                <a:lnTo>
                  <a:pt x="0" y="118731"/>
                </a:lnTo>
                <a:lnTo>
                  <a:pt x="12866" y="70729"/>
                </a:lnTo>
                <a:lnTo>
                  <a:pt x="43120" y="31309"/>
                </a:lnTo>
                <a:lnTo>
                  <a:pt x="86155" y="6477"/>
                </a:lnTo>
                <a:lnTo>
                  <a:pt x="118733" y="0"/>
                </a:lnTo>
                <a:lnTo>
                  <a:pt x="1024960" y="0"/>
                </a:lnTo>
                <a:lnTo>
                  <a:pt x="1072955" y="12856"/>
                </a:lnTo>
                <a:lnTo>
                  <a:pt x="1112373" y="43112"/>
                </a:lnTo>
                <a:lnTo>
                  <a:pt x="1137213" y="86143"/>
                </a:lnTo>
                <a:lnTo>
                  <a:pt x="1143693" y="118731"/>
                </a:lnTo>
                <a:lnTo>
                  <a:pt x="1143693" y="300623"/>
                </a:lnTo>
                <a:lnTo>
                  <a:pt x="1130827" y="348618"/>
                </a:lnTo>
                <a:lnTo>
                  <a:pt x="1100573" y="388025"/>
                </a:lnTo>
                <a:lnTo>
                  <a:pt x="1057537" y="412870"/>
                </a:lnTo>
                <a:lnTo>
                  <a:pt x="1033224" y="418535"/>
                </a:lnTo>
                <a:lnTo>
                  <a:pt x="1024960" y="4193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17644" y="1410565"/>
            <a:ext cx="7569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latin typeface="Gotham Bold"/>
                <a:cs typeface="Gotham Bold"/>
              </a:rPr>
              <a:t>4-</a:t>
            </a:r>
            <a:r>
              <a:rPr sz="700" b="1" spc="-20" dirty="0">
                <a:latin typeface="Gotham Bold"/>
                <a:cs typeface="Gotham Bold"/>
              </a:rPr>
              <a:t>MONTH</a:t>
            </a:r>
            <a:r>
              <a:rPr sz="700" b="1" spc="-10" dirty="0">
                <a:latin typeface="Gotham Bold"/>
                <a:cs typeface="Gotham Bold"/>
              </a:rPr>
              <a:t> </a:t>
            </a:r>
            <a:r>
              <a:rPr sz="700" b="1" spc="-20" dirty="0">
                <a:latin typeface="Gotham Bold"/>
                <a:cs typeface="Gotham Bold"/>
              </a:rPr>
              <a:t>TERM</a:t>
            </a:r>
            <a:endParaRPr sz="700">
              <a:latin typeface="Gotham Bold"/>
              <a:cs typeface="Gotham 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7" y="6842759"/>
            <a:ext cx="2569463" cy="2164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8495" y="6842759"/>
            <a:ext cx="2572511" cy="2164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0751" y="6842759"/>
            <a:ext cx="2569463" cy="21640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Proprietary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Prepared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z="1100" dirty="0">
                <a:solidFill>
                  <a:srgbClr val="000000"/>
                </a:solidFill>
              </a:rPr>
              <a:t>Devils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Lake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Chamber</a:t>
            </a:r>
            <a:r>
              <a:rPr sz="1100" spc="-1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of</a:t>
            </a:r>
            <a:r>
              <a:rPr sz="1100" spc="-10" dirty="0">
                <a:solidFill>
                  <a:srgbClr val="000000"/>
                </a:solidFill>
              </a:rPr>
              <a:t> Commerce</a:t>
            </a:r>
            <a:endParaRPr sz="11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27" rIns="0" bIns="0" rtlCol="0">
            <a:spAutoFit/>
          </a:bodyPr>
          <a:lstStyle/>
          <a:p>
            <a:pPr marL="107950">
              <a:lnSpc>
                <a:spcPts val="1075"/>
              </a:lnSpc>
            </a:pPr>
            <a:r>
              <a:rPr dirty="0"/>
              <a:t>April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Custom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Gotham Bold</vt:lpstr>
      <vt:lpstr>Gotham Book</vt:lpstr>
      <vt:lpstr>Gotham Medium</vt:lpstr>
      <vt:lpstr>Liberation Sans</vt:lpstr>
      <vt:lpstr>Liberation Serif</vt:lpstr>
      <vt:lpstr>Times New Roman</vt:lpstr>
      <vt:lpstr>Office Theme</vt:lpstr>
      <vt:lpstr>PowerPoint Presentation</vt:lpstr>
      <vt:lpstr>Overview</vt:lpstr>
      <vt:lpstr>Audience Targeting</vt:lpstr>
      <vt:lpstr>PowerPoint Presentation</vt:lpstr>
      <vt:lpstr>Over-the-Top Targeted video advertising across ANY internet connected TV or mobile device within premium, short- and long-form content.</vt:lpstr>
      <vt:lpstr>Networks This is a list of networks where your ad may appear by relation to Contextual, Demographic, and Industry data.</vt:lpstr>
      <vt:lpstr>Analytics</vt:lpstr>
      <vt:lpstr>Budget 1</vt:lpstr>
      <vt:lpstr>Budget 2</vt:lpstr>
      <vt:lpstr>Budget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Jacob Tescher</dc:creator>
  <cp:lastModifiedBy>Jacob Tescher</cp:lastModifiedBy>
  <cp:revision>1</cp:revision>
  <dcterms:created xsi:type="dcterms:W3CDTF">2025-04-09T23:14:18Z</dcterms:created>
  <dcterms:modified xsi:type="dcterms:W3CDTF">2025-04-09T23:15:04Z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2025-04-09T00:00:00Z</vt:filetime>
  </property>
  <property fmtid="{D5CDD505-2E9C-101B-9397-08002B2CF9AE}" pid="3" name="Creator">
    <vt:lpwstr>Chromium</vt:lpwstr>
  </property>
  <property fmtid="{D5CDD505-2E9C-101B-9397-08002B2CF9AE}" pid="4" name="LastSaved">
    <vt:filetime>2025-04-09T00:00:00Z</vt:filetime>
  </property>
  <property fmtid="{D5CDD505-2E9C-101B-9397-08002B2CF9AE}" pid="5" name="Producer">
    <vt:lpwstr>Skia/PDF m88</vt:lpwstr>
  </property>
</Properties>
</file>