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85" r:id="rId3"/>
    <p:sldMasterId id="2147483686"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5143500" type="screen16x9"/>
  <p:notesSz cx="6858000" cy="9144000"/>
  <p:embeddedFontLst>
    <p:embeddedFont>
      <p:font typeface="Roboto" panose="020B0604020202020204" charset="0"/>
      <p:regular r:id="rId31"/>
      <p:bold r:id="rId32"/>
      <p:italic r:id="rId33"/>
      <p:boldItalic r:id="rId34"/>
    </p:embeddedFont>
    <p:embeddedFont>
      <p:font typeface="Roboto Light" panose="020B0604020202020204" charset="0"/>
      <p:regular r:id="rId35"/>
      <p:bold r:id="rId36"/>
      <p:italic r:id="rId37"/>
      <p:boldItalic r:id="rId38"/>
    </p:embeddedFont>
    <p:embeddedFont>
      <p:font typeface="Rockwell" panose="02060603020205020403"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BE36DA-76C0-454C-92B5-6EDB4EB62970}">
  <a:tblStyle styleId="{BABE36DA-76C0-454C-92B5-6EDB4EB6297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91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157701276@N03/albums/with/7215769776369530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0d90d371a_2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a:solidFill>
                  <a:srgbClr val="FFFFFF"/>
                </a:solidFill>
              </a:rPr>
              <a:t>Winter image folder: https://drive.google.com/a/destinationthink.com/file/d/1fZQFa_gnSSok1mGCxJwxbIKpVCqXZoP6/view?usp=sharing</a:t>
            </a:r>
            <a:endParaRPr/>
          </a:p>
          <a:p>
            <a:pPr marL="0" lvl="0" indent="0" algn="l" rtl="0">
              <a:lnSpc>
                <a:spcPct val="115000"/>
              </a:lnSpc>
              <a:spcBef>
                <a:spcPts val="0"/>
              </a:spcBef>
              <a:spcAft>
                <a:spcPts val="0"/>
              </a:spcAft>
              <a:buClr>
                <a:srgbClr val="000000"/>
              </a:buClr>
              <a:buSzPts val="1100"/>
              <a:buFont typeface="Arial"/>
              <a:buNone/>
            </a:pPr>
            <a:r>
              <a:rPr lang="en" u="sng">
                <a:solidFill>
                  <a:srgbClr val="1155CC"/>
                </a:solidFill>
                <a:hlinkClick r:id="rId3"/>
              </a:rPr>
              <a:t>https://www.flickr.com/photos/157701276@N03/albums/with/72157697763695301</a:t>
            </a:r>
            <a:r>
              <a:rPr lang="en"/>
              <a:t>  </a:t>
            </a:r>
            <a:endParaRPr sz="14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5" name="Google Shape;205;g50d90d371a_2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e3528b5e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5e3528b5e0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Our audience of millennial travellers is interested in cultural immersion;</a:t>
            </a:r>
            <a:endParaRPr/>
          </a:p>
          <a:p>
            <a:pPr marL="0" lvl="0" indent="0" algn="l" rtl="0">
              <a:lnSpc>
                <a:spcPct val="115000"/>
              </a:lnSpc>
              <a:spcBef>
                <a:spcPts val="0"/>
              </a:spcBef>
              <a:spcAft>
                <a:spcPts val="0"/>
              </a:spcAft>
              <a:buClr>
                <a:schemeClr val="dk1"/>
              </a:buClr>
              <a:buSzPts val="1100"/>
              <a:buFont typeface="Arial"/>
              <a:buNone/>
            </a:pPr>
            <a:r>
              <a:rPr lang="en"/>
              <a:t>mixing with the locals and really getting to know what it is to live in a place.</a:t>
            </a:r>
            <a:endParaRPr/>
          </a:p>
          <a:p>
            <a:pPr marL="0" lvl="0" indent="0" algn="l" rtl="0">
              <a:lnSpc>
                <a:spcPct val="115000"/>
              </a:lnSpc>
              <a:spcBef>
                <a:spcPts val="0"/>
              </a:spcBef>
              <a:spcAft>
                <a:spcPts val="0"/>
              </a:spcAft>
              <a:buClr>
                <a:schemeClr val="dk1"/>
              </a:buClr>
              <a:buSzPts val="1100"/>
              <a:buFont typeface="Arial"/>
              <a:buNone/>
            </a:pPr>
            <a:r>
              <a:rPr lang="en"/>
              <a:t>Let’s capitalize on who we are by profiling our most Canadian experiences</a:t>
            </a:r>
            <a:endParaRPr/>
          </a:p>
          <a:p>
            <a:pPr marL="0" lvl="0" indent="0" algn="l" rtl="0">
              <a:lnSpc>
                <a:spcPct val="115000"/>
              </a:lnSpc>
              <a:spcBef>
                <a:spcPts val="0"/>
              </a:spcBef>
              <a:spcAft>
                <a:spcPts val="0"/>
              </a:spcAft>
              <a:buClr>
                <a:schemeClr val="dk1"/>
              </a:buClr>
              <a:buSzPts val="1100"/>
              <a:buFont typeface="Arial"/>
              <a:buNone/>
            </a:pPr>
            <a:r>
              <a:rPr lang="en"/>
              <a:t>and appealing to their desire to really get to know Canada.</a:t>
            </a:r>
            <a:endParaRPr/>
          </a:p>
          <a:p>
            <a:pPr marL="0" lvl="0" indent="0" algn="l" rtl="0">
              <a:lnSpc>
                <a:spcPct val="115000"/>
              </a:lnSpc>
              <a:spcBef>
                <a:spcPts val="0"/>
              </a:spcBef>
              <a:spcAft>
                <a:spcPts val="0"/>
              </a:spcAft>
              <a:buClr>
                <a:schemeClr val="dk1"/>
              </a:buClr>
              <a:buSzPts val="1100"/>
              <a:buFont typeface="Arial"/>
              <a:buNone/>
            </a:pPr>
            <a:r>
              <a:rPr lang="en"/>
              <a:t>We’ll make Calgary the ultimate Canadian destination because of all the</a:t>
            </a:r>
            <a:endParaRPr/>
          </a:p>
          <a:p>
            <a:pPr marL="0" lvl="0" indent="0" algn="l" rtl="0">
              <a:lnSpc>
                <a:spcPct val="115000"/>
              </a:lnSpc>
              <a:spcBef>
                <a:spcPts val="0"/>
              </a:spcBef>
              <a:spcAft>
                <a:spcPts val="0"/>
              </a:spcAft>
              <a:buNone/>
            </a:pPr>
            <a:r>
              <a:rPr lang="en"/>
              <a:t>iconic Canadian things you can accomplish when you’re here.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Millennial travellers don’t want to just do one thing. They want to</a:t>
            </a:r>
            <a:endParaRPr/>
          </a:p>
          <a:p>
            <a:pPr marL="0" lvl="0" indent="0" algn="l" rtl="0">
              <a:lnSpc>
                <a:spcPct val="115000"/>
              </a:lnSpc>
              <a:spcBef>
                <a:spcPts val="0"/>
              </a:spcBef>
              <a:spcAft>
                <a:spcPts val="0"/>
              </a:spcAft>
              <a:buNone/>
            </a:pPr>
            <a:r>
              <a:rPr lang="en"/>
              <a:t>do all the things. The more experiences on offer, the greater the</a:t>
            </a:r>
            <a:endParaRPr/>
          </a:p>
          <a:p>
            <a:pPr marL="0" lvl="0" indent="0" algn="l" rtl="0">
              <a:lnSpc>
                <a:spcPct val="115000"/>
              </a:lnSpc>
              <a:spcBef>
                <a:spcPts val="0"/>
              </a:spcBef>
              <a:spcAft>
                <a:spcPts val="0"/>
              </a:spcAft>
              <a:buNone/>
            </a:pPr>
            <a:r>
              <a:rPr lang="en"/>
              <a:t>selection and diversity, the more interesting a destination becomes.</a:t>
            </a:r>
            <a:endParaRPr/>
          </a:p>
          <a:p>
            <a:pPr marL="0" lvl="0" indent="0" algn="l" rtl="0">
              <a:lnSpc>
                <a:spcPct val="115000"/>
              </a:lnSpc>
              <a:spcBef>
                <a:spcPts val="0"/>
              </a:spcBef>
              <a:spcAft>
                <a:spcPts val="0"/>
              </a:spcAft>
              <a:buNone/>
            </a:pPr>
            <a:r>
              <a:rPr lang="en"/>
              <a:t>By pairing and contrasting all the things to see and do in and</a:t>
            </a:r>
            <a:endParaRPr/>
          </a:p>
          <a:p>
            <a:pPr marL="0" lvl="0" indent="0" algn="l" rtl="0">
              <a:lnSpc>
                <a:spcPct val="115000"/>
              </a:lnSpc>
              <a:spcBef>
                <a:spcPts val="0"/>
              </a:spcBef>
              <a:spcAft>
                <a:spcPts val="0"/>
              </a:spcAft>
              <a:buNone/>
            </a:pPr>
            <a:r>
              <a:rPr lang="en"/>
              <a:t>around Calgary, we can appeal to our audience’s unrelenting #fomo.</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a:t>
            </a: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89" name="Google Shape;289;g5e3528b5e0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e3528b5e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5e3528b5e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Our audience of millennial travellers is interested in cultural immersion;</a:t>
            </a:r>
            <a:endParaRPr/>
          </a:p>
          <a:p>
            <a:pPr marL="0" lvl="0" indent="0" algn="l" rtl="0">
              <a:lnSpc>
                <a:spcPct val="115000"/>
              </a:lnSpc>
              <a:spcBef>
                <a:spcPts val="0"/>
              </a:spcBef>
              <a:spcAft>
                <a:spcPts val="0"/>
              </a:spcAft>
              <a:buClr>
                <a:schemeClr val="dk1"/>
              </a:buClr>
              <a:buSzPts val="1100"/>
              <a:buFont typeface="Arial"/>
              <a:buNone/>
            </a:pPr>
            <a:r>
              <a:rPr lang="en"/>
              <a:t>mixing with the locals and really getting to know what it is to live in a place.</a:t>
            </a:r>
            <a:endParaRPr/>
          </a:p>
          <a:p>
            <a:pPr marL="0" lvl="0" indent="0" algn="l" rtl="0">
              <a:lnSpc>
                <a:spcPct val="115000"/>
              </a:lnSpc>
              <a:spcBef>
                <a:spcPts val="0"/>
              </a:spcBef>
              <a:spcAft>
                <a:spcPts val="0"/>
              </a:spcAft>
              <a:buClr>
                <a:schemeClr val="dk1"/>
              </a:buClr>
              <a:buSzPts val="1100"/>
              <a:buFont typeface="Arial"/>
              <a:buNone/>
            </a:pPr>
            <a:r>
              <a:rPr lang="en"/>
              <a:t>Let’s capitalize on who we are by profiling our most Canadian experiences</a:t>
            </a:r>
            <a:endParaRPr/>
          </a:p>
          <a:p>
            <a:pPr marL="0" lvl="0" indent="0" algn="l" rtl="0">
              <a:lnSpc>
                <a:spcPct val="115000"/>
              </a:lnSpc>
              <a:spcBef>
                <a:spcPts val="0"/>
              </a:spcBef>
              <a:spcAft>
                <a:spcPts val="0"/>
              </a:spcAft>
              <a:buClr>
                <a:schemeClr val="dk1"/>
              </a:buClr>
              <a:buSzPts val="1100"/>
              <a:buFont typeface="Arial"/>
              <a:buNone/>
            </a:pPr>
            <a:r>
              <a:rPr lang="en"/>
              <a:t>and appealing to their desire to really get to know Canada.</a:t>
            </a:r>
            <a:endParaRPr/>
          </a:p>
          <a:p>
            <a:pPr marL="0" lvl="0" indent="0" algn="l" rtl="0">
              <a:lnSpc>
                <a:spcPct val="115000"/>
              </a:lnSpc>
              <a:spcBef>
                <a:spcPts val="0"/>
              </a:spcBef>
              <a:spcAft>
                <a:spcPts val="0"/>
              </a:spcAft>
              <a:buClr>
                <a:schemeClr val="dk1"/>
              </a:buClr>
              <a:buSzPts val="1100"/>
              <a:buFont typeface="Arial"/>
              <a:buNone/>
            </a:pPr>
            <a:r>
              <a:rPr lang="en"/>
              <a:t>We’ll make Calgary the ultimate Canadian destination because of all the</a:t>
            </a:r>
            <a:endParaRPr/>
          </a:p>
          <a:p>
            <a:pPr marL="0" lvl="0" indent="0" algn="l" rtl="0">
              <a:lnSpc>
                <a:spcPct val="115000"/>
              </a:lnSpc>
              <a:spcBef>
                <a:spcPts val="0"/>
              </a:spcBef>
              <a:spcAft>
                <a:spcPts val="0"/>
              </a:spcAft>
              <a:buNone/>
            </a:pPr>
            <a:r>
              <a:rPr lang="en"/>
              <a:t>iconic Canadian things you can accomplish when you’re here.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Millennial travellers don’t want to just do one thing. They want to</a:t>
            </a:r>
            <a:endParaRPr/>
          </a:p>
          <a:p>
            <a:pPr marL="0" lvl="0" indent="0" algn="l" rtl="0">
              <a:lnSpc>
                <a:spcPct val="115000"/>
              </a:lnSpc>
              <a:spcBef>
                <a:spcPts val="0"/>
              </a:spcBef>
              <a:spcAft>
                <a:spcPts val="0"/>
              </a:spcAft>
              <a:buNone/>
            </a:pPr>
            <a:r>
              <a:rPr lang="en"/>
              <a:t>do all the things. The more experiences on offer, the greater the</a:t>
            </a:r>
            <a:endParaRPr/>
          </a:p>
          <a:p>
            <a:pPr marL="0" lvl="0" indent="0" algn="l" rtl="0">
              <a:lnSpc>
                <a:spcPct val="115000"/>
              </a:lnSpc>
              <a:spcBef>
                <a:spcPts val="0"/>
              </a:spcBef>
              <a:spcAft>
                <a:spcPts val="0"/>
              </a:spcAft>
              <a:buNone/>
            </a:pPr>
            <a:r>
              <a:rPr lang="en"/>
              <a:t>selection and diversity, the more interesting a destination becomes.</a:t>
            </a:r>
            <a:endParaRPr/>
          </a:p>
          <a:p>
            <a:pPr marL="0" lvl="0" indent="0" algn="l" rtl="0">
              <a:lnSpc>
                <a:spcPct val="115000"/>
              </a:lnSpc>
              <a:spcBef>
                <a:spcPts val="0"/>
              </a:spcBef>
              <a:spcAft>
                <a:spcPts val="0"/>
              </a:spcAft>
              <a:buNone/>
            </a:pPr>
            <a:r>
              <a:rPr lang="en"/>
              <a:t>By pairing and contrasting all the things to see and do in and</a:t>
            </a:r>
            <a:endParaRPr/>
          </a:p>
          <a:p>
            <a:pPr marL="0" lvl="0" indent="0" algn="l" rtl="0">
              <a:lnSpc>
                <a:spcPct val="115000"/>
              </a:lnSpc>
              <a:spcBef>
                <a:spcPts val="0"/>
              </a:spcBef>
              <a:spcAft>
                <a:spcPts val="0"/>
              </a:spcAft>
              <a:buNone/>
            </a:pPr>
            <a:r>
              <a:rPr lang="en"/>
              <a:t>around Calgary, we can appeal to our audience’s unrelenting #fomo.</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a:t>
            </a: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99" name="Google Shape;299;g5e3528b5e0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e3528b5e0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g5e3528b5e0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09" name="Google Shape;309;g5e3528b5e0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5e3528b5e0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5e3528b5e0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19" name="Google Shape;319;g5e3528b5e0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5e3528b5e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5e3528b5e0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2"/>
                </a:solidFill>
                <a:latin typeface="Roboto Light"/>
                <a:ea typeface="Roboto Light"/>
                <a:cs typeface="Roboto Light"/>
                <a:sym typeface="Roboto Light"/>
              </a:rPr>
              <a:t>Right here, fairies lead the way.</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flavors set the table. </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a:p>
        </p:txBody>
      </p:sp>
      <p:sp>
        <p:nvSpPr>
          <p:cNvPr id="329" name="Google Shape;329;g5e3528b5e0_0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e3528b5e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5e3528b5e0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Noto Sans Symbols"/>
              <a:buChar char="▪"/>
            </a:pPr>
            <a:endParaRPr>
              <a:solidFill>
                <a:srgbClr val="000000"/>
              </a:solidFill>
              <a:latin typeface="Arial"/>
              <a:ea typeface="Arial"/>
              <a:cs typeface="Arial"/>
              <a:sym typeface="Arial"/>
            </a:endParaRPr>
          </a:p>
        </p:txBody>
      </p:sp>
      <p:sp>
        <p:nvSpPr>
          <p:cNvPr id="337" name="Google Shape;337;g5e3528b5e0_0_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e3528b5e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5e3528b5e0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44" name="Google Shape;344;g5e3528b5e0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e3528b5e0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5e3528b5e0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53" name="Google Shape;353;g5e3528b5e0_0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e3528b5e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5e3528b5e0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62" name="Google Shape;362;g5e3528b5e0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e3528b5e0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5e3528b5e0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2"/>
                </a:solidFill>
                <a:latin typeface="Roboto Light"/>
                <a:ea typeface="Roboto Light"/>
                <a:cs typeface="Roboto Light"/>
                <a:sym typeface="Roboto Light"/>
              </a:rPr>
              <a:t>Right here, fairies lead the way.</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flavors set the table. </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a:p>
        </p:txBody>
      </p:sp>
      <p:sp>
        <p:nvSpPr>
          <p:cNvPr id="371" name="Google Shape;371;g5e3528b5e0_0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50d90d371a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50d90d371a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(Pittsburgh, Detroit, Indianapolis, Charleston/Huntington, Cleveland, Toledo, Cincinnati). </a:t>
            </a:r>
            <a:endParaRPr>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(Columbus, Dayton, Akron, Mansfield)</a:t>
            </a: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   </a:t>
            </a:r>
            <a:r>
              <a:rPr lang="en" sz="1200" b="1">
                <a:solidFill>
                  <a:srgbClr val="FFFFFF"/>
                </a:solidFill>
              </a:rPr>
              <a:t>   </a:t>
            </a:r>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14" name="Google Shape;214;g50d90d371a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e3528b5e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5e3528b5e0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77" name="Google Shape;377;g5e3528b5e0_0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e3528b5e0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e3528b5e0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86" name="Google Shape;386;g5e3528b5e0_0_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5e3528b5e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5e3528b5e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395" name="Google Shape;395;g5e3528b5e0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5e3528b5e0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g5e3528b5e0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405" name="Google Shape;405;g5e3528b5e0_0_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5e3528b5e0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5e3528b5e0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Place that is better than where you live, it is a place where you connect with the people that bring and the people that you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Get away from the daily grind and tap into a nearby oasis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A lot of specific experiences - it’s about what’s really important in life, in a safe friendly quality way </a:t>
            </a:r>
            <a:endParaRPr sz="1100">
              <a:solidFill>
                <a:srgbClr val="000000"/>
              </a:solidFill>
              <a:latin typeface="Arial"/>
              <a:ea typeface="Arial"/>
              <a:cs typeface="Arial"/>
              <a:sym typeface="Arial"/>
            </a:endParaRPr>
          </a:p>
          <a:p>
            <a:pPr marL="914400" lvl="1" indent="-298450" algn="l" rtl="0">
              <a:lnSpc>
                <a:spcPct val="115000"/>
              </a:lnSpc>
              <a:spcBef>
                <a:spcPts val="0"/>
              </a:spcBef>
              <a:spcAft>
                <a:spcPts val="0"/>
              </a:spcAft>
              <a:buSzPts val="1100"/>
              <a:buChar char="○"/>
            </a:pPr>
            <a:r>
              <a:rPr lang="en" sz="1100">
                <a:solidFill>
                  <a:srgbClr val="000000"/>
                </a:solidFill>
                <a:latin typeface="Arial"/>
                <a:ea typeface="Arial"/>
                <a:cs typeface="Arial"/>
                <a:sym typeface="Arial"/>
              </a:rPr>
              <a:t>With an Irish signature </a:t>
            </a:r>
            <a:endParaRPr/>
          </a:p>
        </p:txBody>
      </p:sp>
      <p:sp>
        <p:nvSpPr>
          <p:cNvPr id="415" name="Google Shape;415;g5e3528b5e0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5d9f9ec81_14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5d9f9ec81_1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0d90d371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50d90d371a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(Pittsburgh, Detroit, Indianapolis, Charleston/Huntington, Cleveland, Toledo, Cincinnati). </a:t>
            </a:r>
            <a:endParaRPr>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(Columbus, Dayton, Akron, Mansfield)</a:t>
            </a: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   </a:t>
            </a:r>
            <a:r>
              <a:rPr lang="en" sz="1200" b="1">
                <a:solidFill>
                  <a:srgbClr val="FFFFFF"/>
                </a:solidFill>
              </a:rPr>
              <a:t>   </a:t>
            </a:r>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24" name="Google Shape;224;g50d90d371a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55d9f9ec81_14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55d9f9ec81_14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(Pittsburgh, Detroit, Indianapolis, Charleston/Huntington, Cleveland, Toledo, Cincinnati). </a:t>
            </a:r>
            <a:endParaRPr>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(Columbus, Dayton, Akron, Mansfield)</a:t>
            </a: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   </a:t>
            </a:r>
            <a:r>
              <a:rPr lang="en" sz="1200" b="1">
                <a:solidFill>
                  <a:srgbClr val="FFFFFF"/>
                </a:solidFill>
              </a:rPr>
              <a:t>   </a:t>
            </a:r>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38" name="Google Shape;238;g55d9f9ec81_14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55d095e42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55d095e42e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000000"/>
              </a:buClr>
              <a:buSzPts val="1100"/>
              <a:buFont typeface="Arial"/>
              <a:buAutoNum type="arabicParenR"/>
            </a:pPr>
            <a:r>
              <a:rPr lang="en"/>
              <a:t>Pride of place - RIGHT HERE this happened </a:t>
            </a:r>
            <a:endParaRPr/>
          </a:p>
          <a:p>
            <a:pPr marL="457200" lvl="0" indent="-298450" algn="l" rtl="0">
              <a:lnSpc>
                <a:spcPct val="115000"/>
              </a:lnSpc>
              <a:spcBef>
                <a:spcPts val="0"/>
              </a:spcBef>
              <a:spcAft>
                <a:spcPts val="0"/>
              </a:spcAft>
              <a:buSzPts val="1100"/>
              <a:buAutoNum type="arabicParenR"/>
            </a:pPr>
            <a:r>
              <a:rPr lang="en"/>
              <a:t>Awareness building - Dublin is RIGHT HERE under your nose - waiting to be discovered </a:t>
            </a:r>
            <a:endParaRPr/>
          </a:p>
          <a:p>
            <a:pPr marL="457200" lvl="0" indent="-298450" algn="l" rtl="0">
              <a:lnSpc>
                <a:spcPct val="115000"/>
              </a:lnSpc>
              <a:spcBef>
                <a:spcPts val="0"/>
              </a:spcBef>
              <a:spcAft>
                <a:spcPts val="0"/>
              </a:spcAft>
              <a:buSzPts val="1100"/>
              <a:buAutoNum type="arabicParenR"/>
            </a:pPr>
            <a:r>
              <a:rPr lang="en"/>
              <a:t>Illustrate how much is going on RIGHT HERE in Dublin - what makes it SPECIAL </a:t>
            </a:r>
            <a:endParaRPr/>
          </a:p>
        </p:txBody>
      </p:sp>
      <p:sp>
        <p:nvSpPr>
          <p:cNvPr id="248" name="Google Shape;248;g55d095e42e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e3528b5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5e3528b5e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t>RIGHT HERE IN DUBLIN </a:t>
            </a:r>
            <a:endParaRPr sz="1200"/>
          </a:p>
          <a:p>
            <a:pPr marL="0" lvl="0" indent="0" algn="l" rtl="0">
              <a:lnSpc>
                <a:spcPct val="115000"/>
              </a:lnSpc>
              <a:spcBef>
                <a:spcPts val="0"/>
              </a:spcBef>
              <a:spcAft>
                <a:spcPts val="0"/>
              </a:spcAft>
              <a:buClr>
                <a:schemeClr val="dk1"/>
              </a:buClr>
              <a:buSzPts val="1100"/>
              <a:buFont typeface="Arial"/>
              <a:buNone/>
            </a:pPr>
            <a:r>
              <a:rPr lang="en" sz="1200"/>
              <a:t>It's your weekend—find your escape. </a:t>
            </a:r>
            <a:endParaRPr sz="1200"/>
          </a:p>
          <a:p>
            <a:pPr marL="0" lvl="0" indent="0" algn="l" rtl="0">
              <a:lnSpc>
                <a:spcPct val="115000"/>
              </a:lnSpc>
              <a:spcBef>
                <a:spcPts val="0"/>
              </a:spcBef>
              <a:spcAft>
                <a:spcPts val="0"/>
              </a:spcAft>
              <a:buClr>
                <a:schemeClr val="dk1"/>
              </a:buClr>
              <a:buSzPts val="1100"/>
              <a:buFont typeface="Arial"/>
              <a:buNone/>
            </a:pPr>
            <a:r>
              <a:rPr lang="en" sz="1200"/>
              <a:t>Right here in Dublin.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Dublin is the getaway you never knew you needed. A vibrant oasis, where calming nature meets an urban experience; where the golf course recognizes legends of the past and the zoo educates generations for the future. Here, Downtown Dublin bridges historic appeal with modern amenities. Here, you’ll find charming city where good fortune is more than an attitude—it's the inspiration for our character and the foundation of our community. And it’s all right outside your door. </a:t>
            </a:r>
            <a:endParaRPr sz="1200"/>
          </a:p>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15000"/>
              </a:lnSpc>
              <a:spcBef>
                <a:spcPts val="0"/>
              </a:spcBef>
              <a:spcAft>
                <a:spcPts val="0"/>
              </a:spcAft>
              <a:buClr>
                <a:schemeClr val="dk1"/>
              </a:buClr>
              <a:buSzPts val="1100"/>
              <a:buFont typeface="Arial"/>
              <a:buNone/>
            </a:pPr>
            <a:r>
              <a:rPr lang="en" sz="1200"/>
              <a:t>You don't have to go far to get away. Hassle-free fun is waiting for you...</a:t>
            </a:r>
            <a:endParaRPr sz="1200"/>
          </a:p>
          <a:p>
            <a:pPr marL="0" lvl="0" indent="0" algn="l" rtl="0">
              <a:lnSpc>
                <a:spcPct val="115000"/>
              </a:lnSpc>
              <a:spcBef>
                <a:spcPts val="0"/>
              </a:spcBef>
              <a:spcAft>
                <a:spcPts val="0"/>
              </a:spcAft>
              <a:buClr>
                <a:schemeClr val="dk1"/>
              </a:buClr>
              <a:buSzPts val="1100"/>
              <a:buFont typeface="Arial"/>
              <a:buNone/>
            </a:pPr>
            <a:r>
              <a:rPr lang="en" sz="1200"/>
              <a:t>Right here in Dublin.</a:t>
            </a:r>
            <a:endParaRPr sz="1200"/>
          </a:p>
          <a:p>
            <a:pPr marL="0" lvl="0" indent="0" algn="l" rtl="0">
              <a:lnSpc>
                <a:spcPct val="115000"/>
              </a:lnSpc>
              <a:spcBef>
                <a:spcPts val="0"/>
              </a:spcBef>
              <a:spcAft>
                <a:spcPts val="0"/>
              </a:spcAft>
              <a:buNone/>
            </a:pPr>
            <a:endParaRPr/>
          </a:p>
        </p:txBody>
      </p:sp>
      <p:sp>
        <p:nvSpPr>
          <p:cNvPr id="254" name="Google Shape;254;g5e3528b5e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e3528b5e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5e3528b5e0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2"/>
                </a:solidFill>
                <a:latin typeface="Roboto Light"/>
                <a:ea typeface="Roboto Light"/>
                <a:cs typeface="Roboto Light"/>
                <a:sym typeface="Roboto Light"/>
              </a:rPr>
              <a:t>Right here, fairies lead the way.</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flavors set the table. </a:t>
            </a:r>
            <a:endParaRPr sz="1200">
              <a:solidFill>
                <a:schemeClr val="dk2"/>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a:p>
        </p:txBody>
      </p:sp>
      <p:sp>
        <p:nvSpPr>
          <p:cNvPr id="262" name="Google Shape;262;g5e3528b5e0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3528b5e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5e3528b5e0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(Pittsburgh, Detroit, Indianapolis, Charleston/Huntington, Cleveland, Toledo, Cincinnati). </a:t>
            </a:r>
            <a:endParaRPr>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(Columbus, Dayton, Akron, Mansfield)</a:t>
            </a: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   </a:t>
            </a:r>
            <a:r>
              <a:rPr lang="en" sz="1200" b="1">
                <a:solidFill>
                  <a:srgbClr val="FFFFFF"/>
                </a:solidFill>
              </a:rPr>
              <a:t>   </a:t>
            </a:r>
            <a:endParaRPr/>
          </a:p>
          <a:p>
            <a:pPr marL="457200" lvl="0" indent="-330200" algn="l" rtl="0">
              <a:lnSpc>
                <a:spcPct val="115000"/>
              </a:lnSpc>
              <a:spcBef>
                <a:spcPts val="0"/>
              </a:spcBef>
              <a:spcAft>
                <a:spcPts val="0"/>
              </a:spcAft>
              <a:buClr>
                <a:srgbClr val="000000"/>
              </a:buClr>
              <a:buSzPts val="1600"/>
              <a:buFont typeface="Noto Sans Symbols"/>
              <a:buChar char="▪"/>
            </a:pP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70" name="Google Shape;270;g5e3528b5e0_0_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e3528b5e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5e3528b5e0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Our audience of millennial travellers is interested in cultural immersion;</a:t>
            </a:r>
            <a:endParaRPr/>
          </a:p>
          <a:p>
            <a:pPr marL="0" lvl="0" indent="0" algn="l" rtl="0">
              <a:lnSpc>
                <a:spcPct val="115000"/>
              </a:lnSpc>
              <a:spcBef>
                <a:spcPts val="0"/>
              </a:spcBef>
              <a:spcAft>
                <a:spcPts val="0"/>
              </a:spcAft>
              <a:buClr>
                <a:schemeClr val="dk1"/>
              </a:buClr>
              <a:buSzPts val="1100"/>
              <a:buFont typeface="Arial"/>
              <a:buNone/>
            </a:pPr>
            <a:r>
              <a:rPr lang="en"/>
              <a:t>mixing with the locals and really getting to know what it is to live in a place.</a:t>
            </a:r>
            <a:endParaRPr/>
          </a:p>
          <a:p>
            <a:pPr marL="0" lvl="0" indent="0" algn="l" rtl="0">
              <a:lnSpc>
                <a:spcPct val="115000"/>
              </a:lnSpc>
              <a:spcBef>
                <a:spcPts val="0"/>
              </a:spcBef>
              <a:spcAft>
                <a:spcPts val="0"/>
              </a:spcAft>
              <a:buClr>
                <a:schemeClr val="dk1"/>
              </a:buClr>
              <a:buSzPts val="1100"/>
              <a:buFont typeface="Arial"/>
              <a:buNone/>
            </a:pPr>
            <a:r>
              <a:rPr lang="en"/>
              <a:t>Let’s capitalize on who we are by profiling our most Canadian experiences</a:t>
            </a:r>
            <a:endParaRPr/>
          </a:p>
          <a:p>
            <a:pPr marL="0" lvl="0" indent="0" algn="l" rtl="0">
              <a:lnSpc>
                <a:spcPct val="115000"/>
              </a:lnSpc>
              <a:spcBef>
                <a:spcPts val="0"/>
              </a:spcBef>
              <a:spcAft>
                <a:spcPts val="0"/>
              </a:spcAft>
              <a:buClr>
                <a:schemeClr val="dk1"/>
              </a:buClr>
              <a:buSzPts val="1100"/>
              <a:buFont typeface="Arial"/>
              <a:buNone/>
            </a:pPr>
            <a:r>
              <a:rPr lang="en"/>
              <a:t>and appealing to their desire to really get to know Canada.</a:t>
            </a:r>
            <a:endParaRPr/>
          </a:p>
          <a:p>
            <a:pPr marL="0" lvl="0" indent="0" algn="l" rtl="0">
              <a:lnSpc>
                <a:spcPct val="115000"/>
              </a:lnSpc>
              <a:spcBef>
                <a:spcPts val="0"/>
              </a:spcBef>
              <a:spcAft>
                <a:spcPts val="0"/>
              </a:spcAft>
              <a:buClr>
                <a:schemeClr val="dk1"/>
              </a:buClr>
              <a:buSzPts val="1100"/>
              <a:buFont typeface="Arial"/>
              <a:buNone/>
            </a:pPr>
            <a:r>
              <a:rPr lang="en"/>
              <a:t>We’ll make Calgary the ultimate Canadian destination because of all the</a:t>
            </a:r>
            <a:endParaRPr/>
          </a:p>
          <a:p>
            <a:pPr marL="0" lvl="0" indent="0" algn="l" rtl="0">
              <a:lnSpc>
                <a:spcPct val="115000"/>
              </a:lnSpc>
              <a:spcBef>
                <a:spcPts val="0"/>
              </a:spcBef>
              <a:spcAft>
                <a:spcPts val="0"/>
              </a:spcAft>
              <a:buNone/>
            </a:pPr>
            <a:r>
              <a:rPr lang="en"/>
              <a:t>iconic Canadian things you can accomplish when you’re here.</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Millennial travellers don’t want to just do one thing. They want to</a:t>
            </a:r>
            <a:endParaRPr/>
          </a:p>
          <a:p>
            <a:pPr marL="0" lvl="0" indent="0" algn="l" rtl="0">
              <a:lnSpc>
                <a:spcPct val="115000"/>
              </a:lnSpc>
              <a:spcBef>
                <a:spcPts val="0"/>
              </a:spcBef>
              <a:spcAft>
                <a:spcPts val="0"/>
              </a:spcAft>
              <a:buNone/>
            </a:pPr>
            <a:r>
              <a:rPr lang="en"/>
              <a:t>do all the things. The more experiences on offer, the greater the</a:t>
            </a:r>
            <a:endParaRPr/>
          </a:p>
          <a:p>
            <a:pPr marL="0" lvl="0" indent="0" algn="l" rtl="0">
              <a:lnSpc>
                <a:spcPct val="115000"/>
              </a:lnSpc>
              <a:spcBef>
                <a:spcPts val="0"/>
              </a:spcBef>
              <a:spcAft>
                <a:spcPts val="0"/>
              </a:spcAft>
              <a:buNone/>
            </a:pPr>
            <a:r>
              <a:rPr lang="en"/>
              <a:t>selection and diversity, the more interesting a destination becomes.</a:t>
            </a:r>
            <a:endParaRPr/>
          </a:p>
          <a:p>
            <a:pPr marL="0" lvl="0" indent="0" algn="l" rtl="0">
              <a:lnSpc>
                <a:spcPct val="115000"/>
              </a:lnSpc>
              <a:spcBef>
                <a:spcPts val="0"/>
              </a:spcBef>
              <a:spcAft>
                <a:spcPts val="0"/>
              </a:spcAft>
              <a:buNone/>
            </a:pPr>
            <a:r>
              <a:rPr lang="en"/>
              <a:t>By pairing and contrasting all the things to see and do in and</a:t>
            </a:r>
            <a:endParaRPr/>
          </a:p>
          <a:p>
            <a:pPr marL="0" lvl="0" indent="0" algn="l" rtl="0">
              <a:lnSpc>
                <a:spcPct val="115000"/>
              </a:lnSpc>
              <a:spcBef>
                <a:spcPts val="0"/>
              </a:spcBef>
              <a:spcAft>
                <a:spcPts val="0"/>
              </a:spcAft>
              <a:buNone/>
            </a:pPr>
            <a:r>
              <a:rPr lang="en"/>
              <a:t>around Calgary, we can appeal to our audience’s unrelenting #fomo.</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endParaRPr/>
          </a:p>
          <a:p>
            <a:pPr marL="457200" lvl="0" indent="-228600" algn="l" rtl="0">
              <a:lnSpc>
                <a:spcPct val="115000"/>
              </a:lnSpc>
              <a:spcBef>
                <a:spcPts val="0"/>
              </a:spcBef>
              <a:spcAft>
                <a:spcPts val="0"/>
              </a:spcAft>
              <a:buClr>
                <a:srgbClr val="000000"/>
              </a:buClr>
              <a:buSzPts val="1600"/>
              <a:buFont typeface="Noto Sans Symbols"/>
              <a:buNone/>
            </a:pPr>
            <a:endParaRPr>
              <a:solidFill>
                <a:srgbClr val="000000"/>
              </a:solidFill>
              <a:latin typeface="Arial"/>
              <a:ea typeface="Arial"/>
              <a:cs typeface="Arial"/>
              <a:sym typeface="Aria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BUILD REPUTATION:</a:t>
            </a:r>
            <a:r>
              <a:rPr lang="en" sz="1200">
                <a:solidFill>
                  <a:srgbClr val="FFFFFF"/>
                </a:solidFill>
              </a:rPr>
              <a:t> Inspire traveler’s with the idea of Dublin as the perfect getaway in longer drive markets amongst visitors within a 3.5 - 5 hour driving radius. </a:t>
            </a:r>
            <a:endParaRPr/>
          </a:p>
          <a:p>
            <a:pPr marL="0" lvl="0" indent="0" algn="l" rtl="0">
              <a:lnSpc>
                <a:spcPct val="115000"/>
              </a:lnSpc>
              <a:spcBef>
                <a:spcPts val="0"/>
              </a:spcBef>
              <a:spcAft>
                <a:spcPts val="0"/>
              </a:spcAft>
              <a:buSzPts val="1400"/>
              <a:buNone/>
            </a:pP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CREATE URGENCY:</a:t>
            </a:r>
            <a:r>
              <a:rPr lang="en" sz="1200">
                <a:solidFill>
                  <a:srgbClr val="FFFFFF"/>
                </a:solidFill>
              </a:rPr>
              <a:t> Move travelers from considering Dublin to intent in key near-in markets with a 1.5-hour driving radius.</a:t>
            </a:r>
            <a:br>
              <a:rPr lang="en" sz="1200">
                <a:solidFill>
                  <a:srgbClr val="FFFFFF"/>
                </a:solidFill>
              </a:rPr>
            </a:br>
            <a:endParaRPr sz="1200">
              <a:solidFill>
                <a:srgbClr val="FFFFFF"/>
              </a:solidFill>
            </a:endParaRPr>
          </a:p>
          <a:p>
            <a:pPr marL="457200" lvl="0" indent="-330200" algn="l" rtl="0">
              <a:lnSpc>
                <a:spcPct val="115000"/>
              </a:lnSpc>
              <a:spcBef>
                <a:spcPts val="0"/>
              </a:spcBef>
              <a:spcAft>
                <a:spcPts val="0"/>
              </a:spcAft>
              <a:buClr>
                <a:srgbClr val="FFFFFF"/>
              </a:buClr>
              <a:buSzPts val="1600"/>
              <a:buFont typeface="Noto Sans Symbols"/>
              <a:buChar char="▪"/>
            </a:pPr>
            <a:r>
              <a:rPr lang="en" sz="1200" b="1">
                <a:solidFill>
                  <a:srgbClr val="FFFFFF"/>
                </a:solidFill>
              </a:rPr>
              <a:t>EXPERIENCE ENRICHMENT: </a:t>
            </a:r>
            <a:r>
              <a:rPr lang="en" sz="1200">
                <a:solidFill>
                  <a:srgbClr val="FFFFFF"/>
                </a:solidFill>
              </a:rPr>
              <a:t>Generate advocacy for the Dublin experience by delivering true Irish hospitality.</a:t>
            </a:r>
            <a:r>
              <a:rPr lang="en">
                <a:solidFill>
                  <a:srgbClr val="000000"/>
                </a:solidFill>
                <a:latin typeface="Arial"/>
                <a:ea typeface="Arial"/>
                <a:cs typeface="Arial"/>
                <a:sym typeface="Arial"/>
              </a:rPr>
              <a:t>.</a:t>
            </a:r>
            <a:endParaRPr>
              <a:solidFill>
                <a:srgbClr val="000000"/>
              </a:solidFill>
              <a:latin typeface="Arial"/>
              <a:ea typeface="Arial"/>
              <a:cs typeface="Arial"/>
              <a:sym typeface="Arial"/>
            </a:endParaRPr>
          </a:p>
        </p:txBody>
      </p:sp>
      <p:sp>
        <p:nvSpPr>
          <p:cNvPr id="279" name="Google Shape;279;g5e3528b5e0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 blue">
  <p:cSld name="SECTION TITLE - blue">
    <p:spTree>
      <p:nvGrpSpPr>
        <p:cNvPr id="1" name="Shape 55"/>
        <p:cNvGrpSpPr/>
        <p:nvPr/>
      </p:nvGrpSpPr>
      <p:grpSpPr>
        <a:xfrm>
          <a:off x="0" y="0"/>
          <a:ext cx="0" cy="0"/>
          <a:chOff x="0" y="0"/>
          <a:chExt cx="0" cy="0"/>
        </a:xfrm>
      </p:grpSpPr>
      <p:pic>
        <p:nvPicPr>
          <p:cNvPr id="56" name="Google Shape;56;p14" descr="blue_frame.ai"/>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7" name="Google Shape;57;p14" descr="bluelogo.ai"/>
          <p:cNvPicPr preferRelativeResize="0"/>
          <p:nvPr/>
        </p:nvPicPr>
        <p:blipFill rotWithShape="1">
          <a:blip r:embed="rId3">
            <a:alphaModFix/>
          </a:blip>
          <a:srcRect/>
          <a:stretch/>
        </p:blipFill>
        <p:spPr>
          <a:xfrm>
            <a:off x="5818095" y="4371016"/>
            <a:ext cx="3060700" cy="438150"/>
          </a:xfrm>
          <a:prstGeom prst="rect">
            <a:avLst/>
          </a:prstGeom>
          <a:noFill/>
          <a:ln>
            <a:noFill/>
          </a:ln>
        </p:spPr>
      </p:pic>
      <p:sp>
        <p:nvSpPr>
          <p:cNvPr id="58" name="Google Shape;58;p14"/>
          <p:cNvSpPr txBox="1">
            <a:spLocks noGrp="1"/>
          </p:cNvSpPr>
          <p:nvPr>
            <p:ph type="ctrTitle"/>
          </p:nvPr>
        </p:nvSpPr>
        <p:spPr>
          <a:xfrm>
            <a:off x="787692" y="2567612"/>
            <a:ext cx="7739700" cy="790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475"/>
              <a:buFont typeface="Rockwell"/>
              <a:buNone/>
              <a:defRPr sz="2475" b="0" i="0" u="none" strike="noStrike" cap="none">
                <a:solidFill>
                  <a:srgbClr val="FFFFFF"/>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9" name="Google Shape;59;p14"/>
          <p:cNvSpPr txBox="1">
            <a:spLocks noGrp="1"/>
          </p:cNvSpPr>
          <p:nvPr>
            <p:ph type="body" idx="1"/>
          </p:nvPr>
        </p:nvSpPr>
        <p:spPr>
          <a:xfrm>
            <a:off x="787692" y="3372816"/>
            <a:ext cx="7739700" cy="32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GREY">
  <p:cSld name="2_GREY">
    <p:bg>
      <p:bgPr>
        <a:solidFill>
          <a:schemeClr val="dk1"/>
        </a:solidFill>
        <a:effectLst/>
      </p:bgPr>
    </p:bg>
    <p:spTree>
      <p:nvGrpSpPr>
        <p:cNvPr id="1" name="Shape 6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General Content - orange">
  <p:cSld name="1_General Content - orange">
    <p:spTree>
      <p:nvGrpSpPr>
        <p:cNvPr id="1" name="Shape 61"/>
        <p:cNvGrpSpPr/>
        <p:nvPr/>
      </p:nvGrpSpPr>
      <p:grpSpPr>
        <a:xfrm>
          <a:off x="0" y="0"/>
          <a:ext cx="0" cy="0"/>
          <a:chOff x="0" y="0"/>
          <a:chExt cx="0" cy="0"/>
        </a:xfrm>
      </p:grpSpPr>
      <p:sp>
        <p:nvSpPr>
          <p:cNvPr id="62" name="Google Shape;62;p16"/>
          <p:cNvSpPr/>
          <p:nvPr/>
        </p:nvSpPr>
        <p:spPr>
          <a:xfrm>
            <a:off x="0" y="0"/>
            <a:ext cx="9144000" cy="51435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3" name="Google Shape;63;p16"/>
          <p:cNvSpPr txBox="1">
            <a:spLocks noGrp="1"/>
          </p:cNvSpPr>
          <p:nvPr>
            <p:ph type="body" idx="1"/>
          </p:nvPr>
        </p:nvSpPr>
        <p:spPr>
          <a:xfrm>
            <a:off x="807307" y="1498770"/>
            <a:ext cx="7698300" cy="30939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61950" algn="l" rtl="0">
              <a:lnSpc>
                <a:spcPct val="100000"/>
              </a:lnSpc>
              <a:spcBef>
                <a:spcPts val="42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64" name="Google Shape;64;p16"/>
          <p:cNvSpPr txBox="1">
            <a:spLocks noGrp="1"/>
          </p:cNvSpPr>
          <p:nvPr>
            <p:ph type="title"/>
          </p:nvPr>
        </p:nvSpPr>
        <p:spPr>
          <a:xfrm>
            <a:off x="807307" y="634604"/>
            <a:ext cx="76983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3300"/>
              <a:buFont typeface="Rockwell"/>
              <a:buNone/>
              <a:defRPr sz="3300" b="0" i="0" u="none" strike="noStrike" cap="none">
                <a:solidFill>
                  <a:schemeClr val="l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65" name="Google Shape;65;p16"/>
          <p:cNvSpPr/>
          <p:nvPr/>
        </p:nvSpPr>
        <p:spPr>
          <a:xfrm>
            <a:off x="264160" y="284480"/>
            <a:ext cx="8879700" cy="4582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for full-bleed images/screenshots">
  <p:cSld name="Blank for full-bleed images/screenshots">
    <p:spTree>
      <p:nvGrpSpPr>
        <p:cNvPr id="1" name="Shape 6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 neutral bar">
  <p:cSld name="SECTION TITLE - neutral bar">
    <p:spTree>
      <p:nvGrpSpPr>
        <p:cNvPr id="1" name="Shape 67"/>
        <p:cNvGrpSpPr/>
        <p:nvPr/>
      </p:nvGrpSpPr>
      <p:grpSpPr>
        <a:xfrm>
          <a:off x="0" y="0"/>
          <a:ext cx="0" cy="0"/>
          <a:chOff x="0" y="0"/>
          <a:chExt cx="0" cy="0"/>
        </a:xfrm>
      </p:grpSpPr>
      <p:sp>
        <p:nvSpPr>
          <p:cNvPr id="68" name="Google Shape;68;p18"/>
          <p:cNvSpPr/>
          <p:nvPr/>
        </p:nvSpPr>
        <p:spPr>
          <a:xfrm>
            <a:off x="384432" y="3568013"/>
            <a:ext cx="8759700" cy="1271700"/>
          </a:xfrm>
          <a:prstGeom prst="rect">
            <a:avLst/>
          </a:prstGeom>
          <a:solidFill>
            <a:schemeClr val="lt2">
              <a:alpha val="89020"/>
            </a:schemeClr>
          </a:solidFill>
          <a:ln w="9525" cap="flat" cmpd="sng">
            <a:solidFill>
              <a:srgbClr val="F27C1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69" name="Google Shape;69;p18"/>
          <p:cNvSpPr txBox="1">
            <a:spLocks noGrp="1"/>
          </p:cNvSpPr>
          <p:nvPr>
            <p:ph type="ctrTitle"/>
          </p:nvPr>
        </p:nvSpPr>
        <p:spPr>
          <a:xfrm>
            <a:off x="788774" y="3568013"/>
            <a:ext cx="7772400" cy="1271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2475"/>
              <a:buFont typeface="Rockwell"/>
              <a:buNone/>
              <a:defRPr sz="2475" b="0" i="0" u="none" strike="noStrike" cap="none">
                <a:solidFill>
                  <a:schemeClr val="accent2"/>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0" name="Google Shape;70;p18"/>
          <p:cNvSpPr txBox="1">
            <a:spLocks noGrp="1"/>
          </p:cNvSpPr>
          <p:nvPr>
            <p:ph type="body" idx="1"/>
          </p:nvPr>
        </p:nvSpPr>
        <p:spPr>
          <a:xfrm>
            <a:off x="387262" y="4856977"/>
            <a:ext cx="2734200" cy="20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Col Content - neutral ">
  <p:cSld name="2 Col Content - neutral ">
    <p:spTree>
      <p:nvGrpSpPr>
        <p:cNvPr id="1" name="Shape 71"/>
        <p:cNvGrpSpPr/>
        <p:nvPr/>
      </p:nvGrpSpPr>
      <p:grpSpPr>
        <a:xfrm>
          <a:off x="0" y="0"/>
          <a:ext cx="0" cy="0"/>
          <a:chOff x="0" y="0"/>
          <a:chExt cx="0" cy="0"/>
        </a:xfrm>
      </p:grpSpPr>
      <p:pic>
        <p:nvPicPr>
          <p:cNvPr id="72" name="Google Shape;72;p19" descr="frame1.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3" name="Google Shape;73;p19"/>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74" name="Google Shape;74;p19"/>
          <p:cNvSpPr txBox="1">
            <a:spLocks noGrp="1"/>
          </p:cNvSpPr>
          <p:nvPr>
            <p:ph type="body" idx="1"/>
          </p:nvPr>
        </p:nvSpPr>
        <p:spPr>
          <a:xfrm>
            <a:off x="807307"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75" name="Google Shape;75;p19"/>
          <p:cNvSpPr txBox="1">
            <a:spLocks noGrp="1"/>
          </p:cNvSpPr>
          <p:nvPr>
            <p:ph type="body" idx="2"/>
          </p:nvPr>
        </p:nvSpPr>
        <p:spPr>
          <a:xfrm>
            <a:off x="4819136"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pic>
        <p:nvPicPr>
          <p:cNvPr id="76" name="Google Shape;76;p19" descr="greylogo.ai"/>
          <p:cNvPicPr preferRelativeResize="0"/>
          <p:nvPr/>
        </p:nvPicPr>
        <p:blipFill rotWithShape="1">
          <a:blip r:embed="rId3">
            <a:alphaModFix/>
          </a:blip>
          <a:srcRect/>
          <a:stretch/>
        </p:blipFill>
        <p:spPr>
          <a:xfrm>
            <a:off x="5815567" y="4373518"/>
            <a:ext cx="3060700" cy="4381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Content - neutral ">
  <p:cSld name="Alt Content - neutral ">
    <p:spTree>
      <p:nvGrpSpPr>
        <p:cNvPr id="1" name="Shape 77"/>
        <p:cNvGrpSpPr/>
        <p:nvPr/>
      </p:nvGrpSpPr>
      <p:grpSpPr>
        <a:xfrm>
          <a:off x="0" y="0"/>
          <a:ext cx="0" cy="0"/>
          <a:chOff x="0" y="0"/>
          <a:chExt cx="0" cy="0"/>
        </a:xfrm>
      </p:grpSpPr>
      <p:pic>
        <p:nvPicPr>
          <p:cNvPr id="78" name="Google Shape;78;p20" descr="frame1.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9" name="Google Shape;79;p20"/>
          <p:cNvSpPr txBox="1">
            <a:spLocks noGrp="1"/>
          </p:cNvSpPr>
          <p:nvPr>
            <p:ph type="title"/>
          </p:nvPr>
        </p:nvSpPr>
        <p:spPr>
          <a:xfrm>
            <a:off x="782595" y="640556"/>
            <a:ext cx="2682900" cy="1403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75"/>
              <a:buFont typeface="Rockwell"/>
              <a:buNone/>
              <a:defRPr sz="2475"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80" name="Google Shape;80;p20"/>
          <p:cNvSpPr txBox="1">
            <a:spLocks noGrp="1"/>
          </p:cNvSpPr>
          <p:nvPr>
            <p:ph type="body" idx="1"/>
          </p:nvPr>
        </p:nvSpPr>
        <p:spPr>
          <a:xfrm>
            <a:off x="782595" y="1972191"/>
            <a:ext cx="2682900" cy="1070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1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81" name="Google Shape;81;p20"/>
          <p:cNvSpPr txBox="1">
            <a:spLocks noGrp="1"/>
          </p:cNvSpPr>
          <p:nvPr>
            <p:ph type="body" idx="2"/>
          </p:nvPr>
        </p:nvSpPr>
        <p:spPr>
          <a:xfrm>
            <a:off x="3575050" y="650690"/>
            <a:ext cx="5111700" cy="3854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pic>
        <p:nvPicPr>
          <p:cNvPr id="82" name="Google Shape;82;p20" descr="greylogo.ai"/>
          <p:cNvPicPr preferRelativeResize="0"/>
          <p:nvPr/>
        </p:nvPicPr>
        <p:blipFill rotWithShape="1">
          <a:blip r:embed="rId3">
            <a:alphaModFix/>
          </a:blip>
          <a:srcRect/>
          <a:stretch/>
        </p:blipFill>
        <p:spPr>
          <a:xfrm>
            <a:off x="5815567" y="4373518"/>
            <a:ext cx="3060700" cy="4381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eneral Content - orange">
  <p:cSld name="General Content - orange">
    <p:spTree>
      <p:nvGrpSpPr>
        <p:cNvPr id="1" name="Shape 83"/>
        <p:cNvGrpSpPr/>
        <p:nvPr/>
      </p:nvGrpSpPr>
      <p:grpSpPr>
        <a:xfrm>
          <a:off x="0" y="0"/>
          <a:ext cx="0" cy="0"/>
          <a:chOff x="0" y="0"/>
          <a:chExt cx="0" cy="0"/>
        </a:xfrm>
      </p:grpSpPr>
      <p:pic>
        <p:nvPicPr>
          <p:cNvPr id="84" name="Google Shape;84;p21" descr="frame2.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5" name="Google Shape;85;p21"/>
          <p:cNvSpPr txBox="1">
            <a:spLocks noGrp="1"/>
          </p:cNvSpPr>
          <p:nvPr>
            <p:ph type="body" idx="1"/>
          </p:nvPr>
        </p:nvSpPr>
        <p:spPr>
          <a:xfrm>
            <a:off x="807307" y="1498770"/>
            <a:ext cx="7698300" cy="30939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86" name="Google Shape;86;p21"/>
          <p:cNvSpPr txBox="1">
            <a:spLocks noGrp="1"/>
          </p:cNvSpPr>
          <p:nvPr>
            <p:ph type="title"/>
          </p:nvPr>
        </p:nvSpPr>
        <p:spPr>
          <a:xfrm>
            <a:off x="807307" y="634604"/>
            <a:ext cx="76983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87" name="Google Shape;87;p21" descr="greylogo.ai"/>
          <p:cNvPicPr preferRelativeResize="0"/>
          <p:nvPr/>
        </p:nvPicPr>
        <p:blipFill rotWithShape="1">
          <a:blip r:embed="rId3">
            <a:alphaModFix/>
          </a:blip>
          <a:srcRect/>
          <a:stretch/>
        </p:blipFill>
        <p:spPr>
          <a:xfrm>
            <a:off x="5815567" y="4373518"/>
            <a:ext cx="3060700" cy="4381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Col Content - orange">
  <p:cSld name="2 Col Content - orange">
    <p:spTree>
      <p:nvGrpSpPr>
        <p:cNvPr id="1" name="Shape 88"/>
        <p:cNvGrpSpPr/>
        <p:nvPr/>
      </p:nvGrpSpPr>
      <p:grpSpPr>
        <a:xfrm>
          <a:off x="0" y="0"/>
          <a:ext cx="0" cy="0"/>
          <a:chOff x="0" y="0"/>
          <a:chExt cx="0" cy="0"/>
        </a:xfrm>
      </p:grpSpPr>
      <p:pic>
        <p:nvPicPr>
          <p:cNvPr id="89" name="Google Shape;89;p22" descr="frame2.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0" name="Google Shape;90;p22"/>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91" name="Google Shape;91;p22"/>
          <p:cNvSpPr txBox="1">
            <a:spLocks noGrp="1"/>
          </p:cNvSpPr>
          <p:nvPr>
            <p:ph type="body" idx="1"/>
          </p:nvPr>
        </p:nvSpPr>
        <p:spPr>
          <a:xfrm>
            <a:off x="807307"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92" name="Google Shape;92;p22"/>
          <p:cNvSpPr txBox="1">
            <a:spLocks noGrp="1"/>
          </p:cNvSpPr>
          <p:nvPr>
            <p:ph type="body" idx="2"/>
          </p:nvPr>
        </p:nvSpPr>
        <p:spPr>
          <a:xfrm>
            <a:off x="4819136"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pic>
        <p:nvPicPr>
          <p:cNvPr id="93" name="Google Shape;93;p22" descr="greylogo.ai"/>
          <p:cNvPicPr preferRelativeResize="0"/>
          <p:nvPr/>
        </p:nvPicPr>
        <p:blipFill rotWithShape="1">
          <a:blip r:embed="rId3">
            <a:alphaModFix/>
          </a:blip>
          <a:srcRect/>
          <a:stretch/>
        </p:blipFill>
        <p:spPr>
          <a:xfrm>
            <a:off x="5815567" y="4373518"/>
            <a:ext cx="3060700" cy="4381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lt Content - orange">
  <p:cSld name="Alt Content - orange">
    <p:spTree>
      <p:nvGrpSpPr>
        <p:cNvPr id="1" name="Shape 94"/>
        <p:cNvGrpSpPr/>
        <p:nvPr/>
      </p:nvGrpSpPr>
      <p:grpSpPr>
        <a:xfrm>
          <a:off x="0" y="0"/>
          <a:ext cx="0" cy="0"/>
          <a:chOff x="0" y="0"/>
          <a:chExt cx="0" cy="0"/>
        </a:xfrm>
      </p:grpSpPr>
      <p:pic>
        <p:nvPicPr>
          <p:cNvPr id="95" name="Google Shape;95;p23" descr="frame2.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6" name="Google Shape;96;p23"/>
          <p:cNvSpPr txBox="1">
            <a:spLocks noGrp="1"/>
          </p:cNvSpPr>
          <p:nvPr>
            <p:ph type="title"/>
          </p:nvPr>
        </p:nvSpPr>
        <p:spPr>
          <a:xfrm>
            <a:off x="782595" y="640556"/>
            <a:ext cx="2682900" cy="1403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475"/>
              <a:buFont typeface="Rockwell"/>
              <a:buNone/>
              <a:defRPr sz="2475"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97" name="Google Shape;97;p23"/>
          <p:cNvSpPr txBox="1">
            <a:spLocks noGrp="1"/>
          </p:cNvSpPr>
          <p:nvPr>
            <p:ph type="body" idx="1"/>
          </p:nvPr>
        </p:nvSpPr>
        <p:spPr>
          <a:xfrm>
            <a:off x="782595" y="1972191"/>
            <a:ext cx="2682900" cy="1070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1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98" name="Google Shape;98;p23"/>
          <p:cNvSpPr txBox="1">
            <a:spLocks noGrp="1"/>
          </p:cNvSpPr>
          <p:nvPr>
            <p:ph type="body" idx="2"/>
          </p:nvPr>
        </p:nvSpPr>
        <p:spPr>
          <a:xfrm>
            <a:off x="3575050" y="650690"/>
            <a:ext cx="5111700" cy="3854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pic>
        <p:nvPicPr>
          <p:cNvPr id="99" name="Google Shape;99;p23" descr="greylogo.ai"/>
          <p:cNvPicPr preferRelativeResize="0"/>
          <p:nvPr/>
        </p:nvPicPr>
        <p:blipFill rotWithShape="1">
          <a:blip r:embed="rId3">
            <a:alphaModFix/>
          </a:blip>
          <a:srcRect/>
          <a:stretch/>
        </p:blipFill>
        <p:spPr>
          <a:xfrm>
            <a:off x="5815567" y="4373518"/>
            <a:ext cx="3060700" cy="4381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nfographic &amp; graph style">
  <p:cSld name="Infographic &amp; graph style">
    <p:spTree>
      <p:nvGrpSpPr>
        <p:cNvPr id="1" name="Shape 100"/>
        <p:cNvGrpSpPr/>
        <p:nvPr/>
      </p:nvGrpSpPr>
      <p:grpSpPr>
        <a:xfrm>
          <a:off x="0" y="0"/>
          <a:ext cx="0" cy="0"/>
          <a:chOff x="0" y="0"/>
          <a:chExt cx="0" cy="0"/>
        </a:xfrm>
      </p:grpSpPr>
      <p:pic>
        <p:nvPicPr>
          <p:cNvPr id="101" name="Google Shape;101;p24" descr="frame1.ai"/>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02" name="Google Shape;102;p24"/>
          <p:cNvSpPr/>
          <p:nvPr/>
        </p:nvSpPr>
        <p:spPr>
          <a:xfrm>
            <a:off x="1751517" y="2177256"/>
            <a:ext cx="1339800" cy="1005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3" name="Google Shape;103;p24"/>
          <p:cNvSpPr/>
          <p:nvPr/>
        </p:nvSpPr>
        <p:spPr>
          <a:xfrm>
            <a:off x="4061286" y="1423588"/>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4" name="Google Shape;104;p24"/>
          <p:cNvSpPr/>
          <p:nvPr/>
        </p:nvSpPr>
        <p:spPr>
          <a:xfrm>
            <a:off x="4061286" y="217201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5" name="Google Shape;105;p24"/>
          <p:cNvSpPr/>
          <p:nvPr/>
        </p:nvSpPr>
        <p:spPr>
          <a:xfrm>
            <a:off x="4061286" y="2915216"/>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6" name="Google Shape;106;p24"/>
          <p:cNvSpPr/>
          <p:nvPr/>
        </p:nvSpPr>
        <p:spPr>
          <a:xfrm>
            <a:off x="6419903" y="1423588"/>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7" name="Google Shape;107;p24"/>
          <p:cNvSpPr/>
          <p:nvPr/>
        </p:nvSpPr>
        <p:spPr>
          <a:xfrm>
            <a:off x="6419903" y="217201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8" name="Google Shape;108;p24"/>
          <p:cNvSpPr/>
          <p:nvPr/>
        </p:nvSpPr>
        <p:spPr>
          <a:xfrm>
            <a:off x="6419903" y="2915216"/>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09" name="Google Shape;109;p24"/>
          <p:cNvSpPr/>
          <p:nvPr/>
        </p:nvSpPr>
        <p:spPr>
          <a:xfrm>
            <a:off x="6419903" y="69085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10" name="Google Shape;110;p24"/>
          <p:cNvSpPr/>
          <p:nvPr/>
        </p:nvSpPr>
        <p:spPr>
          <a:xfrm>
            <a:off x="6419903" y="365317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11" name="Google Shape;111;p24"/>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12" name="Google Shape;112;p24"/>
          <p:cNvSpPr/>
          <p:nvPr/>
        </p:nvSpPr>
        <p:spPr>
          <a:xfrm>
            <a:off x="3307646" y="2480813"/>
            <a:ext cx="481500" cy="361200"/>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Rockwell"/>
              <a:ea typeface="Rockwell"/>
              <a:cs typeface="Rockwell"/>
              <a:sym typeface="Rockwell"/>
            </a:endParaRPr>
          </a:p>
        </p:txBody>
      </p:sp>
      <p:sp>
        <p:nvSpPr>
          <p:cNvPr id="113" name="Google Shape;113;p24"/>
          <p:cNvSpPr/>
          <p:nvPr/>
        </p:nvSpPr>
        <p:spPr>
          <a:xfrm>
            <a:off x="5694175" y="2480813"/>
            <a:ext cx="481500" cy="361200"/>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Rockwell"/>
              <a:ea typeface="Rockwell"/>
              <a:cs typeface="Rockwell"/>
              <a:sym typeface="Rockwell"/>
            </a:endParaRPr>
          </a:p>
        </p:txBody>
      </p:sp>
      <p:sp>
        <p:nvSpPr>
          <p:cNvPr id="114" name="Google Shape;114;p24"/>
          <p:cNvSpPr txBox="1">
            <a:spLocks noGrp="1"/>
          </p:cNvSpPr>
          <p:nvPr>
            <p:ph type="body" idx="1"/>
          </p:nvPr>
        </p:nvSpPr>
        <p:spPr>
          <a:xfrm>
            <a:off x="1751517" y="2177256"/>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21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15" name="Google Shape;115;p24"/>
          <p:cNvSpPr txBox="1">
            <a:spLocks noGrp="1"/>
          </p:cNvSpPr>
          <p:nvPr>
            <p:ph type="body" idx="2"/>
          </p:nvPr>
        </p:nvSpPr>
        <p:spPr>
          <a:xfrm>
            <a:off x="4061286" y="292045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16" name="Google Shape;116;p24"/>
          <p:cNvSpPr txBox="1">
            <a:spLocks noGrp="1"/>
          </p:cNvSpPr>
          <p:nvPr>
            <p:ph type="body" idx="3"/>
          </p:nvPr>
        </p:nvSpPr>
        <p:spPr>
          <a:xfrm>
            <a:off x="4061286" y="218249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17" name="Google Shape;117;p24"/>
          <p:cNvSpPr txBox="1">
            <a:spLocks noGrp="1"/>
          </p:cNvSpPr>
          <p:nvPr>
            <p:ph type="body" idx="4"/>
          </p:nvPr>
        </p:nvSpPr>
        <p:spPr>
          <a:xfrm>
            <a:off x="4061286" y="142882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18" name="Google Shape;118;p24"/>
          <p:cNvSpPr txBox="1">
            <a:spLocks noGrp="1"/>
          </p:cNvSpPr>
          <p:nvPr>
            <p:ph type="body" idx="5"/>
          </p:nvPr>
        </p:nvSpPr>
        <p:spPr>
          <a:xfrm>
            <a:off x="6419903" y="142882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19" name="Google Shape;119;p24"/>
          <p:cNvSpPr txBox="1">
            <a:spLocks noGrp="1"/>
          </p:cNvSpPr>
          <p:nvPr>
            <p:ph type="body" idx="6"/>
          </p:nvPr>
        </p:nvSpPr>
        <p:spPr>
          <a:xfrm>
            <a:off x="6419903" y="69609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20" name="Google Shape;120;p24"/>
          <p:cNvSpPr txBox="1">
            <a:spLocks noGrp="1"/>
          </p:cNvSpPr>
          <p:nvPr>
            <p:ph type="body" idx="7"/>
          </p:nvPr>
        </p:nvSpPr>
        <p:spPr>
          <a:xfrm>
            <a:off x="6419903" y="2172020"/>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21" name="Google Shape;121;p24"/>
          <p:cNvSpPr txBox="1">
            <a:spLocks noGrp="1"/>
          </p:cNvSpPr>
          <p:nvPr>
            <p:ph type="body" idx="8"/>
          </p:nvPr>
        </p:nvSpPr>
        <p:spPr>
          <a:xfrm>
            <a:off x="6419903" y="292045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22" name="Google Shape;122;p24"/>
          <p:cNvSpPr txBox="1">
            <a:spLocks noGrp="1"/>
          </p:cNvSpPr>
          <p:nvPr>
            <p:ph type="body" idx="9"/>
          </p:nvPr>
        </p:nvSpPr>
        <p:spPr>
          <a:xfrm>
            <a:off x="6419903" y="3653179"/>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General Content - neutral ">
  <p:cSld name="General Content - neutral ">
    <p:spTree>
      <p:nvGrpSpPr>
        <p:cNvPr id="1" name="Shape 125"/>
        <p:cNvGrpSpPr/>
        <p:nvPr/>
      </p:nvGrpSpPr>
      <p:grpSpPr>
        <a:xfrm>
          <a:off x="0" y="0"/>
          <a:ext cx="0" cy="0"/>
          <a:chOff x="0" y="0"/>
          <a:chExt cx="0" cy="0"/>
        </a:xfrm>
      </p:grpSpPr>
      <p:sp>
        <p:nvSpPr>
          <p:cNvPr id="126" name="Google Shape;126;p27"/>
          <p:cNvSpPr/>
          <p:nvPr/>
        </p:nvSpPr>
        <p:spPr>
          <a:xfrm>
            <a:off x="0" y="0"/>
            <a:ext cx="9144000" cy="51435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7" name="Google Shape;127;p27"/>
          <p:cNvSpPr/>
          <p:nvPr/>
        </p:nvSpPr>
        <p:spPr>
          <a:xfrm>
            <a:off x="264160" y="304800"/>
            <a:ext cx="8879840" cy="45821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8" name="Google Shape;128;p27"/>
          <p:cNvSpPr txBox="1">
            <a:spLocks noGrp="1"/>
          </p:cNvSpPr>
          <p:nvPr>
            <p:ph type="body" idx="1"/>
          </p:nvPr>
        </p:nvSpPr>
        <p:spPr>
          <a:xfrm>
            <a:off x="583787" y="1529250"/>
            <a:ext cx="8001413" cy="3093823"/>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29" name="Google Shape;129;p27"/>
          <p:cNvSpPr txBox="1">
            <a:spLocks noGrp="1"/>
          </p:cNvSpPr>
          <p:nvPr>
            <p:ph type="title"/>
          </p:nvPr>
        </p:nvSpPr>
        <p:spPr>
          <a:xfrm>
            <a:off x="583787" y="665084"/>
            <a:ext cx="8001413" cy="8572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General Content - orange">
  <p:cSld name="1_General Content - orange">
    <p:spTree>
      <p:nvGrpSpPr>
        <p:cNvPr id="1" name="Shape 135"/>
        <p:cNvGrpSpPr/>
        <p:nvPr/>
      </p:nvGrpSpPr>
      <p:grpSpPr>
        <a:xfrm>
          <a:off x="0" y="0"/>
          <a:ext cx="0" cy="0"/>
          <a:chOff x="0" y="0"/>
          <a:chExt cx="0" cy="0"/>
        </a:xfrm>
      </p:grpSpPr>
      <p:sp>
        <p:nvSpPr>
          <p:cNvPr id="136" name="Google Shape;136;p29"/>
          <p:cNvSpPr txBox="1">
            <a:spLocks noGrp="1"/>
          </p:cNvSpPr>
          <p:nvPr>
            <p:ph type="body" idx="1"/>
          </p:nvPr>
        </p:nvSpPr>
        <p:spPr>
          <a:xfrm>
            <a:off x="807307" y="1498770"/>
            <a:ext cx="7698300" cy="30939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61950" algn="l" rtl="0">
              <a:lnSpc>
                <a:spcPct val="100000"/>
              </a:lnSpc>
              <a:spcBef>
                <a:spcPts val="42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37" name="Google Shape;137;p29"/>
          <p:cNvSpPr txBox="1">
            <a:spLocks noGrp="1"/>
          </p:cNvSpPr>
          <p:nvPr>
            <p:ph type="title"/>
          </p:nvPr>
        </p:nvSpPr>
        <p:spPr>
          <a:xfrm>
            <a:off x="807307" y="634604"/>
            <a:ext cx="7698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3300"/>
              <a:buFont typeface="Rockwell"/>
              <a:buNone/>
              <a:defRPr sz="3300" b="0" i="0" u="none" strike="noStrike" cap="none">
                <a:solidFill>
                  <a:srgbClr val="FFFFFF"/>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2 Col Content - neutral ">
  <p:cSld name="1_2 Col Content - neutral ">
    <p:bg>
      <p:bgPr>
        <a:solidFill>
          <a:srgbClr val="FFFFFF"/>
        </a:solid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eneral Content - neutral ">
  <p:cSld name="General Content - neutral ">
    <p:spTree>
      <p:nvGrpSpPr>
        <p:cNvPr id="1" name="Shape 139"/>
        <p:cNvGrpSpPr/>
        <p:nvPr/>
      </p:nvGrpSpPr>
      <p:grpSpPr>
        <a:xfrm>
          <a:off x="0" y="0"/>
          <a:ext cx="0" cy="0"/>
          <a:chOff x="0" y="0"/>
          <a:chExt cx="0" cy="0"/>
        </a:xfrm>
      </p:grpSpPr>
      <p:sp>
        <p:nvSpPr>
          <p:cNvPr id="140" name="Google Shape;140;p31"/>
          <p:cNvSpPr txBox="1">
            <a:spLocks noGrp="1"/>
          </p:cNvSpPr>
          <p:nvPr>
            <p:ph type="body" idx="1"/>
          </p:nvPr>
        </p:nvSpPr>
        <p:spPr>
          <a:xfrm>
            <a:off x="583787" y="1529250"/>
            <a:ext cx="8001300" cy="30939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41" name="Google Shape;141;p31"/>
          <p:cNvSpPr txBox="1">
            <a:spLocks noGrp="1"/>
          </p:cNvSpPr>
          <p:nvPr>
            <p:ph type="title"/>
          </p:nvPr>
        </p:nvSpPr>
        <p:spPr>
          <a:xfrm>
            <a:off x="583787" y="665084"/>
            <a:ext cx="8001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300"/>
              <a:buFont typeface="Rockwell"/>
              <a:buNone/>
              <a:defRPr sz="3300" b="0" i="0" u="none" strike="noStrike" cap="none">
                <a:solidFill>
                  <a:schemeClr val="dk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 blue">
  <p:cSld name="SECTION TITLE - blue">
    <p:spTree>
      <p:nvGrpSpPr>
        <p:cNvPr id="1" name="Shape 142"/>
        <p:cNvGrpSpPr/>
        <p:nvPr/>
      </p:nvGrpSpPr>
      <p:grpSpPr>
        <a:xfrm>
          <a:off x="0" y="0"/>
          <a:ext cx="0" cy="0"/>
          <a:chOff x="0" y="0"/>
          <a:chExt cx="0" cy="0"/>
        </a:xfrm>
      </p:grpSpPr>
      <p:sp>
        <p:nvSpPr>
          <p:cNvPr id="143" name="Google Shape;143;p32" descr="blue_frame.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32" descr="bluelogo.ai"/>
          <p:cNvSpPr/>
          <p:nvPr/>
        </p:nvSpPr>
        <p:spPr>
          <a:xfrm>
            <a:off x="5818095" y="4371016"/>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2"/>
          <p:cNvSpPr txBox="1">
            <a:spLocks noGrp="1"/>
          </p:cNvSpPr>
          <p:nvPr>
            <p:ph type="ctrTitle"/>
          </p:nvPr>
        </p:nvSpPr>
        <p:spPr>
          <a:xfrm>
            <a:off x="787692" y="2567612"/>
            <a:ext cx="7739700" cy="7908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475"/>
              <a:buFont typeface="Rockwell"/>
              <a:buNone/>
              <a:defRPr sz="2475" b="0" i="0" u="none" strike="noStrike" cap="none">
                <a:solidFill>
                  <a:srgbClr val="FFFFFF"/>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6" name="Google Shape;146;p32"/>
          <p:cNvSpPr txBox="1">
            <a:spLocks noGrp="1"/>
          </p:cNvSpPr>
          <p:nvPr>
            <p:ph type="body" idx="1"/>
          </p:nvPr>
        </p:nvSpPr>
        <p:spPr>
          <a:xfrm>
            <a:off x="787692" y="3372816"/>
            <a:ext cx="7739700" cy="32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228600"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 neutral bar">
  <p:cSld name="SECTION TITLE - neutral bar">
    <p:spTree>
      <p:nvGrpSpPr>
        <p:cNvPr id="1" name="Shape 147"/>
        <p:cNvGrpSpPr/>
        <p:nvPr/>
      </p:nvGrpSpPr>
      <p:grpSpPr>
        <a:xfrm>
          <a:off x="0" y="0"/>
          <a:ext cx="0" cy="0"/>
          <a:chOff x="0" y="0"/>
          <a:chExt cx="0" cy="0"/>
        </a:xfrm>
      </p:grpSpPr>
      <p:sp>
        <p:nvSpPr>
          <p:cNvPr id="148" name="Google Shape;148;p33"/>
          <p:cNvSpPr/>
          <p:nvPr/>
        </p:nvSpPr>
        <p:spPr>
          <a:xfrm>
            <a:off x="384432" y="3568013"/>
            <a:ext cx="8759700" cy="1271700"/>
          </a:xfrm>
          <a:prstGeom prst="rect">
            <a:avLst/>
          </a:prstGeom>
          <a:solidFill>
            <a:schemeClr val="lt2">
              <a:alpha val="88627"/>
            </a:schemeClr>
          </a:solidFill>
          <a:ln w="9525" cap="flat" cmpd="sng">
            <a:solidFill>
              <a:srgbClr val="F27C1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49" name="Google Shape;149;p33"/>
          <p:cNvSpPr txBox="1">
            <a:spLocks noGrp="1"/>
          </p:cNvSpPr>
          <p:nvPr>
            <p:ph type="ctrTitle"/>
          </p:nvPr>
        </p:nvSpPr>
        <p:spPr>
          <a:xfrm>
            <a:off x="788774" y="3568013"/>
            <a:ext cx="7772400" cy="1271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2475"/>
              <a:buFont typeface="Rockwell"/>
              <a:buNone/>
              <a:defRPr sz="2475" b="0" i="0" u="none" strike="noStrike" cap="none">
                <a:solidFill>
                  <a:schemeClr val="accent2"/>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0" name="Google Shape;150;p33"/>
          <p:cNvSpPr txBox="1">
            <a:spLocks noGrp="1"/>
          </p:cNvSpPr>
          <p:nvPr>
            <p:ph type="body" idx="1"/>
          </p:nvPr>
        </p:nvSpPr>
        <p:spPr>
          <a:xfrm>
            <a:off x="387262" y="4856977"/>
            <a:ext cx="2734200" cy="2040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l Content - neutral ">
  <p:cSld name="2 Col Content - neutral ">
    <p:spTree>
      <p:nvGrpSpPr>
        <p:cNvPr id="1" name="Shape 151"/>
        <p:cNvGrpSpPr/>
        <p:nvPr/>
      </p:nvGrpSpPr>
      <p:grpSpPr>
        <a:xfrm>
          <a:off x="0" y="0"/>
          <a:ext cx="0" cy="0"/>
          <a:chOff x="0" y="0"/>
          <a:chExt cx="0" cy="0"/>
        </a:xfrm>
      </p:grpSpPr>
      <p:sp>
        <p:nvSpPr>
          <p:cNvPr id="152" name="Google Shape;152;p34" descr="frame1.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34"/>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4" name="Google Shape;154;p34"/>
          <p:cNvSpPr txBox="1">
            <a:spLocks noGrp="1"/>
          </p:cNvSpPr>
          <p:nvPr>
            <p:ph type="body" idx="1"/>
          </p:nvPr>
        </p:nvSpPr>
        <p:spPr>
          <a:xfrm>
            <a:off x="807307"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155" name="Google Shape;155;p34"/>
          <p:cNvSpPr txBox="1">
            <a:spLocks noGrp="1"/>
          </p:cNvSpPr>
          <p:nvPr>
            <p:ph type="body" idx="2"/>
          </p:nvPr>
        </p:nvSpPr>
        <p:spPr>
          <a:xfrm>
            <a:off x="4819136"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156" name="Google Shape;156;p34" descr="greylogo.ai"/>
          <p:cNvSpPr/>
          <p:nvPr/>
        </p:nvSpPr>
        <p:spPr>
          <a:xfrm>
            <a:off x="5815567" y="4373518"/>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lt Content - neutral ">
  <p:cSld name="Alt Content - neutral ">
    <p:spTree>
      <p:nvGrpSpPr>
        <p:cNvPr id="1" name="Shape 157"/>
        <p:cNvGrpSpPr/>
        <p:nvPr/>
      </p:nvGrpSpPr>
      <p:grpSpPr>
        <a:xfrm>
          <a:off x="0" y="0"/>
          <a:ext cx="0" cy="0"/>
          <a:chOff x="0" y="0"/>
          <a:chExt cx="0" cy="0"/>
        </a:xfrm>
      </p:grpSpPr>
      <p:sp>
        <p:nvSpPr>
          <p:cNvPr id="158" name="Google Shape;158;p35" descr="frame1.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5"/>
          <p:cNvSpPr txBox="1">
            <a:spLocks noGrp="1"/>
          </p:cNvSpPr>
          <p:nvPr>
            <p:ph type="title"/>
          </p:nvPr>
        </p:nvSpPr>
        <p:spPr>
          <a:xfrm>
            <a:off x="782595" y="640556"/>
            <a:ext cx="2682900" cy="1403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475"/>
              <a:buFont typeface="Rockwell"/>
              <a:buNone/>
              <a:defRPr sz="2475"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p35"/>
          <p:cNvSpPr txBox="1">
            <a:spLocks noGrp="1"/>
          </p:cNvSpPr>
          <p:nvPr>
            <p:ph type="body" idx="1"/>
          </p:nvPr>
        </p:nvSpPr>
        <p:spPr>
          <a:xfrm>
            <a:off x="782595" y="1972191"/>
            <a:ext cx="2682900" cy="1070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1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61" name="Google Shape;161;p35"/>
          <p:cNvSpPr txBox="1">
            <a:spLocks noGrp="1"/>
          </p:cNvSpPr>
          <p:nvPr>
            <p:ph type="body" idx="2"/>
          </p:nvPr>
        </p:nvSpPr>
        <p:spPr>
          <a:xfrm>
            <a:off x="3575050" y="650690"/>
            <a:ext cx="5111700" cy="3854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62" name="Google Shape;162;p35" descr="greylogo.ai"/>
          <p:cNvSpPr/>
          <p:nvPr/>
        </p:nvSpPr>
        <p:spPr>
          <a:xfrm>
            <a:off x="5815567" y="4373518"/>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eneral Content - orange">
  <p:cSld name="General Content - orange">
    <p:spTree>
      <p:nvGrpSpPr>
        <p:cNvPr id="1" name="Shape 163"/>
        <p:cNvGrpSpPr/>
        <p:nvPr/>
      </p:nvGrpSpPr>
      <p:grpSpPr>
        <a:xfrm>
          <a:off x="0" y="0"/>
          <a:ext cx="0" cy="0"/>
          <a:chOff x="0" y="0"/>
          <a:chExt cx="0" cy="0"/>
        </a:xfrm>
      </p:grpSpPr>
      <p:sp>
        <p:nvSpPr>
          <p:cNvPr id="164" name="Google Shape;164;p36" descr="frame2.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6"/>
          <p:cNvSpPr txBox="1">
            <a:spLocks noGrp="1"/>
          </p:cNvSpPr>
          <p:nvPr>
            <p:ph type="body" idx="1"/>
          </p:nvPr>
        </p:nvSpPr>
        <p:spPr>
          <a:xfrm>
            <a:off x="807307" y="1498770"/>
            <a:ext cx="7698300" cy="30939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66" name="Google Shape;166;p36"/>
          <p:cNvSpPr txBox="1">
            <a:spLocks noGrp="1"/>
          </p:cNvSpPr>
          <p:nvPr>
            <p:ph type="title"/>
          </p:nvPr>
        </p:nvSpPr>
        <p:spPr>
          <a:xfrm>
            <a:off x="807307" y="634604"/>
            <a:ext cx="7698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7" name="Google Shape;167;p36" descr="greylogo.ai"/>
          <p:cNvSpPr/>
          <p:nvPr/>
        </p:nvSpPr>
        <p:spPr>
          <a:xfrm>
            <a:off x="5815567" y="4373518"/>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Col Content - orange">
  <p:cSld name="2 Col Content - orange">
    <p:spTree>
      <p:nvGrpSpPr>
        <p:cNvPr id="1" name="Shape 168"/>
        <p:cNvGrpSpPr/>
        <p:nvPr/>
      </p:nvGrpSpPr>
      <p:grpSpPr>
        <a:xfrm>
          <a:off x="0" y="0"/>
          <a:ext cx="0" cy="0"/>
          <a:chOff x="0" y="0"/>
          <a:chExt cx="0" cy="0"/>
        </a:xfrm>
      </p:grpSpPr>
      <p:sp>
        <p:nvSpPr>
          <p:cNvPr id="169" name="Google Shape;169;p37" descr="frame2.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7"/>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1" name="Google Shape;171;p37"/>
          <p:cNvSpPr txBox="1">
            <a:spLocks noGrp="1"/>
          </p:cNvSpPr>
          <p:nvPr>
            <p:ph type="body" idx="1"/>
          </p:nvPr>
        </p:nvSpPr>
        <p:spPr>
          <a:xfrm>
            <a:off x="807307"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172" name="Google Shape;172;p37"/>
          <p:cNvSpPr txBox="1">
            <a:spLocks noGrp="1"/>
          </p:cNvSpPr>
          <p:nvPr>
            <p:ph type="body" idx="2"/>
          </p:nvPr>
        </p:nvSpPr>
        <p:spPr>
          <a:xfrm>
            <a:off x="4819136" y="1501894"/>
            <a:ext cx="3867600" cy="2833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6pPr>
            <a:lvl7pPr marL="3200400" marR="0" lvl="6"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7pPr>
            <a:lvl8pPr marL="3657600" marR="0" lvl="7"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8pPr>
            <a:lvl9pPr marL="4114800" marR="0" lvl="8" indent="-314325" algn="l" rtl="0">
              <a:lnSpc>
                <a:spcPct val="100000"/>
              </a:lnSpc>
              <a:spcBef>
                <a:spcPts val="270"/>
              </a:spcBef>
              <a:spcAft>
                <a:spcPts val="0"/>
              </a:spcAft>
              <a:buClr>
                <a:schemeClr val="dk1"/>
              </a:buClr>
              <a:buSzPts val="1350"/>
              <a:buFont typeface="Arial"/>
              <a:buChar char="•"/>
              <a:defRPr sz="1350" b="0" i="0" u="none" strike="noStrike" cap="none">
                <a:solidFill>
                  <a:schemeClr val="dk1"/>
                </a:solidFill>
                <a:latin typeface="Rockwell"/>
                <a:ea typeface="Rockwell"/>
                <a:cs typeface="Rockwell"/>
                <a:sym typeface="Rockwell"/>
              </a:defRPr>
            </a:lvl9pPr>
          </a:lstStyle>
          <a:p>
            <a:endParaRPr/>
          </a:p>
        </p:txBody>
      </p:sp>
      <p:sp>
        <p:nvSpPr>
          <p:cNvPr id="173" name="Google Shape;173;p37" descr="greylogo.ai"/>
          <p:cNvSpPr/>
          <p:nvPr/>
        </p:nvSpPr>
        <p:spPr>
          <a:xfrm>
            <a:off x="5815567" y="4373518"/>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lt Content - orange">
  <p:cSld name="Alt Content - orange">
    <p:spTree>
      <p:nvGrpSpPr>
        <p:cNvPr id="1" name="Shape 174"/>
        <p:cNvGrpSpPr/>
        <p:nvPr/>
      </p:nvGrpSpPr>
      <p:grpSpPr>
        <a:xfrm>
          <a:off x="0" y="0"/>
          <a:ext cx="0" cy="0"/>
          <a:chOff x="0" y="0"/>
          <a:chExt cx="0" cy="0"/>
        </a:xfrm>
      </p:grpSpPr>
      <p:sp>
        <p:nvSpPr>
          <p:cNvPr id="175" name="Google Shape;175;p38" descr="frame2.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8"/>
          <p:cNvSpPr txBox="1">
            <a:spLocks noGrp="1"/>
          </p:cNvSpPr>
          <p:nvPr>
            <p:ph type="title"/>
          </p:nvPr>
        </p:nvSpPr>
        <p:spPr>
          <a:xfrm>
            <a:off x="782595" y="640556"/>
            <a:ext cx="2682900" cy="1403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2475"/>
              <a:buFont typeface="Rockwell"/>
              <a:buNone/>
              <a:defRPr sz="2475"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7" name="Google Shape;177;p38"/>
          <p:cNvSpPr txBox="1">
            <a:spLocks noGrp="1"/>
          </p:cNvSpPr>
          <p:nvPr>
            <p:ph type="body" idx="1"/>
          </p:nvPr>
        </p:nvSpPr>
        <p:spPr>
          <a:xfrm>
            <a:off x="782595" y="1972191"/>
            <a:ext cx="2682900" cy="1070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1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78" name="Google Shape;178;p38"/>
          <p:cNvSpPr txBox="1">
            <a:spLocks noGrp="1"/>
          </p:cNvSpPr>
          <p:nvPr>
            <p:ph type="body" idx="2"/>
          </p:nvPr>
        </p:nvSpPr>
        <p:spPr>
          <a:xfrm>
            <a:off x="3575050" y="650690"/>
            <a:ext cx="5111700" cy="3854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Rockwell"/>
                <a:ea typeface="Rockwell"/>
                <a:cs typeface="Rockwell"/>
                <a:sym typeface="Rockwell"/>
              </a:defRPr>
            </a:lvl9pPr>
          </a:lstStyle>
          <a:p>
            <a:endParaRPr/>
          </a:p>
        </p:txBody>
      </p:sp>
      <p:sp>
        <p:nvSpPr>
          <p:cNvPr id="179" name="Google Shape;179;p38" descr="greylogo.ai"/>
          <p:cNvSpPr/>
          <p:nvPr/>
        </p:nvSpPr>
        <p:spPr>
          <a:xfrm>
            <a:off x="5815567" y="4373518"/>
            <a:ext cx="3060600" cy="438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nfographic &amp; graph style">
  <p:cSld name="Infographic &amp; graph style">
    <p:spTree>
      <p:nvGrpSpPr>
        <p:cNvPr id="1" name="Shape 180"/>
        <p:cNvGrpSpPr/>
        <p:nvPr/>
      </p:nvGrpSpPr>
      <p:grpSpPr>
        <a:xfrm>
          <a:off x="0" y="0"/>
          <a:ext cx="0" cy="0"/>
          <a:chOff x="0" y="0"/>
          <a:chExt cx="0" cy="0"/>
        </a:xfrm>
      </p:grpSpPr>
      <p:sp>
        <p:nvSpPr>
          <p:cNvPr id="181" name="Google Shape;181;p39" descr="frame1.ai"/>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39"/>
          <p:cNvSpPr/>
          <p:nvPr/>
        </p:nvSpPr>
        <p:spPr>
          <a:xfrm>
            <a:off x="1751517" y="2177256"/>
            <a:ext cx="1339800" cy="1005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3" name="Google Shape;183;p39"/>
          <p:cNvSpPr/>
          <p:nvPr/>
        </p:nvSpPr>
        <p:spPr>
          <a:xfrm>
            <a:off x="4061286" y="1423588"/>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4" name="Google Shape;184;p39"/>
          <p:cNvSpPr/>
          <p:nvPr/>
        </p:nvSpPr>
        <p:spPr>
          <a:xfrm>
            <a:off x="4061286" y="217201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5" name="Google Shape;185;p39"/>
          <p:cNvSpPr/>
          <p:nvPr/>
        </p:nvSpPr>
        <p:spPr>
          <a:xfrm>
            <a:off x="4061286" y="2915216"/>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6" name="Google Shape;186;p39"/>
          <p:cNvSpPr/>
          <p:nvPr/>
        </p:nvSpPr>
        <p:spPr>
          <a:xfrm>
            <a:off x="6419903" y="1423588"/>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7" name="Google Shape;187;p39"/>
          <p:cNvSpPr/>
          <p:nvPr/>
        </p:nvSpPr>
        <p:spPr>
          <a:xfrm>
            <a:off x="6419903" y="217201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8" name="Google Shape;188;p39"/>
          <p:cNvSpPr/>
          <p:nvPr/>
        </p:nvSpPr>
        <p:spPr>
          <a:xfrm>
            <a:off x="6419903" y="2915216"/>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89" name="Google Shape;189;p39"/>
          <p:cNvSpPr/>
          <p:nvPr/>
        </p:nvSpPr>
        <p:spPr>
          <a:xfrm>
            <a:off x="6419903" y="69085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90" name="Google Shape;190;p39"/>
          <p:cNvSpPr/>
          <p:nvPr/>
        </p:nvSpPr>
        <p:spPr>
          <a:xfrm>
            <a:off x="6419903" y="3653179"/>
            <a:ext cx="1339800" cy="1005000"/>
          </a:xfrm>
          <a:prstGeom prst="ellipse">
            <a:avLst/>
          </a:prstGeom>
          <a:solidFill>
            <a:schemeClr val="dk2">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Rockwell"/>
              <a:ea typeface="Rockwell"/>
              <a:cs typeface="Rockwell"/>
              <a:sym typeface="Rockwell"/>
            </a:endParaRPr>
          </a:p>
        </p:txBody>
      </p:sp>
      <p:sp>
        <p:nvSpPr>
          <p:cNvPr id="191" name="Google Shape;191;p39"/>
          <p:cNvSpPr txBox="1">
            <a:spLocks noGrp="1"/>
          </p:cNvSpPr>
          <p:nvPr>
            <p:ph type="title"/>
          </p:nvPr>
        </p:nvSpPr>
        <p:spPr>
          <a:xfrm>
            <a:off x="807308" y="634604"/>
            <a:ext cx="7698300" cy="857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2" name="Google Shape;192;p39"/>
          <p:cNvSpPr/>
          <p:nvPr/>
        </p:nvSpPr>
        <p:spPr>
          <a:xfrm>
            <a:off x="3307646" y="2480813"/>
            <a:ext cx="481500" cy="361200"/>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Rockwell"/>
              <a:ea typeface="Rockwell"/>
              <a:cs typeface="Rockwell"/>
              <a:sym typeface="Rockwell"/>
            </a:endParaRPr>
          </a:p>
        </p:txBody>
      </p:sp>
      <p:sp>
        <p:nvSpPr>
          <p:cNvPr id="193" name="Google Shape;193;p39"/>
          <p:cNvSpPr/>
          <p:nvPr/>
        </p:nvSpPr>
        <p:spPr>
          <a:xfrm>
            <a:off x="5694175" y="2480813"/>
            <a:ext cx="481500" cy="361200"/>
          </a:xfrm>
          <a:prstGeom prst="chevron">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Rockwell"/>
              <a:ea typeface="Rockwell"/>
              <a:cs typeface="Rockwell"/>
              <a:sym typeface="Rockwell"/>
            </a:endParaRPr>
          </a:p>
        </p:txBody>
      </p:sp>
      <p:sp>
        <p:nvSpPr>
          <p:cNvPr id="194" name="Google Shape;194;p39"/>
          <p:cNvSpPr txBox="1">
            <a:spLocks noGrp="1"/>
          </p:cNvSpPr>
          <p:nvPr>
            <p:ph type="body" idx="1"/>
          </p:nvPr>
        </p:nvSpPr>
        <p:spPr>
          <a:xfrm>
            <a:off x="1751517" y="2177256"/>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210"/>
              </a:spcBef>
              <a:spcAft>
                <a:spcPts val="0"/>
              </a:spcAft>
              <a:buClr>
                <a:srgbClr val="FFFFFF"/>
              </a:buClr>
              <a:buSzPts val="1050"/>
              <a:buFont typeface="Arial"/>
              <a:buNone/>
              <a:defRPr sz="10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95" name="Google Shape;195;p39"/>
          <p:cNvSpPr txBox="1">
            <a:spLocks noGrp="1"/>
          </p:cNvSpPr>
          <p:nvPr>
            <p:ph type="body" idx="2"/>
          </p:nvPr>
        </p:nvSpPr>
        <p:spPr>
          <a:xfrm>
            <a:off x="4061286" y="292045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96" name="Google Shape;196;p39"/>
          <p:cNvSpPr txBox="1">
            <a:spLocks noGrp="1"/>
          </p:cNvSpPr>
          <p:nvPr>
            <p:ph type="body" idx="3"/>
          </p:nvPr>
        </p:nvSpPr>
        <p:spPr>
          <a:xfrm>
            <a:off x="4061286" y="218249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97" name="Google Shape;197;p39"/>
          <p:cNvSpPr txBox="1">
            <a:spLocks noGrp="1"/>
          </p:cNvSpPr>
          <p:nvPr>
            <p:ph type="body" idx="4"/>
          </p:nvPr>
        </p:nvSpPr>
        <p:spPr>
          <a:xfrm>
            <a:off x="4061286" y="142882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98" name="Google Shape;198;p39"/>
          <p:cNvSpPr txBox="1">
            <a:spLocks noGrp="1"/>
          </p:cNvSpPr>
          <p:nvPr>
            <p:ph type="body" idx="5"/>
          </p:nvPr>
        </p:nvSpPr>
        <p:spPr>
          <a:xfrm>
            <a:off x="6419903" y="142882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199" name="Google Shape;199;p39"/>
          <p:cNvSpPr txBox="1">
            <a:spLocks noGrp="1"/>
          </p:cNvSpPr>
          <p:nvPr>
            <p:ph type="body" idx="6"/>
          </p:nvPr>
        </p:nvSpPr>
        <p:spPr>
          <a:xfrm>
            <a:off x="6419903" y="696095"/>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200" name="Google Shape;200;p39"/>
          <p:cNvSpPr txBox="1">
            <a:spLocks noGrp="1"/>
          </p:cNvSpPr>
          <p:nvPr>
            <p:ph type="body" idx="7"/>
          </p:nvPr>
        </p:nvSpPr>
        <p:spPr>
          <a:xfrm>
            <a:off x="6419903" y="2172020"/>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201" name="Google Shape;201;p39"/>
          <p:cNvSpPr txBox="1">
            <a:spLocks noGrp="1"/>
          </p:cNvSpPr>
          <p:nvPr>
            <p:ph type="body" idx="8"/>
          </p:nvPr>
        </p:nvSpPr>
        <p:spPr>
          <a:xfrm>
            <a:off x="6419903" y="2920453"/>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
        <p:nvSpPr>
          <p:cNvPr id="202" name="Google Shape;202;p39"/>
          <p:cNvSpPr txBox="1">
            <a:spLocks noGrp="1"/>
          </p:cNvSpPr>
          <p:nvPr>
            <p:ph type="body" idx="9"/>
          </p:nvPr>
        </p:nvSpPr>
        <p:spPr>
          <a:xfrm>
            <a:off x="6419903" y="3653179"/>
            <a:ext cx="1339800" cy="999600"/>
          </a:xfrm>
          <a:prstGeom prst="rect">
            <a:avLst/>
          </a:prstGeom>
          <a:noFill/>
          <a:ln>
            <a:noFill/>
          </a:ln>
        </p:spPr>
        <p:txBody>
          <a:bodyPr spcFirstLastPara="1" wrap="square" lIns="91425" tIns="91425" rIns="91425" bIns="91425" anchor="ctr" anchorCtr="0">
            <a:noAutofit/>
          </a:bodyPr>
          <a:lstStyle>
            <a:lvl1pPr marL="457200" marR="0" lvl="0" indent="-228600" algn="ctr" rtl="0">
              <a:lnSpc>
                <a:spcPct val="100000"/>
              </a:lnSpc>
              <a:spcBef>
                <a:spcPts val="150"/>
              </a:spcBef>
              <a:spcAft>
                <a:spcPts val="0"/>
              </a:spcAft>
              <a:buClr>
                <a:srgbClr val="FFFFFF"/>
              </a:buClr>
              <a:buSzPts val="750"/>
              <a:buFont typeface="Arial"/>
              <a:buNone/>
              <a:defRPr sz="750" b="0" i="0" u="none" strike="noStrike" cap="none">
                <a:solidFill>
                  <a:srgbClr val="FFFFFF"/>
                </a:solidFill>
                <a:latin typeface="Arial"/>
                <a:ea typeface="Arial"/>
                <a:cs typeface="Arial"/>
                <a:sym typeface="Arial"/>
              </a:defRPr>
            </a:lvl1pPr>
            <a:lvl2pPr marL="914400" marR="0" lvl="1"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2pPr>
            <a:lvl3pPr marL="1371600" marR="0" lvl="2" indent="-228600" algn="l" rtl="0">
              <a:lnSpc>
                <a:spcPct val="100000"/>
              </a:lnSpc>
              <a:spcBef>
                <a:spcPts val="150"/>
              </a:spcBef>
              <a:spcAft>
                <a:spcPts val="0"/>
              </a:spcAft>
              <a:buClr>
                <a:schemeClr val="dk1"/>
              </a:buClr>
              <a:buSzPts val="750"/>
              <a:buFont typeface="Arial"/>
              <a:buNone/>
              <a:defRPr sz="750" b="0" i="0" u="none" strike="noStrike" cap="none">
                <a:solidFill>
                  <a:schemeClr val="dk1"/>
                </a:solidFill>
                <a:latin typeface="Arial"/>
                <a:ea typeface="Arial"/>
                <a:cs typeface="Arial"/>
                <a:sym typeface="Arial"/>
              </a:defRPr>
            </a:lvl3pPr>
            <a:lvl4pPr marL="1828800" marR="0" lvl="3"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4pPr>
            <a:lvl5pPr marL="2286000" marR="0" lvl="4"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Arial"/>
                <a:ea typeface="Arial"/>
                <a:cs typeface="Arial"/>
                <a:sym typeface="Arial"/>
              </a:defRPr>
            </a:lvl5pPr>
            <a:lvl6pPr marL="2743200" marR="0" lvl="5"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6pPr>
            <a:lvl7pPr marL="3200400" marR="0" lvl="6"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7pPr>
            <a:lvl8pPr marL="3657600" marR="0" lvl="7"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8pPr>
            <a:lvl9pPr marL="4114800" marR="0" lvl="8" indent="-228600" algn="l" rtl="0">
              <a:lnSpc>
                <a:spcPct val="100000"/>
              </a:lnSpc>
              <a:spcBef>
                <a:spcPts val="135"/>
              </a:spcBef>
              <a:spcAft>
                <a:spcPts val="0"/>
              </a:spcAft>
              <a:buClr>
                <a:schemeClr val="dk1"/>
              </a:buClr>
              <a:buSzPts val="675"/>
              <a:buFont typeface="Arial"/>
              <a:buNone/>
              <a:defRPr sz="675"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A8E94"/>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53" name="Google Shape;53;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A8E94"/>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54" name="Google Shape;54;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8"/>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300"/>
              <a:buFont typeface="Rockwell"/>
              <a:buNone/>
              <a:defRPr sz="33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2" name="Google Shape;132;p2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A8E94"/>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3" name="Google Shape;133;p2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A8E94"/>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4" name="Google Shape;134;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A8E94"/>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youtu.be/WT3Xx3b6rGg"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FdOS1e3EnMw"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www.dropbox.com/sh/h4gnixtt58jgjk4/AADAwlfO00ln-F7SNozPoZnTa?dl=0" TargetMode="Externa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hyperlink" Target="https://www.dropbox.com/sh/6rnhn2k4dfbyhke/AACorMoTXmCCuohTG27r4UWua?dl=0" TargetMode="External"/><Relationship Id="rId4" Type="http://schemas.openxmlformats.org/officeDocument/2006/relationships/hyperlink" Target="https://www.dropbox.com/sh/dui7rut3wyz6lbq/AABzt81UQpAvjZBhPZGhUwu9a?dl=0"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visitdublinohio.com/blog/post/a-touch-of-irish-right-here-in-dublin-ohio/" TargetMode="External"/><Relationship Id="rId13" Type="http://schemas.openxmlformats.org/officeDocument/2006/relationships/image" Target="../media/image18.png"/><Relationship Id="rId3" Type="http://schemas.openxmlformats.org/officeDocument/2006/relationships/hyperlink" Target="https://www.visitdublinohio.com/blog/post/kid-friendly-activities-that-make-dublin-a-fun-getaway-for-the-whole-family/" TargetMode="External"/><Relationship Id="rId7" Type="http://schemas.openxmlformats.org/officeDocument/2006/relationships/hyperlink" Target="https://www.visitdublinohio.com/blog/post/a-locals-guide-to-outdoor-adventure-in-dublin-ohio/" TargetMode="External"/><Relationship Id="rId12" Type="http://schemas.openxmlformats.org/officeDocument/2006/relationships/hyperlink" Target="https://www.visitdublinohio.com/blog/post/five-tips-for-planning-a-last-minute-weekend-getaway-before-summer-sneaks-away/" TargetMode="Externa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hyperlink" Target="https://www.visitdublinohio.com/blog/post/a-crowd-sourced-family-itinerary-for-dublin-ohio/" TargetMode="External"/><Relationship Id="rId11" Type="http://schemas.openxmlformats.org/officeDocument/2006/relationships/hyperlink" Target="https://www.visitdublinohio.com/blog/post/last-chance-for-summer-5-steps-to-a-great-couples-weekend/" TargetMode="External"/><Relationship Id="rId5" Type="http://schemas.openxmlformats.org/officeDocument/2006/relationships/hyperlink" Target="https://www.visitdublinohio.com/blog/post/5-paths-to-outdoor-bliss-in-dublin/" TargetMode="External"/><Relationship Id="rId10" Type="http://schemas.openxmlformats.org/officeDocument/2006/relationships/hyperlink" Target="https://www.visitdublinohio.com/blog/post/7-memories-your-kids-need-this-summer/" TargetMode="External"/><Relationship Id="rId4" Type="http://schemas.openxmlformats.org/officeDocument/2006/relationships/hyperlink" Target="https://www.visitdublinohio.com/blog/post/irish-inspired-getaways-in-dublin-ohio/" TargetMode="External"/><Relationship Id="rId9" Type="http://schemas.openxmlformats.org/officeDocument/2006/relationships/hyperlink" Target="https://www.visitdublinohio.com/blog/post/9-tips-for-a-dublin-style-romantic-getaway/"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DublinCVB/"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twitter.com/visitdublinohio" TargetMode="External"/><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s://www.instagram.com/visitdublinohio/"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hyperlink" Target="https://www.visitdublinohio.com/blog/" TargetMode="External"/><Relationship Id="rId4" Type="http://schemas.openxmlformats.org/officeDocument/2006/relationships/hyperlink" Target="https://www.youtube.com/user/DublinCV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DV9CTM31M0U" TargetMode="External"/><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40"/>
          <p:cNvPicPr preferRelativeResize="0"/>
          <p:nvPr/>
        </p:nvPicPr>
        <p:blipFill>
          <a:blip r:embed="rId3">
            <a:alphaModFix/>
          </a:blip>
          <a:stretch>
            <a:fillRect/>
          </a:stretch>
        </p:blipFill>
        <p:spPr>
          <a:xfrm>
            <a:off x="0" y="-304800"/>
            <a:ext cx="9144001" cy="5860687"/>
          </a:xfrm>
          <a:prstGeom prst="rect">
            <a:avLst/>
          </a:prstGeom>
          <a:noFill/>
          <a:ln>
            <a:noFill/>
          </a:ln>
        </p:spPr>
      </p:pic>
      <p:sp>
        <p:nvSpPr>
          <p:cNvPr id="208" name="Google Shape;208;p40"/>
          <p:cNvSpPr/>
          <p:nvPr/>
        </p:nvSpPr>
        <p:spPr>
          <a:xfrm>
            <a:off x="4877200" y="1683450"/>
            <a:ext cx="4271400" cy="1776600"/>
          </a:xfrm>
          <a:prstGeom prst="rect">
            <a:avLst/>
          </a:prstGeom>
          <a:solidFill>
            <a:srgbClr val="00582F">
              <a:alpha val="9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0"/>
          <p:cNvSpPr txBox="1">
            <a:spLocks noGrp="1"/>
          </p:cNvSpPr>
          <p:nvPr>
            <p:ph type="ctrTitle" idx="4294967295"/>
          </p:nvPr>
        </p:nvSpPr>
        <p:spPr>
          <a:xfrm>
            <a:off x="5067372" y="1844025"/>
            <a:ext cx="3375600" cy="131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75"/>
              <a:buNone/>
            </a:pPr>
            <a:r>
              <a:rPr lang="en" sz="3200" b="1">
                <a:solidFill>
                  <a:srgbClr val="FFFFFF"/>
                </a:solidFill>
                <a:latin typeface="Roboto"/>
                <a:ea typeface="Roboto"/>
                <a:cs typeface="Roboto"/>
                <a:sym typeface="Roboto"/>
              </a:rPr>
              <a:t>Dublin Ohio CVB</a:t>
            </a:r>
            <a:endParaRPr sz="3200" b="1">
              <a:solidFill>
                <a:srgbClr val="FFFFFF"/>
              </a:solidFill>
              <a:latin typeface="Roboto"/>
              <a:ea typeface="Roboto"/>
              <a:cs typeface="Roboto"/>
              <a:sym typeface="Roboto"/>
            </a:endParaRPr>
          </a:p>
          <a:p>
            <a:pPr marL="0" lvl="0" indent="0" algn="l" rtl="0">
              <a:lnSpc>
                <a:spcPct val="115000"/>
              </a:lnSpc>
              <a:spcBef>
                <a:spcPts val="0"/>
              </a:spcBef>
              <a:spcAft>
                <a:spcPts val="0"/>
              </a:spcAft>
              <a:buSzPts val="2475"/>
              <a:buNone/>
            </a:pPr>
            <a:r>
              <a:rPr lang="en" sz="1500" b="1">
                <a:solidFill>
                  <a:srgbClr val="C6DB31"/>
                </a:solidFill>
                <a:latin typeface="Roboto"/>
                <a:ea typeface="Roboto"/>
                <a:cs typeface="Roboto"/>
                <a:sym typeface="Roboto"/>
              </a:rPr>
              <a:t>2019 Summer Campaign:</a:t>
            </a:r>
            <a:r>
              <a:rPr lang="en" sz="1500">
                <a:solidFill>
                  <a:srgbClr val="C6DB31"/>
                </a:solidFill>
                <a:latin typeface="Roboto Light"/>
                <a:ea typeface="Roboto Light"/>
                <a:cs typeface="Roboto Light"/>
                <a:sym typeface="Roboto Light"/>
              </a:rPr>
              <a:t> </a:t>
            </a:r>
            <a:br>
              <a:rPr lang="en" sz="1500">
                <a:solidFill>
                  <a:srgbClr val="C6DB31"/>
                </a:solidFill>
                <a:latin typeface="Roboto Light"/>
                <a:ea typeface="Roboto Light"/>
                <a:cs typeface="Roboto Light"/>
                <a:sym typeface="Roboto Light"/>
              </a:rPr>
            </a:br>
            <a:r>
              <a:rPr lang="en" sz="1500">
                <a:solidFill>
                  <a:srgbClr val="C6DB31"/>
                </a:solidFill>
                <a:latin typeface="Roboto Light"/>
                <a:ea typeface="Roboto Light"/>
                <a:cs typeface="Roboto Light"/>
                <a:sym typeface="Roboto Light"/>
              </a:rPr>
              <a:t>Partner Participation Kit</a:t>
            </a:r>
            <a:endParaRPr sz="1500">
              <a:solidFill>
                <a:srgbClr val="C6DB31"/>
              </a:solidFill>
              <a:latin typeface="Roboto Light"/>
              <a:ea typeface="Roboto Light"/>
              <a:cs typeface="Roboto Light"/>
              <a:sym typeface="Roboto Light"/>
            </a:endParaRPr>
          </a:p>
        </p:txBody>
      </p:sp>
      <p:pic>
        <p:nvPicPr>
          <p:cNvPr id="210" name="Google Shape;210;p40"/>
          <p:cNvPicPr preferRelativeResize="0"/>
          <p:nvPr/>
        </p:nvPicPr>
        <p:blipFill>
          <a:blip r:embed="rId4">
            <a:alphaModFix/>
          </a:blip>
          <a:stretch>
            <a:fillRect/>
          </a:stretch>
        </p:blipFill>
        <p:spPr>
          <a:xfrm>
            <a:off x="7962050" y="2894074"/>
            <a:ext cx="962223" cy="360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90"/>
        <p:cNvGrpSpPr/>
        <p:nvPr/>
      </p:nvGrpSpPr>
      <p:grpSpPr>
        <a:xfrm>
          <a:off x="0" y="0"/>
          <a:ext cx="0" cy="0"/>
          <a:chOff x="0" y="0"/>
          <a:chExt cx="0" cy="0"/>
        </a:xfrm>
      </p:grpSpPr>
      <p:sp>
        <p:nvSpPr>
          <p:cNvPr id="291" name="Google Shape;291;p49"/>
          <p:cNvSpPr/>
          <p:nvPr/>
        </p:nvSpPr>
        <p:spPr>
          <a:xfrm>
            <a:off x="0" y="0"/>
            <a:ext cx="4621800" cy="5143500"/>
          </a:xfrm>
          <a:prstGeom prst="rect">
            <a:avLst/>
          </a:prstGeom>
          <a:solidFill>
            <a:srgbClr val="00582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9"/>
          <p:cNvSpPr txBox="1">
            <a:spLocks noGrp="1"/>
          </p:cNvSpPr>
          <p:nvPr>
            <p:ph type="title"/>
          </p:nvPr>
        </p:nvSpPr>
        <p:spPr>
          <a:xfrm>
            <a:off x="4912050" y="645200"/>
            <a:ext cx="40155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FAMILY FUN</a:t>
            </a:r>
            <a:endParaRPr sz="1500" b="1">
              <a:solidFill>
                <a:srgbClr val="00582F"/>
              </a:solidFill>
              <a:latin typeface="Roboto"/>
              <a:ea typeface="Roboto"/>
              <a:cs typeface="Roboto"/>
              <a:sym typeface="Roboto"/>
            </a:endParaRPr>
          </a:p>
        </p:txBody>
      </p:sp>
      <p:sp>
        <p:nvSpPr>
          <p:cNvPr id="293" name="Google Shape;293;p49"/>
          <p:cNvSpPr txBox="1"/>
          <p:nvPr/>
        </p:nvSpPr>
        <p:spPr>
          <a:xfrm>
            <a:off x="4988250" y="1253300"/>
            <a:ext cx="3600000" cy="3477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 sz="1100" dirty="0">
                <a:solidFill>
                  <a:srgbClr val="00582F"/>
                </a:solidFill>
                <a:latin typeface="Roboto Light"/>
                <a:ea typeface="Roboto Light"/>
                <a:cs typeface="Roboto Light"/>
                <a:sym typeface="Roboto Light"/>
              </a:rPr>
              <a:t>Say hello to over 600 species, right here in Dublin. Spend the weekend exploring six regions and creating lifelong memories while visiting the Columbus Zoo and Aquarium.</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en" sz="1100" b="1" dirty="0">
                <a:solidFill>
                  <a:srgbClr val="00582F"/>
                </a:solidFill>
                <a:latin typeface="Roboto"/>
                <a:ea typeface="Roboto"/>
                <a:cs typeface="Roboto"/>
                <a:sym typeface="Roboto"/>
              </a:rPr>
              <a:t>Video Link</a:t>
            </a:r>
            <a:r>
              <a:rPr lang="en" sz="1100" dirty="0">
                <a:solidFill>
                  <a:srgbClr val="00582F"/>
                </a:solidFill>
                <a:latin typeface="Roboto Light"/>
                <a:ea typeface="Roboto Light"/>
                <a:cs typeface="Roboto Light"/>
                <a:sym typeface="Roboto Light"/>
              </a:rPr>
              <a:t>: </a:t>
            </a:r>
            <a:r>
              <a:rPr lang="en" sz="1100" u="sng" dirty="0">
                <a:solidFill>
                  <a:schemeClr val="hlink"/>
                </a:solidFill>
                <a:latin typeface="Roboto Light"/>
                <a:ea typeface="Roboto Light"/>
                <a:cs typeface="Roboto Light"/>
                <a:sym typeface="Roboto Light"/>
                <a:hlinkClick r:id="rId3"/>
              </a:rPr>
              <a:t>https://youtu.be/WT3Xx3b6rGg</a:t>
            </a:r>
            <a:r>
              <a:rPr lang="en" sz="1100" dirty="0">
                <a:solidFill>
                  <a:srgbClr val="00582F"/>
                </a:solidFill>
                <a:latin typeface="Roboto Light"/>
                <a:ea typeface="Roboto Light"/>
                <a:cs typeface="Roboto Light"/>
                <a:sym typeface="Roboto Light"/>
              </a:rPr>
              <a:t> </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294" name="Google Shape;294;p49"/>
          <p:cNvCxnSpPr/>
          <p:nvPr/>
        </p:nvCxnSpPr>
        <p:spPr>
          <a:xfrm>
            <a:off x="4988250" y="1054075"/>
            <a:ext cx="3768300" cy="0"/>
          </a:xfrm>
          <a:prstGeom prst="straightConnector1">
            <a:avLst/>
          </a:prstGeom>
          <a:noFill/>
          <a:ln w="9525" cap="flat" cmpd="sng">
            <a:solidFill>
              <a:srgbClr val="C6DB31"/>
            </a:solidFill>
            <a:prstDash val="solid"/>
            <a:round/>
            <a:headEnd type="none" w="med" len="med"/>
            <a:tailEnd type="none" w="med" len="med"/>
          </a:ln>
        </p:spPr>
      </p:cxnSp>
      <p:pic>
        <p:nvPicPr>
          <p:cNvPr id="295" name="Google Shape;295;p49"/>
          <p:cNvPicPr preferRelativeResize="0"/>
          <p:nvPr/>
        </p:nvPicPr>
        <p:blipFill>
          <a:blip r:embed="rId4">
            <a:alphaModFix/>
          </a:blip>
          <a:stretch>
            <a:fillRect/>
          </a:stretch>
        </p:blipFill>
        <p:spPr>
          <a:xfrm>
            <a:off x="381000" y="1219200"/>
            <a:ext cx="3848100" cy="20288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00"/>
        <p:cNvGrpSpPr/>
        <p:nvPr/>
      </p:nvGrpSpPr>
      <p:grpSpPr>
        <a:xfrm>
          <a:off x="0" y="0"/>
          <a:ext cx="0" cy="0"/>
          <a:chOff x="0" y="0"/>
          <a:chExt cx="0" cy="0"/>
        </a:xfrm>
      </p:grpSpPr>
      <p:sp>
        <p:nvSpPr>
          <p:cNvPr id="301" name="Google Shape;301;p50"/>
          <p:cNvSpPr/>
          <p:nvPr/>
        </p:nvSpPr>
        <p:spPr>
          <a:xfrm>
            <a:off x="0" y="0"/>
            <a:ext cx="4621800" cy="5143500"/>
          </a:xfrm>
          <a:prstGeom prst="rect">
            <a:avLst/>
          </a:prstGeom>
          <a:solidFill>
            <a:srgbClr val="00582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0"/>
          <p:cNvSpPr txBox="1">
            <a:spLocks noGrp="1"/>
          </p:cNvSpPr>
          <p:nvPr>
            <p:ph type="title"/>
          </p:nvPr>
        </p:nvSpPr>
        <p:spPr>
          <a:xfrm>
            <a:off x="4912050" y="645200"/>
            <a:ext cx="40155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IRISH FESTIVAL &amp; HOSPITALITY</a:t>
            </a:r>
            <a:endParaRPr sz="1500" b="1">
              <a:solidFill>
                <a:srgbClr val="00582F"/>
              </a:solidFill>
              <a:latin typeface="Roboto"/>
              <a:ea typeface="Roboto"/>
              <a:cs typeface="Roboto"/>
              <a:sym typeface="Roboto"/>
            </a:endParaRPr>
          </a:p>
        </p:txBody>
      </p:sp>
      <p:sp>
        <p:nvSpPr>
          <p:cNvPr id="303" name="Google Shape;303;p50"/>
          <p:cNvSpPr txBox="1"/>
          <p:nvPr/>
        </p:nvSpPr>
        <p:spPr>
          <a:xfrm>
            <a:off x="4988250" y="1253300"/>
            <a:ext cx="3600000" cy="3477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 sz="1100" dirty="0">
                <a:solidFill>
                  <a:srgbClr val="00582F"/>
                </a:solidFill>
                <a:latin typeface="Roboto Light"/>
                <a:ea typeface="Roboto Light"/>
                <a:cs typeface="Roboto Light"/>
                <a:sym typeface="Roboto Light"/>
              </a:rPr>
              <a:t>Attracting over 100,000 guests a year, the Dublin Irish Festival is the event of the year and the largest three-day Irish festival in the world! We can’t wait to welcome you to experience cultural awareness, music, sustainability and of course, foot-tapping fun for the whole family. </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en" sz="1100" b="1" dirty="0">
                <a:solidFill>
                  <a:srgbClr val="00582F"/>
                </a:solidFill>
                <a:latin typeface="Roboto"/>
                <a:ea typeface="Roboto"/>
                <a:cs typeface="Roboto"/>
                <a:sym typeface="Roboto"/>
              </a:rPr>
              <a:t>Video Link</a:t>
            </a:r>
            <a:r>
              <a:rPr lang="en" sz="1100" dirty="0">
                <a:solidFill>
                  <a:srgbClr val="00582F"/>
                </a:solidFill>
                <a:latin typeface="Roboto Light"/>
                <a:ea typeface="Roboto Light"/>
                <a:cs typeface="Roboto Light"/>
                <a:sym typeface="Roboto Light"/>
              </a:rPr>
              <a:t>: </a:t>
            </a:r>
            <a:r>
              <a:rPr lang="en" sz="1100" u="sng" dirty="0">
                <a:solidFill>
                  <a:schemeClr val="hlink"/>
                </a:solidFill>
                <a:latin typeface="Roboto Light"/>
                <a:ea typeface="Roboto Light"/>
                <a:cs typeface="Roboto Light"/>
                <a:sym typeface="Roboto Light"/>
                <a:hlinkClick r:id="rId3"/>
              </a:rPr>
              <a:t>https://youtu.be/FdOS1e3EnMw</a:t>
            </a:r>
            <a:r>
              <a:rPr lang="en" sz="1100" dirty="0">
                <a:solidFill>
                  <a:srgbClr val="00582F"/>
                </a:solidFill>
                <a:latin typeface="Roboto Light"/>
                <a:ea typeface="Roboto Light"/>
                <a:cs typeface="Roboto Light"/>
                <a:sym typeface="Roboto Light"/>
              </a:rPr>
              <a:t> </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304" name="Google Shape;304;p50"/>
          <p:cNvCxnSpPr/>
          <p:nvPr/>
        </p:nvCxnSpPr>
        <p:spPr>
          <a:xfrm>
            <a:off x="4988250" y="10540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05" name="Google Shape;305;p50"/>
          <p:cNvPicPr preferRelativeResize="0"/>
          <p:nvPr/>
        </p:nvPicPr>
        <p:blipFill>
          <a:blip r:embed="rId4">
            <a:alphaModFix/>
          </a:blip>
          <a:stretch>
            <a:fillRect/>
          </a:stretch>
        </p:blipFill>
        <p:spPr>
          <a:xfrm>
            <a:off x="381000" y="1143000"/>
            <a:ext cx="3848100" cy="2019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
        <p:cNvGrpSpPr/>
        <p:nvPr/>
      </p:nvGrpSpPr>
      <p:grpSpPr>
        <a:xfrm>
          <a:off x="0" y="0"/>
          <a:ext cx="0" cy="0"/>
          <a:chOff x="0" y="0"/>
          <a:chExt cx="0" cy="0"/>
        </a:xfrm>
      </p:grpSpPr>
      <p:sp>
        <p:nvSpPr>
          <p:cNvPr id="311" name="Google Shape;311;p51"/>
          <p:cNvSpPr/>
          <p:nvPr/>
        </p:nvSpPr>
        <p:spPr>
          <a:xfrm>
            <a:off x="400" y="-34125"/>
            <a:ext cx="48276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1"/>
          <p:cNvSpPr txBox="1">
            <a:spLocks noGrp="1"/>
          </p:cNvSpPr>
          <p:nvPr>
            <p:ph type="title"/>
          </p:nvPr>
        </p:nvSpPr>
        <p:spPr>
          <a:xfrm>
            <a:off x="5099250" y="645200"/>
            <a:ext cx="3546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PHOTOGRAPHY ASSETS</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13" name="Google Shape;313;p51"/>
          <p:cNvSpPr txBox="1"/>
          <p:nvPr/>
        </p:nvSpPr>
        <p:spPr>
          <a:xfrm>
            <a:off x="5099250" y="1253300"/>
            <a:ext cx="3809700" cy="3477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Below are a variety of images and image sizes that you can use to share the Right Here in Dublin campaign on your social channels &amp; websites.</a:t>
            </a:r>
            <a:endParaRPr sz="1100" b="1" i="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b="1" i="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r>
              <a:rPr lang="en" sz="1100" b="1" dirty="0">
                <a:solidFill>
                  <a:srgbClr val="00582F"/>
                </a:solidFill>
                <a:latin typeface="Roboto"/>
                <a:ea typeface="Roboto"/>
                <a:cs typeface="Roboto"/>
                <a:sym typeface="Roboto"/>
              </a:rPr>
              <a:t>Facebook Cover Images </a:t>
            </a:r>
            <a:endParaRPr sz="1100" b="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Update your Facebook business page with one of five covers sized to 820 x 461 with the Right Here in Dublin Creative. </a:t>
            </a:r>
            <a:r>
              <a:rPr lang="en" sz="1100" u="sng" dirty="0">
                <a:solidFill>
                  <a:schemeClr val="hlink"/>
                </a:solidFill>
                <a:latin typeface="Roboto Light"/>
                <a:ea typeface="Roboto Light"/>
                <a:cs typeface="Roboto Light"/>
                <a:sym typeface="Roboto Light"/>
                <a:hlinkClick r:id="rId3"/>
              </a:rPr>
              <a:t>Download link</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dirty="0">
                <a:solidFill>
                  <a:srgbClr val="00582F"/>
                </a:solidFill>
                <a:latin typeface="Roboto"/>
                <a:ea typeface="Roboto"/>
                <a:cs typeface="Roboto"/>
                <a:sym typeface="Roboto"/>
              </a:rPr>
              <a:t>Twitter Header Images </a:t>
            </a:r>
            <a:endParaRPr sz="1100" b="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Update your Twitter header page with one of five covers sized to 1500 x 500 with the Right Here in Dublin Creative. </a:t>
            </a:r>
            <a:br>
              <a:rPr lang="en" sz="1100" dirty="0">
                <a:solidFill>
                  <a:srgbClr val="00582F"/>
                </a:solidFill>
                <a:latin typeface="Roboto Light"/>
                <a:ea typeface="Roboto Light"/>
                <a:cs typeface="Roboto Light"/>
                <a:sym typeface="Roboto Light"/>
              </a:rPr>
            </a:br>
            <a:r>
              <a:rPr lang="en" sz="1100" u="sng" dirty="0">
                <a:solidFill>
                  <a:schemeClr val="hlink"/>
                </a:solidFill>
                <a:latin typeface="Roboto Light"/>
                <a:ea typeface="Roboto Light"/>
                <a:cs typeface="Roboto Light"/>
                <a:sym typeface="Roboto Light"/>
                <a:hlinkClick r:id="rId4"/>
              </a:rPr>
              <a:t>Download link</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dirty="0">
                <a:solidFill>
                  <a:srgbClr val="00582F"/>
                </a:solidFill>
                <a:latin typeface="Roboto Light"/>
                <a:ea typeface="Roboto Light"/>
                <a:cs typeface="Roboto Light"/>
                <a:sym typeface="Roboto Light"/>
              </a:rPr>
              <a:t>Instagram Post Images</a:t>
            </a:r>
            <a:endParaRPr sz="1100" b="1"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Share an Instagram post with one of five images sized to 1080 x 1080 with the Right Here in Dublin Creative. </a:t>
            </a:r>
            <a:br>
              <a:rPr lang="en" sz="1100" dirty="0">
                <a:solidFill>
                  <a:srgbClr val="00582F"/>
                </a:solidFill>
                <a:latin typeface="Roboto Light"/>
                <a:ea typeface="Roboto Light"/>
                <a:cs typeface="Roboto Light"/>
                <a:sym typeface="Roboto Light"/>
              </a:rPr>
            </a:br>
            <a:r>
              <a:rPr lang="en" sz="1100" u="sng" dirty="0">
                <a:solidFill>
                  <a:schemeClr val="hlink"/>
                </a:solidFill>
                <a:latin typeface="Roboto Light"/>
                <a:ea typeface="Roboto Light"/>
                <a:cs typeface="Roboto Light"/>
                <a:sym typeface="Roboto Light"/>
                <a:hlinkClick r:id="rId5"/>
              </a:rPr>
              <a:t>Download link</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314" name="Google Shape;314;p51"/>
          <p:cNvCxnSpPr/>
          <p:nvPr/>
        </p:nvCxnSpPr>
        <p:spPr>
          <a:xfrm>
            <a:off x="5140650" y="10540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15" name="Google Shape;315;p51"/>
          <p:cNvPicPr preferRelativeResize="0"/>
          <p:nvPr/>
        </p:nvPicPr>
        <p:blipFill>
          <a:blip r:embed="rId6">
            <a:alphaModFix/>
          </a:blip>
          <a:stretch>
            <a:fillRect/>
          </a:stretch>
        </p:blipFill>
        <p:spPr>
          <a:xfrm>
            <a:off x="228600" y="1100900"/>
            <a:ext cx="4350509" cy="2436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0"/>
        <p:cNvGrpSpPr/>
        <p:nvPr/>
      </p:nvGrpSpPr>
      <p:grpSpPr>
        <a:xfrm>
          <a:off x="0" y="0"/>
          <a:ext cx="0" cy="0"/>
          <a:chOff x="0" y="0"/>
          <a:chExt cx="0" cy="0"/>
        </a:xfrm>
      </p:grpSpPr>
      <p:sp>
        <p:nvSpPr>
          <p:cNvPr id="321" name="Google Shape;321;p52"/>
          <p:cNvSpPr/>
          <p:nvPr/>
        </p:nvSpPr>
        <p:spPr>
          <a:xfrm>
            <a:off x="400" y="-34125"/>
            <a:ext cx="48276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2"/>
          <p:cNvSpPr txBox="1">
            <a:spLocks noGrp="1"/>
          </p:cNvSpPr>
          <p:nvPr>
            <p:ph type="title"/>
          </p:nvPr>
        </p:nvSpPr>
        <p:spPr>
          <a:xfrm>
            <a:off x="5099250" y="645200"/>
            <a:ext cx="3546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BLOGS TO SHARE</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23" name="Google Shape;323;p52"/>
          <p:cNvSpPr txBox="1"/>
          <p:nvPr/>
        </p:nvSpPr>
        <p:spPr>
          <a:xfrm>
            <a:off x="5099250" y="1253300"/>
            <a:ext cx="3809700" cy="3477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Below are a variety of blogs that have been created for the Right Here in Dublin campaign. As a partner, you can share these blogs on your social channels.</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3"/>
              </a:rPr>
              <a:t>Kid-friendly Activities that Make Dublin a Fun Getaway for the Whole Family</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4"/>
              </a:rPr>
              <a:t>Irish Inspired Getaways in Dublin, Ohio</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5"/>
              </a:rPr>
              <a:t>5 Paths to Outdoor Bliss in Dublin</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6"/>
              </a:rPr>
              <a:t>A Crowd Sourced Family Itinerary for Dublin, Ohio</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7"/>
              </a:rPr>
              <a:t>A Local’s Guide to Outdoor Adventure in Dublin, Ohio</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8"/>
              </a:rPr>
              <a:t>A Touch of Irish Right Here in Dublin, Ohio</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9"/>
              </a:rPr>
              <a:t>9 Tips for a Dublin-Style Romantic Getaway</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10"/>
              </a:rPr>
              <a:t>7 Memories Your Kids Need This Summer</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11"/>
              </a:rPr>
              <a:t>Last Chance for Summer! 5 Tips for a Great Couples Weekend</a:t>
            </a:r>
            <a:endParaRPr sz="1100" dirty="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u="sng" dirty="0">
                <a:solidFill>
                  <a:schemeClr val="hlink"/>
                </a:solidFill>
                <a:latin typeface="Roboto Light"/>
                <a:ea typeface="Roboto Light"/>
                <a:cs typeface="Roboto Light"/>
                <a:sym typeface="Roboto Light"/>
                <a:hlinkClick r:id="rId12"/>
              </a:rPr>
              <a:t>Five Tips for Planning a Last-Minute Weekend Getaway before Summer Sneaks Away.</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i="1" dirty="0">
                <a:solidFill>
                  <a:srgbClr val="00582F"/>
                </a:solidFill>
                <a:latin typeface="Roboto"/>
                <a:ea typeface="Roboto"/>
                <a:cs typeface="Roboto"/>
                <a:sym typeface="Roboto"/>
              </a:rPr>
              <a:t>Click on the links above to view and share the blog! </a:t>
            </a:r>
            <a:endParaRPr sz="1100" b="1" i="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324" name="Google Shape;324;p52"/>
          <p:cNvCxnSpPr/>
          <p:nvPr/>
        </p:nvCxnSpPr>
        <p:spPr>
          <a:xfrm>
            <a:off x="5140650" y="10540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25" name="Google Shape;325;p52"/>
          <p:cNvPicPr preferRelativeResize="0"/>
          <p:nvPr/>
        </p:nvPicPr>
        <p:blipFill>
          <a:blip r:embed="rId13">
            <a:alphaModFix/>
          </a:blip>
          <a:stretch>
            <a:fillRect/>
          </a:stretch>
        </p:blipFill>
        <p:spPr>
          <a:xfrm>
            <a:off x="130171" y="1086263"/>
            <a:ext cx="4568049" cy="29369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30"/>
        <p:cNvGrpSpPr/>
        <p:nvPr/>
      </p:nvGrpSpPr>
      <p:grpSpPr>
        <a:xfrm>
          <a:off x="0" y="0"/>
          <a:ext cx="0" cy="0"/>
          <a:chOff x="0" y="0"/>
          <a:chExt cx="0" cy="0"/>
        </a:xfrm>
      </p:grpSpPr>
      <p:cxnSp>
        <p:nvCxnSpPr>
          <p:cNvPr id="331" name="Google Shape;331;p53"/>
          <p:cNvCxnSpPr/>
          <p:nvPr/>
        </p:nvCxnSpPr>
        <p:spPr>
          <a:xfrm>
            <a:off x="3563175" y="618025"/>
            <a:ext cx="1977300" cy="10500"/>
          </a:xfrm>
          <a:prstGeom prst="straightConnector1">
            <a:avLst/>
          </a:prstGeom>
          <a:noFill/>
          <a:ln w="9525" cap="flat" cmpd="sng">
            <a:solidFill>
              <a:srgbClr val="C6DB31"/>
            </a:solidFill>
            <a:prstDash val="solid"/>
            <a:round/>
            <a:headEnd type="none" w="med" len="med"/>
            <a:tailEnd type="none" w="med" len="med"/>
          </a:ln>
        </p:spPr>
      </p:cxnSp>
      <p:sp>
        <p:nvSpPr>
          <p:cNvPr id="332" name="Google Shape;332;p53"/>
          <p:cNvSpPr txBox="1">
            <a:spLocks noGrp="1"/>
          </p:cNvSpPr>
          <p:nvPr>
            <p:ph type="title"/>
          </p:nvPr>
        </p:nvSpPr>
        <p:spPr>
          <a:xfrm>
            <a:off x="0" y="175475"/>
            <a:ext cx="9144000" cy="44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1500" b="1">
                <a:solidFill>
                  <a:srgbClr val="006838"/>
                </a:solidFill>
                <a:latin typeface="Roboto"/>
                <a:ea typeface="Roboto"/>
                <a:cs typeface="Roboto"/>
                <a:sym typeface="Roboto"/>
              </a:rPr>
              <a:t>CALENDAR OF EVENTS</a:t>
            </a:r>
            <a:endParaRPr sz="1500" b="1">
              <a:solidFill>
                <a:srgbClr val="006838"/>
              </a:solidFill>
              <a:latin typeface="Roboto"/>
              <a:ea typeface="Roboto"/>
              <a:cs typeface="Roboto"/>
              <a:sym typeface="Roboto"/>
            </a:endParaRPr>
          </a:p>
        </p:txBody>
      </p:sp>
      <p:graphicFrame>
        <p:nvGraphicFramePr>
          <p:cNvPr id="333" name="Google Shape;333;p53"/>
          <p:cNvGraphicFramePr/>
          <p:nvPr/>
        </p:nvGraphicFramePr>
        <p:xfrm>
          <a:off x="625625" y="914400"/>
          <a:ext cx="7994050" cy="4131892"/>
        </p:xfrm>
        <a:graphic>
          <a:graphicData uri="http://schemas.openxmlformats.org/drawingml/2006/table">
            <a:tbl>
              <a:tblPr>
                <a:noFill/>
                <a:tableStyleId>{BABE36DA-76C0-454C-92B5-6EDB4EB62970}</a:tableStyleId>
              </a:tblPr>
              <a:tblGrid>
                <a:gridCol w="2843425">
                  <a:extLst>
                    <a:ext uri="{9D8B030D-6E8A-4147-A177-3AD203B41FA5}">
                      <a16:colId xmlns:a16="http://schemas.microsoft.com/office/drawing/2014/main" val="20000"/>
                    </a:ext>
                  </a:extLst>
                </a:gridCol>
                <a:gridCol w="2847650">
                  <a:extLst>
                    <a:ext uri="{9D8B030D-6E8A-4147-A177-3AD203B41FA5}">
                      <a16:colId xmlns:a16="http://schemas.microsoft.com/office/drawing/2014/main" val="20001"/>
                    </a:ext>
                  </a:extLst>
                </a:gridCol>
                <a:gridCol w="2302975">
                  <a:extLst>
                    <a:ext uri="{9D8B030D-6E8A-4147-A177-3AD203B41FA5}">
                      <a16:colId xmlns:a16="http://schemas.microsoft.com/office/drawing/2014/main" val="20002"/>
                    </a:ext>
                  </a:extLst>
                </a:gridCol>
              </a:tblGrid>
              <a:tr h="209275">
                <a:tc>
                  <a:txBody>
                    <a:bodyPr/>
                    <a:lstStyle/>
                    <a:p>
                      <a:pPr marL="0" lvl="0" indent="0" algn="ctr" rtl="0">
                        <a:lnSpc>
                          <a:spcPct val="115000"/>
                        </a:lnSpc>
                        <a:spcBef>
                          <a:spcPts val="0"/>
                        </a:spcBef>
                        <a:spcAft>
                          <a:spcPts val="0"/>
                        </a:spcAft>
                        <a:buNone/>
                      </a:pPr>
                      <a:r>
                        <a:rPr lang="en" sz="1000" b="1">
                          <a:solidFill>
                            <a:srgbClr val="FFFFFF"/>
                          </a:solidFill>
                        </a:rPr>
                        <a:t>August</a:t>
                      </a:r>
                      <a:endParaRPr sz="1000" b="1">
                        <a:solidFill>
                          <a:srgbClr val="FFFFFF"/>
                        </a:solidFill>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6838"/>
                    </a:solidFill>
                  </a:tcPr>
                </a:tc>
                <a:tc>
                  <a:txBody>
                    <a:bodyPr/>
                    <a:lstStyle/>
                    <a:p>
                      <a:pPr marL="0" lvl="0" indent="0" algn="ctr" rtl="0">
                        <a:lnSpc>
                          <a:spcPct val="115000"/>
                        </a:lnSpc>
                        <a:spcBef>
                          <a:spcPts val="0"/>
                        </a:spcBef>
                        <a:spcAft>
                          <a:spcPts val="0"/>
                        </a:spcAft>
                        <a:buNone/>
                      </a:pPr>
                      <a:r>
                        <a:rPr lang="en" sz="1000" b="1">
                          <a:solidFill>
                            <a:srgbClr val="FFFFFF"/>
                          </a:solidFill>
                        </a:rPr>
                        <a:t>September</a:t>
                      </a:r>
                      <a:endParaRPr sz="1000" b="1">
                        <a:solidFill>
                          <a:srgbClr val="FFFFFF"/>
                        </a:solidFill>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6838"/>
                    </a:solidFill>
                  </a:tcPr>
                </a:tc>
                <a:tc>
                  <a:txBody>
                    <a:bodyPr/>
                    <a:lstStyle/>
                    <a:p>
                      <a:pPr marL="0" lvl="0" indent="0" algn="ctr" rtl="0">
                        <a:lnSpc>
                          <a:spcPct val="115000"/>
                        </a:lnSpc>
                        <a:spcBef>
                          <a:spcPts val="0"/>
                        </a:spcBef>
                        <a:spcAft>
                          <a:spcPts val="0"/>
                        </a:spcAft>
                        <a:buNone/>
                      </a:pPr>
                      <a:r>
                        <a:rPr lang="en" sz="1000" b="1">
                          <a:solidFill>
                            <a:srgbClr val="FFFFFF"/>
                          </a:solidFill>
                        </a:rPr>
                        <a:t>October</a:t>
                      </a:r>
                      <a:endParaRPr sz="1000" b="1">
                        <a:solidFill>
                          <a:srgbClr val="FFFFFF"/>
                        </a:solidFill>
                      </a:endParaRPr>
                    </a:p>
                  </a:txBody>
                  <a:tcPr marL="25400" marR="25400" marT="25400" marB="2540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6838"/>
                    </a:solidFill>
                  </a:tcPr>
                </a:tc>
                <a:extLst>
                  <a:ext uri="{0D108BD9-81ED-4DB2-BD59-A6C34878D82A}">
                    <a16:rowId xmlns:a16="http://schemas.microsoft.com/office/drawing/2014/main" val="10000"/>
                  </a:ext>
                </a:extLst>
              </a:tr>
              <a:tr h="855000">
                <a:tc>
                  <a:txBody>
                    <a:bodyPr/>
                    <a:lstStyle/>
                    <a:p>
                      <a:pPr marL="0" lvl="0" indent="0" algn="ctr" rtl="0">
                        <a:lnSpc>
                          <a:spcPct val="115000"/>
                        </a:lnSpc>
                        <a:spcBef>
                          <a:spcPts val="0"/>
                        </a:spcBef>
                        <a:spcAft>
                          <a:spcPts val="0"/>
                        </a:spcAft>
                        <a:buNone/>
                      </a:pPr>
                      <a:r>
                        <a:rPr lang="en" sz="1000" b="1"/>
                        <a:t>Irish Festival 5k &amp; Dub Crawl</a:t>
                      </a:r>
                      <a:endParaRPr sz="1000" b="1"/>
                    </a:p>
                    <a:p>
                      <a:pPr marL="0" lvl="0" indent="0" algn="ctr" rtl="0">
                        <a:lnSpc>
                          <a:spcPct val="115000"/>
                        </a:lnSpc>
                        <a:spcBef>
                          <a:spcPts val="0"/>
                        </a:spcBef>
                        <a:spcAft>
                          <a:spcPts val="0"/>
                        </a:spcAft>
                        <a:buNone/>
                      </a:pPr>
                      <a:r>
                        <a:rPr lang="en" sz="1000"/>
                        <a:t>(Aug 1st)</a:t>
                      </a:r>
                      <a:endParaRPr sz="1000"/>
                    </a:p>
                    <a:p>
                      <a:pPr marL="0" lvl="0" indent="0" algn="ctr" rtl="0">
                        <a:lnSpc>
                          <a:spcPct val="115000"/>
                        </a:lnSpc>
                        <a:spcBef>
                          <a:spcPts val="0"/>
                        </a:spcBef>
                        <a:spcAft>
                          <a:spcPts val="0"/>
                        </a:spcAft>
                        <a:buNone/>
                      </a:pPr>
                      <a:r>
                        <a:rPr lang="en" sz="1000"/>
                        <a:t>Celebrate the start of the Irish Festival with a 5K in Historic Dublin.</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Holiday: Labor Day</a:t>
                      </a:r>
                      <a:endParaRPr sz="1000" b="1"/>
                    </a:p>
                    <a:p>
                      <a:pPr marL="0" lvl="0" indent="0" algn="ctr" rtl="0">
                        <a:lnSpc>
                          <a:spcPct val="115000"/>
                        </a:lnSpc>
                        <a:spcBef>
                          <a:spcPts val="0"/>
                        </a:spcBef>
                        <a:spcAft>
                          <a:spcPts val="0"/>
                        </a:spcAft>
                        <a:buNone/>
                      </a:pPr>
                      <a:r>
                        <a:rPr lang="en" sz="1000"/>
                        <a:t>(September 2)</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000" b="1"/>
                        <a:t>Boo at the Zoo: </a:t>
                      </a:r>
                      <a:endParaRPr sz="1000" b="1"/>
                    </a:p>
                    <a:p>
                      <a:pPr marL="0" lvl="0" indent="0" algn="ctr" rtl="0">
                        <a:lnSpc>
                          <a:spcPct val="115000"/>
                        </a:lnSpc>
                        <a:spcBef>
                          <a:spcPts val="0"/>
                        </a:spcBef>
                        <a:spcAft>
                          <a:spcPts val="0"/>
                        </a:spcAft>
                        <a:buClr>
                          <a:schemeClr val="dk1"/>
                        </a:buClr>
                        <a:buSzPts val="1100"/>
                        <a:buFont typeface="Arial"/>
                        <a:buNone/>
                      </a:pPr>
                      <a:r>
                        <a:rPr lang="en" sz="1000"/>
                        <a:t>(October 18-27)</a:t>
                      </a:r>
                      <a:endParaRPr sz="1000"/>
                    </a:p>
                    <a:p>
                      <a:pPr marL="0" lvl="0" indent="0" algn="l" rtl="0">
                        <a:lnSpc>
                          <a:spcPct val="115000"/>
                        </a:lnSpc>
                        <a:spcBef>
                          <a:spcPts val="0"/>
                        </a:spcBef>
                        <a:spcAft>
                          <a:spcPts val="0"/>
                        </a:spcAft>
                        <a:buNone/>
                      </a:pP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700">
                <a:tc>
                  <a:txBody>
                    <a:bodyPr/>
                    <a:lstStyle/>
                    <a:p>
                      <a:pPr marL="0" lvl="0" indent="0" algn="ctr" rtl="0">
                        <a:lnSpc>
                          <a:spcPct val="115000"/>
                        </a:lnSpc>
                        <a:spcBef>
                          <a:spcPts val="0"/>
                        </a:spcBef>
                        <a:spcAft>
                          <a:spcPts val="0"/>
                        </a:spcAft>
                        <a:buNone/>
                      </a:pPr>
                      <a:r>
                        <a:rPr lang="en" sz="1000" b="1"/>
                        <a:t>Irish Festival</a:t>
                      </a:r>
                      <a:endParaRPr sz="1000" b="1"/>
                    </a:p>
                    <a:p>
                      <a:pPr marL="0" lvl="0" indent="0" algn="ctr" rtl="0">
                        <a:lnSpc>
                          <a:spcPct val="115000"/>
                        </a:lnSpc>
                        <a:spcBef>
                          <a:spcPts val="0"/>
                        </a:spcBef>
                        <a:spcAft>
                          <a:spcPts val="0"/>
                        </a:spcAft>
                        <a:buNone/>
                      </a:pPr>
                      <a:r>
                        <a:rPr lang="en" sz="1000"/>
                        <a:t>(Aug 2nd - Aug 4th)</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rPr>
                        <a:t>Historic Dublin White Wine Trail</a:t>
                      </a:r>
                      <a:endParaRPr sz="1000" b="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000">
                          <a:solidFill>
                            <a:schemeClr val="dk1"/>
                          </a:solidFill>
                        </a:rPr>
                        <a:t>(Sept 14th)</a:t>
                      </a:r>
                      <a:endParaRPr sz="10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000">
                          <a:solidFill>
                            <a:schemeClr val="dk1"/>
                          </a:solidFill>
                        </a:rPr>
                        <a:t>Sample different white wines, with a delicious food pairing sample, and a commemorative wine tasting glass.</a:t>
                      </a:r>
                      <a:endParaRPr sz="1000" b="1"/>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39th Annual Fall Festival and Pumpkin Weigh Off</a:t>
                      </a:r>
                      <a:endParaRPr sz="1000" b="1"/>
                    </a:p>
                    <a:p>
                      <a:pPr marL="0" lvl="0" indent="0" algn="ctr" rtl="0">
                        <a:lnSpc>
                          <a:spcPct val="115000"/>
                        </a:lnSpc>
                        <a:spcBef>
                          <a:spcPts val="0"/>
                        </a:spcBef>
                        <a:spcAft>
                          <a:spcPts val="0"/>
                        </a:spcAft>
                        <a:buNone/>
                      </a:pPr>
                      <a:r>
                        <a:rPr lang="en" sz="1000"/>
                        <a:t>(October 12-13)</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93575">
                <a:tc>
                  <a:txBody>
                    <a:bodyPr/>
                    <a:lstStyle/>
                    <a:p>
                      <a:pPr marL="0" lvl="0" indent="0" algn="ctr" rtl="0">
                        <a:lnSpc>
                          <a:spcPct val="115000"/>
                        </a:lnSpc>
                        <a:spcBef>
                          <a:spcPts val="0"/>
                        </a:spcBef>
                        <a:spcAft>
                          <a:spcPts val="0"/>
                        </a:spcAft>
                        <a:buNone/>
                      </a:pPr>
                      <a:r>
                        <a:rPr lang="en" sz="1000" b="1"/>
                        <a:t>Emerald City Half &amp; Quarter Marathon</a:t>
                      </a:r>
                      <a:endParaRPr sz="1000" b="1"/>
                    </a:p>
                    <a:p>
                      <a:pPr marL="0" lvl="0" indent="0" algn="ctr" rtl="0">
                        <a:lnSpc>
                          <a:spcPct val="115000"/>
                        </a:lnSpc>
                        <a:spcBef>
                          <a:spcPts val="0"/>
                        </a:spcBef>
                        <a:spcAft>
                          <a:spcPts val="0"/>
                        </a:spcAft>
                        <a:buNone/>
                      </a:pPr>
                      <a:r>
                        <a:rPr lang="en" sz="1000"/>
                        <a:t>(Aug 25th)</a:t>
                      </a:r>
                      <a:endParaRPr sz="1000"/>
                    </a:p>
                    <a:p>
                      <a:pPr marL="0" lvl="0" indent="0" algn="ctr" rtl="0">
                        <a:lnSpc>
                          <a:spcPct val="115000"/>
                        </a:lnSpc>
                        <a:spcBef>
                          <a:spcPts val="0"/>
                        </a:spcBef>
                        <a:spcAft>
                          <a:spcPts val="0"/>
                        </a:spcAft>
                        <a:buNone/>
                      </a:pPr>
                      <a:r>
                        <a:rPr lang="en" sz="1000"/>
                        <a:t>End your summer with plenty of Irish Attitude stretching 6,000 ft. and more than 13 miles.</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endParaRPr sz="1000" b="1"/>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32150">
                <a:tc>
                  <a:txBody>
                    <a:bodyPr/>
                    <a:lstStyle/>
                    <a:p>
                      <a:pPr marL="0" lvl="0" indent="0" algn="ctr" rtl="0">
                        <a:lnSpc>
                          <a:spcPct val="115000"/>
                        </a:lnSpc>
                        <a:spcBef>
                          <a:spcPts val="0"/>
                        </a:spcBef>
                        <a:spcAft>
                          <a:spcPts val="0"/>
                        </a:spcAft>
                        <a:buNone/>
                      </a:pPr>
                      <a:r>
                        <a:rPr lang="en" sz="1000" b="1">
                          <a:solidFill>
                            <a:schemeClr val="dk1"/>
                          </a:solidFill>
                          <a:highlight>
                            <a:srgbClr val="FFFFFF"/>
                          </a:highlight>
                        </a:rPr>
                        <a:t>Craft Brew at the Zoo</a:t>
                      </a:r>
                      <a:br>
                        <a:rPr lang="en" sz="1000">
                          <a:solidFill>
                            <a:schemeClr val="dk1"/>
                          </a:solidFill>
                          <a:highlight>
                            <a:srgbClr val="FFFFFF"/>
                          </a:highlight>
                        </a:rPr>
                      </a:br>
                      <a:r>
                        <a:rPr lang="en" sz="1000">
                          <a:solidFill>
                            <a:schemeClr val="dk1"/>
                          </a:solidFill>
                          <a:highlight>
                            <a:srgbClr val="FFFFFF"/>
                          </a:highlight>
                        </a:rPr>
                        <a:t>August 23  </a:t>
                      </a:r>
                      <a:endParaRPr sz="1000">
                        <a:solidFill>
                          <a:srgbClr val="222222"/>
                        </a:solidFill>
                        <a:highlight>
                          <a:srgbClr val="FFFFFF"/>
                        </a:highlight>
                      </a:endParaRPr>
                    </a:p>
                    <a:p>
                      <a:pPr marL="0" lvl="0" indent="0" algn="ctr" rtl="0">
                        <a:lnSpc>
                          <a:spcPct val="115000"/>
                        </a:lnSpc>
                        <a:spcBef>
                          <a:spcPts val="0"/>
                        </a:spcBef>
                        <a:spcAft>
                          <a:spcPts val="0"/>
                        </a:spcAft>
                        <a:buNone/>
                      </a:pPr>
                      <a:endParaRPr sz="1000" b="1"/>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855000">
                <a:tc>
                  <a:txBody>
                    <a:bodyPr/>
                    <a:lstStyle/>
                    <a:p>
                      <a:pPr marL="0" lvl="0" indent="0" algn="ctr" rtl="0">
                        <a:lnSpc>
                          <a:spcPct val="115000"/>
                        </a:lnSpc>
                        <a:spcBef>
                          <a:spcPts val="0"/>
                        </a:spcBef>
                        <a:spcAft>
                          <a:spcPts val="0"/>
                        </a:spcAft>
                        <a:buNone/>
                      </a:pPr>
                      <a:r>
                        <a:rPr lang="en" sz="1000" b="1"/>
                        <a:t>Dublin Market</a:t>
                      </a:r>
                      <a:endParaRPr sz="1000" b="1"/>
                    </a:p>
                    <a:p>
                      <a:pPr marL="0" lvl="0" indent="0" algn="ctr" rtl="0">
                        <a:lnSpc>
                          <a:spcPct val="115000"/>
                        </a:lnSpc>
                        <a:spcBef>
                          <a:spcPts val="0"/>
                        </a:spcBef>
                        <a:spcAft>
                          <a:spcPts val="0"/>
                        </a:spcAft>
                        <a:buNone/>
                      </a:pPr>
                      <a:r>
                        <a:rPr lang="en" sz="1000"/>
                        <a:t>Every Saturday from May 18th through September 28th and enjoy all the best Dublin has to offer! The market is held from 9am-12pm.</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chemeClr val="dk1"/>
                        </a:buClr>
                        <a:buSzPts val="1100"/>
                        <a:buFont typeface="Arial"/>
                        <a:buNone/>
                      </a:pPr>
                      <a:r>
                        <a:rPr lang="en" sz="1000" b="1">
                          <a:solidFill>
                            <a:schemeClr val="dk1"/>
                          </a:solidFill>
                        </a:rPr>
                        <a:t>Dublin Market</a:t>
                      </a:r>
                      <a:endParaRPr sz="1000" b="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1000">
                          <a:solidFill>
                            <a:schemeClr val="dk1"/>
                          </a:solidFill>
                        </a:rPr>
                        <a:t>Every Saturday from May 18th through September 28th and enjoy all the best Dublin has to offer! The market is held from 9am-12pm</a:t>
                      </a: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sz="1000"/>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338"/>
        <p:cNvGrpSpPr/>
        <p:nvPr/>
      </p:nvGrpSpPr>
      <p:grpSpPr>
        <a:xfrm>
          <a:off x="0" y="0"/>
          <a:ext cx="0" cy="0"/>
          <a:chOff x="0" y="0"/>
          <a:chExt cx="0" cy="0"/>
        </a:xfrm>
      </p:grpSpPr>
      <p:pic>
        <p:nvPicPr>
          <p:cNvPr id="339" name="Google Shape;339;p54"/>
          <p:cNvPicPr preferRelativeResize="0"/>
          <p:nvPr/>
        </p:nvPicPr>
        <p:blipFill rotWithShape="1">
          <a:blip r:embed="rId3">
            <a:alphaModFix/>
          </a:blip>
          <a:srcRect/>
          <a:stretch/>
        </p:blipFill>
        <p:spPr>
          <a:xfrm>
            <a:off x="0" y="-5"/>
            <a:ext cx="9144000" cy="5143505"/>
          </a:xfrm>
          <a:prstGeom prst="rect">
            <a:avLst/>
          </a:prstGeom>
          <a:noFill/>
          <a:ln>
            <a:noFill/>
          </a:ln>
        </p:spPr>
      </p:pic>
      <p:sp>
        <p:nvSpPr>
          <p:cNvPr id="340" name="Google Shape;340;p54"/>
          <p:cNvSpPr/>
          <p:nvPr/>
        </p:nvSpPr>
        <p:spPr>
          <a:xfrm>
            <a:off x="262950" y="3239675"/>
            <a:ext cx="4207500" cy="1630200"/>
          </a:xfrm>
          <a:prstGeom prst="rect">
            <a:avLst/>
          </a:prstGeom>
          <a:solidFill>
            <a:srgbClr val="C6DB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300"/>
              <a:buFont typeface="Arial"/>
              <a:buNone/>
            </a:pPr>
            <a:r>
              <a:rPr lang="en" sz="2500" b="1">
                <a:solidFill>
                  <a:srgbClr val="006838"/>
                </a:solidFill>
                <a:latin typeface="Roboto"/>
                <a:ea typeface="Roboto"/>
                <a:cs typeface="Roboto"/>
                <a:sym typeface="Roboto"/>
              </a:rPr>
              <a:t>HOW TO PARTICIPATE</a:t>
            </a:r>
            <a:endParaRPr sz="2500" b="1">
              <a:solidFill>
                <a:srgbClr val="006838"/>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5"/>
        <p:cNvGrpSpPr/>
        <p:nvPr/>
      </p:nvGrpSpPr>
      <p:grpSpPr>
        <a:xfrm>
          <a:off x="0" y="0"/>
          <a:ext cx="0" cy="0"/>
          <a:chOff x="0" y="0"/>
          <a:chExt cx="0" cy="0"/>
        </a:xfrm>
      </p:grpSpPr>
      <p:pic>
        <p:nvPicPr>
          <p:cNvPr id="346" name="Google Shape;346;p55"/>
          <p:cNvPicPr preferRelativeResize="0"/>
          <p:nvPr/>
        </p:nvPicPr>
        <p:blipFill rotWithShape="1">
          <a:blip r:embed="rId3">
            <a:alphaModFix/>
          </a:blip>
          <a:srcRect t="17452" b="7674"/>
          <a:stretch/>
        </p:blipFill>
        <p:spPr>
          <a:xfrm>
            <a:off x="1" y="0"/>
            <a:ext cx="4571999" cy="5143501"/>
          </a:xfrm>
          <a:prstGeom prst="rect">
            <a:avLst/>
          </a:prstGeom>
          <a:noFill/>
          <a:ln>
            <a:noFill/>
          </a:ln>
        </p:spPr>
      </p:pic>
      <p:sp>
        <p:nvSpPr>
          <p:cNvPr id="347" name="Google Shape;347;p55"/>
          <p:cNvSpPr txBox="1">
            <a:spLocks noGrp="1"/>
          </p:cNvSpPr>
          <p:nvPr>
            <p:ph type="title"/>
          </p:nvPr>
        </p:nvSpPr>
        <p:spPr>
          <a:xfrm>
            <a:off x="49882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HOW TO PARTICIPATE</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48" name="Google Shape;348;p55"/>
          <p:cNvSpPr txBox="1"/>
          <p:nvPr/>
        </p:nvSpPr>
        <p:spPr>
          <a:xfrm>
            <a:off x="4988250" y="1024700"/>
            <a:ext cx="3868200" cy="3477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Now it’s time to show people what makes Dublin so special. Our community will benefit the most when Dublin’s businesses and tourism partners like you join the campaign. </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Here is how you can get involved by using social media to share your Right Here in Dublin stories and experiences.   </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dirty="0">
                <a:solidFill>
                  <a:srgbClr val="00582F"/>
                </a:solidFill>
                <a:latin typeface="Roboto"/>
                <a:ea typeface="Roboto"/>
                <a:cs typeface="Roboto"/>
                <a:sym typeface="Roboto"/>
              </a:rPr>
              <a:t>Curate and create engaging content</a:t>
            </a:r>
            <a:endParaRPr sz="1100" b="1" dirty="0">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Tell Dublin stories by posting content on your social media channels, or by sharing content from places like Dublin CVB, other local businesses and organizations, or even residents. </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On social media, always focus on your audience first. Ask yourself, “What’s in it for them?” This way, you will have a better chance of sharing content that is engaging and relevant. Think about how your business or organization meets your audience’s needs through its products and experiences. Then, identify how those products are connected to Dublin’s overall story. </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349" name="Google Shape;349;p55"/>
          <p:cNvCxnSpPr/>
          <p:nvPr/>
        </p:nvCxnSpPr>
        <p:spPr>
          <a:xfrm>
            <a:off x="4988250" y="825475"/>
            <a:ext cx="3768300" cy="0"/>
          </a:xfrm>
          <a:prstGeom prst="straightConnector1">
            <a:avLst/>
          </a:prstGeom>
          <a:noFill/>
          <a:ln w="9525" cap="flat" cmpd="sng">
            <a:solidFill>
              <a:srgbClr val="C6DB3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4"/>
        <p:cNvGrpSpPr/>
        <p:nvPr/>
      </p:nvGrpSpPr>
      <p:grpSpPr>
        <a:xfrm>
          <a:off x="0" y="0"/>
          <a:ext cx="0" cy="0"/>
          <a:chOff x="0" y="0"/>
          <a:chExt cx="0" cy="0"/>
        </a:xfrm>
      </p:grpSpPr>
      <p:sp>
        <p:nvSpPr>
          <p:cNvPr id="355" name="Google Shape;355;p56"/>
          <p:cNvSpPr txBox="1">
            <a:spLocks noGrp="1"/>
          </p:cNvSpPr>
          <p:nvPr>
            <p:ph type="title"/>
          </p:nvPr>
        </p:nvSpPr>
        <p:spPr>
          <a:xfrm>
            <a:off x="49882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HOW TO PARTICIPATE</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56" name="Google Shape;356;p56"/>
          <p:cNvSpPr txBox="1"/>
          <p:nvPr/>
        </p:nvSpPr>
        <p:spPr>
          <a:xfrm>
            <a:off x="4988250" y="1100900"/>
            <a:ext cx="3768300" cy="3477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Here are some more questions that will help you come up with ideas for new content that tells our story:</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Does your business have a unique origin story that reflects the special community spirit Right Here in Dublin?</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Is there something special (a story, proof points, etc.) about a product or experience that you offer Right Here in Dublin that visitors or locals may not know about?</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Are there special events that happen (or have happened) Right Here in Dublin that would inspire people to visit? Some examples have been included above in the calendar of events.</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357" name="Google Shape;357;p56"/>
          <p:cNvCxnSpPr/>
          <p:nvPr/>
        </p:nvCxnSpPr>
        <p:spPr>
          <a:xfrm>
            <a:off x="49882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58" name="Google Shape;358;p56"/>
          <p:cNvPicPr preferRelativeResize="0"/>
          <p:nvPr/>
        </p:nvPicPr>
        <p:blipFill rotWithShape="1">
          <a:blip r:embed="rId3">
            <a:alphaModFix/>
          </a:blip>
          <a:srcRect l="1769" t="31887" r="11911" b="3391"/>
          <a:stretch/>
        </p:blipFill>
        <p:spPr>
          <a:xfrm>
            <a:off x="1" y="0"/>
            <a:ext cx="4571999" cy="51435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3"/>
        <p:cNvGrpSpPr/>
        <p:nvPr/>
      </p:nvGrpSpPr>
      <p:grpSpPr>
        <a:xfrm>
          <a:off x="0" y="0"/>
          <a:ext cx="0" cy="0"/>
          <a:chOff x="0" y="0"/>
          <a:chExt cx="0" cy="0"/>
        </a:xfrm>
      </p:grpSpPr>
      <p:sp>
        <p:nvSpPr>
          <p:cNvPr id="364" name="Google Shape;364;p57"/>
          <p:cNvSpPr txBox="1">
            <a:spLocks noGrp="1"/>
          </p:cNvSpPr>
          <p:nvPr>
            <p:ph type="title"/>
          </p:nvPr>
        </p:nvSpPr>
        <p:spPr>
          <a:xfrm>
            <a:off x="49882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HOW TO PARTICIPATE</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65" name="Google Shape;365;p57"/>
          <p:cNvSpPr txBox="1"/>
          <p:nvPr/>
        </p:nvSpPr>
        <p:spPr>
          <a:xfrm>
            <a:off x="4988250" y="1100900"/>
            <a:ext cx="3768300" cy="34779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As you create new content, consider these best practices. What is the purpose of your new post?</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Effective content should check one or more of these boxes:</a:t>
            </a:r>
            <a:br>
              <a:rPr lang="en" sz="1100" b="1">
                <a:solidFill>
                  <a:srgbClr val="00582F"/>
                </a:solidFill>
                <a:latin typeface="Roboto"/>
                <a:ea typeface="Roboto"/>
                <a:cs typeface="Roboto"/>
                <a:sym typeface="Roboto"/>
              </a:rPr>
            </a:br>
            <a:endParaRPr sz="1100" b="1">
              <a:solidFill>
                <a:srgbClr val="00582F"/>
              </a:solidFill>
              <a:latin typeface="Roboto"/>
              <a:ea typeface="Roboto"/>
              <a:cs typeface="Roboto"/>
              <a:sym typeface="Roboto"/>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Inspires interest or intrigue – Motivate action and travel; videos or photo albums are often used to accomplish this. </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Grabs attention – Stop people from scrolling past and immediately focus their attention. </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Entertains – Show remarkable visuals or a sense of humor.</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Informs – Give people local tips or insider information. Provide event dates and suggest times of year to visit.</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Adds value – Provide exclusive offers or demonstrate value in terms of money and time.</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366" name="Google Shape;366;p57"/>
          <p:cNvCxnSpPr/>
          <p:nvPr/>
        </p:nvCxnSpPr>
        <p:spPr>
          <a:xfrm>
            <a:off x="49882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67" name="Google Shape;367;p57"/>
          <p:cNvPicPr preferRelativeResize="0"/>
          <p:nvPr/>
        </p:nvPicPr>
        <p:blipFill rotWithShape="1">
          <a:blip r:embed="rId3">
            <a:alphaModFix/>
          </a:blip>
          <a:srcRect t="278" b="268"/>
          <a:stretch/>
        </p:blipFill>
        <p:spPr>
          <a:xfrm>
            <a:off x="704725" y="556300"/>
            <a:ext cx="3247952" cy="38746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72"/>
        <p:cNvGrpSpPr/>
        <p:nvPr/>
      </p:nvGrpSpPr>
      <p:grpSpPr>
        <a:xfrm>
          <a:off x="0" y="0"/>
          <a:ext cx="0" cy="0"/>
          <a:chOff x="0" y="0"/>
          <a:chExt cx="0" cy="0"/>
        </a:xfrm>
      </p:grpSpPr>
      <p:sp>
        <p:nvSpPr>
          <p:cNvPr id="373" name="Google Shape;373;p58"/>
          <p:cNvSpPr txBox="1"/>
          <p:nvPr/>
        </p:nvSpPr>
        <p:spPr>
          <a:xfrm>
            <a:off x="381000" y="409175"/>
            <a:ext cx="8275800" cy="289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Here are some more tips for creating content and managing your online community: </a:t>
            </a:r>
            <a:br>
              <a:rPr lang="en" sz="1100">
                <a:solidFill>
                  <a:srgbClr val="00582F"/>
                </a:solidFill>
                <a:latin typeface="Roboto Light"/>
                <a:ea typeface="Roboto Light"/>
                <a:cs typeface="Roboto Light"/>
                <a:sym typeface="Roboto Light"/>
              </a:rPr>
            </a:br>
            <a:endParaRPr sz="1100">
              <a:solidFill>
                <a:srgbClr val="00582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Engage with others to grow your network and start the conversation! Social media is not a one-way broadcasting channel - it’s meant to engage with users all over the world and get people talking. Sometimes a simple ‘like’ or well-crafted comment/question is enough to gain a follower or engage with a social user. Avoid comments that are generic and overused such as “Great photo!”. Genuine comments resonate best because they show that you care. For example, ‘Can’t wait to welcome you to our pub! When will you be visiting?’ Channel engagement should be completed at least once a day. </a:t>
            </a:r>
            <a:br>
              <a:rPr lang="en" sz="1100">
                <a:solidFill>
                  <a:srgbClr val="00582F"/>
                </a:solidFill>
                <a:latin typeface="Roboto Light"/>
                <a:ea typeface="Roboto Light"/>
                <a:cs typeface="Roboto Light"/>
                <a:sym typeface="Roboto Light"/>
              </a:rPr>
            </a:br>
            <a:endParaRPr sz="1100">
              <a:solidFill>
                <a:srgbClr val="00582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Post your very best content. Social media is all about quality images. We have supplied you with a library of great photos and videos that you can use to promote the experiences in Dublin. Please use them! The better the images/video, the more followers you will attract and engage. Encourage your community to share their best photos/videos too.</a:t>
            </a:r>
            <a:endParaRPr sz="1100">
              <a:solidFill>
                <a:srgbClr val="00582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00582F"/>
              </a:buClr>
              <a:buSzPts val="1100"/>
              <a:buFont typeface="Roboto Light"/>
              <a:buChar char="●"/>
            </a:pPr>
            <a:br>
              <a:rPr lang="en" sz="1100">
                <a:solidFill>
                  <a:srgbClr val="00582F"/>
                </a:solidFill>
                <a:latin typeface="Roboto Light"/>
                <a:ea typeface="Roboto Light"/>
                <a:cs typeface="Roboto Light"/>
                <a:sym typeface="Roboto Light"/>
              </a:rPr>
            </a:br>
            <a:r>
              <a:rPr lang="en" sz="1100">
                <a:solidFill>
                  <a:srgbClr val="00582F"/>
                </a:solidFill>
                <a:latin typeface="Roboto Light"/>
                <a:ea typeface="Roboto Light"/>
                <a:cs typeface="Roboto Light"/>
                <a:sym typeface="Roboto Light"/>
              </a:rPr>
              <a:t>Keep your captions short. Get to the point. Most social post captions are cut off after the first 80 characters, so lead with what you need to say in the first sentence. This way, people will be curious enough to press the “more” button. For example: ‘Homegrown events happen right here in Dublin. Visit the @TheDublinMarket on Saturday mornings this spring and summer!’</a:t>
            </a:r>
            <a:endParaRPr sz="1100">
              <a:solidFill>
                <a:srgbClr val="00582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00582F"/>
              </a:buClr>
              <a:buSzPts val="1100"/>
              <a:buFont typeface="Roboto Light"/>
              <a:buChar char="●"/>
            </a:pPr>
            <a:br>
              <a:rPr lang="en" sz="1100">
                <a:solidFill>
                  <a:srgbClr val="00582F"/>
                </a:solidFill>
                <a:latin typeface="Roboto Light"/>
                <a:ea typeface="Roboto Light"/>
                <a:cs typeface="Roboto Light"/>
                <a:sym typeface="Roboto Light"/>
              </a:rPr>
            </a:br>
            <a:r>
              <a:rPr lang="en" sz="1100">
                <a:solidFill>
                  <a:srgbClr val="00582F"/>
                </a:solidFill>
                <a:latin typeface="Roboto Light"/>
                <a:ea typeface="Roboto Light"/>
                <a:cs typeface="Roboto Light"/>
                <a:sym typeface="Roboto Light"/>
              </a:rPr>
              <a:t>Use hashtags wisely. Only use hashtags that are related to your product or to Dublin, and only on Instagram and Twitter. For a more impactful caption, post the majority of your hashtags in the first comment.</a:t>
            </a:r>
            <a:endParaRPr sz="1100">
              <a:solidFill>
                <a:srgbClr val="00582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Tag your geo-location and other Dublin partners. This is one more opportunity to engage with people and help new followers find your content. Always include the geo-location of where your photo was taken, other partners highlighted in your content and encourage users to tag their locations, too. Tagging your social content can spread to many more other audiences in and out of your social community, so share the love!</a:t>
            </a:r>
            <a:endParaRPr sz="1100">
              <a:solidFill>
                <a:srgbClr val="00582F"/>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F374B"/>
        </a:solidFill>
        <a:effectLst/>
      </p:bgPr>
    </p:bg>
    <p:spTree>
      <p:nvGrpSpPr>
        <p:cNvPr id="1" name="Shape 215"/>
        <p:cNvGrpSpPr/>
        <p:nvPr/>
      </p:nvGrpSpPr>
      <p:grpSpPr>
        <a:xfrm>
          <a:off x="0" y="0"/>
          <a:ext cx="0" cy="0"/>
          <a:chOff x="0" y="0"/>
          <a:chExt cx="0" cy="0"/>
        </a:xfrm>
      </p:grpSpPr>
      <p:pic>
        <p:nvPicPr>
          <p:cNvPr id="216" name="Google Shape;216;p41"/>
          <p:cNvPicPr preferRelativeResize="0"/>
          <p:nvPr/>
        </p:nvPicPr>
        <p:blipFill rotWithShape="1">
          <a:blip r:embed="rId3">
            <a:alphaModFix/>
          </a:blip>
          <a:srcRect l="7172" t="9835" r="46" b="11855"/>
          <a:stretch/>
        </p:blipFill>
        <p:spPr>
          <a:xfrm>
            <a:off x="-1" y="0"/>
            <a:ext cx="9144003" cy="5143501"/>
          </a:xfrm>
          <a:prstGeom prst="rect">
            <a:avLst/>
          </a:prstGeom>
          <a:noFill/>
          <a:ln>
            <a:noFill/>
          </a:ln>
        </p:spPr>
      </p:pic>
      <p:sp>
        <p:nvSpPr>
          <p:cNvPr id="217" name="Google Shape;217;p41"/>
          <p:cNvSpPr/>
          <p:nvPr/>
        </p:nvSpPr>
        <p:spPr>
          <a:xfrm>
            <a:off x="4877200" y="-34125"/>
            <a:ext cx="42714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1"/>
          <p:cNvSpPr txBox="1"/>
          <p:nvPr/>
        </p:nvSpPr>
        <p:spPr>
          <a:xfrm>
            <a:off x="5094775" y="972950"/>
            <a:ext cx="3835500" cy="2541300"/>
          </a:xfrm>
          <a:prstGeom prst="rect">
            <a:avLst/>
          </a:prstGeom>
          <a:noFill/>
          <a:ln>
            <a:noFill/>
          </a:ln>
        </p:spPr>
        <p:txBody>
          <a:bodyPr spcFirstLastPara="1" wrap="square" lIns="0" tIns="0" rIns="0" bIns="91425" anchor="t" anchorCtr="0">
            <a:noAutofit/>
          </a:bodyPr>
          <a:lstStyle/>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As a Dublin, Ohio business or organization, you have a tremendous influence on what people think of our city. Your products and services are vital to the experiences that we collectively offer </a:t>
            </a:r>
            <a:r>
              <a:rPr lang="en" sz="1100">
                <a:solidFill>
                  <a:srgbClr val="00582F"/>
                </a:solidFill>
                <a:latin typeface="Roboto Light"/>
                <a:ea typeface="Roboto Light"/>
                <a:cs typeface="Roboto Light"/>
                <a:sym typeface="Roboto Light"/>
              </a:rPr>
              <a:t>to travelers</a:t>
            </a:r>
            <a:r>
              <a:rPr lang="en" sz="1100" dirty="0">
                <a:solidFill>
                  <a:srgbClr val="00582F"/>
                </a:solidFill>
                <a:latin typeface="Roboto Light"/>
                <a:ea typeface="Roboto Light"/>
                <a:cs typeface="Roboto Light"/>
                <a:sym typeface="Roboto Light"/>
              </a:rPr>
              <a:t>. Those experiences shape the stories that people tell about Dublin. They also affect the decisions people make when they consider a visit. </a:t>
            </a:r>
            <a:br>
              <a:rPr lang="en" sz="1100" dirty="0">
                <a:solidFill>
                  <a:srgbClr val="00582F"/>
                </a:solidFill>
                <a:latin typeface="Roboto Light"/>
                <a:ea typeface="Roboto Light"/>
                <a:cs typeface="Roboto Light"/>
                <a:sym typeface="Roboto Light"/>
              </a:rPr>
            </a:b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That’s why we invite you to join your tourism colleagues by participating in the Right Here in Dublin campaign. </a:t>
            </a:r>
            <a:br>
              <a:rPr lang="en" sz="1100" dirty="0">
                <a:solidFill>
                  <a:srgbClr val="00582F"/>
                </a:solidFill>
                <a:latin typeface="Roboto Light"/>
                <a:ea typeface="Roboto Light"/>
                <a:cs typeface="Roboto Light"/>
                <a:sym typeface="Roboto Light"/>
              </a:rPr>
            </a:b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This initiative has been developed to inspire visitors and locals alike to experience Dublin. It supports local businesses by highlighting what makes “Right Here” so special. In doing so, the campaign will build awareness and create urgency to visit the city.</a:t>
            </a:r>
            <a:br>
              <a:rPr lang="en" sz="1100" dirty="0">
                <a:solidFill>
                  <a:srgbClr val="00582F"/>
                </a:solidFill>
                <a:latin typeface="Roboto Light"/>
                <a:ea typeface="Roboto Light"/>
                <a:cs typeface="Roboto Light"/>
                <a:sym typeface="Roboto Light"/>
              </a:rPr>
            </a:b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dirty="0">
                <a:solidFill>
                  <a:srgbClr val="00582F"/>
                </a:solidFill>
                <a:latin typeface="Roboto Light"/>
                <a:ea typeface="Roboto Light"/>
                <a:cs typeface="Roboto Light"/>
                <a:sym typeface="Roboto Light"/>
              </a:rPr>
              <a:t>This is your opportunity to help this campaign succeed. Together as an industry, our online voices will amplify the distinctive, fun and welcoming experiences that Dublin has to offer.</a:t>
            </a: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sp>
        <p:nvSpPr>
          <p:cNvPr id="219" name="Google Shape;219;p41"/>
          <p:cNvSpPr txBox="1">
            <a:spLocks noGrp="1"/>
          </p:cNvSpPr>
          <p:nvPr>
            <p:ph type="title"/>
          </p:nvPr>
        </p:nvSpPr>
        <p:spPr>
          <a:xfrm>
            <a:off x="5094775" y="282050"/>
            <a:ext cx="4049100" cy="6909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ABOUT THE CAMPAIGN</a:t>
            </a:r>
            <a:endParaRPr sz="1500" b="1">
              <a:solidFill>
                <a:srgbClr val="00582F"/>
              </a:solidFill>
              <a:latin typeface="Roboto"/>
              <a:ea typeface="Roboto"/>
              <a:cs typeface="Roboto"/>
              <a:sym typeface="Roboto"/>
            </a:endParaRPr>
          </a:p>
        </p:txBody>
      </p:sp>
      <p:cxnSp>
        <p:nvCxnSpPr>
          <p:cNvPr id="220" name="Google Shape;220;p41"/>
          <p:cNvCxnSpPr/>
          <p:nvPr/>
        </p:nvCxnSpPr>
        <p:spPr>
          <a:xfrm rot="10800000" flipH="1">
            <a:off x="5094775" y="752875"/>
            <a:ext cx="2078700" cy="11400"/>
          </a:xfrm>
          <a:prstGeom prst="straightConnector1">
            <a:avLst/>
          </a:prstGeom>
          <a:noFill/>
          <a:ln w="9525" cap="flat" cmpd="sng">
            <a:solidFill>
              <a:srgbClr val="00582F"/>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8"/>
        <p:cNvGrpSpPr/>
        <p:nvPr/>
      </p:nvGrpSpPr>
      <p:grpSpPr>
        <a:xfrm>
          <a:off x="0" y="0"/>
          <a:ext cx="0" cy="0"/>
          <a:chOff x="0" y="0"/>
          <a:chExt cx="0" cy="0"/>
        </a:xfrm>
      </p:grpSpPr>
      <p:sp>
        <p:nvSpPr>
          <p:cNvPr id="379" name="Google Shape;379;p59"/>
          <p:cNvSpPr txBox="1">
            <a:spLocks noGrp="1"/>
          </p:cNvSpPr>
          <p:nvPr>
            <p:ph type="title"/>
          </p:nvPr>
        </p:nvSpPr>
        <p:spPr>
          <a:xfrm>
            <a:off x="4988250" y="340400"/>
            <a:ext cx="3657300" cy="305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POSTING SOCIAL CONTENT</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80" name="Google Shape;380;p59"/>
          <p:cNvSpPr txBox="1"/>
          <p:nvPr/>
        </p:nvSpPr>
        <p:spPr>
          <a:xfrm>
            <a:off x="4964675" y="1005325"/>
            <a:ext cx="3912900" cy="357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Follow these steps when posting content.</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Choose the piece of content or link that you would like to share.</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When sharing a link, make sure to select the appropriate image from the content above.</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If applicable, Include the Right Here in Dublin campaign messaging into your post.</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Tag all applicable partners and locations (geo-tag) that appear in the post, by taking the following steps: </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Type @ before typing the business name you would like to tag.</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Tap the name of the business you want to tag when it appears.</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a:solidFill>
                  <a:srgbClr val="00582F"/>
                </a:solidFill>
                <a:latin typeface="Roboto Light"/>
                <a:ea typeface="Roboto Light"/>
                <a:cs typeface="Roboto Light"/>
                <a:sym typeface="Roboto Light"/>
              </a:rPr>
              <a:t>Alternatively, start typing a business page’s name anywhere in the post or comment. Facebook will make suggestions as you type. Please note this last approach will only work on Facebook. </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381" name="Google Shape;381;p59"/>
          <p:cNvCxnSpPr/>
          <p:nvPr/>
        </p:nvCxnSpPr>
        <p:spPr>
          <a:xfrm>
            <a:off x="4988250" y="825475"/>
            <a:ext cx="3394800" cy="5400"/>
          </a:xfrm>
          <a:prstGeom prst="straightConnector1">
            <a:avLst/>
          </a:prstGeom>
          <a:noFill/>
          <a:ln w="9525" cap="flat" cmpd="sng">
            <a:solidFill>
              <a:srgbClr val="C6DB31"/>
            </a:solidFill>
            <a:prstDash val="solid"/>
            <a:round/>
            <a:headEnd type="none" w="med" len="med"/>
            <a:tailEnd type="none" w="med" len="med"/>
          </a:ln>
        </p:spPr>
      </p:cxnSp>
      <p:pic>
        <p:nvPicPr>
          <p:cNvPr id="382" name="Google Shape;382;p59"/>
          <p:cNvPicPr preferRelativeResize="0"/>
          <p:nvPr/>
        </p:nvPicPr>
        <p:blipFill rotWithShape="1">
          <a:blip r:embed="rId3">
            <a:alphaModFix/>
          </a:blip>
          <a:srcRect r="10562"/>
          <a:stretch/>
        </p:blipFill>
        <p:spPr>
          <a:xfrm>
            <a:off x="0" y="-21050"/>
            <a:ext cx="4701725"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7"/>
        <p:cNvGrpSpPr/>
        <p:nvPr/>
      </p:nvGrpSpPr>
      <p:grpSpPr>
        <a:xfrm>
          <a:off x="0" y="0"/>
          <a:ext cx="0" cy="0"/>
          <a:chOff x="0" y="0"/>
          <a:chExt cx="0" cy="0"/>
        </a:xfrm>
      </p:grpSpPr>
      <p:sp>
        <p:nvSpPr>
          <p:cNvPr id="388" name="Google Shape;388;p60"/>
          <p:cNvSpPr txBox="1">
            <a:spLocks noGrp="1"/>
          </p:cNvSpPr>
          <p:nvPr>
            <p:ph type="title"/>
          </p:nvPr>
        </p:nvSpPr>
        <p:spPr>
          <a:xfrm>
            <a:off x="40738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SAMPLE MESSAGING</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89" name="Google Shape;389;p60"/>
          <p:cNvSpPr txBox="1"/>
          <p:nvPr/>
        </p:nvSpPr>
        <p:spPr>
          <a:xfrm>
            <a:off x="3970825" y="1005325"/>
            <a:ext cx="4317600" cy="3573600"/>
          </a:xfrm>
          <a:prstGeom prst="rect">
            <a:avLst/>
          </a:prstGeom>
          <a:noFill/>
          <a:ln>
            <a:noFill/>
          </a:ln>
        </p:spPr>
        <p:txBody>
          <a:bodyPr spcFirstLastPara="1" wrap="square" lIns="0" tIns="0" rIns="0" bIns="0" anchor="t" anchorCtr="0">
            <a:noAutofit/>
          </a:bodyPr>
          <a:lstStyle/>
          <a:p>
            <a:pPr marL="457200" marR="0" lvl="0" indent="-298450" algn="l" rtl="0">
              <a:lnSpc>
                <a:spcPct val="115000"/>
              </a:lnSpc>
              <a:spcBef>
                <a:spcPts val="0"/>
              </a:spcBef>
              <a:spcAft>
                <a:spcPts val="0"/>
              </a:spcAft>
              <a:buClr>
                <a:srgbClr val="00582F"/>
              </a:buClr>
              <a:buSzPts val="1100"/>
              <a:buFont typeface="Roboto Light"/>
              <a:buChar char="●"/>
            </a:pPr>
            <a:r>
              <a:rPr lang="en" sz="1100" i="1">
                <a:solidFill>
                  <a:srgbClr val="00582F"/>
                </a:solidFill>
                <a:latin typeface="Roboto Light"/>
                <a:ea typeface="Roboto Light"/>
                <a:cs typeface="Roboto Light"/>
                <a:sym typeface="Roboto Light"/>
              </a:rPr>
              <a:t>Discover a friendly, vibrant and welcoming destination. It's your weekend—find your escape right here in Dublin.</a:t>
            </a:r>
            <a:br>
              <a:rPr lang="en" sz="1100">
                <a:solidFill>
                  <a:srgbClr val="00582F"/>
                </a:solidFill>
                <a:latin typeface="Roboto Light"/>
                <a:ea typeface="Roboto Light"/>
                <a:cs typeface="Roboto Light"/>
                <a:sym typeface="Roboto Light"/>
              </a:rPr>
            </a:b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Char char="●"/>
            </a:pPr>
            <a:r>
              <a:rPr lang="en" sz="1100" i="1">
                <a:solidFill>
                  <a:srgbClr val="00582F"/>
                </a:solidFill>
                <a:latin typeface="Roboto Light"/>
                <a:ea typeface="Roboto Light"/>
                <a:cs typeface="Roboto Light"/>
                <a:sym typeface="Roboto Light"/>
              </a:rPr>
              <a:t>Homegrown events happen right here in Dublin. Visit the @TheDublinMarket on Saturdays mornings this spring and summer.</a:t>
            </a:r>
            <a:endParaRPr sz="1100" i="1">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390" name="Google Shape;390;p60"/>
          <p:cNvCxnSpPr/>
          <p:nvPr/>
        </p:nvCxnSpPr>
        <p:spPr>
          <a:xfrm>
            <a:off x="40738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391" name="Google Shape;391;p60"/>
          <p:cNvPicPr preferRelativeResize="0"/>
          <p:nvPr/>
        </p:nvPicPr>
        <p:blipFill>
          <a:blip r:embed="rId3">
            <a:alphaModFix/>
          </a:blip>
          <a:stretch>
            <a:fillRect/>
          </a:stretch>
        </p:blipFill>
        <p:spPr>
          <a:xfrm>
            <a:off x="0" y="14900"/>
            <a:ext cx="3768300"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6"/>
        <p:cNvGrpSpPr/>
        <p:nvPr/>
      </p:nvGrpSpPr>
      <p:grpSpPr>
        <a:xfrm>
          <a:off x="0" y="0"/>
          <a:ext cx="0" cy="0"/>
          <a:chOff x="0" y="0"/>
          <a:chExt cx="0" cy="0"/>
        </a:xfrm>
      </p:grpSpPr>
      <p:sp>
        <p:nvSpPr>
          <p:cNvPr id="397" name="Google Shape;397;p61"/>
          <p:cNvSpPr/>
          <p:nvPr/>
        </p:nvSpPr>
        <p:spPr>
          <a:xfrm>
            <a:off x="400" y="-34125"/>
            <a:ext cx="46215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1"/>
          <p:cNvSpPr txBox="1">
            <a:spLocks noGrp="1"/>
          </p:cNvSpPr>
          <p:nvPr>
            <p:ph type="title"/>
          </p:nvPr>
        </p:nvSpPr>
        <p:spPr>
          <a:xfrm>
            <a:off x="49120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TIPS FOR SHARING POSTS</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399" name="Google Shape;399;p61"/>
          <p:cNvSpPr txBox="1"/>
          <p:nvPr/>
        </p:nvSpPr>
        <p:spPr>
          <a:xfrm>
            <a:off x="4859500" y="1005325"/>
            <a:ext cx="3965400" cy="357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a:solidFill>
                  <a:srgbClr val="00582F"/>
                </a:solidFill>
                <a:latin typeface="Roboto Light"/>
                <a:ea typeface="Roboto Light"/>
                <a:cs typeface="Roboto Light"/>
                <a:sym typeface="Roboto Light"/>
              </a:rPr>
              <a:t>Need a no-hassle way to participate? Re-post, share and retweet content from the Visit Dublin, Ohio social media channels. You can easily find and share these posts through your business’ page by visiting any of the social channels listed here:</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Facebook</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b="1">
              <a:solidFill>
                <a:srgbClr val="00582F"/>
              </a:solidFill>
              <a:latin typeface="Roboto"/>
              <a:ea typeface="Roboto"/>
              <a:cs typeface="Roboto"/>
              <a:sym typeface="Roboto"/>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To share an existing post, visit the </a:t>
            </a:r>
            <a:r>
              <a:rPr lang="en" sz="1100" u="sng">
                <a:solidFill>
                  <a:schemeClr val="hlink"/>
                </a:solidFill>
                <a:latin typeface="Roboto Light"/>
                <a:ea typeface="Roboto Light"/>
                <a:cs typeface="Roboto Light"/>
                <a:sym typeface="Roboto Light"/>
                <a:hlinkClick r:id="rId3"/>
              </a:rPr>
              <a:t>Visit Dublin Facebook</a:t>
            </a:r>
            <a:r>
              <a:rPr lang="en" sz="1100">
                <a:solidFill>
                  <a:srgbClr val="00582F"/>
                </a:solidFill>
                <a:latin typeface="Roboto Light"/>
                <a:ea typeface="Roboto Light"/>
                <a:cs typeface="Roboto Light"/>
                <a:sym typeface="Roboto Light"/>
              </a:rPr>
              <a:t> page.</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Identify the post you would like to share.</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Click Share below a post.</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Select Share in the dropdown menu.</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To choose where you want to share, click Share on your own timeline at the top of the popup menu, and select the following option: Share on your Page you manage.	</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Write a message.</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400" name="Google Shape;400;p61"/>
          <p:cNvCxnSpPr/>
          <p:nvPr/>
        </p:nvCxnSpPr>
        <p:spPr>
          <a:xfrm>
            <a:off x="49120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401" name="Google Shape;401;p61"/>
          <p:cNvPicPr preferRelativeResize="0"/>
          <p:nvPr/>
        </p:nvPicPr>
        <p:blipFill>
          <a:blip r:embed="rId4">
            <a:alphaModFix/>
          </a:blip>
          <a:stretch>
            <a:fillRect/>
          </a:stretch>
        </p:blipFill>
        <p:spPr>
          <a:xfrm>
            <a:off x="365600" y="980450"/>
            <a:ext cx="3865600" cy="2861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6"/>
        <p:cNvGrpSpPr/>
        <p:nvPr/>
      </p:nvGrpSpPr>
      <p:grpSpPr>
        <a:xfrm>
          <a:off x="0" y="0"/>
          <a:ext cx="0" cy="0"/>
          <a:chOff x="0" y="0"/>
          <a:chExt cx="0" cy="0"/>
        </a:xfrm>
      </p:grpSpPr>
      <p:sp>
        <p:nvSpPr>
          <p:cNvPr id="407" name="Google Shape;407;p62"/>
          <p:cNvSpPr/>
          <p:nvPr/>
        </p:nvSpPr>
        <p:spPr>
          <a:xfrm>
            <a:off x="400" y="-34125"/>
            <a:ext cx="45015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2"/>
          <p:cNvSpPr txBox="1">
            <a:spLocks noGrp="1"/>
          </p:cNvSpPr>
          <p:nvPr>
            <p:ph type="title"/>
          </p:nvPr>
        </p:nvSpPr>
        <p:spPr>
          <a:xfrm>
            <a:off x="49120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TIPS FOR SHARING POSTS</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409" name="Google Shape;409;p62"/>
          <p:cNvSpPr txBox="1"/>
          <p:nvPr/>
        </p:nvSpPr>
        <p:spPr>
          <a:xfrm>
            <a:off x="4859500" y="1005325"/>
            <a:ext cx="3820800" cy="357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Twitter</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b="1">
              <a:solidFill>
                <a:srgbClr val="00582F"/>
              </a:solidFill>
              <a:latin typeface="Roboto"/>
              <a:ea typeface="Roboto"/>
              <a:cs typeface="Roboto"/>
              <a:sym typeface="Roboto"/>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To retweet an existing tweet, visit the </a:t>
            </a:r>
            <a:r>
              <a:rPr lang="en" sz="1100" u="sng">
                <a:solidFill>
                  <a:schemeClr val="hlink"/>
                </a:solidFill>
                <a:latin typeface="Roboto Light"/>
                <a:ea typeface="Roboto Light"/>
                <a:cs typeface="Roboto Light"/>
                <a:sym typeface="Roboto Light"/>
                <a:hlinkClick r:id="rId3"/>
              </a:rPr>
              <a:t>Visit Dublin Twitter </a:t>
            </a:r>
            <a:r>
              <a:rPr lang="en" sz="1100">
                <a:solidFill>
                  <a:srgbClr val="00582F"/>
                </a:solidFill>
                <a:latin typeface="Roboto Light"/>
                <a:ea typeface="Roboto Light"/>
                <a:cs typeface="Roboto Light"/>
                <a:sym typeface="Roboto Light"/>
              </a:rPr>
              <a:t>account.</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Identify the tweet you would like to share.</a:t>
            </a:r>
            <a:endParaRPr sz="1100">
              <a:solidFill>
                <a:srgbClr val="00582F"/>
              </a:solidFill>
              <a:latin typeface="Roboto Light"/>
              <a:ea typeface="Roboto Light"/>
              <a:cs typeface="Roboto Light"/>
              <a:sym typeface="Roboto Light"/>
            </a:endParaRPr>
          </a:p>
          <a:p>
            <a:pPr marL="457200" marR="0" lvl="0" indent="-298450" algn="l" rtl="0">
              <a:lnSpc>
                <a:spcPct val="115000"/>
              </a:lnSpc>
              <a:spcBef>
                <a:spcPts val="0"/>
              </a:spcBef>
              <a:spcAft>
                <a:spcPts val="0"/>
              </a:spcAft>
              <a:buClr>
                <a:srgbClr val="00582F"/>
              </a:buClr>
              <a:buSzPts val="1100"/>
              <a:buFont typeface="Roboto Light"/>
              <a:buAutoNum type="arabicPeriod"/>
            </a:pPr>
            <a:r>
              <a:rPr lang="en" sz="1100">
                <a:solidFill>
                  <a:srgbClr val="00582F"/>
                </a:solidFill>
                <a:latin typeface="Roboto Light"/>
                <a:ea typeface="Roboto Light"/>
                <a:cs typeface="Roboto Light"/>
                <a:sym typeface="Roboto Light"/>
              </a:rPr>
              <a:t>Click retweet underneath the tweet. This will share it to your timeline.</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410" name="Google Shape;410;p62"/>
          <p:cNvCxnSpPr/>
          <p:nvPr/>
        </p:nvCxnSpPr>
        <p:spPr>
          <a:xfrm>
            <a:off x="49120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411" name="Google Shape;411;p62"/>
          <p:cNvPicPr preferRelativeResize="0"/>
          <p:nvPr/>
        </p:nvPicPr>
        <p:blipFill>
          <a:blip r:embed="rId4">
            <a:alphaModFix/>
          </a:blip>
          <a:stretch>
            <a:fillRect/>
          </a:stretch>
        </p:blipFill>
        <p:spPr>
          <a:xfrm>
            <a:off x="426100" y="901675"/>
            <a:ext cx="3599100" cy="2661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6"/>
        <p:cNvGrpSpPr/>
        <p:nvPr/>
      </p:nvGrpSpPr>
      <p:grpSpPr>
        <a:xfrm>
          <a:off x="0" y="0"/>
          <a:ext cx="0" cy="0"/>
          <a:chOff x="0" y="0"/>
          <a:chExt cx="0" cy="0"/>
        </a:xfrm>
      </p:grpSpPr>
      <p:sp>
        <p:nvSpPr>
          <p:cNvPr id="417" name="Google Shape;417;p63"/>
          <p:cNvSpPr/>
          <p:nvPr/>
        </p:nvSpPr>
        <p:spPr>
          <a:xfrm>
            <a:off x="400" y="-34125"/>
            <a:ext cx="4333200" cy="5177700"/>
          </a:xfrm>
          <a:prstGeom prst="rect">
            <a:avLst/>
          </a:prstGeom>
          <a:solidFill>
            <a:srgbClr val="C6DB31">
              <a:alpha val="8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3"/>
          <p:cNvSpPr txBox="1">
            <a:spLocks noGrp="1"/>
          </p:cNvSpPr>
          <p:nvPr>
            <p:ph type="title"/>
          </p:nvPr>
        </p:nvSpPr>
        <p:spPr>
          <a:xfrm>
            <a:off x="4912050" y="340400"/>
            <a:ext cx="36573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TIPS FOR SHARING POSTS</a:t>
            </a:r>
            <a:endParaRPr sz="1500" b="1">
              <a:solidFill>
                <a:srgbClr val="00582F"/>
              </a:solidFill>
              <a:latin typeface="Roboto"/>
              <a:ea typeface="Roboto"/>
              <a:cs typeface="Roboto"/>
              <a:sym typeface="Roboto"/>
            </a:endParaRPr>
          </a:p>
          <a:p>
            <a:pPr marL="0" lvl="0" indent="0" algn="l" rtl="0">
              <a:lnSpc>
                <a:spcPct val="100000"/>
              </a:lnSpc>
              <a:spcBef>
                <a:spcPts val="0"/>
              </a:spcBef>
              <a:spcAft>
                <a:spcPts val="0"/>
              </a:spcAft>
              <a:buSzPts val="3300"/>
              <a:buNone/>
            </a:pPr>
            <a:endParaRPr sz="1500" b="1">
              <a:solidFill>
                <a:srgbClr val="00582F"/>
              </a:solidFill>
              <a:latin typeface="Roboto"/>
              <a:ea typeface="Roboto"/>
              <a:cs typeface="Roboto"/>
              <a:sym typeface="Roboto"/>
            </a:endParaRPr>
          </a:p>
        </p:txBody>
      </p:sp>
      <p:sp>
        <p:nvSpPr>
          <p:cNvPr id="419" name="Google Shape;419;p63"/>
          <p:cNvSpPr txBox="1"/>
          <p:nvPr/>
        </p:nvSpPr>
        <p:spPr>
          <a:xfrm>
            <a:off x="4859500" y="1005325"/>
            <a:ext cx="3820800" cy="3573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Instagram &amp; Youtube</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r>
              <a:rPr lang="en" sz="1100">
                <a:solidFill>
                  <a:srgbClr val="00582F"/>
                </a:solidFill>
                <a:latin typeface="Roboto Light"/>
                <a:ea typeface="Roboto Light"/>
                <a:cs typeface="Roboto Light"/>
                <a:sym typeface="Roboto Light"/>
              </a:rPr>
              <a:t>Please note that Instagram and Youtube do not allow people to share existing posts within their respective networks. </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a:solidFill>
                  <a:srgbClr val="00582F"/>
                </a:solidFill>
                <a:latin typeface="Roboto Light"/>
                <a:ea typeface="Roboto Light"/>
                <a:cs typeface="Roboto Light"/>
                <a:sym typeface="Roboto Light"/>
              </a:rPr>
              <a:t>However, you can share an existing </a:t>
            </a:r>
            <a:r>
              <a:rPr lang="en" sz="1100" u="sng">
                <a:solidFill>
                  <a:schemeClr val="hlink"/>
                </a:solidFill>
                <a:latin typeface="Roboto Light"/>
                <a:ea typeface="Roboto Light"/>
                <a:cs typeface="Roboto Light"/>
                <a:sym typeface="Roboto Light"/>
                <a:hlinkClick r:id="rId3"/>
              </a:rPr>
              <a:t>Instagram</a:t>
            </a:r>
            <a:r>
              <a:rPr lang="en" sz="1100">
                <a:solidFill>
                  <a:srgbClr val="00582F"/>
                </a:solidFill>
                <a:latin typeface="Roboto Light"/>
                <a:ea typeface="Roboto Light"/>
                <a:cs typeface="Roboto Light"/>
                <a:sym typeface="Roboto Light"/>
              </a:rPr>
              <a:t> or </a:t>
            </a:r>
            <a:r>
              <a:rPr lang="en" sz="1100" u="sng">
                <a:solidFill>
                  <a:schemeClr val="hlink"/>
                </a:solidFill>
                <a:latin typeface="Roboto Light"/>
                <a:ea typeface="Roboto Light"/>
                <a:cs typeface="Roboto Light"/>
                <a:sym typeface="Roboto Light"/>
                <a:hlinkClick r:id="rId4"/>
              </a:rPr>
              <a:t>Youtube</a:t>
            </a:r>
            <a:r>
              <a:rPr lang="en" sz="1100">
                <a:solidFill>
                  <a:srgbClr val="00582F"/>
                </a:solidFill>
                <a:latin typeface="Roboto Light"/>
                <a:ea typeface="Roboto Light"/>
                <a:cs typeface="Roboto Light"/>
                <a:sym typeface="Roboto Light"/>
              </a:rPr>
              <a:t> post on Facebook or Twitter. To do so, simply copy and paste the link to the Instagram or Youtube post, and follow the four steps for posting content outlined above.</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Visit Dublin Social Channels </a:t>
            </a: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Facebook</a:t>
            </a:r>
            <a:r>
              <a:rPr lang="en" sz="1100">
                <a:solidFill>
                  <a:srgbClr val="00582F"/>
                </a:solidFill>
                <a:latin typeface="Roboto Light"/>
                <a:ea typeface="Roboto Light"/>
                <a:cs typeface="Roboto Light"/>
                <a:sym typeface="Roboto Light"/>
              </a:rPr>
              <a:t>: https://www.facebook.com/DublinCVB/</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Twitter</a:t>
            </a:r>
            <a:r>
              <a:rPr lang="en" sz="1100">
                <a:solidFill>
                  <a:srgbClr val="00582F"/>
                </a:solidFill>
                <a:latin typeface="Roboto Light"/>
                <a:ea typeface="Roboto Light"/>
                <a:cs typeface="Roboto Light"/>
                <a:sym typeface="Roboto Light"/>
              </a:rPr>
              <a:t>: https://twitter.com/visitdublinohio</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Instagram</a:t>
            </a:r>
            <a:r>
              <a:rPr lang="en" sz="1100">
                <a:solidFill>
                  <a:srgbClr val="00582F"/>
                </a:solidFill>
                <a:latin typeface="Roboto Light"/>
                <a:ea typeface="Roboto Light"/>
                <a:cs typeface="Roboto Light"/>
                <a:sym typeface="Roboto Light"/>
              </a:rPr>
              <a:t>: https://www.instagram.com/visitdublinohio/</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Youtube</a:t>
            </a:r>
            <a:r>
              <a:rPr lang="en" sz="1100">
                <a:solidFill>
                  <a:srgbClr val="00582F"/>
                </a:solidFill>
                <a:latin typeface="Roboto Light"/>
                <a:ea typeface="Roboto Light"/>
                <a:cs typeface="Roboto Light"/>
                <a:sym typeface="Roboto Light"/>
              </a:rPr>
              <a:t>: https://www.youtube.com/user/DublinCVB</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Blog</a:t>
            </a:r>
            <a:r>
              <a:rPr lang="en" sz="1100">
                <a:solidFill>
                  <a:srgbClr val="00582F"/>
                </a:solidFill>
                <a:latin typeface="Roboto Light"/>
                <a:ea typeface="Roboto Light"/>
                <a:cs typeface="Roboto Light"/>
                <a:sym typeface="Roboto Light"/>
              </a:rPr>
              <a:t>: </a:t>
            </a:r>
            <a:r>
              <a:rPr lang="en" sz="1100" u="sng">
                <a:solidFill>
                  <a:schemeClr val="hlink"/>
                </a:solidFill>
                <a:latin typeface="Roboto Light"/>
                <a:ea typeface="Roboto Light"/>
                <a:cs typeface="Roboto Light"/>
                <a:sym typeface="Roboto Light"/>
                <a:hlinkClick r:id="rId5"/>
              </a:rPr>
              <a:t>https://www.visitdublinohio.com/blog/</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r>
              <a:rPr lang="en" sz="1100" b="1">
                <a:solidFill>
                  <a:srgbClr val="00582F"/>
                </a:solidFill>
                <a:latin typeface="Roboto"/>
                <a:ea typeface="Roboto"/>
                <a:cs typeface="Roboto"/>
                <a:sym typeface="Roboto"/>
              </a:rPr>
              <a:t>Hashtag</a:t>
            </a:r>
            <a:r>
              <a:rPr lang="en" sz="1100">
                <a:solidFill>
                  <a:srgbClr val="00582F"/>
                </a:solidFill>
                <a:latin typeface="Roboto Light"/>
                <a:ea typeface="Roboto Light"/>
                <a:cs typeface="Roboto Light"/>
                <a:sym typeface="Roboto Light"/>
              </a:rPr>
              <a:t>: #sodublin</a:t>
            </a: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b="1">
              <a:solidFill>
                <a:srgbClr val="00582F"/>
              </a:solidFill>
              <a:latin typeface="Roboto"/>
              <a:ea typeface="Roboto"/>
              <a:cs typeface="Roboto"/>
              <a:sym typeface="Roboto"/>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a:solidFill>
                <a:srgbClr val="00582F"/>
              </a:solidFill>
              <a:latin typeface="Roboto Light"/>
              <a:ea typeface="Roboto Light"/>
              <a:cs typeface="Roboto Light"/>
              <a:sym typeface="Roboto Light"/>
            </a:endParaRPr>
          </a:p>
        </p:txBody>
      </p:sp>
      <p:cxnSp>
        <p:nvCxnSpPr>
          <p:cNvPr id="420" name="Google Shape;420;p63"/>
          <p:cNvCxnSpPr/>
          <p:nvPr/>
        </p:nvCxnSpPr>
        <p:spPr>
          <a:xfrm>
            <a:off x="4912050" y="825475"/>
            <a:ext cx="3768300" cy="0"/>
          </a:xfrm>
          <a:prstGeom prst="straightConnector1">
            <a:avLst/>
          </a:prstGeom>
          <a:noFill/>
          <a:ln w="9525" cap="flat" cmpd="sng">
            <a:solidFill>
              <a:srgbClr val="C6DB31"/>
            </a:solidFill>
            <a:prstDash val="solid"/>
            <a:round/>
            <a:headEnd type="none" w="med" len="med"/>
            <a:tailEnd type="none" w="med" len="med"/>
          </a:ln>
        </p:spPr>
      </p:cxnSp>
      <p:pic>
        <p:nvPicPr>
          <p:cNvPr id="421" name="Google Shape;421;p63"/>
          <p:cNvPicPr preferRelativeResize="0"/>
          <p:nvPr/>
        </p:nvPicPr>
        <p:blipFill>
          <a:blip r:embed="rId6">
            <a:alphaModFix/>
          </a:blip>
          <a:stretch>
            <a:fillRect/>
          </a:stretch>
        </p:blipFill>
        <p:spPr>
          <a:xfrm>
            <a:off x="765275" y="812475"/>
            <a:ext cx="2803275" cy="3486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82F"/>
        </a:solidFill>
        <a:effectLst/>
      </p:bgPr>
    </p:bg>
    <p:spTree>
      <p:nvGrpSpPr>
        <p:cNvPr id="1" name="Shape 425"/>
        <p:cNvGrpSpPr/>
        <p:nvPr/>
      </p:nvGrpSpPr>
      <p:grpSpPr>
        <a:xfrm>
          <a:off x="0" y="0"/>
          <a:ext cx="0" cy="0"/>
          <a:chOff x="0" y="0"/>
          <a:chExt cx="0" cy="0"/>
        </a:xfrm>
      </p:grpSpPr>
      <p:grpSp>
        <p:nvGrpSpPr>
          <p:cNvPr id="426" name="Google Shape;426;p64"/>
          <p:cNvGrpSpPr/>
          <p:nvPr/>
        </p:nvGrpSpPr>
        <p:grpSpPr>
          <a:xfrm>
            <a:off x="851787" y="1838900"/>
            <a:ext cx="3478027" cy="1261425"/>
            <a:chOff x="3009650" y="1838900"/>
            <a:chExt cx="3478027" cy="1261425"/>
          </a:xfrm>
        </p:grpSpPr>
        <p:pic>
          <p:nvPicPr>
            <p:cNvPr id="427" name="Google Shape;427;p64"/>
            <p:cNvPicPr preferRelativeResize="0"/>
            <p:nvPr/>
          </p:nvPicPr>
          <p:blipFill>
            <a:blip r:embed="rId3">
              <a:alphaModFix/>
            </a:blip>
            <a:stretch>
              <a:fillRect/>
            </a:stretch>
          </p:blipFill>
          <p:spPr>
            <a:xfrm>
              <a:off x="4815875" y="2156725"/>
              <a:ext cx="1671802" cy="625775"/>
            </a:xfrm>
            <a:prstGeom prst="rect">
              <a:avLst/>
            </a:prstGeom>
            <a:noFill/>
            <a:ln>
              <a:noFill/>
            </a:ln>
          </p:spPr>
        </p:pic>
        <p:pic>
          <p:nvPicPr>
            <p:cNvPr id="428" name="Google Shape;428;p64"/>
            <p:cNvPicPr preferRelativeResize="0"/>
            <p:nvPr/>
          </p:nvPicPr>
          <p:blipFill>
            <a:blip r:embed="rId4">
              <a:alphaModFix/>
            </a:blip>
            <a:stretch>
              <a:fillRect/>
            </a:stretch>
          </p:blipFill>
          <p:spPr>
            <a:xfrm>
              <a:off x="3009650" y="1838900"/>
              <a:ext cx="1261425" cy="1261425"/>
            </a:xfrm>
            <a:prstGeom prst="rect">
              <a:avLst/>
            </a:prstGeom>
            <a:noFill/>
            <a:ln>
              <a:noFill/>
            </a:ln>
          </p:spPr>
        </p:pic>
        <p:cxnSp>
          <p:nvCxnSpPr>
            <p:cNvPr id="429" name="Google Shape;429;p64"/>
            <p:cNvCxnSpPr/>
            <p:nvPr/>
          </p:nvCxnSpPr>
          <p:spPr>
            <a:xfrm>
              <a:off x="4462675" y="2051925"/>
              <a:ext cx="0" cy="835500"/>
            </a:xfrm>
            <a:prstGeom prst="straightConnector1">
              <a:avLst/>
            </a:prstGeom>
            <a:noFill/>
            <a:ln w="9525" cap="flat" cmpd="sng">
              <a:solidFill>
                <a:srgbClr val="C6DB31"/>
              </a:solidFill>
              <a:prstDash val="solid"/>
              <a:round/>
              <a:headEnd type="none" w="med" len="med"/>
              <a:tailEnd type="none" w="med" len="med"/>
            </a:ln>
          </p:spPr>
        </p:cxnSp>
      </p:grpSp>
      <p:pic>
        <p:nvPicPr>
          <p:cNvPr id="430" name="Google Shape;430;p64"/>
          <p:cNvPicPr preferRelativeResize="0"/>
          <p:nvPr/>
        </p:nvPicPr>
        <p:blipFill rotWithShape="1">
          <a:blip r:embed="rId5">
            <a:alphaModFix/>
          </a:blip>
          <a:srcRect l="-14169" t="2544" r="-21423" b="10620"/>
          <a:stretch/>
        </p:blipFill>
        <p:spPr>
          <a:xfrm>
            <a:off x="5566400" y="395400"/>
            <a:ext cx="3332548" cy="474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C6DB31"/>
        </a:solidFill>
        <a:effectLst/>
      </p:bgPr>
    </p:bg>
    <p:spTree>
      <p:nvGrpSpPr>
        <p:cNvPr id="1" name="Shape 225"/>
        <p:cNvGrpSpPr/>
        <p:nvPr/>
      </p:nvGrpSpPr>
      <p:grpSpPr>
        <a:xfrm>
          <a:off x="0" y="0"/>
          <a:ext cx="0" cy="0"/>
          <a:chOff x="0" y="0"/>
          <a:chExt cx="0" cy="0"/>
        </a:xfrm>
      </p:grpSpPr>
      <p:sp>
        <p:nvSpPr>
          <p:cNvPr id="226" name="Google Shape;226;p42"/>
          <p:cNvSpPr/>
          <p:nvPr/>
        </p:nvSpPr>
        <p:spPr>
          <a:xfrm>
            <a:off x="4500" y="4500"/>
            <a:ext cx="4572000" cy="5143500"/>
          </a:xfrm>
          <a:prstGeom prst="rect">
            <a:avLst/>
          </a:prstGeom>
          <a:solidFill>
            <a:srgbClr val="005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2"/>
          <p:cNvSpPr/>
          <p:nvPr/>
        </p:nvSpPr>
        <p:spPr>
          <a:xfrm>
            <a:off x="4149900" y="2231150"/>
            <a:ext cx="844200" cy="844200"/>
          </a:xfrm>
          <a:prstGeom prst="ellipse">
            <a:avLst/>
          </a:prstGeom>
          <a:solidFill>
            <a:srgbClr val="C6D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2"/>
          <p:cNvSpPr txBox="1">
            <a:spLocks noGrp="1"/>
          </p:cNvSpPr>
          <p:nvPr>
            <p:ph type="title"/>
          </p:nvPr>
        </p:nvSpPr>
        <p:spPr>
          <a:xfrm>
            <a:off x="414975" y="2231150"/>
            <a:ext cx="3455400" cy="6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3200" b="1">
                <a:solidFill>
                  <a:srgbClr val="C6DB31"/>
                </a:solidFill>
                <a:latin typeface="Roboto"/>
                <a:ea typeface="Roboto"/>
                <a:cs typeface="Roboto"/>
                <a:sym typeface="Roboto"/>
              </a:rPr>
              <a:t>INSPIRE</a:t>
            </a:r>
            <a:endParaRPr sz="3200" b="1">
              <a:solidFill>
                <a:srgbClr val="C6DB31"/>
              </a:solidFill>
              <a:latin typeface="Roboto"/>
              <a:ea typeface="Roboto"/>
              <a:cs typeface="Roboto"/>
              <a:sym typeface="Roboto"/>
            </a:endParaRPr>
          </a:p>
          <a:p>
            <a:pPr marL="0" lvl="0" indent="0" algn="ctr" rtl="0">
              <a:lnSpc>
                <a:spcPct val="100000"/>
              </a:lnSpc>
              <a:spcBef>
                <a:spcPts val="0"/>
              </a:spcBef>
              <a:spcAft>
                <a:spcPts val="0"/>
              </a:spcAft>
              <a:buSzPts val="3300"/>
              <a:buNone/>
            </a:pPr>
            <a:r>
              <a:rPr lang="en" sz="3200" b="1">
                <a:solidFill>
                  <a:srgbClr val="C6DB31"/>
                </a:solidFill>
                <a:latin typeface="Roboto"/>
                <a:ea typeface="Roboto"/>
                <a:cs typeface="Roboto"/>
                <a:sym typeface="Roboto"/>
              </a:rPr>
              <a:t>TRAVELERS </a:t>
            </a:r>
            <a:endParaRPr sz="3200" b="1">
              <a:solidFill>
                <a:srgbClr val="C6DB31"/>
              </a:solidFill>
              <a:latin typeface="Roboto"/>
              <a:ea typeface="Roboto"/>
              <a:cs typeface="Roboto"/>
              <a:sym typeface="Roboto"/>
            </a:endParaRPr>
          </a:p>
          <a:p>
            <a:pPr marL="0" lvl="0" indent="0" algn="ctr" rtl="0">
              <a:spcBef>
                <a:spcPts val="0"/>
              </a:spcBef>
              <a:spcAft>
                <a:spcPts val="0"/>
              </a:spcAft>
              <a:buClr>
                <a:schemeClr val="dk1"/>
              </a:buClr>
              <a:buSzPts val="3300"/>
              <a:buFont typeface="Arial"/>
              <a:buNone/>
            </a:pPr>
            <a:endParaRPr sz="400" b="1">
              <a:solidFill>
                <a:srgbClr val="C6DB31"/>
              </a:solidFill>
              <a:latin typeface="Arial"/>
              <a:ea typeface="Arial"/>
              <a:cs typeface="Arial"/>
              <a:sym typeface="Arial"/>
            </a:endParaRPr>
          </a:p>
          <a:p>
            <a:pPr marL="0" lvl="0" indent="0" algn="ctr" rtl="0">
              <a:lnSpc>
                <a:spcPct val="100000"/>
              </a:lnSpc>
              <a:spcBef>
                <a:spcPts val="0"/>
              </a:spcBef>
              <a:spcAft>
                <a:spcPts val="0"/>
              </a:spcAft>
              <a:buSzPts val="3300"/>
              <a:buNone/>
            </a:pPr>
            <a:endParaRPr sz="2000" b="1">
              <a:solidFill>
                <a:srgbClr val="C6DB31"/>
              </a:solidFill>
              <a:latin typeface="Arial"/>
              <a:ea typeface="Arial"/>
              <a:cs typeface="Arial"/>
              <a:sym typeface="Arial"/>
            </a:endParaRPr>
          </a:p>
        </p:txBody>
      </p:sp>
      <p:sp>
        <p:nvSpPr>
          <p:cNvPr id="229" name="Google Shape;229;p42"/>
          <p:cNvSpPr txBox="1"/>
          <p:nvPr/>
        </p:nvSpPr>
        <p:spPr>
          <a:xfrm>
            <a:off x="4576500" y="3357950"/>
            <a:ext cx="4572000" cy="8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582F"/>
                </a:solidFill>
                <a:latin typeface="Roboto Light"/>
                <a:ea typeface="Roboto Light"/>
                <a:cs typeface="Roboto Light"/>
                <a:sym typeface="Roboto Light"/>
              </a:rPr>
              <a:t>Compel action; motivate travelers to visit now</a:t>
            </a:r>
            <a:endParaRPr sz="1200">
              <a:solidFill>
                <a:srgbClr val="00582F"/>
              </a:solidFill>
              <a:latin typeface="Roboto Light"/>
              <a:ea typeface="Roboto Light"/>
              <a:cs typeface="Roboto Light"/>
              <a:sym typeface="Roboto Light"/>
            </a:endParaRPr>
          </a:p>
        </p:txBody>
      </p:sp>
      <p:sp>
        <p:nvSpPr>
          <p:cNvPr id="230" name="Google Shape;230;p42"/>
          <p:cNvSpPr/>
          <p:nvPr/>
        </p:nvSpPr>
        <p:spPr>
          <a:xfrm>
            <a:off x="4331809" y="2411000"/>
            <a:ext cx="484500" cy="484500"/>
          </a:xfrm>
          <a:prstGeom prst="plus">
            <a:avLst>
              <a:gd name="adj" fmla="val 36368"/>
            </a:avLst>
          </a:prstGeom>
          <a:solidFill>
            <a:srgbClr val="005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2"/>
          <p:cNvSpPr txBox="1">
            <a:spLocks noGrp="1"/>
          </p:cNvSpPr>
          <p:nvPr>
            <p:ph type="title"/>
          </p:nvPr>
        </p:nvSpPr>
        <p:spPr>
          <a:xfrm>
            <a:off x="4500" y="3335400"/>
            <a:ext cx="4572000" cy="6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3300"/>
              <a:buNone/>
            </a:pPr>
            <a:r>
              <a:rPr lang="en" sz="1200">
                <a:solidFill>
                  <a:srgbClr val="C6DB31"/>
                </a:solidFill>
                <a:latin typeface="Roboto Light"/>
                <a:ea typeface="Roboto Light"/>
                <a:cs typeface="Roboto Light"/>
                <a:sym typeface="Roboto Light"/>
              </a:rPr>
              <a:t>Inspire would-be guests from near and far</a:t>
            </a:r>
            <a:endParaRPr sz="1200">
              <a:solidFill>
                <a:srgbClr val="C6DB31"/>
              </a:solidFill>
              <a:latin typeface="Roboto Light"/>
              <a:ea typeface="Roboto Light"/>
              <a:cs typeface="Roboto Light"/>
              <a:sym typeface="Roboto Light"/>
            </a:endParaRPr>
          </a:p>
          <a:p>
            <a:pPr marL="0" lvl="0" indent="0" algn="l" rtl="0">
              <a:spcBef>
                <a:spcPts val="0"/>
              </a:spcBef>
              <a:spcAft>
                <a:spcPts val="0"/>
              </a:spcAft>
              <a:buClr>
                <a:schemeClr val="dk1"/>
              </a:buClr>
              <a:buSzPts val="3300"/>
              <a:buFont typeface="Arial"/>
              <a:buNone/>
            </a:pPr>
            <a:endParaRPr sz="1200">
              <a:solidFill>
                <a:srgbClr val="C6DB31"/>
              </a:solidFill>
              <a:latin typeface="Arial"/>
              <a:ea typeface="Arial"/>
              <a:cs typeface="Arial"/>
              <a:sym typeface="Arial"/>
            </a:endParaRPr>
          </a:p>
          <a:p>
            <a:pPr marL="0" lvl="0" indent="0" algn="l" rtl="0">
              <a:lnSpc>
                <a:spcPct val="100000"/>
              </a:lnSpc>
              <a:spcBef>
                <a:spcPts val="0"/>
              </a:spcBef>
              <a:spcAft>
                <a:spcPts val="0"/>
              </a:spcAft>
              <a:buSzPts val="3300"/>
              <a:buNone/>
            </a:pPr>
            <a:endParaRPr sz="2800">
              <a:solidFill>
                <a:srgbClr val="C6DB31"/>
              </a:solidFill>
            </a:endParaRPr>
          </a:p>
        </p:txBody>
      </p:sp>
      <p:sp>
        <p:nvSpPr>
          <p:cNvPr id="232" name="Google Shape;232;p42"/>
          <p:cNvSpPr txBox="1">
            <a:spLocks noGrp="1"/>
          </p:cNvSpPr>
          <p:nvPr>
            <p:ph type="title"/>
          </p:nvPr>
        </p:nvSpPr>
        <p:spPr>
          <a:xfrm>
            <a:off x="5105525" y="2231150"/>
            <a:ext cx="3455400" cy="6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3200" b="1">
                <a:solidFill>
                  <a:srgbClr val="00582F"/>
                </a:solidFill>
                <a:latin typeface="Roboto"/>
                <a:ea typeface="Roboto"/>
                <a:cs typeface="Roboto"/>
                <a:sym typeface="Roboto"/>
              </a:rPr>
              <a:t>CREATE URGENCY</a:t>
            </a:r>
            <a:endParaRPr sz="2000" b="1">
              <a:solidFill>
                <a:srgbClr val="00582F"/>
              </a:solidFill>
              <a:latin typeface="Roboto"/>
              <a:ea typeface="Roboto"/>
              <a:cs typeface="Roboto"/>
              <a:sym typeface="Roboto"/>
            </a:endParaRPr>
          </a:p>
        </p:txBody>
      </p:sp>
      <p:pic>
        <p:nvPicPr>
          <p:cNvPr id="233" name="Google Shape;233;p42"/>
          <p:cNvPicPr preferRelativeResize="0"/>
          <p:nvPr/>
        </p:nvPicPr>
        <p:blipFill>
          <a:blip r:embed="rId3">
            <a:alphaModFix/>
          </a:blip>
          <a:stretch>
            <a:fillRect/>
          </a:stretch>
        </p:blipFill>
        <p:spPr>
          <a:xfrm>
            <a:off x="1900350" y="1621150"/>
            <a:ext cx="484650" cy="484650"/>
          </a:xfrm>
          <a:prstGeom prst="rect">
            <a:avLst/>
          </a:prstGeom>
          <a:noFill/>
          <a:ln>
            <a:noFill/>
          </a:ln>
        </p:spPr>
      </p:pic>
      <p:pic>
        <p:nvPicPr>
          <p:cNvPr id="234" name="Google Shape;234;p42"/>
          <p:cNvPicPr preferRelativeResize="0"/>
          <p:nvPr/>
        </p:nvPicPr>
        <p:blipFill>
          <a:blip r:embed="rId4">
            <a:alphaModFix/>
          </a:blip>
          <a:stretch>
            <a:fillRect/>
          </a:stretch>
        </p:blipFill>
        <p:spPr>
          <a:xfrm>
            <a:off x="6523050" y="1533775"/>
            <a:ext cx="572025" cy="57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1F374B"/>
        </a:solidFill>
        <a:effectLst/>
      </p:bgPr>
    </p:bg>
    <p:spTree>
      <p:nvGrpSpPr>
        <p:cNvPr id="1" name="Shape 239"/>
        <p:cNvGrpSpPr/>
        <p:nvPr/>
      </p:nvGrpSpPr>
      <p:grpSpPr>
        <a:xfrm>
          <a:off x="0" y="0"/>
          <a:ext cx="0" cy="0"/>
          <a:chOff x="0" y="0"/>
          <a:chExt cx="0" cy="0"/>
        </a:xfrm>
      </p:grpSpPr>
      <p:pic>
        <p:nvPicPr>
          <p:cNvPr id="240" name="Google Shape;240;p43"/>
          <p:cNvPicPr preferRelativeResize="0"/>
          <p:nvPr/>
        </p:nvPicPr>
        <p:blipFill rotWithShape="1">
          <a:blip r:embed="rId3">
            <a:alphaModFix/>
          </a:blip>
          <a:srcRect t="14971" b="632"/>
          <a:stretch/>
        </p:blipFill>
        <p:spPr>
          <a:xfrm>
            <a:off x="-1" y="0"/>
            <a:ext cx="9143997" cy="5143497"/>
          </a:xfrm>
          <a:prstGeom prst="rect">
            <a:avLst/>
          </a:prstGeom>
          <a:noFill/>
          <a:ln>
            <a:noFill/>
          </a:ln>
        </p:spPr>
      </p:pic>
      <p:sp>
        <p:nvSpPr>
          <p:cNvPr id="241" name="Google Shape;241;p43"/>
          <p:cNvSpPr/>
          <p:nvPr/>
        </p:nvSpPr>
        <p:spPr>
          <a:xfrm>
            <a:off x="0" y="0"/>
            <a:ext cx="4417800" cy="5143500"/>
          </a:xfrm>
          <a:prstGeom prst="rect">
            <a:avLst/>
          </a:prstGeom>
          <a:solidFill>
            <a:srgbClr val="00582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3"/>
          <p:cNvSpPr txBox="1"/>
          <p:nvPr/>
        </p:nvSpPr>
        <p:spPr>
          <a:xfrm>
            <a:off x="336600" y="1009775"/>
            <a:ext cx="3544800" cy="3723600"/>
          </a:xfrm>
          <a:prstGeom prst="rect">
            <a:avLst/>
          </a:prstGeom>
          <a:noFill/>
          <a:ln>
            <a:noFill/>
          </a:ln>
        </p:spPr>
        <p:txBody>
          <a:bodyPr spcFirstLastPara="1" wrap="square" lIns="0" tIns="0" rIns="0" bIns="91425" anchor="t" anchorCtr="0">
            <a:noAutofit/>
          </a:bodyPr>
          <a:lstStyle/>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Creative Concept: </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Learn about the Right Here in Dublin campaign and view example messaging.</a:t>
            </a:r>
            <a:endParaRPr sz="1100">
              <a:solidFill>
                <a:srgbClr val="FFFFF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Videos: </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View all three videos for the Right Here in Dublin campaign.</a:t>
            </a:r>
            <a:endParaRPr sz="1100">
              <a:solidFill>
                <a:srgbClr val="FFFFF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Photography Assets: </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View or download imagery you can share on your social networks.</a:t>
            </a:r>
            <a:endParaRPr sz="1100">
              <a:solidFill>
                <a:srgbClr val="FFFFF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Blog Posts:</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 View all of the blog posts that you can share on your social networks.</a:t>
            </a:r>
            <a:endParaRPr sz="1100">
              <a:solidFill>
                <a:srgbClr val="FFFFF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Calendar of Events: </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View a calendar of events that will be taking place in Dublin this Summer and Fall.</a:t>
            </a:r>
            <a:endParaRPr sz="1100">
              <a:solidFill>
                <a:srgbClr val="FFFFFF"/>
              </a:solidFill>
              <a:latin typeface="Roboto Light"/>
              <a:ea typeface="Roboto Light"/>
              <a:cs typeface="Roboto Light"/>
              <a:sym typeface="Roboto Light"/>
            </a:endParaRPr>
          </a:p>
          <a:p>
            <a:pPr marL="457200" lvl="0" indent="-298450" algn="l" rtl="0">
              <a:lnSpc>
                <a:spcPct val="115000"/>
              </a:lnSpc>
              <a:spcBef>
                <a:spcPts val="0"/>
              </a:spcBef>
              <a:spcAft>
                <a:spcPts val="0"/>
              </a:spcAft>
              <a:buClr>
                <a:srgbClr val="FFFFFF"/>
              </a:buClr>
              <a:buSzPts val="1100"/>
              <a:buFont typeface="Roboto"/>
              <a:buChar char="●"/>
            </a:pPr>
            <a:r>
              <a:rPr lang="en" sz="1100" b="1">
                <a:solidFill>
                  <a:srgbClr val="FFFFFF"/>
                </a:solidFill>
                <a:latin typeface="Roboto"/>
                <a:ea typeface="Roboto"/>
                <a:cs typeface="Roboto"/>
                <a:sym typeface="Roboto"/>
              </a:rPr>
              <a:t>Content Sharing Tips &amp; Best Practices: </a:t>
            </a:r>
            <a:endParaRPr sz="1100" b="1">
              <a:solidFill>
                <a:srgbClr val="FFFFFF"/>
              </a:solidFill>
              <a:latin typeface="Roboto"/>
              <a:ea typeface="Roboto"/>
              <a:cs typeface="Roboto"/>
              <a:sym typeface="Roboto"/>
            </a:endParaRPr>
          </a:p>
          <a:p>
            <a:pPr marL="914400" lvl="1" indent="-298450" algn="l" rtl="0">
              <a:lnSpc>
                <a:spcPct val="115000"/>
              </a:lnSpc>
              <a:spcBef>
                <a:spcPts val="0"/>
              </a:spcBef>
              <a:spcAft>
                <a:spcPts val="0"/>
              </a:spcAft>
              <a:buClr>
                <a:srgbClr val="FFFFFF"/>
              </a:buClr>
              <a:buSzPts val="1100"/>
              <a:buFont typeface="Roboto Light"/>
              <a:buChar char="○"/>
            </a:pPr>
            <a:r>
              <a:rPr lang="en" sz="1100">
                <a:solidFill>
                  <a:srgbClr val="FFFFFF"/>
                </a:solidFill>
                <a:latin typeface="Roboto Light"/>
                <a:ea typeface="Roboto Light"/>
                <a:cs typeface="Roboto Light"/>
                <a:sym typeface="Roboto Light"/>
              </a:rPr>
              <a:t>View tips on the best ways to share this content on your social channels.</a:t>
            </a:r>
            <a:endParaRPr sz="1100">
              <a:solidFill>
                <a:srgbClr val="FFFFFF"/>
              </a:solidFill>
              <a:latin typeface="Roboto Light"/>
              <a:ea typeface="Roboto Light"/>
              <a:cs typeface="Roboto Light"/>
              <a:sym typeface="Roboto Light"/>
            </a:endParaRPr>
          </a:p>
        </p:txBody>
      </p:sp>
      <p:sp>
        <p:nvSpPr>
          <p:cNvPr id="243" name="Google Shape;243;p43"/>
          <p:cNvSpPr txBox="1">
            <a:spLocks noGrp="1"/>
          </p:cNvSpPr>
          <p:nvPr>
            <p:ph type="title"/>
          </p:nvPr>
        </p:nvSpPr>
        <p:spPr>
          <a:xfrm>
            <a:off x="438800" y="233525"/>
            <a:ext cx="4049100" cy="690900"/>
          </a:xfrm>
          <a:prstGeom prst="rect">
            <a:avLst/>
          </a:prstGeom>
          <a:noFill/>
          <a:ln>
            <a:noFill/>
          </a:ln>
        </p:spPr>
        <p:txBody>
          <a:bodyPr spcFirstLastPara="1" wrap="square" lIns="0" tIns="91425" rIns="91425" bIns="91425" anchor="t" anchorCtr="0">
            <a:noAutofit/>
          </a:bodyPr>
          <a:lstStyle/>
          <a:p>
            <a:pPr marL="0" lvl="0" indent="0" algn="l" rtl="0">
              <a:lnSpc>
                <a:spcPct val="100000"/>
              </a:lnSpc>
              <a:spcBef>
                <a:spcPts val="0"/>
              </a:spcBef>
              <a:spcAft>
                <a:spcPts val="0"/>
              </a:spcAft>
              <a:buSzPts val="3300"/>
              <a:buNone/>
            </a:pPr>
            <a:r>
              <a:rPr lang="en" sz="1500" b="1">
                <a:solidFill>
                  <a:srgbClr val="FFFFFF"/>
                </a:solidFill>
                <a:latin typeface="Roboto"/>
                <a:ea typeface="Roboto"/>
                <a:cs typeface="Roboto"/>
                <a:sym typeface="Roboto"/>
              </a:rPr>
              <a:t>WHAT’S INSIDE THE KIT</a:t>
            </a:r>
            <a:endParaRPr sz="1500" b="1">
              <a:solidFill>
                <a:srgbClr val="FFFFFF"/>
              </a:solidFill>
              <a:latin typeface="Roboto"/>
              <a:ea typeface="Roboto"/>
              <a:cs typeface="Roboto"/>
              <a:sym typeface="Roboto"/>
            </a:endParaRPr>
          </a:p>
        </p:txBody>
      </p:sp>
      <p:cxnSp>
        <p:nvCxnSpPr>
          <p:cNvPr id="244" name="Google Shape;244;p43"/>
          <p:cNvCxnSpPr/>
          <p:nvPr/>
        </p:nvCxnSpPr>
        <p:spPr>
          <a:xfrm rot="10800000" flipH="1">
            <a:off x="438800" y="704850"/>
            <a:ext cx="2117100" cy="12300"/>
          </a:xfrm>
          <a:prstGeom prst="straightConnector1">
            <a:avLst/>
          </a:prstGeom>
          <a:noFill/>
          <a:ln w="9525" cap="flat" cmpd="sng">
            <a:solidFill>
              <a:srgbClr val="C6DB3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Shape 249"/>
        <p:cNvGrpSpPr/>
        <p:nvPr/>
      </p:nvGrpSpPr>
      <p:grpSpPr>
        <a:xfrm>
          <a:off x="0" y="0"/>
          <a:ext cx="0" cy="0"/>
          <a:chOff x="0" y="0"/>
          <a:chExt cx="0" cy="0"/>
        </a:xfrm>
      </p:grpSpPr>
      <p:pic>
        <p:nvPicPr>
          <p:cNvPr id="250" name="Google Shape;250;p44"/>
          <p:cNvPicPr preferRelativeResize="0"/>
          <p:nvPr/>
        </p:nvPicPr>
        <p:blipFill rotWithShape="1">
          <a:blip r:embed="rId3">
            <a:alphaModFix/>
          </a:blip>
          <a:srcRect/>
          <a:stretch/>
        </p:blipFill>
        <p:spPr>
          <a:xfrm>
            <a:off x="0" y="0"/>
            <a:ext cx="9143992"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55"/>
        <p:cNvGrpSpPr/>
        <p:nvPr/>
      </p:nvGrpSpPr>
      <p:grpSpPr>
        <a:xfrm>
          <a:off x="0" y="0"/>
          <a:ext cx="0" cy="0"/>
          <a:chOff x="0" y="0"/>
          <a:chExt cx="0" cy="0"/>
        </a:xfrm>
      </p:grpSpPr>
      <p:sp>
        <p:nvSpPr>
          <p:cNvPr id="256" name="Google Shape;256;p45"/>
          <p:cNvSpPr txBox="1"/>
          <p:nvPr/>
        </p:nvSpPr>
        <p:spPr>
          <a:xfrm>
            <a:off x="1034700" y="1420750"/>
            <a:ext cx="7074600" cy="3477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200">
                <a:solidFill>
                  <a:srgbClr val="006838"/>
                </a:solidFill>
                <a:latin typeface="Roboto Light"/>
                <a:ea typeface="Roboto Light"/>
                <a:cs typeface="Roboto Light"/>
                <a:sym typeface="Roboto Light"/>
              </a:rPr>
              <a:t>It's your weekend—find your escape. </a:t>
            </a:r>
            <a:endParaRPr sz="1200">
              <a:solidFill>
                <a:srgbClr val="006838"/>
              </a:solidFill>
              <a:latin typeface="Roboto Light"/>
              <a:ea typeface="Roboto Light"/>
              <a:cs typeface="Roboto Light"/>
              <a:sym typeface="Roboto Light"/>
            </a:endParaRPr>
          </a:p>
          <a:p>
            <a:pPr marL="0" marR="0" lvl="0" indent="0" algn="ctr" rtl="0">
              <a:lnSpc>
                <a:spcPct val="115000"/>
              </a:lnSpc>
              <a:spcBef>
                <a:spcPts val="0"/>
              </a:spcBef>
              <a:spcAft>
                <a:spcPts val="0"/>
              </a:spcAft>
              <a:buClr>
                <a:schemeClr val="dk1"/>
              </a:buClr>
              <a:buSzPts val="1100"/>
              <a:buFont typeface="Arial"/>
              <a:buNone/>
            </a:pPr>
            <a:r>
              <a:rPr lang="en" sz="1200" b="1" i="1">
                <a:solidFill>
                  <a:srgbClr val="006838"/>
                </a:solidFill>
                <a:latin typeface="Roboto"/>
                <a:ea typeface="Roboto"/>
                <a:cs typeface="Roboto"/>
                <a:sym typeface="Roboto"/>
              </a:rPr>
              <a:t>Right here in Dublin. </a:t>
            </a:r>
            <a:endParaRPr sz="1200" b="1" i="1">
              <a:solidFill>
                <a:srgbClr val="006838"/>
              </a:solidFill>
              <a:latin typeface="Roboto"/>
              <a:ea typeface="Roboto"/>
              <a:cs typeface="Roboto"/>
              <a:sym typeface="Roboto"/>
            </a:endParaRPr>
          </a:p>
          <a:p>
            <a:pPr marL="0" marR="0" lvl="0" indent="0" algn="ctr" rtl="0">
              <a:lnSpc>
                <a:spcPct val="115000"/>
              </a:lnSpc>
              <a:spcBef>
                <a:spcPts val="0"/>
              </a:spcBef>
              <a:spcAft>
                <a:spcPts val="0"/>
              </a:spcAft>
              <a:buClr>
                <a:schemeClr val="dk1"/>
              </a:buClr>
              <a:buSzPts val="1100"/>
              <a:buFont typeface="Arial"/>
              <a:buNone/>
            </a:pPr>
            <a:endParaRPr sz="1200">
              <a:solidFill>
                <a:srgbClr val="006838"/>
              </a:solidFill>
              <a:latin typeface="Roboto Light"/>
              <a:ea typeface="Roboto Light"/>
              <a:cs typeface="Roboto Light"/>
              <a:sym typeface="Roboto Light"/>
            </a:endParaRPr>
          </a:p>
          <a:p>
            <a:pPr marL="0" marR="0" lvl="0" indent="0" algn="ctr" rtl="0">
              <a:lnSpc>
                <a:spcPct val="115000"/>
              </a:lnSpc>
              <a:spcBef>
                <a:spcPts val="0"/>
              </a:spcBef>
              <a:spcAft>
                <a:spcPts val="0"/>
              </a:spcAft>
              <a:buClr>
                <a:schemeClr val="dk1"/>
              </a:buClr>
              <a:buSzPts val="1100"/>
              <a:buFont typeface="Arial"/>
              <a:buNone/>
            </a:pPr>
            <a:r>
              <a:rPr lang="en" sz="1200">
                <a:solidFill>
                  <a:srgbClr val="006838"/>
                </a:solidFill>
                <a:latin typeface="Roboto Light"/>
                <a:ea typeface="Roboto Light"/>
                <a:cs typeface="Roboto Light"/>
                <a:sym typeface="Roboto Light"/>
              </a:rPr>
              <a:t>Dublin is the getaway you never knew you needed. A vibrant oasis, where calming nature meets an urban experience; where the golf course recognizes legends of the past and the zoo educates generations for the future. Here, Downtown Dublin bridges historic appeal with modern amenities. Here, you’ll find a charming city where good fortune is more than an attitude—it's the inspiration for our character and the foundation of our community. And it’s all right outside your door. </a:t>
            </a:r>
            <a:endParaRPr sz="1200">
              <a:solidFill>
                <a:srgbClr val="006838"/>
              </a:solidFill>
              <a:latin typeface="Roboto Light"/>
              <a:ea typeface="Roboto Light"/>
              <a:cs typeface="Roboto Light"/>
              <a:sym typeface="Roboto Light"/>
            </a:endParaRPr>
          </a:p>
          <a:p>
            <a:pPr marL="0" marR="0" lvl="0" indent="0" algn="ctr" rtl="0">
              <a:lnSpc>
                <a:spcPct val="115000"/>
              </a:lnSpc>
              <a:spcBef>
                <a:spcPts val="0"/>
              </a:spcBef>
              <a:spcAft>
                <a:spcPts val="0"/>
              </a:spcAft>
              <a:buClr>
                <a:schemeClr val="dk1"/>
              </a:buClr>
              <a:buSzPts val="1100"/>
              <a:buFont typeface="Arial"/>
              <a:buNone/>
            </a:pPr>
            <a:endParaRPr sz="1200">
              <a:solidFill>
                <a:srgbClr val="006838"/>
              </a:solidFill>
              <a:latin typeface="Roboto Light"/>
              <a:ea typeface="Roboto Light"/>
              <a:cs typeface="Roboto Light"/>
              <a:sym typeface="Roboto Light"/>
            </a:endParaRPr>
          </a:p>
          <a:p>
            <a:pPr marL="0" marR="0" lvl="0" indent="0" algn="ctr" rtl="0">
              <a:lnSpc>
                <a:spcPct val="115000"/>
              </a:lnSpc>
              <a:spcBef>
                <a:spcPts val="0"/>
              </a:spcBef>
              <a:spcAft>
                <a:spcPts val="0"/>
              </a:spcAft>
              <a:buNone/>
            </a:pPr>
            <a:r>
              <a:rPr lang="en" sz="1200" b="1">
                <a:solidFill>
                  <a:srgbClr val="006838"/>
                </a:solidFill>
                <a:latin typeface="Roboto"/>
                <a:ea typeface="Roboto"/>
                <a:cs typeface="Roboto"/>
                <a:sym typeface="Roboto"/>
              </a:rPr>
              <a:t>You don't have to go far to get away. Hassle-free fun is waiting for you...</a:t>
            </a:r>
            <a:endParaRPr sz="1200" b="1">
              <a:solidFill>
                <a:srgbClr val="006838"/>
              </a:solidFill>
              <a:latin typeface="Roboto"/>
              <a:ea typeface="Roboto"/>
              <a:cs typeface="Roboto"/>
              <a:sym typeface="Roboto"/>
            </a:endParaRPr>
          </a:p>
          <a:p>
            <a:pPr marL="0" marR="0" lvl="0" indent="0" algn="ctr" rtl="0">
              <a:lnSpc>
                <a:spcPct val="115000"/>
              </a:lnSpc>
              <a:spcBef>
                <a:spcPts val="0"/>
              </a:spcBef>
              <a:spcAft>
                <a:spcPts val="0"/>
              </a:spcAft>
              <a:buNone/>
            </a:pPr>
            <a:r>
              <a:rPr lang="en" sz="1200" b="1" i="1">
                <a:solidFill>
                  <a:srgbClr val="006838"/>
                </a:solidFill>
                <a:latin typeface="Roboto"/>
                <a:ea typeface="Roboto"/>
                <a:cs typeface="Roboto"/>
                <a:sym typeface="Roboto"/>
              </a:rPr>
              <a:t>Right here in Dublin.</a:t>
            </a:r>
            <a:endParaRPr sz="1200" b="1" i="1">
              <a:solidFill>
                <a:srgbClr val="006838"/>
              </a:solidFill>
              <a:latin typeface="Roboto"/>
              <a:ea typeface="Roboto"/>
              <a:cs typeface="Roboto"/>
              <a:sym typeface="Roboto"/>
            </a:endParaRPr>
          </a:p>
          <a:p>
            <a:pPr marL="0" marR="0" lvl="0" indent="0" algn="ctr" rtl="0">
              <a:lnSpc>
                <a:spcPct val="115000"/>
              </a:lnSpc>
              <a:spcBef>
                <a:spcPts val="0"/>
              </a:spcBef>
              <a:spcAft>
                <a:spcPts val="0"/>
              </a:spcAft>
              <a:buNone/>
            </a:pPr>
            <a:endParaRPr sz="1200">
              <a:solidFill>
                <a:srgbClr val="006838"/>
              </a:solidFill>
            </a:endParaRPr>
          </a:p>
          <a:p>
            <a:pPr marL="0" marR="0" lvl="0" indent="0" algn="ctr" rtl="0">
              <a:lnSpc>
                <a:spcPct val="115000"/>
              </a:lnSpc>
              <a:spcBef>
                <a:spcPts val="0"/>
              </a:spcBef>
              <a:spcAft>
                <a:spcPts val="0"/>
              </a:spcAft>
              <a:buClr>
                <a:schemeClr val="dk1"/>
              </a:buClr>
              <a:buSzPts val="1100"/>
              <a:buFont typeface="Arial"/>
              <a:buNone/>
            </a:pPr>
            <a:endParaRPr sz="1200">
              <a:solidFill>
                <a:srgbClr val="006838"/>
              </a:solidFill>
            </a:endParaRPr>
          </a:p>
          <a:p>
            <a:pPr marL="0" marR="0" lvl="0" indent="0" algn="ctr" rtl="0">
              <a:lnSpc>
                <a:spcPct val="115000"/>
              </a:lnSpc>
              <a:spcBef>
                <a:spcPts val="0"/>
              </a:spcBef>
              <a:spcAft>
                <a:spcPts val="0"/>
              </a:spcAft>
              <a:buNone/>
            </a:pPr>
            <a:endParaRPr sz="1200">
              <a:solidFill>
                <a:srgbClr val="006838"/>
              </a:solidFill>
            </a:endParaRPr>
          </a:p>
        </p:txBody>
      </p:sp>
      <p:sp>
        <p:nvSpPr>
          <p:cNvPr id="257" name="Google Shape;257;p45"/>
          <p:cNvSpPr txBox="1">
            <a:spLocks noGrp="1"/>
          </p:cNvSpPr>
          <p:nvPr>
            <p:ph type="title"/>
          </p:nvPr>
        </p:nvSpPr>
        <p:spPr>
          <a:xfrm>
            <a:off x="0" y="556475"/>
            <a:ext cx="9144000" cy="6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1500" b="1">
                <a:solidFill>
                  <a:srgbClr val="006838"/>
                </a:solidFill>
                <a:latin typeface="Roboto"/>
                <a:ea typeface="Roboto"/>
                <a:cs typeface="Roboto"/>
                <a:sym typeface="Roboto"/>
              </a:rPr>
              <a:t>RIGHT HERE IN DUBLIN   </a:t>
            </a:r>
            <a:endParaRPr sz="1500" b="1">
              <a:solidFill>
                <a:srgbClr val="006838"/>
              </a:solidFill>
              <a:latin typeface="Roboto"/>
              <a:ea typeface="Roboto"/>
              <a:cs typeface="Roboto"/>
              <a:sym typeface="Roboto"/>
            </a:endParaRPr>
          </a:p>
        </p:txBody>
      </p:sp>
      <p:cxnSp>
        <p:nvCxnSpPr>
          <p:cNvPr id="258" name="Google Shape;258;p45"/>
          <p:cNvCxnSpPr/>
          <p:nvPr/>
        </p:nvCxnSpPr>
        <p:spPr>
          <a:xfrm>
            <a:off x="4247850" y="1143675"/>
            <a:ext cx="648300" cy="0"/>
          </a:xfrm>
          <a:prstGeom prst="straightConnector1">
            <a:avLst/>
          </a:prstGeom>
          <a:noFill/>
          <a:ln w="9525" cap="flat" cmpd="sng">
            <a:solidFill>
              <a:srgbClr val="C6DB3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63"/>
        <p:cNvGrpSpPr/>
        <p:nvPr/>
      </p:nvGrpSpPr>
      <p:grpSpPr>
        <a:xfrm>
          <a:off x="0" y="0"/>
          <a:ext cx="0" cy="0"/>
          <a:chOff x="0" y="0"/>
          <a:chExt cx="0" cy="0"/>
        </a:xfrm>
      </p:grpSpPr>
      <p:sp>
        <p:nvSpPr>
          <p:cNvPr id="264" name="Google Shape;264;p46"/>
          <p:cNvSpPr txBox="1"/>
          <p:nvPr/>
        </p:nvSpPr>
        <p:spPr>
          <a:xfrm>
            <a:off x="1034700" y="1618175"/>
            <a:ext cx="7074600" cy="3477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Ireland becomes a weekend trip.</a:t>
            </a:r>
            <a:endParaRPr sz="1200">
              <a:solidFill>
                <a:schemeClr val="dk2"/>
              </a:solidFill>
              <a:latin typeface="Roboto Light"/>
              <a:ea typeface="Roboto Light"/>
              <a:cs typeface="Roboto Light"/>
              <a:sym typeface="Roboto Ligh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fun is par for the course. </a:t>
            </a:r>
            <a:endParaRPr sz="1200">
              <a:solidFill>
                <a:schemeClr val="dk2"/>
              </a:solidFill>
              <a:latin typeface="Roboto Light"/>
              <a:ea typeface="Roboto Light"/>
              <a:cs typeface="Roboto Light"/>
              <a:sym typeface="Roboto Ligh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adventure lives Downtown. </a:t>
            </a:r>
            <a:endParaRPr sz="1200">
              <a:solidFill>
                <a:schemeClr val="dk2"/>
              </a:solidFill>
              <a:latin typeface="Roboto Light"/>
              <a:ea typeface="Roboto Light"/>
              <a:cs typeface="Roboto Light"/>
              <a:sym typeface="Roboto Light"/>
            </a:endParaRPr>
          </a:p>
          <a:p>
            <a:pPr marL="0" marR="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nature is all around us.</a:t>
            </a:r>
            <a:endParaRPr sz="1200">
              <a:solidFill>
                <a:schemeClr val="dk2"/>
              </a:solidFill>
              <a:latin typeface="Roboto Light"/>
              <a:ea typeface="Roboto Light"/>
              <a:cs typeface="Roboto Light"/>
              <a:sym typeface="Roboto Light"/>
            </a:endParaRPr>
          </a:p>
          <a:p>
            <a:pPr marL="0" marR="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past legends live on.</a:t>
            </a:r>
            <a:endParaRPr sz="1200">
              <a:solidFill>
                <a:schemeClr val="dk2"/>
              </a:solidFill>
              <a:latin typeface="Roboto Light"/>
              <a:ea typeface="Roboto Light"/>
              <a:cs typeface="Roboto Light"/>
              <a:sym typeface="Roboto Ligh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community comes first. </a:t>
            </a:r>
            <a:endParaRPr sz="1200">
              <a:solidFill>
                <a:schemeClr val="dk2"/>
              </a:solidFill>
              <a:latin typeface="Roboto Light"/>
              <a:ea typeface="Roboto Light"/>
              <a:cs typeface="Roboto Light"/>
              <a:sym typeface="Roboto Ligh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remarkable events are homegrown.</a:t>
            </a:r>
            <a:endParaRPr sz="1200">
              <a:solidFill>
                <a:schemeClr val="dk2"/>
              </a:solidFill>
              <a:latin typeface="Roboto Light"/>
              <a:ea typeface="Roboto Light"/>
              <a:cs typeface="Roboto Light"/>
              <a:sym typeface="Roboto Light"/>
            </a:endParaRPr>
          </a:p>
          <a:p>
            <a:pPr marL="0" lvl="0" indent="0" algn="ctr" rtl="0">
              <a:lnSpc>
                <a:spcPct val="115000"/>
              </a:lnSpc>
              <a:spcBef>
                <a:spcPts val="0"/>
              </a:spcBef>
              <a:spcAft>
                <a:spcPts val="0"/>
              </a:spcAft>
              <a:buClr>
                <a:schemeClr val="dk1"/>
              </a:buClr>
              <a:buSzPts val="1100"/>
              <a:buFont typeface="Arial"/>
              <a:buNone/>
            </a:pPr>
            <a:r>
              <a:rPr lang="en" sz="1200">
                <a:solidFill>
                  <a:schemeClr val="dk2"/>
                </a:solidFill>
                <a:latin typeface="Roboto Light"/>
                <a:ea typeface="Roboto Light"/>
                <a:cs typeface="Roboto Light"/>
                <a:sym typeface="Roboto Light"/>
              </a:rPr>
              <a:t>Right here, the grass is always greener.</a:t>
            </a:r>
            <a:endParaRPr sz="1200">
              <a:solidFill>
                <a:schemeClr val="dk2"/>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200">
              <a:solidFill>
                <a:schemeClr val="dk2"/>
              </a:solidFill>
            </a:endParaRPr>
          </a:p>
          <a:p>
            <a:pPr marL="0" marR="0" lvl="0" indent="0" algn="ctr" rtl="0">
              <a:lnSpc>
                <a:spcPct val="115000"/>
              </a:lnSpc>
              <a:spcBef>
                <a:spcPts val="0"/>
              </a:spcBef>
              <a:spcAft>
                <a:spcPts val="0"/>
              </a:spcAft>
              <a:buNone/>
            </a:pPr>
            <a:r>
              <a:rPr lang="en" sz="1200" b="1" i="1">
                <a:solidFill>
                  <a:schemeClr val="dk2"/>
                </a:solidFill>
                <a:latin typeface="Roboto"/>
                <a:ea typeface="Roboto"/>
                <a:cs typeface="Roboto"/>
                <a:sym typeface="Roboto"/>
              </a:rPr>
              <a:t>RIGHT HERE IN DUBLIN.</a:t>
            </a:r>
            <a:r>
              <a:rPr lang="en" sz="1200" b="1" i="1">
                <a:solidFill>
                  <a:schemeClr val="dk2"/>
                </a:solidFill>
              </a:rPr>
              <a:t> </a:t>
            </a:r>
            <a:endParaRPr sz="1200" b="1" i="1">
              <a:solidFill>
                <a:schemeClr val="dk2"/>
              </a:solidFill>
            </a:endParaRPr>
          </a:p>
        </p:txBody>
      </p:sp>
      <p:cxnSp>
        <p:nvCxnSpPr>
          <p:cNvPr id="265" name="Google Shape;265;p46"/>
          <p:cNvCxnSpPr/>
          <p:nvPr/>
        </p:nvCxnSpPr>
        <p:spPr>
          <a:xfrm>
            <a:off x="4247850" y="1143675"/>
            <a:ext cx="648300" cy="0"/>
          </a:xfrm>
          <a:prstGeom prst="straightConnector1">
            <a:avLst/>
          </a:prstGeom>
          <a:noFill/>
          <a:ln w="9525" cap="flat" cmpd="sng">
            <a:solidFill>
              <a:srgbClr val="C6DB31"/>
            </a:solidFill>
            <a:prstDash val="solid"/>
            <a:round/>
            <a:headEnd type="none" w="med" len="med"/>
            <a:tailEnd type="none" w="med" len="med"/>
          </a:ln>
        </p:spPr>
      </p:cxnSp>
      <p:sp>
        <p:nvSpPr>
          <p:cNvPr id="266" name="Google Shape;266;p46"/>
          <p:cNvSpPr txBox="1">
            <a:spLocks noGrp="1"/>
          </p:cNvSpPr>
          <p:nvPr>
            <p:ph type="title"/>
          </p:nvPr>
        </p:nvSpPr>
        <p:spPr>
          <a:xfrm>
            <a:off x="0" y="556475"/>
            <a:ext cx="9144000" cy="6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1500" b="1">
                <a:solidFill>
                  <a:srgbClr val="006838"/>
                </a:solidFill>
                <a:latin typeface="Roboto"/>
                <a:ea typeface="Roboto"/>
                <a:cs typeface="Roboto"/>
                <a:sym typeface="Roboto"/>
              </a:rPr>
              <a:t>RIGHT HERE IN DUBLIN   </a:t>
            </a:r>
            <a:endParaRPr sz="1500" b="1">
              <a:solidFill>
                <a:srgbClr val="006838"/>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6DB31"/>
        </a:solidFill>
        <a:effectLst/>
      </p:bgPr>
    </p:bg>
    <p:spTree>
      <p:nvGrpSpPr>
        <p:cNvPr id="1" name="Shape 271"/>
        <p:cNvGrpSpPr/>
        <p:nvPr/>
      </p:nvGrpSpPr>
      <p:grpSpPr>
        <a:xfrm>
          <a:off x="0" y="0"/>
          <a:ext cx="0" cy="0"/>
          <a:chOff x="0" y="0"/>
          <a:chExt cx="0" cy="0"/>
        </a:xfrm>
      </p:grpSpPr>
      <p:sp>
        <p:nvSpPr>
          <p:cNvPr id="272" name="Google Shape;272;p47"/>
          <p:cNvSpPr txBox="1">
            <a:spLocks noGrp="1"/>
          </p:cNvSpPr>
          <p:nvPr>
            <p:ph type="title"/>
          </p:nvPr>
        </p:nvSpPr>
        <p:spPr>
          <a:xfrm>
            <a:off x="2158500" y="2354425"/>
            <a:ext cx="4827000" cy="690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 sz="4000" b="1">
                <a:solidFill>
                  <a:srgbClr val="00582F"/>
                </a:solidFill>
                <a:latin typeface="Roboto"/>
                <a:ea typeface="Roboto"/>
                <a:cs typeface="Roboto"/>
                <a:sym typeface="Roboto"/>
              </a:rPr>
              <a:t>ACTIVATE </a:t>
            </a:r>
            <a:endParaRPr sz="4000" b="1">
              <a:solidFill>
                <a:srgbClr val="00582F"/>
              </a:solidFill>
              <a:latin typeface="Roboto"/>
              <a:ea typeface="Roboto"/>
              <a:cs typeface="Roboto"/>
              <a:sym typeface="Roboto"/>
            </a:endParaRPr>
          </a:p>
          <a:p>
            <a:pPr marL="0" lvl="0" indent="0" algn="ctr" rtl="0">
              <a:lnSpc>
                <a:spcPct val="100000"/>
              </a:lnSpc>
              <a:spcBef>
                <a:spcPts val="0"/>
              </a:spcBef>
              <a:spcAft>
                <a:spcPts val="0"/>
              </a:spcAft>
              <a:buSzPts val="3300"/>
              <a:buNone/>
            </a:pPr>
            <a:endParaRPr sz="4000" b="1">
              <a:solidFill>
                <a:srgbClr val="00582F"/>
              </a:solidFill>
              <a:latin typeface="Roboto"/>
              <a:ea typeface="Roboto"/>
              <a:cs typeface="Roboto"/>
              <a:sym typeface="Roboto"/>
            </a:endParaRPr>
          </a:p>
          <a:p>
            <a:pPr marL="0" lvl="0" indent="0" algn="ctr" rtl="0">
              <a:lnSpc>
                <a:spcPct val="100000"/>
              </a:lnSpc>
              <a:spcBef>
                <a:spcPts val="0"/>
              </a:spcBef>
              <a:spcAft>
                <a:spcPts val="0"/>
              </a:spcAft>
              <a:buSzPts val="3300"/>
              <a:buNone/>
            </a:pPr>
            <a:endParaRPr sz="2800" b="1">
              <a:solidFill>
                <a:srgbClr val="00582F"/>
              </a:solidFill>
              <a:latin typeface="Roboto"/>
              <a:ea typeface="Roboto"/>
              <a:cs typeface="Roboto"/>
              <a:sym typeface="Roboto"/>
            </a:endParaRPr>
          </a:p>
        </p:txBody>
      </p:sp>
      <p:sp>
        <p:nvSpPr>
          <p:cNvPr id="273" name="Google Shape;273;p47"/>
          <p:cNvSpPr txBox="1"/>
          <p:nvPr/>
        </p:nvSpPr>
        <p:spPr>
          <a:xfrm>
            <a:off x="0" y="3605875"/>
            <a:ext cx="9144000" cy="8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rgbClr val="00582F"/>
                </a:solidFill>
                <a:latin typeface="Roboto Light"/>
                <a:ea typeface="Roboto Light"/>
                <a:cs typeface="Roboto Light"/>
                <a:sym typeface="Roboto Light"/>
              </a:rPr>
              <a:t>Grow Dublin’s reputation through word of mouth. </a:t>
            </a:r>
            <a:endParaRPr sz="1200">
              <a:solidFill>
                <a:srgbClr val="00582F"/>
              </a:solidFill>
              <a:latin typeface="Roboto Light"/>
              <a:ea typeface="Roboto Light"/>
              <a:cs typeface="Roboto Light"/>
              <a:sym typeface="Roboto Light"/>
            </a:endParaRPr>
          </a:p>
        </p:txBody>
      </p:sp>
      <p:sp>
        <p:nvSpPr>
          <p:cNvPr id="274" name="Google Shape;274;p47"/>
          <p:cNvSpPr txBox="1"/>
          <p:nvPr/>
        </p:nvSpPr>
        <p:spPr>
          <a:xfrm>
            <a:off x="1926300" y="2865450"/>
            <a:ext cx="5291400" cy="135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rgbClr val="00582F"/>
                </a:solidFill>
                <a:latin typeface="Roboto"/>
                <a:ea typeface="Roboto"/>
                <a:cs typeface="Roboto"/>
                <a:sym typeface="Roboto"/>
              </a:rPr>
              <a:t>STORYTELLERS</a:t>
            </a:r>
            <a:endParaRPr b="1">
              <a:solidFill>
                <a:srgbClr val="00582F"/>
              </a:solidFill>
              <a:latin typeface="Roboto"/>
              <a:ea typeface="Roboto"/>
              <a:cs typeface="Roboto"/>
              <a:sym typeface="Roboto"/>
            </a:endParaRPr>
          </a:p>
        </p:txBody>
      </p:sp>
      <p:pic>
        <p:nvPicPr>
          <p:cNvPr id="275" name="Google Shape;275;p47"/>
          <p:cNvPicPr preferRelativeResize="0"/>
          <p:nvPr/>
        </p:nvPicPr>
        <p:blipFill>
          <a:blip r:embed="rId3">
            <a:alphaModFix/>
          </a:blip>
          <a:stretch>
            <a:fillRect/>
          </a:stretch>
        </p:blipFill>
        <p:spPr>
          <a:xfrm>
            <a:off x="3893100" y="975800"/>
            <a:ext cx="1244100" cy="1244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80"/>
        <p:cNvGrpSpPr/>
        <p:nvPr/>
      </p:nvGrpSpPr>
      <p:grpSpPr>
        <a:xfrm>
          <a:off x="0" y="0"/>
          <a:ext cx="0" cy="0"/>
          <a:chOff x="0" y="0"/>
          <a:chExt cx="0" cy="0"/>
        </a:xfrm>
      </p:grpSpPr>
      <p:sp>
        <p:nvSpPr>
          <p:cNvPr id="281" name="Google Shape;281;p48"/>
          <p:cNvSpPr/>
          <p:nvPr/>
        </p:nvSpPr>
        <p:spPr>
          <a:xfrm>
            <a:off x="0" y="0"/>
            <a:ext cx="4621800" cy="5143500"/>
          </a:xfrm>
          <a:prstGeom prst="rect">
            <a:avLst/>
          </a:prstGeom>
          <a:solidFill>
            <a:srgbClr val="00582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8"/>
          <p:cNvSpPr txBox="1">
            <a:spLocks noGrp="1"/>
          </p:cNvSpPr>
          <p:nvPr>
            <p:ph type="title"/>
          </p:nvPr>
        </p:nvSpPr>
        <p:spPr>
          <a:xfrm>
            <a:off x="4912050" y="645200"/>
            <a:ext cx="4015500" cy="608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3300"/>
              <a:buNone/>
            </a:pPr>
            <a:r>
              <a:rPr lang="en" sz="1500" b="1">
                <a:solidFill>
                  <a:srgbClr val="00582F"/>
                </a:solidFill>
                <a:latin typeface="Roboto"/>
                <a:ea typeface="Roboto"/>
                <a:cs typeface="Roboto"/>
                <a:sym typeface="Roboto"/>
              </a:rPr>
              <a:t>FROM NATURE TRAILS TO COCKTAIL TRAILS </a:t>
            </a:r>
            <a:endParaRPr sz="1500" b="1">
              <a:solidFill>
                <a:srgbClr val="00582F"/>
              </a:solidFill>
              <a:latin typeface="Roboto"/>
              <a:ea typeface="Roboto"/>
              <a:cs typeface="Roboto"/>
              <a:sym typeface="Roboto"/>
            </a:endParaRPr>
          </a:p>
        </p:txBody>
      </p:sp>
      <p:sp>
        <p:nvSpPr>
          <p:cNvPr id="283" name="Google Shape;283;p48"/>
          <p:cNvSpPr txBox="1"/>
          <p:nvPr/>
        </p:nvSpPr>
        <p:spPr>
          <a:xfrm>
            <a:off x="4988250" y="1253300"/>
            <a:ext cx="3600000" cy="34779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en" sz="1100" dirty="0">
                <a:solidFill>
                  <a:srgbClr val="00582F"/>
                </a:solidFill>
                <a:latin typeface="Roboto Light"/>
                <a:ea typeface="Roboto Light"/>
                <a:cs typeface="Roboto Light"/>
                <a:sym typeface="Roboto Light"/>
              </a:rPr>
              <a:t>Enjoy a place where nature trails can lead to Celtic cocktail trails, right here in Dublin. Spend the day exploring Dublin's outdoor spaces where you'll discover waterfalls, public art and the perfect parks to experience our natural beauty. After a day of adventuring, head to Downtown Dublin to experience the best in Dublin dining and craft cocktails on the Celtic Cocktail Trail. </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r>
              <a:rPr lang="en" sz="1100" b="1" dirty="0">
                <a:solidFill>
                  <a:srgbClr val="00582F"/>
                </a:solidFill>
                <a:latin typeface="Roboto"/>
                <a:ea typeface="Roboto"/>
                <a:cs typeface="Roboto"/>
                <a:sym typeface="Roboto"/>
              </a:rPr>
              <a:t>Video Link</a:t>
            </a:r>
            <a:r>
              <a:rPr lang="en" sz="1100" dirty="0">
                <a:solidFill>
                  <a:srgbClr val="00582F"/>
                </a:solidFill>
                <a:latin typeface="Roboto Light"/>
                <a:ea typeface="Roboto Light"/>
                <a:cs typeface="Roboto Light"/>
                <a:sym typeface="Roboto Light"/>
              </a:rPr>
              <a:t>: </a:t>
            </a:r>
            <a:r>
              <a:rPr lang="en" sz="1100" u="sng" dirty="0">
                <a:solidFill>
                  <a:schemeClr val="hlink"/>
                </a:solidFill>
                <a:latin typeface="Roboto Light"/>
                <a:ea typeface="Roboto Light"/>
                <a:cs typeface="Roboto Light"/>
                <a:sym typeface="Roboto Light"/>
                <a:hlinkClick r:id="rId3"/>
              </a:rPr>
              <a:t>https://youtu.be/DV9CTM31M0U</a:t>
            </a:r>
            <a:r>
              <a:rPr lang="en" sz="1100" dirty="0">
                <a:solidFill>
                  <a:srgbClr val="00582F"/>
                </a:solidFill>
                <a:latin typeface="Roboto Light"/>
                <a:ea typeface="Roboto Light"/>
                <a:cs typeface="Roboto Light"/>
                <a:sym typeface="Roboto Light"/>
              </a:rPr>
              <a:t> </a:t>
            </a:r>
            <a:endParaRPr sz="1100" dirty="0">
              <a:solidFill>
                <a:srgbClr val="00582F"/>
              </a:solidFill>
              <a:latin typeface="Roboto Light"/>
              <a:ea typeface="Roboto Light"/>
              <a:cs typeface="Roboto Light"/>
              <a:sym typeface="Roboto Light"/>
            </a:endParaRPr>
          </a:p>
          <a:p>
            <a:pPr marL="0" marR="0" lvl="0" indent="0" algn="l" rtl="0">
              <a:lnSpc>
                <a:spcPct val="150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a:p>
            <a:pPr marL="0" marR="0" lvl="0" indent="0" algn="l" rtl="0">
              <a:lnSpc>
                <a:spcPct val="115000"/>
              </a:lnSpc>
              <a:spcBef>
                <a:spcPts val="0"/>
              </a:spcBef>
              <a:spcAft>
                <a:spcPts val="0"/>
              </a:spcAft>
              <a:buNone/>
            </a:pPr>
            <a:endParaRPr sz="1100" dirty="0">
              <a:solidFill>
                <a:srgbClr val="00582F"/>
              </a:solidFill>
              <a:latin typeface="Roboto Light"/>
              <a:ea typeface="Roboto Light"/>
              <a:cs typeface="Roboto Light"/>
              <a:sym typeface="Roboto Light"/>
            </a:endParaRPr>
          </a:p>
        </p:txBody>
      </p:sp>
      <p:cxnSp>
        <p:nvCxnSpPr>
          <p:cNvPr id="284" name="Google Shape;284;p48"/>
          <p:cNvCxnSpPr/>
          <p:nvPr/>
        </p:nvCxnSpPr>
        <p:spPr>
          <a:xfrm>
            <a:off x="4988250" y="1054075"/>
            <a:ext cx="3768300" cy="0"/>
          </a:xfrm>
          <a:prstGeom prst="straightConnector1">
            <a:avLst/>
          </a:prstGeom>
          <a:noFill/>
          <a:ln w="9525" cap="flat" cmpd="sng">
            <a:solidFill>
              <a:srgbClr val="C6DB31"/>
            </a:solidFill>
            <a:prstDash val="solid"/>
            <a:round/>
            <a:headEnd type="none" w="med" len="med"/>
            <a:tailEnd type="none" w="med" len="med"/>
          </a:ln>
        </p:spPr>
      </p:cxnSp>
      <p:pic>
        <p:nvPicPr>
          <p:cNvPr id="285" name="Google Shape;285;p48"/>
          <p:cNvPicPr preferRelativeResize="0"/>
          <p:nvPr/>
        </p:nvPicPr>
        <p:blipFill>
          <a:blip r:embed="rId4">
            <a:alphaModFix/>
          </a:blip>
          <a:stretch>
            <a:fillRect/>
          </a:stretch>
        </p:blipFill>
        <p:spPr>
          <a:xfrm>
            <a:off x="381000" y="1295400"/>
            <a:ext cx="3914775" cy="2047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non 2015">
  <a:themeElements>
    <a:clrScheme name="Think Colour">
      <a:dk1>
        <a:srgbClr val="1F374C"/>
      </a:dk1>
      <a:lt1>
        <a:srgbClr val="F1F1F1"/>
      </a:lt1>
      <a:dk2>
        <a:srgbClr val="226175"/>
      </a:dk2>
      <a:lt2>
        <a:srgbClr val="E9E9E9"/>
      </a:lt2>
      <a:accent1>
        <a:srgbClr val="F3801F"/>
      </a:accent1>
      <a:accent2>
        <a:srgbClr val="EA5424"/>
      </a:accent2>
      <a:accent3>
        <a:srgbClr val="226175"/>
      </a:accent3>
      <a:accent4>
        <a:srgbClr val="226175"/>
      </a:accent4>
      <a:accent5>
        <a:srgbClr val="00A1C0"/>
      </a:accent5>
      <a:accent6>
        <a:srgbClr val="31C1E2"/>
      </a:accent6>
      <a:hlink>
        <a:srgbClr val="EA5424"/>
      </a:hlink>
      <a:folHlink>
        <a:srgbClr val="F3801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ernon 2015">
  <a:themeElements>
    <a:clrScheme name="Think Colour">
      <a:dk1>
        <a:srgbClr val="1F374C"/>
      </a:dk1>
      <a:lt1>
        <a:srgbClr val="F1F1F1"/>
      </a:lt1>
      <a:dk2>
        <a:srgbClr val="226175"/>
      </a:dk2>
      <a:lt2>
        <a:srgbClr val="E9E9E9"/>
      </a:lt2>
      <a:accent1>
        <a:srgbClr val="F3801F"/>
      </a:accent1>
      <a:accent2>
        <a:srgbClr val="EA5424"/>
      </a:accent2>
      <a:accent3>
        <a:srgbClr val="226175"/>
      </a:accent3>
      <a:accent4>
        <a:srgbClr val="226175"/>
      </a:accent4>
      <a:accent5>
        <a:srgbClr val="00A1C0"/>
      </a:accent5>
      <a:accent6>
        <a:srgbClr val="31C1E2"/>
      </a:accent6>
      <a:hlink>
        <a:srgbClr val="EA5424"/>
      </a:hlink>
      <a:folHlink>
        <a:srgbClr val="F3801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3562</Words>
  <Application>Microsoft Office PowerPoint</Application>
  <PresentationFormat>On-screen Show (16:9)</PresentationFormat>
  <Paragraphs>429</Paragraphs>
  <Slides>25</Slides>
  <Notes>25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Rockwell</vt:lpstr>
      <vt:lpstr>Noto Sans Symbols</vt:lpstr>
      <vt:lpstr>Roboto Light</vt:lpstr>
      <vt:lpstr>Roboto</vt:lpstr>
      <vt:lpstr>Arial</vt:lpstr>
      <vt:lpstr>Simple Light</vt:lpstr>
      <vt:lpstr>Vernon 2015</vt:lpstr>
      <vt:lpstr>Custom</vt:lpstr>
      <vt:lpstr>Vernon 2015</vt:lpstr>
      <vt:lpstr>Dublin Ohio CVB 2019 Summer Campaign:  Partner Participation Kit</vt:lpstr>
      <vt:lpstr>ABOUT THE CAMPAIGN</vt:lpstr>
      <vt:lpstr>INSPIRE TRAVELERS   </vt:lpstr>
      <vt:lpstr>WHAT’S INSIDE THE KIT</vt:lpstr>
      <vt:lpstr>PowerPoint Presentation</vt:lpstr>
      <vt:lpstr>RIGHT HERE IN DUBLIN   </vt:lpstr>
      <vt:lpstr>RIGHT HERE IN DUBLIN   </vt:lpstr>
      <vt:lpstr>ACTIVATE   </vt:lpstr>
      <vt:lpstr>FROM NATURE TRAILS TO COCKTAIL TRAILS </vt:lpstr>
      <vt:lpstr>FAMILY FUN</vt:lpstr>
      <vt:lpstr>IRISH FESTIVAL &amp; HOSPITALITY</vt:lpstr>
      <vt:lpstr>PHOTOGRAPHY ASSETS </vt:lpstr>
      <vt:lpstr>BLOGS TO SHARE </vt:lpstr>
      <vt:lpstr>CALENDAR OF EVENTS</vt:lpstr>
      <vt:lpstr>PowerPoint Presentation</vt:lpstr>
      <vt:lpstr>HOW TO PARTICIPATE </vt:lpstr>
      <vt:lpstr>HOW TO PARTICIPATE </vt:lpstr>
      <vt:lpstr>HOW TO PARTICIPATE </vt:lpstr>
      <vt:lpstr>PowerPoint Presentation</vt:lpstr>
      <vt:lpstr>POSTING SOCIAL CONTENT </vt:lpstr>
      <vt:lpstr>SAMPLE MESSAGING </vt:lpstr>
      <vt:lpstr>TIPS FOR SHARING POSTS </vt:lpstr>
      <vt:lpstr>TIPS FOR SHARING POSTS </vt:lpstr>
      <vt:lpstr>TIPS FOR SHARING POSTS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Dublin Ohio CVB 2019 Summer Campaign:  Partner Participation Kit</dc:title>
  <dc:creator>Communications Mgr</dc:creator>
  <cp:lastModifiedBy>Sara Blatnik</cp:lastModifiedBy>
  <cp:revision>4</cp:revision>
  <dcterms:modified xsi:type="dcterms:W3CDTF">2019-08-07T14:42:35Z</dcterms:modified>
</cp:coreProperties>
</file>