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01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D93C8-69A9-8163-6E71-66FC5AD4D5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4161D6-F351-7E58-6662-36D6E46660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56BB7-9631-74E7-3D51-331B96A73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70FCC-FB46-402E-AA26-B1E20B0C596F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D7B72-1A60-7005-2E68-180A1AF4B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E9552-422A-6D1C-B991-28944F999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40FC-5EEB-4BC9-9653-E3CF6F31D1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203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EB5FD-14B9-8D96-E081-AD69952D2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4AB991-9D1A-A15F-2C26-71929357E7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A12CA-046D-2ABB-5707-1BA919301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70FCC-FB46-402E-AA26-B1E20B0C596F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6B62D-4A37-87C4-6CFE-182411128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B3E93-4B26-0AC6-CCE7-132BB8389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40FC-5EEB-4BC9-9653-E3CF6F31D1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9326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B58903-321D-2163-3C1C-7EBFB689A2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2ED922-DC4F-38F6-0229-58FA6CB095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DA2B2B-9B65-F9C8-17F8-31686FBFE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70FCC-FB46-402E-AA26-B1E20B0C596F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9693B-5A23-FD96-3494-4D372A69D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7FCB5-D0C5-C4BC-0066-BE2BC7F89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40FC-5EEB-4BC9-9653-E3CF6F31D1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624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59314-EDE9-5FCD-12EE-037C8C77C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C00AB-7882-3A3C-C1ED-2634961218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A1C37-CAA9-AB31-F99A-053CACF53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70FCC-FB46-402E-AA26-B1E20B0C596F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9A802-367A-031B-C01F-6751428A3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72E15-E056-79E0-7B4F-214ED0DAD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40FC-5EEB-4BC9-9653-E3CF6F31D1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189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7658D-D6EB-405D-52D1-5937BC7CD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15F9A9-00D8-5255-0E11-395DFD9A4C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760C8-875C-3366-58BA-251A7A4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70FCC-FB46-402E-AA26-B1E20B0C596F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DC7BA-C1BA-8316-AC67-CBF8306EC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D94890-0CF9-F121-B77F-1711DBB87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40FC-5EEB-4BC9-9653-E3CF6F31D1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928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EF164-BA73-41E9-9ABD-A5E1D778E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2EFB8-9F94-EED5-655C-61A7B8F807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030642-3567-F344-5A3B-B9E309FA85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BA993-9CE9-FD1B-E20F-1F4D6FF3F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70FCC-FB46-402E-AA26-B1E20B0C596F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1CFADE-34B1-D623-9BFA-730130D59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9831BE-2082-FE06-D5E2-D93914221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40FC-5EEB-4BC9-9653-E3CF6F31D1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721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6583E-E246-817B-AA6D-0A9493DFE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F017B2-92B8-9B00-EC6F-96BDBAED85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34B677-6626-EFEC-1239-FA5319F453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A6CA50-20A5-289C-F95A-DB6FE1717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FAAB5C-40AB-3EF4-794C-9504BDF74C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B4DAA9-9A05-99CF-9E93-6A5DD74DA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70FCC-FB46-402E-AA26-B1E20B0C596F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F33227-BC24-2BE9-37B2-D20A6E778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E78B90-DA03-E992-A81E-A3BC474DB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40FC-5EEB-4BC9-9653-E3CF6F31D1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08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A0374-CB16-3BEB-498A-9DF2277FF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6B1EFE-52BE-F429-6DEA-F179BD731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70FCC-FB46-402E-AA26-B1E20B0C596F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349AF2-E1B8-C288-F451-08B592055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485913-FFD9-DB2E-73E9-76C696F7E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40FC-5EEB-4BC9-9653-E3CF6F31D1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4440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54B8BA-E1D4-8B61-BD83-4AF2339B6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70FCC-FB46-402E-AA26-B1E20B0C596F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F1E8F4-9D6E-5D1B-51F1-31362AA79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E034DC-F2EE-FFBF-75F0-2AEB9DD14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40FC-5EEB-4BC9-9653-E3CF6F31D1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923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1BACC-00CA-985C-81BF-9A0CE6A12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EA037-4130-99B1-9591-3973EE6A3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9431FA-B122-0DD3-39FC-721E8FBF94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6D6502-F6B8-7B7A-9383-320EFCC24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70FCC-FB46-402E-AA26-B1E20B0C596F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BA7DE8-B771-BBC7-3DC1-EDB65D0C8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9D08BD-8731-DA33-BC3B-87A47552B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40FC-5EEB-4BC9-9653-E3CF6F31D1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955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B69CC-00BB-4C69-6926-9E63BABA2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53A3FD-AF5B-8271-F874-0DC2114044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ECF03B-B7DD-2C55-251B-37335F2FA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C12CBF-EC8C-2A8C-A353-5DFA1FBEC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70FCC-FB46-402E-AA26-B1E20B0C596F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7FCC22-047C-9DF1-8BE3-7E2335A1C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775191-2840-DFBC-6BE5-22DCDD264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40FC-5EEB-4BC9-9653-E3CF6F31D1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897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D3532D-52DD-F99C-6E22-E27A31CC0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6492D8-B4DC-974C-11E2-77F0F4801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28BAE-F66B-71A2-7319-CD69C7289A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D70FCC-FB46-402E-AA26-B1E20B0C596F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588E13-0FF4-1240-1CD4-BCB25F8D07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D605F-8E9A-9E61-CC92-3A8072500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FD40FC-5EEB-4BC9-9653-E3CF6F31D1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718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vhey.co.uk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employmentandskills@eastriding.gov.uk" TargetMode="External"/><Relationship Id="rId4" Type="http://schemas.openxmlformats.org/officeDocument/2006/relationships/hyperlink" Target="mailto:skillsandemployability@hullcc.gov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8555C5B3-193A-4749-9AFD-682E53CDD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EAE06A6-F76A-41C9-827A-C561B0044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9F9D4E8-0639-444B-949B-951858506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E3DA7A2-ED70-4BBA-AB72-00AD461F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E14B47-EFAD-17DB-F215-C3AE8E15DC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23050" y="139925"/>
            <a:ext cx="1903711" cy="1549031"/>
          </a:xfrm>
        </p:spPr>
        <p:txBody>
          <a:bodyPr anchor="t">
            <a:normAutofit/>
          </a:bodyPr>
          <a:lstStyle/>
          <a:p>
            <a:pPr algn="l"/>
            <a:r>
              <a:rPr lang="en-GB" sz="2000" dirty="0">
                <a:solidFill>
                  <a:srgbClr val="FFFFFF"/>
                </a:solidFill>
              </a:rPr>
              <a:t>Top Tips for Writing an Inclusive Job Advertisement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C485432-3647-4218-B5D3-15D3FA222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031CDB-01F6-FDD2-6BAE-6E53813EAC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7712" y="1874734"/>
            <a:ext cx="4393278" cy="1244483"/>
          </a:xfrm>
        </p:spPr>
        <p:txBody>
          <a:bodyPr anchor="t">
            <a:normAutofit/>
          </a:bodyPr>
          <a:lstStyle/>
          <a:p>
            <a:pPr algn="l"/>
            <a:r>
              <a:rPr lang="en-GB" sz="15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an inclusive job advert helps you reach a broader range of talent and ensures every candidate feels welcome to apply. Here are practical, employer‑friendly tips to strengthen your recruitment approach: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F4AFDDCA-6ABA-4D23-8A5C-1BF0F4308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94CBF8-22F9-6223-BB70-4F91CBC16B64}"/>
              </a:ext>
            </a:extLst>
          </p:cNvPr>
          <p:cNvSpPr/>
          <p:nvPr/>
        </p:nvSpPr>
        <p:spPr>
          <a:xfrm>
            <a:off x="563178" y="95083"/>
            <a:ext cx="2443946" cy="15938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 descr="A purple and white sign with a pin and text&#10;&#10;AI-generated content may be incorrect.">
            <a:extLst>
              <a:ext uri="{FF2B5EF4-FFF2-40B4-BE49-F238E27FC236}">
                <a16:creationId xmlns:a16="http://schemas.microsoft.com/office/drawing/2014/main" id="{56179F72-9CBD-35C5-E254-60E6F036EF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04" y="191275"/>
            <a:ext cx="2225793" cy="132434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76AF8E1-A57F-6051-FC79-9844DAF603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0589" y="161102"/>
            <a:ext cx="4974767" cy="647306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1015ECF-CD31-9E08-740C-1102810C5F05}"/>
              </a:ext>
            </a:extLst>
          </p:cNvPr>
          <p:cNvSpPr txBox="1"/>
          <p:nvPr/>
        </p:nvSpPr>
        <p:spPr>
          <a:xfrm>
            <a:off x="6482950" y="191275"/>
            <a:ext cx="4764169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Avoid Gendered or Biased Language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Words like “assertive,” “dominant,” or “rockstar” can be subtly exclusionary.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Use gender‑neutral terms (“they/them”).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Check language for hidden bias using tools like gender‑neutral language checkers.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Highlight Your Commitment to Inclusion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Applicants are more likely to apply if they know your organisation is welcoming.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Include statements such as: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“We welcome applications from people of all backgrounds and experiences.”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“We are committed to making reasonable adjustments throughout the recruitment process.”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Be Transparent About Flexibility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Flexible working is a major factor in attracting diverse talent.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State if flexible hours, hybrid working or part‑time options are possible.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Sharing flexibility upfront encourages more people to apply, including carers and those with disabilities.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Use Inclusive Job Titles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Avoid titles that may deter applicants or imply seniority unnecessarily.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Use clear titles like “Project Coordinator” instead of “Project Guru” or “Assistant.”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Avoid gendered titles such as “Salesman.”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F75C2AE-6035-562B-1AEF-746A86D033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630" y="3119217"/>
            <a:ext cx="4974767" cy="34937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81DE003-9DCD-EBFA-11DB-296036809643}"/>
              </a:ext>
            </a:extLst>
          </p:cNvPr>
          <p:cNvSpPr txBox="1"/>
          <p:nvPr/>
        </p:nvSpPr>
        <p:spPr>
          <a:xfrm>
            <a:off x="772220" y="3279645"/>
            <a:ext cx="470166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Use Clear, Accessible Language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Avoid jargon, acronyms and overly complex wording.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Keep sentences short and direct.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Choose everyday language that’s easy for all readers, including those for whom English is an additional language.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Focus on Essential Requirements Only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Unnecessary criteria can discourage great candidates  especially women, young people and disabled applicants.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Distinguish between essential and desirable criteria.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Only ask for qualifications or experience genuinely required for the role.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823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8CC89E-A347-4592-A444-506CF00116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6EADF482-9E21-84DA-E28A-B5876C28A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8BCEEDE-4DF9-E616-13D6-A2E7F9A9A7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65A5A1F-A4F0-F621-E1FC-9D131BE160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C881248-1422-2C39-BE1D-6F14B9CAE9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C20B843-C182-6EFD-B850-100FFC325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2A42770-D712-FA6E-C915-2EAD64B69C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509C97-CDD6-CE0F-BCF5-F07ED8010F31}"/>
              </a:ext>
            </a:extLst>
          </p:cNvPr>
          <p:cNvSpPr/>
          <p:nvPr/>
        </p:nvSpPr>
        <p:spPr>
          <a:xfrm>
            <a:off x="691528" y="320308"/>
            <a:ext cx="4953000" cy="6236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D689221-BB04-A583-2DD7-A985D5B309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4004" y="356558"/>
            <a:ext cx="4974767" cy="625503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A9B1F59-C5AF-0E52-A7A1-FF5F1A131318}"/>
              </a:ext>
            </a:extLst>
          </p:cNvPr>
          <p:cNvSpPr txBox="1"/>
          <p:nvPr/>
        </p:nvSpPr>
        <p:spPr>
          <a:xfrm>
            <a:off x="826644" y="520823"/>
            <a:ext cx="4480121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Describe the Role Clearly and Honestly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Be specific about responsibilities and expectations.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Outline key duties, team structure and reporting lines.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Avoid vague or overly ambitious lists of responsibilities.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Promote Development Opportunities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Young people, career changers and underrepresented groups particularly value growth pathways.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Mention training, apprenticeships, mentoring or progression routes.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Ensure the Advert Is Accessible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Make your advert easy to read and view across devices.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Use clear headings, bullet points and white space.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Provide alternative formats if requested.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Ensure compatibility with screen‑reading software.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Invite Candidates to Request Adjustments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Reassure applicants that the process can be adapted to meet their needs.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Include a simple line such as: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“If you require adjustments at any stage  of the recruitment process, please let us know.”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31257D-270F-4EE5-F110-BEC31FBFA701}"/>
              </a:ext>
            </a:extLst>
          </p:cNvPr>
          <p:cNvSpPr txBox="1"/>
          <p:nvPr/>
        </p:nvSpPr>
        <p:spPr>
          <a:xfrm>
            <a:off x="6747866" y="614876"/>
            <a:ext cx="4260212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Showcase Your Values and Culture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Candidates want to understand your organisation beyond the role.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Share your mission, culture and inclusive practices.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Highlight staff networks, wellbeing support or diversity initiatives.</a:t>
            </a:r>
            <a:endParaRPr lang="en-GB" sz="1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1C3BD4-C21B-2727-8F02-60BC6391BECF}"/>
              </a:ext>
            </a:extLst>
          </p:cNvPr>
          <p:cNvSpPr txBox="1"/>
          <p:nvPr/>
        </p:nvSpPr>
        <p:spPr>
          <a:xfrm>
            <a:off x="6523163" y="3015055"/>
            <a:ext cx="4640173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0601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 Support?</a:t>
            </a:r>
          </a:p>
          <a:p>
            <a:r>
              <a:rPr lang="en-GB" sz="1400" dirty="0">
                <a:solidFill>
                  <a:srgbClr val="0601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advice on accessible and inclusive recruitment, contact:</a:t>
            </a:r>
          </a:p>
          <a:p>
            <a:endParaRPr lang="en-GB" sz="1400" dirty="0">
              <a:solidFill>
                <a:srgbClr val="0601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>
                <a:solidFill>
                  <a:srgbClr val="0601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Visit Hull &amp; East Yorkshire (VHEY)</a:t>
            </a:r>
            <a:br>
              <a:rPr lang="en-GB" sz="1400" dirty="0">
                <a:solidFill>
                  <a:srgbClr val="06013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>
                <a:solidFill>
                  <a:srgbClr val="0601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📧 </a:t>
            </a:r>
            <a:r>
              <a:rPr lang="en-GB" sz="1400" dirty="0">
                <a:solidFill>
                  <a:srgbClr val="060139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info@vhey.co.uk</a:t>
            </a:r>
            <a:endParaRPr lang="en-GB" sz="1400" dirty="0">
              <a:solidFill>
                <a:srgbClr val="0601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en-GB" sz="1400" dirty="0">
                <a:solidFill>
                  <a:srgbClr val="06013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>
                <a:solidFill>
                  <a:srgbClr val="0601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Hull City Council – Young People Skills &amp; Employability</a:t>
            </a:r>
            <a:br>
              <a:rPr lang="en-GB" sz="1400" dirty="0">
                <a:solidFill>
                  <a:srgbClr val="06013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>
                <a:solidFill>
                  <a:srgbClr val="0601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📧 </a:t>
            </a:r>
            <a:r>
              <a:rPr lang="en-GB" sz="1400" dirty="0">
                <a:solidFill>
                  <a:srgbClr val="060139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skillsandemployability@hullcc.gov.uk</a:t>
            </a:r>
            <a:endParaRPr lang="en-GB" sz="1400" dirty="0">
              <a:solidFill>
                <a:srgbClr val="0601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dirty="0">
              <a:solidFill>
                <a:srgbClr val="0601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>
                <a:solidFill>
                  <a:srgbClr val="0601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East Riding of Yorkshire Council – Employment &amp; Skills</a:t>
            </a:r>
            <a:b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>
                <a:solidFill>
                  <a:srgbClr val="0601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📧 </a:t>
            </a:r>
            <a:r>
              <a:rPr lang="en-GB" sz="1400" dirty="0">
                <a:solidFill>
                  <a:srgbClr val="060139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employmentandskills@eastriding.gov.uk</a:t>
            </a:r>
            <a:endParaRPr lang="en-GB" sz="1400" dirty="0">
              <a:solidFill>
                <a:srgbClr val="0601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dirty="0">
              <a:solidFill>
                <a:srgbClr val="0601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3D38AB9-0A46-22AE-3CFA-4C89E3CBDE0B}"/>
              </a:ext>
            </a:extLst>
          </p:cNvPr>
          <p:cNvCxnSpPr/>
          <p:nvPr/>
        </p:nvCxnSpPr>
        <p:spPr>
          <a:xfrm>
            <a:off x="6747866" y="2615184"/>
            <a:ext cx="42602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2650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546</Words>
  <Application>Microsoft Office PowerPoint</Application>
  <PresentationFormat>Widescreen</PresentationFormat>
  <Paragraphs>75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Top Tips for Writing an Inclusive Job Advertisement</vt:lpstr>
      <vt:lpstr>PowerPoint Presentation</vt:lpstr>
    </vt:vector>
  </TitlesOfParts>
  <Company>East Riding of Yorkshire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Tina Reynolds</dc:creator>
  <cp:lastModifiedBy>Tina Reynolds</cp:lastModifiedBy>
  <cp:revision>2</cp:revision>
  <dcterms:created xsi:type="dcterms:W3CDTF">2026-02-13T14:38:38Z</dcterms:created>
  <dcterms:modified xsi:type="dcterms:W3CDTF">2026-02-16T09:23:08Z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a4828c0-bf9e-487a-a999-4cc0afddd2a0_Enabled">
    <vt:lpwstr>true</vt:lpwstr>
  </property>
  <property fmtid="{D5CDD505-2E9C-101B-9397-08002B2CF9AE}" pid="3" name="MSIP_Label_2a4828c0-bf9e-487a-a999-4cc0afddd2a0_SetDate">
    <vt:lpwstr>2026-02-13T15:33:11Z</vt:lpwstr>
  </property>
  <property fmtid="{D5CDD505-2E9C-101B-9397-08002B2CF9AE}" pid="4" name="MSIP_Label_2a4828c0-bf9e-487a-a999-4cc0afddd2a0_Method">
    <vt:lpwstr>Standard</vt:lpwstr>
  </property>
  <property fmtid="{D5CDD505-2E9C-101B-9397-08002B2CF9AE}" pid="5" name="MSIP_Label_2a4828c0-bf9e-487a-a999-4cc0afddd2a0_Name">
    <vt:lpwstr>Not Sensitive</vt:lpwstr>
  </property>
  <property fmtid="{D5CDD505-2E9C-101B-9397-08002B2CF9AE}" pid="6" name="MSIP_Label_2a4828c0-bf9e-487a-a999-4cc0afddd2a0_SiteId">
    <vt:lpwstr>351368d1-9b5a-4c8b-ac76-f39b4c7dd76c</vt:lpwstr>
  </property>
  <property fmtid="{D5CDD505-2E9C-101B-9397-08002B2CF9AE}" pid="7" name="MSIP_Label_2a4828c0-bf9e-487a-a999-4cc0afddd2a0_ActionId">
    <vt:lpwstr>23ec8e5f-3017-4bbc-93d6-fb569c4c107a</vt:lpwstr>
  </property>
  <property fmtid="{D5CDD505-2E9C-101B-9397-08002B2CF9AE}" pid="8" name="MSIP_Label_2a4828c0-bf9e-487a-a999-4cc0afddd2a0_ContentBits">
    <vt:lpwstr>0</vt:lpwstr>
  </property>
  <property fmtid="{D5CDD505-2E9C-101B-9397-08002B2CF9AE}" pid="9" name="MSIP_Label_2a4828c0-bf9e-487a-a999-4cc0afddd2a0_Tag">
    <vt:lpwstr>10, 3, 0, 1</vt:lpwstr>
  </property>
</Properties>
</file>