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75" r:id="rId4"/>
    <p:sldId id="264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58" r:id="rId14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1" autoAdjust="0"/>
  </p:normalViewPr>
  <p:slideViewPr>
    <p:cSldViewPr snapToGrid="0">
      <p:cViewPr varScale="1">
        <p:scale>
          <a:sx n="60" d="100"/>
          <a:sy n="60" d="100"/>
        </p:scale>
        <p:origin x="124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5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662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60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04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88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44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7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10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36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50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5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2C9D8-9842-4481-ABB5-70250AFE78C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7D4DF-6190-427A-A5E3-7FB5CCEE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0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4134" y="555337"/>
            <a:ext cx="1133686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FLAGLER COUNTY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TOURIST DEVELOPMENT COUNCIL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SPECIAL EVENT MARKETING GRANT WORKSHOP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Review of Guidelines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Application Criteria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Reimbursement Process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69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8134" y="237067"/>
            <a:ext cx="1105746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Marketing Plan Tips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Marketing Plan: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is it well thought-out?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Who are you targeting? Know your audience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When will your ads run?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kind of ads? Print, social, radio, etc.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will your ads cost?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Cross promotion with other local organizations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is your call to action? (tickets, registration)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Have a social media presence-use hashtags and engage with your audience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Press release, local event calendars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will you measure your advertising efforts?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781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059" y="259975"/>
            <a:ext cx="11292541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Post Event Reporting &amp; Reimbursement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Must schedule to meet with tourism staff no more than 60 days after the event to submit for reimbursement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completed Post-Event Report as required by the TDO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Reimbursement Request Form to include proof of payment for all marketing, advertising and promotional expenses related to the event. </a:t>
            </a:r>
          </a:p>
          <a:p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	Proof of payment may be submitted in the form of a vendor receipt or invoice and a front &amp; back copy of 	cleared checks or credit card receipts. Credit card purchases must be in the name of the organization (no 	personal credit cards or personal checks are permitted).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Final Event Budget that compares the projected expenses to actual expenses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Copy/sample of all materials purchased with grant funds (i.e., Print Ads, Tear Sheets, Radio Copy, Brochures, Flyers, Posters, Banner Samples, etc.).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Verified Room Night Report or Participant Surveys as submitted in the application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4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059" y="259975"/>
            <a:ext cx="1129254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   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Post Event Reporting &amp; Reimbursement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Tourism staff reviews all submitted forms and post event reimbursement documentation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Applicant is required to meet their original commitment to the overall economic impact of Flagler County (verified room or participant survey’s) as stated in their application and was approved upon.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Organizations that fail to comply with any of the reporting requirements, will not be eligible 	to receive 	any portion of approved funding.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Reimbursement packet is submitted to clerks office for approval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Check should be issued upon approval within 45 days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742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0964" y="586115"/>
            <a:ext cx="1084729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		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THANK YOU!!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			        Amy Lukasik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			alukasik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@visitflagler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.com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689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3533" y="474134"/>
            <a:ext cx="1060873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Purpose of Workshop</a:t>
            </a: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is a Special Event Marketing Grant (SEMG)?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Review revised guidelines and requirements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Review application process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Application scoring and evaluation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Marketing Plan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tips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Post event reporting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to get reimbursed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3533" y="474134"/>
            <a:ext cx="1060873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What is a Special Event Marketing Grant?</a:t>
            </a: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Ø"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“Special Event” is defined as “a new or existing organized concert, exhibition, festival, fair, competitive tournament, conference or celebration which is conducted according to a prearranged schedule and a targeted interest to the general public which may be free or with a predetermined entry or registration fee(s).”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Special Event Marketing Grant is intended to provide funding assistance to organizations for marketing of special events that promote Flagler County as a tourist destination.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Funds must be used for expenditures associated with marketing and promoting an event to attendees outside of Flagler County, with the goal of increasing overall economic impact and/or overnight stays in Flagler County.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023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7534" y="387950"/>
            <a:ext cx="983826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is considered a Special Event?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Must take place in Flagler County between October 1, 2021-September 30, 	2022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is the maximum amount I can apply for?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Up to 25% of total projected event budget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can the funds be used for?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Out-of-County Advertising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signage, banners, posters, flyers, design of 	materials, postage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is a reimbursement grant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Must track either room nights or conduct surveys of 20% projected attendance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Room nights in Flagler County and subject to 5% bed tax are eligible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Tourism logo on all materials</a:t>
            </a:r>
          </a:p>
          <a:p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6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7534" y="387950"/>
            <a:ext cx="983826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Application Process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Must attend or view online mandatory workshop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Optional application review deadline: June 4, 2021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Application deadline: June 11, 2021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Hard copy mailed to:120 Airport Road, Ste. 3, Palm Coast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Must also submit a completed:</a:t>
            </a:r>
          </a:p>
          <a:p>
            <a:pPr lvl="2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Estimated Event Budget</a:t>
            </a:r>
          </a:p>
          <a:p>
            <a:pPr lvl="2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Marketing/Advertising Plan</a:t>
            </a:r>
          </a:p>
          <a:p>
            <a:pPr lvl="2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Logo Usage Requirement Form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W-9 and Vendor Information Form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Certificate of Insurance due 30 days prior to event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TDC Meeting: July 21, 2021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BOCC Meeting: August 16, 2021</a:t>
            </a:r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17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2933" y="347351"/>
            <a:ext cx="102108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Scoring and Evaluation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Category 1 (40 points)</a:t>
            </a:r>
          </a:p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Commitment to the overall economic impact of Tourism Development in Flagler County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(30 points) 	High Impact Visitors: More than 400 estimated room nights and/or 		10,000 	Day Visitors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(20 points) 	Medium Impact Visitors: More than 300 estimated room nights and/or 		5,000 Day Visitors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(10 points) 	Low Impact Visitors: More than 100 room nights and/or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2,500 Day Visitors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 points) 	Does the event coincide with non-peak seasons? Non-Peak season 		is considered to be the months of September through January.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 points) 	Is the event a multi-day event?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046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2933" y="347351"/>
            <a:ext cx="10210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Scoring and Evaluation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Category 2 (20 points)</a:t>
            </a: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Event Marketing Plan: Includes strategies and opportunities for attracting visitors from out-of-county. Marketing plan is thorough, well-defined and realistic. </a:t>
            </a:r>
          </a:p>
          <a:p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/>
          </a:p>
          <a:p>
            <a:r>
              <a:rPr lang="en-US" sz="2000" dirty="0"/>
              <a:t>(20 points) Specifically defined </a:t>
            </a:r>
          </a:p>
          <a:p>
            <a:r>
              <a:rPr lang="en-US" sz="2000" dirty="0"/>
              <a:t>(10 points) Identified but not specifically defined </a:t>
            </a:r>
          </a:p>
          <a:p>
            <a:r>
              <a:rPr lang="en-US" sz="2000" dirty="0"/>
              <a:t>(0 points) Not defined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92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8134" y="237067"/>
            <a:ext cx="11057466" cy="7096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Scoring and Evaluation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Category 3 (20 points)</a:t>
            </a: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Soundness of Special Event: Event clearly defines event objectives, funding sources and overall budget.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Event Objectives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 points) Clearly defined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(0 points) Not defined well or at all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Funding Sources/Budget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 points) Specific income and expenses sources are defined on application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(0 points) Not defined well or at all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Has this event received TDC funding in the past?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(10 points) 0-3 years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 points) 3-6 years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(0 points) 6+ years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751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525" b="20525"/>
          <a:stretch>
            <a:fillRect/>
          </a:stretch>
        </p:blipFill>
        <p:spPr>
          <a:xfrm rot="-1732391">
            <a:off x="-8246412" y="6538824"/>
            <a:ext cx="14254135" cy="53357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525" b="20525"/>
          <a:stretch>
            <a:fillRect/>
          </a:stretch>
        </p:blipFill>
        <p:spPr>
          <a:xfrm rot="1569000">
            <a:off x="6278301" y="5992186"/>
            <a:ext cx="14254135" cy="53357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804410">
            <a:off x="8649953" y="4396015"/>
            <a:ext cx="3198625" cy="2470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45593" y="5373111"/>
            <a:ext cx="2268007" cy="1366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8134" y="237067"/>
            <a:ext cx="1105746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Scoring and Evaluation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Category 4 (20 points)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Stability and Management Capacity: Proven record or demonstrated capacities to 	effectively plan, organize and implement a unique and high quality Special Event.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long has the event existed?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(10 points) Over 5 years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 points) Under 5 years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(0 points) First year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 the Special Event unique and of a high quality to the area/county?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(10 points) Very unique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 points) Somewhat unique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(0 points) Not unique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54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2813</TotalTime>
  <Words>1168</Words>
  <Application>Microsoft Office PowerPoint</Application>
  <PresentationFormat>Widescreen</PresentationFormat>
  <Paragraphs>189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Lukasik, TMP</dc:creator>
  <cp:lastModifiedBy>Christina Hutsell</cp:lastModifiedBy>
  <cp:revision>32</cp:revision>
  <cp:lastPrinted>2021-04-14T12:31:18Z</cp:lastPrinted>
  <dcterms:created xsi:type="dcterms:W3CDTF">2021-04-12T13:47:39Z</dcterms:created>
  <dcterms:modified xsi:type="dcterms:W3CDTF">2025-04-08T13:28:55Z</dcterms:modified>
</cp:coreProperties>
</file>