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4003" r:id="rId2"/>
  </p:sldMasterIdLst>
  <p:notesMasterIdLst>
    <p:notesMasterId r:id="rId44"/>
  </p:notesMasterIdLst>
  <p:handoutMasterIdLst>
    <p:handoutMasterId r:id="rId45"/>
  </p:handoutMasterIdLst>
  <p:sldIdLst>
    <p:sldId id="256" r:id="rId3"/>
    <p:sldId id="311" r:id="rId4"/>
    <p:sldId id="258" r:id="rId5"/>
    <p:sldId id="310" r:id="rId6"/>
    <p:sldId id="312" r:id="rId7"/>
    <p:sldId id="313" r:id="rId8"/>
    <p:sldId id="345" r:id="rId9"/>
    <p:sldId id="314" r:id="rId10"/>
    <p:sldId id="315" r:id="rId11"/>
    <p:sldId id="316" r:id="rId12"/>
    <p:sldId id="262" r:id="rId13"/>
    <p:sldId id="299" r:id="rId14"/>
    <p:sldId id="263" r:id="rId15"/>
    <p:sldId id="327" r:id="rId16"/>
    <p:sldId id="269" r:id="rId17"/>
    <p:sldId id="270" r:id="rId18"/>
    <p:sldId id="326" r:id="rId19"/>
    <p:sldId id="271" r:id="rId20"/>
    <p:sldId id="333" r:id="rId21"/>
    <p:sldId id="334" r:id="rId22"/>
    <p:sldId id="335" r:id="rId23"/>
    <p:sldId id="274" r:id="rId24"/>
    <p:sldId id="346" r:id="rId25"/>
    <p:sldId id="343" r:id="rId26"/>
    <p:sldId id="336" r:id="rId27"/>
    <p:sldId id="273" r:id="rId28"/>
    <p:sldId id="275" r:id="rId29"/>
    <p:sldId id="328" r:id="rId30"/>
    <p:sldId id="284" r:id="rId31"/>
    <p:sldId id="287" r:id="rId32"/>
    <p:sldId id="286" r:id="rId33"/>
    <p:sldId id="285" r:id="rId34"/>
    <p:sldId id="288" r:id="rId35"/>
    <p:sldId id="289" r:id="rId36"/>
    <p:sldId id="318" r:id="rId37"/>
    <p:sldId id="324" r:id="rId38"/>
    <p:sldId id="319" r:id="rId39"/>
    <p:sldId id="325" r:id="rId40"/>
    <p:sldId id="341" r:id="rId41"/>
    <p:sldId id="320" r:id="rId42"/>
    <p:sldId id="308"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FFFF"/>
    <a:srgbClr val="009999"/>
    <a:srgbClr val="00CC99"/>
    <a:srgbClr val="00FFFF"/>
    <a:srgbClr val="131C61"/>
    <a:srgbClr val="EEB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717" autoAdjust="0"/>
  </p:normalViewPr>
  <p:slideViewPr>
    <p:cSldViewPr>
      <p:cViewPr varScale="1">
        <p:scale>
          <a:sx n="65" d="100"/>
          <a:sy n="65" d="100"/>
        </p:scale>
        <p:origin x="444" y="66"/>
      </p:cViewPr>
      <p:guideLst>
        <p:guide orient="horz" pos="2160"/>
        <p:guide pos="2880"/>
      </p:guideLst>
    </p:cSldViewPr>
  </p:slideViewPr>
  <p:outlineViewPr>
    <p:cViewPr>
      <p:scale>
        <a:sx n="33" d="100"/>
        <a:sy n="33" d="100"/>
      </p:scale>
      <p:origin x="0" y="110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44676480657275E-2"/>
          <c:y val="3.7037037037037215E-2"/>
          <c:w val="0.84955677279470498"/>
          <c:h val="0.9188965441819773"/>
        </c:manualLayout>
      </c:layout>
      <c:lineChart>
        <c:grouping val="standard"/>
        <c:varyColors val="0"/>
        <c:ser>
          <c:idx val="0"/>
          <c:order val="0"/>
          <c:tx>
            <c:strRef>
              <c:f>Sheet1!$A$2</c:f>
              <c:strCache>
                <c:ptCount val="1"/>
                <c:pt idx="0">
                  <c:v>2011</c:v>
                </c:pt>
              </c:strCache>
            </c:strRef>
          </c:tx>
          <c:spPr>
            <a:ln w="50800">
              <a:solidFill>
                <a:srgbClr val="FF9900"/>
              </a:solidFill>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c:formatCode>
                <c:ptCount val="12"/>
                <c:pt idx="0">
                  <c:v>45.355055726930203</c:v>
                </c:pt>
                <c:pt idx="1">
                  <c:v>51.142994439486444</c:v>
                </c:pt>
                <c:pt idx="2">
                  <c:v>62.406411309699095</c:v>
                </c:pt>
                <c:pt idx="3">
                  <c:v>71.955790485343627</c:v>
                </c:pt>
                <c:pt idx="4">
                  <c:v>71.869913658136127</c:v>
                </c:pt>
                <c:pt idx="5">
                  <c:v>78.358161140477279</c:v>
                </c:pt>
                <c:pt idx="6">
                  <c:v>77.6255212289377</c:v>
                </c:pt>
                <c:pt idx="7">
                  <c:v>76.21490908527295</c:v>
                </c:pt>
                <c:pt idx="8">
                  <c:v>81.954188691334195</c:v>
                </c:pt>
                <c:pt idx="9">
                  <c:v>74.129932194447719</c:v>
                </c:pt>
                <c:pt idx="10">
                  <c:v>61.723585056918303</c:v>
                </c:pt>
                <c:pt idx="11">
                  <c:v>47.865754317367198</c:v>
                </c:pt>
              </c:numCache>
            </c:numRef>
          </c:val>
          <c:smooth val="0"/>
        </c:ser>
        <c:ser>
          <c:idx val="1"/>
          <c:order val="1"/>
          <c:tx>
            <c:strRef>
              <c:f>Sheet1!$A$3</c:f>
              <c:strCache>
                <c:ptCount val="1"/>
                <c:pt idx="0">
                  <c:v>2010</c:v>
                </c:pt>
              </c:strCache>
            </c:strRef>
          </c:tx>
          <c:spPr>
            <a:ln w="44450">
              <a:solidFill>
                <a:schemeClr val="accent6">
                  <a:lumMod val="75000"/>
                </a:schemeClr>
              </a:solidFill>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c:formatCode>
                <c:ptCount val="12"/>
                <c:pt idx="0">
                  <c:v>46.565701973306801</c:v>
                </c:pt>
                <c:pt idx="1">
                  <c:v>49.380448959977997</c:v>
                </c:pt>
                <c:pt idx="2">
                  <c:v>54.458929484893844</c:v>
                </c:pt>
                <c:pt idx="3">
                  <c:v>62.178439852634902</c:v>
                </c:pt>
                <c:pt idx="4">
                  <c:v>65.869386616235758</c:v>
                </c:pt>
                <c:pt idx="5">
                  <c:v>68.199583533557458</c:v>
                </c:pt>
                <c:pt idx="6">
                  <c:v>66.777758831826617</c:v>
                </c:pt>
                <c:pt idx="7">
                  <c:v>62.832695199268294</c:v>
                </c:pt>
                <c:pt idx="8">
                  <c:v>60.131347108761801</c:v>
                </c:pt>
                <c:pt idx="9">
                  <c:v>62.615677946396701</c:v>
                </c:pt>
                <c:pt idx="10">
                  <c:v>50.956271023545995</c:v>
                </c:pt>
                <c:pt idx="11">
                  <c:v>43.122878268822312</c:v>
                </c:pt>
              </c:numCache>
            </c:numRef>
          </c:val>
          <c:smooth val="0"/>
        </c:ser>
        <c:ser>
          <c:idx val="2"/>
          <c:order val="2"/>
          <c:tx>
            <c:strRef>
              <c:f>Sheet1!$A$4</c:f>
              <c:strCache>
                <c:ptCount val="1"/>
                <c:pt idx="0">
                  <c:v>2009</c:v>
                </c:pt>
              </c:strCache>
            </c:strRef>
          </c:tx>
          <c:spPr>
            <a:ln w="44450">
              <a:solidFill>
                <a:srgbClr val="FFFF00"/>
              </a:solidFill>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Sheet1!$B$4:$M$4</c:f>
              <c:numCache>
                <c:formatCode>0.0</c:formatCode>
                <c:ptCount val="12"/>
                <c:pt idx="0">
                  <c:v>54.875912635054412</c:v>
                </c:pt>
                <c:pt idx="1">
                  <c:v>58.630809363629993</c:v>
                </c:pt>
                <c:pt idx="2">
                  <c:v>67.295499992249304</c:v>
                </c:pt>
                <c:pt idx="3">
                  <c:v>72.428319718083785</c:v>
                </c:pt>
                <c:pt idx="4">
                  <c:v>70.036117871370706</c:v>
                </c:pt>
                <c:pt idx="5">
                  <c:v>76.259810988306896</c:v>
                </c:pt>
                <c:pt idx="6">
                  <c:v>70.825130597881923</c:v>
                </c:pt>
                <c:pt idx="7">
                  <c:v>68.825471624993554</c:v>
                </c:pt>
                <c:pt idx="8">
                  <c:v>66.612205670350704</c:v>
                </c:pt>
                <c:pt idx="9">
                  <c:v>74.999612469191689</c:v>
                </c:pt>
                <c:pt idx="10">
                  <c:v>59.674835816114012</c:v>
                </c:pt>
                <c:pt idx="11">
                  <c:v>43.665421401001304</c:v>
                </c:pt>
              </c:numCache>
            </c:numRef>
          </c:val>
          <c:smooth val="0"/>
        </c:ser>
        <c:ser>
          <c:idx val="3"/>
          <c:order val="3"/>
          <c:tx>
            <c:strRef>
              <c:f>Sheet1!$A$5</c:f>
              <c:strCache>
                <c:ptCount val="1"/>
                <c:pt idx="0">
                  <c:v>2008</c:v>
                </c:pt>
              </c:strCache>
            </c:strRef>
          </c:tx>
          <c:spPr>
            <a:ln w="44450">
              <a:solidFill>
                <a:srgbClr val="FF0000"/>
              </a:solidFill>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Sheet1!$B$5:$M$5</c:f>
              <c:numCache>
                <c:formatCode>0.0</c:formatCode>
                <c:ptCount val="12"/>
                <c:pt idx="0">
                  <c:v>50.986653438948295</c:v>
                </c:pt>
                <c:pt idx="1">
                  <c:v>53.578293402896897</c:v>
                </c:pt>
                <c:pt idx="2">
                  <c:v>59.840957356109811</c:v>
                </c:pt>
                <c:pt idx="3">
                  <c:v>73.017779913503048</c:v>
                </c:pt>
                <c:pt idx="4">
                  <c:v>74.906605075103627</c:v>
                </c:pt>
                <c:pt idx="5">
                  <c:v>72.135191414383641</c:v>
                </c:pt>
                <c:pt idx="6">
                  <c:v>71.883864767248895</c:v>
                </c:pt>
                <c:pt idx="7">
                  <c:v>65.511308148997799</c:v>
                </c:pt>
                <c:pt idx="8">
                  <c:v>68.540765657536383</c:v>
                </c:pt>
                <c:pt idx="9">
                  <c:v>73.517694656725197</c:v>
                </c:pt>
                <c:pt idx="10">
                  <c:v>56.238987666186098</c:v>
                </c:pt>
                <c:pt idx="11">
                  <c:v>46.176621041372513</c:v>
                </c:pt>
              </c:numCache>
            </c:numRef>
          </c:val>
          <c:smooth val="0"/>
        </c:ser>
        <c:ser>
          <c:idx val="4"/>
          <c:order val="4"/>
          <c:tx>
            <c:strRef>
              <c:f>Sheet1!$A$6</c:f>
              <c:strCache>
                <c:ptCount val="1"/>
                <c:pt idx="0">
                  <c:v>2007</c:v>
                </c:pt>
              </c:strCache>
            </c:strRef>
          </c:tx>
          <c:spPr>
            <a:ln w="44450">
              <a:solidFill>
                <a:srgbClr val="00B0F0"/>
              </a:solidFill>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Sheet1!$B$6:$M$6</c:f>
              <c:numCache>
                <c:formatCode>0.0</c:formatCode>
                <c:ptCount val="12"/>
                <c:pt idx="0">
                  <c:v>49.413339502908499</c:v>
                </c:pt>
                <c:pt idx="1">
                  <c:v>51.064841920374697</c:v>
                </c:pt>
                <c:pt idx="2">
                  <c:v>59.133725542041212</c:v>
                </c:pt>
                <c:pt idx="3">
                  <c:v>68.594603825136971</c:v>
                </c:pt>
                <c:pt idx="4">
                  <c:v>69.745168989145</c:v>
                </c:pt>
                <c:pt idx="5">
                  <c:v>70.152744630071041</c:v>
                </c:pt>
                <c:pt idx="6">
                  <c:v>65.806451612903189</c:v>
                </c:pt>
                <c:pt idx="7">
                  <c:v>62.917853568403821</c:v>
                </c:pt>
                <c:pt idx="8">
                  <c:v>67.404932378679248</c:v>
                </c:pt>
                <c:pt idx="9">
                  <c:v>72.606051274154439</c:v>
                </c:pt>
                <c:pt idx="10">
                  <c:v>55.971360381861494</c:v>
                </c:pt>
                <c:pt idx="11">
                  <c:v>46.701054738624912</c:v>
                </c:pt>
              </c:numCache>
            </c:numRef>
          </c:val>
          <c:smooth val="0"/>
        </c:ser>
        <c:dLbls>
          <c:showLegendKey val="0"/>
          <c:showVal val="0"/>
          <c:showCatName val="0"/>
          <c:showSerName val="0"/>
          <c:showPercent val="0"/>
          <c:showBubbleSize val="0"/>
        </c:dLbls>
        <c:smooth val="0"/>
        <c:axId val="190097192"/>
        <c:axId val="190071888"/>
      </c:lineChart>
      <c:catAx>
        <c:axId val="190097192"/>
        <c:scaling>
          <c:orientation val="minMax"/>
        </c:scaling>
        <c:delete val="0"/>
        <c:axPos val="b"/>
        <c:numFmt formatCode="General" sourceLinked="0"/>
        <c:majorTickMark val="out"/>
        <c:minorTickMark val="none"/>
        <c:tickLblPos val="nextTo"/>
        <c:crossAx val="190071888"/>
        <c:crosses val="autoZero"/>
        <c:auto val="1"/>
        <c:lblAlgn val="ctr"/>
        <c:lblOffset val="100"/>
        <c:noMultiLvlLbl val="0"/>
      </c:catAx>
      <c:valAx>
        <c:axId val="190071888"/>
        <c:scaling>
          <c:orientation val="minMax"/>
        </c:scaling>
        <c:delete val="0"/>
        <c:axPos val="l"/>
        <c:majorGridlines/>
        <c:numFmt formatCode="0.0" sourceLinked="1"/>
        <c:majorTickMark val="out"/>
        <c:minorTickMark val="none"/>
        <c:tickLblPos val="nextTo"/>
        <c:crossAx val="190097192"/>
        <c:crosses val="autoZero"/>
        <c:crossBetween val="between"/>
      </c:valAx>
      <c:spPr>
        <a:gradFill>
          <a:gsLst>
            <a:gs pos="0">
              <a:srgbClr val="00CC00"/>
            </a:gs>
            <a:gs pos="50000">
              <a:srgbClr val="00CCFF">
                <a:tint val="44500"/>
                <a:satMod val="160000"/>
              </a:srgbClr>
            </a:gs>
            <a:gs pos="100000">
              <a:srgbClr val="00CCFF">
                <a:tint val="23500"/>
                <a:satMod val="160000"/>
              </a:srgbClr>
            </a:gs>
          </a:gsLst>
          <a:lin ang="5400000" scaled="0"/>
        </a:gradFill>
      </c:spPr>
    </c:plotArea>
    <c:plotVisOnly val="1"/>
    <c:dispBlanksAs val="gap"/>
    <c:showDLblsOverMax val="0"/>
  </c:chart>
  <c:spPr>
    <a:solidFill>
      <a:schemeClr val="bg1">
        <a:lumMod val="50000"/>
      </a:schemeClr>
    </a:solidFill>
  </c:spPr>
  <c:txPr>
    <a:bodyPr/>
    <a:lstStyle/>
    <a:p>
      <a:pPr>
        <a:defRPr sz="1200" baseline="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D1DF357-7E75-4739-9D6A-3FF53A86572C}" type="datetimeFigureOut">
              <a:rPr lang="en-US" smtClean="0"/>
              <a:pPr/>
              <a:t>2/22/2019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ABA22E-4C4B-44E5-AA85-0DA1FBF1E707}" type="slidenum">
              <a:rPr lang="en-US" smtClean="0"/>
              <a:pPr/>
              <a:t>‹#›</a:t>
            </a:fld>
            <a:endParaRPr lang="en-US" dirty="0"/>
          </a:p>
        </p:txBody>
      </p:sp>
    </p:spTree>
    <p:extLst>
      <p:ext uri="{BB962C8B-B14F-4D97-AF65-F5344CB8AC3E}">
        <p14:creationId xmlns:p14="http://schemas.microsoft.com/office/powerpoint/2010/main" val="1300799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A15FF02-17A3-44A2-8713-A7134E410810}" type="datetimeFigureOut">
              <a:rPr lang="en-US" smtClean="0"/>
              <a:pPr/>
              <a:t>2/22/2019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9828EF3-E897-41CD-A332-3E1D021F8C4D}" type="slidenum">
              <a:rPr lang="en-US" smtClean="0"/>
              <a:pPr/>
              <a:t>‹#›</a:t>
            </a:fld>
            <a:endParaRPr lang="en-US" dirty="0"/>
          </a:p>
        </p:txBody>
      </p:sp>
    </p:spTree>
    <p:extLst>
      <p:ext uri="{BB962C8B-B14F-4D97-AF65-F5344CB8AC3E}">
        <p14:creationId xmlns:p14="http://schemas.microsoft.com/office/powerpoint/2010/main" val="362281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484F78E-1A06-4C66-A754-4C6C4E531EC2}" type="slidenum">
              <a:rPr lang="en-US" smtClean="0"/>
              <a:pPr>
                <a:defRPr/>
              </a:pPr>
              <a:t>12</a:t>
            </a:fld>
            <a:endParaRPr lang="en-US" dirty="0"/>
          </a:p>
        </p:txBody>
      </p:sp>
    </p:spTree>
    <p:extLst>
      <p:ext uri="{BB962C8B-B14F-4D97-AF65-F5344CB8AC3E}">
        <p14:creationId xmlns:p14="http://schemas.microsoft.com/office/powerpoint/2010/main" val="333486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28EF3-E897-41CD-A332-3E1D021F8C4D}" type="slidenum">
              <a:rPr lang="en-US" smtClean="0"/>
              <a:pPr/>
              <a:t>22</a:t>
            </a:fld>
            <a:endParaRPr lang="en-US" dirty="0"/>
          </a:p>
        </p:txBody>
      </p:sp>
    </p:spTree>
    <p:extLst>
      <p:ext uri="{BB962C8B-B14F-4D97-AF65-F5344CB8AC3E}">
        <p14:creationId xmlns:p14="http://schemas.microsoft.com/office/powerpoint/2010/main" val="96851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28EF3-E897-41CD-A332-3E1D021F8C4D}" type="slidenum">
              <a:rPr lang="en-US" smtClean="0"/>
              <a:pPr/>
              <a:t>23</a:t>
            </a:fld>
            <a:endParaRPr lang="en-US" dirty="0"/>
          </a:p>
        </p:txBody>
      </p:sp>
    </p:spTree>
    <p:extLst>
      <p:ext uri="{BB962C8B-B14F-4D97-AF65-F5344CB8AC3E}">
        <p14:creationId xmlns:p14="http://schemas.microsoft.com/office/powerpoint/2010/main" val="128241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28EF3-E897-41CD-A332-3E1D021F8C4D}" type="slidenum">
              <a:rPr lang="en-US" smtClean="0"/>
              <a:pPr/>
              <a:t>24</a:t>
            </a:fld>
            <a:endParaRPr lang="en-US" dirty="0"/>
          </a:p>
        </p:txBody>
      </p:sp>
    </p:spTree>
    <p:extLst>
      <p:ext uri="{BB962C8B-B14F-4D97-AF65-F5344CB8AC3E}">
        <p14:creationId xmlns:p14="http://schemas.microsoft.com/office/powerpoint/2010/main" val="257389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4257535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0155BE2C-35D6-4EDD-B63A-C373F5F91B59}" type="datetimeFigureOut">
              <a:rPr lang="en-US" smtClean="0"/>
              <a:pPr/>
              <a:t>2/22/2019</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369BF6A-3140-4659-8035-777BF520DDED}"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125370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292704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1068379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614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3779859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260824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872848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3459137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381683775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320040"/>
            <a:ext cx="6705600" cy="11430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1609416"/>
            <a:ext cx="6705600" cy="4846320"/>
          </a:xfrm>
        </p:spPr>
        <p:txBody>
          <a:bodyPr/>
          <a:lstStyle>
            <a:lvl1pPr>
              <a:buClr>
                <a:srgbClr val="FF3300"/>
              </a:buClr>
              <a:defRPr cap="none" baseline="0">
                <a:solidFill>
                  <a:srgbClr val="0070C0"/>
                </a:solidFill>
              </a:defRPr>
            </a:lvl1pPr>
            <a:lvl2pPr>
              <a:buClr>
                <a:srgbClr val="C00000"/>
              </a:buClr>
              <a:defRPr cap="none" baseline="0"/>
            </a:lvl2pPr>
            <a:lvl3pPr>
              <a:buClr>
                <a:srgbClr val="C00000"/>
              </a:buClr>
              <a:defRPr cap="none" baseline="0"/>
            </a:lvl3pPr>
            <a:lvl4pPr>
              <a:buClr>
                <a:schemeClr val="accent1">
                  <a:lumMod val="75000"/>
                </a:schemeClr>
              </a:buClr>
              <a:defRPr cap="none" baseline="0"/>
            </a:lvl4pPr>
            <a:lvl5pPr>
              <a:buClr>
                <a:schemeClr val="accent1">
                  <a:lumMod val="75000"/>
                </a:schemeClr>
              </a:buCl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69BF6A-3140-4659-8035-777BF520DDED}" type="slidenum">
              <a:rPr lang="en-US" smtClean="0"/>
              <a:pPr/>
              <a:t>‹#›</a:t>
            </a:fld>
            <a:endParaRPr lang="en-US" dirty="0"/>
          </a:p>
        </p:txBody>
      </p:sp>
      <p:sp>
        <p:nvSpPr>
          <p:cNvPr id="10" name="Diamond 9"/>
          <p:cNvSpPr/>
          <p:nvPr userDrawn="1"/>
        </p:nvSpPr>
        <p:spPr>
          <a:xfrm>
            <a:off x="8610600" y="19050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iamond 10"/>
          <p:cNvSpPr/>
          <p:nvPr userDrawn="1"/>
        </p:nvSpPr>
        <p:spPr>
          <a:xfrm>
            <a:off x="8610600" y="31242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iamond 11"/>
          <p:cNvSpPr/>
          <p:nvPr userDrawn="1"/>
        </p:nvSpPr>
        <p:spPr>
          <a:xfrm>
            <a:off x="8610600" y="37338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p:cNvSpPr/>
          <p:nvPr userDrawn="1"/>
        </p:nvSpPr>
        <p:spPr>
          <a:xfrm>
            <a:off x="8610600" y="43434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iamond 13"/>
          <p:cNvSpPr/>
          <p:nvPr userDrawn="1"/>
        </p:nvSpPr>
        <p:spPr>
          <a:xfrm>
            <a:off x="8610600" y="49530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iamond 14"/>
          <p:cNvSpPr/>
          <p:nvPr userDrawn="1"/>
        </p:nvSpPr>
        <p:spPr>
          <a:xfrm>
            <a:off x="8610600" y="55626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iamond 15"/>
          <p:cNvSpPr/>
          <p:nvPr userDrawn="1"/>
        </p:nvSpPr>
        <p:spPr>
          <a:xfrm>
            <a:off x="8610600" y="25146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276888" y="6117304"/>
            <a:ext cx="1454437" cy="276999"/>
          </a:xfrm>
          <a:prstGeom prst="rect">
            <a:avLst/>
          </a:prstGeom>
        </p:spPr>
        <p:txBody>
          <a:bodyPr wrap="none">
            <a:spAutoFit/>
          </a:bodyPr>
          <a:lstStyle/>
          <a:p>
            <a:r>
              <a:rPr lang="en-US" sz="1200" dirty="0" smtClean="0">
                <a:solidFill>
                  <a:schemeClr val="bg1"/>
                </a:solidFill>
                <a:latin typeface="+mn-lt"/>
              </a:rPr>
              <a:t>FY20</a:t>
            </a:r>
            <a:r>
              <a:rPr lang="en-US" sz="1200" dirty="0" smtClean="0">
                <a:solidFill>
                  <a:schemeClr val="bg1"/>
                </a:solidFill>
              </a:rPr>
              <a:t>  TRIPP Program</a:t>
            </a:r>
            <a:endParaRPr lang="en-US" sz="1200" dirty="0">
              <a:solidFill>
                <a:schemeClr val="bg1"/>
              </a:solidFill>
            </a:endParaRPr>
          </a:p>
        </p:txBody>
      </p:sp>
    </p:spTree>
    <p:extLst>
      <p:ext uri="{BB962C8B-B14F-4D97-AF65-F5344CB8AC3E}">
        <p14:creationId xmlns:p14="http://schemas.microsoft.com/office/powerpoint/2010/main" val="289122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2EEC0F-C626-42F7-9C7A-5DF71853086A}"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218630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2870258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EEC0F-C626-42F7-9C7A-5DF71853086A}"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2028506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2EEC0F-C626-42F7-9C7A-5DF71853086A}"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3237614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2EEC0F-C626-42F7-9C7A-5DF71853086A}"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288027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EEC0F-C626-42F7-9C7A-5DF71853086A}" type="datetimeFigureOut">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872494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2EEC0F-C626-42F7-9C7A-5DF71853086A}" type="datetimeFigureOut">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695004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EEC0F-C626-42F7-9C7A-5DF71853086A}" type="datetimeFigureOut">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3343771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EEC0F-C626-42F7-9C7A-5DF71853086A}"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208844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EEC0F-C626-42F7-9C7A-5DF71853086A}"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306013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EEC0F-C626-42F7-9C7A-5DF71853086A}"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3111397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EEC0F-C626-42F7-9C7A-5DF71853086A}"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193876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52484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20357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267729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282694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36757251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11542247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220276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0155BE2C-35D6-4EDD-B63A-C373F5F91B59}" type="datetimeFigureOut">
              <a:rPr lang="en-US" smtClean="0"/>
              <a:pPr/>
              <a:t>2/22/2019</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159059541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 id="2147484002" r:id="rId18"/>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EEC0F-C626-42F7-9C7A-5DF71853086A}" type="datetimeFigureOut">
              <a:rPr lang="en-US" smtClean="0"/>
              <a:t>2/22/2019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67FD5-457B-46C1-96FC-00EA5E9826C1}" type="slidenum">
              <a:rPr lang="en-US" smtClean="0"/>
              <a:t>‹#›</a:t>
            </a:fld>
            <a:endParaRPr lang="en-US"/>
          </a:p>
        </p:txBody>
      </p:sp>
    </p:spTree>
    <p:extLst>
      <p:ext uri="{BB962C8B-B14F-4D97-AF65-F5344CB8AC3E}">
        <p14:creationId xmlns:p14="http://schemas.microsoft.com/office/powerpoint/2010/main" val="105250449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visitfrederick.org/" TargetMode="Externa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www.visitfrederick.org/tripp"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21403996">
            <a:off x="3021407" y="1582844"/>
            <a:ext cx="4786532" cy="1877568"/>
          </a:xfrm>
        </p:spPr>
        <p:txBody>
          <a:bodyPr/>
          <a:lstStyle/>
          <a:p>
            <a:r>
              <a:rPr lang="en-US" sz="4800" dirty="0" smtClean="0">
                <a:latin typeface="+mn-lt"/>
              </a:rPr>
              <a:t>FY20</a:t>
            </a:r>
            <a:r>
              <a:rPr lang="en-US" sz="4800" dirty="0" smtClean="0"/>
              <a:t>  TRIPP Program</a:t>
            </a:r>
            <a:endParaRPr lang="en-US" sz="4800" dirty="0"/>
          </a:p>
        </p:txBody>
      </p:sp>
      <p:sp>
        <p:nvSpPr>
          <p:cNvPr id="5" name="Subtitle 4"/>
          <p:cNvSpPr>
            <a:spLocks noGrp="1"/>
          </p:cNvSpPr>
          <p:nvPr>
            <p:ph type="subTitle" idx="1"/>
          </p:nvPr>
        </p:nvSpPr>
        <p:spPr>
          <a:xfrm rot="21429034">
            <a:off x="1623941" y="4732301"/>
            <a:ext cx="6477000" cy="1116266"/>
          </a:xfrm>
        </p:spPr>
        <p:txBody>
          <a:bodyPr>
            <a:normAutofit fontScale="62500" lnSpcReduction="20000"/>
          </a:bodyPr>
          <a:lstStyle/>
          <a:p>
            <a:r>
              <a:rPr lang="en-US" i="1" dirty="0" smtClean="0">
                <a:solidFill>
                  <a:schemeClr val="bg1"/>
                </a:solidFill>
              </a:rPr>
              <a:t>Tourism Reinvestment In Promotion &amp; Product</a:t>
            </a:r>
          </a:p>
          <a:p>
            <a:r>
              <a:rPr lang="en-US" i="1" dirty="0" smtClean="0">
                <a:solidFill>
                  <a:schemeClr val="bg1"/>
                </a:solidFill>
              </a:rPr>
              <a:t>Tourism Advertising Awards </a:t>
            </a:r>
          </a:p>
          <a:p>
            <a:r>
              <a:rPr lang="en-US" i="1" dirty="0" smtClean="0">
                <a:solidFill>
                  <a:schemeClr val="bg1"/>
                </a:solidFill>
              </a:rPr>
              <a:t>&amp; Development Grants</a:t>
            </a:r>
          </a:p>
          <a:p>
            <a:endParaRPr lang="en-US" i="1" dirty="0">
              <a:solidFill>
                <a:srgbClr val="131C61"/>
              </a:solidFill>
            </a:endParaRPr>
          </a:p>
        </p:txBody>
      </p:sp>
      <p:sp>
        <p:nvSpPr>
          <p:cNvPr id="7" name="TextBox 6"/>
          <p:cNvSpPr txBox="1"/>
          <p:nvPr/>
        </p:nvSpPr>
        <p:spPr>
          <a:xfrm rot="21358663">
            <a:off x="777839" y="6294674"/>
            <a:ext cx="2040205" cy="523220"/>
          </a:xfrm>
          <a:prstGeom prst="rect">
            <a:avLst/>
          </a:prstGeom>
          <a:noFill/>
        </p:spPr>
        <p:txBody>
          <a:bodyPr wrap="square" rtlCol="0">
            <a:spAutoFit/>
          </a:bodyPr>
          <a:lstStyle/>
          <a:p>
            <a:r>
              <a:rPr lang="en-US" sz="1400" dirty="0" smtClean="0">
                <a:solidFill>
                  <a:schemeClr val="bg2"/>
                </a:solidFill>
              </a:rPr>
              <a:t>Tourism Council of Frederick County, Inc.</a:t>
            </a:r>
            <a:endParaRPr lang="en-US" sz="1400" dirty="0">
              <a:solidFill>
                <a:schemeClr val="bg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01752">
            <a:off x="397764" y="1950525"/>
            <a:ext cx="4233672" cy="152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rmAutofit/>
          </a:bodyPr>
          <a:lstStyle/>
          <a:p>
            <a:pPr marR="0" rtl="0"/>
            <a:r>
              <a:rPr lang="en-US" baseline="0" dirty="0" smtClean="0">
                <a:latin typeface="Verdana"/>
              </a:rPr>
              <a:t>TRIPP Tips</a:t>
            </a:r>
          </a:p>
        </p:txBody>
      </p:sp>
      <p:sp>
        <p:nvSpPr>
          <p:cNvPr id="3" name="Text Placeholder 2"/>
          <p:cNvSpPr>
            <a:spLocks noGrp="1"/>
          </p:cNvSpPr>
          <p:nvPr>
            <p:ph type="body" idx="1"/>
          </p:nvPr>
        </p:nvSpPr>
        <p:spPr>
          <a:xfrm>
            <a:off x="685800" y="1981200"/>
            <a:ext cx="7391400" cy="3581400"/>
          </a:xfrm>
        </p:spPr>
        <p:txBody>
          <a:bodyPr>
            <a:normAutofit fontScale="92500" lnSpcReduction="10000"/>
          </a:bodyPr>
          <a:lstStyle/>
          <a:p>
            <a:pPr>
              <a:buClr>
                <a:srgbClr val="C00000"/>
              </a:buClr>
            </a:pPr>
            <a:r>
              <a:rPr lang="en-US" sz="2600" dirty="0" smtClean="0">
                <a:latin typeface="Trebuchet MS" panose="020B0603020202020204" pitchFamily="34" charset="0"/>
                <a:cs typeface="Times New Roman" pitchFamily="18" charset="0"/>
              </a:rPr>
              <a:t>Complement Visit Frederick’s goals of increasing the number of  visitors, visitor spending and </a:t>
            </a:r>
          </a:p>
          <a:p>
            <a:pPr marL="0" indent="0">
              <a:buClr>
                <a:srgbClr val="C00000"/>
              </a:buClr>
              <a:buNone/>
            </a:pPr>
            <a:r>
              <a:rPr lang="en-US" sz="2600" dirty="0">
                <a:latin typeface="Trebuchet MS" panose="020B0603020202020204" pitchFamily="34" charset="0"/>
                <a:cs typeface="Times New Roman" pitchFamily="18" charset="0"/>
              </a:rPr>
              <a:t> </a:t>
            </a:r>
            <a:r>
              <a:rPr lang="en-US" sz="2600" dirty="0" smtClean="0">
                <a:latin typeface="Trebuchet MS" panose="020B0603020202020204" pitchFamily="34" charset="0"/>
                <a:cs typeface="Times New Roman" pitchFamily="18" charset="0"/>
              </a:rPr>
              <a:t>  length-of-stay</a:t>
            </a:r>
            <a:br>
              <a:rPr lang="en-US" sz="2600" dirty="0" smtClean="0">
                <a:latin typeface="Trebuchet MS" panose="020B0603020202020204" pitchFamily="34" charset="0"/>
                <a:cs typeface="Times New Roman" pitchFamily="18" charset="0"/>
              </a:rPr>
            </a:br>
            <a:endParaRPr lang="en-US" sz="2600" dirty="0" smtClean="0">
              <a:latin typeface="Trebuchet MS" panose="020B0603020202020204" pitchFamily="34" charset="0"/>
              <a:cs typeface="Times New Roman" pitchFamily="18" charset="0"/>
            </a:endParaRPr>
          </a:p>
          <a:p>
            <a:pPr>
              <a:buClr>
                <a:srgbClr val="C00000"/>
              </a:buClr>
            </a:pPr>
            <a:r>
              <a:rPr lang="en-US" sz="2600" dirty="0" smtClean="0">
                <a:latin typeface="Trebuchet MS" panose="020B0603020202020204" pitchFamily="34" charset="0"/>
                <a:cs typeface="Times New Roman" pitchFamily="18" charset="0"/>
              </a:rPr>
              <a:t>Partner with other entities to achieve goals</a:t>
            </a:r>
          </a:p>
          <a:p>
            <a:pPr lvl="1"/>
            <a:r>
              <a:rPr lang="en-US" sz="2200" dirty="0" smtClean="0">
                <a:solidFill>
                  <a:srgbClr val="0070C0"/>
                </a:solidFill>
                <a:latin typeface="Trebuchet MS" panose="020B0603020202020204" pitchFamily="34" charset="0"/>
                <a:cs typeface="Times New Roman" pitchFamily="18" charset="0"/>
              </a:rPr>
              <a:t>Partners do not need to be non-profits</a:t>
            </a:r>
          </a:p>
          <a:p>
            <a:pPr lvl="1"/>
            <a:r>
              <a:rPr lang="en-US" sz="2200" dirty="0" smtClean="0">
                <a:solidFill>
                  <a:srgbClr val="0070C0"/>
                </a:solidFill>
                <a:latin typeface="Trebuchet MS" panose="020B0603020202020204" pitchFamily="34" charset="0"/>
                <a:cs typeface="Times New Roman" pitchFamily="18" charset="0"/>
              </a:rPr>
              <a:t>Partners cannot include hotel, motel or other lodging businesses located </a:t>
            </a:r>
            <a:r>
              <a:rPr lang="en-US" sz="2200" u="sng" dirty="0" smtClean="0">
                <a:solidFill>
                  <a:srgbClr val="0070C0"/>
                </a:solidFill>
                <a:latin typeface="Trebuchet MS" panose="020B0603020202020204" pitchFamily="34" charset="0"/>
                <a:cs typeface="Times New Roman" pitchFamily="18" charset="0"/>
              </a:rPr>
              <a:t>outside</a:t>
            </a:r>
            <a:r>
              <a:rPr lang="en-US" sz="2200" dirty="0" smtClean="0">
                <a:solidFill>
                  <a:srgbClr val="0070C0"/>
                </a:solidFill>
                <a:latin typeface="Trebuchet MS" panose="020B0603020202020204" pitchFamily="34" charset="0"/>
                <a:cs typeface="Times New Roman" pitchFamily="18" charset="0"/>
              </a:rPr>
              <a:t> of Frederick County </a:t>
            </a:r>
          </a:p>
          <a:p>
            <a:pPr>
              <a:buClr>
                <a:srgbClr val="EEB412"/>
              </a:buClr>
            </a:pP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rmAutofit fontScale="90000"/>
          </a:bodyPr>
          <a:lstStyle/>
          <a:p>
            <a:pPr marR="0" rtl="0"/>
            <a:r>
              <a:rPr lang="en-US" baseline="0" dirty="0" smtClean="0">
                <a:latin typeface="Verdana"/>
              </a:rPr>
              <a:t>Application Deadline</a:t>
            </a:r>
          </a:p>
        </p:txBody>
      </p:sp>
      <p:sp>
        <p:nvSpPr>
          <p:cNvPr id="3" name="Text Placeholder 2"/>
          <p:cNvSpPr>
            <a:spLocks noGrp="1"/>
          </p:cNvSpPr>
          <p:nvPr>
            <p:ph type="body" idx="1"/>
          </p:nvPr>
        </p:nvSpPr>
        <p:spPr>
          <a:xfrm>
            <a:off x="685800" y="2209800"/>
            <a:ext cx="7391400" cy="2819400"/>
          </a:xfrm>
        </p:spPr>
        <p:txBody>
          <a:bodyPr>
            <a:normAutofit/>
          </a:bodyPr>
          <a:lstStyle/>
          <a:p>
            <a:pPr>
              <a:buClr>
                <a:srgbClr val="C00000"/>
              </a:buClr>
            </a:pPr>
            <a:r>
              <a:rPr lang="en-US" sz="4000" baseline="0" dirty="0" smtClean="0"/>
              <a:t>FY20 TRIPP Applications are due no</a:t>
            </a:r>
            <a:r>
              <a:rPr lang="en-US" sz="4000" dirty="0" smtClean="0"/>
              <a:t> later than </a:t>
            </a:r>
            <a:r>
              <a:rPr lang="en-US" sz="4000" baseline="0" dirty="0" smtClean="0"/>
              <a:t>5pm, Friday, March 29, 2019</a:t>
            </a:r>
          </a:p>
          <a:p>
            <a:pPr marL="0" indent="0">
              <a:buClr>
                <a:srgbClr val="EEB412"/>
              </a:buClr>
              <a:buNone/>
            </a:pP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smtClean="0"/>
          </a:p>
          <a:p>
            <a:pPr>
              <a:defRPr/>
            </a:pPr>
            <a:r>
              <a:rPr lang="en-US" dirty="0" smtClean="0"/>
              <a:t>             Tourism Council of Frederick County</a:t>
            </a:r>
            <a:endParaRPr lang="en-US" dirty="0"/>
          </a:p>
        </p:txBody>
      </p:sp>
      <p:graphicFrame>
        <p:nvGraphicFramePr>
          <p:cNvPr id="6" name="Chart 5"/>
          <p:cNvGraphicFramePr/>
          <p:nvPr/>
        </p:nvGraphicFramePr>
        <p:xfrm>
          <a:off x="0" y="-152400"/>
          <a:ext cx="9144000" cy="701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14400" y="5105400"/>
            <a:ext cx="7162800" cy="954107"/>
          </a:xfrm>
          <a:prstGeom prst="rect">
            <a:avLst/>
          </a:prstGeom>
          <a:solidFill>
            <a:schemeClr val="bg1">
              <a:lumMod val="50000"/>
            </a:schemeClr>
          </a:solidFill>
        </p:spPr>
        <p:txBody>
          <a:bodyPr wrap="square" rtlCol="0">
            <a:spAutoFit/>
          </a:bodyPr>
          <a:lstStyle/>
          <a:p>
            <a:r>
              <a:rPr lang="en-US" sz="3200" dirty="0" smtClean="0">
                <a:solidFill>
                  <a:schemeClr val="bg1">
                    <a:lumMod val="95000"/>
                  </a:schemeClr>
                </a:solidFill>
              </a:rPr>
              <a:t>Frederick County Hotel Occupancy– </a:t>
            </a:r>
            <a:r>
              <a:rPr lang="en-US" sz="2400" dirty="0" smtClean="0">
                <a:solidFill>
                  <a:schemeClr val="bg1">
                    <a:lumMod val="95000"/>
                  </a:schemeClr>
                </a:solidFill>
              </a:rPr>
              <a:t>consistent peaks &amp; valleys </a:t>
            </a:r>
            <a:r>
              <a:rPr lang="en-US" sz="2400" dirty="0">
                <a:solidFill>
                  <a:schemeClr val="bg1">
                    <a:lumMod val="95000"/>
                  </a:schemeClr>
                </a:solidFill>
              </a:rPr>
              <a:t>over multiple years </a:t>
            </a:r>
          </a:p>
        </p:txBody>
      </p:sp>
      <p:sp>
        <p:nvSpPr>
          <p:cNvPr id="11" name="TextBox 1"/>
          <p:cNvSpPr txBox="1"/>
          <p:nvPr/>
        </p:nvSpPr>
        <p:spPr>
          <a:xfrm>
            <a:off x="2438400" y="2514600"/>
            <a:ext cx="4419600" cy="198120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solidFill>
                  <a:srgbClr val="131C61"/>
                </a:solidFill>
                <a:latin typeface="+mj-lt"/>
              </a:rPr>
              <a:t>If not promoting a</a:t>
            </a:r>
          </a:p>
          <a:p>
            <a:pPr algn="ctr"/>
            <a:r>
              <a:rPr lang="en-US" sz="2400" dirty="0" smtClean="0">
                <a:solidFill>
                  <a:srgbClr val="131C61"/>
                </a:solidFill>
                <a:latin typeface="+mj-lt"/>
              </a:rPr>
              <a:t>year-round attraction, events that will drive overnight stays during nonpeak times have the next greatest appeal.</a:t>
            </a:r>
          </a:p>
          <a:p>
            <a:endParaRPr lang="en-US" sz="1100" dirty="0"/>
          </a:p>
        </p:txBody>
      </p:sp>
      <p:sp>
        <p:nvSpPr>
          <p:cNvPr id="13" name="TextBox 12"/>
          <p:cNvSpPr txBox="1"/>
          <p:nvPr/>
        </p:nvSpPr>
        <p:spPr>
          <a:xfrm>
            <a:off x="0" y="152400"/>
            <a:ext cx="381000" cy="461665"/>
          </a:xfrm>
          <a:prstGeom prst="rect">
            <a:avLst/>
          </a:prstGeom>
          <a:noFill/>
        </p:spPr>
        <p:txBody>
          <a:bodyPr wrap="square" rtlCol="0">
            <a:spAutoFit/>
          </a:bodyPr>
          <a:lstStyle/>
          <a:p>
            <a:r>
              <a:rPr lang="en-US" dirty="0" smtClean="0"/>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11" dur="1000"/>
                                        <p:tgtEl>
                                          <p:spTgt spid="6">
                                            <p:graphicEl>
                                              <a:chart seriesIdx="-3" categoryIdx="-3" bldStep="gridLegend"/>
                                            </p:graphic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5" dur="1000"/>
                                        <p:tgtEl>
                                          <p:spTgt spid="6">
                                            <p:graphicEl>
                                              <a:chart seriesIdx="0" categoryIdx="-4" bldStep="series"/>
                                            </p:graphic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9" dur="1000"/>
                                        <p:tgtEl>
                                          <p:spTgt spid="6">
                                            <p:graphicEl>
                                              <a:chart seriesIdx="1" categoryIdx="-4" bldStep="series"/>
                                            </p:graphic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3" dur="1000"/>
                                        <p:tgtEl>
                                          <p:spTgt spid="6">
                                            <p:graphicEl>
                                              <a:chart seriesIdx="2" categoryIdx="-4" bldStep="series"/>
                                            </p:graphic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fade">
                                      <p:cBhvr>
                                        <p:cTn id="27" dur="1000"/>
                                        <p:tgtEl>
                                          <p:spTgt spid="6">
                                            <p:graphicEl>
                                              <a:chart seriesIdx="3" categoryIdx="-4" bldStep="series"/>
                                            </p:graphicEl>
                                          </p:spTgt>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fade">
                                      <p:cBhvr>
                                        <p:cTn id="31" dur="1000"/>
                                        <p:tgtEl>
                                          <p:spTgt spid="6">
                                            <p:graphicEl>
                                              <a:chart seriesIdx="4" categoryIdx="-4" bldStep="series"/>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8"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705600" cy="1356360"/>
          </a:xfrm>
        </p:spPr>
        <p:txBody>
          <a:bodyPr>
            <a:normAutofit/>
          </a:bodyPr>
          <a:lstStyle/>
          <a:p>
            <a:r>
              <a:rPr lang="en-US" dirty="0" smtClean="0">
                <a:latin typeface="Verdana"/>
              </a:rPr>
              <a:t>AWARD LIMITS: </a:t>
            </a:r>
            <a:r>
              <a:rPr lang="en-US" baseline="0" dirty="0" smtClean="0">
                <a:latin typeface="Verdana"/>
              </a:rPr>
              <a:t> Advertising</a:t>
            </a:r>
          </a:p>
        </p:txBody>
      </p:sp>
      <p:sp>
        <p:nvSpPr>
          <p:cNvPr id="3" name="Text Placeholder 2"/>
          <p:cNvSpPr>
            <a:spLocks noGrp="1"/>
          </p:cNvSpPr>
          <p:nvPr>
            <p:ph type="body" idx="1"/>
          </p:nvPr>
        </p:nvSpPr>
        <p:spPr>
          <a:xfrm>
            <a:off x="762000" y="1883275"/>
            <a:ext cx="6781800" cy="4419600"/>
          </a:xfrm>
        </p:spPr>
        <p:txBody>
          <a:bodyPr>
            <a:normAutofit/>
          </a:bodyPr>
          <a:lstStyle/>
          <a:p>
            <a:r>
              <a:rPr lang="en-US" sz="3200" baseline="0" dirty="0" smtClean="0">
                <a:latin typeface="+mj-lt"/>
              </a:rPr>
              <a:t>Minimum request is $1,000 </a:t>
            </a:r>
            <a:br>
              <a:rPr lang="en-US" sz="3200" baseline="0" dirty="0" smtClean="0">
                <a:latin typeface="+mj-lt"/>
              </a:rPr>
            </a:br>
            <a:r>
              <a:rPr lang="en-US" sz="3200" baseline="0" dirty="0" smtClean="0">
                <a:latin typeface="+mj-lt"/>
              </a:rPr>
              <a:t>(total media schedule of $3,000)</a:t>
            </a:r>
            <a:br>
              <a:rPr lang="en-US" sz="3200" baseline="0" dirty="0" smtClean="0">
                <a:latin typeface="+mj-lt"/>
              </a:rPr>
            </a:br>
            <a:endParaRPr lang="en-US" baseline="0" dirty="0" smtClean="0">
              <a:latin typeface="+mj-lt"/>
            </a:endParaRPr>
          </a:p>
          <a:p>
            <a:r>
              <a:rPr lang="en-US" sz="3200" dirty="0" smtClean="0">
                <a:latin typeface="+mj-lt"/>
              </a:rPr>
              <a:t>Media schedule maximum request is $40,000 (total schedule of $60,000). </a:t>
            </a:r>
          </a:p>
          <a:p>
            <a:pPr marL="0" indent="0">
              <a:buNone/>
            </a:pPr>
            <a:r>
              <a:rPr lang="en-US" sz="3200" dirty="0" smtClean="0">
                <a:latin typeface="+mj-lt"/>
              </a:rPr>
              <a:t>   Cash match is now 33.3%.</a:t>
            </a:r>
            <a:endParaRPr lang="en-US" sz="3200" baseline="0" dirty="0" smtClean="0">
              <a:latin typeface="+mj-lt"/>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20040"/>
            <a:ext cx="6705600" cy="1356360"/>
          </a:xfrm>
        </p:spPr>
        <p:txBody>
          <a:bodyPr>
            <a:normAutofit/>
          </a:bodyPr>
          <a:lstStyle/>
          <a:p>
            <a:r>
              <a:rPr lang="en-US" dirty="0" smtClean="0">
                <a:latin typeface="Verdana"/>
              </a:rPr>
              <a:t>AWARD LIMITS D</a:t>
            </a:r>
            <a:r>
              <a:rPr lang="en-US" baseline="0" dirty="0" smtClean="0">
                <a:latin typeface="Verdana"/>
              </a:rPr>
              <a:t>evelopment GRANT</a:t>
            </a:r>
          </a:p>
        </p:txBody>
      </p:sp>
      <p:sp>
        <p:nvSpPr>
          <p:cNvPr id="3" name="Text Placeholder 2"/>
          <p:cNvSpPr>
            <a:spLocks noGrp="1"/>
          </p:cNvSpPr>
          <p:nvPr>
            <p:ph type="body" idx="1"/>
          </p:nvPr>
        </p:nvSpPr>
        <p:spPr>
          <a:xfrm>
            <a:off x="914400" y="1905000"/>
            <a:ext cx="6781800" cy="4017336"/>
          </a:xfrm>
        </p:spPr>
        <p:txBody>
          <a:bodyPr>
            <a:normAutofit/>
          </a:bodyPr>
          <a:lstStyle/>
          <a:p>
            <a:r>
              <a:rPr lang="en-US" sz="3200" baseline="0" dirty="0" smtClean="0">
                <a:latin typeface="+mj-lt"/>
              </a:rPr>
              <a:t>Minimum request is $1,500 </a:t>
            </a:r>
            <a:br>
              <a:rPr lang="en-US" sz="3200" baseline="0" dirty="0" smtClean="0">
                <a:latin typeface="+mj-lt"/>
              </a:rPr>
            </a:br>
            <a:r>
              <a:rPr lang="en-US" sz="3200" baseline="0" dirty="0" smtClean="0">
                <a:latin typeface="+mj-lt"/>
              </a:rPr>
              <a:t>(total project of $3,000)</a:t>
            </a:r>
            <a:br>
              <a:rPr lang="en-US" sz="3200" baseline="0" dirty="0" smtClean="0">
                <a:latin typeface="+mj-lt"/>
              </a:rPr>
            </a:br>
            <a:endParaRPr lang="en-US" sz="3200" baseline="0" dirty="0" smtClean="0">
              <a:latin typeface="+mj-lt"/>
            </a:endParaRPr>
          </a:p>
          <a:p>
            <a:r>
              <a:rPr lang="en-US" sz="3200" baseline="0" dirty="0" smtClean="0">
                <a:latin typeface="+mj-lt"/>
              </a:rPr>
              <a:t>Maximum request is $15,000 </a:t>
            </a:r>
            <a:br>
              <a:rPr lang="en-US" sz="3200" baseline="0" dirty="0" smtClean="0">
                <a:latin typeface="+mj-lt"/>
              </a:rPr>
            </a:br>
            <a:r>
              <a:rPr lang="en-US" sz="3200" baseline="0" dirty="0" smtClean="0">
                <a:latin typeface="+mj-lt"/>
              </a:rPr>
              <a:t>(total project of $30,000 or more). </a:t>
            </a:r>
            <a:endParaRPr lang="en-US"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52400"/>
            <a:ext cx="6629400" cy="929640"/>
          </a:xfrm>
        </p:spPr>
        <p:txBody>
          <a:bodyPr>
            <a:normAutofit/>
          </a:bodyPr>
          <a:lstStyle/>
          <a:p>
            <a:pPr marR="0" rtl="0"/>
            <a:r>
              <a:rPr lang="en-US" baseline="0" dirty="0" smtClean="0">
                <a:latin typeface="Verdana"/>
              </a:rPr>
              <a:t>Project Timeframe</a:t>
            </a:r>
          </a:p>
        </p:txBody>
      </p:sp>
      <p:sp>
        <p:nvSpPr>
          <p:cNvPr id="3" name="Text Placeholder 2"/>
          <p:cNvSpPr>
            <a:spLocks noGrp="1"/>
          </p:cNvSpPr>
          <p:nvPr>
            <p:ph type="body" idx="1"/>
          </p:nvPr>
        </p:nvSpPr>
        <p:spPr>
          <a:xfrm>
            <a:off x="762000" y="914400"/>
            <a:ext cx="7620000" cy="4846320"/>
          </a:xfrm>
        </p:spPr>
        <p:txBody>
          <a:bodyPr>
            <a:noAutofit/>
          </a:bodyPr>
          <a:lstStyle/>
          <a:p>
            <a:r>
              <a:rPr lang="en-US" sz="2800" dirty="0" smtClean="0"/>
              <a:t>Advertising must run in FY20 (July 1, 2019 – June 30, 2020).</a:t>
            </a:r>
            <a:endParaRPr lang="en-US" sz="2800" baseline="0" dirty="0" smtClean="0"/>
          </a:p>
          <a:p>
            <a:r>
              <a:rPr lang="en-US" sz="2800" dirty="0" smtClean="0"/>
              <a:t>Development Grant projects must begin in FY20. It is recognized that some projects may require more than a year to complete. Up to 24 months will be allowed, after which no TRIPP funds will be released for the project without prior approval of a timely written request for a project extension.</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aseline="0" dirty="0" smtClean="0">
                <a:latin typeface="Verdana"/>
              </a:rPr>
              <a:t>Match</a:t>
            </a:r>
          </a:p>
        </p:txBody>
      </p:sp>
      <p:sp>
        <p:nvSpPr>
          <p:cNvPr id="3" name="Text Placeholder 2"/>
          <p:cNvSpPr>
            <a:spLocks noGrp="1"/>
          </p:cNvSpPr>
          <p:nvPr>
            <p:ph type="body" idx="1"/>
          </p:nvPr>
        </p:nvSpPr>
        <p:spPr/>
        <p:txBody>
          <a:bodyPr>
            <a:normAutofit/>
          </a:bodyPr>
          <a:lstStyle/>
          <a:p>
            <a:r>
              <a:rPr lang="en-US" sz="2800" dirty="0" smtClean="0">
                <a:latin typeface="+mj-lt"/>
              </a:rPr>
              <a:t>For Advertising Awards, match must be all cash.  </a:t>
            </a:r>
            <a:r>
              <a:rPr lang="en-US" sz="2800" dirty="0" smtClean="0">
                <a:solidFill>
                  <a:srgbClr val="0070C0"/>
                </a:solidFill>
                <a:latin typeface="+mj-lt"/>
              </a:rPr>
              <a:t>Cash match is 33.3%. </a:t>
            </a:r>
            <a:r>
              <a:rPr lang="en-US" sz="2400" dirty="0" smtClean="0">
                <a:latin typeface="+mj-lt"/>
              </a:rPr>
              <a:t/>
            </a:r>
            <a:br>
              <a:rPr lang="en-US" sz="2400" dirty="0" smtClean="0">
                <a:latin typeface="+mj-lt"/>
              </a:rPr>
            </a:br>
            <a:endParaRPr lang="en-US" sz="2000" dirty="0" smtClean="0">
              <a:latin typeface="+mj-lt"/>
            </a:endParaRPr>
          </a:p>
          <a:p>
            <a:r>
              <a:rPr lang="en-US" sz="2800" dirty="0" smtClean="0">
                <a:latin typeface="+mj-lt"/>
              </a:rPr>
              <a:t>For Development Grants, 25% of the </a:t>
            </a:r>
            <a:r>
              <a:rPr lang="en-US" sz="2800" u="sng" dirty="0" smtClean="0">
                <a:latin typeface="+mj-lt"/>
              </a:rPr>
              <a:t>match</a:t>
            </a:r>
            <a:r>
              <a:rPr lang="en-US" sz="2800" dirty="0" smtClean="0">
                <a:latin typeface="+mj-lt"/>
              </a:rPr>
              <a:t> can be in-kind (documented donations of goods or services for the project, but not staff or volunteer time).</a:t>
            </a:r>
            <a:endParaRPr lang="en-US" sz="1700" dirty="0">
              <a:latin typeface="+mj-lt"/>
            </a:endParaRPr>
          </a:p>
          <a:p>
            <a:endParaRPr lang="en-US" sz="2800" dirty="0" smtClean="0">
              <a:latin typeface="+mj-lt"/>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aseline="0" dirty="0" smtClean="0">
                <a:latin typeface="Verdana"/>
              </a:rPr>
              <a:t>Advertising AWARD</a:t>
            </a:r>
          </a:p>
        </p:txBody>
      </p:sp>
      <p:sp>
        <p:nvSpPr>
          <p:cNvPr id="3" name="Text Placeholder 2"/>
          <p:cNvSpPr>
            <a:spLocks noGrp="1"/>
          </p:cNvSpPr>
          <p:nvPr>
            <p:ph type="body" idx="1"/>
          </p:nvPr>
        </p:nvSpPr>
        <p:spPr>
          <a:xfrm>
            <a:off x="1066800" y="1143000"/>
            <a:ext cx="6705600" cy="3962400"/>
          </a:xfrm>
        </p:spPr>
        <p:txBody>
          <a:bodyPr>
            <a:normAutofit/>
          </a:bodyPr>
          <a:lstStyle/>
          <a:p>
            <a:r>
              <a:rPr lang="en-US" sz="4000" dirty="0" smtClean="0"/>
              <a:t>$175,000 available for FY20 TRIPP Advertising awards.</a:t>
            </a:r>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055" y="152400"/>
            <a:ext cx="6705600" cy="1143000"/>
          </a:xfrm>
        </p:spPr>
        <p:txBody>
          <a:bodyPr>
            <a:normAutofit/>
          </a:bodyPr>
          <a:lstStyle/>
          <a:p>
            <a:pPr marR="0" rtl="0"/>
            <a:r>
              <a:rPr lang="en-US" baseline="0" dirty="0" smtClean="0">
                <a:latin typeface="Verdana"/>
              </a:rPr>
              <a:t>FY20 Application</a:t>
            </a:r>
          </a:p>
        </p:txBody>
      </p:sp>
      <p:sp>
        <p:nvSpPr>
          <p:cNvPr id="3" name="Text Placeholder 2"/>
          <p:cNvSpPr>
            <a:spLocks noGrp="1"/>
          </p:cNvSpPr>
          <p:nvPr>
            <p:ph type="body" idx="1"/>
          </p:nvPr>
        </p:nvSpPr>
        <p:spPr>
          <a:xfrm>
            <a:off x="1010055" y="891540"/>
            <a:ext cx="7543800" cy="4846320"/>
          </a:xfrm>
        </p:spPr>
        <p:txBody>
          <a:bodyPr>
            <a:noAutofit/>
          </a:bodyPr>
          <a:lstStyle/>
          <a:p>
            <a:r>
              <a:rPr lang="en-US" sz="2400" baseline="0" dirty="0" smtClean="0">
                <a:latin typeface="+mj-lt"/>
              </a:rPr>
              <a:t>One application to</a:t>
            </a:r>
            <a:r>
              <a:rPr lang="en-US" sz="2400" dirty="0" smtClean="0">
                <a:latin typeface="+mj-lt"/>
              </a:rPr>
              <a:t> apply for either</a:t>
            </a:r>
            <a:r>
              <a:rPr lang="en-US" sz="2400" baseline="0" dirty="0" smtClean="0">
                <a:latin typeface="+mj-lt"/>
              </a:rPr>
              <a:t> Advertising</a:t>
            </a:r>
            <a:r>
              <a:rPr lang="en-US" sz="2400" dirty="0" smtClean="0">
                <a:latin typeface="+mj-lt"/>
              </a:rPr>
              <a:t> Award and/or Development Grant. </a:t>
            </a:r>
            <a:br>
              <a:rPr lang="en-US" sz="2400" dirty="0" smtClean="0">
                <a:latin typeface="+mj-lt"/>
              </a:rPr>
            </a:br>
            <a:endParaRPr lang="en-US" sz="2400" dirty="0" smtClean="0">
              <a:latin typeface="+mj-lt"/>
            </a:endParaRPr>
          </a:p>
          <a:p>
            <a:r>
              <a:rPr lang="en-US" sz="2400" dirty="0" smtClean="0">
                <a:latin typeface="+mj-lt"/>
              </a:rPr>
              <a:t>You may submit 2 separate applications (one Advertising and one Development) if your proposed projects are not closely related.</a:t>
            </a:r>
            <a:br>
              <a:rPr lang="en-US" sz="2400" dirty="0" smtClean="0">
                <a:latin typeface="+mj-lt"/>
              </a:rPr>
            </a:br>
            <a:endParaRPr lang="en-US" sz="2400" dirty="0" smtClean="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356" y="152400"/>
            <a:ext cx="6705600" cy="1143000"/>
          </a:xfrm>
        </p:spPr>
        <p:txBody>
          <a:bodyPr>
            <a:normAutofit fontScale="90000"/>
          </a:bodyPr>
          <a:lstStyle/>
          <a:p>
            <a:r>
              <a:rPr lang="en-US" dirty="0">
                <a:latin typeface="Verdana"/>
              </a:rPr>
              <a:t>ADVERTISING Media Selection</a:t>
            </a:r>
            <a:endParaRPr lang="en-US" dirty="0"/>
          </a:p>
        </p:txBody>
      </p:sp>
      <p:sp>
        <p:nvSpPr>
          <p:cNvPr id="3" name="Text Placeholder 2"/>
          <p:cNvSpPr>
            <a:spLocks noGrp="1"/>
          </p:cNvSpPr>
          <p:nvPr>
            <p:ph type="body" idx="1"/>
          </p:nvPr>
        </p:nvSpPr>
        <p:spPr>
          <a:xfrm>
            <a:off x="987356" y="1295400"/>
            <a:ext cx="7394643" cy="4846320"/>
          </a:xfrm>
        </p:spPr>
        <p:txBody>
          <a:bodyPr>
            <a:normAutofit/>
          </a:bodyPr>
          <a:lstStyle/>
          <a:p>
            <a:r>
              <a:rPr lang="en-US" sz="3000" dirty="0" smtClean="0">
                <a:latin typeface="+mj-lt"/>
                <a:ea typeface="Verdana" panose="020B0604030504040204" pitchFamily="34" charset="0"/>
                <a:cs typeface="Verdana" panose="020B0604030504040204" pitchFamily="34" charset="0"/>
              </a:rPr>
              <a:t>FY20 </a:t>
            </a:r>
            <a:r>
              <a:rPr lang="en-US" sz="3000" dirty="0" smtClean="0">
                <a:solidFill>
                  <a:srgbClr val="0070C0"/>
                </a:solidFill>
                <a:latin typeface="+mj-lt"/>
                <a:ea typeface="Verdana" panose="020B0604030504040204" pitchFamily="34" charset="0"/>
                <a:cs typeface="Verdana" panose="020B0604030504040204" pitchFamily="34" charset="0"/>
              </a:rPr>
              <a:t>All Non-Local media (Maximum request of $40,000)  Cash match is 33.3% </a:t>
            </a:r>
          </a:p>
          <a:p>
            <a:pPr marL="530352" lvl="2" indent="0">
              <a:buNone/>
            </a:pPr>
            <a:endParaRPr lang="en-US" sz="3000" dirty="0">
              <a:solidFill>
                <a:srgbClr val="0070C0"/>
              </a:solidFill>
              <a:latin typeface="+mj-lt"/>
              <a:ea typeface="Verdana" panose="020B0604030504040204" pitchFamily="34" charset="0"/>
              <a:cs typeface="Verdana" panose="020B0604030504040204" pitchFamily="34" charset="0"/>
            </a:endParaRPr>
          </a:p>
          <a:p>
            <a:r>
              <a:rPr lang="en-US" sz="3000" dirty="0" smtClean="0">
                <a:latin typeface="+mj-lt"/>
                <a:ea typeface="Verdana" panose="020B0604030504040204" pitchFamily="34" charset="0"/>
                <a:cs typeface="Verdana" panose="020B0604030504040204" pitchFamily="34" charset="0"/>
              </a:rPr>
              <a:t>T</a:t>
            </a:r>
            <a:r>
              <a:rPr lang="en-US" sz="3000" dirty="0" smtClean="0">
                <a:latin typeface="+mj-lt"/>
              </a:rPr>
              <a:t>he </a:t>
            </a:r>
            <a:r>
              <a:rPr lang="en-US" sz="3000" dirty="0">
                <a:latin typeface="+mj-lt"/>
              </a:rPr>
              <a:t>media schedule budget must be placed with </a:t>
            </a:r>
            <a:r>
              <a:rPr lang="en-US" sz="3000" dirty="0" smtClean="0">
                <a:latin typeface="+mj-lt"/>
              </a:rPr>
              <a:t>only non-local media </a:t>
            </a:r>
            <a:r>
              <a:rPr lang="en-US" sz="3000" dirty="0">
                <a:latin typeface="+mj-lt"/>
              </a:rPr>
              <a:t>outlets that can demonstrate at least half of their audience resides outside Frederick County.</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11653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066800"/>
            <a:ext cx="7810500" cy="1143000"/>
          </a:xfrm>
        </p:spPr>
        <p:txBody>
          <a:bodyPr>
            <a:normAutofit fontScale="90000"/>
          </a:bodyPr>
          <a:lstStyle/>
          <a:p>
            <a:r>
              <a:rPr lang="en-US" sz="4900" dirty="0" smtClean="0">
                <a:latin typeface="Verdana"/>
              </a:rPr>
              <a:t>“TRIPP” </a:t>
            </a:r>
            <a:r>
              <a:rPr lang="en-US" dirty="0" smtClean="0">
                <a:latin typeface="Verdana"/>
              </a:rPr>
              <a:t/>
            </a:r>
            <a:br>
              <a:rPr lang="en-US" dirty="0" smtClean="0">
                <a:latin typeface="Verdana"/>
              </a:rPr>
            </a:br>
            <a:r>
              <a:rPr lang="en-US" cap="small" dirty="0" smtClean="0">
                <a:latin typeface="Verdana"/>
              </a:rPr>
              <a:t>Tourism Reinvestment in Promotion &amp; Product</a:t>
            </a:r>
            <a:r>
              <a:rPr lang="en-US" i="1" cap="small" dirty="0" smtClean="0">
                <a:solidFill>
                  <a:srgbClr val="131C61"/>
                </a:solidFill>
              </a:rPr>
              <a:t/>
            </a:r>
            <a:br>
              <a:rPr lang="en-US" i="1" cap="small" dirty="0" smtClean="0">
                <a:solidFill>
                  <a:srgbClr val="131C61"/>
                </a:solidFill>
              </a:rPr>
            </a:br>
            <a:endParaRPr lang="en-US" cap="small" dirty="0" smtClean="0">
              <a:latin typeface="Verdana"/>
            </a:endParaRPr>
          </a:p>
        </p:txBody>
      </p:sp>
      <p:sp>
        <p:nvSpPr>
          <p:cNvPr id="3" name="Text Placeholder 2"/>
          <p:cNvSpPr>
            <a:spLocks noGrp="1"/>
          </p:cNvSpPr>
          <p:nvPr>
            <p:ph type="body" idx="1"/>
          </p:nvPr>
        </p:nvSpPr>
        <p:spPr>
          <a:xfrm>
            <a:off x="609600" y="2362200"/>
            <a:ext cx="7620000" cy="4114800"/>
          </a:xfrm>
        </p:spPr>
        <p:txBody>
          <a:bodyPr>
            <a:normAutofit fontScale="85000" lnSpcReduction="10000"/>
          </a:bodyPr>
          <a:lstStyle/>
          <a:p>
            <a:pPr>
              <a:buClr>
                <a:srgbClr val="C00000"/>
              </a:buClr>
            </a:pPr>
            <a:r>
              <a:rPr lang="en-US" sz="4000" dirty="0" smtClean="0"/>
              <a:t>A program through which Visit Frederick partners with non-profit attractions and events to entice residents of other areas to visit Frederick County.</a:t>
            </a:r>
            <a:br>
              <a:rPr lang="en-US" sz="4000" dirty="0" smtClean="0"/>
            </a:br>
            <a:endParaRPr lang="en-US" sz="4000" dirty="0" smtClean="0"/>
          </a:p>
          <a:p>
            <a:pPr>
              <a:buClr>
                <a:srgbClr val="C00000"/>
              </a:buClr>
            </a:pPr>
            <a:r>
              <a:rPr lang="en-US" sz="4000" dirty="0" smtClean="0">
                <a:solidFill>
                  <a:schemeClr val="bg1"/>
                </a:solidFill>
              </a:rPr>
              <a:t>FY20 TRIPP budget = $285,000</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705600" cy="1143000"/>
          </a:xfrm>
        </p:spPr>
        <p:txBody>
          <a:bodyPr>
            <a:normAutofit fontScale="90000"/>
          </a:bodyPr>
          <a:lstStyle/>
          <a:p>
            <a:r>
              <a:rPr lang="en-US" sz="4900" dirty="0" smtClean="0">
                <a:latin typeface="Verdana" panose="020B0604030504040204" pitchFamily="34" charset="0"/>
                <a:ea typeface="Verdana" panose="020B0604030504040204" pitchFamily="34" charset="0"/>
                <a:cs typeface="Verdana" panose="020B0604030504040204" pitchFamily="34" charset="0"/>
              </a:rPr>
              <a:t>Digital</a:t>
            </a:r>
            <a:r>
              <a:rPr lang="en-US" dirty="0" smtClean="0"/>
              <a:t> </a:t>
            </a:r>
            <a:r>
              <a:rPr lang="en-US" sz="4900" dirty="0" smtClean="0">
                <a:latin typeface="Verdana" panose="020B0604030504040204" pitchFamily="34" charset="0"/>
                <a:ea typeface="Verdana" panose="020B0604030504040204" pitchFamily="34" charset="0"/>
                <a:cs typeface="Verdana" panose="020B0604030504040204" pitchFamily="34" charset="0"/>
              </a:rPr>
              <a:t>and online advertising</a:t>
            </a:r>
            <a:endParaRPr lang="en-US" sz="49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a:xfrm>
            <a:off x="990600" y="1905000"/>
            <a:ext cx="6705600" cy="4846320"/>
          </a:xfrm>
        </p:spPr>
        <p:txBody>
          <a:bodyPr>
            <a:normAutofit/>
          </a:bodyPr>
          <a:lstStyle/>
          <a:p>
            <a:r>
              <a:rPr lang="en-US" sz="2400" dirty="0" smtClean="0"/>
              <a:t>Banner </a:t>
            </a:r>
            <a:r>
              <a:rPr lang="en-US" sz="2400" dirty="0"/>
              <a:t>ads or skyscraper ads placed on </a:t>
            </a:r>
            <a:r>
              <a:rPr lang="en-US" sz="2400" dirty="0" smtClean="0"/>
              <a:t>websites, native / </a:t>
            </a:r>
            <a:r>
              <a:rPr lang="en-US" sz="2400" dirty="0"/>
              <a:t>sponsored content on relevant web channels, mobile advertising, etc</a:t>
            </a:r>
            <a:r>
              <a:rPr lang="en-US" sz="2400" dirty="0" smtClean="0"/>
              <a:t>.</a:t>
            </a:r>
            <a:br>
              <a:rPr lang="en-US" sz="2400" dirty="0" smtClean="0"/>
            </a:br>
            <a:endParaRPr lang="en-US" sz="2400" dirty="0" smtClean="0"/>
          </a:p>
          <a:p>
            <a:pPr lvl="0"/>
            <a:r>
              <a:rPr lang="en-US" sz="2400" dirty="0" smtClean="0"/>
              <a:t>Ads which are paid at time of placement such as social </a:t>
            </a:r>
            <a:r>
              <a:rPr lang="en-US" sz="2400" dirty="0"/>
              <a:t>media advertising, paid video </a:t>
            </a:r>
            <a:r>
              <a:rPr lang="en-US" sz="2400" dirty="0" smtClean="0"/>
              <a:t>placement, etc. will not be considered part of the TRIPP advertising program. </a:t>
            </a:r>
          </a:p>
          <a:p>
            <a:pPr marL="0" lvl="0" indent="0">
              <a:buNone/>
            </a:pPr>
            <a:endParaRPr lang="en-US" sz="4200" dirty="0" smtClean="0"/>
          </a:p>
          <a:p>
            <a:pPr lvl="0"/>
            <a:endParaRPr lang="en-US" sz="2400" dirty="0"/>
          </a:p>
        </p:txBody>
      </p:sp>
    </p:spTree>
    <p:extLst>
      <p:ext uri="{BB962C8B-B14F-4D97-AF65-F5344CB8AC3E}">
        <p14:creationId xmlns:p14="http://schemas.microsoft.com/office/powerpoint/2010/main" val="3131856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4438"/>
            <a:ext cx="6705600" cy="1143000"/>
          </a:xfrm>
        </p:spPr>
        <p:txBody>
          <a:bodyPr>
            <a:normAutofit fontScale="90000"/>
          </a:bodyPr>
          <a:lstStyle/>
          <a:p>
            <a:r>
              <a:rPr lang="en-US" dirty="0" smtClean="0">
                <a:latin typeface="Verdana" panose="020B0604030504040204" pitchFamily="34" charset="0"/>
                <a:ea typeface="Verdana" panose="020B0604030504040204" pitchFamily="34" charset="0"/>
                <a:cs typeface="Verdana" panose="020B0604030504040204" pitchFamily="34" charset="0"/>
              </a:rPr>
              <a:t>Submit media schedule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1752600" y="2514600"/>
            <a:ext cx="184731" cy="369332"/>
          </a:xfrm>
          <a:prstGeom prst="rect">
            <a:avLst/>
          </a:prstGeom>
          <a:noFill/>
        </p:spPr>
        <p:txBody>
          <a:bodyPr wrap="none" rtlCol="0">
            <a:spAutoFit/>
          </a:bodyPr>
          <a:lstStyle/>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074692377"/>
              </p:ext>
            </p:extLst>
          </p:nvPr>
        </p:nvGraphicFramePr>
        <p:xfrm>
          <a:off x="990600" y="1220342"/>
          <a:ext cx="5773585" cy="4312920"/>
        </p:xfrm>
        <a:graphic>
          <a:graphicData uri="http://schemas.openxmlformats.org/presentationml/2006/ole">
            <mc:AlternateContent xmlns:mc="http://schemas.openxmlformats.org/markup-compatibility/2006">
              <mc:Choice xmlns:v="urn:schemas-microsoft-com:vml" Requires="v">
                <p:oleObj spid="_x0000_s36914" name="Worksheet" r:id="rId4" imgW="9753600" imgH="7286561" progId="Excel.Sheet.12">
                  <p:embed/>
                </p:oleObj>
              </mc:Choice>
              <mc:Fallback>
                <p:oleObj name="Worksheet" r:id="rId4" imgW="9753600" imgH="7286561" progId="Excel.Sheet.12">
                  <p:embed/>
                  <p:pic>
                    <p:nvPicPr>
                      <p:cNvPr id="0" name=""/>
                      <p:cNvPicPr/>
                      <p:nvPr/>
                    </p:nvPicPr>
                    <p:blipFill>
                      <a:blip r:embed="rId5"/>
                      <a:stretch>
                        <a:fillRect/>
                      </a:stretch>
                    </p:blipFill>
                    <p:spPr>
                      <a:xfrm>
                        <a:off x="990600" y="1220342"/>
                        <a:ext cx="5773585" cy="4312920"/>
                      </a:xfrm>
                      <a:prstGeom prst="rect">
                        <a:avLst/>
                      </a:prstGeom>
                      <a:noFill/>
                      <a:ln>
                        <a:solidFill>
                          <a:schemeClr val="accent1">
                            <a:shade val="50000"/>
                          </a:schemeClr>
                        </a:solidFill>
                      </a:ln>
                    </p:spPr>
                  </p:pic>
                </p:oleObj>
              </mc:Fallback>
            </mc:AlternateContent>
          </a:graphicData>
        </a:graphic>
      </p:graphicFrame>
      <p:sp>
        <p:nvSpPr>
          <p:cNvPr id="6" name="TextBox 5"/>
          <p:cNvSpPr txBox="1"/>
          <p:nvPr/>
        </p:nvSpPr>
        <p:spPr>
          <a:xfrm>
            <a:off x="982494" y="3069025"/>
            <a:ext cx="6477000" cy="615553"/>
          </a:xfrm>
          <a:prstGeom prst="rect">
            <a:avLst/>
          </a:prstGeom>
          <a:noFill/>
        </p:spPr>
        <p:txBody>
          <a:bodyPr wrap="square" rtlCol="0">
            <a:spAutoFit/>
          </a:bodyPr>
          <a:lstStyle/>
          <a:p>
            <a:r>
              <a:rPr lang="en-US" sz="1600" dirty="0">
                <a:solidFill>
                  <a:srgbClr val="0070C0"/>
                </a:solidFill>
              </a:rPr>
              <a:t> </a:t>
            </a:r>
            <a:r>
              <a:rPr lang="en-US" sz="1600" dirty="0" smtClean="0">
                <a:solidFill>
                  <a:srgbClr val="0070C0"/>
                </a:solidFill>
              </a:rPr>
              <a:t>File </a:t>
            </a:r>
            <a:r>
              <a:rPr lang="en-US" sz="1600" dirty="0">
                <a:solidFill>
                  <a:srgbClr val="0070C0"/>
                </a:solidFill>
              </a:rPr>
              <a:t>is formula driven, no need to enter data in Total Cost column</a:t>
            </a:r>
          </a:p>
          <a:p>
            <a:endParaRPr lang="en-US" dirty="0"/>
          </a:p>
        </p:txBody>
      </p:sp>
      <p:sp>
        <p:nvSpPr>
          <p:cNvPr id="8" name="Rectangle 7"/>
          <p:cNvSpPr/>
          <p:nvPr/>
        </p:nvSpPr>
        <p:spPr>
          <a:xfrm>
            <a:off x="982494" y="1227438"/>
            <a:ext cx="5799306" cy="4335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213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701040"/>
          </a:xfrm>
        </p:spPr>
        <p:txBody>
          <a:bodyPr>
            <a:normAutofit fontScale="90000"/>
          </a:bodyPr>
          <a:lstStyle/>
          <a:p>
            <a:pPr marR="0" rtl="0"/>
            <a:r>
              <a:rPr lang="en-US" baseline="0" dirty="0" smtClean="0">
                <a:latin typeface="Verdana"/>
              </a:rPr>
              <a:t>Logo Requirement IN ADS</a:t>
            </a:r>
          </a:p>
        </p:txBody>
      </p:sp>
      <p:sp>
        <p:nvSpPr>
          <p:cNvPr id="3" name="Text Placeholder 2"/>
          <p:cNvSpPr>
            <a:spLocks noGrp="1"/>
          </p:cNvSpPr>
          <p:nvPr>
            <p:ph type="body" idx="1"/>
          </p:nvPr>
        </p:nvSpPr>
        <p:spPr>
          <a:xfrm>
            <a:off x="365313" y="-474004"/>
            <a:ext cx="8153400" cy="4120023"/>
          </a:xfrm>
        </p:spPr>
        <p:txBody>
          <a:bodyPr/>
          <a:lstStyle/>
          <a:p>
            <a:r>
              <a:rPr lang="en-US" baseline="0" dirty="0" smtClean="0">
                <a:latin typeface="+mj-lt"/>
              </a:rPr>
              <a:t>TRIPP logo should occupy at least 10% of print </a:t>
            </a:r>
            <a:r>
              <a:rPr lang="en-US" baseline="0" smtClean="0">
                <a:latin typeface="+mj-lt"/>
              </a:rPr>
              <a:t>ad </a:t>
            </a:r>
            <a:r>
              <a:rPr lang="en-US" baseline="0" smtClean="0">
                <a:latin typeface="+mj-lt"/>
              </a:rPr>
              <a:t>space.</a:t>
            </a:r>
          </a:p>
          <a:p>
            <a:pPr marL="0" indent="0">
              <a:buNone/>
            </a:pPr>
            <a:endParaRPr lang="en-US" baseline="0" dirty="0" smtClean="0">
              <a:latin typeface="+mj-lt"/>
            </a:endParaRPr>
          </a:p>
          <a:p>
            <a:pPr marL="0" indent="0">
              <a:buNone/>
            </a:pPr>
            <a:endParaRPr lang="en-US" dirty="0">
              <a:latin typeface="+mj-lt"/>
            </a:endParaRPr>
          </a:p>
        </p:txBody>
      </p:sp>
      <p:pic>
        <p:nvPicPr>
          <p:cNvPr id="13" name="Picture 12"/>
          <p:cNvPicPr>
            <a:picLocks noChangeAspect="1"/>
          </p:cNvPicPr>
          <p:nvPr/>
        </p:nvPicPr>
        <p:blipFill>
          <a:blip r:embed="rId3"/>
          <a:stretch>
            <a:fillRect/>
          </a:stretch>
        </p:blipFill>
        <p:spPr>
          <a:xfrm>
            <a:off x="650111" y="1765380"/>
            <a:ext cx="1610840" cy="560549"/>
          </a:xfrm>
          <a:prstGeom prst="rect">
            <a:avLst/>
          </a:prstGeom>
        </p:spPr>
      </p:pic>
      <p:sp>
        <p:nvSpPr>
          <p:cNvPr id="8" name="TextBox 7"/>
          <p:cNvSpPr txBox="1"/>
          <p:nvPr/>
        </p:nvSpPr>
        <p:spPr>
          <a:xfrm rot="21228610">
            <a:off x="1765198" y="5028296"/>
            <a:ext cx="1939653" cy="338554"/>
          </a:xfrm>
          <a:prstGeom prst="rect">
            <a:avLst/>
          </a:prstGeom>
          <a:noFill/>
        </p:spPr>
        <p:txBody>
          <a:bodyPr wrap="square" rtlCol="0">
            <a:spAutoFit/>
          </a:bodyPr>
          <a:lstStyle/>
          <a:p>
            <a:r>
              <a:rPr lang="en-US" sz="1600" i="1" dirty="0" smtClean="0">
                <a:solidFill>
                  <a:schemeClr val="bg1">
                    <a:lumMod val="95000"/>
                  </a:schemeClr>
                </a:solidFill>
              </a:rPr>
              <a:t>TRIPP Ad examples</a:t>
            </a:r>
            <a:endParaRPr lang="en-US" sz="1600" i="1" dirty="0">
              <a:solidFill>
                <a:schemeClr val="bg1">
                  <a:lumMod val="95000"/>
                </a:schemeClr>
              </a:solidFill>
            </a:endParaRPr>
          </a:p>
        </p:txBody>
      </p:sp>
      <p:pic>
        <p:nvPicPr>
          <p:cNvPr id="9" name="Picture 8"/>
          <p:cNvPicPr>
            <a:picLocks noChangeAspect="1"/>
          </p:cNvPicPr>
          <p:nvPr/>
        </p:nvPicPr>
        <p:blipFill>
          <a:blip r:embed="rId4"/>
          <a:stretch>
            <a:fillRect/>
          </a:stretch>
        </p:blipFill>
        <p:spPr>
          <a:xfrm>
            <a:off x="-35668" y="2574573"/>
            <a:ext cx="4128776" cy="2972459"/>
          </a:xfrm>
          <a:prstGeom prst="rect">
            <a:avLst/>
          </a:prstGeom>
        </p:spPr>
      </p:pic>
      <p:pic>
        <p:nvPicPr>
          <p:cNvPr id="10" name="Picture 9"/>
          <p:cNvPicPr>
            <a:picLocks noChangeAspect="1"/>
          </p:cNvPicPr>
          <p:nvPr/>
        </p:nvPicPr>
        <p:blipFill>
          <a:blip r:embed="rId5"/>
          <a:stretch>
            <a:fillRect/>
          </a:stretch>
        </p:blipFill>
        <p:spPr>
          <a:xfrm>
            <a:off x="4196233" y="1548718"/>
            <a:ext cx="2471962" cy="3989685"/>
          </a:xfrm>
          <a:prstGeom prst="rect">
            <a:avLst/>
          </a:prstGeom>
        </p:spPr>
      </p:pic>
      <p:pic>
        <p:nvPicPr>
          <p:cNvPr id="4" name="Picture 3"/>
          <p:cNvPicPr>
            <a:picLocks noChangeAspect="1"/>
          </p:cNvPicPr>
          <p:nvPr/>
        </p:nvPicPr>
        <p:blipFill>
          <a:blip r:embed="rId6"/>
          <a:stretch>
            <a:fillRect/>
          </a:stretch>
        </p:blipFill>
        <p:spPr>
          <a:xfrm>
            <a:off x="6706811" y="1879024"/>
            <a:ext cx="2100285" cy="3591409"/>
          </a:xfrm>
          <a:prstGeom prst="rect">
            <a:avLst/>
          </a:prstGeom>
        </p:spPr>
      </p:pic>
      <p:sp>
        <p:nvSpPr>
          <p:cNvPr id="11" name="TextBox 10"/>
          <p:cNvSpPr txBox="1"/>
          <p:nvPr/>
        </p:nvSpPr>
        <p:spPr>
          <a:xfrm rot="21228610">
            <a:off x="3449774" y="5818583"/>
            <a:ext cx="1939653" cy="338554"/>
          </a:xfrm>
          <a:prstGeom prst="rect">
            <a:avLst/>
          </a:prstGeom>
          <a:noFill/>
        </p:spPr>
        <p:txBody>
          <a:bodyPr wrap="square" rtlCol="0">
            <a:spAutoFit/>
          </a:bodyPr>
          <a:lstStyle/>
          <a:p>
            <a:r>
              <a:rPr lang="en-US" sz="1600" i="1" dirty="0" smtClean="0">
                <a:solidFill>
                  <a:schemeClr val="bg1">
                    <a:lumMod val="95000"/>
                  </a:schemeClr>
                </a:solidFill>
              </a:rPr>
              <a:t>TRIPP Ad examples</a:t>
            </a:r>
            <a:endParaRPr lang="en-US" sz="1600" i="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701040"/>
          </a:xfrm>
        </p:spPr>
        <p:txBody>
          <a:bodyPr>
            <a:normAutofit fontScale="90000"/>
          </a:bodyPr>
          <a:lstStyle/>
          <a:p>
            <a:r>
              <a:rPr lang="en-US" dirty="0">
                <a:latin typeface="Verdana"/>
              </a:rPr>
              <a:t>Don’t forget “Maryland” or “MD”</a:t>
            </a:r>
            <a:endParaRPr lang="en-US" baseline="0" dirty="0" smtClean="0">
              <a:latin typeface="Verdana"/>
            </a:endParaRPr>
          </a:p>
        </p:txBody>
      </p:sp>
      <p:sp>
        <p:nvSpPr>
          <p:cNvPr id="3" name="Text Placeholder 2"/>
          <p:cNvSpPr>
            <a:spLocks noGrp="1"/>
          </p:cNvSpPr>
          <p:nvPr>
            <p:ph type="body" idx="1"/>
          </p:nvPr>
        </p:nvSpPr>
        <p:spPr>
          <a:xfrm>
            <a:off x="457200" y="1072642"/>
            <a:ext cx="8153400" cy="610741"/>
          </a:xfrm>
        </p:spPr>
        <p:txBody>
          <a:bodyPr/>
          <a:lstStyle/>
          <a:p>
            <a:pPr marL="0" indent="0">
              <a:buNone/>
            </a:pPr>
            <a:r>
              <a:rPr lang="en-US" dirty="0"/>
              <a:t>Since the State logo is no longer required</a:t>
            </a:r>
            <a:r>
              <a:rPr lang="en-US" dirty="0" smtClean="0"/>
              <a:t>.</a:t>
            </a:r>
            <a:endParaRPr lang="en-US" dirty="0"/>
          </a:p>
        </p:txBody>
      </p:sp>
      <p:pic>
        <p:nvPicPr>
          <p:cNvPr id="13" name="Picture 12"/>
          <p:cNvPicPr>
            <a:picLocks noChangeAspect="1"/>
          </p:cNvPicPr>
          <p:nvPr/>
        </p:nvPicPr>
        <p:blipFill>
          <a:blip r:embed="rId3"/>
          <a:stretch>
            <a:fillRect/>
          </a:stretch>
        </p:blipFill>
        <p:spPr>
          <a:xfrm>
            <a:off x="457200" y="1750185"/>
            <a:ext cx="1610840" cy="560549"/>
          </a:xfrm>
          <a:prstGeom prst="rect">
            <a:avLst/>
          </a:prstGeom>
        </p:spPr>
      </p:pic>
      <p:sp>
        <p:nvSpPr>
          <p:cNvPr id="8" name="TextBox 7"/>
          <p:cNvSpPr txBox="1"/>
          <p:nvPr/>
        </p:nvSpPr>
        <p:spPr>
          <a:xfrm rot="21228610">
            <a:off x="1765198" y="5028296"/>
            <a:ext cx="1939653" cy="338554"/>
          </a:xfrm>
          <a:prstGeom prst="rect">
            <a:avLst/>
          </a:prstGeom>
          <a:noFill/>
        </p:spPr>
        <p:txBody>
          <a:bodyPr wrap="square" rtlCol="0">
            <a:spAutoFit/>
          </a:bodyPr>
          <a:lstStyle/>
          <a:p>
            <a:r>
              <a:rPr lang="en-US" sz="1600" i="1" dirty="0" smtClean="0">
                <a:solidFill>
                  <a:schemeClr val="bg1">
                    <a:lumMod val="95000"/>
                  </a:schemeClr>
                </a:solidFill>
              </a:rPr>
              <a:t>TRIPP Ad examples</a:t>
            </a:r>
            <a:endParaRPr lang="en-US" sz="1600" i="1" dirty="0">
              <a:solidFill>
                <a:schemeClr val="bg1">
                  <a:lumMod val="95000"/>
                </a:schemeClr>
              </a:solidFill>
            </a:endParaRPr>
          </a:p>
        </p:txBody>
      </p:sp>
      <p:pic>
        <p:nvPicPr>
          <p:cNvPr id="9" name="Picture 8"/>
          <p:cNvPicPr>
            <a:picLocks noChangeAspect="1"/>
          </p:cNvPicPr>
          <p:nvPr/>
        </p:nvPicPr>
        <p:blipFill>
          <a:blip r:embed="rId4"/>
          <a:stretch>
            <a:fillRect/>
          </a:stretch>
        </p:blipFill>
        <p:spPr>
          <a:xfrm>
            <a:off x="-35668" y="2574573"/>
            <a:ext cx="4128776" cy="2972459"/>
          </a:xfrm>
          <a:prstGeom prst="rect">
            <a:avLst/>
          </a:prstGeom>
        </p:spPr>
      </p:pic>
      <p:pic>
        <p:nvPicPr>
          <p:cNvPr id="10" name="Picture 9"/>
          <p:cNvPicPr>
            <a:picLocks noChangeAspect="1"/>
          </p:cNvPicPr>
          <p:nvPr/>
        </p:nvPicPr>
        <p:blipFill>
          <a:blip r:embed="rId5"/>
          <a:stretch>
            <a:fillRect/>
          </a:stretch>
        </p:blipFill>
        <p:spPr>
          <a:xfrm>
            <a:off x="4196233" y="1548718"/>
            <a:ext cx="2471962" cy="3989685"/>
          </a:xfrm>
          <a:prstGeom prst="rect">
            <a:avLst/>
          </a:prstGeom>
        </p:spPr>
      </p:pic>
      <p:pic>
        <p:nvPicPr>
          <p:cNvPr id="4" name="Picture 3"/>
          <p:cNvPicPr>
            <a:picLocks noChangeAspect="1"/>
          </p:cNvPicPr>
          <p:nvPr/>
        </p:nvPicPr>
        <p:blipFill>
          <a:blip r:embed="rId6"/>
          <a:stretch>
            <a:fillRect/>
          </a:stretch>
        </p:blipFill>
        <p:spPr>
          <a:xfrm>
            <a:off x="6706811" y="1879024"/>
            <a:ext cx="2100285" cy="3591409"/>
          </a:xfrm>
          <a:prstGeom prst="rect">
            <a:avLst/>
          </a:prstGeom>
        </p:spPr>
      </p:pic>
      <p:sp>
        <p:nvSpPr>
          <p:cNvPr id="11" name="TextBox 10"/>
          <p:cNvSpPr txBox="1"/>
          <p:nvPr/>
        </p:nvSpPr>
        <p:spPr>
          <a:xfrm rot="21228610">
            <a:off x="3449774" y="5818583"/>
            <a:ext cx="1939653" cy="338554"/>
          </a:xfrm>
          <a:prstGeom prst="rect">
            <a:avLst/>
          </a:prstGeom>
          <a:noFill/>
        </p:spPr>
        <p:txBody>
          <a:bodyPr wrap="square" rtlCol="0">
            <a:spAutoFit/>
          </a:bodyPr>
          <a:lstStyle/>
          <a:p>
            <a:r>
              <a:rPr lang="en-US" sz="1600" i="1" dirty="0" smtClean="0">
                <a:solidFill>
                  <a:schemeClr val="bg1">
                    <a:lumMod val="95000"/>
                  </a:schemeClr>
                </a:solidFill>
              </a:rPr>
              <a:t>TRIPP Ad examples</a:t>
            </a:r>
            <a:endParaRPr lang="en-US" sz="1600" i="1" dirty="0">
              <a:solidFill>
                <a:schemeClr val="bg1">
                  <a:lumMod val="95000"/>
                </a:schemeClr>
              </a:solidFill>
            </a:endParaRPr>
          </a:p>
        </p:txBody>
      </p:sp>
      <p:sp>
        <p:nvSpPr>
          <p:cNvPr id="5" name="Oval 4"/>
          <p:cNvSpPr/>
          <p:nvPr/>
        </p:nvSpPr>
        <p:spPr>
          <a:xfrm>
            <a:off x="2895600" y="3355980"/>
            <a:ext cx="609600" cy="22541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71776" y="5197573"/>
            <a:ext cx="1281424" cy="2728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96200" y="4038600"/>
            <a:ext cx="990599" cy="304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6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15" y="609600"/>
            <a:ext cx="7924800" cy="701040"/>
          </a:xfrm>
        </p:spPr>
        <p:txBody>
          <a:bodyPr>
            <a:normAutofit fontScale="90000"/>
          </a:bodyPr>
          <a:lstStyle/>
          <a:p>
            <a:pPr marR="0" rtl="0"/>
            <a:r>
              <a:rPr lang="en-US" baseline="0" dirty="0" smtClean="0">
                <a:latin typeface="Verdana"/>
              </a:rPr>
              <a:t>Logo/COPY Requirement IN Broadcast ADS</a:t>
            </a:r>
          </a:p>
        </p:txBody>
      </p:sp>
      <p:sp>
        <p:nvSpPr>
          <p:cNvPr id="3" name="Text Placeholder 2"/>
          <p:cNvSpPr>
            <a:spLocks noGrp="1"/>
          </p:cNvSpPr>
          <p:nvPr>
            <p:ph type="body" idx="1"/>
          </p:nvPr>
        </p:nvSpPr>
        <p:spPr>
          <a:xfrm>
            <a:off x="450715" y="1591737"/>
            <a:ext cx="8153400" cy="4120023"/>
          </a:xfrm>
        </p:spPr>
        <p:txBody>
          <a:bodyPr/>
          <a:lstStyle/>
          <a:p>
            <a:r>
              <a:rPr lang="en-US" dirty="0" smtClean="0"/>
              <a:t>Television </a:t>
            </a:r>
            <a:r>
              <a:rPr lang="en-US" dirty="0"/>
              <a:t>spots should include </a:t>
            </a:r>
            <a:r>
              <a:rPr lang="en-US" dirty="0" smtClean="0"/>
              <a:t>the </a:t>
            </a:r>
            <a:r>
              <a:rPr lang="en-US" dirty="0"/>
              <a:t>TRIPP logo. This logo should appear on the screen at least 3-5 seconds. </a:t>
            </a:r>
            <a:endParaRPr lang="en-US" dirty="0" smtClean="0"/>
          </a:p>
          <a:p>
            <a:r>
              <a:rPr lang="en-US" dirty="0"/>
              <a:t>Radio spots must </a:t>
            </a:r>
            <a:r>
              <a:rPr lang="en-US" dirty="0" smtClean="0"/>
              <a:t>include the words </a:t>
            </a:r>
            <a:r>
              <a:rPr lang="en-US" b="1" i="1" dirty="0"/>
              <a:t>“Visit Frederick, Maryland.”</a:t>
            </a:r>
            <a:r>
              <a:rPr lang="en-US" dirty="0"/>
              <a:t> </a:t>
            </a:r>
            <a:endParaRPr lang="en-US" dirty="0" smtClean="0"/>
          </a:p>
          <a:p>
            <a:r>
              <a:rPr lang="en-US" dirty="0" smtClean="0"/>
              <a:t>Tear </a:t>
            </a:r>
            <a:r>
              <a:rPr lang="en-US" dirty="0"/>
              <a:t>sheets, audio or video recordings, or similar proof of performance will be required before invoices are paid.  </a:t>
            </a:r>
          </a:p>
          <a:p>
            <a:pPr marL="0" indent="0">
              <a:buNone/>
            </a:pPr>
            <a:endParaRPr lang="en-US" dirty="0"/>
          </a:p>
          <a:p>
            <a:pPr marL="0" indent="0">
              <a:buNone/>
            </a:pPr>
            <a:endParaRPr lang="en-US" dirty="0">
              <a:latin typeface="+mj-lt"/>
            </a:endParaRPr>
          </a:p>
        </p:txBody>
      </p:sp>
      <p:pic>
        <p:nvPicPr>
          <p:cNvPr id="13" name="Picture 12"/>
          <p:cNvPicPr>
            <a:picLocks noChangeAspect="1"/>
          </p:cNvPicPr>
          <p:nvPr/>
        </p:nvPicPr>
        <p:blipFill>
          <a:blip r:embed="rId3"/>
          <a:stretch>
            <a:fillRect/>
          </a:stretch>
        </p:blipFill>
        <p:spPr>
          <a:xfrm>
            <a:off x="6328653" y="4572000"/>
            <a:ext cx="2019300" cy="702687"/>
          </a:xfrm>
          <a:prstGeom prst="rect">
            <a:avLst/>
          </a:prstGeom>
        </p:spPr>
      </p:pic>
    </p:spTree>
    <p:extLst>
      <p:ext uri="{BB962C8B-B14F-4D97-AF65-F5344CB8AC3E}">
        <p14:creationId xmlns:p14="http://schemas.microsoft.com/office/powerpoint/2010/main" val="1278121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Verdana" panose="020B0604030504040204" pitchFamily="34" charset="0"/>
                <a:ea typeface="Verdana" panose="020B0604030504040204" pitchFamily="34" charset="0"/>
                <a:cs typeface="Verdana" panose="020B0604030504040204" pitchFamily="34" charset="0"/>
              </a:rPr>
              <a:t>DIGITAL AND ONLINE ADVERTISING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a:xfrm>
            <a:off x="914400" y="1219200"/>
            <a:ext cx="6705600" cy="4846320"/>
          </a:xfrm>
        </p:spPr>
        <p:txBody>
          <a:bodyPr/>
          <a:lstStyle/>
          <a:p>
            <a:r>
              <a:rPr lang="en-US" sz="2800" dirty="0"/>
              <a:t>All paid digital content and online advertising funded through TRIPP must include a link to a page with related content on the awardee’s website. That landing page on the awardee’s website must include the TRIPP “Visit Frederick City &amp; County” logo graphic with a live link to the VisitFrederick.org website</a:t>
            </a:r>
            <a:endParaRPr lang="en-US" dirty="0"/>
          </a:p>
        </p:txBody>
      </p:sp>
    </p:spTree>
    <p:extLst>
      <p:ext uri="{BB962C8B-B14F-4D97-AF65-F5344CB8AC3E}">
        <p14:creationId xmlns:p14="http://schemas.microsoft.com/office/powerpoint/2010/main" val="158698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705600" cy="777240"/>
          </a:xfrm>
        </p:spPr>
        <p:txBody>
          <a:bodyPr>
            <a:normAutofit/>
          </a:bodyPr>
          <a:lstStyle/>
          <a:p>
            <a:pPr marR="0" rtl="0"/>
            <a:r>
              <a:rPr lang="en-US" baseline="0" dirty="0" smtClean="0">
                <a:latin typeface="Verdana"/>
              </a:rPr>
              <a:t>TRIPP Advertising</a:t>
            </a:r>
          </a:p>
        </p:txBody>
      </p:sp>
      <p:sp>
        <p:nvSpPr>
          <p:cNvPr id="3" name="Text Placeholder 2"/>
          <p:cNvSpPr>
            <a:spLocks noGrp="1"/>
          </p:cNvSpPr>
          <p:nvPr>
            <p:ph type="body" idx="1"/>
          </p:nvPr>
        </p:nvSpPr>
        <p:spPr>
          <a:xfrm>
            <a:off x="838200" y="705777"/>
            <a:ext cx="7467600" cy="5105400"/>
          </a:xfrm>
        </p:spPr>
        <p:txBody>
          <a:bodyPr>
            <a:noAutofit/>
          </a:bodyPr>
          <a:lstStyle/>
          <a:p>
            <a:r>
              <a:rPr lang="en-US" sz="2800" baseline="0" dirty="0" smtClean="0">
                <a:latin typeface="+mj-lt"/>
              </a:rPr>
              <a:t>Applicant places the ads. Visit Frederick must directly pay the media outlet. The awardee will submit a Request for Payment form, media outlet invoice(s), proof of performance (</a:t>
            </a:r>
            <a:r>
              <a:rPr lang="en-US" sz="2800" u="sng" baseline="0" dirty="0" smtClean="0">
                <a:latin typeface="+mj-lt"/>
              </a:rPr>
              <a:t>original</a:t>
            </a:r>
            <a:r>
              <a:rPr lang="en-US" sz="2800" baseline="0" dirty="0" smtClean="0">
                <a:latin typeface="+mj-lt"/>
              </a:rPr>
              <a:t> tear-sheet, radio spot audio file, screenshot, etc.) and 33.3% of total invoice amount* as cash match to </a:t>
            </a:r>
            <a:r>
              <a:rPr lang="en-US" sz="2800" dirty="0" smtClean="0">
                <a:latin typeface="+mj-lt"/>
              </a:rPr>
              <a:t>“Tourism Council of Frederick County</a:t>
            </a:r>
            <a:r>
              <a:rPr lang="en-US" sz="2800" baseline="0" dirty="0" smtClean="0">
                <a:latin typeface="+mj-lt"/>
              </a:rPr>
              <a:t>.”</a:t>
            </a:r>
          </a:p>
          <a:p>
            <a:pPr>
              <a:buNone/>
            </a:pPr>
            <a:r>
              <a:rPr lang="en-US" sz="2800" dirty="0" smtClean="0">
                <a:latin typeface="+mj-lt"/>
              </a:rPr>
              <a:t>* </a:t>
            </a:r>
            <a:r>
              <a:rPr lang="en-US" sz="2000" dirty="0" smtClean="0">
                <a:latin typeface="+mj-lt"/>
              </a:rPr>
              <a:t>until TRIPP award is expended, then awardee pays match plus remainder.</a:t>
            </a:r>
            <a:endParaRPr lang="en-US" sz="20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010400" cy="701040"/>
          </a:xfrm>
        </p:spPr>
        <p:txBody>
          <a:bodyPr>
            <a:normAutofit fontScale="90000"/>
          </a:bodyPr>
          <a:lstStyle/>
          <a:p>
            <a:pPr marR="0" rtl="0"/>
            <a:r>
              <a:rPr lang="en-US" baseline="0" dirty="0" smtClean="0">
                <a:latin typeface="Verdana"/>
              </a:rPr>
              <a:t>Advertising Award note</a:t>
            </a:r>
          </a:p>
        </p:txBody>
      </p:sp>
      <p:sp>
        <p:nvSpPr>
          <p:cNvPr id="3" name="Text Placeholder 2"/>
          <p:cNvSpPr>
            <a:spLocks noGrp="1"/>
          </p:cNvSpPr>
          <p:nvPr>
            <p:ph type="body" idx="1"/>
          </p:nvPr>
        </p:nvSpPr>
        <p:spPr>
          <a:xfrm>
            <a:off x="990600" y="1609416"/>
            <a:ext cx="7543800" cy="4846320"/>
          </a:xfrm>
        </p:spPr>
        <p:txBody>
          <a:bodyPr/>
          <a:lstStyle/>
          <a:p>
            <a:r>
              <a:rPr lang="en-US" sz="3200" baseline="0" dirty="0" smtClean="0">
                <a:latin typeface="+mj-lt"/>
              </a:rPr>
              <a:t>Those awarded $10,000 or more</a:t>
            </a:r>
            <a:r>
              <a:rPr lang="en-US" sz="3200" dirty="0" smtClean="0">
                <a:latin typeface="+mj-lt"/>
              </a:rPr>
              <a:t> will open a separate account for TRIPP with vendor setting up as Visit Frederick/  (awardee name and address). </a:t>
            </a:r>
          </a:p>
          <a:p>
            <a:pPr marL="0" indent="0" algn="ctr">
              <a:buNone/>
            </a:pPr>
            <a:endParaRPr lang="en-US" dirty="0" smtClean="0">
              <a:latin typeface="+mj-lt"/>
            </a:endParaRPr>
          </a:p>
          <a:p>
            <a:pPr algn="ctr"/>
            <a:endParaRPr lang="en-US" dirty="0" smtClean="0">
              <a:latin typeface="Verdan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a:rPr>
              <a:t>TRIPP Advertising</a:t>
            </a:r>
            <a:endParaRPr lang="en-US" dirty="0"/>
          </a:p>
        </p:txBody>
      </p:sp>
      <p:sp>
        <p:nvSpPr>
          <p:cNvPr id="3" name="Text Placeholder 2"/>
          <p:cNvSpPr>
            <a:spLocks noGrp="1"/>
          </p:cNvSpPr>
          <p:nvPr>
            <p:ph type="body" idx="1"/>
          </p:nvPr>
        </p:nvSpPr>
        <p:spPr>
          <a:xfrm>
            <a:off x="762000" y="1066800"/>
            <a:ext cx="6705600" cy="4846320"/>
          </a:xfrm>
        </p:spPr>
        <p:txBody>
          <a:bodyPr/>
          <a:lstStyle/>
          <a:p>
            <a:r>
              <a:rPr lang="en-US" dirty="0" smtClean="0">
                <a:latin typeface="+mj-lt"/>
                <a:ea typeface="Verdana" pitchFamily="34" charset="0"/>
                <a:cs typeface="Verdana" pitchFamily="34" charset="0"/>
              </a:rPr>
              <a:t>It is important to properly submit request for payment (request for payment form, invoice, cash match and actual size tear sheet) to Visit Frederick at least 10 days prior to the due date of the invoice. </a:t>
            </a:r>
          </a:p>
          <a:p>
            <a:pPr marL="0" indent="0">
              <a:buNone/>
            </a:pPr>
            <a:endParaRPr lang="en-US" dirty="0">
              <a:latin typeface="+mj-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777240"/>
          </a:xfrm>
        </p:spPr>
        <p:txBody>
          <a:bodyPr>
            <a:normAutofit fontScale="90000"/>
          </a:bodyPr>
          <a:lstStyle/>
          <a:p>
            <a:pPr marR="0" rtl="0"/>
            <a:r>
              <a:rPr lang="en-US" baseline="0" dirty="0" smtClean="0">
                <a:latin typeface="Verdana"/>
              </a:rPr>
              <a:t>TRIPP Development Grant</a:t>
            </a:r>
          </a:p>
        </p:txBody>
      </p:sp>
      <p:sp>
        <p:nvSpPr>
          <p:cNvPr id="4" name="Text Placeholder 3"/>
          <p:cNvSpPr>
            <a:spLocks noGrp="1"/>
          </p:cNvSpPr>
          <p:nvPr>
            <p:ph type="body" idx="1"/>
          </p:nvPr>
        </p:nvSpPr>
        <p:spPr>
          <a:xfrm>
            <a:off x="609600" y="1082040"/>
            <a:ext cx="6705600" cy="4846320"/>
          </a:xfrm>
        </p:spPr>
        <p:txBody>
          <a:bodyPr/>
          <a:lstStyle/>
          <a:p>
            <a:r>
              <a:rPr lang="en-US" sz="2400" dirty="0" smtClean="0"/>
              <a:t>Destination Development Grants are available to non-profit organizations (potentially in partnership with for-profit organizations) to assist with up to 50% of the cost of tourism projects in Frederick County, to include: exhibits, events, activities, festivals, conferences, or programs in order to develop new tourism products for Visit Frederick to promote. </a:t>
            </a:r>
          </a:p>
          <a:p>
            <a:endParaRPr lang="en-US" dirty="0"/>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bg1">
                  <a:lumMod val="25000"/>
                </a:schemeClr>
              </a:buClr>
              <a:buSzPct val="73000"/>
              <a:buFont typeface="Wingdings 2"/>
              <a:buChar char=""/>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7086600" cy="1143000"/>
          </a:xfrm>
        </p:spPr>
        <p:txBody>
          <a:bodyPr>
            <a:noAutofit/>
          </a:bodyPr>
          <a:lstStyle/>
          <a:p>
            <a:pPr marR="0" rtl="0"/>
            <a:r>
              <a:rPr lang="en-US" baseline="0" dirty="0" smtClean="0">
                <a:latin typeface="Verdana"/>
              </a:rPr>
              <a:t>GOALS of the TRIPP Program </a:t>
            </a:r>
          </a:p>
        </p:txBody>
      </p:sp>
      <p:sp>
        <p:nvSpPr>
          <p:cNvPr id="3" name="Text Placeholder 2"/>
          <p:cNvSpPr>
            <a:spLocks noGrp="1"/>
          </p:cNvSpPr>
          <p:nvPr>
            <p:ph type="body" idx="1"/>
          </p:nvPr>
        </p:nvSpPr>
        <p:spPr>
          <a:xfrm>
            <a:off x="457200" y="1066800"/>
            <a:ext cx="7086600" cy="4846320"/>
          </a:xfrm>
        </p:spPr>
        <p:txBody>
          <a:bodyPr>
            <a:normAutofit/>
          </a:bodyPr>
          <a:lstStyle/>
          <a:p>
            <a:r>
              <a:rPr lang="en-US" baseline="0" dirty="0" smtClean="0"/>
              <a:t>Increase the number of visitors to Frederick County and the amount of money they spend while visiting.</a:t>
            </a:r>
            <a:br>
              <a:rPr lang="en-US" baseline="0" dirty="0" smtClean="0"/>
            </a:br>
            <a:endParaRPr lang="en-US" baseline="0" dirty="0" smtClean="0"/>
          </a:p>
          <a:p>
            <a:r>
              <a:rPr lang="en-US" baseline="0" dirty="0" smtClean="0"/>
              <a:t>Increase overnight stays in Frederick County hotels, thereby replenishing and increasing the hotel tax revenue that is used to fund this program. </a:t>
            </a:r>
            <a:br>
              <a:rPr lang="en-US" baseline="0" dirty="0" smtClean="0"/>
            </a:br>
            <a:endParaRPr lang="en-US" baseline="0" dirty="0" smtClean="0"/>
          </a:p>
          <a:p>
            <a:r>
              <a:rPr lang="en-US" baseline="0" dirty="0" smtClean="0"/>
              <a:t>Enhance the overall attractiveness and marketability of Frederick County as a destination.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838200"/>
            <a:ext cx="7391400" cy="777240"/>
          </a:xfrm>
        </p:spPr>
        <p:txBody>
          <a:bodyPr>
            <a:normAutofit fontScale="90000"/>
          </a:bodyPr>
          <a:lstStyle/>
          <a:p>
            <a:pPr marR="0" rtl="0"/>
            <a:r>
              <a:rPr lang="en-US" baseline="0" dirty="0" smtClean="0">
                <a:latin typeface="Verdana"/>
              </a:rPr>
              <a:t>TRIPP Development Grant</a:t>
            </a:r>
          </a:p>
        </p:txBody>
      </p:sp>
      <p:sp>
        <p:nvSpPr>
          <p:cNvPr id="4" name="Text Placeholder 3"/>
          <p:cNvSpPr>
            <a:spLocks noGrp="1"/>
          </p:cNvSpPr>
          <p:nvPr>
            <p:ph type="body" idx="1"/>
          </p:nvPr>
        </p:nvSpPr>
        <p:spPr>
          <a:xfrm>
            <a:off x="640492" y="1447800"/>
            <a:ext cx="6705600" cy="3483936"/>
          </a:xfrm>
        </p:spPr>
        <p:txBody>
          <a:bodyPr/>
          <a:lstStyle/>
          <a:p>
            <a:r>
              <a:rPr lang="en-US" sz="2800" dirty="0" smtClean="0"/>
              <a:t>Funding in FY20 - The program has $90,000 to award TRIPP Development Grants. </a:t>
            </a:r>
          </a:p>
          <a:p>
            <a:endParaRPr lang="en-US" dirty="0"/>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bg1">
                  <a:lumMod val="25000"/>
                </a:schemeClr>
              </a:buClr>
              <a:buSzPct val="73000"/>
              <a:buFont typeface="Wingdings 2"/>
              <a:buChar char=""/>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777240"/>
          </a:xfrm>
        </p:spPr>
        <p:txBody>
          <a:bodyPr>
            <a:normAutofit fontScale="90000"/>
          </a:bodyPr>
          <a:lstStyle/>
          <a:p>
            <a:pPr marR="0" rtl="0"/>
            <a:r>
              <a:rPr lang="en-US" baseline="0" dirty="0" smtClean="0">
                <a:latin typeface="Verdana"/>
              </a:rPr>
              <a:t>TRIPP Development Grant</a:t>
            </a:r>
          </a:p>
        </p:txBody>
      </p:sp>
      <p:sp>
        <p:nvSpPr>
          <p:cNvPr id="4" name="Text Placeholder 3"/>
          <p:cNvSpPr>
            <a:spLocks noGrp="1"/>
          </p:cNvSpPr>
          <p:nvPr>
            <p:ph type="body" idx="1"/>
          </p:nvPr>
        </p:nvSpPr>
        <p:spPr>
          <a:xfrm>
            <a:off x="638432" y="1219200"/>
            <a:ext cx="6705600" cy="4846320"/>
          </a:xfrm>
        </p:spPr>
        <p:txBody>
          <a:bodyPr>
            <a:normAutofit/>
          </a:bodyPr>
          <a:lstStyle/>
          <a:p>
            <a:r>
              <a:rPr lang="en-US" sz="2400" dirty="0" smtClean="0">
                <a:latin typeface="+mj-lt"/>
                <a:ea typeface="Verdana" panose="020B0604030504040204" pitchFamily="34" charset="0"/>
                <a:cs typeface="Verdana" panose="020B0604030504040204" pitchFamily="34" charset="0"/>
              </a:rPr>
              <a:t>The preferred use of funds is for one-time or start-up project costs. Applicants proposing ongoing activities are encouraged to work toward becoming self-sustaining.</a:t>
            </a:r>
          </a:p>
          <a:p>
            <a:pPr>
              <a:buNone/>
            </a:pPr>
            <a:endParaRPr lang="en-US" dirty="0" smtClean="0">
              <a:latin typeface="+mj-lt"/>
            </a:endParaRPr>
          </a:p>
          <a:p>
            <a:r>
              <a:rPr lang="en-US" sz="2400" dirty="0" smtClean="0">
                <a:latin typeface="+mj-lt"/>
                <a:ea typeface="Verdana" panose="020B0604030504040204" pitchFamily="34" charset="0"/>
                <a:cs typeface="Verdana" panose="020B0604030504040204" pitchFamily="34" charset="0"/>
              </a:rPr>
              <a:t>Create new reasons for residents of other areas to want to visit Frederick County. A new or enhanced attraction, exhibit, or a major event (those attracting at least 500 attendees). </a:t>
            </a:r>
          </a:p>
          <a:p>
            <a:endParaRPr lang="en-US" dirty="0"/>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bg1">
                  <a:lumMod val="25000"/>
                </a:schemeClr>
              </a:buClr>
              <a:buSzPct val="73000"/>
              <a:buFont typeface="Wingdings 2"/>
              <a:buChar char=""/>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51" y="724312"/>
            <a:ext cx="7391400" cy="777240"/>
          </a:xfrm>
        </p:spPr>
        <p:txBody>
          <a:bodyPr>
            <a:normAutofit fontScale="90000"/>
          </a:bodyPr>
          <a:lstStyle/>
          <a:p>
            <a:pPr marR="0" rtl="0"/>
            <a:r>
              <a:rPr lang="en-US" baseline="0" dirty="0" smtClean="0">
                <a:latin typeface="Verdana"/>
              </a:rPr>
              <a:t>TRIPP Development Grant</a:t>
            </a:r>
          </a:p>
        </p:txBody>
      </p:sp>
      <p:sp>
        <p:nvSpPr>
          <p:cNvPr id="4" name="Text Placeholder 3"/>
          <p:cNvSpPr>
            <a:spLocks noGrp="1"/>
          </p:cNvSpPr>
          <p:nvPr>
            <p:ph type="body" idx="1"/>
          </p:nvPr>
        </p:nvSpPr>
        <p:spPr>
          <a:xfrm>
            <a:off x="609600" y="724312"/>
            <a:ext cx="6705600" cy="4846320"/>
          </a:xfrm>
        </p:spPr>
        <p:txBody>
          <a:bodyPr/>
          <a:lstStyle/>
          <a:p>
            <a:r>
              <a:rPr lang="en-US" dirty="0" smtClean="0">
                <a:latin typeface="+mj-lt"/>
                <a:ea typeface="Verdana" panose="020B0604030504040204" pitchFamily="34" charset="0"/>
                <a:cs typeface="Verdana" panose="020B0604030504040204" pitchFamily="34" charset="0"/>
              </a:rPr>
              <a:t>Capital projects (construction, acquisition or renovation of fixed assets), particularly those that directly improve the visitor experience, will also be considered.  </a:t>
            </a:r>
          </a:p>
          <a:p>
            <a:endParaRPr lang="en-US" dirty="0"/>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bg1">
                  <a:lumMod val="25000"/>
                </a:schemeClr>
              </a:buClr>
              <a:buSzPct val="73000"/>
              <a:buFont typeface="Wingdings 2"/>
              <a:buChar char=""/>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51" y="445234"/>
            <a:ext cx="8001000" cy="777240"/>
          </a:xfrm>
        </p:spPr>
        <p:txBody>
          <a:bodyPr>
            <a:normAutofit fontScale="90000"/>
          </a:bodyPr>
          <a:lstStyle/>
          <a:p>
            <a:pPr marR="0" rtl="0"/>
            <a:r>
              <a:rPr lang="en-US" baseline="0" dirty="0" smtClean="0">
                <a:latin typeface="Verdana"/>
              </a:rPr>
              <a:t>TRIPP Development Grant</a:t>
            </a:r>
          </a:p>
        </p:txBody>
      </p:sp>
      <p:sp>
        <p:nvSpPr>
          <p:cNvPr id="4" name="Text Placeholder 3"/>
          <p:cNvSpPr>
            <a:spLocks noGrp="1"/>
          </p:cNvSpPr>
          <p:nvPr>
            <p:ph type="body" idx="1"/>
          </p:nvPr>
        </p:nvSpPr>
        <p:spPr>
          <a:xfrm>
            <a:off x="576648" y="967381"/>
            <a:ext cx="7685903" cy="4410384"/>
          </a:xfrm>
        </p:spPr>
        <p:txBody>
          <a:bodyPr>
            <a:normAutofit/>
          </a:bodyPr>
          <a:lstStyle/>
          <a:p>
            <a:r>
              <a:rPr lang="en-US" dirty="0" smtClean="0"/>
              <a:t>All </a:t>
            </a:r>
            <a:r>
              <a:rPr lang="en-US" dirty="0"/>
              <a:t>printed materials printed with </a:t>
            </a:r>
            <a:r>
              <a:rPr lang="en-US" i="1" dirty="0"/>
              <a:t>TRIPP</a:t>
            </a:r>
            <a:r>
              <a:rPr lang="en-US" dirty="0"/>
              <a:t> </a:t>
            </a:r>
            <a:r>
              <a:rPr lang="en-US" dirty="0" smtClean="0"/>
              <a:t> Program </a:t>
            </a:r>
            <a:r>
              <a:rPr lang="en-US" dirty="0"/>
              <a:t>funds must include </a:t>
            </a:r>
            <a:r>
              <a:rPr lang="en-US" dirty="0" err="1" smtClean="0"/>
              <a:t>the“Visit</a:t>
            </a:r>
            <a:r>
              <a:rPr lang="en-US" dirty="0" smtClean="0"/>
              <a:t> </a:t>
            </a:r>
            <a:r>
              <a:rPr lang="en-US" dirty="0"/>
              <a:t>Frederick” logo that is included in TRIPP agreements </a:t>
            </a:r>
            <a:r>
              <a:rPr lang="en-US" b="1" dirty="0"/>
              <a:t>and</a:t>
            </a:r>
            <a:r>
              <a:rPr lang="en-US" dirty="0"/>
              <a:t> the phrase “For information about the other great things to see and do in Frederick County: 1-800-999-3613 or </a:t>
            </a:r>
            <a:r>
              <a:rPr lang="en-US" u="sng" dirty="0">
                <a:hlinkClick r:id="rId2"/>
              </a:rPr>
              <a:t>www.visitfrederick.org</a:t>
            </a:r>
            <a:r>
              <a:rPr lang="en-US" dirty="0"/>
              <a:t>”. Samples of printed materials must be submitted as proof of performance with final report. The TRIPP logo for </a:t>
            </a:r>
            <a:r>
              <a:rPr lang="en-US" dirty="0" smtClean="0"/>
              <a:t>FY20 </a:t>
            </a:r>
            <a:r>
              <a:rPr lang="en-US" dirty="0"/>
              <a:t>will be sent by email after contract has been executed</a:t>
            </a:r>
            <a:r>
              <a:rPr lang="en-US" dirty="0" smtClean="0"/>
              <a:t>.</a:t>
            </a:r>
            <a:endParaRPr lang="en-US" dirty="0"/>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R="0" lvl="0" algn="l" defTabSz="914400" rtl="0" eaLnBrk="1" fontAlgn="auto" latinLnBrk="0" hangingPunct="1">
              <a:lnSpc>
                <a:spcPct val="100000"/>
              </a:lnSpc>
              <a:spcBef>
                <a:spcPts val="600"/>
              </a:spcBef>
              <a:spcAft>
                <a:spcPts val="0"/>
              </a:spcAft>
              <a:buClr>
                <a:schemeClr val="bg1">
                  <a:lumMod val="25000"/>
                </a:schemeClr>
              </a:buClr>
              <a:buSzPct val="73000"/>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pic>
        <p:nvPicPr>
          <p:cNvPr id="6" name="Picture 3"/>
          <p:cNvPicPr>
            <a:picLocks noChangeAspect="1" noChangeArrowheads="1"/>
          </p:cNvPicPr>
          <p:nvPr/>
        </p:nvPicPr>
        <p:blipFill rotWithShape="1">
          <a:blip r:embed="rId3" cstate="print"/>
          <a:srcRect l="27891" t="6479" b="27646"/>
          <a:stretch/>
        </p:blipFill>
        <p:spPr bwMode="auto">
          <a:xfrm>
            <a:off x="3505200" y="4876800"/>
            <a:ext cx="3871049" cy="726291"/>
          </a:xfrm>
          <a:prstGeom prst="rect">
            <a:avLst/>
          </a:prstGeom>
          <a:noFill/>
          <a:ln w="9525">
            <a:noFill/>
            <a:miter lim="800000"/>
            <a:headEnd/>
            <a:tailEnd/>
          </a:ln>
        </p:spPr>
      </p:pic>
      <p:pic>
        <p:nvPicPr>
          <p:cNvPr id="9" name="Picture 8"/>
          <p:cNvPicPr>
            <a:picLocks noChangeAspect="1"/>
          </p:cNvPicPr>
          <p:nvPr/>
        </p:nvPicPr>
        <p:blipFill>
          <a:blip r:embed="rId4"/>
          <a:stretch>
            <a:fillRect/>
          </a:stretch>
        </p:blipFill>
        <p:spPr>
          <a:xfrm>
            <a:off x="1600200" y="4897346"/>
            <a:ext cx="2070382" cy="72046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70560"/>
            <a:ext cx="7391400" cy="777240"/>
          </a:xfrm>
        </p:spPr>
        <p:txBody>
          <a:bodyPr>
            <a:normAutofit fontScale="90000"/>
          </a:bodyPr>
          <a:lstStyle/>
          <a:p>
            <a:pPr marR="0" rtl="0"/>
            <a:r>
              <a:rPr lang="en-US" baseline="0" dirty="0" smtClean="0">
                <a:latin typeface="Verdana"/>
              </a:rPr>
              <a:t>TRIPP Development Grant</a:t>
            </a:r>
          </a:p>
        </p:txBody>
      </p:sp>
      <p:sp>
        <p:nvSpPr>
          <p:cNvPr id="4" name="Text Placeholder 3"/>
          <p:cNvSpPr>
            <a:spLocks noGrp="1"/>
          </p:cNvSpPr>
          <p:nvPr>
            <p:ph type="body" idx="1"/>
          </p:nvPr>
        </p:nvSpPr>
        <p:spPr>
          <a:xfrm>
            <a:off x="952500" y="1295400"/>
            <a:ext cx="6705600" cy="4846320"/>
          </a:xfrm>
        </p:spPr>
        <p:txBody>
          <a:bodyPr/>
          <a:lstStyle/>
          <a:p>
            <a:r>
              <a:rPr lang="en-US" sz="2800" dirty="0" smtClean="0">
                <a:latin typeface="+mj-lt"/>
                <a:ea typeface="Verdana" panose="020B0604030504040204" pitchFamily="34" charset="0"/>
                <a:cs typeface="Verdana" panose="020B0604030504040204" pitchFamily="34" charset="0"/>
              </a:rPr>
              <a:t>Previous grants - Applicants must close out all projects awarded prior to FY19 by the application deadline. No applicant can have more than two Product Development Grants open at one time.  </a:t>
            </a:r>
          </a:p>
          <a:p>
            <a:endParaRPr lang="en-US" dirty="0"/>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bg1">
                  <a:lumMod val="25000"/>
                </a:schemeClr>
              </a:buClr>
              <a:buSzPct val="73000"/>
              <a:buFont typeface="Wingdings 2"/>
              <a:buChar char=""/>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rmAutofit fontScale="90000"/>
          </a:bodyPr>
          <a:lstStyle/>
          <a:p>
            <a:pPr marR="0" rtl="0"/>
            <a:r>
              <a:rPr lang="en-US" baseline="0" dirty="0" smtClean="0">
                <a:latin typeface="Verdana"/>
              </a:rPr>
              <a:t>TRIPP Group Overnight Incentive Program</a:t>
            </a:r>
          </a:p>
        </p:txBody>
      </p:sp>
      <p:sp>
        <p:nvSpPr>
          <p:cNvPr id="3" name="Text Placeholder 2"/>
          <p:cNvSpPr>
            <a:spLocks noGrp="1"/>
          </p:cNvSpPr>
          <p:nvPr>
            <p:ph type="body" idx="1"/>
          </p:nvPr>
        </p:nvSpPr>
        <p:spPr>
          <a:xfrm>
            <a:off x="533400" y="1752600"/>
            <a:ext cx="7848600" cy="4267200"/>
          </a:xfrm>
        </p:spPr>
        <p:txBody>
          <a:bodyPr>
            <a:normAutofit fontScale="92500"/>
          </a:bodyPr>
          <a:lstStyle/>
          <a:p>
            <a:r>
              <a:rPr lang="en-US" sz="2800" dirty="0" smtClean="0"/>
              <a:t>Provides a cash incentive for local non-profit organizations and events that generate a quantity of overnight hotel stays in Frederick County during FY20. </a:t>
            </a:r>
            <a:br>
              <a:rPr lang="en-US" sz="2800" dirty="0" smtClean="0"/>
            </a:br>
            <a:endParaRPr lang="en-US" sz="2800" dirty="0" smtClean="0"/>
          </a:p>
          <a:p>
            <a:r>
              <a:rPr lang="en-US" sz="2800" dirty="0" smtClean="0"/>
              <a:t>At least ten hotel room nights per hotel must be sold within a single month as a result of the applicant’s efforts on behalf of visitors to their attraction or event. </a:t>
            </a:r>
          </a:p>
          <a:p>
            <a:pPr>
              <a:buClr>
                <a:srgbClr val="EEB412"/>
              </a:buClr>
            </a:pPr>
            <a:endParaRPr lang="en-US"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6934200" cy="1143000"/>
          </a:xfrm>
        </p:spPr>
        <p:txBody>
          <a:bodyPr>
            <a:normAutofit/>
          </a:bodyPr>
          <a:lstStyle/>
          <a:p>
            <a:pPr marR="0" rtl="0"/>
            <a:r>
              <a:rPr lang="en-US" sz="3200" baseline="0" dirty="0" smtClean="0">
                <a:latin typeface="Verdana"/>
              </a:rPr>
              <a:t>TRIPP Group Overnight Incentive Program</a:t>
            </a:r>
          </a:p>
        </p:txBody>
      </p:sp>
      <p:sp>
        <p:nvSpPr>
          <p:cNvPr id="3" name="Text Placeholder 2"/>
          <p:cNvSpPr>
            <a:spLocks noGrp="1"/>
          </p:cNvSpPr>
          <p:nvPr>
            <p:ph type="body" idx="1"/>
          </p:nvPr>
        </p:nvSpPr>
        <p:spPr>
          <a:xfrm>
            <a:off x="685800" y="914400"/>
            <a:ext cx="7391400" cy="5334000"/>
          </a:xfrm>
        </p:spPr>
        <p:txBody>
          <a:bodyPr>
            <a:normAutofit fontScale="40000" lnSpcReduction="20000"/>
          </a:bodyPr>
          <a:lstStyle/>
          <a:p>
            <a:r>
              <a:rPr lang="en-US" sz="5100" dirty="0" smtClean="0"/>
              <a:t>Maximum cash payment to a single organization is $4,000 in a single calendar month, beginning with July, 2019. (May apply for additional funds in future months if funding remains in the incentive pool.)</a:t>
            </a:r>
            <a:br>
              <a:rPr lang="en-US" sz="5100" dirty="0" smtClean="0"/>
            </a:br>
            <a:endParaRPr lang="en-US" sz="3800" dirty="0" smtClean="0"/>
          </a:p>
          <a:p>
            <a:r>
              <a:rPr lang="en-US" sz="5100" dirty="0" smtClean="0"/>
              <a:t>First-come basis until the pool is depleted. If multiple organizations involved with the same tour group or room block submit for the same hotel room nights, the incentive will be shared among the organizations. </a:t>
            </a:r>
            <a:br>
              <a:rPr lang="en-US" sz="5100" dirty="0" smtClean="0"/>
            </a:br>
            <a:endParaRPr lang="en-US" sz="3800" dirty="0" smtClean="0"/>
          </a:p>
          <a:p>
            <a:r>
              <a:rPr lang="en-US" sz="5100" dirty="0" smtClean="0"/>
              <a:t>The General Manager or Sales Manager of the hotel(s) where the group stayed will need to sign documentation to certify that the room nights were sold and used as a result of applicant’s efforts, prior to the organization receiving the incentive payment. </a:t>
            </a:r>
          </a:p>
          <a:p>
            <a:pPr>
              <a:buClr>
                <a:srgbClr val="EEB412"/>
              </a:buClr>
            </a:pPr>
            <a:endParaRPr lang="en-US"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rmAutofit fontScale="90000"/>
          </a:bodyPr>
          <a:lstStyle/>
          <a:p>
            <a:pPr marR="0" rtl="0"/>
            <a:r>
              <a:rPr lang="en-US" baseline="0" dirty="0" smtClean="0">
                <a:latin typeface="Verdana"/>
              </a:rPr>
              <a:t>TRIPP Unanticipated Opportunities</a:t>
            </a:r>
            <a:r>
              <a:rPr lang="en-US" dirty="0" smtClean="0">
                <a:latin typeface="Verdana"/>
              </a:rPr>
              <a:t> Fund</a:t>
            </a:r>
            <a:endParaRPr lang="en-US" baseline="0" dirty="0" smtClean="0">
              <a:latin typeface="Verdana"/>
            </a:endParaRPr>
          </a:p>
        </p:txBody>
      </p:sp>
      <p:sp>
        <p:nvSpPr>
          <p:cNvPr id="3" name="Text Placeholder 2"/>
          <p:cNvSpPr>
            <a:spLocks noGrp="1"/>
          </p:cNvSpPr>
          <p:nvPr>
            <p:ph type="body" idx="1"/>
          </p:nvPr>
        </p:nvSpPr>
        <p:spPr>
          <a:xfrm>
            <a:off x="685800" y="2209800"/>
            <a:ext cx="7391400" cy="2819400"/>
          </a:xfrm>
        </p:spPr>
        <p:txBody>
          <a:bodyPr>
            <a:normAutofit fontScale="92500"/>
          </a:bodyPr>
          <a:lstStyle/>
          <a:p>
            <a:pPr marL="0" lvl="0" indent="0">
              <a:buClr>
                <a:srgbClr val="EEB412"/>
              </a:buClr>
              <a:buNone/>
            </a:pPr>
            <a:r>
              <a:rPr lang="en-US" sz="3500" dirty="0" smtClean="0"/>
              <a:t>Funds to be awarded in FY20 for marketing or development opportunities that </a:t>
            </a:r>
            <a:r>
              <a:rPr lang="en-US" sz="3500" u="sng" dirty="0" smtClean="0"/>
              <a:t>could not have been anticipated </a:t>
            </a:r>
            <a:r>
              <a:rPr lang="en-US" sz="3500" dirty="0" smtClean="0"/>
              <a:t>at the time of the TRIPP application deadline.  </a:t>
            </a:r>
          </a:p>
          <a:p>
            <a:pPr>
              <a:buClr>
                <a:srgbClr val="EEB412"/>
              </a:buClr>
            </a:pPr>
            <a:endParaRPr lang="en-US"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6934200" cy="1143000"/>
          </a:xfrm>
        </p:spPr>
        <p:txBody>
          <a:bodyPr>
            <a:normAutofit fontScale="90000"/>
          </a:bodyPr>
          <a:lstStyle/>
          <a:p>
            <a:pPr marR="0" rtl="0"/>
            <a:r>
              <a:rPr lang="en-US" baseline="0" dirty="0" smtClean="0">
                <a:latin typeface="Verdana"/>
              </a:rPr>
              <a:t>TRIPP Unanticipated Opportunities</a:t>
            </a:r>
            <a:r>
              <a:rPr lang="en-US" dirty="0" smtClean="0">
                <a:latin typeface="Verdana"/>
              </a:rPr>
              <a:t> Fund</a:t>
            </a:r>
            <a:endParaRPr lang="en-US" baseline="0" dirty="0" smtClean="0">
              <a:latin typeface="Verdana"/>
            </a:endParaRPr>
          </a:p>
        </p:txBody>
      </p:sp>
      <p:sp>
        <p:nvSpPr>
          <p:cNvPr id="3" name="Text Placeholder 2"/>
          <p:cNvSpPr>
            <a:spLocks noGrp="1"/>
          </p:cNvSpPr>
          <p:nvPr>
            <p:ph type="body" idx="1"/>
          </p:nvPr>
        </p:nvSpPr>
        <p:spPr>
          <a:xfrm>
            <a:off x="685800" y="1447800"/>
            <a:ext cx="8077200" cy="4953000"/>
          </a:xfrm>
        </p:spPr>
        <p:txBody>
          <a:bodyPr>
            <a:normAutofit/>
          </a:bodyPr>
          <a:lstStyle/>
          <a:p>
            <a:r>
              <a:rPr lang="en-US" sz="3000" dirty="0" smtClean="0"/>
              <a:t>Use FY20 Grant application. </a:t>
            </a:r>
          </a:p>
          <a:p>
            <a:r>
              <a:rPr lang="en-US" sz="3000" dirty="0" smtClean="0"/>
              <a:t>Explain in a cover letter why the opportunity could not have been anticipated prior to the regular TRIPP program deadline. </a:t>
            </a:r>
          </a:p>
          <a:p>
            <a:r>
              <a:rPr lang="en-US" sz="3000" dirty="0" smtClean="0"/>
              <a:t>Applications may be submitted after the regular TRIPP application deadline, for opportunities in FY20. </a:t>
            </a:r>
          </a:p>
          <a:p>
            <a:pPr>
              <a:buClr>
                <a:srgbClr val="EEB412"/>
              </a:buClr>
            </a:pPr>
            <a:endParaRPr lang="en-US"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467600" cy="1143000"/>
          </a:xfrm>
        </p:spPr>
        <p:txBody>
          <a:bodyPr>
            <a:no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For The person implementing the grant, if not you…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a:xfrm>
            <a:off x="838200" y="1104900"/>
            <a:ext cx="6705600" cy="4846320"/>
          </a:xfrm>
        </p:spPr>
        <p:txBody>
          <a:bodyPr>
            <a:normAutofit/>
          </a:bodyPr>
          <a:lstStyle/>
          <a:p>
            <a:r>
              <a:rPr lang="en-US" sz="3200" dirty="0" smtClean="0"/>
              <a:t>Ensure the person implementing the grant understands how the grant process works, especially for advertising awards.</a:t>
            </a:r>
            <a:endParaRPr lang="en-US" sz="3200" dirty="0"/>
          </a:p>
        </p:txBody>
      </p:sp>
    </p:spTree>
    <p:extLst>
      <p:ext uri="{BB962C8B-B14F-4D97-AF65-F5344CB8AC3E}">
        <p14:creationId xmlns:p14="http://schemas.microsoft.com/office/powerpoint/2010/main" val="3320938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47" y="152400"/>
            <a:ext cx="6934200" cy="1143000"/>
          </a:xfrm>
        </p:spPr>
        <p:txBody>
          <a:bodyPr>
            <a:normAutofit/>
          </a:bodyPr>
          <a:lstStyle/>
          <a:p>
            <a:pPr marR="0" rtl="0"/>
            <a:r>
              <a:rPr lang="en-US" baseline="0" dirty="0" smtClean="0">
                <a:latin typeface="Verdana"/>
              </a:rPr>
              <a:t>Use of TRIPP GRANTs</a:t>
            </a:r>
          </a:p>
        </p:txBody>
      </p:sp>
      <p:sp>
        <p:nvSpPr>
          <p:cNvPr id="3" name="Text Placeholder 2"/>
          <p:cNvSpPr>
            <a:spLocks noGrp="1"/>
          </p:cNvSpPr>
          <p:nvPr>
            <p:ph type="body" idx="1"/>
          </p:nvPr>
        </p:nvSpPr>
        <p:spPr>
          <a:xfrm>
            <a:off x="796047" y="1463040"/>
            <a:ext cx="7391400" cy="4495800"/>
          </a:xfrm>
        </p:spPr>
        <p:txBody>
          <a:bodyPr>
            <a:normAutofit fontScale="85000" lnSpcReduction="10000"/>
          </a:bodyPr>
          <a:lstStyle/>
          <a:p>
            <a:pPr>
              <a:buNone/>
            </a:pPr>
            <a:r>
              <a:rPr lang="en-US" sz="3300" dirty="0" smtClean="0">
                <a:solidFill>
                  <a:srgbClr val="131C61"/>
                </a:solidFill>
                <a:cs typeface="Times New Roman" pitchFamily="18" charset="0"/>
              </a:rPr>
              <a:t>Tourism Advertising Award</a:t>
            </a:r>
          </a:p>
          <a:p>
            <a:r>
              <a:rPr lang="en-US" sz="3300" dirty="0" smtClean="0">
                <a:cs typeface="Times New Roman" pitchFamily="18" charset="0"/>
              </a:rPr>
              <a:t>Placing advertisements promoting local non-profit attractions and </a:t>
            </a:r>
            <a:r>
              <a:rPr lang="en-US" sz="3300" dirty="0">
                <a:cs typeface="Times New Roman" pitchFamily="18" charset="0"/>
              </a:rPr>
              <a:t>events </a:t>
            </a:r>
            <a:r>
              <a:rPr lang="en-US" sz="3300" dirty="0" smtClean="0">
                <a:cs typeface="Times New Roman" pitchFamily="18" charset="0"/>
              </a:rPr>
              <a:t>to non-local audiences.</a:t>
            </a:r>
            <a:br>
              <a:rPr lang="en-US" sz="3300" dirty="0" smtClean="0">
                <a:cs typeface="Times New Roman" pitchFamily="18" charset="0"/>
              </a:rPr>
            </a:br>
            <a:endParaRPr lang="en-US" sz="3300" dirty="0" smtClean="0">
              <a:cs typeface="Times New Roman" pitchFamily="18" charset="0"/>
            </a:endParaRPr>
          </a:p>
          <a:p>
            <a:pPr>
              <a:buNone/>
            </a:pPr>
            <a:r>
              <a:rPr lang="en-US" sz="3300" dirty="0" smtClean="0">
                <a:solidFill>
                  <a:srgbClr val="131C61"/>
                </a:solidFill>
                <a:cs typeface="Times New Roman" pitchFamily="18" charset="0"/>
              </a:rPr>
              <a:t>Tourism Development Grant </a:t>
            </a:r>
          </a:p>
          <a:p>
            <a:r>
              <a:rPr lang="en-US" sz="3300" dirty="0" smtClean="0">
                <a:cs typeface="Times New Roman" pitchFamily="18" charset="0"/>
              </a:rPr>
              <a:t>Development of tourism product through non-profit attractions, events and activities.</a:t>
            </a:r>
            <a:endParaRPr lang="en-US" sz="3300" dirty="0" smtClean="0"/>
          </a:p>
          <a:p>
            <a:pPr>
              <a:buClr>
                <a:srgbClr val="EEB412"/>
              </a:buClr>
            </a:pPr>
            <a:endParaRPr lang="en-US"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rmAutofit/>
          </a:bodyPr>
          <a:lstStyle/>
          <a:p>
            <a:pPr marR="0" rtl="0"/>
            <a:r>
              <a:rPr lang="en-US" baseline="0" dirty="0" smtClean="0">
                <a:latin typeface="Verdana"/>
              </a:rPr>
              <a:t>TRIPP Timeline</a:t>
            </a:r>
          </a:p>
        </p:txBody>
      </p:sp>
      <p:sp>
        <p:nvSpPr>
          <p:cNvPr id="3" name="Text Placeholder 2"/>
          <p:cNvSpPr>
            <a:spLocks noGrp="1"/>
          </p:cNvSpPr>
          <p:nvPr>
            <p:ph type="body" idx="1"/>
          </p:nvPr>
        </p:nvSpPr>
        <p:spPr>
          <a:xfrm>
            <a:off x="741405" y="1463040"/>
            <a:ext cx="7924800" cy="4419600"/>
          </a:xfrm>
        </p:spPr>
        <p:txBody>
          <a:bodyPr>
            <a:normAutofit fontScale="55000" lnSpcReduction="20000"/>
          </a:bodyPr>
          <a:lstStyle/>
          <a:p>
            <a:r>
              <a:rPr lang="en-US" sz="4000" dirty="0" smtClean="0"/>
              <a:t>March 29 - Deadline for applications to be submitted to TCFC</a:t>
            </a:r>
            <a:br>
              <a:rPr lang="en-US" sz="4000" dirty="0" smtClean="0"/>
            </a:br>
            <a:endParaRPr lang="en-US" sz="4000" dirty="0" smtClean="0"/>
          </a:p>
          <a:p>
            <a:r>
              <a:rPr lang="en-US" sz="4000" dirty="0" smtClean="0"/>
              <a:t>First week in April- Copies of applications with scoring sheets distributed to Selection Committee</a:t>
            </a:r>
            <a:br>
              <a:rPr lang="en-US" sz="4000" dirty="0" smtClean="0"/>
            </a:br>
            <a:endParaRPr lang="en-US" sz="4000" dirty="0" smtClean="0"/>
          </a:p>
          <a:p>
            <a:r>
              <a:rPr lang="en-US" sz="4000" dirty="0" smtClean="0"/>
              <a:t>First week in May - Committee meets for Selection Day</a:t>
            </a:r>
            <a:br>
              <a:rPr lang="en-US" sz="4000" dirty="0" smtClean="0"/>
            </a:br>
            <a:endParaRPr lang="en-US" sz="4000" dirty="0" smtClean="0"/>
          </a:p>
          <a:p>
            <a:r>
              <a:rPr lang="en-US" sz="4000" dirty="0" smtClean="0"/>
              <a:t>May - 	TCFC Board consideration of recommendations</a:t>
            </a:r>
            <a:br>
              <a:rPr lang="en-US" sz="4000" dirty="0" smtClean="0"/>
            </a:br>
            <a:endParaRPr lang="en-US" sz="4000" dirty="0" smtClean="0"/>
          </a:p>
          <a:p>
            <a:r>
              <a:rPr lang="en-US" sz="4000" dirty="0" smtClean="0"/>
              <a:t>Mid-May - Announcement of TRIPP awards</a:t>
            </a:r>
          </a:p>
          <a:p>
            <a:pPr>
              <a:buClr>
                <a:srgbClr val="EEB412"/>
              </a:buClr>
            </a:pPr>
            <a:endParaRPr lang="en-US"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rot="21375121">
            <a:off x="2766078" y="5318606"/>
            <a:ext cx="6553200" cy="914400"/>
          </a:xfrm>
        </p:spPr>
        <p:txBody>
          <a:bodyPr>
            <a:normAutofit fontScale="90000"/>
          </a:bodyPr>
          <a:lstStyle/>
          <a:p>
            <a:pPr algn="ctr" eaLnBrk="1" hangingPunct="1">
              <a:defRPr/>
            </a:pPr>
            <a:r>
              <a:rPr lang="en-US" sz="2800" dirty="0" smtClean="0">
                <a:solidFill>
                  <a:schemeClr val="bg1">
                    <a:lumMod val="95000"/>
                  </a:schemeClr>
                </a:solidFill>
                <a:ea typeface="+mn-ea"/>
                <a:cs typeface="+mn-cs"/>
                <a:hlinkClick r:id="rId3"/>
              </a:rPr>
              <a:t>www.visitfrederick.org/tripp</a:t>
            </a:r>
            <a:r>
              <a:rPr lang="en-US" dirty="0" smtClean="0">
                <a:solidFill>
                  <a:srgbClr val="0070C0"/>
                </a:solidFill>
              </a:rPr>
              <a:t/>
            </a:r>
            <a:br>
              <a:rPr lang="en-US" dirty="0" smtClean="0">
                <a:solidFill>
                  <a:srgbClr val="0070C0"/>
                </a:solidFill>
              </a:rPr>
            </a:br>
            <a:endParaRPr lang="en-US" dirty="0" smtClean="0">
              <a:solidFill>
                <a:srgbClr val="0070C0"/>
              </a:solidFill>
            </a:endParaRPr>
          </a:p>
        </p:txBody>
      </p:sp>
      <p:sp>
        <p:nvSpPr>
          <p:cNvPr id="47107" name="Rectangle 3"/>
          <p:cNvSpPr>
            <a:spLocks noGrp="1" noChangeArrowheads="1"/>
          </p:cNvSpPr>
          <p:nvPr>
            <p:ph type="subTitle" idx="1"/>
          </p:nvPr>
        </p:nvSpPr>
        <p:spPr>
          <a:xfrm rot="21434137">
            <a:off x="1464167" y="1327633"/>
            <a:ext cx="4538889" cy="1752600"/>
          </a:xfrm>
        </p:spPr>
        <p:txBody>
          <a:bodyPr>
            <a:noAutofit/>
          </a:bodyPr>
          <a:lstStyle/>
          <a:p>
            <a:pPr eaLnBrk="1" hangingPunct="1"/>
            <a:r>
              <a:rPr lang="en-US" dirty="0" smtClean="0"/>
              <a:t>Questions?</a:t>
            </a:r>
          </a:p>
          <a:p>
            <a:pPr eaLnBrk="1" hangingPunct="1"/>
            <a:r>
              <a:rPr lang="en-US" dirty="0" smtClean="0"/>
              <a:t>Patsy Ensminger  </a:t>
            </a:r>
            <a:r>
              <a:rPr lang="en-US" sz="1800" dirty="0" smtClean="0"/>
              <a:t>pensminger@fredco-md.net</a:t>
            </a:r>
          </a:p>
          <a:p>
            <a:pPr eaLnBrk="1" hangingPunct="1"/>
            <a:r>
              <a:rPr lang="en-US" dirty="0" smtClean="0"/>
              <a:t>301-600-4043</a:t>
            </a:r>
            <a:br>
              <a:rPr lang="en-US" dirty="0" smtClean="0"/>
            </a:br>
            <a:r>
              <a:rPr lang="en-US" dirty="0" smtClean="0"/>
              <a:t/>
            </a:r>
            <a:br>
              <a:rPr lang="en-US" dirty="0" smtClean="0"/>
            </a:br>
            <a:r>
              <a:rPr lang="en-US" dirty="0" smtClean="0"/>
              <a:t>John Fieseler  </a:t>
            </a:r>
            <a:r>
              <a:rPr lang="en-US" sz="1800" dirty="0" smtClean="0"/>
              <a:t>jfieseler@fredco-md.net</a:t>
            </a:r>
            <a:br>
              <a:rPr lang="en-US" sz="1800" dirty="0" smtClean="0"/>
            </a:br>
            <a:r>
              <a:rPr lang="en-US" dirty="0" smtClean="0"/>
              <a:t>301-600-4041</a:t>
            </a:r>
          </a:p>
        </p:txBody>
      </p:sp>
      <p:sp>
        <p:nvSpPr>
          <p:cNvPr id="6" name="Title 1"/>
          <p:cNvSpPr txBox="1">
            <a:spLocks/>
          </p:cNvSpPr>
          <p:nvPr/>
        </p:nvSpPr>
        <p:spPr>
          <a:xfrm rot="21446385">
            <a:off x="-1044732" y="154304"/>
            <a:ext cx="6934200" cy="1143000"/>
          </a:xfrm>
          <a:prstGeom prst="rect">
            <a:avLst/>
          </a:prstGeom>
        </p:spPr>
        <p:txBody>
          <a:bodyPr vert="horz" lIns="45720" tIns="0" rIns="45720" bIns="0"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Verdana"/>
                <a:ea typeface="+mj-ea"/>
                <a:cs typeface="+mj-cs"/>
              </a:rPr>
              <a:t>TRIPP Info</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7239000" cy="1143000"/>
          </a:xfrm>
        </p:spPr>
        <p:txBody>
          <a:bodyPr>
            <a:normAutofit fontScale="90000"/>
          </a:bodyPr>
          <a:lstStyle/>
          <a:p>
            <a:pPr marR="0" rtl="0"/>
            <a:r>
              <a:rPr lang="en-US" baseline="0" dirty="0" smtClean="0">
                <a:latin typeface="Verdana"/>
              </a:rPr>
              <a:t>Other TRIPP Components</a:t>
            </a:r>
          </a:p>
        </p:txBody>
      </p:sp>
      <p:sp>
        <p:nvSpPr>
          <p:cNvPr id="3" name="Text Placeholder 2"/>
          <p:cNvSpPr>
            <a:spLocks noGrp="1"/>
          </p:cNvSpPr>
          <p:nvPr>
            <p:ph type="body" idx="1"/>
          </p:nvPr>
        </p:nvSpPr>
        <p:spPr>
          <a:xfrm>
            <a:off x="685800" y="1676400"/>
            <a:ext cx="7086600" cy="3886200"/>
          </a:xfrm>
        </p:spPr>
        <p:txBody>
          <a:bodyPr>
            <a:normAutofit fontScale="62500" lnSpcReduction="20000"/>
          </a:bodyPr>
          <a:lstStyle/>
          <a:p>
            <a:pPr marL="342900" lvl="0" indent="-342900" eaLnBrk="0" fontAlgn="base" hangingPunct="0">
              <a:spcBef>
                <a:spcPct val="20000"/>
              </a:spcBef>
              <a:spcAft>
                <a:spcPct val="0"/>
              </a:spcAft>
              <a:buClr>
                <a:schemeClr val="accent2"/>
              </a:buClr>
              <a:buSzPct val="80000"/>
              <a:buNone/>
              <a:defRPr/>
            </a:pPr>
            <a:r>
              <a:rPr lang="en-US" sz="4000" kern="0" dirty="0" smtClean="0">
                <a:solidFill>
                  <a:srgbClr val="131C61"/>
                </a:solidFill>
              </a:rPr>
              <a:t>Group Overnight Incentive Program</a:t>
            </a:r>
          </a:p>
          <a:p>
            <a:pPr marL="342900" lvl="0" indent="-342900" eaLnBrk="0" fontAlgn="base" hangingPunct="0">
              <a:spcBef>
                <a:spcPct val="20000"/>
              </a:spcBef>
              <a:spcAft>
                <a:spcPct val="0"/>
              </a:spcAft>
              <a:buClr>
                <a:schemeClr val="tx2">
                  <a:lumMod val="50000"/>
                </a:schemeClr>
              </a:buClr>
              <a:buSzPct val="80000"/>
              <a:defRPr/>
            </a:pPr>
            <a:r>
              <a:rPr lang="en-US" sz="4000" kern="0" dirty="0" smtClean="0"/>
              <a:t>Reimbursement of $10 per room night generated to organizations generating a quantity of overnight hotel stays.</a:t>
            </a:r>
            <a:r>
              <a:rPr lang="en-US" sz="4000" kern="0" dirty="0" smtClean="0">
                <a:solidFill>
                  <a:schemeClr val="tx1"/>
                </a:solidFill>
              </a:rPr>
              <a:t/>
            </a:r>
            <a:br>
              <a:rPr lang="en-US" sz="4000" kern="0" dirty="0" smtClean="0">
                <a:solidFill>
                  <a:schemeClr val="tx1"/>
                </a:solidFill>
              </a:rPr>
            </a:br>
            <a:endParaRPr lang="en-US" sz="4000" kern="0" dirty="0" smtClean="0">
              <a:solidFill>
                <a:schemeClr val="tx1"/>
              </a:solidFill>
            </a:endParaRPr>
          </a:p>
          <a:p>
            <a:pPr marL="342900" lvl="0" indent="-342900" eaLnBrk="0" fontAlgn="base" hangingPunct="0">
              <a:spcBef>
                <a:spcPct val="20000"/>
              </a:spcBef>
              <a:spcAft>
                <a:spcPct val="0"/>
              </a:spcAft>
              <a:buClr>
                <a:schemeClr val="accent2"/>
              </a:buClr>
              <a:buSzPct val="80000"/>
              <a:buNone/>
              <a:defRPr/>
            </a:pPr>
            <a:r>
              <a:rPr lang="en-US" sz="4000" kern="0" dirty="0" smtClean="0">
                <a:solidFill>
                  <a:srgbClr val="131C61"/>
                </a:solidFill>
              </a:rPr>
              <a:t>Unanticipated Opportunity Fund</a:t>
            </a:r>
          </a:p>
          <a:p>
            <a:pPr marL="342900" lvl="0" indent="-342900" eaLnBrk="0" fontAlgn="base" hangingPunct="0">
              <a:spcBef>
                <a:spcPct val="20000"/>
              </a:spcBef>
              <a:spcAft>
                <a:spcPct val="0"/>
              </a:spcAft>
              <a:buClr>
                <a:schemeClr val="tx2">
                  <a:lumMod val="50000"/>
                </a:schemeClr>
              </a:buClr>
              <a:buSzPct val="80000"/>
              <a:defRPr/>
            </a:pPr>
            <a:r>
              <a:rPr lang="en-US" sz="4000" kern="0" dirty="0" smtClean="0"/>
              <a:t>Advertising or Development opportunities which could not have been anticipated prior to March 29.</a:t>
            </a:r>
          </a:p>
          <a:p>
            <a:pPr>
              <a:buClr>
                <a:srgbClr val="EEB412"/>
              </a:buClr>
            </a:pP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7239000" cy="975360"/>
          </a:xfrm>
        </p:spPr>
        <p:txBody>
          <a:bodyPr>
            <a:normAutofit fontScale="90000"/>
          </a:bodyPr>
          <a:lstStyle/>
          <a:p>
            <a:pPr marR="0" rtl="0"/>
            <a:r>
              <a:rPr lang="en-US" baseline="0" dirty="0" smtClean="0">
                <a:latin typeface="Verdana"/>
              </a:rPr>
              <a:t>TRIPP Funds Available</a:t>
            </a:r>
          </a:p>
        </p:txBody>
      </p:sp>
      <p:sp>
        <p:nvSpPr>
          <p:cNvPr id="3" name="Text Placeholder 2"/>
          <p:cNvSpPr>
            <a:spLocks noGrp="1"/>
          </p:cNvSpPr>
          <p:nvPr>
            <p:ph type="body" idx="1"/>
          </p:nvPr>
        </p:nvSpPr>
        <p:spPr>
          <a:xfrm>
            <a:off x="685800" y="1295400"/>
            <a:ext cx="7391400" cy="5105400"/>
          </a:xfrm>
        </p:spPr>
        <p:txBody>
          <a:bodyPr>
            <a:normAutofit/>
          </a:bodyPr>
          <a:lstStyle/>
          <a:p>
            <a:pPr>
              <a:lnSpc>
                <a:spcPct val="90000"/>
              </a:lnSpc>
            </a:pPr>
            <a:r>
              <a:rPr lang="en-US" sz="2800" dirty="0" smtClean="0">
                <a:solidFill>
                  <a:srgbClr val="131C61"/>
                </a:solidFill>
              </a:rPr>
              <a:t>$285,000 for FY20 to be allocated as follows:</a:t>
            </a:r>
            <a:br>
              <a:rPr lang="en-US" sz="2800" dirty="0" smtClean="0">
                <a:solidFill>
                  <a:srgbClr val="131C61"/>
                </a:solidFill>
              </a:rPr>
            </a:br>
            <a:r>
              <a:rPr lang="en-US" sz="2800" dirty="0" smtClean="0"/>
              <a:t> </a:t>
            </a:r>
            <a:br>
              <a:rPr lang="en-US" sz="2800" dirty="0" smtClean="0"/>
            </a:br>
            <a:r>
              <a:rPr lang="en-US" sz="2800" dirty="0" smtClean="0"/>
              <a:t> $ 20,000 combined for the Group Overnight Incentive Program and Unanticipated Opportunity Fund</a:t>
            </a:r>
            <a:br>
              <a:rPr lang="en-US" sz="2800" dirty="0" smtClean="0"/>
            </a:br>
            <a:r>
              <a:rPr lang="en-US" sz="2800" dirty="0" smtClean="0"/>
              <a:t/>
            </a:r>
            <a:br>
              <a:rPr lang="en-US" sz="2800" dirty="0" smtClean="0"/>
            </a:br>
            <a:r>
              <a:rPr lang="en-US" sz="2800" dirty="0" smtClean="0">
                <a:solidFill>
                  <a:srgbClr val="0070C0"/>
                </a:solidFill>
              </a:rPr>
              <a:t>$175,000 for the Advertising Awards</a:t>
            </a:r>
            <a:br>
              <a:rPr lang="en-US" sz="2800" dirty="0" smtClean="0">
                <a:solidFill>
                  <a:srgbClr val="0070C0"/>
                </a:solidFill>
              </a:rPr>
            </a:br>
            <a:r>
              <a:rPr lang="en-US" sz="2800" dirty="0" smtClean="0">
                <a:solidFill>
                  <a:srgbClr val="0070C0"/>
                </a:solidFill>
              </a:rPr>
              <a:t/>
            </a:r>
            <a:br>
              <a:rPr lang="en-US" sz="2800" dirty="0" smtClean="0">
                <a:solidFill>
                  <a:srgbClr val="0070C0"/>
                </a:solidFill>
              </a:rPr>
            </a:br>
            <a:r>
              <a:rPr lang="en-US" sz="2800" dirty="0" smtClean="0">
                <a:solidFill>
                  <a:srgbClr val="0070C0"/>
                </a:solidFill>
              </a:rPr>
              <a:t>$ 90,000 for Development Grants</a:t>
            </a:r>
            <a:br>
              <a:rPr lang="en-US" sz="2800" dirty="0" smtClean="0">
                <a:solidFill>
                  <a:srgbClr val="0070C0"/>
                </a:solidFill>
              </a:rPr>
            </a:br>
            <a:endParaRPr lang="en-US" sz="2800" dirty="0" smtClean="0">
              <a:solidFill>
                <a:srgbClr val="0070C0"/>
              </a:solidFill>
            </a:endParaRPr>
          </a:p>
          <a:p>
            <a:pPr>
              <a:buClr>
                <a:srgbClr val="EEB412"/>
              </a:buClr>
            </a:pP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239000" cy="975360"/>
          </a:xfrm>
        </p:spPr>
        <p:txBody>
          <a:bodyPr>
            <a:normAutofit/>
          </a:bodyPr>
          <a:lstStyle/>
          <a:p>
            <a:pPr marR="0" rtl="0"/>
            <a:r>
              <a:rPr lang="en-US" baseline="0" dirty="0" smtClean="0">
                <a:latin typeface="Verdana"/>
              </a:rPr>
              <a:t>What’s New this year</a:t>
            </a:r>
          </a:p>
        </p:txBody>
      </p:sp>
      <p:sp>
        <p:nvSpPr>
          <p:cNvPr id="3" name="Text Placeholder 2"/>
          <p:cNvSpPr>
            <a:spLocks noGrp="1"/>
          </p:cNvSpPr>
          <p:nvPr>
            <p:ph type="body" idx="1"/>
          </p:nvPr>
        </p:nvSpPr>
        <p:spPr>
          <a:xfrm>
            <a:off x="685800" y="1371600"/>
            <a:ext cx="7391400" cy="5105400"/>
          </a:xfrm>
        </p:spPr>
        <p:txBody>
          <a:bodyPr>
            <a:normAutofit lnSpcReduction="10000"/>
          </a:bodyPr>
          <a:lstStyle/>
          <a:p>
            <a:pPr>
              <a:lnSpc>
                <a:spcPct val="90000"/>
              </a:lnSpc>
            </a:pPr>
            <a:r>
              <a:rPr lang="en-US" sz="2400" dirty="0" smtClean="0"/>
              <a:t>Maximum</a:t>
            </a:r>
            <a:r>
              <a:rPr lang="en-US" sz="2400" dirty="0" smtClean="0">
                <a:solidFill>
                  <a:srgbClr val="131C61"/>
                </a:solidFill>
              </a:rPr>
              <a:t> TRIPP Advertising Awards </a:t>
            </a:r>
            <a:r>
              <a:rPr lang="en-US" sz="2400" dirty="0" smtClean="0"/>
              <a:t>have been increased to $40,000 per applicant.</a:t>
            </a:r>
            <a:br>
              <a:rPr lang="en-US" sz="2400" dirty="0" smtClean="0"/>
            </a:br>
            <a:endParaRPr lang="en-US" sz="2400" dirty="0" smtClean="0"/>
          </a:p>
          <a:p>
            <a:pPr>
              <a:lnSpc>
                <a:spcPct val="90000"/>
              </a:lnSpc>
            </a:pPr>
            <a:r>
              <a:rPr lang="en-US" sz="2400" dirty="0" smtClean="0"/>
              <a:t>The cash match requirement has been lowered to 33%, providing $2 in TRIPP funds for each $1 in applicant match.</a:t>
            </a:r>
            <a:br>
              <a:rPr lang="en-US" sz="2400" dirty="0" smtClean="0"/>
            </a:br>
            <a:endParaRPr lang="en-US" sz="2400" dirty="0" smtClean="0"/>
          </a:p>
          <a:p>
            <a:pPr>
              <a:lnSpc>
                <a:spcPct val="90000"/>
              </a:lnSpc>
            </a:pPr>
            <a:r>
              <a:rPr lang="en-US" sz="2400" dirty="0" smtClean="0"/>
              <a:t> All TRIPP funded ads to be placed with nonlocal media outlets (at least half of the audience is outside of Frederick County).</a:t>
            </a:r>
            <a:br>
              <a:rPr lang="en-US" sz="2400" dirty="0" smtClean="0"/>
            </a:br>
            <a:endParaRPr lang="en-US" sz="2400" dirty="0" smtClean="0"/>
          </a:p>
          <a:p>
            <a:pPr>
              <a:lnSpc>
                <a:spcPct val="90000"/>
              </a:lnSpc>
            </a:pPr>
            <a:r>
              <a:rPr lang="en-US" sz="2400" dirty="0" smtClean="0">
                <a:solidFill>
                  <a:srgbClr val="002060"/>
                </a:solidFill>
              </a:rPr>
              <a:t>Development Grants </a:t>
            </a:r>
            <a:r>
              <a:rPr lang="en-US" sz="2400" dirty="0" smtClean="0"/>
              <a:t>unchanged: $15,000 maximum grant, $1,500 minimum.</a:t>
            </a:r>
            <a:br>
              <a:rPr lang="en-US" sz="2400" dirty="0" smtClean="0"/>
            </a:br>
            <a:r>
              <a:rPr lang="en-US" sz="2800" dirty="0" smtClean="0"/>
              <a:t> </a:t>
            </a:r>
            <a:r>
              <a:rPr lang="en-US" sz="2800" dirty="0" smtClean="0">
                <a:solidFill>
                  <a:srgbClr val="0070C0"/>
                </a:solidFill>
              </a:rPr>
              <a:t/>
            </a:r>
            <a:br>
              <a:rPr lang="en-US" sz="2800" dirty="0" smtClean="0">
                <a:solidFill>
                  <a:srgbClr val="0070C0"/>
                </a:solidFill>
              </a:rPr>
            </a:br>
            <a:endParaRPr lang="en-US" sz="2800" dirty="0" smtClean="0">
              <a:solidFill>
                <a:srgbClr val="0070C0"/>
              </a:solidFill>
            </a:endParaRPr>
          </a:p>
          <a:p>
            <a:pPr>
              <a:buClr>
                <a:srgbClr val="EEB412"/>
              </a:buClr>
            </a:pPr>
            <a:endParaRPr lang="en-US" sz="4000" dirty="0"/>
          </a:p>
        </p:txBody>
      </p:sp>
    </p:spTree>
    <p:extLst>
      <p:ext uri="{BB962C8B-B14F-4D97-AF65-F5344CB8AC3E}">
        <p14:creationId xmlns:p14="http://schemas.microsoft.com/office/powerpoint/2010/main" val="234953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934200" cy="1143000"/>
          </a:xfrm>
        </p:spPr>
        <p:txBody>
          <a:bodyPr>
            <a:normAutofit/>
          </a:bodyPr>
          <a:lstStyle/>
          <a:p>
            <a:pPr marR="0" rtl="0"/>
            <a:r>
              <a:rPr lang="en-US" baseline="0" dirty="0" smtClean="0">
                <a:latin typeface="Verdana"/>
              </a:rPr>
              <a:t>TRIPP Tips</a:t>
            </a:r>
          </a:p>
        </p:txBody>
      </p:sp>
      <p:sp>
        <p:nvSpPr>
          <p:cNvPr id="3" name="Text Placeholder 2"/>
          <p:cNvSpPr>
            <a:spLocks noGrp="1"/>
          </p:cNvSpPr>
          <p:nvPr>
            <p:ph type="body" idx="1"/>
          </p:nvPr>
        </p:nvSpPr>
        <p:spPr>
          <a:xfrm>
            <a:off x="533400" y="990600"/>
            <a:ext cx="7391400" cy="4953000"/>
          </a:xfrm>
        </p:spPr>
        <p:txBody>
          <a:bodyPr>
            <a:normAutofit fontScale="25000" lnSpcReduction="20000"/>
          </a:bodyPr>
          <a:lstStyle/>
          <a:p>
            <a:pPr>
              <a:buNone/>
            </a:pPr>
            <a:r>
              <a:rPr lang="en-US" sz="8000" cap="none" dirty="0" smtClean="0">
                <a:cs typeface="Times New Roman" pitchFamily="18" charset="0"/>
              </a:rPr>
              <a:t>Successful applicants…</a:t>
            </a:r>
            <a:br>
              <a:rPr lang="en-US" sz="8000" cap="none" dirty="0" smtClean="0">
                <a:cs typeface="Times New Roman" pitchFamily="18" charset="0"/>
              </a:rPr>
            </a:br>
            <a:endParaRPr lang="en-US" sz="8000" cap="none" dirty="0" smtClean="0">
              <a:cs typeface="Times New Roman" pitchFamily="18" charset="0"/>
            </a:endParaRPr>
          </a:p>
          <a:p>
            <a:r>
              <a:rPr lang="en-US" sz="8000" cap="none" dirty="0" smtClean="0">
                <a:cs typeface="Times New Roman" pitchFamily="18" charset="0"/>
              </a:rPr>
              <a:t>Identify attributes of their attraction or event that would motivate residents of areas outside of Frederick County to visit/attend.</a:t>
            </a:r>
            <a:br>
              <a:rPr lang="en-US" sz="8000" cap="none" dirty="0" smtClean="0">
                <a:cs typeface="Times New Roman" pitchFamily="18" charset="0"/>
              </a:rPr>
            </a:br>
            <a:endParaRPr lang="en-US" sz="8000" cap="none" dirty="0" smtClean="0">
              <a:cs typeface="Times New Roman" pitchFamily="18" charset="0"/>
            </a:endParaRPr>
          </a:p>
          <a:p>
            <a:r>
              <a:rPr lang="en-US" sz="8000" cap="none" dirty="0" smtClean="0">
                <a:cs typeface="Times New Roman" pitchFamily="18" charset="0"/>
              </a:rPr>
              <a:t>Demonstrate the ability to attract and </a:t>
            </a:r>
            <a:r>
              <a:rPr lang="en-US" sz="8000" u="sng" cap="none" dirty="0" smtClean="0">
                <a:cs typeface="Times New Roman" pitchFamily="18" charset="0"/>
              </a:rPr>
              <a:t>measure</a:t>
            </a:r>
            <a:r>
              <a:rPr lang="en-US" sz="8000" cap="none" dirty="0" smtClean="0">
                <a:cs typeface="Times New Roman" pitchFamily="18" charset="0"/>
              </a:rPr>
              <a:t> visitors from outside of Frederick County.  </a:t>
            </a:r>
          </a:p>
          <a:p>
            <a:pPr>
              <a:buNone/>
            </a:pPr>
            <a:r>
              <a:rPr lang="en-US" sz="6200" cap="none" dirty="0" smtClean="0">
                <a:cs typeface="Times New Roman" pitchFamily="18" charset="0"/>
              </a:rPr>
              <a:t>	   	 </a:t>
            </a:r>
            <a:r>
              <a:rPr lang="en-US" sz="6200" i="1" cap="none" dirty="0" smtClean="0">
                <a:solidFill>
                  <a:schemeClr val="bg1">
                    <a:lumMod val="50000"/>
                  </a:schemeClr>
                </a:solidFill>
                <a:cs typeface="Times New Roman" pitchFamily="18" charset="0"/>
              </a:rPr>
              <a:t>Ideas for measuring out of town visitors:</a:t>
            </a:r>
          </a:p>
          <a:p>
            <a:pPr lvl="2"/>
            <a:r>
              <a:rPr lang="en-US" sz="6000" i="1" cap="none" dirty="0" smtClean="0">
                <a:solidFill>
                  <a:schemeClr val="bg1">
                    <a:lumMod val="50000"/>
                  </a:schemeClr>
                </a:solidFill>
                <a:cs typeface="Times New Roman" pitchFamily="18" charset="0"/>
              </a:rPr>
              <a:t>Ask for zip codes of attendees as they enter attraction/event.</a:t>
            </a:r>
          </a:p>
          <a:p>
            <a:pPr lvl="2"/>
            <a:r>
              <a:rPr lang="en-US" sz="6000" i="1" cap="none" dirty="0" smtClean="0">
                <a:solidFill>
                  <a:schemeClr val="bg1">
                    <a:lumMod val="50000"/>
                  </a:schemeClr>
                </a:solidFill>
                <a:cs typeface="Times New Roman" pitchFamily="18" charset="0"/>
              </a:rPr>
              <a:t>Count out-of-state license plates at your site or event</a:t>
            </a:r>
          </a:p>
          <a:p>
            <a:pPr lvl="2"/>
            <a:r>
              <a:rPr lang="en-US" sz="6000" i="1" cap="none" dirty="0" smtClean="0">
                <a:solidFill>
                  <a:schemeClr val="bg1">
                    <a:lumMod val="50000"/>
                  </a:schemeClr>
                </a:solidFill>
                <a:cs typeface="Times New Roman" pitchFamily="18" charset="0"/>
              </a:rPr>
              <a:t>Ask merchants to collect  zip codes throughout the year</a:t>
            </a:r>
          </a:p>
          <a:p>
            <a:pPr lvl="2"/>
            <a:r>
              <a:rPr lang="en-US" sz="6000" i="1" cap="none" dirty="0" smtClean="0">
                <a:solidFill>
                  <a:schemeClr val="bg1">
                    <a:lumMod val="50000"/>
                  </a:schemeClr>
                </a:solidFill>
                <a:cs typeface="Times New Roman" pitchFamily="18" charset="0"/>
              </a:rPr>
              <a:t>Have a raffle where participants must fill out a survey capturing demographics to enter</a:t>
            </a:r>
          </a:p>
          <a:p>
            <a:pPr lvl="2"/>
            <a:r>
              <a:rPr lang="en-US" sz="6000" i="1" cap="none" dirty="0" smtClean="0">
                <a:solidFill>
                  <a:schemeClr val="bg1">
                    <a:lumMod val="50000"/>
                  </a:schemeClr>
                </a:solidFill>
                <a:cs typeface="Times New Roman" pitchFamily="18" charset="0"/>
              </a:rPr>
              <a:t>Post a map and have participants mark their hometown</a:t>
            </a:r>
          </a:p>
          <a:p>
            <a:pPr>
              <a:buClr>
                <a:srgbClr val="EEB412"/>
              </a:buClr>
            </a:pP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rmAutofit/>
          </a:bodyPr>
          <a:lstStyle/>
          <a:p>
            <a:pPr marR="0" rtl="0"/>
            <a:r>
              <a:rPr lang="en-US" baseline="0" dirty="0" smtClean="0">
                <a:latin typeface="Verdana"/>
              </a:rPr>
              <a:t>TRIPP TIPS</a:t>
            </a:r>
          </a:p>
        </p:txBody>
      </p:sp>
      <p:sp>
        <p:nvSpPr>
          <p:cNvPr id="3" name="Text Placeholder 2"/>
          <p:cNvSpPr>
            <a:spLocks noGrp="1"/>
          </p:cNvSpPr>
          <p:nvPr>
            <p:ph type="body" idx="1"/>
          </p:nvPr>
        </p:nvSpPr>
        <p:spPr>
          <a:xfrm>
            <a:off x="914400" y="1676400"/>
            <a:ext cx="7162800" cy="4114800"/>
          </a:xfrm>
        </p:spPr>
        <p:txBody>
          <a:bodyPr>
            <a:normAutofit fontScale="92500"/>
          </a:bodyPr>
          <a:lstStyle/>
          <a:p>
            <a:pPr>
              <a:buNone/>
            </a:pPr>
            <a:r>
              <a:rPr lang="en-US" dirty="0" smtClean="0">
                <a:latin typeface="Trebuchet MS" panose="020B0603020202020204" pitchFamily="34" charset="0"/>
                <a:cs typeface="Times New Roman" pitchFamily="18" charset="0"/>
              </a:rPr>
              <a:t>Tips for Success</a:t>
            </a:r>
            <a:br>
              <a:rPr lang="en-US" dirty="0" smtClean="0">
                <a:latin typeface="Trebuchet MS" panose="020B0603020202020204" pitchFamily="34" charset="0"/>
                <a:cs typeface="Times New Roman" pitchFamily="18" charset="0"/>
              </a:rPr>
            </a:br>
            <a:endParaRPr lang="en-US" dirty="0" smtClean="0">
              <a:latin typeface="Trebuchet MS" panose="020B0603020202020204" pitchFamily="34" charset="0"/>
              <a:cs typeface="Times New Roman" pitchFamily="18" charset="0"/>
            </a:endParaRPr>
          </a:p>
          <a:p>
            <a:r>
              <a:rPr lang="en-US" sz="2400" dirty="0" smtClean="0">
                <a:latin typeface="Trebuchet MS" panose="020B0603020202020204" pitchFamily="34" charset="0"/>
                <a:cs typeface="Times New Roman" pitchFamily="18" charset="0"/>
              </a:rPr>
              <a:t>At the end of the grant, the applicant should be able to measure successes tied to the funding and information about visitors.</a:t>
            </a:r>
            <a:br>
              <a:rPr lang="en-US" sz="2400" dirty="0" smtClean="0">
                <a:latin typeface="Trebuchet MS" panose="020B0603020202020204" pitchFamily="34" charset="0"/>
                <a:cs typeface="Times New Roman" pitchFamily="18" charset="0"/>
              </a:rPr>
            </a:br>
            <a:endParaRPr lang="en-US" sz="2400" dirty="0" smtClean="0">
              <a:latin typeface="Trebuchet MS" panose="020B0603020202020204" pitchFamily="34" charset="0"/>
              <a:cs typeface="Times New Roman" pitchFamily="18" charset="0"/>
            </a:endParaRPr>
          </a:p>
          <a:p>
            <a:pPr lvl="1"/>
            <a:r>
              <a:rPr lang="en-US" sz="2000" dirty="0" smtClean="0">
                <a:latin typeface="Trebuchet MS" panose="020B0603020202020204" pitchFamily="34" charset="0"/>
                <a:cs typeface="Times New Roman" pitchFamily="18" charset="0"/>
              </a:rPr>
              <a:t>Compared to last year, sales during the festival increased __%</a:t>
            </a:r>
          </a:p>
          <a:p>
            <a:pPr lvl="1"/>
            <a:r>
              <a:rPr lang="en-US" sz="2000" dirty="0" smtClean="0">
                <a:latin typeface="Trebuchet MS" panose="020B0603020202020204" pitchFamily="34" charset="0"/>
                <a:cs typeface="Times New Roman" pitchFamily="18" charset="0"/>
              </a:rPr>
              <a:t>__% of attendees were from outside of Frederick County</a:t>
            </a:r>
          </a:p>
          <a:p>
            <a:pPr lvl="1"/>
            <a:r>
              <a:rPr lang="en-US" sz="2000" dirty="0" smtClean="0">
                <a:latin typeface="Trebuchet MS" panose="020B0603020202020204" pitchFamily="34" charset="0"/>
                <a:cs typeface="Times New Roman" pitchFamily="18" charset="0"/>
              </a:rPr>
              <a:t>__% of survey respondents spent over $__ at the event</a:t>
            </a:r>
          </a:p>
          <a:p>
            <a:pPr>
              <a:buClr>
                <a:srgbClr val="EEB412"/>
              </a:buClr>
            </a:pPr>
            <a:endParaRPr lang="en-US" sz="4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1747</TotalTime>
  <Words>1232</Words>
  <Application>Microsoft Office PowerPoint</Application>
  <PresentationFormat>On-screen Show (4:3)</PresentationFormat>
  <Paragraphs>151</Paragraphs>
  <Slides>41</Slides>
  <Notes>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2" baseType="lpstr">
      <vt:lpstr>Arial</vt:lpstr>
      <vt:lpstr>Calibri</vt:lpstr>
      <vt:lpstr>Calibri Light</vt:lpstr>
      <vt:lpstr>Impact</vt:lpstr>
      <vt:lpstr>Times New Roman</vt:lpstr>
      <vt:lpstr>Trebuchet MS</vt:lpstr>
      <vt:lpstr>Verdana</vt:lpstr>
      <vt:lpstr>Wingdings 2</vt:lpstr>
      <vt:lpstr>Main Event</vt:lpstr>
      <vt:lpstr>Custom Design</vt:lpstr>
      <vt:lpstr>Worksheet</vt:lpstr>
      <vt:lpstr>FY20  TRIPP Program</vt:lpstr>
      <vt:lpstr>“TRIPP”  Tourism Reinvestment in Promotion &amp; Product </vt:lpstr>
      <vt:lpstr>GOALS of the TRIPP Program </vt:lpstr>
      <vt:lpstr>Use of TRIPP GRANTs</vt:lpstr>
      <vt:lpstr>Other TRIPP Components</vt:lpstr>
      <vt:lpstr>TRIPP Funds Available</vt:lpstr>
      <vt:lpstr>What’s New this year</vt:lpstr>
      <vt:lpstr>TRIPP Tips</vt:lpstr>
      <vt:lpstr>TRIPP TIPS</vt:lpstr>
      <vt:lpstr>TRIPP Tips</vt:lpstr>
      <vt:lpstr>Application Deadline</vt:lpstr>
      <vt:lpstr>PowerPoint Presentation</vt:lpstr>
      <vt:lpstr>AWARD LIMITS:  Advertising</vt:lpstr>
      <vt:lpstr>AWARD LIMITS Development GRANT</vt:lpstr>
      <vt:lpstr>Project Timeframe</vt:lpstr>
      <vt:lpstr>Match</vt:lpstr>
      <vt:lpstr>Advertising AWARD</vt:lpstr>
      <vt:lpstr>FY20 Application</vt:lpstr>
      <vt:lpstr>ADVERTISING Media Selection</vt:lpstr>
      <vt:lpstr>Digital and online advertising</vt:lpstr>
      <vt:lpstr>Submit media schedule</vt:lpstr>
      <vt:lpstr>Logo Requirement IN ADS</vt:lpstr>
      <vt:lpstr>Don’t forget “Maryland” or “MD”</vt:lpstr>
      <vt:lpstr>Logo/COPY Requirement IN Broadcast ADS</vt:lpstr>
      <vt:lpstr>DIGITAL AND ONLINE ADVERTISING</vt:lpstr>
      <vt:lpstr>TRIPP Advertising</vt:lpstr>
      <vt:lpstr>Advertising Award note</vt:lpstr>
      <vt:lpstr>TRIPP Advertising</vt:lpstr>
      <vt:lpstr>TRIPP Development Grant</vt:lpstr>
      <vt:lpstr>TRIPP Development Grant</vt:lpstr>
      <vt:lpstr>TRIPP Development Grant</vt:lpstr>
      <vt:lpstr>TRIPP Development Grant</vt:lpstr>
      <vt:lpstr>TRIPP Development Grant</vt:lpstr>
      <vt:lpstr>TRIPP Development Grant</vt:lpstr>
      <vt:lpstr>TRIPP Group Overnight Incentive Program</vt:lpstr>
      <vt:lpstr>TRIPP Group Overnight Incentive Program</vt:lpstr>
      <vt:lpstr>TRIPP Unanticipated Opportunities Fund</vt:lpstr>
      <vt:lpstr>TRIPP Unanticipated Opportunities Fund</vt:lpstr>
      <vt:lpstr>For The person implementing the grant, if not you… </vt:lpstr>
      <vt:lpstr>TRIPP Timeline</vt:lpstr>
      <vt:lpstr>www.visitfrederick.org/tripp </vt:lpstr>
    </vt:vector>
  </TitlesOfParts>
  <Company>Frederick County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TRIPP FACTS</dc:title>
  <dc:creator>jfieseler</dc:creator>
  <cp:lastModifiedBy>Ensminger, Patsy</cp:lastModifiedBy>
  <cp:revision>144</cp:revision>
  <cp:lastPrinted>2019-02-11T17:34:54Z</cp:lastPrinted>
  <dcterms:created xsi:type="dcterms:W3CDTF">2014-02-10T16:08:29Z</dcterms:created>
  <dcterms:modified xsi:type="dcterms:W3CDTF">2019-02-22T16:13:22Z</dcterms:modified>
</cp:coreProperties>
</file>