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3" r:id="rId1"/>
    <p:sldMasterId id="2147484034" r:id="rId2"/>
  </p:sldMasterIdLst>
  <p:notesMasterIdLst>
    <p:notesMasterId r:id="rId43"/>
  </p:notesMasterIdLst>
  <p:handoutMasterIdLst>
    <p:handoutMasterId r:id="rId44"/>
  </p:handoutMasterIdLst>
  <p:sldIdLst>
    <p:sldId id="256" r:id="rId3"/>
    <p:sldId id="311" r:id="rId4"/>
    <p:sldId id="258" r:id="rId5"/>
    <p:sldId id="310" r:id="rId6"/>
    <p:sldId id="312" r:id="rId7"/>
    <p:sldId id="313" r:id="rId8"/>
    <p:sldId id="345" r:id="rId9"/>
    <p:sldId id="314" r:id="rId10"/>
    <p:sldId id="315" r:id="rId11"/>
    <p:sldId id="316" r:id="rId12"/>
    <p:sldId id="262" r:id="rId13"/>
    <p:sldId id="263" r:id="rId14"/>
    <p:sldId id="327" r:id="rId15"/>
    <p:sldId id="269" r:id="rId16"/>
    <p:sldId id="270" r:id="rId17"/>
    <p:sldId id="271" r:id="rId18"/>
    <p:sldId id="326" r:id="rId19"/>
    <p:sldId id="333" r:id="rId20"/>
    <p:sldId id="334" r:id="rId21"/>
    <p:sldId id="336" r:id="rId22"/>
    <p:sldId id="273" r:id="rId23"/>
    <p:sldId id="328" r:id="rId24"/>
    <p:sldId id="335" r:id="rId25"/>
    <p:sldId id="274" r:id="rId26"/>
    <p:sldId id="346" r:id="rId27"/>
    <p:sldId id="343" r:id="rId28"/>
    <p:sldId id="275" r:id="rId29"/>
    <p:sldId id="284" r:id="rId30"/>
    <p:sldId id="287" r:id="rId31"/>
    <p:sldId id="286" r:id="rId32"/>
    <p:sldId id="285" r:id="rId33"/>
    <p:sldId id="288" r:id="rId34"/>
    <p:sldId id="289" r:id="rId35"/>
    <p:sldId id="318" r:id="rId36"/>
    <p:sldId id="324" r:id="rId37"/>
    <p:sldId id="319" r:id="rId38"/>
    <p:sldId id="325" r:id="rId39"/>
    <p:sldId id="341" r:id="rId40"/>
    <p:sldId id="320" r:id="rId41"/>
    <p:sldId id="308"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C1FFFF"/>
    <a:srgbClr val="009999"/>
    <a:srgbClr val="00CC99"/>
    <a:srgbClr val="00FFFF"/>
    <a:srgbClr val="131C61"/>
    <a:srgbClr val="EEB4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4652" autoAdjust="0"/>
  </p:normalViewPr>
  <p:slideViewPr>
    <p:cSldViewPr>
      <p:cViewPr varScale="1">
        <p:scale>
          <a:sx n="98" d="100"/>
          <a:sy n="98" d="100"/>
        </p:scale>
        <p:origin x="5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D1DF357-7E75-4739-9D6A-3FF53A86572C}" type="datetimeFigureOut">
              <a:rPr lang="en-US" smtClean="0"/>
              <a:pPr/>
              <a:t>1/4/2023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6ABA22E-4C4B-44E5-AA85-0DA1FBF1E707}" type="slidenum">
              <a:rPr lang="en-US" smtClean="0"/>
              <a:pPr/>
              <a:t>‹#›</a:t>
            </a:fld>
            <a:endParaRPr lang="en-US" dirty="0"/>
          </a:p>
        </p:txBody>
      </p:sp>
    </p:spTree>
    <p:extLst>
      <p:ext uri="{BB962C8B-B14F-4D97-AF65-F5344CB8AC3E}">
        <p14:creationId xmlns:p14="http://schemas.microsoft.com/office/powerpoint/2010/main" val="1300799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A15FF02-17A3-44A2-8713-A7134E410810}" type="datetimeFigureOut">
              <a:rPr lang="en-US" smtClean="0"/>
              <a:pPr/>
              <a:t>1/4/2023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9828EF3-E897-41CD-A332-3E1D021F8C4D}" type="slidenum">
              <a:rPr lang="en-US" smtClean="0"/>
              <a:pPr/>
              <a:t>‹#›</a:t>
            </a:fld>
            <a:endParaRPr lang="en-US" dirty="0"/>
          </a:p>
        </p:txBody>
      </p:sp>
    </p:spTree>
    <p:extLst>
      <p:ext uri="{BB962C8B-B14F-4D97-AF65-F5344CB8AC3E}">
        <p14:creationId xmlns:p14="http://schemas.microsoft.com/office/powerpoint/2010/main" val="3622813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828EF3-E897-41CD-A332-3E1D021F8C4D}" type="slidenum">
              <a:rPr lang="en-US" smtClean="0"/>
              <a:pPr/>
              <a:t>2</a:t>
            </a:fld>
            <a:endParaRPr lang="en-US" dirty="0"/>
          </a:p>
        </p:txBody>
      </p:sp>
    </p:spTree>
    <p:extLst>
      <p:ext uri="{BB962C8B-B14F-4D97-AF65-F5344CB8AC3E}">
        <p14:creationId xmlns:p14="http://schemas.microsoft.com/office/powerpoint/2010/main" val="3355320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828EF3-E897-41CD-A332-3E1D021F8C4D}" type="slidenum">
              <a:rPr lang="en-US" smtClean="0"/>
              <a:pPr/>
              <a:t>24</a:t>
            </a:fld>
            <a:endParaRPr lang="en-US" dirty="0"/>
          </a:p>
        </p:txBody>
      </p:sp>
    </p:spTree>
    <p:extLst>
      <p:ext uri="{BB962C8B-B14F-4D97-AF65-F5344CB8AC3E}">
        <p14:creationId xmlns:p14="http://schemas.microsoft.com/office/powerpoint/2010/main" val="968513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828EF3-E897-41CD-A332-3E1D021F8C4D}" type="slidenum">
              <a:rPr lang="en-US" smtClean="0"/>
              <a:pPr/>
              <a:t>25</a:t>
            </a:fld>
            <a:endParaRPr lang="en-US" dirty="0"/>
          </a:p>
        </p:txBody>
      </p:sp>
    </p:spTree>
    <p:extLst>
      <p:ext uri="{BB962C8B-B14F-4D97-AF65-F5344CB8AC3E}">
        <p14:creationId xmlns:p14="http://schemas.microsoft.com/office/powerpoint/2010/main" val="1282415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828EF3-E897-41CD-A332-3E1D021F8C4D}" type="slidenum">
              <a:rPr lang="en-US" smtClean="0"/>
              <a:pPr/>
              <a:t>26</a:t>
            </a:fld>
            <a:endParaRPr lang="en-US" dirty="0"/>
          </a:p>
        </p:txBody>
      </p:sp>
    </p:spTree>
    <p:extLst>
      <p:ext uri="{BB962C8B-B14F-4D97-AF65-F5344CB8AC3E}">
        <p14:creationId xmlns:p14="http://schemas.microsoft.com/office/powerpoint/2010/main" val="2573897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4257535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E2EEC0F-C626-42F7-9C7A-5DF71853086A}"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67FD5-457B-46C1-96FC-00EA5E9826C1}" type="slidenum">
              <a:rPr lang="en-US" smtClean="0"/>
              <a:t>‹#›</a:t>
            </a:fld>
            <a:endParaRPr lang="en-US"/>
          </a:p>
        </p:txBody>
      </p:sp>
    </p:spTree>
    <p:extLst>
      <p:ext uri="{BB962C8B-B14F-4D97-AF65-F5344CB8AC3E}">
        <p14:creationId xmlns:p14="http://schemas.microsoft.com/office/powerpoint/2010/main" val="2186308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2EEC0F-C626-42F7-9C7A-5DF71853086A}"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67FD5-457B-46C1-96FC-00EA5E9826C1}" type="slidenum">
              <a:rPr lang="en-US" smtClean="0"/>
              <a:t>‹#›</a:t>
            </a:fld>
            <a:endParaRPr lang="en-US"/>
          </a:p>
        </p:txBody>
      </p:sp>
    </p:spTree>
    <p:extLst>
      <p:ext uri="{BB962C8B-B14F-4D97-AF65-F5344CB8AC3E}">
        <p14:creationId xmlns:p14="http://schemas.microsoft.com/office/powerpoint/2010/main" val="3111397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2EEC0F-C626-42F7-9C7A-5DF71853086A}"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67FD5-457B-46C1-96FC-00EA5E9826C1}" type="slidenum">
              <a:rPr lang="en-US" smtClean="0"/>
              <a:t>‹#›</a:t>
            </a:fld>
            <a:endParaRPr lang="en-US"/>
          </a:p>
        </p:txBody>
      </p:sp>
    </p:spTree>
    <p:extLst>
      <p:ext uri="{BB962C8B-B14F-4D97-AF65-F5344CB8AC3E}">
        <p14:creationId xmlns:p14="http://schemas.microsoft.com/office/powerpoint/2010/main" val="1938765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0155BE2C-35D6-4EDD-B63A-C373F5F91B59}" type="datetimeFigureOut">
              <a:rPr lang="en-US" smtClean="0"/>
              <a:pPr/>
              <a:t>1/4/2023</a:t>
            </a:fld>
            <a:endParaRPr lang="en-US" dirty="0"/>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US" dirty="0"/>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9369BF6A-3140-4659-8035-777BF520DDED}" type="slidenum">
              <a:rPr lang="en-US" smtClean="0"/>
              <a:pPr/>
              <a:t>‹#›</a:t>
            </a:fld>
            <a:endParaRPr lang="en-US" dirty="0"/>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8091379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55BE2C-35D6-4EDD-B63A-C373F5F91B59}" type="datetimeFigureOut">
              <a:rPr lang="en-US" smtClean="0"/>
              <a:pPr/>
              <a:t>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69BF6A-3140-4659-8035-777BF520DDED}" type="slidenum">
              <a:rPr lang="en-US" smtClean="0"/>
              <a:pPr/>
              <a:t>‹#›</a:t>
            </a:fld>
            <a:endParaRPr lang="en-US" dirty="0"/>
          </a:p>
        </p:txBody>
      </p:sp>
    </p:spTree>
    <p:extLst>
      <p:ext uri="{BB962C8B-B14F-4D97-AF65-F5344CB8AC3E}">
        <p14:creationId xmlns:p14="http://schemas.microsoft.com/office/powerpoint/2010/main" val="2865070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55BE2C-35D6-4EDD-B63A-C373F5F91B59}" type="datetimeFigureOut">
              <a:rPr lang="en-US" smtClean="0"/>
              <a:pPr/>
              <a:t>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69BF6A-3140-4659-8035-777BF520DDED}" type="slidenum">
              <a:rPr lang="en-US" smtClean="0"/>
              <a:pPr/>
              <a:t>‹#›</a:t>
            </a:fld>
            <a:endParaRPr lang="en-US" dirty="0"/>
          </a:p>
        </p:txBody>
      </p:sp>
    </p:spTree>
    <p:extLst>
      <p:ext uri="{BB962C8B-B14F-4D97-AF65-F5344CB8AC3E}">
        <p14:creationId xmlns:p14="http://schemas.microsoft.com/office/powerpoint/2010/main" val="3016758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55BE2C-35D6-4EDD-B63A-C373F5F91B59}" type="datetimeFigureOut">
              <a:rPr lang="en-US" smtClean="0"/>
              <a:pPr/>
              <a:t>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69BF6A-3140-4659-8035-777BF520DDED}" type="slidenum">
              <a:rPr lang="en-US" smtClean="0"/>
              <a:pPr/>
              <a:t>‹#›</a:t>
            </a:fld>
            <a:endParaRPr lang="en-US" dirty="0"/>
          </a:p>
        </p:txBody>
      </p:sp>
    </p:spTree>
    <p:extLst>
      <p:ext uri="{BB962C8B-B14F-4D97-AF65-F5344CB8AC3E}">
        <p14:creationId xmlns:p14="http://schemas.microsoft.com/office/powerpoint/2010/main" val="1098516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55BE2C-35D6-4EDD-B63A-C373F5F91B59}" type="datetimeFigureOut">
              <a:rPr lang="en-US" smtClean="0"/>
              <a:pPr/>
              <a:t>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369BF6A-3140-4659-8035-777BF520DDED}" type="slidenum">
              <a:rPr lang="en-US" smtClean="0"/>
              <a:pPr/>
              <a:t>‹#›</a:t>
            </a:fld>
            <a:endParaRPr lang="en-US" dirty="0"/>
          </a:p>
        </p:txBody>
      </p:sp>
    </p:spTree>
    <p:extLst>
      <p:ext uri="{BB962C8B-B14F-4D97-AF65-F5344CB8AC3E}">
        <p14:creationId xmlns:p14="http://schemas.microsoft.com/office/powerpoint/2010/main" val="3542301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55BE2C-35D6-4EDD-B63A-C373F5F91B59}" type="datetimeFigureOut">
              <a:rPr lang="en-US" smtClean="0"/>
              <a:pPr/>
              <a:t>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69BF6A-3140-4659-8035-777BF520DDED}" type="slidenum">
              <a:rPr lang="en-US" smtClean="0"/>
              <a:pPr/>
              <a:t>‹#›</a:t>
            </a:fld>
            <a:endParaRPr lang="en-US" dirty="0"/>
          </a:p>
        </p:txBody>
      </p:sp>
    </p:spTree>
    <p:extLst>
      <p:ext uri="{BB962C8B-B14F-4D97-AF65-F5344CB8AC3E}">
        <p14:creationId xmlns:p14="http://schemas.microsoft.com/office/powerpoint/2010/main" val="2953891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5BE2C-35D6-4EDD-B63A-C373F5F91B59}" type="datetimeFigureOut">
              <a:rPr lang="en-US" smtClean="0"/>
              <a:pPr/>
              <a:t>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369BF6A-3140-4659-8035-777BF520DDED}" type="slidenum">
              <a:rPr lang="en-US" smtClean="0"/>
              <a:pPr/>
              <a:t>‹#›</a:t>
            </a:fld>
            <a:endParaRPr lang="en-US" dirty="0"/>
          </a:p>
        </p:txBody>
      </p:sp>
    </p:spTree>
    <p:extLst>
      <p:ext uri="{BB962C8B-B14F-4D97-AF65-F5344CB8AC3E}">
        <p14:creationId xmlns:p14="http://schemas.microsoft.com/office/powerpoint/2010/main" val="118824702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55BE2C-35D6-4EDD-B63A-C373F5F91B59}" type="datetimeFigureOut">
              <a:rPr lang="en-US" smtClean="0"/>
              <a:pPr/>
              <a:t>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69BF6A-3140-4659-8035-777BF520DDED}" type="slidenum">
              <a:rPr lang="en-US" smtClean="0"/>
              <a:pPr/>
              <a:t>‹#›</a:t>
            </a:fld>
            <a:endParaRPr lang="en-US" dirty="0"/>
          </a:p>
        </p:txBody>
      </p:sp>
    </p:spTree>
    <p:extLst>
      <p:ext uri="{BB962C8B-B14F-4D97-AF65-F5344CB8AC3E}">
        <p14:creationId xmlns:p14="http://schemas.microsoft.com/office/powerpoint/2010/main" val="62004694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2EEC0F-C626-42F7-9C7A-5DF71853086A}"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67FD5-457B-46C1-96FC-00EA5E9826C1}" type="slidenum">
              <a:rPr lang="en-US" smtClean="0"/>
              <a:t>‹#›</a:t>
            </a:fld>
            <a:endParaRPr lang="en-US"/>
          </a:p>
        </p:txBody>
      </p:sp>
    </p:spTree>
    <p:extLst>
      <p:ext uri="{BB962C8B-B14F-4D97-AF65-F5344CB8AC3E}">
        <p14:creationId xmlns:p14="http://schemas.microsoft.com/office/powerpoint/2010/main" val="2028506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55BE2C-35D6-4EDD-B63A-C373F5F91B59}" type="datetimeFigureOut">
              <a:rPr lang="en-US" smtClean="0"/>
              <a:pPr/>
              <a:t>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69BF6A-3140-4659-8035-777BF520DDED}" type="slidenum">
              <a:rPr lang="en-US" smtClean="0"/>
              <a:pPr/>
              <a:t>‹#›</a:t>
            </a:fld>
            <a:endParaRPr lang="en-US" dirty="0"/>
          </a:p>
        </p:txBody>
      </p:sp>
    </p:spTree>
    <p:extLst>
      <p:ext uri="{BB962C8B-B14F-4D97-AF65-F5344CB8AC3E}">
        <p14:creationId xmlns:p14="http://schemas.microsoft.com/office/powerpoint/2010/main" val="593838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55BE2C-35D6-4EDD-B63A-C373F5F91B59}" type="datetimeFigureOut">
              <a:rPr lang="en-US" smtClean="0"/>
              <a:pPr/>
              <a:t>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69BF6A-3140-4659-8035-777BF520DDED}" type="slidenum">
              <a:rPr lang="en-US" smtClean="0"/>
              <a:pPr/>
              <a:t>‹#›</a:t>
            </a:fld>
            <a:endParaRPr lang="en-US" dirty="0"/>
          </a:p>
        </p:txBody>
      </p:sp>
    </p:spTree>
    <p:extLst>
      <p:ext uri="{BB962C8B-B14F-4D97-AF65-F5344CB8AC3E}">
        <p14:creationId xmlns:p14="http://schemas.microsoft.com/office/powerpoint/2010/main" val="3890921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55BE2C-35D6-4EDD-B63A-C373F5F91B59}" type="datetimeFigureOut">
              <a:rPr lang="en-US" smtClean="0"/>
              <a:pPr/>
              <a:t>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69BF6A-3140-4659-8035-777BF520DDED}" type="slidenum">
              <a:rPr lang="en-US" smtClean="0"/>
              <a:pPr/>
              <a:t>‹#›</a:t>
            </a:fld>
            <a:endParaRPr lang="en-US" dirty="0"/>
          </a:p>
        </p:txBody>
      </p:sp>
    </p:spTree>
    <p:extLst>
      <p:ext uri="{BB962C8B-B14F-4D97-AF65-F5344CB8AC3E}">
        <p14:creationId xmlns:p14="http://schemas.microsoft.com/office/powerpoint/2010/main" val="3103308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55BE2C-35D6-4EDD-B63A-C373F5F91B59}" type="datetimeFigureOut">
              <a:rPr lang="en-US" smtClean="0"/>
              <a:pPr/>
              <a:t>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69BF6A-3140-4659-8035-777BF520DDED}" type="slidenum">
              <a:rPr lang="en-US" smtClean="0"/>
              <a:pPr/>
              <a:t>‹#›</a:t>
            </a:fld>
            <a:endParaRPr lang="en-US" dirty="0"/>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36782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55BE2C-35D6-4EDD-B63A-C373F5F91B59}" type="datetimeFigureOut">
              <a:rPr lang="en-US" smtClean="0"/>
              <a:pPr/>
              <a:t>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69BF6A-3140-4659-8035-777BF520DDED}" type="slidenum">
              <a:rPr lang="en-US" smtClean="0"/>
              <a:pPr/>
              <a:t>‹#›</a:t>
            </a:fld>
            <a:endParaRPr lang="en-US" dirty="0"/>
          </a:p>
        </p:txBody>
      </p:sp>
    </p:spTree>
    <p:extLst>
      <p:ext uri="{BB962C8B-B14F-4D97-AF65-F5344CB8AC3E}">
        <p14:creationId xmlns:p14="http://schemas.microsoft.com/office/powerpoint/2010/main" val="30495566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155BE2C-35D6-4EDD-B63A-C373F5F91B59}" type="datetimeFigureOut">
              <a:rPr lang="en-US" smtClean="0"/>
              <a:pPr/>
              <a:t>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69BF6A-3140-4659-8035-777BF520DDED}" type="slidenum">
              <a:rPr lang="en-US" smtClean="0"/>
              <a:pPr/>
              <a:t>‹#›</a:t>
            </a:fld>
            <a:endParaRPr lang="en-US" dirty="0"/>
          </a:p>
        </p:txBody>
      </p:sp>
    </p:spTree>
    <p:extLst>
      <p:ext uri="{BB962C8B-B14F-4D97-AF65-F5344CB8AC3E}">
        <p14:creationId xmlns:p14="http://schemas.microsoft.com/office/powerpoint/2010/main" val="3067051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155BE2C-35D6-4EDD-B63A-C373F5F91B59}" type="datetimeFigureOut">
              <a:rPr lang="en-US" smtClean="0"/>
              <a:pPr/>
              <a:t>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69BF6A-3140-4659-8035-777BF520DDED}" type="slidenum">
              <a:rPr lang="en-US" smtClean="0"/>
              <a:pPr/>
              <a:t>‹#›</a:t>
            </a:fld>
            <a:endParaRPr lang="en-US" dirty="0"/>
          </a:p>
        </p:txBody>
      </p:sp>
    </p:spTree>
    <p:extLst>
      <p:ext uri="{BB962C8B-B14F-4D97-AF65-F5344CB8AC3E}">
        <p14:creationId xmlns:p14="http://schemas.microsoft.com/office/powerpoint/2010/main" val="8559314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55BE2C-35D6-4EDD-B63A-C373F5F91B59}" type="datetimeFigureOut">
              <a:rPr lang="en-US" smtClean="0"/>
              <a:pPr/>
              <a:t>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69BF6A-3140-4659-8035-777BF520DDED}" type="slidenum">
              <a:rPr lang="en-US" smtClean="0"/>
              <a:pPr/>
              <a:t>‹#›</a:t>
            </a:fld>
            <a:endParaRPr lang="en-US" dirty="0"/>
          </a:p>
        </p:txBody>
      </p:sp>
    </p:spTree>
    <p:extLst>
      <p:ext uri="{BB962C8B-B14F-4D97-AF65-F5344CB8AC3E}">
        <p14:creationId xmlns:p14="http://schemas.microsoft.com/office/powerpoint/2010/main" val="16809371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55BE2C-35D6-4EDD-B63A-C373F5F91B59}" type="datetimeFigureOut">
              <a:rPr lang="en-US" smtClean="0"/>
              <a:pPr/>
              <a:t>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69BF6A-3140-4659-8035-777BF520DDED}" type="slidenum">
              <a:rPr lang="en-US" smtClean="0"/>
              <a:pPr/>
              <a:t>‹#›</a:t>
            </a:fld>
            <a:endParaRPr lang="en-US" dirty="0"/>
          </a:p>
        </p:txBody>
      </p:sp>
    </p:spTree>
    <p:extLst>
      <p:ext uri="{BB962C8B-B14F-4D97-AF65-F5344CB8AC3E}">
        <p14:creationId xmlns:p14="http://schemas.microsoft.com/office/powerpoint/2010/main" val="3171710892"/>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320040"/>
            <a:ext cx="6705600" cy="1143000"/>
          </a:xfrm>
        </p:spPr>
        <p:txBody>
          <a:bodyPr/>
          <a:lstStyle/>
          <a:p>
            <a:r>
              <a:rPr lang="en-US" dirty="0"/>
              <a:t>Click to edit Master title style</a:t>
            </a:r>
          </a:p>
        </p:txBody>
      </p:sp>
      <p:sp>
        <p:nvSpPr>
          <p:cNvPr id="3" name="Text Placeholder 2"/>
          <p:cNvSpPr>
            <a:spLocks noGrp="1"/>
          </p:cNvSpPr>
          <p:nvPr>
            <p:ph type="body" idx="1"/>
          </p:nvPr>
        </p:nvSpPr>
        <p:spPr>
          <a:xfrm>
            <a:off x="990600" y="1609416"/>
            <a:ext cx="6705600" cy="4846320"/>
          </a:xfrm>
        </p:spPr>
        <p:txBody>
          <a:bodyPr/>
          <a:lstStyle>
            <a:lvl1pPr>
              <a:buClr>
                <a:srgbClr val="FF3300"/>
              </a:buClr>
              <a:defRPr cap="none" baseline="0">
                <a:solidFill>
                  <a:srgbClr val="0070C0"/>
                </a:solidFill>
              </a:defRPr>
            </a:lvl1pPr>
            <a:lvl2pPr>
              <a:buClr>
                <a:srgbClr val="C00000"/>
              </a:buClr>
              <a:defRPr cap="none" baseline="0"/>
            </a:lvl2pPr>
            <a:lvl3pPr>
              <a:buClr>
                <a:srgbClr val="C00000"/>
              </a:buClr>
              <a:defRPr cap="none" baseline="0"/>
            </a:lvl3pPr>
            <a:lvl4pPr>
              <a:buClr>
                <a:schemeClr val="accent1">
                  <a:lumMod val="75000"/>
                </a:schemeClr>
              </a:buClr>
              <a:defRPr cap="none" baseline="0"/>
            </a:lvl4pPr>
            <a:lvl5pPr>
              <a:buClr>
                <a:schemeClr val="accent1">
                  <a:lumMod val="75000"/>
                </a:schemeClr>
              </a:buClr>
              <a:defRPr cap="none"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155BE2C-35D6-4EDD-B63A-C373F5F91B59}" type="datetimeFigureOut">
              <a:rPr lang="en-US" smtClean="0"/>
              <a:pPr/>
              <a:t>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69BF6A-3140-4659-8035-777BF520DDED}" type="slidenum">
              <a:rPr lang="en-US" smtClean="0"/>
              <a:pPr/>
              <a:t>‹#›</a:t>
            </a:fld>
            <a:endParaRPr lang="en-US" dirty="0"/>
          </a:p>
        </p:txBody>
      </p:sp>
      <p:sp>
        <p:nvSpPr>
          <p:cNvPr id="10" name="Diamond 9"/>
          <p:cNvSpPr/>
          <p:nvPr userDrawn="1"/>
        </p:nvSpPr>
        <p:spPr>
          <a:xfrm>
            <a:off x="8610600" y="1905000"/>
            <a:ext cx="152400" cy="152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iamond 10"/>
          <p:cNvSpPr/>
          <p:nvPr userDrawn="1"/>
        </p:nvSpPr>
        <p:spPr>
          <a:xfrm>
            <a:off x="8610600" y="3124200"/>
            <a:ext cx="152400" cy="152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iamond 11"/>
          <p:cNvSpPr/>
          <p:nvPr userDrawn="1"/>
        </p:nvSpPr>
        <p:spPr>
          <a:xfrm>
            <a:off x="8610600" y="3733800"/>
            <a:ext cx="152400" cy="152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iamond 12"/>
          <p:cNvSpPr/>
          <p:nvPr userDrawn="1"/>
        </p:nvSpPr>
        <p:spPr>
          <a:xfrm>
            <a:off x="8610600" y="4343400"/>
            <a:ext cx="152400" cy="152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iamond 13"/>
          <p:cNvSpPr/>
          <p:nvPr userDrawn="1"/>
        </p:nvSpPr>
        <p:spPr>
          <a:xfrm>
            <a:off x="8610600" y="4953000"/>
            <a:ext cx="152400" cy="152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Diamond 14"/>
          <p:cNvSpPr/>
          <p:nvPr userDrawn="1"/>
        </p:nvSpPr>
        <p:spPr>
          <a:xfrm>
            <a:off x="8610600" y="5562600"/>
            <a:ext cx="152400" cy="152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iamond 15"/>
          <p:cNvSpPr/>
          <p:nvPr userDrawn="1"/>
        </p:nvSpPr>
        <p:spPr>
          <a:xfrm>
            <a:off x="8610600" y="2514600"/>
            <a:ext cx="152400" cy="152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7276888" y="6117304"/>
            <a:ext cx="1454437" cy="276999"/>
          </a:xfrm>
          <a:prstGeom prst="rect">
            <a:avLst/>
          </a:prstGeom>
        </p:spPr>
        <p:txBody>
          <a:bodyPr wrap="none">
            <a:spAutoFit/>
          </a:bodyPr>
          <a:lstStyle/>
          <a:p>
            <a:r>
              <a:rPr lang="en-US" sz="1200" dirty="0">
                <a:solidFill>
                  <a:schemeClr val="bg1"/>
                </a:solidFill>
                <a:latin typeface="+mn-lt"/>
              </a:rPr>
              <a:t>FY24</a:t>
            </a:r>
            <a:r>
              <a:rPr lang="en-US" sz="1200" dirty="0">
                <a:solidFill>
                  <a:schemeClr val="bg1"/>
                </a:solidFill>
              </a:rPr>
              <a:t>  TRIPP Program</a:t>
            </a:r>
          </a:p>
        </p:txBody>
      </p:sp>
    </p:spTree>
    <p:extLst>
      <p:ext uri="{BB962C8B-B14F-4D97-AF65-F5344CB8AC3E}">
        <p14:creationId xmlns:p14="http://schemas.microsoft.com/office/powerpoint/2010/main" val="2529757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2EEC0F-C626-42F7-9C7A-5DF71853086A}"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67FD5-457B-46C1-96FC-00EA5E9826C1}" type="slidenum">
              <a:rPr lang="en-US" smtClean="0"/>
              <a:t>‹#›</a:t>
            </a:fld>
            <a:endParaRPr lang="en-US"/>
          </a:p>
        </p:txBody>
      </p:sp>
    </p:spTree>
    <p:extLst>
      <p:ext uri="{BB962C8B-B14F-4D97-AF65-F5344CB8AC3E}">
        <p14:creationId xmlns:p14="http://schemas.microsoft.com/office/powerpoint/2010/main" val="3237614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2EEC0F-C626-42F7-9C7A-5DF71853086A}" type="datetimeFigureOut">
              <a:rPr lang="en-US" smtClean="0"/>
              <a:t>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67FD5-457B-46C1-96FC-00EA5E9826C1}" type="slidenum">
              <a:rPr lang="en-US" smtClean="0"/>
              <a:t>‹#›</a:t>
            </a:fld>
            <a:endParaRPr lang="en-US"/>
          </a:p>
        </p:txBody>
      </p:sp>
    </p:spTree>
    <p:extLst>
      <p:ext uri="{BB962C8B-B14F-4D97-AF65-F5344CB8AC3E}">
        <p14:creationId xmlns:p14="http://schemas.microsoft.com/office/powerpoint/2010/main" val="2880278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2EEC0F-C626-42F7-9C7A-5DF71853086A}" type="datetimeFigureOut">
              <a:rPr lang="en-US" smtClean="0"/>
              <a:t>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567FD5-457B-46C1-96FC-00EA5E9826C1}" type="slidenum">
              <a:rPr lang="en-US" smtClean="0"/>
              <a:t>‹#›</a:t>
            </a:fld>
            <a:endParaRPr lang="en-US"/>
          </a:p>
        </p:txBody>
      </p:sp>
    </p:spTree>
    <p:extLst>
      <p:ext uri="{BB962C8B-B14F-4D97-AF65-F5344CB8AC3E}">
        <p14:creationId xmlns:p14="http://schemas.microsoft.com/office/powerpoint/2010/main" val="87249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2EEC0F-C626-42F7-9C7A-5DF71853086A}" type="datetimeFigureOut">
              <a:rPr lang="en-US" smtClean="0"/>
              <a:t>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567FD5-457B-46C1-96FC-00EA5E9826C1}" type="slidenum">
              <a:rPr lang="en-US" smtClean="0"/>
              <a:t>‹#›</a:t>
            </a:fld>
            <a:endParaRPr lang="en-US"/>
          </a:p>
        </p:txBody>
      </p:sp>
    </p:spTree>
    <p:extLst>
      <p:ext uri="{BB962C8B-B14F-4D97-AF65-F5344CB8AC3E}">
        <p14:creationId xmlns:p14="http://schemas.microsoft.com/office/powerpoint/2010/main" val="695004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2EEC0F-C626-42F7-9C7A-5DF71853086A}" type="datetimeFigureOut">
              <a:rPr lang="en-US" smtClean="0"/>
              <a:t>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567FD5-457B-46C1-96FC-00EA5E9826C1}" type="slidenum">
              <a:rPr lang="en-US" smtClean="0"/>
              <a:t>‹#›</a:t>
            </a:fld>
            <a:endParaRPr lang="en-US"/>
          </a:p>
        </p:txBody>
      </p:sp>
    </p:spTree>
    <p:extLst>
      <p:ext uri="{BB962C8B-B14F-4D97-AF65-F5344CB8AC3E}">
        <p14:creationId xmlns:p14="http://schemas.microsoft.com/office/powerpoint/2010/main" val="3343771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2EEC0F-C626-42F7-9C7A-5DF71853086A}" type="datetimeFigureOut">
              <a:rPr lang="en-US" smtClean="0"/>
              <a:t>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67FD5-457B-46C1-96FC-00EA5E9826C1}" type="slidenum">
              <a:rPr lang="en-US" smtClean="0"/>
              <a:t>‹#›</a:t>
            </a:fld>
            <a:endParaRPr lang="en-US"/>
          </a:p>
        </p:txBody>
      </p:sp>
    </p:spTree>
    <p:extLst>
      <p:ext uri="{BB962C8B-B14F-4D97-AF65-F5344CB8AC3E}">
        <p14:creationId xmlns:p14="http://schemas.microsoft.com/office/powerpoint/2010/main" val="2088442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2EEC0F-C626-42F7-9C7A-5DF71853086A}" type="datetimeFigureOut">
              <a:rPr lang="en-US" smtClean="0"/>
              <a:t>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67FD5-457B-46C1-96FC-00EA5E9826C1}" type="slidenum">
              <a:rPr lang="en-US" smtClean="0"/>
              <a:t>‹#›</a:t>
            </a:fld>
            <a:endParaRPr lang="en-US"/>
          </a:p>
        </p:txBody>
      </p:sp>
    </p:spTree>
    <p:extLst>
      <p:ext uri="{BB962C8B-B14F-4D97-AF65-F5344CB8AC3E}">
        <p14:creationId xmlns:p14="http://schemas.microsoft.com/office/powerpoint/2010/main" val="306013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2EEC0F-C626-42F7-9C7A-5DF71853086A}" type="datetimeFigureOut">
              <a:rPr lang="en-US" smtClean="0"/>
              <a:t>1/4/2023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67FD5-457B-46C1-96FC-00EA5E9826C1}" type="slidenum">
              <a:rPr lang="en-US" smtClean="0"/>
              <a:t>‹#›</a:t>
            </a:fld>
            <a:endParaRPr lang="en-US"/>
          </a:p>
        </p:txBody>
      </p:sp>
    </p:spTree>
    <p:extLst>
      <p:ext uri="{BB962C8B-B14F-4D97-AF65-F5344CB8AC3E}">
        <p14:creationId xmlns:p14="http://schemas.microsoft.com/office/powerpoint/2010/main" val="1052504492"/>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7E2EEC0F-C626-42F7-9C7A-5DF71853086A}" type="datetimeFigureOut">
              <a:rPr lang="en-US" smtClean="0"/>
              <a:t>1/4/2023</a:t>
            </a:fld>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81567FD5-457B-46C1-96FC-00EA5E9826C1}" type="slidenum">
              <a:rPr lang="en-US" smtClean="0"/>
              <a:t>‹#›</a:t>
            </a:fld>
            <a:endParaRPr lang="en-US"/>
          </a:p>
        </p:txBody>
      </p:sp>
    </p:spTree>
    <p:extLst>
      <p:ext uri="{BB962C8B-B14F-4D97-AF65-F5344CB8AC3E}">
        <p14:creationId xmlns:p14="http://schemas.microsoft.com/office/powerpoint/2010/main" val="1891494030"/>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 id="2147484047" r:id="rId13"/>
    <p:sldLayoutId id="2147484048" r:id="rId14"/>
    <p:sldLayoutId id="2147484049" r:id="rId15"/>
    <p:sldLayoutId id="2147484050" r:id="rId16"/>
    <p:sldLayoutId id="2147484051" r:id="rId17"/>
    <p:sldLayoutId id="2147484052" r:id="rId18"/>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visitfrederick.org/" TargetMode="External"/><Relationship Id="rId1" Type="http://schemas.openxmlformats.org/officeDocument/2006/relationships/slideLayout" Target="../slideLayouts/slideLayout29.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hyperlink" Target="http://www.visitfrederick.org/tripp"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rot="21403996">
            <a:off x="3097608" y="939621"/>
            <a:ext cx="4786532" cy="1877568"/>
          </a:xfrm>
        </p:spPr>
        <p:txBody>
          <a:bodyPr/>
          <a:lstStyle/>
          <a:p>
            <a:r>
              <a:rPr lang="en-US" sz="4800" dirty="0">
                <a:latin typeface="+mn-lt"/>
              </a:rPr>
              <a:t>FY24</a:t>
            </a:r>
            <a:r>
              <a:rPr lang="en-US" sz="4800" dirty="0"/>
              <a:t>  TRIPP Program</a:t>
            </a:r>
          </a:p>
        </p:txBody>
      </p:sp>
      <p:sp>
        <p:nvSpPr>
          <p:cNvPr id="5" name="Subtitle 4"/>
          <p:cNvSpPr>
            <a:spLocks noGrp="1"/>
          </p:cNvSpPr>
          <p:nvPr>
            <p:ph type="subTitle" idx="1"/>
          </p:nvPr>
        </p:nvSpPr>
        <p:spPr>
          <a:xfrm rot="21429034">
            <a:off x="529556" y="4754301"/>
            <a:ext cx="7781732" cy="1116266"/>
          </a:xfrm>
        </p:spPr>
        <p:txBody>
          <a:bodyPr>
            <a:normAutofit fontScale="25000" lnSpcReduction="20000"/>
          </a:bodyPr>
          <a:lstStyle/>
          <a:p>
            <a:r>
              <a:rPr lang="en-US" sz="7200" i="1" dirty="0">
                <a:solidFill>
                  <a:schemeClr val="bg1"/>
                </a:solidFill>
              </a:rPr>
              <a:t>Tourism Reinvestment In Promotion &amp; Product</a:t>
            </a:r>
          </a:p>
          <a:p>
            <a:r>
              <a:rPr lang="en-US" sz="7200" i="1" dirty="0">
                <a:solidFill>
                  <a:schemeClr val="bg1"/>
                </a:solidFill>
              </a:rPr>
              <a:t>Tourism Advertising Awards </a:t>
            </a:r>
          </a:p>
          <a:p>
            <a:r>
              <a:rPr lang="en-US" sz="7200" i="1" dirty="0">
                <a:solidFill>
                  <a:schemeClr val="bg1"/>
                </a:solidFill>
              </a:rPr>
              <a:t>&amp; Development Grants</a:t>
            </a:r>
          </a:p>
          <a:p>
            <a:endParaRPr lang="en-US" i="1" dirty="0">
              <a:solidFill>
                <a:srgbClr val="131C61"/>
              </a:solidFill>
            </a:endParaRPr>
          </a:p>
        </p:txBody>
      </p:sp>
      <p:sp>
        <p:nvSpPr>
          <p:cNvPr id="7" name="TextBox 6"/>
          <p:cNvSpPr txBox="1"/>
          <p:nvPr/>
        </p:nvSpPr>
        <p:spPr>
          <a:xfrm rot="21358663">
            <a:off x="777839" y="6294674"/>
            <a:ext cx="2040205" cy="523220"/>
          </a:xfrm>
          <a:prstGeom prst="rect">
            <a:avLst/>
          </a:prstGeom>
          <a:noFill/>
        </p:spPr>
        <p:txBody>
          <a:bodyPr wrap="square" rtlCol="0">
            <a:spAutoFit/>
          </a:bodyPr>
          <a:lstStyle/>
          <a:p>
            <a:r>
              <a:rPr lang="en-US" sz="1400" dirty="0">
                <a:solidFill>
                  <a:schemeClr val="bg2"/>
                </a:solidFill>
              </a:rPr>
              <a:t>Tourism Council of Frederick County, Inc.</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403496">
            <a:off x="545639" y="1994938"/>
            <a:ext cx="4121985" cy="14837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20040"/>
            <a:ext cx="6934200" cy="899160"/>
          </a:xfrm>
        </p:spPr>
        <p:txBody>
          <a:bodyPr>
            <a:normAutofit/>
          </a:bodyPr>
          <a:lstStyle/>
          <a:p>
            <a:pPr marR="0" algn="ctr" rtl="0"/>
            <a:r>
              <a:rPr lang="en-US" sz="4000" baseline="0" dirty="0">
                <a:latin typeface="Verdana"/>
              </a:rPr>
              <a:t>TRIPP Tips</a:t>
            </a:r>
          </a:p>
        </p:txBody>
      </p:sp>
      <p:sp>
        <p:nvSpPr>
          <p:cNvPr id="3" name="Text Placeholder 2"/>
          <p:cNvSpPr>
            <a:spLocks noGrp="1"/>
          </p:cNvSpPr>
          <p:nvPr>
            <p:ph type="body" idx="1"/>
          </p:nvPr>
        </p:nvSpPr>
        <p:spPr>
          <a:xfrm>
            <a:off x="914400" y="1219200"/>
            <a:ext cx="6934200" cy="4191000"/>
          </a:xfrm>
        </p:spPr>
        <p:txBody>
          <a:bodyPr>
            <a:normAutofit/>
          </a:bodyPr>
          <a:lstStyle/>
          <a:p>
            <a:pPr>
              <a:spcBef>
                <a:spcPts val="0"/>
              </a:spcBef>
              <a:buClr>
                <a:srgbClr val="C00000"/>
              </a:buClr>
            </a:pPr>
            <a:r>
              <a:rPr lang="en-US" sz="2200" dirty="0">
                <a:latin typeface="Impact" panose="020B0806030902050204" pitchFamily="34" charset="0"/>
                <a:cs typeface="Times New Roman" pitchFamily="18" charset="0"/>
              </a:rPr>
              <a:t>Ask someone to read your application to insure it will be clear to the committee.</a:t>
            </a:r>
          </a:p>
          <a:p>
            <a:pPr marL="0" indent="0">
              <a:spcBef>
                <a:spcPts val="0"/>
              </a:spcBef>
              <a:buClr>
                <a:srgbClr val="C00000"/>
              </a:buClr>
              <a:buNone/>
            </a:pPr>
            <a:endParaRPr lang="en-US" sz="1200" dirty="0">
              <a:latin typeface="Impact" panose="020B0806030902050204" pitchFamily="34" charset="0"/>
              <a:cs typeface="Times New Roman" pitchFamily="18" charset="0"/>
            </a:endParaRPr>
          </a:p>
          <a:p>
            <a:pPr>
              <a:spcBef>
                <a:spcPts val="0"/>
              </a:spcBef>
              <a:buClr>
                <a:srgbClr val="C00000"/>
              </a:buClr>
            </a:pPr>
            <a:r>
              <a:rPr lang="en-US" sz="2200" dirty="0">
                <a:latin typeface="Impact" panose="020B0806030902050204" pitchFamily="34" charset="0"/>
                <a:cs typeface="Times New Roman" pitchFamily="18" charset="0"/>
              </a:rPr>
              <a:t>Complement Visit Frederick’s goals of increasing the number of  visitors, visitor spending and length-of-stay.</a:t>
            </a:r>
            <a:br>
              <a:rPr lang="en-US" sz="2200" dirty="0">
                <a:latin typeface="Impact" panose="020B0806030902050204" pitchFamily="34" charset="0"/>
                <a:cs typeface="Times New Roman" pitchFamily="18" charset="0"/>
              </a:rPr>
            </a:br>
            <a:endParaRPr lang="en-US" sz="1000" dirty="0">
              <a:latin typeface="Impact" panose="020B0806030902050204" pitchFamily="34" charset="0"/>
              <a:cs typeface="Times New Roman" pitchFamily="18" charset="0"/>
            </a:endParaRPr>
          </a:p>
          <a:p>
            <a:pPr>
              <a:buClr>
                <a:srgbClr val="C00000"/>
              </a:buClr>
            </a:pPr>
            <a:r>
              <a:rPr lang="en-US" sz="2200" dirty="0">
                <a:latin typeface="Impact" panose="020B0806030902050204" pitchFamily="34" charset="0"/>
                <a:cs typeface="Times New Roman" pitchFamily="18" charset="0"/>
              </a:rPr>
              <a:t>Partner with other entities to achieve goals</a:t>
            </a:r>
          </a:p>
          <a:p>
            <a:pPr lvl="1"/>
            <a:r>
              <a:rPr lang="en-US" sz="2200" dirty="0">
                <a:solidFill>
                  <a:srgbClr val="0070C0"/>
                </a:solidFill>
                <a:latin typeface="Impact" panose="020B0806030902050204" pitchFamily="34" charset="0"/>
                <a:cs typeface="Times New Roman" pitchFamily="18" charset="0"/>
              </a:rPr>
              <a:t>Partners do not need to be non-profits</a:t>
            </a:r>
          </a:p>
          <a:p>
            <a:pPr lvl="1"/>
            <a:r>
              <a:rPr lang="en-US" sz="2200" dirty="0">
                <a:solidFill>
                  <a:srgbClr val="0070C0"/>
                </a:solidFill>
                <a:latin typeface="Impact" panose="020B0806030902050204" pitchFamily="34" charset="0"/>
                <a:cs typeface="Times New Roman" pitchFamily="18" charset="0"/>
              </a:rPr>
              <a:t>Partners cannot include hotel, motel or other lodging businesses located </a:t>
            </a:r>
            <a:r>
              <a:rPr lang="en-US" sz="2200" u="sng" dirty="0">
                <a:solidFill>
                  <a:srgbClr val="0070C0"/>
                </a:solidFill>
                <a:latin typeface="Impact" panose="020B0806030902050204" pitchFamily="34" charset="0"/>
                <a:cs typeface="Times New Roman" pitchFamily="18" charset="0"/>
              </a:rPr>
              <a:t>outside</a:t>
            </a:r>
            <a:r>
              <a:rPr lang="en-US" sz="2200" dirty="0">
                <a:solidFill>
                  <a:srgbClr val="0070C0"/>
                </a:solidFill>
                <a:latin typeface="Impact" panose="020B0806030902050204" pitchFamily="34" charset="0"/>
                <a:cs typeface="Times New Roman" pitchFamily="18" charset="0"/>
              </a:rPr>
              <a:t> of Frederick County </a:t>
            </a:r>
          </a:p>
          <a:p>
            <a:pPr lvl="1"/>
            <a:endParaRPr lang="en-US" sz="900" dirty="0">
              <a:solidFill>
                <a:srgbClr val="0070C0"/>
              </a:solidFill>
              <a:latin typeface="Impact" panose="020B0806030902050204" pitchFamily="34"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20040"/>
            <a:ext cx="6934200" cy="1143000"/>
          </a:xfrm>
        </p:spPr>
        <p:txBody>
          <a:bodyPr>
            <a:noAutofit/>
          </a:bodyPr>
          <a:lstStyle/>
          <a:p>
            <a:pPr marR="0" algn="ctr" rtl="0"/>
            <a:r>
              <a:rPr lang="en-US" sz="4000" baseline="0" dirty="0">
                <a:latin typeface="Verdana"/>
              </a:rPr>
              <a:t>Application Deadline</a:t>
            </a:r>
          </a:p>
        </p:txBody>
      </p:sp>
      <p:sp>
        <p:nvSpPr>
          <p:cNvPr id="3" name="Text Placeholder 2"/>
          <p:cNvSpPr>
            <a:spLocks noGrp="1"/>
          </p:cNvSpPr>
          <p:nvPr>
            <p:ph type="body" idx="1"/>
          </p:nvPr>
        </p:nvSpPr>
        <p:spPr>
          <a:xfrm>
            <a:off x="762000" y="1481778"/>
            <a:ext cx="7391400" cy="3776022"/>
          </a:xfrm>
        </p:spPr>
        <p:txBody>
          <a:bodyPr>
            <a:normAutofit fontScale="70000" lnSpcReduction="20000"/>
          </a:bodyPr>
          <a:lstStyle/>
          <a:p>
            <a:pPr>
              <a:buClr>
                <a:srgbClr val="C00000"/>
              </a:buClr>
            </a:pPr>
            <a:endParaRPr lang="en-US" sz="4000" baseline="0" dirty="0"/>
          </a:p>
          <a:p>
            <a:pPr>
              <a:buClr>
                <a:srgbClr val="C00000"/>
              </a:buClr>
            </a:pPr>
            <a:r>
              <a:rPr lang="en-US" sz="4000" baseline="0" dirty="0"/>
              <a:t>FY24 TRIPP Applications are due electronically</a:t>
            </a:r>
            <a:r>
              <a:rPr lang="en-US" sz="4000" dirty="0"/>
              <a:t> </a:t>
            </a:r>
            <a:r>
              <a:rPr lang="en-US" sz="4000" baseline="0" dirty="0"/>
              <a:t>no</a:t>
            </a:r>
            <a:r>
              <a:rPr lang="en-US" sz="4000" dirty="0"/>
              <a:t> later than </a:t>
            </a:r>
            <a:r>
              <a:rPr lang="en-US" sz="4000" baseline="0" dirty="0"/>
              <a:t>5pm, </a:t>
            </a:r>
            <a:r>
              <a:rPr lang="en-US" sz="4000" dirty="0"/>
              <a:t>Fri</a:t>
            </a:r>
            <a:r>
              <a:rPr lang="en-US" sz="4000" baseline="0" dirty="0"/>
              <a:t>day, March 31, 2023. </a:t>
            </a:r>
          </a:p>
          <a:p>
            <a:pPr marL="0" indent="0">
              <a:buClr>
                <a:srgbClr val="C00000"/>
              </a:buClr>
              <a:buNone/>
            </a:pPr>
            <a:endParaRPr lang="en-US" sz="4000" baseline="0" dirty="0"/>
          </a:p>
          <a:p>
            <a:pPr>
              <a:buClr>
                <a:srgbClr val="C00000"/>
              </a:buClr>
            </a:pPr>
            <a:r>
              <a:rPr lang="en-US" sz="4000" baseline="0" dirty="0"/>
              <a:t>Each application with</a:t>
            </a:r>
            <a:r>
              <a:rPr lang="en-US" sz="4000" dirty="0"/>
              <a:t> any attachments </a:t>
            </a:r>
            <a:r>
              <a:rPr lang="en-US" sz="4000" baseline="0" dirty="0"/>
              <a:t>should be </a:t>
            </a:r>
            <a:r>
              <a:rPr lang="en-US" sz="4000" dirty="0"/>
              <a:t>one PDF file. </a:t>
            </a:r>
            <a:endParaRPr lang="en-US" sz="4000" baseline="0" dirty="0"/>
          </a:p>
          <a:p>
            <a:pPr marL="0" indent="0">
              <a:buClr>
                <a:srgbClr val="EEB412"/>
              </a:buClr>
              <a:buNone/>
            </a:pPr>
            <a:endParaRPr lang="en-US" sz="4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6705600" cy="1356360"/>
          </a:xfrm>
        </p:spPr>
        <p:txBody>
          <a:bodyPr>
            <a:normAutofit/>
          </a:bodyPr>
          <a:lstStyle/>
          <a:p>
            <a:pPr algn="ctr"/>
            <a:r>
              <a:rPr lang="en-US" sz="4000" dirty="0">
                <a:latin typeface="Verdana"/>
              </a:rPr>
              <a:t>AWARD LIMITS: </a:t>
            </a:r>
            <a:r>
              <a:rPr lang="en-US" sz="4000" baseline="0" dirty="0">
                <a:latin typeface="Verdana"/>
              </a:rPr>
              <a:t> Advertising</a:t>
            </a:r>
          </a:p>
        </p:txBody>
      </p:sp>
      <p:sp>
        <p:nvSpPr>
          <p:cNvPr id="3" name="Text Placeholder 2"/>
          <p:cNvSpPr>
            <a:spLocks noGrp="1"/>
          </p:cNvSpPr>
          <p:nvPr>
            <p:ph type="body" idx="1"/>
          </p:nvPr>
        </p:nvSpPr>
        <p:spPr>
          <a:xfrm>
            <a:off x="762000" y="1752600"/>
            <a:ext cx="6781800" cy="4419600"/>
          </a:xfrm>
        </p:spPr>
        <p:txBody>
          <a:bodyPr>
            <a:normAutofit/>
          </a:bodyPr>
          <a:lstStyle/>
          <a:p>
            <a:r>
              <a:rPr lang="en-US" sz="3200" baseline="0" dirty="0">
                <a:latin typeface="+mj-lt"/>
              </a:rPr>
              <a:t>Minimum request </a:t>
            </a:r>
            <a:r>
              <a:rPr lang="en-US" sz="3200" baseline="0">
                <a:latin typeface="+mj-lt"/>
              </a:rPr>
              <a:t>is $2,000 </a:t>
            </a:r>
            <a:br>
              <a:rPr lang="en-US" sz="3200" baseline="0" dirty="0">
                <a:latin typeface="+mj-lt"/>
              </a:rPr>
            </a:br>
            <a:r>
              <a:rPr lang="en-US" sz="3200" baseline="0" dirty="0">
                <a:latin typeface="+mj-lt"/>
              </a:rPr>
              <a:t>(total media schedule of $3,000)</a:t>
            </a:r>
            <a:br>
              <a:rPr lang="en-US" sz="3200" baseline="0" dirty="0">
                <a:latin typeface="+mj-lt"/>
              </a:rPr>
            </a:br>
            <a:endParaRPr lang="en-US" sz="1400" baseline="0" dirty="0">
              <a:latin typeface="+mj-lt"/>
            </a:endParaRPr>
          </a:p>
          <a:p>
            <a:r>
              <a:rPr lang="en-US" sz="3200" dirty="0">
                <a:latin typeface="+mj-lt"/>
              </a:rPr>
              <a:t>Media schedule maximum request is $40,000 (total schedule of $60,000). </a:t>
            </a:r>
          </a:p>
          <a:p>
            <a:pPr marL="0" indent="0">
              <a:buNone/>
            </a:pPr>
            <a:r>
              <a:rPr lang="en-US" sz="3200" dirty="0">
                <a:latin typeface="+mj-lt"/>
              </a:rPr>
              <a:t>   Cash match is 33.3%.</a:t>
            </a:r>
            <a:endParaRPr lang="en-US" sz="3200" baseline="0" dirty="0">
              <a:latin typeface="+mj-lt"/>
            </a:endParaRP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20040"/>
            <a:ext cx="6705600" cy="1356360"/>
          </a:xfrm>
        </p:spPr>
        <p:txBody>
          <a:bodyPr>
            <a:normAutofit/>
          </a:bodyPr>
          <a:lstStyle/>
          <a:p>
            <a:pPr algn="ctr"/>
            <a:r>
              <a:rPr lang="en-US" sz="4000" dirty="0">
                <a:latin typeface="Verdana"/>
              </a:rPr>
              <a:t>AWARD LIMITS D</a:t>
            </a:r>
            <a:r>
              <a:rPr lang="en-US" sz="4000" baseline="0" dirty="0">
                <a:latin typeface="Verdana"/>
              </a:rPr>
              <a:t>evelopment GRANT</a:t>
            </a:r>
          </a:p>
        </p:txBody>
      </p:sp>
      <p:sp>
        <p:nvSpPr>
          <p:cNvPr id="3" name="Text Placeholder 2"/>
          <p:cNvSpPr>
            <a:spLocks noGrp="1"/>
          </p:cNvSpPr>
          <p:nvPr>
            <p:ph type="body" idx="1"/>
          </p:nvPr>
        </p:nvSpPr>
        <p:spPr>
          <a:xfrm>
            <a:off x="914400" y="1676400"/>
            <a:ext cx="6781800" cy="4017336"/>
          </a:xfrm>
        </p:spPr>
        <p:txBody>
          <a:bodyPr>
            <a:normAutofit/>
          </a:bodyPr>
          <a:lstStyle/>
          <a:p>
            <a:r>
              <a:rPr lang="en-US" sz="3200" baseline="0" dirty="0">
                <a:latin typeface="+mj-lt"/>
              </a:rPr>
              <a:t>Minimum request is $1,500 </a:t>
            </a:r>
            <a:br>
              <a:rPr lang="en-US" sz="3200" baseline="0" dirty="0">
                <a:latin typeface="+mj-lt"/>
              </a:rPr>
            </a:br>
            <a:r>
              <a:rPr lang="en-US" sz="3200" baseline="0" dirty="0">
                <a:latin typeface="+mj-lt"/>
              </a:rPr>
              <a:t>(total project of $3,000)</a:t>
            </a:r>
            <a:br>
              <a:rPr lang="en-US" sz="3200" baseline="0" dirty="0">
                <a:latin typeface="+mj-lt"/>
              </a:rPr>
            </a:br>
            <a:endParaRPr lang="en-US" sz="3200" baseline="0" dirty="0">
              <a:latin typeface="+mj-lt"/>
            </a:endParaRPr>
          </a:p>
          <a:p>
            <a:r>
              <a:rPr lang="en-US" sz="3200" baseline="0" dirty="0">
                <a:latin typeface="+mj-lt"/>
              </a:rPr>
              <a:t>Maximum request is $15,000 </a:t>
            </a:r>
            <a:br>
              <a:rPr lang="en-US" sz="3200" baseline="0" dirty="0">
                <a:latin typeface="+mj-lt"/>
              </a:rPr>
            </a:br>
            <a:r>
              <a:rPr lang="en-US" sz="3200" baseline="0" dirty="0">
                <a:latin typeface="+mj-lt"/>
              </a:rPr>
              <a:t>(total project of $30,000 or more). </a:t>
            </a:r>
            <a:endParaRPr lang="en-US"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152400"/>
            <a:ext cx="6629400" cy="929640"/>
          </a:xfrm>
        </p:spPr>
        <p:txBody>
          <a:bodyPr>
            <a:normAutofit/>
          </a:bodyPr>
          <a:lstStyle/>
          <a:p>
            <a:pPr marR="0" algn="ctr" rtl="0"/>
            <a:r>
              <a:rPr lang="en-US" sz="4000" baseline="0" dirty="0">
                <a:latin typeface="Verdana"/>
              </a:rPr>
              <a:t>Project Timeframe</a:t>
            </a:r>
          </a:p>
        </p:txBody>
      </p:sp>
      <p:sp>
        <p:nvSpPr>
          <p:cNvPr id="3" name="Text Placeholder 2"/>
          <p:cNvSpPr>
            <a:spLocks noGrp="1"/>
          </p:cNvSpPr>
          <p:nvPr>
            <p:ph type="body" idx="1"/>
          </p:nvPr>
        </p:nvSpPr>
        <p:spPr>
          <a:xfrm>
            <a:off x="762000" y="914400"/>
            <a:ext cx="7620000" cy="4846320"/>
          </a:xfrm>
        </p:spPr>
        <p:txBody>
          <a:bodyPr>
            <a:noAutofit/>
          </a:bodyPr>
          <a:lstStyle/>
          <a:p>
            <a:pPr>
              <a:lnSpc>
                <a:spcPct val="100000"/>
              </a:lnSpc>
            </a:pPr>
            <a:r>
              <a:rPr lang="en-US" sz="2800" dirty="0"/>
              <a:t>Advertising must run in FY24 </a:t>
            </a:r>
          </a:p>
          <a:p>
            <a:pPr marL="0" indent="0">
              <a:lnSpc>
                <a:spcPct val="100000"/>
              </a:lnSpc>
              <a:buNone/>
            </a:pPr>
            <a:r>
              <a:rPr lang="en-US" sz="2800" dirty="0"/>
              <a:t>               (July 1, 2023 – June 30, 2024).</a:t>
            </a:r>
          </a:p>
          <a:p>
            <a:pPr marL="0" indent="0">
              <a:lnSpc>
                <a:spcPct val="100000"/>
              </a:lnSpc>
              <a:buNone/>
            </a:pPr>
            <a:endParaRPr lang="en-US" sz="500" baseline="0" dirty="0"/>
          </a:p>
          <a:p>
            <a:r>
              <a:rPr lang="en-US" sz="2800" dirty="0"/>
              <a:t>Development Grant projects must begin in FY24.  It is recognized that some projects may require more than a year to complete. Up to 24 months will be allowed, after which no TRIPP funds will be released for the project without prior approval of a timely written request for a project extension.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algn="ctr" rtl="0"/>
            <a:r>
              <a:rPr lang="en-US" sz="4000" baseline="0" dirty="0">
                <a:latin typeface="Verdana"/>
              </a:rPr>
              <a:t>Match</a:t>
            </a:r>
          </a:p>
        </p:txBody>
      </p:sp>
      <p:sp>
        <p:nvSpPr>
          <p:cNvPr id="3" name="Text Placeholder 2"/>
          <p:cNvSpPr>
            <a:spLocks noGrp="1"/>
          </p:cNvSpPr>
          <p:nvPr>
            <p:ph type="body" idx="1"/>
          </p:nvPr>
        </p:nvSpPr>
        <p:spPr/>
        <p:txBody>
          <a:bodyPr>
            <a:normAutofit/>
          </a:bodyPr>
          <a:lstStyle/>
          <a:p>
            <a:r>
              <a:rPr lang="en-US" sz="2800" dirty="0">
                <a:latin typeface="+mj-lt"/>
              </a:rPr>
              <a:t>For Advertising Awards, match must be all cash.  </a:t>
            </a:r>
            <a:r>
              <a:rPr lang="en-US" sz="2800" dirty="0">
                <a:solidFill>
                  <a:srgbClr val="0070C0"/>
                </a:solidFill>
                <a:latin typeface="+mj-lt"/>
              </a:rPr>
              <a:t>Cash match is 33.3%. </a:t>
            </a:r>
            <a:br>
              <a:rPr lang="en-US" sz="2400" dirty="0">
                <a:latin typeface="+mj-lt"/>
              </a:rPr>
            </a:br>
            <a:endParaRPr lang="en-US" sz="2000" dirty="0">
              <a:latin typeface="+mj-lt"/>
            </a:endParaRPr>
          </a:p>
          <a:p>
            <a:r>
              <a:rPr lang="en-US" sz="2800" dirty="0">
                <a:latin typeface="+mj-lt"/>
              </a:rPr>
              <a:t>For Development Grants, 25% of the </a:t>
            </a:r>
            <a:r>
              <a:rPr lang="en-US" sz="2800" u="sng" dirty="0">
                <a:latin typeface="+mj-lt"/>
              </a:rPr>
              <a:t>match</a:t>
            </a:r>
            <a:r>
              <a:rPr lang="en-US" sz="2800" dirty="0">
                <a:latin typeface="+mj-lt"/>
              </a:rPr>
              <a:t> can be in-kind (documented donations of goods or services for the project, but not staff or volunteer time).</a:t>
            </a:r>
            <a:endParaRPr lang="en-US" sz="1700" dirty="0">
              <a:latin typeface="+mj-lt"/>
            </a:endParaRPr>
          </a:p>
          <a:p>
            <a:endParaRPr lang="en-US" sz="2800" dirty="0">
              <a:latin typeface="+mj-lt"/>
            </a:endParaRP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055" y="152400"/>
            <a:ext cx="6705600" cy="1143000"/>
          </a:xfrm>
        </p:spPr>
        <p:txBody>
          <a:bodyPr>
            <a:normAutofit/>
          </a:bodyPr>
          <a:lstStyle/>
          <a:p>
            <a:pPr marR="0" algn="ctr" rtl="0"/>
            <a:r>
              <a:rPr lang="en-US" sz="4000" baseline="0" dirty="0">
                <a:latin typeface="Verdana"/>
              </a:rPr>
              <a:t>FY24 Application</a:t>
            </a:r>
          </a:p>
        </p:txBody>
      </p:sp>
      <p:sp>
        <p:nvSpPr>
          <p:cNvPr id="3" name="Text Placeholder 2"/>
          <p:cNvSpPr>
            <a:spLocks noGrp="1"/>
          </p:cNvSpPr>
          <p:nvPr>
            <p:ph type="body" idx="1"/>
          </p:nvPr>
        </p:nvSpPr>
        <p:spPr>
          <a:xfrm>
            <a:off x="1018293" y="1293341"/>
            <a:ext cx="6990945" cy="4846320"/>
          </a:xfrm>
        </p:spPr>
        <p:txBody>
          <a:bodyPr>
            <a:noAutofit/>
          </a:bodyPr>
          <a:lstStyle/>
          <a:p>
            <a:r>
              <a:rPr lang="en-US" sz="2800" baseline="0" dirty="0">
                <a:latin typeface="+mj-lt"/>
              </a:rPr>
              <a:t>One application to</a:t>
            </a:r>
            <a:r>
              <a:rPr lang="en-US" sz="2800" dirty="0">
                <a:latin typeface="+mj-lt"/>
              </a:rPr>
              <a:t> apply for either</a:t>
            </a:r>
            <a:r>
              <a:rPr lang="en-US" sz="2800" baseline="0" dirty="0">
                <a:latin typeface="+mj-lt"/>
              </a:rPr>
              <a:t> Advertising</a:t>
            </a:r>
            <a:r>
              <a:rPr lang="en-US" sz="2800" dirty="0">
                <a:latin typeface="+mj-lt"/>
              </a:rPr>
              <a:t> Award and/or Development Grant. </a:t>
            </a:r>
            <a:br>
              <a:rPr lang="en-US" sz="2800" dirty="0">
                <a:latin typeface="+mj-lt"/>
              </a:rPr>
            </a:br>
            <a:endParaRPr lang="en-US" sz="2800" dirty="0">
              <a:latin typeface="+mj-lt"/>
            </a:endParaRPr>
          </a:p>
          <a:p>
            <a:r>
              <a:rPr lang="en-US" sz="2800" dirty="0">
                <a:latin typeface="+mj-lt"/>
              </a:rPr>
              <a:t>You may submit 2 separate applications (one Advertising and one Development) if your proposed projects are not closely related.</a:t>
            </a:r>
            <a:br>
              <a:rPr lang="en-US" sz="2800" dirty="0">
                <a:latin typeface="+mj-lt"/>
              </a:rPr>
            </a:br>
            <a:endParaRPr lang="en-US" sz="2800" dirty="0">
              <a:latin typeface="+mj-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algn="ctr" rtl="0"/>
            <a:r>
              <a:rPr lang="en-US" sz="4000" baseline="0" dirty="0">
                <a:latin typeface="Verdana"/>
              </a:rPr>
              <a:t>Advertising AWARD</a:t>
            </a:r>
          </a:p>
        </p:txBody>
      </p:sp>
      <p:sp>
        <p:nvSpPr>
          <p:cNvPr id="3" name="Text Placeholder 2"/>
          <p:cNvSpPr>
            <a:spLocks noGrp="1"/>
          </p:cNvSpPr>
          <p:nvPr>
            <p:ph type="body" idx="1"/>
          </p:nvPr>
        </p:nvSpPr>
        <p:spPr>
          <a:xfrm>
            <a:off x="1066800" y="1143000"/>
            <a:ext cx="6705600" cy="3962400"/>
          </a:xfrm>
        </p:spPr>
        <p:txBody>
          <a:bodyPr>
            <a:normAutofit/>
          </a:bodyPr>
          <a:lstStyle/>
          <a:p>
            <a:r>
              <a:rPr lang="en-US" sz="4000" dirty="0"/>
              <a:t>$180,000 available for FY24 TRIPP Advertising awards.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356" y="152400"/>
            <a:ext cx="6705600" cy="1143000"/>
          </a:xfrm>
        </p:spPr>
        <p:txBody>
          <a:bodyPr>
            <a:normAutofit fontScale="90000"/>
          </a:bodyPr>
          <a:lstStyle/>
          <a:p>
            <a:pPr algn="ctr"/>
            <a:r>
              <a:rPr lang="en-US" dirty="0">
                <a:latin typeface="Verdana"/>
              </a:rPr>
              <a:t>ADVERTISING Media Selection</a:t>
            </a:r>
            <a:endParaRPr lang="en-US" dirty="0"/>
          </a:p>
        </p:txBody>
      </p:sp>
      <p:sp>
        <p:nvSpPr>
          <p:cNvPr id="3" name="Text Placeholder 2"/>
          <p:cNvSpPr>
            <a:spLocks noGrp="1"/>
          </p:cNvSpPr>
          <p:nvPr>
            <p:ph type="body" idx="1"/>
          </p:nvPr>
        </p:nvSpPr>
        <p:spPr>
          <a:xfrm>
            <a:off x="987356" y="1371600"/>
            <a:ext cx="7394643" cy="4419600"/>
          </a:xfrm>
        </p:spPr>
        <p:txBody>
          <a:bodyPr>
            <a:normAutofit/>
          </a:bodyPr>
          <a:lstStyle/>
          <a:p>
            <a:r>
              <a:rPr lang="en-US" sz="3000" dirty="0">
                <a:latin typeface="+mj-lt"/>
                <a:ea typeface="Verdana" panose="020B0604030504040204" pitchFamily="34" charset="0"/>
                <a:cs typeface="Verdana" panose="020B0604030504040204" pitchFamily="34" charset="0"/>
              </a:rPr>
              <a:t>FY24 </a:t>
            </a:r>
            <a:r>
              <a:rPr lang="en-US" sz="3000" dirty="0">
                <a:solidFill>
                  <a:srgbClr val="0070C0"/>
                </a:solidFill>
                <a:latin typeface="+mj-lt"/>
                <a:ea typeface="Verdana" panose="020B0604030504040204" pitchFamily="34" charset="0"/>
                <a:cs typeface="Verdana" panose="020B0604030504040204" pitchFamily="34" charset="0"/>
              </a:rPr>
              <a:t>All Non-Local media (Maximum request of $40,000)  Cash match is 33.3% </a:t>
            </a:r>
          </a:p>
          <a:p>
            <a:pPr marL="530352" lvl="2" indent="0">
              <a:buNone/>
            </a:pPr>
            <a:endParaRPr lang="en-US" sz="1400" dirty="0">
              <a:solidFill>
                <a:srgbClr val="0070C0"/>
              </a:solidFill>
              <a:latin typeface="+mj-lt"/>
              <a:ea typeface="Verdana" panose="020B0604030504040204" pitchFamily="34" charset="0"/>
              <a:cs typeface="Verdana" panose="020B0604030504040204" pitchFamily="34" charset="0"/>
            </a:endParaRPr>
          </a:p>
          <a:p>
            <a:r>
              <a:rPr lang="en-US" sz="3000" dirty="0">
                <a:latin typeface="+mj-lt"/>
                <a:ea typeface="Verdana" panose="020B0604030504040204" pitchFamily="34" charset="0"/>
                <a:cs typeface="Verdana" panose="020B0604030504040204" pitchFamily="34" charset="0"/>
              </a:rPr>
              <a:t>T</a:t>
            </a:r>
            <a:r>
              <a:rPr lang="en-US" sz="3000" dirty="0">
                <a:latin typeface="+mj-lt"/>
              </a:rPr>
              <a:t>he media schedule budget must be placed with only non-local media outlets that can demonstrate at least half of their audience resides outside Frederick County.</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11653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6705600" cy="1143000"/>
          </a:xfrm>
        </p:spPr>
        <p:txBody>
          <a:bodyPr>
            <a:noAutofit/>
          </a:bodyPr>
          <a:lstStyle/>
          <a:p>
            <a:pPr algn="ctr"/>
            <a:r>
              <a:rPr lang="en-US" dirty="0">
                <a:latin typeface="Verdana" panose="020B0604030504040204" pitchFamily="34" charset="0"/>
                <a:ea typeface="Verdana" panose="020B0604030504040204" pitchFamily="34" charset="0"/>
                <a:cs typeface="Verdana" panose="020B0604030504040204" pitchFamily="34" charset="0"/>
              </a:rPr>
              <a:t>Digital</a:t>
            </a:r>
            <a:r>
              <a:rPr lang="en-US" sz="4000" dirty="0"/>
              <a:t> </a:t>
            </a:r>
            <a:r>
              <a:rPr lang="en-US" dirty="0">
                <a:latin typeface="Verdana" panose="020B0604030504040204" pitchFamily="34" charset="0"/>
                <a:ea typeface="Verdana" panose="020B0604030504040204" pitchFamily="34" charset="0"/>
                <a:cs typeface="Verdana" panose="020B0604030504040204" pitchFamily="34" charset="0"/>
              </a:rPr>
              <a:t>and online advertising</a:t>
            </a:r>
          </a:p>
        </p:txBody>
      </p:sp>
      <p:sp>
        <p:nvSpPr>
          <p:cNvPr id="3" name="Text Placeholder 2"/>
          <p:cNvSpPr>
            <a:spLocks noGrp="1"/>
          </p:cNvSpPr>
          <p:nvPr>
            <p:ph type="body" idx="1"/>
          </p:nvPr>
        </p:nvSpPr>
        <p:spPr>
          <a:xfrm>
            <a:off x="1011194" y="1676400"/>
            <a:ext cx="6989805" cy="4343400"/>
          </a:xfrm>
        </p:spPr>
        <p:txBody>
          <a:bodyPr>
            <a:normAutofit fontScale="92500" lnSpcReduction="10000"/>
          </a:bodyPr>
          <a:lstStyle/>
          <a:p>
            <a:endParaRPr lang="en-US" sz="2800" dirty="0"/>
          </a:p>
          <a:p>
            <a:r>
              <a:rPr lang="en-US" sz="2800" dirty="0"/>
              <a:t>Ads placed on websites, native / sponsored content on relevant web channels, mobile advertising, etc.</a:t>
            </a:r>
            <a:br>
              <a:rPr lang="en-US" sz="2800" dirty="0"/>
            </a:br>
            <a:endParaRPr lang="en-US" sz="2800" dirty="0"/>
          </a:p>
          <a:p>
            <a:pPr lvl="0"/>
            <a:r>
              <a:rPr lang="en-US" sz="2800" dirty="0"/>
              <a:t>Ads which are paid at time of placement such as social media advertising, paid video placement, etc. will not be considered part of the TRIPP advertising program. </a:t>
            </a:r>
          </a:p>
          <a:p>
            <a:pPr marL="0" lvl="0" indent="0">
              <a:buNone/>
            </a:pPr>
            <a:endParaRPr lang="en-US" sz="4200" dirty="0"/>
          </a:p>
          <a:p>
            <a:pPr lvl="0"/>
            <a:endParaRPr lang="en-US" sz="2400" dirty="0"/>
          </a:p>
        </p:txBody>
      </p:sp>
    </p:spTree>
    <p:extLst>
      <p:ext uri="{BB962C8B-B14F-4D97-AF65-F5344CB8AC3E}">
        <p14:creationId xmlns:p14="http://schemas.microsoft.com/office/powerpoint/2010/main" val="3131856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162800" cy="1600200"/>
          </a:xfrm>
        </p:spPr>
        <p:txBody>
          <a:bodyPr>
            <a:noAutofit/>
          </a:bodyPr>
          <a:lstStyle/>
          <a:p>
            <a:pPr algn="ctr"/>
            <a:br>
              <a:rPr lang="en-US" sz="4000" dirty="0">
                <a:latin typeface="Verdana"/>
              </a:rPr>
            </a:br>
            <a:r>
              <a:rPr lang="en-US" sz="4000" dirty="0">
                <a:latin typeface="Verdana"/>
              </a:rPr>
              <a:t>“TRIPP” </a:t>
            </a:r>
            <a:br>
              <a:rPr lang="en-US" sz="3600" dirty="0">
                <a:latin typeface="Verdana"/>
              </a:rPr>
            </a:br>
            <a:r>
              <a:rPr lang="en-US" sz="3600" cap="small" dirty="0">
                <a:latin typeface="Verdana"/>
              </a:rPr>
              <a:t>Tourism Reinvestment in Promotion &amp; Product</a:t>
            </a:r>
            <a:br>
              <a:rPr lang="en-US" sz="3600" cap="small" dirty="0">
                <a:latin typeface="Verdana"/>
              </a:rPr>
            </a:br>
            <a:br>
              <a:rPr lang="en-US" sz="3600" i="1" cap="small" dirty="0">
                <a:solidFill>
                  <a:srgbClr val="131C61"/>
                </a:solidFill>
              </a:rPr>
            </a:br>
            <a:endParaRPr lang="en-US" sz="3600" cap="small" dirty="0">
              <a:latin typeface="Verdana"/>
            </a:endParaRPr>
          </a:p>
        </p:txBody>
      </p:sp>
      <p:sp>
        <p:nvSpPr>
          <p:cNvPr id="3" name="Text Placeholder 2"/>
          <p:cNvSpPr>
            <a:spLocks noGrp="1"/>
          </p:cNvSpPr>
          <p:nvPr>
            <p:ph type="body" idx="1"/>
          </p:nvPr>
        </p:nvSpPr>
        <p:spPr>
          <a:xfrm>
            <a:off x="838200" y="2590800"/>
            <a:ext cx="7315200" cy="4236720"/>
          </a:xfrm>
        </p:spPr>
        <p:txBody>
          <a:bodyPr>
            <a:normAutofit lnSpcReduction="10000"/>
          </a:bodyPr>
          <a:lstStyle/>
          <a:p>
            <a:pPr marL="0" indent="0">
              <a:buClr>
                <a:srgbClr val="C00000"/>
              </a:buClr>
              <a:buNone/>
            </a:pPr>
            <a:r>
              <a:rPr lang="en-US" sz="3200" dirty="0"/>
              <a:t>A program through which Visit Frederick partners with non-profit attractions and events to entice residents of other areas to visit Frederick County.</a:t>
            </a:r>
          </a:p>
          <a:p>
            <a:pPr marL="0" indent="0">
              <a:buClr>
                <a:srgbClr val="C00000"/>
              </a:buClr>
              <a:buNone/>
            </a:pPr>
            <a:endParaRPr lang="en-US" sz="1800" dirty="0"/>
          </a:p>
          <a:p>
            <a:pPr marL="0" indent="0">
              <a:buClr>
                <a:srgbClr val="C00000"/>
              </a:buClr>
              <a:buNone/>
            </a:pPr>
            <a:endParaRPr lang="en-US" sz="3200" dirty="0">
              <a:solidFill>
                <a:schemeClr val="bg1"/>
              </a:solidFill>
            </a:endParaRPr>
          </a:p>
          <a:p>
            <a:pPr marL="0" indent="0">
              <a:buClr>
                <a:srgbClr val="C00000"/>
              </a:buClr>
              <a:buNone/>
            </a:pPr>
            <a:r>
              <a:rPr lang="en-US" sz="3200" dirty="0">
                <a:solidFill>
                  <a:schemeClr val="bg1"/>
                </a:solidFill>
              </a:rPr>
              <a:t>TRIPP AWARD $300,000</a:t>
            </a:r>
          </a:p>
          <a:p>
            <a:pPr>
              <a:buClr>
                <a:srgbClr val="C00000"/>
              </a:buClr>
            </a:pPr>
            <a:endParaRPr lang="en-US" sz="3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latin typeface="Verdana" panose="020B0604030504040204" pitchFamily="34" charset="0"/>
                <a:ea typeface="Verdana" panose="020B0604030504040204" pitchFamily="34" charset="0"/>
              </a:rPr>
              <a:t>DIGITAL AND ONLINE ADVERTISING</a:t>
            </a:r>
          </a:p>
        </p:txBody>
      </p:sp>
      <p:sp>
        <p:nvSpPr>
          <p:cNvPr id="3" name="Text Placeholder 2"/>
          <p:cNvSpPr>
            <a:spLocks noGrp="1"/>
          </p:cNvSpPr>
          <p:nvPr>
            <p:ph type="body" idx="1"/>
          </p:nvPr>
        </p:nvSpPr>
        <p:spPr>
          <a:xfrm>
            <a:off x="990600" y="1143000"/>
            <a:ext cx="6248400" cy="4550736"/>
          </a:xfrm>
        </p:spPr>
        <p:txBody>
          <a:bodyPr>
            <a:normAutofit/>
          </a:bodyPr>
          <a:lstStyle/>
          <a:p>
            <a:pPr marL="0" indent="0">
              <a:buNone/>
            </a:pPr>
            <a:r>
              <a:rPr lang="en-US" sz="2400" dirty="0"/>
              <a:t>All paid digital content and online advertising funded through TRIPP must include a link to a page with related content on the awardee’s website.   That landing page on the awardee’s website must include the TRIPP “Visit Frederick City &amp; County” logo graphic with a live link to the VisitFrederick.org website</a:t>
            </a:r>
          </a:p>
        </p:txBody>
      </p:sp>
    </p:spTree>
    <p:extLst>
      <p:ext uri="{BB962C8B-B14F-4D97-AF65-F5344CB8AC3E}">
        <p14:creationId xmlns:p14="http://schemas.microsoft.com/office/powerpoint/2010/main" val="158698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latin typeface="Verdana" panose="020B0604030504040204" pitchFamily="34" charset="0"/>
                <a:ea typeface="Verdana" panose="020B0604030504040204" pitchFamily="34" charset="0"/>
              </a:rPr>
              <a:t>TRIPP Advertising</a:t>
            </a:r>
          </a:p>
        </p:txBody>
      </p:sp>
      <p:sp>
        <p:nvSpPr>
          <p:cNvPr id="3" name="Text Placeholder 2"/>
          <p:cNvSpPr>
            <a:spLocks noGrp="1"/>
          </p:cNvSpPr>
          <p:nvPr>
            <p:ph type="body" idx="1"/>
          </p:nvPr>
        </p:nvSpPr>
        <p:spPr>
          <a:xfrm>
            <a:off x="1143000" y="914400"/>
            <a:ext cx="6705600" cy="4846320"/>
          </a:xfrm>
        </p:spPr>
        <p:txBody>
          <a:bodyPr/>
          <a:lstStyle/>
          <a:p>
            <a:r>
              <a:rPr lang="en-US" sz="2400" dirty="0"/>
              <a:t>Applicant places the ads. Visit Frederick must directly pay the media outlet. The awardee will submit a Request for Payment form, media outlet invoice(s), proof of performance (original tear-sheet, radio spot audio file, screenshot, etc.) and 33.3% of total invoice amount* as cash match payable “Tourism Council of Frederick County.”</a:t>
            </a:r>
          </a:p>
          <a:p>
            <a:pPr marL="0" indent="0">
              <a:buNone/>
            </a:pPr>
            <a:endParaRPr lang="en-US" sz="1000" dirty="0"/>
          </a:p>
          <a:p>
            <a:r>
              <a:rPr lang="en-US" dirty="0"/>
              <a:t>* until TRIPP award is expended, then awardee pays match plus remainder.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latin typeface="Verdana" panose="020B0604030504040204" pitchFamily="34" charset="0"/>
                <a:ea typeface="Verdana" panose="020B0604030504040204" pitchFamily="34" charset="0"/>
              </a:rPr>
              <a:t>TRIPP Advertising</a:t>
            </a:r>
          </a:p>
        </p:txBody>
      </p:sp>
      <p:sp>
        <p:nvSpPr>
          <p:cNvPr id="3" name="Text Placeholder 2"/>
          <p:cNvSpPr>
            <a:spLocks noGrp="1"/>
          </p:cNvSpPr>
          <p:nvPr>
            <p:ph type="body" idx="1"/>
          </p:nvPr>
        </p:nvSpPr>
        <p:spPr>
          <a:xfrm>
            <a:off x="1066800" y="1219200"/>
            <a:ext cx="6705600" cy="4846320"/>
          </a:xfrm>
        </p:spPr>
        <p:txBody>
          <a:bodyPr/>
          <a:lstStyle/>
          <a:p>
            <a:r>
              <a:rPr lang="en-US" sz="3200" dirty="0"/>
              <a:t>It is important to properly submit request for payment (request for payment form, invoice, cash match and actual size tear sheet) to Visit Frederick at least 10 days prior to the due date of the invoice. </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6705600" cy="1143000"/>
          </a:xfrm>
        </p:spPr>
        <p:txBody>
          <a:bodyPr/>
          <a:lstStyle/>
          <a:p>
            <a:pPr algn="ctr"/>
            <a:r>
              <a:rPr lang="en-US" sz="3600" dirty="0">
                <a:latin typeface="Verdana" panose="020B0604030504040204" pitchFamily="34" charset="0"/>
                <a:ea typeface="Verdana" panose="020B0604030504040204" pitchFamily="34" charset="0"/>
              </a:rPr>
              <a:t>Submit media schedule</a:t>
            </a:r>
          </a:p>
        </p:txBody>
      </p:sp>
      <p:sp>
        <p:nvSpPr>
          <p:cNvPr id="4" name="TextBox 3"/>
          <p:cNvSpPr txBox="1"/>
          <p:nvPr/>
        </p:nvSpPr>
        <p:spPr>
          <a:xfrm>
            <a:off x="1752600" y="2514600"/>
            <a:ext cx="184731" cy="369332"/>
          </a:xfrm>
          <a:prstGeom prst="rect">
            <a:avLst/>
          </a:prstGeom>
          <a:noFill/>
        </p:spPr>
        <p:txBody>
          <a:bodyPr wrap="none" rtlCol="0">
            <a:spAutoFit/>
          </a:bodyPr>
          <a:lstStyle/>
          <a:p>
            <a:endParaRPr lang="en-US" dirty="0"/>
          </a:p>
        </p:txBody>
      </p:sp>
      <p:sp>
        <p:nvSpPr>
          <p:cNvPr id="6" name="TextBox 5"/>
          <p:cNvSpPr txBox="1"/>
          <p:nvPr/>
        </p:nvSpPr>
        <p:spPr>
          <a:xfrm>
            <a:off x="228600" y="5679388"/>
            <a:ext cx="6477000" cy="615553"/>
          </a:xfrm>
          <a:prstGeom prst="rect">
            <a:avLst/>
          </a:prstGeom>
          <a:noFill/>
        </p:spPr>
        <p:txBody>
          <a:bodyPr wrap="square" rtlCol="0">
            <a:spAutoFit/>
          </a:bodyPr>
          <a:lstStyle/>
          <a:p>
            <a:r>
              <a:rPr lang="en-US" sz="1600" dirty="0">
                <a:solidFill>
                  <a:srgbClr val="0070C0"/>
                </a:solidFill>
              </a:rPr>
              <a:t> </a:t>
            </a:r>
            <a:r>
              <a:rPr lang="en-US" sz="1600" dirty="0">
                <a:solidFill>
                  <a:schemeClr val="bg1"/>
                </a:solidFill>
              </a:rPr>
              <a:t>File is formula driven, no need to enter data in Total Cost column</a:t>
            </a:r>
          </a:p>
          <a:p>
            <a:endParaRPr lang="en-US" dirty="0"/>
          </a:p>
        </p:txBody>
      </p:sp>
      <p:sp>
        <p:nvSpPr>
          <p:cNvPr id="8" name="Rectangle 7"/>
          <p:cNvSpPr/>
          <p:nvPr/>
        </p:nvSpPr>
        <p:spPr>
          <a:xfrm>
            <a:off x="685800" y="762000"/>
            <a:ext cx="7315200" cy="4823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Object 15"/>
          <p:cNvGraphicFramePr>
            <a:graphicFrameLocks noChangeAspect="1"/>
          </p:cNvGraphicFramePr>
          <p:nvPr>
            <p:extLst>
              <p:ext uri="{D42A27DB-BD31-4B8C-83A1-F6EECF244321}">
                <p14:modId xmlns:p14="http://schemas.microsoft.com/office/powerpoint/2010/main" val="717180613"/>
              </p:ext>
            </p:extLst>
          </p:nvPr>
        </p:nvGraphicFramePr>
        <p:xfrm>
          <a:off x="1143000" y="1714500"/>
          <a:ext cx="6324600" cy="3871913"/>
        </p:xfrm>
        <a:graphic>
          <a:graphicData uri="http://schemas.openxmlformats.org/presentationml/2006/ole">
            <mc:AlternateContent xmlns:mc="http://schemas.openxmlformats.org/markup-compatibility/2006">
              <mc:Choice xmlns:v="urn:schemas-microsoft-com:vml" Requires="v">
                <p:oleObj name="Worksheet" r:id="rId2" imgW="8743984" imgH="6334057" progId="Excel.Sheet.12">
                  <p:embed/>
                </p:oleObj>
              </mc:Choice>
              <mc:Fallback>
                <p:oleObj name="Worksheet" r:id="rId2" imgW="8743984" imgH="6334057" progId="Excel.Sheet.12">
                  <p:embed/>
                  <p:pic>
                    <p:nvPicPr>
                      <p:cNvPr id="0" name=""/>
                      <p:cNvPicPr/>
                      <p:nvPr/>
                    </p:nvPicPr>
                    <p:blipFill>
                      <a:blip r:embed="rId3"/>
                      <a:stretch>
                        <a:fillRect/>
                      </a:stretch>
                    </p:blipFill>
                    <p:spPr>
                      <a:xfrm>
                        <a:off x="1143000" y="1714500"/>
                        <a:ext cx="6324600" cy="3871913"/>
                      </a:xfrm>
                      <a:prstGeom prst="rect">
                        <a:avLst/>
                      </a:prstGeom>
                    </p:spPr>
                  </p:pic>
                </p:oleObj>
              </mc:Fallback>
            </mc:AlternateContent>
          </a:graphicData>
        </a:graphic>
      </p:graphicFrame>
    </p:spTree>
    <p:extLst>
      <p:ext uri="{BB962C8B-B14F-4D97-AF65-F5344CB8AC3E}">
        <p14:creationId xmlns:p14="http://schemas.microsoft.com/office/powerpoint/2010/main" val="431213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0040"/>
            <a:ext cx="8001000" cy="1143000"/>
          </a:xfrm>
        </p:spPr>
        <p:txBody>
          <a:bodyPr/>
          <a:lstStyle/>
          <a:p>
            <a:pPr algn="ctr"/>
            <a:r>
              <a:rPr lang="en-US" sz="4000" dirty="0">
                <a:latin typeface="Verdana" panose="020B0604030504040204" pitchFamily="34" charset="0"/>
                <a:ea typeface="Verdana" panose="020B0604030504040204" pitchFamily="34" charset="0"/>
              </a:rPr>
              <a:t>Logo Requirement IN ADS</a:t>
            </a:r>
          </a:p>
        </p:txBody>
      </p:sp>
      <p:sp>
        <p:nvSpPr>
          <p:cNvPr id="3" name="Text Placeholder 2"/>
          <p:cNvSpPr>
            <a:spLocks noGrp="1"/>
          </p:cNvSpPr>
          <p:nvPr>
            <p:ph type="body" idx="1"/>
          </p:nvPr>
        </p:nvSpPr>
        <p:spPr/>
        <p:txBody>
          <a:bodyPr/>
          <a:lstStyle/>
          <a:p>
            <a:r>
              <a:rPr lang="en-US"/>
              <a:t>TRIPP logo should occupy at least 10% of print ad space.</a:t>
            </a:r>
          </a:p>
          <a:p>
            <a:endParaRPr lang="en-US"/>
          </a:p>
          <a:p>
            <a:endParaRPr lang="en-US" dirty="0"/>
          </a:p>
        </p:txBody>
      </p:sp>
      <p:pic>
        <p:nvPicPr>
          <p:cNvPr id="13" name="Picture 12"/>
          <p:cNvPicPr>
            <a:picLocks noChangeAspect="1"/>
          </p:cNvPicPr>
          <p:nvPr/>
        </p:nvPicPr>
        <p:blipFill>
          <a:blip r:embed="rId3"/>
          <a:stretch>
            <a:fillRect/>
          </a:stretch>
        </p:blipFill>
        <p:spPr>
          <a:xfrm>
            <a:off x="650111" y="1765380"/>
            <a:ext cx="1610840" cy="560549"/>
          </a:xfrm>
          <a:prstGeom prst="rect">
            <a:avLst/>
          </a:prstGeom>
        </p:spPr>
      </p:pic>
      <p:sp>
        <p:nvSpPr>
          <p:cNvPr id="8" name="TextBox 7"/>
          <p:cNvSpPr txBox="1"/>
          <p:nvPr/>
        </p:nvSpPr>
        <p:spPr>
          <a:xfrm rot="21228610">
            <a:off x="1765198" y="5028296"/>
            <a:ext cx="1939653" cy="338554"/>
          </a:xfrm>
          <a:prstGeom prst="rect">
            <a:avLst/>
          </a:prstGeom>
          <a:noFill/>
        </p:spPr>
        <p:txBody>
          <a:bodyPr wrap="square" rtlCol="0">
            <a:spAutoFit/>
          </a:bodyPr>
          <a:lstStyle/>
          <a:p>
            <a:r>
              <a:rPr lang="en-US" sz="1600" i="1" dirty="0">
                <a:solidFill>
                  <a:schemeClr val="bg1">
                    <a:lumMod val="95000"/>
                  </a:schemeClr>
                </a:solidFill>
              </a:rPr>
              <a:t>TRIPP Ad examples</a:t>
            </a:r>
          </a:p>
        </p:txBody>
      </p:sp>
      <p:pic>
        <p:nvPicPr>
          <p:cNvPr id="9" name="Picture 8"/>
          <p:cNvPicPr>
            <a:picLocks noChangeAspect="1"/>
          </p:cNvPicPr>
          <p:nvPr/>
        </p:nvPicPr>
        <p:blipFill>
          <a:blip r:embed="rId4"/>
          <a:stretch>
            <a:fillRect/>
          </a:stretch>
        </p:blipFill>
        <p:spPr>
          <a:xfrm>
            <a:off x="-35668" y="2574573"/>
            <a:ext cx="4128776" cy="2972459"/>
          </a:xfrm>
          <a:prstGeom prst="rect">
            <a:avLst/>
          </a:prstGeom>
        </p:spPr>
      </p:pic>
      <p:pic>
        <p:nvPicPr>
          <p:cNvPr id="10" name="Picture 9"/>
          <p:cNvPicPr>
            <a:picLocks noChangeAspect="1"/>
          </p:cNvPicPr>
          <p:nvPr/>
        </p:nvPicPr>
        <p:blipFill>
          <a:blip r:embed="rId5"/>
          <a:stretch>
            <a:fillRect/>
          </a:stretch>
        </p:blipFill>
        <p:spPr>
          <a:xfrm>
            <a:off x="4196233" y="1548718"/>
            <a:ext cx="2471962" cy="3989685"/>
          </a:xfrm>
          <a:prstGeom prst="rect">
            <a:avLst/>
          </a:prstGeom>
        </p:spPr>
      </p:pic>
      <p:pic>
        <p:nvPicPr>
          <p:cNvPr id="4" name="Picture 3"/>
          <p:cNvPicPr>
            <a:picLocks noChangeAspect="1"/>
          </p:cNvPicPr>
          <p:nvPr/>
        </p:nvPicPr>
        <p:blipFill>
          <a:blip r:embed="rId6"/>
          <a:stretch>
            <a:fillRect/>
          </a:stretch>
        </p:blipFill>
        <p:spPr>
          <a:xfrm>
            <a:off x="6706811" y="1879024"/>
            <a:ext cx="2100285" cy="3591409"/>
          </a:xfrm>
          <a:prstGeom prst="rect">
            <a:avLst/>
          </a:prstGeom>
        </p:spPr>
      </p:pic>
      <p:sp>
        <p:nvSpPr>
          <p:cNvPr id="11" name="TextBox 10"/>
          <p:cNvSpPr txBox="1"/>
          <p:nvPr/>
        </p:nvSpPr>
        <p:spPr>
          <a:xfrm rot="21228610">
            <a:off x="3449774" y="5818583"/>
            <a:ext cx="1939653" cy="338554"/>
          </a:xfrm>
          <a:prstGeom prst="rect">
            <a:avLst/>
          </a:prstGeom>
          <a:noFill/>
        </p:spPr>
        <p:txBody>
          <a:bodyPr wrap="square" rtlCol="0">
            <a:spAutoFit/>
          </a:bodyPr>
          <a:lstStyle/>
          <a:p>
            <a:r>
              <a:rPr lang="en-US" sz="1600" i="1" dirty="0">
                <a:solidFill>
                  <a:schemeClr val="bg1">
                    <a:lumMod val="95000"/>
                  </a:schemeClr>
                </a:solidFill>
              </a:rPr>
              <a:t>TRIPP Ad examples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latin typeface="Verdana" panose="020B0604030504040204" pitchFamily="34" charset="0"/>
                <a:ea typeface="Verdana" panose="020B0604030504040204" pitchFamily="34" charset="0"/>
              </a:rPr>
              <a:t>Don’t forget </a:t>
            </a:r>
            <a:br>
              <a:rPr lang="en-US" sz="4000" dirty="0">
                <a:latin typeface="Verdana" panose="020B0604030504040204" pitchFamily="34" charset="0"/>
                <a:ea typeface="Verdana" panose="020B0604030504040204" pitchFamily="34" charset="0"/>
              </a:rPr>
            </a:br>
            <a:r>
              <a:rPr lang="en-US" sz="4000" dirty="0">
                <a:latin typeface="Verdana" panose="020B0604030504040204" pitchFamily="34" charset="0"/>
                <a:ea typeface="Verdana" panose="020B0604030504040204" pitchFamily="34" charset="0"/>
              </a:rPr>
              <a:t>“Maryland” or “MD”</a:t>
            </a:r>
          </a:p>
        </p:txBody>
      </p:sp>
      <p:sp>
        <p:nvSpPr>
          <p:cNvPr id="3" name="Text Placeholder 2"/>
          <p:cNvSpPr>
            <a:spLocks noGrp="1"/>
          </p:cNvSpPr>
          <p:nvPr>
            <p:ph type="body" idx="1"/>
          </p:nvPr>
        </p:nvSpPr>
        <p:spPr/>
        <p:txBody>
          <a:bodyPr/>
          <a:lstStyle/>
          <a:p>
            <a:r>
              <a:rPr lang="en-US" dirty="0"/>
              <a:t>Since the State logo is no longer required.</a:t>
            </a:r>
          </a:p>
        </p:txBody>
      </p:sp>
      <p:pic>
        <p:nvPicPr>
          <p:cNvPr id="13" name="Picture 12"/>
          <p:cNvPicPr>
            <a:picLocks noChangeAspect="1"/>
          </p:cNvPicPr>
          <p:nvPr/>
        </p:nvPicPr>
        <p:blipFill>
          <a:blip r:embed="rId3"/>
          <a:stretch>
            <a:fillRect/>
          </a:stretch>
        </p:blipFill>
        <p:spPr>
          <a:xfrm>
            <a:off x="457200" y="1750185"/>
            <a:ext cx="1610840" cy="560549"/>
          </a:xfrm>
          <a:prstGeom prst="rect">
            <a:avLst/>
          </a:prstGeom>
        </p:spPr>
      </p:pic>
      <p:sp>
        <p:nvSpPr>
          <p:cNvPr id="8" name="TextBox 7"/>
          <p:cNvSpPr txBox="1"/>
          <p:nvPr/>
        </p:nvSpPr>
        <p:spPr>
          <a:xfrm rot="21228610">
            <a:off x="1765198" y="5028296"/>
            <a:ext cx="1939653" cy="338554"/>
          </a:xfrm>
          <a:prstGeom prst="rect">
            <a:avLst/>
          </a:prstGeom>
          <a:noFill/>
        </p:spPr>
        <p:txBody>
          <a:bodyPr wrap="square" rtlCol="0">
            <a:spAutoFit/>
          </a:bodyPr>
          <a:lstStyle/>
          <a:p>
            <a:r>
              <a:rPr lang="en-US" sz="1600" i="1" dirty="0">
                <a:solidFill>
                  <a:schemeClr val="bg1">
                    <a:lumMod val="95000"/>
                  </a:schemeClr>
                </a:solidFill>
              </a:rPr>
              <a:t>TRIPP Ad examples</a:t>
            </a:r>
          </a:p>
        </p:txBody>
      </p:sp>
      <p:pic>
        <p:nvPicPr>
          <p:cNvPr id="9" name="Picture 8"/>
          <p:cNvPicPr>
            <a:picLocks noChangeAspect="1"/>
          </p:cNvPicPr>
          <p:nvPr/>
        </p:nvPicPr>
        <p:blipFill>
          <a:blip r:embed="rId4"/>
          <a:stretch>
            <a:fillRect/>
          </a:stretch>
        </p:blipFill>
        <p:spPr>
          <a:xfrm>
            <a:off x="-35668" y="2574573"/>
            <a:ext cx="4128776" cy="2972459"/>
          </a:xfrm>
          <a:prstGeom prst="rect">
            <a:avLst/>
          </a:prstGeom>
        </p:spPr>
      </p:pic>
      <p:pic>
        <p:nvPicPr>
          <p:cNvPr id="10" name="Picture 9"/>
          <p:cNvPicPr>
            <a:picLocks noChangeAspect="1"/>
          </p:cNvPicPr>
          <p:nvPr/>
        </p:nvPicPr>
        <p:blipFill>
          <a:blip r:embed="rId5"/>
          <a:stretch>
            <a:fillRect/>
          </a:stretch>
        </p:blipFill>
        <p:spPr>
          <a:xfrm>
            <a:off x="4196233" y="1548718"/>
            <a:ext cx="2471962" cy="3989685"/>
          </a:xfrm>
          <a:prstGeom prst="rect">
            <a:avLst/>
          </a:prstGeom>
        </p:spPr>
      </p:pic>
      <p:pic>
        <p:nvPicPr>
          <p:cNvPr id="4" name="Picture 3"/>
          <p:cNvPicPr>
            <a:picLocks noChangeAspect="1"/>
          </p:cNvPicPr>
          <p:nvPr/>
        </p:nvPicPr>
        <p:blipFill>
          <a:blip r:embed="rId6"/>
          <a:stretch>
            <a:fillRect/>
          </a:stretch>
        </p:blipFill>
        <p:spPr>
          <a:xfrm>
            <a:off x="6706811" y="1879024"/>
            <a:ext cx="2100285" cy="3591409"/>
          </a:xfrm>
          <a:prstGeom prst="rect">
            <a:avLst/>
          </a:prstGeom>
        </p:spPr>
      </p:pic>
      <p:sp>
        <p:nvSpPr>
          <p:cNvPr id="11" name="TextBox 10"/>
          <p:cNvSpPr txBox="1"/>
          <p:nvPr/>
        </p:nvSpPr>
        <p:spPr>
          <a:xfrm rot="21228610">
            <a:off x="3449774" y="5818583"/>
            <a:ext cx="1939653" cy="338554"/>
          </a:xfrm>
          <a:prstGeom prst="rect">
            <a:avLst/>
          </a:prstGeom>
          <a:noFill/>
        </p:spPr>
        <p:txBody>
          <a:bodyPr wrap="square" rtlCol="0">
            <a:spAutoFit/>
          </a:bodyPr>
          <a:lstStyle/>
          <a:p>
            <a:r>
              <a:rPr lang="en-US" sz="1600" i="1" dirty="0">
                <a:solidFill>
                  <a:schemeClr val="bg1">
                    <a:lumMod val="95000"/>
                  </a:schemeClr>
                </a:solidFill>
              </a:rPr>
              <a:t>TRIPP Ad examples</a:t>
            </a:r>
          </a:p>
        </p:txBody>
      </p:sp>
      <p:sp>
        <p:nvSpPr>
          <p:cNvPr id="5" name="Oval 4"/>
          <p:cNvSpPr/>
          <p:nvPr/>
        </p:nvSpPr>
        <p:spPr>
          <a:xfrm>
            <a:off x="2895600" y="3355980"/>
            <a:ext cx="609600" cy="22541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271776" y="5197573"/>
            <a:ext cx="1281424" cy="27286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696200" y="4038600"/>
            <a:ext cx="990599" cy="3048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863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50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50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0040"/>
            <a:ext cx="7772400" cy="1143000"/>
          </a:xfrm>
        </p:spPr>
        <p:txBody>
          <a:bodyPr/>
          <a:lstStyle/>
          <a:p>
            <a:pPr algn="ctr"/>
            <a:r>
              <a:rPr lang="en-US" sz="4000" dirty="0">
                <a:latin typeface="Verdana" panose="020B0604030504040204" pitchFamily="34" charset="0"/>
                <a:ea typeface="Verdana" panose="020B0604030504040204" pitchFamily="34" charset="0"/>
              </a:rPr>
              <a:t>Logo/COPY Requirement IN Broadcast ADS</a:t>
            </a:r>
          </a:p>
        </p:txBody>
      </p:sp>
      <p:sp>
        <p:nvSpPr>
          <p:cNvPr id="3" name="Text Placeholder 2"/>
          <p:cNvSpPr>
            <a:spLocks noGrp="1"/>
          </p:cNvSpPr>
          <p:nvPr>
            <p:ph type="body" idx="1"/>
          </p:nvPr>
        </p:nvSpPr>
        <p:spPr>
          <a:xfrm>
            <a:off x="990600" y="1609416"/>
            <a:ext cx="6705600" cy="4410384"/>
          </a:xfrm>
        </p:spPr>
        <p:txBody>
          <a:bodyPr/>
          <a:lstStyle/>
          <a:p>
            <a:r>
              <a:rPr lang="en-US" dirty="0"/>
              <a:t>Television spots should include the TRIPP logo. This logo should appear on the screen at least 3-5 seconds. </a:t>
            </a:r>
          </a:p>
          <a:p>
            <a:pPr marL="0" indent="0">
              <a:buNone/>
            </a:pPr>
            <a:endParaRPr lang="en-US" sz="800" dirty="0"/>
          </a:p>
          <a:p>
            <a:r>
              <a:rPr lang="en-US" dirty="0"/>
              <a:t>Radio spots must include the words “Visit Frederick, Maryland.” </a:t>
            </a:r>
          </a:p>
          <a:p>
            <a:pPr marL="0" indent="0">
              <a:buNone/>
            </a:pPr>
            <a:endParaRPr lang="en-US" sz="700" dirty="0"/>
          </a:p>
          <a:p>
            <a:r>
              <a:rPr lang="en-US" dirty="0"/>
              <a:t>Tear sheets, audio or video recordings, or similar proof of performance will be required before invoices are paid.  </a:t>
            </a:r>
          </a:p>
          <a:p>
            <a:pPr marL="0" indent="0">
              <a:buNone/>
            </a:pPr>
            <a:endParaRPr lang="en-US" sz="2400" dirty="0"/>
          </a:p>
          <a:p>
            <a:endParaRPr lang="en-US" dirty="0"/>
          </a:p>
        </p:txBody>
      </p:sp>
      <p:pic>
        <p:nvPicPr>
          <p:cNvPr id="13" name="Picture 12"/>
          <p:cNvPicPr>
            <a:picLocks noChangeAspect="1"/>
          </p:cNvPicPr>
          <p:nvPr/>
        </p:nvPicPr>
        <p:blipFill>
          <a:blip r:embed="rId3"/>
          <a:stretch>
            <a:fillRect/>
          </a:stretch>
        </p:blipFill>
        <p:spPr>
          <a:xfrm>
            <a:off x="5867400" y="5105400"/>
            <a:ext cx="2019300" cy="702687"/>
          </a:xfrm>
          <a:prstGeom prst="rect">
            <a:avLst/>
          </a:prstGeom>
        </p:spPr>
      </p:pic>
    </p:spTree>
    <p:extLst>
      <p:ext uri="{BB962C8B-B14F-4D97-AF65-F5344CB8AC3E}">
        <p14:creationId xmlns:p14="http://schemas.microsoft.com/office/powerpoint/2010/main" val="1278121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latin typeface="Verdana" panose="020B0604030504040204" pitchFamily="34" charset="0"/>
                <a:ea typeface="Verdana" panose="020B0604030504040204" pitchFamily="34" charset="0"/>
              </a:rPr>
              <a:t>Advertising Award note</a:t>
            </a:r>
          </a:p>
        </p:txBody>
      </p:sp>
      <p:sp>
        <p:nvSpPr>
          <p:cNvPr id="3" name="Text Placeholder 2"/>
          <p:cNvSpPr>
            <a:spLocks noGrp="1"/>
          </p:cNvSpPr>
          <p:nvPr>
            <p:ph type="body" idx="1"/>
          </p:nvPr>
        </p:nvSpPr>
        <p:spPr>
          <a:xfrm>
            <a:off x="990600" y="1676400"/>
            <a:ext cx="6705600" cy="3962400"/>
          </a:xfrm>
        </p:spPr>
        <p:txBody>
          <a:bodyPr>
            <a:normAutofit fontScale="92500"/>
          </a:bodyPr>
          <a:lstStyle/>
          <a:p>
            <a:r>
              <a:rPr lang="en-US" sz="2800" dirty="0"/>
              <a:t>Advertising awardee will open a separate account for TRIPP with vendor setting up as Visit Frederick/  (awardee name and address). </a:t>
            </a:r>
          </a:p>
          <a:p>
            <a:r>
              <a:rPr lang="en-US" sz="2800" dirty="0"/>
              <a:t>The awardee will provide vendor’s W-9 form with first payment request.  This form verifies the vendor’s taxpayer identification number.  </a:t>
            </a:r>
            <a:r>
              <a:rPr lang="en-US" sz="2600" dirty="0"/>
              <a:t>Payment will be held until W-9 is received.</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391400" cy="777240"/>
          </a:xfrm>
        </p:spPr>
        <p:txBody>
          <a:bodyPr>
            <a:normAutofit fontScale="90000"/>
          </a:bodyPr>
          <a:lstStyle/>
          <a:p>
            <a:pPr marR="0" algn="ctr" rtl="0"/>
            <a:r>
              <a:rPr lang="en-US" baseline="0" dirty="0">
                <a:latin typeface="Verdana"/>
              </a:rPr>
              <a:t>TRIPP Development Grant</a:t>
            </a:r>
          </a:p>
        </p:txBody>
      </p:sp>
      <p:sp>
        <p:nvSpPr>
          <p:cNvPr id="4" name="Text Placeholder 3"/>
          <p:cNvSpPr>
            <a:spLocks noGrp="1"/>
          </p:cNvSpPr>
          <p:nvPr>
            <p:ph type="body" idx="1"/>
          </p:nvPr>
        </p:nvSpPr>
        <p:spPr>
          <a:xfrm>
            <a:off x="457200" y="1219200"/>
            <a:ext cx="7543800" cy="4846320"/>
          </a:xfrm>
        </p:spPr>
        <p:txBody>
          <a:bodyPr/>
          <a:lstStyle/>
          <a:p>
            <a:r>
              <a:rPr lang="en-US" sz="2800" dirty="0"/>
              <a:t>Development Grants are available to non-profit organizations (potentially in partnership with for-profit organizations) to assist with up to 50% of the cost of tourism projects in Frederick County, to include: exhibits, events, activities, festivals, conferences, or programs in order to develop new tourism products for Visit Frederick to promote</a:t>
            </a:r>
            <a:r>
              <a:rPr lang="en-US" sz="2400" dirty="0"/>
              <a:t>. </a:t>
            </a:r>
          </a:p>
          <a:p>
            <a:endParaRPr lang="en-US" dirty="0"/>
          </a:p>
        </p:txBody>
      </p:sp>
      <p:sp>
        <p:nvSpPr>
          <p:cNvPr id="5" name="Text Placeholder 2"/>
          <p:cNvSpPr txBox="1">
            <a:spLocks/>
          </p:cNvSpPr>
          <p:nvPr/>
        </p:nvSpPr>
        <p:spPr>
          <a:xfrm>
            <a:off x="1066800" y="1447800"/>
            <a:ext cx="6705600" cy="484632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bg1">
                  <a:lumMod val="25000"/>
                </a:schemeClr>
              </a:buClr>
              <a:buSzPct val="73000"/>
              <a:buFont typeface="Wingdings 2"/>
              <a:buChar char=""/>
              <a:tabLst/>
              <a:defRPr/>
            </a:pPr>
            <a:endParaRPr kumimoji="0" lang="en-US" sz="2600" b="0" i="0" u="none" strike="noStrike" kern="1200" cap="none" spc="0" normalizeH="0" baseline="0" noProof="0" dirty="0">
              <a:ln>
                <a:noFill/>
              </a:ln>
              <a:solidFill>
                <a:srgbClr val="0070C0"/>
              </a:solidFill>
              <a:effectLst/>
              <a:uLnTx/>
              <a:uFillTx/>
              <a:latin typeface="+mn-lt"/>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838200"/>
            <a:ext cx="7391400" cy="777240"/>
          </a:xfrm>
        </p:spPr>
        <p:txBody>
          <a:bodyPr>
            <a:normAutofit fontScale="90000"/>
          </a:bodyPr>
          <a:lstStyle/>
          <a:p>
            <a:pPr marR="0" algn="ctr" rtl="0"/>
            <a:r>
              <a:rPr lang="en-US" baseline="0" dirty="0">
                <a:latin typeface="Verdana"/>
              </a:rPr>
              <a:t>TRIPP Development Grant</a:t>
            </a:r>
          </a:p>
        </p:txBody>
      </p:sp>
      <p:sp>
        <p:nvSpPr>
          <p:cNvPr id="4" name="Text Placeholder 3"/>
          <p:cNvSpPr>
            <a:spLocks noGrp="1"/>
          </p:cNvSpPr>
          <p:nvPr>
            <p:ph type="body" idx="1"/>
          </p:nvPr>
        </p:nvSpPr>
        <p:spPr>
          <a:xfrm>
            <a:off x="609600" y="1457325"/>
            <a:ext cx="6705600" cy="3483936"/>
          </a:xfrm>
        </p:spPr>
        <p:txBody>
          <a:bodyPr/>
          <a:lstStyle/>
          <a:p>
            <a:r>
              <a:rPr lang="en-US" sz="3200" dirty="0"/>
              <a:t> Funding in FY24 - The program has $120,000 to award TRIPP Development Grants. </a:t>
            </a:r>
          </a:p>
          <a:p>
            <a:endParaRPr lang="en-US" dirty="0"/>
          </a:p>
        </p:txBody>
      </p:sp>
      <p:sp>
        <p:nvSpPr>
          <p:cNvPr id="5" name="Text Placeholder 2"/>
          <p:cNvSpPr txBox="1">
            <a:spLocks/>
          </p:cNvSpPr>
          <p:nvPr/>
        </p:nvSpPr>
        <p:spPr>
          <a:xfrm>
            <a:off x="1066800" y="1447800"/>
            <a:ext cx="6705600" cy="484632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bg1">
                  <a:lumMod val="25000"/>
                </a:schemeClr>
              </a:buClr>
              <a:buSzPct val="73000"/>
              <a:buFont typeface="Wingdings 2"/>
              <a:buChar char=""/>
              <a:tabLst/>
              <a:defRPr/>
            </a:pPr>
            <a:endParaRPr kumimoji="0" lang="en-US" sz="2600" b="0" i="0" u="none" strike="noStrike" kern="1200" cap="none" spc="0" normalizeH="0" baseline="0" noProof="0" dirty="0">
              <a:ln>
                <a:noFill/>
              </a:ln>
              <a:solidFill>
                <a:srgbClr val="0070C0"/>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086600" cy="1143000"/>
          </a:xfrm>
        </p:spPr>
        <p:txBody>
          <a:bodyPr>
            <a:noAutofit/>
          </a:bodyPr>
          <a:lstStyle/>
          <a:p>
            <a:pPr marR="0" algn="ctr" rtl="0"/>
            <a:r>
              <a:rPr lang="en-US" sz="4000" baseline="0" dirty="0">
                <a:latin typeface="Verdana"/>
              </a:rPr>
              <a:t>GOALS of the TRIPP Program </a:t>
            </a:r>
          </a:p>
        </p:txBody>
      </p:sp>
      <p:sp>
        <p:nvSpPr>
          <p:cNvPr id="3" name="Text Placeholder 2"/>
          <p:cNvSpPr>
            <a:spLocks noGrp="1"/>
          </p:cNvSpPr>
          <p:nvPr>
            <p:ph type="body" idx="1"/>
          </p:nvPr>
        </p:nvSpPr>
        <p:spPr>
          <a:xfrm>
            <a:off x="457200" y="1600200"/>
            <a:ext cx="7086600" cy="4312920"/>
          </a:xfrm>
        </p:spPr>
        <p:txBody>
          <a:bodyPr>
            <a:normAutofit/>
          </a:bodyPr>
          <a:lstStyle/>
          <a:p>
            <a:r>
              <a:rPr lang="en-US" sz="2400" baseline="0" dirty="0"/>
              <a:t>Increase the number of visitors to Frederick County and the amount of money they spend while visiting.</a:t>
            </a:r>
            <a:br>
              <a:rPr lang="en-US" sz="2400" baseline="0" dirty="0"/>
            </a:br>
            <a:endParaRPr lang="en-US" sz="1200" baseline="0" dirty="0"/>
          </a:p>
          <a:p>
            <a:r>
              <a:rPr lang="en-US" sz="2400" baseline="0" dirty="0"/>
              <a:t>Increase overnight stays in Frederick County hotels, thereby replenishing and increasing the hotel tax revenue that is used to fund this program. </a:t>
            </a:r>
            <a:br>
              <a:rPr lang="en-US" baseline="0" dirty="0"/>
            </a:br>
            <a:endParaRPr lang="en-US" sz="1200" baseline="0" dirty="0"/>
          </a:p>
          <a:p>
            <a:r>
              <a:rPr lang="en-US" sz="2400" baseline="0" dirty="0"/>
              <a:t>Enhance the overall attractiveness and marketability of Frederick County as a destination.</a:t>
            </a:r>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391400" cy="777240"/>
          </a:xfrm>
        </p:spPr>
        <p:txBody>
          <a:bodyPr>
            <a:normAutofit fontScale="90000"/>
          </a:bodyPr>
          <a:lstStyle/>
          <a:p>
            <a:pPr marR="0" algn="ctr" rtl="0"/>
            <a:r>
              <a:rPr lang="en-US" baseline="0" dirty="0">
                <a:latin typeface="Verdana"/>
              </a:rPr>
              <a:t>TRIPP Development Grant</a:t>
            </a:r>
          </a:p>
        </p:txBody>
      </p:sp>
      <p:sp>
        <p:nvSpPr>
          <p:cNvPr id="4" name="Text Placeholder 3"/>
          <p:cNvSpPr>
            <a:spLocks noGrp="1"/>
          </p:cNvSpPr>
          <p:nvPr>
            <p:ph type="body" idx="1"/>
          </p:nvPr>
        </p:nvSpPr>
        <p:spPr>
          <a:xfrm>
            <a:off x="638432" y="1219200"/>
            <a:ext cx="6705600" cy="4846320"/>
          </a:xfrm>
        </p:spPr>
        <p:txBody>
          <a:bodyPr>
            <a:normAutofit/>
          </a:bodyPr>
          <a:lstStyle/>
          <a:p>
            <a:r>
              <a:rPr lang="en-US" sz="2400" dirty="0">
                <a:latin typeface="+mj-lt"/>
                <a:ea typeface="Verdana" panose="020B0604030504040204" pitchFamily="34" charset="0"/>
                <a:cs typeface="Verdana" panose="020B0604030504040204" pitchFamily="34" charset="0"/>
              </a:rPr>
              <a:t>The preferred use of funds is for one-time or start-up project costs. Applicants proposing ongoing activities are encouraged to work toward becoming self-sustaining.</a:t>
            </a:r>
          </a:p>
          <a:p>
            <a:pPr>
              <a:buNone/>
            </a:pPr>
            <a:endParaRPr lang="en-US" sz="1400" dirty="0">
              <a:latin typeface="+mj-lt"/>
            </a:endParaRPr>
          </a:p>
          <a:p>
            <a:r>
              <a:rPr lang="en-US" sz="2400" dirty="0">
                <a:latin typeface="+mj-lt"/>
                <a:ea typeface="Verdana" panose="020B0604030504040204" pitchFamily="34" charset="0"/>
                <a:cs typeface="Verdana" panose="020B0604030504040204" pitchFamily="34" charset="0"/>
              </a:rPr>
              <a:t>Create new reasons for residents of other areas to want to visit Frederick County. A new or enhanced attraction, exhibit, or a major event (those attracting at least 500 attendees). </a:t>
            </a:r>
          </a:p>
          <a:p>
            <a:endParaRPr lang="en-US" dirty="0"/>
          </a:p>
        </p:txBody>
      </p:sp>
      <p:sp>
        <p:nvSpPr>
          <p:cNvPr id="5" name="Text Placeholder 2"/>
          <p:cNvSpPr txBox="1">
            <a:spLocks/>
          </p:cNvSpPr>
          <p:nvPr/>
        </p:nvSpPr>
        <p:spPr>
          <a:xfrm>
            <a:off x="1066800" y="1447800"/>
            <a:ext cx="6705600" cy="484632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bg1">
                  <a:lumMod val="25000"/>
                </a:schemeClr>
              </a:buClr>
              <a:buSzPct val="73000"/>
              <a:buFont typeface="Wingdings 2"/>
              <a:buChar char=""/>
              <a:tabLst/>
              <a:defRPr/>
            </a:pPr>
            <a:endParaRPr kumimoji="0" lang="en-US" sz="2600" b="0" i="0" u="none" strike="noStrike" kern="1200" cap="none" spc="0" normalizeH="0" baseline="0" noProof="0" dirty="0">
              <a:ln>
                <a:noFill/>
              </a:ln>
              <a:solidFill>
                <a:srgbClr val="0070C0"/>
              </a:solidFill>
              <a:effectLst/>
              <a:uLnTx/>
              <a:uFillTx/>
              <a:latin typeface="+mn-lt"/>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551" y="724312"/>
            <a:ext cx="7391400" cy="777240"/>
          </a:xfrm>
        </p:spPr>
        <p:txBody>
          <a:bodyPr>
            <a:normAutofit fontScale="90000"/>
          </a:bodyPr>
          <a:lstStyle/>
          <a:p>
            <a:pPr marR="0" algn="ctr" rtl="0"/>
            <a:r>
              <a:rPr lang="en-US" baseline="0" dirty="0">
                <a:latin typeface="Verdana"/>
              </a:rPr>
              <a:t>TRIPP Development Grant</a:t>
            </a:r>
          </a:p>
        </p:txBody>
      </p:sp>
      <p:sp>
        <p:nvSpPr>
          <p:cNvPr id="4" name="Text Placeholder 3"/>
          <p:cNvSpPr>
            <a:spLocks noGrp="1"/>
          </p:cNvSpPr>
          <p:nvPr>
            <p:ph type="body" idx="1"/>
          </p:nvPr>
        </p:nvSpPr>
        <p:spPr>
          <a:xfrm>
            <a:off x="609600" y="724312"/>
            <a:ext cx="6705600" cy="4846320"/>
          </a:xfrm>
        </p:spPr>
        <p:txBody>
          <a:bodyPr/>
          <a:lstStyle/>
          <a:p>
            <a:r>
              <a:rPr lang="en-US" sz="2400" dirty="0">
                <a:latin typeface="+mj-lt"/>
                <a:ea typeface="Verdana" panose="020B0604030504040204" pitchFamily="34" charset="0"/>
                <a:cs typeface="Verdana" panose="020B0604030504040204" pitchFamily="34" charset="0"/>
              </a:rPr>
              <a:t>Capital projects (construction, acquisition or renovation of fixed assets), particularly those that directly improve the visitor experience, will also be considered.  </a:t>
            </a:r>
          </a:p>
          <a:p>
            <a:endParaRPr lang="en-US" dirty="0"/>
          </a:p>
        </p:txBody>
      </p:sp>
      <p:sp>
        <p:nvSpPr>
          <p:cNvPr id="5" name="Text Placeholder 2"/>
          <p:cNvSpPr txBox="1">
            <a:spLocks/>
          </p:cNvSpPr>
          <p:nvPr/>
        </p:nvSpPr>
        <p:spPr>
          <a:xfrm>
            <a:off x="1066800" y="1447800"/>
            <a:ext cx="6705600" cy="484632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bg1">
                  <a:lumMod val="25000"/>
                </a:schemeClr>
              </a:buClr>
              <a:buSzPct val="73000"/>
              <a:buFont typeface="Wingdings 2"/>
              <a:buChar char=""/>
              <a:tabLst/>
              <a:defRPr/>
            </a:pPr>
            <a:endParaRPr kumimoji="0" lang="en-US" sz="2600" b="0" i="0" u="none" strike="noStrike" kern="1200" cap="none" spc="0" normalizeH="0" baseline="0" noProof="0" dirty="0">
              <a:ln>
                <a:noFill/>
              </a:ln>
              <a:solidFill>
                <a:srgbClr val="0070C0"/>
              </a:solidFill>
              <a:effectLst/>
              <a:uLnTx/>
              <a:uFillTx/>
              <a:latin typeface="+mn-lt"/>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76" y="271667"/>
            <a:ext cx="8001000" cy="777240"/>
          </a:xfrm>
        </p:spPr>
        <p:txBody>
          <a:bodyPr>
            <a:normAutofit fontScale="90000"/>
          </a:bodyPr>
          <a:lstStyle/>
          <a:p>
            <a:pPr marR="0" algn="ctr" rtl="0"/>
            <a:r>
              <a:rPr lang="en-US" baseline="0" dirty="0">
                <a:latin typeface="Verdana"/>
              </a:rPr>
              <a:t>TRIPP Development Grant PROOF OF</a:t>
            </a:r>
            <a:r>
              <a:rPr lang="en-US" dirty="0">
                <a:latin typeface="Verdana"/>
              </a:rPr>
              <a:t> PERFORMANCE</a:t>
            </a:r>
            <a:endParaRPr lang="en-US" baseline="0" dirty="0">
              <a:latin typeface="Verdana"/>
            </a:endParaRPr>
          </a:p>
        </p:txBody>
      </p:sp>
      <p:sp>
        <p:nvSpPr>
          <p:cNvPr id="4" name="Text Placeholder 3"/>
          <p:cNvSpPr>
            <a:spLocks noGrp="1"/>
          </p:cNvSpPr>
          <p:nvPr>
            <p:ph type="body" idx="1"/>
          </p:nvPr>
        </p:nvSpPr>
        <p:spPr>
          <a:xfrm>
            <a:off x="428624" y="645999"/>
            <a:ext cx="7685903" cy="4410384"/>
          </a:xfrm>
        </p:spPr>
        <p:txBody>
          <a:bodyPr>
            <a:normAutofit/>
          </a:bodyPr>
          <a:lstStyle/>
          <a:p>
            <a:r>
              <a:rPr lang="en-US" dirty="0"/>
              <a:t>All printed materials printed with </a:t>
            </a:r>
            <a:r>
              <a:rPr lang="en-US" i="1" dirty="0"/>
              <a:t>TRIPP</a:t>
            </a:r>
            <a:r>
              <a:rPr lang="en-US" dirty="0"/>
              <a:t>  Program funds must include the “Visit Frederick” logo that is included in TRIPP agreements </a:t>
            </a:r>
            <a:r>
              <a:rPr lang="en-US" b="1" dirty="0"/>
              <a:t>and</a:t>
            </a:r>
            <a:r>
              <a:rPr lang="en-US" dirty="0"/>
              <a:t> the phrase “For information about the other great things to see and do in Frederick County: 1-800-999-3613 or </a:t>
            </a:r>
            <a:r>
              <a:rPr lang="en-US" u="sng" dirty="0">
                <a:hlinkClick r:id="rId2"/>
              </a:rPr>
              <a:t>www.visitfrederick.org</a:t>
            </a:r>
            <a:r>
              <a:rPr lang="en-US" dirty="0"/>
              <a:t>”. Samples of printed materials must be submitted as proof of performance with final report. The TRIPP logo for FY24 will be sent by email after contract has been executed.</a:t>
            </a:r>
          </a:p>
        </p:txBody>
      </p:sp>
      <p:sp>
        <p:nvSpPr>
          <p:cNvPr id="5" name="Text Placeholder 2"/>
          <p:cNvSpPr txBox="1">
            <a:spLocks/>
          </p:cNvSpPr>
          <p:nvPr/>
        </p:nvSpPr>
        <p:spPr>
          <a:xfrm>
            <a:off x="1066800" y="1447800"/>
            <a:ext cx="6705600" cy="4846320"/>
          </a:xfrm>
          <a:prstGeom prst="rect">
            <a:avLst/>
          </a:prstGeom>
        </p:spPr>
        <p:txBody>
          <a:bodyPr vert="horz">
            <a:normAutofit/>
          </a:bodyPr>
          <a:lstStyle/>
          <a:p>
            <a:pPr marR="0" lvl="0" algn="l" defTabSz="914400" rtl="0" eaLnBrk="1" fontAlgn="auto" latinLnBrk="0" hangingPunct="1">
              <a:lnSpc>
                <a:spcPct val="100000"/>
              </a:lnSpc>
              <a:spcBef>
                <a:spcPts val="600"/>
              </a:spcBef>
              <a:spcAft>
                <a:spcPts val="0"/>
              </a:spcAft>
              <a:buClr>
                <a:schemeClr val="bg1">
                  <a:lumMod val="25000"/>
                </a:schemeClr>
              </a:buClr>
              <a:buSzPct val="73000"/>
              <a:tabLst/>
              <a:defRPr/>
            </a:pPr>
            <a:endParaRPr kumimoji="0" lang="en-US" sz="2600" b="0" i="0" u="none" strike="noStrike" kern="1200" cap="none" spc="0" normalizeH="0" baseline="0" noProof="0" dirty="0">
              <a:ln>
                <a:noFill/>
              </a:ln>
              <a:solidFill>
                <a:srgbClr val="0070C0"/>
              </a:solidFill>
              <a:effectLst/>
              <a:uLnTx/>
              <a:uFillTx/>
              <a:latin typeface="+mn-lt"/>
              <a:ea typeface="+mn-ea"/>
              <a:cs typeface="+mn-cs"/>
            </a:endParaRPr>
          </a:p>
        </p:txBody>
      </p:sp>
      <p:pic>
        <p:nvPicPr>
          <p:cNvPr id="6" name="Picture 3"/>
          <p:cNvPicPr>
            <a:picLocks noChangeAspect="1" noChangeArrowheads="1"/>
          </p:cNvPicPr>
          <p:nvPr/>
        </p:nvPicPr>
        <p:blipFill rotWithShape="1">
          <a:blip r:embed="rId3" cstate="print"/>
          <a:srcRect l="27891" t="6479" b="27646"/>
          <a:stretch/>
        </p:blipFill>
        <p:spPr bwMode="auto">
          <a:xfrm>
            <a:off x="3635695" y="4610805"/>
            <a:ext cx="3871049" cy="726291"/>
          </a:xfrm>
          <a:prstGeom prst="rect">
            <a:avLst/>
          </a:prstGeom>
          <a:noFill/>
          <a:ln w="9525">
            <a:noFill/>
            <a:miter lim="800000"/>
            <a:headEnd/>
            <a:tailEnd/>
          </a:ln>
        </p:spPr>
      </p:pic>
      <p:pic>
        <p:nvPicPr>
          <p:cNvPr id="9" name="Picture 8"/>
          <p:cNvPicPr>
            <a:picLocks noChangeAspect="1"/>
          </p:cNvPicPr>
          <p:nvPr/>
        </p:nvPicPr>
        <p:blipFill>
          <a:blip r:embed="rId4"/>
          <a:stretch>
            <a:fillRect/>
          </a:stretch>
        </p:blipFill>
        <p:spPr>
          <a:xfrm>
            <a:off x="1596527" y="4644254"/>
            <a:ext cx="2070382" cy="72046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670560"/>
            <a:ext cx="7391400" cy="777240"/>
          </a:xfrm>
        </p:spPr>
        <p:txBody>
          <a:bodyPr>
            <a:normAutofit fontScale="90000"/>
          </a:bodyPr>
          <a:lstStyle/>
          <a:p>
            <a:pPr marR="0" algn="ctr" rtl="0"/>
            <a:r>
              <a:rPr lang="en-US" baseline="0" dirty="0">
                <a:latin typeface="Verdana"/>
              </a:rPr>
              <a:t>TRIPP Development Grant</a:t>
            </a:r>
          </a:p>
        </p:txBody>
      </p:sp>
      <p:sp>
        <p:nvSpPr>
          <p:cNvPr id="4" name="Text Placeholder 3"/>
          <p:cNvSpPr>
            <a:spLocks noGrp="1"/>
          </p:cNvSpPr>
          <p:nvPr>
            <p:ph type="body" idx="1"/>
          </p:nvPr>
        </p:nvSpPr>
        <p:spPr>
          <a:xfrm>
            <a:off x="952500" y="1295400"/>
            <a:ext cx="6705600" cy="4846320"/>
          </a:xfrm>
        </p:spPr>
        <p:txBody>
          <a:bodyPr/>
          <a:lstStyle/>
          <a:p>
            <a:r>
              <a:rPr lang="en-US" sz="2800" dirty="0">
                <a:latin typeface="+mj-lt"/>
                <a:ea typeface="Verdana" panose="020B0604030504040204" pitchFamily="34" charset="0"/>
                <a:cs typeface="Verdana" panose="020B0604030504040204" pitchFamily="34" charset="0"/>
              </a:rPr>
              <a:t>Previous grants - Applicants must close out all projects awarded prior to FY23 by the application deadline. No applicant can have more than two Product Development Grants open at one time.  </a:t>
            </a:r>
          </a:p>
          <a:p>
            <a:endParaRPr lang="en-US" dirty="0"/>
          </a:p>
        </p:txBody>
      </p:sp>
      <p:sp>
        <p:nvSpPr>
          <p:cNvPr id="5" name="Text Placeholder 2"/>
          <p:cNvSpPr txBox="1">
            <a:spLocks/>
          </p:cNvSpPr>
          <p:nvPr/>
        </p:nvSpPr>
        <p:spPr>
          <a:xfrm>
            <a:off x="1066800" y="1447800"/>
            <a:ext cx="6705600" cy="484632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bg1">
                  <a:lumMod val="25000"/>
                </a:schemeClr>
              </a:buClr>
              <a:buSzPct val="73000"/>
              <a:buFont typeface="Wingdings 2"/>
              <a:buChar char=""/>
              <a:tabLst/>
              <a:defRPr/>
            </a:pPr>
            <a:endParaRPr kumimoji="0" lang="en-US" sz="2600" b="0" i="0" u="none" strike="noStrike" kern="1200" cap="none" spc="0" normalizeH="0" baseline="0" noProof="0" dirty="0">
              <a:ln>
                <a:noFill/>
              </a:ln>
              <a:solidFill>
                <a:srgbClr val="0070C0"/>
              </a:solidFill>
              <a:effectLst/>
              <a:uLnTx/>
              <a:uFillTx/>
              <a:latin typeface="+mn-lt"/>
              <a:ea typeface="+mn-ea"/>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20040"/>
            <a:ext cx="6934200" cy="1143000"/>
          </a:xfrm>
        </p:spPr>
        <p:txBody>
          <a:bodyPr>
            <a:normAutofit fontScale="90000"/>
          </a:bodyPr>
          <a:lstStyle/>
          <a:p>
            <a:pPr marR="0" algn="ctr" rtl="0"/>
            <a:r>
              <a:rPr lang="en-US" baseline="0" dirty="0">
                <a:latin typeface="Verdana"/>
              </a:rPr>
              <a:t>TRIPP Group Overnight Incentive Program</a:t>
            </a:r>
          </a:p>
        </p:txBody>
      </p:sp>
      <p:sp>
        <p:nvSpPr>
          <p:cNvPr id="3" name="Text Placeholder 2"/>
          <p:cNvSpPr>
            <a:spLocks noGrp="1"/>
          </p:cNvSpPr>
          <p:nvPr>
            <p:ph type="body" idx="1"/>
          </p:nvPr>
        </p:nvSpPr>
        <p:spPr>
          <a:xfrm>
            <a:off x="533400" y="1752600"/>
            <a:ext cx="7848600" cy="4267200"/>
          </a:xfrm>
        </p:spPr>
        <p:txBody>
          <a:bodyPr>
            <a:normAutofit fontScale="92500"/>
          </a:bodyPr>
          <a:lstStyle/>
          <a:p>
            <a:r>
              <a:rPr lang="en-US" sz="2800" dirty="0"/>
              <a:t>Provides a cash incentive for local non-profit organizations and events that generate a quantity of overnight hotel stays in Frederick County during FY24. </a:t>
            </a:r>
            <a:br>
              <a:rPr lang="en-US" sz="2800" dirty="0"/>
            </a:br>
            <a:endParaRPr lang="en-US" sz="1800" dirty="0"/>
          </a:p>
          <a:p>
            <a:r>
              <a:rPr lang="en-US" sz="2800" dirty="0"/>
              <a:t>At least ten hotel room nights per hotel must be sold within a single month as a result of the applicant’s efforts on behalf of visitors to their attraction or event. </a:t>
            </a:r>
          </a:p>
          <a:p>
            <a:pPr>
              <a:buClr>
                <a:srgbClr val="EEB412"/>
              </a:buClr>
            </a:pPr>
            <a:endParaRPr lang="en-US" sz="4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6934200" cy="1143000"/>
          </a:xfrm>
        </p:spPr>
        <p:txBody>
          <a:bodyPr>
            <a:normAutofit/>
          </a:bodyPr>
          <a:lstStyle/>
          <a:p>
            <a:pPr marR="0" algn="ctr" rtl="0"/>
            <a:r>
              <a:rPr lang="en-US" sz="3200" baseline="0" dirty="0">
                <a:latin typeface="Verdana"/>
              </a:rPr>
              <a:t>TRIPP Group Overnight Incentive Program</a:t>
            </a:r>
          </a:p>
        </p:txBody>
      </p:sp>
      <p:sp>
        <p:nvSpPr>
          <p:cNvPr id="3" name="Text Placeholder 2"/>
          <p:cNvSpPr>
            <a:spLocks noGrp="1"/>
          </p:cNvSpPr>
          <p:nvPr>
            <p:ph type="body" idx="1"/>
          </p:nvPr>
        </p:nvSpPr>
        <p:spPr>
          <a:xfrm>
            <a:off x="685800" y="914400"/>
            <a:ext cx="7391400" cy="5334000"/>
          </a:xfrm>
        </p:spPr>
        <p:txBody>
          <a:bodyPr>
            <a:normAutofit fontScale="40000" lnSpcReduction="20000"/>
          </a:bodyPr>
          <a:lstStyle/>
          <a:p>
            <a:r>
              <a:rPr lang="en-US" sz="5100" dirty="0"/>
              <a:t>Maximum cash payment to a single organization is $4,000 in a single calendar month, beginning with July, 2023. (May apply for additional funds in future months if funding remains in the incentive pool.)</a:t>
            </a:r>
            <a:br>
              <a:rPr lang="en-US" sz="5100" dirty="0"/>
            </a:br>
            <a:endParaRPr lang="en-US" sz="3800" dirty="0"/>
          </a:p>
          <a:p>
            <a:r>
              <a:rPr lang="en-US" sz="5100" dirty="0"/>
              <a:t>First-come basis until the pool is depleted. If multiple organizations involved with the same tour group or room block submit for the same hotel room nights, the incentive will be shared among the organizations. </a:t>
            </a:r>
            <a:br>
              <a:rPr lang="en-US" sz="5100" dirty="0"/>
            </a:br>
            <a:endParaRPr lang="en-US" sz="3800" dirty="0"/>
          </a:p>
          <a:p>
            <a:r>
              <a:rPr lang="en-US" sz="5100" dirty="0"/>
              <a:t>The General Manager or Sales Manager of the hotel(s) where the group stayed will need to sign documentation to certify that the room nights were sold and used as a result of applicant’s efforts, prior to the organization receiving the incentive payment. </a:t>
            </a:r>
          </a:p>
          <a:p>
            <a:pPr>
              <a:buClr>
                <a:srgbClr val="EEB412"/>
              </a:buClr>
            </a:pPr>
            <a:endParaRPr lang="en-US" sz="4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20040"/>
            <a:ext cx="6934200" cy="1143000"/>
          </a:xfrm>
        </p:spPr>
        <p:txBody>
          <a:bodyPr>
            <a:normAutofit fontScale="90000"/>
          </a:bodyPr>
          <a:lstStyle/>
          <a:p>
            <a:pPr marR="0" algn="ctr" rtl="0"/>
            <a:r>
              <a:rPr lang="en-US" baseline="0" dirty="0">
                <a:latin typeface="Verdana"/>
              </a:rPr>
              <a:t>TRIPP Unanticipated Opportunities</a:t>
            </a:r>
            <a:r>
              <a:rPr lang="en-US" dirty="0">
                <a:latin typeface="Verdana"/>
              </a:rPr>
              <a:t> Fund</a:t>
            </a:r>
            <a:endParaRPr lang="en-US" baseline="0" dirty="0">
              <a:latin typeface="Verdana"/>
            </a:endParaRPr>
          </a:p>
        </p:txBody>
      </p:sp>
      <p:sp>
        <p:nvSpPr>
          <p:cNvPr id="3" name="Text Placeholder 2"/>
          <p:cNvSpPr>
            <a:spLocks noGrp="1"/>
          </p:cNvSpPr>
          <p:nvPr>
            <p:ph type="body" idx="1"/>
          </p:nvPr>
        </p:nvSpPr>
        <p:spPr>
          <a:xfrm>
            <a:off x="685800" y="2209800"/>
            <a:ext cx="7391400" cy="2819400"/>
          </a:xfrm>
        </p:spPr>
        <p:txBody>
          <a:bodyPr>
            <a:normAutofit fontScale="92500"/>
          </a:bodyPr>
          <a:lstStyle/>
          <a:p>
            <a:pPr marL="0" lvl="0" indent="0">
              <a:buClr>
                <a:srgbClr val="EEB412"/>
              </a:buClr>
              <a:buNone/>
            </a:pPr>
            <a:r>
              <a:rPr lang="en-US" sz="3500" dirty="0"/>
              <a:t>Funds to be awarded in FY24 for marketing or development opportunities that </a:t>
            </a:r>
            <a:r>
              <a:rPr lang="en-US" sz="3500" u="sng" dirty="0"/>
              <a:t>could not have been anticipated </a:t>
            </a:r>
            <a:r>
              <a:rPr lang="en-US" sz="3500" dirty="0"/>
              <a:t>at the time of the TRIPP application deadline.  </a:t>
            </a:r>
          </a:p>
          <a:p>
            <a:pPr>
              <a:buClr>
                <a:srgbClr val="EEB412"/>
              </a:buClr>
            </a:pPr>
            <a:endParaRPr lang="en-US" sz="4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6934200" cy="1143000"/>
          </a:xfrm>
        </p:spPr>
        <p:txBody>
          <a:bodyPr>
            <a:normAutofit fontScale="90000"/>
          </a:bodyPr>
          <a:lstStyle/>
          <a:p>
            <a:pPr marR="0" algn="ctr" rtl="0"/>
            <a:r>
              <a:rPr lang="en-US" baseline="0" dirty="0">
                <a:latin typeface="Verdana"/>
              </a:rPr>
              <a:t>TRIPP Unanticipated Opportunities</a:t>
            </a:r>
            <a:r>
              <a:rPr lang="en-US" dirty="0">
                <a:latin typeface="Verdana"/>
              </a:rPr>
              <a:t> Fund</a:t>
            </a:r>
            <a:endParaRPr lang="en-US" baseline="0" dirty="0">
              <a:latin typeface="Verdana"/>
            </a:endParaRPr>
          </a:p>
        </p:txBody>
      </p:sp>
      <p:sp>
        <p:nvSpPr>
          <p:cNvPr id="3" name="Text Placeholder 2"/>
          <p:cNvSpPr>
            <a:spLocks noGrp="1"/>
          </p:cNvSpPr>
          <p:nvPr>
            <p:ph type="body" idx="1"/>
          </p:nvPr>
        </p:nvSpPr>
        <p:spPr>
          <a:xfrm>
            <a:off x="685800" y="1447800"/>
            <a:ext cx="8077200" cy="4953000"/>
          </a:xfrm>
        </p:spPr>
        <p:txBody>
          <a:bodyPr>
            <a:normAutofit/>
          </a:bodyPr>
          <a:lstStyle/>
          <a:p>
            <a:r>
              <a:rPr lang="en-US" sz="3000" dirty="0"/>
              <a:t>Use FY24 Grant application. </a:t>
            </a:r>
          </a:p>
          <a:p>
            <a:r>
              <a:rPr lang="en-US" sz="3000" dirty="0"/>
              <a:t>Explain in a cover letter why the opportunity could not have been anticipated prior to the regular TRIPP program deadline. </a:t>
            </a:r>
          </a:p>
          <a:p>
            <a:r>
              <a:rPr lang="en-US" sz="3000" dirty="0"/>
              <a:t>Applications may be submitted after the regular TRIPP application deadline, for opportunities in FY24. </a:t>
            </a:r>
          </a:p>
          <a:p>
            <a:pPr marL="0" indent="0">
              <a:buClr>
                <a:srgbClr val="EEB412"/>
              </a:buClr>
              <a:buNone/>
            </a:pPr>
            <a:endParaRPr lang="en-US" sz="4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467600" cy="1143000"/>
          </a:xfrm>
        </p:spPr>
        <p:txBody>
          <a:bodyPr>
            <a:noAutofit/>
          </a:bodyPr>
          <a:lstStyle/>
          <a:p>
            <a:pPr algn="ctr"/>
            <a:r>
              <a:rPr lang="en-US" sz="4000" dirty="0">
                <a:latin typeface="Verdana" panose="020B0604030504040204" pitchFamily="34" charset="0"/>
                <a:ea typeface="Verdana" panose="020B0604030504040204" pitchFamily="34" charset="0"/>
                <a:cs typeface="Verdana" panose="020B0604030504040204" pitchFamily="34" charset="0"/>
              </a:rPr>
              <a:t>For The person implementing the grant, if not you…</a:t>
            </a:r>
            <a:r>
              <a:rPr lang="en-US" dirty="0">
                <a:latin typeface="Verdana" panose="020B0604030504040204" pitchFamily="34" charset="0"/>
                <a:ea typeface="Verdana" panose="020B0604030504040204" pitchFamily="34" charset="0"/>
                <a:cs typeface="Verdana" panose="020B0604030504040204" pitchFamily="34" charset="0"/>
              </a:rPr>
              <a:t>	</a:t>
            </a:r>
          </a:p>
        </p:txBody>
      </p:sp>
      <p:sp>
        <p:nvSpPr>
          <p:cNvPr id="3" name="Text Placeholder 2"/>
          <p:cNvSpPr>
            <a:spLocks noGrp="1"/>
          </p:cNvSpPr>
          <p:nvPr>
            <p:ph type="body" idx="1"/>
          </p:nvPr>
        </p:nvSpPr>
        <p:spPr>
          <a:xfrm>
            <a:off x="762000" y="1828800"/>
            <a:ext cx="6705600" cy="3779520"/>
          </a:xfrm>
        </p:spPr>
        <p:txBody>
          <a:bodyPr>
            <a:normAutofit/>
          </a:bodyPr>
          <a:lstStyle/>
          <a:p>
            <a:r>
              <a:rPr lang="en-US" sz="3200" dirty="0"/>
              <a:t>Ensure the person implementing the grant understands how the grant process works, especially for advertising awards.</a:t>
            </a:r>
          </a:p>
        </p:txBody>
      </p:sp>
    </p:spTree>
    <p:extLst>
      <p:ext uri="{BB962C8B-B14F-4D97-AF65-F5344CB8AC3E}">
        <p14:creationId xmlns:p14="http://schemas.microsoft.com/office/powerpoint/2010/main" val="33209385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20040"/>
            <a:ext cx="6934200" cy="1143000"/>
          </a:xfrm>
        </p:spPr>
        <p:txBody>
          <a:bodyPr>
            <a:normAutofit/>
          </a:bodyPr>
          <a:lstStyle/>
          <a:p>
            <a:pPr marR="0" algn="ctr" rtl="0"/>
            <a:r>
              <a:rPr lang="en-US" sz="4000" baseline="0" dirty="0">
                <a:latin typeface="Verdana"/>
              </a:rPr>
              <a:t>TRIPP Timeline</a:t>
            </a:r>
          </a:p>
        </p:txBody>
      </p:sp>
      <p:sp>
        <p:nvSpPr>
          <p:cNvPr id="3" name="Text Placeholder 2"/>
          <p:cNvSpPr>
            <a:spLocks noGrp="1"/>
          </p:cNvSpPr>
          <p:nvPr>
            <p:ph type="body" idx="1"/>
          </p:nvPr>
        </p:nvSpPr>
        <p:spPr>
          <a:xfrm>
            <a:off x="741405" y="1463040"/>
            <a:ext cx="7924800" cy="4419600"/>
          </a:xfrm>
        </p:spPr>
        <p:txBody>
          <a:bodyPr>
            <a:normAutofit fontScale="55000" lnSpcReduction="20000"/>
          </a:bodyPr>
          <a:lstStyle/>
          <a:p>
            <a:r>
              <a:rPr lang="en-US" sz="4000" dirty="0"/>
              <a:t>March 31 - Deadline for applications to be submitted to TCFC</a:t>
            </a:r>
            <a:br>
              <a:rPr lang="en-US" sz="4000" dirty="0"/>
            </a:br>
            <a:endParaRPr lang="en-US" sz="4000" dirty="0"/>
          </a:p>
          <a:p>
            <a:r>
              <a:rPr lang="en-US" sz="4000" dirty="0"/>
              <a:t>First week in April -  Applications with scoring sheets distributed to Selection Committee</a:t>
            </a:r>
            <a:br>
              <a:rPr lang="en-US" sz="4000" dirty="0"/>
            </a:br>
            <a:endParaRPr lang="en-US" sz="4000" dirty="0"/>
          </a:p>
          <a:p>
            <a:r>
              <a:rPr lang="en-US" sz="4000" dirty="0"/>
              <a:t>First week in May - Committee meets for Selection Day</a:t>
            </a:r>
            <a:br>
              <a:rPr lang="en-US" sz="4000" dirty="0"/>
            </a:br>
            <a:endParaRPr lang="en-US" sz="4000" dirty="0"/>
          </a:p>
          <a:p>
            <a:r>
              <a:rPr lang="en-US" sz="4000" dirty="0"/>
              <a:t>May - 	TCFC Board consideration of recommendations</a:t>
            </a:r>
            <a:br>
              <a:rPr lang="en-US" sz="4000" dirty="0"/>
            </a:br>
            <a:endParaRPr lang="en-US" sz="4000" dirty="0"/>
          </a:p>
          <a:p>
            <a:r>
              <a:rPr lang="en-US" sz="4000" dirty="0"/>
              <a:t>Mid-May - Announcement of TRIPP awards</a:t>
            </a:r>
          </a:p>
          <a:p>
            <a:pPr>
              <a:buClr>
                <a:srgbClr val="EEB412"/>
              </a:buClr>
            </a:pPr>
            <a:endParaRPr lang="en-US"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047" y="152400"/>
            <a:ext cx="6934200" cy="1143000"/>
          </a:xfrm>
        </p:spPr>
        <p:txBody>
          <a:bodyPr>
            <a:normAutofit/>
          </a:bodyPr>
          <a:lstStyle/>
          <a:p>
            <a:pPr marR="0" algn="ctr" rtl="0"/>
            <a:r>
              <a:rPr lang="en-US" sz="4000" baseline="0" dirty="0">
                <a:latin typeface="Verdana"/>
              </a:rPr>
              <a:t>Use of TRIPP GRANTs</a:t>
            </a:r>
          </a:p>
        </p:txBody>
      </p:sp>
      <p:sp>
        <p:nvSpPr>
          <p:cNvPr id="3" name="Text Placeholder 2"/>
          <p:cNvSpPr>
            <a:spLocks noGrp="1"/>
          </p:cNvSpPr>
          <p:nvPr>
            <p:ph type="body" idx="1"/>
          </p:nvPr>
        </p:nvSpPr>
        <p:spPr>
          <a:xfrm>
            <a:off x="796047" y="1463040"/>
            <a:ext cx="7391400" cy="4495800"/>
          </a:xfrm>
        </p:spPr>
        <p:txBody>
          <a:bodyPr>
            <a:normAutofit fontScale="85000" lnSpcReduction="10000"/>
          </a:bodyPr>
          <a:lstStyle/>
          <a:p>
            <a:pPr>
              <a:buNone/>
            </a:pPr>
            <a:r>
              <a:rPr lang="en-US" sz="3300" dirty="0">
                <a:solidFill>
                  <a:srgbClr val="131C61"/>
                </a:solidFill>
                <a:cs typeface="Times New Roman" pitchFamily="18" charset="0"/>
              </a:rPr>
              <a:t>Tourism Advertising Award</a:t>
            </a:r>
          </a:p>
          <a:p>
            <a:r>
              <a:rPr lang="en-US" sz="3300" dirty="0">
                <a:cs typeface="Times New Roman" pitchFamily="18" charset="0"/>
              </a:rPr>
              <a:t>Placing advertisements promoting local non-profit attractions and events to non-local audiences.</a:t>
            </a:r>
            <a:br>
              <a:rPr lang="en-US" sz="3300" dirty="0">
                <a:cs typeface="Times New Roman" pitchFamily="18" charset="0"/>
              </a:rPr>
            </a:br>
            <a:endParaRPr lang="en-US" sz="3300" dirty="0">
              <a:cs typeface="Times New Roman" pitchFamily="18" charset="0"/>
            </a:endParaRPr>
          </a:p>
          <a:p>
            <a:pPr>
              <a:buNone/>
            </a:pPr>
            <a:r>
              <a:rPr lang="en-US" sz="3300" dirty="0">
                <a:solidFill>
                  <a:srgbClr val="131C61"/>
                </a:solidFill>
                <a:cs typeface="Times New Roman" pitchFamily="18" charset="0"/>
              </a:rPr>
              <a:t>Tourism Development Grant </a:t>
            </a:r>
          </a:p>
          <a:p>
            <a:r>
              <a:rPr lang="en-US" sz="3300" dirty="0">
                <a:cs typeface="Times New Roman" pitchFamily="18" charset="0"/>
              </a:rPr>
              <a:t>Development of tourism product through non-profit attractions, events and activities.</a:t>
            </a:r>
            <a:endParaRPr lang="en-US" sz="3300" dirty="0"/>
          </a:p>
          <a:p>
            <a:pPr>
              <a:buClr>
                <a:srgbClr val="EEB412"/>
              </a:buClr>
            </a:pPr>
            <a:endParaRPr lang="en-US" sz="4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ctrTitle"/>
          </p:nvPr>
        </p:nvSpPr>
        <p:spPr>
          <a:xfrm rot="21375121">
            <a:off x="2766079" y="5394808"/>
            <a:ext cx="6553200" cy="914400"/>
          </a:xfrm>
        </p:spPr>
        <p:txBody>
          <a:bodyPr>
            <a:normAutofit fontScale="90000"/>
          </a:bodyPr>
          <a:lstStyle/>
          <a:p>
            <a:pPr algn="ctr" eaLnBrk="1" hangingPunct="1">
              <a:defRPr/>
            </a:pPr>
            <a:r>
              <a:rPr lang="en-US" sz="2800" dirty="0">
                <a:solidFill>
                  <a:schemeClr val="bg1">
                    <a:lumMod val="95000"/>
                  </a:schemeClr>
                </a:solidFill>
                <a:ea typeface="+mn-ea"/>
                <a:cs typeface="+mn-cs"/>
                <a:hlinkClick r:id="rId3"/>
              </a:rPr>
              <a:t>www.visitfrederick.org/tripp</a:t>
            </a:r>
            <a:br>
              <a:rPr lang="en-US" dirty="0">
                <a:solidFill>
                  <a:srgbClr val="0070C0"/>
                </a:solidFill>
              </a:rPr>
            </a:br>
            <a:endParaRPr lang="en-US" dirty="0">
              <a:solidFill>
                <a:srgbClr val="0070C0"/>
              </a:solidFill>
            </a:endParaRPr>
          </a:p>
        </p:txBody>
      </p:sp>
      <p:sp>
        <p:nvSpPr>
          <p:cNvPr id="47107" name="Rectangle 3"/>
          <p:cNvSpPr>
            <a:spLocks noGrp="1" noChangeArrowheads="1"/>
          </p:cNvSpPr>
          <p:nvPr>
            <p:ph type="subTitle" idx="1"/>
          </p:nvPr>
        </p:nvSpPr>
        <p:spPr>
          <a:xfrm rot="21434137">
            <a:off x="1463402" y="1295921"/>
            <a:ext cx="5853932" cy="1752600"/>
          </a:xfrm>
        </p:spPr>
        <p:txBody>
          <a:bodyPr>
            <a:noAutofit/>
          </a:bodyPr>
          <a:lstStyle/>
          <a:p>
            <a:pPr eaLnBrk="1" hangingPunct="1"/>
            <a:r>
              <a:rPr lang="en-US" dirty="0"/>
              <a:t>Questions?</a:t>
            </a:r>
          </a:p>
          <a:p>
            <a:pPr eaLnBrk="1" hangingPunct="1"/>
            <a:r>
              <a:rPr lang="en-US" dirty="0"/>
              <a:t>Katie </a:t>
            </a:r>
            <a:r>
              <a:rPr lang="en-US" dirty="0" err="1"/>
              <a:t>reichard</a:t>
            </a:r>
            <a:r>
              <a:rPr lang="en-US" dirty="0"/>
              <a:t>  </a:t>
            </a:r>
            <a:r>
              <a:rPr lang="en-US" sz="1800" dirty="0"/>
              <a:t>kreichard@fredco-md.net</a:t>
            </a:r>
          </a:p>
          <a:p>
            <a:pPr eaLnBrk="1" hangingPunct="1"/>
            <a:r>
              <a:rPr lang="en-US" dirty="0"/>
              <a:t>301-600-4043</a:t>
            </a:r>
            <a:br>
              <a:rPr lang="en-US" dirty="0"/>
            </a:br>
            <a:br>
              <a:rPr lang="en-US" dirty="0"/>
            </a:br>
            <a:r>
              <a:rPr lang="en-US" dirty="0"/>
              <a:t>DAVE ZIEDELIS  </a:t>
            </a:r>
            <a:r>
              <a:rPr lang="en-US" sz="1800" dirty="0"/>
              <a:t>dziedelis@fredco-md.net </a:t>
            </a:r>
            <a:r>
              <a:rPr lang="en-US" sz="2000" dirty="0"/>
              <a:t> </a:t>
            </a:r>
            <a:r>
              <a:rPr lang="en-US" dirty="0"/>
              <a:t>  </a:t>
            </a:r>
            <a:br>
              <a:rPr lang="en-US" sz="1800" dirty="0"/>
            </a:br>
            <a:r>
              <a:rPr lang="en-US" dirty="0"/>
              <a:t>301-600-4041</a:t>
            </a:r>
          </a:p>
        </p:txBody>
      </p:sp>
      <p:sp>
        <p:nvSpPr>
          <p:cNvPr id="6" name="Title 1"/>
          <p:cNvSpPr txBox="1">
            <a:spLocks/>
          </p:cNvSpPr>
          <p:nvPr/>
        </p:nvSpPr>
        <p:spPr>
          <a:xfrm rot="21446385">
            <a:off x="-1044732" y="154304"/>
            <a:ext cx="6934200" cy="1143000"/>
          </a:xfrm>
          <a:prstGeom prst="rect">
            <a:avLst/>
          </a:prstGeom>
        </p:spPr>
        <p:txBody>
          <a:bodyPr vert="horz" lIns="45720" tIns="0" rIns="45720" bIns="0" anchor="b" anchorCtr="0">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2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Verdana"/>
                <a:ea typeface="+mj-ea"/>
                <a:cs typeface="+mj-cs"/>
              </a:rPr>
              <a:t>TRIPP Info</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20040"/>
            <a:ext cx="7239000" cy="1143000"/>
          </a:xfrm>
        </p:spPr>
        <p:txBody>
          <a:bodyPr>
            <a:normAutofit fontScale="90000"/>
          </a:bodyPr>
          <a:lstStyle/>
          <a:p>
            <a:pPr marR="0" algn="ctr" rtl="0"/>
            <a:r>
              <a:rPr lang="en-US" baseline="0" dirty="0">
                <a:latin typeface="Verdana"/>
              </a:rPr>
              <a:t>Other TRIPP Components</a:t>
            </a:r>
          </a:p>
        </p:txBody>
      </p:sp>
      <p:sp>
        <p:nvSpPr>
          <p:cNvPr id="3" name="Text Placeholder 2"/>
          <p:cNvSpPr>
            <a:spLocks noGrp="1"/>
          </p:cNvSpPr>
          <p:nvPr>
            <p:ph type="body" idx="1"/>
          </p:nvPr>
        </p:nvSpPr>
        <p:spPr>
          <a:xfrm>
            <a:off x="685800" y="1676400"/>
            <a:ext cx="7086600" cy="3886200"/>
          </a:xfrm>
        </p:spPr>
        <p:txBody>
          <a:bodyPr>
            <a:normAutofit fontScale="62500" lnSpcReduction="20000"/>
          </a:bodyPr>
          <a:lstStyle/>
          <a:p>
            <a:pPr marL="342900" lvl="0" indent="-342900" eaLnBrk="0" fontAlgn="base" hangingPunct="0">
              <a:spcBef>
                <a:spcPct val="20000"/>
              </a:spcBef>
              <a:spcAft>
                <a:spcPct val="0"/>
              </a:spcAft>
              <a:buClr>
                <a:schemeClr val="accent2"/>
              </a:buClr>
              <a:buSzPct val="80000"/>
              <a:buNone/>
              <a:defRPr/>
            </a:pPr>
            <a:r>
              <a:rPr lang="en-US" sz="4000" kern="0" dirty="0">
                <a:solidFill>
                  <a:srgbClr val="131C61"/>
                </a:solidFill>
              </a:rPr>
              <a:t>Group Overnight Incentive Program</a:t>
            </a:r>
          </a:p>
          <a:p>
            <a:pPr marL="342900" lvl="0" indent="-342900" eaLnBrk="0" fontAlgn="base" hangingPunct="0">
              <a:spcBef>
                <a:spcPct val="20000"/>
              </a:spcBef>
              <a:spcAft>
                <a:spcPct val="0"/>
              </a:spcAft>
              <a:buClr>
                <a:schemeClr val="tx2">
                  <a:lumMod val="50000"/>
                </a:schemeClr>
              </a:buClr>
              <a:buSzPct val="80000"/>
              <a:defRPr/>
            </a:pPr>
            <a:r>
              <a:rPr lang="en-US" sz="4000" kern="0" dirty="0"/>
              <a:t>Reimbursement of $10 per room night generated to organizations generating a quantity of overnight hotel stays.</a:t>
            </a:r>
            <a:br>
              <a:rPr lang="en-US" sz="4000" kern="0" dirty="0">
                <a:solidFill>
                  <a:schemeClr val="tx1"/>
                </a:solidFill>
              </a:rPr>
            </a:br>
            <a:endParaRPr lang="en-US" sz="4000" kern="0" dirty="0">
              <a:solidFill>
                <a:schemeClr val="tx1"/>
              </a:solidFill>
            </a:endParaRPr>
          </a:p>
          <a:p>
            <a:pPr marL="342900" lvl="0" indent="-342900" eaLnBrk="0" fontAlgn="base" hangingPunct="0">
              <a:spcBef>
                <a:spcPct val="20000"/>
              </a:spcBef>
              <a:spcAft>
                <a:spcPct val="0"/>
              </a:spcAft>
              <a:buClr>
                <a:schemeClr val="accent2"/>
              </a:buClr>
              <a:buSzPct val="80000"/>
              <a:buNone/>
              <a:defRPr/>
            </a:pPr>
            <a:r>
              <a:rPr lang="en-US" sz="4000" kern="0" dirty="0">
                <a:solidFill>
                  <a:srgbClr val="131C61"/>
                </a:solidFill>
              </a:rPr>
              <a:t>Unanticipated Opportunity Fund</a:t>
            </a:r>
          </a:p>
          <a:p>
            <a:pPr marL="342900" lvl="0" indent="-342900" eaLnBrk="0" fontAlgn="base" hangingPunct="0">
              <a:spcBef>
                <a:spcPct val="20000"/>
              </a:spcBef>
              <a:spcAft>
                <a:spcPct val="0"/>
              </a:spcAft>
              <a:buClr>
                <a:schemeClr val="tx2">
                  <a:lumMod val="50000"/>
                </a:schemeClr>
              </a:buClr>
              <a:buSzPct val="80000"/>
              <a:defRPr/>
            </a:pPr>
            <a:r>
              <a:rPr lang="en-US" sz="4000" kern="0" dirty="0"/>
              <a:t>Advertising or Development opportunities which could not have been anticipated prior to March 31.</a:t>
            </a:r>
          </a:p>
          <a:p>
            <a:pPr>
              <a:buClr>
                <a:srgbClr val="EEB412"/>
              </a:buClr>
            </a:pPr>
            <a:endParaRPr lang="en-US" sz="4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272" y="167640"/>
            <a:ext cx="7239000" cy="975360"/>
          </a:xfrm>
        </p:spPr>
        <p:txBody>
          <a:bodyPr>
            <a:noAutofit/>
          </a:bodyPr>
          <a:lstStyle/>
          <a:p>
            <a:pPr marR="0" algn="ctr" rtl="0"/>
            <a:r>
              <a:rPr lang="en-US" sz="4000" baseline="0" dirty="0">
                <a:latin typeface="Verdana"/>
              </a:rPr>
              <a:t>TRIPP Funds Available</a:t>
            </a:r>
          </a:p>
        </p:txBody>
      </p:sp>
      <p:sp>
        <p:nvSpPr>
          <p:cNvPr id="3" name="Text Placeholder 2"/>
          <p:cNvSpPr>
            <a:spLocks noGrp="1"/>
          </p:cNvSpPr>
          <p:nvPr>
            <p:ph type="body" idx="1"/>
          </p:nvPr>
        </p:nvSpPr>
        <p:spPr>
          <a:xfrm>
            <a:off x="838200" y="1371600"/>
            <a:ext cx="7391400" cy="4445833"/>
          </a:xfrm>
        </p:spPr>
        <p:txBody>
          <a:bodyPr>
            <a:normAutofit lnSpcReduction="10000"/>
          </a:bodyPr>
          <a:lstStyle/>
          <a:p>
            <a:pPr marL="0" indent="0">
              <a:lnSpc>
                <a:spcPct val="90000"/>
              </a:lnSpc>
              <a:buNone/>
            </a:pPr>
            <a:endParaRPr lang="en-US" sz="2800" dirty="0">
              <a:solidFill>
                <a:srgbClr val="131C61"/>
              </a:solidFill>
            </a:endParaRPr>
          </a:p>
          <a:p>
            <a:pPr marL="0" indent="0">
              <a:lnSpc>
                <a:spcPct val="90000"/>
              </a:lnSpc>
              <a:buNone/>
            </a:pPr>
            <a:r>
              <a:rPr lang="en-US" sz="2800" dirty="0">
                <a:solidFill>
                  <a:srgbClr val="131C61"/>
                </a:solidFill>
              </a:rPr>
              <a:t>$300,000 for FY24 to be allocated as follows:</a:t>
            </a:r>
            <a:br>
              <a:rPr lang="en-US" sz="2800" dirty="0">
                <a:solidFill>
                  <a:srgbClr val="131C61"/>
                </a:solidFill>
              </a:rPr>
            </a:br>
            <a:r>
              <a:rPr lang="en-US" sz="2800" dirty="0"/>
              <a:t>  </a:t>
            </a:r>
            <a:br>
              <a:rPr lang="en-US" sz="2800" dirty="0"/>
            </a:br>
            <a:r>
              <a:rPr lang="en-US" sz="2800" dirty="0">
                <a:solidFill>
                  <a:srgbClr val="0070C0"/>
                </a:solidFill>
              </a:rPr>
              <a:t>$180,000 for the Advertising Awards</a:t>
            </a:r>
            <a:br>
              <a:rPr lang="en-US" sz="2800" dirty="0">
                <a:solidFill>
                  <a:srgbClr val="0070C0"/>
                </a:solidFill>
              </a:rPr>
            </a:br>
            <a:br>
              <a:rPr lang="en-US" sz="2800" dirty="0">
                <a:solidFill>
                  <a:srgbClr val="0070C0"/>
                </a:solidFill>
              </a:rPr>
            </a:br>
            <a:r>
              <a:rPr lang="en-US" sz="2800" dirty="0">
                <a:solidFill>
                  <a:srgbClr val="0070C0"/>
                </a:solidFill>
              </a:rPr>
              <a:t>$120,000 for Development Grants</a:t>
            </a:r>
          </a:p>
          <a:p>
            <a:pPr marL="0" indent="0">
              <a:lnSpc>
                <a:spcPct val="100000"/>
              </a:lnSpc>
              <a:spcBef>
                <a:spcPts val="0"/>
              </a:spcBef>
              <a:buNone/>
            </a:pPr>
            <a:br>
              <a:rPr lang="en-US" sz="2800" dirty="0">
                <a:solidFill>
                  <a:srgbClr val="0070C0"/>
                </a:solidFill>
              </a:rPr>
            </a:br>
            <a:r>
              <a:rPr lang="en-US" sz="2800" dirty="0"/>
              <a:t>Group Overnight Incentive Program and Unanticipated Opportunity Fund applications will also be accepted until an additional $20,000 has been awarded.</a:t>
            </a:r>
            <a:endParaRPr lang="en-US" sz="2800" dirty="0">
              <a:solidFill>
                <a:srgbClr val="0070C0"/>
              </a:solidFill>
            </a:endParaRPr>
          </a:p>
          <a:p>
            <a:pPr>
              <a:buClr>
                <a:srgbClr val="EEB412"/>
              </a:buClr>
            </a:pPr>
            <a:endParaRPr lang="en-US" sz="4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239000" cy="975360"/>
          </a:xfrm>
        </p:spPr>
        <p:txBody>
          <a:bodyPr>
            <a:normAutofit fontScale="90000"/>
          </a:bodyPr>
          <a:lstStyle/>
          <a:p>
            <a:pPr marR="0" algn="ctr" rtl="0"/>
            <a:r>
              <a:rPr lang="en-US" baseline="0" dirty="0">
                <a:latin typeface="Verdana"/>
              </a:rPr>
              <a:t>Advertising and development</a:t>
            </a:r>
            <a:r>
              <a:rPr lang="en-US" dirty="0">
                <a:latin typeface="Verdana"/>
              </a:rPr>
              <a:t> </a:t>
            </a:r>
            <a:r>
              <a:rPr lang="en-US" baseline="0" dirty="0" err="1">
                <a:latin typeface="Verdana"/>
              </a:rPr>
              <a:t>FundING</a:t>
            </a:r>
            <a:endParaRPr lang="en-US" baseline="0" dirty="0">
              <a:latin typeface="Verdana"/>
            </a:endParaRPr>
          </a:p>
        </p:txBody>
      </p:sp>
      <p:sp>
        <p:nvSpPr>
          <p:cNvPr id="3" name="Text Placeholder 2"/>
          <p:cNvSpPr>
            <a:spLocks noGrp="1"/>
          </p:cNvSpPr>
          <p:nvPr>
            <p:ph type="body" idx="1"/>
          </p:nvPr>
        </p:nvSpPr>
        <p:spPr>
          <a:xfrm>
            <a:off x="381000" y="1981200"/>
            <a:ext cx="8001000" cy="3886200"/>
          </a:xfrm>
        </p:spPr>
        <p:txBody>
          <a:bodyPr>
            <a:normAutofit fontScale="25000" lnSpcReduction="20000"/>
          </a:bodyPr>
          <a:lstStyle/>
          <a:p>
            <a:pPr>
              <a:lnSpc>
                <a:spcPct val="170000"/>
              </a:lnSpc>
              <a:spcBef>
                <a:spcPts val="0"/>
              </a:spcBef>
            </a:pPr>
            <a:r>
              <a:rPr lang="en-US" sz="8000" dirty="0"/>
              <a:t>Maximum</a:t>
            </a:r>
            <a:r>
              <a:rPr lang="en-US" sz="8000" dirty="0">
                <a:solidFill>
                  <a:srgbClr val="131C61"/>
                </a:solidFill>
              </a:rPr>
              <a:t> TRIPP Advertising Award </a:t>
            </a:r>
            <a:r>
              <a:rPr lang="en-US" sz="8000" dirty="0"/>
              <a:t>is $40,000 per applicant.</a:t>
            </a:r>
          </a:p>
          <a:p>
            <a:pPr marL="0" indent="0">
              <a:lnSpc>
                <a:spcPct val="170000"/>
              </a:lnSpc>
              <a:spcBef>
                <a:spcPts val="0"/>
              </a:spcBef>
              <a:buNone/>
            </a:pPr>
            <a:endParaRPr lang="en-US" sz="7200" dirty="0"/>
          </a:p>
          <a:p>
            <a:pPr>
              <a:spcBef>
                <a:spcPts val="0"/>
              </a:spcBef>
            </a:pPr>
            <a:r>
              <a:rPr lang="en-US" sz="8000" dirty="0"/>
              <a:t>The cash match requirement is 33.3%, providing $2 in TRIPP funds for each $1 in applicant match.</a:t>
            </a:r>
            <a:br>
              <a:rPr lang="en-US" sz="8000" dirty="0"/>
            </a:br>
            <a:endParaRPr lang="en-US" sz="8000" dirty="0"/>
          </a:p>
          <a:p>
            <a:pPr>
              <a:spcBef>
                <a:spcPts val="0"/>
              </a:spcBef>
            </a:pPr>
            <a:r>
              <a:rPr lang="en-US" sz="8000" dirty="0"/>
              <a:t> All TRIPP funded ads are to be placed with non-local media outlets that demonstrate at least half of the audience is outside of Frederick County.</a:t>
            </a:r>
            <a:br>
              <a:rPr lang="en-US" sz="8000" dirty="0"/>
            </a:br>
            <a:endParaRPr lang="en-US" sz="8000" dirty="0"/>
          </a:p>
          <a:p>
            <a:pPr>
              <a:spcBef>
                <a:spcPts val="0"/>
              </a:spcBef>
            </a:pPr>
            <a:r>
              <a:rPr lang="en-US" sz="8000" dirty="0">
                <a:solidFill>
                  <a:srgbClr val="002060"/>
                </a:solidFill>
              </a:rPr>
              <a:t>Development Grants</a:t>
            </a:r>
            <a:r>
              <a:rPr lang="en-US" sz="8000" dirty="0"/>
              <a:t>: $15,000 maximum grant request ($30,000 project), and $1,500 minimum grant request ($3,000 project).</a:t>
            </a:r>
            <a:br>
              <a:rPr lang="en-US" sz="8000" dirty="0"/>
            </a:br>
            <a:r>
              <a:rPr lang="en-US" sz="8000" dirty="0"/>
              <a:t> </a:t>
            </a:r>
            <a:br>
              <a:rPr lang="en-US" sz="8000" dirty="0">
                <a:solidFill>
                  <a:srgbClr val="0070C0"/>
                </a:solidFill>
              </a:rPr>
            </a:br>
            <a:endParaRPr lang="en-US" sz="8000" dirty="0">
              <a:solidFill>
                <a:srgbClr val="0070C0"/>
              </a:solidFill>
            </a:endParaRPr>
          </a:p>
          <a:p>
            <a:pPr>
              <a:buClr>
                <a:srgbClr val="EEB412"/>
              </a:buClr>
            </a:pPr>
            <a:endParaRPr lang="en-US" sz="4000" dirty="0"/>
          </a:p>
        </p:txBody>
      </p:sp>
    </p:spTree>
    <p:extLst>
      <p:ext uri="{BB962C8B-B14F-4D97-AF65-F5344CB8AC3E}">
        <p14:creationId xmlns:p14="http://schemas.microsoft.com/office/powerpoint/2010/main" val="2349534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6553200" cy="1066800"/>
          </a:xfrm>
        </p:spPr>
        <p:txBody>
          <a:bodyPr>
            <a:normAutofit/>
          </a:bodyPr>
          <a:lstStyle/>
          <a:p>
            <a:pPr marR="0" algn="ctr" rtl="0"/>
            <a:r>
              <a:rPr lang="en-US" sz="4000" baseline="0" dirty="0">
                <a:latin typeface="Verdana"/>
              </a:rPr>
              <a:t>TRIPP Tips</a:t>
            </a:r>
          </a:p>
        </p:txBody>
      </p:sp>
      <p:sp>
        <p:nvSpPr>
          <p:cNvPr id="3" name="Text Placeholder 2"/>
          <p:cNvSpPr>
            <a:spLocks noGrp="1"/>
          </p:cNvSpPr>
          <p:nvPr>
            <p:ph type="body" idx="1"/>
          </p:nvPr>
        </p:nvSpPr>
        <p:spPr>
          <a:xfrm>
            <a:off x="457200" y="1066800"/>
            <a:ext cx="7391400" cy="4800600"/>
          </a:xfrm>
        </p:spPr>
        <p:txBody>
          <a:bodyPr>
            <a:normAutofit fontScale="25000" lnSpcReduction="20000"/>
          </a:bodyPr>
          <a:lstStyle/>
          <a:p>
            <a:pPr>
              <a:buNone/>
            </a:pPr>
            <a:r>
              <a:rPr lang="en-US" sz="8000" cap="none" dirty="0">
                <a:cs typeface="Times New Roman" pitchFamily="18" charset="0"/>
              </a:rPr>
              <a:t>Successful applicants…</a:t>
            </a:r>
            <a:br>
              <a:rPr lang="en-US" sz="8000" cap="none" dirty="0">
                <a:cs typeface="Times New Roman" pitchFamily="18" charset="0"/>
              </a:rPr>
            </a:br>
            <a:endParaRPr lang="en-US" sz="4000" cap="none" dirty="0">
              <a:cs typeface="Times New Roman" pitchFamily="18" charset="0"/>
            </a:endParaRPr>
          </a:p>
          <a:p>
            <a:pPr>
              <a:spcBef>
                <a:spcPts val="0"/>
              </a:spcBef>
            </a:pPr>
            <a:r>
              <a:rPr lang="en-US" sz="8000" cap="none" dirty="0">
                <a:cs typeface="Times New Roman" pitchFamily="18" charset="0"/>
              </a:rPr>
              <a:t>Give details when completing the </a:t>
            </a:r>
            <a:r>
              <a:rPr lang="en-US" sz="8000" dirty="0">
                <a:cs typeface="Times New Roman" pitchFamily="18" charset="0"/>
              </a:rPr>
              <a:t>application. </a:t>
            </a:r>
          </a:p>
          <a:p>
            <a:pPr marL="0" indent="0">
              <a:spcBef>
                <a:spcPts val="0"/>
              </a:spcBef>
              <a:buNone/>
            </a:pPr>
            <a:endParaRPr lang="en-US" sz="3600" cap="none" dirty="0">
              <a:cs typeface="Times New Roman" pitchFamily="18" charset="0"/>
            </a:endParaRPr>
          </a:p>
          <a:p>
            <a:pPr>
              <a:spcBef>
                <a:spcPts val="0"/>
              </a:spcBef>
            </a:pPr>
            <a:r>
              <a:rPr lang="en-US" sz="8000" cap="none" dirty="0">
                <a:cs typeface="Times New Roman" pitchFamily="18" charset="0"/>
              </a:rPr>
              <a:t>Identify attributes of their attraction or event that would motivate residents of areas outside of Frederick County to visit/attend.</a:t>
            </a:r>
          </a:p>
          <a:p>
            <a:pPr marL="0" indent="0">
              <a:spcBef>
                <a:spcPts val="0"/>
              </a:spcBef>
              <a:buNone/>
            </a:pPr>
            <a:br>
              <a:rPr lang="en-US" sz="4400" cap="none" dirty="0">
                <a:cs typeface="Times New Roman" pitchFamily="18" charset="0"/>
              </a:rPr>
            </a:br>
            <a:endParaRPr lang="en-US" sz="400" cap="none" dirty="0">
              <a:cs typeface="Times New Roman" pitchFamily="18" charset="0"/>
            </a:endParaRPr>
          </a:p>
          <a:p>
            <a:pPr>
              <a:spcBef>
                <a:spcPts val="0"/>
              </a:spcBef>
            </a:pPr>
            <a:r>
              <a:rPr lang="en-US" sz="8000" cap="none" dirty="0">
                <a:cs typeface="Times New Roman" pitchFamily="18" charset="0"/>
              </a:rPr>
              <a:t>Demonstrate the ability to attract and </a:t>
            </a:r>
            <a:r>
              <a:rPr lang="en-US" sz="8000" u="sng" cap="none" dirty="0">
                <a:cs typeface="Times New Roman" pitchFamily="18" charset="0"/>
              </a:rPr>
              <a:t>measure</a:t>
            </a:r>
            <a:r>
              <a:rPr lang="en-US" sz="8000" cap="none" dirty="0">
                <a:cs typeface="Times New Roman" pitchFamily="18" charset="0"/>
              </a:rPr>
              <a:t> visitors from outside of Frederick County.  </a:t>
            </a:r>
          </a:p>
          <a:p>
            <a:pPr>
              <a:buNone/>
            </a:pPr>
            <a:r>
              <a:rPr lang="en-US" sz="6200" cap="none" dirty="0">
                <a:cs typeface="Times New Roman" pitchFamily="18" charset="0"/>
              </a:rPr>
              <a:t>	   	 </a:t>
            </a:r>
            <a:r>
              <a:rPr lang="en-US" sz="7200" i="1" cap="none" dirty="0">
                <a:solidFill>
                  <a:schemeClr val="bg1">
                    <a:lumMod val="50000"/>
                  </a:schemeClr>
                </a:solidFill>
                <a:cs typeface="Times New Roman" pitchFamily="18" charset="0"/>
              </a:rPr>
              <a:t>Ideas for measuring out of town visitors:</a:t>
            </a:r>
          </a:p>
          <a:p>
            <a:pPr lvl="2"/>
            <a:r>
              <a:rPr lang="en-US" sz="6400" i="1" cap="none" dirty="0">
                <a:solidFill>
                  <a:schemeClr val="bg1">
                    <a:lumMod val="50000"/>
                  </a:schemeClr>
                </a:solidFill>
                <a:cs typeface="Times New Roman" pitchFamily="18" charset="0"/>
              </a:rPr>
              <a:t>Ask for zip codes of attendees as they enter attraction/event.</a:t>
            </a:r>
          </a:p>
          <a:p>
            <a:pPr lvl="2"/>
            <a:r>
              <a:rPr lang="en-US" sz="6400" i="1" cap="none" dirty="0">
                <a:solidFill>
                  <a:schemeClr val="bg1">
                    <a:lumMod val="50000"/>
                  </a:schemeClr>
                </a:solidFill>
                <a:cs typeface="Times New Roman" pitchFamily="18" charset="0"/>
              </a:rPr>
              <a:t>Count out-of-state license plates at your site or event</a:t>
            </a:r>
          </a:p>
          <a:p>
            <a:pPr lvl="2"/>
            <a:r>
              <a:rPr lang="en-US" sz="6400" i="1" cap="none" dirty="0">
                <a:solidFill>
                  <a:schemeClr val="bg1">
                    <a:lumMod val="50000"/>
                  </a:schemeClr>
                </a:solidFill>
                <a:cs typeface="Times New Roman" pitchFamily="18" charset="0"/>
              </a:rPr>
              <a:t>Ask merchants to collect  zip codes throughout the year</a:t>
            </a:r>
          </a:p>
          <a:p>
            <a:pPr lvl="2"/>
            <a:r>
              <a:rPr lang="en-US" sz="6400" i="1" cap="none" dirty="0">
                <a:solidFill>
                  <a:schemeClr val="bg1">
                    <a:lumMod val="50000"/>
                  </a:schemeClr>
                </a:solidFill>
                <a:cs typeface="Times New Roman" pitchFamily="18" charset="0"/>
              </a:rPr>
              <a:t>Have a raffle where participants must fill out a survey capturing demographics to enter</a:t>
            </a:r>
          </a:p>
          <a:p>
            <a:pPr lvl="2"/>
            <a:r>
              <a:rPr lang="en-US" sz="6400" i="1" cap="none" dirty="0">
                <a:solidFill>
                  <a:schemeClr val="bg1">
                    <a:lumMod val="50000"/>
                  </a:schemeClr>
                </a:solidFill>
                <a:cs typeface="Times New Roman" pitchFamily="18" charset="0"/>
              </a:rPr>
              <a:t>Post a map and have participants mark their hometown</a:t>
            </a:r>
          </a:p>
          <a:p>
            <a:pPr>
              <a:buClr>
                <a:srgbClr val="EEB412"/>
              </a:buClr>
            </a:pPr>
            <a:endParaRPr lang="en-US" sz="4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20040"/>
            <a:ext cx="6934200" cy="1143000"/>
          </a:xfrm>
        </p:spPr>
        <p:txBody>
          <a:bodyPr>
            <a:normAutofit/>
          </a:bodyPr>
          <a:lstStyle/>
          <a:p>
            <a:pPr marR="0" algn="ctr" rtl="0"/>
            <a:r>
              <a:rPr lang="en-US" sz="4000" baseline="0" dirty="0">
                <a:latin typeface="Verdana"/>
              </a:rPr>
              <a:t>TRIPP TIPS</a:t>
            </a:r>
          </a:p>
        </p:txBody>
      </p:sp>
      <p:sp>
        <p:nvSpPr>
          <p:cNvPr id="3" name="Text Placeholder 2"/>
          <p:cNvSpPr>
            <a:spLocks noGrp="1"/>
          </p:cNvSpPr>
          <p:nvPr>
            <p:ph type="body" idx="1"/>
          </p:nvPr>
        </p:nvSpPr>
        <p:spPr>
          <a:xfrm>
            <a:off x="781987" y="1600200"/>
            <a:ext cx="7162800" cy="3886200"/>
          </a:xfrm>
        </p:spPr>
        <p:txBody>
          <a:bodyPr>
            <a:normAutofit/>
          </a:bodyPr>
          <a:lstStyle/>
          <a:p>
            <a:pPr>
              <a:buNone/>
            </a:pPr>
            <a:r>
              <a:rPr lang="en-US" dirty="0">
                <a:latin typeface="Impact" panose="020B0806030902050204" pitchFamily="34" charset="0"/>
                <a:cs typeface="Times New Roman" pitchFamily="18" charset="0"/>
              </a:rPr>
              <a:t>Tips for Success</a:t>
            </a:r>
            <a:br>
              <a:rPr lang="en-US" dirty="0">
                <a:latin typeface="Impact" panose="020B0806030902050204" pitchFamily="34" charset="0"/>
                <a:cs typeface="Times New Roman" pitchFamily="18" charset="0"/>
              </a:rPr>
            </a:br>
            <a:endParaRPr lang="en-US" sz="900" dirty="0">
              <a:latin typeface="Impact" panose="020B0806030902050204" pitchFamily="34" charset="0"/>
              <a:cs typeface="Times New Roman" pitchFamily="18" charset="0"/>
            </a:endParaRPr>
          </a:p>
          <a:p>
            <a:r>
              <a:rPr lang="en-US" sz="2400" dirty="0">
                <a:latin typeface="Impact" panose="020B0806030902050204" pitchFamily="34" charset="0"/>
                <a:cs typeface="Times New Roman" pitchFamily="18" charset="0"/>
              </a:rPr>
              <a:t>The applicant should be able to measure successes tied to the funding and information about visitors.</a:t>
            </a:r>
            <a:br>
              <a:rPr lang="en-US" sz="2400" dirty="0">
                <a:latin typeface="Impact" panose="020B0806030902050204" pitchFamily="34" charset="0"/>
                <a:cs typeface="Times New Roman" pitchFamily="18" charset="0"/>
              </a:rPr>
            </a:br>
            <a:endParaRPr lang="en-US" sz="1600" dirty="0">
              <a:latin typeface="Impact" panose="020B0806030902050204" pitchFamily="34" charset="0"/>
              <a:cs typeface="Times New Roman" pitchFamily="18" charset="0"/>
            </a:endParaRPr>
          </a:p>
          <a:p>
            <a:pPr lvl="1"/>
            <a:r>
              <a:rPr lang="en-US" sz="2000" dirty="0">
                <a:latin typeface="Impact" panose="020B0806030902050204" pitchFamily="34" charset="0"/>
                <a:cs typeface="Times New Roman" pitchFamily="18" charset="0"/>
              </a:rPr>
              <a:t>Compared to last year, sales during the festival increased __%</a:t>
            </a:r>
          </a:p>
          <a:p>
            <a:pPr lvl="1"/>
            <a:r>
              <a:rPr lang="en-US" sz="2000" dirty="0">
                <a:latin typeface="Impact" panose="020B0806030902050204" pitchFamily="34" charset="0"/>
                <a:cs typeface="Times New Roman" pitchFamily="18" charset="0"/>
              </a:rPr>
              <a:t>__% of attendees were from outside of Frederick County</a:t>
            </a:r>
          </a:p>
          <a:p>
            <a:pPr lvl="1"/>
            <a:r>
              <a:rPr lang="en-US" sz="2000" dirty="0">
                <a:latin typeface="Impact" panose="020B0806030902050204" pitchFamily="34" charset="0"/>
                <a:cs typeface="Times New Roman" pitchFamily="18" charset="0"/>
              </a:rPr>
              <a:t>__% of survey respondents spent over $__ at the event</a:t>
            </a:r>
          </a:p>
          <a:p>
            <a:pPr>
              <a:buClr>
                <a:srgbClr val="EEB412"/>
              </a:buClr>
            </a:pPr>
            <a:endParaRPr lang="en-US" sz="4000" dirty="0"/>
          </a:p>
        </p:txBody>
      </p:sp>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2321</TotalTime>
  <Words>2002</Words>
  <Application>Microsoft Office PowerPoint</Application>
  <PresentationFormat>On-screen Show (4:3)</PresentationFormat>
  <Paragraphs>164</Paragraphs>
  <Slides>40</Slides>
  <Notes>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49" baseType="lpstr">
      <vt:lpstr>Arial</vt:lpstr>
      <vt:lpstr>Calibri</vt:lpstr>
      <vt:lpstr>Calibri Light</vt:lpstr>
      <vt:lpstr>Impact</vt:lpstr>
      <vt:lpstr>Verdana</vt:lpstr>
      <vt:lpstr>Wingdings 2</vt:lpstr>
      <vt:lpstr>Custom Design</vt:lpstr>
      <vt:lpstr>Main Event</vt:lpstr>
      <vt:lpstr>Worksheet</vt:lpstr>
      <vt:lpstr>FY24  TRIPP Program</vt:lpstr>
      <vt:lpstr> “TRIPP”  Tourism Reinvestment in Promotion &amp; Product  </vt:lpstr>
      <vt:lpstr>GOALS of the TRIPP Program </vt:lpstr>
      <vt:lpstr>Use of TRIPP GRANTs</vt:lpstr>
      <vt:lpstr>Other TRIPP Components</vt:lpstr>
      <vt:lpstr>TRIPP Funds Available</vt:lpstr>
      <vt:lpstr>Advertising and development FundING</vt:lpstr>
      <vt:lpstr>TRIPP Tips</vt:lpstr>
      <vt:lpstr>TRIPP TIPS</vt:lpstr>
      <vt:lpstr>TRIPP Tips</vt:lpstr>
      <vt:lpstr>Application Deadline</vt:lpstr>
      <vt:lpstr>AWARD LIMITS:  Advertising</vt:lpstr>
      <vt:lpstr>AWARD LIMITS Development GRANT</vt:lpstr>
      <vt:lpstr>Project Timeframe</vt:lpstr>
      <vt:lpstr>Match</vt:lpstr>
      <vt:lpstr>FY24 Application</vt:lpstr>
      <vt:lpstr>Advertising AWARD</vt:lpstr>
      <vt:lpstr>ADVERTISING Media Selection</vt:lpstr>
      <vt:lpstr>Digital and online advertising</vt:lpstr>
      <vt:lpstr>DIGITAL AND ONLINE ADVERTISING</vt:lpstr>
      <vt:lpstr>TRIPP Advertising</vt:lpstr>
      <vt:lpstr>TRIPP Advertising</vt:lpstr>
      <vt:lpstr>Submit media schedule</vt:lpstr>
      <vt:lpstr>Logo Requirement IN ADS</vt:lpstr>
      <vt:lpstr>Don’t forget  “Maryland” or “MD”</vt:lpstr>
      <vt:lpstr>Logo/COPY Requirement IN Broadcast ADS</vt:lpstr>
      <vt:lpstr>Advertising Award note</vt:lpstr>
      <vt:lpstr>TRIPP Development Grant</vt:lpstr>
      <vt:lpstr>TRIPP Development Grant</vt:lpstr>
      <vt:lpstr>TRIPP Development Grant</vt:lpstr>
      <vt:lpstr>TRIPP Development Grant</vt:lpstr>
      <vt:lpstr>TRIPP Development Grant PROOF OF PERFORMANCE</vt:lpstr>
      <vt:lpstr>TRIPP Development Grant</vt:lpstr>
      <vt:lpstr>TRIPP Group Overnight Incentive Program</vt:lpstr>
      <vt:lpstr>TRIPP Group Overnight Incentive Program</vt:lpstr>
      <vt:lpstr>TRIPP Unanticipated Opportunities Fund</vt:lpstr>
      <vt:lpstr>TRIPP Unanticipated Opportunities Fund</vt:lpstr>
      <vt:lpstr>For The person implementing the grant, if not you… </vt:lpstr>
      <vt:lpstr>TRIPP Timeline</vt:lpstr>
      <vt:lpstr>www.visitfrederick.org/tripp </vt:lpstr>
    </vt:vector>
  </TitlesOfParts>
  <Company>Frederick County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TRIPP FACTS</dc:title>
  <dc:creator>jfieseler</dc:creator>
  <cp:lastModifiedBy>Reichard, Katie</cp:lastModifiedBy>
  <cp:revision>196</cp:revision>
  <cp:lastPrinted>2021-12-15T20:02:04Z</cp:lastPrinted>
  <dcterms:created xsi:type="dcterms:W3CDTF">2014-02-10T16:08:29Z</dcterms:created>
  <dcterms:modified xsi:type="dcterms:W3CDTF">2023-01-04T13:56:20Z</dcterms:modified>
</cp:coreProperties>
</file>