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9" d="100"/>
          <a:sy n="69" d="100"/>
        </p:scale>
        <p:origin x="488"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dziedelis@fredco-md.net" TargetMode="External"/><Relationship Id="rId1" Type="http://schemas.openxmlformats.org/officeDocument/2006/relationships/hyperlink" Target="mailto:kreichard@fredco-md.net" TargetMode="External"/><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6.png"/><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6.png"/><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6.png"/><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12.svg"/></Relationships>
</file>

<file path=ppt/diagrams/_rels/drawing13.xml.rels><?xml version="1.0" encoding="UTF-8" standalone="yes"?>
<Relationships xmlns="http://schemas.openxmlformats.org/package/2006/relationships"><Relationship Id="rId8" Type="http://schemas.openxmlformats.org/officeDocument/2006/relationships/hyperlink" Target="mailto:dziedelis@fredco-md.net" TargetMode="External"/><Relationship Id="rId7" Type="http://schemas.openxmlformats.org/officeDocument/2006/relationships/image" Target="../media/image29.svg"/><Relationship Id="rId1" Type="http://schemas.openxmlformats.org/officeDocument/2006/relationships/image" Target="../media/image18.png"/><Relationship Id="rId6" Type="http://schemas.openxmlformats.org/officeDocument/2006/relationships/image" Target="../media/image19.png"/><Relationship Id="rId5" Type="http://schemas.openxmlformats.org/officeDocument/2006/relationships/hyperlink" Target="mailto:kreichard@fredco-md.net" TargetMode="External"/><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6.png"/><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6.png"/><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6.png"/><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4B829-D518-456D-BCBB-CCDFBED00D1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AB2E61A-979D-476F-B114-E57C391F4F3A}">
      <dgm:prSet/>
      <dgm:spPr/>
      <dgm:t>
        <a:bodyPr/>
        <a:lstStyle/>
        <a:p>
          <a:r>
            <a:rPr lang="en-US" dirty="0"/>
            <a:t>Increase</a:t>
          </a:r>
        </a:p>
        <a:p>
          <a:r>
            <a:rPr lang="en-US" dirty="0"/>
            <a:t>Visitation</a:t>
          </a:r>
        </a:p>
      </dgm:t>
    </dgm:pt>
    <dgm:pt modelId="{19184154-CF5D-4834-8457-8FBBA24F3106}" type="parTrans" cxnId="{3C500797-27D6-4A98-864D-CF4F802D721D}">
      <dgm:prSet/>
      <dgm:spPr/>
      <dgm:t>
        <a:bodyPr/>
        <a:lstStyle/>
        <a:p>
          <a:endParaRPr lang="en-US"/>
        </a:p>
      </dgm:t>
    </dgm:pt>
    <dgm:pt modelId="{CE3C45AD-7C52-400F-8DAD-5C76B6C5CA45}" type="sibTrans" cxnId="{3C500797-27D6-4A98-864D-CF4F802D721D}">
      <dgm:prSet/>
      <dgm:spPr/>
      <dgm:t>
        <a:bodyPr/>
        <a:lstStyle/>
        <a:p>
          <a:endParaRPr lang="en-US"/>
        </a:p>
      </dgm:t>
    </dgm:pt>
    <dgm:pt modelId="{88833DF9-5933-41C6-907E-E30104B6081C}">
      <dgm:prSet/>
      <dgm:spPr/>
      <dgm:t>
        <a:bodyPr/>
        <a:lstStyle/>
        <a:p>
          <a:r>
            <a:rPr lang="en-US" dirty="0"/>
            <a:t>Increase the number of people visiting Frederick County and the amount of money spent while visiting.</a:t>
          </a:r>
          <a:br>
            <a:rPr lang="en-US" dirty="0"/>
          </a:br>
          <a:endParaRPr lang="en-US" dirty="0"/>
        </a:p>
      </dgm:t>
    </dgm:pt>
    <dgm:pt modelId="{F431A6E4-2B7D-435B-B68F-F20FDCAA4D32}" type="parTrans" cxnId="{8408D79E-D395-48E3-8BA3-47ABC6117351}">
      <dgm:prSet/>
      <dgm:spPr/>
      <dgm:t>
        <a:bodyPr/>
        <a:lstStyle/>
        <a:p>
          <a:endParaRPr lang="en-US"/>
        </a:p>
      </dgm:t>
    </dgm:pt>
    <dgm:pt modelId="{85DE17C1-625D-42D3-9BBD-DC50E4C90071}" type="sibTrans" cxnId="{8408D79E-D395-48E3-8BA3-47ABC6117351}">
      <dgm:prSet/>
      <dgm:spPr/>
      <dgm:t>
        <a:bodyPr/>
        <a:lstStyle/>
        <a:p>
          <a:endParaRPr lang="en-US"/>
        </a:p>
      </dgm:t>
    </dgm:pt>
    <dgm:pt modelId="{304144FC-6452-4D97-BA42-BF010AA59812}">
      <dgm:prSet/>
      <dgm:spPr/>
      <dgm:t>
        <a:bodyPr/>
        <a:lstStyle/>
        <a:p>
          <a:r>
            <a:rPr lang="en-US" dirty="0"/>
            <a:t>Encourage </a:t>
          </a:r>
        </a:p>
        <a:p>
          <a:r>
            <a:rPr lang="en-US" dirty="0"/>
            <a:t>Hotel Stays</a:t>
          </a:r>
        </a:p>
      </dgm:t>
    </dgm:pt>
    <dgm:pt modelId="{F1EAFD35-1FE3-49A3-A638-6EF434AFEEAB}" type="parTrans" cxnId="{1E68DC03-A0D2-4EF0-A42F-B460C56493CC}">
      <dgm:prSet/>
      <dgm:spPr/>
      <dgm:t>
        <a:bodyPr/>
        <a:lstStyle/>
        <a:p>
          <a:endParaRPr lang="en-US"/>
        </a:p>
      </dgm:t>
    </dgm:pt>
    <dgm:pt modelId="{3FEF4555-FEE0-4CF9-BC01-CD56813B78FD}" type="sibTrans" cxnId="{1E68DC03-A0D2-4EF0-A42F-B460C56493CC}">
      <dgm:prSet/>
      <dgm:spPr/>
      <dgm:t>
        <a:bodyPr/>
        <a:lstStyle/>
        <a:p>
          <a:endParaRPr lang="en-US"/>
        </a:p>
      </dgm:t>
    </dgm:pt>
    <dgm:pt modelId="{1151C975-4390-4898-AF9B-DD4E96E47F24}">
      <dgm:prSet/>
      <dgm:spPr/>
      <dgm:t>
        <a:bodyPr/>
        <a:lstStyle/>
        <a:p>
          <a:r>
            <a:rPr lang="en-US" dirty="0"/>
            <a:t>Increase overnight stays in Frederick County hotels, thereby replenishing and increasing the hotel tax revenue that is used to fund this program. </a:t>
          </a:r>
          <a:br>
            <a:rPr lang="en-US" dirty="0"/>
          </a:br>
          <a:endParaRPr lang="en-US" dirty="0"/>
        </a:p>
      </dgm:t>
    </dgm:pt>
    <dgm:pt modelId="{DBEC7EAF-758C-40C7-87B6-4FEDA86DBD9A}" type="parTrans" cxnId="{28F17760-01C2-4171-90C8-0108CC51D46F}">
      <dgm:prSet/>
      <dgm:spPr/>
      <dgm:t>
        <a:bodyPr/>
        <a:lstStyle/>
        <a:p>
          <a:endParaRPr lang="en-US"/>
        </a:p>
      </dgm:t>
    </dgm:pt>
    <dgm:pt modelId="{DF17589E-61F2-423A-BB16-30BC6CA8B77E}" type="sibTrans" cxnId="{28F17760-01C2-4171-90C8-0108CC51D46F}">
      <dgm:prSet/>
      <dgm:spPr/>
      <dgm:t>
        <a:bodyPr/>
        <a:lstStyle/>
        <a:p>
          <a:endParaRPr lang="en-US"/>
        </a:p>
      </dgm:t>
    </dgm:pt>
    <dgm:pt modelId="{1F24AE81-F2B4-4BC0-B9EB-C380A7951892}">
      <dgm:prSet/>
      <dgm:spPr/>
      <dgm:t>
        <a:bodyPr/>
        <a:lstStyle/>
        <a:p>
          <a:r>
            <a:rPr lang="en-US" dirty="0"/>
            <a:t>Enhance</a:t>
          </a:r>
        </a:p>
        <a:p>
          <a:r>
            <a:rPr lang="en-US" dirty="0"/>
            <a:t>Visitor Experience</a:t>
          </a:r>
        </a:p>
      </dgm:t>
    </dgm:pt>
    <dgm:pt modelId="{BE7D5371-FC49-4DD4-AC26-B8415095259E}" type="parTrans" cxnId="{F4B7E95E-CDF2-4692-8805-5144EC16C20E}">
      <dgm:prSet/>
      <dgm:spPr/>
      <dgm:t>
        <a:bodyPr/>
        <a:lstStyle/>
        <a:p>
          <a:endParaRPr lang="en-US"/>
        </a:p>
      </dgm:t>
    </dgm:pt>
    <dgm:pt modelId="{521E5C48-7B77-43EF-9F16-FBF7BF9571A3}" type="sibTrans" cxnId="{F4B7E95E-CDF2-4692-8805-5144EC16C20E}">
      <dgm:prSet/>
      <dgm:spPr/>
      <dgm:t>
        <a:bodyPr/>
        <a:lstStyle/>
        <a:p>
          <a:endParaRPr lang="en-US"/>
        </a:p>
      </dgm:t>
    </dgm:pt>
    <dgm:pt modelId="{FB4F6929-1C0C-4787-A9F1-F9467C11ED96}">
      <dgm:prSet/>
      <dgm:spPr/>
      <dgm:t>
        <a:bodyPr/>
        <a:lstStyle/>
        <a:p>
          <a:r>
            <a:rPr lang="en-US" dirty="0"/>
            <a:t>Enhance the overall attractiveness and marketability of Frederick County as a destination.</a:t>
          </a:r>
        </a:p>
      </dgm:t>
    </dgm:pt>
    <dgm:pt modelId="{64337CCB-6F80-4CE6-A577-3166948022EE}" type="parTrans" cxnId="{DEDE2EB5-8763-409E-B24A-4EDCB55DFFBF}">
      <dgm:prSet/>
      <dgm:spPr/>
      <dgm:t>
        <a:bodyPr/>
        <a:lstStyle/>
        <a:p>
          <a:endParaRPr lang="en-US"/>
        </a:p>
      </dgm:t>
    </dgm:pt>
    <dgm:pt modelId="{5859BF83-2248-4C02-847B-F8E2012D075F}" type="sibTrans" cxnId="{DEDE2EB5-8763-409E-B24A-4EDCB55DFFBF}">
      <dgm:prSet/>
      <dgm:spPr/>
      <dgm:t>
        <a:bodyPr/>
        <a:lstStyle/>
        <a:p>
          <a:endParaRPr lang="en-US"/>
        </a:p>
      </dgm:t>
    </dgm:pt>
    <dgm:pt modelId="{D3A4D646-B842-4A6B-A073-BFB7E7C093F9}" type="pres">
      <dgm:prSet presAssocID="{4DE4B829-D518-456D-BCBB-CCDFBED00D1C}" presName="diagram" presStyleCnt="0">
        <dgm:presLayoutVars>
          <dgm:dir/>
          <dgm:resizeHandles val="exact"/>
        </dgm:presLayoutVars>
      </dgm:prSet>
      <dgm:spPr/>
      <dgm:t>
        <a:bodyPr/>
        <a:lstStyle/>
        <a:p>
          <a:endParaRPr lang="en-US"/>
        </a:p>
      </dgm:t>
    </dgm:pt>
    <dgm:pt modelId="{7BAB2CD7-A515-4D57-8D1A-365E0CD7C8A2}" type="pres">
      <dgm:prSet presAssocID="{1AB2E61A-979D-476F-B114-E57C391F4F3A}" presName="node" presStyleLbl="node1" presStyleIdx="0" presStyleCnt="3" custScaleX="116862" custScaleY="159564">
        <dgm:presLayoutVars>
          <dgm:bulletEnabled val="1"/>
        </dgm:presLayoutVars>
      </dgm:prSet>
      <dgm:spPr/>
      <dgm:t>
        <a:bodyPr/>
        <a:lstStyle/>
        <a:p>
          <a:endParaRPr lang="en-US"/>
        </a:p>
      </dgm:t>
    </dgm:pt>
    <dgm:pt modelId="{4A3424C8-08BC-45B2-8DF3-60E59C8D31B4}" type="pres">
      <dgm:prSet presAssocID="{CE3C45AD-7C52-400F-8DAD-5C76B6C5CA45}" presName="sibTrans" presStyleCnt="0"/>
      <dgm:spPr/>
    </dgm:pt>
    <dgm:pt modelId="{DB4396EF-0012-4739-A3D7-D033285C75F6}" type="pres">
      <dgm:prSet presAssocID="{304144FC-6452-4D97-BA42-BF010AA59812}" presName="node" presStyleLbl="node1" presStyleIdx="1" presStyleCnt="3" custScaleX="106275" custScaleY="160364">
        <dgm:presLayoutVars>
          <dgm:bulletEnabled val="1"/>
        </dgm:presLayoutVars>
      </dgm:prSet>
      <dgm:spPr/>
      <dgm:t>
        <a:bodyPr/>
        <a:lstStyle/>
        <a:p>
          <a:endParaRPr lang="en-US"/>
        </a:p>
      </dgm:t>
    </dgm:pt>
    <dgm:pt modelId="{5305E0FE-DA4D-4CC1-A367-A870DAD7598D}" type="pres">
      <dgm:prSet presAssocID="{3FEF4555-FEE0-4CF9-BC01-CD56813B78FD}" presName="sibTrans" presStyleCnt="0"/>
      <dgm:spPr/>
    </dgm:pt>
    <dgm:pt modelId="{47C18581-E4C4-4635-AEF6-6DD6E9E780E3}" type="pres">
      <dgm:prSet presAssocID="{1F24AE81-F2B4-4BC0-B9EB-C380A7951892}" presName="node" presStyleLbl="node1" presStyleIdx="2" presStyleCnt="3" custScaleX="116058" custScaleY="161461">
        <dgm:presLayoutVars>
          <dgm:bulletEnabled val="1"/>
        </dgm:presLayoutVars>
      </dgm:prSet>
      <dgm:spPr/>
      <dgm:t>
        <a:bodyPr/>
        <a:lstStyle/>
        <a:p>
          <a:endParaRPr lang="en-US"/>
        </a:p>
      </dgm:t>
    </dgm:pt>
  </dgm:ptLst>
  <dgm:cxnLst>
    <dgm:cxn modelId="{8FCF32A4-6F03-4B9A-9DF9-33FF772FA96B}" type="presOf" srcId="{4DE4B829-D518-456D-BCBB-CCDFBED00D1C}" destId="{D3A4D646-B842-4A6B-A073-BFB7E7C093F9}" srcOrd="0" destOrd="0" presId="urn:microsoft.com/office/officeart/2005/8/layout/default"/>
    <dgm:cxn modelId="{28F92ECC-37FB-4EA4-AFD0-D39581A8F569}" type="presOf" srcId="{304144FC-6452-4D97-BA42-BF010AA59812}" destId="{DB4396EF-0012-4739-A3D7-D033285C75F6}" srcOrd="0" destOrd="0" presId="urn:microsoft.com/office/officeart/2005/8/layout/default"/>
    <dgm:cxn modelId="{DEDE2EB5-8763-409E-B24A-4EDCB55DFFBF}" srcId="{1F24AE81-F2B4-4BC0-B9EB-C380A7951892}" destId="{FB4F6929-1C0C-4787-A9F1-F9467C11ED96}" srcOrd="0" destOrd="0" parTransId="{64337CCB-6F80-4CE6-A577-3166948022EE}" sibTransId="{5859BF83-2248-4C02-847B-F8E2012D075F}"/>
    <dgm:cxn modelId="{3C500797-27D6-4A98-864D-CF4F802D721D}" srcId="{4DE4B829-D518-456D-BCBB-CCDFBED00D1C}" destId="{1AB2E61A-979D-476F-B114-E57C391F4F3A}" srcOrd="0" destOrd="0" parTransId="{19184154-CF5D-4834-8457-8FBBA24F3106}" sibTransId="{CE3C45AD-7C52-400F-8DAD-5C76B6C5CA45}"/>
    <dgm:cxn modelId="{E00DED00-14A0-402A-BDEC-39521D6557EE}" type="presOf" srcId="{1AB2E61A-979D-476F-B114-E57C391F4F3A}" destId="{7BAB2CD7-A515-4D57-8D1A-365E0CD7C8A2}" srcOrd="0" destOrd="0" presId="urn:microsoft.com/office/officeart/2005/8/layout/default"/>
    <dgm:cxn modelId="{F16D3D32-D664-40FC-AF80-46DF297C84F0}" type="presOf" srcId="{1F24AE81-F2B4-4BC0-B9EB-C380A7951892}" destId="{47C18581-E4C4-4635-AEF6-6DD6E9E780E3}" srcOrd="0" destOrd="0" presId="urn:microsoft.com/office/officeart/2005/8/layout/default"/>
    <dgm:cxn modelId="{228C710A-C76C-4A54-9756-C79BBD8E302D}" type="presOf" srcId="{1151C975-4390-4898-AF9B-DD4E96E47F24}" destId="{DB4396EF-0012-4739-A3D7-D033285C75F6}" srcOrd="0" destOrd="1" presId="urn:microsoft.com/office/officeart/2005/8/layout/default"/>
    <dgm:cxn modelId="{EFE09285-E588-46EA-B78B-1EC6E3428565}" type="presOf" srcId="{FB4F6929-1C0C-4787-A9F1-F9467C11ED96}" destId="{47C18581-E4C4-4635-AEF6-6DD6E9E780E3}" srcOrd="0" destOrd="1" presId="urn:microsoft.com/office/officeart/2005/8/layout/default"/>
    <dgm:cxn modelId="{28F17760-01C2-4171-90C8-0108CC51D46F}" srcId="{304144FC-6452-4D97-BA42-BF010AA59812}" destId="{1151C975-4390-4898-AF9B-DD4E96E47F24}" srcOrd="0" destOrd="0" parTransId="{DBEC7EAF-758C-40C7-87B6-4FEDA86DBD9A}" sibTransId="{DF17589E-61F2-423A-BB16-30BC6CA8B77E}"/>
    <dgm:cxn modelId="{8408D79E-D395-48E3-8BA3-47ABC6117351}" srcId="{1AB2E61A-979D-476F-B114-E57C391F4F3A}" destId="{88833DF9-5933-41C6-907E-E30104B6081C}" srcOrd="0" destOrd="0" parTransId="{F431A6E4-2B7D-435B-B68F-F20FDCAA4D32}" sibTransId="{85DE17C1-625D-42D3-9BBD-DC50E4C90071}"/>
    <dgm:cxn modelId="{0DE3499B-FF79-4E6A-8A6F-4808C243949E}" type="presOf" srcId="{88833DF9-5933-41C6-907E-E30104B6081C}" destId="{7BAB2CD7-A515-4D57-8D1A-365E0CD7C8A2}" srcOrd="0" destOrd="1" presId="urn:microsoft.com/office/officeart/2005/8/layout/default"/>
    <dgm:cxn modelId="{1E68DC03-A0D2-4EF0-A42F-B460C56493CC}" srcId="{4DE4B829-D518-456D-BCBB-CCDFBED00D1C}" destId="{304144FC-6452-4D97-BA42-BF010AA59812}" srcOrd="1" destOrd="0" parTransId="{F1EAFD35-1FE3-49A3-A638-6EF434AFEEAB}" sibTransId="{3FEF4555-FEE0-4CF9-BC01-CD56813B78FD}"/>
    <dgm:cxn modelId="{F4B7E95E-CDF2-4692-8805-5144EC16C20E}" srcId="{4DE4B829-D518-456D-BCBB-CCDFBED00D1C}" destId="{1F24AE81-F2B4-4BC0-B9EB-C380A7951892}" srcOrd="2" destOrd="0" parTransId="{BE7D5371-FC49-4DD4-AC26-B8415095259E}" sibTransId="{521E5C48-7B77-43EF-9F16-FBF7BF9571A3}"/>
    <dgm:cxn modelId="{52D77F94-3F49-4A39-A34E-078CC8C33D40}" type="presParOf" srcId="{D3A4D646-B842-4A6B-A073-BFB7E7C093F9}" destId="{7BAB2CD7-A515-4D57-8D1A-365E0CD7C8A2}" srcOrd="0" destOrd="0" presId="urn:microsoft.com/office/officeart/2005/8/layout/default"/>
    <dgm:cxn modelId="{F10BA50C-B5BB-4DCB-9FB9-B33BBDF8DD85}" type="presParOf" srcId="{D3A4D646-B842-4A6B-A073-BFB7E7C093F9}" destId="{4A3424C8-08BC-45B2-8DF3-60E59C8D31B4}" srcOrd="1" destOrd="0" presId="urn:microsoft.com/office/officeart/2005/8/layout/default"/>
    <dgm:cxn modelId="{A9116422-64B5-487F-BEAE-E721BD659592}" type="presParOf" srcId="{D3A4D646-B842-4A6B-A073-BFB7E7C093F9}" destId="{DB4396EF-0012-4739-A3D7-D033285C75F6}" srcOrd="2" destOrd="0" presId="urn:microsoft.com/office/officeart/2005/8/layout/default"/>
    <dgm:cxn modelId="{BF37DB5E-1A2B-4FA3-B47D-42BC6AFE17FC}" type="presParOf" srcId="{D3A4D646-B842-4A6B-A073-BFB7E7C093F9}" destId="{5305E0FE-DA4D-4CC1-A367-A870DAD7598D}" srcOrd="3" destOrd="0" presId="urn:microsoft.com/office/officeart/2005/8/layout/default"/>
    <dgm:cxn modelId="{71150D23-F35B-463F-85E4-1D6D25EA6E85}" type="presParOf" srcId="{D3A4D646-B842-4A6B-A073-BFB7E7C093F9}" destId="{47C18581-E4C4-4635-AEF6-6DD6E9E780E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365D50-27F9-4E8B-893D-143AD4A1E17F}"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28636A8C-FA54-485E-9EB3-68D935190BDE}">
      <dgm:prSet/>
      <dgm:spPr/>
      <dgm:t>
        <a:bodyPr/>
        <a:lstStyle/>
        <a:p>
          <a:r>
            <a:rPr lang="en-US"/>
            <a:t>Maximum cash payment to a single organization is $4,000 in a single calendar month, beginning with July, 2024. (May apply for additional funds in future months if funding remains in the incentive pool.)</a:t>
          </a:r>
          <a:br>
            <a:rPr lang="en-US"/>
          </a:br>
          <a:endParaRPr lang="en-US"/>
        </a:p>
      </dgm:t>
    </dgm:pt>
    <dgm:pt modelId="{06EC8B07-8CA4-4A3C-BABA-8A506C81EF75}" type="parTrans" cxnId="{18342E92-1BCC-4B21-8770-E3A8F9BC57D0}">
      <dgm:prSet/>
      <dgm:spPr/>
      <dgm:t>
        <a:bodyPr/>
        <a:lstStyle/>
        <a:p>
          <a:endParaRPr lang="en-US"/>
        </a:p>
      </dgm:t>
    </dgm:pt>
    <dgm:pt modelId="{D4AC4A26-1F6F-4791-B0F4-B5A06BA310FA}" type="sibTrans" cxnId="{18342E92-1BCC-4B21-8770-E3A8F9BC57D0}">
      <dgm:prSet/>
      <dgm:spPr/>
      <dgm:t>
        <a:bodyPr/>
        <a:lstStyle/>
        <a:p>
          <a:endParaRPr lang="en-US"/>
        </a:p>
      </dgm:t>
    </dgm:pt>
    <dgm:pt modelId="{D07ED8BD-3209-4665-B367-07C5E23506E7}">
      <dgm:prSet/>
      <dgm:spPr/>
      <dgm:t>
        <a:bodyPr/>
        <a:lstStyle/>
        <a:p>
          <a:r>
            <a:rPr lang="en-US"/>
            <a:t>First-come basis until the pool is depleted. If multiple organizations involved with the same tour group or room block submit for the same hotel room nights, the incentive will be shared among the organizations. </a:t>
          </a:r>
          <a:br>
            <a:rPr lang="en-US"/>
          </a:br>
          <a:endParaRPr lang="en-US"/>
        </a:p>
      </dgm:t>
    </dgm:pt>
    <dgm:pt modelId="{DE80DF75-37B3-40B0-97B2-916CC3468060}" type="parTrans" cxnId="{911DA244-5CEF-4C24-9C07-6F738D0EAEB4}">
      <dgm:prSet/>
      <dgm:spPr/>
      <dgm:t>
        <a:bodyPr/>
        <a:lstStyle/>
        <a:p>
          <a:endParaRPr lang="en-US"/>
        </a:p>
      </dgm:t>
    </dgm:pt>
    <dgm:pt modelId="{9BE76E23-40D5-4EAA-95BC-669EEDBB9D90}" type="sibTrans" cxnId="{911DA244-5CEF-4C24-9C07-6F738D0EAEB4}">
      <dgm:prSet/>
      <dgm:spPr/>
      <dgm:t>
        <a:bodyPr/>
        <a:lstStyle/>
        <a:p>
          <a:endParaRPr lang="en-US"/>
        </a:p>
      </dgm:t>
    </dgm:pt>
    <dgm:pt modelId="{2D741EEF-AA26-4BE9-AF56-4313E1CA3CCA}">
      <dgm:prSet/>
      <dgm:spPr/>
      <dgm:t>
        <a:bodyPr/>
        <a:lstStyle/>
        <a:p>
          <a:r>
            <a:rPr lang="en-US"/>
            <a:t>The General Manager or Sales Manager of the hotel(s) where the group stayed will need to sign documentation to certify that the room nights were sold and used as a result of applicant’s efforts, prior to the organization receiving the incentive payment. </a:t>
          </a:r>
        </a:p>
      </dgm:t>
    </dgm:pt>
    <dgm:pt modelId="{1A3F39BB-D726-41C1-ACFE-FD65C0731864}" type="parTrans" cxnId="{4B9BC4FE-0473-42E1-8A73-975A48060673}">
      <dgm:prSet/>
      <dgm:spPr/>
      <dgm:t>
        <a:bodyPr/>
        <a:lstStyle/>
        <a:p>
          <a:endParaRPr lang="en-US"/>
        </a:p>
      </dgm:t>
    </dgm:pt>
    <dgm:pt modelId="{4D1CA7FA-79C6-45D2-8A1E-A226470FC9EB}" type="sibTrans" cxnId="{4B9BC4FE-0473-42E1-8A73-975A48060673}">
      <dgm:prSet/>
      <dgm:spPr/>
      <dgm:t>
        <a:bodyPr/>
        <a:lstStyle/>
        <a:p>
          <a:endParaRPr lang="en-US"/>
        </a:p>
      </dgm:t>
    </dgm:pt>
    <dgm:pt modelId="{BFFE1E83-3DAD-4786-A458-BC70304D6873}" type="pres">
      <dgm:prSet presAssocID="{25365D50-27F9-4E8B-893D-143AD4A1E17F}" presName="vert0" presStyleCnt="0">
        <dgm:presLayoutVars>
          <dgm:dir/>
          <dgm:animOne val="branch"/>
          <dgm:animLvl val="lvl"/>
        </dgm:presLayoutVars>
      </dgm:prSet>
      <dgm:spPr/>
      <dgm:t>
        <a:bodyPr/>
        <a:lstStyle/>
        <a:p>
          <a:endParaRPr lang="en-US"/>
        </a:p>
      </dgm:t>
    </dgm:pt>
    <dgm:pt modelId="{C9733079-A5E6-4945-A863-64A3DE325D0A}" type="pres">
      <dgm:prSet presAssocID="{28636A8C-FA54-485E-9EB3-68D935190BDE}" presName="thickLine" presStyleLbl="alignNode1" presStyleIdx="0" presStyleCnt="3"/>
      <dgm:spPr/>
    </dgm:pt>
    <dgm:pt modelId="{FA56AE5C-9142-4986-91E1-10FA1165CAD8}" type="pres">
      <dgm:prSet presAssocID="{28636A8C-FA54-485E-9EB3-68D935190BDE}" presName="horz1" presStyleCnt="0"/>
      <dgm:spPr/>
    </dgm:pt>
    <dgm:pt modelId="{97EC782A-AAC8-4333-8619-6C64E4C5CA2E}" type="pres">
      <dgm:prSet presAssocID="{28636A8C-FA54-485E-9EB3-68D935190BDE}" presName="tx1" presStyleLbl="revTx" presStyleIdx="0" presStyleCnt="3"/>
      <dgm:spPr/>
      <dgm:t>
        <a:bodyPr/>
        <a:lstStyle/>
        <a:p>
          <a:endParaRPr lang="en-US"/>
        </a:p>
      </dgm:t>
    </dgm:pt>
    <dgm:pt modelId="{20623021-60F4-489B-92C8-C72B5B2570A9}" type="pres">
      <dgm:prSet presAssocID="{28636A8C-FA54-485E-9EB3-68D935190BDE}" presName="vert1" presStyleCnt="0"/>
      <dgm:spPr/>
    </dgm:pt>
    <dgm:pt modelId="{C25CBFE6-88E1-4978-8CB5-612F9C0E941C}" type="pres">
      <dgm:prSet presAssocID="{D07ED8BD-3209-4665-B367-07C5E23506E7}" presName="thickLine" presStyleLbl="alignNode1" presStyleIdx="1" presStyleCnt="3"/>
      <dgm:spPr/>
    </dgm:pt>
    <dgm:pt modelId="{9B3BFB96-6B3B-4336-B677-89AF83D2BD76}" type="pres">
      <dgm:prSet presAssocID="{D07ED8BD-3209-4665-B367-07C5E23506E7}" presName="horz1" presStyleCnt="0"/>
      <dgm:spPr/>
    </dgm:pt>
    <dgm:pt modelId="{AD477CDC-4C3A-4514-A32D-CC6A9F19799B}" type="pres">
      <dgm:prSet presAssocID="{D07ED8BD-3209-4665-B367-07C5E23506E7}" presName="tx1" presStyleLbl="revTx" presStyleIdx="1" presStyleCnt="3"/>
      <dgm:spPr/>
      <dgm:t>
        <a:bodyPr/>
        <a:lstStyle/>
        <a:p>
          <a:endParaRPr lang="en-US"/>
        </a:p>
      </dgm:t>
    </dgm:pt>
    <dgm:pt modelId="{A8229908-1515-4A7D-B5B9-870C9C0A3CEB}" type="pres">
      <dgm:prSet presAssocID="{D07ED8BD-3209-4665-B367-07C5E23506E7}" presName="vert1" presStyleCnt="0"/>
      <dgm:spPr/>
    </dgm:pt>
    <dgm:pt modelId="{9EAF161F-B75D-4F8A-9121-785433F8EB1D}" type="pres">
      <dgm:prSet presAssocID="{2D741EEF-AA26-4BE9-AF56-4313E1CA3CCA}" presName="thickLine" presStyleLbl="alignNode1" presStyleIdx="2" presStyleCnt="3"/>
      <dgm:spPr/>
    </dgm:pt>
    <dgm:pt modelId="{F50088BC-F109-49A6-BBF3-62486E4F857F}" type="pres">
      <dgm:prSet presAssocID="{2D741EEF-AA26-4BE9-AF56-4313E1CA3CCA}" presName="horz1" presStyleCnt="0"/>
      <dgm:spPr/>
    </dgm:pt>
    <dgm:pt modelId="{F4961EBE-8FF8-440A-9D11-6D934B972ABE}" type="pres">
      <dgm:prSet presAssocID="{2D741EEF-AA26-4BE9-AF56-4313E1CA3CCA}" presName="tx1" presStyleLbl="revTx" presStyleIdx="2" presStyleCnt="3"/>
      <dgm:spPr/>
      <dgm:t>
        <a:bodyPr/>
        <a:lstStyle/>
        <a:p>
          <a:endParaRPr lang="en-US"/>
        </a:p>
      </dgm:t>
    </dgm:pt>
    <dgm:pt modelId="{2F4B9B3A-45CA-4846-AC71-B642CA610D06}" type="pres">
      <dgm:prSet presAssocID="{2D741EEF-AA26-4BE9-AF56-4313E1CA3CCA}" presName="vert1" presStyleCnt="0"/>
      <dgm:spPr/>
    </dgm:pt>
  </dgm:ptLst>
  <dgm:cxnLst>
    <dgm:cxn modelId="{40D491D1-2F3B-4BB1-A35E-D117F4352B23}" type="presOf" srcId="{28636A8C-FA54-485E-9EB3-68D935190BDE}" destId="{97EC782A-AAC8-4333-8619-6C64E4C5CA2E}" srcOrd="0" destOrd="0" presId="urn:microsoft.com/office/officeart/2008/layout/LinedList"/>
    <dgm:cxn modelId="{4B9BC4FE-0473-42E1-8A73-975A48060673}" srcId="{25365D50-27F9-4E8B-893D-143AD4A1E17F}" destId="{2D741EEF-AA26-4BE9-AF56-4313E1CA3CCA}" srcOrd="2" destOrd="0" parTransId="{1A3F39BB-D726-41C1-ACFE-FD65C0731864}" sibTransId="{4D1CA7FA-79C6-45D2-8A1E-A226470FC9EB}"/>
    <dgm:cxn modelId="{911DA244-5CEF-4C24-9C07-6F738D0EAEB4}" srcId="{25365D50-27F9-4E8B-893D-143AD4A1E17F}" destId="{D07ED8BD-3209-4665-B367-07C5E23506E7}" srcOrd="1" destOrd="0" parTransId="{DE80DF75-37B3-40B0-97B2-916CC3468060}" sibTransId="{9BE76E23-40D5-4EAA-95BC-669EEDBB9D90}"/>
    <dgm:cxn modelId="{18342E92-1BCC-4B21-8770-E3A8F9BC57D0}" srcId="{25365D50-27F9-4E8B-893D-143AD4A1E17F}" destId="{28636A8C-FA54-485E-9EB3-68D935190BDE}" srcOrd="0" destOrd="0" parTransId="{06EC8B07-8CA4-4A3C-BABA-8A506C81EF75}" sibTransId="{D4AC4A26-1F6F-4791-B0F4-B5A06BA310FA}"/>
    <dgm:cxn modelId="{9E9E4889-2127-407B-B530-ED6A10B56670}" type="presOf" srcId="{2D741EEF-AA26-4BE9-AF56-4313E1CA3CCA}" destId="{F4961EBE-8FF8-440A-9D11-6D934B972ABE}" srcOrd="0" destOrd="0" presId="urn:microsoft.com/office/officeart/2008/layout/LinedList"/>
    <dgm:cxn modelId="{DE9E4EC4-C885-48F1-88B4-46616104B85D}" type="presOf" srcId="{D07ED8BD-3209-4665-B367-07C5E23506E7}" destId="{AD477CDC-4C3A-4514-A32D-CC6A9F19799B}" srcOrd="0" destOrd="0" presId="urn:microsoft.com/office/officeart/2008/layout/LinedList"/>
    <dgm:cxn modelId="{DEF7D49D-D959-469C-A909-B5BD7DD76FC5}" type="presOf" srcId="{25365D50-27F9-4E8B-893D-143AD4A1E17F}" destId="{BFFE1E83-3DAD-4786-A458-BC70304D6873}" srcOrd="0" destOrd="0" presId="urn:microsoft.com/office/officeart/2008/layout/LinedList"/>
    <dgm:cxn modelId="{D0C4F954-08E7-43C4-820E-45C25B3A2294}" type="presParOf" srcId="{BFFE1E83-3DAD-4786-A458-BC70304D6873}" destId="{C9733079-A5E6-4945-A863-64A3DE325D0A}" srcOrd="0" destOrd="0" presId="urn:microsoft.com/office/officeart/2008/layout/LinedList"/>
    <dgm:cxn modelId="{CF668E01-7096-4211-8C21-306A85ACB9B5}" type="presParOf" srcId="{BFFE1E83-3DAD-4786-A458-BC70304D6873}" destId="{FA56AE5C-9142-4986-91E1-10FA1165CAD8}" srcOrd="1" destOrd="0" presId="urn:microsoft.com/office/officeart/2008/layout/LinedList"/>
    <dgm:cxn modelId="{9B0194DB-8BB4-4A63-983C-EB3B858B37D5}" type="presParOf" srcId="{FA56AE5C-9142-4986-91E1-10FA1165CAD8}" destId="{97EC782A-AAC8-4333-8619-6C64E4C5CA2E}" srcOrd="0" destOrd="0" presId="urn:microsoft.com/office/officeart/2008/layout/LinedList"/>
    <dgm:cxn modelId="{742FBDEF-979E-40DB-9E32-0154FD66524A}" type="presParOf" srcId="{FA56AE5C-9142-4986-91E1-10FA1165CAD8}" destId="{20623021-60F4-489B-92C8-C72B5B2570A9}" srcOrd="1" destOrd="0" presId="urn:microsoft.com/office/officeart/2008/layout/LinedList"/>
    <dgm:cxn modelId="{51AB835E-561D-47F8-8C9B-60875265323F}" type="presParOf" srcId="{BFFE1E83-3DAD-4786-A458-BC70304D6873}" destId="{C25CBFE6-88E1-4978-8CB5-612F9C0E941C}" srcOrd="2" destOrd="0" presId="urn:microsoft.com/office/officeart/2008/layout/LinedList"/>
    <dgm:cxn modelId="{A1895BDA-4250-4D77-B169-BC44718E614E}" type="presParOf" srcId="{BFFE1E83-3DAD-4786-A458-BC70304D6873}" destId="{9B3BFB96-6B3B-4336-B677-89AF83D2BD76}" srcOrd="3" destOrd="0" presId="urn:microsoft.com/office/officeart/2008/layout/LinedList"/>
    <dgm:cxn modelId="{EF02EB77-69EA-4AB4-85A6-F4027D9AB81F}" type="presParOf" srcId="{9B3BFB96-6B3B-4336-B677-89AF83D2BD76}" destId="{AD477CDC-4C3A-4514-A32D-CC6A9F19799B}" srcOrd="0" destOrd="0" presId="urn:microsoft.com/office/officeart/2008/layout/LinedList"/>
    <dgm:cxn modelId="{03135B4E-8F19-4158-AEB4-E6024E50858E}" type="presParOf" srcId="{9B3BFB96-6B3B-4336-B677-89AF83D2BD76}" destId="{A8229908-1515-4A7D-B5B9-870C9C0A3CEB}" srcOrd="1" destOrd="0" presId="urn:microsoft.com/office/officeart/2008/layout/LinedList"/>
    <dgm:cxn modelId="{81EA0810-2B27-456A-A4D4-52B4218951C7}" type="presParOf" srcId="{BFFE1E83-3DAD-4786-A458-BC70304D6873}" destId="{9EAF161F-B75D-4F8A-9121-785433F8EB1D}" srcOrd="4" destOrd="0" presId="urn:microsoft.com/office/officeart/2008/layout/LinedList"/>
    <dgm:cxn modelId="{2C4EE856-A452-43B5-925D-30097F93E1C4}" type="presParOf" srcId="{BFFE1E83-3DAD-4786-A458-BC70304D6873}" destId="{F50088BC-F109-49A6-BBF3-62486E4F857F}" srcOrd="5" destOrd="0" presId="urn:microsoft.com/office/officeart/2008/layout/LinedList"/>
    <dgm:cxn modelId="{68386617-442C-41EF-9AE0-E8EA28638A60}" type="presParOf" srcId="{F50088BC-F109-49A6-BBF3-62486E4F857F}" destId="{F4961EBE-8FF8-440A-9D11-6D934B972ABE}" srcOrd="0" destOrd="0" presId="urn:microsoft.com/office/officeart/2008/layout/LinedList"/>
    <dgm:cxn modelId="{33115B75-E25D-47D6-809D-94EC9A8E155B}" type="presParOf" srcId="{F50088BC-F109-49A6-BBF3-62486E4F857F}" destId="{2F4B9B3A-45CA-4846-AC71-B642CA610D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95E3B9-46A9-48FD-A8B7-9586A5C74EC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94B8B9B-A061-44F0-82F7-B76924899FCF}">
      <dgm:prSet custT="1"/>
      <dgm:spPr/>
      <dgm:t>
        <a:bodyPr/>
        <a:lstStyle/>
        <a:p>
          <a:pPr algn="ctr"/>
          <a:r>
            <a:rPr lang="en-US" sz="3200" dirty="0"/>
            <a:t>Funds to be awarded in FY25 for marketing or development opportunities that </a:t>
          </a:r>
          <a:r>
            <a:rPr lang="en-US" sz="3200" u="sng" dirty="0"/>
            <a:t>could not have been anticipated </a:t>
          </a:r>
          <a:r>
            <a:rPr lang="en-US" sz="3200" dirty="0"/>
            <a:t>at the time of the TRIPP application deadline.  </a:t>
          </a:r>
        </a:p>
      </dgm:t>
    </dgm:pt>
    <dgm:pt modelId="{8348EE13-35AA-4B8A-81B4-0D66484AEDD5}" type="parTrans" cxnId="{AC19D679-D0FA-41F0-8730-512C468F71E4}">
      <dgm:prSet/>
      <dgm:spPr/>
      <dgm:t>
        <a:bodyPr/>
        <a:lstStyle/>
        <a:p>
          <a:endParaRPr lang="en-US"/>
        </a:p>
      </dgm:t>
    </dgm:pt>
    <dgm:pt modelId="{EDEDCAEC-6CCE-4E41-887D-95DBA86500D1}" type="sibTrans" cxnId="{AC19D679-D0FA-41F0-8730-512C468F71E4}">
      <dgm:prSet/>
      <dgm:spPr/>
      <dgm:t>
        <a:bodyPr/>
        <a:lstStyle/>
        <a:p>
          <a:endParaRPr lang="en-US"/>
        </a:p>
      </dgm:t>
    </dgm:pt>
    <dgm:pt modelId="{56ACE0CB-D264-4098-B96C-51E6227B6103}">
      <dgm:prSet/>
      <dgm:spPr/>
      <dgm:t>
        <a:bodyPr/>
        <a:lstStyle/>
        <a:p>
          <a:r>
            <a:rPr lang="en-US" sz="2300" dirty="0"/>
            <a:t>Use FY25 Grant application. </a:t>
          </a:r>
        </a:p>
      </dgm:t>
    </dgm:pt>
    <dgm:pt modelId="{091EC964-F9EA-4901-988B-CBDC6B75DF02}" type="parTrans" cxnId="{785C05C2-6BC5-4D7D-88EB-3A5F2EFD68E5}">
      <dgm:prSet/>
      <dgm:spPr/>
      <dgm:t>
        <a:bodyPr/>
        <a:lstStyle/>
        <a:p>
          <a:endParaRPr lang="en-US"/>
        </a:p>
      </dgm:t>
    </dgm:pt>
    <dgm:pt modelId="{110B677E-EEB9-411E-BC6C-B520B1AB7114}" type="sibTrans" cxnId="{785C05C2-6BC5-4D7D-88EB-3A5F2EFD68E5}">
      <dgm:prSet/>
      <dgm:spPr/>
      <dgm:t>
        <a:bodyPr/>
        <a:lstStyle/>
        <a:p>
          <a:endParaRPr lang="en-US"/>
        </a:p>
      </dgm:t>
    </dgm:pt>
    <dgm:pt modelId="{3FA4994C-7AB6-4063-90A3-AB2A1E4F87A3}">
      <dgm:prSet/>
      <dgm:spPr/>
      <dgm:t>
        <a:bodyPr/>
        <a:lstStyle/>
        <a:p>
          <a:r>
            <a:rPr lang="en-US" sz="2300" dirty="0"/>
            <a:t>Explain in a cover letter why the opportunity could not have been anticipated prior to the regular TRIPP program deadline. </a:t>
          </a:r>
        </a:p>
      </dgm:t>
    </dgm:pt>
    <dgm:pt modelId="{DF9DAB15-411B-4689-90D6-DE4E558DD17F}" type="parTrans" cxnId="{A78A49ED-8646-47C5-90B6-95E583A34D86}">
      <dgm:prSet/>
      <dgm:spPr/>
      <dgm:t>
        <a:bodyPr/>
        <a:lstStyle/>
        <a:p>
          <a:endParaRPr lang="en-US"/>
        </a:p>
      </dgm:t>
    </dgm:pt>
    <dgm:pt modelId="{663E35F0-B720-4D7C-B2ED-3187CF3EFDC3}" type="sibTrans" cxnId="{A78A49ED-8646-47C5-90B6-95E583A34D86}">
      <dgm:prSet/>
      <dgm:spPr/>
      <dgm:t>
        <a:bodyPr/>
        <a:lstStyle/>
        <a:p>
          <a:endParaRPr lang="en-US"/>
        </a:p>
      </dgm:t>
    </dgm:pt>
    <dgm:pt modelId="{33658C27-3D23-4748-8CCF-E130E36A0ABB}">
      <dgm:prSet/>
      <dgm:spPr/>
      <dgm:t>
        <a:bodyPr/>
        <a:lstStyle/>
        <a:p>
          <a:r>
            <a:rPr lang="en-US" sz="2300" dirty="0"/>
            <a:t>Applications may be submitted after the regular TRIPP application deadline for opportunities in FY25. </a:t>
          </a:r>
        </a:p>
      </dgm:t>
    </dgm:pt>
    <dgm:pt modelId="{1225D3B3-6512-439B-A078-E131F51B7A03}" type="parTrans" cxnId="{9791C357-EA90-440E-9983-05D0DCC34A6D}">
      <dgm:prSet/>
      <dgm:spPr/>
      <dgm:t>
        <a:bodyPr/>
        <a:lstStyle/>
        <a:p>
          <a:endParaRPr lang="en-US"/>
        </a:p>
      </dgm:t>
    </dgm:pt>
    <dgm:pt modelId="{B2C40B11-0606-4D21-AD34-3FD67700A509}" type="sibTrans" cxnId="{9791C357-EA90-440E-9983-05D0DCC34A6D}">
      <dgm:prSet/>
      <dgm:spPr/>
      <dgm:t>
        <a:bodyPr/>
        <a:lstStyle/>
        <a:p>
          <a:endParaRPr lang="en-US"/>
        </a:p>
      </dgm:t>
    </dgm:pt>
    <dgm:pt modelId="{D9B33B6D-C3C3-4260-9DAB-28301E16B362}">
      <dgm:prSet custT="1"/>
      <dgm:spPr/>
      <dgm:t>
        <a:bodyPr/>
        <a:lstStyle/>
        <a:p>
          <a:endParaRPr lang="en-US" sz="1400" dirty="0"/>
        </a:p>
      </dgm:t>
    </dgm:pt>
    <dgm:pt modelId="{D4AA3C5C-F4D3-43B9-91C8-832E404A0D51}" type="parTrans" cxnId="{7F9DA668-5D23-482D-A0F5-7EC6AF3A58D4}">
      <dgm:prSet/>
      <dgm:spPr/>
      <dgm:t>
        <a:bodyPr/>
        <a:lstStyle/>
        <a:p>
          <a:endParaRPr lang="en-US"/>
        </a:p>
      </dgm:t>
    </dgm:pt>
    <dgm:pt modelId="{2D86BB20-318F-49CA-8146-A28E1B3E64D8}" type="sibTrans" cxnId="{7F9DA668-5D23-482D-A0F5-7EC6AF3A58D4}">
      <dgm:prSet/>
      <dgm:spPr/>
      <dgm:t>
        <a:bodyPr/>
        <a:lstStyle/>
        <a:p>
          <a:endParaRPr lang="en-US"/>
        </a:p>
      </dgm:t>
    </dgm:pt>
    <dgm:pt modelId="{59C85595-E734-4DA1-904F-DED54993E9E1}" type="pres">
      <dgm:prSet presAssocID="{9995E3B9-46A9-48FD-A8B7-9586A5C74ECF}" presName="linear" presStyleCnt="0">
        <dgm:presLayoutVars>
          <dgm:animLvl val="lvl"/>
          <dgm:resizeHandles val="exact"/>
        </dgm:presLayoutVars>
      </dgm:prSet>
      <dgm:spPr/>
      <dgm:t>
        <a:bodyPr/>
        <a:lstStyle/>
        <a:p>
          <a:endParaRPr lang="en-US"/>
        </a:p>
      </dgm:t>
    </dgm:pt>
    <dgm:pt modelId="{D8FD0E1F-83EC-4E2C-A165-E5F33132D6A0}" type="pres">
      <dgm:prSet presAssocID="{494B8B9B-A061-44F0-82F7-B76924899FCF}" presName="parentText" presStyleLbl="node1" presStyleIdx="0" presStyleCnt="1">
        <dgm:presLayoutVars>
          <dgm:chMax val="0"/>
          <dgm:bulletEnabled val="1"/>
        </dgm:presLayoutVars>
      </dgm:prSet>
      <dgm:spPr/>
      <dgm:t>
        <a:bodyPr/>
        <a:lstStyle/>
        <a:p>
          <a:endParaRPr lang="en-US"/>
        </a:p>
      </dgm:t>
    </dgm:pt>
    <dgm:pt modelId="{A52D2AA3-9D98-485C-AC28-2DB918F98668}" type="pres">
      <dgm:prSet presAssocID="{494B8B9B-A061-44F0-82F7-B76924899FCF}" presName="childText" presStyleLbl="revTx" presStyleIdx="0" presStyleCnt="1">
        <dgm:presLayoutVars>
          <dgm:bulletEnabled val="1"/>
        </dgm:presLayoutVars>
      </dgm:prSet>
      <dgm:spPr/>
      <dgm:t>
        <a:bodyPr/>
        <a:lstStyle/>
        <a:p>
          <a:endParaRPr lang="en-US"/>
        </a:p>
      </dgm:t>
    </dgm:pt>
  </dgm:ptLst>
  <dgm:cxnLst>
    <dgm:cxn modelId="{53E1413D-D50F-4DAA-B871-14535FADD907}" type="presOf" srcId="{494B8B9B-A061-44F0-82F7-B76924899FCF}" destId="{D8FD0E1F-83EC-4E2C-A165-E5F33132D6A0}" srcOrd="0" destOrd="0" presId="urn:microsoft.com/office/officeart/2005/8/layout/vList2"/>
    <dgm:cxn modelId="{487F2667-0E56-4595-8279-C823D578CCA9}" type="presOf" srcId="{56ACE0CB-D264-4098-B96C-51E6227B6103}" destId="{A52D2AA3-9D98-485C-AC28-2DB918F98668}" srcOrd="0" destOrd="1" presId="urn:microsoft.com/office/officeart/2005/8/layout/vList2"/>
    <dgm:cxn modelId="{A55BF86D-DCD3-4FD3-B23A-DF70E0A4938A}" type="presOf" srcId="{9995E3B9-46A9-48FD-A8B7-9586A5C74ECF}" destId="{59C85595-E734-4DA1-904F-DED54993E9E1}" srcOrd="0" destOrd="0" presId="urn:microsoft.com/office/officeart/2005/8/layout/vList2"/>
    <dgm:cxn modelId="{85D33F6A-05D3-4E41-91D4-6433330C8357}" type="presOf" srcId="{33658C27-3D23-4748-8CCF-E130E36A0ABB}" destId="{A52D2AA3-9D98-485C-AC28-2DB918F98668}" srcOrd="0" destOrd="3" presId="urn:microsoft.com/office/officeart/2005/8/layout/vList2"/>
    <dgm:cxn modelId="{AC19D679-D0FA-41F0-8730-512C468F71E4}" srcId="{9995E3B9-46A9-48FD-A8B7-9586A5C74ECF}" destId="{494B8B9B-A061-44F0-82F7-B76924899FCF}" srcOrd="0" destOrd="0" parTransId="{8348EE13-35AA-4B8A-81B4-0D66484AEDD5}" sibTransId="{EDEDCAEC-6CCE-4E41-887D-95DBA86500D1}"/>
    <dgm:cxn modelId="{9791C357-EA90-440E-9983-05D0DCC34A6D}" srcId="{494B8B9B-A061-44F0-82F7-B76924899FCF}" destId="{33658C27-3D23-4748-8CCF-E130E36A0ABB}" srcOrd="3" destOrd="0" parTransId="{1225D3B3-6512-439B-A078-E131F51B7A03}" sibTransId="{B2C40B11-0606-4D21-AD34-3FD67700A509}"/>
    <dgm:cxn modelId="{A78A49ED-8646-47C5-90B6-95E583A34D86}" srcId="{494B8B9B-A061-44F0-82F7-B76924899FCF}" destId="{3FA4994C-7AB6-4063-90A3-AB2A1E4F87A3}" srcOrd="2" destOrd="0" parTransId="{DF9DAB15-411B-4689-90D6-DE4E558DD17F}" sibTransId="{663E35F0-B720-4D7C-B2ED-3187CF3EFDC3}"/>
    <dgm:cxn modelId="{AFFEEE3E-6118-4BE7-8609-B683F927C55B}" type="presOf" srcId="{D9B33B6D-C3C3-4260-9DAB-28301E16B362}" destId="{A52D2AA3-9D98-485C-AC28-2DB918F98668}" srcOrd="0" destOrd="0" presId="urn:microsoft.com/office/officeart/2005/8/layout/vList2"/>
    <dgm:cxn modelId="{D6240D81-BE77-42B2-A46E-1B3E652C1688}" type="presOf" srcId="{3FA4994C-7AB6-4063-90A3-AB2A1E4F87A3}" destId="{A52D2AA3-9D98-485C-AC28-2DB918F98668}" srcOrd="0" destOrd="2" presId="urn:microsoft.com/office/officeart/2005/8/layout/vList2"/>
    <dgm:cxn modelId="{785C05C2-6BC5-4D7D-88EB-3A5F2EFD68E5}" srcId="{494B8B9B-A061-44F0-82F7-B76924899FCF}" destId="{56ACE0CB-D264-4098-B96C-51E6227B6103}" srcOrd="1" destOrd="0" parTransId="{091EC964-F9EA-4901-988B-CBDC6B75DF02}" sibTransId="{110B677E-EEB9-411E-BC6C-B520B1AB7114}"/>
    <dgm:cxn modelId="{7F9DA668-5D23-482D-A0F5-7EC6AF3A58D4}" srcId="{494B8B9B-A061-44F0-82F7-B76924899FCF}" destId="{D9B33B6D-C3C3-4260-9DAB-28301E16B362}" srcOrd="0" destOrd="0" parTransId="{D4AA3C5C-F4D3-43B9-91C8-832E404A0D51}" sibTransId="{2D86BB20-318F-49CA-8146-A28E1B3E64D8}"/>
    <dgm:cxn modelId="{9DCBB50E-2F22-45F7-BE8C-C2A43D73B169}" type="presParOf" srcId="{59C85595-E734-4DA1-904F-DED54993E9E1}" destId="{D8FD0E1F-83EC-4E2C-A165-E5F33132D6A0}" srcOrd="0" destOrd="0" presId="urn:microsoft.com/office/officeart/2005/8/layout/vList2"/>
    <dgm:cxn modelId="{47C32546-9B6E-4268-ACE0-FA275E215F3D}" type="presParOf" srcId="{59C85595-E734-4DA1-904F-DED54993E9E1}" destId="{A52D2AA3-9D98-485C-AC28-2DB918F9866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ABBD9F-082D-48B2-8570-1DD8BC451357}" type="doc">
      <dgm:prSet loTypeId="urn:microsoft.com/office/officeart/2016/7/layout/HexagonTimeline" loCatId="process" qsTypeId="urn:microsoft.com/office/officeart/2005/8/quickstyle/simple1" qsCatId="simple" csTypeId="urn:microsoft.com/office/officeart/2005/8/colors/colorful5" csCatId="colorful" phldr="1"/>
      <dgm:spPr/>
      <dgm:t>
        <a:bodyPr/>
        <a:lstStyle/>
        <a:p>
          <a:endParaRPr lang="en-US"/>
        </a:p>
      </dgm:t>
    </dgm:pt>
    <dgm:pt modelId="{01CF5B49-7AFF-4A9F-BAB0-F191C22E53D1}">
      <dgm:prSet custT="1"/>
      <dgm:spPr/>
      <dgm:t>
        <a:bodyPr/>
        <a:lstStyle/>
        <a:p>
          <a:r>
            <a:rPr lang="en-US" sz="1400" dirty="0"/>
            <a:t>31 Mar.</a:t>
          </a:r>
        </a:p>
      </dgm:t>
    </dgm:pt>
    <dgm:pt modelId="{FAC63136-BFC6-4007-8FFC-B0C1EBB8A5F7}" type="parTrans" cxnId="{F3E82770-9E4E-4713-AC92-8449977D13A2}">
      <dgm:prSet/>
      <dgm:spPr/>
      <dgm:t>
        <a:bodyPr/>
        <a:lstStyle/>
        <a:p>
          <a:endParaRPr lang="en-US"/>
        </a:p>
      </dgm:t>
    </dgm:pt>
    <dgm:pt modelId="{9003AFC8-C35C-44A6-B4E9-6AD77E449AB2}" type="sibTrans" cxnId="{F3E82770-9E4E-4713-AC92-8449977D13A2}">
      <dgm:prSet/>
      <dgm:spPr/>
      <dgm:t>
        <a:bodyPr/>
        <a:lstStyle/>
        <a:p>
          <a:endParaRPr lang="en-US"/>
        </a:p>
      </dgm:t>
    </dgm:pt>
    <dgm:pt modelId="{F65C3FA1-BE4B-497D-9123-591F12CFC805}">
      <dgm:prSet custT="1"/>
      <dgm:spPr/>
      <dgm:t>
        <a:bodyPr/>
        <a:lstStyle/>
        <a:p>
          <a:r>
            <a:rPr lang="en-US" sz="1400" dirty="0"/>
            <a:t>Deadline for applications to be submitted to TCFC</a:t>
          </a:r>
          <a:r>
            <a:rPr lang="en-US" sz="1300" dirty="0"/>
            <a:t/>
          </a:r>
          <a:br>
            <a:rPr lang="en-US" sz="1300" dirty="0"/>
          </a:br>
          <a:endParaRPr lang="en-US" sz="1300" dirty="0"/>
        </a:p>
      </dgm:t>
    </dgm:pt>
    <dgm:pt modelId="{FD162F13-3705-4EAF-9F69-B4961501E7DC}" type="parTrans" cxnId="{64526C99-FCEA-42E4-8EE7-A5C33EE4DE6C}">
      <dgm:prSet/>
      <dgm:spPr/>
      <dgm:t>
        <a:bodyPr/>
        <a:lstStyle/>
        <a:p>
          <a:endParaRPr lang="en-US"/>
        </a:p>
      </dgm:t>
    </dgm:pt>
    <dgm:pt modelId="{EC4AC371-A981-4FC2-B5DD-DD8E36005DCA}" type="sibTrans" cxnId="{64526C99-FCEA-42E4-8EE7-A5C33EE4DE6C}">
      <dgm:prSet/>
      <dgm:spPr/>
      <dgm:t>
        <a:bodyPr/>
        <a:lstStyle/>
        <a:p>
          <a:endParaRPr lang="en-US"/>
        </a:p>
      </dgm:t>
    </dgm:pt>
    <dgm:pt modelId="{9AA637C4-3BC5-46B8-BAC4-77B62BAA030F}">
      <dgm:prSet custT="1"/>
      <dgm:spPr/>
      <dgm:t>
        <a:bodyPr/>
        <a:lstStyle/>
        <a:p>
          <a:r>
            <a:rPr lang="en-US" sz="1400" dirty="0"/>
            <a:t>April</a:t>
          </a:r>
        </a:p>
      </dgm:t>
    </dgm:pt>
    <dgm:pt modelId="{9D896FA0-782F-4A1B-8ADB-3E5533BC5A73}" type="parTrans" cxnId="{3BE2D8D4-FF1E-476F-8E90-FB015BA9809A}">
      <dgm:prSet/>
      <dgm:spPr/>
      <dgm:t>
        <a:bodyPr/>
        <a:lstStyle/>
        <a:p>
          <a:endParaRPr lang="en-US"/>
        </a:p>
      </dgm:t>
    </dgm:pt>
    <dgm:pt modelId="{597489FC-EF8B-4A39-AF1D-58B14E3C5C25}" type="sibTrans" cxnId="{3BE2D8D4-FF1E-476F-8E90-FB015BA9809A}">
      <dgm:prSet/>
      <dgm:spPr/>
      <dgm:t>
        <a:bodyPr/>
        <a:lstStyle/>
        <a:p>
          <a:endParaRPr lang="en-US"/>
        </a:p>
      </dgm:t>
    </dgm:pt>
    <dgm:pt modelId="{7BC0FBAD-F757-42D9-BE96-3A6B33648C7D}">
      <dgm:prSet custT="1"/>
      <dgm:spPr/>
      <dgm:t>
        <a:bodyPr/>
        <a:lstStyle/>
        <a:p>
          <a:r>
            <a:rPr lang="en-US" sz="1400" dirty="0"/>
            <a:t>First week in April -  Applications with scoring sheets distributed to Selection Committee</a:t>
          </a:r>
          <a:r>
            <a:rPr lang="en-US" sz="1300" dirty="0"/>
            <a:t/>
          </a:r>
          <a:br>
            <a:rPr lang="en-US" sz="1300" dirty="0"/>
          </a:br>
          <a:endParaRPr lang="en-US" sz="1300" dirty="0"/>
        </a:p>
      </dgm:t>
    </dgm:pt>
    <dgm:pt modelId="{747B3358-75EF-4F16-9FAD-9B057A64A715}" type="parTrans" cxnId="{D6AAEF31-D677-43C2-A397-BA286D6BFBB0}">
      <dgm:prSet/>
      <dgm:spPr/>
      <dgm:t>
        <a:bodyPr/>
        <a:lstStyle/>
        <a:p>
          <a:endParaRPr lang="en-US"/>
        </a:p>
      </dgm:t>
    </dgm:pt>
    <dgm:pt modelId="{5A5C898E-176B-48F5-AA22-460746B6C06B}" type="sibTrans" cxnId="{D6AAEF31-D677-43C2-A397-BA286D6BFBB0}">
      <dgm:prSet/>
      <dgm:spPr/>
      <dgm:t>
        <a:bodyPr/>
        <a:lstStyle/>
        <a:p>
          <a:endParaRPr lang="en-US"/>
        </a:p>
      </dgm:t>
    </dgm:pt>
    <dgm:pt modelId="{AF151C21-4617-499F-8E43-9F9104CB5696}">
      <dgm:prSet custT="1"/>
      <dgm:spPr/>
      <dgm:t>
        <a:bodyPr/>
        <a:lstStyle/>
        <a:p>
          <a:r>
            <a:rPr lang="en-US" sz="1400" dirty="0"/>
            <a:t>May</a:t>
          </a:r>
        </a:p>
      </dgm:t>
    </dgm:pt>
    <dgm:pt modelId="{F0AE8F3D-CC21-4477-BAD7-61F5A0C66A4F}" type="parTrans" cxnId="{55B354BC-7A8C-4F73-A34F-3B6B678F4DC1}">
      <dgm:prSet/>
      <dgm:spPr/>
      <dgm:t>
        <a:bodyPr/>
        <a:lstStyle/>
        <a:p>
          <a:endParaRPr lang="en-US"/>
        </a:p>
      </dgm:t>
    </dgm:pt>
    <dgm:pt modelId="{E0DE5851-2BC3-434F-BC2D-555A72C43561}" type="sibTrans" cxnId="{55B354BC-7A8C-4F73-A34F-3B6B678F4DC1}">
      <dgm:prSet/>
      <dgm:spPr/>
      <dgm:t>
        <a:bodyPr/>
        <a:lstStyle/>
        <a:p>
          <a:endParaRPr lang="en-US"/>
        </a:p>
      </dgm:t>
    </dgm:pt>
    <dgm:pt modelId="{42BC70B3-D06D-4C59-8C55-E395287A8E7A}">
      <dgm:prSet custT="1"/>
      <dgm:spPr/>
      <dgm:t>
        <a:bodyPr/>
        <a:lstStyle/>
        <a:p>
          <a:r>
            <a:rPr lang="en-US" sz="1400" dirty="0"/>
            <a:t>First week in May - Committee meets for Selection Day</a:t>
          </a:r>
          <a:r>
            <a:rPr lang="en-US" sz="1300" dirty="0"/>
            <a:t/>
          </a:r>
          <a:br>
            <a:rPr lang="en-US" sz="1300" dirty="0"/>
          </a:br>
          <a:endParaRPr lang="en-US" sz="1300" dirty="0"/>
        </a:p>
      </dgm:t>
    </dgm:pt>
    <dgm:pt modelId="{3C83F6E4-EA8A-46F5-A3FA-4D785C8D49B4}" type="parTrans" cxnId="{36A375D4-013A-41D7-B410-B9B90040C8CF}">
      <dgm:prSet/>
      <dgm:spPr/>
      <dgm:t>
        <a:bodyPr/>
        <a:lstStyle/>
        <a:p>
          <a:endParaRPr lang="en-US"/>
        </a:p>
      </dgm:t>
    </dgm:pt>
    <dgm:pt modelId="{5EF83AE5-7B1E-448D-9F23-66B3CF17B4D7}" type="sibTrans" cxnId="{36A375D4-013A-41D7-B410-B9B90040C8CF}">
      <dgm:prSet/>
      <dgm:spPr/>
      <dgm:t>
        <a:bodyPr/>
        <a:lstStyle/>
        <a:p>
          <a:endParaRPr lang="en-US"/>
        </a:p>
      </dgm:t>
    </dgm:pt>
    <dgm:pt modelId="{BF785D3E-6343-49A0-A6D7-C40A046FC6D1}">
      <dgm:prSet custT="1"/>
      <dgm:spPr/>
      <dgm:t>
        <a:bodyPr/>
        <a:lstStyle/>
        <a:p>
          <a:r>
            <a:rPr lang="en-US" sz="1400" dirty="0"/>
            <a:t>May</a:t>
          </a:r>
        </a:p>
      </dgm:t>
    </dgm:pt>
    <dgm:pt modelId="{02DA2E4A-BD97-4AF2-AAD6-6138A1FAFF79}" type="parTrans" cxnId="{165EB723-1764-4FE8-8B07-E39C1C54684B}">
      <dgm:prSet/>
      <dgm:spPr/>
      <dgm:t>
        <a:bodyPr/>
        <a:lstStyle/>
        <a:p>
          <a:endParaRPr lang="en-US"/>
        </a:p>
      </dgm:t>
    </dgm:pt>
    <dgm:pt modelId="{2779F158-A7D7-498F-9F87-A06F977383AA}" type="sibTrans" cxnId="{165EB723-1764-4FE8-8B07-E39C1C54684B}">
      <dgm:prSet/>
      <dgm:spPr/>
      <dgm:t>
        <a:bodyPr/>
        <a:lstStyle/>
        <a:p>
          <a:endParaRPr lang="en-US"/>
        </a:p>
      </dgm:t>
    </dgm:pt>
    <dgm:pt modelId="{38FE253D-0F19-4642-AEDE-A0CDA9ADE221}">
      <dgm:prSet custT="1"/>
      <dgm:spPr/>
      <dgm:t>
        <a:bodyPr/>
        <a:lstStyle/>
        <a:p>
          <a:r>
            <a:rPr lang="en-US" sz="1400" dirty="0"/>
            <a:t>Visit Frederick Board consideration of recommendations</a:t>
          </a:r>
          <a:r>
            <a:rPr lang="en-US" sz="1600" dirty="0"/>
            <a:t/>
          </a:r>
          <a:br>
            <a:rPr lang="en-US" sz="1600" dirty="0"/>
          </a:br>
          <a:endParaRPr lang="en-US" sz="1600" dirty="0"/>
        </a:p>
      </dgm:t>
    </dgm:pt>
    <dgm:pt modelId="{6E25645B-365F-4E6B-A707-EBE85F9DA72C}" type="parTrans" cxnId="{19C171FF-4E0E-451C-B511-48275A07CCCD}">
      <dgm:prSet/>
      <dgm:spPr/>
      <dgm:t>
        <a:bodyPr/>
        <a:lstStyle/>
        <a:p>
          <a:endParaRPr lang="en-US"/>
        </a:p>
      </dgm:t>
    </dgm:pt>
    <dgm:pt modelId="{5ADE19CD-9411-49CC-9F8A-62D8A357D7F0}" type="sibTrans" cxnId="{19C171FF-4E0E-451C-B511-48275A07CCCD}">
      <dgm:prSet/>
      <dgm:spPr/>
      <dgm:t>
        <a:bodyPr/>
        <a:lstStyle/>
        <a:p>
          <a:endParaRPr lang="en-US"/>
        </a:p>
      </dgm:t>
    </dgm:pt>
    <dgm:pt modelId="{9E0909D3-A1D6-4279-95DB-D565FE239D02}">
      <dgm:prSet custT="1"/>
      <dgm:spPr/>
      <dgm:t>
        <a:bodyPr/>
        <a:lstStyle/>
        <a:p>
          <a:r>
            <a:rPr lang="en-US" sz="1400" dirty="0"/>
            <a:t>May</a:t>
          </a:r>
        </a:p>
      </dgm:t>
    </dgm:pt>
    <dgm:pt modelId="{4ABBCA84-1CE0-4F9B-AC8B-05C2F817DA8C}" type="parTrans" cxnId="{B466F551-1ED2-483C-8D8A-603883793782}">
      <dgm:prSet/>
      <dgm:spPr/>
      <dgm:t>
        <a:bodyPr/>
        <a:lstStyle/>
        <a:p>
          <a:endParaRPr lang="en-US"/>
        </a:p>
      </dgm:t>
    </dgm:pt>
    <dgm:pt modelId="{C764C431-E62D-4609-A917-77A636DAAFC0}" type="sibTrans" cxnId="{B466F551-1ED2-483C-8D8A-603883793782}">
      <dgm:prSet/>
      <dgm:spPr/>
      <dgm:t>
        <a:bodyPr/>
        <a:lstStyle/>
        <a:p>
          <a:endParaRPr lang="en-US"/>
        </a:p>
      </dgm:t>
    </dgm:pt>
    <dgm:pt modelId="{0C8CB0BA-B91B-4093-BE80-738801061232}">
      <dgm:prSet custT="1"/>
      <dgm:spPr/>
      <dgm:t>
        <a:bodyPr/>
        <a:lstStyle/>
        <a:p>
          <a:r>
            <a:rPr lang="en-US" sz="1400" dirty="0"/>
            <a:t>Mid-May - Announcement of TRIPP awards</a:t>
          </a:r>
        </a:p>
      </dgm:t>
    </dgm:pt>
    <dgm:pt modelId="{1561EB25-7516-47F5-AD08-762C5E8616FE}" type="parTrans" cxnId="{1B44B0CB-DECA-4965-8918-D9580BB69172}">
      <dgm:prSet/>
      <dgm:spPr/>
      <dgm:t>
        <a:bodyPr/>
        <a:lstStyle/>
        <a:p>
          <a:endParaRPr lang="en-US"/>
        </a:p>
      </dgm:t>
    </dgm:pt>
    <dgm:pt modelId="{0AACE340-E382-4128-8A15-37BD6A89456D}" type="sibTrans" cxnId="{1B44B0CB-DECA-4965-8918-D9580BB69172}">
      <dgm:prSet/>
      <dgm:spPr/>
      <dgm:t>
        <a:bodyPr/>
        <a:lstStyle/>
        <a:p>
          <a:endParaRPr lang="en-US"/>
        </a:p>
      </dgm:t>
    </dgm:pt>
    <dgm:pt modelId="{3233BB45-3C06-4381-A0DE-766DDF0AA289}" type="pres">
      <dgm:prSet presAssocID="{F3ABBD9F-082D-48B2-8570-1DD8BC451357}" presName="Name0" presStyleCnt="0">
        <dgm:presLayoutVars>
          <dgm:chMax/>
          <dgm:chPref/>
          <dgm:animLvl val="lvl"/>
        </dgm:presLayoutVars>
      </dgm:prSet>
      <dgm:spPr/>
      <dgm:t>
        <a:bodyPr/>
        <a:lstStyle/>
        <a:p>
          <a:endParaRPr lang="en-US"/>
        </a:p>
      </dgm:t>
    </dgm:pt>
    <dgm:pt modelId="{35DF20B4-2EA6-4E31-A1E0-40170C80305F}" type="pres">
      <dgm:prSet presAssocID="{01CF5B49-7AFF-4A9F-BAB0-F191C22E53D1}" presName="composite" presStyleCnt="0"/>
      <dgm:spPr/>
    </dgm:pt>
    <dgm:pt modelId="{36E7C78E-DCEE-4F67-AD26-5BC2FB5FCC68}" type="pres">
      <dgm:prSet presAssocID="{01CF5B49-7AFF-4A9F-BAB0-F191C22E53D1}" presName="Parent1" presStyleLbl="alignNode1" presStyleIdx="0" presStyleCnt="5">
        <dgm:presLayoutVars>
          <dgm:chMax val="1"/>
          <dgm:chPref val="1"/>
          <dgm:bulletEnabled val="1"/>
        </dgm:presLayoutVars>
      </dgm:prSet>
      <dgm:spPr/>
      <dgm:t>
        <a:bodyPr/>
        <a:lstStyle/>
        <a:p>
          <a:endParaRPr lang="en-US"/>
        </a:p>
      </dgm:t>
    </dgm:pt>
    <dgm:pt modelId="{6A403CE7-B56F-414B-8E53-15B1B98D107B}" type="pres">
      <dgm:prSet presAssocID="{01CF5B49-7AFF-4A9F-BAB0-F191C22E53D1}" presName="Childtext1" presStyleLbl="revTx" presStyleIdx="0" presStyleCnt="5">
        <dgm:presLayoutVars>
          <dgm:chMax val="0"/>
          <dgm:chPref val="0"/>
          <dgm:bulletEnabled/>
        </dgm:presLayoutVars>
      </dgm:prSet>
      <dgm:spPr/>
      <dgm:t>
        <a:bodyPr/>
        <a:lstStyle/>
        <a:p>
          <a:endParaRPr lang="en-US"/>
        </a:p>
      </dgm:t>
    </dgm:pt>
    <dgm:pt modelId="{1ADAA841-CEB6-4787-9430-C52C6B269E7C}" type="pres">
      <dgm:prSet presAssocID="{01CF5B49-7AFF-4A9F-BAB0-F191C22E53D1}" presName="ConnectLine" presStyleLbl="sibTrans1D1" presStyleIdx="0" presStyleCnt="5"/>
      <dgm:spPr>
        <a:noFill/>
        <a:ln w="12700" cap="flat" cmpd="sng" algn="ctr">
          <a:solidFill>
            <a:schemeClr val="accent5">
              <a:hueOff val="0"/>
              <a:satOff val="0"/>
              <a:lumOff val="0"/>
              <a:alphaOff val="0"/>
            </a:schemeClr>
          </a:solidFill>
          <a:prstDash val="dash"/>
          <a:miter lim="800000"/>
        </a:ln>
        <a:effectLst/>
      </dgm:spPr>
    </dgm:pt>
    <dgm:pt modelId="{72DB14E0-8C33-474A-B533-D0469F0F149A}" type="pres">
      <dgm:prSet presAssocID="{01CF5B49-7AFF-4A9F-BAB0-F191C22E53D1}" presName="ConnectLineEnd" presStyleLbl="node1" presStyleIdx="0" presStyleCnt="5"/>
      <dgm:spPr/>
    </dgm:pt>
    <dgm:pt modelId="{B44258D0-23F8-4851-B4C7-C141C8FB5AF6}" type="pres">
      <dgm:prSet presAssocID="{01CF5B49-7AFF-4A9F-BAB0-F191C22E53D1}" presName="EmptyPane" presStyleCnt="0"/>
      <dgm:spPr/>
    </dgm:pt>
    <dgm:pt modelId="{AB7C5A42-E255-4605-91A2-6964AEC48690}" type="pres">
      <dgm:prSet presAssocID="{9003AFC8-C35C-44A6-B4E9-6AD77E449AB2}" presName="spaceBetweenRectangles" presStyleLbl="fgAcc1" presStyleIdx="0" presStyleCnt="4"/>
      <dgm:spPr/>
    </dgm:pt>
    <dgm:pt modelId="{F426CF5E-15FD-460A-86A3-D36736BCEDA5}" type="pres">
      <dgm:prSet presAssocID="{9AA637C4-3BC5-46B8-BAC4-77B62BAA030F}" presName="composite" presStyleCnt="0"/>
      <dgm:spPr/>
    </dgm:pt>
    <dgm:pt modelId="{1A22F5B0-BF79-42A2-9100-457A1792FE15}" type="pres">
      <dgm:prSet presAssocID="{9AA637C4-3BC5-46B8-BAC4-77B62BAA030F}" presName="Parent1" presStyleLbl="alignNode1" presStyleIdx="1" presStyleCnt="5">
        <dgm:presLayoutVars>
          <dgm:chMax val="1"/>
          <dgm:chPref val="1"/>
          <dgm:bulletEnabled val="1"/>
        </dgm:presLayoutVars>
      </dgm:prSet>
      <dgm:spPr/>
      <dgm:t>
        <a:bodyPr/>
        <a:lstStyle/>
        <a:p>
          <a:endParaRPr lang="en-US"/>
        </a:p>
      </dgm:t>
    </dgm:pt>
    <dgm:pt modelId="{5F3B17D0-FA5B-456A-A4F4-6B48D5963C10}" type="pres">
      <dgm:prSet presAssocID="{9AA637C4-3BC5-46B8-BAC4-77B62BAA030F}" presName="Childtext1" presStyleLbl="revTx" presStyleIdx="1" presStyleCnt="5">
        <dgm:presLayoutVars>
          <dgm:chMax val="0"/>
          <dgm:chPref val="0"/>
          <dgm:bulletEnabled/>
        </dgm:presLayoutVars>
      </dgm:prSet>
      <dgm:spPr/>
      <dgm:t>
        <a:bodyPr/>
        <a:lstStyle/>
        <a:p>
          <a:endParaRPr lang="en-US"/>
        </a:p>
      </dgm:t>
    </dgm:pt>
    <dgm:pt modelId="{CB30FF71-DB3D-4753-AB68-51BFB8A6098B}" type="pres">
      <dgm:prSet presAssocID="{9AA637C4-3BC5-46B8-BAC4-77B62BAA030F}" presName="ConnectLine" presStyleLbl="sibTrans1D1" presStyleIdx="1" presStyleCnt="5"/>
      <dgm:spPr>
        <a:noFill/>
        <a:ln w="12700" cap="flat" cmpd="sng" algn="ctr">
          <a:solidFill>
            <a:schemeClr val="accent5">
              <a:hueOff val="-1689636"/>
              <a:satOff val="-4355"/>
              <a:lumOff val="-2941"/>
              <a:alphaOff val="0"/>
            </a:schemeClr>
          </a:solidFill>
          <a:prstDash val="dash"/>
          <a:miter lim="800000"/>
        </a:ln>
        <a:effectLst/>
      </dgm:spPr>
    </dgm:pt>
    <dgm:pt modelId="{93844698-FCB9-49DA-AD18-F9A0AA4BD897}" type="pres">
      <dgm:prSet presAssocID="{9AA637C4-3BC5-46B8-BAC4-77B62BAA030F}" presName="ConnectLineEnd" presStyleLbl="node1" presStyleIdx="1" presStyleCnt="5"/>
      <dgm:spPr/>
    </dgm:pt>
    <dgm:pt modelId="{C55F1585-FB08-4BC1-8327-94E42C3A6D51}" type="pres">
      <dgm:prSet presAssocID="{9AA637C4-3BC5-46B8-BAC4-77B62BAA030F}" presName="EmptyPane" presStyleCnt="0"/>
      <dgm:spPr/>
    </dgm:pt>
    <dgm:pt modelId="{75EC6632-0347-4522-9D86-FF20DDE17EEE}" type="pres">
      <dgm:prSet presAssocID="{597489FC-EF8B-4A39-AF1D-58B14E3C5C25}" presName="spaceBetweenRectangles" presStyleLbl="fgAcc1" presStyleIdx="1" presStyleCnt="4"/>
      <dgm:spPr/>
    </dgm:pt>
    <dgm:pt modelId="{1D90F5CC-43AC-4480-9DF2-DF4532F6F47E}" type="pres">
      <dgm:prSet presAssocID="{AF151C21-4617-499F-8E43-9F9104CB5696}" presName="composite" presStyleCnt="0"/>
      <dgm:spPr/>
    </dgm:pt>
    <dgm:pt modelId="{79682C50-909D-4901-A62B-225D1A469DF6}" type="pres">
      <dgm:prSet presAssocID="{AF151C21-4617-499F-8E43-9F9104CB5696}" presName="Parent1" presStyleLbl="alignNode1" presStyleIdx="2" presStyleCnt="5">
        <dgm:presLayoutVars>
          <dgm:chMax val="1"/>
          <dgm:chPref val="1"/>
          <dgm:bulletEnabled val="1"/>
        </dgm:presLayoutVars>
      </dgm:prSet>
      <dgm:spPr/>
      <dgm:t>
        <a:bodyPr/>
        <a:lstStyle/>
        <a:p>
          <a:endParaRPr lang="en-US"/>
        </a:p>
      </dgm:t>
    </dgm:pt>
    <dgm:pt modelId="{78CC4DF1-EC91-4488-AA6B-566A6B9FDDA6}" type="pres">
      <dgm:prSet presAssocID="{AF151C21-4617-499F-8E43-9F9104CB5696}" presName="Childtext1" presStyleLbl="revTx" presStyleIdx="2" presStyleCnt="5">
        <dgm:presLayoutVars>
          <dgm:chMax val="0"/>
          <dgm:chPref val="0"/>
          <dgm:bulletEnabled/>
        </dgm:presLayoutVars>
      </dgm:prSet>
      <dgm:spPr/>
      <dgm:t>
        <a:bodyPr/>
        <a:lstStyle/>
        <a:p>
          <a:endParaRPr lang="en-US"/>
        </a:p>
      </dgm:t>
    </dgm:pt>
    <dgm:pt modelId="{1B336E31-0FD9-499A-8113-290D591EF744}" type="pres">
      <dgm:prSet presAssocID="{AF151C21-4617-499F-8E43-9F9104CB5696}" presName="ConnectLine" presStyleLbl="sibTrans1D1" presStyleIdx="2" presStyleCnt="5"/>
      <dgm:spPr>
        <a:noFill/>
        <a:ln w="12700" cap="flat" cmpd="sng" algn="ctr">
          <a:solidFill>
            <a:schemeClr val="accent5">
              <a:hueOff val="-3379271"/>
              <a:satOff val="-8710"/>
              <a:lumOff val="-5883"/>
              <a:alphaOff val="0"/>
            </a:schemeClr>
          </a:solidFill>
          <a:prstDash val="dash"/>
          <a:miter lim="800000"/>
        </a:ln>
        <a:effectLst/>
      </dgm:spPr>
    </dgm:pt>
    <dgm:pt modelId="{816051EC-1C8D-400F-9830-C7710D2B2241}" type="pres">
      <dgm:prSet presAssocID="{AF151C21-4617-499F-8E43-9F9104CB5696}" presName="ConnectLineEnd" presStyleLbl="node1" presStyleIdx="2" presStyleCnt="5"/>
      <dgm:spPr/>
    </dgm:pt>
    <dgm:pt modelId="{9553B90F-45A8-412B-B94F-E6AC70ABB3D5}" type="pres">
      <dgm:prSet presAssocID="{AF151C21-4617-499F-8E43-9F9104CB5696}" presName="EmptyPane" presStyleCnt="0"/>
      <dgm:spPr/>
    </dgm:pt>
    <dgm:pt modelId="{3C9795BF-89EB-4F2C-A1FC-5D445172DA4B}" type="pres">
      <dgm:prSet presAssocID="{E0DE5851-2BC3-434F-BC2D-555A72C43561}" presName="spaceBetweenRectangles" presStyleLbl="fgAcc1" presStyleIdx="2" presStyleCnt="4"/>
      <dgm:spPr/>
    </dgm:pt>
    <dgm:pt modelId="{D6290F43-310C-4344-A82F-58D4214F2B22}" type="pres">
      <dgm:prSet presAssocID="{BF785D3E-6343-49A0-A6D7-C40A046FC6D1}" presName="composite" presStyleCnt="0"/>
      <dgm:spPr/>
    </dgm:pt>
    <dgm:pt modelId="{63868B24-A90D-48F2-8006-1467A4538902}" type="pres">
      <dgm:prSet presAssocID="{BF785D3E-6343-49A0-A6D7-C40A046FC6D1}" presName="Parent1" presStyleLbl="alignNode1" presStyleIdx="3" presStyleCnt="5">
        <dgm:presLayoutVars>
          <dgm:chMax val="1"/>
          <dgm:chPref val="1"/>
          <dgm:bulletEnabled val="1"/>
        </dgm:presLayoutVars>
      </dgm:prSet>
      <dgm:spPr/>
      <dgm:t>
        <a:bodyPr/>
        <a:lstStyle/>
        <a:p>
          <a:endParaRPr lang="en-US"/>
        </a:p>
      </dgm:t>
    </dgm:pt>
    <dgm:pt modelId="{AB1BD9C0-22D2-4AF2-9BAE-CB4DF6A76518}" type="pres">
      <dgm:prSet presAssocID="{BF785D3E-6343-49A0-A6D7-C40A046FC6D1}" presName="Childtext1" presStyleLbl="revTx" presStyleIdx="3" presStyleCnt="5">
        <dgm:presLayoutVars>
          <dgm:chMax val="0"/>
          <dgm:chPref val="0"/>
          <dgm:bulletEnabled/>
        </dgm:presLayoutVars>
      </dgm:prSet>
      <dgm:spPr/>
      <dgm:t>
        <a:bodyPr/>
        <a:lstStyle/>
        <a:p>
          <a:endParaRPr lang="en-US"/>
        </a:p>
      </dgm:t>
    </dgm:pt>
    <dgm:pt modelId="{62BD8409-7A6F-42A0-A3E0-601AB4FB0890}" type="pres">
      <dgm:prSet presAssocID="{BF785D3E-6343-49A0-A6D7-C40A046FC6D1}" presName="ConnectLine" presStyleLbl="sibTrans1D1" presStyleIdx="3" presStyleCnt="5"/>
      <dgm:spPr>
        <a:noFill/>
        <a:ln w="12700" cap="flat" cmpd="sng" algn="ctr">
          <a:solidFill>
            <a:schemeClr val="accent5">
              <a:hueOff val="-5068907"/>
              <a:satOff val="-13064"/>
              <a:lumOff val="-8824"/>
              <a:alphaOff val="0"/>
            </a:schemeClr>
          </a:solidFill>
          <a:prstDash val="dash"/>
          <a:miter lim="800000"/>
        </a:ln>
        <a:effectLst/>
      </dgm:spPr>
    </dgm:pt>
    <dgm:pt modelId="{192C6949-39AE-4D13-A132-D5B4143446AA}" type="pres">
      <dgm:prSet presAssocID="{BF785D3E-6343-49A0-A6D7-C40A046FC6D1}" presName="ConnectLineEnd" presStyleLbl="node1" presStyleIdx="3" presStyleCnt="5"/>
      <dgm:spPr/>
    </dgm:pt>
    <dgm:pt modelId="{A73D4415-52E7-4BD0-8063-0665BEB0BE98}" type="pres">
      <dgm:prSet presAssocID="{BF785D3E-6343-49A0-A6D7-C40A046FC6D1}" presName="EmptyPane" presStyleCnt="0"/>
      <dgm:spPr/>
    </dgm:pt>
    <dgm:pt modelId="{C2D4C0A6-5A48-4D94-ABC5-731F8EB4A781}" type="pres">
      <dgm:prSet presAssocID="{2779F158-A7D7-498F-9F87-A06F977383AA}" presName="spaceBetweenRectangles" presStyleLbl="fgAcc1" presStyleIdx="3" presStyleCnt="4"/>
      <dgm:spPr/>
    </dgm:pt>
    <dgm:pt modelId="{B6AE0C54-D110-4DB3-90E5-D43D78F3EBD7}" type="pres">
      <dgm:prSet presAssocID="{9E0909D3-A1D6-4279-95DB-D565FE239D02}" presName="composite" presStyleCnt="0"/>
      <dgm:spPr/>
    </dgm:pt>
    <dgm:pt modelId="{A23E84AB-2F67-4286-988D-9B134E3085E8}" type="pres">
      <dgm:prSet presAssocID="{9E0909D3-A1D6-4279-95DB-D565FE239D02}" presName="Parent1" presStyleLbl="alignNode1" presStyleIdx="4" presStyleCnt="5">
        <dgm:presLayoutVars>
          <dgm:chMax val="1"/>
          <dgm:chPref val="1"/>
          <dgm:bulletEnabled val="1"/>
        </dgm:presLayoutVars>
      </dgm:prSet>
      <dgm:spPr/>
      <dgm:t>
        <a:bodyPr/>
        <a:lstStyle/>
        <a:p>
          <a:endParaRPr lang="en-US"/>
        </a:p>
      </dgm:t>
    </dgm:pt>
    <dgm:pt modelId="{542121A9-FC87-44CE-B528-BBB9B4669A2F}" type="pres">
      <dgm:prSet presAssocID="{9E0909D3-A1D6-4279-95DB-D565FE239D02}" presName="Childtext1" presStyleLbl="revTx" presStyleIdx="4" presStyleCnt="5">
        <dgm:presLayoutVars>
          <dgm:chMax val="0"/>
          <dgm:chPref val="0"/>
          <dgm:bulletEnabled/>
        </dgm:presLayoutVars>
      </dgm:prSet>
      <dgm:spPr/>
      <dgm:t>
        <a:bodyPr/>
        <a:lstStyle/>
        <a:p>
          <a:endParaRPr lang="en-US"/>
        </a:p>
      </dgm:t>
    </dgm:pt>
    <dgm:pt modelId="{F7C92DA9-27DC-4EC4-928E-DB4CEA91D4FD}" type="pres">
      <dgm:prSet presAssocID="{9E0909D3-A1D6-4279-95DB-D565FE239D02}" presName="ConnectLine" presStyleLbl="sibTrans1D1" presStyleIdx="4" presStyleCnt="5"/>
      <dgm:spPr>
        <a:noFill/>
        <a:ln w="12700" cap="flat" cmpd="sng" algn="ctr">
          <a:solidFill>
            <a:schemeClr val="accent5">
              <a:hueOff val="-6758543"/>
              <a:satOff val="-17419"/>
              <a:lumOff val="-11765"/>
              <a:alphaOff val="0"/>
            </a:schemeClr>
          </a:solidFill>
          <a:prstDash val="dash"/>
          <a:miter lim="800000"/>
        </a:ln>
        <a:effectLst/>
      </dgm:spPr>
    </dgm:pt>
    <dgm:pt modelId="{92AC074E-C18B-4C83-8B48-1A907A8E2083}" type="pres">
      <dgm:prSet presAssocID="{9E0909D3-A1D6-4279-95DB-D565FE239D02}" presName="ConnectLineEnd" presStyleLbl="node1" presStyleIdx="4" presStyleCnt="5"/>
      <dgm:spPr/>
    </dgm:pt>
    <dgm:pt modelId="{0F7CFF67-1E5C-405D-B173-F2DB129A7335}" type="pres">
      <dgm:prSet presAssocID="{9E0909D3-A1D6-4279-95DB-D565FE239D02}" presName="EmptyPane" presStyleCnt="0"/>
      <dgm:spPr/>
    </dgm:pt>
  </dgm:ptLst>
  <dgm:cxnLst>
    <dgm:cxn modelId="{B7D2B864-EF44-47F3-80CE-CD45A4BBDAA4}" type="presOf" srcId="{F3ABBD9F-082D-48B2-8570-1DD8BC451357}" destId="{3233BB45-3C06-4381-A0DE-766DDF0AA289}" srcOrd="0" destOrd="0" presId="urn:microsoft.com/office/officeart/2016/7/layout/HexagonTimeline"/>
    <dgm:cxn modelId="{3C277B04-E542-4B79-BD6D-8B4B0F705D39}" type="presOf" srcId="{BF785D3E-6343-49A0-A6D7-C40A046FC6D1}" destId="{63868B24-A90D-48F2-8006-1467A4538902}" srcOrd="0" destOrd="0" presId="urn:microsoft.com/office/officeart/2016/7/layout/HexagonTimeline"/>
    <dgm:cxn modelId="{165EB723-1764-4FE8-8B07-E39C1C54684B}" srcId="{F3ABBD9F-082D-48B2-8570-1DD8BC451357}" destId="{BF785D3E-6343-49A0-A6D7-C40A046FC6D1}" srcOrd="3" destOrd="0" parTransId="{02DA2E4A-BD97-4AF2-AAD6-6138A1FAFF79}" sibTransId="{2779F158-A7D7-498F-9F87-A06F977383AA}"/>
    <dgm:cxn modelId="{6461811F-1341-4567-8F07-17AF6ACD356A}" type="presOf" srcId="{42BC70B3-D06D-4C59-8C55-E395287A8E7A}" destId="{78CC4DF1-EC91-4488-AA6B-566A6B9FDDA6}" srcOrd="0" destOrd="0" presId="urn:microsoft.com/office/officeart/2016/7/layout/HexagonTimeline"/>
    <dgm:cxn modelId="{1B44B0CB-DECA-4965-8918-D9580BB69172}" srcId="{9E0909D3-A1D6-4279-95DB-D565FE239D02}" destId="{0C8CB0BA-B91B-4093-BE80-738801061232}" srcOrd="0" destOrd="0" parTransId="{1561EB25-7516-47F5-AD08-762C5E8616FE}" sibTransId="{0AACE340-E382-4128-8A15-37BD6A89456D}"/>
    <dgm:cxn modelId="{FDC007A9-4928-4D5D-9937-DBBCA529A196}" type="presOf" srcId="{9AA637C4-3BC5-46B8-BAC4-77B62BAA030F}" destId="{1A22F5B0-BF79-42A2-9100-457A1792FE15}" srcOrd="0" destOrd="0" presId="urn:microsoft.com/office/officeart/2016/7/layout/HexagonTimeline"/>
    <dgm:cxn modelId="{D6AAEF31-D677-43C2-A397-BA286D6BFBB0}" srcId="{9AA637C4-3BC5-46B8-BAC4-77B62BAA030F}" destId="{7BC0FBAD-F757-42D9-BE96-3A6B33648C7D}" srcOrd="0" destOrd="0" parTransId="{747B3358-75EF-4F16-9FAD-9B057A64A715}" sibTransId="{5A5C898E-176B-48F5-AA22-460746B6C06B}"/>
    <dgm:cxn modelId="{CCAD4606-B61C-4615-8025-E68DBF7AC4AE}" type="presOf" srcId="{01CF5B49-7AFF-4A9F-BAB0-F191C22E53D1}" destId="{36E7C78E-DCEE-4F67-AD26-5BC2FB5FCC68}" srcOrd="0" destOrd="0" presId="urn:microsoft.com/office/officeart/2016/7/layout/HexagonTimeline"/>
    <dgm:cxn modelId="{F634985A-851D-4349-94EB-5835A54A56D7}" type="presOf" srcId="{0C8CB0BA-B91B-4093-BE80-738801061232}" destId="{542121A9-FC87-44CE-B528-BBB9B4669A2F}" srcOrd="0" destOrd="0" presId="urn:microsoft.com/office/officeart/2016/7/layout/HexagonTimeline"/>
    <dgm:cxn modelId="{F3E82770-9E4E-4713-AC92-8449977D13A2}" srcId="{F3ABBD9F-082D-48B2-8570-1DD8BC451357}" destId="{01CF5B49-7AFF-4A9F-BAB0-F191C22E53D1}" srcOrd="0" destOrd="0" parTransId="{FAC63136-BFC6-4007-8FFC-B0C1EBB8A5F7}" sibTransId="{9003AFC8-C35C-44A6-B4E9-6AD77E449AB2}"/>
    <dgm:cxn modelId="{55B354BC-7A8C-4F73-A34F-3B6B678F4DC1}" srcId="{F3ABBD9F-082D-48B2-8570-1DD8BC451357}" destId="{AF151C21-4617-499F-8E43-9F9104CB5696}" srcOrd="2" destOrd="0" parTransId="{F0AE8F3D-CC21-4477-BAD7-61F5A0C66A4F}" sibTransId="{E0DE5851-2BC3-434F-BC2D-555A72C43561}"/>
    <dgm:cxn modelId="{E4238B2B-8E39-4E62-AEA2-C5822EC677B7}" type="presOf" srcId="{38FE253D-0F19-4642-AEDE-A0CDA9ADE221}" destId="{AB1BD9C0-22D2-4AF2-9BAE-CB4DF6A76518}" srcOrd="0" destOrd="0" presId="urn:microsoft.com/office/officeart/2016/7/layout/HexagonTimeline"/>
    <dgm:cxn modelId="{3BE2D8D4-FF1E-476F-8E90-FB015BA9809A}" srcId="{F3ABBD9F-082D-48B2-8570-1DD8BC451357}" destId="{9AA637C4-3BC5-46B8-BAC4-77B62BAA030F}" srcOrd="1" destOrd="0" parTransId="{9D896FA0-782F-4A1B-8ADB-3E5533BC5A73}" sibTransId="{597489FC-EF8B-4A39-AF1D-58B14E3C5C25}"/>
    <dgm:cxn modelId="{19C171FF-4E0E-451C-B511-48275A07CCCD}" srcId="{BF785D3E-6343-49A0-A6D7-C40A046FC6D1}" destId="{38FE253D-0F19-4642-AEDE-A0CDA9ADE221}" srcOrd="0" destOrd="0" parTransId="{6E25645B-365F-4E6B-A707-EBE85F9DA72C}" sibTransId="{5ADE19CD-9411-49CC-9F8A-62D8A357D7F0}"/>
    <dgm:cxn modelId="{64526C99-FCEA-42E4-8EE7-A5C33EE4DE6C}" srcId="{01CF5B49-7AFF-4A9F-BAB0-F191C22E53D1}" destId="{F65C3FA1-BE4B-497D-9123-591F12CFC805}" srcOrd="0" destOrd="0" parTransId="{FD162F13-3705-4EAF-9F69-B4961501E7DC}" sibTransId="{EC4AC371-A981-4FC2-B5DD-DD8E36005DCA}"/>
    <dgm:cxn modelId="{AA84ABC1-03BE-4277-909A-AF4ABD944242}" type="presOf" srcId="{F65C3FA1-BE4B-497D-9123-591F12CFC805}" destId="{6A403CE7-B56F-414B-8E53-15B1B98D107B}" srcOrd="0" destOrd="0" presId="urn:microsoft.com/office/officeart/2016/7/layout/HexagonTimeline"/>
    <dgm:cxn modelId="{84638320-8688-4994-94C1-F7A44309221E}" type="presOf" srcId="{AF151C21-4617-499F-8E43-9F9104CB5696}" destId="{79682C50-909D-4901-A62B-225D1A469DF6}" srcOrd="0" destOrd="0" presId="urn:microsoft.com/office/officeart/2016/7/layout/HexagonTimeline"/>
    <dgm:cxn modelId="{E927B5E6-01FC-4C25-AA60-5116677FDD22}" type="presOf" srcId="{7BC0FBAD-F757-42D9-BE96-3A6B33648C7D}" destId="{5F3B17D0-FA5B-456A-A4F4-6B48D5963C10}" srcOrd="0" destOrd="0" presId="urn:microsoft.com/office/officeart/2016/7/layout/HexagonTimeline"/>
    <dgm:cxn modelId="{36A375D4-013A-41D7-B410-B9B90040C8CF}" srcId="{AF151C21-4617-499F-8E43-9F9104CB5696}" destId="{42BC70B3-D06D-4C59-8C55-E395287A8E7A}" srcOrd="0" destOrd="0" parTransId="{3C83F6E4-EA8A-46F5-A3FA-4D785C8D49B4}" sibTransId="{5EF83AE5-7B1E-448D-9F23-66B3CF17B4D7}"/>
    <dgm:cxn modelId="{B466F551-1ED2-483C-8D8A-603883793782}" srcId="{F3ABBD9F-082D-48B2-8570-1DD8BC451357}" destId="{9E0909D3-A1D6-4279-95DB-D565FE239D02}" srcOrd="4" destOrd="0" parTransId="{4ABBCA84-1CE0-4F9B-AC8B-05C2F817DA8C}" sibTransId="{C764C431-E62D-4609-A917-77A636DAAFC0}"/>
    <dgm:cxn modelId="{402CC37A-DCF0-42C8-BB9C-81929C429183}" type="presOf" srcId="{9E0909D3-A1D6-4279-95DB-D565FE239D02}" destId="{A23E84AB-2F67-4286-988D-9B134E3085E8}" srcOrd="0" destOrd="0" presId="urn:microsoft.com/office/officeart/2016/7/layout/HexagonTimeline"/>
    <dgm:cxn modelId="{AECF5E05-767D-4A6A-BECA-0E99DF42B4B9}" type="presParOf" srcId="{3233BB45-3C06-4381-A0DE-766DDF0AA289}" destId="{35DF20B4-2EA6-4E31-A1E0-40170C80305F}" srcOrd="0" destOrd="0" presId="urn:microsoft.com/office/officeart/2016/7/layout/HexagonTimeline"/>
    <dgm:cxn modelId="{B693921B-BDBA-4A7E-9D2D-E4AC6D06AEF0}" type="presParOf" srcId="{35DF20B4-2EA6-4E31-A1E0-40170C80305F}" destId="{36E7C78E-DCEE-4F67-AD26-5BC2FB5FCC68}" srcOrd="0" destOrd="0" presId="urn:microsoft.com/office/officeart/2016/7/layout/HexagonTimeline"/>
    <dgm:cxn modelId="{8D94D95E-D6C9-4CAA-BA87-F3BAD0FC633D}" type="presParOf" srcId="{35DF20B4-2EA6-4E31-A1E0-40170C80305F}" destId="{6A403CE7-B56F-414B-8E53-15B1B98D107B}" srcOrd="1" destOrd="0" presId="urn:microsoft.com/office/officeart/2016/7/layout/HexagonTimeline"/>
    <dgm:cxn modelId="{4BEAC284-2D93-4418-833D-7C90F3BD9AF0}" type="presParOf" srcId="{35DF20B4-2EA6-4E31-A1E0-40170C80305F}" destId="{1ADAA841-CEB6-4787-9430-C52C6B269E7C}" srcOrd="2" destOrd="0" presId="urn:microsoft.com/office/officeart/2016/7/layout/HexagonTimeline"/>
    <dgm:cxn modelId="{25E95F3D-4807-4FFF-84C4-CC487A5AD8DC}" type="presParOf" srcId="{35DF20B4-2EA6-4E31-A1E0-40170C80305F}" destId="{72DB14E0-8C33-474A-B533-D0469F0F149A}" srcOrd="3" destOrd="0" presId="urn:microsoft.com/office/officeart/2016/7/layout/HexagonTimeline"/>
    <dgm:cxn modelId="{F71F59BD-4E1E-45D7-B91B-5B5DDA84F991}" type="presParOf" srcId="{35DF20B4-2EA6-4E31-A1E0-40170C80305F}" destId="{B44258D0-23F8-4851-B4C7-C141C8FB5AF6}" srcOrd="4" destOrd="0" presId="urn:microsoft.com/office/officeart/2016/7/layout/HexagonTimeline"/>
    <dgm:cxn modelId="{3603E0FF-7F58-46AA-B371-188A535A0A83}" type="presParOf" srcId="{3233BB45-3C06-4381-A0DE-766DDF0AA289}" destId="{AB7C5A42-E255-4605-91A2-6964AEC48690}" srcOrd="1" destOrd="0" presId="urn:microsoft.com/office/officeart/2016/7/layout/HexagonTimeline"/>
    <dgm:cxn modelId="{9A45FBE1-D518-44CD-BFB5-0CA6824948A2}" type="presParOf" srcId="{3233BB45-3C06-4381-A0DE-766DDF0AA289}" destId="{F426CF5E-15FD-460A-86A3-D36736BCEDA5}" srcOrd="2" destOrd="0" presId="urn:microsoft.com/office/officeart/2016/7/layout/HexagonTimeline"/>
    <dgm:cxn modelId="{DC361D01-84F7-4CA4-AF48-0A4A0F4C1D73}" type="presParOf" srcId="{F426CF5E-15FD-460A-86A3-D36736BCEDA5}" destId="{1A22F5B0-BF79-42A2-9100-457A1792FE15}" srcOrd="0" destOrd="0" presId="urn:microsoft.com/office/officeart/2016/7/layout/HexagonTimeline"/>
    <dgm:cxn modelId="{73A53153-CF48-4217-8970-C76B660EC2E1}" type="presParOf" srcId="{F426CF5E-15FD-460A-86A3-D36736BCEDA5}" destId="{5F3B17D0-FA5B-456A-A4F4-6B48D5963C10}" srcOrd="1" destOrd="0" presId="urn:microsoft.com/office/officeart/2016/7/layout/HexagonTimeline"/>
    <dgm:cxn modelId="{315E68B0-4526-48F6-896F-2506C1FF0D41}" type="presParOf" srcId="{F426CF5E-15FD-460A-86A3-D36736BCEDA5}" destId="{CB30FF71-DB3D-4753-AB68-51BFB8A6098B}" srcOrd="2" destOrd="0" presId="urn:microsoft.com/office/officeart/2016/7/layout/HexagonTimeline"/>
    <dgm:cxn modelId="{E54F2072-C9CA-4257-AB37-07C5ED1457F4}" type="presParOf" srcId="{F426CF5E-15FD-460A-86A3-D36736BCEDA5}" destId="{93844698-FCB9-49DA-AD18-F9A0AA4BD897}" srcOrd="3" destOrd="0" presId="urn:microsoft.com/office/officeart/2016/7/layout/HexagonTimeline"/>
    <dgm:cxn modelId="{DC442B2D-1988-40BA-A55B-106B8FFF42C9}" type="presParOf" srcId="{F426CF5E-15FD-460A-86A3-D36736BCEDA5}" destId="{C55F1585-FB08-4BC1-8327-94E42C3A6D51}" srcOrd="4" destOrd="0" presId="urn:microsoft.com/office/officeart/2016/7/layout/HexagonTimeline"/>
    <dgm:cxn modelId="{5F0157C6-8A6A-46AE-8F12-7DA85E9A44FA}" type="presParOf" srcId="{3233BB45-3C06-4381-A0DE-766DDF0AA289}" destId="{75EC6632-0347-4522-9D86-FF20DDE17EEE}" srcOrd="3" destOrd="0" presId="urn:microsoft.com/office/officeart/2016/7/layout/HexagonTimeline"/>
    <dgm:cxn modelId="{C82E5D82-1F47-4307-A466-66FA7F30A127}" type="presParOf" srcId="{3233BB45-3C06-4381-A0DE-766DDF0AA289}" destId="{1D90F5CC-43AC-4480-9DF2-DF4532F6F47E}" srcOrd="4" destOrd="0" presId="urn:microsoft.com/office/officeart/2016/7/layout/HexagonTimeline"/>
    <dgm:cxn modelId="{C98F809B-9D2C-423F-AF2C-29DE169CF6BF}" type="presParOf" srcId="{1D90F5CC-43AC-4480-9DF2-DF4532F6F47E}" destId="{79682C50-909D-4901-A62B-225D1A469DF6}" srcOrd="0" destOrd="0" presId="urn:microsoft.com/office/officeart/2016/7/layout/HexagonTimeline"/>
    <dgm:cxn modelId="{BA6AE3BC-5F95-4137-A135-B8AD42FFDD5E}" type="presParOf" srcId="{1D90F5CC-43AC-4480-9DF2-DF4532F6F47E}" destId="{78CC4DF1-EC91-4488-AA6B-566A6B9FDDA6}" srcOrd="1" destOrd="0" presId="urn:microsoft.com/office/officeart/2016/7/layout/HexagonTimeline"/>
    <dgm:cxn modelId="{4B351151-E3BE-4D93-B275-699E01A66317}" type="presParOf" srcId="{1D90F5CC-43AC-4480-9DF2-DF4532F6F47E}" destId="{1B336E31-0FD9-499A-8113-290D591EF744}" srcOrd="2" destOrd="0" presId="urn:microsoft.com/office/officeart/2016/7/layout/HexagonTimeline"/>
    <dgm:cxn modelId="{7B262C5A-69F5-47C0-BB72-50B1105DA93B}" type="presParOf" srcId="{1D90F5CC-43AC-4480-9DF2-DF4532F6F47E}" destId="{816051EC-1C8D-400F-9830-C7710D2B2241}" srcOrd="3" destOrd="0" presId="urn:microsoft.com/office/officeart/2016/7/layout/HexagonTimeline"/>
    <dgm:cxn modelId="{5A75DE01-0FEE-46AC-BC67-82CF04F086E8}" type="presParOf" srcId="{1D90F5CC-43AC-4480-9DF2-DF4532F6F47E}" destId="{9553B90F-45A8-412B-B94F-E6AC70ABB3D5}" srcOrd="4" destOrd="0" presId="urn:microsoft.com/office/officeart/2016/7/layout/HexagonTimeline"/>
    <dgm:cxn modelId="{ABB6C70B-83D6-4AA5-A304-6CDC8332CB53}" type="presParOf" srcId="{3233BB45-3C06-4381-A0DE-766DDF0AA289}" destId="{3C9795BF-89EB-4F2C-A1FC-5D445172DA4B}" srcOrd="5" destOrd="0" presId="urn:microsoft.com/office/officeart/2016/7/layout/HexagonTimeline"/>
    <dgm:cxn modelId="{8D7CD69B-4FFA-418B-BA6A-70DC4964ACB8}" type="presParOf" srcId="{3233BB45-3C06-4381-A0DE-766DDF0AA289}" destId="{D6290F43-310C-4344-A82F-58D4214F2B22}" srcOrd="6" destOrd="0" presId="urn:microsoft.com/office/officeart/2016/7/layout/HexagonTimeline"/>
    <dgm:cxn modelId="{E9C3BA82-DF87-4699-B2C5-6490FBEEB4D9}" type="presParOf" srcId="{D6290F43-310C-4344-A82F-58D4214F2B22}" destId="{63868B24-A90D-48F2-8006-1467A4538902}" srcOrd="0" destOrd="0" presId="urn:microsoft.com/office/officeart/2016/7/layout/HexagonTimeline"/>
    <dgm:cxn modelId="{005C3D2C-0934-4D22-8002-C06C9F716ECE}" type="presParOf" srcId="{D6290F43-310C-4344-A82F-58D4214F2B22}" destId="{AB1BD9C0-22D2-4AF2-9BAE-CB4DF6A76518}" srcOrd="1" destOrd="0" presId="urn:microsoft.com/office/officeart/2016/7/layout/HexagonTimeline"/>
    <dgm:cxn modelId="{8E3CB8BF-D4AC-4796-B9E9-6C841D6000E7}" type="presParOf" srcId="{D6290F43-310C-4344-A82F-58D4214F2B22}" destId="{62BD8409-7A6F-42A0-A3E0-601AB4FB0890}" srcOrd="2" destOrd="0" presId="urn:microsoft.com/office/officeart/2016/7/layout/HexagonTimeline"/>
    <dgm:cxn modelId="{F46D632C-2435-411D-9051-D79E81459C9D}" type="presParOf" srcId="{D6290F43-310C-4344-A82F-58D4214F2B22}" destId="{192C6949-39AE-4D13-A132-D5B4143446AA}" srcOrd="3" destOrd="0" presId="urn:microsoft.com/office/officeart/2016/7/layout/HexagonTimeline"/>
    <dgm:cxn modelId="{B683C9C4-C764-4467-9776-DD721C3C2D24}" type="presParOf" srcId="{D6290F43-310C-4344-A82F-58D4214F2B22}" destId="{A73D4415-52E7-4BD0-8063-0665BEB0BE98}" srcOrd="4" destOrd="0" presId="urn:microsoft.com/office/officeart/2016/7/layout/HexagonTimeline"/>
    <dgm:cxn modelId="{D061116E-F021-4A09-967A-E2B532522D6C}" type="presParOf" srcId="{3233BB45-3C06-4381-A0DE-766DDF0AA289}" destId="{C2D4C0A6-5A48-4D94-ABC5-731F8EB4A781}" srcOrd="7" destOrd="0" presId="urn:microsoft.com/office/officeart/2016/7/layout/HexagonTimeline"/>
    <dgm:cxn modelId="{7B288A02-C6F0-451C-BCBE-C6FB8219A0A9}" type="presParOf" srcId="{3233BB45-3C06-4381-A0DE-766DDF0AA289}" destId="{B6AE0C54-D110-4DB3-90E5-D43D78F3EBD7}" srcOrd="8" destOrd="0" presId="urn:microsoft.com/office/officeart/2016/7/layout/HexagonTimeline"/>
    <dgm:cxn modelId="{9FD3ED19-172F-4067-9488-97BB41B2570C}" type="presParOf" srcId="{B6AE0C54-D110-4DB3-90E5-D43D78F3EBD7}" destId="{A23E84AB-2F67-4286-988D-9B134E3085E8}" srcOrd="0" destOrd="0" presId="urn:microsoft.com/office/officeart/2016/7/layout/HexagonTimeline"/>
    <dgm:cxn modelId="{95268558-4060-49EE-8CC7-9FDC11262ACF}" type="presParOf" srcId="{B6AE0C54-D110-4DB3-90E5-D43D78F3EBD7}" destId="{542121A9-FC87-44CE-B528-BBB9B4669A2F}" srcOrd="1" destOrd="0" presId="urn:microsoft.com/office/officeart/2016/7/layout/HexagonTimeline"/>
    <dgm:cxn modelId="{55347F8A-945D-46BB-A07A-C0E6AD74BEF7}" type="presParOf" srcId="{B6AE0C54-D110-4DB3-90E5-D43D78F3EBD7}" destId="{F7C92DA9-27DC-4EC4-928E-DB4CEA91D4FD}" srcOrd="2" destOrd="0" presId="urn:microsoft.com/office/officeart/2016/7/layout/HexagonTimeline"/>
    <dgm:cxn modelId="{31AE333A-16CD-47BA-9F70-BA3022EDFF6A}" type="presParOf" srcId="{B6AE0C54-D110-4DB3-90E5-D43D78F3EBD7}" destId="{92AC074E-C18B-4C83-8B48-1A907A8E2083}" srcOrd="3" destOrd="0" presId="urn:microsoft.com/office/officeart/2016/7/layout/HexagonTimeline"/>
    <dgm:cxn modelId="{382079EA-7D10-4EC1-8BAF-FA4FE3D29A6C}" type="presParOf" srcId="{B6AE0C54-D110-4DB3-90E5-D43D78F3EBD7}" destId="{0F7CFF67-1E5C-405D-B173-F2DB129A7335}"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5BFA30-BD3A-4634-883D-E84CDC797A15}"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6B10BC49-A216-49CA-9C6D-9FA8A2E1AF49}">
      <dgm:prSet/>
      <dgm:spPr/>
      <dgm:t>
        <a:bodyPr/>
        <a:lstStyle/>
        <a:p>
          <a:pPr>
            <a:lnSpc>
              <a:spcPct val="100000"/>
            </a:lnSpc>
          </a:pPr>
          <a:r>
            <a:rPr lang="en-US"/>
            <a:t>Katie Reichard </a:t>
          </a:r>
        </a:p>
      </dgm:t>
    </dgm:pt>
    <dgm:pt modelId="{36C849C4-69FF-4B07-8DBD-3CBA95B773A4}" type="parTrans" cxnId="{E773EE95-2D0E-4EE4-B3FE-2195327B570B}">
      <dgm:prSet/>
      <dgm:spPr/>
      <dgm:t>
        <a:bodyPr/>
        <a:lstStyle/>
        <a:p>
          <a:endParaRPr lang="en-US"/>
        </a:p>
      </dgm:t>
    </dgm:pt>
    <dgm:pt modelId="{4AC941E5-5A92-4274-8D9A-14AE6B42D8DC}" type="sibTrans" cxnId="{E773EE95-2D0E-4EE4-B3FE-2195327B570B}">
      <dgm:prSet/>
      <dgm:spPr/>
      <dgm:t>
        <a:bodyPr/>
        <a:lstStyle/>
        <a:p>
          <a:endParaRPr lang="en-US"/>
        </a:p>
      </dgm:t>
    </dgm:pt>
    <dgm:pt modelId="{621CC0E9-7070-4B2A-8600-C1E089B5AAA1}">
      <dgm:prSet/>
      <dgm:spPr/>
      <dgm:t>
        <a:bodyPr/>
        <a:lstStyle/>
        <a:p>
          <a:pPr>
            <a:lnSpc>
              <a:spcPct val="100000"/>
            </a:lnSpc>
          </a:pPr>
          <a:r>
            <a:rPr lang="en-US">
              <a:hlinkClick xmlns:r="http://schemas.openxmlformats.org/officeDocument/2006/relationships" r:id="rId1"/>
            </a:rPr>
            <a:t>kreichard@fredco-md.net</a:t>
          </a:r>
          <a:r>
            <a:rPr lang="en-US"/>
            <a:t> </a:t>
          </a:r>
        </a:p>
      </dgm:t>
    </dgm:pt>
    <dgm:pt modelId="{510A622F-0155-4ACC-96BD-02BDCD713217}" type="parTrans" cxnId="{2AFD4ABF-F391-4A39-9FBB-2E801F939567}">
      <dgm:prSet/>
      <dgm:spPr/>
      <dgm:t>
        <a:bodyPr/>
        <a:lstStyle/>
        <a:p>
          <a:endParaRPr lang="en-US"/>
        </a:p>
      </dgm:t>
    </dgm:pt>
    <dgm:pt modelId="{8506A108-64A0-4214-9037-29C143CA850C}" type="sibTrans" cxnId="{2AFD4ABF-F391-4A39-9FBB-2E801F939567}">
      <dgm:prSet/>
      <dgm:spPr/>
      <dgm:t>
        <a:bodyPr/>
        <a:lstStyle/>
        <a:p>
          <a:endParaRPr lang="en-US"/>
        </a:p>
      </dgm:t>
    </dgm:pt>
    <dgm:pt modelId="{79D6AEB2-691C-458C-A0D9-E4F329268C63}">
      <dgm:prSet/>
      <dgm:spPr/>
      <dgm:t>
        <a:bodyPr/>
        <a:lstStyle/>
        <a:p>
          <a:pPr>
            <a:lnSpc>
              <a:spcPct val="100000"/>
            </a:lnSpc>
          </a:pPr>
          <a:r>
            <a:rPr lang="en-US"/>
            <a:t>301-600-4043</a:t>
          </a:r>
        </a:p>
      </dgm:t>
    </dgm:pt>
    <dgm:pt modelId="{2909588A-D992-47FE-ABCD-EE7CC25E2F2B}" type="parTrans" cxnId="{774B69AD-D0D4-4CA0-8DF5-29844FFCD5DE}">
      <dgm:prSet/>
      <dgm:spPr/>
      <dgm:t>
        <a:bodyPr/>
        <a:lstStyle/>
        <a:p>
          <a:endParaRPr lang="en-US"/>
        </a:p>
      </dgm:t>
    </dgm:pt>
    <dgm:pt modelId="{41C79CA6-3E4E-4810-8676-8C01D14E049D}" type="sibTrans" cxnId="{774B69AD-D0D4-4CA0-8DF5-29844FFCD5DE}">
      <dgm:prSet/>
      <dgm:spPr/>
      <dgm:t>
        <a:bodyPr/>
        <a:lstStyle/>
        <a:p>
          <a:endParaRPr lang="en-US"/>
        </a:p>
      </dgm:t>
    </dgm:pt>
    <dgm:pt modelId="{8B30EEB1-D762-43B2-8116-A2B3C0A85C0A}">
      <dgm:prSet/>
      <dgm:spPr/>
      <dgm:t>
        <a:bodyPr/>
        <a:lstStyle/>
        <a:p>
          <a:pPr>
            <a:lnSpc>
              <a:spcPct val="100000"/>
            </a:lnSpc>
          </a:pPr>
          <a:r>
            <a:rPr lang="nl-NL"/>
            <a:t>Dave Ziedelis  </a:t>
          </a:r>
          <a:endParaRPr lang="en-US"/>
        </a:p>
      </dgm:t>
    </dgm:pt>
    <dgm:pt modelId="{1B035E55-F3A6-4513-A5A7-206AB048D198}" type="parTrans" cxnId="{8D7A727E-D0AB-42CA-BF88-0F04F7B6FEF3}">
      <dgm:prSet/>
      <dgm:spPr/>
      <dgm:t>
        <a:bodyPr/>
        <a:lstStyle/>
        <a:p>
          <a:endParaRPr lang="en-US"/>
        </a:p>
      </dgm:t>
    </dgm:pt>
    <dgm:pt modelId="{EC14C730-E0A5-46E5-9667-A4D55E1712EE}" type="sibTrans" cxnId="{8D7A727E-D0AB-42CA-BF88-0F04F7B6FEF3}">
      <dgm:prSet/>
      <dgm:spPr/>
      <dgm:t>
        <a:bodyPr/>
        <a:lstStyle/>
        <a:p>
          <a:endParaRPr lang="en-US"/>
        </a:p>
      </dgm:t>
    </dgm:pt>
    <dgm:pt modelId="{B9673AE6-14D9-4EF2-86A8-669F7214E6EB}">
      <dgm:prSet/>
      <dgm:spPr/>
      <dgm:t>
        <a:bodyPr/>
        <a:lstStyle/>
        <a:p>
          <a:pPr>
            <a:lnSpc>
              <a:spcPct val="100000"/>
            </a:lnSpc>
          </a:pPr>
          <a:r>
            <a:rPr lang="nl-NL">
              <a:hlinkClick xmlns:r="http://schemas.openxmlformats.org/officeDocument/2006/relationships" r:id="rId2"/>
            </a:rPr>
            <a:t>dziedelis@fredco-md.net</a:t>
          </a:r>
          <a:r>
            <a:rPr lang="nl-NL"/>
            <a:t>  </a:t>
          </a:r>
          <a:endParaRPr lang="en-US"/>
        </a:p>
      </dgm:t>
    </dgm:pt>
    <dgm:pt modelId="{5D521636-3DE3-492C-910C-34EE3E1263CA}" type="parTrans" cxnId="{1614F589-EC9E-42E9-982F-B90E1987C142}">
      <dgm:prSet/>
      <dgm:spPr/>
      <dgm:t>
        <a:bodyPr/>
        <a:lstStyle/>
        <a:p>
          <a:endParaRPr lang="en-US"/>
        </a:p>
      </dgm:t>
    </dgm:pt>
    <dgm:pt modelId="{938FA86C-4099-4D34-B913-DF6B697B25F4}" type="sibTrans" cxnId="{1614F589-EC9E-42E9-982F-B90E1987C142}">
      <dgm:prSet/>
      <dgm:spPr/>
      <dgm:t>
        <a:bodyPr/>
        <a:lstStyle/>
        <a:p>
          <a:endParaRPr lang="en-US"/>
        </a:p>
      </dgm:t>
    </dgm:pt>
    <dgm:pt modelId="{2E00B0AB-82DF-44F7-A2DA-0D6D0107843A}">
      <dgm:prSet/>
      <dgm:spPr/>
      <dgm:t>
        <a:bodyPr/>
        <a:lstStyle/>
        <a:p>
          <a:pPr>
            <a:lnSpc>
              <a:spcPct val="100000"/>
            </a:lnSpc>
          </a:pPr>
          <a:r>
            <a:rPr lang="en-US"/>
            <a:t>301-600-4041</a:t>
          </a:r>
        </a:p>
      </dgm:t>
    </dgm:pt>
    <dgm:pt modelId="{C06F30E0-E3B4-48F5-B54C-D5C969798A4F}" type="parTrans" cxnId="{15AF0205-1E99-44FE-96E6-9C67EEFDD65A}">
      <dgm:prSet/>
      <dgm:spPr/>
      <dgm:t>
        <a:bodyPr/>
        <a:lstStyle/>
        <a:p>
          <a:endParaRPr lang="en-US"/>
        </a:p>
      </dgm:t>
    </dgm:pt>
    <dgm:pt modelId="{6C03F5BE-23AD-43FC-94C5-30C38799065B}" type="sibTrans" cxnId="{15AF0205-1E99-44FE-96E6-9C67EEFDD65A}">
      <dgm:prSet/>
      <dgm:spPr/>
      <dgm:t>
        <a:bodyPr/>
        <a:lstStyle/>
        <a:p>
          <a:endParaRPr lang="en-US"/>
        </a:p>
      </dgm:t>
    </dgm:pt>
    <dgm:pt modelId="{F82E7C33-5F41-42FD-99FA-0CDA5FB42E98}" type="pres">
      <dgm:prSet presAssocID="{835BFA30-BD3A-4634-883D-E84CDC797A15}" presName="root" presStyleCnt="0">
        <dgm:presLayoutVars>
          <dgm:dir/>
          <dgm:resizeHandles val="exact"/>
        </dgm:presLayoutVars>
      </dgm:prSet>
      <dgm:spPr/>
      <dgm:t>
        <a:bodyPr/>
        <a:lstStyle/>
        <a:p>
          <a:endParaRPr lang="en-US"/>
        </a:p>
      </dgm:t>
    </dgm:pt>
    <dgm:pt modelId="{A4D03BB9-6D9C-47F0-8043-729BED98CEC0}" type="pres">
      <dgm:prSet presAssocID="{6B10BC49-A216-49CA-9C6D-9FA8A2E1AF49}" presName="compNode" presStyleCnt="0"/>
      <dgm:spPr/>
    </dgm:pt>
    <dgm:pt modelId="{531FF852-5601-48B5-8F19-B44E054329CE}" type="pres">
      <dgm:prSet presAssocID="{6B10BC49-A216-49CA-9C6D-9FA8A2E1AF49}" presName="bgRect" presStyleLbl="bgShp" presStyleIdx="0" presStyleCnt="2"/>
      <dgm:spPr/>
    </dgm:pt>
    <dgm:pt modelId="{716345F9-1F53-414C-9C0A-288BA4D17707}" type="pres">
      <dgm:prSet presAssocID="{6B10BC49-A216-49CA-9C6D-9FA8A2E1AF49}" presName="iconRect" presStyleLbl="node1" presStyleIdx="0" presStyleCnt="2"/>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Envelope"/>
        </a:ext>
      </dgm:extLst>
    </dgm:pt>
    <dgm:pt modelId="{F0FB8D2B-5570-46A7-A373-7C3541C4D7B9}" type="pres">
      <dgm:prSet presAssocID="{6B10BC49-A216-49CA-9C6D-9FA8A2E1AF49}" presName="spaceRect" presStyleCnt="0"/>
      <dgm:spPr/>
    </dgm:pt>
    <dgm:pt modelId="{BF821EA0-39D4-4231-8247-D19D3ED42FA6}" type="pres">
      <dgm:prSet presAssocID="{6B10BC49-A216-49CA-9C6D-9FA8A2E1AF49}" presName="parTx" presStyleLbl="revTx" presStyleIdx="0" presStyleCnt="4">
        <dgm:presLayoutVars>
          <dgm:chMax val="0"/>
          <dgm:chPref val="0"/>
        </dgm:presLayoutVars>
      </dgm:prSet>
      <dgm:spPr/>
      <dgm:t>
        <a:bodyPr/>
        <a:lstStyle/>
        <a:p>
          <a:endParaRPr lang="en-US"/>
        </a:p>
      </dgm:t>
    </dgm:pt>
    <dgm:pt modelId="{82B4E12B-E90F-4A5E-AEFB-1D829EC49089}" type="pres">
      <dgm:prSet presAssocID="{6B10BC49-A216-49CA-9C6D-9FA8A2E1AF49}" presName="desTx" presStyleLbl="revTx" presStyleIdx="1" presStyleCnt="4">
        <dgm:presLayoutVars/>
      </dgm:prSet>
      <dgm:spPr/>
      <dgm:t>
        <a:bodyPr/>
        <a:lstStyle/>
        <a:p>
          <a:endParaRPr lang="en-US"/>
        </a:p>
      </dgm:t>
    </dgm:pt>
    <dgm:pt modelId="{3FBB1AB0-9E4A-493A-AE44-DBE8BAAB0CA7}" type="pres">
      <dgm:prSet presAssocID="{4AC941E5-5A92-4274-8D9A-14AE6B42D8DC}" presName="sibTrans" presStyleCnt="0"/>
      <dgm:spPr/>
    </dgm:pt>
    <dgm:pt modelId="{A91EE760-3A69-4088-8656-4F3AD24DB421}" type="pres">
      <dgm:prSet presAssocID="{8B30EEB1-D762-43B2-8116-A2B3C0A85C0A}" presName="compNode" presStyleCnt="0"/>
      <dgm:spPr/>
    </dgm:pt>
    <dgm:pt modelId="{D96AD33C-B065-4A26-B775-8C40957B475A}" type="pres">
      <dgm:prSet presAssocID="{8B30EEB1-D762-43B2-8116-A2B3C0A85C0A}" presName="bgRect" presStyleLbl="bgShp" presStyleIdx="1" presStyleCnt="2"/>
      <dgm:spPr/>
    </dgm:pt>
    <dgm:pt modelId="{C23F7939-BF3F-42A0-A9E8-13AEC11200A3}" type="pres">
      <dgm:prSet presAssocID="{8B30EEB1-D762-43B2-8116-A2B3C0A85C0A}" presName="iconRect" presStyleLbl="node1" presStyleIdx="1" presStyleCnt="2"/>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Open envelope"/>
        </a:ext>
      </dgm:extLst>
    </dgm:pt>
    <dgm:pt modelId="{10FA8954-411F-4520-BDE9-137C2A7710E5}" type="pres">
      <dgm:prSet presAssocID="{8B30EEB1-D762-43B2-8116-A2B3C0A85C0A}" presName="spaceRect" presStyleCnt="0"/>
      <dgm:spPr/>
    </dgm:pt>
    <dgm:pt modelId="{424681BE-7F57-4E9F-AB79-4D4293B48605}" type="pres">
      <dgm:prSet presAssocID="{8B30EEB1-D762-43B2-8116-A2B3C0A85C0A}" presName="parTx" presStyleLbl="revTx" presStyleIdx="2" presStyleCnt="4">
        <dgm:presLayoutVars>
          <dgm:chMax val="0"/>
          <dgm:chPref val="0"/>
        </dgm:presLayoutVars>
      </dgm:prSet>
      <dgm:spPr/>
      <dgm:t>
        <a:bodyPr/>
        <a:lstStyle/>
        <a:p>
          <a:endParaRPr lang="en-US"/>
        </a:p>
      </dgm:t>
    </dgm:pt>
    <dgm:pt modelId="{72F9EE38-4664-40E9-82D6-4C0A5371AA60}" type="pres">
      <dgm:prSet presAssocID="{8B30EEB1-D762-43B2-8116-A2B3C0A85C0A}" presName="desTx" presStyleLbl="revTx" presStyleIdx="3" presStyleCnt="4">
        <dgm:presLayoutVars/>
      </dgm:prSet>
      <dgm:spPr/>
      <dgm:t>
        <a:bodyPr/>
        <a:lstStyle/>
        <a:p>
          <a:endParaRPr lang="en-US"/>
        </a:p>
      </dgm:t>
    </dgm:pt>
  </dgm:ptLst>
  <dgm:cxnLst>
    <dgm:cxn modelId="{2AFD4ABF-F391-4A39-9FBB-2E801F939567}" srcId="{6B10BC49-A216-49CA-9C6D-9FA8A2E1AF49}" destId="{621CC0E9-7070-4B2A-8600-C1E089B5AAA1}" srcOrd="0" destOrd="0" parTransId="{510A622F-0155-4ACC-96BD-02BDCD713217}" sibTransId="{8506A108-64A0-4214-9037-29C143CA850C}"/>
    <dgm:cxn modelId="{51BF70E3-C60E-4F8E-8120-57440D4E8301}" type="presOf" srcId="{8B30EEB1-D762-43B2-8116-A2B3C0A85C0A}" destId="{424681BE-7F57-4E9F-AB79-4D4293B48605}" srcOrd="0" destOrd="0" presId="urn:microsoft.com/office/officeart/2018/2/layout/IconVerticalSolidList"/>
    <dgm:cxn modelId="{8D7A727E-D0AB-42CA-BF88-0F04F7B6FEF3}" srcId="{835BFA30-BD3A-4634-883D-E84CDC797A15}" destId="{8B30EEB1-D762-43B2-8116-A2B3C0A85C0A}" srcOrd="1" destOrd="0" parTransId="{1B035E55-F3A6-4513-A5A7-206AB048D198}" sibTransId="{EC14C730-E0A5-46E5-9667-A4D55E1712EE}"/>
    <dgm:cxn modelId="{24508FB6-49F5-4234-93E7-E1F5D80EA122}" type="presOf" srcId="{79D6AEB2-691C-458C-A0D9-E4F329268C63}" destId="{82B4E12B-E90F-4A5E-AEFB-1D829EC49089}" srcOrd="0" destOrd="1" presId="urn:microsoft.com/office/officeart/2018/2/layout/IconVerticalSolidList"/>
    <dgm:cxn modelId="{774B69AD-D0D4-4CA0-8DF5-29844FFCD5DE}" srcId="{6B10BC49-A216-49CA-9C6D-9FA8A2E1AF49}" destId="{79D6AEB2-691C-458C-A0D9-E4F329268C63}" srcOrd="1" destOrd="0" parTransId="{2909588A-D992-47FE-ABCD-EE7CC25E2F2B}" sibTransId="{41C79CA6-3E4E-4810-8676-8C01D14E049D}"/>
    <dgm:cxn modelId="{07990521-514E-442D-B595-8B6E7D7241BD}" type="presOf" srcId="{2E00B0AB-82DF-44F7-A2DA-0D6D0107843A}" destId="{72F9EE38-4664-40E9-82D6-4C0A5371AA60}" srcOrd="0" destOrd="1" presId="urn:microsoft.com/office/officeart/2018/2/layout/IconVerticalSolidList"/>
    <dgm:cxn modelId="{D179BA91-C312-4464-9485-F2EF97A1B65F}" type="presOf" srcId="{6B10BC49-A216-49CA-9C6D-9FA8A2E1AF49}" destId="{BF821EA0-39D4-4231-8247-D19D3ED42FA6}" srcOrd="0" destOrd="0" presId="urn:microsoft.com/office/officeart/2018/2/layout/IconVerticalSolidList"/>
    <dgm:cxn modelId="{2131DE03-A628-474D-85C4-944095DE69CA}" type="presOf" srcId="{B9673AE6-14D9-4EF2-86A8-669F7214E6EB}" destId="{72F9EE38-4664-40E9-82D6-4C0A5371AA60}" srcOrd="0" destOrd="0" presId="urn:microsoft.com/office/officeart/2018/2/layout/IconVerticalSolidList"/>
    <dgm:cxn modelId="{15AF0205-1E99-44FE-96E6-9C67EEFDD65A}" srcId="{8B30EEB1-D762-43B2-8116-A2B3C0A85C0A}" destId="{2E00B0AB-82DF-44F7-A2DA-0D6D0107843A}" srcOrd="1" destOrd="0" parTransId="{C06F30E0-E3B4-48F5-B54C-D5C969798A4F}" sibTransId="{6C03F5BE-23AD-43FC-94C5-30C38799065B}"/>
    <dgm:cxn modelId="{7E46B967-32AC-4F57-B52D-FA6B0F33A6F9}" type="presOf" srcId="{621CC0E9-7070-4B2A-8600-C1E089B5AAA1}" destId="{82B4E12B-E90F-4A5E-AEFB-1D829EC49089}" srcOrd="0" destOrd="0" presId="urn:microsoft.com/office/officeart/2018/2/layout/IconVerticalSolidList"/>
    <dgm:cxn modelId="{AD95E2D1-A262-4434-ACF2-67DA563AFA2F}" type="presOf" srcId="{835BFA30-BD3A-4634-883D-E84CDC797A15}" destId="{F82E7C33-5F41-42FD-99FA-0CDA5FB42E98}" srcOrd="0" destOrd="0" presId="urn:microsoft.com/office/officeart/2018/2/layout/IconVerticalSolidList"/>
    <dgm:cxn modelId="{E773EE95-2D0E-4EE4-B3FE-2195327B570B}" srcId="{835BFA30-BD3A-4634-883D-E84CDC797A15}" destId="{6B10BC49-A216-49CA-9C6D-9FA8A2E1AF49}" srcOrd="0" destOrd="0" parTransId="{36C849C4-69FF-4B07-8DBD-3CBA95B773A4}" sibTransId="{4AC941E5-5A92-4274-8D9A-14AE6B42D8DC}"/>
    <dgm:cxn modelId="{1614F589-EC9E-42E9-982F-B90E1987C142}" srcId="{8B30EEB1-D762-43B2-8116-A2B3C0A85C0A}" destId="{B9673AE6-14D9-4EF2-86A8-669F7214E6EB}" srcOrd="0" destOrd="0" parTransId="{5D521636-3DE3-492C-910C-34EE3E1263CA}" sibTransId="{938FA86C-4099-4D34-B913-DF6B697B25F4}"/>
    <dgm:cxn modelId="{79304822-8132-4E90-BADF-62D4263F68AE}" type="presParOf" srcId="{F82E7C33-5F41-42FD-99FA-0CDA5FB42E98}" destId="{A4D03BB9-6D9C-47F0-8043-729BED98CEC0}" srcOrd="0" destOrd="0" presId="urn:microsoft.com/office/officeart/2018/2/layout/IconVerticalSolidList"/>
    <dgm:cxn modelId="{93873999-126E-40E4-B476-90BC96793680}" type="presParOf" srcId="{A4D03BB9-6D9C-47F0-8043-729BED98CEC0}" destId="{531FF852-5601-48B5-8F19-B44E054329CE}" srcOrd="0" destOrd="0" presId="urn:microsoft.com/office/officeart/2018/2/layout/IconVerticalSolidList"/>
    <dgm:cxn modelId="{55F8129E-DEEF-4D24-B08F-723659004532}" type="presParOf" srcId="{A4D03BB9-6D9C-47F0-8043-729BED98CEC0}" destId="{716345F9-1F53-414C-9C0A-288BA4D17707}" srcOrd="1" destOrd="0" presId="urn:microsoft.com/office/officeart/2018/2/layout/IconVerticalSolidList"/>
    <dgm:cxn modelId="{1483F8E9-5E15-470F-8AF4-44C9AD8C2F64}" type="presParOf" srcId="{A4D03BB9-6D9C-47F0-8043-729BED98CEC0}" destId="{F0FB8D2B-5570-46A7-A373-7C3541C4D7B9}" srcOrd="2" destOrd="0" presId="urn:microsoft.com/office/officeart/2018/2/layout/IconVerticalSolidList"/>
    <dgm:cxn modelId="{C3C0BC9A-8167-412B-B277-0B03774B8E06}" type="presParOf" srcId="{A4D03BB9-6D9C-47F0-8043-729BED98CEC0}" destId="{BF821EA0-39D4-4231-8247-D19D3ED42FA6}" srcOrd="3" destOrd="0" presId="urn:microsoft.com/office/officeart/2018/2/layout/IconVerticalSolidList"/>
    <dgm:cxn modelId="{BA622F7C-AF84-4024-ACEE-C906E710247E}" type="presParOf" srcId="{A4D03BB9-6D9C-47F0-8043-729BED98CEC0}" destId="{82B4E12B-E90F-4A5E-AEFB-1D829EC49089}" srcOrd="4" destOrd="0" presId="urn:microsoft.com/office/officeart/2018/2/layout/IconVerticalSolidList"/>
    <dgm:cxn modelId="{BAFC6578-8B73-456A-872A-9852463748DA}" type="presParOf" srcId="{F82E7C33-5F41-42FD-99FA-0CDA5FB42E98}" destId="{3FBB1AB0-9E4A-493A-AE44-DBE8BAAB0CA7}" srcOrd="1" destOrd="0" presId="urn:microsoft.com/office/officeart/2018/2/layout/IconVerticalSolidList"/>
    <dgm:cxn modelId="{1A48AA63-3A54-46FA-803C-DBE9A635FD92}" type="presParOf" srcId="{F82E7C33-5F41-42FD-99FA-0CDA5FB42E98}" destId="{A91EE760-3A69-4088-8656-4F3AD24DB421}" srcOrd="2" destOrd="0" presId="urn:microsoft.com/office/officeart/2018/2/layout/IconVerticalSolidList"/>
    <dgm:cxn modelId="{6959242E-15B3-476D-B458-78F8E90B2EC2}" type="presParOf" srcId="{A91EE760-3A69-4088-8656-4F3AD24DB421}" destId="{D96AD33C-B065-4A26-B775-8C40957B475A}" srcOrd="0" destOrd="0" presId="urn:microsoft.com/office/officeart/2018/2/layout/IconVerticalSolidList"/>
    <dgm:cxn modelId="{B66FB03E-A137-46BF-9292-7888A7F64972}" type="presParOf" srcId="{A91EE760-3A69-4088-8656-4F3AD24DB421}" destId="{C23F7939-BF3F-42A0-A9E8-13AEC11200A3}" srcOrd="1" destOrd="0" presId="urn:microsoft.com/office/officeart/2018/2/layout/IconVerticalSolidList"/>
    <dgm:cxn modelId="{BE792C9F-7A8E-4FB9-BF84-673CAD6E13C9}" type="presParOf" srcId="{A91EE760-3A69-4088-8656-4F3AD24DB421}" destId="{10FA8954-411F-4520-BDE9-137C2A7710E5}" srcOrd="2" destOrd="0" presId="urn:microsoft.com/office/officeart/2018/2/layout/IconVerticalSolidList"/>
    <dgm:cxn modelId="{8C53B064-DC31-48F4-8960-7AA9A5E55176}" type="presParOf" srcId="{A91EE760-3A69-4088-8656-4F3AD24DB421}" destId="{424681BE-7F57-4E9F-AB79-4D4293B48605}" srcOrd="3" destOrd="0" presId="urn:microsoft.com/office/officeart/2018/2/layout/IconVerticalSolidList"/>
    <dgm:cxn modelId="{2EE4A6C2-DAD2-4C8B-8E48-80D6EF2ED80C}" type="presParOf" srcId="{A91EE760-3A69-4088-8656-4F3AD24DB421}" destId="{72F9EE38-4664-40E9-82D6-4C0A5371AA6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61B82-E3E6-430A-B06D-E22509E36D34}" type="doc">
      <dgm:prSet loTypeId="urn:microsoft.com/office/officeart/2018/5/layout/CenteredIconLabelDescriptionList" loCatId="icon" qsTypeId="urn:microsoft.com/office/officeart/2005/8/quickstyle/simple1" qsCatId="simple" csTypeId="urn:microsoft.com/office/officeart/2005/8/colors/colorful5" csCatId="colorful" phldr="1"/>
      <dgm:spPr/>
      <dgm:t>
        <a:bodyPr/>
        <a:lstStyle/>
        <a:p>
          <a:endParaRPr lang="en-US"/>
        </a:p>
      </dgm:t>
    </dgm:pt>
    <dgm:pt modelId="{4EA09D17-BA03-4698-86F2-DC03406B430F}">
      <dgm:prSet/>
      <dgm:spPr/>
      <dgm:t>
        <a:bodyPr/>
        <a:lstStyle/>
        <a:p>
          <a:pPr>
            <a:lnSpc>
              <a:spcPct val="100000"/>
            </a:lnSpc>
            <a:defRPr b="1"/>
          </a:pPr>
          <a:r>
            <a:rPr lang="en-US"/>
            <a:t>Tourism Advertising Award</a:t>
          </a:r>
        </a:p>
      </dgm:t>
    </dgm:pt>
    <dgm:pt modelId="{350B36F9-B9BD-4048-992F-64DCC5E0F05B}" type="parTrans" cxnId="{9AE2E649-6E63-40CD-9E7A-DB9143ED4EC7}">
      <dgm:prSet/>
      <dgm:spPr/>
      <dgm:t>
        <a:bodyPr/>
        <a:lstStyle/>
        <a:p>
          <a:endParaRPr lang="en-US"/>
        </a:p>
      </dgm:t>
    </dgm:pt>
    <dgm:pt modelId="{40729DFA-4E4B-4B69-8485-F5CCA2ABD97E}" type="sibTrans" cxnId="{9AE2E649-6E63-40CD-9E7A-DB9143ED4EC7}">
      <dgm:prSet/>
      <dgm:spPr/>
      <dgm:t>
        <a:bodyPr/>
        <a:lstStyle/>
        <a:p>
          <a:endParaRPr lang="en-US"/>
        </a:p>
      </dgm:t>
    </dgm:pt>
    <dgm:pt modelId="{10D8A79E-23BD-4B1A-9FA3-DEFCF7DC6DB0}">
      <dgm:prSet/>
      <dgm:spPr/>
      <dgm:t>
        <a:bodyPr/>
        <a:lstStyle/>
        <a:p>
          <a:pPr>
            <a:lnSpc>
              <a:spcPct val="100000"/>
            </a:lnSpc>
          </a:pPr>
          <a:r>
            <a:rPr lang="en-US"/>
            <a:t>Placement of advertisements promoting local non-profit attractions and their events to non-local audiences.</a:t>
          </a:r>
        </a:p>
      </dgm:t>
    </dgm:pt>
    <dgm:pt modelId="{3496A478-DFC1-423D-B1A2-175AB270788B}" type="parTrans" cxnId="{A0FBF53D-1164-4548-8F75-BECDA40C5B91}">
      <dgm:prSet/>
      <dgm:spPr/>
      <dgm:t>
        <a:bodyPr/>
        <a:lstStyle/>
        <a:p>
          <a:endParaRPr lang="en-US"/>
        </a:p>
      </dgm:t>
    </dgm:pt>
    <dgm:pt modelId="{24E1E9C2-0FB0-4E43-B744-CB46B17DC1E4}" type="sibTrans" cxnId="{A0FBF53D-1164-4548-8F75-BECDA40C5B91}">
      <dgm:prSet/>
      <dgm:spPr/>
      <dgm:t>
        <a:bodyPr/>
        <a:lstStyle/>
        <a:p>
          <a:endParaRPr lang="en-US"/>
        </a:p>
      </dgm:t>
    </dgm:pt>
    <dgm:pt modelId="{89AF893D-26C3-40DD-911F-0048FA9633FB}">
      <dgm:prSet/>
      <dgm:spPr/>
      <dgm:t>
        <a:bodyPr/>
        <a:lstStyle/>
        <a:p>
          <a:pPr>
            <a:lnSpc>
              <a:spcPct val="100000"/>
            </a:lnSpc>
            <a:defRPr b="1"/>
          </a:pPr>
          <a:r>
            <a:rPr lang="en-US"/>
            <a:t>Tourism Development Grant </a:t>
          </a:r>
        </a:p>
      </dgm:t>
    </dgm:pt>
    <dgm:pt modelId="{43AA8FA0-F736-41F2-AAC7-CADD0AE0688A}" type="parTrans" cxnId="{2A0FB07D-DBB3-4AE4-98EE-6C8B35ABD8DB}">
      <dgm:prSet/>
      <dgm:spPr/>
      <dgm:t>
        <a:bodyPr/>
        <a:lstStyle/>
        <a:p>
          <a:endParaRPr lang="en-US"/>
        </a:p>
      </dgm:t>
    </dgm:pt>
    <dgm:pt modelId="{820FD4B8-143E-4620-9448-24A2C22A2CFD}" type="sibTrans" cxnId="{2A0FB07D-DBB3-4AE4-98EE-6C8B35ABD8DB}">
      <dgm:prSet/>
      <dgm:spPr/>
      <dgm:t>
        <a:bodyPr/>
        <a:lstStyle/>
        <a:p>
          <a:endParaRPr lang="en-US"/>
        </a:p>
      </dgm:t>
    </dgm:pt>
    <dgm:pt modelId="{9B360551-AD78-4362-8CB0-29B62B424FBD}">
      <dgm:prSet/>
      <dgm:spPr/>
      <dgm:t>
        <a:bodyPr/>
        <a:lstStyle/>
        <a:p>
          <a:pPr>
            <a:lnSpc>
              <a:spcPct val="100000"/>
            </a:lnSpc>
          </a:pPr>
          <a:r>
            <a:rPr lang="en-US"/>
            <a:t>Development of tourism product through non-profit attractions, events and activities.</a:t>
          </a:r>
        </a:p>
      </dgm:t>
    </dgm:pt>
    <dgm:pt modelId="{CC184C3B-2245-49B3-A141-95D77550B63A}" type="parTrans" cxnId="{6C188F84-D6DA-4AD7-8946-79CD8CD93C8C}">
      <dgm:prSet/>
      <dgm:spPr/>
      <dgm:t>
        <a:bodyPr/>
        <a:lstStyle/>
        <a:p>
          <a:endParaRPr lang="en-US"/>
        </a:p>
      </dgm:t>
    </dgm:pt>
    <dgm:pt modelId="{648483CE-BF56-4F00-8EB3-0CFE9F92ED54}" type="sibTrans" cxnId="{6C188F84-D6DA-4AD7-8946-79CD8CD93C8C}">
      <dgm:prSet/>
      <dgm:spPr/>
      <dgm:t>
        <a:bodyPr/>
        <a:lstStyle/>
        <a:p>
          <a:endParaRPr lang="en-US"/>
        </a:p>
      </dgm:t>
    </dgm:pt>
    <dgm:pt modelId="{F7E7C169-8950-4A3F-963F-121CEAB7EF39}" type="pres">
      <dgm:prSet presAssocID="{32061B82-E3E6-430A-B06D-E22509E36D34}" presName="root" presStyleCnt="0">
        <dgm:presLayoutVars>
          <dgm:dir/>
          <dgm:resizeHandles val="exact"/>
        </dgm:presLayoutVars>
      </dgm:prSet>
      <dgm:spPr/>
      <dgm:t>
        <a:bodyPr/>
        <a:lstStyle/>
        <a:p>
          <a:endParaRPr lang="en-US"/>
        </a:p>
      </dgm:t>
    </dgm:pt>
    <dgm:pt modelId="{5B73F6B9-D90A-42B7-864E-F64C8D7162E2}" type="pres">
      <dgm:prSet presAssocID="{4EA09D17-BA03-4698-86F2-DC03406B430F}" presName="compNode" presStyleCnt="0"/>
      <dgm:spPr/>
    </dgm:pt>
    <dgm:pt modelId="{72A82D63-C2CD-4BAA-9A19-3A5799C8F374}" type="pres">
      <dgm:prSet presAssocID="{4EA09D17-BA03-4698-86F2-DC03406B430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Advertising"/>
        </a:ext>
      </dgm:extLst>
    </dgm:pt>
    <dgm:pt modelId="{C53F0E39-8AAD-4731-BEE2-58925760302E}" type="pres">
      <dgm:prSet presAssocID="{4EA09D17-BA03-4698-86F2-DC03406B430F}" presName="iconSpace" presStyleCnt="0"/>
      <dgm:spPr/>
    </dgm:pt>
    <dgm:pt modelId="{0A045381-0643-4051-997A-481D0AA7B172}" type="pres">
      <dgm:prSet presAssocID="{4EA09D17-BA03-4698-86F2-DC03406B430F}" presName="parTx" presStyleLbl="revTx" presStyleIdx="0" presStyleCnt="4">
        <dgm:presLayoutVars>
          <dgm:chMax val="0"/>
          <dgm:chPref val="0"/>
        </dgm:presLayoutVars>
      </dgm:prSet>
      <dgm:spPr/>
      <dgm:t>
        <a:bodyPr/>
        <a:lstStyle/>
        <a:p>
          <a:endParaRPr lang="en-US"/>
        </a:p>
      </dgm:t>
    </dgm:pt>
    <dgm:pt modelId="{60F22C18-C203-4D4C-98AC-760314A118C5}" type="pres">
      <dgm:prSet presAssocID="{4EA09D17-BA03-4698-86F2-DC03406B430F}" presName="txSpace" presStyleCnt="0"/>
      <dgm:spPr/>
    </dgm:pt>
    <dgm:pt modelId="{1D211511-09A7-4947-BA02-1FFBABE908BD}" type="pres">
      <dgm:prSet presAssocID="{4EA09D17-BA03-4698-86F2-DC03406B430F}" presName="desTx" presStyleLbl="revTx" presStyleIdx="1" presStyleCnt="4">
        <dgm:presLayoutVars/>
      </dgm:prSet>
      <dgm:spPr/>
      <dgm:t>
        <a:bodyPr/>
        <a:lstStyle/>
        <a:p>
          <a:endParaRPr lang="en-US"/>
        </a:p>
      </dgm:t>
    </dgm:pt>
    <dgm:pt modelId="{930FEE20-3C72-45FA-BB2A-7B8B42F131BE}" type="pres">
      <dgm:prSet presAssocID="{40729DFA-4E4B-4B69-8485-F5CCA2ABD97E}" presName="sibTrans" presStyleCnt="0"/>
      <dgm:spPr/>
    </dgm:pt>
    <dgm:pt modelId="{4FAA64F3-2333-459E-A469-A56155797448}" type="pres">
      <dgm:prSet presAssocID="{89AF893D-26C3-40DD-911F-0048FA9633FB}" presName="compNode" presStyleCnt="0"/>
      <dgm:spPr/>
    </dgm:pt>
    <dgm:pt modelId="{A9ED623A-6B11-44EC-B1F7-C3F0D576EB3A}" type="pres">
      <dgm:prSet presAssocID="{89AF893D-26C3-40DD-911F-0048FA9633F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Mountain scene"/>
        </a:ext>
      </dgm:extLst>
    </dgm:pt>
    <dgm:pt modelId="{E870AB81-9E0D-41B9-BBC2-71832517C89F}" type="pres">
      <dgm:prSet presAssocID="{89AF893D-26C3-40DD-911F-0048FA9633FB}" presName="iconSpace" presStyleCnt="0"/>
      <dgm:spPr/>
    </dgm:pt>
    <dgm:pt modelId="{D9399243-093D-410B-BC28-00BF8532925E}" type="pres">
      <dgm:prSet presAssocID="{89AF893D-26C3-40DD-911F-0048FA9633FB}" presName="parTx" presStyleLbl="revTx" presStyleIdx="2" presStyleCnt="4">
        <dgm:presLayoutVars>
          <dgm:chMax val="0"/>
          <dgm:chPref val="0"/>
        </dgm:presLayoutVars>
      </dgm:prSet>
      <dgm:spPr/>
      <dgm:t>
        <a:bodyPr/>
        <a:lstStyle/>
        <a:p>
          <a:endParaRPr lang="en-US"/>
        </a:p>
      </dgm:t>
    </dgm:pt>
    <dgm:pt modelId="{93015B57-F1EA-4156-8B2A-B7F7879F3BF2}" type="pres">
      <dgm:prSet presAssocID="{89AF893D-26C3-40DD-911F-0048FA9633FB}" presName="txSpace" presStyleCnt="0"/>
      <dgm:spPr/>
    </dgm:pt>
    <dgm:pt modelId="{F4581ACF-F5C1-404B-9F71-4EE18FF3BE52}" type="pres">
      <dgm:prSet presAssocID="{89AF893D-26C3-40DD-911F-0048FA9633FB}" presName="desTx" presStyleLbl="revTx" presStyleIdx="3" presStyleCnt="4">
        <dgm:presLayoutVars/>
      </dgm:prSet>
      <dgm:spPr/>
      <dgm:t>
        <a:bodyPr/>
        <a:lstStyle/>
        <a:p>
          <a:endParaRPr lang="en-US"/>
        </a:p>
      </dgm:t>
    </dgm:pt>
  </dgm:ptLst>
  <dgm:cxnLst>
    <dgm:cxn modelId="{98010F28-D889-4651-98E4-3B3E6575A082}" type="presOf" srcId="{9B360551-AD78-4362-8CB0-29B62B424FBD}" destId="{F4581ACF-F5C1-404B-9F71-4EE18FF3BE52}" srcOrd="0" destOrd="0" presId="urn:microsoft.com/office/officeart/2018/5/layout/CenteredIconLabelDescriptionList"/>
    <dgm:cxn modelId="{B5324C1A-5C57-428B-ACE2-052C3B681820}" type="presOf" srcId="{32061B82-E3E6-430A-B06D-E22509E36D34}" destId="{F7E7C169-8950-4A3F-963F-121CEAB7EF39}" srcOrd="0" destOrd="0" presId="urn:microsoft.com/office/officeart/2018/5/layout/CenteredIconLabelDescriptionList"/>
    <dgm:cxn modelId="{2A0FB07D-DBB3-4AE4-98EE-6C8B35ABD8DB}" srcId="{32061B82-E3E6-430A-B06D-E22509E36D34}" destId="{89AF893D-26C3-40DD-911F-0048FA9633FB}" srcOrd="1" destOrd="0" parTransId="{43AA8FA0-F736-41F2-AAC7-CADD0AE0688A}" sibTransId="{820FD4B8-143E-4620-9448-24A2C22A2CFD}"/>
    <dgm:cxn modelId="{9AE2E649-6E63-40CD-9E7A-DB9143ED4EC7}" srcId="{32061B82-E3E6-430A-B06D-E22509E36D34}" destId="{4EA09D17-BA03-4698-86F2-DC03406B430F}" srcOrd="0" destOrd="0" parTransId="{350B36F9-B9BD-4048-992F-64DCC5E0F05B}" sibTransId="{40729DFA-4E4B-4B69-8485-F5CCA2ABD97E}"/>
    <dgm:cxn modelId="{0A9ACCEE-8346-4D6E-9CA6-308E9BB45FE2}" type="presOf" srcId="{4EA09D17-BA03-4698-86F2-DC03406B430F}" destId="{0A045381-0643-4051-997A-481D0AA7B172}" srcOrd="0" destOrd="0" presId="urn:microsoft.com/office/officeart/2018/5/layout/CenteredIconLabelDescriptionList"/>
    <dgm:cxn modelId="{6C188F84-D6DA-4AD7-8946-79CD8CD93C8C}" srcId="{89AF893D-26C3-40DD-911F-0048FA9633FB}" destId="{9B360551-AD78-4362-8CB0-29B62B424FBD}" srcOrd="0" destOrd="0" parTransId="{CC184C3B-2245-49B3-A141-95D77550B63A}" sibTransId="{648483CE-BF56-4F00-8EB3-0CFE9F92ED54}"/>
    <dgm:cxn modelId="{A0FBF53D-1164-4548-8F75-BECDA40C5B91}" srcId="{4EA09D17-BA03-4698-86F2-DC03406B430F}" destId="{10D8A79E-23BD-4B1A-9FA3-DEFCF7DC6DB0}" srcOrd="0" destOrd="0" parTransId="{3496A478-DFC1-423D-B1A2-175AB270788B}" sibTransId="{24E1E9C2-0FB0-4E43-B744-CB46B17DC1E4}"/>
    <dgm:cxn modelId="{9F396B56-3D68-4D58-9A75-7E0CC54A2F2B}" type="presOf" srcId="{89AF893D-26C3-40DD-911F-0048FA9633FB}" destId="{D9399243-093D-410B-BC28-00BF8532925E}" srcOrd="0" destOrd="0" presId="urn:microsoft.com/office/officeart/2018/5/layout/CenteredIconLabelDescriptionList"/>
    <dgm:cxn modelId="{36F7AD2C-B380-4BEA-A4AD-4E24B925002A}" type="presOf" srcId="{10D8A79E-23BD-4B1A-9FA3-DEFCF7DC6DB0}" destId="{1D211511-09A7-4947-BA02-1FFBABE908BD}" srcOrd="0" destOrd="0" presId="urn:microsoft.com/office/officeart/2018/5/layout/CenteredIconLabelDescriptionList"/>
    <dgm:cxn modelId="{9BA5D3E4-789A-49ED-98AC-3DE43435F0CF}" type="presParOf" srcId="{F7E7C169-8950-4A3F-963F-121CEAB7EF39}" destId="{5B73F6B9-D90A-42B7-864E-F64C8D7162E2}" srcOrd="0" destOrd="0" presId="urn:microsoft.com/office/officeart/2018/5/layout/CenteredIconLabelDescriptionList"/>
    <dgm:cxn modelId="{10725058-E578-4221-9081-677421A8D80E}" type="presParOf" srcId="{5B73F6B9-D90A-42B7-864E-F64C8D7162E2}" destId="{72A82D63-C2CD-4BAA-9A19-3A5799C8F374}" srcOrd="0" destOrd="0" presId="urn:microsoft.com/office/officeart/2018/5/layout/CenteredIconLabelDescriptionList"/>
    <dgm:cxn modelId="{D813F785-182D-44AC-84F2-CE6475AB6EDD}" type="presParOf" srcId="{5B73F6B9-D90A-42B7-864E-F64C8D7162E2}" destId="{C53F0E39-8AAD-4731-BEE2-58925760302E}" srcOrd="1" destOrd="0" presId="urn:microsoft.com/office/officeart/2018/5/layout/CenteredIconLabelDescriptionList"/>
    <dgm:cxn modelId="{BE9B45B6-F62B-45B4-8F74-A543C2129A15}" type="presParOf" srcId="{5B73F6B9-D90A-42B7-864E-F64C8D7162E2}" destId="{0A045381-0643-4051-997A-481D0AA7B172}" srcOrd="2" destOrd="0" presId="urn:microsoft.com/office/officeart/2018/5/layout/CenteredIconLabelDescriptionList"/>
    <dgm:cxn modelId="{1D0B88BC-CA07-434A-B1EC-48EAEE19D989}" type="presParOf" srcId="{5B73F6B9-D90A-42B7-864E-F64C8D7162E2}" destId="{60F22C18-C203-4D4C-98AC-760314A118C5}" srcOrd="3" destOrd="0" presId="urn:microsoft.com/office/officeart/2018/5/layout/CenteredIconLabelDescriptionList"/>
    <dgm:cxn modelId="{C4EEE415-FEF9-4789-AAA3-7BDBE9A58E81}" type="presParOf" srcId="{5B73F6B9-D90A-42B7-864E-F64C8D7162E2}" destId="{1D211511-09A7-4947-BA02-1FFBABE908BD}" srcOrd="4" destOrd="0" presId="urn:microsoft.com/office/officeart/2018/5/layout/CenteredIconLabelDescriptionList"/>
    <dgm:cxn modelId="{F9B2281B-4017-4419-A286-DA8031DAE734}" type="presParOf" srcId="{F7E7C169-8950-4A3F-963F-121CEAB7EF39}" destId="{930FEE20-3C72-45FA-BB2A-7B8B42F131BE}" srcOrd="1" destOrd="0" presId="urn:microsoft.com/office/officeart/2018/5/layout/CenteredIconLabelDescriptionList"/>
    <dgm:cxn modelId="{74C6F8E2-539B-4237-BF06-9AC0CD41694B}" type="presParOf" srcId="{F7E7C169-8950-4A3F-963F-121CEAB7EF39}" destId="{4FAA64F3-2333-459E-A469-A56155797448}" srcOrd="2" destOrd="0" presId="urn:microsoft.com/office/officeart/2018/5/layout/CenteredIconLabelDescriptionList"/>
    <dgm:cxn modelId="{23BF828D-A766-4D25-8CCE-4E5EEC3C9FB1}" type="presParOf" srcId="{4FAA64F3-2333-459E-A469-A56155797448}" destId="{A9ED623A-6B11-44EC-B1F7-C3F0D576EB3A}" srcOrd="0" destOrd="0" presId="urn:microsoft.com/office/officeart/2018/5/layout/CenteredIconLabelDescriptionList"/>
    <dgm:cxn modelId="{0B4E92C1-EF49-4233-8DCB-21ED75BF98EF}" type="presParOf" srcId="{4FAA64F3-2333-459E-A469-A56155797448}" destId="{E870AB81-9E0D-41B9-BBC2-71832517C89F}" srcOrd="1" destOrd="0" presId="urn:microsoft.com/office/officeart/2018/5/layout/CenteredIconLabelDescriptionList"/>
    <dgm:cxn modelId="{66A70117-AA6B-48C7-BCB3-DC0DC730FB13}" type="presParOf" srcId="{4FAA64F3-2333-459E-A469-A56155797448}" destId="{D9399243-093D-410B-BC28-00BF8532925E}" srcOrd="2" destOrd="0" presId="urn:microsoft.com/office/officeart/2018/5/layout/CenteredIconLabelDescriptionList"/>
    <dgm:cxn modelId="{0E3A2DA2-2841-418A-A1CD-581814275052}" type="presParOf" srcId="{4FAA64F3-2333-459E-A469-A56155797448}" destId="{93015B57-F1EA-4156-8B2A-B7F7879F3BF2}" srcOrd="3" destOrd="0" presId="urn:microsoft.com/office/officeart/2018/5/layout/CenteredIconLabelDescriptionList"/>
    <dgm:cxn modelId="{A06D125B-1B18-4910-932D-8E70928111AF}" type="presParOf" srcId="{4FAA64F3-2333-459E-A469-A56155797448}" destId="{F4581ACF-F5C1-404B-9F71-4EE18FF3BE5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388EE6-A924-4B4C-97C9-5E20158CC75D}"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n-US"/>
        </a:p>
      </dgm:t>
    </dgm:pt>
    <dgm:pt modelId="{E6D0F0F0-1B20-4AC0-9A16-96FB8EC28D54}">
      <dgm:prSet/>
      <dgm:spPr/>
      <dgm:t>
        <a:bodyPr/>
        <a:lstStyle/>
        <a:p>
          <a:pPr>
            <a:defRPr b="1"/>
          </a:pPr>
          <a:r>
            <a:rPr lang="en-US"/>
            <a:t>Ask</a:t>
          </a:r>
        </a:p>
      </dgm:t>
    </dgm:pt>
    <dgm:pt modelId="{A38CB8A8-289D-4A31-BC3D-79AB27BD4AFA}" type="parTrans" cxnId="{DA2A9645-F78A-4AA7-B38D-57D1FFC0F09E}">
      <dgm:prSet/>
      <dgm:spPr/>
      <dgm:t>
        <a:bodyPr/>
        <a:lstStyle/>
        <a:p>
          <a:endParaRPr lang="en-US"/>
        </a:p>
      </dgm:t>
    </dgm:pt>
    <dgm:pt modelId="{67333C90-1214-4904-979E-84133267A5CD}" type="sibTrans" cxnId="{DA2A9645-F78A-4AA7-B38D-57D1FFC0F09E}">
      <dgm:prSet/>
      <dgm:spPr/>
      <dgm:t>
        <a:bodyPr/>
        <a:lstStyle/>
        <a:p>
          <a:endParaRPr lang="en-US"/>
        </a:p>
      </dgm:t>
    </dgm:pt>
    <dgm:pt modelId="{A3D79921-BEC2-429D-950F-34F29336156F}">
      <dgm:prSet/>
      <dgm:spPr/>
      <dgm:t>
        <a:bodyPr/>
        <a:lstStyle/>
        <a:p>
          <a:r>
            <a:rPr lang="en-US" dirty="0"/>
            <a:t>Ask someone to read your application to </a:t>
          </a:r>
          <a:r>
            <a:rPr lang="en-US" dirty="0" smtClean="0"/>
            <a:t>ensure </a:t>
          </a:r>
          <a:r>
            <a:rPr lang="en-US" dirty="0"/>
            <a:t>it will be clear to the committee.</a:t>
          </a:r>
        </a:p>
      </dgm:t>
    </dgm:pt>
    <dgm:pt modelId="{0702DC3A-D238-468F-812D-BEC8219A04C8}" type="parTrans" cxnId="{380D7D7A-16BF-4F88-AE23-97B233A569BF}">
      <dgm:prSet/>
      <dgm:spPr/>
      <dgm:t>
        <a:bodyPr/>
        <a:lstStyle/>
        <a:p>
          <a:endParaRPr lang="en-US"/>
        </a:p>
      </dgm:t>
    </dgm:pt>
    <dgm:pt modelId="{420D7336-D09A-4839-8726-013399CBD00E}" type="sibTrans" cxnId="{380D7D7A-16BF-4F88-AE23-97B233A569BF}">
      <dgm:prSet/>
      <dgm:spPr/>
      <dgm:t>
        <a:bodyPr/>
        <a:lstStyle/>
        <a:p>
          <a:endParaRPr lang="en-US"/>
        </a:p>
      </dgm:t>
    </dgm:pt>
    <dgm:pt modelId="{0DFE045F-C97A-4784-A26B-914AE54BD42C}">
      <dgm:prSet/>
      <dgm:spPr/>
      <dgm:t>
        <a:bodyPr/>
        <a:lstStyle/>
        <a:p>
          <a:pPr>
            <a:defRPr b="1"/>
          </a:pPr>
          <a:r>
            <a:rPr lang="en-US"/>
            <a:t>Complement</a:t>
          </a:r>
        </a:p>
      </dgm:t>
    </dgm:pt>
    <dgm:pt modelId="{28412588-8245-4E74-A0EA-ADCD19F3FDF8}" type="parTrans" cxnId="{FF5688A3-B226-4671-BD4D-4919E05DEC32}">
      <dgm:prSet/>
      <dgm:spPr/>
      <dgm:t>
        <a:bodyPr/>
        <a:lstStyle/>
        <a:p>
          <a:endParaRPr lang="en-US"/>
        </a:p>
      </dgm:t>
    </dgm:pt>
    <dgm:pt modelId="{EB0C9AC8-8472-4077-A330-9E14110EBFC5}" type="sibTrans" cxnId="{FF5688A3-B226-4671-BD4D-4919E05DEC32}">
      <dgm:prSet/>
      <dgm:spPr/>
      <dgm:t>
        <a:bodyPr/>
        <a:lstStyle/>
        <a:p>
          <a:endParaRPr lang="en-US"/>
        </a:p>
      </dgm:t>
    </dgm:pt>
    <dgm:pt modelId="{FF488539-CF2B-42C2-975F-EAEDA80F8F15}">
      <dgm:prSet/>
      <dgm:spPr/>
      <dgm:t>
        <a:bodyPr/>
        <a:lstStyle/>
        <a:p>
          <a:r>
            <a:rPr lang="en-US" dirty="0"/>
            <a:t>Complement Visit Frederick’s goals of increasing the number of </a:t>
          </a:r>
          <a:r>
            <a:rPr lang="en-US" dirty="0" smtClean="0"/>
            <a:t>visitors</a:t>
          </a:r>
          <a:r>
            <a:rPr lang="en-US" dirty="0"/>
            <a:t>, visitor spending and length-of-stay.</a:t>
          </a:r>
          <a:br>
            <a:rPr lang="en-US" dirty="0"/>
          </a:br>
          <a:endParaRPr lang="en-US" dirty="0"/>
        </a:p>
      </dgm:t>
    </dgm:pt>
    <dgm:pt modelId="{A09AD86B-4010-4F1A-916D-10ED22B621EB}" type="parTrans" cxnId="{62AF6B85-5466-4D9B-8D10-1744D839FA69}">
      <dgm:prSet/>
      <dgm:spPr/>
      <dgm:t>
        <a:bodyPr/>
        <a:lstStyle/>
        <a:p>
          <a:endParaRPr lang="en-US"/>
        </a:p>
      </dgm:t>
    </dgm:pt>
    <dgm:pt modelId="{13D2CB1A-F3AA-4A87-838A-B3AB788EBF7E}" type="sibTrans" cxnId="{62AF6B85-5466-4D9B-8D10-1744D839FA69}">
      <dgm:prSet/>
      <dgm:spPr/>
      <dgm:t>
        <a:bodyPr/>
        <a:lstStyle/>
        <a:p>
          <a:endParaRPr lang="en-US"/>
        </a:p>
      </dgm:t>
    </dgm:pt>
    <dgm:pt modelId="{1CCA5E02-D8FF-4392-8300-1CC30AA76679}">
      <dgm:prSet/>
      <dgm:spPr/>
      <dgm:t>
        <a:bodyPr/>
        <a:lstStyle/>
        <a:p>
          <a:pPr>
            <a:defRPr b="1"/>
          </a:pPr>
          <a:r>
            <a:rPr lang="en-US"/>
            <a:t>Partner</a:t>
          </a:r>
        </a:p>
      </dgm:t>
    </dgm:pt>
    <dgm:pt modelId="{C2384F76-454C-4076-A722-577005FEFEE8}" type="parTrans" cxnId="{2C4E1B0B-3FDF-45E7-834D-1532E617C030}">
      <dgm:prSet/>
      <dgm:spPr/>
      <dgm:t>
        <a:bodyPr/>
        <a:lstStyle/>
        <a:p>
          <a:endParaRPr lang="en-US"/>
        </a:p>
      </dgm:t>
    </dgm:pt>
    <dgm:pt modelId="{2D27228B-7E69-4CE3-BB00-DBA779985D64}" type="sibTrans" cxnId="{2C4E1B0B-3FDF-45E7-834D-1532E617C030}">
      <dgm:prSet/>
      <dgm:spPr/>
      <dgm:t>
        <a:bodyPr/>
        <a:lstStyle/>
        <a:p>
          <a:endParaRPr lang="en-US"/>
        </a:p>
      </dgm:t>
    </dgm:pt>
    <dgm:pt modelId="{898D3568-6656-4B46-962E-CCEF1AD077C1}">
      <dgm:prSet/>
      <dgm:spPr/>
      <dgm:t>
        <a:bodyPr/>
        <a:lstStyle/>
        <a:p>
          <a:r>
            <a:rPr lang="en-US"/>
            <a:t>Partner with other entities to achieve goals</a:t>
          </a:r>
        </a:p>
      </dgm:t>
    </dgm:pt>
    <dgm:pt modelId="{B958C75A-37D2-4C45-8A5A-ADDE47776AC4}" type="parTrans" cxnId="{382F4599-8E5D-4CE0-8865-9EC02AE07D03}">
      <dgm:prSet/>
      <dgm:spPr/>
      <dgm:t>
        <a:bodyPr/>
        <a:lstStyle/>
        <a:p>
          <a:endParaRPr lang="en-US"/>
        </a:p>
      </dgm:t>
    </dgm:pt>
    <dgm:pt modelId="{C655FA6B-2A43-4A0D-8CEF-C7A1B51F9B2B}" type="sibTrans" cxnId="{382F4599-8E5D-4CE0-8865-9EC02AE07D03}">
      <dgm:prSet/>
      <dgm:spPr/>
      <dgm:t>
        <a:bodyPr/>
        <a:lstStyle/>
        <a:p>
          <a:endParaRPr lang="en-US"/>
        </a:p>
      </dgm:t>
    </dgm:pt>
    <dgm:pt modelId="{FF1A8AE8-1943-414C-B4AA-763282A680AD}">
      <dgm:prSet/>
      <dgm:spPr/>
      <dgm:t>
        <a:bodyPr/>
        <a:lstStyle/>
        <a:p>
          <a:r>
            <a:rPr lang="en-US"/>
            <a:t>Partners do not need to be non-profits</a:t>
          </a:r>
        </a:p>
      </dgm:t>
    </dgm:pt>
    <dgm:pt modelId="{B0BFAC74-3461-43D7-98DB-EE5F3AD8ECCC}" type="parTrans" cxnId="{8B266519-7855-4135-AF4B-00A9D08CF503}">
      <dgm:prSet/>
      <dgm:spPr/>
      <dgm:t>
        <a:bodyPr/>
        <a:lstStyle/>
        <a:p>
          <a:endParaRPr lang="en-US"/>
        </a:p>
      </dgm:t>
    </dgm:pt>
    <dgm:pt modelId="{126DDC62-166C-4AEB-BB32-4687F576887E}" type="sibTrans" cxnId="{8B266519-7855-4135-AF4B-00A9D08CF503}">
      <dgm:prSet/>
      <dgm:spPr/>
      <dgm:t>
        <a:bodyPr/>
        <a:lstStyle/>
        <a:p>
          <a:endParaRPr lang="en-US"/>
        </a:p>
      </dgm:t>
    </dgm:pt>
    <dgm:pt modelId="{72F2547F-EC71-451D-AF0F-3E2EE984ACAA}">
      <dgm:prSet/>
      <dgm:spPr/>
      <dgm:t>
        <a:bodyPr/>
        <a:lstStyle/>
        <a:p>
          <a:r>
            <a:rPr lang="en-US"/>
            <a:t>Partners cannot include hotel, motel or other lodging businesses located outside of Frederick County. </a:t>
          </a:r>
        </a:p>
      </dgm:t>
    </dgm:pt>
    <dgm:pt modelId="{C1391462-1DFD-43A2-BA45-DE989F270C19}" type="parTrans" cxnId="{A4D61AA2-E1AE-4CEC-B5FF-A3FF41C15268}">
      <dgm:prSet/>
      <dgm:spPr/>
      <dgm:t>
        <a:bodyPr/>
        <a:lstStyle/>
        <a:p>
          <a:endParaRPr lang="en-US"/>
        </a:p>
      </dgm:t>
    </dgm:pt>
    <dgm:pt modelId="{C20CA2AB-EFB7-4640-B063-EFEC75A847F7}" type="sibTrans" cxnId="{A4D61AA2-E1AE-4CEC-B5FF-A3FF41C15268}">
      <dgm:prSet/>
      <dgm:spPr/>
      <dgm:t>
        <a:bodyPr/>
        <a:lstStyle/>
        <a:p>
          <a:endParaRPr lang="en-US"/>
        </a:p>
      </dgm:t>
    </dgm:pt>
    <dgm:pt modelId="{BF9CA924-7B78-46FA-9947-59ACF013A8D4}" type="pres">
      <dgm:prSet presAssocID="{C3388EE6-A924-4B4C-97C9-5E20158CC75D}" presName="Name0" presStyleCnt="0">
        <dgm:presLayoutVars>
          <dgm:dir/>
          <dgm:animLvl val="lvl"/>
          <dgm:resizeHandles val="exact"/>
        </dgm:presLayoutVars>
      </dgm:prSet>
      <dgm:spPr/>
      <dgm:t>
        <a:bodyPr/>
        <a:lstStyle/>
        <a:p>
          <a:endParaRPr lang="en-US"/>
        </a:p>
      </dgm:t>
    </dgm:pt>
    <dgm:pt modelId="{1F06D783-5F9A-421B-9683-ED8EA2D3EF5D}" type="pres">
      <dgm:prSet presAssocID="{E6D0F0F0-1B20-4AC0-9A16-96FB8EC28D54}" presName="composite" presStyleCnt="0"/>
      <dgm:spPr/>
    </dgm:pt>
    <dgm:pt modelId="{35C9921E-8DE5-4EFD-9940-D09438B02102}" type="pres">
      <dgm:prSet presAssocID="{E6D0F0F0-1B20-4AC0-9A16-96FB8EC28D54}" presName="parTx" presStyleLbl="node1" presStyleIdx="0" presStyleCnt="3">
        <dgm:presLayoutVars>
          <dgm:chMax val="0"/>
          <dgm:chPref val="0"/>
          <dgm:bulletEnabled val="1"/>
        </dgm:presLayoutVars>
      </dgm:prSet>
      <dgm:spPr/>
      <dgm:t>
        <a:bodyPr/>
        <a:lstStyle/>
        <a:p>
          <a:endParaRPr lang="en-US"/>
        </a:p>
      </dgm:t>
    </dgm:pt>
    <dgm:pt modelId="{31C0D8E9-DE14-44B0-BE09-1B03A9135560}" type="pres">
      <dgm:prSet presAssocID="{E6D0F0F0-1B20-4AC0-9A16-96FB8EC28D54}" presName="desTx" presStyleLbl="revTx" presStyleIdx="0" presStyleCnt="3">
        <dgm:presLayoutVars>
          <dgm:bulletEnabled val="1"/>
        </dgm:presLayoutVars>
      </dgm:prSet>
      <dgm:spPr/>
      <dgm:t>
        <a:bodyPr/>
        <a:lstStyle/>
        <a:p>
          <a:endParaRPr lang="en-US"/>
        </a:p>
      </dgm:t>
    </dgm:pt>
    <dgm:pt modelId="{5B8DCBBA-C234-48CA-9A2F-E5609EE5F230}" type="pres">
      <dgm:prSet presAssocID="{67333C90-1214-4904-979E-84133267A5CD}" presName="space" presStyleCnt="0"/>
      <dgm:spPr/>
    </dgm:pt>
    <dgm:pt modelId="{ED0DB86C-0EFF-495C-8E92-01A191D04FDC}" type="pres">
      <dgm:prSet presAssocID="{0DFE045F-C97A-4784-A26B-914AE54BD42C}" presName="composite" presStyleCnt="0"/>
      <dgm:spPr/>
    </dgm:pt>
    <dgm:pt modelId="{BD98CA30-C9EB-4CCB-8776-7CA9D3924039}" type="pres">
      <dgm:prSet presAssocID="{0DFE045F-C97A-4784-A26B-914AE54BD42C}" presName="parTx" presStyleLbl="node1" presStyleIdx="1" presStyleCnt="3">
        <dgm:presLayoutVars>
          <dgm:chMax val="0"/>
          <dgm:chPref val="0"/>
          <dgm:bulletEnabled val="1"/>
        </dgm:presLayoutVars>
      </dgm:prSet>
      <dgm:spPr/>
      <dgm:t>
        <a:bodyPr/>
        <a:lstStyle/>
        <a:p>
          <a:endParaRPr lang="en-US"/>
        </a:p>
      </dgm:t>
    </dgm:pt>
    <dgm:pt modelId="{0A5CE396-F52F-4ADB-AC9B-092CFE4D11FE}" type="pres">
      <dgm:prSet presAssocID="{0DFE045F-C97A-4784-A26B-914AE54BD42C}" presName="desTx" presStyleLbl="revTx" presStyleIdx="1" presStyleCnt="3">
        <dgm:presLayoutVars>
          <dgm:bulletEnabled val="1"/>
        </dgm:presLayoutVars>
      </dgm:prSet>
      <dgm:spPr/>
      <dgm:t>
        <a:bodyPr/>
        <a:lstStyle/>
        <a:p>
          <a:endParaRPr lang="en-US"/>
        </a:p>
      </dgm:t>
    </dgm:pt>
    <dgm:pt modelId="{C1EF1B5A-AC74-4C05-8A3E-EEB263329F00}" type="pres">
      <dgm:prSet presAssocID="{EB0C9AC8-8472-4077-A330-9E14110EBFC5}" presName="space" presStyleCnt="0"/>
      <dgm:spPr/>
    </dgm:pt>
    <dgm:pt modelId="{D5FBDD0D-F409-486C-B295-C97B1F61B4E5}" type="pres">
      <dgm:prSet presAssocID="{1CCA5E02-D8FF-4392-8300-1CC30AA76679}" presName="composite" presStyleCnt="0"/>
      <dgm:spPr/>
    </dgm:pt>
    <dgm:pt modelId="{8054F789-C612-49B3-A340-BE1535BF7A61}" type="pres">
      <dgm:prSet presAssocID="{1CCA5E02-D8FF-4392-8300-1CC30AA76679}" presName="parTx" presStyleLbl="node1" presStyleIdx="2" presStyleCnt="3">
        <dgm:presLayoutVars>
          <dgm:chMax val="0"/>
          <dgm:chPref val="0"/>
          <dgm:bulletEnabled val="1"/>
        </dgm:presLayoutVars>
      </dgm:prSet>
      <dgm:spPr/>
      <dgm:t>
        <a:bodyPr/>
        <a:lstStyle/>
        <a:p>
          <a:endParaRPr lang="en-US"/>
        </a:p>
      </dgm:t>
    </dgm:pt>
    <dgm:pt modelId="{79BAADF5-BB33-4C01-BA2A-6C83E303126E}" type="pres">
      <dgm:prSet presAssocID="{1CCA5E02-D8FF-4392-8300-1CC30AA76679}" presName="desTx" presStyleLbl="revTx" presStyleIdx="2" presStyleCnt="3">
        <dgm:presLayoutVars>
          <dgm:bulletEnabled val="1"/>
        </dgm:presLayoutVars>
      </dgm:prSet>
      <dgm:spPr/>
      <dgm:t>
        <a:bodyPr/>
        <a:lstStyle/>
        <a:p>
          <a:endParaRPr lang="en-US"/>
        </a:p>
      </dgm:t>
    </dgm:pt>
  </dgm:ptLst>
  <dgm:cxnLst>
    <dgm:cxn modelId="{998D699A-ADC3-46B6-BEC3-F64B953396C8}" type="presOf" srcId="{72F2547F-EC71-451D-AF0F-3E2EE984ACAA}" destId="{79BAADF5-BB33-4C01-BA2A-6C83E303126E}" srcOrd="0" destOrd="2" presId="urn:microsoft.com/office/officeart/2005/8/layout/chevron1"/>
    <dgm:cxn modelId="{DE55D10F-2321-4C24-AEDF-30DA4534C6B7}" type="presOf" srcId="{FF488539-CF2B-42C2-975F-EAEDA80F8F15}" destId="{0A5CE396-F52F-4ADB-AC9B-092CFE4D11FE}" srcOrd="0" destOrd="0" presId="urn:microsoft.com/office/officeart/2005/8/layout/chevron1"/>
    <dgm:cxn modelId="{77A9ADDE-CCD7-44DD-AB49-95BBA119B0ED}" type="presOf" srcId="{A3D79921-BEC2-429D-950F-34F29336156F}" destId="{31C0D8E9-DE14-44B0-BE09-1B03A9135560}" srcOrd="0" destOrd="0" presId="urn:microsoft.com/office/officeart/2005/8/layout/chevron1"/>
    <dgm:cxn modelId="{818A7E42-2A51-4E27-AB04-D47183C377B5}" type="presOf" srcId="{E6D0F0F0-1B20-4AC0-9A16-96FB8EC28D54}" destId="{35C9921E-8DE5-4EFD-9940-D09438B02102}" srcOrd="0" destOrd="0" presId="urn:microsoft.com/office/officeart/2005/8/layout/chevron1"/>
    <dgm:cxn modelId="{549176E2-09C9-4289-908F-A4073657E1E0}" type="presOf" srcId="{898D3568-6656-4B46-962E-CCEF1AD077C1}" destId="{79BAADF5-BB33-4C01-BA2A-6C83E303126E}" srcOrd="0" destOrd="0" presId="urn:microsoft.com/office/officeart/2005/8/layout/chevron1"/>
    <dgm:cxn modelId="{8B266519-7855-4135-AF4B-00A9D08CF503}" srcId="{898D3568-6656-4B46-962E-CCEF1AD077C1}" destId="{FF1A8AE8-1943-414C-B4AA-763282A680AD}" srcOrd="0" destOrd="0" parTransId="{B0BFAC74-3461-43D7-98DB-EE5F3AD8ECCC}" sibTransId="{126DDC62-166C-4AEB-BB32-4687F576887E}"/>
    <dgm:cxn modelId="{482A07CB-EB64-4737-BE86-651B4C61855C}" type="presOf" srcId="{1CCA5E02-D8FF-4392-8300-1CC30AA76679}" destId="{8054F789-C612-49B3-A340-BE1535BF7A61}" srcOrd="0" destOrd="0" presId="urn:microsoft.com/office/officeart/2005/8/layout/chevron1"/>
    <dgm:cxn modelId="{DA2A9645-F78A-4AA7-B38D-57D1FFC0F09E}" srcId="{C3388EE6-A924-4B4C-97C9-5E20158CC75D}" destId="{E6D0F0F0-1B20-4AC0-9A16-96FB8EC28D54}" srcOrd="0" destOrd="0" parTransId="{A38CB8A8-289D-4A31-BC3D-79AB27BD4AFA}" sibTransId="{67333C90-1214-4904-979E-84133267A5CD}"/>
    <dgm:cxn modelId="{D2987E72-9FE2-4817-B0F7-63A3C8446DA4}" type="presOf" srcId="{0DFE045F-C97A-4784-A26B-914AE54BD42C}" destId="{BD98CA30-C9EB-4CCB-8776-7CA9D3924039}" srcOrd="0" destOrd="0" presId="urn:microsoft.com/office/officeart/2005/8/layout/chevron1"/>
    <dgm:cxn modelId="{2C4E1B0B-3FDF-45E7-834D-1532E617C030}" srcId="{C3388EE6-A924-4B4C-97C9-5E20158CC75D}" destId="{1CCA5E02-D8FF-4392-8300-1CC30AA76679}" srcOrd="2" destOrd="0" parTransId="{C2384F76-454C-4076-A722-577005FEFEE8}" sibTransId="{2D27228B-7E69-4CE3-BB00-DBA779985D64}"/>
    <dgm:cxn modelId="{380D7D7A-16BF-4F88-AE23-97B233A569BF}" srcId="{E6D0F0F0-1B20-4AC0-9A16-96FB8EC28D54}" destId="{A3D79921-BEC2-429D-950F-34F29336156F}" srcOrd="0" destOrd="0" parTransId="{0702DC3A-D238-468F-812D-BEC8219A04C8}" sibTransId="{420D7336-D09A-4839-8726-013399CBD00E}"/>
    <dgm:cxn modelId="{D060052C-9C81-435C-AB36-90E13033C98C}" type="presOf" srcId="{C3388EE6-A924-4B4C-97C9-5E20158CC75D}" destId="{BF9CA924-7B78-46FA-9947-59ACF013A8D4}" srcOrd="0" destOrd="0" presId="urn:microsoft.com/office/officeart/2005/8/layout/chevron1"/>
    <dgm:cxn modelId="{382F4599-8E5D-4CE0-8865-9EC02AE07D03}" srcId="{1CCA5E02-D8FF-4392-8300-1CC30AA76679}" destId="{898D3568-6656-4B46-962E-CCEF1AD077C1}" srcOrd="0" destOrd="0" parTransId="{B958C75A-37D2-4C45-8A5A-ADDE47776AC4}" sibTransId="{C655FA6B-2A43-4A0D-8CEF-C7A1B51F9B2B}"/>
    <dgm:cxn modelId="{613AA1C6-39D8-4827-AFC9-6CC44100D082}" type="presOf" srcId="{FF1A8AE8-1943-414C-B4AA-763282A680AD}" destId="{79BAADF5-BB33-4C01-BA2A-6C83E303126E}" srcOrd="0" destOrd="1" presId="urn:microsoft.com/office/officeart/2005/8/layout/chevron1"/>
    <dgm:cxn modelId="{62AF6B85-5466-4D9B-8D10-1744D839FA69}" srcId="{0DFE045F-C97A-4784-A26B-914AE54BD42C}" destId="{FF488539-CF2B-42C2-975F-EAEDA80F8F15}" srcOrd="0" destOrd="0" parTransId="{A09AD86B-4010-4F1A-916D-10ED22B621EB}" sibTransId="{13D2CB1A-F3AA-4A87-838A-B3AB788EBF7E}"/>
    <dgm:cxn modelId="{A4D61AA2-E1AE-4CEC-B5FF-A3FF41C15268}" srcId="{898D3568-6656-4B46-962E-CCEF1AD077C1}" destId="{72F2547F-EC71-451D-AF0F-3E2EE984ACAA}" srcOrd="1" destOrd="0" parTransId="{C1391462-1DFD-43A2-BA45-DE989F270C19}" sibTransId="{C20CA2AB-EFB7-4640-B063-EFEC75A847F7}"/>
    <dgm:cxn modelId="{FF5688A3-B226-4671-BD4D-4919E05DEC32}" srcId="{C3388EE6-A924-4B4C-97C9-5E20158CC75D}" destId="{0DFE045F-C97A-4784-A26B-914AE54BD42C}" srcOrd="1" destOrd="0" parTransId="{28412588-8245-4E74-A0EA-ADCD19F3FDF8}" sibTransId="{EB0C9AC8-8472-4077-A330-9E14110EBFC5}"/>
    <dgm:cxn modelId="{C6654EE4-2C41-4EDC-9C88-47E07BD9DD93}" type="presParOf" srcId="{BF9CA924-7B78-46FA-9947-59ACF013A8D4}" destId="{1F06D783-5F9A-421B-9683-ED8EA2D3EF5D}" srcOrd="0" destOrd="0" presId="urn:microsoft.com/office/officeart/2005/8/layout/chevron1"/>
    <dgm:cxn modelId="{632EA68A-A6CD-46BB-BF7A-7BD8A4085665}" type="presParOf" srcId="{1F06D783-5F9A-421B-9683-ED8EA2D3EF5D}" destId="{35C9921E-8DE5-4EFD-9940-D09438B02102}" srcOrd="0" destOrd="0" presId="urn:microsoft.com/office/officeart/2005/8/layout/chevron1"/>
    <dgm:cxn modelId="{D1AB0A9B-625F-425D-A835-741313266529}" type="presParOf" srcId="{1F06D783-5F9A-421B-9683-ED8EA2D3EF5D}" destId="{31C0D8E9-DE14-44B0-BE09-1B03A9135560}" srcOrd="1" destOrd="0" presId="urn:microsoft.com/office/officeart/2005/8/layout/chevron1"/>
    <dgm:cxn modelId="{D5FC67D4-7A51-4D15-8BEF-8B6BF2BB5791}" type="presParOf" srcId="{BF9CA924-7B78-46FA-9947-59ACF013A8D4}" destId="{5B8DCBBA-C234-48CA-9A2F-E5609EE5F230}" srcOrd="1" destOrd="0" presId="urn:microsoft.com/office/officeart/2005/8/layout/chevron1"/>
    <dgm:cxn modelId="{41B01791-F516-42A5-993A-F75D064AD08C}" type="presParOf" srcId="{BF9CA924-7B78-46FA-9947-59ACF013A8D4}" destId="{ED0DB86C-0EFF-495C-8E92-01A191D04FDC}" srcOrd="2" destOrd="0" presId="urn:microsoft.com/office/officeart/2005/8/layout/chevron1"/>
    <dgm:cxn modelId="{7D774697-E128-4C50-A65A-77D9078E28A0}" type="presParOf" srcId="{ED0DB86C-0EFF-495C-8E92-01A191D04FDC}" destId="{BD98CA30-C9EB-4CCB-8776-7CA9D3924039}" srcOrd="0" destOrd="0" presId="urn:microsoft.com/office/officeart/2005/8/layout/chevron1"/>
    <dgm:cxn modelId="{54EA53E3-691E-4651-BB95-E05FF1A3B9CF}" type="presParOf" srcId="{ED0DB86C-0EFF-495C-8E92-01A191D04FDC}" destId="{0A5CE396-F52F-4ADB-AC9B-092CFE4D11FE}" srcOrd="1" destOrd="0" presId="urn:microsoft.com/office/officeart/2005/8/layout/chevron1"/>
    <dgm:cxn modelId="{D085A93D-8B29-4D15-9F35-2A6C3B316F37}" type="presParOf" srcId="{BF9CA924-7B78-46FA-9947-59ACF013A8D4}" destId="{C1EF1B5A-AC74-4C05-8A3E-EEB263329F00}" srcOrd="3" destOrd="0" presId="urn:microsoft.com/office/officeart/2005/8/layout/chevron1"/>
    <dgm:cxn modelId="{71B9684E-9C9F-4291-B9F6-2665C14DAC54}" type="presParOf" srcId="{BF9CA924-7B78-46FA-9947-59ACF013A8D4}" destId="{D5FBDD0D-F409-486C-B295-C97B1F61B4E5}" srcOrd="4" destOrd="0" presId="urn:microsoft.com/office/officeart/2005/8/layout/chevron1"/>
    <dgm:cxn modelId="{80C47F40-980C-4FC9-90EA-7472754CE547}" type="presParOf" srcId="{D5FBDD0D-F409-486C-B295-C97B1F61B4E5}" destId="{8054F789-C612-49B3-A340-BE1535BF7A61}" srcOrd="0" destOrd="0" presId="urn:microsoft.com/office/officeart/2005/8/layout/chevron1"/>
    <dgm:cxn modelId="{BDBC4427-1636-4366-A473-60B35C9A94C6}" type="presParOf" srcId="{D5FBDD0D-F409-486C-B295-C97B1F61B4E5}" destId="{79BAADF5-BB33-4C01-BA2A-6C83E303126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5EFCFA-20F7-4EB7-A189-3D9717EBB780}"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B2A53D4A-7166-4371-946B-36C63894F4D4}">
      <dgm:prSet/>
      <dgm:spPr/>
      <dgm:t>
        <a:bodyPr/>
        <a:lstStyle/>
        <a:p>
          <a:pPr>
            <a:lnSpc>
              <a:spcPct val="100000"/>
            </a:lnSpc>
          </a:pPr>
          <a:r>
            <a:rPr lang="en-US" dirty="0"/>
            <a:t>Cash match is 33.3</a:t>
          </a:r>
          <a:r>
            <a:rPr lang="en-US" dirty="0" smtClean="0"/>
            <a:t>%</a:t>
          </a:r>
          <a:endParaRPr lang="en-US" dirty="0"/>
        </a:p>
      </dgm:t>
    </dgm:pt>
    <dgm:pt modelId="{89E3A45B-2748-4535-AC2F-636248F66B3F}" type="parTrans" cxnId="{7A72FB63-BA0C-461B-9512-1E17FD539691}">
      <dgm:prSet/>
      <dgm:spPr/>
      <dgm:t>
        <a:bodyPr/>
        <a:lstStyle/>
        <a:p>
          <a:endParaRPr lang="en-US"/>
        </a:p>
      </dgm:t>
    </dgm:pt>
    <dgm:pt modelId="{65E3ED00-DA5A-4369-8418-197F8E523FBF}" type="sibTrans" cxnId="{7A72FB63-BA0C-461B-9512-1E17FD539691}">
      <dgm:prSet/>
      <dgm:spPr/>
      <dgm:t>
        <a:bodyPr/>
        <a:lstStyle/>
        <a:p>
          <a:endParaRPr lang="en-US"/>
        </a:p>
      </dgm:t>
    </dgm:pt>
    <dgm:pt modelId="{EC4415E0-4DDF-4B46-896B-05564691B146}">
      <dgm:prSet/>
      <dgm:spPr/>
      <dgm:t>
        <a:bodyPr/>
        <a:lstStyle/>
        <a:p>
          <a:pPr>
            <a:lnSpc>
              <a:spcPct val="100000"/>
            </a:lnSpc>
          </a:pPr>
          <a:r>
            <a:rPr lang="en-US" baseline="0" dirty="0"/>
            <a:t>Minimum request is $2,000 </a:t>
          </a:r>
          <a:br>
            <a:rPr lang="en-US" baseline="0" dirty="0"/>
          </a:br>
          <a:r>
            <a:rPr lang="en-US" baseline="0" dirty="0"/>
            <a:t>(total media schedule of $3,000</a:t>
          </a:r>
          <a:r>
            <a:rPr lang="en-US" baseline="0" dirty="0" smtClean="0"/>
            <a:t>)</a:t>
          </a:r>
          <a:endParaRPr lang="en-US" dirty="0"/>
        </a:p>
      </dgm:t>
    </dgm:pt>
    <dgm:pt modelId="{0050FF39-404A-4C74-B00C-677D6554DBDE}" type="parTrans" cxnId="{B9432AB8-A282-4A7F-9CCF-F161C87DE3A4}">
      <dgm:prSet/>
      <dgm:spPr/>
      <dgm:t>
        <a:bodyPr/>
        <a:lstStyle/>
        <a:p>
          <a:endParaRPr lang="en-US"/>
        </a:p>
      </dgm:t>
    </dgm:pt>
    <dgm:pt modelId="{DAD80B26-BB4B-430F-A571-DEFA34D320DF}" type="sibTrans" cxnId="{B9432AB8-A282-4A7F-9CCF-F161C87DE3A4}">
      <dgm:prSet/>
      <dgm:spPr/>
      <dgm:t>
        <a:bodyPr/>
        <a:lstStyle/>
        <a:p>
          <a:endParaRPr lang="en-US"/>
        </a:p>
      </dgm:t>
    </dgm:pt>
    <dgm:pt modelId="{E9E43693-F98B-4935-8D8C-AD7FB3EB8BB3}">
      <dgm:prSet/>
      <dgm:spPr/>
      <dgm:t>
        <a:bodyPr/>
        <a:lstStyle/>
        <a:p>
          <a:pPr>
            <a:lnSpc>
              <a:spcPct val="100000"/>
            </a:lnSpc>
          </a:pPr>
          <a:r>
            <a:rPr lang="en-US" dirty="0"/>
            <a:t>Media schedule maximum request is $40,000 (total schedule of $60,000</a:t>
          </a:r>
          <a:r>
            <a:rPr lang="en-US" dirty="0" smtClean="0"/>
            <a:t>)</a:t>
          </a:r>
          <a:endParaRPr lang="en-US" dirty="0"/>
        </a:p>
      </dgm:t>
    </dgm:pt>
    <dgm:pt modelId="{C84263A9-41C3-4F96-80F0-4B9A51EE0375}" type="parTrans" cxnId="{3E8BD569-A241-4791-A1D9-D04B2C08C254}">
      <dgm:prSet/>
      <dgm:spPr/>
      <dgm:t>
        <a:bodyPr/>
        <a:lstStyle/>
        <a:p>
          <a:endParaRPr lang="en-US"/>
        </a:p>
      </dgm:t>
    </dgm:pt>
    <dgm:pt modelId="{EB37112B-B331-4619-BB1A-123DCAE5D09C}" type="sibTrans" cxnId="{3E8BD569-A241-4791-A1D9-D04B2C08C254}">
      <dgm:prSet/>
      <dgm:spPr/>
      <dgm:t>
        <a:bodyPr/>
        <a:lstStyle/>
        <a:p>
          <a:endParaRPr lang="en-US"/>
        </a:p>
      </dgm:t>
    </dgm:pt>
    <dgm:pt modelId="{D714B2DA-87E0-41C4-991F-30040A95E76A}" type="pres">
      <dgm:prSet presAssocID="{6F5EFCFA-20F7-4EB7-A189-3D9717EBB780}" presName="root" presStyleCnt="0">
        <dgm:presLayoutVars>
          <dgm:dir/>
          <dgm:resizeHandles val="exact"/>
        </dgm:presLayoutVars>
      </dgm:prSet>
      <dgm:spPr/>
      <dgm:t>
        <a:bodyPr/>
        <a:lstStyle/>
        <a:p>
          <a:endParaRPr lang="en-US"/>
        </a:p>
      </dgm:t>
    </dgm:pt>
    <dgm:pt modelId="{96BAB5D1-7EB5-43CB-9BCF-75E5F7C38919}" type="pres">
      <dgm:prSet presAssocID="{B2A53D4A-7166-4371-946B-36C63894F4D4}" presName="compNode" presStyleCnt="0"/>
      <dgm:spPr/>
    </dgm:pt>
    <dgm:pt modelId="{36B2303D-216D-4783-8D4B-6BF77AB28CFC}" type="pres">
      <dgm:prSet presAssocID="{B2A53D4A-7166-4371-946B-36C63894F4D4}" presName="bgRect" presStyleLbl="bgShp" presStyleIdx="0" presStyleCnt="3"/>
      <dgm:spPr/>
    </dgm:pt>
    <dgm:pt modelId="{34CF4796-3F67-410B-84BB-EC40E42CF622}" type="pres">
      <dgm:prSet presAssocID="{B2A53D4A-7166-4371-946B-36C63894F4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Money"/>
        </a:ext>
      </dgm:extLst>
    </dgm:pt>
    <dgm:pt modelId="{1AECD787-E101-4AC9-A784-F21A35D85381}" type="pres">
      <dgm:prSet presAssocID="{B2A53D4A-7166-4371-946B-36C63894F4D4}" presName="spaceRect" presStyleCnt="0"/>
      <dgm:spPr/>
    </dgm:pt>
    <dgm:pt modelId="{C7183CFA-3989-4655-B13C-CD8312E008BF}" type="pres">
      <dgm:prSet presAssocID="{B2A53D4A-7166-4371-946B-36C63894F4D4}" presName="parTx" presStyleLbl="revTx" presStyleIdx="0" presStyleCnt="3">
        <dgm:presLayoutVars>
          <dgm:chMax val="0"/>
          <dgm:chPref val="0"/>
        </dgm:presLayoutVars>
      </dgm:prSet>
      <dgm:spPr/>
      <dgm:t>
        <a:bodyPr/>
        <a:lstStyle/>
        <a:p>
          <a:endParaRPr lang="en-US"/>
        </a:p>
      </dgm:t>
    </dgm:pt>
    <dgm:pt modelId="{82E4DCDD-1FC3-4762-B730-70E4C680CDA1}" type="pres">
      <dgm:prSet presAssocID="{65E3ED00-DA5A-4369-8418-197F8E523FBF}" presName="sibTrans" presStyleCnt="0"/>
      <dgm:spPr/>
    </dgm:pt>
    <dgm:pt modelId="{A2A7D073-1917-460B-97BA-8663431AC80D}" type="pres">
      <dgm:prSet presAssocID="{EC4415E0-4DDF-4B46-896B-05564691B146}" presName="compNode" presStyleCnt="0"/>
      <dgm:spPr/>
    </dgm:pt>
    <dgm:pt modelId="{96A53141-AC9C-4783-ACDA-548F2E740FD5}" type="pres">
      <dgm:prSet presAssocID="{EC4415E0-4DDF-4B46-896B-05564691B146}" presName="bgRect" presStyleLbl="bgShp" presStyleIdx="1" presStyleCnt="3"/>
      <dgm:spPr/>
    </dgm:pt>
    <dgm:pt modelId="{A29AB2E0-05DA-4419-B835-9E8BBE9D7211}" type="pres">
      <dgm:prSet presAssocID="{EC4415E0-4DDF-4B46-896B-05564691B1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Dollar"/>
        </a:ext>
      </dgm:extLst>
    </dgm:pt>
    <dgm:pt modelId="{CB4A7644-EB0E-4C75-87FB-28D664DFEC87}" type="pres">
      <dgm:prSet presAssocID="{EC4415E0-4DDF-4B46-896B-05564691B146}" presName="spaceRect" presStyleCnt="0"/>
      <dgm:spPr/>
    </dgm:pt>
    <dgm:pt modelId="{28077EA9-6877-4E0E-B29A-0C402B22FF7B}" type="pres">
      <dgm:prSet presAssocID="{EC4415E0-4DDF-4B46-896B-05564691B146}" presName="parTx" presStyleLbl="revTx" presStyleIdx="1" presStyleCnt="3">
        <dgm:presLayoutVars>
          <dgm:chMax val="0"/>
          <dgm:chPref val="0"/>
        </dgm:presLayoutVars>
      </dgm:prSet>
      <dgm:spPr/>
      <dgm:t>
        <a:bodyPr/>
        <a:lstStyle/>
        <a:p>
          <a:endParaRPr lang="en-US"/>
        </a:p>
      </dgm:t>
    </dgm:pt>
    <dgm:pt modelId="{4B6028A3-99A2-40C6-8804-B93FE1DB2C14}" type="pres">
      <dgm:prSet presAssocID="{DAD80B26-BB4B-430F-A571-DEFA34D320DF}" presName="sibTrans" presStyleCnt="0"/>
      <dgm:spPr/>
    </dgm:pt>
    <dgm:pt modelId="{CCC0659D-E093-46AC-A90E-D42093FD266E}" type="pres">
      <dgm:prSet presAssocID="{E9E43693-F98B-4935-8D8C-AD7FB3EB8BB3}" presName="compNode" presStyleCnt="0"/>
      <dgm:spPr/>
    </dgm:pt>
    <dgm:pt modelId="{B7EC2DCE-C3E9-44E4-B22D-8D761AFB880C}" type="pres">
      <dgm:prSet presAssocID="{E9E43693-F98B-4935-8D8C-AD7FB3EB8BB3}" presName="bgRect" presStyleLbl="bgShp" presStyleIdx="2" presStyleCnt="3"/>
      <dgm:spPr/>
    </dgm:pt>
    <dgm:pt modelId="{203F2593-65FA-4EF8-88BA-37CCDE03422D}" type="pres">
      <dgm:prSet presAssocID="{E9E43693-F98B-4935-8D8C-AD7FB3EB8B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Coins"/>
        </a:ext>
      </dgm:extLst>
    </dgm:pt>
    <dgm:pt modelId="{0D597F69-5C6A-468D-A4FD-E7D36B6E433F}" type="pres">
      <dgm:prSet presAssocID="{E9E43693-F98B-4935-8D8C-AD7FB3EB8BB3}" presName="spaceRect" presStyleCnt="0"/>
      <dgm:spPr/>
    </dgm:pt>
    <dgm:pt modelId="{18006786-C40B-42AD-81BA-E02FDD13727E}" type="pres">
      <dgm:prSet presAssocID="{E9E43693-F98B-4935-8D8C-AD7FB3EB8BB3}" presName="parTx" presStyleLbl="revTx" presStyleIdx="2" presStyleCnt="3">
        <dgm:presLayoutVars>
          <dgm:chMax val="0"/>
          <dgm:chPref val="0"/>
        </dgm:presLayoutVars>
      </dgm:prSet>
      <dgm:spPr/>
      <dgm:t>
        <a:bodyPr/>
        <a:lstStyle/>
        <a:p>
          <a:endParaRPr lang="en-US"/>
        </a:p>
      </dgm:t>
    </dgm:pt>
  </dgm:ptLst>
  <dgm:cxnLst>
    <dgm:cxn modelId="{B9432AB8-A282-4A7F-9CCF-F161C87DE3A4}" srcId="{6F5EFCFA-20F7-4EB7-A189-3D9717EBB780}" destId="{EC4415E0-4DDF-4B46-896B-05564691B146}" srcOrd="1" destOrd="0" parTransId="{0050FF39-404A-4C74-B00C-677D6554DBDE}" sibTransId="{DAD80B26-BB4B-430F-A571-DEFA34D320DF}"/>
    <dgm:cxn modelId="{4418BF99-9A74-4370-BA3C-CA8D850040A7}" type="presOf" srcId="{B2A53D4A-7166-4371-946B-36C63894F4D4}" destId="{C7183CFA-3989-4655-B13C-CD8312E008BF}" srcOrd="0" destOrd="0" presId="urn:microsoft.com/office/officeart/2018/2/layout/IconVerticalSolidList"/>
    <dgm:cxn modelId="{7A72FB63-BA0C-461B-9512-1E17FD539691}" srcId="{6F5EFCFA-20F7-4EB7-A189-3D9717EBB780}" destId="{B2A53D4A-7166-4371-946B-36C63894F4D4}" srcOrd="0" destOrd="0" parTransId="{89E3A45B-2748-4535-AC2F-636248F66B3F}" sibTransId="{65E3ED00-DA5A-4369-8418-197F8E523FBF}"/>
    <dgm:cxn modelId="{56EA20E9-DA65-4C36-BA34-80560953861C}" type="presOf" srcId="{EC4415E0-4DDF-4B46-896B-05564691B146}" destId="{28077EA9-6877-4E0E-B29A-0C402B22FF7B}" srcOrd="0" destOrd="0" presId="urn:microsoft.com/office/officeart/2018/2/layout/IconVerticalSolidList"/>
    <dgm:cxn modelId="{B9C99A77-D2DE-42CD-B7CF-BB3F19279425}" type="presOf" srcId="{6F5EFCFA-20F7-4EB7-A189-3D9717EBB780}" destId="{D714B2DA-87E0-41C4-991F-30040A95E76A}" srcOrd="0" destOrd="0" presId="urn:microsoft.com/office/officeart/2018/2/layout/IconVerticalSolidList"/>
    <dgm:cxn modelId="{3E8BD569-A241-4791-A1D9-D04B2C08C254}" srcId="{6F5EFCFA-20F7-4EB7-A189-3D9717EBB780}" destId="{E9E43693-F98B-4935-8D8C-AD7FB3EB8BB3}" srcOrd="2" destOrd="0" parTransId="{C84263A9-41C3-4F96-80F0-4B9A51EE0375}" sibTransId="{EB37112B-B331-4619-BB1A-123DCAE5D09C}"/>
    <dgm:cxn modelId="{EE5855AD-4B34-454A-810D-8C439BA58D6B}" type="presOf" srcId="{E9E43693-F98B-4935-8D8C-AD7FB3EB8BB3}" destId="{18006786-C40B-42AD-81BA-E02FDD13727E}" srcOrd="0" destOrd="0" presId="urn:microsoft.com/office/officeart/2018/2/layout/IconVerticalSolidList"/>
    <dgm:cxn modelId="{36D73F70-FEAF-4907-AC83-74BDA0383ACC}" type="presParOf" srcId="{D714B2DA-87E0-41C4-991F-30040A95E76A}" destId="{96BAB5D1-7EB5-43CB-9BCF-75E5F7C38919}" srcOrd="0" destOrd="0" presId="urn:microsoft.com/office/officeart/2018/2/layout/IconVerticalSolidList"/>
    <dgm:cxn modelId="{09BF547D-8600-4B0E-AA0A-63B54B6EBB2C}" type="presParOf" srcId="{96BAB5D1-7EB5-43CB-9BCF-75E5F7C38919}" destId="{36B2303D-216D-4783-8D4B-6BF77AB28CFC}" srcOrd="0" destOrd="0" presId="urn:microsoft.com/office/officeart/2018/2/layout/IconVerticalSolidList"/>
    <dgm:cxn modelId="{3D1A9F51-C7B8-427D-AC81-59ADA12C2003}" type="presParOf" srcId="{96BAB5D1-7EB5-43CB-9BCF-75E5F7C38919}" destId="{34CF4796-3F67-410B-84BB-EC40E42CF622}" srcOrd="1" destOrd="0" presId="urn:microsoft.com/office/officeart/2018/2/layout/IconVerticalSolidList"/>
    <dgm:cxn modelId="{DCBF1A71-3455-4D1A-A173-0F710E77D1C3}" type="presParOf" srcId="{96BAB5D1-7EB5-43CB-9BCF-75E5F7C38919}" destId="{1AECD787-E101-4AC9-A784-F21A35D85381}" srcOrd="2" destOrd="0" presId="urn:microsoft.com/office/officeart/2018/2/layout/IconVerticalSolidList"/>
    <dgm:cxn modelId="{080B7E83-2610-4582-B0EF-1F3DADC82133}" type="presParOf" srcId="{96BAB5D1-7EB5-43CB-9BCF-75E5F7C38919}" destId="{C7183CFA-3989-4655-B13C-CD8312E008BF}" srcOrd="3" destOrd="0" presId="urn:microsoft.com/office/officeart/2018/2/layout/IconVerticalSolidList"/>
    <dgm:cxn modelId="{A0E63E87-7AAB-4EE1-990F-F66EA7F6B957}" type="presParOf" srcId="{D714B2DA-87E0-41C4-991F-30040A95E76A}" destId="{82E4DCDD-1FC3-4762-B730-70E4C680CDA1}" srcOrd="1" destOrd="0" presId="urn:microsoft.com/office/officeart/2018/2/layout/IconVerticalSolidList"/>
    <dgm:cxn modelId="{F2B89EE5-381F-4A73-B7CF-04AE7E373C28}" type="presParOf" srcId="{D714B2DA-87E0-41C4-991F-30040A95E76A}" destId="{A2A7D073-1917-460B-97BA-8663431AC80D}" srcOrd="2" destOrd="0" presId="urn:microsoft.com/office/officeart/2018/2/layout/IconVerticalSolidList"/>
    <dgm:cxn modelId="{42CC36AA-BE43-44D5-BDF8-89C59FA390E4}" type="presParOf" srcId="{A2A7D073-1917-460B-97BA-8663431AC80D}" destId="{96A53141-AC9C-4783-ACDA-548F2E740FD5}" srcOrd="0" destOrd="0" presId="urn:microsoft.com/office/officeart/2018/2/layout/IconVerticalSolidList"/>
    <dgm:cxn modelId="{4D6994EC-D009-41CD-A3C6-132B48F1E502}" type="presParOf" srcId="{A2A7D073-1917-460B-97BA-8663431AC80D}" destId="{A29AB2E0-05DA-4419-B835-9E8BBE9D7211}" srcOrd="1" destOrd="0" presId="urn:microsoft.com/office/officeart/2018/2/layout/IconVerticalSolidList"/>
    <dgm:cxn modelId="{618DB8A3-D544-4A1E-A4D8-E007E97C2E98}" type="presParOf" srcId="{A2A7D073-1917-460B-97BA-8663431AC80D}" destId="{CB4A7644-EB0E-4C75-87FB-28D664DFEC87}" srcOrd="2" destOrd="0" presId="urn:microsoft.com/office/officeart/2018/2/layout/IconVerticalSolidList"/>
    <dgm:cxn modelId="{713C8A90-9AB0-4845-A4D5-95C8A4CC2E7B}" type="presParOf" srcId="{A2A7D073-1917-460B-97BA-8663431AC80D}" destId="{28077EA9-6877-4E0E-B29A-0C402B22FF7B}" srcOrd="3" destOrd="0" presId="urn:microsoft.com/office/officeart/2018/2/layout/IconVerticalSolidList"/>
    <dgm:cxn modelId="{E5D96124-D555-486D-BCC1-A0771514ADFC}" type="presParOf" srcId="{D714B2DA-87E0-41C4-991F-30040A95E76A}" destId="{4B6028A3-99A2-40C6-8804-B93FE1DB2C14}" srcOrd="3" destOrd="0" presId="urn:microsoft.com/office/officeart/2018/2/layout/IconVerticalSolidList"/>
    <dgm:cxn modelId="{4552859C-D9AD-4CCC-82EE-990D1F3E88ED}" type="presParOf" srcId="{D714B2DA-87E0-41C4-991F-30040A95E76A}" destId="{CCC0659D-E093-46AC-A90E-D42093FD266E}" srcOrd="4" destOrd="0" presId="urn:microsoft.com/office/officeart/2018/2/layout/IconVerticalSolidList"/>
    <dgm:cxn modelId="{00865F13-3E04-41B2-80B4-739043592C54}" type="presParOf" srcId="{CCC0659D-E093-46AC-A90E-D42093FD266E}" destId="{B7EC2DCE-C3E9-44E4-B22D-8D761AFB880C}" srcOrd="0" destOrd="0" presId="urn:microsoft.com/office/officeart/2018/2/layout/IconVerticalSolidList"/>
    <dgm:cxn modelId="{8D7FE057-6F3E-4FF0-A1BB-97EF48278308}" type="presParOf" srcId="{CCC0659D-E093-46AC-A90E-D42093FD266E}" destId="{203F2593-65FA-4EF8-88BA-37CCDE03422D}" srcOrd="1" destOrd="0" presId="urn:microsoft.com/office/officeart/2018/2/layout/IconVerticalSolidList"/>
    <dgm:cxn modelId="{D6F98B76-A10F-4227-B971-7653FEC24C8E}" type="presParOf" srcId="{CCC0659D-E093-46AC-A90E-D42093FD266E}" destId="{0D597F69-5C6A-468D-A4FD-E7D36B6E433F}" srcOrd="2" destOrd="0" presId="urn:microsoft.com/office/officeart/2018/2/layout/IconVerticalSolidList"/>
    <dgm:cxn modelId="{856599AC-005B-4495-9A72-C7E2D6EF8D68}" type="presParOf" srcId="{CCC0659D-E093-46AC-A90E-D42093FD266E}" destId="{18006786-C40B-42AD-81BA-E02FDD1372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5EFCFA-20F7-4EB7-A189-3D9717EBB780}"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B2A53D4A-7166-4371-946B-36C63894F4D4}">
      <dgm:prSet/>
      <dgm:spPr/>
      <dgm:t>
        <a:bodyPr/>
        <a:lstStyle/>
        <a:p>
          <a:pPr>
            <a:lnSpc>
              <a:spcPct val="100000"/>
            </a:lnSpc>
          </a:pPr>
          <a:r>
            <a:rPr lang="en-US" dirty="0"/>
            <a:t>Cash match is 50</a:t>
          </a:r>
          <a:r>
            <a:rPr lang="en-US" dirty="0" smtClean="0"/>
            <a:t>%</a:t>
          </a:r>
          <a:endParaRPr lang="en-US" dirty="0"/>
        </a:p>
      </dgm:t>
    </dgm:pt>
    <dgm:pt modelId="{89E3A45B-2748-4535-AC2F-636248F66B3F}" type="parTrans" cxnId="{7A72FB63-BA0C-461B-9512-1E17FD539691}">
      <dgm:prSet/>
      <dgm:spPr/>
      <dgm:t>
        <a:bodyPr/>
        <a:lstStyle/>
        <a:p>
          <a:endParaRPr lang="en-US"/>
        </a:p>
      </dgm:t>
    </dgm:pt>
    <dgm:pt modelId="{65E3ED00-DA5A-4369-8418-197F8E523FBF}" type="sibTrans" cxnId="{7A72FB63-BA0C-461B-9512-1E17FD539691}">
      <dgm:prSet/>
      <dgm:spPr/>
      <dgm:t>
        <a:bodyPr/>
        <a:lstStyle/>
        <a:p>
          <a:endParaRPr lang="en-US"/>
        </a:p>
      </dgm:t>
    </dgm:pt>
    <dgm:pt modelId="{EC4415E0-4DDF-4B46-896B-05564691B146}">
      <dgm:prSet/>
      <dgm:spPr/>
      <dgm:t>
        <a:bodyPr/>
        <a:lstStyle/>
        <a:p>
          <a:pPr>
            <a:lnSpc>
              <a:spcPct val="100000"/>
            </a:lnSpc>
          </a:pPr>
          <a:r>
            <a:rPr lang="en-US" baseline="0" dirty="0"/>
            <a:t>Minimum request is $1,500 </a:t>
          </a:r>
          <a:br>
            <a:rPr lang="en-US" baseline="0" dirty="0"/>
          </a:br>
          <a:r>
            <a:rPr lang="en-US" baseline="0" dirty="0"/>
            <a:t>(total </a:t>
          </a:r>
          <a:r>
            <a:rPr lang="en-US" baseline="0" dirty="0" smtClean="0"/>
            <a:t>project </a:t>
          </a:r>
          <a:r>
            <a:rPr lang="en-US" baseline="0" dirty="0"/>
            <a:t>of $3,000</a:t>
          </a:r>
          <a:r>
            <a:rPr lang="en-US" baseline="0" dirty="0" smtClean="0"/>
            <a:t>)</a:t>
          </a:r>
          <a:endParaRPr lang="en-US" dirty="0"/>
        </a:p>
      </dgm:t>
    </dgm:pt>
    <dgm:pt modelId="{0050FF39-404A-4C74-B00C-677D6554DBDE}" type="parTrans" cxnId="{B9432AB8-A282-4A7F-9CCF-F161C87DE3A4}">
      <dgm:prSet/>
      <dgm:spPr/>
      <dgm:t>
        <a:bodyPr/>
        <a:lstStyle/>
        <a:p>
          <a:endParaRPr lang="en-US"/>
        </a:p>
      </dgm:t>
    </dgm:pt>
    <dgm:pt modelId="{DAD80B26-BB4B-430F-A571-DEFA34D320DF}" type="sibTrans" cxnId="{B9432AB8-A282-4A7F-9CCF-F161C87DE3A4}">
      <dgm:prSet/>
      <dgm:spPr/>
      <dgm:t>
        <a:bodyPr/>
        <a:lstStyle/>
        <a:p>
          <a:endParaRPr lang="en-US"/>
        </a:p>
      </dgm:t>
    </dgm:pt>
    <dgm:pt modelId="{E9E43693-F98B-4935-8D8C-AD7FB3EB8BB3}">
      <dgm:prSet/>
      <dgm:spPr/>
      <dgm:t>
        <a:bodyPr/>
        <a:lstStyle/>
        <a:p>
          <a:pPr>
            <a:lnSpc>
              <a:spcPct val="100000"/>
            </a:lnSpc>
          </a:pPr>
          <a:r>
            <a:rPr lang="en-US" dirty="0" smtClean="0"/>
            <a:t>Maximum </a:t>
          </a:r>
          <a:r>
            <a:rPr lang="en-US" dirty="0"/>
            <a:t>request is $25,000 (total </a:t>
          </a:r>
          <a:r>
            <a:rPr lang="en-US" dirty="0" smtClean="0"/>
            <a:t>project </a:t>
          </a:r>
          <a:r>
            <a:rPr lang="en-US" dirty="0"/>
            <a:t>of $50,000</a:t>
          </a:r>
          <a:r>
            <a:rPr lang="en-US" dirty="0" smtClean="0"/>
            <a:t>)</a:t>
          </a:r>
          <a:endParaRPr lang="en-US" dirty="0"/>
        </a:p>
      </dgm:t>
    </dgm:pt>
    <dgm:pt modelId="{C84263A9-41C3-4F96-80F0-4B9A51EE0375}" type="parTrans" cxnId="{3E8BD569-A241-4791-A1D9-D04B2C08C254}">
      <dgm:prSet/>
      <dgm:spPr/>
      <dgm:t>
        <a:bodyPr/>
        <a:lstStyle/>
        <a:p>
          <a:endParaRPr lang="en-US"/>
        </a:p>
      </dgm:t>
    </dgm:pt>
    <dgm:pt modelId="{EB37112B-B331-4619-BB1A-123DCAE5D09C}" type="sibTrans" cxnId="{3E8BD569-A241-4791-A1D9-D04B2C08C254}">
      <dgm:prSet/>
      <dgm:spPr/>
      <dgm:t>
        <a:bodyPr/>
        <a:lstStyle/>
        <a:p>
          <a:endParaRPr lang="en-US"/>
        </a:p>
      </dgm:t>
    </dgm:pt>
    <dgm:pt modelId="{D714B2DA-87E0-41C4-991F-30040A95E76A}" type="pres">
      <dgm:prSet presAssocID="{6F5EFCFA-20F7-4EB7-A189-3D9717EBB780}" presName="root" presStyleCnt="0">
        <dgm:presLayoutVars>
          <dgm:dir/>
          <dgm:resizeHandles val="exact"/>
        </dgm:presLayoutVars>
      </dgm:prSet>
      <dgm:spPr/>
      <dgm:t>
        <a:bodyPr/>
        <a:lstStyle/>
        <a:p>
          <a:endParaRPr lang="en-US"/>
        </a:p>
      </dgm:t>
    </dgm:pt>
    <dgm:pt modelId="{96BAB5D1-7EB5-43CB-9BCF-75E5F7C38919}" type="pres">
      <dgm:prSet presAssocID="{B2A53D4A-7166-4371-946B-36C63894F4D4}" presName="compNode" presStyleCnt="0"/>
      <dgm:spPr/>
    </dgm:pt>
    <dgm:pt modelId="{36B2303D-216D-4783-8D4B-6BF77AB28CFC}" type="pres">
      <dgm:prSet presAssocID="{B2A53D4A-7166-4371-946B-36C63894F4D4}" presName="bgRect" presStyleLbl="bgShp" presStyleIdx="0" presStyleCnt="3"/>
      <dgm:spPr/>
    </dgm:pt>
    <dgm:pt modelId="{34CF4796-3F67-410B-84BB-EC40E42CF622}" type="pres">
      <dgm:prSet presAssocID="{B2A53D4A-7166-4371-946B-36C63894F4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Money"/>
        </a:ext>
      </dgm:extLst>
    </dgm:pt>
    <dgm:pt modelId="{1AECD787-E101-4AC9-A784-F21A35D85381}" type="pres">
      <dgm:prSet presAssocID="{B2A53D4A-7166-4371-946B-36C63894F4D4}" presName="spaceRect" presStyleCnt="0"/>
      <dgm:spPr/>
    </dgm:pt>
    <dgm:pt modelId="{C7183CFA-3989-4655-B13C-CD8312E008BF}" type="pres">
      <dgm:prSet presAssocID="{B2A53D4A-7166-4371-946B-36C63894F4D4}" presName="parTx" presStyleLbl="revTx" presStyleIdx="0" presStyleCnt="3">
        <dgm:presLayoutVars>
          <dgm:chMax val="0"/>
          <dgm:chPref val="0"/>
        </dgm:presLayoutVars>
      </dgm:prSet>
      <dgm:spPr/>
      <dgm:t>
        <a:bodyPr/>
        <a:lstStyle/>
        <a:p>
          <a:endParaRPr lang="en-US"/>
        </a:p>
      </dgm:t>
    </dgm:pt>
    <dgm:pt modelId="{82E4DCDD-1FC3-4762-B730-70E4C680CDA1}" type="pres">
      <dgm:prSet presAssocID="{65E3ED00-DA5A-4369-8418-197F8E523FBF}" presName="sibTrans" presStyleCnt="0"/>
      <dgm:spPr/>
    </dgm:pt>
    <dgm:pt modelId="{A2A7D073-1917-460B-97BA-8663431AC80D}" type="pres">
      <dgm:prSet presAssocID="{EC4415E0-4DDF-4B46-896B-05564691B146}" presName="compNode" presStyleCnt="0"/>
      <dgm:spPr/>
    </dgm:pt>
    <dgm:pt modelId="{96A53141-AC9C-4783-ACDA-548F2E740FD5}" type="pres">
      <dgm:prSet presAssocID="{EC4415E0-4DDF-4B46-896B-05564691B146}" presName="bgRect" presStyleLbl="bgShp" presStyleIdx="1" presStyleCnt="3"/>
      <dgm:spPr/>
    </dgm:pt>
    <dgm:pt modelId="{A29AB2E0-05DA-4419-B835-9E8BBE9D7211}" type="pres">
      <dgm:prSet presAssocID="{EC4415E0-4DDF-4B46-896B-05564691B1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Dollar"/>
        </a:ext>
      </dgm:extLst>
    </dgm:pt>
    <dgm:pt modelId="{CB4A7644-EB0E-4C75-87FB-28D664DFEC87}" type="pres">
      <dgm:prSet presAssocID="{EC4415E0-4DDF-4B46-896B-05564691B146}" presName="spaceRect" presStyleCnt="0"/>
      <dgm:spPr/>
    </dgm:pt>
    <dgm:pt modelId="{28077EA9-6877-4E0E-B29A-0C402B22FF7B}" type="pres">
      <dgm:prSet presAssocID="{EC4415E0-4DDF-4B46-896B-05564691B146}" presName="parTx" presStyleLbl="revTx" presStyleIdx="1" presStyleCnt="3">
        <dgm:presLayoutVars>
          <dgm:chMax val="0"/>
          <dgm:chPref val="0"/>
        </dgm:presLayoutVars>
      </dgm:prSet>
      <dgm:spPr/>
      <dgm:t>
        <a:bodyPr/>
        <a:lstStyle/>
        <a:p>
          <a:endParaRPr lang="en-US"/>
        </a:p>
      </dgm:t>
    </dgm:pt>
    <dgm:pt modelId="{4B6028A3-99A2-40C6-8804-B93FE1DB2C14}" type="pres">
      <dgm:prSet presAssocID="{DAD80B26-BB4B-430F-A571-DEFA34D320DF}" presName="sibTrans" presStyleCnt="0"/>
      <dgm:spPr/>
    </dgm:pt>
    <dgm:pt modelId="{CCC0659D-E093-46AC-A90E-D42093FD266E}" type="pres">
      <dgm:prSet presAssocID="{E9E43693-F98B-4935-8D8C-AD7FB3EB8BB3}" presName="compNode" presStyleCnt="0"/>
      <dgm:spPr/>
    </dgm:pt>
    <dgm:pt modelId="{B7EC2DCE-C3E9-44E4-B22D-8D761AFB880C}" type="pres">
      <dgm:prSet presAssocID="{E9E43693-F98B-4935-8D8C-AD7FB3EB8BB3}" presName="bgRect" presStyleLbl="bgShp" presStyleIdx="2" presStyleCnt="3"/>
      <dgm:spPr/>
    </dgm:pt>
    <dgm:pt modelId="{203F2593-65FA-4EF8-88BA-37CCDE03422D}" type="pres">
      <dgm:prSet presAssocID="{E9E43693-F98B-4935-8D8C-AD7FB3EB8B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Coins"/>
        </a:ext>
      </dgm:extLst>
    </dgm:pt>
    <dgm:pt modelId="{0D597F69-5C6A-468D-A4FD-E7D36B6E433F}" type="pres">
      <dgm:prSet presAssocID="{E9E43693-F98B-4935-8D8C-AD7FB3EB8BB3}" presName="spaceRect" presStyleCnt="0"/>
      <dgm:spPr/>
    </dgm:pt>
    <dgm:pt modelId="{18006786-C40B-42AD-81BA-E02FDD13727E}" type="pres">
      <dgm:prSet presAssocID="{E9E43693-F98B-4935-8D8C-AD7FB3EB8BB3}" presName="parTx" presStyleLbl="revTx" presStyleIdx="2" presStyleCnt="3">
        <dgm:presLayoutVars>
          <dgm:chMax val="0"/>
          <dgm:chPref val="0"/>
        </dgm:presLayoutVars>
      </dgm:prSet>
      <dgm:spPr/>
      <dgm:t>
        <a:bodyPr/>
        <a:lstStyle/>
        <a:p>
          <a:endParaRPr lang="en-US"/>
        </a:p>
      </dgm:t>
    </dgm:pt>
  </dgm:ptLst>
  <dgm:cxnLst>
    <dgm:cxn modelId="{B9432AB8-A282-4A7F-9CCF-F161C87DE3A4}" srcId="{6F5EFCFA-20F7-4EB7-A189-3D9717EBB780}" destId="{EC4415E0-4DDF-4B46-896B-05564691B146}" srcOrd="1" destOrd="0" parTransId="{0050FF39-404A-4C74-B00C-677D6554DBDE}" sibTransId="{DAD80B26-BB4B-430F-A571-DEFA34D320DF}"/>
    <dgm:cxn modelId="{4418BF99-9A74-4370-BA3C-CA8D850040A7}" type="presOf" srcId="{B2A53D4A-7166-4371-946B-36C63894F4D4}" destId="{C7183CFA-3989-4655-B13C-CD8312E008BF}" srcOrd="0" destOrd="0" presId="urn:microsoft.com/office/officeart/2018/2/layout/IconVerticalSolidList"/>
    <dgm:cxn modelId="{7A72FB63-BA0C-461B-9512-1E17FD539691}" srcId="{6F5EFCFA-20F7-4EB7-A189-3D9717EBB780}" destId="{B2A53D4A-7166-4371-946B-36C63894F4D4}" srcOrd="0" destOrd="0" parTransId="{89E3A45B-2748-4535-AC2F-636248F66B3F}" sibTransId="{65E3ED00-DA5A-4369-8418-197F8E523FBF}"/>
    <dgm:cxn modelId="{56EA20E9-DA65-4C36-BA34-80560953861C}" type="presOf" srcId="{EC4415E0-4DDF-4B46-896B-05564691B146}" destId="{28077EA9-6877-4E0E-B29A-0C402B22FF7B}" srcOrd="0" destOrd="0" presId="urn:microsoft.com/office/officeart/2018/2/layout/IconVerticalSolidList"/>
    <dgm:cxn modelId="{B9C99A77-D2DE-42CD-B7CF-BB3F19279425}" type="presOf" srcId="{6F5EFCFA-20F7-4EB7-A189-3D9717EBB780}" destId="{D714B2DA-87E0-41C4-991F-30040A95E76A}" srcOrd="0" destOrd="0" presId="urn:microsoft.com/office/officeart/2018/2/layout/IconVerticalSolidList"/>
    <dgm:cxn modelId="{3E8BD569-A241-4791-A1D9-D04B2C08C254}" srcId="{6F5EFCFA-20F7-4EB7-A189-3D9717EBB780}" destId="{E9E43693-F98B-4935-8D8C-AD7FB3EB8BB3}" srcOrd="2" destOrd="0" parTransId="{C84263A9-41C3-4F96-80F0-4B9A51EE0375}" sibTransId="{EB37112B-B331-4619-BB1A-123DCAE5D09C}"/>
    <dgm:cxn modelId="{EE5855AD-4B34-454A-810D-8C439BA58D6B}" type="presOf" srcId="{E9E43693-F98B-4935-8D8C-AD7FB3EB8BB3}" destId="{18006786-C40B-42AD-81BA-E02FDD13727E}" srcOrd="0" destOrd="0" presId="urn:microsoft.com/office/officeart/2018/2/layout/IconVerticalSolidList"/>
    <dgm:cxn modelId="{36D73F70-FEAF-4907-AC83-74BDA0383ACC}" type="presParOf" srcId="{D714B2DA-87E0-41C4-991F-30040A95E76A}" destId="{96BAB5D1-7EB5-43CB-9BCF-75E5F7C38919}" srcOrd="0" destOrd="0" presId="urn:microsoft.com/office/officeart/2018/2/layout/IconVerticalSolidList"/>
    <dgm:cxn modelId="{09BF547D-8600-4B0E-AA0A-63B54B6EBB2C}" type="presParOf" srcId="{96BAB5D1-7EB5-43CB-9BCF-75E5F7C38919}" destId="{36B2303D-216D-4783-8D4B-6BF77AB28CFC}" srcOrd="0" destOrd="0" presId="urn:microsoft.com/office/officeart/2018/2/layout/IconVerticalSolidList"/>
    <dgm:cxn modelId="{3D1A9F51-C7B8-427D-AC81-59ADA12C2003}" type="presParOf" srcId="{96BAB5D1-7EB5-43CB-9BCF-75E5F7C38919}" destId="{34CF4796-3F67-410B-84BB-EC40E42CF622}" srcOrd="1" destOrd="0" presId="urn:microsoft.com/office/officeart/2018/2/layout/IconVerticalSolidList"/>
    <dgm:cxn modelId="{DCBF1A71-3455-4D1A-A173-0F710E77D1C3}" type="presParOf" srcId="{96BAB5D1-7EB5-43CB-9BCF-75E5F7C38919}" destId="{1AECD787-E101-4AC9-A784-F21A35D85381}" srcOrd="2" destOrd="0" presId="urn:microsoft.com/office/officeart/2018/2/layout/IconVerticalSolidList"/>
    <dgm:cxn modelId="{080B7E83-2610-4582-B0EF-1F3DADC82133}" type="presParOf" srcId="{96BAB5D1-7EB5-43CB-9BCF-75E5F7C38919}" destId="{C7183CFA-3989-4655-B13C-CD8312E008BF}" srcOrd="3" destOrd="0" presId="urn:microsoft.com/office/officeart/2018/2/layout/IconVerticalSolidList"/>
    <dgm:cxn modelId="{A0E63E87-7AAB-4EE1-990F-F66EA7F6B957}" type="presParOf" srcId="{D714B2DA-87E0-41C4-991F-30040A95E76A}" destId="{82E4DCDD-1FC3-4762-B730-70E4C680CDA1}" srcOrd="1" destOrd="0" presId="urn:microsoft.com/office/officeart/2018/2/layout/IconVerticalSolidList"/>
    <dgm:cxn modelId="{F2B89EE5-381F-4A73-B7CF-04AE7E373C28}" type="presParOf" srcId="{D714B2DA-87E0-41C4-991F-30040A95E76A}" destId="{A2A7D073-1917-460B-97BA-8663431AC80D}" srcOrd="2" destOrd="0" presId="urn:microsoft.com/office/officeart/2018/2/layout/IconVerticalSolidList"/>
    <dgm:cxn modelId="{42CC36AA-BE43-44D5-BDF8-89C59FA390E4}" type="presParOf" srcId="{A2A7D073-1917-460B-97BA-8663431AC80D}" destId="{96A53141-AC9C-4783-ACDA-548F2E740FD5}" srcOrd="0" destOrd="0" presId="urn:microsoft.com/office/officeart/2018/2/layout/IconVerticalSolidList"/>
    <dgm:cxn modelId="{4D6994EC-D009-41CD-A3C6-132B48F1E502}" type="presParOf" srcId="{A2A7D073-1917-460B-97BA-8663431AC80D}" destId="{A29AB2E0-05DA-4419-B835-9E8BBE9D7211}" srcOrd="1" destOrd="0" presId="urn:microsoft.com/office/officeart/2018/2/layout/IconVerticalSolidList"/>
    <dgm:cxn modelId="{618DB8A3-D544-4A1E-A4D8-E007E97C2E98}" type="presParOf" srcId="{A2A7D073-1917-460B-97BA-8663431AC80D}" destId="{CB4A7644-EB0E-4C75-87FB-28D664DFEC87}" srcOrd="2" destOrd="0" presId="urn:microsoft.com/office/officeart/2018/2/layout/IconVerticalSolidList"/>
    <dgm:cxn modelId="{713C8A90-9AB0-4845-A4D5-95C8A4CC2E7B}" type="presParOf" srcId="{A2A7D073-1917-460B-97BA-8663431AC80D}" destId="{28077EA9-6877-4E0E-B29A-0C402B22FF7B}" srcOrd="3" destOrd="0" presId="urn:microsoft.com/office/officeart/2018/2/layout/IconVerticalSolidList"/>
    <dgm:cxn modelId="{E5D96124-D555-486D-BCC1-A0771514ADFC}" type="presParOf" srcId="{D714B2DA-87E0-41C4-991F-30040A95E76A}" destId="{4B6028A3-99A2-40C6-8804-B93FE1DB2C14}" srcOrd="3" destOrd="0" presId="urn:microsoft.com/office/officeart/2018/2/layout/IconVerticalSolidList"/>
    <dgm:cxn modelId="{4552859C-D9AD-4CCC-82EE-990D1F3E88ED}" type="presParOf" srcId="{D714B2DA-87E0-41C4-991F-30040A95E76A}" destId="{CCC0659D-E093-46AC-A90E-D42093FD266E}" srcOrd="4" destOrd="0" presId="urn:microsoft.com/office/officeart/2018/2/layout/IconVerticalSolidList"/>
    <dgm:cxn modelId="{00865F13-3E04-41B2-80B4-739043592C54}" type="presParOf" srcId="{CCC0659D-E093-46AC-A90E-D42093FD266E}" destId="{B7EC2DCE-C3E9-44E4-B22D-8D761AFB880C}" srcOrd="0" destOrd="0" presId="urn:microsoft.com/office/officeart/2018/2/layout/IconVerticalSolidList"/>
    <dgm:cxn modelId="{8D7FE057-6F3E-4FF0-A1BB-97EF48278308}" type="presParOf" srcId="{CCC0659D-E093-46AC-A90E-D42093FD266E}" destId="{203F2593-65FA-4EF8-88BA-37CCDE03422D}" srcOrd="1" destOrd="0" presId="urn:microsoft.com/office/officeart/2018/2/layout/IconVerticalSolidList"/>
    <dgm:cxn modelId="{D6F98B76-A10F-4227-B971-7653FEC24C8E}" type="presParOf" srcId="{CCC0659D-E093-46AC-A90E-D42093FD266E}" destId="{0D597F69-5C6A-468D-A4FD-E7D36B6E433F}" srcOrd="2" destOrd="0" presId="urn:microsoft.com/office/officeart/2018/2/layout/IconVerticalSolidList"/>
    <dgm:cxn modelId="{856599AC-005B-4495-9A72-C7E2D6EF8D68}" type="presParOf" srcId="{CCC0659D-E093-46AC-A90E-D42093FD266E}" destId="{18006786-C40B-42AD-81BA-E02FDD1372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5EFCFA-20F7-4EB7-A189-3D9717EBB780}"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B2A53D4A-7166-4371-946B-36C63894F4D4}">
      <dgm:prSet/>
      <dgm:spPr/>
      <dgm:t>
        <a:bodyPr/>
        <a:lstStyle/>
        <a:p>
          <a:pPr>
            <a:lnSpc>
              <a:spcPct val="100000"/>
            </a:lnSpc>
          </a:pPr>
          <a:r>
            <a:rPr lang="en-US" dirty="0"/>
            <a:t>Cash match is 20</a:t>
          </a:r>
          <a:r>
            <a:rPr lang="en-US" dirty="0" smtClean="0"/>
            <a:t>%</a:t>
          </a:r>
          <a:endParaRPr lang="en-US" dirty="0"/>
        </a:p>
      </dgm:t>
    </dgm:pt>
    <dgm:pt modelId="{89E3A45B-2748-4535-AC2F-636248F66B3F}" type="parTrans" cxnId="{7A72FB63-BA0C-461B-9512-1E17FD539691}">
      <dgm:prSet/>
      <dgm:spPr/>
      <dgm:t>
        <a:bodyPr/>
        <a:lstStyle/>
        <a:p>
          <a:endParaRPr lang="en-US"/>
        </a:p>
      </dgm:t>
    </dgm:pt>
    <dgm:pt modelId="{65E3ED00-DA5A-4369-8418-197F8E523FBF}" type="sibTrans" cxnId="{7A72FB63-BA0C-461B-9512-1E17FD539691}">
      <dgm:prSet/>
      <dgm:spPr/>
      <dgm:t>
        <a:bodyPr/>
        <a:lstStyle/>
        <a:p>
          <a:endParaRPr lang="en-US"/>
        </a:p>
      </dgm:t>
    </dgm:pt>
    <dgm:pt modelId="{EC4415E0-4DDF-4B46-896B-05564691B146}">
      <dgm:prSet/>
      <dgm:spPr/>
      <dgm:t>
        <a:bodyPr/>
        <a:lstStyle/>
        <a:p>
          <a:pPr>
            <a:lnSpc>
              <a:spcPct val="100000"/>
            </a:lnSpc>
          </a:pPr>
          <a:r>
            <a:rPr lang="en-US" baseline="0" dirty="0"/>
            <a:t>Minimum request is $8,000 </a:t>
          </a:r>
          <a:br>
            <a:rPr lang="en-US" baseline="0" dirty="0"/>
          </a:br>
          <a:r>
            <a:rPr lang="en-US" baseline="0" dirty="0"/>
            <a:t>(total </a:t>
          </a:r>
          <a:r>
            <a:rPr lang="en-US" baseline="0" dirty="0" smtClean="0"/>
            <a:t>project </a:t>
          </a:r>
          <a:r>
            <a:rPr lang="en-US" baseline="0" dirty="0"/>
            <a:t>of $10,000</a:t>
          </a:r>
          <a:r>
            <a:rPr lang="en-US" baseline="0" dirty="0" smtClean="0"/>
            <a:t>)</a:t>
          </a:r>
          <a:endParaRPr lang="en-US" dirty="0"/>
        </a:p>
      </dgm:t>
    </dgm:pt>
    <dgm:pt modelId="{0050FF39-404A-4C74-B00C-677D6554DBDE}" type="parTrans" cxnId="{B9432AB8-A282-4A7F-9CCF-F161C87DE3A4}">
      <dgm:prSet/>
      <dgm:spPr/>
      <dgm:t>
        <a:bodyPr/>
        <a:lstStyle/>
        <a:p>
          <a:endParaRPr lang="en-US"/>
        </a:p>
      </dgm:t>
    </dgm:pt>
    <dgm:pt modelId="{DAD80B26-BB4B-430F-A571-DEFA34D320DF}" type="sibTrans" cxnId="{B9432AB8-A282-4A7F-9CCF-F161C87DE3A4}">
      <dgm:prSet/>
      <dgm:spPr/>
      <dgm:t>
        <a:bodyPr/>
        <a:lstStyle/>
        <a:p>
          <a:endParaRPr lang="en-US"/>
        </a:p>
      </dgm:t>
    </dgm:pt>
    <dgm:pt modelId="{E9E43693-F98B-4935-8D8C-AD7FB3EB8BB3}">
      <dgm:prSet/>
      <dgm:spPr/>
      <dgm:t>
        <a:bodyPr/>
        <a:lstStyle/>
        <a:p>
          <a:pPr>
            <a:lnSpc>
              <a:spcPct val="100000"/>
            </a:lnSpc>
          </a:pPr>
          <a:r>
            <a:rPr lang="en-US" dirty="0" smtClean="0"/>
            <a:t>Maximum </a:t>
          </a:r>
          <a:r>
            <a:rPr lang="en-US" dirty="0"/>
            <a:t>request is $25,000 (total </a:t>
          </a:r>
          <a:r>
            <a:rPr lang="en-US" dirty="0" smtClean="0"/>
            <a:t>project </a:t>
          </a:r>
          <a:r>
            <a:rPr lang="en-US" dirty="0"/>
            <a:t>of $31,250</a:t>
          </a:r>
          <a:r>
            <a:rPr lang="en-US" dirty="0" smtClean="0"/>
            <a:t>)</a:t>
          </a:r>
          <a:endParaRPr lang="en-US" dirty="0"/>
        </a:p>
      </dgm:t>
    </dgm:pt>
    <dgm:pt modelId="{C84263A9-41C3-4F96-80F0-4B9A51EE0375}" type="parTrans" cxnId="{3E8BD569-A241-4791-A1D9-D04B2C08C254}">
      <dgm:prSet/>
      <dgm:spPr/>
      <dgm:t>
        <a:bodyPr/>
        <a:lstStyle/>
        <a:p>
          <a:endParaRPr lang="en-US"/>
        </a:p>
      </dgm:t>
    </dgm:pt>
    <dgm:pt modelId="{EB37112B-B331-4619-BB1A-123DCAE5D09C}" type="sibTrans" cxnId="{3E8BD569-A241-4791-A1D9-D04B2C08C254}">
      <dgm:prSet/>
      <dgm:spPr/>
      <dgm:t>
        <a:bodyPr/>
        <a:lstStyle/>
        <a:p>
          <a:endParaRPr lang="en-US"/>
        </a:p>
      </dgm:t>
    </dgm:pt>
    <dgm:pt modelId="{D714B2DA-87E0-41C4-991F-30040A95E76A}" type="pres">
      <dgm:prSet presAssocID="{6F5EFCFA-20F7-4EB7-A189-3D9717EBB780}" presName="root" presStyleCnt="0">
        <dgm:presLayoutVars>
          <dgm:dir/>
          <dgm:resizeHandles val="exact"/>
        </dgm:presLayoutVars>
      </dgm:prSet>
      <dgm:spPr/>
      <dgm:t>
        <a:bodyPr/>
        <a:lstStyle/>
        <a:p>
          <a:endParaRPr lang="en-US"/>
        </a:p>
      </dgm:t>
    </dgm:pt>
    <dgm:pt modelId="{96BAB5D1-7EB5-43CB-9BCF-75E5F7C38919}" type="pres">
      <dgm:prSet presAssocID="{B2A53D4A-7166-4371-946B-36C63894F4D4}" presName="compNode" presStyleCnt="0"/>
      <dgm:spPr/>
    </dgm:pt>
    <dgm:pt modelId="{36B2303D-216D-4783-8D4B-6BF77AB28CFC}" type="pres">
      <dgm:prSet presAssocID="{B2A53D4A-7166-4371-946B-36C63894F4D4}" presName="bgRect" presStyleLbl="bgShp" presStyleIdx="0" presStyleCnt="3"/>
      <dgm:spPr/>
    </dgm:pt>
    <dgm:pt modelId="{34CF4796-3F67-410B-84BB-EC40E42CF622}" type="pres">
      <dgm:prSet presAssocID="{B2A53D4A-7166-4371-946B-36C63894F4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Money"/>
        </a:ext>
      </dgm:extLst>
    </dgm:pt>
    <dgm:pt modelId="{1AECD787-E101-4AC9-A784-F21A35D85381}" type="pres">
      <dgm:prSet presAssocID="{B2A53D4A-7166-4371-946B-36C63894F4D4}" presName="spaceRect" presStyleCnt="0"/>
      <dgm:spPr/>
    </dgm:pt>
    <dgm:pt modelId="{C7183CFA-3989-4655-B13C-CD8312E008BF}" type="pres">
      <dgm:prSet presAssocID="{B2A53D4A-7166-4371-946B-36C63894F4D4}" presName="parTx" presStyleLbl="revTx" presStyleIdx="0" presStyleCnt="3">
        <dgm:presLayoutVars>
          <dgm:chMax val="0"/>
          <dgm:chPref val="0"/>
        </dgm:presLayoutVars>
      </dgm:prSet>
      <dgm:spPr/>
      <dgm:t>
        <a:bodyPr/>
        <a:lstStyle/>
        <a:p>
          <a:endParaRPr lang="en-US"/>
        </a:p>
      </dgm:t>
    </dgm:pt>
    <dgm:pt modelId="{82E4DCDD-1FC3-4762-B730-70E4C680CDA1}" type="pres">
      <dgm:prSet presAssocID="{65E3ED00-DA5A-4369-8418-197F8E523FBF}" presName="sibTrans" presStyleCnt="0"/>
      <dgm:spPr/>
    </dgm:pt>
    <dgm:pt modelId="{A2A7D073-1917-460B-97BA-8663431AC80D}" type="pres">
      <dgm:prSet presAssocID="{EC4415E0-4DDF-4B46-896B-05564691B146}" presName="compNode" presStyleCnt="0"/>
      <dgm:spPr/>
    </dgm:pt>
    <dgm:pt modelId="{96A53141-AC9C-4783-ACDA-548F2E740FD5}" type="pres">
      <dgm:prSet presAssocID="{EC4415E0-4DDF-4B46-896B-05564691B146}" presName="bgRect" presStyleLbl="bgShp" presStyleIdx="1" presStyleCnt="3"/>
      <dgm:spPr/>
    </dgm:pt>
    <dgm:pt modelId="{A29AB2E0-05DA-4419-B835-9E8BBE9D7211}" type="pres">
      <dgm:prSet presAssocID="{EC4415E0-4DDF-4B46-896B-05564691B1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Dollar"/>
        </a:ext>
      </dgm:extLst>
    </dgm:pt>
    <dgm:pt modelId="{CB4A7644-EB0E-4C75-87FB-28D664DFEC87}" type="pres">
      <dgm:prSet presAssocID="{EC4415E0-4DDF-4B46-896B-05564691B146}" presName="spaceRect" presStyleCnt="0"/>
      <dgm:spPr/>
    </dgm:pt>
    <dgm:pt modelId="{28077EA9-6877-4E0E-B29A-0C402B22FF7B}" type="pres">
      <dgm:prSet presAssocID="{EC4415E0-4DDF-4B46-896B-05564691B146}" presName="parTx" presStyleLbl="revTx" presStyleIdx="1" presStyleCnt="3">
        <dgm:presLayoutVars>
          <dgm:chMax val="0"/>
          <dgm:chPref val="0"/>
        </dgm:presLayoutVars>
      </dgm:prSet>
      <dgm:spPr/>
      <dgm:t>
        <a:bodyPr/>
        <a:lstStyle/>
        <a:p>
          <a:endParaRPr lang="en-US"/>
        </a:p>
      </dgm:t>
    </dgm:pt>
    <dgm:pt modelId="{4B6028A3-99A2-40C6-8804-B93FE1DB2C14}" type="pres">
      <dgm:prSet presAssocID="{DAD80B26-BB4B-430F-A571-DEFA34D320DF}" presName="sibTrans" presStyleCnt="0"/>
      <dgm:spPr/>
    </dgm:pt>
    <dgm:pt modelId="{CCC0659D-E093-46AC-A90E-D42093FD266E}" type="pres">
      <dgm:prSet presAssocID="{E9E43693-F98B-4935-8D8C-AD7FB3EB8BB3}" presName="compNode" presStyleCnt="0"/>
      <dgm:spPr/>
    </dgm:pt>
    <dgm:pt modelId="{B7EC2DCE-C3E9-44E4-B22D-8D761AFB880C}" type="pres">
      <dgm:prSet presAssocID="{E9E43693-F98B-4935-8D8C-AD7FB3EB8BB3}" presName="bgRect" presStyleLbl="bgShp" presStyleIdx="2" presStyleCnt="3"/>
      <dgm:spPr/>
    </dgm:pt>
    <dgm:pt modelId="{203F2593-65FA-4EF8-88BA-37CCDE03422D}" type="pres">
      <dgm:prSet presAssocID="{E9E43693-F98B-4935-8D8C-AD7FB3EB8B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Coins"/>
        </a:ext>
      </dgm:extLst>
    </dgm:pt>
    <dgm:pt modelId="{0D597F69-5C6A-468D-A4FD-E7D36B6E433F}" type="pres">
      <dgm:prSet presAssocID="{E9E43693-F98B-4935-8D8C-AD7FB3EB8BB3}" presName="spaceRect" presStyleCnt="0"/>
      <dgm:spPr/>
    </dgm:pt>
    <dgm:pt modelId="{18006786-C40B-42AD-81BA-E02FDD13727E}" type="pres">
      <dgm:prSet presAssocID="{E9E43693-F98B-4935-8D8C-AD7FB3EB8BB3}" presName="parTx" presStyleLbl="revTx" presStyleIdx="2" presStyleCnt="3">
        <dgm:presLayoutVars>
          <dgm:chMax val="0"/>
          <dgm:chPref val="0"/>
        </dgm:presLayoutVars>
      </dgm:prSet>
      <dgm:spPr/>
      <dgm:t>
        <a:bodyPr/>
        <a:lstStyle/>
        <a:p>
          <a:endParaRPr lang="en-US"/>
        </a:p>
      </dgm:t>
    </dgm:pt>
  </dgm:ptLst>
  <dgm:cxnLst>
    <dgm:cxn modelId="{B9432AB8-A282-4A7F-9CCF-F161C87DE3A4}" srcId="{6F5EFCFA-20F7-4EB7-A189-3D9717EBB780}" destId="{EC4415E0-4DDF-4B46-896B-05564691B146}" srcOrd="1" destOrd="0" parTransId="{0050FF39-404A-4C74-B00C-677D6554DBDE}" sibTransId="{DAD80B26-BB4B-430F-A571-DEFA34D320DF}"/>
    <dgm:cxn modelId="{4418BF99-9A74-4370-BA3C-CA8D850040A7}" type="presOf" srcId="{B2A53D4A-7166-4371-946B-36C63894F4D4}" destId="{C7183CFA-3989-4655-B13C-CD8312E008BF}" srcOrd="0" destOrd="0" presId="urn:microsoft.com/office/officeart/2018/2/layout/IconVerticalSolidList"/>
    <dgm:cxn modelId="{7A72FB63-BA0C-461B-9512-1E17FD539691}" srcId="{6F5EFCFA-20F7-4EB7-A189-3D9717EBB780}" destId="{B2A53D4A-7166-4371-946B-36C63894F4D4}" srcOrd="0" destOrd="0" parTransId="{89E3A45B-2748-4535-AC2F-636248F66B3F}" sibTransId="{65E3ED00-DA5A-4369-8418-197F8E523FBF}"/>
    <dgm:cxn modelId="{56EA20E9-DA65-4C36-BA34-80560953861C}" type="presOf" srcId="{EC4415E0-4DDF-4B46-896B-05564691B146}" destId="{28077EA9-6877-4E0E-B29A-0C402B22FF7B}" srcOrd="0" destOrd="0" presId="urn:microsoft.com/office/officeart/2018/2/layout/IconVerticalSolidList"/>
    <dgm:cxn modelId="{B9C99A77-D2DE-42CD-B7CF-BB3F19279425}" type="presOf" srcId="{6F5EFCFA-20F7-4EB7-A189-3D9717EBB780}" destId="{D714B2DA-87E0-41C4-991F-30040A95E76A}" srcOrd="0" destOrd="0" presId="urn:microsoft.com/office/officeart/2018/2/layout/IconVerticalSolidList"/>
    <dgm:cxn modelId="{3E8BD569-A241-4791-A1D9-D04B2C08C254}" srcId="{6F5EFCFA-20F7-4EB7-A189-3D9717EBB780}" destId="{E9E43693-F98B-4935-8D8C-AD7FB3EB8BB3}" srcOrd="2" destOrd="0" parTransId="{C84263A9-41C3-4F96-80F0-4B9A51EE0375}" sibTransId="{EB37112B-B331-4619-BB1A-123DCAE5D09C}"/>
    <dgm:cxn modelId="{EE5855AD-4B34-454A-810D-8C439BA58D6B}" type="presOf" srcId="{E9E43693-F98B-4935-8D8C-AD7FB3EB8BB3}" destId="{18006786-C40B-42AD-81BA-E02FDD13727E}" srcOrd="0" destOrd="0" presId="urn:microsoft.com/office/officeart/2018/2/layout/IconVerticalSolidList"/>
    <dgm:cxn modelId="{36D73F70-FEAF-4907-AC83-74BDA0383ACC}" type="presParOf" srcId="{D714B2DA-87E0-41C4-991F-30040A95E76A}" destId="{96BAB5D1-7EB5-43CB-9BCF-75E5F7C38919}" srcOrd="0" destOrd="0" presId="urn:microsoft.com/office/officeart/2018/2/layout/IconVerticalSolidList"/>
    <dgm:cxn modelId="{09BF547D-8600-4B0E-AA0A-63B54B6EBB2C}" type="presParOf" srcId="{96BAB5D1-7EB5-43CB-9BCF-75E5F7C38919}" destId="{36B2303D-216D-4783-8D4B-6BF77AB28CFC}" srcOrd="0" destOrd="0" presId="urn:microsoft.com/office/officeart/2018/2/layout/IconVerticalSolidList"/>
    <dgm:cxn modelId="{3D1A9F51-C7B8-427D-AC81-59ADA12C2003}" type="presParOf" srcId="{96BAB5D1-7EB5-43CB-9BCF-75E5F7C38919}" destId="{34CF4796-3F67-410B-84BB-EC40E42CF622}" srcOrd="1" destOrd="0" presId="urn:microsoft.com/office/officeart/2018/2/layout/IconVerticalSolidList"/>
    <dgm:cxn modelId="{DCBF1A71-3455-4D1A-A173-0F710E77D1C3}" type="presParOf" srcId="{96BAB5D1-7EB5-43CB-9BCF-75E5F7C38919}" destId="{1AECD787-E101-4AC9-A784-F21A35D85381}" srcOrd="2" destOrd="0" presId="urn:microsoft.com/office/officeart/2018/2/layout/IconVerticalSolidList"/>
    <dgm:cxn modelId="{080B7E83-2610-4582-B0EF-1F3DADC82133}" type="presParOf" srcId="{96BAB5D1-7EB5-43CB-9BCF-75E5F7C38919}" destId="{C7183CFA-3989-4655-B13C-CD8312E008BF}" srcOrd="3" destOrd="0" presId="urn:microsoft.com/office/officeart/2018/2/layout/IconVerticalSolidList"/>
    <dgm:cxn modelId="{A0E63E87-7AAB-4EE1-990F-F66EA7F6B957}" type="presParOf" srcId="{D714B2DA-87E0-41C4-991F-30040A95E76A}" destId="{82E4DCDD-1FC3-4762-B730-70E4C680CDA1}" srcOrd="1" destOrd="0" presId="urn:microsoft.com/office/officeart/2018/2/layout/IconVerticalSolidList"/>
    <dgm:cxn modelId="{F2B89EE5-381F-4A73-B7CF-04AE7E373C28}" type="presParOf" srcId="{D714B2DA-87E0-41C4-991F-30040A95E76A}" destId="{A2A7D073-1917-460B-97BA-8663431AC80D}" srcOrd="2" destOrd="0" presId="urn:microsoft.com/office/officeart/2018/2/layout/IconVerticalSolidList"/>
    <dgm:cxn modelId="{42CC36AA-BE43-44D5-BDF8-89C59FA390E4}" type="presParOf" srcId="{A2A7D073-1917-460B-97BA-8663431AC80D}" destId="{96A53141-AC9C-4783-ACDA-548F2E740FD5}" srcOrd="0" destOrd="0" presId="urn:microsoft.com/office/officeart/2018/2/layout/IconVerticalSolidList"/>
    <dgm:cxn modelId="{4D6994EC-D009-41CD-A3C6-132B48F1E502}" type="presParOf" srcId="{A2A7D073-1917-460B-97BA-8663431AC80D}" destId="{A29AB2E0-05DA-4419-B835-9E8BBE9D7211}" srcOrd="1" destOrd="0" presId="urn:microsoft.com/office/officeart/2018/2/layout/IconVerticalSolidList"/>
    <dgm:cxn modelId="{618DB8A3-D544-4A1E-A4D8-E007E97C2E98}" type="presParOf" srcId="{A2A7D073-1917-460B-97BA-8663431AC80D}" destId="{CB4A7644-EB0E-4C75-87FB-28D664DFEC87}" srcOrd="2" destOrd="0" presId="urn:microsoft.com/office/officeart/2018/2/layout/IconVerticalSolidList"/>
    <dgm:cxn modelId="{713C8A90-9AB0-4845-A4D5-95C8A4CC2E7B}" type="presParOf" srcId="{A2A7D073-1917-460B-97BA-8663431AC80D}" destId="{28077EA9-6877-4E0E-B29A-0C402B22FF7B}" srcOrd="3" destOrd="0" presId="urn:microsoft.com/office/officeart/2018/2/layout/IconVerticalSolidList"/>
    <dgm:cxn modelId="{E5D96124-D555-486D-BCC1-A0771514ADFC}" type="presParOf" srcId="{D714B2DA-87E0-41C4-991F-30040A95E76A}" destId="{4B6028A3-99A2-40C6-8804-B93FE1DB2C14}" srcOrd="3" destOrd="0" presId="urn:microsoft.com/office/officeart/2018/2/layout/IconVerticalSolidList"/>
    <dgm:cxn modelId="{4552859C-D9AD-4CCC-82EE-990D1F3E88ED}" type="presParOf" srcId="{D714B2DA-87E0-41C4-991F-30040A95E76A}" destId="{CCC0659D-E093-46AC-A90E-D42093FD266E}" srcOrd="4" destOrd="0" presId="urn:microsoft.com/office/officeart/2018/2/layout/IconVerticalSolidList"/>
    <dgm:cxn modelId="{00865F13-3E04-41B2-80B4-739043592C54}" type="presParOf" srcId="{CCC0659D-E093-46AC-A90E-D42093FD266E}" destId="{B7EC2DCE-C3E9-44E4-B22D-8D761AFB880C}" srcOrd="0" destOrd="0" presId="urn:microsoft.com/office/officeart/2018/2/layout/IconVerticalSolidList"/>
    <dgm:cxn modelId="{8D7FE057-6F3E-4FF0-A1BB-97EF48278308}" type="presParOf" srcId="{CCC0659D-E093-46AC-A90E-D42093FD266E}" destId="{203F2593-65FA-4EF8-88BA-37CCDE03422D}" srcOrd="1" destOrd="0" presId="urn:microsoft.com/office/officeart/2018/2/layout/IconVerticalSolidList"/>
    <dgm:cxn modelId="{D6F98B76-A10F-4227-B971-7653FEC24C8E}" type="presParOf" srcId="{CCC0659D-E093-46AC-A90E-D42093FD266E}" destId="{0D597F69-5C6A-468D-A4FD-E7D36B6E433F}" srcOrd="2" destOrd="0" presId="urn:microsoft.com/office/officeart/2018/2/layout/IconVerticalSolidList"/>
    <dgm:cxn modelId="{856599AC-005B-4495-9A72-C7E2D6EF8D68}" type="presParOf" srcId="{CCC0659D-E093-46AC-A90E-D42093FD266E}" destId="{18006786-C40B-42AD-81BA-E02FDD1372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FF4D8A-943A-40CB-87C6-508FDB6E79E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1313797-4CA6-448E-9473-9EDDF6643C94}">
      <dgm:prSet/>
      <dgm:spPr/>
      <dgm:t>
        <a:bodyPr/>
        <a:lstStyle/>
        <a:p>
          <a:r>
            <a:rPr lang="en-US" dirty="0"/>
            <a:t>Advertising awardee will open a separate account for TRIPP with vendor setting up as Visit Frederick /  (awardee name and address). </a:t>
          </a:r>
        </a:p>
      </dgm:t>
    </dgm:pt>
    <dgm:pt modelId="{574B7D1F-6938-46E1-BCBB-250DA68B543B}" type="parTrans" cxnId="{B8391538-121F-4706-8609-889590BE7BBF}">
      <dgm:prSet/>
      <dgm:spPr/>
      <dgm:t>
        <a:bodyPr/>
        <a:lstStyle/>
        <a:p>
          <a:endParaRPr lang="en-US"/>
        </a:p>
      </dgm:t>
    </dgm:pt>
    <dgm:pt modelId="{F3F8A518-8E6E-460E-A088-9D2E291431FC}" type="sibTrans" cxnId="{B8391538-121F-4706-8609-889590BE7BBF}">
      <dgm:prSet/>
      <dgm:spPr/>
      <dgm:t>
        <a:bodyPr/>
        <a:lstStyle/>
        <a:p>
          <a:endParaRPr lang="en-US"/>
        </a:p>
      </dgm:t>
    </dgm:pt>
    <dgm:pt modelId="{BD638DB9-D2F0-4A2A-95FD-073B799F8D4E}">
      <dgm:prSet/>
      <dgm:spPr/>
      <dgm:t>
        <a:bodyPr/>
        <a:lstStyle/>
        <a:p>
          <a:r>
            <a:rPr lang="en-US"/>
            <a:t>The awardee will provide vendor’s W-9 form with first payment request.  This form verifies the vendor’s taxpayer identification number.  Payment will be held until W-9 is received.</a:t>
          </a:r>
        </a:p>
      </dgm:t>
    </dgm:pt>
    <dgm:pt modelId="{CA202CDD-09DA-4944-91C6-B93B7D23C5D0}" type="parTrans" cxnId="{8120D485-0D5A-4C4F-9AF5-A423F450C894}">
      <dgm:prSet/>
      <dgm:spPr/>
      <dgm:t>
        <a:bodyPr/>
        <a:lstStyle/>
        <a:p>
          <a:endParaRPr lang="en-US"/>
        </a:p>
      </dgm:t>
    </dgm:pt>
    <dgm:pt modelId="{5775FBEC-5577-4AF5-9BE1-A0B230E3FEB9}" type="sibTrans" cxnId="{8120D485-0D5A-4C4F-9AF5-A423F450C894}">
      <dgm:prSet/>
      <dgm:spPr/>
      <dgm:t>
        <a:bodyPr/>
        <a:lstStyle/>
        <a:p>
          <a:endParaRPr lang="en-US"/>
        </a:p>
      </dgm:t>
    </dgm:pt>
    <dgm:pt modelId="{211EF6CC-0C4F-4EF1-BA2A-28D8D99CBE34}" type="pres">
      <dgm:prSet presAssocID="{5EFF4D8A-943A-40CB-87C6-508FDB6E79EE}" presName="hierChild1" presStyleCnt="0">
        <dgm:presLayoutVars>
          <dgm:chPref val="1"/>
          <dgm:dir/>
          <dgm:animOne val="branch"/>
          <dgm:animLvl val="lvl"/>
          <dgm:resizeHandles/>
        </dgm:presLayoutVars>
      </dgm:prSet>
      <dgm:spPr/>
      <dgm:t>
        <a:bodyPr/>
        <a:lstStyle/>
        <a:p>
          <a:endParaRPr lang="en-US"/>
        </a:p>
      </dgm:t>
    </dgm:pt>
    <dgm:pt modelId="{A49845CF-B29D-4A57-831D-7DAF0E96319A}" type="pres">
      <dgm:prSet presAssocID="{61313797-4CA6-448E-9473-9EDDF6643C94}" presName="hierRoot1" presStyleCnt="0"/>
      <dgm:spPr/>
    </dgm:pt>
    <dgm:pt modelId="{75D39657-BC54-42E8-ACB2-F3E0FFE29047}" type="pres">
      <dgm:prSet presAssocID="{61313797-4CA6-448E-9473-9EDDF6643C94}" presName="composite" presStyleCnt="0"/>
      <dgm:spPr/>
    </dgm:pt>
    <dgm:pt modelId="{FEE3E341-B3D8-423A-8F92-3F22E255AA10}" type="pres">
      <dgm:prSet presAssocID="{61313797-4CA6-448E-9473-9EDDF6643C94}" presName="background" presStyleLbl="node0" presStyleIdx="0" presStyleCnt="2"/>
      <dgm:spPr/>
    </dgm:pt>
    <dgm:pt modelId="{52EAD7EB-92DA-4DCE-BA4D-D8B4A7D78C3F}" type="pres">
      <dgm:prSet presAssocID="{61313797-4CA6-448E-9473-9EDDF6643C94}" presName="text" presStyleLbl="fgAcc0" presStyleIdx="0" presStyleCnt="2">
        <dgm:presLayoutVars>
          <dgm:chPref val="3"/>
        </dgm:presLayoutVars>
      </dgm:prSet>
      <dgm:spPr/>
      <dgm:t>
        <a:bodyPr/>
        <a:lstStyle/>
        <a:p>
          <a:endParaRPr lang="en-US"/>
        </a:p>
      </dgm:t>
    </dgm:pt>
    <dgm:pt modelId="{11770206-AB66-4FA0-8DDD-80A6D1BC617A}" type="pres">
      <dgm:prSet presAssocID="{61313797-4CA6-448E-9473-9EDDF6643C94}" presName="hierChild2" presStyleCnt="0"/>
      <dgm:spPr/>
    </dgm:pt>
    <dgm:pt modelId="{1E45AD37-F093-4ECB-8D98-FD3286CF8233}" type="pres">
      <dgm:prSet presAssocID="{BD638DB9-D2F0-4A2A-95FD-073B799F8D4E}" presName="hierRoot1" presStyleCnt="0"/>
      <dgm:spPr/>
    </dgm:pt>
    <dgm:pt modelId="{0F01D35E-15DF-4554-8624-5287C5840F0A}" type="pres">
      <dgm:prSet presAssocID="{BD638DB9-D2F0-4A2A-95FD-073B799F8D4E}" presName="composite" presStyleCnt="0"/>
      <dgm:spPr/>
    </dgm:pt>
    <dgm:pt modelId="{9EA791F0-70FC-49C1-AE37-5CE493E9A76E}" type="pres">
      <dgm:prSet presAssocID="{BD638DB9-D2F0-4A2A-95FD-073B799F8D4E}" presName="background" presStyleLbl="node0" presStyleIdx="1" presStyleCnt="2"/>
      <dgm:spPr/>
    </dgm:pt>
    <dgm:pt modelId="{EA8EA6C3-F700-4430-A7E7-0A7ADB915A76}" type="pres">
      <dgm:prSet presAssocID="{BD638DB9-D2F0-4A2A-95FD-073B799F8D4E}" presName="text" presStyleLbl="fgAcc0" presStyleIdx="1" presStyleCnt="2">
        <dgm:presLayoutVars>
          <dgm:chPref val="3"/>
        </dgm:presLayoutVars>
      </dgm:prSet>
      <dgm:spPr/>
      <dgm:t>
        <a:bodyPr/>
        <a:lstStyle/>
        <a:p>
          <a:endParaRPr lang="en-US"/>
        </a:p>
      </dgm:t>
    </dgm:pt>
    <dgm:pt modelId="{46D2FD03-44B9-493A-9EBA-14AF7093A6F4}" type="pres">
      <dgm:prSet presAssocID="{BD638DB9-D2F0-4A2A-95FD-073B799F8D4E}" presName="hierChild2" presStyleCnt="0"/>
      <dgm:spPr/>
    </dgm:pt>
  </dgm:ptLst>
  <dgm:cxnLst>
    <dgm:cxn modelId="{3513B2CB-B653-4EBD-862E-5DFD3A8FF484}" type="presOf" srcId="{5EFF4D8A-943A-40CB-87C6-508FDB6E79EE}" destId="{211EF6CC-0C4F-4EF1-BA2A-28D8D99CBE34}" srcOrd="0" destOrd="0" presId="urn:microsoft.com/office/officeart/2005/8/layout/hierarchy1"/>
    <dgm:cxn modelId="{B8391538-121F-4706-8609-889590BE7BBF}" srcId="{5EFF4D8A-943A-40CB-87C6-508FDB6E79EE}" destId="{61313797-4CA6-448E-9473-9EDDF6643C94}" srcOrd="0" destOrd="0" parTransId="{574B7D1F-6938-46E1-BCBB-250DA68B543B}" sibTransId="{F3F8A518-8E6E-460E-A088-9D2E291431FC}"/>
    <dgm:cxn modelId="{8120D485-0D5A-4C4F-9AF5-A423F450C894}" srcId="{5EFF4D8A-943A-40CB-87C6-508FDB6E79EE}" destId="{BD638DB9-D2F0-4A2A-95FD-073B799F8D4E}" srcOrd="1" destOrd="0" parTransId="{CA202CDD-09DA-4944-91C6-B93B7D23C5D0}" sibTransId="{5775FBEC-5577-4AF5-9BE1-A0B230E3FEB9}"/>
    <dgm:cxn modelId="{5736CCF0-BA36-4F3F-9A6D-F439E922C197}" type="presOf" srcId="{BD638DB9-D2F0-4A2A-95FD-073B799F8D4E}" destId="{EA8EA6C3-F700-4430-A7E7-0A7ADB915A76}" srcOrd="0" destOrd="0" presId="urn:microsoft.com/office/officeart/2005/8/layout/hierarchy1"/>
    <dgm:cxn modelId="{651B7332-31F0-43CD-A2C0-6846723F22C6}" type="presOf" srcId="{61313797-4CA6-448E-9473-9EDDF6643C94}" destId="{52EAD7EB-92DA-4DCE-BA4D-D8B4A7D78C3F}" srcOrd="0" destOrd="0" presId="urn:microsoft.com/office/officeart/2005/8/layout/hierarchy1"/>
    <dgm:cxn modelId="{60E89B43-197B-4E6F-A9AC-85BB3721CA85}" type="presParOf" srcId="{211EF6CC-0C4F-4EF1-BA2A-28D8D99CBE34}" destId="{A49845CF-B29D-4A57-831D-7DAF0E96319A}" srcOrd="0" destOrd="0" presId="urn:microsoft.com/office/officeart/2005/8/layout/hierarchy1"/>
    <dgm:cxn modelId="{F51F64DA-3D1B-4AB9-AB76-ED655F71686A}" type="presParOf" srcId="{A49845CF-B29D-4A57-831D-7DAF0E96319A}" destId="{75D39657-BC54-42E8-ACB2-F3E0FFE29047}" srcOrd="0" destOrd="0" presId="urn:microsoft.com/office/officeart/2005/8/layout/hierarchy1"/>
    <dgm:cxn modelId="{B1ED21FD-78C5-4DC0-BA89-924393BE0C7E}" type="presParOf" srcId="{75D39657-BC54-42E8-ACB2-F3E0FFE29047}" destId="{FEE3E341-B3D8-423A-8F92-3F22E255AA10}" srcOrd="0" destOrd="0" presId="urn:microsoft.com/office/officeart/2005/8/layout/hierarchy1"/>
    <dgm:cxn modelId="{257301C8-3C22-431C-A0E3-85BA85EB3CFC}" type="presParOf" srcId="{75D39657-BC54-42E8-ACB2-F3E0FFE29047}" destId="{52EAD7EB-92DA-4DCE-BA4D-D8B4A7D78C3F}" srcOrd="1" destOrd="0" presId="urn:microsoft.com/office/officeart/2005/8/layout/hierarchy1"/>
    <dgm:cxn modelId="{6036E965-C8BB-402A-A37E-8C87D43BB113}" type="presParOf" srcId="{A49845CF-B29D-4A57-831D-7DAF0E96319A}" destId="{11770206-AB66-4FA0-8DDD-80A6D1BC617A}" srcOrd="1" destOrd="0" presId="urn:microsoft.com/office/officeart/2005/8/layout/hierarchy1"/>
    <dgm:cxn modelId="{3650E13F-9BAC-47EC-BEB6-562EC6FD8862}" type="presParOf" srcId="{211EF6CC-0C4F-4EF1-BA2A-28D8D99CBE34}" destId="{1E45AD37-F093-4ECB-8D98-FD3286CF8233}" srcOrd="1" destOrd="0" presId="urn:microsoft.com/office/officeart/2005/8/layout/hierarchy1"/>
    <dgm:cxn modelId="{68B67296-9DFF-443C-8879-EA930CD49DFA}" type="presParOf" srcId="{1E45AD37-F093-4ECB-8D98-FD3286CF8233}" destId="{0F01D35E-15DF-4554-8624-5287C5840F0A}" srcOrd="0" destOrd="0" presId="urn:microsoft.com/office/officeart/2005/8/layout/hierarchy1"/>
    <dgm:cxn modelId="{CABE0002-4DDF-4018-9555-1FE03F94BBE8}" type="presParOf" srcId="{0F01D35E-15DF-4554-8624-5287C5840F0A}" destId="{9EA791F0-70FC-49C1-AE37-5CE493E9A76E}" srcOrd="0" destOrd="0" presId="urn:microsoft.com/office/officeart/2005/8/layout/hierarchy1"/>
    <dgm:cxn modelId="{42AD7811-CBA1-4222-8E4A-E17075402EF6}" type="presParOf" srcId="{0F01D35E-15DF-4554-8624-5287C5840F0A}" destId="{EA8EA6C3-F700-4430-A7E7-0A7ADB915A76}" srcOrd="1" destOrd="0" presId="urn:microsoft.com/office/officeart/2005/8/layout/hierarchy1"/>
    <dgm:cxn modelId="{EF385C92-C70F-4E27-8034-108B11DDC58C}" type="presParOf" srcId="{1E45AD37-F093-4ECB-8D98-FD3286CF8233}" destId="{46D2FD03-44B9-493A-9EBA-14AF7093A6F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9988A6-1927-4819-B4FF-5FDCACC006C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B2856D2-5F4B-4294-B93D-9D5248AFCA98}">
      <dgm:prSet/>
      <dgm:spPr/>
      <dgm:t>
        <a:bodyPr/>
        <a:lstStyle/>
        <a:p>
          <a:r>
            <a:rPr lang="en-US" dirty="0"/>
            <a:t>Projects should have a lasting impact and contribute to the long-term improvement and development of Tourism in Frederick County. </a:t>
          </a:r>
        </a:p>
      </dgm:t>
    </dgm:pt>
    <dgm:pt modelId="{CCF7F0A3-0D1C-4DD7-AC4E-920911AE7BB5}" type="parTrans" cxnId="{38BB1440-666E-40FD-AF7B-BB3A02BFD0BC}">
      <dgm:prSet/>
      <dgm:spPr/>
      <dgm:t>
        <a:bodyPr/>
        <a:lstStyle/>
        <a:p>
          <a:endParaRPr lang="en-US"/>
        </a:p>
      </dgm:t>
    </dgm:pt>
    <dgm:pt modelId="{FC5BCBE3-1B11-4752-9D0A-C4781AB6328E}" type="sibTrans" cxnId="{38BB1440-666E-40FD-AF7B-BB3A02BFD0BC}">
      <dgm:prSet/>
      <dgm:spPr/>
      <dgm:t>
        <a:bodyPr/>
        <a:lstStyle/>
        <a:p>
          <a:endParaRPr lang="en-US"/>
        </a:p>
      </dgm:t>
    </dgm:pt>
    <dgm:pt modelId="{096297A7-AF36-4CA9-AFEA-DFBE393E8D37}">
      <dgm:prSet/>
      <dgm:spPr/>
      <dgm:t>
        <a:bodyPr/>
        <a:lstStyle/>
        <a:p>
          <a:r>
            <a:rPr lang="en-US"/>
            <a:t>Photography and video can qualify as part of a legacy project, provided Visit Frederick is given access to use those images or video for tourism promotion. </a:t>
          </a:r>
        </a:p>
      </dgm:t>
    </dgm:pt>
    <dgm:pt modelId="{4ED02529-0A0E-4672-B13D-C5BCD40093D0}" type="parTrans" cxnId="{34338BD3-3891-4743-983B-63A83781D4EE}">
      <dgm:prSet/>
      <dgm:spPr/>
      <dgm:t>
        <a:bodyPr/>
        <a:lstStyle/>
        <a:p>
          <a:endParaRPr lang="en-US"/>
        </a:p>
      </dgm:t>
    </dgm:pt>
    <dgm:pt modelId="{604EAB22-F63D-4409-BCA7-C717B049C289}" type="sibTrans" cxnId="{34338BD3-3891-4743-983B-63A83781D4EE}">
      <dgm:prSet/>
      <dgm:spPr/>
      <dgm:t>
        <a:bodyPr/>
        <a:lstStyle/>
        <a:p>
          <a:endParaRPr lang="en-US"/>
        </a:p>
      </dgm:t>
    </dgm:pt>
    <dgm:pt modelId="{5B818516-A646-46A3-85AF-7FB47C5C2FF9}">
      <dgm:prSet/>
      <dgm:spPr/>
      <dgm:t>
        <a:bodyPr/>
        <a:lstStyle/>
        <a:p>
          <a:r>
            <a:rPr lang="en-US"/>
            <a:t>Projects that are temporary in scope or one-time events, are not eligible for legacy funding. </a:t>
          </a:r>
        </a:p>
      </dgm:t>
    </dgm:pt>
    <dgm:pt modelId="{D4296F3F-8A90-4BE1-8E82-A4CED09D0445}" type="parTrans" cxnId="{9AA26893-982D-4C12-9A0E-444E43B6373A}">
      <dgm:prSet/>
      <dgm:spPr/>
      <dgm:t>
        <a:bodyPr/>
        <a:lstStyle/>
        <a:p>
          <a:endParaRPr lang="en-US"/>
        </a:p>
      </dgm:t>
    </dgm:pt>
    <dgm:pt modelId="{0F8BF215-9445-4649-A266-4B30D3CE96E8}" type="sibTrans" cxnId="{9AA26893-982D-4C12-9A0E-444E43B6373A}">
      <dgm:prSet/>
      <dgm:spPr/>
      <dgm:t>
        <a:bodyPr/>
        <a:lstStyle/>
        <a:p>
          <a:endParaRPr lang="en-US"/>
        </a:p>
      </dgm:t>
    </dgm:pt>
    <dgm:pt modelId="{75CDF4EE-F796-48BE-94E5-86C2633C3716}">
      <dgm:prSet/>
      <dgm:spPr/>
      <dgm:t>
        <a:bodyPr/>
        <a:lstStyle/>
        <a:p>
          <a:r>
            <a:rPr lang="en-US"/>
            <a:t>Marketing expenses may not be covered with Legacy Grant funds, including poster printing, direct mail advertising, or trade show registrations.</a:t>
          </a:r>
        </a:p>
      </dgm:t>
    </dgm:pt>
    <dgm:pt modelId="{3F0C0473-C708-467C-A577-AC7BB587897A}" type="parTrans" cxnId="{E826E546-3641-4040-BE65-3C732809B394}">
      <dgm:prSet/>
      <dgm:spPr/>
      <dgm:t>
        <a:bodyPr/>
        <a:lstStyle/>
        <a:p>
          <a:endParaRPr lang="en-US"/>
        </a:p>
      </dgm:t>
    </dgm:pt>
    <dgm:pt modelId="{8F273D51-967F-4D91-AEDE-CBC9FE78171C}" type="sibTrans" cxnId="{E826E546-3641-4040-BE65-3C732809B394}">
      <dgm:prSet/>
      <dgm:spPr/>
      <dgm:t>
        <a:bodyPr/>
        <a:lstStyle/>
        <a:p>
          <a:endParaRPr lang="en-US"/>
        </a:p>
      </dgm:t>
    </dgm:pt>
    <dgm:pt modelId="{12C34A0C-E9A1-4A25-B53B-350CDC22443A}">
      <dgm:prSet/>
      <dgm:spPr/>
      <dgm:t>
        <a:bodyPr/>
        <a:lstStyle/>
        <a:p>
          <a:r>
            <a:rPr lang="en-US"/>
            <a:t>If a project is determined to not be eligible for Legacy funding, it may still be approved for Development funding.</a:t>
          </a:r>
        </a:p>
      </dgm:t>
    </dgm:pt>
    <dgm:pt modelId="{FFCAB5DC-9F3F-44E5-95DE-C2587D89F834}" type="parTrans" cxnId="{2F919299-4E22-41D9-A9EC-A3F1D6B0A964}">
      <dgm:prSet/>
      <dgm:spPr/>
      <dgm:t>
        <a:bodyPr/>
        <a:lstStyle/>
        <a:p>
          <a:endParaRPr lang="en-US"/>
        </a:p>
      </dgm:t>
    </dgm:pt>
    <dgm:pt modelId="{2F6A2EB8-CB24-4F0D-A1CD-41CA6E72C23B}" type="sibTrans" cxnId="{2F919299-4E22-41D9-A9EC-A3F1D6B0A964}">
      <dgm:prSet/>
      <dgm:spPr/>
      <dgm:t>
        <a:bodyPr/>
        <a:lstStyle/>
        <a:p>
          <a:endParaRPr lang="en-US"/>
        </a:p>
      </dgm:t>
    </dgm:pt>
    <dgm:pt modelId="{7A5023D5-940F-4E78-B12F-464D2CDF2D80}" type="pres">
      <dgm:prSet presAssocID="{C59988A6-1927-4819-B4FF-5FDCACC006C0}" presName="linear" presStyleCnt="0">
        <dgm:presLayoutVars>
          <dgm:animLvl val="lvl"/>
          <dgm:resizeHandles val="exact"/>
        </dgm:presLayoutVars>
      </dgm:prSet>
      <dgm:spPr/>
      <dgm:t>
        <a:bodyPr/>
        <a:lstStyle/>
        <a:p>
          <a:endParaRPr lang="en-US"/>
        </a:p>
      </dgm:t>
    </dgm:pt>
    <dgm:pt modelId="{F5ED8341-EDC8-4693-81C2-CC30A7A280E7}" type="pres">
      <dgm:prSet presAssocID="{EB2856D2-5F4B-4294-B93D-9D5248AFCA98}" presName="parentText" presStyleLbl="node1" presStyleIdx="0" presStyleCnt="5">
        <dgm:presLayoutVars>
          <dgm:chMax val="0"/>
          <dgm:bulletEnabled val="1"/>
        </dgm:presLayoutVars>
      </dgm:prSet>
      <dgm:spPr/>
      <dgm:t>
        <a:bodyPr/>
        <a:lstStyle/>
        <a:p>
          <a:endParaRPr lang="en-US"/>
        </a:p>
      </dgm:t>
    </dgm:pt>
    <dgm:pt modelId="{6911BBB9-C23B-4339-ACD4-2925E218297C}" type="pres">
      <dgm:prSet presAssocID="{FC5BCBE3-1B11-4752-9D0A-C4781AB6328E}" presName="spacer" presStyleCnt="0"/>
      <dgm:spPr/>
    </dgm:pt>
    <dgm:pt modelId="{274C1859-2D3A-4B11-9E67-576D6CA7929C}" type="pres">
      <dgm:prSet presAssocID="{096297A7-AF36-4CA9-AFEA-DFBE393E8D37}" presName="parentText" presStyleLbl="node1" presStyleIdx="1" presStyleCnt="5">
        <dgm:presLayoutVars>
          <dgm:chMax val="0"/>
          <dgm:bulletEnabled val="1"/>
        </dgm:presLayoutVars>
      </dgm:prSet>
      <dgm:spPr/>
      <dgm:t>
        <a:bodyPr/>
        <a:lstStyle/>
        <a:p>
          <a:endParaRPr lang="en-US"/>
        </a:p>
      </dgm:t>
    </dgm:pt>
    <dgm:pt modelId="{BFB6D2B2-BCE4-40C4-90CB-7EEAEAAE6001}" type="pres">
      <dgm:prSet presAssocID="{604EAB22-F63D-4409-BCA7-C717B049C289}" presName="spacer" presStyleCnt="0"/>
      <dgm:spPr/>
    </dgm:pt>
    <dgm:pt modelId="{47542375-973B-4A49-BC74-7736982CD27F}" type="pres">
      <dgm:prSet presAssocID="{5B818516-A646-46A3-85AF-7FB47C5C2FF9}" presName="parentText" presStyleLbl="node1" presStyleIdx="2" presStyleCnt="5">
        <dgm:presLayoutVars>
          <dgm:chMax val="0"/>
          <dgm:bulletEnabled val="1"/>
        </dgm:presLayoutVars>
      </dgm:prSet>
      <dgm:spPr/>
      <dgm:t>
        <a:bodyPr/>
        <a:lstStyle/>
        <a:p>
          <a:endParaRPr lang="en-US"/>
        </a:p>
      </dgm:t>
    </dgm:pt>
    <dgm:pt modelId="{92E1433F-49D8-405D-B10E-77F54BDFE091}" type="pres">
      <dgm:prSet presAssocID="{0F8BF215-9445-4649-A266-4B30D3CE96E8}" presName="spacer" presStyleCnt="0"/>
      <dgm:spPr/>
    </dgm:pt>
    <dgm:pt modelId="{69341714-7536-4B1B-A562-E7CDCC2ED28C}" type="pres">
      <dgm:prSet presAssocID="{75CDF4EE-F796-48BE-94E5-86C2633C3716}" presName="parentText" presStyleLbl="node1" presStyleIdx="3" presStyleCnt="5">
        <dgm:presLayoutVars>
          <dgm:chMax val="0"/>
          <dgm:bulletEnabled val="1"/>
        </dgm:presLayoutVars>
      </dgm:prSet>
      <dgm:spPr/>
      <dgm:t>
        <a:bodyPr/>
        <a:lstStyle/>
        <a:p>
          <a:endParaRPr lang="en-US"/>
        </a:p>
      </dgm:t>
    </dgm:pt>
    <dgm:pt modelId="{8CCBB238-3CCD-4704-B67F-69661152C7E4}" type="pres">
      <dgm:prSet presAssocID="{8F273D51-967F-4D91-AEDE-CBC9FE78171C}" presName="spacer" presStyleCnt="0"/>
      <dgm:spPr/>
    </dgm:pt>
    <dgm:pt modelId="{6DC1C835-A9DE-4450-A30F-994C6125E663}" type="pres">
      <dgm:prSet presAssocID="{12C34A0C-E9A1-4A25-B53B-350CDC22443A}" presName="parentText" presStyleLbl="node1" presStyleIdx="4" presStyleCnt="5">
        <dgm:presLayoutVars>
          <dgm:chMax val="0"/>
          <dgm:bulletEnabled val="1"/>
        </dgm:presLayoutVars>
      </dgm:prSet>
      <dgm:spPr/>
      <dgm:t>
        <a:bodyPr/>
        <a:lstStyle/>
        <a:p>
          <a:endParaRPr lang="en-US"/>
        </a:p>
      </dgm:t>
    </dgm:pt>
  </dgm:ptLst>
  <dgm:cxnLst>
    <dgm:cxn modelId="{9AA26893-982D-4C12-9A0E-444E43B6373A}" srcId="{C59988A6-1927-4819-B4FF-5FDCACC006C0}" destId="{5B818516-A646-46A3-85AF-7FB47C5C2FF9}" srcOrd="2" destOrd="0" parTransId="{D4296F3F-8A90-4BE1-8E82-A4CED09D0445}" sibTransId="{0F8BF215-9445-4649-A266-4B30D3CE96E8}"/>
    <dgm:cxn modelId="{E826E546-3641-4040-BE65-3C732809B394}" srcId="{C59988A6-1927-4819-B4FF-5FDCACC006C0}" destId="{75CDF4EE-F796-48BE-94E5-86C2633C3716}" srcOrd="3" destOrd="0" parTransId="{3F0C0473-C708-467C-A577-AC7BB587897A}" sibTransId="{8F273D51-967F-4D91-AEDE-CBC9FE78171C}"/>
    <dgm:cxn modelId="{645ECC76-E8ED-4E70-A202-490069A89FBA}" type="presOf" srcId="{5B818516-A646-46A3-85AF-7FB47C5C2FF9}" destId="{47542375-973B-4A49-BC74-7736982CD27F}" srcOrd="0" destOrd="0" presId="urn:microsoft.com/office/officeart/2005/8/layout/vList2"/>
    <dgm:cxn modelId="{34338BD3-3891-4743-983B-63A83781D4EE}" srcId="{C59988A6-1927-4819-B4FF-5FDCACC006C0}" destId="{096297A7-AF36-4CA9-AFEA-DFBE393E8D37}" srcOrd="1" destOrd="0" parTransId="{4ED02529-0A0E-4672-B13D-C5BCD40093D0}" sibTransId="{604EAB22-F63D-4409-BCA7-C717B049C289}"/>
    <dgm:cxn modelId="{2F919299-4E22-41D9-A9EC-A3F1D6B0A964}" srcId="{C59988A6-1927-4819-B4FF-5FDCACC006C0}" destId="{12C34A0C-E9A1-4A25-B53B-350CDC22443A}" srcOrd="4" destOrd="0" parTransId="{FFCAB5DC-9F3F-44E5-95DE-C2587D89F834}" sibTransId="{2F6A2EB8-CB24-4F0D-A1CD-41CA6E72C23B}"/>
    <dgm:cxn modelId="{38BB1440-666E-40FD-AF7B-BB3A02BFD0BC}" srcId="{C59988A6-1927-4819-B4FF-5FDCACC006C0}" destId="{EB2856D2-5F4B-4294-B93D-9D5248AFCA98}" srcOrd="0" destOrd="0" parTransId="{CCF7F0A3-0D1C-4DD7-AC4E-920911AE7BB5}" sibTransId="{FC5BCBE3-1B11-4752-9D0A-C4781AB6328E}"/>
    <dgm:cxn modelId="{9DC8D1AA-CF7B-469C-8755-B377322DC5E2}" type="presOf" srcId="{C59988A6-1927-4819-B4FF-5FDCACC006C0}" destId="{7A5023D5-940F-4E78-B12F-464D2CDF2D80}" srcOrd="0" destOrd="0" presId="urn:microsoft.com/office/officeart/2005/8/layout/vList2"/>
    <dgm:cxn modelId="{83BE094E-929A-4BDE-BDDB-0D321C3FD3AB}" type="presOf" srcId="{EB2856D2-5F4B-4294-B93D-9D5248AFCA98}" destId="{F5ED8341-EDC8-4693-81C2-CC30A7A280E7}" srcOrd="0" destOrd="0" presId="urn:microsoft.com/office/officeart/2005/8/layout/vList2"/>
    <dgm:cxn modelId="{A953717A-A984-4900-8858-F5DECABBED09}" type="presOf" srcId="{12C34A0C-E9A1-4A25-B53B-350CDC22443A}" destId="{6DC1C835-A9DE-4450-A30F-994C6125E663}" srcOrd="0" destOrd="0" presId="urn:microsoft.com/office/officeart/2005/8/layout/vList2"/>
    <dgm:cxn modelId="{8A2D3753-5A73-4C50-8E57-0679ADFE6854}" type="presOf" srcId="{096297A7-AF36-4CA9-AFEA-DFBE393E8D37}" destId="{274C1859-2D3A-4B11-9E67-576D6CA7929C}" srcOrd="0" destOrd="0" presId="urn:microsoft.com/office/officeart/2005/8/layout/vList2"/>
    <dgm:cxn modelId="{243CF162-077D-4A27-BB97-C10A2A98EC82}" type="presOf" srcId="{75CDF4EE-F796-48BE-94E5-86C2633C3716}" destId="{69341714-7536-4B1B-A562-E7CDCC2ED28C}" srcOrd="0" destOrd="0" presId="urn:microsoft.com/office/officeart/2005/8/layout/vList2"/>
    <dgm:cxn modelId="{729A8843-D59F-4FE6-A899-90E895059730}" type="presParOf" srcId="{7A5023D5-940F-4E78-B12F-464D2CDF2D80}" destId="{F5ED8341-EDC8-4693-81C2-CC30A7A280E7}" srcOrd="0" destOrd="0" presId="urn:microsoft.com/office/officeart/2005/8/layout/vList2"/>
    <dgm:cxn modelId="{712D77F1-C222-448F-822B-69F6F54317C4}" type="presParOf" srcId="{7A5023D5-940F-4E78-B12F-464D2CDF2D80}" destId="{6911BBB9-C23B-4339-ACD4-2925E218297C}" srcOrd="1" destOrd="0" presId="urn:microsoft.com/office/officeart/2005/8/layout/vList2"/>
    <dgm:cxn modelId="{B36948BB-C3E2-49BB-86D4-2C7E2D5DDCA2}" type="presParOf" srcId="{7A5023D5-940F-4E78-B12F-464D2CDF2D80}" destId="{274C1859-2D3A-4B11-9E67-576D6CA7929C}" srcOrd="2" destOrd="0" presId="urn:microsoft.com/office/officeart/2005/8/layout/vList2"/>
    <dgm:cxn modelId="{CD5D4D33-9386-427A-AB02-3D39E72642D7}" type="presParOf" srcId="{7A5023D5-940F-4E78-B12F-464D2CDF2D80}" destId="{BFB6D2B2-BCE4-40C4-90CB-7EEAEAAE6001}" srcOrd="3" destOrd="0" presId="urn:microsoft.com/office/officeart/2005/8/layout/vList2"/>
    <dgm:cxn modelId="{4F770D8E-2EC8-42A5-BE88-253C747261C4}" type="presParOf" srcId="{7A5023D5-940F-4E78-B12F-464D2CDF2D80}" destId="{47542375-973B-4A49-BC74-7736982CD27F}" srcOrd="4" destOrd="0" presId="urn:microsoft.com/office/officeart/2005/8/layout/vList2"/>
    <dgm:cxn modelId="{7C762F15-08A9-418C-997D-48E4CEF3FB63}" type="presParOf" srcId="{7A5023D5-940F-4E78-B12F-464D2CDF2D80}" destId="{92E1433F-49D8-405D-B10E-77F54BDFE091}" srcOrd="5" destOrd="0" presId="urn:microsoft.com/office/officeart/2005/8/layout/vList2"/>
    <dgm:cxn modelId="{5AF13DBF-153C-45FA-807A-6A4C3DE1910C}" type="presParOf" srcId="{7A5023D5-940F-4E78-B12F-464D2CDF2D80}" destId="{69341714-7536-4B1B-A562-E7CDCC2ED28C}" srcOrd="6" destOrd="0" presId="urn:microsoft.com/office/officeart/2005/8/layout/vList2"/>
    <dgm:cxn modelId="{AEF885C1-27DE-4FBA-9F1F-594D0EA165E6}" type="presParOf" srcId="{7A5023D5-940F-4E78-B12F-464D2CDF2D80}" destId="{8CCBB238-3CCD-4704-B67F-69661152C7E4}" srcOrd="7" destOrd="0" presId="urn:microsoft.com/office/officeart/2005/8/layout/vList2"/>
    <dgm:cxn modelId="{FF61D403-EC26-4287-9D30-D6860A490735}" type="presParOf" srcId="{7A5023D5-940F-4E78-B12F-464D2CDF2D80}" destId="{6DC1C835-A9DE-4450-A30F-994C6125E66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788D9C-6AE3-4700-8A35-78E584725138}"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5CB41F6E-C460-46CA-B61E-E5BA1FF32958}">
      <dgm:prSet/>
      <dgm:spPr/>
      <dgm:t>
        <a:bodyPr/>
        <a:lstStyle/>
        <a:p>
          <a:r>
            <a:rPr lang="en-US"/>
            <a:t>Provides a cash incentive for local non-profit organizations and events that generate a quantity of overnight hotel stays in Frederick County during FY25. </a:t>
          </a:r>
        </a:p>
      </dgm:t>
    </dgm:pt>
    <dgm:pt modelId="{9F85928D-A4C2-477A-87FA-02C3F659B6C9}" type="parTrans" cxnId="{C79E821C-36E4-4006-AB11-5BF5C1F2099C}">
      <dgm:prSet/>
      <dgm:spPr/>
      <dgm:t>
        <a:bodyPr/>
        <a:lstStyle/>
        <a:p>
          <a:endParaRPr lang="en-US"/>
        </a:p>
      </dgm:t>
    </dgm:pt>
    <dgm:pt modelId="{3CAF5F49-78F2-47D2-9F89-6F87F50810C1}" type="sibTrans" cxnId="{C79E821C-36E4-4006-AB11-5BF5C1F2099C}">
      <dgm:prSet/>
      <dgm:spPr/>
      <dgm:t>
        <a:bodyPr/>
        <a:lstStyle/>
        <a:p>
          <a:endParaRPr lang="en-US"/>
        </a:p>
      </dgm:t>
    </dgm:pt>
    <dgm:pt modelId="{5F38426A-7CA8-4C96-A37E-7FFCBD6842FD}">
      <dgm:prSet/>
      <dgm:spPr/>
      <dgm:t>
        <a:bodyPr/>
        <a:lstStyle/>
        <a:p>
          <a:r>
            <a:rPr lang="en-US"/>
            <a:t>At least 10 hotel room nights per hotel must be sold within a single month as a result of the applicant’s efforts on behalf of visitors to their attraction or event. </a:t>
          </a:r>
        </a:p>
      </dgm:t>
    </dgm:pt>
    <dgm:pt modelId="{1E02E09A-A735-41A4-8022-347E5F007FDF}" type="parTrans" cxnId="{0F830E76-C6C2-4950-98FE-480F98E0921B}">
      <dgm:prSet/>
      <dgm:spPr/>
      <dgm:t>
        <a:bodyPr/>
        <a:lstStyle/>
        <a:p>
          <a:endParaRPr lang="en-US"/>
        </a:p>
      </dgm:t>
    </dgm:pt>
    <dgm:pt modelId="{ED6B33B2-B598-4385-9377-16515483439F}" type="sibTrans" cxnId="{0F830E76-C6C2-4950-98FE-480F98E0921B}">
      <dgm:prSet/>
      <dgm:spPr/>
      <dgm:t>
        <a:bodyPr/>
        <a:lstStyle/>
        <a:p>
          <a:endParaRPr lang="en-US"/>
        </a:p>
      </dgm:t>
    </dgm:pt>
    <dgm:pt modelId="{AF7C4557-DFDD-4275-A4CC-49F3A7088A53}" type="pres">
      <dgm:prSet presAssocID="{4F788D9C-6AE3-4700-8A35-78E584725138}" presName="vert0" presStyleCnt="0">
        <dgm:presLayoutVars>
          <dgm:dir/>
          <dgm:animOne val="branch"/>
          <dgm:animLvl val="lvl"/>
        </dgm:presLayoutVars>
      </dgm:prSet>
      <dgm:spPr/>
      <dgm:t>
        <a:bodyPr/>
        <a:lstStyle/>
        <a:p>
          <a:endParaRPr lang="en-US"/>
        </a:p>
      </dgm:t>
    </dgm:pt>
    <dgm:pt modelId="{10E03DDE-F407-4BA0-B2C7-8B949AE6AF01}" type="pres">
      <dgm:prSet presAssocID="{5CB41F6E-C460-46CA-B61E-E5BA1FF32958}" presName="thickLine" presStyleLbl="alignNode1" presStyleIdx="0" presStyleCnt="2"/>
      <dgm:spPr/>
    </dgm:pt>
    <dgm:pt modelId="{AC807523-F7C3-4860-976A-297E7A663666}" type="pres">
      <dgm:prSet presAssocID="{5CB41F6E-C460-46CA-B61E-E5BA1FF32958}" presName="horz1" presStyleCnt="0"/>
      <dgm:spPr/>
    </dgm:pt>
    <dgm:pt modelId="{5B718D0C-B710-44F2-A275-9C6DCACC06E9}" type="pres">
      <dgm:prSet presAssocID="{5CB41F6E-C460-46CA-B61E-E5BA1FF32958}" presName="tx1" presStyleLbl="revTx" presStyleIdx="0" presStyleCnt="2"/>
      <dgm:spPr/>
      <dgm:t>
        <a:bodyPr/>
        <a:lstStyle/>
        <a:p>
          <a:endParaRPr lang="en-US"/>
        </a:p>
      </dgm:t>
    </dgm:pt>
    <dgm:pt modelId="{4B1C3E71-AED8-4E60-A777-60BDFCA142D7}" type="pres">
      <dgm:prSet presAssocID="{5CB41F6E-C460-46CA-B61E-E5BA1FF32958}" presName="vert1" presStyleCnt="0"/>
      <dgm:spPr/>
    </dgm:pt>
    <dgm:pt modelId="{E07EBCFA-0E24-4118-9B3B-F86953F2CA01}" type="pres">
      <dgm:prSet presAssocID="{5F38426A-7CA8-4C96-A37E-7FFCBD6842FD}" presName="thickLine" presStyleLbl="alignNode1" presStyleIdx="1" presStyleCnt="2"/>
      <dgm:spPr/>
    </dgm:pt>
    <dgm:pt modelId="{7B992B29-90B1-4A09-9E7B-E31650E2F752}" type="pres">
      <dgm:prSet presAssocID="{5F38426A-7CA8-4C96-A37E-7FFCBD6842FD}" presName="horz1" presStyleCnt="0"/>
      <dgm:spPr/>
    </dgm:pt>
    <dgm:pt modelId="{E0CEACAD-DA54-49E0-90E4-8947201E4CB1}" type="pres">
      <dgm:prSet presAssocID="{5F38426A-7CA8-4C96-A37E-7FFCBD6842FD}" presName="tx1" presStyleLbl="revTx" presStyleIdx="1" presStyleCnt="2"/>
      <dgm:spPr/>
      <dgm:t>
        <a:bodyPr/>
        <a:lstStyle/>
        <a:p>
          <a:endParaRPr lang="en-US"/>
        </a:p>
      </dgm:t>
    </dgm:pt>
    <dgm:pt modelId="{926741FF-1A50-438F-9193-09FA41D1133C}" type="pres">
      <dgm:prSet presAssocID="{5F38426A-7CA8-4C96-A37E-7FFCBD6842FD}" presName="vert1" presStyleCnt="0"/>
      <dgm:spPr/>
    </dgm:pt>
  </dgm:ptLst>
  <dgm:cxnLst>
    <dgm:cxn modelId="{C79E821C-36E4-4006-AB11-5BF5C1F2099C}" srcId="{4F788D9C-6AE3-4700-8A35-78E584725138}" destId="{5CB41F6E-C460-46CA-B61E-E5BA1FF32958}" srcOrd="0" destOrd="0" parTransId="{9F85928D-A4C2-477A-87FA-02C3F659B6C9}" sibTransId="{3CAF5F49-78F2-47D2-9F89-6F87F50810C1}"/>
    <dgm:cxn modelId="{A64A859C-7D98-4724-844E-D69129AC7A91}" type="presOf" srcId="{5CB41F6E-C460-46CA-B61E-E5BA1FF32958}" destId="{5B718D0C-B710-44F2-A275-9C6DCACC06E9}" srcOrd="0" destOrd="0" presId="urn:microsoft.com/office/officeart/2008/layout/LinedList"/>
    <dgm:cxn modelId="{8EC7B73A-BA40-422E-8038-ECDBABE50F1F}" type="presOf" srcId="{4F788D9C-6AE3-4700-8A35-78E584725138}" destId="{AF7C4557-DFDD-4275-A4CC-49F3A7088A53}" srcOrd="0" destOrd="0" presId="urn:microsoft.com/office/officeart/2008/layout/LinedList"/>
    <dgm:cxn modelId="{0F830E76-C6C2-4950-98FE-480F98E0921B}" srcId="{4F788D9C-6AE3-4700-8A35-78E584725138}" destId="{5F38426A-7CA8-4C96-A37E-7FFCBD6842FD}" srcOrd="1" destOrd="0" parTransId="{1E02E09A-A735-41A4-8022-347E5F007FDF}" sibTransId="{ED6B33B2-B598-4385-9377-16515483439F}"/>
    <dgm:cxn modelId="{40FB76E2-DD19-4577-9D05-11001E87AC2D}" type="presOf" srcId="{5F38426A-7CA8-4C96-A37E-7FFCBD6842FD}" destId="{E0CEACAD-DA54-49E0-90E4-8947201E4CB1}" srcOrd="0" destOrd="0" presId="urn:microsoft.com/office/officeart/2008/layout/LinedList"/>
    <dgm:cxn modelId="{941BADC2-DAF5-4D47-A6DD-B3C6FD4B8C23}" type="presParOf" srcId="{AF7C4557-DFDD-4275-A4CC-49F3A7088A53}" destId="{10E03DDE-F407-4BA0-B2C7-8B949AE6AF01}" srcOrd="0" destOrd="0" presId="urn:microsoft.com/office/officeart/2008/layout/LinedList"/>
    <dgm:cxn modelId="{0395BFE3-9CF6-4281-B7FF-175F93FA094F}" type="presParOf" srcId="{AF7C4557-DFDD-4275-A4CC-49F3A7088A53}" destId="{AC807523-F7C3-4860-976A-297E7A663666}" srcOrd="1" destOrd="0" presId="urn:microsoft.com/office/officeart/2008/layout/LinedList"/>
    <dgm:cxn modelId="{F487EF88-F37D-4489-A01E-2E28D7A9E837}" type="presParOf" srcId="{AC807523-F7C3-4860-976A-297E7A663666}" destId="{5B718D0C-B710-44F2-A275-9C6DCACC06E9}" srcOrd="0" destOrd="0" presId="urn:microsoft.com/office/officeart/2008/layout/LinedList"/>
    <dgm:cxn modelId="{9C695A32-C2F7-40EB-B843-3A726D9324C9}" type="presParOf" srcId="{AC807523-F7C3-4860-976A-297E7A663666}" destId="{4B1C3E71-AED8-4E60-A777-60BDFCA142D7}" srcOrd="1" destOrd="0" presId="urn:microsoft.com/office/officeart/2008/layout/LinedList"/>
    <dgm:cxn modelId="{6CDA0D1E-8B2A-424A-8BD3-F8A77B9FD5D2}" type="presParOf" srcId="{AF7C4557-DFDD-4275-A4CC-49F3A7088A53}" destId="{E07EBCFA-0E24-4118-9B3B-F86953F2CA01}" srcOrd="2" destOrd="0" presId="urn:microsoft.com/office/officeart/2008/layout/LinedList"/>
    <dgm:cxn modelId="{963607FF-7F98-4B85-8E04-8766880F5FE2}" type="presParOf" srcId="{AF7C4557-DFDD-4275-A4CC-49F3A7088A53}" destId="{7B992B29-90B1-4A09-9E7B-E31650E2F752}" srcOrd="3" destOrd="0" presId="urn:microsoft.com/office/officeart/2008/layout/LinedList"/>
    <dgm:cxn modelId="{197BB216-FA0E-465C-B111-C400DF5A10FC}" type="presParOf" srcId="{7B992B29-90B1-4A09-9E7B-E31650E2F752}" destId="{E0CEACAD-DA54-49E0-90E4-8947201E4CB1}" srcOrd="0" destOrd="0" presId="urn:microsoft.com/office/officeart/2008/layout/LinedList"/>
    <dgm:cxn modelId="{45D8EE55-3ECB-432E-B554-8F19CABE2497}" type="presParOf" srcId="{7B992B29-90B1-4A09-9E7B-E31650E2F752}" destId="{926741FF-1A50-438F-9193-09FA41D1133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B2CD7-A515-4D57-8D1A-365E0CD7C8A2}">
      <dsp:nvSpPr>
        <dsp:cNvPr id="0" name=""/>
        <dsp:cNvSpPr/>
      </dsp:nvSpPr>
      <dsp:spPr>
        <a:xfrm>
          <a:off x="1610" y="399686"/>
          <a:ext cx="3646924" cy="29877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Increase</a:t>
          </a:r>
        </a:p>
        <a:p>
          <a:pPr lvl="0" algn="l" defTabSz="1066800">
            <a:lnSpc>
              <a:spcPct val="90000"/>
            </a:lnSpc>
            <a:spcBef>
              <a:spcPct val="0"/>
            </a:spcBef>
            <a:spcAft>
              <a:spcPct val="35000"/>
            </a:spcAft>
          </a:pPr>
          <a:r>
            <a:rPr lang="en-US" sz="2400" kern="1200" dirty="0"/>
            <a:t>Visitation</a:t>
          </a:r>
        </a:p>
        <a:p>
          <a:pPr marL="171450" lvl="1" indent="-171450" algn="l" defTabSz="844550">
            <a:lnSpc>
              <a:spcPct val="90000"/>
            </a:lnSpc>
            <a:spcBef>
              <a:spcPct val="0"/>
            </a:spcBef>
            <a:spcAft>
              <a:spcPct val="15000"/>
            </a:spcAft>
            <a:buChar char="••"/>
          </a:pPr>
          <a:r>
            <a:rPr lang="en-US" sz="1900" kern="1200" dirty="0"/>
            <a:t>Increase the number of people visiting Frederick County and the amount of money spent while visiting.</a:t>
          </a:r>
          <a:br>
            <a:rPr lang="en-US" sz="1900" kern="1200" dirty="0"/>
          </a:br>
          <a:endParaRPr lang="en-US" sz="1900" kern="1200" dirty="0"/>
        </a:p>
      </dsp:txBody>
      <dsp:txXfrm>
        <a:off x="1610" y="399686"/>
        <a:ext cx="3646924" cy="2987717"/>
      </dsp:txXfrm>
    </dsp:sp>
    <dsp:sp modelId="{DB4396EF-0012-4739-A3D7-D033285C75F6}">
      <dsp:nvSpPr>
        <dsp:cNvPr id="0" name=""/>
        <dsp:cNvSpPr/>
      </dsp:nvSpPr>
      <dsp:spPr>
        <a:xfrm>
          <a:off x="3960606" y="392196"/>
          <a:ext cx="3316534" cy="300269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Encourage </a:t>
          </a:r>
        </a:p>
        <a:p>
          <a:pPr lvl="0" algn="l" defTabSz="1066800">
            <a:lnSpc>
              <a:spcPct val="90000"/>
            </a:lnSpc>
            <a:spcBef>
              <a:spcPct val="0"/>
            </a:spcBef>
            <a:spcAft>
              <a:spcPct val="35000"/>
            </a:spcAft>
          </a:pPr>
          <a:r>
            <a:rPr lang="en-US" sz="2400" kern="1200" dirty="0"/>
            <a:t>Hotel Stays</a:t>
          </a:r>
        </a:p>
        <a:p>
          <a:pPr marL="171450" lvl="1" indent="-171450" algn="l" defTabSz="844550">
            <a:lnSpc>
              <a:spcPct val="90000"/>
            </a:lnSpc>
            <a:spcBef>
              <a:spcPct val="0"/>
            </a:spcBef>
            <a:spcAft>
              <a:spcPct val="15000"/>
            </a:spcAft>
            <a:buChar char="••"/>
          </a:pPr>
          <a:r>
            <a:rPr lang="en-US" sz="1900" kern="1200" dirty="0"/>
            <a:t>Increase overnight stays in Frederick County hotels, thereby replenishing and increasing the hotel tax revenue that is used to fund this program. </a:t>
          </a:r>
          <a:br>
            <a:rPr lang="en-US" sz="1900" kern="1200" dirty="0"/>
          </a:br>
          <a:endParaRPr lang="en-US" sz="1900" kern="1200" dirty="0"/>
        </a:p>
      </dsp:txBody>
      <dsp:txXfrm>
        <a:off x="3960606" y="392196"/>
        <a:ext cx="3316534" cy="3002697"/>
      </dsp:txXfrm>
    </dsp:sp>
    <dsp:sp modelId="{47C18581-E4C4-4635-AEF6-6DD6E9E780E3}">
      <dsp:nvSpPr>
        <dsp:cNvPr id="0" name=""/>
        <dsp:cNvSpPr/>
      </dsp:nvSpPr>
      <dsp:spPr>
        <a:xfrm>
          <a:off x="7589211" y="381926"/>
          <a:ext cx="3621833" cy="302323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Enhance</a:t>
          </a:r>
        </a:p>
        <a:p>
          <a:pPr lvl="0" algn="l" defTabSz="1066800">
            <a:lnSpc>
              <a:spcPct val="90000"/>
            </a:lnSpc>
            <a:spcBef>
              <a:spcPct val="0"/>
            </a:spcBef>
            <a:spcAft>
              <a:spcPct val="35000"/>
            </a:spcAft>
          </a:pPr>
          <a:r>
            <a:rPr lang="en-US" sz="2400" kern="1200" dirty="0"/>
            <a:t>Visitor Experience</a:t>
          </a:r>
        </a:p>
        <a:p>
          <a:pPr marL="171450" lvl="1" indent="-171450" algn="l" defTabSz="844550">
            <a:lnSpc>
              <a:spcPct val="90000"/>
            </a:lnSpc>
            <a:spcBef>
              <a:spcPct val="0"/>
            </a:spcBef>
            <a:spcAft>
              <a:spcPct val="15000"/>
            </a:spcAft>
            <a:buChar char="••"/>
          </a:pPr>
          <a:r>
            <a:rPr lang="en-US" sz="1900" kern="1200" dirty="0"/>
            <a:t>Enhance the overall attractiveness and marketability of Frederick County as a destination.</a:t>
          </a:r>
        </a:p>
      </dsp:txBody>
      <dsp:txXfrm>
        <a:off x="7589211" y="381926"/>
        <a:ext cx="3621833" cy="30232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33079-A5E6-4945-A863-64A3DE325D0A}">
      <dsp:nvSpPr>
        <dsp:cNvPr id="0" name=""/>
        <dsp:cNvSpPr/>
      </dsp:nvSpPr>
      <dsp:spPr>
        <a:xfrm>
          <a:off x="0" y="2663"/>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7EC782A-AAC8-4333-8619-6C64E4C5CA2E}">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Maximum cash payment to a single organization is $4,000 in a single calendar month, beginning with July, 2024. (May apply for additional funds in future months if funding remains in the incentive pool.)</a:t>
          </a:r>
          <a:br>
            <a:rPr lang="en-US" sz="2300" kern="1200"/>
          </a:br>
          <a:endParaRPr lang="en-US" sz="2300" kern="1200"/>
        </a:p>
      </dsp:txBody>
      <dsp:txXfrm>
        <a:off x="0" y="2663"/>
        <a:ext cx="6666833" cy="1816197"/>
      </dsp:txXfrm>
    </dsp:sp>
    <dsp:sp modelId="{C25CBFE6-88E1-4978-8CB5-612F9C0E941C}">
      <dsp:nvSpPr>
        <dsp:cNvPr id="0" name=""/>
        <dsp:cNvSpPr/>
      </dsp:nvSpPr>
      <dsp:spPr>
        <a:xfrm>
          <a:off x="0" y="1818861"/>
          <a:ext cx="6666833"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D477CDC-4C3A-4514-A32D-CC6A9F19799B}">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First-come basis until the pool is depleted. If multiple organizations involved with the same tour group or room block submit for the same hotel room nights, the incentive will be shared among the organizations. </a:t>
          </a:r>
          <a:br>
            <a:rPr lang="en-US" sz="2300" kern="1200"/>
          </a:br>
          <a:endParaRPr lang="en-US" sz="2300" kern="1200"/>
        </a:p>
      </dsp:txBody>
      <dsp:txXfrm>
        <a:off x="0" y="1818861"/>
        <a:ext cx="6666833" cy="1816197"/>
      </dsp:txXfrm>
    </dsp:sp>
    <dsp:sp modelId="{9EAF161F-B75D-4F8A-9121-785433F8EB1D}">
      <dsp:nvSpPr>
        <dsp:cNvPr id="0" name=""/>
        <dsp:cNvSpPr/>
      </dsp:nvSpPr>
      <dsp:spPr>
        <a:xfrm>
          <a:off x="0" y="3635058"/>
          <a:ext cx="6666833"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4961EBE-8FF8-440A-9D11-6D934B972ABE}">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The General Manager or Sales Manager of the hotel(s) where the group stayed will need to sign documentation to certify that the room nights were sold and used as a result of applicant’s efforts, prior to the organization receiving the incentive payment. </a:t>
          </a:r>
        </a:p>
      </dsp:txBody>
      <dsp:txXfrm>
        <a:off x="0" y="3635058"/>
        <a:ext cx="6666833" cy="18161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D0E1F-83EC-4E2C-A165-E5F33132D6A0}">
      <dsp:nvSpPr>
        <dsp:cNvPr id="0" name=""/>
        <dsp:cNvSpPr/>
      </dsp:nvSpPr>
      <dsp:spPr>
        <a:xfrm>
          <a:off x="0" y="262248"/>
          <a:ext cx="6947583" cy="281384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Funds to be awarded in FY25 for marketing or development opportunities that </a:t>
          </a:r>
          <a:r>
            <a:rPr lang="en-US" sz="3200" u="sng" kern="1200" dirty="0"/>
            <a:t>could not have been anticipated </a:t>
          </a:r>
          <a:r>
            <a:rPr lang="en-US" sz="3200" kern="1200" dirty="0"/>
            <a:t>at the time of the TRIPP application deadline.  </a:t>
          </a:r>
        </a:p>
      </dsp:txBody>
      <dsp:txXfrm>
        <a:off x="137361" y="399609"/>
        <a:ext cx="6672861" cy="2539127"/>
      </dsp:txXfrm>
    </dsp:sp>
    <dsp:sp modelId="{A52D2AA3-9D98-485C-AC28-2DB918F98668}">
      <dsp:nvSpPr>
        <dsp:cNvPr id="0" name=""/>
        <dsp:cNvSpPr/>
      </dsp:nvSpPr>
      <dsp:spPr>
        <a:xfrm>
          <a:off x="0" y="3076098"/>
          <a:ext cx="6947583"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586"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228600" lvl="1" indent="-228600" algn="l" defTabSz="1022350">
            <a:lnSpc>
              <a:spcPct val="90000"/>
            </a:lnSpc>
            <a:spcBef>
              <a:spcPct val="0"/>
            </a:spcBef>
            <a:spcAft>
              <a:spcPct val="20000"/>
            </a:spcAft>
            <a:buChar char="••"/>
          </a:pPr>
          <a:r>
            <a:rPr lang="en-US" sz="2300" kern="1200" dirty="0"/>
            <a:t>Use FY25 Grant application. </a:t>
          </a:r>
        </a:p>
        <a:p>
          <a:pPr marL="228600" lvl="1" indent="-228600" algn="l" defTabSz="1022350">
            <a:lnSpc>
              <a:spcPct val="90000"/>
            </a:lnSpc>
            <a:spcBef>
              <a:spcPct val="0"/>
            </a:spcBef>
            <a:spcAft>
              <a:spcPct val="20000"/>
            </a:spcAft>
            <a:buChar char="••"/>
          </a:pPr>
          <a:r>
            <a:rPr lang="en-US" sz="2300" kern="1200" dirty="0"/>
            <a:t>Explain in a cover letter why the opportunity could not have been anticipated prior to the regular TRIPP program deadline. </a:t>
          </a:r>
        </a:p>
        <a:p>
          <a:pPr marL="228600" lvl="1" indent="-228600" algn="l" defTabSz="1022350">
            <a:lnSpc>
              <a:spcPct val="90000"/>
            </a:lnSpc>
            <a:spcBef>
              <a:spcPct val="0"/>
            </a:spcBef>
            <a:spcAft>
              <a:spcPct val="20000"/>
            </a:spcAft>
            <a:buChar char="••"/>
          </a:pPr>
          <a:r>
            <a:rPr lang="en-US" sz="2300" kern="1200" dirty="0"/>
            <a:t>Applications may be submitted after the regular TRIPP application deadline for opportunities in FY25. </a:t>
          </a:r>
        </a:p>
      </dsp:txBody>
      <dsp:txXfrm>
        <a:off x="0" y="3076098"/>
        <a:ext cx="6947583" cy="23546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C78E-DCEE-4F67-AD26-5BC2FB5FCC68}">
      <dsp:nvSpPr>
        <dsp:cNvPr id="0" name=""/>
        <dsp:cNvSpPr/>
      </dsp:nvSpPr>
      <dsp:spPr>
        <a:xfrm>
          <a:off x="307238" y="1623338"/>
          <a:ext cx="1573223" cy="442728"/>
        </a:xfrm>
        <a:prstGeom prst="homePlate">
          <a:avLst>
            <a:gd name="adj" fmla="val 4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22300">
            <a:lnSpc>
              <a:spcPct val="90000"/>
            </a:lnSpc>
            <a:spcBef>
              <a:spcPct val="0"/>
            </a:spcBef>
            <a:spcAft>
              <a:spcPct val="35000"/>
            </a:spcAft>
          </a:pPr>
          <a:r>
            <a:rPr lang="en-US" sz="1400" kern="1200" dirty="0"/>
            <a:t>31 Mar.</a:t>
          </a:r>
        </a:p>
      </dsp:txBody>
      <dsp:txXfrm>
        <a:off x="307238" y="1623338"/>
        <a:ext cx="1484677" cy="442728"/>
      </dsp:txXfrm>
    </dsp:sp>
    <dsp:sp modelId="{6A403CE7-B56F-414B-8E53-15B1B98D107B}">
      <dsp:nvSpPr>
        <dsp:cNvPr id="0" name=""/>
        <dsp:cNvSpPr/>
      </dsp:nvSpPr>
      <dsp:spPr>
        <a:xfrm>
          <a:off x="1333" y="0"/>
          <a:ext cx="2185032" cy="118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lvl="0" algn="ctr" defTabSz="622300">
            <a:lnSpc>
              <a:spcPct val="90000"/>
            </a:lnSpc>
            <a:spcBef>
              <a:spcPct val="0"/>
            </a:spcBef>
            <a:spcAft>
              <a:spcPct val="35000"/>
            </a:spcAft>
          </a:pPr>
          <a:r>
            <a:rPr lang="en-US" sz="1400" kern="1200" dirty="0"/>
            <a:t>Deadline for applications to be submitted to TCFC</a:t>
          </a:r>
          <a:r>
            <a:rPr lang="en-US" sz="1300" kern="1200" dirty="0"/>
            <a:t/>
          </a:r>
          <a:br>
            <a:rPr lang="en-US" sz="1300" kern="1200" dirty="0"/>
          </a:br>
          <a:endParaRPr lang="en-US" sz="1300" kern="1200" dirty="0"/>
        </a:p>
      </dsp:txBody>
      <dsp:txXfrm>
        <a:off x="1333" y="0"/>
        <a:ext cx="2185032" cy="1180609"/>
      </dsp:txXfrm>
    </dsp:sp>
    <dsp:sp modelId="{AB7C5A42-E255-4605-91A2-6964AEC48690}">
      <dsp:nvSpPr>
        <dsp:cNvPr id="0" name=""/>
        <dsp:cNvSpPr/>
      </dsp:nvSpPr>
      <dsp:spPr>
        <a:xfrm>
          <a:off x="1880461" y="1844702"/>
          <a:ext cx="611809" cy="0"/>
        </a:xfrm>
        <a:custGeom>
          <a:avLst/>
          <a:gdLst/>
          <a:ahLst/>
          <a:cxnLst/>
          <a:rect l="0" t="0" r="0" b="0"/>
          <a:pathLst>
            <a:path>
              <a:moveTo>
                <a:pt x="0" y="0"/>
              </a:moveTo>
              <a:lnTo>
                <a:pt x="61180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DAA841-CEB6-4787-9430-C52C6B269E7C}">
      <dsp:nvSpPr>
        <dsp:cNvPr id="0" name=""/>
        <dsp:cNvSpPr/>
      </dsp:nvSpPr>
      <dsp:spPr>
        <a:xfrm>
          <a:off x="1093850" y="1254397"/>
          <a:ext cx="0" cy="36894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2DB14E0-8C33-474A-B533-D0469F0F149A}">
      <dsp:nvSpPr>
        <dsp:cNvPr id="0" name=""/>
        <dsp:cNvSpPr/>
      </dsp:nvSpPr>
      <dsp:spPr>
        <a:xfrm>
          <a:off x="1056956" y="1180609"/>
          <a:ext cx="73788" cy="737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22F5B0-BF79-42A2-9100-457A1792FE15}">
      <dsp:nvSpPr>
        <dsp:cNvPr id="0" name=""/>
        <dsp:cNvSpPr/>
      </dsp:nvSpPr>
      <dsp:spPr>
        <a:xfrm>
          <a:off x="2492270" y="1623338"/>
          <a:ext cx="1573223" cy="442728"/>
        </a:xfrm>
        <a:prstGeom prst="hexagon">
          <a:avLst>
            <a:gd name="adj" fmla="val 40000"/>
            <a:gd name="vf" fmla="val 11547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22300">
            <a:lnSpc>
              <a:spcPct val="90000"/>
            </a:lnSpc>
            <a:spcBef>
              <a:spcPct val="0"/>
            </a:spcBef>
            <a:spcAft>
              <a:spcPct val="35000"/>
            </a:spcAft>
          </a:pPr>
          <a:r>
            <a:rPr lang="en-US" sz="1400" kern="1200" dirty="0"/>
            <a:t>April</a:t>
          </a:r>
        </a:p>
      </dsp:txBody>
      <dsp:txXfrm>
        <a:off x="2682402" y="1676844"/>
        <a:ext cx="1192959" cy="335716"/>
      </dsp:txXfrm>
    </dsp:sp>
    <dsp:sp modelId="{5F3B17D0-FA5B-456A-A4F4-6B48D5963C10}">
      <dsp:nvSpPr>
        <dsp:cNvPr id="0" name=""/>
        <dsp:cNvSpPr/>
      </dsp:nvSpPr>
      <dsp:spPr>
        <a:xfrm>
          <a:off x="2186366" y="2508795"/>
          <a:ext cx="2185032" cy="118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lvl="0" algn="ctr" defTabSz="622300">
            <a:lnSpc>
              <a:spcPct val="90000"/>
            </a:lnSpc>
            <a:spcBef>
              <a:spcPct val="0"/>
            </a:spcBef>
            <a:spcAft>
              <a:spcPct val="35000"/>
            </a:spcAft>
          </a:pPr>
          <a:r>
            <a:rPr lang="en-US" sz="1400" kern="1200" dirty="0"/>
            <a:t>First week in April -  Applications with scoring sheets distributed to Selection Committee</a:t>
          </a:r>
          <a:r>
            <a:rPr lang="en-US" sz="1300" kern="1200" dirty="0"/>
            <a:t/>
          </a:r>
          <a:br>
            <a:rPr lang="en-US" sz="1300" kern="1200" dirty="0"/>
          </a:br>
          <a:endParaRPr lang="en-US" sz="1300" kern="1200" dirty="0"/>
        </a:p>
      </dsp:txBody>
      <dsp:txXfrm>
        <a:off x="2186366" y="2508795"/>
        <a:ext cx="2185032" cy="1180609"/>
      </dsp:txXfrm>
    </dsp:sp>
    <dsp:sp modelId="{75EC6632-0347-4522-9D86-FF20DDE17EEE}">
      <dsp:nvSpPr>
        <dsp:cNvPr id="0" name=""/>
        <dsp:cNvSpPr/>
      </dsp:nvSpPr>
      <dsp:spPr>
        <a:xfrm>
          <a:off x="4065493" y="1844702"/>
          <a:ext cx="611809" cy="0"/>
        </a:xfrm>
        <a:custGeom>
          <a:avLst/>
          <a:gdLst/>
          <a:ahLst/>
          <a:cxnLst/>
          <a:rect l="0" t="0" r="0" b="0"/>
          <a:pathLst>
            <a:path>
              <a:moveTo>
                <a:pt x="0" y="0"/>
              </a:moveTo>
              <a:lnTo>
                <a:pt x="611809" y="0"/>
              </a:lnTo>
            </a:path>
          </a:pathLst>
        </a:custGeom>
        <a:no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30FF71-DB3D-4753-AB68-51BFB8A6098B}">
      <dsp:nvSpPr>
        <dsp:cNvPr id="0" name=""/>
        <dsp:cNvSpPr/>
      </dsp:nvSpPr>
      <dsp:spPr>
        <a:xfrm>
          <a:off x="3278882" y="2066066"/>
          <a:ext cx="0" cy="368940"/>
        </a:xfrm>
        <a:prstGeom prst="line">
          <a:avLst/>
        </a:prstGeom>
        <a:noFill/>
        <a:ln w="12700" cap="flat" cmpd="sng" algn="ctr">
          <a:solidFill>
            <a:schemeClr val="accent5">
              <a:hueOff val="-1689636"/>
              <a:satOff val="-4355"/>
              <a:lumOff val="-2941"/>
              <a:alphaOff val="0"/>
            </a:schemeClr>
          </a:solidFill>
          <a:prstDash val="dash"/>
          <a:miter lim="800000"/>
        </a:ln>
        <a:effectLst/>
      </dsp:spPr>
      <dsp:style>
        <a:lnRef idx="1">
          <a:scrgbClr r="0" g="0" b="0"/>
        </a:lnRef>
        <a:fillRef idx="0">
          <a:scrgbClr r="0" g="0" b="0"/>
        </a:fillRef>
        <a:effectRef idx="0">
          <a:scrgbClr r="0" g="0" b="0"/>
        </a:effectRef>
        <a:fontRef idx="minor"/>
      </dsp:style>
    </dsp:sp>
    <dsp:sp modelId="{93844698-FCB9-49DA-AD18-F9A0AA4BD897}">
      <dsp:nvSpPr>
        <dsp:cNvPr id="0" name=""/>
        <dsp:cNvSpPr/>
      </dsp:nvSpPr>
      <dsp:spPr>
        <a:xfrm>
          <a:off x="3241988" y="2435007"/>
          <a:ext cx="73788" cy="73788"/>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82C50-909D-4901-A62B-225D1A469DF6}">
      <dsp:nvSpPr>
        <dsp:cNvPr id="0" name=""/>
        <dsp:cNvSpPr/>
      </dsp:nvSpPr>
      <dsp:spPr>
        <a:xfrm>
          <a:off x="4677302" y="1623338"/>
          <a:ext cx="1573223" cy="442728"/>
        </a:xfrm>
        <a:prstGeom prst="hexagon">
          <a:avLst>
            <a:gd name="adj" fmla="val 40000"/>
            <a:gd name="vf" fmla="val 11547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22300">
            <a:lnSpc>
              <a:spcPct val="90000"/>
            </a:lnSpc>
            <a:spcBef>
              <a:spcPct val="0"/>
            </a:spcBef>
            <a:spcAft>
              <a:spcPct val="35000"/>
            </a:spcAft>
          </a:pPr>
          <a:r>
            <a:rPr lang="en-US" sz="1400" kern="1200" dirty="0"/>
            <a:t>May</a:t>
          </a:r>
        </a:p>
      </dsp:txBody>
      <dsp:txXfrm>
        <a:off x="4867434" y="1676844"/>
        <a:ext cx="1192959" cy="335716"/>
      </dsp:txXfrm>
    </dsp:sp>
    <dsp:sp modelId="{78CC4DF1-EC91-4488-AA6B-566A6B9FDDA6}">
      <dsp:nvSpPr>
        <dsp:cNvPr id="0" name=""/>
        <dsp:cNvSpPr/>
      </dsp:nvSpPr>
      <dsp:spPr>
        <a:xfrm>
          <a:off x="4371398" y="0"/>
          <a:ext cx="2185032" cy="118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lvl="0" algn="ctr" defTabSz="622300">
            <a:lnSpc>
              <a:spcPct val="90000"/>
            </a:lnSpc>
            <a:spcBef>
              <a:spcPct val="0"/>
            </a:spcBef>
            <a:spcAft>
              <a:spcPct val="35000"/>
            </a:spcAft>
          </a:pPr>
          <a:r>
            <a:rPr lang="en-US" sz="1400" kern="1200" dirty="0"/>
            <a:t>First week in May - Committee meets for Selection Day</a:t>
          </a:r>
          <a:r>
            <a:rPr lang="en-US" sz="1300" kern="1200" dirty="0"/>
            <a:t/>
          </a:r>
          <a:br>
            <a:rPr lang="en-US" sz="1300" kern="1200" dirty="0"/>
          </a:br>
          <a:endParaRPr lang="en-US" sz="1300" kern="1200" dirty="0"/>
        </a:p>
      </dsp:txBody>
      <dsp:txXfrm>
        <a:off x="4371398" y="0"/>
        <a:ext cx="2185032" cy="1180609"/>
      </dsp:txXfrm>
    </dsp:sp>
    <dsp:sp modelId="{3C9795BF-89EB-4F2C-A1FC-5D445172DA4B}">
      <dsp:nvSpPr>
        <dsp:cNvPr id="0" name=""/>
        <dsp:cNvSpPr/>
      </dsp:nvSpPr>
      <dsp:spPr>
        <a:xfrm>
          <a:off x="6250526" y="1844702"/>
          <a:ext cx="611809" cy="0"/>
        </a:xfrm>
        <a:custGeom>
          <a:avLst/>
          <a:gdLst/>
          <a:ahLst/>
          <a:cxnLst/>
          <a:rect l="0" t="0" r="0" b="0"/>
          <a:pathLst>
            <a:path>
              <a:moveTo>
                <a:pt x="0" y="0"/>
              </a:moveTo>
              <a:lnTo>
                <a:pt x="611809" y="0"/>
              </a:lnTo>
            </a:path>
          </a:pathLst>
        </a:custGeom>
        <a:no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36E31-0FD9-499A-8113-290D591EF744}">
      <dsp:nvSpPr>
        <dsp:cNvPr id="0" name=""/>
        <dsp:cNvSpPr/>
      </dsp:nvSpPr>
      <dsp:spPr>
        <a:xfrm>
          <a:off x="5463914" y="1254397"/>
          <a:ext cx="0" cy="368940"/>
        </a:xfrm>
        <a:prstGeom prst="line">
          <a:avLst/>
        </a:prstGeom>
        <a:noFill/>
        <a:ln w="12700" cap="flat" cmpd="sng" algn="ctr">
          <a:solidFill>
            <a:schemeClr val="accent5">
              <a:hueOff val="-3379271"/>
              <a:satOff val="-8710"/>
              <a:lumOff val="-5883"/>
              <a:alphaOff val="0"/>
            </a:schemeClr>
          </a:solidFill>
          <a:prstDash val="dash"/>
          <a:miter lim="800000"/>
        </a:ln>
        <a:effectLst/>
      </dsp:spPr>
      <dsp:style>
        <a:lnRef idx="1">
          <a:scrgbClr r="0" g="0" b="0"/>
        </a:lnRef>
        <a:fillRef idx="0">
          <a:scrgbClr r="0" g="0" b="0"/>
        </a:fillRef>
        <a:effectRef idx="0">
          <a:scrgbClr r="0" g="0" b="0"/>
        </a:effectRef>
        <a:fontRef idx="minor"/>
      </dsp:style>
    </dsp:sp>
    <dsp:sp modelId="{816051EC-1C8D-400F-9830-C7710D2B2241}">
      <dsp:nvSpPr>
        <dsp:cNvPr id="0" name=""/>
        <dsp:cNvSpPr/>
      </dsp:nvSpPr>
      <dsp:spPr>
        <a:xfrm>
          <a:off x="5427020" y="1180609"/>
          <a:ext cx="73788" cy="7378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868B24-A90D-48F2-8006-1467A4538902}">
      <dsp:nvSpPr>
        <dsp:cNvPr id="0" name=""/>
        <dsp:cNvSpPr/>
      </dsp:nvSpPr>
      <dsp:spPr>
        <a:xfrm>
          <a:off x="6862335" y="1623338"/>
          <a:ext cx="1573223" cy="442728"/>
        </a:xfrm>
        <a:prstGeom prst="hexagon">
          <a:avLst>
            <a:gd name="adj" fmla="val 40000"/>
            <a:gd name="vf" fmla="val 11547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22300">
            <a:lnSpc>
              <a:spcPct val="90000"/>
            </a:lnSpc>
            <a:spcBef>
              <a:spcPct val="0"/>
            </a:spcBef>
            <a:spcAft>
              <a:spcPct val="35000"/>
            </a:spcAft>
          </a:pPr>
          <a:r>
            <a:rPr lang="en-US" sz="1400" kern="1200" dirty="0"/>
            <a:t>May</a:t>
          </a:r>
        </a:p>
      </dsp:txBody>
      <dsp:txXfrm>
        <a:off x="7052467" y="1676844"/>
        <a:ext cx="1192959" cy="335716"/>
      </dsp:txXfrm>
    </dsp:sp>
    <dsp:sp modelId="{AB1BD9C0-22D2-4AF2-9BAE-CB4DF6A76518}">
      <dsp:nvSpPr>
        <dsp:cNvPr id="0" name=""/>
        <dsp:cNvSpPr/>
      </dsp:nvSpPr>
      <dsp:spPr>
        <a:xfrm>
          <a:off x="6556430" y="2508795"/>
          <a:ext cx="2185032" cy="118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lvl="0" algn="ctr" defTabSz="622300">
            <a:lnSpc>
              <a:spcPct val="90000"/>
            </a:lnSpc>
            <a:spcBef>
              <a:spcPct val="0"/>
            </a:spcBef>
            <a:spcAft>
              <a:spcPct val="35000"/>
            </a:spcAft>
          </a:pPr>
          <a:r>
            <a:rPr lang="en-US" sz="1400" kern="1200" dirty="0"/>
            <a:t>Visit Frederick Board consideration of recommendations</a:t>
          </a:r>
          <a:r>
            <a:rPr lang="en-US" sz="1600" kern="1200" dirty="0"/>
            <a:t/>
          </a:r>
          <a:br>
            <a:rPr lang="en-US" sz="1600" kern="1200" dirty="0"/>
          </a:br>
          <a:endParaRPr lang="en-US" sz="1600" kern="1200" dirty="0"/>
        </a:p>
      </dsp:txBody>
      <dsp:txXfrm>
        <a:off x="6556430" y="2508795"/>
        <a:ext cx="2185032" cy="1180609"/>
      </dsp:txXfrm>
    </dsp:sp>
    <dsp:sp modelId="{C2D4C0A6-5A48-4D94-ABC5-731F8EB4A781}">
      <dsp:nvSpPr>
        <dsp:cNvPr id="0" name=""/>
        <dsp:cNvSpPr/>
      </dsp:nvSpPr>
      <dsp:spPr>
        <a:xfrm>
          <a:off x="8435558" y="1844702"/>
          <a:ext cx="611809" cy="0"/>
        </a:xfrm>
        <a:custGeom>
          <a:avLst/>
          <a:gdLst/>
          <a:ahLst/>
          <a:cxnLst/>
          <a:rect l="0" t="0" r="0" b="0"/>
          <a:pathLst>
            <a:path>
              <a:moveTo>
                <a:pt x="0" y="0"/>
              </a:moveTo>
              <a:lnTo>
                <a:pt x="611809" y="0"/>
              </a:lnTo>
            </a:path>
          </a:pathLst>
        </a:custGeom>
        <a:no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BD8409-7A6F-42A0-A3E0-601AB4FB0890}">
      <dsp:nvSpPr>
        <dsp:cNvPr id="0" name=""/>
        <dsp:cNvSpPr/>
      </dsp:nvSpPr>
      <dsp:spPr>
        <a:xfrm>
          <a:off x="7648946" y="2066066"/>
          <a:ext cx="0" cy="368940"/>
        </a:xfrm>
        <a:prstGeom prst="line">
          <a:avLst/>
        </a:prstGeom>
        <a:noFill/>
        <a:ln w="12700" cap="flat" cmpd="sng" algn="ctr">
          <a:solidFill>
            <a:schemeClr val="accent5">
              <a:hueOff val="-5068907"/>
              <a:satOff val="-13064"/>
              <a:lumOff val="-8824"/>
              <a:alphaOff val="0"/>
            </a:schemeClr>
          </a:solidFill>
          <a:prstDash val="dash"/>
          <a:miter lim="800000"/>
        </a:ln>
        <a:effectLst/>
      </dsp:spPr>
      <dsp:style>
        <a:lnRef idx="1">
          <a:scrgbClr r="0" g="0" b="0"/>
        </a:lnRef>
        <a:fillRef idx="0">
          <a:scrgbClr r="0" g="0" b="0"/>
        </a:fillRef>
        <a:effectRef idx="0">
          <a:scrgbClr r="0" g="0" b="0"/>
        </a:effectRef>
        <a:fontRef idx="minor"/>
      </dsp:style>
    </dsp:sp>
    <dsp:sp modelId="{192C6949-39AE-4D13-A132-D5B4143446AA}">
      <dsp:nvSpPr>
        <dsp:cNvPr id="0" name=""/>
        <dsp:cNvSpPr/>
      </dsp:nvSpPr>
      <dsp:spPr>
        <a:xfrm>
          <a:off x="7612052" y="2435007"/>
          <a:ext cx="73788" cy="73788"/>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E84AB-2F67-4286-988D-9B134E3085E8}">
      <dsp:nvSpPr>
        <dsp:cNvPr id="0" name=""/>
        <dsp:cNvSpPr/>
      </dsp:nvSpPr>
      <dsp:spPr>
        <a:xfrm rot="10800000">
          <a:off x="9047367" y="1623338"/>
          <a:ext cx="1573223" cy="442728"/>
        </a:xfrm>
        <a:prstGeom prst="homePlate">
          <a:avLst>
            <a:gd name="adj" fmla="val 40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22300">
            <a:lnSpc>
              <a:spcPct val="90000"/>
            </a:lnSpc>
            <a:spcBef>
              <a:spcPct val="0"/>
            </a:spcBef>
            <a:spcAft>
              <a:spcPct val="35000"/>
            </a:spcAft>
          </a:pPr>
          <a:r>
            <a:rPr lang="en-US" sz="1400" kern="1200" dirty="0"/>
            <a:t>May</a:t>
          </a:r>
        </a:p>
      </dsp:txBody>
      <dsp:txXfrm rot="10800000">
        <a:off x="9135913" y="1623338"/>
        <a:ext cx="1484677" cy="442728"/>
      </dsp:txXfrm>
    </dsp:sp>
    <dsp:sp modelId="{542121A9-FC87-44CE-B528-BBB9B4669A2F}">
      <dsp:nvSpPr>
        <dsp:cNvPr id="0" name=""/>
        <dsp:cNvSpPr/>
      </dsp:nvSpPr>
      <dsp:spPr>
        <a:xfrm>
          <a:off x="8741462" y="0"/>
          <a:ext cx="2185032" cy="118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lvl="0" algn="ctr" defTabSz="622300">
            <a:lnSpc>
              <a:spcPct val="90000"/>
            </a:lnSpc>
            <a:spcBef>
              <a:spcPct val="0"/>
            </a:spcBef>
            <a:spcAft>
              <a:spcPct val="35000"/>
            </a:spcAft>
          </a:pPr>
          <a:r>
            <a:rPr lang="en-US" sz="1400" kern="1200" dirty="0"/>
            <a:t>Mid-May - Announcement of TRIPP awards</a:t>
          </a:r>
        </a:p>
      </dsp:txBody>
      <dsp:txXfrm>
        <a:off x="8741462" y="0"/>
        <a:ext cx="2185032" cy="1180609"/>
      </dsp:txXfrm>
    </dsp:sp>
    <dsp:sp modelId="{F7C92DA9-27DC-4EC4-928E-DB4CEA91D4FD}">
      <dsp:nvSpPr>
        <dsp:cNvPr id="0" name=""/>
        <dsp:cNvSpPr/>
      </dsp:nvSpPr>
      <dsp:spPr>
        <a:xfrm>
          <a:off x="9833978" y="1254397"/>
          <a:ext cx="0" cy="368940"/>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92AC074E-C18B-4C83-8B48-1A907A8E2083}">
      <dsp:nvSpPr>
        <dsp:cNvPr id="0" name=""/>
        <dsp:cNvSpPr/>
      </dsp:nvSpPr>
      <dsp:spPr>
        <a:xfrm>
          <a:off x="9797084" y="1180609"/>
          <a:ext cx="73788" cy="7378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FF852-5601-48B5-8F19-B44E054329CE}">
      <dsp:nvSpPr>
        <dsp:cNvPr id="0" name=""/>
        <dsp:cNvSpPr/>
      </dsp:nvSpPr>
      <dsp:spPr>
        <a:xfrm>
          <a:off x="0" y="599528"/>
          <a:ext cx="10927829" cy="110682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6345F9-1F53-414C-9C0A-288BA4D17707}">
      <dsp:nvSpPr>
        <dsp:cNvPr id="0" name=""/>
        <dsp:cNvSpPr/>
      </dsp:nvSpPr>
      <dsp:spPr>
        <a:xfrm>
          <a:off x="334813" y="848563"/>
          <a:ext cx="608751" cy="60875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821EA0-39D4-4231-8247-D19D3ED42FA6}">
      <dsp:nvSpPr>
        <dsp:cNvPr id="0" name=""/>
        <dsp:cNvSpPr/>
      </dsp:nvSpPr>
      <dsp:spPr>
        <a:xfrm>
          <a:off x="1278378" y="599528"/>
          <a:ext cx="4917523" cy="110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39" tIns="117139" rIns="117139" bIns="117139" numCol="1" spcCol="1270" anchor="ctr" anchorCtr="0">
          <a:noAutofit/>
        </a:bodyPr>
        <a:lstStyle/>
        <a:p>
          <a:pPr lvl="0" algn="l" defTabSz="1111250">
            <a:lnSpc>
              <a:spcPct val="100000"/>
            </a:lnSpc>
            <a:spcBef>
              <a:spcPct val="0"/>
            </a:spcBef>
            <a:spcAft>
              <a:spcPct val="35000"/>
            </a:spcAft>
          </a:pPr>
          <a:r>
            <a:rPr lang="en-US" sz="2500" kern="1200"/>
            <a:t>Katie Reichard </a:t>
          </a:r>
        </a:p>
      </dsp:txBody>
      <dsp:txXfrm>
        <a:off x="1278378" y="599528"/>
        <a:ext cx="4917523" cy="1106821"/>
      </dsp:txXfrm>
    </dsp:sp>
    <dsp:sp modelId="{82B4E12B-E90F-4A5E-AEFB-1D829EC49089}">
      <dsp:nvSpPr>
        <dsp:cNvPr id="0" name=""/>
        <dsp:cNvSpPr/>
      </dsp:nvSpPr>
      <dsp:spPr>
        <a:xfrm>
          <a:off x="6195901" y="599528"/>
          <a:ext cx="4731927" cy="110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39" tIns="117139" rIns="117139" bIns="117139" numCol="1" spcCol="1270" anchor="ctr" anchorCtr="0">
          <a:noAutofit/>
        </a:bodyPr>
        <a:lstStyle/>
        <a:p>
          <a:pPr lvl="0" algn="l" defTabSz="800100">
            <a:lnSpc>
              <a:spcPct val="100000"/>
            </a:lnSpc>
            <a:spcBef>
              <a:spcPct val="0"/>
            </a:spcBef>
            <a:spcAft>
              <a:spcPct val="35000"/>
            </a:spcAft>
          </a:pPr>
          <a:r>
            <a:rPr lang="en-US" sz="1800" kern="1200">
              <a:hlinkClick xmlns:r="http://schemas.openxmlformats.org/officeDocument/2006/relationships" r:id="rId5"/>
            </a:rPr>
            <a:t>kreichard@fredco-md.net</a:t>
          </a:r>
          <a:r>
            <a:rPr lang="en-US" sz="1800" kern="1200"/>
            <a:t> </a:t>
          </a:r>
        </a:p>
        <a:p>
          <a:pPr lvl="0" algn="l" defTabSz="800100">
            <a:lnSpc>
              <a:spcPct val="100000"/>
            </a:lnSpc>
            <a:spcBef>
              <a:spcPct val="0"/>
            </a:spcBef>
            <a:spcAft>
              <a:spcPct val="35000"/>
            </a:spcAft>
          </a:pPr>
          <a:r>
            <a:rPr lang="en-US" sz="1800" kern="1200"/>
            <a:t>301-600-4043</a:t>
          </a:r>
        </a:p>
      </dsp:txBody>
      <dsp:txXfrm>
        <a:off x="6195901" y="599528"/>
        <a:ext cx="4731927" cy="1106821"/>
      </dsp:txXfrm>
    </dsp:sp>
    <dsp:sp modelId="{D96AD33C-B065-4A26-B775-8C40957B475A}">
      <dsp:nvSpPr>
        <dsp:cNvPr id="0" name=""/>
        <dsp:cNvSpPr/>
      </dsp:nvSpPr>
      <dsp:spPr>
        <a:xfrm>
          <a:off x="0" y="1983055"/>
          <a:ext cx="10927829" cy="110682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F7939-BF3F-42A0-A9E8-13AEC11200A3}">
      <dsp:nvSpPr>
        <dsp:cNvPr id="0" name=""/>
        <dsp:cNvSpPr/>
      </dsp:nvSpPr>
      <dsp:spPr>
        <a:xfrm>
          <a:off x="334813" y="2232090"/>
          <a:ext cx="608751" cy="608751"/>
        </a:xfrm>
        <a:prstGeom prst="rect">
          <a:avLst/>
        </a:prstGeom>
        <a:blipFill>
          <a:blip xmlns:r="http://schemas.openxmlformats.org/officeDocument/2006/relationships"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681BE-7F57-4E9F-AB79-4D4293B48605}">
      <dsp:nvSpPr>
        <dsp:cNvPr id="0" name=""/>
        <dsp:cNvSpPr/>
      </dsp:nvSpPr>
      <dsp:spPr>
        <a:xfrm>
          <a:off x="1278378" y="1983055"/>
          <a:ext cx="4917523" cy="110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39" tIns="117139" rIns="117139" bIns="117139" numCol="1" spcCol="1270" anchor="ctr" anchorCtr="0">
          <a:noAutofit/>
        </a:bodyPr>
        <a:lstStyle/>
        <a:p>
          <a:pPr lvl="0" algn="l" defTabSz="1111250">
            <a:lnSpc>
              <a:spcPct val="100000"/>
            </a:lnSpc>
            <a:spcBef>
              <a:spcPct val="0"/>
            </a:spcBef>
            <a:spcAft>
              <a:spcPct val="35000"/>
            </a:spcAft>
          </a:pPr>
          <a:r>
            <a:rPr lang="nl-NL" sz="2500" kern="1200"/>
            <a:t>Dave Ziedelis  </a:t>
          </a:r>
          <a:endParaRPr lang="en-US" sz="2500" kern="1200"/>
        </a:p>
      </dsp:txBody>
      <dsp:txXfrm>
        <a:off x="1278378" y="1983055"/>
        <a:ext cx="4917523" cy="1106821"/>
      </dsp:txXfrm>
    </dsp:sp>
    <dsp:sp modelId="{72F9EE38-4664-40E9-82D6-4C0A5371AA60}">
      <dsp:nvSpPr>
        <dsp:cNvPr id="0" name=""/>
        <dsp:cNvSpPr/>
      </dsp:nvSpPr>
      <dsp:spPr>
        <a:xfrm>
          <a:off x="6195901" y="1983055"/>
          <a:ext cx="4731927" cy="1106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39" tIns="117139" rIns="117139" bIns="117139" numCol="1" spcCol="1270" anchor="ctr" anchorCtr="0">
          <a:noAutofit/>
        </a:bodyPr>
        <a:lstStyle/>
        <a:p>
          <a:pPr lvl="0" algn="l" defTabSz="800100">
            <a:lnSpc>
              <a:spcPct val="100000"/>
            </a:lnSpc>
            <a:spcBef>
              <a:spcPct val="0"/>
            </a:spcBef>
            <a:spcAft>
              <a:spcPct val="35000"/>
            </a:spcAft>
          </a:pPr>
          <a:r>
            <a:rPr lang="nl-NL" sz="1800" kern="1200">
              <a:hlinkClick xmlns:r="http://schemas.openxmlformats.org/officeDocument/2006/relationships" r:id="rId8"/>
            </a:rPr>
            <a:t>dziedelis@fredco-md.net</a:t>
          </a:r>
          <a:r>
            <a:rPr lang="nl-NL" sz="1800" kern="1200"/>
            <a:t>  </a:t>
          </a:r>
          <a:endParaRPr lang="en-US" sz="1800" kern="1200"/>
        </a:p>
        <a:p>
          <a:pPr lvl="0" algn="l" defTabSz="800100">
            <a:lnSpc>
              <a:spcPct val="100000"/>
            </a:lnSpc>
            <a:spcBef>
              <a:spcPct val="0"/>
            </a:spcBef>
            <a:spcAft>
              <a:spcPct val="35000"/>
            </a:spcAft>
          </a:pPr>
          <a:r>
            <a:rPr lang="en-US" sz="1800" kern="1200"/>
            <a:t>301-600-4041</a:t>
          </a:r>
        </a:p>
      </dsp:txBody>
      <dsp:txXfrm>
        <a:off x="6195901" y="1983055"/>
        <a:ext cx="4731927" cy="1106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82D63-C2CD-4BAA-9A19-3A5799C8F374}">
      <dsp:nvSpPr>
        <dsp:cNvPr id="0" name=""/>
        <dsp:cNvSpPr/>
      </dsp:nvSpPr>
      <dsp:spPr>
        <a:xfrm>
          <a:off x="2169914" y="26877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45381-0643-4051-997A-481D0AA7B172}">
      <dsp:nvSpPr>
        <dsp:cNvPr id="0" name=""/>
        <dsp:cNvSpPr/>
      </dsp:nvSpPr>
      <dsp:spPr>
        <a:xfrm>
          <a:off x="765914" y="191630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89050">
            <a:lnSpc>
              <a:spcPct val="100000"/>
            </a:lnSpc>
            <a:spcBef>
              <a:spcPct val="0"/>
            </a:spcBef>
            <a:spcAft>
              <a:spcPct val="35000"/>
            </a:spcAft>
            <a:defRPr b="1"/>
          </a:pPr>
          <a:r>
            <a:rPr lang="en-US" sz="2900" kern="1200"/>
            <a:t>Tourism Advertising Award</a:t>
          </a:r>
        </a:p>
      </dsp:txBody>
      <dsp:txXfrm>
        <a:off x="765914" y="1916308"/>
        <a:ext cx="4320000" cy="648000"/>
      </dsp:txXfrm>
    </dsp:sp>
    <dsp:sp modelId="{1D211511-09A7-4947-BA02-1FFBABE908BD}">
      <dsp:nvSpPr>
        <dsp:cNvPr id="0" name=""/>
        <dsp:cNvSpPr/>
      </dsp:nvSpPr>
      <dsp:spPr>
        <a:xfrm>
          <a:off x="765914" y="2627345"/>
          <a:ext cx="4320000" cy="79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a:t>Placement of advertisements promoting local non-profit attractions and their events to non-local audiences.</a:t>
          </a:r>
        </a:p>
      </dsp:txBody>
      <dsp:txXfrm>
        <a:off x="765914" y="2627345"/>
        <a:ext cx="4320000" cy="793280"/>
      </dsp:txXfrm>
    </dsp:sp>
    <dsp:sp modelId="{A9ED623A-6B11-44EC-B1F7-C3F0D576EB3A}">
      <dsp:nvSpPr>
        <dsp:cNvPr id="0" name=""/>
        <dsp:cNvSpPr/>
      </dsp:nvSpPr>
      <dsp:spPr>
        <a:xfrm>
          <a:off x="7245914" y="26877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99243-093D-410B-BC28-00BF8532925E}">
      <dsp:nvSpPr>
        <dsp:cNvPr id="0" name=""/>
        <dsp:cNvSpPr/>
      </dsp:nvSpPr>
      <dsp:spPr>
        <a:xfrm>
          <a:off x="5841914" y="191630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89050">
            <a:lnSpc>
              <a:spcPct val="100000"/>
            </a:lnSpc>
            <a:spcBef>
              <a:spcPct val="0"/>
            </a:spcBef>
            <a:spcAft>
              <a:spcPct val="35000"/>
            </a:spcAft>
            <a:defRPr b="1"/>
          </a:pPr>
          <a:r>
            <a:rPr lang="en-US" sz="2900" kern="1200"/>
            <a:t>Tourism Development Grant </a:t>
          </a:r>
        </a:p>
      </dsp:txBody>
      <dsp:txXfrm>
        <a:off x="5841914" y="1916308"/>
        <a:ext cx="4320000" cy="648000"/>
      </dsp:txXfrm>
    </dsp:sp>
    <dsp:sp modelId="{F4581ACF-F5C1-404B-9F71-4EE18FF3BE52}">
      <dsp:nvSpPr>
        <dsp:cNvPr id="0" name=""/>
        <dsp:cNvSpPr/>
      </dsp:nvSpPr>
      <dsp:spPr>
        <a:xfrm>
          <a:off x="5841914" y="2627345"/>
          <a:ext cx="4320000" cy="79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en-US" sz="1700" kern="1200"/>
            <a:t>Development of tourism product through non-profit attractions, events and activities.</a:t>
          </a:r>
        </a:p>
      </dsp:txBody>
      <dsp:txXfrm>
        <a:off x="5841914" y="2627345"/>
        <a:ext cx="4320000" cy="793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9921E-8DE5-4EFD-9940-D09438B02102}">
      <dsp:nvSpPr>
        <dsp:cNvPr id="0" name=""/>
        <dsp:cNvSpPr/>
      </dsp:nvSpPr>
      <dsp:spPr>
        <a:xfrm>
          <a:off x="5482" y="19703"/>
          <a:ext cx="3645544" cy="1134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defRPr b="1"/>
          </a:pPr>
          <a:r>
            <a:rPr lang="en-US" sz="2100" kern="1200"/>
            <a:t>Ask</a:t>
          </a:r>
        </a:p>
      </dsp:txBody>
      <dsp:txXfrm>
        <a:off x="572482" y="19703"/>
        <a:ext cx="2511544" cy="1134000"/>
      </dsp:txXfrm>
    </dsp:sp>
    <dsp:sp modelId="{31C0D8E9-DE14-44B0-BE09-1B03A9135560}">
      <dsp:nvSpPr>
        <dsp:cNvPr id="0" name=""/>
        <dsp:cNvSpPr/>
      </dsp:nvSpPr>
      <dsp:spPr>
        <a:xfrm>
          <a:off x="5482" y="1295453"/>
          <a:ext cx="2916435" cy="30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Ask someone to read your application to </a:t>
          </a:r>
          <a:r>
            <a:rPr lang="en-US" sz="2100" kern="1200" dirty="0" smtClean="0"/>
            <a:t>ensure </a:t>
          </a:r>
          <a:r>
            <a:rPr lang="en-US" sz="2100" kern="1200" dirty="0"/>
            <a:t>it will be clear to the committee.</a:t>
          </a:r>
        </a:p>
      </dsp:txBody>
      <dsp:txXfrm>
        <a:off x="5482" y="1295453"/>
        <a:ext cx="2916435" cy="3036181"/>
      </dsp:txXfrm>
    </dsp:sp>
    <dsp:sp modelId="{BD98CA30-C9EB-4CCB-8776-7CA9D3924039}">
      <dsp:nvSpPr>
        <dsp:cNvPr id="0" name=""/>
        <dsp:cNvSpPr/>
      </dsp:nvSpPr>
      <dsp:spPr>
        <a:xfrm>
          <a:off x="3435027" y="19703"/>
          <a:ext cx="3645544" cy="1134000"/>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defRPr b="1"/>
          </a:pPr>
          <a:r>
            <a:rPr lang="en-US" sz="2100" kern="1200"/>
            <a:t>Complement</a:t>
          </a:r>
        </a:p>
      </dsp:txBody>
      <dsp:txXfrm>
        <a:off x="4002027" y="19703"/>
        <a:ext cx="2511544" cy="1134000"/>
      </dsp:txXfrm>
    </dsp:sp>
    <dsp:sp modelId="{0A5CE396-F52F-4ADB-AC9B-092CFE4D11FE}">
      <dsp:nvSpPr>
        <dsp:cNvPr id="0" name=""/>
        <dsp:cNvSpPr/>
      </dsp:nvSpPr>
      <dsp:spPr>
        <a:xfrm>
          <a:off x="3435027" y="1295453"/>
          <a:ext cx="2916435" cy="30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Complement Visit Frederick’s goals of increasing the number of </a:t>
          </a:r>
          <a:r>
            <a:rPr lang="en-US" sz="2100" kern="1200" dirty="0" smtClean="0"/>
            <a:t>visitors</a:t>
          </a:r>
          <a:r>
            <a:rPr lang="en-US" sz="2100" kern="1200" dirty="0"/>
            <a:t>, visitor spending and length-of-stay.</a:t>
          </a:r>
          <a:br>
            <a:rPr lang="en-US" sz="2100" kern="1200" dirty="0"/>
          </a:br>
          <a:endParaRPr lang="en-US" sz="2100" kern="1200" dirty="0"/>
        </a:p>
      </dsp:txBody>
      <dsp:txXfrm>
        <a:off x="3435027" y="1295453"/>
        <a:ext cx="2916435" cy="3036181"/>
      </dsp:txXfrm>
    </dsp:sp>
    <dsp:sp modelId="{8054F789-C612-49B3-A340-BE1535BF7A61}">
      <dsp:nvSpPr>
        <dsp:cNvPr id="0" name=""/>
        <dsp:cNvSpPr/>
      </dsp:nvSpPr>
      <dsp:spPr>
        <a:xfrm>
          <a:off x="6864572" y="19703"/>
          <a:ext cx="3645544" cy="1134000"/>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defRPr b="1"/>
          </a:pPr>
          <a:r>
            <a:rPr lang="en-US" sz="2100" kern="1200"/>
            <a:t>Partner</a:t>
          </a:r>
        </a:p>
      </dsp:txBody>
      <dsp:txXfrm>
        <a:off x="7431572" y="19703"/>
        <a:ext cx="2511544" cy="1134000"/>
      </dsp:txXfrm>
    </dsp:sp>
    <dsp:sp modelId="{79BAADF5-BB33-4C01-BA2A-6C83E303126E}">
      <dsp:nvSpPr>
        <dsp:cNvPr id="0" name=""/>
        <dsp:cNvSpPr/>
      </dsp:nvSpPr>
      <dsp:spPr>
        <a:xfrm>
          <a:off x="6864572" y="1295453"/>
          <a:ext cx="2916435" cy="30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a:t>Partner with other entities to achieve goals</a:t>
          </a:r>
        </a:p>
        <a:p>
          <a:pPr marL="457200" lvl="2" indent="-228600" algn="l" defTabSz="933450">
            <a:lnSpc>
              <a:spcPct val="90000"/>
            </a:lnSpc>
            <a:spcBef>
              <a:spcPct val="0"/>
            </a:spcBef>
            <a:spcAft>
              <a:spcPct val="15000"/>
            </a:spcAft>
            <a:buChar char="••"/>
          </a:pPr>
          <a:r>
            <a:rPr lang="en-US" sz="2100" kern="1200"/>
            <a:t>Partners do not need to be non-profits</a:t>
          </a:r>
        </a:p>
        <a:p>
          <a:pPr marL="457200" lvl="2" indent="-228600" algn="l" defTabSz="933450">
            <a:lnSpc>
              <a:spcPct val="90000"/>
            </a:lnSpc>
            <a:spcBef>
              <a:spcPct val="0"/>
            </a:spcBef>
            <a:spcAft>
              <a:spcPct val="15000"/>
            </a:spcAft>
            <a:buChar char="••"/>
          </a:pPr>
          <a:r>
            <a:rPr lang="en-US" sz="2100" kern="1200"/>
            <a:t>Partners cannot include hotel, motel or other lodging businesses located outside of Frederick County. </a:t>
          </a:r>
        </a:p>
      </dsp:txBody>
      <dsp:txXfrm>
        <a:off x="6864572" y="1295453"/>
        <a:ext cx="2916435" cy="3036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2303D-216D-4783-8D4B-6BF77AB28CFC}">
      <dsp:nvSpPr>
        <dsp:cNvPr id="0" name=""/>
        <dsp:cNvSpPr/>
      </dsp:nvSpPr>
      <dsp:spPr>
        <a:xfrm>
          <a:off x="0" y="679"/>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F4796-3F67-410B-84BB-EC40E42CF622}">
      <dsp:nvSpPr>
        <dsp:cNvPr id="0" name=""/>
        <dsp:cNvSpPr/>
      </dsp:nvSpPr>
      <dsp:spPr>
        <a:xfrm>
          <a:off x="481061" y="358494"/>
          <a:ext cx="874657" cy="87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183CFA-3989-4655-B13C-CD8312E008BF}">
      <dsp:nvSpPr>
        <dsp:cNvPr id="0" name=""/>
        <dsp:cNvSpPr/>
      </dsp:nvSpPr>
      <dsp:spPr>
        <a:xfrm>
          <a:off x="1836781" y="679"/>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1111250">
            <a:lnSpc>
              <a:spcPct val="100000"/>
            </a:lnSpc>
            <a:spcBef>
              <a:spcPct val="0"/>
            </a:spcBef>
            <a:spcAft>
              <a:spcPct val="35000"/>
            </a:spcAft>
          </a:pPr>
          <a:r>
            <a:rPr lang="en-US" sz="2500" kern="1200" dirty="0"/>
            <a:t>Cash match is 33.3</a:t>
          </a:r>
          <a:r>
            <a:rPr lang="en-US" sz="2500" kern="1200" dirty="0" smtClean="0"/>
            <a:t>%</a:t>
          </a:r>
          <a:endParaRPr lang="en-US" sz="2500" kern="1200" dirty="0"/>
        </a:p>
      </dsp:txBody>
      <dsp:txXfrm>
        <a:off x="1836781" y="679"/>
        <a:ext cx="4814471" cy="1590287"/>
      </dsp:txXfrm>
    </dsp:sp>
    <dsp:sp modelId="{96A53141-AC9C-4783-ACDA-548F2E740FD5}">
      <dsp:nvSpPr>
        <dsp:cNvPr id="0" name=""/>
        <dsp:cNvSpPr/>
      </dsp:nvSpPr>
      <dsp:spPr>
        <a:xfrm>
          <a:off x="0" y="1988538"/>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AB2E0-05DA-4419-B835-9E8BBE9D7211}">
      <dsp:nvSpPr>
        <dsp:cNvPr id="0" name=""/>
        <dsp:cNvSpPr/>
      </dsp:nvSpPr>
      <dsp:spPr>
        <a:xfrm>
          <a:off x="481061" y="2346353"/>
          <a:ext cx="874657" cy="87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77EA9-6877-4E0E-B29A-0C402B22FF7B}">
      <dsp:nvSpPr>
        <dsp:cNvPr id="0" name=""/>
        <dsp:cNvSpPr/>
      </dsp:nvSpPr>
      <dsp:spPr>
        <a:xfrm>
          <a:off x="1836781" y="1988538"/>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1111250">
            <a:lnSpc>
              <a:spcPct val="100000"/>
            </a:lnSpc>
            <a:spcBef>
              <a:spcPct val="0"/>
            </a:spcBef>
            <a:spcAft>
              <a:spcPct val="35000"/>
            </a:spcAft>
          </a:pPr>
          <a:r>
            <a:rPr lang="en-US" sz="2500" kern="1200" baseline="0" dirty="0"/>
            <a:t>Minimum request is $2,000 </a:t>
          </a:r>
          <a:br>
            <a:rPr lang="en-US" sz="2500" kern="1200" baseline="0" dirty="0"/>
          </a:br>
          <a:r>
            <a:rPr lang="en-US" sz="2500" kern="1200" baseline="0" dirty="0"/>
            <a:t>(total media schedule of $3,000</a:t>
          </a:r>
          <a:r>
            <a:rPr lang="en-US" sz="2500" kern="1200" baseline="0" dirty="0" smtClean="0"/>
            <a:t>)</a:t>
          </a:r>
          <a:endParaRPr lang="en-US" sz="2500" kern="1200" dirty="0"/>
        </a:p>
      </dsp:txBody>
      <dsp:txXfrm>
        <a:off x="1836781" y="1988538"/>
        <a:ext cx="4814471" cy="1590287"/>
      </dsp:txXfrm>
    </dsp:sp>
    <dsp:sp modelId="{B7EC2DCE-C3E9-44E4-B22D-8D761AFB880C}">
      <dsp:nvSpPr>
        <dsp:cNvPr id="0" name=""/>
        <dsp:cNvSpPr/>
      </dsp:nvSpPr>
      <dsp:spPr>
        <a:xfrm>
          <a:off x="0" y="3976397"/>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F2593-65FA-4EF8-88BA-37CCDE03422D}">
      <dsp:nvSpPr>
        <dsp:cNvPr id="0" name=""/>
        <dsp:cNvSpPr/>
      </dsp:nvSpPr>
      <dsp:spPr>
        <a:xfrm>
          <a:off x="481061" y="4334211"/>
          <a:ext cx="874657" cy="87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06786-C40B-42AD-81BA-E02FDD13727E}">
      <dsp:nvSpPr>
        <dsp:cNvPr id="0" name=""/>
        <dsp:cNvSpPr/>
      </dsp:nvSpPr>
      <dsp:spPr>
        <a:xfrm>
          <a:off x="1836781" y="3976397"/>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1111250">
            <a:lnSpc>
              <a:spcPct val="100000"/>
            </a:lnSpc>
            <a:spcBef>
              <a:spcPct val="0"/>
            </a:spcBef>
            <a:spcAft>
              <a:spcPct val="35000"/>
            </a:spcAft>
          </a:pPr>
          <a:r>
            <a:rPr lang="en-US" sz="2500" kern="1200" dirty="0"/>
            <a:t>Media schedule maximum request is $40,000 (total schedule of $60,000</a:t>
          </a:r>
          <a:r>
            <a:rPr lang="en-US" sz="2500" kern="1200" dirty="0" smtClean="0"/>
            <a:t>)</a:t>
          </a:r>
          <a:endParaRPr lang="en-US" sz="2500" kern="1200" dirty="0"/>
        </a:p>
      </dsp:txBody>
      <dsp:txXfrm>
        <a:off x="1836781" y="3976397"/>
        <a:ext cx="4814471" cy="1590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2303D-216D-4783-8D4B-6BF77AB28CFC}">
      <dsp:nvSpPr>
        <dsp:cNvPr id="0" name=""/>
        <dsp:cNvSpPr/>
      </dsp:nvSpPr>
      <dsp:spPr>
        <a:xfrm>
          <a:off x="0" y="679"/>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F4796-3F67-410B-84BB-EC40E42CF622}">
      <dsp:nvSpPr>
        <dsp:cNvPr id="0" name=""/>
        <dsp:cNvSpPr/>
      </dsp:nvSpPr>
      <dsp:spPr>
        <a:xfrm>
          <a:off x="481061" y="358494"/>
          <a:ext cx="874657" cy="87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183CFA-3989-4655-B13C-CD8312E008BF}">
      <dsp:nvSpPr>
        <dsp:cNvPr id="0" name=""/>
        <dsp:cNvSpPr/>
      </dsp:nvSpPr>
      <dsp:spPr>
        <a:xfrm>
          <a:off x="1836781" y="679"/>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1111250">
            <a:lnSpc>
              <a:spcPct val="100000"/>
            </a:lnSpc>
            <a:spcBef>
              <a:spcPct val="0"/>
            </a:spcBef>
            <a:spcAft>
              <a:spcPct val="35000"/>
            </a:spcAft>
          </a:pPr>
          <a:r>
            <a:rPr lang="en-US" sz="2500" kern="1200" dirty="0"/>
            <a:t>Cash match is 50</a:t>
          </a:r>
          <a:r>
            <a:rPr lang="en-US" sz="2500" kern="1200" dirty="0" smtClean="0"/>
            <a:t>%</a:t>
          </a:r>
          <a:endParaRPr lang="en-US" sz="2500" kern="1200" dirty="0"/>
        </a:p>
      </dsp:txBody>
      <dsp:txXfrm>
        <a:off x="1836781" y="679"/>
        <a:ext cx="4814471" cy="1590287"/>
      </dsp:txXfrm>
    </dsp:sp>
    <dsp:sp modelId="{96A53141-AC9C-4783-ACDA-548F2E740FD5}">
      <dsp:nvSpPr>
        <dsp:cNvPr id="0" name=""/>
        <dsp:cNvSpPr/>
      </dsp:nvSpPr>
      <dsp:spPr>
        <a:xfrm>
          <a:off x="0" y="1988538"/>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AB2E0-05DA-4419-B835-9E8BBE9D7211}">
      <dsp:nvSpPr>
        <dsp:cNvPr id="0" name=""/>
        <dsp:cNvSpPr/>
      </dsp:nvSpPr>
      <dsp:spPr>
        <a:xfrm>
          <a:off x="481061" y="2346353"/>
          <a:ext cx="874657" cy="87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77EA9-6877-4E0E-B29A-0C402B22FF7B}">
      <dsp:nvSpPr>
        <dsp:cNvPr id="0" name=""/>
        <dsp:cNvSpPr/>
      </dsp:nvSpPr>
      <dsp:spPr>
        <a:xfrm>
          <a:off x="1836781" y="1988538"/>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1111250">
            <a:lnSpc>
              <a:spcPct val="100000"/>
            </a:lnSpc>
            <a:spcBef>
              <a:spcPct val="0"/>
            </a:spcBef>
            <a:spcAft>
              <a:spcPct val="35000"/>
            </a:spcAft>
          </a:pPr>
          <a:r>
            <a:rPr lang="en-US" sz="2500" kern="1200" baseline="0" dirty="0"/>
            <a:t>Minimum request is $1,500 </a:t>
          </a:r>
          <a:br>
            <a:rPr lang="en-US" sz="2500" kern="1200" baseline="0" dirty="0"/>
          </a:br>
          <a:r>
            <a:rPr lang="en-US" sz="2500" kern="1200" baseline="0" dirty="0"/>
            <a:t>(total </a:t>
          </a:r>
          <a:r>
            <a:rPr lang="en-US" sz="2500" kern="1200" baseline="0" dirty="0" smtClean="0"/>
            <a:t>project </a:t>
          </a:r>
          <a:r>
            <a:rPr lang="en-US" sz="2500" kern="1200" baseline="0" dirty="0"/>
            <a:t>of $3,000</a:t>
          </a:r>
          <a:r>
            <a:rPr lang="en-US" sz="2500" kern="1200" baseline="0" dirty="0" smtClean="0"/>
            <a:t>)</a:t>
          </a:r>
          <a:endParaRPr lang="en-US" sz="2500" kern="1200" dirty="0"/>
        </a:p>
      </dsp:txBody>
      <dsp:txXfrm>
        <a:off x="1836781" y="1988538"/>
        <a:ext cx="4814471" cy="1590287"/>
      </dsp:txXfrm>
    </dsp:sp>
    <dsp:sp modelId="{B7EC2DCE-C3E9-44E4-B22D-8D761AFB880C}">
      <dsp:nvSpPr>
        <dsp:cNvPr id="0" name=""/>
        <dsp:cNvSpPr/>
      </dsp:nvSpPr>
      <dsp:spPr>
        <a:xfrm>
          <a:off x="0" y="3976397"/>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F2593-65FA-4EF8-88BA-37CCDE03422D}">
      <dsp:nvSpPr>
        <dsp:cNvPr id="0" name=""/>
        <dsp:cNvSpPr/>
      </dsp:nvSpPr>
      <dsp:spPr>
        <a:xfrm>
          <a:off x="481061" y="4334211"/>
          <a:ext cx="874657" cy="87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06786-C40B-42AD-81BA-E02FDD13727E}">
      <dsp:nvSpPr>
        <dsp:cNvPr id="0" name=""/>
        <dsp:cNvSpPr/>
      </dsp:nvSpPr>
      <dsp:spPr>
        <a:xfrm>
          <a:off x="1836781" y="3976397"/>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1111250">
            <a:lnSpc>
              <a:spcPct val="100000"/>
            </a:lnSpc>
            <a:spcBef>
              <a:spcPct val="0"/>
            </a:spcBef>
            <a:spcAft>
              <a:spcPct val="35000"/>
            </a:spcAft>
          </a:pPr>
          <a:r>
            <a:rPr lang="en-US" sz="2500" kern="1200" dirty="0" smtClean="0"/>
            <a:t>Maximum </a:t>
          </a:r>
          <a:r>
            <a:rPr lang="en-US" sz="2500" kern="1200" dirty="0"/>
            <a:t>request is $25,000 (total </a:t>
          </a:r>
          <a:r>
            <a:rPr lang="en-US" sz="2500" kern="1200" dirty="0" smtClean="0"/>
            <a:t>project </a:t>
          </a:r>
          <a:r>
            <a:rPr lang="en-US" sz="2500" kern="1200" dirty="0"/>
            <a:t>of $50,000</a:t>
          </a:r>
          <a:r>
            <a:rPr lang="en-US" sz="2500" kern="1200" dirty="0" smtClean="0"/>
            <a:t>)</a:t>
          </a:r>
          <a:endParaRPr lang="en-US" sz="2500" kern="1200" dirty="0"/>
        </a:p>
      </dsp:txBody>
      <dsp:txXfrm>
        <a:off x="1836781" y="3976397"/>
        <a:ext cx="4814471" cy="15902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2303D-216D-4783-8D4B-6BF77AB28CFC}">
      <dsp:nvSpPr>
        <dsp:cNvPr id="0" name=""/>
        <dsp:cNvSpPr/>
      </dsp:nvSpPr>
      <dsp:spPr>
        <a:xfrm>
          <a:off x="0" y="679"/>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F4796-3F67-410B-84BB-EC40E42CF622}">
      <dsp:nvSpPr>
        <dsp:cNvPr id="0" name=""/>
        <dsp:cNvSpPr/>
      </dsp:nvSpPr>
      <dsp:spPr>
        <a:xfrm>
          <a:off x="481061" y="358494"/>
          <a:ext cx="874657" cy="87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183CFA-3989-4655-B13C-CD8312E008BF}">
      <dsp:nvSpPr>
        <dsp:cNvPr id="0" name=""/>
        <dsp:cNvSpPr/>
      </dsp:nvSpPr>
      <dsp:spPr>
        <a:xfrm>
          <a:off x="1836781" y="679"/>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1111250">
            <a:lnSpc>
              <a:spcPct val="100000"/>
            </a:lnSpc>
            <a:spcBef>
              <a:spcPct val="0"/>
            </a:spcBef>
            <a:spcAft>
              <a:spcPct val="35000"/>
            </a:spcAft>
          </a:pPr>
          <a:r>
            <a:rPr lang="en-US" sz="2500" kern="1200" dirty="0"/>
            <a:t>Cash match is 20</a:t>
          </a:r>
          <a:r>
            <a:rPr lang="en-US" sz="2500" kern="1200" dirty="0" smtClean="0"/>
            <a:t>%</a:t>
          </a:r>
          <a:endParaRPr lang="en-US" sz="2500" kern="1200" dirty="0"/>
        </a:p>
      </dsp:txBody>
      <dsp:txXfrm>
        <a:off x="1836781" y="679"/>
        <a:ext cx="4814471" cy="1590287"/>
      </dsp:txXfrm>
    </dsp:sp>
    <dsp:sp modelId="{96A53141-AC9C-4783-ACDA-548F2E740FD5}">
      <dsp:nvSpPr>
        <dsp:cNvPr id="0" name=""/>
        <dsp:cNvSpPr/>
      </dsp:nvSpPr>
      <dsp:spPr>
        <a:xfrm>
          <a:off x="0" y="1988538"/>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AB2E0-05DA-4419-B835-9E8BBE9D7211}">
      <dsp:nvSpPr>
        <dsp:cNvPr id="0" name=""/>
        <dsp:cNvSpPr/>
      </dsp:nvSpPr>
      <dsp:spPr>
        <a:xfrm>
          <a:off x="481061" y="2346353"/>
          <a:ext cx="874657" cy="87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77EA9-6877-4E0E-B29A-0C402B22FF7B}">
      <dsp:nvSpPr>
        <dsp:cNvPr id="0" name=""/>
        <dsp:cNvSpPr/>
      </dsp:nvSpPr>
      <dsp:spPr>
        <a:xfrm>
          <a:off x="1836781" y="1988538"/>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1111250">
            <a:lnSpc>
              <a:spcPct val="100000"/>
            </a:lnSpc>
            <a:spcBef>
              <a:spcPct val="0"/>
            </a:spcBef>
            <a:spcAft>
              <a:spcPct val="35000"/>
            </a:spcAft>
          </a:pPr>
          <a:r>
            <a:rPr lang="en-US" sz="2500" kern="1200" baseline="0" dirty="0"/>
            <a:t>Minimum request is $8,000 </a:t>
          </a:r>
          <a:br>
            <a:rPr lang="en-US" sz="2500" kern="1200" baseline="0" dirty="0"/>
          </a:br>
          <a:r>
            <a:rPr lang="en-US" sz="2500" kern="1200" baseline="0" dirty="0"/>
            <a:t>(total </a:t>
          </a:r>
          <a:r>
            <a:rPr lang="en-US" sz="2500" kern="1200" baseline="0" dirty="0" smtClean="0"/>
            <a:t>project </a:t>
          </a:r>
          <a:r>
            <a:rPr lang="en-US" sz="2500" kern="1200" baseline="0" dirty="0"/>
            <a:t>of $10,000</a:t>
          </a:r>
          <a:r>
            <a:rPr lang="en-US" sz="2500" kern="1200" baseline="0" dirty="0" smtClean="0"/>
            <a:t>)</a:t>
          </a:r>
          <a:endParaRPr lang="en-US" sz="2500" kern="1200" dirty="0"/>
        </a:p>
      </dsp:txBody>
      <dsp:txXfrm>
        <a:off x="1836781" y="1988538"/>
        <a:ext cx="4814471" cy="1590287"/>
      </dsp:txXfrm>
    </dsp:sp>
    <dsp:sp modelId="{B7EC2DCE-C3E9-44E4-B22D-8D761AFB880C}">
      <dsp:nvSpPr>
        <dsp:cNvPr id="0" name=""/>
        <dsp:cNvSpPr/>
      </dsp:nvSpPr>
      <dsp:spPr>
        <a:xfrm>
          <a:off x="0" y="3976397"/>
          <a:ext cx="6651253" cy="159028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F2593-65FA-4EF8-88BA-37CCDE03422D}">
      <dsp:nvSpPr>
        <dsp:cNvPr id="0" name=""/>
        <dsp:cNvSpPr/>
      </dsp:nvSpPr>
      <dsp:spPr>
        <a:xfrm>
          <a:off x="481061" y="4334211"/>
          <a:ext cx="874657" cy="87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06786-C40B-42AD-81BA-E02FDD13727E}">
      <dsp:nvSpPr>
        <dsp:cNvPr id="0" name=""/>
        <dsp:cNvSpPr/>
      </dsp:nvSpPr>
      <dsp:spPr>
        <a:xfrm>
          <a:off x="1836781" y="3976397"/>
          <a:ext cx="4814471" cy="159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05" tIns="168305" rIns="168305" bIns="168305" numCol="1" spcCol="1270" anchor="ctr" anchorCtr="0">
          <a:noAutofit/>
        </a:bodyPr>
        <a:lstStyle/>
        <a:p>
          <a:pPr lvl="0" algn="l" defTabSz="1111250">
            <a:lnSpc>
              <a:spcPct val="100000"/>
            </a:lnSpc>
            <a:spcBef>
              <a:spcPct val="0"/>
            </a:spcBef>
            <a:spcAft>
              <a:spcPct val="35000"/>
            </a:spcAft>
          </a:pPr>
          <a:r>
            <a:rPr lang="en-US" sz="2500" kern="1200" dirty="0" smtClean="0"/>
            <a:t>Maximum </a:t>
          </a:r>
          <a:r>
            <a:rPr lang="en-US" sz="2500" kern="1200" dirty="0"/>
            <a:t>request is $25,000 (total </a:t>
          </a:r>
          <a:r>
            <a:rPr lang="en-US" sz="2500" kern="1200" dirty="0" smtClean="0"/>
            <a:t>project </a:t>
          </a:r>
          <a:r>
            <a:rPr lang="en-US" sz="2500" kern="1200" dirty="0"/>
            <a:t>of $31,250</a:t>
          </a:r>
          <a:r>
            <a:rPr lang="en-US" sz="2500" kern="1200" dirty="0" smtClean="0"/>
            <a:t>)</a:t>
          </a:r>
          <a:endParaRPr lang="en-US" sz="2500" kern="1200" dirty="0"/>
        </a:p>
      </dsp:txBody>
      <dsp:txXfrm>
        <a:off x="1836781" y="3976397"/>
        <a:ext cx="4814471" cy="15902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3E341-B3D8-423A-8F92-3F22E255AA10}">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AD7EB-92DA-4DCE-BA4D-D8B4A7D78C3F}">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Advertising awardee will open a separate account for TRIPP with vendor setting up as Visit Frederick /  (awardee name and address). </a:t>
          </a:r>
        </a:p>
      </dsp:txBody>
      <dsp:txXfrm>
        <a:off x="608661" y="692298"/>
        <a:ext cx="4508047" cy="2799040"/>
      </dsp:txXfrm>
    </dsp:sp>
    <dsp:sp modelId="{9EA791F0-70FC-49C1-AE37-5CE493E9A76E}">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EA6C3-F700-4430-A7E7-0A7ADB915A76}">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The awardee will provide vendor’s W-9 form with first payment request.  This form verifies the vendor’s taxpayer identification number.  Payment will be held until W-9 is received.</a:t>
          </a:r>
        </a:p>
      </dsp:txBody>
      <dsp:txXfrm>
        <a:off x="6331365" y="692298"/>
        <a:ext cx="4508047" cy="2799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D8341-EDC8-4693-81C2-CC30A7A280E7}">
      <dsp:nvSpPr>
        <dsp:cNvPr id="0" name=""/>
        <dsp:cNvSpPr/>
      </dsp:nvSpPr>
      <dsp:spPr>
        <a:xfrm>
          <a:off x="0" y="5494"/>
          <a:ext cx="6666833" cy="104480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Projects should have a lasting impact and contribute to the long-term improvement and development of Tourism in Frederick County. </a:t>
          </a:r>
        </a:p>
      </dsp:txBody>
      <dsp:txXfrm>
        <a:off x="51003" y="56497"/>
        <a:ext cx="6564827" cy="942803"/>
      </dsp:txXfrm>
    </dsp:sp>
    <dsp:sp modelId="{274C1859-2D3A-4B11-9E67-576D6CA7929C}">
      <dsp:nvSpPr>
        <dsp:cNvPr id="0" name=""/>
        <dsp:cNvSpPr/>
      </dsp:nvSpPr>
      <dsp:spPr>
        <a:xfrm>
          <a:off x="0" y="1105024"/>
          <a:ext cx="6666833" cy="1044809"/>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Photography and video can qualify as part of a legacy project, provided Visit Frederick is given access to use those images or video for tourism promotion. </a:t>
          </a:r>
        </a:p>
      </dsp:txBody>
      <dsp:txXfrm>
        <a:off x="51003" y="1156027"/>
        <a:ext cx="6564827" cy="942803"/>
      </dsp:txXfrm>
    </dsp:sp>
    <dsp:sp modelId="{47542375-973B-4A49-BC74-7736982CD27F}">
      <dsp:nvSpPr>
        <dsp:cNvPr id="0" name=""/>
        <dsp:cNvSpPr/>
      </dsp:nvSpPr>
      <dsp:spPr>
        <a:xfrm>
          <a:off x="0" y="2204555"/>
          <a:ext cx="6666833" cy="104480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Projects that are temporary in scope or one-time events, are not eligible for legacy funding. </a:t>
          </a:r>
        </a:p>
      </dsp:txBody>
      <dsp:txXfrm>
        <a:off x="51003" y="2255558"/>
        <a:ext cx="6564827" cy="942803"/>
      </dsp:txXfrm>
    </dsp:sp>
    <dsp:sp modelId="{69341714-7536-4B1B-A562-E7CDCC2ED28C}">
      <dsp:nvSpPr>
        <dsp:cNvPr id="0" name=""/>
        <dsp:cNvSpPr/>
      </dsp:nvSpPr>
      <dsp:spPr>
        <a:xfrm>
          <a:off x="0" y="3304085"/>
          <a:ext cx="6666833" cy="1044809"/>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Marketing expenses may not be covered with Legacy Grant funds, including poster printing, direct mail advertising, or trade show registrations.</a:t>
          </a:r>
        </a:p>
      </dsp:txBody>
      <dsp:txXfrm>
        <a:off x="51003" y="3355088"/>
        <a:ext cx="6564827" cy="942803"/>
      </dsp:txXfrm>
    </dsp:sp>
    <dsp:sp modelId="{6DC1C835-A9DE-4450-A30F-994C6125E663}">
      <dsp:nvSpPr>
        <dsp:cNvPr id="0" name=""/>
        <dsp:cNvSpPr/>
      </dsp:nvSpPr>
      <dsp:spPr>
        <a:xfrm>
          <a:off x="0" y="4403614"/>
          <a:ext cx="6666833" cy="104480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If a project is determined to not be eligible for Legacy funding, it may still be approved for Development funding.</a:t>
          </a:r>
        </a:p>
      </dsp:txBody>
      <dsp:txXfrm>
        <a:off x="51003" y="4454617"/>
        <a:ext cx="6564827" cy="9428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03DDE-F407-4BA0-B2C7-8B949AE6AF01}">
      <dsp:nvSpPr>
        <dsp:cNvPr id="0" name=""/>
        <dsp:cNvSpPr/>
      </dsp:nvSpPr>
      <dsp:spPr>
        <a:xfrm>
          <a:off x="0" y="0"/>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718D0C-B710-44F2-A275-9C6DCACC06E9}">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a:t>Provides a cash incentive for local non-profit organizations and events that generate a quantity of overnight hotel stays in Frederick County during FY25. </a:t>
          </a:r>
        </a:p>
      </dsp:txBody>
      <dsp:txXfrm>
        <a:off x="0" y="0"/>
        <a:ext cx="6666833" cy="2726960"/>
      </dsp:txXfrm>
    </dsp:sp>
    <dsp:sp modelId="{E07EBCFA-0E24-4118-9B3B-F86953F2CA01}">
      <dsp:nvSpPr>
        <dsp:cNvPr id="0" name=""/>
        <dsp:cNvSpPr/>
      </dsp:nvSpPr>
      <dsp:spPr>
        <a:xfrm>
          <a:off x="0" y="2726960"/>
          <a:ext cx="6666833"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CEACAD-DA54-49E0-90E4-8947201E4CB1}">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a:t>At least 10 hotel room nights per hotel must be sold within a single month as a result of the applicant’s efforts on behalf of visitors to their attraction or event. </a:t>
          </a:r>
        </a:p>
      </dsp:txBody>
      <dsp:txXfrm>
        <a:off x="0" y="2726960"/>
        <a:ext cx="6666833" cy="27269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FD87-EC83-CF42-740D-A035C6AA58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9F6C9A-0B6F-EC6E-213A-5972D16ED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E3AC3C-D83F-7F56-4A09-9015BAB0DD99}"/>
              </a:ext>
            </a:extLst>
          </p:cNvPr>
          <p:cNvSpPr>
            <a:spLocks noGrp="1"/>
          </p:cNvSpPr>
          <p:nvPr>
            <p:ph type="dt" sz="half" idx="10"/>
          </p:nvPr>
        </p:nvSpPr>
        <p:spPr/>
        <p:txBody>
          <a:bodyPr/>
          <a:lstStyle/>
          <a:p>
            <a:fld id="{255503E0-BDF8-4E7E-9C58-C5D40A3D85DA}" type="datetimeFigureOut">
              <a:rPr lang="en-US" smtClean="0"/>
              <a:t>2/9/2024</a:t>
            </a:fld>
            <a:endParaRPr lang="en-US"/>
          </a:p>
        </p:txBody>
      </p:sp>
      <p:sp>
        <p:nvSpPr>
          <p:cNvPr id="5" name="Footer Placeholder 4">
            <a:extLst>
              <a:ext uri="{FF2B5EF4-FFF2-40B4-BE49-F238E27FC236}">
                <a16:creationId xmlns:a16="http://schemas.microsoft.com/office/drawing/2014/main" id="{7A72B7A7-D553-ECFE-7A84-8FBD42CD3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36C06-560E-C048-E745-21816EF930E5}"/>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229380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5FD2-EBCA-AC8D-0983-3BA032DD8B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529B0B-473F-B6CC-5ABF-C2696F4B0E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0E585-A21A-6C5F-18AA-4D5B79A259B3}"/>
              </a:ext>
            </a:extLst>
          </p:cNvPr>
          <p:cNvSpPr>
            <a:spLocks noGrp="1"/>
          </p:cNvSpPr>
          <p:nvPr>
            <p:ph type="dt" sz="half" idx="10"/>
          </p:nvPr>
        </p:nvSpPr>
        <p:spPr/>
        <p:txBody>
          <a:bodyPr/>
          <a:lstStyle/>
          <a:p>
            <a:fld id="{255503E0-BDF8-4E7E-9C58-C5D40A3D85DA}" type="datetimeFigureOut">
              <a:rPr lang="en-US" smtClean="0"/>
              <a:t>2/9/2024</a:t>
            </a:fld>
            <a:endParaRPr lang="en-US"/>
          </a:p>
        </p:txBody>
      </p:sp>
      <p:sp>
        <p:nvSpPr>
          <p:cNvPr id="5" name="Footer Placeholder 4">
            <a:extLst>
              <a:ext uri="{FF2B5EF4-FFF2-40B4-BE49-F238E27FC236}">
                <a16:creationId xmlns:a16="http://schemas.microsoft.com/office/drawing/2014/main" id="{483D2D26-6583-7B90-E3AC-F6783FEF8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A7CAD-BD67-96A1-88A8-EBE0954E55F0}"/>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253400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F0F320-1D07-F4A6-C9CF-F46C873DA0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484413-92F1-C23C-DA51-E9E82DA5DB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69824-3FF8-87ED-256F-9F74AA780038}"/>
              </a:ext>
            </a:extLst>
          </p:cNvPr>
          <p:cNvSpPr>
            <a:spLocks noGrp="1"/>
          </p:cNvSpPr>
          <p:nvPr>
            <p:ph type="dt" sz="half" idx="10"/>
          </p:nvPr>
        </p:nvSpPr>
        <p:spPr/>
        <p:txBody>
          <a:bodyPr/>
          <a:lstStyle/>
          <a:p>
            <a:fld id="{255503E0-BDF8-4E7E-9C58-C5D40A3D85DA}" type="datetimeFigureOut">
              <a:rPr lang="en-US" smtClean="0"/>
              <a:t>2/9/2024</a:t>
            </a:fld>
            <a:endParaRPr lang="en-US"/>
          </a:p>
        </p:txBody>
      </p:sp>
      <p:sp>
        <p:nvSpPr>
          <p:cNvPr id="5" name="Footer Placeholder 4">
            <a:extLst>
              <a:ext uri="{FF2B5EF4-FFF2-40B4-BE49-F238E27FC236}">
                <a16:creationId xmlns:a16="http://schemas.microsoft.com/office/drawing/2014/main" id="{7DD5244A-8B29-DF6B-8695-1F8164177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4C257-EA2B-FC4E-092C-4AB02091AA9A}"/>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1491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571C-D986-FBCC-4F38-D773924B4A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8982FE-1FA0-7496-BFA9-F3C271C36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66958-3ECB-CE05-7E46-8B5350707C72}"/>
              </a:ext>
            </a:extLst>
          </p:cNvPr>
          <p:cNvSpPr>
            <a:spLocks noGrp="1"/>
          </p:cNvSpPr>
          <p:nvPr>
            <p:ph type="dt" sz="half" idx="10"/>
          </p:nvPr>
        </p:nvSpPr>
        <p:spPr/>
        <p:txBody>
          <a:bodyPr/>
          <a:lstStyle/>
          <a:p>
            <a:fld id="{255503E0-BDF8-4E7E-9C58-C5D40A3D85DA}" type="datetimeFigureOut">
              <a:rPr lang="en-US" smtClean="0"/>
              <a:t>2/9/2024</a:t>
            </a:fld>
            <a:endParaRPr lang="en-US"/>
          </a:p>
        </p:txBody>
      </p:sp>
      <p:sp>
        <p:nvSpPr>
          <p:cNvPr id="5" name="Footer Placeholder 4">
            <a:extLst>
              <a:ext uri="{FF2B5EF4-FFF2-40B4-BE49-F238E27FC236}">
                <a16:creationId xmlns:a16="http://schemas.microsoft.com/office/drawing/2014/main" id="{CC1FEA27-0788-9369-33F9-F0DA6BF36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C6F8E-EA28-2A18-766B-A926BCF2FEDA}"/>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78282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5B22-6F40-4CE9-9C81-48A383C2DC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5F0612-DFC7-4873-4F62-226A549E60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DB0293-073E-1A57-A33F-0F5AEBCAE42E}"/>
              </a:ext>
            </a:extLst>
          </p:cNvPr>
          <p:cNvSpPr>
            <a:spLocks noGrp="1"/>
          </p:cNvSpPr>
          <p:nvPr>
            <p:ph type="dt" sz="half" idx="10"/>
          </p:nvPr>
        </p:nvSpPr>
        <p:spPr/>
        <p:txBody>
          <a:bodyPr/>
          <a:lstStyle/>
          <a:p>
            <a:fld id="{255503E0-BDF8-4E7E-9C58-C5D40A3D85DA}" type="datetimeFigureOut">
              <a:rPr lang="en-US" smtClean="0"/>
              <a:t>2/9/2024</a:t>
            </a:fld>
            <a:endParaRPr lang="en-US"/>
          </a:p>
        </p:txBody>
      </p:sp>
      <p:sp>
        <p:nvSpPr>
          <p:cNvPr id="5" name="Footer Placeholder 4">
            <a:extLst>
              <a:ext uri="{FF2B5EF4-FFF2-40B4-BE49-F238E27FC236}">
                <a16:creationId xmlns:a16="http://schemas.microsoft.com/office/drawing/2014/main" id="{F3EF5D28-A605-9DB2-890B-CD077102A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5A702-021A-6E79-BE70-72838C9D2A7B}"/>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85896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5CE4-8F17-1477-2F40-57C3553911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289B1E-E506-052D-5899-01F86A7D00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5A58D-D20F-8ED1-D478-61DB29E35A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9D4C7A-8110-9024-183C-B8FA1B3D95E4}"/>
              </a:ext>
            </a:extLst>
          </p:cNvPr>
          <p:cNvSpPr>
            <a:spLocks noGrp="1"/>
          </p:cNvSpPr>
          <p:nvPr>
            <p:ph type="dt" sz="half" idx="10"/>
          </p:nvPr>
        </p:nvSpPr>
        <p:spPr/>
        <p:txBody>
          <a:bodyPr/>
          <a:lstStyle/>
          <a:p>
            <a:fld id="{255503E0-BDF8-4E7E-9C58-C5D40A3D85DA}" type="datetimeFigureOut">
              <a:rPr lang="en-US" smtClean="0"/>
              <a:t>2/9/2024</a:t>
            </a:fld>
            <a:endParaRPr lang="en-US"/>
          </a:p>
        </p:txBody>
      </p:sp>
      <p:sp>
        <p:nvSpPr>
          <p:cNvPr id="6" name="Footer Placeholder 5">
            <a:extLst>
              <a:ext uri="{FF2B5EF4-FFF2-40B4-BE49-F238E27FC236}">
                <a16:creationId xmlns:a16="http://schemas.microsoft.com/office/drawing/2014/main" id="{5FA1441C-19FA-13F1-9ED2-17DF106DB1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6FAD6-F272-7882-E529-65B34976C5D9}"/>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419957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EBA0-99B2-5B5C-EBD6-BB38C1298C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31E9D0-7404-E93C-58B7-E118CD296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C94A99-03E0-E704-3004-F138A53A97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683EF3-9E45-FFC7-9F6F-F92631C63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E5583-2E6B-0A99-3C5B-76F0321AB4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B5CC7A-4BD3-F638-667F-C77176BC7FEB}"/>
              </a:ext>
            </a:extLst>
          </p:cNvPr>
          <p:cNvSpPr>
            <a:spLocks noGrp="1"/>
          </p:cNvSpPr>
          <p:nvPr>
            <p:ph type="dt" sz="half" idx="10"/>
          </p:nvPr>
        </p:nvSpPr>
        <p:spPr/>
        <p:txBody>
          <a:bodyPr/>
          <a:lstStyle/>
          <a:p>
            <a:fld id="{255503E0-BDF8-4E7E-9C58-C5D40A3D85DA}" type="datetimeFigureOut">
              <a:rPr lang="en-US" smtClean="0"/>
              <a:t>2/9/2024</a:t>
            </a:fld>
            <a:endParaRPr lang="en-US"/>
          </a:p>
        </p:txBody>
      </p:sp>
      <p:sp>
        <p:nvSpPr>
          <p:cNvPr id="8" name="Footer Placeholder 7">
            <a:extLst>
              <a:ext uri="{FF2B5EF4-FFF2-40B4-BE49-F238E27FC236}">
                <a16:creationId xmlns:a16="http://schemas.microsoft.com/office/drawing/2014/main" id="{DD1A58CD-084A-349F-A136-A91988F5B4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9F272E-7D41-557E-5FDB-38B88A2DD363}"/>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3946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E1AC-C555-7A06-E052-71E002733C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DB956A-8EDD-082C-468E-61075EACFDB4}"/>
              </a:ext>
            </a:extLst>
          </p:cNvPr>
          <p:cNvSpPr>
            <a:spLocks noGrp="1"/>
          </p:cNvSpPr>
          <p:nvPr>
            <p:ph type="dt" sz="half" idx="10"/>
          </p:nvPr>
        </p:nvSpPr>
        <p:spPr/>
        <p:txBody>
          <a:bodyPr/>
          <a:lstStyle/>
          <a:p>
            <a:fld id="{255503E0-BDF8-4E7E-9C58-C5D40A3D85DA}" type="datetimeFigureOut">
              <a:rPr lang="en-US" smtClean="0"/>
              <a:t>2/9/2024</a:t>
            </a:fld>
            <a:endParaRPr lang="en-US"/>
          </a:p>
        </p:txBody>
      </p:sp>
      <p:sp>
        <p:nvSpPr>
          <p:cNvPr id="4" name="Footer Placeholder 3">
            <a:extLst>
              <a:ext uri="{FF2B5EF4-FFF2-40B4-BE49-F238E27FC236}">
                <a16:creationId xmlns:a16="http://schemas.microsoft.com/office/drawing/2014/main" id="{1FB01092-B88B-0751-9D65-7FE08506D6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44A2A2-A18C-3793-7A3B-91C93CDACE9B}"/>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90823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D8D1A-2E57-3C13-69ED-313DCA156F0E}"/>
              </a:ext>
            </a:extLst>
          </p:cNvPr>
          <p:cNvSpPr>
            <a:spLocks noGrp="1"/>
          </p:cNvSpPr>
          <p:nvPr>
            <p:ph type="dt" sz="half" idx="10"/>
          </p:nvPr>
        </p:nvSpPr>
        <p:spPr/>
        <p:txBody>
          <a:bodyPr/>
          <a:lstStyle/>
          <a:p>
            <a:fld id="{255503E0-BDF8-4E7E-9C58-C5D40A3D85DA}" type="datetimeFigureOut">
              <a:rPr lang="en-US" smtClean="0"/>
              <a:t>2/9/2024</a:t>
            </a:fld>
            <a:endParaRPr lang="en-US"/>
          </a:p>
        </p:txBody>
      </p:sp>
      <p:sp>
        <p:nvSpPr>
          <p:cNvPr id="3" name="Footer Placeholder 2">
            <a:extLst>
              <a:ext uri="{FF2B5EF4-FFF2-40B4-BE49-F238E27FC236}">
                <a16:creationId xmlns:a16="http://schemas.microsoft.com/office/drawing/2014/main" id="{FC6EE88C-2C60-C46A-14C0-CC123A8B5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5E0E9C-02AA-DB12-D736-AFF6F5AA726F}"/>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09932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DE7B-4620-DE3C-CA5E-E032EC5A6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C61504-C787-908D-636E-9B7A434A1D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C5C7C-8E25-5088-802C-5EEFF2FB6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FA92C-D6DE-4371-D761-08B5FBBFEE14}"/>
              </a:ext>
            </a:extLst>
          </p:cNvPr>
          <p:cNvSpPr>
            <a:spLocks noGrp="1"/>
          </p:cNvSpPr>
          <p:nvPr>
            <p:ph type="dt" sz="half" idx="10"/>
          </p:nvPr>
        </p:nvSpPr>
        <p:spPr/>
        <p:txBody>
          <a:bodyPr/>
          <a:lstStyle/>
          <a:p>
            <a:fld id="{255503E0-BDF8-4E7E-9C58-C5D40A3D85DA}" type="datetimeFigureOut">
              <a:rPr lang="en-US" smtClean="0"/>
              <a:t>2/9/2024</a:t>
            </a:fld>
            <a:endParaRPr lang="en-US"/>
          </a:p>
        </p:txBody>
      </p:sp>
      <p:sp>
        <p:nvSpPr>
          <p:cNvPr id="6" name="Footer Placeholder 5">
            <a:extLst>
              <a:ext uri="{FF2B5EF4-FFF2-40B4-BE49-F238E27FC236}">
                <a16:creationId xmlns:a16="http://schemas.microsoft.com/office/drawing/2014/main" id="{0555A1AD-3847-72BE-6C1F-6D16CB9AE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69FCA-E44E-624F-39E0-6758CDB5C9C4}"/>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337360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6369-0549-3500-9A50-E923BA141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8BA949-75C0-186D-506E-01D6CBC413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0CA07C-8E7F-5B92-C3EA-439B90E2F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42A15-2C85-E774-4F6B-2870B9D8A904}"/>
              </a:ext>
            </a:extLst>
          </p:cNvPr>
          <p:cNvSpPr>
            <a:spLocks noGrp="1"/>
          </p:cNvSpPr>
          <p:nvPr>
            <p:ph type="dt" sz="half" idx="10"/>
          </p:nvPr>
        </p:nvSpPr>
        <p:spPr/>
        <p:txBody>
          <a:bodyPr/>
          <a:lstStyle/>
          <a:p>
            <a:fld id="{255503E0-BDF8-4E7E-9C58-C5D40A3D85DA}" type="datetimeFigureOut">
              <a:rPr lang="en-US" smtClean="0"/>
              <a:t>2/9/2024</a:t>
            </a:fld>
            <a:endParaRPr lang="en-US"/>
          </a:p>
        </p:txBody>
      </p:sp>
      <p:sp>
        <p:nvSpPr>
          <p:cNvPr id="6" name="Footer Placeholder 5">
            <a:extLst>
              <a:ext uri="{FF2B5EF4-FFF2-40B4-BE49-F238E27FC236}">
                <a16:creationId xmlns:a16="http://schemas.microsoft.com/office/drawing/2014/main" id="{4A1B1F50-D73A-5E92-E0D5-B4C941E4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47B03-A551-92FD-CA88-59698367FB1D}"/>
              </a:ext>
            </a:extLst>
          </p:cNvPr>
          <p:cNvSpPr>
            <a:spLocks noGrp="1"/>
          </p:cNvSpPr>
          <p:nvPr>
            <p:ph type="sldNum" sz="quarter" idx="12"/>
          </p:nvPr>
        </p:nvSpPr>
        <p:spPr/>
        <p:txBody>
          <a:bodyPr/>
          <a:lstStyle/>
          <a:p>
            <a:fld id="{86CDB237-9063-4915-B838-235E5D218438}" type="slidenum">
              <a:rPr lang="en-US" smtClean="0"/>
              <a:t>‹#›</a:t>
            </a:fld>
            <a:endParaRPr lang="en-US"/>
          </a:p>
        </p:txBody>
      </p:sp>
    </p:spTree>
    <p:extLst>
      <p:ext uri="{BB962C8B-B14F-4D97-AF65-F5344CB8AC3E}">
        <p14:creationId xmlns:p14="http://schemas.microsoft.com/office/powerpoint/2010/main" val="106504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A6810-4078-1DB5-6383-3C82A86A9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91E0D-3C3F-AB29-D6BB-4646BD140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E9B4E-340B-02EA-F247-1285E3CAD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503E0-BDF8-4E7E-9C58-C5D40A3D85DA}" type="datetimeFigureOut">
              <a:rPr lang="en-US" smtClean="0"/>
              <a:t>2/9/2024</a:t>
            </a:fld>
            <a:endParaRPr lang="en-US"/>
          </a:p>
        </p:txBody>
      </p:sp>
      <p:sp>
        <p:nvSpPr>
          <p:cNvPr id="5" name="Footer Placeholder 4">
            <a:extLst>
              <a:ext uri="{FF2B5EF4-FFF2-40B4-BE49-F238E27FC236}">
                <a16:creationId xmlns:a16="http://schemas.microsoft.com/office/drawing/2014/main" id="{0A3BD72D-760E-D27B-061A-A932BD203A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797527-1DD9-49A9-B875-53C226EB32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DB237-9063-4915-B838-235E5D218438}" type="slidenum">
              <a:rPr lang="en-US" smtClean="0"/>
              <a:t>‹#›</a:t>
            </a:fld>
            <a:endParaRPr lang="en-US"/>
          </a:p>
        </p:txBody>
      </p:sp>
    </p:spTree>
    <p:extLst>
      <p:ext uri="{BB962C8B-B14F-4D97-AF65-F5344CB8AC3E}">
        <p14:creationId xmlns:p14="http://schemas.microsoft.com/office/powerpoint/2010/main" val="48467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hyperlink" Target="http://www.visitfrederick.org/"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8" Type="http://schemas.openxmlformats.org/officeDocument/2006/relationships/hyperlink" Target="http://www.visitfrederick.org/TRIPP" TargetMode="External"/><Relationship Id="rId3" Type="http://schemas.openxmlformats.org/officeDocument/2006/relationships/diagramLayout" Target="../diagrams/layout13.xml"/><Relationship Id="rId7" Type="http://schemas.openxmlformats.org/officeDocument/2006/relationships/image" Target="../media/image1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dtwofifty.maryland.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3C48B49-6135-48B6-AC0F-97E5D8D1F0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A081A-D8A3-1E14-17DB-E66399508D56}"/>
              </a:ext>
            </a:extLst>
          </p:cNvPr>
          <p:cNvSpPr>
            <a:spLocks noGrp="1"/>
          </p:cNvSpPr>
          <p:nvPr>
            <p:ph type="ctrTitle"/>
          </p:nvPr>
        </p:nvSpPr>
        <p:spPr>
          <a:xfrm>
            <a:off x="1588818" y="1514919"/>
            <a:ext cx="9014348" cy="2402006"/>
          </a:xfrm>
        </p:spPr>
        <p:txBody>
          <a:bodyPr anchor="b">
            <a:normAutofit/>
          </a:bodyPr>
          <a:lstStyle/>
          <a:p>
            <a:r>
              <a:rPr lang="en-US" dirty="0">
                <a:latin typeface="+mn-lt"/>
              </a:rPr>
              <a:t>FY25 TRIPP Program</a:t>
            </a:r>
          </a:p>
        </p:txBody>
      </p:sp>
      <p:sp>
        <p:nvSpPr>
          <p:cNvPr id="23" name="Rectangle 22">
            <a:extLst>
              <a:ext uri="{FF2B5EF4-FFF2-40B4-BE49-F238E27FC236}">
                <a16:creationId xmlns:a16="http://schemas.microsoft.com/office/drawing/2014/main" id="{9715DAF0-AE1B-46C9-8A6B-DB2AA05AB9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256AC18-FB41-4977-8B0C-F5082335AB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FF4A713-7B75-4B21-90D7-5AB19547C7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F5B7C2E-3DE3-B37D-2736-B9416766DDC7}"/>
              </a:ext>
            </a:extLst>
          </p:cNvPr>
          <p:cNvSpPr>
            <a:spLocks noGrp="1"/>
          </p:cNvSpPr>
          <p:nvPr>
            <p:ph type="subTitle" idx="1"/>
          </p:nvPr>
        </p:nvSpPr>
        <p:spPr>
          <a:xfrm>
            <a:off x="1239592" y="5036470"/>
            <a:ext cx="6387155" cy="1078173"/>
          </a:xfrm>
        </p:spPr>
        <p:txBody>
          <a:bodyPr anchor="ctr">
            <a:normAutofit fontScale="92500" lnSpcReduction="20000"/>
          </a:bodyPr>
          <a:lstStyle/>
          <a:p>
            <a:pPr algn="l"/>
            <a:r>
              <a:rPr lang="en-US" sz="2400" dirty="0">
                <a:solidFill>
                  <a:schemeClr val="bg1"/>
                </a:solidFill>
              </a:rPr>
              <a:t>Tourism Reinvestment In Promotion &amp; Product</a:t>
            </a:r>
          </a:p>
          <a:p>
            <a:pPr algn="l"/>
            <a:r>
              <a:rPr lang="en-US" sz="2400" dirty="0">
                <a:solidFill>
                  <a:schemeClr val="bg1"/>
                </a:solidFill>
              </a:rPr>
              <a:t>Tourism Advertising Awards </a:t>
            </a:r>
          </a:p>
          <a:p>
            <a:pPr algn="l"/>
            <a:r>
              <a:rPr lang="en-US" sz="2400" dirty="0">
                <a:solidFill>
                  <a:schemeClr val="bg1"/>
                </a:solidFill>
              </a:rPr>
              <a:t>&amp; Development Grants</a:t>
            </a:r>
          </a:p>
          <a:p>
            <a:pPr algn="l"/>
            <a:endParaRPr lang="en-US" dirty="0">
              <a:solidFill>
                <a:srgbClr val="FFFFFF"/>
              </a:solidFill>
            </a:endParaRPr>
          </a:p>
        </p:txBody>
      </p:sp>
      <p:pic>
        <p:nvPicPr>
          <p:cNvPr id="4" name="Picture 3">
            <a:extLst>
              <a:ext uri="{FF2B5EF4-FFF2-40B4-BE49-F238E27FC236}">
                <a16:creationId xmlns:a16="http://schemas.microsoft.com/office/drawing/2014/main" id="{1F79B7D6-948E-A6AA-991F-976803E43CD6}"/>
              </a:ext>
            </a:extLst>
          </p:cNvPr>
          <p:cNvPicPr>
            <a:picLocks noChangeAspect="1"/>
          </p:cNvPicPr>
          <p:nvPr/>
        </p:nvPicPr>
        <p:blipFill>
          <a:blip r:embed="rId2"/>
          <a:stretch>
            <a:fillRect/>
          </a:stretch>
        </p:blipFill>
        <p:spPr>
          <a:xfrm>
            <a:off x="3224527" y="668003"/>
            <a:ext cx="5742930" cy="2072820"/>
          </a:xfrm>
          <a:prstGeom prst="rect">
            <a:avLst/>
          </a:prstGeom>
        </p:spPr>
      </p:pic>
    </p:spTree>
    <p:extLst>
      <p:ext uri="{BB962C8B-B14F-4D97-AF65-F5344CB8AC3E}">
        <p14:creationId xmlns:p14="http://schemas.microsoft.com/office/powerpoint/2010/main" val="642145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C9FE86-FCC3-4A31-AA1C-C882262B7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96243B-ECED-4B71-8E06-AE9A285EAD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5414B1-65CF-72DE-6A97-8119E8C368B1}"/>
              </a:ext>
            </a:extLst>
          </p:cNvPr>
          <p:cNvSpPr>
            <a:spLocks noGrp="1"/>
          </p:cNvSpPr>
          <p:nvPr>
            <p:ph type="title"/>
          </p:nvPr>
        </p:nvSpPr>
        <p:spPr>
          <a:xfrm>
            <a:off x="826396" y="586855"/>
            <a:ext cx="4230100" cy="3387497"/>
          </a:xfrm>
        </p:spPr>
        <p:txBody>
          <a:bodyPr anchor="b">
            <a:normAutofit/>
          </a:bodyPr>
          <a:lstStyle/>
          <a:p>
            <a:pPr algn="r"/>
            <a:r>
              <a:rPr lang="en-US" sz="4000" baseline="0" dirty="0">
                <a:solidFill>
                  <a:srgbClr val="FFFFFF"/>
                </a:solidFill>
                <a:latin typeface="Calibri" panose="020F0502020204030204" pitchFamily="34" charset="0"/>
                <a:cs typeface="Calibri" panose="020F0502020204030204" pitchFamily="34" charset="0"/>
              </a:rPr>
              <a:t>Tips for Success</a:t>
            </a:r>
            <a:endParaRPr lang="en-US" sz="4000" dirty="0">
              <a:solidFill>
                <a:srgbClr val="FFFFFF"/>
              </a:solidFill>
            </a:endParaRPr>
          </a:p>
        </p:txBody>
      </p:sp>
      <p:sp>
        <p:nvSpPr>
          <p:cNvPr id="3" name="Content Placeholder 2">
            <a:extLst>
              <a:ext uri="{FF2B5EF4-FFF2-40B4-BE49-F238E27FC236}">
                <a16:creationId xmlns:a16="http://schemas.microsoft.com/office/drawing/2014/main" id="{32297A37-074D-24DD-83C6-A611885BB8DD}"/>
              </a:ext>
            </a:extLst>
          </p:cNvPr>
          <p:cNvSpPr>
            <a:spLocks noGrp="1"/>
          </p:cNvSpPr>
          <p:nvPr>
            <p:ph idx="1"/>
          </p:nvPr>
        </p:nvSpPr>
        <p:spPr>
          <a:xfrm>
            <a:off x="6503158" y="649480"/>
            <a:ext cx="4862447" cy="5546047"/>
          </a:xfrm>
        </p:spPr>
        <p:txBody>
          <a:bodyPr anchor="ctr">
            <a:normAutofit/>
          </a:bodyPr>
          <a:lstStyle/>
          <a:p>
            <a:r>
              <a:rPr lang="en-US" sz="2400" dirty="0">
                <a:latin typeface="Calibri" panose="020F0502020204030204" pitchFamily="34" charset="0"/>
                <a:cs typeface="Calibri" panose="020F0502020204030204" pitchFamily="34" charset="0"/>
              </a:rPr>
              <a:t>The applicant should be able to measure successes tied to the funding and information about visitors.</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Compared to last year, sales during the festival increased __%</a:t>
            </a:r>
          </a:p>
          <a:p>
            <a:pPr lvl="1"/>
            <a:r>
              <a:rPr lang="en-US" dirty="0">
                <a:latin typeface="Calibri" panose="020F0502020204030204" pitchFamily="34" charset="0"/>
                <a:cs typeface="Calibri" panose="020F0502020204030204" pitchFamily="34" charset="0"/>
              </a:rPr>
              <a:t>__% of attendees were from outside of Frederick County</a:t>
            </a:r>
          </a:p>
          <a:p>
            <a:pPr lvl="1"/>
            <a:r>
              <a:rPr lang="en-US" dirty="0">
                <a:latin typeface="Calibri" panose="020F0502020204030204" pitchFamily="34" charset="0"/>
                <a:cs typeface="Calibri" panose="020F0502020204030204" pitchFamily="34" charset="0"/>
              </a:rPr>
              <a:t>__% of survey respondents spent over $__ at the event</a:t>
            </a:r>
          </a:p>
          <a:p>
            <a:endParaRPr lang="en-US" sz="2000" dirty="0"/>
          </a:p>
        </p:txBody>
      </p:sp>
      <p:pic>
        <p:nvPicPr>
          <p:cNvPr id="4" name="Picture 3" descr="A close up of a logo&#10;&#10;Description automatically generated">
            <a:extLst>
              <a:ext uri="{FF2B5EF4-FFF2-40B4-BE49-F238E27FC236}">
                <a16:creationId xmlns:a16="http://schemas.microsoft.com/office/drawing/2014/main" id="{2FAABCCD-46DC-BB0B-4496-F3325074F173}"/>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3895193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6C4028FD-8BAA-4A19-BFDE-594D991B75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F1450-5774-B240-A34E-F41EE717A719}"/>
              </a:ext>
            </a:extLst>
          </p:cNvPr>
          <p:cNvSpPr>
            <a:spLocks noGrp="1"/>
          </p:cNvSpPr>
          <p:nvPr>
            <p:ph type="title"/>
          </p:nvPr>
        </p:nvSpPr>
        <p:spPr>
          <a:xfrm>
            <a:off x="838200" y="556995"/>
            <a:ext cx="10515600" cy="1133693"/>
          </a:xfrm>
        </p:spPr>
        <p:txBody>
          <a:bodyPr>
            <a:normAutofit/>
          </a:bodyPr>
          <a:lstStyle/>
          <a:p>
            <a:r>
              <a:rPr lang="en-US" sz="5200"/>
              <a:t>Tips for Success</a:t>
            </a:r>
          </a:p>
        </p:txBody>
      </p:sp>
      <p:graphicFrame>
        <p:nvGraphicFramePr>
          <p:cNvPr id="5" name="Content Placeholder 2">
            <a:extLst>
              <a:ext uri="{FF2B5EF4-FFF2-40B4-BE49-F238E27FC236}">
                <a16:creationId xmlns:a16="http://schemas.microsoft.com/office/drawing/2014/main" id="{BFBE42A3-81AB-BE50-A223-E913EBD0FF65}"/>
              </a:ext>
            </a:extLst>
          </p:cNvPr>
          <p:cNvGraphicFramePr>
            <a:graphicFrameLocks noGrp="1"/>
          </p:cNvGraphicFramePr>
          <p:nvPr>
            <p:ph idx="1"/>
            <p:extLst>
              <p:ext uri="{D42A27DB-BD31-4B8C-83A1-F6EECF244321}">
                <p14:modId xmlns:p14="http://schemas.microsoft.com/office/powerpoint/2010/main" val="26665121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13724535-E390-B3CE-B87C-008800F5A927}"/>
              </a:ext>
            </a:extLst>
          </p:cNvPr>
          <p:cNvPicPr>
            <a:picLocks noChangeAspect="1"/>
          </p:cNvPicPr>
          <p:nvPr/>
        </p:nvPicPr>
        <p:blipFill>
          <a:blip r:embed="rId7"/>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1237501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7B07C-C8F6-4BA8-53CE-CF0410964C3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Application Deadline</a:t>
            </a:r>
          </a:p>
        </p:txBody>
      </p:sp>
      <p:sp>
        <p:nvSpPr>
          <p:cNvPr id="3" name="Content Placeholder 2">
            <a:extLst>
              <a:ext uri="{FF2B5EF4-FFF2-40B4-BE49-F238E27FC236}">
                <a16:creationId xmlns:a16="http://schemas.microsoft.com/office/drawing/2014/main" id="{89252E73-C66E-220E-349D-1845DE467349}"/>
              </a:ext>
            </a:extLst>
          </p:cNvPr>
          <p:cNvSpPr>
            <a:spLocks noGrp="1"/>
          </p:cNvSpPr>
          <p:nvPr>
            <p:ph idx="1"/>
          </p:nvPr>
        </p:nvSpPr>
        <p:spPr>
          <a:xfrm>
            <a:off x="4810259" y="649480"/>
            <a:ext cx="6555347" cy="5546047"/>
          </a:xfrm>
        </p:spPr>
        <p:txBody>
          <a:bodyPr anchor="ctr">
            <a:normAutofit/>
          </a:bodyPr>
          <a:lstStyle/>
          <a:p>
            <a:pPr marL="0" indent="0" algn="ctr">
              <a:buNone/>
            </a:pPr>
            <a:r>
              <a:rPr lang="en-US" sz="3200" u="sng" dirty="0"/>
              <a:t>Sunday, March 31, 2024, at 5:00 PM</a:t>
            </a:r>
          </a:p>
          <a:p>
            <a:endParaRPr lang="en-US" sz="2000" dirty="0"/>
          </a:p>
          <a:p>
            <a:r>
              <a:rPr lang="en-US" sz="2000" dirty="0"/>
              <a:t> FY25 TRIPP Applications are due electronically no later than 5pm. </a:t>
            </a:r>
          </a:p>
          <a:p>
            <a:r>
              <a:rPr lang="en-US" sz="2000" dirty="0"/>
              <a:t> Each application with any attachments should be one PDF file. </a:t>
            </a:r>
          </a:p>
          <a:p>
            <a:pPr marL="0" indent="0">
              <a:buNone/>
            </a:pPr>
            <a:endParaRPr lang="en-US" sz="2000" dirty="0"/>
          </a:p>
        </p:txBody>
      </p:sp>
      <p:pic>
        <p:nvPicPr>
          <p:cNvPr id="4" name="Picture 3" descr="A close up of a logo&#10;&#10;Description automatically generated">
            <a:extLst>
              <a:ext uri="{FF2B5EF4-FFF2-40B4-BE49-F238E27FC236}">
                <a16:creationId xmlns:a16="http://schemas.microsoft.com/office/drawing/2014/main" id="{2AF35458-533F-087C-DFF4-80B48FA97C4C}"/>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3921463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1905000"/>
            <a:ext cx="4536800" cy="3141047"/>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1EE95FE-A58B-8D82-73D7-9C268D559652}"/>
              </a:ext>
            </a:extLst>
          </p:cNvPr>
          <p:cNvSpPr>
            <a:spLocks noGrp="1"/>
          </p:cNvSpPr>
          <p:nvPr>
            <p:ph type="title"/>
          </p:nvPr>
        </p:nvSpPr>
        <p:spPr>
          <a:xfrm>
            <a:off x="838200" y="1495427"/>
            <a:ext cx="3733800" cy="4024310"/>
          </a:xfrm>
        </p:spPr>
        <p:txBody>
          <a:bodyPr>
            <a:normAutofit/>
          </a:bodyPr>
          <a:lstStyle/>
          <a:p>
            <a:r>
              <a:rPr lang="en-US" dirty="0"/>
              <a:t>Award Limits: Advertising </a:t>
            </a:r>
          </a:p>
        </p:txBody>
      </p:sp>
      <p:graphicFrame>
        <p:nvGraphicFramePr>
          <p:cNvPr id="5" name="Content Placeholder 2">
            <a:extLst>
              <a:ext uri="{FF2B5EF4-FFF2-40B4-BE49-F238E27FC236}">
                <a16:creationId xmlns:a16="http://schemas.microsoft.com/office/drawing/2014/main" id="{EDD819D7-9C37-623B-9748-82259EF2DDD0}"/>
              </a:ext>
            </a:extLst>
          </p:cNvPr>
          <p:cNvGraphicFramePr>
            <a:graphicFrameLocks noGrp="1"/>
          </p:cNvGraphicFramePr>
          <p:nvPr>
            <p:ph idx="1"/>
            <p:extLst>
              <p:ext uri="{D42A27DB-BD31-4B8C-83A1-F6EECF244321}">
                <p14:modId xmlns:p14="http://schemas.microsoft.com/office/powerpoint/2010/main" val="1767317676"/>
              </p:ext>
            </p:extLst>
          </p:nvPr>
        </p:nvGraphicFramePr>
        <p:xfrm>
          <a:off x="4702547" y="609600"/>
          <a:ext cx="6651253" cy="556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8FFBB2D0-873F-D031-59B6-6EBD91FA795D}"/>
              </a:ext>
            </a:extLst>
          </p:cNvPr>
          <p:cNvPicPr>
            <a:picLocks noChangeAspect="1"/>
          </p:cNvPicPr>
          <p:nvPr/>
        </p:nvPicPr>
        <p:blipFill>
          <a:blip r:embed="rId7"/>
          <a:stretch>
            <a:fillRect/>
          </a:stretch>
        </p:blipFill>
        <p:spPr>
          <a:xfrm>
            <a:off x="10580914" y="6198988"/>
            <a:ext cx="1572206" cy="567463"/>
          </a:xfrm>
          <a:prstGeom prst="rect">
            <a:avLst/>
          </a:prstGeom>
        </p:spPr>
      </p:pic>
    </p:spTree>
    <p:extLst>
      <p:ext uri="{BB962C8B-B14F-4D97-AF65-F5344CB8AC3E}">
        <p14:creationId xmlns:p14="http://schemas.microsoft.com/office/powerpoint/2010/main" val="3757821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1905000"/>
            <a:ext cx="4536800" cy="3141047"/>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1EE95FE-A58B-8D82-73D7-9C268D559652}"/>
              </a:ext>
            </a:extLst>
          </p:cNvPr>
          <p:cNvSpPr>
            <a:spLocks noGrp="1"/>
          </p:cNvSpPr>
          <p:nvPr>
            <p:ph type="title"/>
          </p:nvPr>
        </p:nvSpPr>
        <p:spPr>
          <a:xfrm>
            <a:off x="838200" y="1495427"/>
            <a:ext cx="3733800" cy="4024310"/>
          </a:xfrm>
        </p:spPr>
        <p:txBody>
          <a:bodyPr>
            <a:normAutofit/>
          </a:bodyPr>
          <a:lstStyle/>
          <a:p>
            <a:r>
              <a:rPr lang="en-US" sz="4400" dirty="0">
                <a:latin typeface="Calibri Light" panose="020F0302020204030204" pitchFamily="34" charset="0"/>
                <a:cs typeface="Calibri Light" panose="020F0302020204030204" pitchFamily="34" charset="0"/>
              </a:rPr>
              <a:t>Award Limits: </a:t>
            </a:r>
            <a:br>
              <a:rPr lang="en-US" sz="4400" dirty="0">
                <a:latin typeface="Calibri Light" panose="020F0302020204030204" pitchFamily="34" charset="0"/>
                <a:cs typeface="Calibri Light" panose="020F0302020204030204" pitchFamily="34" charset="0"/>
              </a:rPr>
            </a:br>
            <a:r>
              <a:rPr lang="en-US" sz="4400" dirty="0">
                <a:latin typeface="Calibri Light" panose="020F0302020204030204" pitchFamily="34" charset="0"/>
                <a:cs typeface="Calibri Light" panose="020F0302020204030204" pitchFamily="34" charset="0"/>
              </a:rPr>
              <a:t>D</a:t>
            </a:r>
            <a:r>
              <a:rPr lang="en-US" sz="4400" baseline="0" dirty="0">
                <a:latin typeface="Calibri Light" panose="020F0302020204030204" pitchFamily="34" charset="0"/>
                <a:cs typeface="Calibri Light" panose="020F0302020204030204" pitchFamily="34" charset="0"/>
              </a:rPr>
              <a:t>evelopment</a:t>
            </a:r>
            <a:endParaRPr lang="en-US" dirty="0">
              <a:latin typeface="Calibri Light" panose="020F030202020403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EDD819D7-9C37-623B-9748-82259EF2DDD0}"/>
              </a:ext>
            </a:extLst>
          </p:cNvPr>
          <p:cNvGraphicFramePr>
            <a:graphicFrameLocks noGrp="1"/>
          </p:cNvGraphicFramePr>
          <p:nvPr>
            <p:ph idx="1"/>
            <p:extLst>
              <p:ext uri="{D42A27DB-BD31-4B8C-83A1-F6EECF244321}">
                <p14:modId xmlns:p14="http://schemas.microsoft.com/office/powerpoint/2010/main" val="4009935357"/>
              </p:ext>
            </p:extLst>
          </p:nvPr>
        </p:nvGraphicFramePr>
        <p:xfrm>
          <a:off x="4702547" y="609600"/>
          <a:ext cx="6651253" cy="556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 up of a logo&#10;&#10;Description automatically generated">
            <a:extLst>
              <a:ext uri="{FF2B5EF4-FFF2-40B4-BE49-F238E27FC236}">
                <a16:creationId xmlns:a16="http://schemas.microsoft.com/office/drawing/2014/main" id="{074030BF-E89F-D532-DB45-8CCD21A13D46}"/>
              </a:ext>
            </a:extLst>
          </p:cNvPr>
          <p:cNvPicPr>
            <a:picLocks noChangeAspect="1"/>
          </p:cNvPicPr>
          <p:nvPr/>
        </p:nvPicPr>
        <p:blipFill>
          <a:blip r:embed="rId7"/>
          <a:stretch>
            <a:fillRect/>
          </a:stretch>
        </p:blipFill>
        <p:spPr>
          <a:xfrm>
            <a:off x="10580914" y="6198988"/>
            <a:ext cx="1572206" cy="567463"/>
          </a:xfrm>
          <a:prstGeom prst="rect">
            <a:avLst/>
          </a:prstGeom>
        </p:spPr>
      </p:pic>
    </p:spTree>
    <p:extLst>
      <p:ext uri="{BB962C8B-B14F-4D97-AF65-F5344CB8AC3E}">
        <p14:creationId xmlns:p14="http://schemas.microsoft.com/office/powerpoint/2010/main" val="646709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1905000"/>
            <a:ext cx="4536800" cy="3141047"/>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1EE95FE-A58B-8D82-73D7-9C268D559652}"/>
              </a:ext>
            </a:extLst>
          </p:cNvPr>
          <p:cNvSpPr>
            <a:spLocks noGrp="1"/>
          </p:cNvSpPr>
          <p:nvPr>
            <p:ph type="title"/>
          </p:nvPr>
        </p:nvSpPr>
        <p:spPr>
          <a:xfrm>
            <a:off x="838200" y="1495427"/>
            <a:ext cx="3733800" cy="4024310"/>
          </a:xfrm>
        </p:spPr>
        <p:txBody>
          <a:bodyPr>
            <a:normAutofit/>
          </a:bodyPr>
          <a:lstStyle/>
          <a:p>
            <a:r>
              <a:rPr lang="en-US" dirty="0"/>
              <a:t>Award Limits: Legacy Projects </a:t>
            </a:r>
          </a:p>
        </p:txBody>
      </p:sp>
      <p:graphicFrame>
        <p:nvGraphicFramePr>
          <p:cNvPr id="5" name="Content Placeholder 2">
            <a:extLst>
              <a:ext uri="{FF2B5EF4-FFF2-40B4-BE49-F238E27FC236}">
                <a16:creationId xmlns:a16="http://schemas.microsoft.com/office/drawing/2014/main" id="{EDD819D7-9C37-623B-9748-82259EF2DDD0}"/>
              </a:ext>
            </a:extLst>
          </p:cNvPr>
          <p:cNvGraphicFramePr>
            <a:graphicFrameLocks noGrp="1"/>
          </p:cNvGraphicFramePr>
          <p:nvPr>
            <p:ph idx="1"/>
            <p:extLst>
              <p:ext uri="{D42A27DB-BD31-4B8C-83A1-F6EECF244321}">
                <p14:modId xmlns:p14="http://schemas.microsoft.com/office/powerpoint/2010/main" val="2460458907"/>
              </p:ext>
            </p:extLst>
          </p:nvPr>
        </p:nvGraphicFramePr>
        <p:xfrm>
          <a:off x="4702547" y="609600"/>
          <a:ext cx="6651253" cy="556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close up of a logo&#10;&#10;Description automatically generated">
            <a:extLst>
              <a:ext uri="{FF2B5EF4-FFF2-40B4-BE49-F238E27FC236}">
                <a16:creationId xmlns:a16="http://schemas.microsoft.com/office/drawing/2014/main" id="{83234F90-DE07-8A35-278C-869E0F95C91E}"/>
              </a:ext>
            </a:extLst>
          </p:cNvPr>
          <p:cNvPicPr>
            <a:picLocks noChangeAspect="1"/>
          </p:cNvPicPr>
          <p:nvPr/>
        </p:nvPicPr>
        <p:blipFill>
          <a:blip r:embed="rId7"/>
          <a:stretch>
            <a:fillRect/>
          </a:stretch>
        </p:blipFill>
        <p:spPr>
          <a:xfrm>
            <a:off x="10580914" y="6198988"/>
            <a:ext cx="1572206" cy="567463"/>
          </a:xfrm>
          <a:prstGeom prst="rect">
            <a:avLst/>
          </a:prstGeom>
        </p:spPr>
      </p:pic>
    </p:spTree>
    <p:extLst>
      <p:ext uri="{BB962C8B-B14F-4D97-AF65-F5344CB8AC3E}">
        <p14:creationId xmlns:p14="http://schemas.microsoft.com/office/powerpoint/2010/main" val="3635814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45168-568E-0576-91E2-AB8F1914AEA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Project Time Frame</a:t>
            </a:r>
          </a:p>
        </p:txBody>
      </p:sp>
      <p:sp>
        <p:nvSpPr>
          <p:cNvPr id="17" name="Content Placeholder 2">
            <a:extLst>
              <a:ext uri="{FF2B5EF4-FFF2-40B4-BE49-F238E27FC236}">
                <a16:creationId xmlns:a16="http://schemas.microsoft.com/office/drawing/2014/main" id="{59E1D832-F62B-62E9-8378-8DE1A5F3002D}"/>
              </a:ext>
            </a:extLst>
          </p:cNvPr>
          <p:cNvSpPr>
            <a:spLocks noGrp="1"/>
          </p:cNvSpPr>
          <p:nvPr>
            <p:ph idx="1"/>
          </p:nvPr>
        </p:nvSpPr>
        <p:spPr>
          <a:xfrm>
            <a:off x="4810259" y="649480"/>
            <a:ext cx="6555347" cy="5546047"/>
          </a:xfrm>
        </p:spPr>
        <p:txBody>
          <a:bodyPr anchor="ctr">
            <a:normAutofit/>
          </a:bodyPr>
          <a:lstStyle/>
          <a:p>
            <a:r>
              <a:rPr lang="en-US" sz="2000" dirty="0">
                <a:latin typeface="Calibri" panose="020F0502020204030204" pitchFamily="34" charset="0"/>
                <a:cs typeface="Calibri" panose="020F0502020204030204" pitchFamily="34" charset="0"/>
              </a:rPr>
              <a:t>Advertising must run in FY25 </a:t>
            </a:r>
          </a:p>
          <a:p>
            <a:pPr marL="0" indent="0">
              <a:buNone/>
            </a:pPr>
            <a:r>
              <a:rPr lang="en-US" sz="2000" dirty="0">
                <a:latin typeface="Calibri" panose="020F0502020204030204" pitchFamily="34" charset="0"/>
                <a:cs typeface="Calibri" panose="020F0502020204030204" pitchFamily="34" charset="0"/>
              </a:rPr>
              <a:t>               (July 1, 2024 – June 30, 2025).</a:t>
            </a:r>
          </a:p>
          <a:p>
            <a:pPr marL="0" indent="0">
              <a:buNone/>
            </a:pPr>
            <a:endParaRPr lang="en-US" sz="2000" baseline="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Development Grant projects must begin in FY25.  It is recognized that some projects may require more than a year to complete. Up to 24 months will be </a:t>
            </a:r>
            <a:r>
              <a:rPr lang="en-US" sz="2000" dirty="0" smtClean="0">
                <a:latin typeface="Calibri" panose="020F0502020204030204" pitchFamily="34" charset="0"/>
                <a:cs typeface="Calibri" panose="020F0502020204030204" pitchFamily="34" charset="0"/>
              </a:rPr>
              <a:t>allowe</a:t>
            </a:r>
            <a:r>
              <a:rPr lang="en-US" sz="2000" dirty="0" smtClean="0">
                <a:latin typeface="Calibri" panose="020F0502020204030204" pitchFamily="34" charset="0"/>
                <a:cs typeface="Calibri" panose="020F0502020204030204" pitchFamily="34" charset="0"/>
              </a:rPr>
              <a:t>d. If a project will take longer than 24 months, prior </a:t>
            </a:r>
            <a:r>
              <a:rPr lang="en-US" sz="2000" smtClean="0">
                <a:latin typeface="Calibri" panose="020F0502020204030204" pitchFamily="34" charset="0"/>
                <a:cs typeface="Calibri" panose="020F0502020204030204" pitchFamily="34" charset="0"/>
              </a:rPr>
              <a:t>approval via a </a:t>
            </a:r>
            <a:r>
              <a:rPr lang="en-US" sz="2000" dirty="0" smtClean="0">
                <a:latin typeface="Calibri" panose="020F0502020204030204" pitchFamily="34" charset="0"/>
                <a:cs typeface="Calibri" panose="020F0502020204030204" pitchFamily="34" charset="0"/>
              </a:rPr>
              <a:t>written request for a project extension is required</a:t>
            </a:r>
            <a:r>
              <a:rPr lang="en-US" sz="2000" smtClean="0">
                <a:latin typeface="Calibri" panose="020F0502020204030204" pitchFamily="34" charset="0"/>
                <a:cs typeface="Calibri" panose="020F0502020204030204" pitchFamily="34" charset="0"/>
              </a:rPr>
              <a:t>.</a:t>
            </a:r>
            <a:r>
              <a:rPr lang="en-US" sz="200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pic>
        <p:nvPicPr>
          <p:cNvPr id="4" name="Picture 3" descr="A close up of a logo&#10;&#10;Description automatically generated">
            <a:extLst>
              <a:ext uri="{FF2B5EF4-FFF2-40B4-BE49-F238E27FC236}">
                <a16:creationId xmlns:a16="http://schemas.microsoft.com/office/drawing/2014/main" id="{9097EA76-A4F0-DF68-24E3-D4E6DB7F30DF}"/>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770679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253B73-2078-00F2-3B95-44122CD5D71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Match</a:t>
            </a:r>
          </a:p>
        </p:txBody>
      </p:sp>
      <p:sp>
        <p:nvSpPr>
          <p:cNvPr id="3" name="Content Placeholder 2">
            <a:extLst>
              <a:ext uri="{FF2B5EF4-FFF2-40B4-BE49-F238E27FC236}">
                <a16:creationId xmlns:a16="http://schemas.microsoft.com/office/drawing/2014/main" id="{FE37B63E-FA74-7C87-051C-DE95D99E3694}"/>
              </a:ext>
            </a:extLst>
          </p:cNvPr>
          <p:cNvSpPr>
            <a:spLocks noGrp="1"/>
          </p:cNvSpPr>
          <p:nvPr>
            <p:ph idx="1"/>
          </p:nvPr>
        </p:nvSpPr>
        <p:spPr>
          <a:xfrm>
            <a:off x="964563" y="2334525"/>
            <a:ext cx="10262873" cy="3805017"/>
          </a:xfrm>
        </p:spPr>
        <p:txBody>
          <a:bodyPr anchor="ctr">
            <a:normAutofit fontScale="92500"/>
          </a:bodyPr>
          <a:lstStyle/>
          <a:p>
            <a:r>
              <a:rPr lang="en-US" dirty="0">
                <a:latin typeface="Calibri" panose="020F0502020204030204" pitchFamily="34" charset="0"/>
                <a:cs typeface="Calibri" panose="020F0502020204030204" pitchFamily="34" charset="0"/>
              </a:rPr>
              <a:t>For Advertising Awards, match must be all cash.  Cash match is 33.3%. </a:t>
            </a:r>
          </a:p>
          <a:p>
            <a:r>
              <a:rPr lang="en-US" dirty="0">
                <a:latin typeface="Calibri" panose="020F0502020204030204" pitchFamily="34" charset="0"/>
                <a:cs typeface="Calibri" panose="020F0502020204030204" pitchFamily="34" charset="0"/>
              </a:rPr>
              <a:t>For Development Grants, a 50% match is required.</a:t>
            </a:r>
          </a:p>
          <a:p>
            <a:pPr lvl="1"/>
            <a:r>
              <a:rPr lang="en-US" sz="2800" dirty="0">
                <a:latin typeface="Calibri" panose="020F0502020204030204" pitchFamily="34" charset="0"/>
                <a:cs typeface="Calibri" panose="020F0502020204030204" pitchFamily="34" charset="0"/>
              </a:rPr>
              <a:t> 25% of the </a:t>
            </a:r>
            <a:r>
              <a:rPr lang="en-US" sz="2800" u="sng" dirty="0">
                <a:latin typeface="Calibri" panose="020F0502020204030204" pitchFamily="34" charset="0"/>
                <a:cs typeface="Calibri" panose="020F0502020204030204" pitchFamily="34" charset="0"/>
              </a:rPr>
              <a:t>match</a:t>
            </a:r>
            <a:r>
              <a:rPr lang="en-US" sz="2800" dirty="0">
                <a:latin typeface="Calibri" panose="020F0502020204030204" pitchFamily="34" charset="0"/>
                <a:cs typeface="Calibri" panose="020F0502020204030204" pitchFamily="34" charset="0"/>
              </a:rPr>
              <a:t> can be in-kind (documented donations of goods or services for the project, but not staff or volunteer time).</a:t>
            </a:r>
          </a:p>
          <a:p>
            <a:r>
              <a:rPr lang="en-US" dirty="0">
                <a:latin typeface="Calibri" panose="020F0502020204030204" pitchFamily="34" charset="0"/>
                <a:cs typeface="Calibri" panose="020F0502020204030204" pitchFamily="34" charset="0"/>
              </a:rPr>
              <a:t>For Legacy Development Grants, a 20% match is required.</a:t>
            </a:r>
          </a:p>
          <a:p>
            <a:pPr lvl="1"/>
            <a:r>
              <a:rPr lang="en-US" sz="2800" dirty="0">
                <a:latin typeface="Calibri" panose="020F0502020204030204" pitchFamily="34" charset="0"/>
                <a:cs typeface="Calibri" panose="020F0502020204030204" pitchFamily="34" charset="0"/>
              </a:rPr>
              <a:t>If a Legacy project is determined by the TRIPP committee to not be a Legacy project, it may still be selected as a Development Grant. In this case the awardee will be responsible for a 50% match.</a:t>
            </a:r>
          </a:p>
        </p:txBody>
      </p:sp>
      <p:pic>
        <p:nvPicPr>
          <p:cNvPr id="4" name="Picture 3" descr="A close up of a logo&#10;&#10;Description automatically generated">
            <a:extLst>
              <a:ext uri="{FF2B5EF4-FFF2-40B4-BE49-F238E27FC236}">
                <a16:creationId xmlns:a16="http://schemas.microsoft.com/office/drawing/2014/main" id="{2C21E635-EFFE-630F-3550-8360F037167A}"/>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776218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53A44A-DC46-6F0C-7297-44C522D6E6E6}"/>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FY25 Application</a:t>
            </a:r>
          </a:p>
        </p:txBody>
      </p:sp>
      <p:sp>
        <p:nvSpPr>
          <p:cNvPr id="3" name="Content Placeholder 2">
            <a:extLst>
              <a:ext uri="{FF2B5EF4-FFF2-40B4-BE49-F238E27FC236}">
                <a16:creationId xmlns:a16="http://schemas.microsoft.com/office/drawing/2014/main" id="{A7B72646-BCB9-ECE1-8088-0C1BF4C34B51}"/>
              </a:ext>
            </a:extLst>
          </p:cNvPr>
          <p:cNvSpPr>
            <a:spLocks noGrp="1"/>
          </p:cNvSpPr>
          <p:nvPr>
            <p:ph idx="1"/>
          </p:nvPr>
        </p:nvSpPr>
        <p:spPr>
          <a:xfrm>
            <a:off x="6503158" y="649480"/>
            <a:ext cx="4862447" cy="5546047"/>
          </a:xfrm>
        </p:spPr>
        <p:txBody>
          <a:bodyPr anchor="ctr">
            <a:normAutofit/>
          </a:bodyPr>
          <a:lstStyle/>
          <a:p>
            <a:r>
              <a:rPr lang="en-US" sz="3200" baseline="0" dirty="0">
                <a:latin typeface="Calibri" panose="020F0502020204030204" pitchFamily="34" charset="0"/>
                <a:cs typeface="Calibri" panose="020F0502020204030204" pitchFamily="34" charset="0"/>
              </a:rPr>
              <a:t>One application to</a:t>
            </a:r>
            <a:r>
              <a:rPr lang="en-US" sz="3200" dirty="0">
                <a:latin typeface="Calibri" panose="020F0502020204030204" pitchFamily="34" charset="0"/>
                <a:cs typeface="Calibri" panose="020F0502020204030204" pitchFamily="34" charset="0"/>
              </a:rPr>
              <a:t> apply for either</a:t>
            </a:r>
            <a:r>
              <a:rPr lang="en-US" sz="3200" baseline="0" dirty="0">
                <a:latin typeface="Calibri" panose="020F0502020204030204" pitchFamily="34" charset="0"/>
                <a:cs typeface="Calibri" panose="020F0502020204030204" pitchFamily="34" charset="0"/>
              </a:rPr>
              <a:t> Advertising</a:t>
            </a:r>
            <a:r>
              <a:rPr lang="en-US" sz="3200" dirty="0">
                <a:latin typeface="Calibri" panose="020F0502020204030204" pitchFamily="34" charset="0"/>
                <a:cs typeface="Calibri" panose="020F0502020204030204" pitchFamily="34" charset="0"/>
              </a:rPr>
              <a:t> Award, Development Grant, or Legacy Project.</a:t>
            </a:r>
          </a:p>
          <a:p>
            <a:r>
              <a:rPr lang="en-US" sz="3200" dirty="0">
                <a:latin typeface="Calibri" panose="020F0502020204030204" pitchFamily="34" charset="0"/>
                <a:cs typeface="Calibri" panose="020F0502020204030204" pitchFamily="34" charset="0"/>
              </a:rPr>
              <a:t>You may submit 2 separate applications (one Advertising and one Development/Legacy Project) if your proposed projects are not closely related.</a:t>
            </a:r>
            <a:endParaRPr lang="en-US" sz="3200" dirty="0"/>
          </a:p>
        </p:txBody>
      </p:sp>
      <p:pic>
        <p:nvPicPr>
          <p:cNvPr id="4" name="Picture 3" descr="A close up of a logo&#10;&#10;Description automatically generated">
            <a:extLst>
              <a:ext uri="{FF2B5EF4-FFF2-40B4-BE49-F238E27FC236}">
                <a16:creationId xmlns:a16="http://schemas.microsoft.com/office/drawing/2014/main" id="{A98E0183-B0C0-4872-8B5D-6CE1F0CE97E8}"/>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636016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0AA07-8721-4FD9-1864-79122E11885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Advertising Media Selection</a:t>
            </a:r>
          </a:p>
        </p:txBody>
      </p:sp>
      <p:sp>
        <p:nvSpPr>
          <p:cNvPr id="3" name="Content Placeholder 2">
            <a:extLst>
              <a:ext uri="{FF2B5EF4-FFF2-40B4-BE49-F238E27FC236}">
                <a16:creationId xmlns:a16="http://schemas.microsoft.com/office/drawing/2014/main" id="{10F89A33-B040-33E7-CB1F-CF439332F890}"/>
              </a:ext>
            </a:extLst>
          </p:cNvPr>
          <p:cNvSpPr>
            <a:spLocks noGrp="1"/>
          </p:cNvSpPr>
          <p:nvPr>
            <p:ph idx="1"/>
          </p:nvPr>
        </p:nvSpPr>
        <p:spPr>
          <a:xfrm>
            <a:off x="1371599" y="2318197"/>
            <a:ext cx="9724031" cy="3683358"/>
          </a:xfrm>
        </p:spPr>
        <p:txBody>
          <a:bodyPr anchor="ctr">
            <a:normAutofit/>
          </a:bodyPr>
          <a:lstStyle/>
          <a:p>
            <a:r>
              <a:rPr lang="en-US" sz="3200" dirty="0">
                <a:latin typeface="Calibri" panose="020F0502020204030204" pitchFamily="34" charset="0"/>
                <a:ea typeface="Verdana" panose="020B0604030504040204" pitchFamily="34" charset="0"/>
                <a:cs typeface="Calibri" panose="020F0502020204030204" pitchFamily="34" charset="0"/>
              </a:rPr>
              <a:t>FY25 All non-local media (Maximum request of $40,000)</a:t>
            </a:r>
          </a:p>
          <a:p>
            <a:pPr marL="530352" lvl="2" indent="0">
              <a:buNone/>
            </a:pPr>
            <a:endParaRPr lang="en-US" sz="3200" dirty="0">
              <a:latin typeface="Calibri" panose="020F0502020204030204" pitchFamily="34" charset="0"/>
              <a:ea typeface="Verdana" panose="020B0604030504040204" pitchFamily="34" charset="0"/>
              <a:cs typeface="Calibri" panose="020F0502020204030204" pitchFamily="34" charset="0"/>
            </a:endParaRPr>
          </a:p>
          <a:p>
            <a:r>
              <a:rPr lang="en-US" sz="3200" dirty="0">
                <a:latin typeface="Calibri" panose="020F0502020204030204" pitchFamily="34" charset="0"/>
                <a:ea typeface="Verdana" panose="020B0604030504040204" pitchFamily="34" charset="0"/>
                <a:cs typeface="Calibri" panose="020F0502020204030204" pitchFamily="34" charset="0"/>
              </a:rPr>
              <a:t>T</a:t>
            </a:r>
            <a:r>
              <a:rPr lang="en-US" sz="3200" dirty="0">
                <a:latin typeface="Calibri" panose="020F0502020204030204" pitchFamily="34" charset="0"/>
                <a:cs typeface="Calibri" panose="020F0502020204030204" pitchFamily="34" charset="0"/>
              </a:rPr>
              <a:t>he media schedule budget must be placed with only non-local media outlets that can demonstrate at least half of their audience resides outside Frederick County.</a:t>
            </a:r>
          </a:p>
          <a:p>
            <a:endParaRPr lang="en-US" sz="2000" dirty="0"/>
          </a:p>
        </p:txBody>
      </p:sp>
      <p:pic>
        <p:nvPicPr>
          <p:cNvPr id="4" name="Picture 3" descr="A close up of a logo&#10;&#10;Description automatically generated">
            <a:extLst>
              <a:ext uri="{FF2B5EF4-FFF2-40B4-BE49-F238E27FC236}">
                <a16:creationId xmlns:a16="http://schemas.microsoft.com/office/drawing/2014/main" id="{7DBED6AB-F15D-B82A-68C0-C983FDD49759}"/>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1925351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E8E9B-E39B-9945-B9F2-1922F81C81A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mn-lt"/>
              </a:rPr>
              <a:t>“TRIPP” </a:t>
            </a:r>
            <a:br>
              <a:rPr lang="en-US" sz="4000" dirty="0">
                <a:solidFill>
                  <a:srgbClr val="FFFFFF"/>
                </a:solidFill>
                <a:latin typeface="+mn-lt"/>
              </a:rPr>
            </a:br>
            <a:r>
              <a:rPr lang="en-US" sz="4000" dirty="0">
                <a:solidFill>
                  <a:srgbClr val="FFFFFF"/>
                </a:solidFill>
                <a:latin typeface="+mn-lt"/>
              </a:rPr>
              <a:t>Tourism Reinvestment in Promotion &amp; Product</a:t>
            </a:r>
          </a:p>
        </p:txBody>
      </p:sp>
      <p:sp>
        <p:nvSpPr>
          <p:cNvPr id="3" name="Content Placeholder 2">
            <a:extLst>
              <a:ext uri="{FF2B5EF4-FFF2-40B4-BE49-F238E27FC236}">
                <a16:creationId xmlns:a16="http://schemas.microsoft.com/office/drawing/2014/main" id="{9DC872C8-EEEB-0EF7-D3F4-D9C6E7543FAE}"/>
              </a:ext>
            </a:extLst>
          </p:cNvPr>
          <p:cNvSpPr>
            <a:spLocks noGrp="1"/>
          </p:cNvSpPr>
          <p:nvPr>
            <p:ph idx="1"/>
          </p:nvPr>
        </p:nvSpPr>
        <p:spPr>
          <a:xfrm>
            <a:off x="4810259" y="649480"/>
            <a:ext cx="6555347" cy="5546047"/>
          </a:xfrm>
        </p:spPr>
        <p:txBody>
          <a:bodyPr anchor="ctr">
            <a:normAutofit/>
          </a:bodyPr>
          <a:lstStyle/>
          <a:p>
            <a:pPr marL="0" indent="0">
              <a:buNone/>
            </a:pPr>
            <a:r>
              <a:rPr lang="en-US" sz="4400" dirty="0">
                <a:cs typeface="Calibri" panose="020F0502020204030204" pitchFamily="34" charset="0"/>
              </a:rPr>
              <a:t>A program through which Visit Frederick partners with non-profit attractions and government agencies to encourage potential visitors to experience Frederick County.</a:t>
            </a:r>
            <a:endParaRPr lang="en-US" sz="4400" dirty="0"/>
          </a:p>
          <a:p>
            <a:pPr marL="0" indent="0">
              <a:buNone/>
            </a:pPr>
            <a:endParaRPr lang="en-US" sz="2000" dirty="0"/>
          </a:p>
        </p:txBody>
      </p:sp>
      <p:sp>
        <p:nvSpPr>
          <p:cNvPr id="4" name="TextBox 3">
            <a:extLst>
              <a:ext uri="{FF2B5EF4-FFF2-40B4-BE49-F238E27FC236}">
                <a16:creationId xmlns:a16="http://schemas.microsoft.com/office/drawing/2014/main" id="{20469A32-6CC0-F469-10EC-CC308FB067BD}"/>
              </a:ext>
            </a:extLst>
          </p:cNvPr>
          <p:cNvSpPr txBox="1"/>
          <p:nvPr/>
        </p:nvSpPr>
        <p:spPr>
          <a:xfrm>
            <a:off x="157237" y="6195527"/>
            <a:ext cx="4884670" cy="523220"/>
          </a:xfrm>
          <a:prstGeom prst="rect">
            <a:avLst/>
          </a:prstGeom>
          <a:noFill/>
        </p:spPr>
        <p:txBody>
          <a:bodyPr wrap="square" rtlCol="0">
            <a:spAutoFit/>
          </a:bodyPr>
          <a:lstStyle/>
          <a:p>
            <a:r>
              <a:rPr lang="en-US" sz="2800" dirty="0">
                <a:solidFill>
                  <a:schemeClr val="bg1"/>
                </a:solidFill>
              </a:rPr>
              <a:t>TRIPP Award $500,000</a:t>
            </a:r>
          </a:p>
        </p:txBody>
      </p:sp>
      <p:pic>
        <p:nvPicPr>
          <p:cNvPr id="5" name="Picture 4">
            <a:extLst>
              <a:ext uri="{FF2B5EF4-FFF2-40B4-BE49-F238E27FC236}">
                <a16:creationId xmlns:a16="http://schemas.microsoft.com/office/drawing/2014/main" id="{FCC320EF-4C76-27DC-9042-73980C9A0456}"/>
              </a:ext>
            </a:extLst>
          </p:cNvPr>
          <p:cNvPicPr>
            <a:picLocks noChangeAspect="1"/>
          </p:cNvPicPr>
          <p:nvPr/>
        </p:nvPicPr>
        <p:blipFill>
          <a:blip r:embed="rId2"/>
          <a:stretch>
            <a:fillRect/>
          </a:stretch>
        </p:blipFill>
        <p:spPr>
          <a:xfrm>
            <a:off x="10145339" y="5904439"/>
            <a:ext cx="1992692" cy="719231"/>
          </a:xfrm>
          <a:prstGeom prst="rect">
            <a:avLst/>
          </a:prstGeom>
        </p:spPr>
      </p:pic>
    </p:spTree>
    <p:extLst>
      <p:ext uri="{BB962C8B-B14F-4D97-AF65-F5344CB8AC3E}">
        <p14:creationId xmlns:p14="http://schemas.microsoft.com/office/powerpoint/2010/main" val="2169519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46177D-ADC4-4968-B747-5CFCD390B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A3D3B-C586-D0ED-5DA5-D7C879844A49}"/>
              </a:ext>
            </a:extLst>
          </p:cNvPr>
          <p:cNvSpPr>
            <a:spLocks noGrp="1"/>
          </p:cNvSpPr>
          <p:nvPr>
            <p:ph type="title"/>
          </p:nvPr>
        </p:nvSpPr>
        <p:spPr>
          <a:xfrm>
            <a:off x="5596501" y="489508"/>
            <a:ext cx="5754896" cy="1667569"/>
          </a:xfrm>
        </p:spPr>
        <p:txBody>
          <a:bodyPr anchor="b">
            <a:normAutofit/>
          </a:bodyPr>
          <a:lstStyle/>
          <a:p>
            <a:r>
              <a:rPr lang="en-US" sz="4000" dirty="0"/>
              <a:t>Digital and Online Advertising</a:t>
            </a:r>
          </a:p>
        </p:txBody>
      </p:sp>
      <p:pic>
        <p:nvPicPr>
          <p:cNvPr id="7" name="Graphic 6" descr="Advertising">
            <a:extLst>
              <a:ext uri="{FF2B5EF4-FFF2-40B4-BE49-F238E27FC236}">
                <a16:creationId xmlns:a16="http://schemas.microsoft.com/office/drawing/2014/main" id="{73815BA5-2F2D-ADC6-7159-065F3C0A94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F7ABB04A-F65B-9C3B-5F85-5EAAB7FF102D}"/>
              </a:ext>
            </a:extLst>
          </p:cNvPr>
          <p:cNvSpPr>
            <a:spLocks noGrp="1"/>
          </p:cNvSpPr>
          <p:nvPr>
            <p:ph idx="1"/>
          </p:nvPr>
        </p:nvSpPr>
        <p:spPr>
          <a:xfrm>
            <a:off x="5596501" y="2405893"/>
            <a:ext cx="5754897" cy="3635677"/>
          </a:xfrm>
        </p:spPr>
        <p:txBody>
          <a:bodyPr anchor="t">
            <a:normAutofit lnSpcReduction="10000"/>
          </a:bodyPr>
          <a:lstStyle/>
          <a:p>
            <a:r>
              <a:rPr lang="en-US" sz="2400" dirty="0">
                <a:latin typeface="Calibri" panose="020F0502020204030204" pitchFamily="34" charset="0"/>
                <a:cs typeface="Calibri" panose="020F0502020204030204" pitchFamily="34" charset="0"/>
              </a:rPr>
              <a:t>Ads placed on websites, native / sponsored content on relevant web channels, mobile advertising, etc.</a:t>
            </a:r>
          </a:p>
          <a:p>
            <a:r>
              <a:rPr lang="en-US" sz="2400" dirty="0">
                <a:latin typeface="Calibri" panose="020F0502020204030204" pitchFamily="34" charset="0"/>
                <a:cs typeface="Calibri" panose="020F0502020204030204" pitchFamily="34" charset="0"/>
              </a:rPr>
              <a:t>Pay at Placement Advertising, such as direct social media ads, does </a:t>
            </a:r>
            <a:r>
              <a:rPr lang="en-US" sz="2400" b="1" dirty="0">
                <a:latin typeface="Calibri" panose="020F0502020204030204" pitchFamily="34" charset="0"/>
                <a:cs typeface="Calibri" panose="020F0502020204030204" pitchFamily="34" charset="0"/>
              </a:rPr>
              <a:t>NOT</a:t>
            </a:r>
            <a:r>
              <a:rPr lang="en-US" sz="2400" dirty="0">
                <a:latin typeface="Calibri" panose="020F0502020204030204" pitchFamily="34" charset="0"/>
                <a:cs typeface="Calibri" panose="020F0502020204030204" pitchFamily="34" charset="0"/>
              </a:rPr>
              <a:t> qualify for the TRIPP Advertising program.</a:t>
            </a:r>
          </a:p>
          <a:p>
            <a:r>
              <a:rPr lang="en-US" sz="2400" dirty="0">
                <a:latin typeface="Calibri" panose="020F0502020204030204" pitchFamily="34" charset="0"/>
                <a:cs typeface="Calibri" panose="020F0502020204030204" pitchFamily="34" charset="0"/>
              </a:rPr>
              <a:t>Social media advertising through a third-party media outlet that provides invoicing is permitted. The name of the media outlet being utilized must be included in the digital media schedule.</a:t>
            </a:r>
            <a:endParaRPr lang="en-US" sz="2400" dirty="0"/>
          </a:p>
        </p:txBody>
      </p:sp>
      <p:sp>
        <p:nvSpPr>
          <p:cNvPr id="19" name="Rectangle 18">
            <a:extLst>
              <a:ext uri="{FF2B5EF4-FFF2-40B4-BE49-F238E27FC236}">
                <a16:creationId xmlns:a16="http://schemas.microsoft.com/office/drawing/2014/main" id="{0844A943-BF79-4FEA-ABB1-3BD54D236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37CC72-F4A8-4DC3-AFAB-D22C482C8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DBAE6F02-FD95-D242-0D4A-BD3269A2512E}"/>
              </a:ext>
            </a:extLst>
          </p:cNvPr>
          <p:cNvPicPr>
            <a:picLocks noChangeAspect="1"/>
          </p:cNvPicPr>
          <p:nvPr/>
        </p:nvPicPr>
        <p:blipFill>
          <a:blip r:embed="rId4"/>
          <a:stretch>
            <a:fillRect/>
          </a:stretch>
        </p:blipFill>
        <p:spPr>
          <a:xfrm>
            <a:off x="10199306" y="5649261"/>
            <a:ext cx="1992692" cy="719231"/>
          </a:xfrm>
          <a:prstGeom prst="rect">
            <a:avLst/>
          </a:prstGeom>
        </p:spPr>
      </p:pic>
    </p:spTree>
    <p:extLst>
      <p:ext uri="{BB962C8B-B14F-4D97-AF65-F5344CB8AC3E}">
        <p14:creationId xmlns:p14="http://schemas.microsoft.com/office/powerpoint/2010/main" val="1586704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CD90C-7615-DC0B-72A5-8802D6C236E3}"/>
              </a:ext>
            </a:extLst>
          </p:cNvPr>
          <p:cNvSpPr>
            <a:spLocks noGrp="1"/>
          </p:cNvSpPr>
          <p:nvPr>
            <p:ph type="title"/>
          </p:nvPr>
        </p:nvSpPr>
        <p:spPr>
          <a:xfrm>
            <a:off x="1149716" y="499397"/>
            <a:ext cx="5929422" cy="1640180"/>
          </a:xfrm>
        </p:spPr>
        <p:txBody>
          <a:bodyPr anchor="b">
            <a:normAutofit/>
          </a:bodyPr>
          <a:lstStyle/>
          <a:p>
            <a:r>
              <a:rPr lang="en-US" sz="4000"/>
              <a:t>Digital and Online Advertising</a:t>
            </a:r>
          </a:p>
        </p:txBody>
      </p:sp>
      <p:sp>
        <p:nvSpPr>
          <p:cNvPr id="3" name="Content Placeholder 2">
            <a:extLst>
              <a:ext uri="{FF2B5EF4-FFF2-40B4-BE49-F238E27FC236}">
                <a16:creationId xmlns:a16="http://schemas.microsoft.com/office/drawing/2014/main" id="{B9F4B453-0C6B-D267-4B3A-5B974B184111}"/>
              </a:ext>
            </a:extLst>
          </p:cNvPr>
          <p:cNvSpPr>
            <a:spLocks noGrp="1"/>
          </p:cNvSpPr>
          <p:nvPr>
            <p:ph idx="1"/>
          </p:nvPr>
        </p:nvSpPr>
        <p:spPr>
          <a:xfrm>
            <a:off x="1149717" y="2423821"/>
            <a:ext cx="5929422" cy="3519780"/>
          </a:xfrm>
        </p:spPr>
        <p:txBody>
          <a:bodyPr>
            <a:normAutofit/>
          </a:bodyPr>
          <a:lstStyle/>
          <a:p>
            <a:pPr marL="0" indent="0">
              <a:buNone/>
            </a:pPr>
            <a:r>
              <a:rPr lang="en-US" sz="2000">
                <a:latin typeface="Calibri" panose="020F0502020204030204" pitchFamily="34" charset="0"/>
                <a:cs typeface="Calibri" panose="020F0502020204030204" pitchFamily="34" charset="0"/>
              </a:rPr>
              <a:t>All paid digital content and online advertising funded through TRIPP must include a link to a page with related content on the awardee’s website.  </a:t>
            </a:r>
          </a:p>
          <a:p>
            <a:pPr marL="0" indent="0">
              <a:buNone/>
            </a:pPr>
            <a:r>
              <a:rPr lang="en-US" sz="2000">
                <a:latin typeface="Calibri" panose="020F0502020204030204" pitchFamily="34" charset="0"/>
                <a:cs typeface="Calibri" panose="020F0502020204030204" pitchFamily="34" charset="0"/>
              </a:rPr>
              <a:t>That landing page on the awardee’s website must include the TRIPP “Visit Frederick City &amp; County” logo graphic with a live link to the VisitFrederick.org website</a:t>
            </a:r>
          </a:p>
          <a:p>
            <a:pPr marL="0" indent="0">
              <a:buNone/>
            </a:pPr>
            <a:endParaRPr lang="en-US" sz="2000"/>
          </a:p>
        </p:txBody>
      </p:sp>
      <p:pic>
        <p:nvPicPr>
          <p:cNvPr id="7" name="Graphic 6" descr="Target Audience">
            <a:extLst>
              <a:ext uri="{FF2B5EF4-FFF2-40B4-BE49-F238E27FC236}">
                <a16:creationId xmlns:a16="http://schemas.microsoft.com/office/drawing/2014/main" id="{8CAC6DD1-9EDA-7CF4-EFAE-CF6CB79D1A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745506" y="1492624"/>
            <a:ext cx="3765176" cy="3765176"/>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523AB3E0-3D9D-89FA-9AD7-558FDA2258A1}"/>
              </a:ext>
            </a:extLst>
          </p:cNvPr>
          <p:cNvPicPr>
            <a:picLocks noChangeAspect="1"/>
          </p:cNvPicPr>
          <p:nvPr/>
        </p:nvPicPr>
        <p:blipFill>
          <a:blip r:embed="rId4"/>
          <a:stretch>
            <a:fillRect/>
          </a:stretch>
        </p:blipFill>
        <p:spPr>
          <a:xfrm>
            <a:off x="10153649" y="5674370"/>
            <a:ext cx="1992692" cy="719231"/>
          </a:xfrm>
          <a:prstGeom prst="rect">
            <a:avLst/>
          </a:prstGeom>
        </p:spPr>
      </p:pic>
    </p:spTree>
    <p:extLst>
      <p:ext uri="{BB962C8B-B14F-4D97-AF65-F5344CB8AC3E}">
        <p14:creationId xmlns:p14="http://schemas.microsoft.com/office/powerpoint/2010/main" val="2686296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C8626-9C1D-C00B-8D57-693BD36E103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TRIPP Advertising</a:t>
            </a:r>
          </a:p>
        </p:txBody>
      </p:sp>
      <p:sp>
        <p:nvSpPr>
          <p:cNvPr id="3" name="Content Placeholder 2">
            <a:extLst>
              <a:ext uri="{FF2B5EF4-FFF2-40B4-BE49-F238E27FC236}">
                <a16:creationId xmlns:a16="http://schemas.microsoft.com/office/drawing/2014/main" id="{A10B1A52-5863-C998-15BC-2C115D00C931}"/>
              </a:ext>
            </a:extLst>
          </p:cNvPr>
          <p:cNvSpPr>
            <a:spLocks noGrp="1"/>
          </p:cNvSpPr>
          <p:nvPr>
            <p:ph idx="1"/>
          </p:nvPr>
        </p:nvSpPr>
        <p:spPr>
          <a:xfrm>
            <a:off x="4810259" y="649480"/>
            <a:ext cx="6555347" cy="5546047"/>
          </a:xfrm>
        </p:spPr>
        <p:txBody>
          <a:bodyPr anchor="ctr">
            <a:normAutofit lnSpcReduction="10000"/>
          </a:bodyPr>
          <a:lstStyle/>
          <a:p>
            <a:pPr marL="0" indent="0">
              <a:buNone/>
            </a:pPr>
            <a:r>
              <a:rPr lang="en-US" dirty="0">
                <a:latin typeface="Calibri" panose="020F0502020204030204" pitchFamily="34" charset="0"/>
                <a:cs typeface="Calibri" panose="020F0502020204030204" pitchFamily="34" charset="0"/>
              </a:rPr>
              <a:t>Applicant places the ads. Visit Frederick must directly pay the media outlet. The awardee will submit a Request for Payment form, media outlet invoice(s), proof of performance (original tear-sheet, radio spot audio file, screenshot, etc.) and 33.3% of total invoice amount* as cash match payable “Tourism Council of Frederick County.”</a:t>
            </a:r>
          </a:p>
          <a:p>
            <a:pPr marL="0" indent="0">
              <a:buNone/>
            </a:pPr>
            <a:r>
              <a:rPr lang="en-US" dirty="0">
                <a:latin typeface="Calibri" panose="020F0502020204030204" pitchFamily="34" charset="0"/>
                <a:cs typeface="Calibri" panose="020F0502020204030204" pitchFamily="34" charset="0"/>
              </a:rPr>
              <a:t>Request for payment must be submitted at least 10 days prior to the due date on the invoice </a:t>
            </a:r>
          </a:p>
          <a:p>
            <a:pPr marL="0" indent="0">
              <a:buNone/>
            </a:pPr>
            <a:endParaRPr lang="en-US" sz="14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 Until TRIPP award is expended, then awardee pays match plus remainder.</a:t>
            </a:r>
          </a:p>
          <a:p>
            <a:endParaRPr lang="en-US" sz="2000" dirty="0"/>
          </a:p>
        </p:txBody>
      </p:sp>
      <p:pic>
        <p:nvPicPr>
          <p:cNvPr id="4" name="Picture 3" descr="A close up of a logo&#10;&#10;Description automatically generated">
            <a:extLst>
              <a:ext uri="{FF2B5EF4-FFF2-40B4-BE49-F238E27FC236}">
                <a16:creationId xmlns:a16="http://schemas.microsoft.com/office/drawing/2014/main" id="{5707B12C-7165-0E92-0423-51557825FD57}"/>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3477876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90594C4-3CDB-D78A-52F3-0FBCA00FFE6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New Media Schedule </a:t>
            </a:r>
          </a:p>
        </p:txBody>
      </p:sp>
      <p:pic>
        <p:nvPicPr>
          <p:cNvPr id="4" name="Content Placeholder 3">
            <a:extLst>
              <a:ext uri="{FF2B5EF4-FFF2-40B4-BE49-F238E27FC236}">
                <a16:creationId xmlns:a16="http://schemas.microsoft.com/office/drawing/2014/main" id="{C1E243B9-7946-F9D3-04F5-71B9FE01FAFD}"/>
              </a:ext>
            </a:extLst>
          </p:cNvPr>
          <p:cNvPicPr>
            <a:picLocks noGrp="1" noChangeAspect="1"/>
          </p:cNvPicPr>
          <p:nvPr>
            <p:ph idx="1"/>
          </p:nvPr>
        </p:nvPicPr>
        <p:blipFill>
          <a:blip r:embed="rId2"/>
          <a:stretch>
            <a:fillRect/>
          </a:stretch>
        </p:blipFill>
        <p:spPr>
          <a:xfrm>
            <a:off x="4502428" y="1008375"/>
            <a:ext cx="7225748" cy="4841250"/>
          </a:xfrm>
          <a:prstGeom prst="rect">
            <a:avLst/>
          </a:prstGeom>
        </p:spPr>
      </p:pic>
      <p:pic>
        <p:nvPicPr>
          <p:cNvPr id="5" name="Picture 4">
            <a:extLst>
              <a:ext uri="{FF2B5EF4-FFF2-40B4-BE49-F238E27FC236}">
                <a16:creationId xmlns:a16="http://schemas.microsoft.com/office/drawing/2014/main" id="{D79EBDFF-0509-8B24-9052-2DD8765A8329}"/>
              </a:ext>
            </a:extLst>
          </p:cNvPr>
          <p:cNvPicPr>
            <a:picLocks noChangeAspect="1"/>
          </p:cNvPicPr>
          <p:nvPr/>
        </p:nvPicPr>
        <p:blipFill>
          <a:blip r:embed="rId3"/>
          <a:stretch>
            <a:fillRect/>
          </a:stretch>
        </p:blipFill>
        <p:spPr>
          <a:xfrm>
            <a:off x="10079431" y="6012578"/>
            <a:ext cx="1993565" cy="719390"/>
          </a:xfrm>
          <a:prstGeom prst="rect">
            <a:avLst/>
          </a:prstGeom>
        </p:spPr>
      </p:pic>
      <p:sp>
        <p:nvSpPr>
          <p:cNvPr id="6" name="TextBox 5">
            <a:extLst>
              <a:ext uri="{FF2B5EF4-FFF2-40B4-BE49-F238E27FC236}">
                <a16:creationId xmlns:a16="http://schemas.microsoft.com/office/drawing/2014/main" id="{64C0F656-7DAD-016A-D832-3B4EC5654BDE}"/>
              </a:ext>
            </a:extLst>
          </p:cNvPr>
          <p:cNvSpPr txBox="1"/>
          <p:nvPr/>
        </p:nvSpPr>
        <p:spPr>
          <a:xfrm>
            <a:off x="4157607" y="6351951"/>
            <a:ext cx="5921823" cy="338554"/>
          </a:xfrm>
          <a:prstGeom prst="rect">
            <a:avLst/>
          </a:prstGeom>
          <a:noFill/>
        </p:spPr>
        <p:txBody>
          <a:bodyPr wrap="square" rtlCol="0">
            <a:spAutoFit/>
          </a:bodyPr>
          <a:lstStyle/>
          <a:p>
            <a:r>
              <a:rPr lang="en-US" sz="1600" dirty="0"/>
              <a:t>File is formula driven, no need to enter data in Total Cost Column. </a:t>
            </a:r>
          </a:p>
        </p:txBody>
      </p:sp>
    </p:spTree>
    <p:extLst>
      <p:ext uri="{BB962C8B-B14F-4D97-AF65-F5344CB8AC3E}">
        <p14:creationId xmlns:p14="http://schemas.microsoft.com/office/powerpoint/2010/main" val="1681351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D073016-B734-483B-8953-5BADEE1451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A7EAB6-59D3-4325-8DE6-E0CA4009CE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C645F45D-E62F-EBCA-7A98-CDE037A59E50}"/>
              </a:ext>
            </a:extLst>
          </p:cNvPr>
          <p:cNvPicPr>
            <a:picLocks noGrp="1" noChangeAspect="1"/>
          </p:cNvPicPr>
          <p:nvPr>
            <p:ph idx="1"/>
          </p:nvPr>
        </p:nvPicPr>
        <p:blipFill>
          <a:blip r:embed="rId2"/>
          <a:stretch>
            <a:fillRect/>
          </a:stretch>
        </p:blipFill>
        <p:spPr>
          <a:xfrm>
            <a:off x="1302775" y="457200"/>
            <a:ext cx="9586450" cy="5943600"/>
          </a:xfrm>
          <a:prstGeom prst="rect">
            <a:avLst/>
          </a:prstGeom>
        </p:spPr>
      </p:pic>
    </p:spTree>
    <p:extLst>
      <p:ext uri="{BB962C8B-B14F-4D97-AF65-F5344CB8AC3E}">
        <p14:creationId xmlns:p14="http://schemas.microsoft.com/office/powerpoint/2010/main" val="3107011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AA49531-75C8-E867-27A1-BBB59A59F0F6}"/>
              </a:ext>
            </a:extLst>
          </p:cNvPr>
          <p:cNvPicPr>
            <a:picLocks noGrp="1" noChangeAspect="1"/>
          </p:cNvPicPr>
          <p:nvPr>
            <p:ph idx="1"/>
          </p:nvPr>
        </p:nvPicPr>
        <p:blipFill>
          <a:blip r:embed="rId2"/>
          <a:stretch>
            <a:fillRect/>
          </a:stretch>
        </p:blipFill>
        <p:spPr>
          <a:xfrm>
            <a:off x="1044935" y="1844674"/>
            <a:ext cx="6197600" cy="4449763"/>
          </a:xfrm>
          <a:prstGeom prst="rect">
            <a:avLst/>
          </a:prstGeom>
        </p:spPr>
      </p:pic>
      <p:pic>
        <p:nvPicPr>
          <p:cNvPr id="6" name="Picture 5">
            <a:extLst>
              <a:ext uri="{FF2B5EF4-FFF2-40B4-BE49-F238E27FC236}">
                <a16:creationId xmlns:a16="http://schemas.microsoft.com/office/drawing/2014/main" id="{A6A04E20-8AFE-FEC1-67F6-07321D805BE4}"/>
              </a:ext>
            </a:extLst>
          </p:cNvPr>
          <p:cNvPicPr>
            <a:picLocks noChangeAspect="1"/>
          </p:cNvPicPr>
          <p:nvPr/>
        </p:nvPicPr>
        <p:blipFill>
          <a:blip r:embed="rId3"/>
          <a:stretch>
            <a:fillRect/>
          </a:stretch>
        </p:blipFill>
        <p:spPr>
          <a:xfrm>
            <a:off x="7476976" y="1844673"/>
            <a:ext cx="2735263" cy="4449763"/>
          </a:xfrm>
          <a:prstGeom prst="rect">
            <a:avLst/>
          </a:prstGeom>
        </p:spPr>
      </p:pic>
      <p:sp>
        <p:nvSpPr>
          <p:cNvPr id="2" name="Title 1">
            <a:extLst>
              <a:ext uri="{FF2B5EF4-FFF2-40B4-BE49-F238E27FC236}">
                <a16:creationId xmlns:a16="http://schemas.microsoft.com/office/drawing/2014/main" id="{9E29C490-1D2D-CC18-9A48-858222522D82}"/>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Logo Requirements in Advertising</a:t>
            </a:r>
          </a:p>
        </p:txBody>
      </p:sp>
      <p:pic>
        <p:nvPicPr>
          <p:cNvPr id="8" name="Picture 7">
            <a:extLst>
              <a:ext uri="{FF2B5EF4-FFF2-40B4-BE49-F238E27FC236}">
                <a16:creationId xmlns:a16="http://schemas.microsoft.com/office/drawing/2014/main" id="{FD7FCE30-387E-C7B3-1B82-0D85F98E2CAF}"/>
              </a:ext>
            </a:extLst>
          </p:cNvPr>
          <p:cNvPicPr>
            <a:picLocks noChangeAspect="1"/>
          </p:cNvPicPr>
          <p:nvPr/>
        </p:nvPicPr>
        <p:blipFill>
          <a:blip r:embed="rId4"/>
          <a:stretch>
            <a:fillRect/>
          </a:stretch>
        </p:blipFill>
        <p:spPr>
          <a:xfrm>
            <a:off x="10079431" y="6012578"/>
            <a:ext cx="1993565" cy="719390"/>
          </a:xfrm>
          <a:prstGeom prst="rect">
            <a:avLst/>
          </a:prstGeom>
        </p:spPr>
      </p:pic>
      <p:sp>
        <p:nvSpPr>
          <p:cNvPr id="9" name="TextBox 8">
            <a:extLst>
              <a:ext uri="{FF2B5EF4-FFF2-40B4-BE49-F238E27FC236}">
                <a16:creationId xmlns:a16="http://schemas.microsoft.com/office/drawing/2014/main" id="{CAA34E90-B7F2-A531-9285-836D690B9237}"/>
              </a:ext>
            </a:extLst>
          </p:cNvPr>
          <p:cNvSpPr txBox="1"/>
          <p:nvPr/>
        </p:nvSpPr>
        <p:spPr>
          <a:xfrm>
            <a:off x="1044935" y="6391552"/>
            <a:ext cx="5440392" cy="369332"/>
          </a:xfrm>
          <a:prstGeom prst="rect">
            <a:avLst/>
          </a:prstGeom>
          <a:noFill/>
        </p:spPr>
        <p:txBody>
          <a:bodyPr wrap="square" rtlCol="0">
            <a:spAutoFit/>
          </a:bodyPr>
          <a:lstStyle/>
          <a:p>
            <a:r>
              <a:rPr lang="en-US" dirty="0"/>
              <a:t>Don’t forget to include Maryland or MD.</a:t>
            </a:r>
          </a:p>
        </p:txBody>
      </p:sp>
    </p:spTree>
    <p:extLst>
      <p:ext uri="{BB962C8B-B14F-4D97-AF65-F5344CB8AC3E}">
        <p14:creationId xmlns:p14="http://schemas.microsoft.com/office/powerpoint/2010/main" val="1259291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27A1CA-B6D5-D592-7A9A-41110647DBC5}"/>
              </a:ext>
            </a:extLst>
          </p:cNvPr>
          <p:cNvSpPr>
            <a:spLocks noGrp="1"/>
          </p:cNvSpPr>
          <p:nvPr>
            <p:ph type="title"/>
          </p:nvPr>
        </p:nvSpPr>
        <p:spPr>
          <a:xfrm>
            <a:off x="466722" y="586855"/>
            <a:ext cx="3201366" cy="3387497"/>
          </a:xfrm>
        </p:spPr>
        <p:txBody>
          <a:bodyPr anchor="b">
            <a:normAutofit/>
          </a:bodyPr>
          <a:lstStyle/>
          <a:p>
            <a:pPr algn="r"/>
            <a:r>
              <a:rPr lang="en-US" sz="3700">
                <a:solidFill>
                  <a:srgbClr val="FFFFFF"/>
                </a:solidFill>
              </a:rPr>
              <a:t>Logo/Copy Requirement in Broadcast Advertisements</a:t>
            </a:r>
          </a:p>
        </p:txBody>
      </p:sp>
      <p:sp>
        <p:nvSpPr>
          <p:cNvPr id="3" name="Content Placeholder 2">
            <a:extLst>
              <a:ext uri="{FF2B5EF4-FFF2-40B4-BE49-F238E27FC236}">
                <a16:creationId xmlns:a16="http://schemas.microsoft.com/office/drawing/2014/main" id="{A7D718F2-B67A-9258-D0AB-C228F300CEAD}"/>
              </a:ext>
            </a:extLst>
          </p:cNvPr>
          <p:cNvSpPr>
            <a:spLocks noGrp="1"/>
          </p:cNvSpPr>
          <p:nvPr>
            <p:ph idx="1"/>
          </p:nvPr>
        </p:nvSpPr>
        <p:spPr>
          <a:xfrm>
            <a:off x="4810259" y="649480"/>
            <a:ext cx="6555347" cy="5546047"/>
          </a:xfrm>
        </p:spPr>
        <p:txBody>
          <a:bodyPr anchor="ctr">
            <a:normAutofit/>
          </a:bodyPr>
          <a:lstStyle/>
          <a:p>
            <a:r>
              <a:rPr lang="en-US" sz="2000" dirty="0">
                <a:latin typeface="Calibri" panose="020F0502020204030204" pitchFamily="34" charset="0"/>
                <a:cs typeface="Calibri" panose="020F0502020204030204" pitchFamily="34" charset="0"/>
              </a:rPr>
              <a:t>Television spots must include the TRIPP logo. This logo should appear on the screen at least 3-5 seconds. </a:t>
            </a:r>
          </a:p>
          <a:p>
            <a:pPr marL="0" indent="0">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Radio spots must include the words “Visit Frederick, Maryland.” </a:t>
            </a:r>
          </a:p>
          <a:p>
            <a:pPr marL="0" indent="0">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Tear sheets, audio or video recordings, or similar proof of performance will be required before invoices are paid.  </a:t>
            </a:r>
          </a:p>
        </p:txBody>
      </p:sp>
      <p:pic>
        <p:nvPicPr>
          <p:cNvPr id="4" name="Picture 3">
            <a:extLst>
              <a:ext uri="{FF2B5EF4-FFF2-40B4-BE49-F238E27FC236}">
                <a16:creationId xmlns:a16="http://schemas.microsoft.com/office/drawing/2014/main" id="{8617F846-9E31-5698-8F6F-863666C610B1}"/>
              </a:ext>
            </a:extLst>
          </p:cNvPr>
          <p:cNvPicPr>
            <a:picLocks noChangeAspect="1"/>
          </p:cNvPicPr>
          <p:nvPr/>
        </p:nvPicPr>
        <p:blipFill>
          <a:blip r:embed="rId2"/>
          <a:stretch>
            <a:fillRect/>
          </a:stretch>
        </p:blipFill>
        <p:spPr>
          <a:xfrm>
            <a:off x="10079431" y="6012578"/>
            <a:ext cx="1993565" cy="719390"/>
          </a:xfrm>
          <a:prstGeom prst="rect">
            <a:avLst/>
          </a:prstGeom>
        </p:spPr>
      </p:pic>
    </p:spTree>
    <p:extLst>
      <p:ext uri="{BB962C8B-B14F-4D97-AF65-F5344CB8AC3E}">
        <p14:creationId xmlns:p14="http://schemas.microsoft.com/office/powerpoint/2010/main" val="2321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B8750E-3F09-FCE8-A6AE-865A76E45831}"/>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Advertising Award Note</a:t>
            </a:r>
          </a:p>
        </p:txBody>
      </p:sp>
      <p:pic>
        <p:nvPicPr>
          <p:cNvPr id="4" name="Picture 3">
            <a:extLst>
              <a:ext uri="{FF2B5EF4-FFF2-40B4-BE49-F238E27FC236}">
                <a16:creationId xmlns:a16="http://schemas.microsoft.com/office/drawing/2014/main" id="{425714D3-5EDA-E228-3F1F-DFE5A840852A}"/>
              </a:ext>
            </a:extLst>
          </p:cNvPr>
          <p:cNvPicPr>
            <a:picLocks noChangeAspect="1"/>
          </p:cNvPicPr>
          <p:nvPr/>
        </p:nvPicPr>
        <p:blipFill>
          <a:blip r:embed="rId2"/>
          <a:stretch>
            <a:fillRect/>
          </a:stretch>
        </p:blipFill>
        <p:spPr>
          <a:xfrm>
            <a:off x="10399255" y="6127988"/>
            <a:ext cx="1673741" cy="603980"/>
          </a:xfrm>
          <a:prstGeom prst="rect">
            <a:avLst/>
          </a:prstGeom>
        </p:spPr>
      </p:pic>
      <p:graphicFrame>
        <p:nvGraphicFramePr>
          <p:cNvPr id="18" name="Content Placeholder 2">
            <a:extLst>
              <a:ext uri="{FF2B5EF4-FFF2-40B4-BE49-F238E27FC236}">
                <a16:creationId xmlns:a16="http://schemas.microsoft.com/office/drawing/2014/main" id="{7AA624F8-BBBD-A4BB-DED9-95FD54C95E93}"/>
              </a:ext>
            </a:extLst>
          </p:cNvPr>
          <p:cNvGraphicFramePr>
            <a:graphicFrameLocks noGrp="1"/>
          </p:cNvGraphicFramePr>
          <p:nvPr>
            <p:ph idx="1"/>
            <p:extLst>
              <p:ext uri="{D42A27DB-BD31-4B8C-83A1-F6EECF244321}">
                <p14:modId xmlns:p14="http://schemas.microsoft.com/office/powerpoint/2010/main" val="1577183270"/>
              </p:ext>
            </p:extLst>
          </p:nvPr>
        </p:nvGraphicFramePr>
        <p:xfrm>
          <a:off x="632085" y="2438583"/>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462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68D99-C38B-7CC0-8178-4C8065BA301D}"/>
              </a:ext>
            </a:extLst>
          </p:cNvPr>
          <p:cNvSpPr>
            <a:spLocks noGrp="1"/>
          </p:cNvSpPr>
          <p:nvPr>
            <p:ph type="title"/>
          </p:nvPr>
        </p:nvSpPr>
        <p:spPr>
          <a:xfrm>
            <a:off x="466722" y="586855"/>
            <a:ext cx="3201366" cy="3387497"/>
          </a:xfrm>
        </p:spPr>
        <p:txBody>
          <a:bodyPr anchor="b">
            <a:normAutofit/>
          </a:bodyPr>
          <a:lstStyle/>
          <a:p>
            <a:pPr algn="r"/>
            <a:r>
              <a:rPr lang="en-US" sz="4000" baseline="0">
                <a:solidFill>
                  <a:srgbClr val="FFFFFF"/>
                </a:solidFill>
                <a:latin typeface="Calibri" panose="020F0502020204030204" pitchFamily="34" charset="0"/>
                <a:cs typeface="Calibri" panose="020F0502020204030204" pitchFamily="34" charset="0"/>
              </a:rPr>
              <a:t>TRIPP Development Grant</a:t>
            </a:r>
            <a:endParaRPr lang="en-US" sz="4000">
              <a:solidFill>
                <a:srgbClr val="FFFFFF"/>
              </a:solidFill>
            </a:endParaRPr>
          </a:p>
        </p:txBody>
      </p:sp>
      <p:sp>
        <p:nvSpPr>
          <p:cNvPr id="3" name="Content Placeholder 2">
            <a:extLst>
              <a:ext uri="{FF2B5EF4-FFF2-40B4-BE49-F238E27FC236}">
                <a16:creationId xmlns:a16="http://schemas.microsoft.com/office/drawing/2014/main" id="{E570C1AD-7A97-1A95-98E6-B3E69711AB04}"/>
              </a:ext>
            </a:extLst>
          </p:cNvPr>
          <p:cNvSpPr>
            <a:spLocks noGrp="1"/>
          </p:cNvSpPr>
          <p:nvPr>
            <p:ph idx="1"/>
          </p:nvPr>
        </p:nvSpPr>
        <p:spPr>
          <a:xfrm>
            <a:off x="4810259" y="649480"/>
            <a:ext cx="6555347" cy="5546047"/>
          </a:xfrm>
        </p:spPr>
        <p:txBody>
          <a:bodyPr anchor="ctr">
            <a:normAutofit/>
          </a:bodyPr>
          <a:lstStyle/>
          <a:p>
            <a:pPr marL="0" indent="0">
              <a:buNone/>
            </a:pPr>
            <a:r>
              <a:rPr lang="en-US" sz="3200" dirty="0">
                <a:latin typeface="Calibri" panose="020F0502020204030204" pitchFamily="34" charset="0"/>
                <a:cs typeface="Calibri" panose="020F0502020204030204" pitchFamily="34" charset="0"/>
              </a:rPr>
              <a:t>Development Grants are available to non-profit organizations (potentially in partnership with for-profit organizations) to assist with up to 50% of the cost of tourism projects in Frederick County, to include: exhibits, events, activities, festivals, conferences, or programs in order to develop new tourism products for Visit Frederick to promote. </a:t>
            </a:r>
          </a:p>
        </p:txBody>
      </p:sp>
      <p:pic>
        <p:nvPicPr>
          <p:cNvPr id="4" name="Picture 3">
            <a:extLst>
              <a:ext uri="{FF2B5EF4-FFF2-40B4-BE49-F238E27FC236}">
                <a16:creationId xmlns:a16="http://schemas.microsoft.com/office/drawing/2014/main" id="{8CD7263F-7201-69BE-DA94-4F93D2E8935B}"/>
              </a:ext>
            </a:extLst>
          </p:cNvPr>
          <p:cNvPicPr>
            <a:picLocks noChangeAspect="1"/>
          </p:cNvPicPr>
          <p:nvPr/>
        </p:nvPicPr>
        <p:blipFill>
          <a:blip r:embed="rId2"/>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379172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51FBD-9B10-CDA8-2110-D38F04A3D9BE}"/>
              </a:ext>
            </a:extLst>
          </p:cNvPr>
          <p:cNvSpPr>
            <a:spLocks noGrp="1"/>
          </p:cNvSpPr>
          <p:nvPr>
            <p:ph type="title"/>
          </p:nvPr>
        </p:nvSpPr>
        <p:spPr>
          <a:xfrm>
            <a:off x="1371599" y="294538"/>
            <a:ext cx="9895951" cy="1033669"/>
          </a:xfrm>
        </p:spPr>
        <p:txBody>
          <a:bodyPr>
            <a:normAutofit/>
          </a:bodyPr>
          <a:lstStyle/>
          <a:p>
            <a:r>
              <a:rPr lang="en-US" sz="4000" baseline="0">
                <a:solidFill>
                  <a:srgbClr val="FFFFFF"/>
                </a:solidFill>
                <a:latin typeface="Calibri" panose="020F0502020204030204" pitchFamily="34" charset="0"/>
                <a:cs typeface="Calibri" panose="020F0502020204030204" pitchFamily="34" charset="0"/>
              </a:rPr>
              <a:t>TRIPP Development Grant</a:t>
            </a:r>
            <a:endParaRPr lang="en-US" sz="4000">
              <a:solidFill>
                <a:srgbClr val="FFFFFF"/>
              </a:solidFill>
            </a:endParaRPr>
          </a:p>
        </p:txBody>
      </p:sp>
      <p:sp>
        <p:nvSpPr>
          <p:cNvPr id="23" name="Content Placeholder 2">
            <a:extLst>
              <a:ext uri="{FF2B5EF4-FFF2-40B4-BE49-F238E27FC236}">
                <a16:creationId xmlns:a16="http://schemas.microsoft.com/office/drawing/2014/main" id="{00920CD1-AF85-BD93-F289-A85386575239}"/>
              </a:ext>
            </a:extLst>
          </p:cNvPr>
          <p:cNvSpPr>
            <a:spLocks noGrp="1"/>
          </p:cNvSpPr>
          <p:nvPr>
            <p:ph idx="1"/>
          </p:nvPr>
        </p:nvSpPr>
        <p:spPr>
          <a:xfrm>
            <a:off x="1039890" y="1891970"/>
            <a:ext cx="10112219" cy="4109585"/>
          </a:xfrm>
        </p:spPr>
        <p:txBody>
          <a:bodyPr anchor="ctr">
            <a:normAutofit/>
          </a:bodyPr>
          <a:lstStyle/>
          <a:p>
            <a:r>
              <a:rPr lang="en-US" dirty="0">
                <a:latin typeface="Calibri" panose="020F0502020204030204" pitchFamily="34" charset="0"/>
                <a:ea typeface="Verdana" panose="020B0604030504040204" pitchFamily="34" charset="0"/>
                <a:cs typeface="Calibri" panose="020F0502020204030204" pitchFamily="34" charset="0"/>
              </a:rPr>
              <a:t>The preferred use of funds is for one-time or start-up project costs. Applicants proposing ongoing activities are encouraged to work toward becoming self-sustaining.</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ea typeface="Verdana" panose="020B0604030504040204" pitchFamily="34" charset="0"/>
                <a:cs typeface="Calibri" panose="020F0502020204030204" pitchFamily="34" charset="0"/>
              </a:rPr>
              <a:t>Create new reasons for residents of other areas to want to visit Frederick County. A new or enhanced attraction, exhibit, or a major event (those attracting at least 500 attendees). </a:t>
            </a:r>
          </a:p>
          <a:p>
            <a:r>
              <a:rPr lang="en-US" dirty="0">
                <a:latin typeface="Calibri" panose="020F0502020204030204" pitchFamily="34" charset="0"/>
                <a:ea typeface="Verdana" panose="020B0604030504040204" pitchFamily="34" charset="0"/>
                <a:cs typeface="Calibri" panose="020F0502020204030204" pitchFamily="34" charset="0"/>
              </a:rPr>
              <a:t>Capital projects (construction, acquisition or renovation of fixed assets), particularly those that directly improve the visitor experience, will also be considered.  </a:t>
            </a:r>
          </a:p>
        </p:txBody>
      </p:sp>
      <p:pic>
        <p:nvPicPr>
          <p:cNvPr id="4" name="Picture 3">
            <a:extLst>
              <a:ext uri="{FF2B5EF4-FFF2-40B4-BE49-F238E27FC236}">
                <a16:creationId xmlns:a16="http://schemas.microsoft.com/office/drawing/2014/main" id="{29612B0D-CF3C-8B1F-E8C6-061646E5E79F}"/>
              </a:ext>
            </a:extLst>
          </p:cNvPr>
          <p:cNvPicPr>
            <a:picLocks noChangeAspect="1"/>
          </p:cNvPicPr>
          <p:nvPr/>
        </p:nvPicPr>
        <p:blipFill>
          <a:blip r:embed="rId2"/>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3364411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46132A-712C-FD8E-5ADD-E2F749E492BF}"/>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latin typeface="+mn-lt"/>
              </a:rPr>
              <a:t>Goals of the TRIPP Program</a:t>
            </a:r>
          </a:p>
        </p:txBody>
      </p:sp>
      <p:pic>
        <p:nvPicPr>
          <p:cNvPr id="4" name="Picture 3" descr="A close up of a logo&#10;&#10;Description automatically generated">
            <a:extLst>
              <a:ext uri="{FF2B5EF4-FFF2-40B4-BE49-F238E27FC236}">
                <a16:creationId xmlns:a16="http://schemas.microsoft.com/office/drawing/2014/main" id="{62D19B3F-205C-C86D-8089-E5757784F5D5}"/>
              </a:ext>
            </a:extLst>
          </p:cNvPr>
          <p:cNvPicPr>
            <a:picLocks noChangeAspect="1"/>
          </p:cNvPicPr>
          <p:nvPr/>
        </p:nvPicPr>
        <p:blipFill>
          <a:blip r:embed="rId2"/>
          <a:stretch>
            <a:fillRect/>
          </a:stretch>
        </p:blipFill>
        <p:spPr>
          <a:xfrm>
            <a:off x="10160428" y="6047220"/>
            <a:ext cx="1992692" cy="719231"/>
          </a:xfrm>
          <a:prstGeom prst="rect">
            <a:avLst/>
          </a:prstGeom>
        </p:spPr>
      </p:pic>
      <p:graphicFrame>
        <p:nvGraphicFramePr>
          <p:cNvPr id="18" name="Content Placeholder 2">
            <a:extLst>
              <a:ext uri="{FF2B5EF4-FFF2-40B4-BE49-F238E27FC236}">
                <a16:creationId xmlns:a16="http://schemas.microsoft.com/office/drawing/2014/main" id="{0EF8805F-9E9E-F680-D928-EA5B5820E288}"/>
              </a:ext>
            </a:extLst>
          </p:cNvPr>
          <p:cNvGraphicFramePr>
            <a:graphicFrameLocks noGrp="1"/>
          </p:cNvGraphicFramePr>
          <p:nvPr>
            <p:ph idx="1"/>
            <p:extLst>
              <p:ext uri="{D42A27DB-BD31-4B8C-83A1-F6EECF244321}">
                <p14:modId xmlns:p14="http://schemas.microsoft.com/office/powerpoint/2010/main" val="1003362990"/>
              </p:ext>
            </p:extLst>
          </p:nvPr>
        </p:nvGraphicFramePr>
        <p:xfrm>
          <a:off x="359230" y="2518295"/>
          <a:ext cx="11212656" cy="3787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7837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E0974-74A0-48E7-E9B9-87164BAFAA0E}"/>
              </a:ext>
            </a:extLst>
          </p:cNvPr>
          <p:cNvSpPr>
            <a:spLocks noGrp="1"/>
          </p:cNvSpPr>
          <p:nvPr>
            <p:ph type="title"/>
          </p:nvPr>
        </p:nvSpPr>
        <p:spPr>
          <a:xfrm>
            <a:off x="586478" y="1683756"/>
            <a:ext cx="3115265" cy="2396359"/>
          </a:xfrm>
        </p:spPr>
        <p:txBody>
          <a:bodyPr anchor="b">
            <a:normAutofit/>
          </a:bodyPr>
          <a:lstStyle/>
          <a:p>
            <a:pPr algn="r"/>
            <a:r>
              <a:rPr lang="en-US" sz="4000" baseline="0">
                <a:solidFill>
                  <a:srgbClr val="FFFFFF"/>
                </a:solidFill>
                <a:latin typeface="Calibri" panose="020F0502020204030204" pitchFamily="34" charset="0"/>
                <a:cs typeface="Calibri" panose="020F0502020204030204" pitchFamily="34" charset="0"/>
              </a:rPr>
              <a:t>TRIPP</a:t>
            </a:r>
            <a:r>
              <a:rPr lang="en-US" sz="4000">
                <a:solidFill>
                  <a:srgbClr val="FFFFFF"/>
                </a:solidFill>
                <a:latin typeface="Calibri" panose="020F0502020204030204" pitchFamily="34" charset="0"/>
                <a:cs typeface="Calibri" panose="020F0502020204030204" pitchFamily="34" charset="0"/>
              </a:rPr>
              <a:t> Legacy Projects </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80CE928B-0B80-819F-4FBB-56EAE2FB3C29}"/>
              </a:ext>
            </a:extLst>
          </p:cNvPr>
          <p:cNvGraphicFramePr>
            <a:graphicFrameLocks noGrp="1"/>
          </p:cNvGraphicFramePr>
          <p:nvPr>
            <p:ph idx="1"/>
            <p:extLst>
              <p:ext uri="{D42A27DB-BD31-4B8C-83A1-F6EECF244321}">
                <p14:modId xmlns:p14="http://schemas.microsoft.com/office/powerpoint/2010/main" val="1644592602"/>
              </p:ext>
            </p:extLst>
          </p:nvPr>
        </p:nvGraphicFramePr>
        <p:xfrm>
          <a:off x="4905052" y="554666"/>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B112689-8FC4-F39D-3459-BE3B8930D765}"/>
              </a:ext>
            </a:extLst>
          </p:cNvPr>
          <p:cNvPicPr>
            <a:picLocks noChangeAspect="1"/>
          </p:cNvPicPr>
          <p:nvPr/>
        </p:nvPicPr>
        <p:blipFill>
          <a:blip r:embed="rId7"/>
          <a:stretch>
            <a:fillRect/>
          </a:stretch>
        </p:blipFill>
        <p:spPr>
          <a:xfrm>
            <a:off x="10417629" y="6134618"/>
            <a:ext cx="1655367" cy="597350"/>
          </a:xfrm>
          <a:prstGeom prst="rect">
            <a:avLst/>
          </a:prstGeom>
        </p:spPr>
      </p:pic>
    </p:spTree>
    <p:extLst>
      <p:ext uri="{BB962C8B-B14F-4D97-AF65-F5344CB8AC3E}">
        <p14:creationId xmlns:p14="http://schemas.microsoft.com/office/powerpoint/2010/main" val="2480557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2B3290A-D3BF-4B87-B55B-FD9A98B4972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3" name="Rectangle 12">
              <a:extLst>
                <a:ext uri="{FF2B5EF4-FFF2-40B4-BE49-F238E27FC236}">
                  <a16:creationId xmlns:a16="http://schemas.microsoft.com/office/drawing/2014/main" id="{033A715A-0686-440A-8F40-441B42A660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1657F-19F2-425B-B7E9-0118CD13C3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27B6634-79D3-4EDD-A77A-1065D6F3A4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D0F63BD-62AB-E6FB-F49A-6863BDF6CEAB}"/>
              </a:ext>
            </a:extLst>
          </p:cNvPr>
          <p:cNvSpPr>
            <a:spLocks noGrp="1"/>
          </p:cNvSpPr>
          <p:nvPr>
            <p:ph type="title"/>
          </p:nvPr>
        </p:nvSpPr>
        <p:spPr>
          <a:xfrm>
            <a:off x="1371598" y="319314"/>
            <a:ext cx="9477377" cy="1030515"/>
          </a:xfrm>
        </p:spPr>
        <p:txBody>
          <a:bodyPr anchor="ctr">
            <a:normAutofit/>
          </a:bodyPr>
          <a:lstStyle/>
          <a:p>
            <a:r>
              <a:rPr lang="en-US" sz="3400" baseline="0">
                <a:solidFill>
                  <a:srgbClr val="FFFFFF"/>
                </a:solidFill>
                <a:latin typeface="Calibri" panose="020F0502020204030204" pitchFamily="34" charset="0"/>
                <a:cs typeface="Calibri" panose="020F0502020204030204" pitchFamily="34" charset="0"/>
              </a:rPr>
              <a:t>TRIPP Development Grant and Legacy Project Proof of Performance</a:t>
            </a:r>
            <a:endParaRPr lang="en-US" sz="3400">
              <a:solidFill>
                <a:srgbClr val="FFFFFF"/>
              </a:solidFill>
            </a:endParaRPr>
          </a:p>
        </p:txBody>
      </p:sp>
      <p:pic>
        <p:nvPicPr>
          <p:cNvPr id="5" name="Picture 3">
            <a:extLst>
              <a:ext uri="{FF2B5EF4-FFF2-40B4-BE49-F238E27FC236}">
                <a16:creationId xmlns:a16="http://schemas.microsoft.com/office/drawing/2014/main" id="{53D7C996-0C88-BFE7-11FC-8C6EDB36E23E}"/>
              </a:ext>
            </a:extLst>
          </p:cNvPr>
          <p:cNvPicPr>
            <a:picLocks noChangeAspect="1" noChangeArrowheads="1"/>
          </p:cNvPicPr>
          <p:nvPr/>
        </p:nvPicPr>
        <p:blipFill rotWithShape="1">
          <a:blip r:embed="rId2" cstate="print"/>
          <a:srcRect l="27891" t="6479" b="27646"/>
          <a:stretch/>
        </p:blipFill>
        <p:spPr bwMode="auto">
          <a:xfrm>
            <a:off x="5025980" y="2186717"/>
            <a:ext cx="5822995" cy="1057239"/>
          </a:xfrm>
          <a:prstGeom prst="rect">
            <a:avLst/>
          </a:prstGeom>
          <a:noFill/>
        </p:spPr>
      </p:pic>
      <p:sp>
        <p:nvSpPr>
          <p:cNvPr id="3" name="Content Placeholder 2">
            <a:extLst>
              <a:ext uri="{FF2B5EF4-FFF2-40B4-BE49-F238E27FC236}">
                <a16:creationId xmlns:a16="http://schemas.microsoft.com/office/drawing/2014/main" id="{1F6F0935-BD4F-5C89-7D2F-F189AE0C3271}"/>
              </a:ext>
            </a:extLst>
          </p:cNvPr>
          <p:cNvSpPr>
            <a:spLocks noGrp="1"/>
          </p:cNvSpPr>
          <p:nvPr>
            <p:ph idx="1"/>
          </p:nvPr>
        </p:nvSpPr>
        <p:spPr>
          <a:xfrm>
            <a:off x="1469902" y="3805496"/>
            <a:ext cx="9280765" cy="2487461"/>
          </a:xfrm>
        </p:spPr>
        <p:txBody>
          <a:bodyPr>
            <a:normAutofit lnSpcReduction="10000"/>
          </a:bodyPr>
          <a:lstStyle/>
          <a:p>
            <a:r>
              <a:rPr lang="en-US" sz="2400" dirty="0">
                <a:latin typeface="Calibri" panose="020F0502020204030204" pitchFamily="34" charset="0"/>
                <a:cs typeface="Calibri" panose="020F0502020204030204" pitchFamily="34" charset="0"/>
              </a:rPr>
              <a:t>All printed materials printed with TRIPP Program funds must include the Visit Frederick logo that is included in TRIPP agreements </a:t>
            </a:r>
            <a:r>
              <a:rPr lang="en-US" sz="2400" b="1" dirty="0">
                <a:latin typeface="Calibri" panose="020F0502020204030204" pitchFamily="34" charset="0"/>
                <a:cs typeface="Calibri" panose="020F0502020204030204" pitchFamily="34" charset="0"/>
              </a:rPr>
              <a:t>AND</a:t>
            </a:r>
            <a:r>
              <a:rPr lang="en-US" sz="2400" dirty="0">
                <a:latin typeface="Calibri" panose="020F0502020204030204" pitchFamily="34" charset="0"/>
                <a:cs typeface="Calibri" panose="020F0502020204030204" pitchFamily="34" charset="0"/>
              </a:rPr>
              <a:t> the phrase “For information about the other great things to see and do in Frederick County: 1-800-999-3613 or </a:t>
            </a:r>
            <a:r>
              <a:rPr lang="en-US" sz="2400" u="sng" dirty="0">
                <a:latin typeface="Calibri" panose="020F0502020204030204" pitchFamily="34" charset="0"/>
                <a:cs typeface="Calibri" panose="020F0502020204030204" pitchFamily="34" charset="0"/>
                <a:hlinkClick r:id="rId3"/>
              </a:rPr>
              <a:t>www.visitfrederick.org</a:t>
            </a:r>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Samples of printed materials must be submitted as proof of performance with final report. The TRIPP logo for FY25 will be sent by email after contract has been executed.</a:t>
            </a:r>
          </a:p>
          <a:p>
            <a:endParaRPr lang="en-US" sz="1700" dirty="0"/>
          </a:p>
        </p:txBody>
      </p:sp>
      <p:pic>
        <p:nvPicPr>
          <p:cNvPr id="6" name="Picture 5">
            <a:extLst>
              <a:ext uri="{FF2B5EF4-FFF2-40B4-BE49-F238E27FC236}">
                <a16:creationId xmlns:a16="http://schemas.microsoft.com/office/drawing/2014/main" id="{24822572-25BC-ABBC-7CB4-1AC707409135}"/>
              </a:ext>
            </a:extLst>
          </p:cNvPr>
          <p:cNvPicPr>
            <a:picLocks noChangeAspect="1"/>
          </p:cNvPicPr>
          <p:nvPr/>
        </p:nvPicPr>
        <p:blipFill>
          <a:blip r:embed="rId4"/>
          <a:stretch>
            <a:fillRect/>
          </a:stretch>
        </p:blipFill>
        <p:spPr>
          <a:xfrm>
            <a:off x="2235093" y="2352139"/>
            <a:ext cx="2461685" cy="888314"/>
          </a:xfrm>
          <a:prstGeom prst="rect">
            <a:avLst/>
          </a:prstGeom>
        </p:spPr>
      </p:pic>
      <p:pic>
        <p:nvPicPr>
          <p:cNvPr id="7" name="Picture 6">
            <a:extLst>
              <a:ext uri="{FF2B5EF4-FFF2-40B4-BE49-F238E27FC236}">
                <a16:creationId xmlns:a16="http://schemas.microsoft.com/office/drawing/2014/main" id="{E1BE4B9E-823A-AD40-F7D8-48C4675F7893}"/>
              </a:ext>
            </a:extLst>
          </p:cNvPr>
          <p:cNvPicPr>
            <a:picLocks noChangeAspect="1"/>
          </p:cNvPicPr>
          <p:nvPr/>
        </p:nvPicPr>
        <p:blipFill>
          <a:blip r:embed="rId5"/>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1251831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1FFC65-D78F-9C03-69D7-68B64BDAD92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TRIPP Development Grant</a:t>
            </a:r>
          </a:p>
        </p:txBody>
      </p:sp>
      <p:sp>
        <p:nvSpPr>
          <p:cNvPr id="3" name="Content Placeholder 2">
            <a:extLst>
              <a:ext uri="{FF2B5EF4-FFF2-40B4-BE49-F238E27FC236}">
                <a16:creationId xmlns:a16="http://schemas.microsoft.com/office/drawing/2014/main" id="{1F73B906-3697-5523-5D0F-61B962C9EF6F}"/>
              </a:ext>
            </a:extLst>
          </p:cNvPr>
          <p:cNvSpPr>
            <a:spLocks noGrp="1"/>
          </p:cNvSpPr>
          <p:nvPr>
            <p:ph idx="1"/>
          </p:nvPr>
        </p:nvSpPr>
        <p:spPr>
          <a:xfrm>
            <a:off x="4504548" y="586856"/>
            <a:ext cx="7105065" cy="5552687"/>
          </a:xfrm>
        </p:spPr>
        <p:txBody>
          <a:bodyPr anchor="ctr">
            <a:normAutofit/>
          </a:bodyPr>
          <a:lstStyle/>
          <a:p>
            <a:r>
              <a:rPr lang="en-US" sz="3600" dirty="0">
                <a:latin typeface="Calibri" panose="020F0502020204030204" pitchFamily="34" charset="0"/>
                <a:ea typeface="Verdana" panose="020B0604030504040204" pitchFamily="34" charset="0"/>
                <a:cs typeface="Calibri" panose="020F0502020204030204" pitchFamily="34" charset="0"/>
              </a:rPr>
              <a:t>Previous grants - Applicants must close out all projects awarded prior to FY23 by the application deadline. No applicant can have more than two Product Development Grants open at one time.  </a:t>
            </a:r>
          </a:p>
          <a:p>
            <a:r>
              <a:rPr lang="en-US" sz="3600" dirty="0">
                <a:latin typeface="Calibri" panose="020F0502020204030204" pitchFamily="34" charset="0"/>
                <a:ea typeface="Verdana" panose="020B0604030504040204" pitchFamily="34" charset="0"/>
                <a:cs typeface="Calibri" panose="020F0502020204030204" pitchFamily="34" charset="0"/>
              </a:rPr>
              <a:t>Organizations may apply for either a Development Grant </a:t>
            </a:r>
            <a:r>
              <a:rPr lang="en-US" sz="3600" b="1" dirty="0">
                <a:latin typeface="Calibri" panose="020F0502020204030204" pitchFamily="34" charset="0"/>
                <a:ea typeface="Verdana" panose="020B0604030504040204" pitchFamily="34" charset="0"/>
                <a:cs typeface="Calibri" panose="020F0502020204030204" pitchFamily="34" charset="0"/>
              </a:rPr>
              <a:t>OR</a:t>
            </a:r>
            <a:r>
              <a:rPr lang="en-US" sz="3600" dirty="0">
                <a:latin typeface="Calibri" panose="020F0502020204030204" pitchFamily="34" charset="0"/>
                <a:ea typeface="Verdana" panose="020B0604030504040204" pitchFamily="34" charset="0"/>
                <a:cs typeface="Calibri" panose="020F0502020204030204" pitchFamily="34" charset="0"/>
              </a:rPr>
              <a:t> a Legacy Project. </a:t>
            </a:r>
          </a:p>
          <a:p>
            <a:endParaRPr lang="en-US" sz="2000" dirty="0"/>
          </a:p>
        </p:txBody>
      </p:sp>
      <p:pic>
        <p:nvPicPr>
          <p:cNvPr id="4" name="Picture 3">
            <a:extLst>
              <a:ext uri="{FF2B5EF4-FFF2-40B4-BE49-F238E27FC236}">
                <a16:creationId xmlns:a16="http://schemas.microsoft.com/office/drawing/2014/main" id="{F5726C99-5876-9AB1-6274-0B45F65EF0B8}"/>
              </a:ext>
            </a:extLst>
          </p:cNvPr>
          <p:cNvPicPr>
            <a:picLocks noChangeAspect="1"/>
          </p:cNvPicPr>
          <p:nvPr/>
        </p:nvPicPr>
        <p:blipFill>
          <a:blip r:embed="rId2"/>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1514373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ED684-CAC0-D5F5-227E-419ABCD000BD}"/>
              </a:ext>
            </a:extLst>
          </p:cNvPr>
          <p:cNvSpPr>
            <a:spLocks noGrp="1"/>
          </p:cNvSpPr>
          <p:nvPr>
            <p:ph type="title"/>
          </p:nvPr>
        </p:nvSpPr>
        <p:spPr>
          <a:xfrm>
            <a:off x="586478" y="1683756"/>
            <a:ext cx="3115265" cy="2396359"/>
          </a:xfrm>
        </p:spPr>
        <p:txBody>
          <a:bodyPr anchor="b">
            <a:normAutofit/>
          </a:bodyPr>
          <a:lstStyle/>
          <a:p>
            <a:pPr algn="r"/>
            <a:r>
              <a:rPr lang="en-US" sz="4000" baseline="0">
                <a:solidFill>
                  <a:srgbClr val="FFFFFF"/>
                </a:solidFill>
                <a:latin typeface="Calibri" panose="020F0502020204030204" pitchFamily="34" charset="0"/>
                <a:cs typeface="Calibri" panose="020F0502020204030204" pitchFamily="34" charset="0"/>
              </a:rPr>
              <a:t>TRIPP Group Overnight Incentive Program</a:t>
            </a:r>
            <a:endParaRPr lang="en-US" sz="4000">
              <a:solidFill>
                <a:srgbClr val="FFFFFF"/>
              </a:solidFill>
            </a:endParaRPr>
          </a:p>
        </p:txBody>
      </p:sp>
      <p:pic>
        <p:nvPicPr>
          <p:cNvPr id="4" name="Picture 3" descr="A close up of a logo&#10;&#10;Description automatically generated">
            <a:extLst>
              <a:ext uri="{FF2B5EF4-FFF2-40B4-BE49-F238E27FC236}">
                <a16:creationId xmlns:a16="http://schemas.microsoft.com/office/drawing/2014/main" id="{5044ABB4-A371-BC25-D622-A8AD1B5CCBF4}"/>
              </a:ext>
            </a:extLst>
          </p:cNvPr>
          <p:cNvPicPr>
            <a:picLocks noChangeAspect="1"/>
          </p:cNvPicPr>
          <p:nvPr/>
        </p:nvPicPr>
        <p:blipFill>
          <a:blip r:embed="rId2"/>
          <a:stretch>
            <a:fillRect/>
          </a:stretch>
        </p:blipFill>
        <p:spPr>
          <a:xfrm>
            <a:off x="10399255" y="6127988"/>
            <a:ext cx="1673741" cy="603980"/>
          </a:xfrm>
          <a:prstGeom prst="rect">
            <a:avLst/>
          </a:prstGeom>
        </p:spPr>
      </p:pic>
      <p:graphicFrame>
        <p:nvGraphicFramePr>
          <p:cNvPr id="8" name="Content Placeholder 2">
            <a:extLst>
              <a:ext uri="{FF2B5EF4-FFF2-40B4-BE49-F238E27FC236}">
                <a16:creationId xmlns:a16="http://schemas.microsoft.com/office/drawing/2014/main" id="{9A7040C5-4034-B610-85EC-86DB3B7CCB90}"/>
              </a:ext>
            </a:extLst>
          </p:cNvPr>
          <p:cNvGraphicFramePr>
            <a:graphicFrameLocks noGrp="1"/>
          </p:cNvGraphicFramePr>
          <p:nvPr>
            <p:ph idx="1"/>
            <p:extLst>
              <p:ext uri="{D42A27DB-BD31-4B8C-83A1-F6EECF244321}">
                <p14:modId xmlns:p14="http://schemas.microsoft.com/office/powerpoint/2010/main" val="112790772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879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4D3ED-A927-088F-B9D2-01754669DE8E}"/>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TRIPP Group Overnight Incentive Program</a:t>
            </a:r>
          </a:p>
        </p:txBody>
      </p:sp>
      <p:graphicFrame>
        <p:nvGraphicFramePr>
          <p:cNvPr id="5" name="Content Placeholder 2">
            <a:extLst>
              <a:ext uri="{FF2B5EF4-FFF2-40B4-BE49-F238E27FC236}">
                <a16:creationId xmlns:a16="http://schemas.microsoft.com/office/drawing/2014/main" id="{6DDE6661-A5A7-5858-8CF6-8C6B8BF5EB70}"/>
              </a:ext>
            </a:extLst>
          </p:cNvPr>
          <p:cNvGraphicFramePr>
            <a:graphicFrameLocks noGrp="1"/>
          </p:cNvGraphicFramePr>
          <p:nvPr>
            <p:ph idx="1"/>
            <p:extLst>
              <p:ext uri="{D42A27DB-BD31-4B8C-83A1-F6EECF244321}">
                <p14:modId xmlns:p14="http://schemas.microsoft.com/office/powerpoint/2010/main" val="350390786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9DCFF405-94CB-C94B-2497-AEEAF0C8AA3B}"/>
              </a:ext>
            </a:extLst>
          </p:cNvPr>
          <p:cNvPicPr>
            <a:picLocks noChangeAspect="1"/>
          </p:cNvPicPr>
          <p:nvPr/>
        </p:nvPicPr>
        <p:blipFill>
          <a:blip r:embed="rId7"/>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2652870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55C74-4CB7-3AA2-BA92-696450E3D586}"/>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TRIPP Unanticipated Opportunities</a:t>
            </a:r>
          </a:p>
        </p:txBody>
      </p:sp>
      <p:graphicFrame>
        <p:nvGraphicFramePr>
          <p:cNvPr id="5" name="Content Placeholder 2">
            <a:extLst>
              <a:ext uri="{FF2B5EF4-FFF2-40B4-BE49-F238E27FC236}">
                <a16:creationId xmlns:a16="http://schemas.microsoft.com/office/drawing/2014/main" id="{0801671D-D00F-54B9-B1FC-06965BAB0F51}"/>
              </a:ext>
            </a:extLst>
          </p:cNvPr>
          <p:cNvGraphicFramePr>
            <a:graphicFrameLocks noGrp="1"/>
          </p:cNvGraphicFramePr>
          <p:nvPr>
            <p:ph idx="1"/>
            <p:extLst>
              <p:ext uri="{D42A27DB-BD31-4B8C-83A1-F6EECF244321}">
                <p14:modId xmlns:p14="http://schemas.microsoft.com/office/powerpoint/2010/main" val="2728466824"/>
              </p:ext>
            </p:extLst>
          </p:nvPr>
        </p:nvGraphicFramePr>
        <p:xfrm>
          <a:off x="4624302" y="511388"/>
          <a:ext cx="6947583" cy="5692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677994EB-1C1C-4E6A-B2E1-027EFBBC9D6B}"/>
              </a:ext>
            </a:extLst>
          </p:cNvPr>
          <p:cNvPicPr>
            <a:picLocks noChangeAspect="1"/>
          </p:cNvPicPr>
          <p:nvPr/>
        </p:nvPicPr>
        <p:blipFill>
          <a:blip r:embed="rId7"/>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2108718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F9324-9E53-7974-D626-D73DCAD8873E}"/>
              </a:ext>
            </a:extLst>
          </p:cNvPr>
          <p:cNvSpPr>
            <a:spLocks noGrp="1"/>
          </p:cNvSpPr>
          <p:nvPr>
            <p:ph type="title"/>
          </p:nvPr>
        </p:nvSpPr>
        <p:spPr>
          <a:xfrm>
            <a:off x="1371599" y="294538"/>
            <a:ext cx="9895951" cy="1033669"/>
          </a:xfrm>
        </p:spPr>
        <p:txBody>
          <a:bodyPr>
            <a:normAutofit/>
          </a:bodyPr>
          <a:lstStyle/>
          <a:p>
            <a:r>
              <a:rPr lang="en-US" sz="3400">
                <a:solidFill>
                  <a:srgbClr val="FFFFFF"/>
                </a:solidFill>
                <a:latin typeface="Calibri" panose="020F0502020204030204" pitchFamily="34" charset="0"/>
                <a:ea typeface="Verdana" panose="020B0604030504040204" pitchFamily="34" charset="0"/>
                <a:cs typeface="Calibri" panose="020F0502020204030204" pitchFamily="34" charset="0"/>
              </a:rPr>
              <a:t>For the person implementing the grant, if not you…	</a:t>
            </a:r>
            <a:endParaRPr lang="en-US" sz="3400">
              <a:solidFill>
                <a:srgbClr val="FFFFFF"/>
              </a:solidFill>
            </a:endParaRPr>
          </a:p>
        </p:txBody>
      </p:sp>
      <p:sp>
        <p:nvSpPr>
          <p:cNvPr id="3" name="Content Placeholder 2">
            <a:extLst>
              <a:ext uri="{FF2B5EF4-FFF2-40B4-BE49-F238E27FC236}">
                <a16:creationId xmlns:a16="http://schemas.microsoft.com/office/drawing/2014/main" id="{0085D7A2-BF0A-45AB-297D-60DF07683177}"/>
              </a:ext>
            </a:extLst>
          </p:cNvPr>
          <p:cNvSpPr>
            <a:spLocks noGrp="1"/>
          </p:cNvSpPr>
          <p:nvPr>
            <p:ph idx="1"/>
          </p:nvPr>
        </p:nvSpPr>
        <p:spPr>
          <a:xfrm>
            <a:off x="488209" y="2022734"/>
            <a:ext cx="11215578" cy="3666569"/>
          </a:xfrm>
        </p:spPr>
        <p:txBody>
          <a:bodyPr anchor="ctr">
            <a:normAutofit/>
          </a:bodyPr>
          <a:lstStyle/>
          <a:p>
            <a:r>
              <a:rPr lang="en-US" sz="3600" dirty="0">
                <a:latin typeface="Calibri" panose="020F0502020204030204" pitchFamily="34" charset="0"/>
                <a:cs typeface="Calibri" panose="020F0502020204030204" pitchFamily="34" charset="0"/>
              </a:rPr>
              <a:t>Ensure the person implementing the grant understands how the grant process works, especially for advertising awards.</a:t>
            </a:r>
          </a:p>
          <a:p>
            <a:r>
              <a:rPr lang="en-US" sz="3600" b="1" dirty="0">
                <a:latin typeface="Calibri" panose="020F0502020204030204" pitchFamily="34" charset="0"/>
                <a:cs typeface="Calibri" panose="020F0502020204030204" pitchFamily="34" charset="0"/>
              </a:rPr>
              <a:t>If an organization does not follow the grant process, the organization will be liable for advertising and development expenses. </a:t>
            </a:r>
          </a:p>
        </p:txBody>
      </p:sp>
      <p:pic>
        <p:nvPicPr>
          <p:cNvPr id="4" name="Picture 3" descr="A close up of a logo&#10;&#10;Description automatically generated">
            <a:extLst>
              <a:ext uri="{FF2B5EF4-FFF2-40B4-BE49-F238E27FC236}">
                <a16:creationId xmlns:a16="http://schemas.microsoft.com/office/drawing/2014/main" id="{76254412-0D63-406C-A4CA-1AA13AA7D9CD}"/>
              </a:ext>
            </a:extLst>
          </p:cNvPr>
          <p:cNvPicPr>
            <a:picLocks noChangeAspect="1"/>
          </p:cNvPicPr>
          <p:nvPr/>
        </p:nvPicPr>
        <p:blipFill>
          <a:blip r:embed="rId2"/>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3456819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4A99E5-ADB6-F92D-468B-CC300C883150}"/>
              </a:ext>
            </a:extLst>
          </p:cNvPr>
          <p:cNvSpPr>
            <a:spLocks noGrp="1"/>
          </p:cNvSpPr>
          <p:nvPr>
            <p:ph type="title"/>
          </p:nvPr>
        </p:nvSpPr>
        <p:spPr>
          <a:xfrm>
            <a:off x="1383564" y="348865"/>
            <a:ext cx="9718111" cy="1576446"/>
          </a:xfrm>
        </p:spPr>
        <p:txBody>
          <a:bodyPr anchor="ctr">
            <a:normAutofit/>
          </a:bodyPr>
          <a:lstStyle/>
          <a:p>
            <a:r>
              <a:rPr lang="en-US" sz="4000" baseline="0">
                <a:solidFill>
                  <a:srgbClr val="FFFFFF"/>
                </a:solidFill>
                <a:latin typeface="Calibri" panose="020F0502020204030204" pitchFamily="34" charset="0"/>
                <a:cs typeface="Calibri" panose="020F0502020204030204" pitchFamily="34" charset="0"/>
              </a:rPr>
              <a:t>TRIPP Timeline</a:t>
            </a:r>
            <a:endParaRPr lang="en-US" sz="4000">
              <a:solidFill>
                <a:srgbClr val="FFFFFF"/>
              </a:solidFill>
            </a:endParaRPr>
          </a:p>
        </p:txBody>
      </p:sp>
      <p:graphicFrame>
        <p:nvGraphicFramePr>
          <p:cNvPr id="21" name="Content Placeholder 2">
            <a:extLst>
              <a:ext uri="{FF2B5EF4-FFF2-40B4-BE49-F238E27FC236}">
                <a16:creationId xmlns:a16="http://schemas.microsoft.com/office/drawing/2014/main" id="{3C460160-EC49-B3C4-A627-CFCD6115A607}"/>
              </a:ext>
            </a:extLst>
          </p:cNvPr>
          <p:cNvGraphicFramePr>
            <a:graphicFrameLocks noGrp="1"/>
          </p:cNvGraphicFramePr>
          <p:nvPr>
            <p:ph idx="1"/>
            <p:extLst>
              <p:ext uri="{D42A27DB-BD31-4B8C-83A1-F6EECF244321}">
                <p14:modId xmlns:p14="http://schemas.microsoft.com/office/powerpoint/2010/main" val="311186251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E8F46CB2-3F9D-2ECE-D925-E508AF67C05A}"/>
              </a:ext>
            </a:extLst>
          </p:cNvPr>
          <p:cNvPicPr>
            <a:picLocks noChangeAspect="1"/>
          </p:cNvPicPr>
          <p:nvPr/>
        </p:nvPicPr>
        <p:blipFill>
          <a:blip r:embed="rId7"/>
          <a:stretch>
            <a:fillRect/>
          </a:stretch>
        </p:blipFill>
        <p:spPr>
          <a:xfrm>
            <a:off x="10399255" y="6127988"/>
            <a:ext cx="1673741" cy="603980"/>
          </a:xfrm>
          <a:prstGeom prst="rect">
            <a:avLst/>
          </a:prstGeom>
        </p:spPr>
      </p:pic>
    </p:spTree>
    <p:extLst>
      <p:ext uri="{BB962C8B-B14F-4D97-AF65-F5344CB8AC3E}">
        <p14:creationId xmlns:p14="http://schemas.microsoft.com/office/powerpoint/2010/main" val="1393553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4D37C-CF9A-A650-0ECC-3B663C79EC4C}"/>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latin typeface="Calibri" panose="020F0502020204030204" pitchFamily="34" charset="0"/>
                <a:cs typeface="Calibri" panose="020F0502020204030204" pitchFamily="34" charset="0"/>
              </a:rPr>
              <a:t>Questions?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42F80DD1-D409-3330-D2B6-AB6239CC456D}"/>
              </a:ext>
            </a:extLst>
          </p:cNvPr>
          <p:cNvGraphicFramePr>
            <a:graphicFrameLocks noGrp="1"/>
          </p:cNvGraphicFramePr>
          <p:nvPr>
            <p:ph idx="1"/>
            <p:extLst>
              <p:ext uri="{D42A27DB-BD31-4B8C-83A1-F6EECF244321}">
                <p14:modId xmlns:p14="http://schemas.microsoft.com/office/powerpoint/2010/main" val="323761747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DAE3E316-F2EB-2F45-3988-F072814317C6}"/>
              </a:ext>
            </a:extLst>
          </p:cNvPr>
          <p:cNvPicPr>
            <a:picLocks noChangeAspect="1"/>
          </p:cNvPicPr>
          <p:nvPr/>
        </p:nvPicPr>
        <p:blipFill>
          <a:blip r:embed="rId7"/>
          <a:stretch>
            <a:fillRect/>
          </a:stretch>
        </p:blipFill>
        <p:spPr>
          <a:xfrm>
            <a:off x="10399255" y="6127988"/>
            <a:ext cx="1673741" cy="603980"/>
          </a:xfrm>
          <a:prstGeom prst="rect">
            <a:avLst/>
          </a:prstGeom>
        </p:spPr>
      </p:pic>
      <p:sp>
        <p:nvSpPr>
          <p:cNvPr id="6" name="TextBox 5">
            <a:extLst>
              <a:ext uri="{FF2B5EF4-FFF2-40B4-BE49-F238E27FC236}">
                <a16:creationId xmlns:a16="http://schemas.microsoft.com/office/drawing/2014/main" id="{64F60D0E-31A5-66C5-B846-1BF52027B982}"/>
              </a:ext>
            </a:extLst>
          </p:cNvPr>
          <p:cNvSpPr txBox="1"/>
          <p:nvPr/>
        </p:nvSpPr>
        <p:spPr>
          <a:xfrm>
            <a:off x="3062168" y="2369978"/>
            <a:ext cx="6360901" cy="1323439"/>
          </a:xfrm>
          <a:prstGeom prst="rect">
            <a:avLst/>
          </a:prstGeom>
          <a:noFill/>
        </p:spPr>
        <p:txBody>
          <a:bodyPr wrap="square" rtlCol="0">
            <a:spAutoFit/>
          </a:bodyPr>
          <a:lstStyle/>
          <a:p>
            <a:r>
              <a:rPr lang="en-US" sz="4000" dirty="0">
                <a:hlinkClick r:id="rId8"/>
              </a:rPr>
              <a:t>visitfrederick.org/TRIPP</a:t>
            </a:r>
            <a:r>
              <a:rPr lang="en-US" sz="4000" dirty="0"/>
              <a:t> </a:t>
            </a:r>
          </a:p>
          <a:p>
            <a:endParaRPr lang="en-US" sz="4000" dirty="0"/>
          </a:p>
        </p:txBody>
      </p:sp>
    </p:spTree>
    <p:extLst>
      <p:ext uri="{BB962C8B-B14F-4D97-AF65-F5344CB8AC3E}">
        <p14:creationId xmlns:p14="http://schemas.microsoft.com/office/powerpoint/2010/main" val="3223089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D05DD6-515C-4C56-5E18-7A33F66E78D6}"/>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latin typeface="Calibri" panose="020F0502020204030204" pitchFamily="34" charset="0"/>
                <a:cs typeface="Calibri" panose="020F0502020204030204" pitchFamily="34" charset="0"/>
              </a:rPr>
              <a:t>TRIPP Categories</a:t>
            </a:r>
            <a:endParaRPr lang="en-US" sz="4000">
              <a:solidFill>
                <a:srgbClr val="FFFFFF"/>
              </a:solidFill>
            </a:endParaRPr>
          </a:p>
        </p:txBody>
      </p:sp>
      <p:graphicFrame>
        <p:nvGraphicFramePr>
          <p:cNvPr id="17" name="Content Placeholder 2">
            <a:extLst>
              <a:ext uri="{FF2B5EF4-FFF2-40B4-BE49-F238E27FC236}">
                <a16:creationId xmlns:a16="http://schemas.microsoft.com/office/drawing/2014/main" id="{E0B3E74B-12C3-1C9B-5EF1-9EDFFABFD9DF}"/>
              </a:ext>
            </a:extLst>
          </p:cNvPr>
          <p:cNvGraphicFramePr>
            <a:graphicFrameLocks noGrp="1"/>
          </p:cNvGraphicFramePr>
          <p:nvPr>
            <p:ph idx="1"/>
            <p:extLst>
              <p:ext uri="{D42A27DB-BD31-4B8C-83A1-F6EECF244321}">
                <p14:modId xmlns:p14="http://schemas.microsoft.com/office/powerpoint/2010/main" val="404160802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9B0AE14E-25D5-E3B4-E51A-42EC617E241F}"/>
              </a:ext>
            </a:extLst>
          </p:cNvPr>
          <p:cNvPicPr>
            <a:picLocks noChangeAspect="1"/>
          </p:cNvPicPr>
          <p:nvPr/>
        </p:nvPicPr>
        <p:blipFill>
          <a:blip r:embed="rId7"/>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3083446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5E3C4-C39C-7DE7-F773-1F2ED7EEEB0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Calibri" panose="020F0502020204030204" pitchFamily="34" charset="0"/>
                <a:cs typeface="Calibri" panose="020F0502020204030204" pitchFamily="34" charset="0"/>
              </a:rPr>
              <a:t>Legacy Development Grants</a:t>
            </a:r>
            <a:endParaRPr lang="en-US" sz="4000">
              <a:solidFill>
                <a:srgbClr val="FFFFFF"/>
              </a:solidFill>
            </a:endParaRPr>
          </a:p>
        </p:txBody>
      </p:sp>
      <p:sp>
        <p:nvSpPr>
          <p:cNvPr id="13" name="Content Placeholder 2">
            <a:extLst>
              <a:ext uri="{FF2B5EF4-FFF2-40B4-BE49-F238E27FC236}">
                <a16:creationId xmlns:a16="http://schemas.microsoft.com/office/drawing/2014/main" id="{B0D7AB74-A359-5526-507F-47299D8BD5D9}"/>
              </a:ext>
            </a:extLst>
          </p:cNvPr>
          <p:cNvSpPr>
            <a:spLocks noGrp="1"/>
          </p:cNvSpPr>
          <p:nvPr>
            <p:ph idx="1"/>
          </p:nvPr>
        </p:nvSpPr>
        <p:spPr>
          <a:xfrm>
            <a:off x="4810259" y="649480"/>
            <a:ext cx="6555347" cy="5546047"/>
          </a:xfrm>
        </p:spPr>
        <p:txBody>
          <a:bodyPr anchor="ctr">
            <a:normAutofit/>
          </a:bodyPr>
          <a:lstStyle/>
          <a:p>
            <a:pPr marL="0" indent="0" algn="ctr">
              <a:buNone/>
            </a:pPr>
            <a:r>
              <a:rPr lang="en-US" sz="2400" dirty="0">
                <a:latin typeface="Calibri" panose="020F0502020204030204" pitchFamily="34" charset="0"/>
                <a:cs typeface="Calibri" panose="020F0502020204030204" pitchFamily="34" charset="0"/>
              </a:rPr>
              <a:t>This is a one-time investment by Visit Frederick in preparation for the US 250</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in 2026.</a:t>
            </a:r>
          </a:p>
          <a:p>
            <a:pPr marL="0" indent="0" algn="ctr">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Legacy Projects will result in an immediate impact on Frederick County tourism as well as contribute to the long-term improvement of the visitor experience in Frederick County. </a:t>
            </a:r>
          </a:p>
          <a:p>
            <a:r>
              <a:rPr lang="en-US" sz="2400" dirty="0">
                <a:latin typeface="Calibri" panose="020F0502020204030204" pitchFamily="34" charset="0"/>
                <a:cs typeface="Calibri" panose="020F0502020204030204" pitchFamily="34" charset="0"/>
              </a:rPr>
              <a:t>Projects that connect to themes outlined by the Maryland 250</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Commission will receive preference.</a:t>
            </a:r>
          </a:p>
          <a:p>
            <a:pPr lvl="1"/>
            <a:r>
              <a:rPr lang="en-US" dirty="0">
                <a:latin typeface="Calibri" panose="020F0502020204030204" pitchFamily="34" charset="0"/>
                <a:cs typeface="Calibri" panose="020F0502020204030204" pitchFamily="34" charset="0"/>
              </a:rPr>
              <a:t>Criteria: </a:t>
            </a:r>
            <a:r>
              <a:rPr lang="en-US" u="sng" dirty="0">
                <a:effectLst/>
                <a:latin typeface="Calibri" panose="020F0502020204030204" pitchFamily="34" charset="0"/>
                <a:ea typeface="Calibri" panose="020F0502020204030204" pitchFamily="34" charset="0"/>
                <a:cs typeface="Calibri" panose="020F0502020204030204" pitchFamily="34" charset="0"/>
                <a:hlinkClick r:id="rId2"/>
              </a:rPr>
              <a:t>https://mdtwofifty.maryland.gov/</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2000" dirty="0">
              <a:latin typeface="Calibri" panose="020F0502020204030204" pitchFamily="34" charset="0"/>
              <a:cs typeface="Calibri" panose="020F0502020204030204" pitchFamily="34" charset="0"/>
            </a:endParaRPr>
          </a:p>
          <a:p>
            <a:endParaRPr lang="en-US" sz="2000" dirty="0"/>
          </a:p>
        </p:txBody>
      </p:sp>
      <p:pic>
        <p:nvPicPr>
          <p:cNvPr id="4" name="Picture 3" descr="A close up of a logo&#10;&#10;Description automatically generated">
            <a:extLst>
              <a:ext uri="{FF2B5EF4-FFF2-40B4-BE49-F238E27FC236}">
                <a16:creationId xmlns:a16="http://schemas.microsoft.com/office/drawing/2014/main" id="{0DFC483A-832D-EE8A-2858-46A42669FF0F}"/>
              </a:ext>
            </a:extLst>
          </p:cNvPr>
          <p:cNvPicPr>
            <a:picLocks noChangeAspect="1"/>
          </p:cNvPicPr>
          <p:nvPr/>
        </p:nvPicPr>
        <p:blipFill>
          <a:blip r:embed="rId3"/>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3215995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440A548-C0D4-4418-940E-EDC2F1D9A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08B267-8CD2-4684-A57B-9F10707692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98221-3E12-D21E-2DF1-CD69EE78CE26}"/>
              </a:ext>
            </a:extLst>
          </p:cNvPr>
          <p:cNvSpPr>
            <a:spLocks noGrp="1"/>
          </p:cNvSpPr>
          <p:nvPr>
            <p:ph type="title"/>
          </p:nvPr>
        </p:nvSpPr>
        <p:spPr>
          <a:xfrm>
            <a:off x="6617740" y="802955"/>
            <a:ext cx="4766330" cy="1454051"/>
          </a:xfrm>
        </p:spPr>
        <p:txBody>
          <a:bodyPr>
            <a:normAutofit/>
          </a:bodyPr>
          <a:lstStyle/>
          <a:p>
            <a:r>
              <a:rPr lang="en-US" sz="3600" baseline="0" dirty="0">
                <a:solidFill>
                  <a:schemeClr val="tx2"/>
                </a:solidFill>
                <a:latin typeface="Calibri" panose="020F0502020204030204" pitchFamily="34" charset="0"/>
                <a:cs typeface="Calibri" panose="020F0502020204030204" pitchFamily="34" charset="0"/>
              </a:rPr>
              <a:t>Other TRIPP Components</a:t>
            </a:r>
            <a:endParaRPr lang="en-US" sz="3600" dirty="0">
              <a:solidFill>
                <a:schemeClr val="tx2"/>
              </a:solidFill>
            </a:endParaRPr>
          </a:p>
        </p:txBody>
      </p:sp>
      <p:grpSp>
        <p:nvGrpSpPr>
          <p:cNvPr id="32" name="Group 31">
            <a:extLst>
              <a:ext uri="{FF2B5EF4-FFF2-40B4-BE49-F238E27FC236}">
                <a16:creationId xmlns:a16="http://schemas.microsoft.com/office/drawing/2014/main" id="{41E5AB36-9328-47E9-95AD-E38AC1C0E18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41" name="Freeform: Shape 40">
              <a:extLst>
                <a:ext uri="{FF2B5EF4-FFF2-40B4-BE49-F238E27FC236}">
                  <a16:creationId xmlns:a16="http://schemas.microsoft.com/office/drawing/2014/main" id="{4532450F-A219-4BF5-88FA-A47084237C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035AC662-4000-411A-9E33-6A4B6C0FCB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01D44A9-1D51-461B-A228-06F6C500B0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leep">
            <a:extLst>
              <a:ext uri="{FF2B5EF4-FFF2-40B4-BE49-F238E27FC236}">
                <a16:creationId xmlns:a16="http://schemas.microsoft.com/office/drawing/2014/main" id="{8C227419-826D-C4A6-5D52-25561219C7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74437" y="1700784"/>
            <a:ext cx="3785616" cy="3785616"/>
          </a:xfrm>
          <a:prstGeom prst="rect">
            <a:avLst/>
          </a:prstGeom>
        </p:spPr>
      </p:pic>
      <p:sp>
        <p:nvSpPr>
          <p:cNvPr id="21" name="Content Placeholder 2">
            <a:extLst>
              <a:ext uri="{FF2B5EF4-FFF2-40B4-BE49-F238E27FC236}">
                <a16:creationId xmlns:a16="http://schemas.microsoft.com/office/drawing/2014/main" id="{463CC464-CBAE-F5EC-87BB-EC5EFC0EEF8A}"/>
              </a:ext>
            </a:extLst>
          </p:cNvPr>
          <p:cNvSpPr>
            <a:spLocks noGrp="1"/>
          </p:cNvSpPr>
          <p:nvPr>
            <p:ph idx="1"/>
          </p:nvPr>
        </p:nvSpPr>
        <p:spPr>
          <a:xfrm>
            <a:off x="6621072" y="2421683"/>
            <a:ext cx="4765949" cy="3353476"/>
          </a:xfrm>
        </p:spPr>
        <p:txBody>
          <a:bodyPr anchor="t">
            <a:normAutofit/>
          </a:bodyPr>
          <a:lstStyle/>
          <a:p>
            <a:pPr marL="0" indent="0" eaLnBrk="0" fontAlgn="base" hangingPunct="0">
              <a:spcBef>
                <a:spcPct val="20000"/>
              </a:spcBef>
              <a:spcAft>
                <a:spcPct val="0"/>
              </a:spcAft>
              <a:buClr>
                <a:schemeClr val="accent2"/>
              </a:buClr>
              <a:buSzPct val="80000"/>
              <a:buNone/>
              <a:defRPr/>
            </a:pPr>
            <a:r>
              <a:rPr lang="en-US" sz="2000" kern="0" dirty="0">
                <a:solidFill>
                  <a:schemeClr val="tx2"/>
                </a:solidFill>
                <a:latin typeface="Calibri" panose="020F0502020204030204" pitchFamily="34" charset="0"/>
                <a:cs typeface="Calibri" panose="020F0502020204030204" pitchFamily="34" charset="0"/>
              </a:rPr>
              <a:t>Group Overnight Incentive Program</a:t>
            </a:r>
          </a:p>
          <a:p>
            <a:pPr marL="342900" lvl="0" indent="-342900" eaLnBrk="0" fontAlgn="base" hangingPunct="0">
              <a:spcBef>
                <a:spcPct val="20000"/>
              </a:spcBef>
              <a:spcAft>
                <a:spcPct val="0"/>
              </a:spcAft>
              <a:buClr>
                <a:schemeClr val="tx2">
                  <a:lumMod val="50000"/>
                </a:schemeClr>
              </a:buClr>
              <a:buSzPct val="80000"/>
              <a:defRPr/>
            </a:pPr>
            <a:r>
              <a:rPr lang="en-US" sz="2000" kern="0" dirty="0">
                <a:solidFill>
                  <a:schemeClr val="tx2"/>
                </a:solidFill>
                <a:latin typeface="Calibri" panose="020F0502020204030204" pitchFamily="34" charset="0"/>
                <a:cs typeface="Calibri" panose="020F0502020204030204" pitchFamily="34" charset="0"/>
              </a:rPr>
              <a:t>Reimbursement of $10 per room night generated to organizations generating a quantity of overnight hotel stays.</a:t>
            </a:r>
            <a:br>
              <a:rPr lang="en-US" sz="2000" kern="0" dirty="0">
                <a:solidFill>
                  <a:schemeClr val="tx2"/>
                </a:solidFill>
                <a:latin typeface="Calibri" panose="020F0502020204030204" pitchFamily="34" charset="0"/>
                <a:cs typeface="Calibri" panose="020F0502020204030204" pitchFamily="34" charset="0"/>
              </a:rPr>
            </a:br>
            <a:endParaRPr lang="en-US" sz="2000" kern="0" dirty="0">
              <a:solidFill>
                <a:schemeClr val="tx2"/>
              </a:solidFill>
              <a:latin typeface="Calibri" panose="020F0502020204030204" pitchFamily="34" charset="0"/>
              <a:cs typeface="Calibri" panose="020F0502020204030204" pitchFamily="34" charset="0"/>
            </a:endParaRPr>
          </a:p>
          <a:p>
            <a:pPr marL="0" indent="0" eaLnBrk="0" fontAlgn="base" hangingPunct="0">
              <a:spcBef>
                <a:spcPct val="20000"/>
              </a:spcBef>
              <a:spcAft>
                <a:spcPct val="0"/>
              </a:spcAft>
              <a:buClr>
                <a:schemeClr val="accent2"/>
              </a:buClr>
              <a:buSzPct val="80000"/>
              <a:buNone/>
              <a:defRPr/>
            </a:pPr>
            <a:r>
              <a:rPr lang="en-US" sz="2000" kern="0" dirty="0">
                <a:solidFill>
                  <a:schemeClr val="tx2"/>
                </a:solidFill>
                <a:latin typeface="Calibri" panose="020F0502020204030204" pitchFamily="34" charset="0"/>
                <a:cs typeface="Calibri" panose="020F0502020204030204" pitchFamily="34" charset="0"/>
              </a:rPr>
              <a:t>Unanticipated Opportunity Fund</a:t>
            </a:r>
          </a:p>
          <a:p>
            <a:pPr marL="342900" lvl="0" indent="-342900" eaLnBrk="0" fontAlgn="base" hangingPunct="0">
              <a:spcBef>
                <a:spcPct val="20000"/>
              </a:spcBef>
              <a:spcAft>
                <a:spcPct val="0"/>
              </a:spcAft>
              <a:buClr>
                <a:schemeClr val="tx2">
                  <a:lumMod val="50000"/>
                </a:schemeClr>
              </a:buClr>
              <a:buSzPct val="80000"/>
              <a:defRPr/>
            </a:pPr>
            <a:r>
              <a:rPr lang="en-US" sz="2000" kern="0" dirty="0">
                <a:solidFill>
                  <a:schemeClr val="tx2"/>
                </a:solidFill>
                <a:latin typeface="Calibri" panose="020F0502020204030204" pitchFamily="34" charset="0"/>
                <a:cs typeface="Calibri" panose="020F0502020204030204" pitchFamily="34" charset="0"/>
              </a:rPr>
              <a:t>Advertising or development opportunities which could not have been anticipated prior to March 31.</a:t>
            </a:r>
          </a:p>
          <a:p>
            <a:pPr marL="0" indent="0">
              <a:buNone/>
            </a:pPr>
            <a:endParaRPr lang="en-US" sz="1800" dirty="0">
              <a:solidFill>
                <a:schemeClr val="tx2"/>
              </a:solidFill>
            </a:endParaRPr>
          </a:p>
        </p:txBody>
      </p:sp>
      <p:pic>
        <p:nvPicPr>
          <p:cNvPr id="4" name="Picture 3" descr="A close up of a logo&#10;&#10;Description automatically generated">
            <a:extLst>
              <a:ext uri="{FF2B5EF4-FFF2-40B4-BE49-F238E27FC236}">
                <a16:creationId xmlns:a16="http://schemas.microsoft.com/office/drawing/2014/main" id="{259C1CDE-9204-83D3-05D0-6BA577E9AA1C}"/>
              </a:ext>
            </a:extLst>
          </p:cNvPr>
          <p:cNvPicPr>
            <a:picLocks noChangeAspect="1"/>
          </p:cNvPicPr>
          <p:nvPr/>
        </p:nvPicPr>
        <p:blipFill>
          <a:blip r:embed="rId4"/>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58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90E44-54E2-666F-B07E-6AE189F7CFA9}"/>
              </a:ext>
            </a:extLst>
          </p:cNvPr>
          <p:cNvSpPr>
            <a:spLocks noGrp="1"/>
          </p:cNvSpPr>
          <p:nvPr>
            <p:ph type="title"/>
          </p:nvPr>
        </p:nvSpPr>
        <p:spPr>
          <a:xfrm>
            <a:off x="1371599" y="294538"/>
            <a:ext cx="9895951" cy="1033669"/>
          </a:xfrm>
        </p:spPr>
        <p:txBody>
          <a:bodyPr>
            <a:normAutofit/>
          </a:bodyPr>
          <a:lstStyle/>
          <a:p>
            <a:r>
              <a:rPr lang="en-US" sz="4000" baseline="0">
                <a:solidFill>
                  <a:srgbClr val="FFFFFF"/>
                </a:solidFill>
                <a:latin typeface="Calibri" panose="020F0502020204030204" pitchFamily="34" charset="0"/>
                <a:cs typeface="Calibri" panose="020F0502020204030204" pitchFamily="34" charset="0"/>
              </a:rPr>
              <a:t>TRIPP Funds Available</a:t>
            </a:r>
            <a:endParaRPr lang="en-US" sz="4000">
              <a:solidFill>
                <a:srgbClr val="FFFFFF"/>
              </a:solidFill>
            </a:endParaRPr>
          </a:p>
        </p:txBody>
      </p:sp>
      <p:sp>
        <p:nvSpPr>
          <p:cNvPr id="3" name="Content Placeholder 2">
            <a:extLst>
              <a:ext uri="{FF2B5EF4-FFF2-40B4-BE49-F238E27FC236}">
                <a16:creationId xmlns:a16="http://schemas.microsoft.com/office/drawing/2014/main" id="{037BCB5B-BE26-8875-EAB6-3BDC8BD764FB}"/>
              </a:ext>
            </a:extLst>
          </p:cNvPr>
          <p:cNvSpPr>
            <a:spLocks noGrp="1"/>
          </p:cNvSpPr>
          <p:nvPr>
            <p:ph idx="1"/>
          </p:nvPr>
        </p:nvSpPr>
        <p:spPr>
          <a:xfrm>
            <a:off x="1371599" y="2318197"/>
            <a:ext cx="9724031" cy="3683358"/>
          </a:xfrm>
        </p:spPr>
        <p:txBody>
          <a:bodyPr anchor="ctr">
            <a:normAutofit fontScale="92500" lnSpcReduction="10000"/>
          </a:bodyPr>
          <a:lstStyle/>
          <a:p>
            <a:pPr marL="0" indent="0">
              <a:buNone/>
            </a:pPr>
            <a:r>
              <a:rPr lang="en-US" sz="3500" b="1" dirty="0">
                <a:latin typeface="Calibri" panose="020F0502020204030204" pitchFamily="34" charset="0"/>
                <a:cs typeface="Calibri" panose="020F0502020204030204" pitchFamily="34" charset="0"/>
              </a:rPr>
              <a:t>$500,000 for FY25 to be allocated as follows:</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$200,000 </a:t>
            </a:r>
            <a:r>
              <a:rPr lang="en-US" dirty="0" smtClean="0">
                <a:latin typeface="Calibri" panose="020F0502020204030204" pitchFamily="34" charset="0"/>
                <a:cs typeface="Calibri" panose="020F0502020204030204" pitchFamily="34" charset="0"/>
              </a:rPr>
              <a:t>for </a:t>
            </a:r>
            <a:r>
              <a:rPr lang="en-US" dirty="0">
                <a:latin typeface="Calibri" panose="020F0502020204030204" pitchFamily="34" charset="0"/>
                <a:cs typeface="Calibri" panose="020F0502020204030204" pitchFamily="34" charset="0"/>
              </a:rPr>
              <a:t>Advertising Awards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$150,000 for Development Grants</a:t>
            </a:r>
          </a:p>
          <a:p>
            <a:pPr marL="0" indent="0">
              <a:spcBef>
                <a:spcPts val="0"/>
              </a:spcBef>
              <a:buNone/>
            </a:pPr>
            <a:endParaRPr lang="en-US" dirty="0">
              <a:latin typeface="Calibri" panose="020F0502020204030204" pitchFamily="34" charset="0"/>
              <a:cs typeface="Calibri" panose="020F0502020204030204" pitchFamily="34" charset="0"/>
            </a:endParaRPr>
          </a:p>
          <a:p>
            <a:pPr marL="0" indent="0">
              <a:spcBef>
                <a:spcPts val="0"/>
              </a:spcBef>
              <a:buNone/>
            </a:pPr>
            <a:r>
              <a:rPr lang="en-US" dirty="0">
                <a:latin typeface="Calibri" panose="020F0502020204030204" pitchFamily="34" charset="0"/>
                <a:cs typeface="Calibri" panose="020F0502020204030204" pitchFamily="34" charset="0"/>
              </a:rPr>
              <a:t>$150,000 for Legacy Projects</a:t>
            </a:r>
          </a:p>
          <a:p>
            <a:pPr marL="0" indent="0">
              <a:spcBef>
                <a:spcPts val="0"/>
              </a:spcBef>
              <a:buNone/>
            </a:pP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Group Overnight Incentive Program and Unanticipated Opportunity Fund applications will also be accepted until an additional $20,000 has been awarded.</a:t>
            </a:r>
          </a:p>
          <a:p>
            <a:endParaRPr lang="en-US" sz="2000" dirty="0"/>
          </a:p>
        </p:txBody>
      </p:sp>
      <p:pic>
        <p:nvPicPr>
          <p:cNvPr id="4" name="Picture 3" descr="A close up of a logo&#10;&#10;Description automatically generated">
            <a:extLst>
              <a:ext uri="{FF2B5EF4-FFF2-40B4-BE49-F238E27FC236}">
                <a16:creationId xmlns:a16="http://schemas.microsoft.com/office/drawing/2014/main" id="{2276B608-6D0B-A2B1-73A3-17B37935412A}"/>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757038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F2DEC-5B67-8963-EB07-1EBC0D216EA9}"/>
              </a:ext>
            </a:extLst>
          </p:cNvPr>
          <p:cNvSpPr>
            <a:spLocks noGrp="1"/>
          </p:cNvSpPr>
          <p:nvPr>
            <p:ph type="title"/>
          </p:nvPr>
        </p:nvSpPr>
        <p:spPr>
          <a:xfrm>
            <a:off x="466722" y="586855"/>
            <a:ext cx="3201366" cy="3387497"/>
          </a:xfrm>
        </p:spPr>
        <p:txBody>
          <a:bodyPr anchor="b">
            <a:normAutofit/>
          </a:bodyPr>
          <a:lstStyle/>
          <a:p>
            <a:pPr algn="r"/>
            <a:r>
              <a:rPr lang="en-US" sz="4000" baseline="0">
                <a:solidFill>
                  <a:srgbClr val="FFFFFF"/>
                </a:solidFill>
                <a:latin typeface="Calibri" panose="020F0502020204030204" pitchFamily="34" charset="0"/>
                <a:cs typeface="Calibri" panose="020F0502020204030204" pitchFamily="34" charset="0"/>
              </a:rPr>
              <a:t>Advertising and Development</a:t>
            </a:r>
            <a:r>
              <a:rPr lang="en-US" sz="4000">
                <a:solidFill>
                  <a:srgbClr val="FFFFFF"/>
                </a:solidFill>
                <a:latin typeface="Calibri" panose="020F0502020204030204" pitchFamily="34" charset="0"/>
                <a:cs typeface="Calibri" panose="020F0502020204030204" pitchFamily="34" charset="0"/>
              </a:rPr>
              <a:t> </a:t>
            </a:r>
            <a:r>
              <a:rPr lang="en-US" sz="4000" baseline="0">
                <a:solidFill>
                  <a:srgbClr val="FFFFFF"/>
                </a:solidFill>
                <a:latin typeface="Calibri" panose="020F0502020204030204" pitchFamily="34" charset="0"/>
                <a:cs typeface="Calibri" panose="020F0502020204030204" pitchFamily="34" charset="0"/>
              </a:rPr>
              <a:t>Funding</a:t>
            </a:r>
            <a:endParaRPr lang="en-US" sz="4000">
              <a:solidFill>
                <a:srgbClr val="FFFFFF"/>
              </a:solidFill>
            </a:endParaRPr>
          </a:p>
        </p:txBody>
      </p:sp>
      <p:sp>
        <p:nvSpPr>
          <p:cNvPr id="3" name="Content Placeholder 2">
            <a:extLst>
              <a:ext uri="{FF2B5EF4-FFF2-40B4-BE49-F238E27FC236}">
                <a16:creationId xmlns:a16="http://schemas.microsoft.com/office/drawing/2014/main" id="{B720CDB5-BA35-B072-0571-E421CA69D700}"/>
              </a:ext>
            </a:extLst>
          </p:cNvPr>
          <p:cNvSpPr>
            <a:spLocks noGrp="1"/>
          </p:cNvSpPr>
          <p:nvPr>
            <p:ph idx="1"/>
          </p:nvPr>
        </p:nvSpPr>
        <p:spPr>
          <a:xfrm>
            <a:off x="4810259" y="649480"/>
            <a:ext cx="6555347" cy="5546047"/>
          </a:xfrm>
        </p:spPr>
        <p:txBody>
          <a:bodyPr anchor="ctr">
            <a:normAutofit/>
          </a:bodyPr>
          <a:lstStyle/>
          <a:p>
            <a:pPr>
              <a:spcBef>
                <a:spcPts val="0"/>
              </a:spcBef>
              <a:spcAft>
                <a:spcPts val="600"/>
              </a:spcAft>
            </a:pPr>
            <a:r>
              <a:rPr lang="en-US" sz="2000">
                <a:latin typeface="Calibri" panose="020F0502020204030204" pitchFamily="34" charset="0"/>
                <a:cs typeface="Calibri" panose="020F0502020204030204" pitchFamily="34" charset="0"/>
              </a:rPr>
              <a:t>TRIPP Advertising Award: $40,000 maximum ($60,000 media schedule) and $2,000 minimum ($3,000 media schedule).</a:t>
            </a:r>
          </a:p>
          <a:p>
            <a:pPr lvl="1">
              <a:spcBef>
                <a:spcPts val="0"/>
              </a:spcBef>
              <a:spcAft>
                <a:spcPts val="600"/>
              </a:spcAft>
            </a:pPr>
            <a:r>
              <a:rPr lang="en-US" sz="2000">
                <a:latin typeface="Calibri" panose="020F0502020204030204" pitchFamily="34" charset="0"/>
                <a:cs typeface="Calibri" panose="020F0502020204030204" pitchFamily="34" charset="0"/>
              </a:rPr>
              <a:t>The cash match requirement is 33.3%, providing $2 in TRIPP funds for each $1 in applicant match.</a:t>
            </a:r>
          </a:p>
          <a:p>
            <a:pPr lvl="1">
              <a:spcBef>
                <a:spcPts val="0"/>
              </a:spcBef>
              <a:spcAft>
                <a:spcPts val="600"/>
              </a:spcAft>
            </a:pPr>
            <a:r>
              <a:rPr lang="en-US" sz="2000">
                <a:latin typeface="Calibri" panose="020F0502020204030204" pitchFamily="34" charset="0"/>
                <a:cs typeface="Calibri" panose="020F0502020204030204" pitchFamily="34" charset="0"/>
              </a:rPr>
              <a:t> All TRIPP funded advertisements are to be placed with non-local media outlets that demonstrate at least half of their audience is outside of Frederick County.</a:t>
            </a:r>
          </a:p>
          <a:p>
            <a:pPr>
              <a:spcBef>
                <a:spcPts val="0"/>
              </a:spcBef>
              <a:spcAft>
                <a:spcPts val="600"/>
              </a:spcAft>
            </a:pPr>
            <a:r>
              <a:rPr lang="en-US" sz="2000">
                <a:latin typeface="Calibri" panose="020F0502020204030204" pitchFamily="34" charset="0"/>
                <a:cs typeface="Calibri" panose="020F0502020204030204" pitchFamily="34" charset="0"/>
              </a:rPr>
              <a:t>Development Grants: $25,000 maximum grant request ($50,000 project), and $1,500 minimum grant request ($3,000 project).</a:t>
            </a:r>
          </a:p>
          <a:p>
            <a:pPr lvl="1">
              <a:spcBef>
                <a:spcPts val="0"/>
              </a:spcBef>
              <a:spcAft>
                <a:spcPts val="600"/>
              </a:spcAft>
            </a:pPr>
            <a:r>
              <a:rPr lang="en-US" sz="2000">
                <a:latin typeface="Calibri" panose="020F0502020204030204" pitchFamily="34" charset="0"/>
                <a:cs typeface="Calibri" panose="020F0502020204030204" pitchFamily="34" charset="0"/>
              </a:rPr>
              <a:t>50% Match</a:t>
            </a:r>
          </a:p>
          <a:p>
            <a:pPr>
              <a:spcBef>
                <a:spcPts val="0"/>
              </a:spcBef>
              <a:spcAft>
                <a:spcPts val="600"/>
              </a:spcAft>
            </a:pPr>
            <a:r>
              <a:rPr lang="en-US" sz="2000">
                <a:latin typeface="Calibri" panose="020F0502020204030204" pitchFamily="34" charset="0"/>
                <a:cs typeface="Calibri" panose="020F0502020204030204" pitchFamily="34" charset="0"/>
              </a:rPr>
              <a:t>Legacy Projects: $25,000 maximum grant request ($31,200 project), and $8,000 minimum grant request ($10,000 project).</a:t>
            </a:r>
          </a:p>
          <a:p>
            <a:pPr lvl="1">
              <a:spcBef>
                <a:spcPts val="0"/>
              </a:spcBef>
              <a:spcAft>
                <a:spcPts val="600"/>
              </a:spcAft>
            </a:pPr>
            <a:r>
              <a:rPr lang="en-US" sz="2000">
                <a:latin typeface="Calibri" panose="020F0502020204030204" pitchFamily="34" charset="0"/>
                <a:cs typeface="Calibri" panose="020F0502020204030204" pitchFamily="34" charset="0"/>
              </a:rPr>
              <a:t>20% Match</a:t>
            </a:r>
            <a:endParaRPr lang="en-US" sz="2000"/>
          </a:p>
        </p:txBody>
      </p:sp>
      <p:pic>
        <p:nvPicPr>
          <p:cNvPr id="4" name="Picture 3" descr="A close up of a logo&#10;&#10;Description automatically generated">
            <a:extLst>
              <a:ext uri="{FF2B5EF4-FFF2-40B4-BE49-F238E27FC236}">
                <a16:creationId xmlns:a16="http://schemas.microsoft.com/office/drawing/2014/main" id="{A4C1C830-A6AA-3972-E250-9D704FBB2935}"/>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2918949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E0E83-1F4C-047D-8C96-D0A70AD4C794}"/>
              </a:ext>
            </a:extLst>
          </p:cNvPr>
          <p:cNvSpPr>
            <a:spLocks noGrp="1"/>
          </p:cNvSpPr>
          <p:nvPr>
            <p:ph type="title"/>
          </p:nvPr>
        </p:nvSpPr>
        <p:spPr>
          <a:xfrm>
            <a:off x="1371599" y="294538"/>
            <a:ext cx="9895951" cy="1033669"/>
          </a:xfrm>
        </p:spPr>
        <p:txBody>
          <a:bodyPr>
            <a:normAutofit/>
          </a:bodyPr>
          <a:lstStyle/>
          <a:p>
            <a:r>
              <a:rPr lang="en-US" sz="4000">
                <a:solidFill>
                  <a:srgbClr val="FFFFFF"/>
                </a:solidFill>
                <a:latin typeface="Calibri" panose="020F0502020204030204" pitchFamily="34" charset="0"/>
                <a:cs typeface="Calibri" panose="020F0502020204030204" pitchFamily="34" charset="0"/>
              </a:rPr>
              <a:t>Successful Applicants…</a:t>
            </a:r>
            <a:endParaRPr lang="en-US" sz="4000">
              <a:solidFill>
                <a:srgbClr val="FFFFFF"/>
              </a:solidFill>
            </a:endParaRPr>
          </a:p>
        </p:txBody>
      </p:sp>
      <p:sp>
        <p:nvSpPr>
          <p:cNvPr id="3" name="Content Placeholder 2">
            <a:extLst>
              <a:ext uri="{FF2B5EF4-FFF2-40B4-BE49-F238E27FC236}">
                <a16:creationId xmlns:a16="http://schemas.microsoft.com/office/drawing/2014/main" id="{9F3C4EDF-F2EF-FD22-B207-F8ECB42BFEE0}"/>
              </a:ext>
            </a:extLst>
          </p:cNvPr>
          <p:cNvSpPr>
            <a:spLocks noGrp="1"/>
          </p:cNvSpPr>
          <p:nvPr>
            <p:ph idx="1"/>
          </p:nvPr>
        </p:nvSpPr>
        <p:spPr>
          <a:xfrm>
            <a:off x="1371599" y="2318197"/>
            <a:ext cx="9724031" cy="3683358"/>
          </a:xfrm>
        </p:spPr>
        <p:txBody>
          <a:bodyPr anchor="ctr">
            <a:normAutofit lnSpcReduction="10000"/>
          </a:bodyPr>
          <a:lstStyle/>
          <a:p>
            <a:pPr>
              <a:spcBef>
                <a:spcPts val="0"/>
              </a:spcBef>
            </a:pPr>
            <a:r>
              <a:rPr lang="en-US" sz="2400" dirty="0">
                <a:latin typeface="Calibri" panose="020F0502020204030204" pitchFamily="34" charset="0"/>
                <a:cs typeface="Calibri" panose="020F0502020204030204" pitchFamily="34" charset="0"/>
              </a:rPr>
              <a:t>Provide</a:t>
            </a:r>
            <a:r>
              <a:rPr lang="en-US" sz="2400" cap="none" dirty="0">
                <a:latin typeface="Calibri" panose="020F0502020204030204" pitchFamily="34" charset="0"/>
                <a:cs typeface="Calibri" panose="020F0502020204030204" pitchFamily="34" charset="0"/>
              </a:rPr>
              <a:t> details when completing the </a:t>
            </a:r>
            <a:r>
              <a:rPr lang="en-US" sz="2400" dirty="0">
                <a:latin typeface="Calibri" panose="020F0502020204030204" pitchFamily="34" charset="0"/>
                <a:cs typeface="Calibri" panose="020F0502020204030204" pitchFamily="34" charset="0"/>
              </a:rPr>
              <a:t>application. </a:t>
            </a:r>
          </a:p>
          <a:p>
            <a:pPr marL="0" indent="0">
              <a:spcBef>
                <a:spcPts val="0"/>
              </a:spcBef>
              <a:buNone/>
            </a:pPr>
            <a:endParaRPr lang="en-US" sz="2400" cap="none" dirty="0">
              <a:latin typeface="Calibri" panose="020F0502020204030204" pitchFamily="34" charset="0"/>
              <a:cs typeface="Calibri" panose="020F0502020204030204" pitchFamily="34" charset="0"/>
            </a:endParaRPr>
          </a:p>
          <a:p>
            <a:pPr>
              <a:spcBef>
                <a:spcPts val="0"/>
              </a:spcBef>
            </a:pPr>
            <a:r>
              <a:rPr lang="en-US" sz="2400" cap="none" dirty="0">
                <a:latin typeface="Calibri" panose="020F0502020204030204" pitchFamily="34" charset="0"/>
                <a:cs typeface="Calibri" panose="020F0502020204030204" pitchFamily="34" charset="0"/>
              </a:rPr>
              <a:t>Identify attributes of their attraction or event that would motivate residents </a:t>
            </a:r>
            <a:r>
              <a:rPr lang="en-US" sz="2400" dirty="0">
                <a:latin typeface="Calibri" panose="020F0502020204030204" pitchFamily="34" charset="0"/>
                <a:cs typeface="Calibri" panose="020F0502020204030204" pitchFamily="34" charset="0"/>
              </a:rPr>
              <a:t>from </a:t>
            </a:r>
            <a:r>
              <a:rPr lang="en-US" sz="2400" cap="none" dirty="0">
                <a:latin typeface="Calibri" panose="020F0502020204030204" pitchFamily="34" charset="0"/>
                <a:cs typeface="Calibri" panose="020F0502020204030204" pitchFamily="34" charset="0"/>
              </a:rPr>
              <a:t>outside of Frederick County to visit/attend.</a:t>
            </a:r>
            <a:br>
              <a:rPr lang="en-US" sz="2400" cap="none" dirty="0">
                <a:latin typeface="Calibri" panose="020F0502020204030204" pitchFamily="34" charset="0"/>
                <a:cs typeface="Calibri" panose="020F0502020204030204" pitchFamily="34" charset="0"/>
              </a:rPr>
            </a:br>
            <a:endParaRPr lang="en-US" sz="2400" cap="none" dirty="0">
              <a:latin typeface="Calibri" panose="020F0502020204030204" pitchFamily="34" charset="0"/>
              <a:cs typeface="Calibri" panose="020F0502020204030204" pitchFamily="34" charset="0"/>
            </a:endParaRPr>
          </a:p>
          <a:p>
            <a:pPr>
              <a:spcBef>
                <a:spcPts val="0"/>
              </a:spcBef>
            </a:pPr>
            <a:r>
              <a:rPr lang="en-US" sz="2400" cap="none" dirty="0">
                <a:latin typeface="Calibri" panose="020F0502020204030204" pitchFamily="34" charset="0"/>
                <a:cs typeface="Calibri" panose="020F0502020204030204" pitchFamily="34" charset="0"/>
              </a:rPr>
              <a:t>Demonstrate the ability to attract and </a:t>
            </a:r>
            <a:r>
              <a:rPr lang="en-US" sz="2400" u="sng" cap="none" dirty="0">
                <a:latin typeface="Calibri" panose="020F0502020204030204" pitchFamily="34" charset="0"/>
                <a:cs typeface="Calibri" panose="020F0502020204030204" pitchFamily="34" charset="0"/>
              </a:rPr>
              <a:t>measure</a:t>
            </a:r>
            <a:r>
              <a:rPr lang="en-US" sz="2400" cap="none" dirty="0">
                <a:latin typeface="Calibri" panose="020F0502020204030204" pitchFamily="34" charset="0"/>
                <a:cs typeface="Calibri" panose="020F0502020204030204" pitchFamily="34" charset="0"/>
              </a:rPr>
              <a:t> the number of visitors from outside of Frederick County.  </a:t>
            </a:r>
          </a:p>
          <a:p>
            <a:pPr lvl="2"/>
            <a:r>
              <a:rPr lang="en-US" sz="2400" cap="none" dirty="0">
                <a:latin typeface="Calibri" panose="020F0502020204030204" pitchFamily="34" charset="0"/>
                <a:cs typeface="Calibri" panose="020F0502020204030204" pitchFamily="34" charset="0"/>
              </a:rPr>
              <a:t>Ask for </a:t>
            </a:r>
            <a:r>
              <a:rPr lang="en-US" sz="2400" dirty="0">
                <a:latin typeface="Calibri" panose="020F0502020204030204" pitchFamily="34" charset="0"/>
                <a:cs typeface="Calibri" panose="020F0502020204030204" pitchFamily="34" charset="0"/>
              </a:rPr>
              <a:t>ZIP C</a:t>
            </a:r>
            <a:r>
              <a:rPr lang="en-US" sz="2400" cap="none" dirty="0">
                <a:latin typeface="Calibri" panose="020F0502020204030204" pitchFamily="34" charset="0"/>
                <a:cs typeface="Calibri" panose="020F0502020204030204" pitchFamily="34" charset="0"/>
              </a:rPr>
              <a:t>odes of attendees as they enter attraction/event.</a:t>
            </a:r>
          </a:p>
          <a:p>
            <a:pPr lvl="2"/>
            <a:r>
              <a:rPr lang="en-US" sz="2400" cap="none" dirty="0">
                <a:latin typeface="Calibri" panose="020F0502020204030204" pitchFamily="34" charset="0"/>
                <a:cs typeface="Calibri" panose="020F0502020204030204" pitchFamily="34" charset="0"/>
              </a:rPr>
              <a:t>Count out-of-state license plates at your site or event.</a:t>
            </a:r>
          </a:p>
          <a:p>
            <a:pPr lvl="2"/>
            <a:r>
              <a:rPr lang="en-US" sz="2400" cap="none" dirty="0">
                <a:latin typeface="Calibri" panose="020F0502020204030204" pitchFamily="34" charset="0"/>
                <a:cs typeface="Calibri" panose="020F0502020204030204" pitchFamily="34" charset="0"/>
              </a:rPr>
              <a:t>Have participants fill out a survey. </a:t>
            </a:r>
          </a:p>
          <a:p>
            <a:pPr lvl="2"/>
            <a:r>
              <a:rPr lang="en-US" sz="2400" cap="none" dirty="0">
                <a:latin typeface="Calibri" panose="020F0502020204030204" pitchFamily="34" charset="0"/>
                <a:cs typeface="Calibri" panose="020F0502020204030204" pitchFamily="34" charset="0"/>
              </a:rPr>
              <a:t>Post a map and have participants mark their hometown.</a:t>
            </a:r>
          </a:p>
          <a:p>
            <a:endParaRPr lang="en-US" sz="2000" dirty="0"/>
          </a:p>
        </p:txBody>
      </p:sp>
      <p:pic>
        <p:nvPicPr>
          <p:cNvPr id="4" name="Picture 3" descr="A close up of a logo&#10;&#10;Description automatically generated">
            <a:extLst>
              <a:ext uri="{FF2B5EF4-FFF2-40B4-BE49-F238E27FC236}">
                <a16:creationId xmlns:a16="http://schemas.microsoft.com/office/drawing/2014/main" id="{7B19BD12-330F-FBF4-0DFD-3B72CCAB869C}"/>
              </a:ext>
            </a:extLst>
          </p:cNvPr>
          <p:cNvPicPr>
            <a:picLocks noChangeAspect="1"/>
          </p:cNvPicPr>
          <p:nvPr/>
        </p:nvPicPr>
        <p:blipFill>
          <a:blip r:embed="rId2"/>
          <a:stretch>
            <a:fillRect/>
          </a:stretch>
        </p:blipFill>
        <p:spPr>
          <a:xfrm>
            <a:off x="10160428" y="6047220"/>
            <a:ext cx="1992692" cy="719231"/>
          </a:xfrm>
          <a:prstGeom prst="rect">
            <a:avLst/>
          </a:prstGeom>
        </p:spPr>
      </p:pic>
    </p:spTree>
    <p:extLst>
      <p:ext uri="{BB962C8B-B14F-4D97-AF65-F5344CB8AC3E}">
        <p14:creationId xmlns:p14="http://schemas.microsoft.com/office/powerpoint/2010/main" val="2289583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8611</TotalTime>
  <Words>2208</Words>
  <Application>Microsoft Office PowerPoint</Application>
  <PresentationFormat>Widescreen</PresentationFormat>
  <Paragraphs>181</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Times New Roman</vt:lpstr>
      <vt:lpstr>Verdana</vt:lpstr>
      <vt:lpstr>Office Theme</vt:lpstr>
      <vt:lpstr>FY25 TRIPP Program</vt:lpstr>
      <vt:lpstr>“TRIPP”  Tourism Reinvestment in Promotion &amp; Product</vt:lpstr>
      <vt:lpstr>Goals of the TRIPP Program</vt:lpstr>
      <vt:lpstr>TRIPP Categories</vt:lpstr>
      <vt:lpstr>Legacy Development Grants</vt:lpstr>
      <vt:lpstr>Other TRIPP Components</vt:lpstr>
      <vt:lpstr>TRIPP Funds Available</vt:lpstr>
      <vt:lpstr>Advertising and Development Funding</vt:lpstr>
      <vt:lpstr>Successful Applicants…</vt:lpstr>
      <vt:lpstr>Tips for Success</vt:lpstr>
      <vt:lpstr>Tips for Success</vt:lpstr>
      <vt:lpstr>Application Deadline</vt:lpstr>
      <vt:lpstr>Award Limits: Advertising </vt:lpstr>
      <vt:lpstr>Award Limits:  Development</vt:lpstr>
      <vt:lpstr>Award Limits: Legacy Projects </vt:lpstr>
      <vt:lpstr>Project Time Frame</vt:lpstr>
      <vt:lpstr>Match</vt:lpstr>
      <vt:lpstr>FY25 Application</vt:lpstr>
      <vt:lpstr>Advertising Media Selection</vt:lpstr>
      <vt:lpstr>Digital and Online Advertising</vt:lpstr>
      <vt:lpstr>Digital and Online Advertising</vt:lpstr>
      <vt:lpstr>TRIPP Advertising</vt:lpstr>
      <vt:lpstr>New Media Schedule </vt:lpstr>
      <vt:lpstr>PowerPoint Presentation</vt:lpstr>
      <vt:lpstr>Logo Requirements in Advertising</vt:lpstr>
      <vt:lpstr>Logo/Copy Requirement in Broadcast Advertisements</vt:lpstr>
      <vt:lpstr>Advertising Award Note</vt:lpstr>
      <vt:lpstr>TRIPP Development Grant</vt:lpstr>
      <vt:lpstr>TRIPP Development Grant</vt:lpstr>
      <vt:lpstr>TRIPP Legacy Projects </vt:lpstr>
      <vt:lpstr>TRIPP Development Grant and Legacy Project Proof of Performance</vt:lpstr>
      <vt:lpstr>TRIPP Development Grant</vt:lpstr>
      <vt:lpstr>TRIPP Group Overnight Incentive Program</vt:lpstr>
      <vt:lpstr>TRIPP Group Overnight Incentive Program</vt:lpstr>
      <vt:lpstr>TRIPP Unanticipated Opportunities</vt:lpstr>
      <vt:lpstr>For the person implementing the grant, if not you… </vt:lpstr>
      <vt:lpstr>TRIPP Timeline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FY25 TRIPP Program</dc:title>
  <dc:creator>Reichard, Katie</dc:creator>
  <cp:lastModifiedBy>Reichard, Katie</cp:lastModifiedBy>
  <cp:revision>10</cp:revision>
  <dcterms:created xsi:type="dcterms:W3CDTF">2024-01-04T20:57:07Z</dcterms:created>
  <dcterms:modified xsi:type="dcterms:W3CDTF">2024-02-09T16:14:53Z</dcterms:modified>
</cp:coreProperties>
</file>