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8" r:id="rId5"/>
    <p:sldId id="267" r:id="rId6"/>
    <p:sldId id="258" r:id="rId7"/>
    <p:sldId id="259" r:id="rId8"/>
    <p:sldId id="260" r:id="rId9"/>
    <p:sldId id="262" r:id="rId10"/>
    <p:sldId id="265" r:id="rId11"/>
    <p:sldId id="269" r:id="rId12"/>
    <p:sldId id="271" r:id="rId13"/>
    <p:sldId id="27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E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7" d="100"/>
          <a:sy n="67" d="100"/>
        </p:scale>
        <p:origin x="60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FD3363-BDFE-477B-BC0E-3E08BC5963F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A36F0BEE-5FB2-47EC-9F68-A1B73EA9ED3C}">
      <dgm:prSet/>
      <dgm:spPr/>
      <dgm:t>
        <a:bodyPr/>
        <a:lstStyle/>
        <a:p>
          <a:pPr>
            <a:lnSpc>
              <a:spcPct val="100000"/>
            </a:lnSpc>
          </a:pPr>
          <a:r>
            <a:rPr lang="en-US"/>
            <a:t>Located minutes from Fort Lauderdale's famed Blue Wave Beaches</a:t>
          </a:r>
        </a:p>
      </dgm:t>
    </dgm:pt>
    <dgm:pt modelId="{54CB5D01-3FB4-4E07-AFB0-AD32C8D01168}" type="parTrans" cxnId="{C24E4477-51F5-4939-879C-FE0998A14077}">
      <dgm:prSet/>
      <dgm:spPr/>
      <dgm:t>
        <a:bodyPr/>
        <a:lstStyle/>
        <a:p>
          <a:endParaRPr lang="en-US"/>
        </a:p>
      </dgm:t>
    </dgm:pt>
    <dgm:pt modelId="{89A22988-0D8B-434C-9514-00EFA47967E3}" type="sibTrans" cxnId="{C24E4477-51F5-4939-879C-FE0998A14077}">
      <dgm:prSet/>
      <dgm:spPr/>
      <dgm:t>
        <a:bodyPr/>
        <a:lstStyle/>
        <a:p>
          <a:pPr>
            <a:lnSpc>
              <a:spcPct val="100000"/>
            </a:lnSpc>
          </a:pPr>
          <a:endParaRPr lang="en-US"/>
        </a:p>
      </dgm:t>
    </dgm:pt>
    <dgm:pt modelId="{3DD40C2E-9036-4F25-93D2-BC0F0046B5A4}">
      <dgm:prSet/>
      <dgm:spPr/>
      <dgm:t>
        <a:bodyPr/>
        <a:lstStyle/>
        <a:p>
          <a:pPr>
            <a:lnSpc>
              <a:spcPct val="100000"/>
            </a:lnSpc>
          </a:pPr>
          <a:r>
            <a:rPr lang="en-US"/>
            <a:t>Adjacent to Broward County's Port Everglades</a:t>
          </a:r>
        </a:p>
      </dgm:t>
    </dgm:pt>
    <dgm:pt modelId="{9BF7FFA1-2DFE-43C8-8A4F-A42674DCE05B}" type="parTrans" cxnId="{9DE9479B-0D30-420B-959B-2F029C8503EC}">
      <dgm:prSet/>
      <dgm:spPr/>
      <dgm:t>
        <a:bodyPr/>
        <a:lstStyle/>
        <a:p>
          <a:endParaRPr lang="en-US"/>
        </a:p>
      </dgm:t>
    </dgm:pt>
    <dgm:pt modelId="{F609A32B-8353-47D9-9973-2868EB6273DD}" type="sibTrans" cxnId="{9DE9479B-0D30-420B-959B-2F029C8503EC}">
      <dgm:prSet/>
      <dgm:spPr/>
      <dgm:t>
        <a:bodyPr/>
        <a:lstStyle/>
        <a:p>
          <a:pPr>
            <a:lnSpc>
              <a:spcPct val="100000"/>
            </a:lnSpc>
          </a:pPr>
          <a:endParaRPr lang="en-US"/>
        </a:p>
      </dgm:t>
    </dgm:pt>
    <dgm:pt modelId="{A5260839-E358-4499-A79C-80EB9BDE9D16}">
      <dgm:prSet/>
      <dgm:spPr/>
      <dgm:t>
        <a:bodyPr/>
        <a:lstStyle/>
        <a:p>
          <a:pPr>
            <a:lnSpc>
              <a:spcPct val="100000"/>
            </a:lnSpc>
          </a:pPr>
          <a:r>
            <a:rPr lang="en-US"/>
            <a:t>Five-minute drive from the Fort Lauderdale / Hollywood International Airport</a:t>
          </a:r>
        </a:p>
      </dgm:t>
    </dgm:pt>
    <dgm:pt modelId="{13189E45-4207-4415-B9C8-EB663F2D0252}" type="parTrans" cxnId="{A08C257D-369E-4D30-B8C8-FE5869CE4992}">
      <dgm:prSet/>
      <dgm:spPr/>
      <dgm:t>
        <a:bodyPr/>
        <a:lstStyle/>
        <a:p>
          <a:endParaRPr lang="en-US"/>
        </a:p>
      </dgm:t>
    </dgm:pt>
    <dgm:pt modelId="{25F36321-C94B-4C4C-A462-A30B6D6E297F}" type="sibTrans" cxnId="{A08C257D-369E-4D30-B8C8-FE5869CE4992}">
      <dgm:prSet/>
      <dgm:spPr/>
      <dgm:t>
        <a:bodyPr/>
        <a:lstStyle/>
        <a:p>
          <a:pPr>
            <a:lnSpc>
              <a:spcPct val="100000"/>
            </a:lnSpc>
          </a:pPr>
          <a:endParaRPr lang="en-US"/>
        </a:p>
      </dgm:t>
    </dgm:pt>
    <dgm:pt modelId="{888924D2-2C59-49A5-8A9C-00B656413B4A}">
      <dgm:prSet/>
      <dgm:spPr/>
      <dgm:t>
        <a:bodyPr/>
        <a:lstStyle/>
        <a:p>
          <a:pPr>
            <a:lnSpc>
              <a:spcPct val="100000"/>
            </a:lnSpc>
          </a:pPr>
          <a:r>
            <a:rPr lang="en-US"/>
            <a:t>LEED for Existing Buildings Gold-certified facility </a:t>
          </a:r>
        </a:p>
      </dgm:t>
    </dgm:pt>
    <dgm:pt modelId="{BC42B9B2-EF2E-4114-976C-E662E94EEDF8}" type="parTrans" cxnId="{00432471-2877-4F41-811C-CB65B31978DE}">
      <dgm:prSet/>
      <dgm:spPr/>
      <dgm:t>
        <a:bodyPr/>
        <a:lstStyle/>
        <a:p>
          <a:endParaRPr lang="en-US"/>
        </a:p>
      </dgm:t>
    </dgm:pt>
    <dgm:pt modelId="{F9AF4901-0721-4679-9056-C65BBA8230EA}" type="sibTrans" cxnId="{00432471-2877-4F41-811C-CB65B31978DE}">
      <dgm:prSet/>
      <dgm:spPr/>
      <dgm:t>
        <a:bodyPr/>
        <a:lstStyle/>
        <a:p>
          <a:endParaRPr lang="en-US"/>
        </a:p>
      </dgm:t>
    </dgm:pt>
    <dgm:pt modelId="{C22A99C2-82EC-49B1-9171-29EC21F2A5F5}" type="pres">
      <dgm:prSet presAssocID="{42FD3363-BDFE-477B-BC0E-3E08BC5963FE}" presName="root" presStyleCnt="0">
        <dgm:presLayoutVars>
          <dgm:dir/>
          <dgm:resizeHandles val="exact"/>
        </dgm:presLayoutVars>
      </dgm:prSet>
      <dgm:spPr/>
    </dgm:pt>
    <dgm:pt modelId="{90107D39-8FC6-46FA-A368-CE39EF67202B}" type="pres">
      <dgm:prSet presAssocID="{42FD3363-BDFE-477B-BC0E-3E08BC5963FE}" presName="container" presStyleCnt="0">
        <dgm:presLayoutVars>
          <dgm:dir/>
          <dgm:resizeHandles val="exact"/>
        </dgm:presLayoutVars>
      </dgm:prSet>
      <dgm:spPr/>
    </dgm:pt>
    <dgm:pt modelId="{A1C75812-63A5-47BD-AB4C-844CDEBA0A74}" type="pres">
      <dgm:prSet presAssocID="{A36F0BEE-5FB2-47EC-9F68-A1B73EA9ED3C}" presName="compNode" presStyleCnt="0"/>
      <dgm:spPr/>
    </dgm:pt>
    <dgm:pt modelId="{EB4A96D6-1B33-4980-AB7F-2B4009D5B0D6}" type="pres">
      <dgm:prSet presAssocID="{A36F0BEE-5FB2-47EC-9F68-A1B73EA9ED3C}" presName="iconBgRect" presStyleLbl="bgShp" presStyleIdx="0" presStyleCnt="4"/>
      <dgm:spPr/>
    </dgm:pt>
    <dgm:pt modelId="{A2688B9B-E197-4185-84E8-AC19748B8E1D}" type="pres">
      <dgm:prSet presAssocID="{A36F0BEE-5FB2-47EC-9F68-A1B73EA9ED3C}"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hell"/>
        </a:ext>
      </dgm:extLst>
    </dgm:pt>
    <dgm:pt modelId="{D8720881-82B2-4AFA-8ADC-82F3852E207C}" type="pres">
      <dgm:prSet presAssocID="{A36F0BEE-5FB2-47EC-9F68-A1B73EA9ED3C}" presName="spaceRect" presStyleCnt="0"/>
      <dgm:spPr/>
    </dgm:pt>
    <dgm:pt modelId="{BEE1DDAE-7CDE-4FE3-B5CC-613742623987}" type="pres">
      <dgm:prSet presAssocID="{A36F0BEE-5FB2-47EC-9F68-A1B73EA9ED3C}" presName="textRect" presStyleLbl="revTx" presStyleIdx="0" presStyleCnt="4">
        <dgm:presLayoutVars>
          <dgm:chMax val="1"/>
          <dgm:chPref val="1"/>
        </dgm:presLayoutVars>
      </dgm:prSet>
      <dgm:spPr/>
    </dgm:pt>
    <dgm:pt modelId="{93D164B9-8FEE-40A7-8512-66F272F5CAFE}" type="pres">
      <dgm:prSet presAssocID="{89A22988-0D8B-434C-9514-00EFA47967E3}" presName="sibTrans" presStyleLbl="sibTrans2D1" presStyleIdx="0" presStyleCnt="0"/>
      <dgm:spPr/>
    </dgm:pt>
    <dgm:pt modelId="{056F5782-A051-4193-B976-79364E24C156}" type="pres">
      <dgm:prSet presAssocID="{3DD40C2E-9036-4F25-93D2-BC0F0046B5A4}" presName="compNode" presStyleCnt="0"/>
      <dgm:spPr/>
    </dgm:pt>
    <dgm:pt modelId="{EC6DF6AD-38DB-40D0-8D7B-53642B3C92A1}" type="pres">
      <dgm:prSet presAssocID="{3DD40C2E-9036-4F25-93D2-BC0F0046B5A4}" presName="iconBgRect" presStyleLbl="bgShp" presStyleIdx="1" presStyleCnt="4"/>
      <dgm:spPr/>
    </dgm:pt>
    <dgm:pt modelId="{6CE62318-4E79-43B0-9731-201572DDA544}" type="pres">
      <dgm:prSet presAssocID="{3DD40C2E-9036-4F25-93D2-BC0F0046B5A4}"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ruise ship"/>
        </a:ext>
      </dgm:extLst>
    </dgm:pt>
    <dgm:pt modelId="{F2894E83-E085-4F2C-A409-48BB2BAD6F0F}" type="pres">
      <dgm:prSet presAssocID="{3DD40C2E-9036-4F25-93D2-BC0F0046B5A4}" presName="spaceRect" presStyleCnt="0"/>
      <dgm:spPr/>
    </dgm:pt>
    <dgm:pt modelId="{D74F97BF-4E9C-4EE0-BDC1-E5CCF4EDABDF}" type="pres">
      <dgm:prSet presAssocID="{3DD40C2E-9036-4F25-93D2-BC0F0046B5A4}" presName="textRect" presStyleLbl="revTx" presStyleIdx="1" presStyleCnt="4">
        <dgm:presLayoutVars>
          <dgm:chMax val="1"/>
          <dgm:chPref val="1"/>
        </dgm:presLayoutVars>
      </dgm:prSet>
      <dgm:spPr/>
    </dgm:pt>
    <dgm:pt modelId="{2A429D54-8F88-412C-A632-AF418E04B4C0}" type="pres">
      <dgm:prSet presAssocID="{F609A32B-8353-47D9-9973-2868EB6273DD}" presName="sibTrans" presStyleLbl="sibTrans2D1" presStyleIdx="0" presStyleCnt="0"/>
      <dgm:spPr/>
    </dgm:pt>
    <dgm:pt modelId="{60C70407-94B2-4C31-9886-C24E050F416D}" type="pres">
      <dgm:prSet presAssocID="{A5260839-E358-4499-A79C-80EB9BDE9D16}" presName="compNode" presStyleCnt="0"/>
      <dgm:spPr/>
    </dgm:pt>
    <dgm:pt modelId="{1A9908EF-55D9-44A7-B3AD-EDC5465085E3}" type="pres">
      <dgm:prSet presAssocID="{A5260839-E358-4499-A79C-80EB9BDE9D16}" presName="iconBgRect" presStyleLbl="bgShp" presStyleIdx="2" presStyleCnt="4"/>
      <dgm:spPr/>
    </dgm:pt>
    <dgm:pt modelId="{1992AE5C-F2C9-482D-A509-BEDC3F1E9D8F}" type="pres">
      <dgm:prSet presAssocID="{A5260839-E358-4499-A79C-80EB9BDE9D1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irplane"/>
        </a:ext>
      </dgm:extLst>
    </dgm:pt>
    <dgm:pt modelId="{0B17DC1C-22D7-4712-8217-62247696F2D9}" type="pres">
      <dgm:prSet presAssocID="{A5260839-E358-4499-A79C-80EB9BDE9D16}" presName="spaceRect" presStyleCnt="0"/>
      <dgm:spPr/>
    </dgm:pt>
    <dgm:pt modelId="{A68CDBAA-F469-4298-9C61-5A510DDDE7DE}" type="pres">
      <dgm:prSet presAssocID="{A5260839-E358-4499-A79C-80EB9BDE9D16}" presName="textRect" presStyleLbl="revTx" presStyleIdx="2" presStyleCnt="4">
        <dgm:presLayoutVars>
          <dgm:chMax val="1"/>
          <dgm:chPref val="1"/>
        </dgm:presLayoutVars>
      </dgm:prSet>
      <dgm:spPr/>
    </dgm:pt>
    <dgm:pt modelId="{B086EA2C-B109-472B-A780-E8F7E7E2630A}" type="pres">
      <dgm:prSet presAssocID="{25F36321-C94B-4C4C-A462-A30B6D6E297F}" presName="sibTrans" presStyleLbl="sibTrans2D1" presStyleIdx="0" presStyleCnt="0"/>
      <dgm:spPr/>
    </dgm:pt>
    <dgm:pt modelId="{D81DC766-F2DE-4FF4-AC0F-82CC8ED0729F}" type="pres">
      <dgm:prSet presAssocID="{888924D2-2C59-49A5-8A9C-00B656413B4A}" presName="compNode" presStyleCnt="0"/>
      <dgm:spPr/>
    </dgm:pt>
    <dgm:pt modelId="{268CD46A-C151-4229-BA69-D3D00B606843}" type="pres">
      <dgm:prSet presAssocID="{888924D2-2C59-49A5-8A9C-00B656413B4A}" presName="iconBgRect" presStyleLbl="bgShp" presStyleIdx="3" presStyleCnt="4"/>
      <dgm:spPr/>
    </dgm:pt>
    <dgm:pt modelId="{9B06243B-EF16-422F-B134-4A552CCD741B}" type="pres">
      <dgm:prSet presAssocID="{888924D2-2C59-49A5-8A9C-00B656413B4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ilding"/>
        </a:ext>
      </dgm:extLst>
    </dgm:pt>
    <dgm:pt modelId="{0978EAA3-80F4-4BD4-8188-C39840387FD1}" type="pres">
      <dgm:prSet presAssocID="{888924D2-2C59-49A5-8A9C-00B656413B4A}" presName="spaceRect" presStyleCnt="0"/>
      <dgm:spPr/>
    </dgm:pt>
    <dgm:pt modelId="{93F9FAA7-8FD1-4EC3-9119-A55766F72BFF}" type="pres">
      <dgm:prSet presAssocID="{888924D2-2C59-49A5-8A9C-00B656413B4A}" presName="textRect" presStyleLbl="revTx" presStyleIdx="3" presStyleCnt="4">
        <dgm:presLayoutVars>
          <dgm:chMax val="1"/>
          <dgm:chPref val="1"/>
        </dgm:presLayoutVars>
      </dgm:prSet>
      <dgm:spPr/>
    </dgm:pt>
  </dgm:ptLst>
  <dgm:cxnLst>
    <dgm:cxn modelId="{74B54B0A-47AD-433D-91C1-AC33E2A6F8D7}" type="presOf" srcId="{3DD40C2E-9036-4F25-93D2-BC0F0046B5A4}" destId="{D74F97BF-4E9C-4EE0-BDC1-E5CCF4EDABDF}" srcOrd="0" destOrd="0" presId="urn:microsoft.com/office/officeart/2018/2/layout/IconCircleList"/>
    <dgm:cxn modelId="{DA92F415-6518-49BE-B3B2-1DB43D22025F}" type="presOf" srcId="{A36F0BEE-5FB2-47EC-9F68-A1B73EA9ED3C}" destId="{BEE1DDAE-7CDE-4FE3-B5CC-613742623987}" srcOrd="0" destOrd="0" presId="urn:microsoft.com/office/officeart/2018/2/layout/IconCircleList"/>
    <dgm:cxn modelId="{BBC5082A-0B6A-4F2D-B94D-F7E4DE5625F1}" type="presOf" srcId="{F609A32B-8353-47D9-9973-2868EB6273DD}" destId="{2A429D54-8F88-412C-A632-AF418E04B4C0}" srcOrd="0" destOrd="0" presId="urn:microsoft.com/office/officeart/2018/2/layout/IconCircleList"/>
    <dgm:cxn modelId="{00432471-2877-4F41-811C-CB65B31978DE}" srcId="{42FD3363-BDFE-477B-BC0E-3E08BC5963FE}" destId="{888924D2-2C59-49A5-8A9C-00B656413B4A}" srcOrd="3" destOrd="0" parTransId="{BC42B9B2-EF2E-4114-976C-E662E94EEDF8}" sibTransId="{F9AF4901-0721-4679-9056-C65BBA8230EA}"/>
    <dgm:cxn modelId="{C24E4477-51F5-4939-879C-FE0998A14077}" srcId="{42FD3363-BDFE-477B-BC0E-3E08BC5963FE}" destId="{A36F0BEE-5FB2-47EC-9F68-A1B73EA9ED3C}" srcOrd="0" destOrd="0" parTransId="{54CB5D01-3FB4-4E07-AFB0-AD32C8D01168}" sibTransId="{89A22988-0D8B-434C-9514-00EFA47967E3}"/>
    <dgm:cxn modelId="{6DB21F79-650C-43C2-BBBF-3A80690183D0}" type="presOf" srcId="{25F36321-C94B-4C4C-A462-A30B6D6E297F}" destId="{B086EA2C-B109-472B-A780-E8F7E7E2630A}" srcOrd="0" destOrd="0" presId="urn:microsoft.com/office/officeart/2018/2/layout/IconCircleList"/>
    <dgm:cxn modelId="{A08C257D-369E-4D30-B8C8-FE5869CE4992}" srcId="{42FD3363-BDFE-477B-BC0E-3E08BC5963FE}" destId="{A5260839-E358-4499-A79C-80EB9BDE9D16}" srcOrd="2" destOrd="0" parTransId="{13189E45-4207-4415-B9C8-EB663F2D0252}" sibTransId="{25F36321-C94B-4C4C-A462-A30B6D6E297F}"/>
    <dgm:cxn modelId="{9DE9479B-0D30-420B-959B-2F029C8503EC}" srcId="{42FD3363-BDFE-477B-BC0E-3E08BC5963FE}" destId="{3DD40C2E-9036-4F25-93D2-BC0F0046B5A4}" srcOrd="1" destOrd="0" parTransId="{9BF7FFA1-2DFE-43C8-8A4F-A42674DCE05B}" sibTransId="{F609A32B-8353-47D9-9973-2868EB6273DD}"/>
    <dgm:cxn modelId="{974F09A1-EE9F-4F75-881F-C7D48A3C0530}" type="presOf" srcId="{42FD3363-BDFE-477B-BC0E-3E08BC5963FE}" destId="{C22A99C2-82EC-49B1-9171-29EC21F2A5F5}" srcOrd="0" destOrd="0" presId="urn:microsoft.com/office/officeart/2018/2/layout/IconCircleList"/>
    <dgm:cxn modelId="{0A8303A5-4994-4841-89A0-44E0E8E309C2}" type="presOf" srcId="{A5260839-E358-4499-A79C-80EB9BDE9D16}" destId="{A68CDBAA-F469-4298-9C61-5A510DDDE7DE}" srcOrd="0" destOrd="0" presId="urn:microsoft.com/office/officeart/2018/2/layout/IconCircleList"/>
    <dgm:cxn modelId="{DBB852EB-251A-4040-A5E9-A6F472E03BAC}" type="presOf" srcId="{888924D2-2C59-49A5-8A9C-00B656413B4A}" destId="{93F9FAA7-8FD1-4EC3-9119-A55766F72BFF}" srcOrd="0" destOrd="0" presId="urn:microsoft.com/office/officeart/2018/2/layout/IconCircleList"/>
    <dgm:cxn modelId="{854F9BED-0F63-4A62-881C-A4FC5E63E4BA}" type="presOf" srcId="{89A22988-0D8B-434C-9514-00EFA47967E3}" destId="{93D164B9-8FEE-40A7-8512-66F272F5CAFE}" srcOrd="0" destOrd="0" presId="urn:microsoft.com/office/officeart/2018/2/layout/IconCircleList"/>
    <dgm:cxn modelId="{AA91CC4A-BD1A-461F-9261-ABD4BED97264}" type="presParOf" srcId="{C22A99C2-82EC-49B1-9171-29EC21F2A5F5}" destId="{90107D39-8FC6-46FA-A368-CE39EF67202B}" srcOrd="0" destOrd="0" presId="urn:microsoft.com/office/officeart/2018/2/layout/IconCircleList"/>
    <dgm:cxn modelId="{DBADC2C4-D814-4E0A-9E00-D742B6D7CE9B}" type="presParOf" srcId="{90107D39-8FC6-46FA-A368-CE39EF67202B}" destId="{A1C75812-63A5-47BD-AB4C-844CDEBA0A74}" srcOrd="0" destOrd="0" presId="urn:microsoft.com/office/officeart/2018/2/layout/IconCircleList"/>
    <dgm:cxn modelId="{FA6A8404-91C4-4A90-8FB7-D0D5325195EA}" type="presParOf" srcId="{A1C75812-63A5-47BD-AB4C-844CDEBA0A74}" destId="{EB4A96D6-1B33-4980-AB7F-2B4009D5B0D6}" srcOrd="0" destOrd="0" presId="urn:microsoft.com/office/officeart/2018/2/layout/IconCircleList"/>
    <dgm:cxn modelId="{C00B234A-E304-4D57-B162-3BD1FA4FC560}" type="presParOf" srcId="{A1C75812-63A5-47BD-AB4C-844CDEBA0A74}" destId="{A2688B9B-E197-4185-84E8-AC19748B8E1D}" srcOrd="1" destOrd="0" presId="urn:microsoft.com/office/officeart/2018/2/layout/IconCircleList"/>
    <dgm:cxn modelId="{BCD8C0D2-19FA-440D-9426-B2419D37E0C8}" type="presParOf" srcId="{A1C75812-63A5-47BD-AB4C-844CDEBA0A74}" destId="{D8720881-82B2-4AFA-8ADC-82F3852E207C}" srcOrd="2" destOrd="0" presId="urn:microsoft.com/office/officeart/2018/2/layout/IconCircleList"/>
    <dgm:cxn modelId="{86EC4989-1133-45DB-8265-77460F33A0E2}" type="presParOf" srcId="{A1C75812-63A5-47BD-AB4C-844CDEBA0A74}" destId="{BEE1DDAE-7CDE-4FE3-B5CC-613742623987}" srcOrd="3" destOrd="0" presId="urn:microsoft.com/office/officeart/2018/2/layout/IconCircleList"/>
    <dgm:cxn modelId="{FF4E471A-079E-42BC-9920-CCA746954855}" type="presParOf" srcId="{90107D39-8FC6-46FA-A368-CE39EF67202B}" destId="{93D164B9-8FEE-40A7-8512-66F272F5CAFE}" srcOrd="1" destOrd="0" presId="urn:microsoft.com/office/officeart/2018/2/layout/IconCircleList"/>
    <dgm:cxn modelId="{1224DBA6-96E4-4ABE-82C4-392C438A3F32}" type="presParOf" srcId="{90107D39-8FC6-46FA-A368-CE39EF67202B}" destId="{056F5782-A051-4193-B976-79364E24C156}" srcOrd="2" destOrd="0" presId="urn:microsoft.com/office/officeart/2018/2/layout/IconCircleList"/>
    <dgm:cxn modelId="{432E804F-1AD2-4823-9AE8-D0988F714D59}" type="presParOf" srcId="{056F5782-A051-4193-B976-79364E24C156}" destId="{EC6DF6AD-38DB-40D0-8D7B-53642B3C92A1}" srcOrd="0" destOrd="0" presId="urn:microsoft.com/office/officeart/2018/2/layout/IconCircleList"/>
    <dgm:cxn modelId="{5078A83C-D21A-4B4E-9C17-70B1EEBB7B5E}" type="presParOf" srcId="{056F5782-A051-4193-B976-79364E24C156}" destId="{6CE62318-4E79-43B0-9731-201572DDA544}" srcOrd="1" destOrd="0" presId="urn:microsoft.com/office/officeart/2018/2/layout/IconCircleList"/>
    <dgm:cxn modelId="{A65D28EF-A5A4-47C3-BB6D-8035B5D008B3}" type="presParOf" srcId="{056F5782-A051-4193-B976-79364E24C156}" destId="{F2894E83-E085-4F2C-A409-48BB2BAD6F0F}" srcOrd="2" destOrd="0" presId="urn:microsoft.com/office/officeart/2018/2/layout/IconCircleList"/>
    <dgm:cxn modelId="{7801C067-3E35-4852-9AF2-47A648801BA0}" type="presParOf" srcId="{056F5782-A051-4193-B976-79364E24C156}" destId="{D74F97BF-4E9C-4EE0-BDC1-E5CCF4EDABDF}" srcOrd="3" destOrd="0" presId="urn:microsoft.com/office/officeart/2018/2/layout/IconCircleList"/>
    <dgm:cxn modelId="{F9858E40-F588-48CF-885D-82C2DF4C74DC}" type="presParOf" srcId="{90107D39-8FC6-46FA-A368-CE39EF67202B}" destId="{2A429D54-8F88-412C-A632-AF418E04B4C0}" srcOrd="3" destOrd="0" presId="urn:microsoft.com/office/officeart/2018/2/layout/IconCircleList"/>
    <dgm:cxn modelId="{74305923-0369-41B4-BB6E-79D70AE685F8}" type="presParOf" srcId="{90107D39-8FC6-46FA-A368-CE39EF67202B}" destId="{60C70407-94B2-4C31-9886-C24E050F416D}" srcOrd="4" destOrd="0" presId="urn:microsoft.com/office/officeart/2018/2/layout/IconCircleList"/>
    <dgm:cxn modelId="{EC64C055-8F09-451B-B261-53229713D1EF}" type="presParOf" srcId="{60C70407-94B2-4C31-9886-C24E050F416D}" destId="{1A9908EF-55D9-44A7-B3AD-EDC5465085E3}" srcOrd="0" destOrd="0" presId="urn:microsoft.com/office/officeart/2018/2/layout/IconCircleList"/>
    <dgm:cxn modelId="{3C6514E7-A123-4958-9EE7-9FEA5F152952}" type="presParOf" srcId="{60C70407-94B2-4C31-9886-C24E050F416D}" destId="{1992AE5C-F2C9-482D-A509-BEDC3F1E9D8F}" srcOrd="1" destOrd="0" presId="urn:microsoft.com/office/officeart/2018/2/layout/IconCircleList"/>
    <dgm:cxn modelId="{B3967C35-08FB-46C6-937F-02FD9A1503A1}" type="presParOf" srcId="{60C70407-94B2-4C31-9886-C24E050F416D}" destId="{0B17DC1C-22D7-4712-8217-62247696F2D9}" srcOrd="2" destOrd="0" presId="urn:microsoft.com/office/officeart/2018/2/layout/IconCircleList"/>
    <dgm:cxn modelId="{6BE4F0F8-E94A-46A4-B8E0-A3EB814E5BC6}" type="presParOf" srcId="{60C70407-94B2-4C31-9886-C24E050F416D}" destId="{A68CDBAA-F469-4298-9C61-5A510DDDE7DE}" srcOrd="3" destOrd="0" presId="urn:microsoft.com/office/officeart/2018/2/layout/IconCircleList"/>
    <dgm:cxn modelId="{73DDCCC2-B41E-4516-AEDB-9FBF19447D51}" type="presParOf" srcId="{90107D39-8FC6-46FA-A368-CE39EF67202B}" destId="{B086EA2C-B109-472B-A780-E8F7E7E2630A}" srcOrd="5" destOrd="0" presId="urn:microsoft.com/office/officeart/2018/2/layout/IconCircleList"/>
    <dgm:cxn modelId="{B7297FF0-1CFE-4B28-9440-E84D9D9A091E}" type="presParOf" srcId="{90107D39-8FC6-46FA-A368-CE39EF67202B}" destId="{D81DC766-F2DE-4FF4-AC0F-82CC8ED0729F}" srcOrd="6" destOrd="0" presId="urn:microsoft.com/office/officeart/2018/2/layout/IconCircleList"/>
    <dgm:cxn modelId="{87C1D2A6-8ACE-4C9A-A15B-CD2523BF3F9C}" type="presParOf" srcId="{D81DC766-F2DE-4FF4-AC0F-82CC8ED0729F}" destId="{268CD46A-C151-4229-BA69-D3D00B606843}" srcOrd="0" destOrd="0" presId="urn:microsoft.com/office/officeart/2018/2/layout/IconCircleList"/>
    <dgm:cxn modelId="{B43A2FFE-E8FC-41B4-92A2-698C3B8E234A}" type="presParOf" srcId="{D81DC766-F2DE-4FF4-AC0F-82CC8ED0729F}" destId="{9B06243B-EF16-422F-B134-4A552CCD741B}" srcOrd="1" destOrd="0" presId="urn:microsoft.com/office/officeart/2018/2/layout/IconCircleList"/>
    <dgm:cxn modelId="{22F87A19-C232-430E-9E15-54795D34A68E}" type="presParOf" srcId="{D81DC766-F2DE-4FF4-AC0F-82CC8ED0729F}" destId="{0978EAA3-80F4-4BD4-8188-C39840387FD1}" srcOrd="2" destOrd="0" presId="urn:microsoft.com/office/officeart/2018/2/layout/IconCircleList"/>
    <dgm:cxn modelId="{48D82230-21B2-40F2-B982-8226D090683F}" type="presParOf" srcId="{D81DC766-F2DE-4FF4-AC0F-82CC8ED0729F}" destId="{93F9FAA7-8FD1-4EC3-9119-A55766F72BF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5D7FC-E5E9-46DA-9C35-55F330420EDD}" type="doc">
      <dgm:prSet loTypeId="urn:microsoft.com/office/officeart/2008/layout/LinedList" loCatId="list" qsTypeId="urn:microsoft.com/office/officeart/2005/8/quickstyle/simple5" qsCatId="simple" csTypeId="urn:microsoft.com/office/officeart/2005/8/colors/colorful2" csCatId="colorful" phldr="1"/>
      <dgm:spPr/>
    </dgm:pt>
    <dgm:pt modelId="{547EDE97-BEE8-45AE-B2F1-E3DC3396EAA6}">
      <dgm:prSet phldrT="[Text]"/>
      <dgm:spPr/>
      <dgm:t>
        <a:bodyPr/>
        <a:lstStyle/>
        <a:p>
          <a:r>
            <a:rPr lang="en-US" dirty="0"/>
            <a:t>October 2021</a:t>
          </a:r>
        </a:p>
        <a:p>
          <a:r>
            <a:rPr lang="en-US" dirty="0"/>
            <a:t>Phase I Opening – Western Building Expansion</a:t>
          </a:r>
        </a:p>
      </dgm:t>
    </dgm:pt>
    <dgm:pt modelId="{54A1DB7A-DA0E-4693-8245-09D06EF508AA}" type="parTrans" cxnId="{AD78F7A8-79A8-4370-B295-06D80162F9B3}">
      <dgm:prSet/>
      <dgm:spPr/>
      <dgm:t>
        <a:bodyPr/>
        <a:lstStyle/>
        <a:p>
          <a:endParaRPr lang="en-US"/>
        </a:p>
      </dgm:t>
    </dgm:pt>
    <dgm:pt modelId="{A5AA97CC-CC4A-4A3F-AEE8-533D6883B5A0}" type="sibTrans" cxnId="{AD78F7A8-79A8-4370-B295-06D80162F9B3}">
      <dgm:prSet/>
      <dgm:spPr/>
      <dgm:t>
        <a:bodyPr/>
        <a:lstStyle/>
        <a:p>
          <a:endParaRPr lang="en-US"/>
        </a:p>
      </dgm:t>
    </dgm:pt>
    <dgm:pt modelId="{6F0C848F-32CD-4254-AEDE-240A1E23C34B}">
      <dgm:prSet phldrT="[Text]"/>
      <dgm:spPr/>
      <dgm:t>
        <a:bodyPr/>
        <a:lstStyle/>
        <a:p>
          <a:r>
            <a:rPr lang="en-US" dirty="0"/>
            <a:t>2023</a:t>
          </a:r>
        </a:p>
        <a:p>
          <a:r>
            <a:rPr lang="en-US" dirty="0"/>
            <a:t>Phase II Opening – New Waterfront  Building Addition</a:t>
          </a:r>
        </a:p>
      </dgm:t>
    </dgm:pt>
    <dgm:pt modelId="{5AF81EDB-E1D4-40AE-A5F9-F41AF4DDE782}" type="parTrans" cxnId="{62B496B8-A312-47CF-A19C-71AE087E21E8}">
      <dgm:prSet/>
      <dgm:spPr/>
      <dgm:t>
        <a:bodyPr/>
        <a:lstStyle/>
        <a:p>
          <a:endParaRPr lang="en-US"/>
        </a:p>
      </dgm:t>
    </dgm:pt>
    <dgm:pt modelId="{9E37E664-27EE-4571-8E23-17917C83D065}" type="sibTrans" cxnId="{62B496B8-A312-47CF-A19C-71AE087E21E8}">
      <dgm:prSet/>
      <dgm:spPr/>
      <dgm:t>
        <a:bodyPr/>
        <a:lstStyle/>
        <a:p>
          <a:endParaRPr lang="en-US"/>
        </a:p>
      </dgm:t>
    </dgm:pt>
    <dgm:pt modelId="{FF2D690B-4B8A-4E8F-AF25-ED4268FC600F}">
      <dgm:prSet phldrT="[Text]"/>
      <dgm:spPr/>
      <dgm:t>
        <a:bodyPr/>
        <a:lstStyle/>
        <a:p>
          <a:r>
            <a:rPr lang="en-US" dirty="0"/>
            <a:t>2024</a:t>
          </a:r>
        </a:p>
        <a:p>
          <a:r>
            <a:rPr lang="en-US" dirty="0"/>
            <a:t>Headquarter Hotel Opening</a:t>
          </a:r>
        </a:p>
      </dgm:t>
    </dgm:pt>
    <dgm:pt modelId="{BB1E46D9-8C4D-4101-A13A-832FA16E6C54}" type="parTrans" cxnId="{A1C924AB-6090-4177-926A-8683A7E5B68D}">
      <dgm:prSet/>
      <dgm:spPr/>
      <dgm:t>
        <a:bodyPr/>
        <a:lstStyle/>
        <a:p>
          <a:endParaRPr lang="en-US"/>
        </a:p>
      </dgm:t>
    </dgm:pt>
    <dgm:pt modelId="{9CD4572D-55FC-409E-AF25-ABDB924E7474}" type="sibTrans" cxnId="{A1C924AB-6090-4177-926A-8683A7E5B68D}">
      <dgm:prSet/>
      <dgm:spPr/>
      <dgm:t>
        <a:bodyPr/>
        <a:lstStyle/>
        <a:p>
          <a:endParaRPr lang="en-US"/>
        </a:p>
      </dgm:t>
    </dgm:pt>
    <dgm:pt modelId="{555E94F0-8AC9-44AD-9B3B-EC76C5312355}">
      <dgm:prSet/>
      <dgm:spPr/>
      <dgm:t>
        <a:bodyPr/>
        <a:lstStyle/>
        <a:p>
          <a:endParaRPr lang="en-US" dirty="0"/>
        </a:p>
      </dgm:t>
    </dgm:pt>
    <dgm:pt modelId="{B57DFAAE-6FC0-46DC-8042-8635D62B5A09}" type="parTrans" cxnId="{A7794985-DB4D-4915-82D4-EAF14536DB87}">
      <dgm:prSet/>
      <dgm:spPr/>
      <dgm:t>
        <a:bodyPr/>
        <a:lstStyle/>
        <a:p>
          <a:endParaRPr lang="en-US"/>
        </a:p>
      </dgm:t>
    </dgm:pt>
    <dgm:pt modelId="{5F3BB6C1-D50F-4C5F-8F29-6347CE8E8302}" type="sibTrans" cxnId="{A7794985-DB4D-4915-82D4-EAF14536DB87}">
      <dgm:prSet/>
      <dgm:spPr/>
      <dgm:t>
        <a:bodyPr/>
        <a:lstStyle/>
        <a:p>
          <a:endParaRPr lang="en-US"/>
        </a:p>
      </dgm:t>
    </dgm:pt>
    <dgm:pt modelId="{1772B79F-4412-42D0-A86D-4686FC76704D}" type="pres">
      <dgm:prSet presAssocID="{3205D7FC-E5E9-46DA-9C35-55F330420EDD}" presName="vert0" presStyleCnt="0">
        <dgm:presLayoutVars>
          <dgm:dir/>
          <dgm:animOne val="branch"/>
          <dgm:animLvl val="lvl"/>
        </dgm:presLayoutVars>
      </dgm:prSet>
      <dgm:spPr/>
    </dgm:pt>
    <dgm:pt modelId="{83DF1A58-521B-4AAE-B059-25DEA5123F67}" type="pres">
      <dgm:prSet presAssocID="{547EDE97-BEE8-45AE-B2F1-E3DC3396EAA6}" presName="thickLine" presStyleLbl="alignNode1" presStyleIdx="0" presStyleCnt="4"/>
      <dgm:spPr/>
    </dgm:pt>
    <dgm:pt modelId="{D746B65D-EDC2-4246-B145-96A489CD6C75}" type="pres">
      <dgm:prSet presAssocID="{547EDE97-BEE8-45AE-B2F1-E3DC3396EAA6}" presName="horz1" presStyleCnt="0"/>
      <dgm:spPr/>
    </dgm:pt>
    <dgm:pt modelId="{81A77FC9-7308-43A7-B38A-C02ED0CB5093}" type="pres">
      <dgm:prSet presAssocID="{547EDE97-BEE8-45AE-B2F1-E3DC3396EAA6}" presName="tx1" presStyleLbl="revTx" presStyleIdx="0" presStyleCnt="4"/>
      <dgm:spPr/>
    </dgm:pt>
    <dgm:pt modelId="{2ACD6BBD-8681-4F2B-81E7-82881CA3776D}" type="pres">
      <dgm:prSet presAssocID="{547EDE97-BEE8-45AE-B2F1-E3DC3396EAA6}" presName="vert1" presStyleCnt="0"/>
      <dgm:spPr/>
    </dgm:pt>
    <dgm:pt modelId="{3A4A6099-799F-4A06-A1D4-4F7F35FC554A}" type="pres">
      <dgm:prSet presAssocID="{6F0C848F-32CD-4254-AEDE-240A1E23C34B}" presName="thickLine" presStyleLbl="alignNode1" presStyleIdx="1" presStyleCnt="4"/>
      <dgm:spPr/>
    </dgm:pt>
    <dgm:pt modelId="{1A869CA6-59A1-4660-B363-D1328F49006E}" type="pres">
      <dgm:prSet presAssocID="{6F0C848F-32CD-4254-AEDE-240A1E23C34B}" presName="horz1" presStyleCnt="0"/>
      <dgm:spPr/>
    </dgm:pt>
    <dgm:pt modelId="{84BE7930-CF90-4328-ACB5-FBF2BD85791C}" type="pres">
      <dgm:prSet presAssocID="{6F0C848F-32CD-4254-AEDE-240A1E23C34B}" presName="tx1" presStyleLbl="revTx" presStyleIdx="1" presStyleCnt="4"/>
      <dgm:spPr/>
    </dgm:pt>
    <dgm:pt modelId="{74202EBC-A026-4C81-BF4D-060E62CD57B9}" type="pres">
      <dgm:prSet presAssocID="{6F0C848F-32CD-4254-AEDE-240A1E23C34B}" presName="vert1" presStyleCnt="0"/>
      <dgm:spPr/>
    </dgm:pt>
    <dgm:pt modelId="{03B202E0-2369-4979-84FD-EFDA67A70D7C}" type="pres">
      <dgm:prSet presAssocID="{FF2D690B-4B8A-4E8F-AF25-ED4268FC600F}" presName="thickLine" presStyleLbl="alignNode1" presStyleIdx="2" presStyleCnt="4"/>
      <dgm:spPr/>
    </dgm:pt>
    <dgm:pt modelId="{2826EB88-6846-4933-94AB-72EC28346455}" type="pres">
      <dgm:prSet presAssocID="{FF2D690B-4B8A-4E8F-AF25-ED4268FC600F}" presName="horz1" presStyleCnt="0"/>
      <dgm:spPr/>
    </dgm:pt>
    <dgm:pt modelId="{DF3489D5-0F62-4348-B3BE-072A0C512D92}" type="pres">
      <dgm:prSet presAssocID="{FF2D690B-4B8A-4E8F-AF25-ED4268FC600F}" presName="tx1" presStyleLbl="revTx" presStyleIdx="2" presStyleCnt="4"/>
      <dgm:spPr/>
    </dgm:pt>
    <dgm:pt modelId="{0005AAF8-8132-4552-9915-1C7F9F668A79}" type="pres">
      <dgm:prSet presAssocID="{FF2D690B-4B8A-4E8F-AF25-ED4268FC600F}" presName="vert1" presStyleCnt="0"/>
      <dgm:spPr/>
    </dgm:pt>
    <dgm:pt modelId="{6CCFA9B2-801E-45CF-8E98-592F0383DE1E}" type="pres">
      <dgm:prSet presAssocID="{555E94F0-8AC9-44AD-9B3B-EC76C5312355}" presName="thickLine" presStyleLbl="alignNode1" presStyleIdx="3" presStyleCnt="4"/>
      <dgm:spPr/>
    </dgm:pt>
    <dgm:pt modelId="{C75C7C44-7474-4450-B8E6-FB75189670BE}" type="pres">
      <dgm:prSet presAssocID="{555E94F0-8AC9-44AD-9B3B-EC76C5312355}" presName="horz1" presStyleCnt="0"/>
      <dgm:spPr/>
    </dgm:pt>
    <dgm:pt modelId="{D0BAC168-A9B2-4225-9287-076435CDC00C}" type="pres">
      <dgm:prSet presAssocID="{555E94F0-8AC9-44AD-9B3B-EC76C5312355}" presName="tx1" presStyleLbl="revTx" presStyleIdx="3" presStyleCnt="4"/>
      <dgm:spPr/>
    </dgm:pt>
    <dgm:pt modelId="{C73D5B1C-738E-4A7B-9274-AB3BA8D52196}" type="pres">
      <dgm:prSet presAssocID="{555E94F0-8AC9-44AD-9B3B-EC76C5312355}" presName="vert1" presStyleCnt="0"/>
      <dgm:spPr/>
    </dgm:pt>
  </dgm:ptLst>
  <dgm:cxnLst>
    <dgm:cxn modelId="{5D3B586C-A45F-4204-B47F-C0748331E0E5}" type="presOf" srcId="{6F0C848F-32CD-4254-AEDE-240A1E23C34B}" destId="{84BE7930-CF90-4328-ACB5-FBF2BD85791C}" srcOrd="0" destOrd="0" presId="urn:microsoft.com/office/officeart/2008/layout/LinedList"/>
    <dgm:cxn modelId="{A7794985-DB4D-4915-82D4-EAF14536DB87}" srcId="{3205D7FC-E5E9-46DA-9C35-55F330420EDD}" destId="{555E94F0-8AC9-44AD-9B3B-EC76C5312355}" srcOrd="3" destOrd="0" parTransId="{B57DFAAE-6FC0-46DC-8042-8635D62B5A09}" sibTransId="{5F3BB6C1-D50F-4C5F-8F29-6347CE8E8302}"/>
    <dgm:cxn modelId="{9BA8149D-A640-4CA7-9210-E5D9DEFB7F09}" type="presOf" srcId="{FF2D690B-4B8A-4E8F-AF25-ED4268FC600F}" destId="{DF3489D5-0F62-4348-B3BE-072A0C512D92}" srcOrd="0" destOrd="0" presId="urn:microsoft.com/office/officeart/2008/layout/LinedList"/>
    <dgm:cxn modelId="{AD78F7A8-79A8-4370-B295-06D80162F9B3}" srcId="{3205D7FC-E5E9-46DA-9C35-55F330420EDD}" destId="{547EDE97-BEE8-45AE-B2F1-E3DC3396EAA6}" srcOrd="0" destOrd="0" parTransId="{54A1DB7A-DA0E-4693-8245-09D06EF508AA}" sibTransId="{A5AA97CC-CC4A-4A3F-AEE8-533D6883B5A0}"/>
    <dgm:cxn modelId="{A1C924AB-6090-4177-926A-8683A7E5B68D}" srcId="{3205D7FC-E5E9-46DA-9C35-55F330420EDD}" destId="{FF2D690B-4B8A-4E8F-AF25-ED4268FC600F}" srcOrd="2" destOrd="0" parTransId="{BB1E46D9-8C4D-4101-A13A-832FA16E6C54}" sibTransId="{9CD4572D-55FC-409E-AF25-ABDB924E7474}"/>
    <dgm:cxn modelId="{62B496B8-A312-47CF-A19C-71AE087E21E8}" srcId="{3205D7FC-E5E9-46DA-9C35-55F330420EDD}" destId="{6F0C848F-32CD-4254-AEDE-240A1E23C34B}" srcOrd="1" destOrd="0" parTransId="{5AF81EDB-E1D4-40AE-A5F9-F41AF4DDE782}" sibTransId="{9E37E664-27EE-4571-8E23-17917C83D065}"/>
    <dgm:cxn modelId="{BFC83FC8-2073-43EB-83DF-DE8A806145A5}" type="presOf" srcId="{555E94F0-8AC9-44AD-9B3B-EC76C5312355}" destId="{D0BAC168-A9B2-4225-9287-076435CDC00C}" srcOrd="0" destOrd="0" presId="urn:microsoft.com/office/officeart/2008/layout/LinedList"/>
    <dgm:cxn modelId="{D67AC6D0-C904-4CB7-8C86-05540CA04FD0}" type="presOf" srcId="{547EDE97-BEE8-45AE-B2F1-E3DC3396EAA6}" destId="{81A77FC9-7308-43A7-B38A-C02ED0CB5093}" srcOrd="0" destOrd="0" presId="urn:microsoft.com/office/officeart/2008/layout/LinedList"/>
    <dgm:cxn modelId="{046199DD-2038-4322-8EA0-1A39C6ED4F1A}" type="presOf" srcId="{3205D7FC-E5E9-46DA-9C35-55F330420EDD}" destId="{1772B79F-4412-42D0-A86D-4686FC76704D}" srcOrd="0" destOrd="0" presId="urn:microsoft.com/office/officeart/2008/layout/LinedList"/>
    <dgm:cxn modelId="{62954BA8-44C3-4EA5-9996-F2ADD7A16E19}" type="presParOf" srcId="{1772B79F-4412-42D0-A86D-4686FC76704D}" destId="{83DF1A58-521B-4AAE-B059-25DEA5123F67}" srcOrd="0" destOrd="0" presId="urn:microsoft.com/office/officeart/2008/layout/LinedList"/>
    <dgm:cxn modelId="{CD9841EB-5577-458A-B375-09F1B99E72FD}" type="presParOf" srcId="{1772B79F-4412-42D0-A86D-4686FC76704D}" destId="{D746B65D-EDC2-4246-B145-96A489CD6C75}" srcOrd="1" destOrd="0" presId="urn:microsoft.com/office/officeart/2008/layout/LinedList"/>
    <dgm:cxn modelId="{BB9406C7-D5CE-46D2-BB3A-694C53678E80}" type="presParOf" srcId="{D746B65D-EDC2-4246-B145-96A489CD6C75}" destId="{81A77FC9-7308-43A7-B38A-C02ED0CB5093}" srcOrd="0" destOrd="0" presId="urn:microsoft.com/office/officeart/2008/layout/LinedList"/>
    <dgm:cxn modelId="{F53ACACA-C939-4B53-8E6F-7A61E5158F85}" type="presParOf" srcId="{D746B65D-EDC2-4246-B145-96A489CD6C75}" destId="{2ACD6BBD-8681-4F2B-81E7-82881CA3776D}" srcOrd="1" destOrd="0" presId="urn:microsoft.com/office/officeart/2008/layout/LinedList"/>
    <dgm:cxn modelId="{B77FA7CF-2647-4461-9C39-04E10E4D659F}" type="presParOf" srcId="{1772B79F-4412-42D0-A86D-4686FC76704D}" destId="{3A4A6099-799F-4A06-A1D4-4F7F35FC554A}" srcOrd="2" destOrd="0" presId="urn:microsoft.com/office/officeart/2008/layout/LinedList"/>
    <dgm:cxn modelId="{DD8A45A4-F108-466B-8F97-0E9CE068548D}" type="presParOf" srcId="{1772B79F-4412-42D0-A86D-4686FC76704D}" destId="{1A869CA6-59A1-4660-B363-D1328F49006E}" srcOrd="3" destOrd="0" presId="urn:microsoft.com/office/officeart/2008/layout/LinedList"/>
    <dgm:cxn modelId="{FF709C92-7553-4023-BC96-23D7E843D5DC}" type="presParOf" srcId="{1A869CA6-59A1-4660-B363-D1328F49006E}" destId="{84BE7930-CF90-4328-ACB5-FBF2BD85791C}" srcOrd="0" destOrd="0" presId="urn:microsoft.com/office/officeart/2008/layout/LinedList"/>
    <dgm:cxn modelId="{71B4F317-C4F0-40A0-B13E-75C8179D2F96}" type="presParOf" srcId="{1A869CA6-59A1-4660-B363-D1328F49006E}" destId="{74202EBC-A026-4C81-BF4D-060E62CD57B9}" srcOrd="1" destOrd="0" presId="urn:microsoft.com/office/officeart/2008/layout/LinedList"/>
    <dgm:cxn modelId="{AF75D564-0036-4D86-8AAF-E0F981FEE707}" type="presParOf" srcId="{1772B79F-4412-42D0-A86D-4686FC76704D}" destId="{03B202E0-2369-4979-84FD-EFDA67A70D7C}" srcOrd="4" destOrd="0" presId="urn:microsoft.com/office/officeart/2008/layout/LinedList"/>
    <dgm:cxn modelId="{F87350CE-CB7F-4074-B704-B28D03343534}" type="presParOf" srcId="{1772B79F-4412-42D0-A86D-4686FC76704D}" destId="{2826EB88-6846-4933-94AB-72EC28346455}" srcOrd="5" destOrd="0" presId="urn:microsoft.com/office/officeart/2008/layout/LinedList"/>
    <dgm:cxn modelId="{A49E7728-6FBC-4F1F-B78E-D5E9A4A78D2D}" type="presParOf" srcId="{2826EB88-6846-4933-94AB-72EC28346455}" destId="{DF3489D5-0F62-4348-B3BE-072A0C512D92}" srcOrd="0" destOrd="0" presId="urn:microsoft.com/office/officeart/2008/layout/LinedList"/>
    <dgm:cxn modelId="{4868AB29-2C61-4D4D-829B-081C85984DBE}" type="presParOf" srcId="{2826EB88-6846-4933-94AB-72EC28346455}" destId="{0005AAF8-8132-4552-9915-1C7F9F668A79}" srcOrd="1" destOrd="0" presId="urn:microsoft.com/office/officeart/2008/layout/LinedList"/>
    <dgm:cxn modelId="{E5952CD7-0CEB-45DF-A9D2-D9CA7EC5C771}" type="presParOf" srcId="{1772B79F-4412-42D0-A86D-4686FC76704D}" destId="{6CCFA9B2-801E-45CF-8E98-592F0383DE1E}" srcOrd="6" destOrd="0" presId="urn:microsoft.com/office/officeart/2008/layout/LinedList"/>
    <dgm:cxn modelId="{5AE51BC3-A6BB-4E15-A624-E8B8C03F1A59}" type="presParOf" srcId="{1772B79F-4412-42D0-A86D-4686FC76704D}" destId="{C75C7C44-7474-4450-B8E6-FB75189670BE}" srcOrd="7" destOrd="0" presId="urn:microsoft.com/office/officeart/2008/layout/LinedList"/>
    <dgm:cxn modelId="{2E3BF4E1-2EA6-4EF2-9223-EBE6527DD432}" type="presParOf" srcId="{C75C7C44-7474-4450-B8E6-FB75189670BE}" destId="{D0BAC168-A9B2-4225-9287-076435CDC00C}" srcOrd="0" destOrd="0" presId="urn:microsoft.com/office/officeart/2008/layout/LinedList"/>
    <dgm:cxn modelId="{ECA1FEAC-1850-46AB-BED9-C8E9820A96C0}" type="presParOf" srcId="{C75C7C44-7474-4450-B8E6-FB75189670BE}" destId="{C73D5B1C-738E-4A7B-9274-AB3BA8D52196}"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4A96D6-1B33-4980-AB7F-2B4009D5B0D6}">
      <dsp:nvSpPr>
        <dsp:cNvPr id="0" name=""/>
        <dsp:cNvSpPr/>
      </dsp:nvSpPr>
      <dsp:spPr>
        <a:xfrm>
          <a:off x="157178" y="193958"/>
          <a:ext cx="1307447" cy="130744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688B9B-E197-4185-84E8-AC19748B8E1D}">
      <dsp:nvSpPr>
        <dsp:cNvPr id="0" name=""/>
        <dsp:cNvSpPr/>
      </dsp:nvSpPr>
      <dsp:spPr>
        <a:xfrm>
          <a:off x="431742" y="468522"/>
          <a:ext cx="758319" cy="75831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E1DDAE-7CDE-4FE3-B5CC-613742623987}">
      <dsp:nvSpPr>
        <dsp:cNvPr id="0" name=""/>
        <dsp:cNvSpPr/>
      </dsp:nvSpPr>
      <dsp:spPr>
        <a:xfrm>
          <a:off x="1744792"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Located minutes from Fort Lauderdale's famed Blue Wave Beaches</a:t>
          </a:r>
        </a:p>
      </dsp:txBody>
      <dsp:txXfrm>
        <a:off x="1744792" y="193958"/>
        <a:ext cx="3081839" cy="1307447"/>
      </dsp:txXfrm>
    </dsp:sp>
    <dsp:sp modelId="{EC6DF6AD-38DB-40D0-8D7B-53642B3C92A1}">
      <dsp:nvSpPr>
        <dsp:cNvPr id="0" name=""/>
        <dsp:cNvSpPr/>
      </dsp:nvSpPr>
      <dsp:spPr>
        <a:xfrm>
          <a:off x="5363619" y="193958"/>
          <a:ext cx="1307447" cy="130744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62318-4E79-43B0-9731-201572DDA544}">
      <dsp:nvSpPr>
        <dsp:cNvPr id="0" name=""/>
        <dsp:cNvSpPr/>
      </dsp:nvSpPr>
      <dsp:spPr>
        <a:xfrm>
          <a:off x="5638183" y="468522"/>
          <a:ext cx="758319" cy="75831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74F97BF-4E9C-4EE0-BDC1-E5CCF4EDABDF}">
      <dsp:nvSpPr>
        <dsp:cNvPr id="0" name=""/>
        <dsp:cNvSpPr/>
      </dsp:nvSpPr>
      <dsp:spPr>
        <a:xfrm>
          <a:off x="6951233" y="193958"/>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Adjacent to Broward County's Port Everglades</a:t>
          </a:r>
        </a:p>
      </dsp:txBody>
      <dsp:txXfrm>
        <a:off x="6951233" y="193958"/>
        <a:ext cx="3081839" cy="1307447"/>
      </dsp:txXfrm>
    </dsp:sp>
    <dsp:sp modelId="{1A9908EF-55D9-44A7-B3AD-EDC5465085E3}">
      <dsp:nvSpPr>
        <dsp:cNvPr id="0" name=""/>
        <dsp:cNvSpPr/>
      </dsp:nvSpPr>
      <dsp:spPr>
        <a:xfrm>
          <a:off x="157178" y="2116439"/>
          <a:ext cx="1307447" cy="130744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92AE5C-F2C9-482D-A509-BEDC3F1E9D8F}">
      <dsp:nvSpPr>
        <dsp:cNvPr id="0" name=""/>
        <dsp:cNvSpPr/>
      </dsp:nvSpPr>
      <dsp:spPr>
        <a:xfrm>
          <a:off x="431742" y="2391003"/>
          <a:ext cx="758319" cy="758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8CDBAA-F469-4298-9C61-5A510DDDE7DE}">
      <dsp:nvSpPr>
        <dsp:cNvPr id="0" name=""/>
        <dsp:cNvSpPr/>
      </dsp:nvSpPr>
      <dsp:spPr>
        <a:xfrm>
          <a:off x="1744792"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Five-minute drive from the Fort Lauderdale / Hollywood International Airport</a:t>
          </a:r>
        </a:p>
      </dsp:txBody>
      <dsp:txXfrm>
        <a:off x="1744792" y="2116439"/>
        <a:ext cx="3081839" cy="1307447"/>
      </dsp:txXfrm>
    </dsp:sp>
    <dsp:sp modelId="{268CD46A-C151-4229-BA69-D3D00B606843}">
      <dsp:nvSpPr>
        <dsp:cNvPr id="0" name=""/>
        <dsp:cNvSpPr/>
      </dsp:nvSpPr>
      <dsp:spPr>
        <a:xfrm>
          <a:off x="5363619" y="2116439"/>
          <a:ext cx="1307447" cy="130744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06243B-EF16-422F-B134-4A552CCD741B}">
      <dsp:nvSpPr>
        <dsp:cNvPr id="0" name=""/>
        <dsp:cNvSpPr/>
      </dsp:nvSpPr>
      <dsp:spPr>
        <a:xfrm>
          <a:off x="5638183" y="2391003"/>
          <a:ext cx="758319" cy="758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F9FAA7-8FD1-4EC3-9119-A55766F72BFF}">
      <dsp:nvSpPr>
        <dsp:cNvPr id="0" name=""/>
        <dsp:cNvSpPr/>
      </dsp:nvSpPr>
      <dsp:spPr>
        <a:xfrm>
          <a:off x="6951233" y="2116439"/>
          <a:ext cx="3081839" cy="1307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LEED for Existing Buildings Gold-certified facility </a:t>
          </a:r>
        </a:p>
      </dsp:txBody>
      <dsp:txXfrm>
        <a:off x="6951233" y="2116439"/>
        <a:ext cx="3081839" cy="13074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F1A58-521B-4AAE-B059-25DEA5123F67}">
      <dsp:nvSpPr>
        <dsp:cNvPr id="0" name=""/>
        <dsp:cNvSpPr/>
      </dsp:nvSpPr>
      <dsp:spPr>
        <a:xfrm>
          <a:off x="0" y="0"/>
          <a:ext cx="455830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1A77FC9-7308-43A7-B38A-C02ED0CB5093}">
      <dsp:nvSpPr>
        <dsp:cNvPr id="0" name=""/>
        <dsp:cNvSpPr/>
      </dsp:nvSpPr>
      <dsp:spPr>
        <a:xfrm>
          <a:off x="0" y="0"/>
          <a:ext cx="4558309" cy="7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October 2021</a:t>
          </a:r>
        </a:p>
        <a:p>
          <a:pPr marL="0" lvl="0" indent="0" algn="l" defTabSz="711200">
            <a:lnSpc>
              <a:spcPct val="90000"/>
            </a:lnSpc>
            <a:spcBef>
              <a:spcPct val="0"/>
            </a:spcBef>
            <a:spcAft>
              <a:spcPct val="35000"/>
            </a:spcAft>
            <a:buNone/>
          </a:pPr>
          <a:r>
            <a:rPr lang="en-US" sz="1600" kern="1200" dirty="0"/>
            <a:t>Phase I Opening – Western Building Expansion</a:t>
          </a:r>
        </a:p>
      </dsp:txBody>
      <dsp:txXfrm>
        <a:off x="0" y="0"/>
        <a:ext cx="4558309" cy="795420"/>
      </dsp:txXfrm>
    </dsp:sp>
    <dsp:sp modelId="{3A4A6099-799F-4A06-A1D4-4F7F35FC554A}">
      <dsp:nvSpPr>
        <dsp:cNvPr id="0" name=""/>
        <dsp:cNvSpPr/>
      </dsp:nvSpPr>
      <dsp:spPr>
        <a:xfrm>
          <a:off x="0" y="795420"/>
          <a:ext cx="455830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4BE7930-CF90-4328-ACB5-FBF2BD85791C}">
      <dsp:nvSpPr>
        <dsp:cNvPr id="0" name=""/>
        <dsp:cNvSpPr/>
      </dsp:nvSpPr>
      <dsp:spPr>
        <a:xfrm>
          <a:off x="0" y="795420"/>
          <a:ext cx="4558309" cy="7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2023</a:t>
          </a:r>
        </a:p>
        <a:p>
          <a:pPr marL="0" lvl="0" indent="0" algn="l" defTabSz="711200">
            <a:lnSpc>
              <a:spcPct val="90000"/>
            </a:lnSpc>
            <a:spcBef>
              <a:spcPct val="0"/>
            </a:spcBef>
            <a:spcAft>
              <a:spcPct val="35000"/>
            </a:spcAft>
            <a:buNone/>
          </a:pPr>
          <a:r>
            <a:rPr lang="en-US" sz="1600" kern="1200" dirty="0"/>
            <a:t>Phase II Opening – New Waterfront  Building Addition</a:t>
          </a:r>
        </a:p>
      </dsp:txBody>
      <dsp:txXfrm>
        <a:off x="0" y="795420"/>
        <a:ext cx="4558309" cy="795420"/>
      </dsp:txXfrm>
    </dsp:sp>
    <dsp:sp modelId="{03B202E0-2369-4979-84FD-EFDA67A70D7C}">
      <dsp:nvSpPr>
        <dsp:cNvPr id="0" name=""/>
        <dsp:cNvSpPr/>
      </dsp:nvSpPr>
      <dsp:spPr>
        <a:xfrm>
          <a:off x="0" y="1590841"/>
          <a:ext cx="455830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F3489D5-0F62-4348-B3BE-072A0C512D92}">
      <dsp:nvSpPr>
        <dsp:cNvPr id="0" name=""/>
        <dsp:cNvSpPr/>
      </dsp:nvSpPr>
      <dsp:spPr>
        <a:xfrm>
          <a:off x="0" y="1590841"/>
          <a:ext cx="4558309" cy="7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dirty="0"/>
            <a:t>2024</a:t>
          </a:r>
        </a:p>
        <a:p>
          <a:pPr marL="0" lvl="0" indent="0" algn="l" defTabSz="711200">
            <a:lnSpc>
              <a:spcPct val="90000"/>
            </a:lnSpc>
            <a:spcBef>
              <a:spcPct val="0"/>
            </a:spcBef>
            <a:spcAft>
              <a:spcPct val="35000"/>
            </a:spcAft>
            <a:buNone/>
          </a:pPr>
          <a:r>
            <a:rPr lang="en-US" sz="1600" kern="1200" dirty="0"/>
            <a:t>Headquarter Hotel Opening</a:t>
          </a:r>
        </a:p>
      </dsp:txBody>
      <dsp:txXfrm>
        <a:off x="0" y="1590841"/>
        <a:ext cx="4558309" cy="795420"/>
      </dsp:txXfrm>
    </dsp:sp>
    <dsp:sp modelId="{6CCFA9B2-801E-45CF-8E98-592F0383DE1E}">
      <dsp:nvSpPr>
        <dsp:cNvPr id="0" name=""/>
        <dsp:cNvSpPr/>
      </dsp:nvSpPr>
      <dsp:spPr>
        <a:xfrm>
          <a:off x="0" y="2386262"/>
          <a:ext cx="4558309"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0BAC168-A9B2-4225-9287-076435CDC00C}">
      <dsp:nvSpPr>
        <dsp:cNvPr id="0" name=""/>
        <dsp:cNvSpPr/>
      </dsp:nvSpPr>
      <dsp:spPr>
        <a:xfrm>
          <a:off x="0" y="2386263"/>
          <a:ext cx="4558309" cy="795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dirty="0"/>
        </a:p>
      </dsp:txBody>
      <dsp:txXfrm>
        <a:off x="0" y="2386263"/>
        <a:ext cx="4558309" cy="79542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8168-F19A-4228-92C2-B1A80D6A6F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90850-85AD-47E9-9612-0796ECAE91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815134-0206-41C0-9915-31BCD0DEE1FB}"/>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5" name="Footer Placeholder 4">
            <a:extLst>
              <a:ext uri="{FF2B5EF4-FFF2-40B4-BE49-F238E27FC236}">
                <a16:creationId xmlns:a16="http://schemas.microsoft.com/office/drawing/2014/main" id="{9A563365-85AA-494E-8E88-86004F05E9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C2E041-12E6-4DA7-8268-BB63100033B0}"/>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185123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8212E-C297-42C5-99E3-559DA9AF6B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E15D25-D0EA-4791-A54E-5FA247F063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2C61F-DEE4-48AC-84E9-DD2DCDC744F8}"/>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5" name="Footer Placeholder 4">
            <a:extLst>
              <a:ext uri="{FF2B5EF4-FFF2-40B4-BE49-F238E27FC236}">
                <a16:creationId xmlns:a16="http://schemas.microsoft.com/office/drawing/2014/main" id="{D450B3A6-9946-4BE2-9987-537B486A9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C89BAB-8533-409E-9F57-6F4606F2755A}"/>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583065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C3C8A-05EB-430C-BFBF-9C9B796FC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E2B7ED-108B-4DFD-B540-06D653A869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1DD97-4ED3-47CD-A7C1-6F424CFD2443}"/>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5" name="Footer Placeholder 4">
            <a:extLst>
              <a:ext uri="{FF2B5EF4-FFF2-40B4-BE49-F238E27FC236}">
                <a16:creationId xmlns:a16="http://schemas.microsoft.com/office/drawing/2014/main" id="{248768B5-B698-4FE4-9988-B82D540FD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DF4870-D116-4A5C-81A8-F20D905D3C15}"/>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2319577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50DB1-61AB-4808-8DB1-0B77CDA0F1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4B6879-4B09-4879-BB90-C3942F2735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8C1CF7-0BA1-43FB-9493-1896D52C8D04}"/>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5" name="Footer Placeholder 4">
            <a:extLst>
              <a:ext uri="{FF2B5EF4-FFF2-40B4-BE49-F238E27FC236}">
                <a16:creationId xmlns:a16="http://schemas.microsoft.com/office/drawing/2014/main" id="{64EACE7A-4611-441C-9881-42350714C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9D0ED-EA6C-4833-8399-DE7796D42969}"/>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200852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1A83-D662-45F4-8455-7D936F80DD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526EA9-A776-4652-AD68-06CE8BCC60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C0E4F3-17ED-4D76-9C5C-E367CD736C5A}"/>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5" name="Footer Placeholder 4">
            <a:extLst>
              <a:ext uri="{FF2B5EF4-FFF2-40B4-BE49-F238E27FC236}">
                <a16:creationId xmlns:a16="http://schemas.microsoft.com/office/drawing/2014/main" id="{8DCB4106-A0C4-48CF-A9DC-B46A3E8CB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4520A4-5677-4192-9A64-DA647FEFE41A}"/>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64710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613D4-503E-4312-8D3C-36B9BD56CF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F3BAF1-483B-4780-9FB9-0782FFAD2C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A5419A-9493-42AA-A3CC-EDB3FF689C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DEC6D4-193F-42D6-9BB3-20A812CAA4BE}"/>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6" name="Footer Placeholder 5">
            <a:extLst>
              <a:ext uri="{FF2B5EF4-FFF2-40B4-BE49-F238E27FC236}">
                <a16:creationId xmlns:a16="http://schemas.microsoft.com/office/drawing/2014/main" id="{8D9DA530-7625-4B9B-8270-E7181923E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AE035-4CD6-4E21-B96B-3EDBA21A8E2C}"/>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35162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E7624-BBEB-4B5F-A816-59B0737DAC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9D9E42-7DE9-4C24-90AE-EB9FFAA245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B49A8D-DA81-4358-B28D-DDBC8BDD09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7AC059-819B-4C5E-941B-90EBBC7C52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F70660-B2FF-4B49-819F-56FBF5E997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42A6801-E3FB-441E-8096-0F605639006C}"/>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8" name="Footer Placeholder 7">
            <a:extLst>
              <a:ext uri="{FF2B5EF4-FFF2-40B4-BE49-F238E27FC236}">
                <a16:creationId xmlns:a16="http://schemas.microsoft.com/office/drawing/2014/main" id="{D0E64834-44F8-447E-87F9-DD0CCC1685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4929E81-BC61-49FD-807A-4520E79CBBA9}"/>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996728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0EC8-AC7F-40B0-8BFE-3C07FA07CD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2C84C-B9DE-4297-B875-91345AC6741C}"/>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4" name="Footer Placeholder 3">
            <a:extLst>
              <a:ext uri="{FF2B5EF4-FFF2-40B4-BE49-F238E27FC236}">
                <a16:creationId xmlns:a16="http://schemas.microsoft.com/office/drawing/2014/main" id="{940FE5E9-E28B-4904-ABAE-BE41D27578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C511EE-58A4-4E68-ADC3-3740613C4122}"/>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227247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EB07A3-FC72-4BA6-B45E-91E21306E71A}"/>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3" name="Footer Placeholder 2">
            <a:extLst>
              <a:ext uri="{FF2B5EF4-FFF2-40B4-BE49-F238E27FC236}">
                <a16:creationId xmlns:a16="http://schemas.microsoft.com/office/drawing/2014/main" id="{BFBA2841-ED2D-42CA-9EA4-36CC622592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53ECFA-57CB-455C-BAF6-864F6F27C0C6}"/>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769901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1E00F-EEF0-405E-BED6-FA5B6EF439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AD4469-FC2A-4F78-943C-4951B9696F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BC7B7C-BA2C-4AE4-9929-22C7808C2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6698A2-F2F7-44E7-9EB1-917EEB0267C7}"/>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6" name="Footer Placeholder 5">
            <a:extLst>
              <a:ext uri="{FF2B5EF4-FFF2-40B4-BE49-F238E27FC236}">
                <a16:creationId xmlns:a16="http://schemas.microsoft.com/office/drawing/2014/main" id="{FB66E270-CEFD-4332-B942-F23980899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5A1E4-A898-4B4C-9529-FCD55F5E1472}"/>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1684554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E590E-2C2C-42C8-B8DC-E09BE4CA1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5C2F47-22D2-441A-B1CA-B4DC56C975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50C30D-D5C3-41DA-8119-7B25FE3376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A73A42-B88F-4662-8DB5-0E64D8C5D967}"/>
              </a:ext>
            </a:extLst>
          </p:cNvPr>
          <p:cNvSpPr>
            <a:spLocks noGrp="1"/>
          </p:cNvSpPr>
          <p:nvPr>
            <p:ph type="dt" sz="half" idx="10"/>
          </p:nvPr>
        </p:nvSpPr>
        <p:spPr/>
        <p:txBody>
          <a:bodyPr/>
          <a:lstStyle/>
          <a:p>
            <a:fld id="{6CE371CB-E65C-4C6F-B914-68D6DC648E8C}" type="datetimeFigureOut">
              <a:rPr lang="en-US" smtClean="0"/>
              <a:t>7/8/2020</a:t>
            </a:fld>
            <a:endParaRPr lang="en-US"/>
          </a:p>
        </p:txBody>
      </p:sp>
      <p:sp>
        <p:nvSpPr>
          <p:cNvPr id="6" name="Footer Placeholder 5">
            <a:extLst>
              <a:ext uri="{FF2B5EF4-FFF2-40B4-BE49-F238E27FC236}">
                <a16:creationId xmlns:a16="http://schemas.microsoft.com/office/drawing/2014/main" id="{20A8DC54-4E5E-4E09-80E5-FBD9907F78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81E6C-7850-4B84-916F-275BAA3A0802}"/>
              </a:ext>
            </a:extLst>
          </p:cNvPr>
          <p:cNvSpPr>
            <a:spLocks noGrp="1"/>
          </p:cNvSpPr>
          <p:nvPr>
            <p:ph type="sldNum" sz="quarter" idx="12"/>
          </p:nvPr>
        </p:nvSpPr>
        <p:spPr/>
        <p:txBody>
          <a:bodyPr/>
          <a:lstStyle/>
          <a:p>
            <a:fld id="{CFAD6088-41BD-41A0-B710-3F46586C0858}" type="slidenum">
              <a:rPr lang="en-US" smtClean="0"/>
              <a:t>‹#›</a:t>
            </a:fld>
            <a:endParaRPr lang="en-US"/>
          </a:p>
        </p:txBody>
      </p:sp>
    </p:spTree>
    <p:extLst>
      <p:ext uri="{BB962C8B-B14F-4D97-AF65-F5344CB8AC3E}">
        <p14:creationId xmlns:p14="http://schemas.microsoft.com/office/powerpoint/2010/main" val="207982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A07DF0-37C4-48E6-A63A-58A6B6325E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AF15A-9B18-4675-96BE-B5B0679730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6593D2-47CB-45E2-B211-F4B8827A0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371CB-E65C-4C6F-B914-68D6DC648E8C}" type="datetimeFigureOut">
              <a:rPr lang="en-US" smtClean="0"/>
              <a:t>7/8/2020</a:t>
            </a:fld>
            <a:endParaRPr lang="en-US"/>
          </a:p>
        </p:txBody>
      </p:sp>
      <p:sp>
        <p:nvSpPr>
          <p:cNvPr id="5" name="Footer Placeholder 4">
            <a:extLst>
              <a:ext uri="{FF2B5EF4-FFF2-40B4-BE49-F238E27FC236}">
                <a16:creationId xmlns:a16="http://schemas.microsoft.com/office/drawing/2014/main" id="{4FA47688-B5DD-426B-A7BD-328A853607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8065FC-7B5B-48F0-8188-C57D5997C4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AD6088-41BD-41A0-B710-3F46586C0858}" type="slidenum">
              <a:rPr lang="en-US" smtClean="0"/>
              <a:t>‹#›</a:t>
            </a:fld>
            <a:endParaRPr lang="en-US"/>
          </a:p>
        </p:txBody>
      </p:sp>
    </p:spTree>
    <p:extLst>
      <p:ext uri="{BB962C8B-B14F-4D97-AF65-F5344CB8AC3E}">
        <p14:creationId xmlns:p14="http://schemas.microsoft.com/office/powerpoint/2010/main" val="1166509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7.jpg"/><Relationship Id="rId7" Type="http://schemas.openxmlformats.org/officeDocument/2006/relationships/diagramLayout" Target="../diagrams/layout2.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9.jpg"/><Relationship Id="rId10" Type="http://schemas.microsoft.com/office/2007/relationships/diagramDrawing" Target="../diagrams/drawing2.xml"/><Relationship Id="rId4" Type="http://schemas.openxmlformats.org/officeDocument/2006/relationships/image" Target="../media/image18.jp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large city landscape&#10;&#10;Description automatically generated">
            <a:extLst>
              <a:ext uri="{FF2B5EF4-FFF2-40B4-BE49-F238E27FC236}">
                <a16:creationId xmlns:a16="http://schemas.microsoft.com/office/drawing/2014/main" id="{9055E6C1-C472-405C-B1AF-7C84261BF553}"/>
              </a:ext>
            </a:extLst>
          </p:cNvPr>
          <p:cNvPicPr>
            <a:picLocks noChangeAspect="1"/>
          </p:cNvPicPr>
          <p:nvPr/>
        </p:nvPicPr>
        <p:blipFill rotWithShape="1">
          <a:blip r:embed="rId2">
            <a:extLst>
              <a:ext uri="{28A0092B-C50C-407E-A947-70E740481C1C}">
                <a14:useLocalDpi xmlns:a14="http://schemas.microsoft.com/office/drawing/2010/main" val="0"/>
              </a:ext>
            </a:extLst>
          </a:blip>
          <a:srcRect l="5333"/>
          <a:stretch/>
        </p:blipFill>
        <p:spPr>
          <a:xfrm>
            <a:off x="20" y="10"/>
            <a:ext cx="12191980" cy="6857990"/>
          </a:xfrm>
          <a:prstGeom prst="rect">
            <a:avLst/>
          </a:prstGeom>
        </p:spPr>
      </p:pic>
      <p:sp>
        <p:nvSpPr>
          <p:cNvPr id="7" name="Rectangle 6">
            <a:extLst>
              <a:ext uri="{FF2B5EF4-FFF2-40B4-BE49-F238E27FC236}">
                <a16:creationId xmlns:a16="http://schemas.microsoft.com/office/drawing/2014/main" id="{359427B8-4D04-499B-ADC4-C02F51AE0A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525"/>
            <a:ext cx="12192000" cy="64008"/>
          </a:xfrm>
          <a:prstGeom prst="rect">
            <a:avLst/>
          </a:prstGeom>
          <a:solidFill>
            <a:schemeClr val="tx2">
              <a:lumMod val="50000"/>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9" name="Rectangle 8">
            <a:extLst>
              <a:ext uri="{FF2B5EF4-FFF2-40B4-BE49-F238E27FC236}">
                <a16:creationId xmlns:a16="http://schemas.microsoft.com/office/drawing/2014/main" id="{0724758F-AE3C-4CC9-B58A-FF0B12987A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263317" y="3396997"/>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drawing&#10;&#10;Description automatically generated">
            <a:extLst>
              <a:ext uri="{FF2B5EF4-FFF2-40B4-BE49-F238E27FC236}">
                <a16:creationId xmlns:a16="http://schemas.microsoft.com/office/drawing/2014/main" id="{262C1B0C-B7B5-4636-B66E-EFD422FA4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101" y="5253114"/>
            <a:ext cx="3492959" cy="677463"/>
          </a:xfrm>
          <a:prstGeom prst="rect">
            <a:avLst/>
          </a:prstGeom>
        </p:spPr>
      </p:pic>
      <p:sp>
        <p:nvSpPr>
          <p:cNvPr id="3" name="TextBox 2">
            <a:extLst>
              <a:ext uri="{FF2B5EF4-FFF2-40B4-BE49-F238E27FC236}">
                <a16:creationId xmlns:a16="http://schemas.microsoft.com/office/drawing/2014/main" id="{5EBD80ED-44F5-4562-8B4B-31B6ACFB4A6F}"/>
              </a:ext>
            </a:extLst>
          </p:cNvPr>
          <p:cNvSpPr txBox="1"/>
          <p:nvPr/>
        </p:nvSpPr>
        <p:spPr>
          <a:xfrm>
            <a:off x="356461" y="573437"/>
            <a:ext cx="6695268" cy="1384995"/>
          </a:xfrm>
          <a:prstGeom prst="rect">
            <a:avLst/>
          </a:prstGeom>
          <a:noFill/>
        </p:spPr>
        <p:txBody>
          <a:bodyPr wrap="square" rtlCol="0">
            <a:spAutoFit/>
          </a:bodyPr>
          <a:lstStyle/>
          <a:p>
            <a:r>
              <a:rPr lang="en-US" sz="2800" b="1" dirty="0">
                <a:latin typeface="+mj-lt"/>
              </a:rPr>
              <a:t>National Tour Association Travel Exchange</a:t>
            </a:r>
          </a:p>
          <a:p>
            <a:r>
              <a:rPr lang="en-US" sz="2800" b="1" dirty="0">
                <a:latin typeface="+mj-lt"/>
              </a:rPr>
              <a:t>November 9-16, 2023</a:t>
            </a:r>
          </a:p>
          <a:p>
            <a:r>
              <a:rPr lang="en-US" sz="2800" b="1" dirty="0">
                <a:latin typeface="+mj-lt"/>
              </a:rPr>
              <a:t>Convention Center Overview</a:t>
            </a:r>
          </a:p>
        </p:txBody>
      </p:sp>
    </p:spTree>
    <p:extLst>
      <p:ext uri="{BB962C8B-B14F-4D97-AF65-F5344CB8AC3E}">
        <p14:creationId xmlns:p14="http://schemas.microsoft.com/office/powerpoint/2010/main" val="2604257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F1E5-061E-4AA9-B0B8-1C6EDE4F7F15}"/>
              </a:ext>
            </a:extLst>
          </p:cNvPr>
          <p:cNvSpPr>
            <a:spLocks noGrp="1"/>
          </p:cNvSpPr>
          <p:nvPr>
            <p:ph type="title"/>
          </p:nvPr>
        </p:nvSpPr>
        <p:spPr/>
        <p:txBody>
          <a:bodyPr/>
          <a:lstStyle/>
          <a:p>
            <a:r>
              <a:rPr lang="en-US" dirty="0"/>
              <a:t>Commitment to Safety</a:t>
            </a:r>
          </a:p>
        </p:txBody>
      </p:sp>
      <p:sp>
        <p:nvSpPr>
          <p:cNvPr id="3" name="Content Placeholder 2">
            <a:extLst>
              <a:ext uri="{FF2B5EF4-FFF2-40B4-BE49-F238E27FC236}">
                <a16:creationId xmlns:a16="http://schemas.microsoft.com/office/drawing/2014/main" id="{FD8FD7AD-AB7D-4225-A331-977B493B63E6}"/>
              </a:ext>
            </a:extLst>
          </p:cNvPr>
          <p:cNvSpPr>
            <a:spLocks noGrp="1"/>
          </p:cNvSpPr>
          <p:nvPr>
            <p:ph idx="1"/>
          </p:nvPr>
        </p:nvSpPr>
        <p:spPr/>
        <p:txBody>
          <a:bodyPr/>
          <a:lstStyle/>
          <a:p>
            <a:endParaRPr lang="en-US" b="1" u="sng" dirty="0"/>
          </a:p>
          <a:p>
            <a:endParaRPr lang="en-US" b="1" u="sng" dirty="0"/>
          </a:p>
          <a:p>
            <a:endParaRPr lang="en-US" b="1" u="sng" dirty="0"/>
          </a:p>
          <a:p>
            <a:r>
              <a:rPr lang="en-US" b="1" u="sng" dirty="0"/>
              <a:t>The newly expanded Greater Fort Lauderdale/Broward County Convention Center</a:t>
            </a:r>
            <a:r>
              <a:rPr lang="en-US" dirty="0"/>
              <a:t> is being designed with ASM </a:t>
            </a:r>
            <a:r>
              <a:rPr lang="en-US" dirty="0" err="1"/>
              <a:t>Global’s</a:t>
            </a:r>
            <a:r>
              <a:rPr lang="en-US" dirty="0"/>
              <a:t> </a:t>
            </a:r>
            <a:r>
              <a:rPr lang="en-US" i="1" dirty="0" err="1"/>
              <a:t>VenueShield</a:t>
            </a:r>
            <a:r>
              <a:rPr lang="en-US" i="1" dirty="0"/>
              <a:t> </a:t>
            </a:r>
            <a:r>
              <a:rPr lang="en-US" dirty="0"/>
              <a:t>protocol to provide the highest levels of cleanliness and safety while inspiring the confidence of planners and attendees, all in partnership with leading medical professionals, industry experts and public health officials.</a:t>
            </a:r>
          </a:p>
          <a:p>
            <a:endParaRPr lang="en-US" dirty="0"/>
          </a:p>
        </p:txBody>
      </p:sp>
      <p:pic>
        <p:nvPicPr>
          <p:cNvPr id="4" name="Picture 3" descr="A close up of a sign&#10;&#10;Description automatically generated">
            <a:extLst>
              <a:ext uri="{FF2B5EF4-FFF2-40B4-BE49-F238E27FC236}">
                <a16:creationId xmlns:a16="http://schemas.microsoft.com/office/drawing/2014/main" id="{DC3C79DF-ECE2-4DF2-B5D8-88CE51D93FC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238250" y="1811337"/>
            <a:ext cx="1375832" cy="1447007"/>
          </a:xfrm>
          <a:prstGeom prst="rect">
            <a:avLst/>
          </a:prstGeom>
        </p:spPr>
      </p:pic>
    </p:spTree>
    <p:extLst>
      <p:ext uri="{BB962C8B-B14F-4D97-AF65-F5344CB8AC3E}">
        <p14:creationId xmlns:p14="http://schemas.microsoft.com/office/powerpoint/2010/main" val="245692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view of a city&#10;&#10;Description automatically generated">
            <a:extLst>
              <a:ext uri="{FF2B5EF4-FFF2-40B4-BE49-F238E27FC236}">
                <a16:creationId xmlns:a16="http://schemas.microsoft.com/office/drawing/2014/main" id="{93FFA12C-C4D0-4F7A-96FD-086C1314F31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174681" y="-626713"/>
            <a:ext cx="12191980" cy="6857990"/>
          </a:xfrm>
          <a:prstGeom prst="rect">
            <a:avLst/>
          </a:prstGeom>
        </p:spPr>
      </p:pic>
      <p:sp useBgFill="1">
        <p:nvSpPr>
          <p:cNvPr id="6" name="Oval 5">
            <a:extLst>
              <a:ext uri="{FF2B5EF4-FFF2-40B4-BE49-F238E27FC236}">
                <a16:creationId xmlns:a16="http://schemas.microsoft.com/office/drawing/2014/main" id="{A572AEF9-7A34-4E3B-BDA5-A036C9C41794}"/>
              </a:ext>
            </a:extLst>
          </p:cNvPr>
          <p:cNvSpPr/>
          <p:nvPr/>
        </p:nvSpPr>
        <p:spPr>
          <a:xfrm rot="21373492" flipH="1">
            <a:off x="8622864" y="3828031"/>
            <a:ext cx="2953936" cy="2364540"/>
          </a:xfrm>
          <a:prstGeom prst="ellipse">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AF640244-065E-405B-B558-E0202F11CBD3}"/>
              </a:ext>
            </a:extLst>
          </p:cNvPr>
          <p:cNvSpPr txBox="1"/>
          <p:nvPr/>
        </p:nvSpPr>
        <p:spPr>
          <a:xfrm>
            <a:off x="8311794" y="4376791"/>
            <a:ext cx="3511567" cy="1231106"/>
          </a:xfrm>
          <a:prstGeom prst="rect">
            <a:avLst/>
          </a:prstGeom>
          <a:noFill/>
        </p:spPr>
        <p:txBody>
          <a:bodyPr wrap="square" rtlCol="0">
            <a:spAutoFit/>
          </a:bodyPr>
          <a:lstStyle/>
          <a:p>
            <a:pPr algn="ctr"/>
            <a:r>
              <a:rPr lang="en-US" sz="2000" dirty="0">
                <a:solidFill>
                  <a:srgbClr val="00B0F0"/>
                </a:solidFill>
              </a:rPr>
              <a:t>BIGGER AND GREATER</a:t>
            </a:r>
          </a:p>
          <a:p>
            <a:pPr algn="ctr"/>
            <a:r>
              <a:rPr lang="en-US" dirty="0"/>
              <a:t>SOUTH FLORIDA’S PREMIER WATERFRONT CONVENTION CENTER</a:t>
            </a:r>
          </a:p>
        </p:txBody>
      </p:sp>
      <p:pic>
        <p:nvPicPr>
          <p:cNvPr id="11" name="Picture 10" descr="A picture containing drawing&#10;&#10;Description automatically generated">
            <a:extLst>
              <a:ext uri="{FF2B5EF4-FFF2-40B4-BE49-F238E27FC236}">
                <a16:creationId xmlns:a16="http://schemas.microsoft.com/office/drawing/2014/main" id="{D9A514E2-F8DB-48AB-A545-A7087E176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91" y="4478910"/>
            <a:ext cx="3492959" cy="677463"/>
          </a:xfrm>
          <a:prstGeom prst="rect">
            <a:avLst/>
          </a:prstGeom>
        </p:spPr>
      </p:pic>
    </p:spTree>
    <p:extLst>
      <p:ext uri="{BB962C8B-B14F-4D97-AF65-F5344CB8AC3E}">
        <p14:creationId xmlns:p14="http://schemas.microsoft.com/office/powerpoint/2010/main" val="3592035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37BA3-5751-481F-9633-C86BDAFEC990}"/>
              </a:ext>
            </a:extLst>
          </p:cNvPr>
          <p:cNvSpPr>
            <a:spLocks noGrp="1"/>
          </p:cNvSpPr>
          <p:nvPr>
            <p:ph type="title"/>
          </p:nvPr>
        </p:nvSpPr>
        <p:spPr>
          <a:xfrm>
            <a:off x="870204" y="606564"/>
            <a:ext cx="10451592" cy="1325563"/>
          </a:xfrm>
        </p:spPr>
        <p:txBody>
          <a:bodyPr anchor="ctr">
            <a:normAutofit/>
          </a:bodyPr>
          <a:lstStyle/>
          <a:p>
            <a:r>
              <a:rPr lang="en-US"/>
              <a:t>Features</a:t>
            </a:r>
          </a:p>
        </p:txBody>
      </p:sp>
      <p:graphicFrame>
        <p:nvGraphicFramePr>
          <p:cNvPr id="14" name="Content Placeholder 2">
            <a:extLst>
              <a:ext uri="{FF2B5EF4-FFF2-40B4-BE49-F238E27FC236}">
                <a16:creationId xmlns:a16="http://schemas.microsoft.com/office/drawing/2014/main" id="{6F583346-0772-4A8A-A198-3C2ACB3A3549}"/>
              </a:ext>
            </a:extLst>
          </p:cNvPr>
          <p:cNvGraphicFramePr>
            <a:graphicFrameLocks noGrp="1"/>
          </p:cNvGraphicFramePr>
          <p:nvPr>
            <p:ph idx="1"/>
            <p:extLst>
              <p:ext uri="{D42A27DB-BD31-4B8C-83A1-F6EECF244321}">
                <p14:modId xmlns:p14="http://schemas.microsoft.com/office/powerpoint/2010/main" val="435214172"/>
              </p:ext>
            </p:extLst>
          </p:nvPr>
        </p:nvGraphicFramePr>
        <p:xfrm>
          <a:off x="1000874" y="2385390"/>
          <a:ext cx="10190252"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A close up of a sign&#10;&#10;Description automatically generated">
            <a:extLst>
              <a:ext uri="{FF2B5EF4-FFF2-40B4-BE49-F238E27FC236}">
                <a16:creationId xmlns:a16="http://schemas.microsoft.com/office/drawing/2014/main" id="{B4A3EB36-49D4-400E-8C15-B6E972109B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86606" y="4366495"/>
            <a:ext cx="1446402" cy="1446402"/>
          </a:xfrm>
          <a:prstGeom prst="rect">
            <a:avLst/>
          </a:prstGeom>
        </p:spPr>
      </p:pic>
    </p:spTree>
    <p:extLst>
      <p:ext uri="{BB962C8B-B14F-4D97-AF65-F5344CB8AC3E}">
        <p14:creationId xmlns:p14="http://schemas.microsoft.com/office/powerpoint/2010/main" val="352575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large white building&#10;&#10;Description automatically generated">
            <a:extLst>
              <a:ext uri="{FF2B5EF4-FFF2-40B4-BE49-F238E27FC236}">
                <a16:creationId xmlns:a16="http://schemas.microsoft.com/office/drawing/2014/main" id="{BBFC9180-5206-4FA4-BEB7-9D8D2DE0766E}"/>
              </a:ext>
            </a:extLst>
          </p:cNvPr>
          <p:cNvPicPr>
            <a:picLocks noChangeAspect="1"/>
          </p:cNvPicPr>
          <p:nvPr/>
        </p:nvPicPr>
        <p:blipFill rotWithShape="1">
          <a:blip r:embed="rId2">
            <a:extLst>
              <a:ext uri="{28A0092B-C50C-407E-A947-70E740481C1C}">
                <a14:useLocalDpi xmlns:a14="http://schemas.microsoft.com/office/drawing/2010/main" val="0"/>
              </a:ext>
            </a:extLst>
          </a:blip>
          <a:srcRect l="4444"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F6037BA3-5751-481F-9633-C86BDAFEC990}"/>
              </a:ext>
            </a:extLst>
          </p:cNvPr>
          <p:cNvSpPr>
            <a:spLocks noGrp="1"/>
          </p:cNvSpPr>
          <p:nvPr>
            <p:ph type="title"/>
          </p:nvPr>
        </p:nvSpPr>
        <p:spPr>
          <a:xfrm>
            <a:off x="346464" y="270965"/>
            <a:ext cx="3034299" cy="2709275"/>
          </a:xfrm>
          <a:prstGeom prst="ellipse">
            <a:avLst/>
          </a:prstGeom>
          <a:solidFill>
            <a:srgbClr val="FFFFFF"/>
          </a:solidFill>
          <a:ln w="174625" cmpd="thinThick">
            <a:solidFill>
              <a:srgbClr val="FFFFFF"/>
            </a:solidFill>
          </a:ln>
        </p:spPr>
        <p:txBody>
          <a:bodyPr anchor="ctr">
            <a:normAutofit/>
          </a:bodyPr>
          <a:lstStyle/>
          <a:p>
            <a:r>
              <a:rPr lang="en-US" sz="1400" dirty="0">
                <a:solidFill>
                  <a:schemeClr val="accent3"/>
                </a:solidFill>
              </a:rPr>
              <a:t>The expansion project will add an </a:t>
            </a:r>
            <a:r>
              <a:rPr lang="en-US" sz="1400" b="1" dirty="0">
                <a:solidFill>
                  <a:schemeClr val="accent3"/>
                </a:solidFill>
              </a:rPr>
              <a:t>additional</a:t>
            </a:r>
            <a:r>
              <a:rPr lang="en-US" sz="1400" dirty="0">
                <a:solidFill>
                  <a:schemeClr val="accent3"/>
                </a:solidFill>
              </a:rPr>
              <a:t> </a:t>
            </a:r>
            <a:r>
              <a:rPr lang="en-US" sz="1400" b="1" dirty="0">
                <a:solidFill>
                  <a:schemeClr val="accent3"/>
                </a:solidFill>
              </a:rPr>
              <a:t>600,000 sq. ft.</a:t>
            </a:r>
            <a:r>
              <a:rPr lang="en-US" sz="1400" dirty="0">
                <a:solidFill>
                  <a:schemeClr val="accent3"/>
                </a:solidFill>
              </a:rPr>
              <a:t> of versatile, state-of-the-art space to the existing 600,000-sq.-ft. building and an upscale 800-room, four-diamond Omni Hotels &amp; Resorts </a:t>
            </a:r>
            <a:r>
              <a:rPr lang="en-US" sz="1400" b="1" dirty="0">
                <a:solidFill>
                  <a:schemeClr val="accent3"/>
                </a:solidFill>
              </a:rPr>
              <a:t>headquarters hotel</a:t>
            </a:r>
            <a:r>
              <a:rPr lang="en-US" sz="1400" dirty="0">
                <a:solidFill>
                  <a:schemeClr val="accent3"/>
                </a:solidFill>
              </a:rPr>
              <a:t>. </a:t>
            </a:r>
          </a:p>
        </p:txBody>
      </p:sp>
    </p:spTree>
    <p:extLst>
      <p:ext uri="{BB962C8B-B14F-4D97-AF65-F5344CB8AC3E}">
        <p14:creationId xmlns:p14="http://schemas.microsoft.com/office/powerpoint/2010/main" val="3618363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large white building&#10;&#10;Description automatically generated">
            <a:extLst>
              <a:ext uri="{FF2B5EF4-FFF2-40B4-BE49-F238E27FC236}">
                <a16:creationId xmlns:a16="http://schemas.microsoft.com/office/drawing/2014/main" id="{BA4C0AA5-9A10-4E4C-927A-BAC3B0E29ABC}"/>
              </a:ext>
            </a:extLst>
          </p:cNvPr>
          <p:cNvPicPr>
            <a:picLocks noChangeAspect="1"/>
          </p:cNvPicPr>
          <p:nvPr/>
        </p:nvPicPr>
        <p:blipFill rotWithShape="1">
          <a:blip r:embed="rId2">
            <a:extLst>
              <a:ext uri="{28A0092B-C50C-407E-A947-70E740481C1C}">
                <a14:useLocalDpi xmlns:a14="http://schemas.microsoft.com/office/drawing/2010/main" val="0"/>
              </a:ext>
            </a:extLst>
          </a:blip>
          <a:srcRect l="13939" t="9091"/>
          <a:stretch/>
        </p:blipFill>
        <p:spPr>
          <a:xfrm>
            <a:off x="20" y="10"/>
            <a:ext cx="12191980" cy="6857990"/>
          </a:xfrm>
          <a:prstGeom prst="rect">
            <a:avLst/>
          </a:prstGeom>
        </p:spPr>
      </p:pic>
      <p:sp>
        <p:nvSpPr>
          <p:cNvPr id="11" name="Freeform: Shape 1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E706203C-C4A6-427E-8160-880CD8856953}"/>
              </a:ext>
            </a:extLst>
          </p:cNvPr>
          <p:cNvSpPr>
            <a:spLocks noGrp="1"/>
          </p:cNvSpPr>
          <p:nvPr>
            <p:ph type="title"/>
          </p:nvPr>
        </p:nvSpPr>
        <p:spPr>
          <a:xfrm>
            <a:off x="7339263" y="681357"/>
            <a:ext cx="4062643" cy="1043409"/>
          </a:xfrm>
        </p:spPr>
        <p:txBody>
          <a:bodyPr>
            <a:normAutofit/>
          </a:bodyPr>
          <a:lstStyle/>
          <a:p>
            <a:r>
              <a:rPr lang="en-US" sz="3600" dirty="0">
                <a:solidFill>
                  <a:schemeClr val="accent2"/>
                </a:solidFill>
              </a:rPr>
              <a:t>Expansion Highlights</a:t>
            </a:r>
          </a:p>
        </p:txBody>
      </p:sp>
      <p:sp>
        <p:nvSpPr>
          <p:cNvPr id="4" name="Content Placeholder 3">
            <a:extLst>
              <a:ext uri="{FF2B5EF4-FFF2-40B4-BE49-F238E27FC236}">
                <a16:creationId xmlns:a16="http://schemas.microsoft.com/office/drawing/2014/main" id="{5D437961-7F0A-4E00-8570-B2F24400FEA2}"/>
              </a:ext>
            </a:extLst>
          </p:cNvPr>
          <p:cNvSpPr>
            <a:spLocks noGrp="1"/>
          </p:cNvSpPr>
          <p:nvPr>
            <p:ph idx="1"/>
          </p:nvPr>
        </p:nvSpPr>
        <p:spPr>
          <a:xfrm>
            <a:off x="7339263" y="1450425"/>
            <a:ext cx="4766916" cy="2754086"/>
          </a:xfrm>
        </p:spPr>
        <p:txBody>
          <a:bodyPr anchor="t">
            <a:noAutofit/>
          </a:bodyPr>
          <a:lstStyle/>
          <a:p>
            <a:r>
              <a:rPr lang="en-US" sz="1800" dirty="0"/>
              <a:t>350,000 sq. ft. of contiguous space</a:t>
            </a:r>
          </a:p>
          <a:p>
            <a:r>
              <a:rPr lang="en-US" sz="1800" dirty="0"/>
              <a:t>132,000 sq. ft. in four elegant ballrooms</a:t>
            </a:r>
          </a:p>
          <a:p>
            <a:r>
              <a:rPr lang="en-US" sz="1800" dirty="0"/>
              <a:t>95,000 sq. ft. of total flexible meeting space</a:t>
            </a:r>
          </a:p>
          <a:p>
            <a:r>
              <a:rPr lang="en-US" sz="1800" dirty="0"/>
              <a:t>202,000 sq. ft. of total pre-function space</a:t>
            </a:r>
          </a:p>
          <a:p>
            <a:r>
              <a:rPr lang="en-US" sz="1800" dirty="0"/>
              <a:t>1,800+ parking spaces</a:t>
            </a:r>
          </a:p>
          <a:p>
            <a:r>
              <a:rPr lang="en-US" sz="1800" dirty="0"/>
              <a:t>7 acres of outdoor waterfront plaza</a:t>
            </a:r>
          </a:p>
          <a:p>
            <a:r>
              <a:rPr lang="en-US" sz="1800" dirty="0"/>
              <a:t>1.2 million sq. ft. of total Convention Center space</a:t>
            </a:r>
          </a:p>
        </p:txBody>
      </p:sp>
    </p:spTree>
    <p:extLst>
      <p:ext uri="{BB962C8B-B14F-4D97-AF65-F5344CB8AC3E}">
        <p14:creationId xmlns:p14="http://schemas.microsoft.com/office/powerpoint/2010/main" val="738637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18614-08BB-423F-868A-02744F01B132}"/>
              </a:ext>
            </a:extLst>
          </p:cNvPr>
          <p:cNvSpPr>
            <a:spLocks noGrp="1"/>
          </p:cNvSpPr>
          <p:nvPr>
            <p:ph type="title"/>
          </p:nvPr>
        </p:nvSpPr>
        <p:spPr>
          <a:xfrm>
            <a:off x="481013" y="327026"/>
            <a:ext cx="3290887" cy="2287588"/>
          </a:xfrm>
        </p:spPr>
        <p:txBody>
          <a:bodyPr anchor="ctr">
            <a:normAutofit/>
          </a:bodyPr>
          <a:lstStyle/>
          <a:p>
            <a:r>
              <a:rPr lang="en-US" sz="3600" dirty="0">
                <a:solidFill>
                  <a:schemeClr val="accent2"/>
                </a:solidFill>
              </a:rPr>
              <a:t>Upgrades &amp; Amenities</a:t>
            </a:r>
          </a:p>
        </p:txBody>
      </p:sp>
      <p:sp>
        <p:nvSpPr>
          <p:cNvPr id="3" name="Content Placeholder 2">
            <a:extLst>
              <a:ext uri="{FF2B5EF4-FFF2-40B4-BE49-F238E27FC236}">
                <a16:creationId xmlns:a16="http://schemas.microsoft.com/office/drawing/2014/main" id="{E1171812-6273-420C-834A-C92DDF0B0685}"/>
              </a:ext>
            </a:extLst>
          </p:cNvPr>
          <p:cNvSpPr>
            <a:spLocks noGrp="1"/>
          </p:cNvSpPr>
          <p:nvPr>
            <p:ph idx="1"/>
          </p:nvPr>
        </p:nvSpPr>
        <p:spPr>
          <a:xfrm>
            <a:off x="4223982" y="327026"/>
            <a:ext cx="7485413" cy="2287587"/>
          </a:xfrm>
        </p:spPr>
        <p:txBody>
          <a:bodyPr anchor="ctr">
            <a:normAutofit fontScale="92500" lnSpcReduction="20000"/>
          </a:bodyPr>
          <a:lstStyle/>
          <a:p>
            <a:r>
              <a:rPr lang="en-US" sz="1800" dirty="0"/>
              <a:t>State-of-the-art technology</a:t>
            </a:r>
          </a:p>
          <a:p>
            <a:r>
              <a:rPr lang="en-US" sz="1800" dirty="0"/>
              <a:t>Outdoor plaza with waterfront view</a:t>
            </a:r>
          </a:p>
          <a:p>
            <a:r>
              <a:rPr lang="en-US" sz="1800" dirty="0"/>
              <a:t>Innovative dining concepts</a:t>
            </a:r>
          </a:p>
          <a:p>
            <a:r>
              <a:rPr lang="en-US" sz="1800" dirty="0"/>
              <a:t>Eco-friendly design and operation</a:t>
            </a:r>
          </a:p>
          <a:p>
            <a:r>
              <a:rPr lang="en-US" sz="1800" dirty="0"/>
              <a:t>Improved traffic flow around the Convention Center</a:t>
            </a:r>
          </a:p>
          <a:p>
            <a:r>
              <a:rPr lang="en-US" sz="1800" dirty="0"/>
              <a:t>Garage parking with covered skywalks to Convention Center</a:t>
            </a:r>
          </a:p>
          <a:p>
            <a:r>
              <a:rPr lang="en-US" sz="1800" dirty="0"/>
              <a:t>Proximity to airport, seaport, local dining, shopping and beaches</a:t>
            </a:r>
          </a:p>
        </p:txBody>
      </p:sp>
      <p:pic>
        <p:nvPicPr>
          <p:cNvPr id="5" name="Picture 4" descr="A large white building&#10;&#10;Description automatically generated">
            <a:extLst>
              <a:ext uri="{FF2B5EF4-FFF2-40B4-BE49-F238E27FC236}">
                <a16:creationId xmlns:a16="http://schemas.microsoft.com/office/drawing/2014/main" id="{C8D27AC8-566E-417E-B9CA-4C74C5722DAB}"/>
              </a:ext>
            </a:extLst>
          </p:cNvPr>
          <p:cNvPicPr>
            <a:picLocks noChangeAspect="1"/>
          </p:cNvPicPr>
          <p:nvPr/>
        </p:nvPicPr>
        <p:blipFill rotWithShape="1">
          <a:blip r:embed="rId2">
            <a:extLst>
              <a:ext uri="{28A0092B-C50C-407E-A947-70E740481C1C}">
                <a14:useLocalDpi xmlns:a14="http://schemas.microsoft.com/office/drawing/2010/main" val="0"/>
              </a:ext>
            </a:extLst>
          </a:blip>
          <a:srcRect l="143" r="1" b="1"/>
          <a:stretch/>
        </p:blipFill>
        <p:spPr>
          <a:xfrm>
            <a:off x="-9168" y="2763151"/>
            <a:ext cx="12201168"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Tree>
    <p:extLst>
      <p:ext uri="{BB962C8B-B14F-4D97-AF65-F5344CB8AC3E}">
        <p14:creationId xmlns:p14="http://schemas.microsoft.com/office/powerpoint/2010/main" val="299181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 group of people standing in a room&#10;&#10;Description automatically generated">
            <a:extLst>
              <a:ext uri="{FF2B5EF4-FFF2-40B4-BE49-F238E27FC236}">
                <a16:creationId xmlns:a16="http://schemas.microsoft.com/office/drawing/2014/main" id="{5AF12DD9-5E81-487F-94CF-028D1D839CF8}"/>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t="13543" b="2212"/>
          <a:stretch/>
        </p:blipFill>
        <p:spPr>
          <a:xfrm>
            <a:off x="-4" y="-6"/>
            <a:ext cx="12192000" cy="6855958"/>
          </a:xfrm>
          <a:prstGeom prst="rect">
            <a:avLst/>
          </a:prstGeom>
        </p:spPr>
      </p:pic>
      <p:sp>
        <p:nvSpPr>
          <p:cNvPr id="2" name="Title 1">
            <a:extLst>
              <a:ext uri="{FF2B5EF4-FFF2-40B4-BE49-F238E27FC236}">
                <a16:creationId xmlns:a16="http://schemas.microsoft.com/office/drawing/2014/main" id="{7C252DC2-4C89-440E-BC3B-A95D0D13CDF3}"/>
              </a:ext>
            </a:extLst>
          </p:cNvPr>
          <p:cNvSpPr>
            <a:spLocks noGrp="1"/>
          </p:cNvSpPr>
          <p:nvPr>
            <p:ph type="title"/>
          </p:nvPr>
        </p:nvSpPr>
        <p:spPr>
          <a:xfrm>
            <a:off x="805543" y="417666"/>
            <a:ext cx="5734174" cy="1325563"/>
          </a:xfrm>
        </p:spPr>
        <p:txBody>
          <a:bodyPr>
            <a:normAutofit/>
          </a:bodyPr>
          <a:lstStyle/>
          <a:p>
            <a:r>
              <a:rPr lang="en-US" dirty="0"/>
              <a:t>Project Timeline</a:t>
            </a:r>
          </a:p>
        </p:txBody>
      </p:sp>
      <p:sp>
        <p:nvSpPr>
          <p:cNvPr id="19" name="Oval 18">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descr="A group of people standing in a room&#10;&#10;Description automatically generated">
            <a:extLst>
              <a:ext uri="{FF2B5EF4-FFF2-40B4-BE49-F238E27FC236}">
                <a16:creationId xmlns:a16="http://schemas.microsoft.com/office/drawing/2014/main" id="{AF08D4ED-E085-41EC-92A4-F611CB45AC14}"/>
              </a:ext>
            </a:extLst>
          </p:cNvPr>
          <p:cNvPicPr>
            <a:picLocks noChangeAspect="1"/>
          </p:cNvPicPr>
          <p:nvPr/>
        </p:nvPicPr>
        <p:blipFill rotWithShape="1">
          <a:blip r:embed="rId3">
            <a:extLst>
              <a:ext uri="{28A0092B-C50C-407E-A947-70E740481C1C}">
                <a14:useLocalDpi xmlns:a14="http://schemas.microsoft.com/office/drawing/2010/main" val="0"/>
              </a:ext>
            </a:extLst>
          </a:blip>
          <a:srcRect l="1298" r="31951" b="-2"/>
          <a:stretch/>
        </p:blipFill>
        <p:spPr>
          <a:xfrm>
            <a:off x="5925809" y="2837001"/>
            <a:ext cx="2743200" cy="274320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8" name="Picture 7" descr="A group of people sitting in front of a crowd&#10;&#10;Description automatically generated">
            <a:extLst>
              <a:ext uri="{FF2B5EF4-FFF2-40B4-BE49-F238E27FC236}">
                <a16:creationId xmlns:a16="http://schemas.microsoft.com/office/drawing/2014/main" id="{89A1CCA6-91F0-491F-B6B1-B28EF2208A03}"/>
              </a:ext>
            </a:extLst>
          </p:cNvPr>
          <p:cNvPicPr>
            <a:picLocks noChangeAspect="1"/>
          </p:cNvPicPr>
          <p:nvPr/>
        </p:nvPicPr>
        <p:blipFill rotWithShape="1">
          <a:blip r:embed="rId4">
            <a:extLst>
              <a:ext uri="{28A0092B-C50C-407E-A947-70E740481C1C}">
                <a14:useLocalDpi xmlns:a14="http://schemas.microsoft.com/office/drawing/2010/main" val="0"/>
              </a:ext>
            </a:extLst>
          </a:blip>
          <a:srcRect l="17389" r="5372"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3" name="Freeform: Shape 22">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group of people standing in front of a crowd&#10;&#10;Description automatically generated">
            <a:extLst>
              <a:ext uri="{FF2B5EF4-FFF2-40B4-BE49-F238E27FC236}">
                <a16:creationId xmlns:a16="http://schemas.microsoft.com/office/drawing/2014/main" id="{12B4E919-51C0-4195-BA45-57CE5397442E}"/>
              </a:ext>
            </a:extLst>
          </p:cNvPr>
          <p:cNvPicPr>
            <a:picLocks noChangeAspect="1"/>
          </p:cNvPicPr>
          <p:nvPr/>
        </p:nvPicPr>
        <p:blipFill rotWithShape="1">
          <a:blip r:embed="rId5">
            <a:extLst>
              <a:ext uri="{28A0092B-C50C-407E-A947-70E740481C1C}">
                <a14:useLocalDpi xmlns:a14="http://schemas.microsoft.com/office/drawing/2010/main" val="0"/>
              </a:ext>
            </a:extLst>
          </a:blip>
          <a:srcRect l="7489" r="15682" b="5"/>
          <a:stretch/>
        </p:blipFill>
        <p:spPr>
          <a:xfrm>
            <a:off x="9129290" y="4197216"/>
            <a:ext cx="3062710" cy="2660795"/>
          </a:xfrm>
          <a:custGeom>
            <a:avLst/>
            <a:gdLst>
              <a:gd name="connsiteX0" fmla="*/ 1723644 w 3062710"/>
              <a:gd name="connsiteY0" fmla="*/ 0 h 2660795"/>
              <a:gd name="connsiteX1" fmla="*/ 3053691 w 3062710"/>
              <a:gd name="connsiteY1" fmla="*/ 627247 h 2660795"/>
              <a:gd name="connsiteX2" fmla="*/ 3062710 w 3062710"/>
              <a:gd name="connsiteY2" fmla="*/ 639308 h 2660795"/>
              <a:gd name="connsiteX3" fmla="*/ 3062710 w 3062710"/>
              <a:gd name="connsiteY3" fmla="*/ 2660795 h 2660795"/>
              <a:gd name="connsiteX4" fmla="*/ 278239 w 3062710"/>
              <a:gd name="connsiteY4" fmla="*/ 2660795 h 2660795"/>
              <a:gd name="connsiteX5" fmla="*/ 208035 w 3062710"/>
              <a:gd name="connsiteY5" fmla="*/ 2545235 h 2660795"/>
              <a:gd name="connsiteX6" fmla="*/ 0 w 3062710"/>
              <a:gd name="connsiteY6" fmla="*/ 1723644 h 2660795"/>
              <a:gd name="connsiteX7" fmla="*/ 1723644 w 3062710"/>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p:spPr>
      </p:pic>
      <p:graphicFrame>
        <p:nvGraphicFramePr>
          <p:cNvPr id="6" name="Content Placeholder 5">
            <a:extLst>
              <a:ext uri="{FF2B5EF4-FFF2-40B4-BE49-F238E27FC236}">
                <a16:creationId xmlns:a16="http://schemas.microsoft.com/office/drawing/2014/main" id="{FB6681C8-9566-4D2B-BEA3-C0B2394A8600}"/>
              </a:ext>
            </a:extLst>
          </p:cNvPr>
          <p:cNvGraphicFramePr>
            <a:graphicFrameLocks noGrp="1"/>
          </p:cNvGraphicFramePr>
          <p:nvPr>
            <p:ph idx="1"/>
            <p:extLst>
              <p:ext uri="{D42A27DB-BD31-4B8C-83A1-F6EECF244321}">
                <p14:modId xmlns:p14="http://schemas.microsoft.com/office/powerpoint/2010/main" val="2374549968"/>
              </p:ext>
            </p:extLst>
          </p:nvPr>
        </p:nvGraphicFramePr>
        <p:xfrm>
          <a:off x="805543" y="2871982"/>
          <a:ext cx="4558309" cy="318168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1238881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7A73-BC5C-42EA-A97C-ACD22B84D44C}"/>
              </a:ext>
            </a:extLst>
          </p:cNvPr>
          <p:cNvSpPr>
            <a:spLocks noGrp="1"/>
          </p:cNvSpPr>
          <p:nvPr>
            <p:ph type="title"/>
          </p:nvPr>
        </p:nvSpPr>
        <p:spPr>
          <a:xfrm>
            <a:off x="946688" y="287634"/>
            <a:ext cx="10515600" cy="1325563"/>
          </a:xfrm>
        </p:spPr>
        <p:txBody>
          <a:bodyPr>
            <a:normAutofit fontScale="90000"/>
          </a:bodyPr>
          <a:lstStyle/>
          <a:p>
            <a:r>
              <a:rPr lang="en-US" b="1" dirty="0">
                <a:solidFill>
                  <a:schemeClr val="accent3"/>
                </a:solidFill>
              </a:rPr>
              <a:t>NTA TRAVEL EXCHANGE 2023 </a:t>
            </a:r>
            <a:br>
              <a:rPr lang="en-US" b="1" dirty="0">
                <a:solidFill>
                  <a:schemeClr val="accent3"/>
                </a:solidFill>
              </a:rPr>
            </a:br>
            <a:r>
              <a:rPr lang="en-US" b="1" dirty="0">
                <a:solidFill>
                  <a:schemeClr val="accent3"/>
                </a:solidFill>
              </a:rPr>
              <a:t>SPACE UTILIZATION OVERVIEW</a:t>
            </a:r>
            <a:br>
              <a:rPr lang="en-US" b="1" dirty="0">
                <a:solidFill>
                  <a:schemeClr val="accent3"/>
                </a:solidFill>
              </a:rPr>
            </a:br>
            <a:r>
              <a:rPr lang="en-US" b="1" dirty="0">
                <a:solidFill>
                  <a:schemeClr val="accent3"/>
                </a:solidFill>
              </a:rPr>
              <a:t>NOVEMBER 9 -16, 2023</a:t>
            </a:r>
          </a:p>
        </p:txBody>
      </p:sp>
      <p:sp>
        <p:nvSpPr>
          <p:cNvPr id="3" name="Content Placeholder 2">
            <a:extLst>
              <a:ext uri="{FF2B5EF4-FFF2-40B4-BE49-F238E27FC236}">
                <a16:creationId xmlns:a16="http://schemas.microsoft.com/office/drawing/2014/main" id="{D5DC747C-4F7B-4509-B232-87346B28E82D}"/>
              </a:ext>
            </a:extLst>
          </p:cNvPr>
          <p:cNvSpPr>
            <a:spLocks noGrp="1"/>
          </p:cNvSpPr>
          <p:nvPr>
            <p:ph idx="1"/>
          </p:nvPr>
        </p:nvSpPr>
        <p:spPr/>
        <p:txBody>
          <a:bodyPr>
            <a:normAutofit/>
          </a:bodyPr>
          <a:lstStyle/>
          <a:p>
            <a:pPr marL="0" indent="0">
              <a:buNone/>
            </a:pPr>
            <a:r>
              <a:rPr lang="en-US" u="sng" dirty="0"/>
              <a:t>SPACE	</a:t>
            </a:r>
            <a:r>
              <a:rPr lang="en-US" dirty="0"/>
              <a:t>				</a:t>
            </a:r>
            <a:r>
              <a:rPr lang="en-US" u="sng" dirty="0"/>
              <a:t>EVENT &amp; DATE</a:t>
            </a:r>
            <a:r>
              <a:rPr lang="en-US" dirty="0"/>
              <a:t>			</a:t>
            </a:r>
            <a:endParaRPr lang="en-US" u="sng" dirty="0"/>
          </a:p>
          <a:p>
            <a:pPr marL="0" indent="0">
              <a:buNone/>
            </a:pPr>
            <a:r>
              <a:rPr lang="en-US" sz="1600" dirty="0"/>
              <a:t>Exhibit Hall C				Thursday - Thursday</a:t>
            </a:r>
          </a:p>
          <a:p>
            <a:pPr marL="0" indent="0">
              <a:buNone/>
            </a:pPr>
            <a:endParaRPr lang="en-US" sz="1600" dirty="0"/>
          </a:p>
          <a:p>
            <a:pPr marL="0" indent="0">
              <a:buNone/>
            </a:pPr>
            <a:r>
              <a:rPr lang="en-US" sz="1600" dirty="0"/>
              <a:t>2</a:t>
            </a:r>
            <a:r>
              <a:rPr lang="en-US" sz="1600" baseline="30000" dirty="0"/>
              <a:t>nd</a:t>
            </a:r>
            <a:r>
              <a:rPr lang="en-US" sz="1600" dirty="0"/>
              <a:t> Floor Meeting Rooms &amp; Ballrooms – 15 		Seminar, Offices &amp; Board Rooms</a:t>
            </a:r>
          </a:p>
          <a:p>
            <a:pPr marL="0" indent="0">
              <a:buNone/>
            </a:pPr>
            <a:r>
              <a:rPr lang="en-US" sz="1600" dirty="0"/>
              <a:t>3</a:t>
            </a:r>
            <a:r>
              <a:rPr lang="en-US" sz="1600" baseline="30000" dirty="0"/>
              <a:t>rd</a:t>
            </a:r>
            <a:r>
              <a:rPr lang="en-US" sz="1600" dirty="0"/>
              <a:t> Floor Meeting Rooms &amp; Ballroom – 10		Thursday - Thursday</a:t>
            </a:r>
          </a:p>
          <a:p>
            <a:pPr marL="0" indent="0">
              <a:buNone/>
            </a:pPr>
            <a:r>
              <a:rPr lang="en-US" sz="1600" dirty="0"/>
              <a:t>			</a:t>
            </a:r>
          </a:p>
          <a:p>
            <a:pPr marL="0" indent="0">
              <a:buNone/>
            </a:pPr>
            <a:r>
              <a:rPr lang="en-US" sz="1600" dirty="0"/>
              <a:t>Grand Ballroom				Dining Room </a:t>
            </a:r>
          </a:p>
          <a:p>
            <a:pPr marL="0" indent="0">
              <a:buNone/>
            </a:pPr>
            <a:r>
              <a:rPr lang="en-US" sz="1600" dirty="0"/>
              <a:t>					Thursday - Thursday</a:t>
            </a:r>
          </a:p>
          <a:p>
            <a:pPr marL="0" indent="0">
              <a:buNone/>
            </a:pPr>
            <a:endParaRPr lang="en-US" sz="1600" dirty="0"/>
          </a:p>
          <a:p>
            <a:pPr marL="0" indent="0">
              <a:buNone/>
            </a:pPr>
            <a:r>
              <a:rPr lang="en-US" sz="1600" dirty="0"/>
              <a:t>				</a:t>
            </a:r>
            <a:r>
              <a:rPr lang="en-US" sz="2000" dirty="0"/>
              <a:t>TOTAL RENTAL:  </a:t>
            </a:r>
            <a:r>
              <a:rPr lang="en-US" sz="2000" b="1" dirty="0"/>
              <a:t>$115,000</a:t>
            </a:r>
          </a:p>
          <a:p>
            <a:pPr marL="0" indent="0">
              <a:buNone/>
            </a:pPr>
            <a:endParaRPr lang="en-US" dirty="0"/>
          </a:p>
        </p:txBody>
      </p:sp>
    </p:spTree>
    <p:extLst>
      <p:ext uri="{BB962C8B-B14F-4D97-AF65-F5344CB8AC3E}">
        <p14:creationId xmlns:p14="http://schemas.microsoft.com/office/powerpoint/2010/main" val="179960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F5B42C-3C42-4865-B734-D900606BC8A9}"/>
              </a:ext>
            </a:extLst>
          </p:cNvPr>
          <p:cNvPicPr>
            <a:picLocks noChangeAspect="1"/>
          </p:cNvPicPr>
          <p:nvPr/>
        </p:nvPicPr>
        <p:blipFill rotWithShape="1">
          <a:blip r:embed="rId2"/>
          <a:srcRect l="4754" r="11691" b="1"/>
          <a:stretch/>
        </p:blipFill>
        <p:spPr>
          <a:xfrm>
            <a:off x="20" y="10"/>
            <a:ext cx="12191980" cy="6857990"/>
          </a:xfrm>
          <a:prstGeom prst="rect">
            <a:avLst/>
          </a:prstGeom>
        </p:spPr>
      </p:pic>
      <p:sp>
        <p:nvSpPr>
          <p:cNvPr id="2" name="TextBox 1">
            <a:extLst>
              <a:ext uri="{FF2B5EF4-FFF2-40B4-BE49-F238E27FC236}">
                <a16:creationId xmlns:a16="http://schemas.microsoft.com/office/drawing/2014/main" id="{B3DB5DC2-2185-4C72-8B23-3F9460AB30E6}"/>
              </a:ext>
            </a:extLst>
          </p:cNvPr>
          <p:cNvSpPr txBox="1"/>
          <p:nvPr/>
        </p:nvSpPr>
        <p:spPr>
          <a:xfrm>
            <a:off x="0" y="1751309"/>
            <a:ext cx="2014779" cy="369332"/>
          </a:xfrm>
          <a:prstGeom prst="rect">
            <a:avLst/>
          </a:prstGeom>
          <a:noFill/>
        </p:spPr>
        <p:txBody>
          <a:bodyPr wrap="square" rtlCol="0">
            <a:spAutoFit/>
          </a:bodyPr>
          <a:lstStyle/>
          <a:p>
            <a:r>
              <a:rPr lang="en-US" dirty="0"/>
              <a:t>Exhibit Hall C </a:t>
            </a:r>
          </a:p>
        </p:txBody>
      </p:sp>
      <p:sp>
        <p:nvSpPr>
          <p:cNvPr id="5" name="Arrow: Right 4">
            <a:extLst>
              <a:ext uri="{FF2B5EF4-FFF2-40B4-BE49-F238E27FC236}">
                <a16:creationId xmlns:a16="http://schemas.microsoft.com/office/drawing/2014/main" id="{56D78768-EDB7-4473-A041-4F836F7F89E4}"/>
              </a:ext>
            </a:extLst>
          </p:cNvPr>
          <p:cNvSpPr/>
          <p:nvPr/>
        </p:nvSpPr>
        <p:spPr>
          <a:xfrm>
            <a:off x="309966" y="212064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8252514"/>
      </p:ext>
    </p:extLst>
  </p:cSld>
  <p:clrMapOvr>
    <a:masterClrMapping/>
  </p:clrMapOvr>
</p:sld>
</file>

<file path=ppt/theme/theme1.xml><?xml version="1.0" encoding="utf-8"?>
<a:theme xmlns:a="http://schemas.openxmlformats.org/drawingml/2006/main" name="Office Theme">
  <a:themeElements>
    <a:clrScheme name="Convention Center">
      <a:dk1>
        <a:srgbClr val="131B23"/>
      </a:dk1>
      <a:lt1>
        <a:srgbClr val="EFF7F6"/>
      </a:lt1>
      <a:dk2>
        <a:srgbClr val="8A8A8A"/>
      </a:dk2>
      <a:lt2>
        <a:srgbClr val="FFFFFF"/>
      </a:lt2>
      <a:accent1>
        <a:srgbClr val="F9DC5C"/>
      </a:accent1>
      <a:accent2>
        <a:srgbClr val="00A2B2"/>
      </a:accent2>
      <a:accent3>
        <a:srgbClr val="00A2B2"/>
      </a:accent3>
      <a:accent4>
        <a:srgbClr val="00A2B2"/>
      </a:accent4>
      <a:accent5>
        <a:srgbClr val="EFF7F6"/>
      </a:accent5>
      <a:accent6>
        <a:srgbClr val="8A8A8A"/>
      </a:accent6>
      <a:hlink>
        <a:srgbClr val="27CED7"/>
      </a:hlink>
      <a:folHlink>
        <a:srgbClr val="7030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45416BAFC76274599BEDF140A8499B7" ma:contentTypeVersion="11" ma:contentTypeDescription="Create a new document." ma:contentTypeScope="" ma:versionID="2535bcda02a07cbcb74597dc9a8b5a33">
  <xsd:schema xmlns:xsd="http://www.w3.org/2001/XMLSchema" xmlns:xs="http://www.w3.org/2001/XMLSchema" xmlns:p="http://schemas.microsoft.com/office/2006/metadata/properties" xmlns:ns3="fe5f9a44-5181-4db7-8724-bbe9a87b4c39" xmlns:ns4="3165bae7-5a47-40bd-98a8-40676a6ffc0a" targetNamespace="http://schemas.microsoft.com/office/2006/metadata/properties" ma:root="true" ma:fieldsID="d9cbba7c74fcdf6eb766b351b070738e" ns3:_="" ns4:_="">
    <xsd:import namespace="fe5f9a44-5181-4db7-8724-bbe9a87b4c39"/>
    <xsd:import namespace="3165bae7-5a47-40bd-98a8-40676a6ffc0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5f9a44-5181-4db7-8724-bbe9a87b4c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65bae7-5a47-40bd-98a8-40676a6ffc0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A82DBC-A0DF-4967-AAE5-FA4A6260289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e5f9a44-5181-4db7-8724-bbe9a87b4c39"/>
    <ds:schemaRef ds:uri="3165bae7-5a47-40bd-98a8-40676a6ffc0a"/>
    <ds:schemaRef ds:uri="http://www.w3.org/XML/1998/namespace"/>
    <ds:schemaRef ds:uri="http://purl.org/dc/dcmitype/"/>
  </ds:schemaRefs>
</ds:datastoreItem>
</file>

<file path=customXml/itemProps2.xml><?xml version="1.0" encoding="utf-8"?>
<ds:datastoreItem xmlns:ds="http://schemas.openxmlformats.org/officeDocument/2006/customXml" ds:itemID="{4A330E65-9DAB-45B7-908A-2F03D4E44A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5f9a44-5181-4db7-8724-bbe9a87b4c39"/>
    <ds:schemaRef ds:uri="3165bae7-5a47-40bd-98a8-40676a6ffc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500AAF-B0E6-4987-826C-31B5F9C144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186</TotalTime>
  <Words>281</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Features</vt:lpstr>
      <vt:lpstr>The expansion project will add an additional 600,000 sq. ft. of versatile, state-of-the-art space to the existing 600,000-sq.-ft. building and an upscale 800-room, four-diamond Omni Hotels &amp; Resorts headquarters hotel. </vt:lpstr>
      <vt:lpstr>Expansion Highlights</vt:lpstr>
      <vt:lpstr>Upgrades &amp; Amenities</vt:lpstr>
      <vt:lpstr>Project Timeline</vt:lpstr>
      <vt:lpstr>NTA TRAVEL EXCHANGE 2023  SPACE UTILIZATION OVERVIEW NOVEMBER 9 -16, 2023</vt:lpstr>
      <vt:lpstr>PowerPoint Presentation</vt:lpstr>
      <vt:lpstr>Commitment to Safety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to Expect Post-Expansion</dc:title>
  <dc:creator>Lexi Robinson</dc:creator>
  <cp:lastModifiedBy>Renee Browning</cp:lastModifiedBy>
  <cp:revision>15</cp:revision>
  <dcterms:created xsi:type="dcterms:W3CDTF">2019-11-08T19:54:33Z</dcterms:created>
  <dcterms:modified xsi:type="dcterms:W3CDTF">2020-07-08T18:19:30Z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0x010100A45416BAFC76274599BEDF140A8499B7</vt:lpwstr>
  </property>
</Properties>
</file>