
<file path=[Content_Types].xml><?xml version="1.0" encoding="utf-8"?>
<Types xmlns="http://schemas.openxmlformats.org/package/2006/content-types">
  <Default Extension="gif" ContentType="image/gif"/>
  <Default Extension="jfif"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145706573" r:id="rId3"/>
    <p:sldId id="261" r:id="rId4"/>
    <p:sldId id="269" r:id="rId5"/>
    <p:sldId id="2145706571" r:id="rId6"/>
    <p:sldId id="2145706572" r:id="rId7"/>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01A28F-0DC4-4DD9-9C6B-0E3ED471C687}" v="143" dt="2024-10-09T18:56:55.02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884"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A8B01B-7A83-48E5-B94F-F3B4378D3FA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37A4FBC-9717-4745-A67E-C9C932D2E22C}">
      <dgm:prSet/>
      <dgm:spPr/>
      <dgm:t>
        <a:bodyPr/>
        <a:lstStyle/>
        <a:p>
          <a:r>
            <a:rPr lang="en-US"/>
            <a:t>Insufficient </a:t>
          </a:r>
          <a:r>
            <a:rPr lang="en-US" b="1"/>
            <a:t>queueing and security screening </a:t>
          </a:r>
          <a:r>
            <a:rPr lang="en-US"/>
            <a:t>area</a:t>
          </a:r>
        </a:p>
      </dgm:t>
    </dgm:pt>
    <dgm:pt modelId="{78984447-62EF-4DC1-A64B-05A7C1759917}" type="parTrans" cxnId="{B3144246-0797-46EF-B297-EAE36F416FC1}">
      <dgm:prSet/>
      <dgm:spPr/>
      <dgm:t>
        <a:bodyPr/>
        <a:lstStyle/>
        <a:p>
          <a:endParaRPr lang="en-US"/>
        </a:p>
      </dgm:t>
    </dgm:pt>
    <dgm:pt modelId="{6A1C92E7-CC52-4251-9AD9-6AA2198524B6}" type="sibTrans" cxnId="{B3144246-0797-46EF-B297-EAE36F416FC1}">
      <dgm:prSet/>
      <dgm:spPr/>
      <dgm:t>
        <a:bodyPr/>
        <a:lstStyle/>
        <a:p>
          <a:endParaRPr lang="en-US"/>
        </a:p>
      </dgm:t>
    </dgm:pt>
    <dgm:pt modelId="{FAC5A72F-5957-4090-8E0C-3E0BE2A9DC1E}">
      <dgm:prSet/>
      <dgm:spPr/>
      <dgm:t>
        <a:bodyPr/>
        <a:lstStyle/>
        <a:p>
          <a:r>
            <a:rPr lang="en-US" b="1"/>
            <a:t>Sub-standard courtroom </a:t>
          </a:r>
          <a:r>
            <a:rPr lang="en-US"/>
            <a:t>space (size, site lines, acoustics)</a:t>
          </a:r>
        </a:p>
      </dgm:t>
    </dgm:pt>
    <dgm:pt modelId="{F52FA442-91C7-44FE-BB17-169668F44B13}" type="parTrans" cxnId="{6D4638D3-9C8D-4416-A268-9F4266B463F0}">
      <dgm:prSet/>
      <dgm:spPr/>
      <dgm:t>
        <a:bodyPr/>
        <a:lstStyle/>
        <a:p>
          <a:endParaRPr lang="en-US"/>
        </a:p>
      </dgm:t>
    </dgm:pt>
    <dgm:pt modelId="{43FFE9D7-EE86-4622-9EFE-A10367AD0EE4}" type="sibTrans" cxnId="{6D4638D3-9C8D-4416-A268-9F4266B463F0}">
      <dgm:prSet/>
      <dgm:spPr/>
      <dgm:t>
        <a:bodyPr/>
        <a:lstStyle/>
        <a:p>
          <a:endParaRPr lang="en-US"/>
        </a:p>
      </dgm:t>
    </dgm:pt>
    <dgm:pt modelId="{9A3E7CB6-420A-4EEA-97A6-73B757A90982}">
      <dgm:prSet/>
      <dgm:spPr/>
      <dgm:t>
        <a:bodyPr/>
        <a:lstStyle/>
        <a:p>
          <a:r>
            <a:rPr lang="en-US"/>
            <a:t>Dysfunctional courtroom layouts</a:t>
          </a:r>
        </a:p>
      </dgm:t>
    </dgm:pt>
    <dgm:pt modelId="{A71DFEFC-DD5C-43AA-8A71-1F7B8FC26159}" type="parTrans" cxnId="{24838D7C-5738-4B2D-8DAC-F8ED8EF2D950}">
      <dgm:prSet/>
      <dgm:spPr/>
      <dgm:t>
        <a:bodyPr/>
        <a:lstStyle/>
        <a:p>
          <a:endParaRPr lang="en-US"/>
        </a:p>
      </dgm:t>
    </dgm:pt>
    <dgm:pt modelId="{C6332C99-E411-4445-B681-090456C081D9}" type="sibTrans" cxnId="{24838D7C-5738-4B2D-8DAC-F8ED8EF2D950}">
      <dgm:prSet/>
      <dgm:spPr/>
      <dgm:t>
        <a:bodyPr/>
        <a:lstStyle/>
        <a:p>
          <a:endParaRPr lang="en-US"/>
        </a:p>
      </dgm:t>
    </dgm:pt>
    <dgm:pt modelId="{9EA585E6-736B-4F70-A339-273204E2A8CA}">
      <dgm:prSet/>
      <dgm:spPr/>
      <dgm:t>
        <a:bodyPr/>
        <a:lstStyle/>
        <a:p>
          <a:r>
            <a:rPr lang="en-US" b="1"/>
            <a:t>Improper separation </a:t>
          </a:r>
          <a:r>
            <a:rPr lang="en-US"/>
            <a:t>of public and staff</a:t>
          </a:r>
        </a:p>
      </dgm:t>
    </dgm:pt>
    <dgm:pt modelId="{4AC2F65F-A7F0-474C-8530-F3AD0540ABCE}" type="parTrans" cxnId="{1E44B89E-1317-4484-BDA2-3D9274EFFB55}">
      <dgm:prSet/>
      <dgm:spPr/>
      <dgm:t>
        <a:bodyPr/>
        <a:lstStyle/>
        <a:p>
          <a:endParaRPr lang="en-US"/>
        </a:p>
      </dgm:t>
    </dgm:pt>
    <dgm:pt modelId="{CB9BBAFA-2868-435D-A741-C8C2F786DA4A}" type="sibTrans" cxnId="{1E44B89E-1317-4484-BDA2-3D9274EFFB55}">
      <dgm:prSet/>
      <dgm:spPr/>
      <dgm:t>
        <a:bodyPr/>
        <a:lstStyle/>
        <a:p>
          <a:endParaRPr lang="en-US"/>
        </a:p>
      </dgm:t>
    </dgm:pt>
    <dgm:pt modelId="{B3EDF433-38C6-4A63-A694-8C26C7DC2287}">
      <dgm:prSet/>
      <dgm:spPr/>
      <dgm:t>
        <a:bodyPr/>
        <a:lstStyle/>
        <a:p>
          <a:r>
            <a:rPr lang="en-US"/>
            <a:t>Lack of appropriate customer service area in court clerks</a:t>
          </a:r>
        </a:p>
      </dgm:t>
    </dgm:pt>
    <dgm:pt modelId="{EA84F7C2-87E3-40C3-AEDB-9787B8E07025}" type="parTrans" cxnId="{3FDBD203-0BE9-48C9-8F34-C2A963C58E2A}">
      <dgm:prSet/>
      <dgm:spPr/>
      <dgm:t>
        <a:bodyPr/>
        <a:lstStyle/>
        <a:p>
          <a:endParaRPr lang="en-US"/>
        </a:p>
      </dgm:t>
    </dgm:pt>
    <dgm:pt modelId="{A8074582-9B34-483B-9997-EC8DD8E3F5EB}" type="sibTrans" cxnId="{3FDBD203-0BE9-48C9-8F34-C2A963C58E2A}">
      <dgm:prSet/>
      <dgm:spPr/>
      <dgm:t>
        <a:bodyPr/>
        <a:lstStyle/>
        <a:p>
          <a:endParaRPr lang="en-US"/>
        </a:p>
      </dgm:t>
    </dgm:pt>
    <dgm:pt modelId="{49A9BF95-28AE-46E1-B9CD-7CB47F2C62ED}">
      <dgm:prSet/>
      <dgm:spPr/>
      <dgm:t>
        <a:bodyPr/>
        <a:lstStyle/>
        <a:p>
          <a:r>
            <a:rPr lang="en-US"/>
            <a:t>Lack of appropriate attorney conference rooms</a:t>
          </a:r>
        </a:p>
      </dgm:t>
    </dgm:pt>
    <dgm:pt modelId="{BD7713DA-FF51-42FA-BBB6-401CCE917809}" type="parTrans" cxnId="{50CC2145-AF86-4ADB-8FA8-12F36BC993CF}">
      <dgm:prSet/>
      <dgm:spPr/>
      <dgm:t>
        <a:bodyPr/>
        <a:lstStyle/>
        <a:p>
          <a:endParaRPr lang="en-US"/>
        </a:p>
      </dgm:t>
    </dgm:pt>
    <dgm:pt modelId="{2FE4ABB9-92C3-4983-84B4-D039E50A2AB7}" type="sibTrans" cxnId="{50CC2145-AF86-4ADB-8FA8-12F36BC993CF}">
      <dgm:prSet/>
      <dgm:spPr/>
      <dgm:t>
        <a:bodyPr/>
        <a:lstStyle/>
        <a:p>
          <a:endParaRPr lang="en-US"/>
        </a:p>
      </dgm:t>
    </dgm:pt>
    <dgm:pt modelId="{12F5D573-B7BC-4906-94C9-54086C78FFBF}">
      <dgm:prSet/>
      <dgm:spPr/>
      <dgm:t>
        <a:bodyPr/>
        <a:lstStyle/>
        <a:p>
          <a:r>
            <a:rPr lang="en-US"/>
            <a:t>Lack of proper and </a:t>
          </a:r>
          <a:r>
            <a:rPr lang="en-US" b="1"/>
            <a:t>secure waiting areas</a:t>
          </a:r>
          <a:endParaRPr lang="en-US"/>
        </a:p>
      </dgm:t>
    </dgm:pt>
    <dgm:pt modelId="{089DA29B-9687-450B-AF01-E955969ED415}" type="parTrans" cxnId="{E3FE290A-06B9-43E7-A6D2-56A7FD23460F}">
      <dgm:prSet/>
      <dgm:spPr/>
      <dgm:t>
        <a:bodyPr/>
        <a:lstStyle/>
        <a:p>
          <a:endParaRPr lang="en-US"/>
        </a:p>
      </dgm:t>
    </dgm:pt>
    <dgm:pt modelId="{65E119B8-289A-4573-BA08-3D4CA609FFDC}" type="sibTrans" cxnId="{E3FE290A-06B9-43E7-A6D2-56A7FD23460F}">
      <dgm:prSet/>
      <dgm:spPr/>
      <dgm:t>
        <a:bodyPr/>
        <a:lstStyle/>
        <a:p>
          <a:endParaRPr lang="en-US"/>
        </a:p>
      </dgm:t>
    </dgm:pt>
    <dgm:pt modelId="{69068B9A-3938-4C30-A793-0A7E0DAE6CE6}">
      <dgm:prSet/>
      <dgm:spPr/>
      <dgm:t>
        <a:bodyPr/>
        <a:lstStyle/>
        <a:p>
          <a:r>
            <a:rPr lang="en-US"/>
            <a:t>Lack of </a:t>
          </a:r>
          <a:r>
            <a:rPr lang="en-US" b="1"/>
            <a:t>ADA </a:t>
          </a:r>
          <a:r>
            <a:rPr lang="en-US"/>
            <a:t>facilities throughout</a:t>
          </a:r>
        </a:p>
      </dgm:t>
    </dgm:pt>
    <dgm:pt modelId="{7C742914-EF37-461F-B2EF-90E8579F0A54}" type="parTrans" cxnId="{8CAA0F20-D77F-42AC-B477-ED9DA4233E58}">
      <dgm:prSet/>
      <dgm:spPr/>
      <dgm:t>
        <a:bodyPr/>
        <a:lstStyle/>
        <a:p>
          <a:endParaRPr lang="en-US"/>
        </a:p>
      </dgm:t>
    </dgm:pt>
    <dgm:pt modelId="{E7A0659A-CB0A-4663-AC39-9101123F59A5}" type="sibTrans" cxnId="{8CAA0F20-D77F-42AC-B477-ED9DA4233E58}">
      <dgm:prSet/>
      <dgm:spPr/>
      <dgm:t>
        <a:bodyPr/>
        <a:lstStyle/>
        <a:p>
          <a:endParaRPr lang="en-US"/>
        </a:p>
      </dgm:t>
    </dgm:pt>
    <dgm:pt modelId="{5208E586-1568-4989-A1DD-582715CCB197}">
      <dgm:prSet/>
      <dgm:spPr/>
      <dgm:t>
        <a:bodyPr/>
        <a:lstStyle/>
        <a:p>
          <a:r>
            <a:rPr lang="en-US"/>
            <a:t>Significant </a:t>
          </a:r>
          <a:r>
            <a:rPr lang="en-US" b="1"/>
            <a:t>deferred maintenance </a:t>
          </a:r>
          <a:r>
            <a:rPr lang="en-US"/>
            <a:t>needs (energy systems)</a:t>
          </a:r>
        </a:p>
      </dgm:t>
    </dgm:pt>
    <dgm:pt modelId="{05C59ED0-17E3-48AB-9DE2-14D39852E9EF}" type="parTrans" cxnId="{3C181313-DA9A-4FC5-AACB-420A067501E6}">
      <dgm:prSet/>
      <dgm:spPr/>
      <dgm:t>
        <a:bodyPr/>
        <a:lstStyle/>
        <a:p>
          <a:endParaRPr lang="en-US"/>
        </a:p>
      </dgm:t>
    </dgm:pt>
    <dgm:pt modelId="{8D0B0CF4-D381-4AD7-BE5E-E9B8D90EEAD9}" type="sibTrans" cxnId="{3C181313-DA9A-4FC5-AACB-420A067501E6}">
      <dgm:prSet/>
      <dgm:spPr/>
      <dgm:t>
        <a:bodyPr/>
        <a:lstStyle/>
        <a:p>
          <a:endParaRPr lang="en-US"/>
        </a:p>
      </dgm:t>
    </dgm:pt>
    <dgm:pt modelId="{A9824D1E-45B6-4406-ABEC-C7A187A31F84}">
      <dgm:prSet/>
      <dgm:spPr/>
      <dgm:t>
        <a:bodyPr/>
        <a:lstStyle/>
        <a:p>
          <a:r>
            <a:rPr lang="en-US"/>
            <a:t>Significant deferred maintenance needs (finishes and envelope)</a:t>
          </a:r>
        </a:p>
      </dgm:t>
    </dgm:pt>
    <dgm:pt modelId="{989045F7-EFB9-43ED-996B-8E21AAE9F585}" type="parTrans" cxnId="{0F9951F0-E296-42AF-A237-2EE3FE9BA055}">
      <dgm:prSet/>
      <dgm:spPr/>
      <dgm:t>
        <a:bodyPr/>
        <a:lstStyle/>
        <a:p>
          <a:endParaRPr lang="en-US"/>
        </a:p>
      </dgm:t>
    </dgm:pt>
    <dgm:pt modelId="{39FEF864-AD2A-4AC0-B3D2-93849487FC2C}" type="sibTrans" cxnId="{0F9951F0-E296-42AF-A237-2EE3FE9BA055}">
      <dgm:prSet/>
      <dgm:spPr/>
      <dgm:t>
        <a:bodyPr/>
        <a:lstStyle/>
        <a:p>
          <a:endParaRPr lang="en-US"/>
        </a:p>
      </dgm:t>
    </dgm:pt>
    <dgm:pt modelId="{0E201F9E-B30D-4EA4-9032-F248F506576F}">
      <dgm:prSet/>
      <dgm:spPr/>
      <dgm:t>
        <a:bodyPr/>
        <a:lstStyle/>
        <a:p>
          <a:r>
            <a:rPr lang="en-US" b="1"/>
            <a:t>Insufficient space </a:t>
          </a:r>
          <a:r>
            <a:rPr lang="en-US"/>
            <a:t>for current operations</a:t>
          </a:r>
        </a:p>
      </dgm:t>
    </dgm:pt>
    <dgm:pt modelId="{D80A0A72-5807-4768-A7C3-486147897395}" type="parTrans" cxnId="{8ACA12EA-256A-4203-8939-013A911C2E9D}">
      <dgm:prSet/>
      <dgm:spPr/>
      <dgm:t>
        <a:bodyPr/>
        <a:lstStyle/>
        <a:p>
          <a:endParaRPr lang="en-US"/>
        </a:p>
      </dgm:t>
    </dgm:pt>
    <dgm:pt modelId="{CF42CA7E-7C34-48B4-9F91-BA5B9E44721B}" type="sibTrans" cxnId="{8ACA12EA-256A-4203-8939-013A911C2E9D}">
      <dgm:prSet/>
      <dgm:spPr/>
      <dgm:t>
        <a:bodyPr/>
        <a:lstStyle/>
        <a:p>
          <a:endParaRPr lang="en-US"/>
        </a:p>
      </dgm:t>
    </dgm:pt>
    <dgm:pt modelId="{A6BDB192-9BF3-434E-99FB-4DE9EA144314}">
      <dgm:prSet/>
      <dgm:spPr/>
      <dgm:t>
        <a:bodyPr/>
        <a:lstStyle/>
        <a:p>
          <a:r>
            <a:rPr lang="en-US" dirty="0"/>
            <a:t>Lack of growth space</a:t>
          </a:r>
        </a:p>
      </dgm:t>
    </dgm:pt>
    <dgm:pt modelId="{27143736-2B96-4D07-AF5B-BA2A02957AA0}" type="parTrans" cxnId="{70C9C8F7-998C-4D3C-AB0F-5586862E71C3}">
      <dgm:prSet/>
      <dgm:spPr/>
      <dgm:t>
        <a:bodyPr/>
        <a:lstStyle/>
        <a:p>
          <a:endParaRPr lang="en-US"/>
        </a:p>
      </dgm:t>
    </dgm:pt>
    <dgm:pt modelId="{9C9E145A-3231-4E8A-A366-690DD9D2B4BA}" type="sibTrans" cxnId="{70C9C8F7-998C-4D3C-AB0F-5586862E71C3}">
      <dgm:prSet/>
      <dgm:spPr/>
      <dgm:t>
        <a:bodyPr/>
        <a:lstStyle/>
        <a:p>
          <a:endParaRPr lang="en-US"/>
        </a:p>
      </dgm:t>
    </dgm:pt>
    <dgm:pt modelId="{8F3CD5CC-D744-4EE8-9073-A71FFB83B962}">
      <dgm:prSet/>
      <dgm:spPr/>
      <dgm:t>
        <a:bodyPr/>
        <a:lstStyle/>
        <a:p>
          <a:r>
            <a:rPr lang="en-US" b="1"/>
            <a:t>Unsafe in-custody movement </a:t>
          </a:r>
          <a:r>
            <a:rPr lang="en-US"/>
            <a:t>from jail to court</a:t>
          </a:r>
        </a:p>
      </dgm:t>
    </dgm:pt>
    <dgm:pt modelId="{EAC639C8-D664-4808-BA3D-9AC9888C50A1}" type="parTrans" cxnId="{A1438711-ECAB-4DC6-9651-2FAC3CB5E32B}">
      <dgm:prSet/>
      <dgm:spPr/>
      <dgm:t>
        <a:bodyPr/>
        <a:lstStyle/>
        <a:p>
          <a:endParaRPr lang="en-US"/>
        </a:p>
      </dgm:t>
    </dgm:pt>
    <dgm:pt modelId="{C3FE8CD6-201D-45B6-94E4-F50D755DDBBF}" type="sibTrans" cxnId="{A1438711-ECAB-4DC6-9651-2FAC3CB5E32B}">
      <dgm:prSet/>
      <dgm:spPr/>
      <dgm:t>
        <a:bodyPr/>
        <a:lstStyle/>
        <a:p>
          <a:endParaRPr lang="en-US"/>
        </a:p>
      </dgm:t>
    </dgm:pt>
    <dgm:pt modelId="{71CF08A5-008D-458B-9B24-7E5830A2CAA6}">
      <dgm:prSet/>
      <dgm:spPr/>
      <dgm:t>
        <a:bodyPr/>
        <a:lstStyle/>
        <a:p>
          <a:r>
            <a:rPr lang="en-US" dirty="0"/>
            <a:t>Building not seismically stable</a:t>
          </a:r>
        </a:p>
      </dgm:t>
    </dgm:pt>
    <dgm:pt modelId="{84B9FCB4-EC1F-4200-9C02-13C4F0D262BB}" type="parTrans" cxnId="{E9B0D727-3860-49E0-AE09-77D51689F617}">
      <dgm:prSet/>
      <dgm:spPr/>
      <dgm:t>
        <a:bodyPr/>
        <a:lstStyle/>
        <a:p>
          <a:endParaRPr lang="en-US"/>
        </a:p>
      </dgm:t>
    </dgm:pt>
    <dgm:pt modelId="{CDFA5808-9702-4440-BD4E-5A773D99AC3A}" type="sibTrans" cxnId="{E9B0D727-3860-49E0-AE09-77D51689F617}">
      <dgm:prSet/>
      <dgm:spPr/>
      <dgm:t>
        <a:bodyPr/>
        <a:lstStyle/>
        <a:p>
          <a:endParaRPr lang="en-US"/>
        </a:p>
      </dgm:t>
    </dgm:pt>
    <dgm:pt modelId="{BB6473CF-0F51-4970-8CCA-17DDB10E427A}" type="pres">
      <dgm:prSet presAssocID="{45A8B01B-7A83-48E5-B94F-F3B4378D3FA4}" presName="diagram" presStyleCnt="0">
        <dgm:presLayoutVars>
          <dgm:dir/>
          <dgm:resizeHandles val="exact"/>
        </dgm:presLayoutVars>
      </dgm:prSet>
      <dgm:spPr/>
    </dgm:pt>
    <dgm:pt modelId="{B582792E-ED5F-4E83-97DE-F764717B2EB0}" type="pres">
      <dgm:prSet presAssocID="{B37A4FBC-9717-4745-A67E-C9C932D2E22C}" presName="node" presStyleLbl="node1" presStyleIdx="0" presStyleCnt="14">
        <dgm:presLayoutVars>
          <dgm:bulletEnabled val="1"/>
        </dgm:presLayoutVars>
      </dgm:prSet>
      <dgm:spPr/>
    </dgm:pt>
    <dgm:pt modelId="{437826C3-AF05-46D9-BF62-FF9C0B049703}" type="pres">
      <dgm:prSet presAssocID="{6A1C92E7-CC52-4251-9AD9-6AA2198524B6}" presName="sibTrans" presStyleCnt="0"/>
      <dgm:spPr/>
    </dgm:pt>
    <dgm:pt modelId="{4ABACC71-6A11-4C55-AEA5-8EB653F5B478}" type="pres">
      <dgm:prSet presAssocID="{FAC5A72F-5957-4090-8E0C-3E0BE2A9DC1E}" presName="node" presStyleLbl="node1" presStyleIdx="1" presStyleCnt="14">
        <dgm:presLayoutVars>
          <dgm:bulletEnabled val="1"/>
        </dgm:presLayoutVars>
      </dgm:prSet>
      <dgm:spPr/>
    </dgm:pt>
    <dgm:pt modelId="{540578C2-9E98-43EB-A5B1-4D8ED64AE674}" type="pres">
      <dgm:prSet presAssocID="{43FFE9D7-EE86-4622-9EFE-A10367AD0EE4}" presName="sibTrans" presStyleCnt="0"/>
      <dgm:spPr/>
    </dgm:pt>
    <dgm:pt modelId="{64B09172-75CA-4A49-98C5-9AFE4A86B4BC}" type="pres">
      <dgm:prSet presAssocID="{9A3E7CB6-420A-4EEA-97A6-73B757A90982}" presName="node" presStyleLbl="node1" presStyleIdx="2" presStyleCnt="14">
        <dgm:presLayoutVars>
          <dgm:bulletEnabled val="1"/>
        </dgm:presLayoutVars>
      </dgm:prSet>
      <dgm:spPr/>
    </dgm:pt>
    <dgm:pt modelId="{8B1CA50C-913E-4C39-91AB-AB1C369F4A35}" type="pres">
      <dgm:prSet presAssocID="{C6332C99-E411-4445-B681-090456C081D9}" presName="sibTrans" presStyleCnt="0"/>
      <dgm:spPr/>
    </dgm:pt>
    <dgm:pt modelId="{FBC3144A-0BF1-4CFD-9D70-9871C9A4670E}" type="pres">
      <dgm:prSet presAssocID="{9EA585E6-736B-4F70-A339-273204E2A8CA}" presName="node" presStyleLbl="node1" presStyleIdx="3" presStyleCnt="14">
        <dgm:presLayoutVars>
          <dgm:bulletEnabled val="1"/>
        </dgm:presLayoutVars>
      </dgm:prSet>
      <dgm:spPr/>
    </dgm:pt>
    <dgm:pt modelId="{F36412E4-AA51-496D-B60B-F098AA01AC54}" type="pres">
      <dgm:prSet presAssocID="{CB9BBAFA-2868-435D-A741-C8C2F786DA4A}" presName="sibTrans" presStyleCnt="0"/>
      <dgm:spPr/>
    </dgm:pt>
    <dgm:pt modelId="{044964D8-E648-435C-9D34-A71D40763734}" type="pres">
      <dgm:prSet presAssocID="{B3EDF433-38C6-4A63-A694-8C26C7DC2287}" presName="node" presStyleLbl="node1" presStyleIdx="4" presStyleCnt="14">
        <dgm:presLayoutVars>
          <dgm:bulletEnabled val="1"/>
        </dgm:presLayoutVars>
      </dgm:prSet>
      <dgm:spPr/>
    </dgm:pt>
    <dgm:pt modelId="{3A516226-B278-48CE-9BC9-40A526B3924F}" type="pres">
      <dgm:prSet presAssocID="{A8074582-9B34-483B-9997-EC8DD8E3F5EB}" presName="sibTrans" presStyleCnt="0"/>
      <dgm:spPr/>
    </dgm:pt>
    <dgm:pt modelId="{21969DBA-2F33-4A84-883D-52F2D14A32C2}" type="pres">
      <dgm:prSet presAssocID="{49A9BF95-28AE-46E1-B9CD-7CB47F2C62ED}" presName="node" presStyleLbl="node1" presStyleIdx="5" presStyleCnt="14">
        <dgm:presLayoutVars>
          <dgm:bulletEnabled val="1"/>
        </dgm:presLayoutVars>
      </dgm:prSet>
      <dgm:spPr/>
    </dgm:pt>
    <dgm:pt modelId="{3FBF4582-C9B7-4184-95E2-DA088E6C89D1}" type="pres">
      <dgm:prSet presAssocID="{2FE4ABB9-92C3-4983-84B4-D039E50A2AB7}" presName="sibTrans" presStyleCnt="0"/>
      <dgm:spPr/>
    </dgm:pt>
    <dgm:pt modelId="{19A1349F-8C49-4C8E-B524-3FA5BF4DC9C4}" type="pres">
      <dgm:prSet presAssocID="{12F5D573-B7BC-4906-94C9-54086C78FFBF}" presName="node" presStyleLbl="node1" presStyleIdx="6" presStyleCnt="14">
        <dgm:presLayoutVars>
          <dgm:bulletEnabled val="1"/>
        </dgm:presLayoutVars>
      </dgm:prSet>
      <dgm:spPr/>
    </dgm:pt>
    <dgm:pt modelId="{CD8093AD-177C-4A4B-B416-3515228ECE72}" type="pres">
      <dgm:prSet presAssocID="{65E119B8-289A-4573-BA08-3D4CA609FFDC}" presName="sibTrans" presStyleCnt="0"/>
      <dgm:spPr/>
    </dgm:pt>
    <dgm:pt modelId="{C6CEF9C6-BBDC-477D-A5B5-3668396ECA48}" type="pres">
      <dgm:prSet presAssocID="{69068B9A-3938-4C30-A793-0A7E0DAE6CE6}" presName="node" presStyleLbl="node1" presStyleIdx="7" presStyleCnt="14">
        <dgm:presLayoutVars>
          <dgm:bulletEnabled val="1"/>
        </dgm:presLayoutVars>
      </dgm:prSet>
      <dgm:spPr/>
    </dgm:pt>
    <dgm:pt modelId="{392AEAB3-A39B-4218-A4FE-BCF65B9962CA}" type="pres">
      <dgm:prSet presAssocID="{E7A0659A-CB0A-4663-AC39-9101123F59A5}" presName="sibTrans" presStyleCnt="0"/>
      <dgm:spPr/>
    </dgm:pt>
    <dgm:pt modelId="{668FC3C5-AD52-4BAD-AF07-E9F7C559A193}" type="pres">
      <dgm:prSet presAssocID="{5208E586-1568-4989-A1DD-582715CCB197}" presName="node" presStyleLbl="node1" presStyleIdx="8" presStyleCnt="14">
        <dgm:presLayoutVars>
          <dgm:bulletEnabled val="1"/>
        </dgm:presLayoutVars>
      </dgm:prSet>
      <dgm:spPr/>
    </dgm:pt>
    <dgm:pt modelId="{1A24075C-3D20-455C-A394-D84D6224D3EF}" type="pres">
      <dgm:prSet presAssocID="{8D0B0CF4-D381-4AD7-BE5E-E9B8D90EEAD9}" presName="sibTrans" presStyleCnt="0"/>
      <dgm:spPr/>
    </dgm:pt>
    <dgm:pt modelId="{0E6BAC29-6955-4115-959A-90D51F7A5FA6}" type="pres">
      <dgm:prSet presAssocID="{A9824D1E-45B6-4406-ABEC-C7A187A31F84}" presName="node" presStyleLbl="node1" presStyleIdx="9" presStyleCnt="14">
        <dgm:presLayoutVars>
          <dgm:bulletEnabled val="1"/>
        </dgm:presLayoutVars>
      </dgm:prSet>
      <dgm:spPr/>
    </dgm:pt>
    <dgm:pt modelId="{34B97529-DB63-45F0-8465-10A07C8DB101}" type="pres">
      <dgm:prSet presAssocID="{39FEF864-AD2A-4AC0-B3D2-93849487FC2C}" presName="sibTrans" presStyleCnt="0"/>
      <dgm:spPr/>
    </dgm:pt>
    <dgm:pt modelId="{4F3EEF34-FF60-4B1C-8B1F-3D7D2EE6B1E5}" type="pres">
      <dgm:prSet presAssocID="{0E201F9E-B30D-4EA4-9032-F248F506576F}" presName="node" presStyleLbl="node1" presStyleIdx="10" presStyleCnt="14">
        <dgm:presLayoutVars>
          <dgm:bulletEnabled val="1"/>
        </dgm:presLayoutVars>
      </dgm:prSet>
      <dgm:spPr/>
    </dgm:pt>
    <dgm:pt modelId="{E7C84F10-5004-48DA-85D2-234CA45864B3}" type="pres">
      <dgm:prSet presAssocID="{CF42CA7E-7C34-48B4-9F91-BA5B9E44721B}" presName="sibTrans" presStyleCnt="0"/>
      <dgm:spPr/>
    </dgm:pt>
    <dgm:pt modelId="{30731805-709E-4345-AA8F-A159272BA7AE}" type="pres">
      <dgm:prSet presAssocID="{A6BDB192-9BF3-434E-99FB-4DE9EA144314}" presName="node" presStyleLbl="node1" presStyleIdx="11" presStyleCnt="14">
        <dgm:presLayoutVars>
          <dgm:bulletEnabled val="1"/>
        </dgm:presLayoutVars>
      </dgm:prSet>
      <dgm:spPr/>
    </dgm:pt>
    <dgm:pt modelId="{B78D9135-5B6E-40FB-8F46-4091746AA42F}" type="pres">
      <dgm:prSet presAssocID="{9C9E145A-3231-4E8A-A366-690DD9D2B4BA}" presName="sibTrans" presStyleCnt="0"/>
      <dgm:spPr/>
    </dgm:pt>
    <dgm:pt modelId="{1AAB6387-0251-4788-8678-E63E61EA48BD}" type="pres">
      <dgm:prSet presAssocID="{8F3CD5CC-D744-4EE8-9073-A71FFB83B962}" presName="node" presStyleLbl="node1" presStyleIdx="12" presStyleCnt="14">
        <dgm:presLayoutVars>
          <dgm:bulletEnabled val="1"/>
        </dgm:presLayoutVars>
      </dgm:prSet>
      <dgm:spPr/>
    </dgm:pt>
    <dgm:pt modelId="{8009352C-BE5B-4907-A97B-00293EB73BB8}" type="pres">
      <dgm:prSet presAssocID="{C3FE8CD6-201D-45B6-94E4-F50D755DDBBF}" presName="sibTrans" presStyleCnt="0"/>
      <dgm:spPr/>
    </dgm:pt>
    <dgm:pt modelId="{51782008-4D3A-4896-9243-901A5DF7DE2F}" type="pres">
      <dgm:prSet presAssocID="{71CF08A5-008D-458B-9B24-7E5830A2CAA6}" presName="node" presStyleLbl="node1" presStyleIdx="13" presStyleCnt="14">
        <dgm:presLayoutVars>
          <dgm:bulletEnabled val="1"/>
        </dgm:presLayoutVars>
      </dgm:prSet>
      <dgm:spPr/>
    </dgm:pt>
  </dgm:ptLst>
  <dgm:cxnLst>
    <dgm:cxn modelId="{3FDBD203-0BE9-48C9-8F34-C2A963C58E2A}" srcId="{45A8B01B-7A83-48E5-B94F-F3B4378D3FA4}" destId="{B3EDF433-38C6-4A63-A694-8C26C7DC2287}" srcOrd="4" destOrd="0" parTransId="{EA84F7C2-87E3-40C3-AEDB-9787B8E07025}" sibTransId="{A8074582-9B34-483B-9997-EC8DD8E3F5EB}"/>
    <dgm:cxn modelId="{E3FE290A-06B9-43E7-A6D2-56A7FD23460F}" srcId="{45A8B01B-7A83-48E5-B94F-F3B4378D3FA4}" destId="{12F5D573-B7BC-4906-94C9-54086C78FFBF}" srcOrd="6" destOrd="0" parTransId="{089DA29B-9687-450B-AF01-E955969ED415}" sibTransId="{65E119B8-289A-4573-BA08-3D4CA609FFDC}"/>
    <dgm:cxn modelId="{ACF4D90A-22C8-456B-9DC3-5FF5B7D7A84E}" type="presOf" srcId="{B3EDF433-38C6-4A63-A694-8C26C7DC2287}" destId="{044964D8-E648-435C-9D34-A71D40763734}" srcOrd="0" destOrd="0" presId="urn:microsoft.com/office/officeart/2005/8/layout/default"/>
    <dgm:cxn modelId="{A1438711-ECAB-4DC6-9651-2FAC3CB5E32B}" srcId="{45A8B01B-7A83-48E5-B94F-F3B4378D3FA4}" destId="{8F3CD5CC-D744-4EE8-9073-A71FFB83B962}" srcOrd="12" destOrd="0" parTransId="{EAC639C8-D664-4808-BA3D-9AC9888C50A1}" sibTransId="{C3FE8CD6-201D-45B6-94E4-F50D755DDBBF}"/>
    <dgm:cxn modelId="{3C181313-DA9A-4FC5-AACB-420A067501E6}" srcId="{45A8B01B-7A83-48E5-B94F-F3B4378D3FA4}" destId="{5208E586-1568-4989-A1DD-582715CCB197}" srcOrd="8" destOrd="0" parTransId="{05C59ED0-17E3-48AB-9DE2-14D39852E9EF}" sibTransId="{8D0B0CF4-D381-4AD7-BE5E-E9B8D90EEAD9}"/>
    <dgm:cxn modelId="{8CAA0F20-D77F-42AC-B477-ED9DA4233E58}" srcId="{45A8B01B-7A83-48E5-B94F-F3B4378D3FA4}" destId="{69068B9A-3938-4C30-A793-0A7E0DAE6CE6}" srcOrd="7" destOrd="0" parTransId="{7C742914-EF37-461F-B2EF-90E8579F0A54}" sibTransId="{E7A0659A-CB0A-4663-AC39-9101123F59A5}"/>
    <dgm:cxn modelId="{E9B0D727-3860-49E0-AE09-77D51689F617}" srcId="{45A8B01B-7A83-48E5-B94F-F3B4378D3FA4}" destId="{71CF08A5-008D-458B-9B24-7E5830A2CAA6}" srcOrd="13" destOrd="0" parTransId="{84B9FCB4-EC1F-4200-9C02-13C4F0D262BB}" sibTransId="{CDFA5808-9702-4440-BD4E-5A773D99AC3A}"/>
    <dgm:cxn modelId="{6A1FE129-59BD-4862-B860-7ADA10643322}" type="presOf" srcId="{49A9BF95-28AE-46E1-B9CD-7CB47F2C62ED}" destId="{21969DBA-2F33-4A84-883D-52F2D14A32C2}" srcOrd="0" destOrd="0" presId="urn:microsoft.com/office/officeart/2005/8/layout/default"/>
    <dgm:cxn modelId="{DF43FA32-BA8C-4D03-80AE-D7F9ED75F094}" type="presOf" srcId="{9EA585E6-736B-4F70-A339-273204E2A8CA}" destId="{FBC3144A-0BF1-4CFD-9D70-9871C9A4670E}" srcOrd="0" destOrd="0" presId="urn:microsoft.com/office/officeart/2005/8/layout/default"/>
    <dgm:cxn modelId="{1B868E35-846B-41B9-9034-072F1538395F}" type="presOf" srcId="{B37A4FBC-9717-4745-A67E-C9C932D2E22C}" destId="{B582792E-ED5F-4E83-97DE-F764717B2EB0}" srcOrd="0" destOrd="0" presId="urn:microsoft.com/office/officeart/2005/8/layout/default"/>
    <dgm:cxn modelId="{7A19E43C-BD95-43EF-8900-F9FAC4B1C872}" type="presOf" srcId="{5208E586-1568-4989-A1DD-582715CCB197}" destId="{668FC3C5-AD52-4BAD-AF07-E9F7C559A193}" srcOrd="0" destOrd="0" presId="urn:microsoft.com/office/officeart/2005/8/layout/default"/>
    <dgm:cxn modelId="{50CC2145-AF86-4ADB-8FA8-12F36BC993CF}" srcId="{45A8B01B-7A83-48E5-B94F-F3B4378D3FA4}" destId="{49A9BF95-28AE-46E1-B9CD-7CB47F2C62ED}" srcOrd="5" destOrd="0" parTransId="{BD7713DA-FF51-42FA-BBB6-401CCE917809}" sibTransId="{2FE4ABB9-92C3-4983-84B4-D039E50A2AB7}"/>
    <dgm:cxn modelId="{B3144246-0797-46EF-B297-EAE36F416FC1}" srcId="{45A8B01B-7A83-48E5-B94F-F3B4378D3FA4}" destId="{B37A4FBC-9717-4745-A67E-C9C932D2E22C}" srcOrd="0" destOrd="0" parTransId="{78984447-62EF-4DC1-A64B-05A7C1759917}" sibTransId="{6A1C92E7-CC52-4251-9AD9-6AA2198524B6}"/>
    <dgm:cxn modelId="{F6D6A368-0052-4349-9E21-264A729F6E56}" type="presOf" srcId="{A9824D1E-45B6-4406-ABEC-C7A187A31F84}" destId="{0E6BAC29-6955-4115-959A-90D51F7A5FA6}" srcOrd="0" destOrd="0" presId="urn:microsoft.com/office/officeart/2005/8/layout/default"/>
    <dgm:cxn modelId="{401F1A5A-D109-48EF-B5F8-CC9C383FF45E}" type="presOf" srcId="{A6BDB192-9BF3-434E-99FB-4DE9EA144314}" destId="{30731805-709E-4345-AA8F-A159272BA7AE}" srcOrd="0" destOrd="0" presId="urn:microsoft.com/office/officeart/2005/8/layout/default"/>
    <dgm:cxn modelId="{24838D7C-5738-4B2D-8DAC-F8ED8EF2D950}" srcId="{45A8B01B-7A83-48E5-B94F-F3B4378D3FA4}" destId="{9A3E7CB6-420A-4EEA-97A6-73B757A90982}" srcOrd="2" destOrd="0" parTransId="{A71DFEFC-DD5C-43AA-8A71-1F7B8FC26159}" sibTransId="{C6332C99-E411-4445-B681-090456C081D9}"/>
    <dgm:cxn modelId="{7565F87E-BFFD-46F1-9C4B-9994DD3BDC59}" type="presOf" srcId="{8F3CD5CC-D744-4EE8-9073-A71FFB83B962}" destId="{1AAB6387-0251-4788-8678-E63E61EA48BD}" srcOrd="0" destOrd="0" presId="urn:microsoft.com/office/officeart/2005/8/layout/default"/>
    <dgm:cxn modelId="{BC0E4B90-8B1B-4717-AF41-CEAD5281961A}" type="presOf" srcId="{9A3E7CB6-420A-4EEA-97A6-73B757A90982}" destId="{64B09172-75CA-4A49-98C5-9AFE4A86B4BC}" srcOrd="0" destOrd="0" presId="urn:microsoft.com/office/officeart/2005/8/layout/default"/>
    <dgm:cxn modelId="{1E44B89E-1317-4484-BDA2-3D9274EFFB55}" srcId="{45A8B01B-7A83-48E5-B94F-F3B4378D3FA4}" destId="{9EA585E6-736B-4F70-A339-273204E2A8CA}" srcOrd="3" destOrd="0" parTransId="{4AC2F65F-A7F0-474C-8530-F3AD0540ABCE}" sibTransId="{CB9BBAFA-2868-435D-A741-C8C2F786DA4A}"/>
    <dgm:cxn modelId="{F84C29A6-4587-4C39-B94E-B5BC1ED3A500}" type="presOf" srcId="{FAC5A72F-5957-4090-8E0C-3E0BE2A9DC1E}" destId="{4ABACC71-6A11-4C55-AEA5-8EB653F5B478}" srcOrd="0" destOrd="0" presId="urn:microsoft.com/office/officeart/2005/8/layout/default"/>
    <dgm:cxn modelId="{B3B0DEA6-33E1-4DA4-9785-BD1E09A6EB13}" type="presOf" srcId="{71CF08A5-008D-458B-9B24-7E5830A2CAA6}" destId="{51782008-4D3A-4896-9243-901A5DF7DE2F}" srcOrd="0" destOrd="0" presId="urn:microsoft.com/office/officeart/2005/8/layout/default"/>
    <dgm:cxn modelId="{23A5F6B8-52AC-43EE-ADB6-F4F48F09379C}" type="presOf" srcId="{0E201F9E-B30D-4EA4-9032-F248F506576F}" destId="{4F3EEF34-FF60-4B1C-8B1F-3D7D2EE6B1E5}" srcOrd="0" destOrd="0" presId="urn:microsoft.com/office/officeart/2005/8/layout/default"/>
    <dgm:cxn modelId="{C77625CA-C783-4BF3-85D4-88E642FE36A9}" type="presOf" srcId="{12F5D573-B7BC-4906-94C9-54086C78FFBF}" destId="{19A1349F-8C49-4C8E-B524-3FA5BF4DC9C4}" srcOrd="0" destOrd="0" presId="urn:microsoft.com/office/officeart/2005/8/layout/default"/>
    <dgm:cxn modelId="{85BDB1D1-1F63-44B0-81B3-AA5BD0E1A4B6}" type="presOf" srcId="{45A8B01B-7A83-48E5-B94F-F3B4378D3FA4}" destId="{BB6473CF-0F51-4970-8CCA-17DDB10E427A}" srcOrd="0" destOrd="0" presId="urn:microsoft.com/office/officeart/2005/8/layout/default"/>
    <dgm:cxn modelId="{6D4638D3-9C8D-4416-A268-9F4266B463F0}" srcId="{45A8B01B-7A83-48E5-B94F-F3B4378D3FA4}" destId="{FAC5A72F-5957-4090-8E0C-3E0BE2A9DC1E}" srcOrd="1" destOrd="0" parTransId="{F52FA442-91C7-44FE-BB17-169668F44B13}" sibTransId="{43FFE9D7-EE86-4622-9EFE-A10367AD0EE4}"/>
    <dgm:cxn modelId="{1209FCE4-B218-487D-AC19-35C6A9A08CBC}" type="presOf" srcId="{69068B9A-3938-4C30-A793-0A7E0DAE6CE6}" destId="{C6CEF9C6-BBDC-477D-A5B5-3668396ECA48}" srcOrd="0" destOrd="0" presId="urn:microsoft.com/office/officeart/2005/8/layout/default"/>
    <dgm:cxn modelId="{8ACA12EA-256A-4203-8939-013A911C2E9D}" srcId="{45A8B01B-7A83-48E5-B94F-F3B4378D3FA4}" destId="{0E201F9E-B30D-4EA4-9032-F248F506576F}" srcOrd="10" destOrd="0" parTransId="{D80A0A72-5807-4768-A7C3-486147897395}" sibTransId="{CF42CA7E-7C34-48B4-9F91-BA5B9E44721B}"/>
    <dgm:cxn modelId="{0F9951F0-E296-42AF-A237-2EE3FE9BA055}" srcId="{45A8B01B-7A83-48E5-B94F-F3B4378D3FA4}" destId="{A9824D1E-45B6-4406-ABEC-C7A187A31F84}" srcOrd="9" destOrd="0" parTransId="{989045F7-EFB9-43ED-996B-8E21AAE9F585}" sibTransId="{39FEF864-AD2A-4AC0-B3D2-93849487FC2C}"/>
    <dgm:cxn modelId="{70C9C8F7-998C-4D3C-AB0F-5586862E71C3}" srcId="{45A8B01B-7A83-48E5-B94F-F3B4378D3FA4}" destId="{A6BDB192-9BF3-434E-99FB-4DE9EA144314}" srcOrd="11" destOrd="0" parTransId="{27143736-2B96-4D07-AF5B-BA2A02957AA0}" sibTransId="{9C9E145A-3231-4E8A-A366-690DD9D2B4BA}"/>
    <dgm:cxn modelId="{9DB7A57B-9E86-4EFD-9422-F5A9840E4E2E}" type="presParOf" srcId="{BB6473CF-0F51-4970-8CCA-17DDB10E427A}" destId="{B582792E-ED5F-4E83-97DE-F764717B2EB0}" srcOrd="0" destOrd="0" presId="urn:microsoft.com/office/officeart/2005/8/layout/default"/>
    <dgm:cxn modelId="{871539EC-DF3B-46B8-AFFA-8E2014E02A84}" type="presParOf" srcId="{BB6473CF-0F51-4970-8CCA-17DDB10E427A}" destId="{437826C3-AF05-46D9-BF62-FF9C0B049703}" srcOrd="1" destOrd="0" presId="urn:microsoft.com/office/officeart/2005/8/layout/default"/>
    <dgm:cxn modelId="{0954E6D7-063A-4EF5-ABFC-81961B285264}" type="presParOf" srcId="{BB6473CF-0F51-4970-8CCA-17DDB10E427A}" destId="{4ABACC71-6A11-4C55-AEA5-8EB653F5B478}" srcOrd="2" destOrd="0" presId="urn:microsoft.com/office/officeart/2005/8/layout/default"/>
    <dgm:cxn modelId="{6E15E368-ED84-4AEA-B087-55B6CC0239BE}" type="presParOf" srcId="{BB6473CF-0F51-4970-8CCA-17DDB10E427A}" destId="{540578C2-9E98-43EB-A5B1-4D8ED64AE674}" srcOrd="3" destOrd="0" presId="urn:microsoft.com/office/officeart/2005/8/layout/default"/>
    <dgm:cxn modelId="{D9B71D98-7165-4D5E-8BC9-CEBC22D31951}" type="presParOf" srcId="{BB6473CF-0F51-4970-8CCA-17DDB10E427A}" destId="{64B09172-75CA-4A49-98C5-9AFE4A86B4BC}" srcOrd="4" destOrd="0" presId="urn:microsoft.com/office/officeart/2005/8/layout/default"/>
    <dgm:cxn modelId="{239632CA-6355-4A74-AD18-2D1CB58F2445}" type="presParOf" srcId="{BB6473CF-0F51-4970-8CCA-17DDB10E427A}" destId="{8B1CA50C-913E-4C39-91AB-AB1C369F4A35}" srcOrd="5" destOrd="0" presId="urn:microsoft.com/office/officeart/2005/8/layout/default"/>
    <dgm:cxn modelId="{0609F172-BEA0-4B4C-8A9A-28BC81AE2098}" type="presParOf" srcId="{BB6473CF-0F51-4970-8CCA-17DDB10E427A}" destId="{FBC3144A-0BF1-4CFD-9D70-9871C9A4670E}" srcOrd="6" destOrd="0" presId="urn:microsoft.com/office/officeart/2005/8/layout/default"/>
    <dgm:cxn modelId="{F207C1B4-E5C5-441D-AC02-751CEE56E7DB}" type="presParOf" srcId="{BB6473CF-0F51-4970-8CCA-17DDB10E427A}" destId="{F36412E4-AA51-496D-B60B-F098AA01AC54}" srcOrd="7" destOrd="0" presId="urn:microsoft.com/office/officeart/2005/8/layout/default"/>
    <dgm:cxn modelId="{51ACB632-0F39-4906-8D8A-655AF5A05E8A}" type="presParOf" srcId="{BB6473CF-0F51-4970-8CCA-17DDB10E427A}" destId="{044964D8-E648-435C-9D34-A71D40763734}" srcOrd="8" destOrd="0" presId="urn:microsoft.com/office/officeart/2005/8/layout/default"/>
    <dgm:cxn modelId="{A5DB7FA7-6758-48FF-9B7A-551815853361}" type="presParOf" srcId="{BB6473CF-0F51-4970-8CCA-17DDB10E427A}" destId="{3A516226-B278-48CE-9BC9-40A526B3924F}" srcOrd="9" destOrd="0" presId="urn:microsoft.com/office/officeart/2005/8/layout/default"/>
    <dgm:cxn modelId="{5682AF7C-2349-450A-A891-42762A3A7C3F}" type="presParOf" srcId="{BB6473CF-0F51-4970-8CCA-17DDB10E427A}" destId="{21969DBA-2F33-4A84-883D-52F2D14A32C2}" srcOrd="10" destOrd="0" presId="urn:microsoft.com/office/officeart/2005/8/layout/default"/>
    <dgm:cxn modelId="{4CA9ABE5-F690-420D-B7D4-679E7C3854EE}" type="presParOf" srcId="{BB6473CF-0F51-4970-8CCA-17DDB10E427A}" destId="{3FBF4582-C9B7-4184-95E2-DA088E6C89D1}" srcOrd="11" destOrd="0" presId="urn:microsoft.com/office/officeart/2005/8/layout/default"/>
    <dgm:cxn modelId="{E2864417-1605-404D-B0E0-8825D3C13CEC}" type="presParOf" srcId="{BB6473CF-0F51-4970-8CCA-17DDB10E427A}" destId="{19A1349F-8C49-4C8E-B524-3FA5BF4DC9C4}" srcOrd="12" destOrd="0" presId="urn:microsoft.com/office/officeart/2005/8/layout/default"/>
    <dgm:cxn modelId="{4CD54EDD-C17D-4AEC-A2DA-21EF2AA93726}" type="presParOf" srcId="{BB6473CF-0F51-4970-8CCA-17DDB10E427A}" destId="{CD8093AD-177C-4A4B-B416-3515228ECE72}" srcOrd="13" destOrd="0" presId="urn:microsoft.com/office/officeart/2005/8/layout/default"/>
    <dgm:cxn modelId="{CDB96053-ACE7-4CFD-A8EB-71B6FE14E7FA}" type="presParOf" srcId="{BB6473CF-0F51-4970-8CCA-17DDB10E427A}" destId="{C6CEF9C6-BBDC-477D-A5B5-3668396ECA48}" srcOrd="14" destOrd="0" presId="urn:microsoft.com/office/officeart/2005/8/layout/default"/>
    <dgm:cxn modelId="{3135A2C6-3E58-4C50-A2D0-EAB4488D8D27}" type="presParOf" srcId="{BB6473CF-0F51-4970-8CCA-17DDB10E427A}" destId="{392AEAB3-A39B-4218-A4FE-BCF65B9962CA}" srcOrd="15" destOrd="0" presId="urn:microsoft.com/office/officeart/2005/8/layout/default"/>
    <dgm:cxn modelId="{1119407D-194C-4879-8881-BDFAB1A5BCE3}" type="presParOf" srcId="{BB6473CF-0F51-4970-8CCA-17DDB10E427A}" destId="{668FC3C5-AD52-4BAD-AF07-E9F7C559A193}" srcOrd="16" destOrd="0" presId="urn:microsoft.com/office/officeart/2005/8/layout/default"/>
    <dgm:cxn modelId="{F6F2095B-C019-4B63-8C5A-CEA342604056}" type="presParOf" srcId="{BB6473CF-0F51-4970-8CCA-17DDB10E427A}" destId="{1A24075C-3D20-455C-A394-D84D6224D3EF}" srcOrd="17" destOrd="0" presId="urn:microsoft.com/office/officeart/2005/8/layout/default"/>
    <dgm:cxn modelId="{DE1B9D9E-5D5C-4B81-97B9-92EDD781D68A}" type="presParOf" srcId="{BB6473CF-0F51-4970-8CCA-17DDB10E427A}" destId="{0E6BAC29-6955-4115-959A-90D51F7A5FA6}" srcOrd="18" destOrd="0" presId="urn:microsoft.com/office/officeart/2005/8/layout/default"/>
    <dgm:cxn modelId="{B1764228-9FA2-4538-9C2E-D5957C853099}" type="presParOf" srcId="{BB6473CF-0F51-4970-8CCA-17DDB10E427A}" destId="{34B97529-DB63-45F0-8465-10A07C8DB101}" srcOrd="19" destOrd="0" presId="urn:microsoft.com/office/officeart/2005/8/layout/default"/>
    <dgm:cxn modelId="{C35A50E5-3DDA-4710-B348-FDB6FD2CE31B}" type="presParOf" srcId="{BB6473CF-0F51-4970-8CCA-17DDB10E427A}" destId="{4F3EEF34-FF60-4B1C-8B1F-3D7D2EE6B1E5}" srcOrd="20" destOrd="0" presId="urn:microsoft.com/office/officeart/2005/8/layout/default"/>
    <dgm:cxn modelId="{2D0E28A7-5769-478D-9E58-32CB55823194}" type="presParOf" srcId="{BB6473CF-0F51-4970-8CCA-17DDB10E427A}" destId="{E7C84F10-5004-48DA-85D2-234CA45864B3}" srcOrd="21" destOrd="0" presId="urn:microsoft.com/office/officeart/2005/8/layout/default"/>
    <dgm:cxn modelId="{9B86E2F0-B113-43E5-AA07-ED9CCB540D3E}" type="presParOf" srcId="{BB6473CF-0F51-4970-8CCA-17DDB10E427A}" destId="{30731805-709E-4345-AA8F-A159272BA7AE}" srcOrd="22" destOrd="0" presId="urn:microsoft.com/office/officeart/2005/8/layout/default"/>
    <dgm:cxn modelId="{29530237-A638-4CAA-AC08-6AB578D2EA03}" type="presParOf" srcId="{BB6473CF-0F51-4970-8CCA-17DDB10E427A}" destId="{B78D9135-5B6E-40FB-8F46-4091746AA42F}" srcOrd="23" destOrd="0" presId="urn:microsoft.com/office/officeart/2005/8/layout/default"/>
    <dgm:cxn modelId="{47D507A7-4D0D-458C-98AB-7E60D16A35E9}" type="presParOf" srcId="{BB6473CF-0F51-4970-8CCA-17DDB10E427A}" destId="{1AAB6387-0251-4788-8678-E63E61EA48BD}" srcOrd="24" destOrd="0" presId="urn:microsoft.com/office/officeart/2005/8/layout/default"/>
    <dgm:cxn modelId="{3E9B364A-6E35-41AC-B0A3-C703836F187D}" type="presParOf" srcId="{BB6473CF-0F51-4970-8CCA-17DDB10E427A}" destId="{8009352C-BE5B-4907-A97B-00293EB73BB8}" srcOrd="25" destOrd="0" presId="urn:microsoft.com/office/officeart/2005/8/layout/default"/>
    <dgm:cxn modelId="{680883E2-E4D4-4E3D-A11B-EBFF97D32CBF}" type="presParOf" srcId="{BB6473CF-0F51-4970-8CCA-17DDB10E427A}" destId="{51782008-4D3A-4896-9243-901A5DF7DE2F}" srcOrd="26"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82792E-ED5F-4E83-97DE-F764717B2EB0}">
      <dsp:nvSpPr>
        <dsp:cNvPr id="0" name=""/>
        <dsp:cNvSpPr/>
      </dsp:nvSpPr>
      <dsp:spPr>
        <a:xfrm>
          <a:off x="300305" y="2036"/>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Insufficient </a:t>
          </a:r>
          <a:r>
            <a:rPr lang="en-US" sz="1300" b="1" kern="1200"/>
            <a:t>queueing and security screening </a:t>
          </a:r>
          <a:r>
            <a:rPr lang="en-US" sz="1300" kern="1200"/>
            <a:t>area</a:t>
          </a:r>
        </a:p>
      </dsp:txBody>
      <dsp:txXfrm>
        <a:off x="300305" y="2036"/>
        <a:ext cx="1491682" cy="895009"/>
      </dsp:txXfrm>
    </dsp:sp>
    <dsp:sp modelId="{4ABACC71-6A11-4C55-AEA5-8EB653F5B478}">
      <dsp:nvSpPr>
        <dsp:cNvPr id="0" name=""/>
        <dsp:cNvSpPr/>
      </dsp:nvSpPr>
      <dsp:spPr>
        <a:xfrm>
          <a:off x="1941156" y="2036"/>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Sub-standard courtroom </a:t>
          </a:r>
          <a:r>
            <a:rPr lang="en-US" sz="1300" kern="1200"/>
            <a:t>space (size, site lines, acoustics)</a:t>
          </a:r>
        </a:p>
      </dsp:txBody>
      <dsp:txXfrm>
        <a:off x="1941156" y="2036"/>
        <a:ext cx="1491682" cy="895009"/>
      </dsp:txXfrm>
    </dsp:sp>
    <dsp:sp modelId="{64B09172-75CA-4A49-98C5-9AFE4A86B4BC}">
      <dsp:nvSpPr>
        <dsp:cNvPr id="0" name=""/>
        <dsp:cNvSpPr/>
      </dsp:nvSpPr>
      <dsp:spPr>
        <a:xfrm>
          <a:off x="3582006" y="2036"/>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Dysfunctional courtroom layouts</a:t>
          </a:r>
        </a:p>
      </dsp:txBody>
      <dsp:txXfrm>
        <a:off x="3582006" y="2036"/>
        <a:ext cx="1491682" cy="895009"/>
      </dsp:txXfrm>
    </dsp:sp>
    <dsp:sp modelId="{FBC3144A-0BF1-4CFD-9D70-9871C9A4670E}">
      <dsp:nvSpPr>
        <dsp:cNvPr id="0" name=""/>
        <dsp:cNvSpPr/>
      </dsp:nvSpPr>
      <dsp:spPr>
        <a:xfrm>
          <a:off x="5222856" y="2036"/>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Improper separation </a:t>
          </a:r>
          <a:r>
            <a:rPr lang="en-US" sz="1300" kern="1200"/>
            <a:t>of public and staff</a:t>
          </a:r>
        </a:p>
      </dsp:txBody>
      <dsp:txXfrm>
        <a:off x="5222856" y="2036"/>
        <a:ext cx="1491682" cy="895009"/>
      </dsp:txXfrm>
    </dsp:sp>
    <dsp:sp modelId="{044964D8-E648-435C-9D34-A71D40763734}">
      <dsp:nvSpPr>
        <dsp:cNvPr id="0" name=""/>
        <dsp:cNvSpPr/>
      </dsp:nvSpPr>
      <dsp:spPr>
        <a:xfrm>
          <a:off x="300305" y="1046214"/>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Lack of appropriate customer service area in court clerks</a:t>
          </a:r>
        </a:p>
      </dsp:txBody>
      <dsp:txXfrm>
        <a:off x="300305" y="1046214"/>
        <a:ext cx="1491682" cy="895009"/>
      </dsp:txXfrm>
    </dsp:sp>
    <dsp:sp modelId="{21969DBA-2F33-4A84-883D-52F2D14A32C2}">
      <dsp:nvSpPr>
        <dsp:cNvPr id="0" name=""/>
        <dsp:cNvSpPr/>
      </dsp:nvSpPr>
      <dsp:spPr>
        <a:xfrm>
          <a:off x="1941156" y="1046214"/>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Lack of appropriate attorney conference rooms</a:t>
          </a:r>
        </a:p>
      </dsp:txBody>
      <dsp:txXfrm>
        <a:off x="1941156" y="1046214"/>
        <a:ext cx="1491682" cy="895009"/>
      </dsp:txXfrm>
    </dsp:sp>
    <dsp:sp modelId="{19A1349F-8C49-4C8E-B524-3FA5BF4DC9C4}">
      <dsp:nvSpPr>
        <dsp:cNvPr id="0" name=""/>
        <dsp:cNvSpPr/>
      </dsp:nvSpPr>
      <dsp:spPr>
        <a:xfrm>
          <a:off x="3582006" y="1046214"/>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Lack of proper and </a:t>
          </a:r>
          <a:r>
            <a:rPr lang="en-US" sz="1300" b="1" kern="1200"/>
            <a:t>secure waiting areas</a:t>
          </a:r>
          <a:endParaRPr lang="en-US" sz="1300" kern="1200"/>
        </a:p>
      </dsp:txBody>
      <dsp:txXfrm>
        <a:off x="3582006" y="1046214"/>
        <a:ext cx="1491682" cy="895009"/>
      </dsp:txXfrm>
    </dsp:sp>
    <dsp:sp modelId="{C6CEF9C6-BBDC-477D-A5B5-3668396ECA48}">
      <dsp:nvSpPr>
        <dsp:cNvPr id="0" name=""/>
        <dsp:cNvSpPr/>
      </dsp:nvSpPr>
      <dsp:spPr>
        <a:xfrm>
          <a:off x="5222856" y="1046214"/>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Lack of </a:t>
          </a:r>
          <a:r>
            <a:rPr lang="en-US" sz="1300" b="1" kern="1200"/>
            <a:t>ADA </a:t>
          </a:r>
          <a:r>
            <a:rPr lang="en-US" sz="1300" kern="1200"/>
            <a:t>facilities throughout</a:t>
          </a:r>
        </a:p>
      </dsp:txBody>
      <dsp:txXfrm>
        <a:off x="5222856" y="1046214"/>
        <a:ext cx="1491682" cy="895009"/>
      </dsp:txXfrm>
    </dsp:sp>
    <dsp:sp modelId="{668FC3C5-AD52-4BAD-AF07-E9F7C559A193}">
      <dsp:nvSpPr>
        <dsp:cNvPr id="0" name=""/>
        <dsp:cNvSpPr/>
      </dsp:nvSpPr>
      <dsp:spPr>
        <a:xfrm>
          <a:off x="300305" y="2090391"/>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Significant </a:t>
          </a:r>
          <a:r>
            <a:rPr lang="en-US" sz="1300" b="1" kern="1200"/>
            <a:t>deferred maintenance </a:t>
          </a:r>
          <a:r>
            <a:rPr lang="en-US" sz="1300" kern="1200"/>
            <a:t>needs (energy systems)</a:t>
          </a:r>
        </a:p>
      </dsp:txBody>
      <dsp:txXfrm>
        <a:off x="300305" y="2090391"/>
        <a:ext cx="1491682" cy="895009"/>
      </dsp:txXfrm>
    </dsp:sp>
    <dsp:sp modelId="{0E6BAC29-6955-4115-959A-90D51F7A5FA6}">
      <dsp:nvSpPr>
        <dsp:cNvPr id="0" name=""/>
        <dsp:cNvSpPr/>
      </dsp:nvSpPr>
      <dsp:spPr>
        <a:xfrm>
          <a:off x="1941156" y="2090391"/>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Significant deferred maintenance needs (finishes and envelope)</a:t>
          </a:r>
        </a:p>
      </dsp:txBody>
      <dsp:txXfrm>
        <a:off x="1941156" y="2090391"/>
        <a:ext cx="1491682" cy="895009"/>
      </dsp:txXfrm>
    </dsp:sp>
    <dsp:sp modelId="{4F3EEF34-FF60-4B1C-8B1F-3D7D2EE6B1E5}">
      <dsp:nvSpPr>
        <dsp:cNvPr id="0" name=""/>
        <dsp:cNvSpPr/>
      </dsp:nvSpPr>
      <dsp:spPr>
        <a:xfrm>
          <a:off x="3582006" y="2090391"/>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Insufficient space </a:t>
          </a:r>
          <a:r>
            <a:rPr lang="en-US" sz="1300" kern="1200"/>
            <a:t>for current operations</a:t>
          </a:r>
        </a:p>
      </dsp:txBody>
      <dsp:txXfrm>
        <a:off x="3582006" y="2090391"/>
        <a:ext cx="1491682" cy="895009"/>
      </dsp:txXfrm>
    </dsp:sp>
    <dsp:sp modelId="{30731805-709E-4345-AA8F-A159272BA7AE}">
      <dsp:nvSpPr>
        <dsp:cNvPr id="0" name=""/>
        <dsp:cNvSpPr/>
      </dsp:nvSpPr>
      <dsp:spPr>
        <a:xfrm>
          <a:off x="5222856" y="2090391"/>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Lack of growth space</a:t>
          </a:r>
        </a:p>
      </dsp:txBody>
      <dsp:txXfrm>
        <a:off x="5222856" y="2090391"/>
        <a:ext cx="1491682" cy="895009"/>
      </dsp:txXfrm>
    </dsp:sp>
    <dsp:sp modelId="{1AAB6387-0251-4788-8678-E63E61EA48BD}">
      <dsp:nvSpPr>
        <dsp:cNvPr id="0" name=""/>
        <dsp:cNvSpPr/>
      </dsp:nvSpPr>
      <dsp:spPr>
        <a:xfrm>
          <a:off x="1941156" y="3134569"/>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b="1" kern="1200"/>
            <a:t>Unsafe in-custody movement </a:t>
          </a:r>
          <a:r>
            <a:rPr lang="en-US" sz="1300" kern="1200"/>
            <a:t>from jail to court</a:t>
          </a:r>
        </a:p>
      </dsp:txBody>
      <dsp:txXfrm>
        <a:off x="1941156" y="3134569"/>
        <a:ext cx="1491682" cy="895009"/>
      </dsp:txXfrm>
    </dsp:sp>
    <dsp:sp modelId="{51782008-4D3A-4896-9243-901A5DF7DE2F}">
      <dsp:nvSpPr>
        <dsp:cNvPr id="0" name=""/>
        <dsp:cNvSpPr/>
      </dsp:nvSpPr>
      <dsp:spPr>
        <a:xfrm>
          <a:off x="3582006" y="3134569"/>
          <a:ext cx="1491682" cy="89500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Building not seismically stable</a:t>
          </a:r>
        </a:p>
      </dsp:txBody>
      <dsp:txXfrm>
        <a:off x="3582006" y="3134569"/>
        <a:ext cx="1491682" cy="89500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1400" b="0" i="0">
                <a:solidFill>
                  <a:srgbClr val="3A3838"/>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6" name="Holder 6"/>
          <p:cNvSpPr>
            <a:spLocks noGrp="1"/>
          </p:cNvSpPr>
          <p:nvPr>
            <p:ph type="sldNum" sz="quarter" idx="7"/>
          </p:nvPr>
        </p:nvSpPr>
        <p:spPr/>
        <p:txBody>
          <a:bodyPr lIns="0" tIns="0" rIns="0" bIns="0"/>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0" i="0">
                <a:solidFill>
                  <a:srgbClr val="3A3838"/>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6" name="Holder 6"/>
          <p:cNvSpPr>
            <a:spLocks noGrp="1"/>
          </p:cNvSpPr>
          <p:nvPr>
            <p:ph type="sldNum" sz="quarter" idx="7"/>
          </p:nvPr>
        </p:nvSpPr>
        <p:spPr/>
        <p:txBody>
          <a:bodyPr lIns="0" tIns="0" rIns="0" bIns="0"/>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400" b="0" i="0">
                <a:solidFill>
                  <a:srgbClr val="3A3838"/>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7" name="Holder 7"/>
          <p:cNvSpPr>
            <a:spLocks noGrp="1"/>
          </p:cNvSpPr>
          <p:nvPr>
            <p:ph type="sldNum" sz="quarter" idx="7"/>
          </p:nvPr>
        </p:nvSpPr>
        <p:spPr/>
        <p:txBody>
          <a:bodyPr lIns="0" tIns="0" rIns="0" bIns="0"/>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4577460" y="1651761"/>
            <a:ext cx="4542282" cy="272796"/>
          </a:xfrm>
          <a:prstGeom prst="rect">
            <a:avLst/>
          </a:prstGeom>
        </p:spPr>
      </p:pic>
      <p:pic>
        <p:nvPicPr>
          <p:cNvPr id="17" name="bg object 17"/>
          <p:cNvPicPr/>
          <p:nvPr/>
        </p:nvPicPr>
        <p:blipFill>
          <a:blip r:embed="rId3" cstate="print"/>
          <a:stretch>
            <a:fillRect/>
          </a:stretch>
        </p:blipFill>
        <p:spPr>
          <a:xfrm>
            <a:off x="4577460" y="2474976"/>
            <a:ext cx="5298821" cy="272796"/>
          </a:xfrm>
          <a:prstGeom prst="rect">
            <a:avLst/>
          </a:prstGeom>
        </p:spPr>
      </p:pic>
      <p:pic>
        <p:nvPicPr>
          <p:cNvPr id="18" name="bg object 18"/>
          <p:cNvPicPr/>
          <p:nvPr/>
        </p:nvPicPr>
        <p:blipFill>
          <a:blip r:embed="rId4" cstate="print"/>
          <a:stretch>
            <a:fillRect/>
          </a:stretch>
        </p:blipFill>
        <p:spPr>
          <a:xfrm>
            <a:off x="4577460" y="3023616"/>
            <a:ext cx="5741035" cy="272796"/>
          </a:xfrm>
          <a:prstGeom prst="rect">
            <a:avLst/>
          </a:prstGeom>
        </p:spPr>
      </p:pic>
      <p:pic>
        <p:nvPicPr>
          <p:cNvPr id="19" name="bg object 19"/>
          <p:cNvPicPr/>
          <p:nvPr/>
        </p:nvPicPr>
        <p:blipFill>
          <a:blip r:embed="rId5" cstate="print"/>
          <a:stretch>
            <a:fillRect/>
          </a:stretch>
        </p:blipFill>
        <p:spPr>
          <a:xfrm>
            <a:off x="4577460" y="3572509"/>
            <a:ext cx="5155438" cy="272795"/>
          </a:xfrm>
          <a:prstGeom prst="rect">
            <a:avLst/>
          </a:prstGeom>
        </p:spPr>
      </p:pic>
      <p:pic>
        <p:nvPicPr>
          <p:cNvPr id="20" name="bg object 20"/>
          <p:cNvPicPr/>
          <p:nvPr/>
        </p:nvPicPr>
        <p:blipFill>
          <a:blip r:embed="rId6" cstate="print"/>
          <a:stretch>
            <a:fillRect/>
          </a:stretch>
        </p:blipFill>
        <p:spPr>
          <a:xfrm>
            <a:off x="2009267" y="1605661"/>
            <a:ext cx="1124051" cy="272796"/>
          </a:xfrm>
          <a:prstGeom prst="rect">
            <a:avLst/>
          </a:prstGeom>
        </p:spPr>
      </p:pic>
      <p:pic>
        <p:nvPicPr>
          <p:cNvPr id="21" name="bg object 21"/>
          <p:cNvPicPr/>
          <p:nvPr/>
        </p:nvPicPr>
        <p:blipFill>
          <a:blip r:embed="rId7" cstate="print"/>
          <a:stretch>
            <a:fillRect/>
          </a:stretch>
        </p:blipFill>
        <p:spPr>
          <a:xfrm>
            <a:off x="2009267" y="1878456"/>
            <a:ext cx="1702181" cy="211836"/>
          </a:xfrm>
          <a:prstGeom prst="rect">
            <a:avLst/>
          </a:prstGeom>
        </p:spPr>
      </p:pic>
      <p:pic>
        <p:nvPicPr>
          <p:cNvPr id="22" name="bg object 22"/>
          <p:cNvPicPr/>
          <p:nvPr/>
        </p:nvPicPr>
        <p:blipFill>
          <a:blip r:embed="rId8" cstate="print"/>
          <a:stretch>
            <a:fillRect/>
          </a:stretch>
        </p:blipFill>
        <p:spPr>
          <a:xfrm>
            <a:off x="2009267" y="3146170"/>
            <a:ext cx="1299971" cy="272796"/>
          </a:xfrm>
          <a:prstGeom prst="rect">
            <a:avLst/>
          </a:prstGeom>
        </p:spPr>
      </p:pic>
      <p:pic>
        <p:nvPicPr>
          <p:cNvPr id="23" name="bg object 23"/>
          <p:cNvPicPr/>
          <p:nvPr/>
        </p:nvPicPr>
        <p:blipFill>
          <a:blip r:embed="rId9" cstate="print"/>
          <a:stretch>
            <a:fillRect/>
          </a:stretch>
        </p:blipFill>
        <p:spPr>
          <a:xfrm>
            <a:off x="2009267" y="3418916"/>
            <a:ext cx="2179828" cy="212140"/>
          </a:xfrm>
          <a:prstGeom prst="rect">
            <a:avLst/>
          </a:prstGeom>
        </p:spPr>
      </p:pic>
      <p:pic>
        <p:nvPicPr>
          <p:cNvPr id="24" name="bg object 24"/>
          <p:cNvPicPr/>
          <p:nvPr/>
        </p:nvPicPr>
        <p:blipFill>
          <a:blip r:embed="rId10" cstate="print"/>
          <a:stretch>
            <a:fillRect/>
          </a:stretch>
        </p:blipFill>
        <p:spPr>
          <a:xfrm>
            <a:off x="2009267" y="3632580"/>
            <a:ext cx="1276604" cy="211836"/>
          </a:xfrm>
          <a:prstGeom prst="rect">
            <a:avLst/>
          </a:prstGeom>
        </p:spPr>
      </p:pic>
      <p:sp>
        <p:nvSpPr>
          <p:cNvPr id="25" name="bg object 25"/>
          <p:cNvSpPr/>
          <p:nvPr/>
        </p:nvSpPr>
        <p:spPr>
          <a:xfrm>
            <a:off x="3259074" y="2468117"/>
            <a:ext cx="1226820" cy="1600200"/>
          </a:xfrm>
          <a:custGeom>
            <a:avLst/>
            <a:gdLst/>
            <a:ahLst/>
            <a:cxnLst/>
            <a:rect l="l" t="t" r="r" b="b"/>
            <a:pathLst>
              <a:path w="1226820" h="1600200">
                <a:moveTo>
                  <a:pt x="1226820" y="0"/>
                </a:moveTo>
                <a:lnTo>
                  <a:pt x="851915" y="0"/>
                </a:lnTo>
                <a:lnTo>
                  <a:pt x="851915" y="1600200"/>
                </a:lnTo>
                <a:lnTo>
                  <a:pt x="1195577" y="1600200"/>
                </a:lnTo>
              </a:path>
              <a:path w="1226820" h="1600200">
                <a:moveTo>
                  <a:pt x="851915" y="800100"/>
                </a:moveTo>
                <a:lnTo>
                  <a:pt x="0" y="800100"/>
                </a:lnTo>
              </a:path>
            </a:pathLst>
          </a:custGeom>
          <a:ln w="25400">
            <a:solidFill>
              <a:srgbClr val="82D9E2"/>
            </a:solidFill>
          </a:ln>
        </p:spPr>
        <p:txBody>
          <a:bodyPr wrap="square" lIns="0" tIns="0" rIns="0" bIns="0" rtlCol="0"/>
          <a:lstStyle/>
          <a:p>
            <a:endParaRPr/>
          </a:p>
        </p:txBody>
      </p:sp>
      <p:sp>
        <p:nvSpPr>
          <p:cNvPr id="26" name="bg object 26"/>
          <p:cNvSpPr/>
          <p:nvPr/>
        </p:nvSpPr>
        <p:spPr>
          <a:xfrm>
            <a:off x="3094482" y="1754885"/>
            <a:ext cx="1391920" cy="0"/>
          </a:xfrm>
          <a:custGeom>
            <a:avLst/>
            <a:gdLst/>
            <a:ahLst/>
            <a:cxnLst/>
            <a:rect l="l" t="t" r="r" b="b"/>
            <a:pathLst>
              <a:path w="1391920">
                <a:moveTo>
                  <a:pt x="1391412" y="0"/>
                </a:moveTo>
                <a:lnTo>
                  <a:pt x="0" y="0"/>
                </a:lnTo>
              </a:path>
            </a:pathLst>
          </a:custGeom>
          <a:ln w="25400">
            <a:solidFill>
              <a:srgbClr val="82D9E2"/>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1400" b="0" i="0">
                <a:solidFill>
                  <a:srgbClr val="3A3838"/>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5" name="Holder 5"/>
          <p:cNvSpPr>
            <a:spLocks noGrp="1"/>
          </p:cNvSpPr>
          <p:nvPr>
            <p:ph type="sldNum" sz="quarter" idx="7"/>
          </p:nvPr>
        </p:nvSpPr>
        <p:spPr/>
        <p:txBody>
          <a:bodyPr lIns="0" tIns="0" rIns="0" bIns="0"/>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4" name="Holder 4"/>
          <p:cNvSpPr>
            <a:spLocks noGrp="1"/>
          </p:cNvSpPr>
          <p:nvPr>
            <p:ph type="sldNum" sz="quarter" idx="7"/>
          </p:nvPr>
        </p:nvSpPr>
        <p:spPr/>
        <p:txBody>
          <a:bodyPr lIns="0" tIns="0" rIns="0" bIns="0"/>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601981" y="1006092"/>
            <a:ext cx="10872843" cy="215444"/>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601133" y="1554480"/>
            <a:ext cx="10972800" cy="138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59678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34772" y="1009903"/>
            <a:ext cx="4537659" cy="716914"/>
          </a:xfrm>
          <a:prstGeom prst="rect">
            <a:avLst/>
          </a:prstGeom>
        </p:spPr>
        <p:txBody>
          <a:bodyPr wrap="square" lIns="0" tIns="0" rIns="0" bIns="0">
            <a:spAutoFit/>
          </a:bodyPr>
          <a:lstStyle>
            <a:lvl1pPr>
              <a:defRPr sz="1400" b="0" i="0">
                <a:solidFill>
                  <a:srgbClr val="3A3838"/>
                </a:solidFill>
                <a:latin typeface="Arial"/>
                <a:cs typeface="Arial"/>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10/9/2024</a:t>
            </a:fld>
            <a:endParaRPr lang="en-US"/>
          </a:p>
        </p:txBody>
      </p:sp>
      <p:sp>
        <p:nvSpPr>
          <p:cNvPr id="6" name="Holder 6"/>
          <p:cNvSpPr>
            <a:spLocks noGrp="1"/>
          </p:cNvSpPr>
          <p:nvPr>
            <p:ph type="sldNum" sz="quarter" idx="7"/>
          </p:nvPr>
        </p:nvSpPr>
        <p:spPr>
          <a:xfrm>
            <a:off x="9903662" y="6559217"/>
            <a:ext cx="1386840" cy="139065"/>
          </a:xfrm>
          <a:prstGeom prst="rect">
            <a:avLst/>
          </a:prstGeom>
        </p:spPr>
        <p:txBody>
          <a:bodyPr wrap="square" lIns="0" tIns="0" rIns="0" bIns="0">
            <a:spAutoFit/>
          </a:bodyPr>
          <a:lstStyle>
            <a:lvl1pPr>
              <a:defRPr sz="800" b="0" i="0">
                <a:solidFill>
                  <a:srgbClr val="FF6600"/>
                </a:solidFill>
                <a:latin typeface="Arial"/>
                <a:cs typeface="Arial"/>
              </a:defRPr>
            </a:lvl1p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a:t>
            </a:fld>
            <a:r>
              <a:rPr spc="-15" dirty="0"/>
              <a:t> </a:t>
            </a:r>
            <a:r>
              <a:rPr dirty="0"/>
              <a:t>of</a:t>
            </a:r>
            <a:r>
              <a:rPr spc="-15" dirty="0"/>
              <a:t> </a:t>
            </a:r>
            <a:r>
              <a:rPr spc="-25" dirty="0"/>
              <a:t>47</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jfi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3.png"/><Relationship Id="rId7" Type="http://schemas.openxmlformats.org/officeDocument/2006/relationships/diagramQuickStyle" Target="../diagrams/quickStyle1.xml"/><Relationship Id="rId2" Type="http://schemas.openxmlformats.org/officeDocument/2006/relationships/image" Target="../media/image12.png"/><Relationship Id="rId1" Type="http://schemas.openxmlformats.org/officeDocument/2006/relationships/slideLayout" Target="../slideLayouts/slideLayout5.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4.png"/><Relationship Id="rId9" Type="http://schemas.microsoft.com/office/2007/relationships/diagramDrawing" Target="../diagrams/drawing1.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5.xml"/><Relationship Id="rId6" Type="http://schemas.openxmlformats.org/officeDocument/2006/relationships/image" Target="../media/image19.jpg"/><Relationship Id="rId5" Type="http://schemas.openxmlformats.org/officeDocument/2006/relationships/image" Target="../media/image18.png"/><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336"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393939"/>
          </a:solid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3175" rIns="0" bIns="0" rtlCol="0">
            <a:spAutoFit/>
          </a:body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1</a:t>
            </a:fld>
            <a:r>
              <a:rPr spc="-15" dirty="0"/>
              <a:t> </a:t>
            </a:r>
            <a:r>
              <a:rPr dirty="0"/>
              <a:t>of</a:t>
            </a:r>
            <a:r>
              <a:rPr spc="-15" dirty="0"/>
              <a:t> </a:t>
            </a:r>
            <a:r>
              <a:rPr spc="-25" dirty="0"/>
              <a:t>47</a:t>
            </a:r>
          </a:p>
        </p:txBody>
      </p:sp>
      <p:pic>
        <p:nvPicPr>
          <p:cNvPr id="11" name="Picture 10" descr="A building with a ramp and a railing">
            <a:extLst>
              <a:ext uri="{FF2B5EF4-FFF2-40B4-BE49-F238E27FC236}">
                <a16:creationId xmlns:a16="http://schemas.microsoft.com/office/drawing/2014/main" id="{BAF30E5E-EE3D-DF76-086D-1F84641991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5737" y="3001060"/>
            <a:ext cx="4724400" cy="3543300"/>
          </a:xfrm>
          <a:prstGeom prst="rect">
            <a:avLst/>
          </a:prstGeom>
        </p:spPr>
      </p:pic>
      <p:sp>
        <p:nvSpPr>
          <p:cNvPr id="12" name="TextBox 11">
            <a:extLst>
              <a:ext uri="{FF2B5EF4-FFF2-40B4-BE49-F238E27FC236}">
                <a16:creationId xmlns:a16="http://schemas.microsoft.com/office/drawing/2014/main" id="{96A48075-C02E-7093-CA75-85645F874DEF}"/>
              </a:ext>
            </a:extLst>
          </p:cNvPr>
          <p:cNvSpPr txBox="1"/>
          <p:nvPr/>
        </p:nvSpPr>
        <p:spPr>
          <a:xfrm>
            <a:off x="1371600" y="3048000"/>
            <a:ext cx="4532274" cy="3754874"/>
          </a:xfrm>
          <a:prstGeom prst="rect">
            <a:avLst/>
          </a:prstGeom>
          <a:noFill/>
        </p:spPr>
        <p:txBody>
          <a:bodyPr wrap="square" rtlCol="0">
            <a:spAutoFit/>
          </a:bodyPr>
          <a:lstStyle/>
          <a:p>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Teton County </a:t>
            </a:r>
          </a:p>
          <a:p>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Justice Center </a:t>
            </a:r>
          </a:p>
          <a:p>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SPET Initiative</a:t>
            </a:r>
          </a:p>
          <a:p>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November 5, 2024</a:t>
            </a:r>
          </a:p>
          <a:p>
            <a:r>
              <a:rPr lang="en-US" sz="4400" b="1" dirty="0">
                <a:solidFill>
                  <a:schemeClr val="bg1"/>
                </a:solidFill>
                <a:latin typeface="Calibri" panose="020F0502020204030204" pitchFamily="34" charset="0"/>
                <a:ea typeface="Calibri" panose="020F0502020204030204" pitchFamily="34" charset="0"/>
                <a:cs typeface="Calibri" panose="020F0502020204030204" pitchFamily="34" charset="0"/>
              </a:rPr>
              <a:t>Election </a:t>
            </a:r>
          </a:p>
          <a:p>
            <a:endParaRPr lang="en-US" dirty="0">
              <a:solidFill>
                <a:schemeClr val="bg1"/>
              </a:solidFill>
            </a:endParaRPr>
          </a:p>
        </p:txBody>
      </p:sp>
      <p:pic>
        <p:nvPicPr>
          <p:cNvPr id="14" name="Picture 13" descr="A blue and white logo with mountains in the background&#10;&#10;Description automatically generated">
            <a:extLst>
              <a:ext uri="{FF2B5EF4-FFF2-40B4-BE49-F238E27FC236}">
                <a16:creationId xmlns:a16="http://schemas.microsoft.com/office/drawing/2014/main" id="{DCEC4F1A-43A9-C214-0969-2B9518661C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 y="0"/>
            <a:ext cx="4103805" cy="272278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BB62E3-C380-5813-59FB-1D593A79055C}"/>
              </a:ext>
            </a:extLst>
          </p:cNvPr>
          <p:cNvSpPr txBox="1"/>
          <p:nvPr/>
        </p:nvSpPr>
        <p:spPr>
          <a:xfrm>
            <a:off x="4082469" y="320456"/>
            <a:ext cx="7652331" cy="6217087"/>
          </a:xfrm>
          <a:prstGeom prst="rect">
            <a:avLst/>
          </a:prstGeom>
          <a:noFill/>
        </p:spPr>
        <p:txBody>
          <a:bodyPr wrap="square" rtlCol="0">
            <a:spAutoFit/>
          </a:bodyPr>
          <a:lstStyle/>
          <a:p>
            <a:pPr algn="ctr"/>
            <a:r>
              <a:rPr lang="en-US" sz="2800" b="1" dirty="0"/>
              <a:t>Public Services Provided</a:t>
            </a:r>
          </a:p>
          <a:p>
            <a:pPr algn="ctr"/>
            <a:endParaRPr lang="en-US" sz="2800" b="1" dirty="0"/>
          </a:p>
          <a:p>
            <a:pPr algn="l"/>
            <a:r>
              <a:rPr lang="en-US" b="1" u="sng" dirty="0"/>
              <a:t>Courthouse Building</a:t>
            </a:r>
          </a:p>
          <a:p>
            <a:endParaRPr lang="en-US" dirty="0"/>
          </a:p>
          <a:p>
            <a:r>
              <a:rPr lang="en-US" dirty="0"/>
              <a:t>District Court, 9th Judicial District, Teton County</a:t>
            </a:r>
          </a:p>
          <a:p>
            <a:endParaRPr lang="en-US" dirty="0"/>
          </a:p>
          <a:p>
            <a:r>
              <a:rPr lang="en-US" dirty="0"/>
              <a:t>Circuit Court of the 9th Judicial District</a:t>
            </a:r>
          </a:p>
          <a:p>
            <a:endParaRPr lang="en-US" dirty="0"/>
          </a:p>
          <a:p>
            <a:r>
              <a:rPr lang="en-US" dirty="0"/>
              <a:t>Teton County and Prosecuting Attorney</a:t>
            </a:r>
          </a:p>
          <a:p>
            <a:endParaRPr lang="en-US" dirty="0"/>
          </a:p>
          <a:p>
            <a:r>
              <a:rPr lang="en-US" dirty="0"/>
              <a:t>Clerk of the District Court</a:t>
            </a:r>
          </a:p>
          <a:p>
            <a:endParaRPr lang="en-US" dirty="0"/>
          </a:p>
          <a:p>
            <a:r>
              <a:rPr lang="en-US" dirty="0"/>
              <a:t>Teton County Sheriff's Office</a:t>
            </a:r>
          </a:p>
          <a:p>
            <a:pPr algn="l"/>
            <a:endParaRPr lang="en-US" sz="1800" b="1" dirty="0"/>
          </a:p>
          <a:p>
            <a:pPr algn="l"/>
            <a:r>
              <a:rPr lang="en-US" b="1" u="sng" dirty="0"/>
              <a:t>Jail/ Detention Center</a:t>
            </a:r>
            <a:r>
              <a:rPr lang="en-US" sz="1800" b="1" u="sng" dirty="0"/>
              <a:t> Building</a:t>
            </a:r>
          </a:p>
          <a:p>
            <a:pPr algn="l"/>
            <a:endParaRPr lang="en-US" b="1" dirty="0"/>
          </a:p>
          <a:p>
            <a:pPr algn="l"/>
            <a:r>
              <a:rPr lang="en-US" dirty="0"/>
              <a:t>Teton County Sheriff's Office/ Detention Facility</a:t>
            </a:r>
          </a:p>
          <a:p>
            <a:pPr algn="l"/>
            <a:endParaRPr lang="en-US" dirty="0"/>
          </a:p>
          <a:p>
            <a:pPr algn="l"/>
            <a:r>
              <a:rPr lang="en-US" dirty="0"/>
              <a:t>911 Dispatch </a:t>
            </a:r>
          </a:p>
          <a:p>
            <a:pPr algn="l"/>
            <a:endParaRPr lang="en-US" sz="1800" b="1" dirty="0"/>
          </a:p>
          <a:p>
            <a:endParaRPr lang="en-US" b="1" dirty="0"/>
          </a:p>
        </p:txBody>
      </p:sp>
      <p:pic>
        <p:nvPicPr>
          <p:cNvPr id="14" name="Picture 13" descr="A blue and white logo with mountains in the background&#10;&#10;Description automatically generated">
            <a:extLst>
              <a:ext uri="{FF2B5EF4-FFF2-40B4-BE49-F238E27FC236}">
                <a16:creationId xmlns:a16="http://schemas.microsoft.com/office/drawing/2014/main" id="{22EF4D48-64E0-EB89-9822-987D760543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 y="0"/>
            <a:ext cx="4103805" cy="2722780"/>
          </a:xfrm>
          <a:prstGeom prst="rect">
            <a:avLst/>
          </a:prstGeom>
        </p:spPr>
      </p:pic>
    </p:spTree>
    <p:extLst>
      <p:ext uri="{BB962C8B-B14F-4D97-AF65-F5344CB8AC3E}">
        <p14:creationId xmlns:p14="http://schemas.microsoft.com/office/powerpoint/2010/main" val="275358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70027" y="5996025"/>
            <a:ext cx="2899537" cy="544372"/>
          </a:xfrm>
          <a:prstGeom prst="rect">
            <a:avLst/>
          </a:prstGeom>
        </p:spPr>
      </p:pic>
      <p:pic>
        <p:nvPicPr>
          <p:cNvPr id="6" name="object 6"/>
          <p:cNvPicPr/>
          <p:nvPr/>
        </p:nvPicPr>
        <p:blipFill>
          <a:blip r:embed="rId3" cstate="print"/>
          <a:stretch>
            <a:fillRect/>
          </a:stretch>
        </p:blipFill>
        <p:spPr>
          <a:xfrm>
            <a:off x="370027" y="352628"/>
            <a:ext cx="6632829" cy="363016"/>
          </a:xfrm>
          <a:prstGeom prst="rect">
            <a:avLst/>
          </a:prstGeom>
        </p:spPr>
      </p:pic>
      <p:sp>
        <p:nvSpPr>
          <p:cNvPr id="7" name="object 7"/>
          <p:cNvSpPr txBox="1"/>
          <p:nvPr/>
        </p:nvSpPr>
        <p:spPr>
          <a:xfrm>
            <a:off x="436575" y="754506"/>
            <a:ext cx="6133465" cy="1000760"/>
          </a:xfrm>
          <a:prstGeom prst="rect">
            <a:avLst/>
          </a:prstGeom>
        </p:spPr>
        <p:txBody>
          <a:bodyPr vert="horz" wrap="square" lIns="0" tIns="12065" rIns="0" bIns="0" rtlCol="0">
            <a:spAutoFit/>
          </a:bodyPr>
          <a:lstStyle/>
          <a:p>
            <a:pPr marL="12700" marR="5080">
              <a:lnSpc>
                <a:spcPct val="100000"/>
              </a:lnSpc>
              <a:spcBef>
                <a:spcPts val="95"/>
              </a:spcBef>
            </a:pPr>
            <a:r>
              <a:rPr sz="1600" i="1" dirty="0">
                <a:latin typeface="Arial"/>
                <a:cs typeface="Arial"/>
              </a:rPr>
              <a:t>“The</a:t>
            </a:r>
            <a:r>
              <a:rPr sz="1600" i="1" spc="5" dirty="0">
                <a:latin typeface="Arial"/>
                <a:cs typeface="Arial"/>
              </a:rPr>
              <a:t> </a:t>
            </a:r>
            <a:r>
              <a:rPr sz="1600" i="1" dirty="0">
                <a:latin typeface="Arial"/>
                <a:cs typeface="Arial"/>
              </a:rPr>
              <a:t>current</a:t>
            </a:r>
            <a:r>
              <a:rPr sz="1600" i="1" spc="45" dirty="0">
                <a:latin typeface="Arial"/>
                <a:cs typeface="Arial"/>
              </a:rPr>
              <a:t> </a:t>
            </a:r>
            <a:r>
              <a:rPr sz="1600" i="1" dirty="0">
                <a:latin typeface="Arial"/>
                <a:cs typeface="Arial"/>
              </a:rPr>
              <a:t>courthouse</a:t>
            </a:r>
            <a:r>
              <a:rPr sz="1600" i="1" spc="35" dirty="0">
                <a:latin typeface="Arial"/>
                <a:cs typeface="Arial"/>
              </a:rPr>
              <a:t> </a:t>
            </a:r>
            <a:r>
              <a:rPr sz="1600" i="1" dirty="0">
                <a:latin typeface="Arial"/>
                <a:cs typeface="Arial"/>
              </a:rPr>
              <a:t>lacks</a:t>
            </a:r>
            <a:r>
              <a:rPr sz="1600" i="1" spc="10" dirty="0">
                <a:latin typeface="Arial"/>
                <a:cs typeface="Arial"/>
              </a:rPr>
              <a:t> </a:t>
            </a:r>
            <a:r>
              <a:rPr sz="1600" i="1" dirty="0">
                <a:latin typeface="Arial"/>
                <a:cs typeface="Arial"/>
              </a:rPr>
              <a:t>modern</a:t>
            </a:r>
            <a:r>
              <a:rPr sz="1600" i="1" spc="30" dirty="0">
                <a:latin typeface="Arial"/>
                <a:cs typeface="Arial"/>
              </a:rPr>
              <a:t> </a:t>
            </a:r>
            <a:r>
              <a:rPr sz="1600" i="1" dirty="0">
                <a:latin typeface="Arial"/>
                <a:cs typeface="Arial"/>
              </a:rPr>
              <a:t>courthouse</a:t>
            </a:r>
            <a:r>
              <a:rPr sz="1600" i="1" spc="30" dirty="0">
                <a:latin typeface="Arial"/>
                <a:cs typeface="Arial"/>
              </a:rPr>
              <a:t> </a:t>
            </a:r>
            <a:r>
              <a:rPr sz="1600" i="1" dirty="0">
                <a:latin typeface="Arial"/>
                <a:cs typeface="Arial"/>
              </a:rPr>
              <a:t>security</a:t>
            </a:r>
            <a:r>
              <a:rPr sz="1600" i="1" spc="30" dirty="0">
                <a:latin typeface="Arial"/>
                <a:cs typeface="Arial"/>
              </a:rPr>
              <a:t> </a:t>
            </a:r>
            <a:r>
              <a:rPr sz="1600" i="1" spc="-10" dirty="0">
                <a:latin typeface="Arial"/>
                <a:cs typeface="Arial"/>
              </a:rPr>
              <a:t>features </a:t>
            </a:r>
            <a:r>
              <a:rPr sz="1600" dirty="0">
                <a:latin typeface="Arial"/>
                <a:cs typeface="Arial"/>
              </a:rPr>
              <a:t>which</a:t>
            </a:r>
            <a:r>
              <a:rPr sz="1600" spc="-85" dirty="0">
                <a:latin typeface="Arial"/>
                <a:cs typeface="Arial"/>
              </a:rPr>
              <a:t> </a:t>
            </a:r>
            <a:r>
              <a:rPr sz="1600" b="1" dirty="0">
                <a:latin typeface="Arial"/>
                <a:cs typeface="Arial"/>
              </a:rPr>
              <a:t>increases</a:t>
            </a:r>
            <a:r>
              <a:rPr sz="1600" b="1" spc="10" dirty="0">
                <a:latin typeface="Arial"/>
                <a:cs typeface="Arial"/>
              </a:rPr>
              <a:t> </a:t>
            </a:r>
            <a:r>
              <a:rPr sz="1600" b="1" dirty="0">
                <a:latin typeface="Arial"/>
                <a:cs typeface="Arial"/>
              </a:rPr>
              <a:t>risks</a:t>
            </a:r>
            <a:r>
              <a:rPr sz="1600" b="1" spc="10" dirty="0">
                <a:latin typeface="Arial"/>
                <a:cs typeface="Arial"/>
              </a:rPr>
              <a:t> </a:t>
            </a:r>
            <a:r>
              <a:rPr sz="1600" b="1" dirty="0">
                <a:latin typeface="Arial"/>
                <a:cs typeface="Arial"/>
              </a:rPr>
              <a:t>to</a:t>
            </a:r>
            <a:r>
              <a:rPr sz="1600" b="1" spc="10" dirty="0">
                <a:latin typeface="Arial"/>
                <a:cs typeface="Arial"/>
              </a:rPr>
              <a:t> </a:t>
            </a:r>
            <a:r>
              <a:rPr sz="1600" b="1" dirty="0">
                <a:latin typeface="Arial"/>
                <a:cs typeface="Arial"/>
              </a:rPr>
              <a:t>staff</a:t>
            </a:r>
            <a:r>
              <a:rPr sz="1600" b="1" spc="15" dirty="0">
                <a:latin typeface="Arial"/>
                <a:cs typeface="Arial"/>
              </a:rPr>
              <a:t> </a:t>
            </a:r>
            <a:r>
              <a:rPr sz="1600" b="1" dirty="0">
                <a:latin typeface="Arial"/>
                <a:cs typeface="Arial"/>
              </a:rPr>
              <a:t>and public</a:t>
            </a:r>
            <a:r>
              <a:rPr sz="1600" b="1" spc="30" dirty="0">
                <a:latin typeface="Arial"/>
                <a:cs typeface="Arial"/>
              </a:rPr>
              <a:t> </a:t>
            </a:r>
            <a:r>
              <a:rPr sz="1600" b="1" dirty="0">
                <a:latin typeface="Arial"/>
                <a:cs typeface="Arial"/>
              </a:rPr>
              <a:t>safety.</a:t>
            </a:r>
            <a:r>
              <a:rPr sz="1600" b="1" spc="340" dirty="0">
                <a:latin typeface="Arial"/>
                <a:cs typeface="Arial"/>
              </a:rPr>
              <a:t> </a:t>
            </a:r>
            <a:r>
              <a:rPr sz="1600" dirty="0">
                <a:latin typeface="Arial"/>
                <a:cs typeface="Arial"/>
              </a:rPr>
              <a:t>Many</a:t>
            </a:r>
            <a:r>
              <a:rPr sz="1600" spc="-70" dirty="0">
                <a:latin typeface="Arial"/>
                <a:cs typeface="Arial"/>
              </a:rPr>
              <a:t> </a:t>
            </a:r>
            <a:r>
              <a:rPr sz="1600" dirty="0">
                <a:latin typeface="Arial"/>
                <a:cs typeface="Arial"/>
              </a:rPr>
              <a:t>of</a:t>
            </a:r>
            <a:r>
              <a:rPr sz="1600" spc="-65" dirty="0">
                <a:latin typeface="Arial"/>
                <a:cs typeface="Arial"/>
              </a:rPr>
              <a:t> </a:t>
            </a:r>
            <a:r>
              <a:rPr sz="1600" spc="-10" dirty="0">
                <a:latin typeface="Arial"/>
                <a:cs typeface="Arial"/>
              </a:rPr>
              <a:t>these </a:t>
            </a:r>
            <a:r>
              <a:rPr sz="1600" dirty="0">
                <a:latin typeface="Arial"/>
                <a:cs typeface="Arial"/>
              </a:rPr>
              <a:t>deficiencies</a:t>
            </a:r>
            <a:r>
              <a:rPr sz="1600" spc="-5" dirty="0">
                <a:latin typeface="Arial"/>
                <a:cs typeface="Arial"/>
              </a:rPr>
              <a:t> </a:t>
            </a:r>
            <a:r>
              <a:rPr sz="1600" dirty="0">
                <a:latin typeface="Arial"/>
                <a:cs typeface="Arial"/>
              </a:rPr>
              <a:t>may</a:t>
            </a:r>
            <a:r>
              <a:rPr sz="1600" spc="40" dirty="0">
                <a:latin typeface="Arial"/>
                <a:cs typeface="Arial"/>
              </a:rPr>
              <a:t> </a:t>
            </a:r>
            <a:r>
              <a:rPr sz="1600" dirty="0">
                <a:latin typeface="Arial"/>
                <a:cs typeface="Arial"/>
              </a:rPr>
              <a:t>not</a:t>
            </a:r>
            <a:r>
              <a:rPr sz="1600" spc="30" dirty="0">
                <a:latin typeface="Arial"/>
                <a:cs typeface="Arial"/>
              </a:rPr>
              <a:t> </a:t>
            </a:r>
            <a:r>
              <a:rPr sz="1600" dirty="0">
                <a:latin typeface="Arial"/>
                <a:cs typeface="Arial"/>
              </a:rPr>
              <a:t>be</a:t>
            </a:r>
            <a:r>
              <a:rPr sz="1600" spc="15" dirty="0">
                <a:latin typeface="Arial"/>
                <a:cs typeface="Arial"/>
              </a:rPr>
              <a:t> </a:t>
            </a:r>
            <a:r>
              <a:rPr sz="1600" dirty="0">
                <a:latin typeface="Arial"/>
                <a:cs typeface="Arial"/>
              </a:rPr>
              <a:t>remedied</a:t>
            </a:r>
            <a:r>
              <a:rPr sz="1600" spc="125" dirty="0">
                <a:latin typeface="Arial"/>
                <a:cs typeface="Arial"/>
              </a:rPr>
              <a:t> </a:t>
            </a:r>
            <a:r>
              <a:rPr sz="1600" dirty="0">
                <a:latin typeface="Arial"/>
                <a:cs typeface="Arial"/>
              </a:rPr>
              <a:t>without</a:t>
            </a:r>
            <a:r>
              <a:rPr sz="1600" spc="15" dirty="0">
                <a:latin typeface="Arial"/>
                <a:cs typeface="Arial"/>
              </a:rPr>
              <a:t> </a:t>
            </a:r>
            <a:r>
              <a:rPr sz="1600" dirty="0">
                <a:latin typeface="Arial"/>
                <a:cs typeface="Arial"/>
              </a:rPr>
              <a:t>substantial</a:t>
            </a:r>
            <a:r>
              <a:rPr sz="1600" spc="35" dirty="0">
                <a:latin typeface="Arial"/>
                <a:cs typeface="Arial"/>
              </a:rPr>
              <a:t> </a:t>
            </a:r>
            <a:r>
              <a:rPr sz="1600" spc="-10" dirty="0">
                <a:latin typeface="Arial"/>
                <a:cs typeface="Arial"/>
              </a:rPr>
              <a:t>remodeling </a:t>
            </a:r>
            <a:r>
              <a:rPr sz="1600" i="1" dirty="0">
                <a:latin typeface="Arial"/>
                <a:cs typeface="Arial"/>
              </a:rPr>
              <a:t>and/or</a:t>
            </a:r>
            <a:r>
              <a:rPr sz="1600" i="1" spc="50" dirty="0">
                <a:latin typeface="Arial"/>
                <a:cs typeface="Arial"/>
              </a:rPr>
              <a:t> </a:t>
            </a:r>
            <a:r>
              <a:rPr sz="1600" i="1" dirty="0">
                <a:latin typeface="Arial"/>
                <a:cs typeface="Arial"/>
              </a:rPr>
              <a:t>additions</a:t>
            </a:r>
            <a:r>
              <a:rPr sz="1600" i="1" spc="30" dirty="0">
                <a:latin typeface="Arial"/>
                <a:cs typeface="Arial"/>
              </a:rPr>
              <a:t> </a:t>
            </a:r>
            <a:r>
              <a:rPr sz="1600" i="1" dirty="0">
                <a:latin typeface="Arial"/>
                <a:cs typeface="Arial"/>
              </a:rPr>
              <a:t>or</a:t>
            </a:r>
            <a:r>
              <a:rPr sz="1600" i="1" spc="50" dirty="0">
                <a:latin typeface="Arial"/>
                <a:cs typeface="Arial"/>
              </a:rPr>
              <a:t> </a:t>
            </a:r>
            <a:r>
              <a:rPr sz="1600" i="1" dirty="0">
                <a:latin typeface="Arial"/>
                <a:cs typeface="Arial"/>
              </a:rPr>
              <a:t>new</a:t>
            </a:r>
            <a:r>
              <a:rPr sz="1600" i="1" spc="30" dirty="0">
                <a:latin typeface="Arial"/>
                <a:cs typeface="Arial"/>
              </a:rPr>
              <a:t> </a:t>
            </a:r>
            <a:r>
              <a:rPr sz="1600" i="1" spc="-10" dirty="0">
                <a:latin typeface="Arial"/>
                <a:cs typeface="Arial"/>
              </a:rPr>
              <a:t>construction”</a:t>
            </a:r>
            <a:endParaRPr sz="1600" dirty="0">
              <a:latin typeface="Arial"/>
              <a:cs typeface="Arial"/>
            </a:endParaRPr>
          </a:p>
        </p:txBody>
      </p:sp>
      <p:pic>
        <p:nvPicPr>
          <p:cNvPr id="8" name="object 8"/>
          <p:cNvPicPr/>
          <p:nvPr/>
        </p:nvPicPr>
        <p:blipFill>
          <a:blip r:embed="rId4" cstate="print"/>
          <a:stretch>
            <a:fillRect/>
          </a:stretch>
        </p:blipFill>
        <p:spPr>
          <a:xfrm>
            <a:off x="10264140" y="5992367"/>
            <a:ext cx="1569720" cy="658368"/>
          </a:xfrm>
          <a:prstGeom prst="rect">
            <a:avLst/>
          </a:prstGeom>
        </p:spPr>
      </p:pic>
      <p:sp>
        <p:nvSpPr>
          <p:cNvPr id="9" name="object 9"/>
          <p:cNvSpPr txBox="1">
            <a:spLocks noGrp="1"/>
          </p:cNvSpPr>
          <p:nvPr>
            <p:ph type="sldNum" sz="quarter" idx="7"/>
          </p:nvPr>
        </p:nvSpPr>
        <p:spPr>
          <a:prstGeom prst="rect">
            <a:avLst/>
          </a:prstGeom>
        </p:spPr>
        <p:txBody>
          <a:bodyPr vert="horz" wrap="square" lIns="0" tIns="3175" rIns="0" bIns="0" rtlCol="0">
            <a:spAutoFit/>
          </a:body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3</a:t>
            </a:fld>
            <a:r>
              <a:rPr spc="-15" dirty="0"/>
              <a:t> </a:t>
            </a:r>
            <a:r>
              <a:rPr dirty="0"/>
              <a:t>of</a:t>
            </a:r>
            <a:r>
              <a:rPr spc="-15" dirty="0"/>
              <a:t> </a:t>
            </a:r>
            <a:r>
              <a:rPr spc="-25" dirty="0"/>
              <a:t>47</a:t>
            </a:r>
          </a:p>
        </p:txBody>
      </p:sp>
      <p:sp>
        <p:nvSpPr>
          <p:cNvPr id="11" name="TextBox 10">
            <a:extLst>
              <a:ext uri="{FF2B5EF4-FFF2-40B4-BE49-F238E27FC236}">
                <a16:creationId xmlns:a16="http://schemas.microsoft.com/office/drawing/2014/main" id="{69E4FCA7-831B-05D4-D9AE-88591CFCCD6A}"/>
              </a:ext>
            </a:extLst>
          </p:cNvPr>
          <p:cNvSpPr txBox="1"/>
          <p:nvPr/>
        </p:nvSpPr>
        <p:spPr>
          <a:xfrm>
            <a:off x="7494986" y="352628"/>
            <a:ext cx="4114800" cy="175432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1800" dirty="0">
                <a:solidFill>
                  <a:schemeClr val="bg1"/>
                </a:solidFill>
                <a:latin typeface="+mj-lt"/>
              </a:rPr>
              <a:t>National Center for State Courts (NCSC) Security &amp; Space Analysis Assessment was completed on the Courthouse.  Current space is 47,000 SF, the assessment recommended 64,000 SF along with identifying several deficiencies.</a:t>
            </a:r>
          </a:p>
        </p:txBody>
      </p:sp>
      <p:graphicFrame>
        <p:nvGraphicFramePr>
          <p:cNvPr id="14" name="object 5">
            <a:extLst>
              <a:ext uri="{FF2B5EF4-FFF2-40B4-BE49-F238E27FC236}">
                <a16:creationId xmlns:a16="http://schemas.microsoft.com/office/drawing/2014/main" id="{9807F5C2-D5A9-273B-A105-AE4BEA704C57}"/>
              </a:ext>
            </a:extLst>
          </p:cNvPr>
          <p:cNvGraphicFramePr/>
          <p:nvPr>
            <p:extLst>
              <p:ext uri="{D42A27DB-BD31-4B8C-83A1-F6EECF244321}">
                <p14:modId xmlns:p14="http://schemas.microsoft.com/office/powerpoint/2010/main" val="2381914505"/>
              </p:ext>
            </p:extLst>
          </p:nvPr>
        </p:nvGraphicFramePr>
        <p:xfrm>
          <a:off x="436575" y="1843278"/>
          <a:ext cx="7014845" cy="403161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2145792" y="0"/>
            <a:ext cx="10046208" cy="6857999"/>
          </a:xfrm>
          <a:prstGeom prst="rect">
            <a:avLst/>
          </a:prstGeom>
        </p:spPr>
      </p:pic>
      <p:pic>
        <p:nvPicPr>
          <p:cNvPr id="3" name="object 3"/>
          <p:cNvPicPr/>
          <p:nvPr/>
        </p:nvPicPr>
        <p:blipFill>
          <a:blip r:embed="rId3" cstate="print"/>
          <a:stretch>
            <a:fillRect/>
          </a:stretch>
        </p:blipFill>
        <p:spPr>
          <a:xfrm>
            <a:off x="312420" y="711708"/>
            <a:ext cx="1097280" cy="1097279"/>
          </a:xfrm>
          <a:prstGeom prst="rect">
            <a:avLst/>
          </a:prstGeom>
        </p:spPr>
      </p:pic>
      <p:grpSp>
        <p:nvGrpSpPr>
          <p:cNvPr id="4" name="object 4"/>
          <p:cNvGrpSpPr/>
          <p:nvPr/>
        </p:nvGrpSpPr>
        <p:grpSpPr>
          <a:xfrm>
            <a:off x="243468" y="2019935"/>
            <a:ext cx="1637664" cy="868044"/>
            <a:chOff x="243468" y="2019935"/>
            <a:chExt cx="1637664" cy="868044"/>
          </a:xfrm>
        </p:grpSpPr>
        <p:pic>
          <p:nvPicPr>
            <p:cNvPr id="5" name="object 5"/>
            <p:cNvPicPr/>
            <p:nvPr/>
          </p:nvPicPr>
          <p:blipFill>
            <a:blip r:embed="rId4" cstate="print"/>
            <a:stretch>
              <a:fillRect/>
            </a:stretch>
          </p:blipFill>
          <p:spPr>
            <a:xfrm>
              <a:off x="379476" y="2024507"/>
              <a:ext cx="440055" cy="211836"/>
            </a:xfrm>
            <a:prstGeom prst="rect">
              <a:avLst/>
            </a:prstGeom>
          </p:spPr>
        </p:pic>
        <p:pic>
          <p:nvPicPr>
            <p:cNvPr id="6" name="object 6"/>
            <p:cNvPicPr/>
            <p:nvPr/>
          </p:nvPicPr>
          <p:blipFill>
            <a:blip r:embed="rId5" cstate="print"/>
            <a:stretch>
              <a:fillRect/>
            </a:stretch>
          </p:blipFill>
          <p:spPr>
            <a:xfrm>
              <a:off x="731519" y="2019935"/>
              <a:ext cx="383286" cy="219456"/>
            </a:xfrm>
            <a:prstGeom prst="rect">
              <a:avLst/>
            </a:prstGeom>
          </p:spPr>
        </p:pic>
        <p:pic>
          <p:nvPicPr>
            <p:cNvPr id="7" name="object 7"/>
            <p:cNvPicPr/>
            <p:nvPr/>
          </p:nvPicPr>
          <p:blipFill>
            <a:blip r:embed="rId6" cstate="print"/>
            <a:stretch>
              <a:fillRect/>
            </a:stretch>
          </p:blipFill>
          <p:spPr>
            <a:xfrm>
              <a:off x="243468" y="2269651"/>
              <a:ext cx="1637147" cy="617912"/>
            </a:xfrm>
            <a:prstGeom prst="rect">
              <a:avLst/>
            </a:prstGeom>
          </p:spPr>
        </p:pic>
      </p:grpSp>
      <p:sp>
        <p:nvSpPr>
          <p:cNvPr id="8" name="object 8"/>
          <p:cNvSpPr txBox="1">
            <a:spLocks noGrp="1"/>
          </p:cNvSpPr>
          <p:nvPr>
            <p:ph type="sldNum" sz="quarter" idx="7"/>
          </p:nvPr>
        </p:nvSpPr>
        <p:spPr>
          <a:prstGeom prst="rect">
            <a:avLst/>
          </a:prstGeom>
        </p:spPr>
        <p:txBody>
          <a:bodyPr vert="horz" wrap="square" lIns="0" tIns="3175" rIns="0" bIns="0" rtlCol="0">
            <a:spAutoFit/>
          </a:bodyPr>
          <a:lstStyle/>
          <a:p>
            <a:pPr marL="12700">
              <a:lnSpc>
                <a:spcPct val="100000"/>
              </a:lnSpc>
              <a:spcBef>
                <a:spcPts val="25"/>
              </a:spcBef>
            </a:pPr>
            <a:r>
              <a:rPr dirty="0"/>
              <a:t>May</a:t>
            </a:r>
            <a:r>
              <a:rPr spc="-20" dirty="0"/>
              <a:t> </a:t>
            </a:r>
            <a:r>
              <a:rPr dirty="0"/>
              <a:t>13,</a:t>
            </a:r>
            <a:r>
              <a:rPr spc="-15" dirty="0"/>
              <a:t> </a:t>
            </a:r>
            <a:r>
              <a:rPr dirty="0"/>
              <a:t>2024</a:t>
            </a:r>
            <a:r>
              <a:rPr spc="190" dirty="0"/>
              <a:t>  </a:t>
            </a:r>
            <a:r>
              <a:rPr dirty="0"/>
              <a:t>Page</a:t>
            </a:r>
            <a:r>
              <a:rPr spc="-10" dirty="0"/>
              <a:t> </a:t>
            </a:r>
            <a:fld id="{81D60167-4931-47E6-BA6A-407CBD079E47}" type="slidenum">
              <a:rPr dirty="0"/>
              <a:t>4</a:t>
            </a:fld>
            <a:r>
              <a:rPr spc="-15" dirty="0"/>
              <a:t> </a:t>
            </a:r>
            <a:r>
              <a:rPr dirty="0"/>
              <a:t>of</a:t>
            </a:r>
            <a:r>
              <a:rPr spc="-15" dirty="0"/>
              <a:t> </a:t>
            </a:r>
            <a:r>
              <a:rPr spc="-25" dirty="0"/>
              <a:t>47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6142-D363-EBC4-3613-49813D76ECA1}"/>
              </a:ext>
            </a:extLst>
          </p:cNvPr>
          <p:cNvSpPr>
            <a:spLocks noGrp="1"/>
          </p:cNvSpPr>
          <p:nvPr>
            <p:ph type="title"/>
          </p:nvPr>
        </p:nvSpPr>
        <p:spPr>
          <a:xfrm>
            <a:off x="1975486" y="1006093"/>
            <a:ext cx="8154632" cy="293975"/>
          </a:xfrm>
        </p:spPr>
        <p:txBody>
          <a:bodyPr/>
          <a:lstStyle/>
          <a:p>
            <a:r>
              <a:rPr lang="en-US" sz="1800" dirty="0">
                <a:solidFill>
                  <a:schemeClr val="tx1"/>
                </a:solidFill>
              </a:rPr>
              <a:t>FINANCES</a:t>
            </a:r>
            <a:br>
              <a:rPr lang="en-US" sz="1800" dirty="0">
                <a:solidFill>
                  <a:schemeClr val="tx1"/>
                </a:solidFill>
              </a:rPr>
            </a:br>
            <a:endParaRPr lang="en-US" sz="1800" dirty="0">
              <a:solidFill>
                <a:schemeClr val="tx1"/>
              </a:solidFill>
            </a:endParaRPr>
          </a:p>
        </p:txBody>
      </p:sp>
      <p:sp>
        <p:nvSpPr>
          <p:cNvPr id="3" name="Text Placeholder 2">
            <a:extLst>
              <a:ext uri="{FF2B5EF4-FFF2-40B4-BE49-F238E27FC236}">
                <a16:creationId xmlns:a16="http://schemas.microsoft.com/office/drawing/2014/main" id="{4F27A31F-7BD1-13B5-0885-9770AD1DB4E5}"/>
              </a:ext>
            </a:extLst>
          </p:cNvPr>
          <p:cNvSpPr>
            <a:spLocks noGrp="1"/>
          </p:cNvSpPr>
          <p:nvPr>
            <p:ph type="body" sz="quarter" idx="10"/>
          </p:nvPr>
        </p:nvSpPr>
        <p:spPr>
          <a:xfrm>
            <a:off x="1995539" y="1682365"/>
            <a:ext cx="8332653" cy="2446824"/>
          </a:xfrm>
        </p:spPr>
        <p:txBody>
          <a:bodyPr/>
          <a:lstStyle/>
          <a:p>
            <a:r>
              <a:rPr lang="en-US" sz="2000" dirty="0"/>
              <a:t>Scenario 1 is when no SPET funding is approved and the County chooses to borrow all the funds.</a:t>
            </a:r>
          </a:p>
          <a:p>
            <a:endParaRPr lang="en-US" sz="2000" dirty="0"/>
          </a:p>
          <a:p>
            <a:r>
              <a:rPr lang="en-US" sz="2000" dirty="0"/>
              <a:t>Scenario 2 with the full penny SPET and Lease Revenue Bonds to cover the cash flow shortfall is the least expensive option, completes the project in the same approximate timeframe as scenario 1, and SPET collections ends in 2029.</a:t>
            </a:r>
          </a:p>
          <a:p>
            <a:endParaRPr lang="en-US" sz="1300" dirty="0"/>
          </a:p>
          <a:p>
            <a:endParaRPr lang="en-US" sz="1300" dirty="0"/>
          </a:p>
          <a:p>
            <a:endParaRPr lang="en-US" sz="1300" dirty="0"/>
          </a:p>
        </p:txBody>
      </p:sp>
      <p:pic>
        <p:nvPicPr>
          <p:cNvPr id="11" name="Picture 10">
            <a:extLst>
              <a:ext uri="{FF2B5EF4-FFF2-40B4-BE49-F238E27FC236}">
                <a16:creationId xmlns:a16="http://schemas.microsoft.com/office/drawing/2014/main" id="{128B5F28-FAE5-987E-4C9F-2E4E7B754B31}"/>
              </a:ext>
            </a:extLst>
          </p:cNvPr>
          <p:cNvPicPr>
            <a:picLocks noChangeAspect="1"/>
          </p:cNvPicPr>
          <p:nvPr/>
        </p:nvPicPr>
        <p:blipFill>
          <a:blip r:embed="rId2"/>
          <a:stretch>
            <a:fillRect/>
          </a:stretch>
        </p:blipFill>
        <p:spPr>
          <a:xfrm>
            <a:off x="9040228" y="6315410"/>
            <a:ext cx="1627773" cy="542591"/>
          </a:xfrm>
          <a:prstGeom prst="rect">
            <a:avLst/>
          </a:prstGeom>
        </p:spPr>
      </p:pic>
      <p:graphicFrame>
        <p:nvGraphicFramePr>
          <p:cNvPr id="7" name="Table 6">
            <a:extLst>
              <a:ext uri="{FF2B5EF4-FFF2-40B4-BE49-F238E27FC236}">
                <a16:creationId xmlns:a16="http://schemas.microsoft.com/office/drawing/2014/main" id="{880E51BB-0343-5972-0D60-F0451FC1411A}"/>
              </a:ext>
            </a:extLst>
          </p:cNvPr>
          <p:cNvGraphicFramePr>
            <a:graphicFrameLocks noGrp="1"/>
          </p:cNvGraphicFramePr>
          <p:nvPr/>
        </p:nvGraphicFramePr>
        <p:xfrm>
          <a:off x="214220" y="3810000"/>
          <a:ext cx="11677163" cy="2145876"/>
        </p:xfrm>
        <a:graphic>
          <a:graphicData uri="http://schemas.openxmlformats.org/drawingml/2006/table">
            <a:tbl>
              <a:tblPr/>
              <a:tblGrid>
                <a:gridCol w="3604867">
                  <a:extLst>
                    <a:ext uri="{9D8B030D-6E8A-4147-A177-3AD203B41FA5}">
                      <a16:colId xmlns:a16="http://schemas.microsoft.com/office/drawing/2014/main" val="4159428262"/>
                    </a:ext>
                  </a:extLst>
                </a:gridCol>
                <a:gridCol w="1128367">
                  <a:extLst>
                    <a:ext uri="{9D8B030D-6E8A-4147-A177-3AD203B41FA5}">
                      <a16:colId xmlns:a16="http://schemas.microsoft.com/office/drawing/2014/main" val="3510933160"/>
                    </a:ext>
                  </a:extLst>
                </a:gridCol>
                <a:gridCol w="1585567">
                  <a:extLst>
                    <a:ext uri="{9D8B030D-6E8A-4147-A177-3AD203B41FA5}">
                      <a16:colId xmlns:a16="http://schemas.microsoft.com/office/drawing/2014/main" val="4043470122"/>
                    </a:ext>
                  </a:extLst>
                </a:gridCol>
                <a:gridCol w="1188691">
                  <a:extLst>
                    <a:ext uri="{9D8B030D-6E8A-4147-A177-3AD203B41FA5}">
                      <a16:colId xmlns:a16="http://schemas.microsoft.com/office/drawing/2014/main" val="1272372845"/>
                    </a:ext>
                  </a:extLst>
                </a:gridCol>
                <a:gridCol w="2112617">
                  <a:extLst>
                    <a:ext uri="{9D8B030D-6E8A-4147-A177-3AD203B41FA5}">
                      <a16:colId xmlns:a16="http://schemas.microsoft.com/office/drawing/2014/main" val="1941152034"/>
                    </a:ext>
                  </a:extLst>
                </a:gridCol>
                <a:gridCol w="2057054">
                  <a:extLst>
                    <a:ext uri="{9D8B030D-6E8A-4147-A177-3AD203B41FA5}">
                      <a16:colId xmlns:a16="http://schemas.microsoft.com/office/drawing/2014/main" val="1036945932"/>
                    </a:ext>
                  </a:extLst>
                </a:gridCol>
              </a:tblGrid>
              <a:tr h="504168">
                <a:tc>
                  <a:txBody>
                    <a:bodyPr/>
                    <a:lstStyle/>
                    <a:p>
                      <a:pPr algn="l" fontAlgn="b"/>
                      <a:r>
                        <a:rPr lang="en-US" sz="1600" b="1" i="0" u="sng" strike="noStrike" dirty="0">
                          <a:solidFill>
                            <a:srgbClr val="000000"/>
                          </a:solidFill>
                          <a:effectLst/>
                          <a:latin typeface="Aptos Narrow" panose="020B0004020202020204" pitchFamily="34" charset="0"/>
                        </a:rPr>
                        <a:t>Scenario</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600" b="1" i="0" u="sng" strike="noStrike" dirty="0">
                          <a:solidFill>
                            <a:srgbClr val="000000"/>
                          </a:solidFill>
                          <a:effectLst/>
                          <a:latin typeface="Aptos Narrow" panose="020B0004020202020204" pitchFamily="34" charset="0"/>
                        </a:rPr>
                        <a:t> SPET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sng" strike="noStrike" dirty="0">
                          <a:solidFill>
                            <a:srgbClr val="000000"/>
                          </a:solidFill>
                          <a:effectLst/>
                          <a:latin typeface="Aptos Narrow" panose="020B0004020202020204" pitchFamily="34" charset="0"/>
                        </a:rPr>
                        <a:t>Approx. Total Cost</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sng" strike="noStrike" dirty="0">
                          <a:solidFill>
                            <a:srgbClr val="000000"/>
                          </a:solidFill>
                          <a:effectLst/>
                          <a:latin typeface="Aptos Narrow" panose="020B0004020202020204" pitchFamily="34" charset="0"/>
                        </a:rPr>
                        <a:t>SPET per year</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sng" strike="noStrike" dirty="0">
                          <a:solidFill>
                            <a:srgbClr val="000000"/>
                          </a:solidFill>
                          <a:effectLst/>
                          <a:latin typeface="Aptos Narrow" panose="020B0004020202020204" pitchFamily="34" charset="0"/>
                        </a:rPr>
                        <a:t>SPET collection end year</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sng" strike="noStrike">
                          <a:solidFill>
                            <a:srgbClr val="000000"/>
                          </a:solidFill>
                          <a:effectLst/>
                          <a:latin typeface="Aptos Narrow" panose="020B0004020202020204" pitchFamily="34" charset="0"/>
                        </a:rPr>
                        <a:t>APPROX. Financing cost</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1070514"/>
                  </a:ext>
                </a:extLst>
              </a:tr>
              <a:tr h="273618">
                <a:tc>
                  <a:txBody>
                    <a:bodyPr/>
                    <a:lstStyle/>
                    <a:p>
                      <a:pPr algn="l"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dirty="0">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6044473"/>
                  </a:ext>
                </a:extLst>
              </a:tr>
              <a:tr h="273618">
                <a:tc>
                  <a:txBody>
                    <a:bodyPr/>
                    <a:lstStyle/>
                    <a:p>
                      <a:pPr algn="l" fontAlgn="b"/>
                      <a:r>
                        <a:rPr lang="en-US" sz="1600" b="0" i="0" u="none" strike="noStrike">
                          <a:solidFill>
                            <a:srgbClr val="000000"/>
                          </a:solidFill>
                          <a:effectLst/>
                          <a:latin typeface="Aptos Narrow" panose="020B0004020202020204" pitchFamily="34" charset="0"/>
                        </a:rPr>
                        <a:t>1- NO SPET</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Aptos Narrow" panose="020B0004020202020204" pitchFamily="34" charset="0"/>
                        </a:rPr>
                        <a:t>$198,000,000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n/a</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n/a</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dirty="0">
                          <a:solidFill>
                            <a:srgbClr val="000000"/>
                          </a:solidFill>
                          <a:effectLst/>
                          <a:latin typeface="Aptos Narrow" panose="020B0004020202020204" pitchFamily="34" charset="0"/>
                        </a:rPr>
                        <a:t>$82,000,000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7038864"/>
                  </a:ext>
                </a:extLst>
              </a:tr>
              <a:tr h="273618">
                <a:tc>
                  <a:txBody>
                    <a:bodyPr/>
                    <a:lstStyle/>
                    <a:p>
                      <a:pPr algn="l"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dirty="0">
                          <a:solidFill>
                            <a:srgbClr val="000000"/>
                          </a:solidFill>
                          <a:effectLst/>
                          <a:latin typeface="Aptos Narrow" panose="020B0004020202020204" pitchFamily="34" charset="0"/>
                        </a:rPr>
                        <a:t> </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9110103"/>
                  </a:ext>
                </a:extLst>
              </a:tr>
              <a:tr h="273618">
                <a:tc>
                  <a:txBody>
                    <a:bodyPr/>
                    <a:lstStyle/>
                    <a:p>
                      <a:pPr algn="l" fontAlgn="b"/>
                      <a:r>
                        <a:rPr lang="en-US" sz="1600" b="0" i="0" u="none" strike="noStrike">
                          <a:solidFill>
                            <a:srgbClr val="000000"/>
                          </a:solidFill>
                          <a:effectLst/>
                          <a:latin typeface="Aptos Narrow" panose="020B0004020202020204" pitchFamily="34" charset="0"/>
                        </a:rPr>
                        <a:t>2- 1 PENNY SPET with Lease Revenue Bonds</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600" b="0" i="0" u="none" strike="noStrike" dirty="0">
                          <a:solidFill>
                            <a:srgbClr val="000000"/>
                          </a:solidFill>
                          <a:effectLst/>
                          <a:latin typeface="Aptos Narrow" panose="020B0004020202020204" pitchFamily="34" charset="0"/>
                        </a:rPr>
                        <a:t> $88,000,000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1" i="0" u="none" strike="noStrike" dirty="0">
                          <a:solidFill>
                            <a:srgbClr val="000000"/>
                          </a:solidFill>
                          <a:effectLst/>
                          <a:latin typeface="Aptos Narrow" panose="020B0004020202020204" pitchFamily="34" charset="0"/>
                        </a:rPr>
                        <a:t>$120,000,000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$22,000,000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a:solidFill>
                            <a:srgbClr val="000000"/>
                          </a:solidFill>
                          <a:effectLst/>
                          <a:latin typeface="Aptos Narrow" panose="020B0004020202020204" pitchFamily="34" charset="0"/>
                        </a:rPr>
                        <a:t>2029</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600" b="0" i="0" u="none" strike="noStrike" dirty="0">
                          <a:solidFill>
                            <a:srgbClr val="000000"/>
                          </a:solidFill>
                          <a:effectLst/>
                          <a:latin typeface="Aptos Narrow" panose="020B0004020202020204" pitchFamily="34" charset="0"/>
                        </a:rPr>
                        <a:t>$3,500,000</a:t>
                      </a: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628541"/>
                  </a:ext>
                </a:extLst>
              </a:tr>
              <a:tr h="273618">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1"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9442222"/>
                  </a:ext>
                </a:extLst>
              </a:tr>
              <a:tr h="273618">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en-US" sz="1600" b="0" i="0" u="none" strike="noStrike" dirty="0">
                        <a:solidFill>
                          <a:srgbClr val="000000"/>
                        </a:solidFill>
                        <a:effectLst/>
                        <a:latin typeface="Aptos Narrow" panose="020B0004020202020204" pitchFamily="34" charset="0"/>
                      </a:endParaRPr>
                    </a:p>
                  </a:txBody>
                  <a:tcPr marL="9352" marR="9352" marT="935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1431991"/>
                  </a:ext>
                </a:extLst>
              </a:tr>
            </a:tbl>
          </a:graphicData>
        </a:graphic>
      </p:graphicFrame>
      <p:sp>
        <p:nvSpPr>
          <p:cNvPr id="4" name="TextBox 3">
            <a:extLst>
              <a:ext uri="{FF2B5EF4-FFF2-40B4-BE49-F238E27FC236}">
                <a16:creationId xmlns:a16="http://schemas.microsoft.com/office/drawing/2014/main" id="{30275BC4-8B74-40A9-1648-43E74ECDE991}"/>
              </a:ext>
            </a:extLst>
          </p:cNvPr>
          <p:cNvSpPr txBox="1"/>
          <p:nvPr/>
        </p:nvSpPr>
        <p:spPr>
          <a:xfrm>
            <a:off x="7846262" y="323063"/>
            <a:ext cx="4114800" cy="1015663"/>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en-US" sz="6000" dirty="0">
                <a:solidFill>
                  <a:schemeClr val="bg1"/>
                </a:solidFill>
                <a:latin typeface="+mj-lt"/>
              </a:rPr>
              <a:t>2024</a:t>
            </a:r>
          </a:p>
        </p:txBody>
      </p:sp>
    </p:spTree>
    <p:extLst>
      <p:ext uri="{BB962C8B-B14F-4D97-AF65-F5344CB8AC3E}">
        <p14:creationId xmlns:p14="http://schemas.microsoft.com/office/powerpoint/2010/main" val="71100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2" name="Rectangle 106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a:extLst>
              <a:ext uri="{FF2B5EF4-FFF2-40B4-BE49-F238E27FC236}">
                <a16:creationId xmlns:a16="http://schemas.microsoft.com/office/drawing/2014/main" id="{95346073-430F-6DE6-A103-9DF4DA02F420}"/>
              </a:ext>
            </a:extLst>
          </p:cNvPr>
          <p:cNvSpPr>
            <a:spLocks noChangeArrowheads="1"/>
          </p:cNvSpPr>
          <p:nvPr/>
        </p:nvSpPr>
        <p:spPr bwMode="auto">
          <a:xfrm>
            <a:off x="572493" y="2071316"/>
            <a:ext cx="6713552" cy="411917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t" anchorCtr="0" compatLnSpc="1">
            <a:prstTxWarp prst="textNoShape">
              <a:avLst/>
            </a:prstTxWarp>
            <a:normAutofit/>
          </a:bodyPr>
          <a:lstStyle>
            <a:lvl1pPr algn="l" rtl="0" eaLnBrk="0" fontAlgn="base" hangingPunct="0">
              <a:spcBef>
                <a:spcPct val="0"/>
              </a:spcBef>
              <a:spcAft>
                <a:spcPct val="0"/>
              </a:spcAft>
              <a:tabLst>
                <a:tab pos="5543550" algn="l"/>
              </a:tabLst>
              <a:defRPr>
                <a:solidFill>
                  <a:schemeClr val="tx1"/>
                </a:solidFill>
                <a:latin typeface="Arial" panose="020B0604020202020204" pitchFamily="34" charset="0"/>
              </a:defRPr>
            </a:lvl1pPr>
            <a:lvl2pPr marL="457200" algn="l" rtl="0" eaLnBrk="0" fontAlgn="base" hangingPunct="0">
              <a:spcBef>
                <a:spcPct val="0"/>
              </a:spcBef>
              <a:spcAft>
                <a:spcPct val="0"/>
              </a:spcAft>
              <a:tabLst>
                <a:tab pos="5543550" algn="l"/>
              </a:tabLst>
              <a:defRPr>
                <a:solidFill>
                  <a:schemeClr val="tx1"/>
                </a:solidFill>
                <a:latin typeface="Arial" panose="020B0604020202020204" pitchFamily="34" charset="0"/>
              </a:defRPr>
            </a:lvl2pPr>
            <a:lvl3pPr marL="914400" algn="l" rtl="0" eaLnBrk="0" fontAlgn="base" hangingPunct="0">
              <a:spcBef>
                <a:spcPct val="0"/>
              </a:spcBef>
              <a:spcAft>
                <a:spcPct val="0"/>
              </a:spcAft>
              <a:tabLst>
                <a:tab pos="5543550" algn="l"/>
              </a:tabLst>
              <a:defRPr>
                <a:solidFill>
                  <a:schemeClr val="tx1"/>
                </a:solidFill>
                <a:latin typeface="Arial" panose="020B0604020202020204" pitchFamily="34" charset="0"/>
              </a:defRPr>
            </a:lvl3pPr>
            <a:lvl4pPr marL="1371600" algn="l" rtl="0" eaLnBrk="0" fontAlgn="base" hangingPunct="0">
              <a:spcBef>
                <a:spcPct val="0"/>
              </a:spcBef>
              <a:spcAft>
                <a:spcPct val="0"/>
              </a:spcAft>
              <a:tabLst>
                <a:tab pos="5543550" algn="l"/>
              </a:tabLst>
              <a:defRPr>
                <a:solidFill>
                  <a:schemeClr val="tx1"/>
                </a:solidFill>
                <a:latin typeface="Arial" panose="020B0604020202020204" pitchFamily="34" charset="0"/>
              </a:defRPr>
            </a:lvl4pPr>
            <a:lvl5pPr marL="1828800" algn="l" rtl="0" eaLnBrk="0" fontAlgn="base" hangingPunct="0">
              <a:spcBef>
                <a:spcPct val="0"/>
              </a:spcBef>
              <a:spcAft>
                <a:spcPct val="0"/>
              </a:spcAft>
              <a:tabLst>
                <a:tab pos="5543550" algn="l"/>
              </a:tabLst>
              <a:defRPr>
                <a:solidFill>
                  <a:schemeClr val="tx1"/>
                </a:solidFill>
                <a:latin typeface="Arial" panose="020B0604020202020204" pitchFamily="34" charset="0"/>
              </a:defRPr>
            </a:lvl5pPr>
            <a:lvl6pPr marL="2286000" algn="l" rtl="0" eaLnBrk="0" fontAlgn="base" hangingPunct="0">
              <a:spcBef>
                <a:spcPct val="0"/>
              </a:spcBef>
              <a:spcAft>
                <a:spcPct val="0"/>
              </a:spcAft>
              <a:tabLst>
                <a:tab pos="5543550" algn="l"/>
              </a:tabLst>
              <a:defRPr>
                <a:solidFill>
                  <a:schemeClr val="tx1"/>
                </a:solidFill>
                <a:latin typeface="Arial" panose="020B0604020202020204" pitchFamily="34" charset="0"/>
              </a:defRPr>
            </a:lvl6pPr>
            <a:lvl7pPr marL="2743200" algn="l" rtl="0" eaLnBrk="0" fontAlgn="base" hangingPunct="0">
              <a:spcBef>
                <a:spcPct val="0"/>
              </a:spcBef>
              <a:spcAft>
                <a:spcPct val="0"/>
              </a:spcAft>
              <a:tabLst>
                <a:tab pos="5543550" algn="l"/>
              </a:tabLst>
              <a:defRPr>
                <a:solidFill>
                  <a:schemeClr val="tx1"/>
                </a:solidFill>
                <a:latin typeface="Arial" panose="020B0604020202020204" pitchFamily="34" charset="0"/>
              </a:defRPr>
            </a:lvl7pPr>
            <a:lvl8pPr marL="3200400" algn="l" rtl="0" eaLnBrk="0" fontAlgn="base" hangingPunct="0">
              <a:spcBef>
                <a:spcPct val="0"/>
              </a:spcBef>
              <a:spcAft>
                <a:spcPct val="0"/>
              </a:spcAft>
              <a:tabLst>
                <a:tab pos="5543550" algn="l"/>
              </a:tabLst>
              <a:defRPr>
                <a:solidFill>
                  <a:schemeClr val="tx1"/>
                </a:solidFill>
                <a:latin typeface="Arial" panose="020B0604020202020204" pitchFamily="34" charset="0"/>
              </a:defRPr>
            </a:lvl8pPr>
            <a:lvl9pPr marL="3657600" algn="l" rtl="0" eaLnBrk="0" fontAlgn="base" hangingPunct="0">
              <a:spcBef>
                <a:spcPct val="0"/>
              </a:spcBef>
              <a:spcAft>
                <a:spcPct val="0"/>
              </a:spcAft>
              <a:tabLst>
                <a:tab pos="5543550" algn="l"/>
              </a:tabLs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tab pos="5543550" algn="l"/>
              </a:tabLst>
            </a:pPr>
            <a:r>
              <a:rPr kumimoji="0" lang="en-US" altLang="en-US" sz="2800" b="1" i="0" u="none" strike="noStrike" kern="1200" cap="none" normalizeH="0" baseline="0" dirty="0">
                <a:ln>
                  <a:noFill/>
                </a:ln>
                <a:effectLst/>
                <a:latin typeface="+mn-lt"/>
                <a:ea typeface="+mn-ea"/>
                <a:cs typeface="+mn-cs"/>
              </a:rPr>
              <a:t>Teton County Justice Center </a:t>
            </a:r>
          </a:p>
          <a:p>
            <a:pPr marR="0" lvl="0" eaLnBrk="1" fontAlgn="base" hangingPunct="1">
              <a:lnSpc>
                <a:spcPct val="90000"/>
              </a:lnSpc>
              <a:spcBef>
                <a:spcPct val="0"/>
              </a:spcBef>
              <a:spcAft>
                <a:spcPts val="600"/>
              </a:spcAft>
              <a:buClrTx/>
              <a:buSzTx/>
              <a:tabLst>
                <a:tab pos="5543550" algn="l"/>
              </a:tabLst>
            </a:pPr>
            <a:r>
              <a:rPr kumimoji="0" lang="en-US" altLang="en-US" sz="2800" b="1" i="0" u="none" strike="noStrike" kern="1200" cap="none" normalizeH="0" baseline="0" dirty="0">
                <a:ln>
                  <a:noFill/>
                </a:ln>
                <a:effectLst/>
                <a:latin typeface="+mn-lt"/>
                <a:ea typeface="+mn-ea"/>
                <a:cs typeface="+mn-cs"/>
              </a:rPr>
              <a:t>SPET BALLOT LANGUAGE</a:t>
            </a:r>
            <a:endParaRPr kumimoji="0" lang="en-US" altLang="en-US" sz="2800" b="0" i="0" u="none" strike="noStrike" kern="1200" cap="none" normalizeH="0" baseline="0" dirty="0">
              <a:ln>
                <a:noFill/>
              </a:ln>
              <a:effectLst/>
              <a:latin typeface="+mn-lt"/>
              <a:ea typeface="+mn-ea"/>
              <a:cs typeface="+mn-cs"/>
            </a:endParaRPr>
          </a:p>
          <a:p>
            <a:pPr marR="0" lvl="0" eaLnBrk="1" fontAlgn="base" hangingPunct="1">
              <a:lnSpc>
                <a:spcPct val="90000"/>
              </a:lnSpc>
              <a:spcBef>
                <a:spcPct val="0"/>
              </a:spcBef>
              <a:spcAft>
                <a:spcPts val="600"/>
              </a:spcAft>
              <a:buClrTx/>
              <a:buSzTx/>
              <a:tabLst>
                <a:tab pos="5543550" algn="l"/>
              </a:tabLst>
            </a:pPr>
            <a:r>
              <a:rPr kumimoji="0" lang="en-US" altLang="en-US" sz="1700" b="0" u="none" strike="noStrike" kern="1200" cap="none" normalizeH="0" baseline="0" dirty="0">
                <a:ln>
                  <a:noFill/>
                </a:ln>
                <a:effectLst/>
                <a:latin typeface="+mn-lt"/>
                <a:ea typeface="+mn-ea"/>
                <a:cs typeface="+mn-cs"/>
              </a:rPr>
              <a:t>$88,000,000.00 for the purpose of planning, designing, engineering, demolition of the old Jail, demolition of the current courthouse, and construction of the new Teton County Justice Center including but not limited to the Teton County Detention Facility, District Courtroom and accompanying office space, Clerk of District Court office space, Circuit Courtroom and accompanying office space, Clerk of Circuit Court office space, County and Prosecuting Attorney’s Office space, Teton County Sheriff’s Office, and other office space.   Any unexpended funds, including any unused contingency funds, shall be placed into a designated account, the principal and interest of which shall be used for operations and maintenance of the Teton County Justice Center.</a:t>
            </a:r>
          </a:p>
          <a:p>
            <a:pPr marR="0" lvl="0" eaLnBrk="1" fontAlgn="base" hangingPunct="1">
              <a:lnSpc>
                <a:spcPct val="90000"/>
              </a:lnSpc>
              <a:spcBef>
                <a:spcPct val="0"/>
              </a:spcBef>
              <a:spcAft>
                <a:spcPts val="600"/>
              </a:spcAft>
              <a:buClrTx/>
              <a:buSzTx/>
              <a:tabLst>
                <a:tab pos="5543550" algn="l"/>
              </a:tabLst>
            </a:pPr>
            <a:r>
              <a:rPr kumimoji="0" lang="en-US" altLang="en-US" sz="1700" b="1" u="none" strike="noStrike" kern="1200" cap="none" normalizeH="0" baseline="0" dirty="0">
                <a:ln>
                  <a:noFill/>
                </a:ln>
                <a:effectLst/>
                <a:latin typeface="+mn-lt"/>
                <a:ea typeface="+mn-ea"/>
                <a:cs typeface="+mn-cs"/>
              </a:rPr>
              <a:t>This project is sponsored by Teton County.</a:t>
            </a:r>
            <a:endParaRPr kumimoji="0" lang="en-US" altLang="en-US" sz="1700" b="0" u="none" strike="noStrike" kern="1200" cap="none" normalizeH="0" baseline="0" dirty="0">
              <a:ln>
                <a:noFill/>
              </a:ln>
              <a:effectLst/>
              <a:latin typeface="+mn-lt"/>
              <a:ea typeface="+mn-ea"/>
              <a:cs typeface="+mn-cs"/>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tab pos="5543550" algn="l"/>
              </a:tabLst>
            </a:pPr>
            <a:endParaRPr kumimoji="0" lang="en-US" altLang="en-US" sz="1700" b="0" i="0" u="none" strike="noStrike" kern="1200" cap="none" normalizeH="0" baseline="0" dirty="0">
              <a:ln>
                <a:noFill/>
              </a:ln>
              <a:effectLst/>
              <a:latin typeface="+mn-lt"/>
              <a:ea typeface="+mn-ea"/>
              <a:cs typeface="+mn-cs"/>
            </a:endParaRPr>
          </a:p>
        </p:txBody>
      </p:sp>
      <p:pic>
        <p:nvPicPr>
          <p:cNvPr id="1025" name="Picture 1" descr="A qr code with a white background&#10;&#10;Description automatically generated">
            <a:extLst>
              <a:ext uri="{FF2B5EF4-FFF2-40B4-BE49-F238E27FC236}">
                <a16:creationId xmlns:a16="http://schemas.microsoft.com/office/drawing/2014/main" id="{C3C01404-3283-251D-A05C-8ADFF767B9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662" r="1130" b="-3"/>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444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2845</TotalTime>
  <Words>516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 Narrow</vt:lpstr>
      <vt:lpstr>Arial</vt:lpstr>
      <vt:lpstr>Calibri</vt:lpstr>
      <vt:lpstr>Office Theme</vt:lpstr>
      <vt:lpstr>PowerPoint Presentation</vt:lpstr>
      <vt:lpstr>PowerPoint Presentation</vt:lpstr>
      <vt:lpstr>PowerPoint Presentation</vt:lpstr>
      <vt:lpstr>PowerPoint Presentation</vt:lpstr>
      <vt:lpstr>FINANCES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Taylor</dc:creator>
  <cp:lastModifiedBy>Kristen Waters</cp:lastModifiedBy>
  <cp:revision>3</cp:revision>
  <dcterms:created xsi:type="dcterms:W3CDTF">2024-08-30T19:35:23Z</dcterms:created>
  <dcterms:modified xsi:type="dcterms:W3CDTF">2024-10-09T21:03:20Z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2024-05-15T00:00:00Z</vt:filetime>
  </property>
  <property fmtid="{D5CDD505-2E9C-101B-9397-08002B2CF9AE}" pid="3" name="Creator">
    <vt:lpwstr>Microsoft® PowerPoint® for Microsoft 365</vt:lpwstr>
  </property>
  <property fmtid="{D5CDD505-2E9C-101B-9397-08002B2CF9AE}" pid="4" name="LastSaved">
    <vt:filetime>2024-08-30T00:00:00Z</vt:filetime>
  </property>
  <property fmtid="{D5CDD505-2E9C-101B-9397-08002B2CF9AE}" pid="5" name="Producer">
    <vt:lpwstr>Microsoft® PowerPoint® for Microsoft 365</vt:lpwstr>
  </property>
</Properties>
</file>