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971" r:id="rId1"/>
  </p:sldMasterIdLst>
  <p:notesMasterIdLst>
    <p:notesMasterId r:id="rId3"/>
  </p:notesMasterIdLst>
  <p:handoutMasterIdLst>
    <p:handoutMasterId r:id="rId4"/>
  </p:handoutMasterIdLst>
  <p:sldIdLst>
    <p:sldId id="2373" r:id="rId2"/>
  </p:sldIdLst>
  <p:sldSz cx="12801600" cy="9051925"/>
  <p:notesSz cx="9236075" cy="14722475"/>
  <p:defaultTextStyle>
    <a:defPPr>
      <a:defRPr lang="en-US"/>
    </a:defPPr>
    <a:lvl1pPr marL="0" algn="l" defTabSz="524546" rtl="0" eaLnBrk="1" latinLnBrk="0" hangingPunct="1">
      <a:defRPr sz="2065" kern="1200">
        <a:solidFill>
          <a:schemeClr val="tx1"/>
        </a:solidFill>
        <a:latin typeface="+mn-lt"/>
        <a:ea typeface="+mn-ea"/>
        <a:cs typeface="+mn-cs"/>
      </a:defRPr>
    </a:lvl1pPr>
    <a:lvl2pPr marL="524546" algn="l" defTabSz="524546" rtl="0" eaLnBrk="1" latinLnBrk="0" hangingPunct="1">
      <a:defRPr sz="2065" kern="1200">
        <a:solidFill>
          <a:schemeClr val="tx1"/>
        </a:solidFill>
        <a:latin typeface="+mn-lt"/>
        <a:ea typeface="+mn-ea"/>
        <a:cs typeface="+mn-cs"/>
      </a:defRPr>
    </a:lvl2pPr>
    <a:lvl3pPr marL="1049091" algn="l" defTabSz="524546" rtl="0" eaLnBrk="1" latinLnBrk="0" hangingPunct="1">
      <a:defRPr sz="2065" kern="1200">
        <a:solidFill>
          <a:schemeClr val="tx1"/>
        </a:solidFill>
        <a:latin typeface="+mn-lt"/>
        <a:ea typeface="+mn-ea"/>
        <a:cs typeface="+mn-cs"/>
      </a:defRPr>
    </a:lvl3pPr>
    <a:lvl4pPr marL="1573637" algn="l" defTabSz="524546" rtl="0" eaLnBrk="1" latinLnBrk="0" hangingPunct="1">
      <a:defRPr sz="2065" kern="1200">
        <a:solidFill>
          <a:schemeClr val="tx1"/>
        </a:solidFill>
        <a:latin typeface="+mn-lt"/>
        <a:ea typeface="+mn-ea"/>
        <a:cs typeface="+mn-cs"/>
      </a:defRPr>
    </a:lvl4pPr>
    <a:lvl5pPr marL="2098182" algn="l" defTabSz="524546" rtl="0" eaLnBrk="1" latinLnBrk="0" hangingPunct="1">
      <a:defRPr sz="2065" kern="1200">
        <a:solidFill>
          <a:schemeClr val="tx1"/>
        </a:solidFill>
        <a:latin typeface="+mn-lt"/>
        <a:ea typeface="+mn-ea"/>
        <a:cs typeface="+mn-cs"/>
      </a:defRPr>
    </a:lvl5pPr>
    <a:lvl6pPr marL="2622728" algn="l" defTabSz="524546" rtl="0" eaLnBrk="1" latinLnBrk="0" hangingPunct="1">
      <a:defRPr sz="2065" kern="1200">
        <a:solidFill>
          <a:schemeClr val="tx1"/>
        </a:solidFill>
        <a:latin typeface="+mn-lt"/>
        <a:ea typeface="+mn-ea"/>
        <a:cs typeface="+mn-cs"/>
      </a:defRPr>
    </a:lvl6pPr>
    <a:lvl7pPr marL="3147273" algn="l" defTabSz="524546" rtl="0" eaLnBrk="1" latinLnBrk="0" hangingPunct="1">
      <a:defRPr sz="2065" kern="1200">
        <a:solidFill>
          <a:schemeClr val="tx1"/>
        </a:solidFill>
        <a:latin typeface="+mn-lt"/>
        <a:ea typeface="+mn-ea"/>
        <a:cs typeface="+mn-cs"/>
      </a:defRPr>
    </a:lvl7pPr>
    <a:lvl8pPr marL="3671819" algn="l" defTabSz="524546" rtl="0" eaLnBrk="1" latinLnBrk="0" hangingPunct="1">
      <a:defRPr sz="2065" kern="1200">
        <a:solidFill>
          <a:schemeClr val="tx1"/>
        </a:solidFill>
        <a:latin typeface="+mn-lt"/>
        <a:ea typeface="+mn-ea"/>
        <a:cs typeface="+mn-cs"/>
      </a:defRPr>
    </a:lvl8pPr>
    <a:lvl9pPr marL="4196364" algn="l" defTabSz="524546" rtl="0" eaLnBrk="1" latinLnBrk="0" hangingPunct="1">
      <a:defRPr sz="2065"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88A02"/>
    <a:srgbClr val="7B8F86"/>
    <a:srgbClr val="325A1E"/>
    <a:srgbClr val="D5BC5F"/>
    <a:srgbClr val="F0E9CC"/>
    <a:srgbClr val="A8BEBF"/>
    <a:srgbClr val="9D5950"/>
    <a:srgbClr val="8FABD3"/>
    <a:srgbClr val="77092E"/>
    <a:srgbClr val="3E495B"/>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32" autoAdjust="0"/>
    <p:restoredTop sz="96247" autoAdjust="0"/>
  </p:normalViewPr>
  <p:slideViewPr>
    <p:cSldViewPr snapToGrid="0">
      <p:cViewPr varScale="1">
        <p:scale>
          <a:sx n="84" d="100"/>
          <a:sy n="84" d="100"/>
        </p:scale>
        <p:origin x="1470" y="78"/>
      </p:cViewPr>
      <p:guideLst/>
    </p:cSldViewPr>
  </p:slideViewPr>
  <p:outlineViewPr>
    <p:cViewPr>
      <p:scale>
        <a:sx n="33" d="100"/>
        <a:sy n="33" d="100"/>
      </p:scale>
      <p:origin x="0" y="-8392"/>
    </p:cViewPr>
  </p:outlineViewPr>
  <p:notesTextViewPr>
    <p:cViewPr>
      <p:scale>
        <a:sx n="100" d="100"/>
        <a:sy n="100" d="100"/>
      </p:scale>
      <p:origin x="0" y="0"/>
    </p:cViewPr>
  </p:notesTextViewPr>
  <p:sorterViewPr>
    <p:cViewPr>
      <p:scale>
        <a:sx n="86" d="100"/>
        <a:sy n="86" d="100"/>
      </p:scale>
      <p:origin x="0" y="-2056"/>
    </p:cViewPr>
  </p:sorterViewPr>
  <p:notesViewPr>
    <p:cSldViewPr snapToGrid="0">
      <p:cViewPr varScale="1">
        <p:scale>
          <a:sx n="97" d="100"/>
          <a:sy n="97" d="100"/>
        </p:scale>
        <p:origin x="1344" y="2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4002299" cy="736124"/>
          </a:xfrm>
          <a:prstGeom prst="rect">
            <a:avLst/>
          </a:prstGeom>
        </p:spPr>
        <p:txBody>
          <a:bodyPr vert="horz" lIns="136852" tIns="68425" rIns="136852" bIns="68425" rtlCol="0"/>
          <a:lstStyle>
            <a:lvl1pPr algn="l">
              <a:defRPr sz="1800"/>
            </a:lvl1pPr>
          </a:lstStyle>
          <a:p>
            <a:endParaRPr lang="en-US" dirty="0"/>
          </a:p>
        </p:txBody>
      </p:sp>
      <p:sp>
        <p:nvSpPr>
          <p:cNvPr id="3" name="Date Placeholder 2"/>
          <p:cNvSpPr>
            <a:spLocks noGrp="1"/>
          </p:cNvSpPr>
          <p:nvPr>
            <p:ph type="dt" sz="quarter" idx="1"/>
          </p:nvPr>
        </p:nvSpPr>
        <p:spPr>
          <a:xfrm>
            <a:off x="5231641" y="0"/>
            <a:ext cx="4002299" cy="736124"/>
          </a:xfrm>
          <a:prstGeom prst="rect">
            <a:avLst/>
          </a:prstGeom>
        </p:spPr>
        <p:txBody>
          <a:bodyPr vert="horz" lIns="136852" tIns="68425" rIns="136852" bIns="68425" rtlCol="0"/>
          <a:lstStyle>
            <a:lvl1pPr algn="r">
              <a:defRPr sz="1800"/>
            </a:lvl1pPr>
          </a:lstStyle>
          <a:p>
            <a:fld id="{63D82B1A-4925-8C45-AB80-0C510509F343}" type="datetimeFigureOut">
              <a:rPr lang="en-US" smtClean="0"/>
              <a:t>1/13/2026</a:t>
            </a:fld>
            <a:endParaRPr lang="en-US" dirty="0"/>
          </a:p>
        </p:txBody>
      </p:sp>
      <p:sp>
        <p:nvSpPr>
          <p:cNvPr id="4" name="Footer Placeholder 3"/>
          <p:cNvSpPr>
            <a:spLocks noGrp="1"/>
          </p:cNvSpPr>
          <p:nvPr>
            <p:ph type="ftr" sz="quarter" idx="2"/>
          </p:nvPr>
        </p:nvSpPr>
        <p:spPr>
          <a:xfrm>
            <a:off x="2" y="13983796"/>
            <a:ext cx="4002299" cy="736124"/>
          </a:xfrm>
          <a:prstGeom prst="rect">
            <a:avLst/>
          </a:prstGeom>
        </p:spPr>
        <p:txBody>
          <a:bodyPr vert="horz" lIns="136852" tIns="68425" rIns="136852" bIns="68425" rtlCol="0" anchor="b"/>
          <a:lstStyle>
            <a:lvl1pPr algn="l">
              <a:defRPr sz="1800"/>
            </a:lvl1pPr>
          </a:lstStyle>
          <a:p>
            <a:endParaRPr lang="en-US" dirty="0"/>
          </a:p>
        </p:txBody>
      </p:sp>
      <p:sp>
        <p:nvSpPr>
          <p:cNvPr id="5" name="Slide Number Placeholder 4"/>
          <p:cNvSpPr>
            <a:spLocks noGrp="1"/>
          </p:cNvSpPr>
          <p:nvPr>
            <p:ph type="sldNum" sz="quarter" idx="3"/>
          </p:nvPr>
        </p:nvSpPr>
        <p:spPr>
          <a:xfrm>
            <a:off x="5231641" y="13983796"/>
            <a:ext cx="4002299" cy="736124"/>
          </a:xfrm>
          <a:prstGeom prst="rect">
            <a:avLst/>
          </a:prstGeom>
        </p:spPr>
        <p:txBody>
          <a:bodyPr vert="horz" lIns="136852" tIns="68425" rIns="136852" bIns="68425" rtlCol="0" anchor="b"/>
          <a:lstStyle>
            <a:lvl1pPr algn="r">
              <a:defRPr sz="1800"/>
            </a:lvl1pPr>
          </a:lstStyle>
          <a:p>
            <a:fld id="{0321C4D9-9FAA-4448-8E50-6291892FBCA3}" type="slidenum">
              <a:rPr lang="en-US" smtClean="0"/>
              <a:t>‹#›</a:t>
            </a:fld>
            <a:endParaRPr lang="en-US" dirty="0"/>
          </a:p>
        </p:txBody>
      </p:sp>
    </p:spTree>
    <p:extLst>
      <p:ext uri="{BB962C8B-B14F-4D97-AF65-F5344CB8AC3E}">
        <p14:creationId xmlns:p14="http://schemas.microsoft.com/office/powerpoint/2010/main" val="201526614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4002299" cy="736124"/>
          </a:xfrm>
          <a:prstGeom prst="rect">
            <a:avLst/>
          </a:prstGeom>
        </p:spPr>
        <p:txBody>
          <a:bodyPr vert="horz" lIns="136852" tIns="68425" rIns="136852" bIns="68425" rtlCol="0"/>
          <a:lstStyle>
            <a:lvl1pPr algn="l">
              <a:defRPr sz="1800"/>
            </a:lvl1pPr>
          </a:lstStyle>
          <a:p>
            <a:endParaRPr lang="en-US" dirty="0"/>
          </a:p>
        </p:txBody>
      </p:sp>
      <p:sp>
        <p:nvSpPr>
          <p:cNvPr id="3" name="Date Placeholder 2"/>
          <p:cNvSpPr>
            <a:spLocks noGrp="1"/>
          </p:cNvSpPr>
          <p:nvPr>
            <p:ph type="dt" idx="1"/>
          </p:nvPr>
        </p:nvSpPr>
        <p:spPr>
          <a:xfrm>
            <a:off x="5231641" y="0"/>
            <a:ext cx="4002299" cy="736124"/>
          </a:xfrm>
          <a:prstGeom prst="rect">
            <a:avLst/>
          </a:prstGeom>
        </p:spPr>
        <p:txBody>
          <a:bodyPr vert="horz" lIns="136852" tIns="68425" rIns="136852" bIns="68425" rtlCol="0"/>
          <a:lstStyle>
            <a:lvl1pPr algn="r">
              <a:defRPr sz="1800"/>
            </a:lvl1pPr>
          </a:lstStyle>
          <a:p>
            <a:fld id="{9966F844-355C-9945-B6C7-95B3C61641AD}" type="datetimeFigureOut">
              <a:rPr lang="en-US" smtClean="0"/>
              <a:t>1/13/2026</a:t>
            </a:fld>
            <a:endParaRPr lang="en-US" dirty="0"/>
          </a:p>
        </p:txBody>
      </p:sp>
      <p:sp>
        <p:nvSpPr>
          <p:cNvPr id="4" name="Slide Image Placeholder 3"/>
          <p:cNvSpPr>
            <a:spLocks noGrp="1" noRot="1" noChangeAspect="1"/>
          </p:cNvSpPr>
          <p:nvPr>
            <p:ph type="sldImg" idx="2"/>
          </p:nvPr>
        </p:nvSpPr>
        <p:spPr>
          <a:xfrm>
            <a:off x="717550" y="1106488"/>
            <a:ext cx="7800975" cy="5518150"/>
          </a:xfrm>
          <a:prstGeom prst="rect">
            <a:avLst/>
          </a:prstGeom>
          <a:noFill/>
          <a:ln w="12700">
            <a:solidFill>
              <a:prstClr val="black"/>
            </a:solidFill>
          </a:ln>
        </p:spPr>
        <p:txBody>
          <a:bodyPr vert="horz" lIns="136852" tIns="68425" rIns="136852" bIns="68425" rtlCol="0" anchor="ctr"/>
          <a:lstStyle/>
          <a:p>
            <a:endParaRPr lang="en-US" dirty="0"/>
          </a:p>
        </p:txBody>
      </p:sp>
      <p:sp>
        <p:nvSpPr>
          <p:cNvPr id="5" name="Notes Placeholder 4"/>
          <p:cNvSpPr>
            <a:spLocks noGrp="1"/>
          </p:cNvSpPr>
          <p:nvPr>
            <p:ph type="body" sz="quarter" idx="3"/>
          </p:nvPr>
        </p:nvSpPr>
        <p:spPr>
          <a:xfrm>
            <a:off x="923608" y="6993176"/>
            <a:ext cx="7388860" cy="6625114"/>
          </a:xfrm>
          <a:prstGeom prst="rect">
            <a:avLst/>
          </a:prstGeom>
        </p:spPr>
        <p:txBody>
          <a:bodyPr vert="horz" lIns="136852" tIns="68425" rIns="136852" bIns="68425"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2" y="13983796"/>
            <a:ext cx="4002299" cy="736124"/>
          </a:xfrm>
          <a:prstGeom prst="rect">
            <a:avLst/>
          </a:prstGeom>
        </p:spPr>
        <p:txBody>
          <a:bodyPr vert="horz" lIns="136852" tIns="68425" rIns="136852" bIns="68425" rtlCol="0" anchor="b"/>
          <a:lstStyle>
            <a:lvl1pPr algn="l">
              <a:defRPr sz="1800"/>
            </a:lvl1pPr>
          </a:lstStyle>
          <a:p>
            <a:endParaRPr lang="en-US" dirty="0"/>
          </a:p>
        </p:txBody>
      </p:sp>
      <p:sp>
        <p:nvSpPr>
          <p:cNvPr id="7" name="Slide Number Placeholder 6"/>
          <p:cNvSpPr>
            <a:spLocks noGrp="1"/>
          </p:cNvSpPr>
          <p:nvPr>
            <p:ph type="sldNum" sz="quarter" idx="5"/>
          </p:nvPr>
        </p:nvSpPr>
        <p:spPr>
          <a:xfrm>
            <a:off x="5231641" y="13983796"/>
            <a:ext cx="4002299" cy="736124"/>
          </a:xfrm>
          <a:prstGeom prst="rect">
            <a:avLst/>
          </a:prstGeom>
        </p:spPr>
        <p:txBody>
          <a:bodyPr vert="horz" lIns="136852" tIns="68425" rIns="136852" bIns="68425" rtlCol="0" anchor="b"/>
          <a:lstStyle>
            <a:lvl1pPr algn="r">
              <a:defRPr sz="1800"/>
            </a:lvl1pPr>
          </a:lstStyle>
          <a:p>
            <a:fld id="{A335B0C2-FC69-7A43-8154-EB3DB70FE851}" type="slidenum">
              <a:rPr lang="en-US" smtClean="0"/>
              <a:t>‹#›</a:t>
            </a:fld>
            <a:endParaRPr lang="en-US" dirty="0"/>
          </a:p>
        </p:txBody>
      </p:sp>
    </p:spTree>
    <p:extLst>
      <p:ext uri="{BB962C8B-B14F-4D97-AF65-F5344CB8AC3E}">
        <p14:creationId xmlns:p14="http://schemas.microsoft.com/office/powerpoint/2010/main" val="542651042"/>
      </p:ext>
    </p:extLst>
  </p:cSld>
  <p:clrMap bg1="lt1" tx1="dk1" bg2="lt2" tx2="dk2" accent1="accent1" accent2="accent2" accent3="accent3" accent4="accent4" accent5="accent5" accent6="accent6" hlink="hlink" folHlink="folHlink"/>
  <p:hf hdr="0" ftr="0" dt="0"/>
  <p:notesStyle>
    <a:lvl1pPr marL="0" algn="l" defTabSz="524546" rtl="0" eaLnBrk="1" latinLnBrk="0" hangingPunct="1">
      <a:defRPr sz="1377" kern="1200">
        <a:solidFill>
          <a:schemeClr val="tx1"/>
        </a:solidFill>
        <a:latin typeface="+mn-lt"/>
        <a:ea typeface="+mn-ea"/>
        <a:cs typeface="+mn-cs"/>
      </a:defRPr>
    </a:lvl1pPr>
    <a:lvl2pPr marL="524546" algn="l" defTabSz="524546" rtl="0" eaLnBrk="1" latinLnBrk="0" hangingPunct="1">
      <a:defRPr sz="1377" kern="1200">
        <a:solidFill>
          <a:schemeClr val="tx1"/>
        </a:solidFill>
        <a:latin typeface="+mn-lt"/>
        <a:ea typeface="+mn-ea"/>
        <a:cs typeface="+mn-cs"/>
      </a:defRPr>
    </a:lvl2pPr>
    <a:lvl3pPr marL="1049091" algn="l" defTabSz="524546" rtl="0" eaLnBrk="1" latinLnBrk="0" hangingPunct="1">
      <a:defRPr sz="1377" kern="1200">
        <a:solidFill>
          <a:schemeClr val="tx1"/>
        </a:solidFill>
        <a:latin typeface="+mn-lt"/>
        <a:ea typeface="+mn-ea"/>
        <a:cs typeface="+mn-cs"/>
      </a:defRPr>
    </a:lvl3pPr>
    <a:lvl4pPr marL="1573637" algn="l" defTabSz="524546" rtl="0" eaLnBrk="1" latinLnBrk="0" hangingPunct="1">
      <a:defRPr sz="1377" kern="1200">
        <a:solidFill>
          <a:schemeClr val="tx1"/>
        </a:solidFill>
        <a:latin typeface="+mn-lt"/>
        <a:ea typeface="+mn-ea"/>
        <a:cs typeface="+mn-cs"/>
      </a:defRPr>
    </a:lvl4pPr>
    <a:lvl5pPr marL="2098182" algn="l" defTabSz="524546" rtl="0" eaLnBrk="1" latinLnBrk="0" hangingPunct="1">
      <a:defRPr sz="1377" kern="1200">
        <a:solidFill>
          <a:schemeClr val="tx1"/>
        </a:solidFill>
        <a:latin typeface="+mn-lt"/>
        <a:ea typeface="+mn-ea"/>
        <a:cs typeface="+mn-cs"/>
      </a:defRPr>
    </a:lvl5pPr>
    <a:lvl6pPr marL="2622728" algn="l" defTabSz="524546" rtl="0" eaLnBrk="1" latinLnBrk="0" hangingPunct="1">
      <a:defRPr sz="1377" kern="1200">
        <a:solidFill>
          <a:schemeClr val="tx1"/>
        </a:solidFill>
        <a:latin typeface="+mn-lt"/>
        <a:ea typeface="+mn-ea"/>
        <a:cs typeface="+mn-cs"/>
      </a:defRPr>
    </a:lvl6pPr>
    <a:lvl7pPr marL="3147273" algn="l" defTabSz="524546" rtl="0" eaLnBrk="1" latinLnBrk="0" hangingPunct="1">
      <a:defRPr sz="1377" kern="1200">
        <a:solidFill>
          <a:schemeClr val="tx1"/>
        </a:solidFill>
        <a:latin typeface="+mn-lt"/>
        <a:ea typeface="+mn-ea"/>
        <a:cs typeface="+mn-cs"/>
      </a:defRPr>
    </a:lvl7pPr>
    <a:lvl8pPr marL="3671819" algn="l" defTabSz="524546" rtl="0" eaLnBrk="1" latinLnBrk="0" hangingPunct="1">
      <a:defRPr sz="1377" kern="1200">
        <a:solidFill>
          <a:schemeClr val="tx1"/>
        </a:solidFill>
        <a:latin typeface="+mn-lt"/>
        <a:ea typeface="+mn-ea"/>
        <a:cs typeface="+mn-cs"/>
      </a:defRPr>
    </a:lvl8pPr>
    <a:lvl9pPr marL="4196364" algn="l" defTabSz="524546" rtl="0" eaLnBrk="1" latinLnBrk="0" hangingPunct="1">
      <a:defRPr sz="1377"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335B0C2-FC69-7A43-8154-EB3DB70FE851}" type="slidenum">
              <a:rPr lang="en-US" smtClean="0"/>
              <a:t>1</a:t>
            </a:fld>
            <a:endParaRPr lang="en-US" dirty="0"/>
          </a:p>
        </p:txBody>
      </p:sp>
    </p:spTree>
    <p:extLst>
      <p:ext uri="{BB962C8B-B14F-4D97-AF65-F5344CB8AC3E}">
        <p14:creationId xmlns:p14="http://schemas.microsoft.com/office/powerpoint/2010/main" val="35629818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Text Placeholder 2"/>
          <p:cNvSpPr>
            <a:spLocks noGrp="1"/>
          </p:cNvSpPr>
          <p:nvPr>
            <p:ph type="body" idx="13"/>
          </p:nvPr>
        </p:nvSpPr>
        <p:spPr>
          <a:xfrm>
            <a:off x="482686" y="1451783"/>
            <a:ext cx="11842898" cy="485284"/>
          </a:xfrm>
          <a:prstGeom prst="rect">
            <a:avLst/>
          </a:prstGeom>
        </p:spPr>
        <p:txBody>
          <a:bodyPr lIns="91440"/>
          <a:lstStyle>
            <a:lvl1pPr marL="0" indent="0">
              <a:buNone/>
              <a:defRPr sz="1891" b="0" cap="all" spc="0" baseline="0">
                <a:solidFill>
                  <a:schemeClr val="tx1">
                    <a:lumMod val="75000"/>
                    <a:lumOff val="25000"/>
                  </a:schemeClr>
                </a:solidFill>
                <a:latin typeface="Univers Light" panose="020B0403020202020204" pitchFamily="34" charset="0"/>
              </a:defRPr>
            </a:lvl1pPr>
            <a:lvl2pPr marL="480053" indent="0">
              <a:buNone/>
              <a:defRPr sz="2100" b="1"/>
            </a:lvl2pPr>
            <a:lvl3pPr marL="960107" indent="0">
              <a:buNone/>
              <a:defRPr sz="1889" b="1"/>
            </a:lvl3pPr>
            <a:lvl4pPr marL="1440160" indent="0">
              <a:buNone/>
              <a:defRPr sz="1680" b="1"/>
            </a:lvl4pPr>
            <a:lvl5pPr marL="1920212" indent="0">
              <a:buNone/>
              <a:defRPr sz="1680" b="1"/>
            </a:lvl5pPr>
            <a:lvl6pPr marL="2400265" indent="0">
              <a:buNone/>
              <a:defRPr sz="1680" b="1"/>
            </a:lvl6pPr>
            <a:lvl7pPr marL="2880319" indent="0">
              <a:buNone/>
              <a:defRPr sz="1680" b="1"/>
            </a:lvl7pPr>
            <a:lvl8pPr marL="3360372" indent="0">
              <a:buNone/>
              <a:defRPr sz="1680" b="1"/>
            </a:lvl8pPr>
            <a:lvl9pPr marL="3840425" indent="0">
              <a:buNone/>
              <a:defRPr sz="1680" b="1"/>
            </a:lvl9pPr>
          </a:lstStyle>
          <a:p>
            <a:pPr lvl="0"/>
            <a:r>
              <a:rPr lang="en-US"/>
              <a:t>Edit Master text styles</a:t>
            </a:r>
          </a:p>
        </p:txBody>
      </p:sp>
      <p:sp>
        <p:nvSpPr>
          <p:cNvPr id="8" name="Title 7"/>
          <p:cNvSpPr>
            <a:spLocks noGrp="1"/>
          </p:cNvSpPr>
          <p:nvPr>
            <p:ph type="title"/>
          </p:nvPr>
        </p:nvSpPr>
        <p:spPr>
          <a:xfrm>
            <a:off x="482688" y="440027"/>
            <a:ext cx="11841229" cy="842332"/>
          </a:xfrm>
          <a:prstGeom prst="rect">
            <a:avLst/>
          </a:prstGeom>
        </p:spPr>
        <p:txBody>
          <a:bodyPr anchor="ctr"/>
          <a:lstStyle>
            <a:lvl1pPr>
              <a:defRPr sz="3361" b="0" i="0" spc="0">
                <a:latin typeface="Univers LT Std 55" panose="020B0603020202020204" pitchFamily="34" charset="0"/>
              </a:defRPr>
            </a:lvl1pPr>
          </a:lstStyle>
          <a:p>
            <a:r>
              <a:rPr lang="en-US" dirty="0"/>
              <a:t>Click to edit Master title style</a:t>
            </a:r>
          </a:p>
        </p:txBody>
      </p:sp>
      <p:sp>
        <p:nvSpPr>
          <p:cNvPr id="7" name="Slide Number Placeholder 5">
            <a:extLst>
              <a:ext uri="{FF2B5EF4-FFF2-40B4-BE49-F238E27FC236}">
                <a16:creationId xmlns:a16="http://schemas.microsoft.com/office/drawing/2014/main" id="{921D448B-E386-984E-8640-90D02BFF9028}"/>
              </a:ext>
            </a:extLst>
          </p:cNvPr>
          <p:cNvSpPr>
            <a:spLocks noGrp="1"/>
          </p:cNvSpPr>
          <p:nvPr>
            <p:ph type="sldNum" sz="quarter" idx="16"/>
          </p:nvPr>
        </p:nvSpPr>
        <p:spPr>
          <a:xfrm>
            <a:off x="10281305" y="8450559"/>
            <a:ext cx="995125" cy="326875"/>
          </a:xfrm>
          <a:prstGeom prst="rect">
            <a:avLst/>
          </a:prstGeom>
        </p:spPr>
        <p:txBody>
          <a:bodyPr/>
          <a:lstStyle>
            <a:lvl1pPr algn="r">
              <a:defRPr sz="1260" b="0" i="0" smtClean="0">
                <a:solidFill>
                  <a:schemeClr val="tx1">
                    <a:lumMod val="75000"/>
                  </a:schemeClr>
                </a:solidFill>
                <a:latin typeface="Univers Light" panose="020B0403020202020204" pitchFamily="34" charset="0"/>
              </a:defRPr>
            </a:lvl1pPr>
          </a:lstStyle>
          <a:p>
            <a:pPr>
              <a:defRPr/>
            </a:pPr>
            <a:fld id="{72132239-5D1C-4B4C-BCB3-0DC89F1D9A7C}" type="slidenum">
              <a:rPr lang="en-US" smtClean="0"/>
              <a:pPr>
                <a:defRPr/>
              </a:pPr>
              <a:t>‹#›</a:t>
            </a:fld>
            <a:endParaRPr lang="en-US" dirty="0"/>
          </a:p>
        </p:txBody>
      </p:sp>
      <p:sp>
        <p:nvSpPr>
          <p:cNvPr id="10" name="Footer Placeholder 4">
            <a:extLst>
              <a:ext uri="{FF2B5EF4-FFF2-40B4-BE49-F238E27FC236}">
                <a16:creationId xmlns:a16="http://schemas.microsoft.com/office/drawing/2014/main" id="{64AF6CDA-ADCE-4E31-B2ED-C2EB25310441}"/>
              </a:ext>
            </a:extLst>
          </p:cNvPr>
          <p:cNvSpPr>
            <a:spLocks noGrp="1"/>
          </p:cNvSpPr>
          <p:nvPr>
            <p:ph type="ftr" sz="quarter" idx="3"/>
          </p:nvPr>
        </p:nvSpPr>
        <p:spPr>
          <a:xfrm>
            <a:off x="1185252" y="8373644"/>
            <a:ext cx="6013953" cy="473962"/>
          </a:xfrm>
          <a:prstGeom prst="rect">
            <a:avLst/>
          </a:prstGeom>
        </p:spPr>
        <p:txBody>
          <a:bodyPr vert="horz" lIns="0" tIns="0" rIns="0" bIns="0" rtlCol="0" anchor="ctr"/>
          <a:lstStyle>
            <a:lvl1pPr algn="l">
              <a:defRPr sz="945">
                <a:solidFill>
                  <a:schemeClr val="tx1"/>
                </a:solidFill>
              </a:defRPr>
            </a:lvl1pPr>
          </a:lstStyle>
          <a:p>
            <a:endParaRPr lang="en-US" dirty="0"/>
          </a:p>
        </p:txBody>
      </p:sp>
    </p:spTree>
    <p:extLst>
      <p:ext uri="{BB962C8B-B14F-4D97-AF65-F5344CB8AC3E}">
        <p14:creationId xmlns:p14="http://schemas.microsoft.com/office/powerpoint/2010/main" val="2129313956"/>
      </p:ext>
    </p:extLst>
  </p:cSld>
  <p:clrMapOvr>
    <a:masterClrMapping/>
  </p:clrMapOvr>
  <p:transition/>
  <p:extLst>
    <p:ext uri="{DCECCB84-F9BA-43D5-87BE-67443E8EF086}">
      <p15:sldGuideLst xmlns:p15="http://schemas.microsoft.com/office/powerpoint/2012/main">
        <p15:guide id="1" orient="horz" pos="2851" userDrawn="1">
          <p15:clr>
            <a:srgbClr val="FBAE40"/>
          </p15:clr>
        </p15:guide>
        <p15:guide id="2" pos="4032" userDrawn="1">
          <p15:clr>
            <a:srgbClr val="FBAE40"/>
          </p15:clr>
        </p15:guide>
        <p15:guide id="4" pos="301"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Tree>
    <p:extLst>
      <p:ext uri="{BB962C8B-B14F-4D97-AF65-F5344CB8AC3E}">
        <p14:creationId xmlns:p14="http://schemas.microsoft.com/office/powerpoint/2010/main" val="2808304312"/>
      </p:ext>
    </p:extLst>
  </p:cSld>
  <p:clrMapOvr>
    <a:masterClrMapping/>
  </p:clrMapOvr>
  <p:transition/>
  <p:extLst>
    <p:ext uri="{DCECCB84-F9BA-43D5-87BE-67443E8EF086}">
      <p15:sldGuideLst xmlns:p15="http://schemas.microsoft.com/office/powerpoint/2012/main">
        <p15:guide id="1" orient="horz" pos="2851" userDrawn="1">
          <p15:clr>
            <a:srgbClr val="FBAE40"/>
          </p15:clr>
        </p15:guide>
        <p15:guide id="2" pos="4032" userDrawn="1">
          <p15:clr>
            <a:srgbClr val="FBAE40"/>
          </p15:clr>
        </p15:guide>
        <p15:guide id="4" pos="301" userDrawn="1">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660474638"/>
      </p:ext>
    </p:extLst>
  </p:cSld>
  <p:clrMap bg1="lt1" tx1="dk1" bg2="lt2" tx2="dk2" accent1="accent1" accent2="accent2" accent3="accent3" accent4="accent4" accent5="accent5" accent6="accent6" hlink="hlink" folHlink="folHlink"/>
  <p:sldLayoutIdLst>
    <p:sldLayoutId id="2147483990" r:id="rId1"/>
    <p:sldLayoutId id="2147484001" r:id="rId2"/>
  </p:sldLayoutIdLst>
  <p:transition spd="med">
    <p:fade/>
  </p:transition>
  <p:hf hdr="0" dt="0"/>
  <p:txStyles>
    <p:titleStyle>
      <a:lvl1pPr algn="l" defTabSz="480053" rtl="0" fontAlgn="base">
        <a:lnSpc>
          <a:spcPct val="100000"/>
        </a:lnSpc>
        <a:spcBef>
          <a:spcPct val="0"/>
        </a:spcBef>
        <a:spcAft>
          <a:spcPct val="0"/>
        </a:spcAft>
        <a:defRPr sz="2940" b="0" i="0" kern="1200" cap="all" spc="0">
          <a:solidFill>
            <a:schemeClr val="tx1"/>
          </a:solidFill>
          <a:latin typeface="Univers Condensed" panose="020B0506020202050204" pitchFamily="34" charset="0"/>
          <a:ea typeface="+mj-ea"/>
          <a:cs typeface="+mj-cs"/>
        </a:defRPr>
      </a:lvl1pPr>
      <a:lvl2pPr algn="l" defTabSz="480053" rtl="0" fontAlgn="base">
        <a:lnSpc>
          <a:spcPct val="70000"/>
        </a:lnSpc>
        <a:spcBef>
          <a:spcPct val="0"/>
        </a:spcBef>
        <a:spcAft>
          <a:spcPct val="0"/>
        </a:spcAft>
        <a:defRPr sz="2940" b="1" i="1">
          <a:solidFill>
            <a:schemeClr val="tx1"/>
          </a:solidFill>
          <a:latin typeface="Playfair Display" pitchFamily="2" charset="77"/>
        </a:defRPr>
      </a:lvl2pPr>
      <a:lvl3pPr algn="l" defTabSz="480053" rtl="0" fontAlgn="base">
        <a:lnSpc>
          <a:spcPct val="70000"/>
        </a:lnSpc>
        <a:spcBef>
          <a:spcPct val="0"/>
        </a:spcBef>
        <a:spcAft>
          <a:spcPct val="0"/>
        </a:spcAft>
        <a:defRPr sz="2940" b="1" i="1">
          <a:solidFill>
            <a:schemeClr val="tx1"/>
          </a:solidFill>
          <a:latin typeface="Playfair Display" pitchFamily="2" charset="77"/>
        </a:defRPr>
      </a:lvl3pPr>
      <a:lvl4pPr algn="l" defTabSz="480053" rtl="0" fontAlgn="base">
        <a:lnSpc>
          <a:spcPct val="70000"/>
        </a:lnSpc>
        <a:spcBef>
          <a:spcPct val="0"/>
        </a:spcBef>
        <a:spcAft>
          <a:spcPct val="0"/>
        </a:spcAft>
        <a:defRPr sz="2940" b="1" i="1">
          <a:solidFill>
            <a:schemeClr val="tx1"/>
          </a:solidFill>
          <a:latin typeface="Playfair Display" pitchFamily="2" charset="77"/>
        </a:defRPr>
      </a:lvl4pPr>
      <a:lvl5pPr algn="l" defTabSz="480053" rtl="0" fontAlgn="base">
        <a:lnSpc>
          <a:spcPct val="70000"/>
        </a:lnSpc>
        <a:spcBef>
          <a:spcPct val="0"/>
        </a:spcBef>
        <a:spcAft>
          <a:spcPct val="0"/>
        </a:spcAft>
        <a:defRPr sz="2940" b="1" i="1">
          <a:solidFill>
            <a:schemeClr val="tx1"/>
          </a:solidFill>
          <a:latin typeface="Playfair Display" pitchFamily="2" charset="77"/>
        </a:defRPr>
      </a:lvl5pPr>
      <a:lvl6pPr marL="480053" algn="l" defTabSz="480053" rtl="0" fontAlgn="base">
        <a:lnSpc>
          <a:spcPct val="70000"/>
        </a:lnSpc>
        <a:spcBef>
          <a:spcPct val="0"/>
        </a:spcBef>
        <a:spcAft>
          <a:spcPct val="0"/>
        </a:spcAft>
        <a:defRPr sz="2940" b="1" i="1">
          <a:solidFill>
            <a:schemeClr val="tx1"/>
          </a:solidFill>
          <a:latin typeface="Playfair Display" pitchFamily="2" charset="77"/>
        </a:defRPr>
      </a:lvl6pPr>
      <a:lvl7pPr marL="960107" algn="l" defTabSz="480053" rtl="0" fontAlgn="base">
        <a:lnSpc>
          <a:spcPct val="70000"/>
        </a:lnSpc>
        <a:spcBef>
          <a:spcPct val="0"/>
        </a:spcBef>
        <a:spcAft>
          <a:spcPct val="0"/>
        </a:spcAft>
        <a:defRPr sz="2940" b="1" i="1">
          <a:solidFill>
            <a:schemeClr val="tx1"/>
          </a:solidFill>
          <a:latin typeface="Playfair Display" pitchFamily="2" charset="77"/>
        </a:defRPr>
      </a:lvl7pPr>
      <a:lvl8pPr marL="1440160" algn="l" defTabSz="480053" rtl="0" fontAlgn="base">
        <a:lnSpc>
          <a:spcPct val="70000"/>
        </a:lnSpc>
        <a:spcBef>
          <a:spcPct val="0"/>
        </a:spcBef>
        <a:spcAft>
          <a:spcPct val="0"/>
        </a:spcAft>
        <a:defRPr sz="2940" b="1" i="1">
          <a:solidFill>
            <a:schemeClr val="tx1"/>
          </a:solidFill>
          <a:latin typeface="Playfair Display" pitchFamily="2" charset="77"/>
        </a:defRPr>
      </a:lvl8pPr>
      <a:lvl9pPr marL="1920212" algn="l" defTabSz="480053" rtl="0" fontAlgn="base">
        <a:lnSpc>
          <a:spcPct val="70000"/>
        </a:lnSpc>
        <a:spcBef>
          <a:spcPct val="0"/>
        </a:spcBef>
        <a:spcAft>
          <a:spcPct val="0"/>
        </a:spcAft>
        <a:defRPr sz="2940" b="1" i="1">
          <a:solidFill>
            <a:schemeClr val="tx1"/>
          </a:solidFill>
          <a:latin typeface="Playfair Display" pitchFamily="2" charset="77"/>
        </a:defRPr>
      </a:lvl9pPr>
    </p:titleStyle>
    <p:bodyStyle>
      <a:lvl1pPr marL="120014" indent="-120014" algn="l" defTabSz="480053" rtl="0" fontAlgn="base">
        <a:spcBef>
          <a:spcPct val="20000"/>
        </a:spcBef>
        <a:spcAft>
          <a:spcPts val="630"/>
        </a:spcAft>
        <a:buSzPct val="25000"/>
        <a:buFont typeface="Calibri" panose="020F0502020204030204" pitchFamily="34" charset="0"/>
        <a:buChar char=" "/>
        <a:defRPr sz="2100" kern="1200">
          <a:solidFill>
            <a:schemeClr val="tx1"/>
          </a:solidFill>
          <a:latin typeface="Montserrat Medium" pitchFamily="2" charset="77"/>
          <a:ea typeface="+mn-ea"/>
          <a:cs typeface="+mn-cs"/>
        </a:defRPr>
      </a:lvl1pPr>
      <a:lvl2pPr marL="360040" indent="-240026" algn="l" defTabSz="480053" rtl="0" fontAlgn="base">
        <a:spcBef>
          <a:spcPct val="20000"/>
        </a:spcBef>
        <a:spcAft>
          <a:spcPts val="630"/>
        </a:spcAft>
        <a:buFont typeface="Calibri" panose="020F0502020204030204" pitchFamily="34" charset="0"/>
        <a:buChar char="•"/>
        <a:defRPr kern="1200">
          <a:solidFill>
            <a:schemeClr val="tx1"/>
          </a:solidFill>
          <a:latin typeface="Montserrat Medium" pitchFamily="2" charset="77"/>
          <a:ea typeface="+mn-ea"/>
          <a:cs typeface="+mn-cs"/>
        </a:defRPr>
      </a:lvl2pPr>
      <a:lvl3pPr marL="720079" indent="-240026" algn="l" defTabSz="480053" rtl="0" fontAlgn="base">
        <a:spcBef>
          <a:spcPct val="20000"/>
        </a:spcBef>
        <a:spcAft>
          <a:spcPts val="630"/>
        </a:spcAft>
        <a:buFont typeface="Calibri" panose="020F0502020204030204" pitchFamily="34" charset="0"/>
        <a:buChar char="–"/>
        <a:defRPr sz="1680" kern="1200">
          <a:solidFill>
            <a:schemeClr val="tx1"/>
          </a:solidFill>
          <a:latin typeface="Montserrat Medium" pitchFamily="2" charset="77"/>
          <a:ea typeface="+mn-ea"/>
          <a:cs typeface="+mn-cs"/>
        </a:defRPr>
      </a:lvl3pPr>
      <a:lvl4pPr marL="1080119" indent="-240026" algn="l" defTabSz="480053" rtl="0" fontAlgn="base">
        <a:spcBef>
          <a:spcPct val="20000"/>
        </a:spcBef>
        <a:spcAft>
          <a:spcPts val="630"/>
        </a:spcAft>
        <a:buFont typeface="Calibri" panose="020F0502020204030204" pitchFamily="34" charset="0"/>
        <a:buChar char="–"/>
        <a:defRPr sz="1470" kern="1200">
          <a:solidFill>
            <a:schemeClr val="tx1"/>
          </a:solidFill>
          <a:latin typeface="Montserrat Medium" pitchFamily="2" charset="77"/>
          <a:ea typeface="+mn-ea"/>
          <a:cs typeface="+mn-cs"/>
        </a:defRPr>
      </a:lvl4pPr>
      <a:lvl5pPr marL="1440160" indent="-240026" algn="l" defTabSz="480053" rtl="0" fontAlgn="base">
        <a:spcBef>
          <a:spcPct val="20000"/>
        </a:spcBef>
        <a:spcAft>
          <a:spcPts val="630"/>
        </a:spcAft>
        <a:buFont typeface="Calibri" panose="020F0502020204030204" pitchFamily="34" charset="0"/>
        <a:buChar char="»"/>
        <a:defRPr sz="1470" kern="1200">
          <a:solidFill>
            <a:schemeClr val="tx1"/>
          </a:solidFill>
          <a:latin typeface="Montserrat Medium" pitchFamily="2" charset="77"/>
          <a:ea typeface="+mn-ea"/>
          <a:cs typeface="+mn-cs"/>
        </a:defRPr>
      </a:lvl5pPr>
      <a:lvl6pPr marL="2640292" indent="-240026" algn="l" defTabSz="480053" rtl="0" eaLnBrk="1" latinLnBrk="0" hangingPunct="1">
        <a:spcBef>
          <a:spcPct val="20000"/>
        </a:spcBef>
        <a:buFont typeface="Calibri"/>
        <a:buChar char="•"/>
        <a:defRPr sz="2100" kern="1200">
          <a:solidFill>
            <a:schemeClr val="tx1"/>
          </a:solidFill>
          <a:latin typeface="+mn-lt"/>
          <a:ea typeface="+mn-ea"/>
          <a:cs typeface="+mn-cs"/>
        </a:defRPr>
      </a:lvl6pPr>
      <a:lvl7pPr marL="3120345" indent="-240026" algn="l" defTabSz="480053" rtl="0" eaLnBrk="1" latinLnBrk="0" hangingPunct="1">
        <a:spcBef>
          <a:spcPct val="20000"/>
        </a:spcBef>
        <a:buFont typeface="Calibri"/>
        <a:buChar char="•"/>
        <a:defRPr sz="2100" kern="1200">
          <a:solidFill>
            <a:schemeClr val="tx1"/>
          </a:solidFill>
          <a:latin typeface="+mn-lt"/>
          <a:ea typeface="+mn-ea"/>
          <a:cs typeface="+mn-cs"/>
        </a:defRPr>
      </a:lvl7pPr>
      <a:lvl8pPr marL="3600398" indent="-240026" algn="l" defTabSz="480053" rtl="0" eaLnBrk="1" latinLnBrk="0" hangingPunct="1">
        <a:spcBef>
          <a:spcPct val="20000"/>
        </a:spcBef>
        <a:buFont typeface="Calibri"/>
        <a:buChar char="•"/>
        <a:defRPr sz="2100" kern="1200">
          <a:solidFill>
            <a:schemeClr val="tx1"/>
          </a:solidFill>
          <a:latin typeface="+mn-lt"/>
          <a:ea typeface="+mn-ea"/>
          <a:cs typeface="+mn-cs"/>
        </a:defRPr>
      </a:lvl8pPr>
      <a:lvl9pPr marL="4080451" indent="-240026" algn="l" defTabSz="480053" rtl="0" eaLnBrk="1" latinLnBrk="0" hangingPunct="1">
        <a:spcBef>
          <a:spcPct val="20000"/>
        </a:spcBef>
        <a:buFont typeface="Calibri"/>
        <a:buChar char="•"/>
        <a:defRPr sz="2100" kern="1200">
          <a:solidFill>
            <a:schemeClr val="tx1"/>
          </a:solidFill>
          <a:latin typeface="+mn-lt"/>
          <a:ea typeface="+mn-ea"/>
          <a:cs typeface="+mn-cs"/>
        </a:defRPr>
      </a:lvl9pPr>
    </p:bodyStyle>
    <p:otherStyle>
      <a:defPPr>
        <a:defRPr lang="en-US"/>
      </a:defPPr>
      <a:lvl1pPr marL="0" algn="l" defTabSz="480053" rtl="0" eaLnBrk="1" latinLnBrk="0" hangingPunct="1">
        <a:defRPr sz="1889" kern="1200">
          <a:solidFill>
            <a:schemeClr val="tx1"/>
          </a:solidFill>
          <a:latin typeface="+mn-lt"/>
          <a:ea typeface="+mn-ea"/>
          <a:cs typeface="+mn-cs"/>
        </a:defRPr>
      </a:lvl1pPr>
      <a:lvl2pPr marL="480053" algn="l" defTabSz="480053" rtl="0" eaLnBrk="1" latinLnBrk="0" hangingPunct="1">
        <a:defRPr sz="1889" kern="1200">
          <a:solidFill>
            <a:schemeClr val="tx1"/>
          </a:solidFill>
          <a:latin typeface="+mn-lt"/>
          <a:ea typeface="+mn-ea"/>
          <a:cs typeface="+mn-cs"/>
        </a:defRPr>
      </a:lvl2pPr>
      <a:lvl3pPr marL="960107" algn="l" defTabSz="480053" rtl="0" eaLnBrk="1" latinLnBrk="0" hangingPunct="1">
        <a:defRPr sz="1889" kern="1200">
          <a:solidFill>
            <a:schemeClr val="tx1"/>
          </a:solidFill>
          <a:latin typeface="+mn-lt"/>
          <a:ea typeface="+mn-ea"/>
          <a:cs typeface="+mn-cs"/>
        </a:defRPr>
      </a:lvl3pPr>
      <a:lvl4pPr marL="1440160" algn="l" defTabSz="480053" rtl="0" eaLnBrk="1" latinLnBrk="0" hangingPunct="1">
        <a:defRPr sz="1889" kern="1200">
          <a:solidFill>
            <a:schemeClr val="tx1"/>
          </a:solidFill>
          <a:latin typeface="+mn-lt"/>
          <a:ea typeface="+mn-ea"/>
          <a:cs typeface="+mn-cs"/>
        </a:defRPr>
      </a:lvl4pPr>
      <a:lvl5pPr marL="1920212" algn="l" defTabSz="480053" rtl="0" eaLnBrk="1" latinLnBrk="0" hangingPunct="1">
        <a:defRPr sz="1889" kern="1200">
          <a:solidFill>
            <a:schemeClr val="tx1"/>
          </a:solidFill>
          <a:latin typeface="+mn-lt"/>
          <a:ea typeface="+mn-ea"/>
          <a:cs typeface="+mn-cs"/>
        </a:defRPr>
      </a:lvl5pPr>
      <a:lvl6pPr marL="2400265" algn="l" defTabSz="480053" rtl="0" eaLnBrk="1" latinLnBrk="0" hangingPunct="1">
        <a:defRPr sz="1889" kern="1200">
          <a:solidFill>
            <a:schemeClr val="tx1"/>
          </a:solidFill>
          <a:latin typeface="+mn-lt"/>
          <a:ea typeface="+mn-ea"/>
          <a:cs typeface="+mn-cs"/>
        </a:defRPr>
      </a:lvl6pPr>
      <a:lvl7pPr marL="2880319" algn="l" defTabSz="480053" rtl="0" eaLnBrk="1" latinLnBrk="0" hangingPunct="1">
        <a:defRPr sz="1889" kern="1200">
          <a:solidFill>
            <a:schemeClr val="tx1"/>
          </a:solidFill>
          <a:latin typeface="+mn-lt"/>
          <a:ea typeface="+mn-ea"/>
          <a:cs typeface="+mn-cs"/>
        </a:defRPr>
      </a:lvl7pPr>
      <a:lvl8pPr marL="3360372" algn="l" defTabSz="480053" rtl="0" eaLnBrk="1" latinLnBrk="0" hangingPunct="1">
        <a:defRPr sz="1889" kern="1200">
          <a:solidFill>
            <a:schemeClr val="tx1"/>
          </a:solidFill>
          <a:latin typeface="+mn-lt"/>
          <a:ea typeface="+mn-ea"/>
          <a:cs typeface="+mn-cs"/>
        </a:defRPr>
      </a:lvl8pPr>
      <a:lvl9pPr marL="3840425" algn="l" defTabSz="480053" rtl="0" eaLnBrk="1" latinLnBrk="0" hangingPunct="1">
        <a:defRPr sz="1889"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851" userDrawn="1">
          <p15:clr>
            <a:srgbClr val="F26B43"/>
          </p15:clr>
        </p15:guide>
        <p15:guide id="2" pos="4032" userDrawn="1">
          <p15:clr>
            <a:srgbClr val="F26B43"/>
          </p15:clr>
        </p15:guide>
        <p15:guide id="3" pos="301" userDrawn="1">
          <p15:clr>
            <a:srgbClr val="F26B43"/>
          </p15:clr>
        </p15:guide>
        <p15:guide id="4" pos="7788"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 name="Rectangle 60">
            <a:extLst>
              <a:ext uri="{FF2B5EF4-FFF2-40B4-BE49-F238E27FC236}">
                <a16:creationId xmlns:a16="http://schemas.microsoft.com/office/drawing/2014/main" id="{78282E86-6083-434F-A6D7-6674F101F9E9}"/>
              </a:ext>
            </a:extLst>
          </p:cNvPr>
          <p:cNvSpPr/>
          <p:nvPr/>
        </p:nvSpPr>
        <p:spPr>
          <a:xfrm rot="16200000">
            <a:off x="-2423353" y="2413923"/>
            <a:ext cx="9051927" cy="4142606"/>
          </a:xfrm>
          <a:prstGeom prst="rect">
            <a:avLst/>
          </a:prstGeom>
          <a:solidFill>
            <a:srgbClr val="3E495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600">
              <a:latin typeface="Montserrat" pitchFamily="2" charset="77"/>
            </a:endParaRPr>
          </a:p>
        </p:txBody>
      </p:sp>
      <p:sp>
        <p:nvSpPr>
          <p:cNvPr id="3" name="Title 2">
            <a:extLst>
              <a:ext uri="{FF2B5EF4-FFF2-40B4-BE49-F238E27FC236}">
                <a16:creationId xmlns:a16="http://schemas.microsoft.com/office/drawing/2014/main" id="{9235BDF3-178B-4A0D-9EF4-CA0E09189589}"/>
              </a:ext>
            </a:extLst>
          </p:cNvPr>
          <p:cNvSpPr>
            <a:spLocks noGrp="1"/>
          </p:cNvSpPr>
          <p:nvPr>
            <p:ph type="title" idx="4294967295"/>
          </p:nvPr>
        </p:nvSpPr>
        <p:spPr>
          <a:xfrm>
            <a:off x="143123" y="490150"/>
            <a:ext cx="3959750" cy="1164123"/>
          </a:xfrm>
          <a:prstGeom prst="rect">
            <a:avLst/>
          </a:prstGeom>
        </p:spPr>
        <p:txBody>
          <a:bodyPr anchor="t"/>
          <a:lstStyle/>
          <a:p>
            <a:r>
              <a:rPr lang="en-US" sz="2800" dirty="0">
                <a:solidFill>
                  <a:schemeClr val="bg1"/>
                </a:solidFill>
                <a:latin typeface="Arial" panose="020B0604020202020204" pitchFamily="34" charset="0"/>
                <a:cs typeface="Arial" panose="020B0604020202020204" pitchFamily="34" charset="0"/>
              </a:rPr>
              <a:t>Elevate Loudoun’s  vibrant visitor economy</a:t>
            </a:r>
            <a:br>
              <a:rPr lang="en-US" sz="2800" dirty="0">
                <a:solidFill>
                  <a:schemeClr val="bg1"/>
                </a:solidFill>
                <a:latin typeface="Arial" panose="020B0604020202020204" pitchFamily="34" charset="0"/>
                <a:cs typeface="Arial" panose="020B0604020202020204" pitchFamily="34" charset="0"/>
              </a:rPr>
            </a:br>
            <a:endParaRPr lang="en-US" sz="2800" dirty="0">
              <a:solidFill>
                <a:schemeClr val="bg1"/>
              </a:solidFill>
              <a:latin typeface="Arial" panose="020B0604020202020204" pitchFamily="34" charset="0"/>
              <a:cs typeface="Arial" panose="020B0604020202020204" pitchFamily="34" charset="0"/>
            </a:endParaRPr>
          </a:p>
        </p:txBody>
      </p:sp>
      <p:grpSp>
        <p:nvGrpSpPr>
          <p:cNvPr id="33" name="Group 32">
            <a:extLst>
              <a:ext uri="{FF2B5EF4-FFF2-40B4-BE49-F238E27FC236}">
                <a16:creationId xmlns:a16="http://schemas.microsoft.com/office/drawing/2014/main" id="{1624D2E8-AE2B-4A92-9A25-5CD588B1ED60}"/>
              </a:ext>
            </a:extLst>
          </p:cNvPr>
          <p:cNvGrpSpPr/>
          <p:nvPr/>
        </p:nvGrpSpPr>
        <p:grpSpPr>
          <a:xfrm>
            <a:off x="4267200" y="562619"/>
            <a:ext cx="8297578" cy="8477291"/>
            <a:chOff x="4142604" y="1808795"/>
            <a:chExt cx="8297578" cy="6605887"/>
          </a:xfrm>
        </p:grpSpPr>
        <p:grpSp>
          <p:nvGrpSpPr>
            <p:cNvPr id="89" name="Group 88">
              <a:extLst>
                <a:ext uri="{FF2B5EF4-FFF2-40B4-BE49-F238E27FC236}">
                  <a16:creationId xmlns:a16="http://schemas.microsoft.com/office/drawing/2014/main" id="{93BDCE4E-AE67-4D15-A04D-BFC85B8B6A60}"/>
                </a:ext>
              </a:extLst>
            </p:cNvPr>
            <p:cNvGrpSpPr/>
            <p:nvPr/>
          </p:nvGrpSpPr>
          <p:grpSpPr>
            <a:xfrm>
              <a:off x="4142604" y="2842906"/>
              <a:ext cx="8273770" cy="2915992"/>
              <a:chOff x="3944309" y="2092161"/>
              <a:chExt cx="7877729" cy="3272440"/>
            </a:xfrm>
          </p:grpSpPr>
          <p:sp>
            <p:nvSpPr>
              <p:cNvPr id="34" name="Rectangle 33">
                <a:extLst>
                  <a:ext uri="{FF2B5EF4-FFF2-40B4-BE49-F238E27FC236}">
                    <a16:creationId xmlns:a16="http://schemas.microsoft.com/office/drawing/2014/main" id="{1F861575-ED9C-4594-A815-ADEE778995F7}"/>
                  </a:ext>
                </a:extLst>
              </p:cNvPr>
              <p:cNvSpPr/>
              <p:nvPr/>
            </p:nvSpPr>
            <p:spPr>
              <a:xfrm>
                <a:off x="3944309" y="2146299"/>
                <a:ext cx="1476815" cy="314352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6037" tIns="96037" rIns="96037" bIns="0"/>
              <a:lstStyle/>
              <a:p>
                <a:pPr marL="171450" indent="-171450" defTabSz="457200">
                  <a:spcBef>
                    <a:spcPts val="600"/>
                  </a:spcBef>
                  <a:buFont typeface="Arial" panose="020B0604020202020204" pitchFamily="34" charset="0"/>
                  <a:buChar char="•"/>
                  <a:defRPr/>
                </a:pPr>
                <a:r>
                  <a:rPr lang="en-US" sz="1100" dirty="0">
                    <a:solidFill>
                      <a:srgbClr val="000000"/>
                    </a:solidFill>
                    <a:latin typeface="Arial Narrow" panose="020B0606020202030204" pitchFamily="34" charset="0"/>
                    <a:cs typeface="Arial" panose="020B0604020202020204" pitchFamily="34" charset="0"/>
                  </a:rPr>
                  <a:t>Extend the DC’s Wine Country® brand to target high-value and extended-stay visitors</a:t>
                </a:r>
              </a:p>
              <a:p>
                <a:pPr marL="171450" indent="-171450" defTabSz="457200">
                  <a:spcBef>
                    <a:spcPts val="600"/>
                  </a:spcBef>
                  <a:buFont typeface="Arial" panose="020B0604020202020204" pitchFamily="34" charset="0"/>
                  <a:buChar char="•"/>
                  <a:defRPr/>
                </a:pPr>
                <a:r>
                  <a:rPr lang="en-US" sz="1100" dirty="0">
                    <a:solidFill>
                      <a:srgbClr val="000000"/>
                    </a:solidFill>
                    <a:latin typeface="Arial Narrow" panose="020B0606020202030204" pitchFamily="34" charset="0"/>
                    <a:cs typeface="Arial" panose="020B0604020202020204" pitchFamily="34" charset="0"/>
                  </a:rPr>
                  <a:t>Storytelling that showcases Loudoun’s full range of experiences</a:t>
                </a:r>
              </a:p>
              <a:p>
                <a:pPr marL="171450" indent="-171450" defTabSz="457200">
                  <a:spcBef>
                    <a:spcPts val="600"/>
                  </a:spcBef>
                  <a:buFont typeface="Arial" panose="020B0604020202020204" pitchFamily="34" charset="0"/>
                  <a:buChar char="•"/>
                  <a:defRPr/>
                </a:pPr>
                <a:r>
                  <a:rPr lang="en-US" sz="1100" dirty="0">
                    <a:solidFill>
                      <a:srgbClr val="000000"/>
                    </a:solidFill>
                    <a:latin typeface="Arial Narrow" panose="020B0606020202030204" pitchFamily="34" charset="0"/>
                    <a:cs typeface="Arial" panose="020B0604020202020204" pitchFamily="34" charset="0"/>
                  </a:rPr>
                  <a:t>Collaborate with local </a:t>
                </a:r>
                <a:r>
                  <a:rPr lang="en-US" sz="1100">
                    <a:solidFill>
                      <a:srgbClr val="000000"/>
                    </a:solidFill>
                    <a:latin typeface="Arial Narrow" panose="020B0606020202030204" pitchFamily="34" charset="0"/>
                    <a:cs typeface="Arial" panose="020B0604020202020204" pitchFamily="34" charset="0"/>
                  </a:rPr>
                  <a:t>partners for </a:t>
                </a:r>
                <a:r>
                  <a:rPr lang="en-US" sz="1100" dirty="0">
                    <a:solidFill>
                      <a:srgbClr val="000000"/>
                    </a:solidFill>
                    <a:latin typeface="Arial Narrow" panose="020B0606020202030204" pitchFamily="34" charset="0"/>
                    <a:cs typeface="Arial" panose="020B0604020202020204" pitchFamily="34" charset="0"/>
                  </a:rPr>
                  <a:t>brand amplification</a:t>
                </a:r>
              </a:p>
              <a:p>
                <a:pPr marL="171450" indent="-171450" defTabSz="457200">
                  <a:spcBef>
                    <a:spcPts val="600"/>
                  </a:spcBef>
                  <a:buFont typeface="Arial" panose="020B0604020202020204" pitchFamily="34" charset="0"/>
                  <a:buChar char="•"/>
                  <a:defRPr/>
                </a:pPr>
                <a:r>
                  <a:rPr lang="en-US" sz="1100" dirty="0">
                    <a:solidFill>
                      <a:srgbClr val="000000"/>
                    </a:solidFill>
                    <a:latin typeface="Arial Narrow" panose="020B0606020202030204" pitchFamily="34" charset="0"/>
                    <a:cs typeface="Arial" panose="020B0604020202020204" pitchFamily="34" charset="0"/>
                  </a:rPr>
                  <a:t>Leverage access to corporate and association headquarters for leadership retreats</a:t>
                </a:r>
              </a:p>
              <a:p>
                <a:pPr marL="171450" indent="-171450" defTabSz="457200">
                  <a:buFont typeface="Arial" panose="020B0604020202020204" pitchFamily="34" charset="0"/>
                  <a:buChar char="•"/>
                  <a:defRPr/>
                </a:pPr>
                <a:endParaRPr lang="en-US" sz="1100" dirty="0">
                  <a:solidFill>
                    <a:srgbClr val="000000"/>
                  </a:solidFill>
                  <a:latin typeface="Arial Narrow" panose="020B0606020202030204" pitchFamily="34" charset="0"/>
                </a:endParaRPr>
              </a:p>
              <a:p>
                <a:pPr defTabSz="457200">
                  <a:defRPr/>
                </a:pPr>
                <a:endParaRPr lang="en-US" sz="1100" dirty="0">
                  <a:solidFill>
                    <a:srgbClr val="000000"/>
                  </a:solidFill>
                  <a:latin typeface="Arial Narrow" panose="020B0606020202030204" pitchFamily="34" charset="0"/>
                  <a:cs typeface="Arial" panose="020B0604020202020204" pitchFamily="34" charset="0"/>
                </a:endParaRPr>
              </a:p>
              <a:p>
                <a:pPr algn="ctr" defTabSz="457200">
                  <a:defRPr/>
                </a:pPr>
                <a:endParaRPr lang="en-US" sz="1100" dirty="0">
                  <a:solidFill>
                    <a:schemeClr val="accent3">
                      <a:lumMod val="75000"/>
                    </a:schemeClr>
                  </a:solidFill>
                  <a:latin typeface="Lora Medium" pitchFamily="2" charset="0"/>
                </a:endParaRPr>
              </a:p>
            </p:txBody>
          </p:sp>
          <p:sp>
            <p:nvSpPr>
              <p:cNvPr id="82" name="Rectangle 81">
                <a:extLst>
                  <a:ext uri="{FF2B5EF4-FFF2-40B4-BE49-F238E27FC236}">
                    <a16:creationId xmlns:a16="http://schemas.microsoft.com/office/drawing/2014/main" id="{1B9DA34D-FA0F-4410-82BC-ADD7460A5A2F}"/>
                  </a:ext>
                </a:extLst>
              </p:cNvPr>
              <p:cNvSpPr/>
              <p:nvPr/>
            </p:nvSpPr>
            <p:spPr>
              <a:xfrm>
                <a:off x="5496649" y="2094308"/>
                <a:ext cx="1549020" cy="3195518"/>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6037" tIns="96037" rIns="96037" bIns="0"/>
              <a:lstStyle/>
              <a:p>
                <a:pPr marL="171450" indent="-171450" defTabSz="457200">
                  <a:spcBef>
                    <a:spcPts val="600"/>
                  </a:spcBef>
                  <a:buFont typeface="Arial" panose="020B0604020202020204" pitchFamily="34" charset="0"/>
                  <a:buChar char="•"/>
                  <a:defRPr/>
                </a:pPr>
                <a:r>
                  <a:rPr lang="en-US" sz="1100" dirty="0">
                    <a:solidFill>
                      <a:srgbClr val="000000"/>
                    </a:solidFill>
                    <a:latin typeface="Arial Narrow" panose="020B0606020202030204" pitchFamily="34" charset="0"/>
                  </a:rPr>
                  <a:t>Develop pilot projects for experience-building and micro-experiences</a:t>
                </a:r>
              </a:p>
              <a:p>
                <a:pPr marL="171450" indent="-171450" defTabSz="457200">
                  <a:spcBef>
                    <a:spcPts val="600"/>
                  </a:spcBef>
                  <a:buFont typeface="Arial" panose="020B0604020202020204" pitchFamily="34" charset="0"/>
                  <a:buChar char="•"/>
                  <a:defRPr/>
                </a:pPr>
                <a:r>
                  <a:rPr lang="en-US" sz="1100" dirty="0">
                    <a:solidFill>
                      <a:srgbClr val="000000"/>
                    </a:solidFill>
                    <a:latin typeface="Arial Narrow" panose="020B0606020202030204" pitchFamily="34" charset="0"/>
                  </a:rPr>
                  <a:t>Engage niche markets with tailored offerings</a:t>
                </a:r>
              </a:p>
              <a:p>
                <a:pPr marL="171450" indent="-171450" defTabSz="457200">
                  <a:spcBef>
                    <a:spcPts val="600"/>
                  </a:spcBef>
                  <a:buFont typeface="Arial" panose="020B0604020202020204" pitchFamily="34" charset="0"/>
                  <a:buChar char="•"/>
                  <a:defRPr/>
                </a:pPr>
                <a:r>
                  <a:rPr lang="en-US" sz="1100" dirty="0">
                    <a:solidFill>
                      <a:srgbClr val="000000"/>
                    </a:solidFill>
                    <a:latin typeface="Arial Narrow" panose="020B0606020202030204" pitchFamily="34" charset="0"/>
                  </a:rPr>
                  <a:t>Leverage music, arts and history events to build specific itineraries to encourage extended stays in Loudoun</a:t>
                </a:r>
              </a:p>
              <a:p>
                <a:pPr marL="171450" indent="-171450" defTabSz="457200">
                  <a:spcBef>
                    <a:spcPts val="600"/>
                  </a:spcBef>
                  <a:buFont typeface="Arial" panose="020B0604020202020204" pitchFamily="34" charset="0"/>
                  <a:buChar char="•"/>
                  <a:defRPr/>
                </a:pPr>
                <a:r>
                  <a:rPr lang="en-US" sz="1100" dirty="0">
                    <a:solidFill>
                      <a:srgbClr val="000000"/>
                    </a:solidFill>
                    <a:latin typeface="Arial Narrow" panose="020B0606020202030204" pitchFamily="34" charset="0"/>
                  </a:rPr>
                  <a:t>Support agritourism business development to expand destination product</a:t>
                </a:r>
              </a:p>
              <a:p>
                <a:pPr marL="171450" indent="-171450" defTabSz="457200">
                  <a:spcBef>
                    <a:spcPts val="600"/>
                  </a:spcBef>
                  <a:buFont typeface="Arial" panose="020B0604020202020204" pitchFamily="34" charset="0"/>
                  <a:buChar char="•"/>
                  <a:defRPr/>
                </a:pPr>
                <a:r>
                  <a:rPr lang="en-US" sz="1100" dirty="0">
                    <a:solidFill>
                      <a:srgbClr val="000000"/>
                    </a:solidFill>
                    <a:latin typeface="Arial Narrow" panose="020B0606020202030204" pitchFamily="34" charset="0"/>
                  </a:rPr>
                  <a:t>Leverage United Airlines’ investment to target layover and international visitors</a:t>
                </a:r>
              </a:p>
              <a:p>
                <a:pPr marL="171450" indent="-171450" defTabSz="457200">
                  <a:buFont typeface="Arial" panose="020B0604020202020204" pitchFamily="34" charset="0"/>
                  <a:buChar char="•"/>
                  <a:defRPr/>
                </a:pPr>
                <a:endParaRPr lang="en-US" sz="1100" dirty="0">
                  <a:solidFill>
                    <a:srgbClr val="000000"/>
                  </a:solidFill>
                  <a:latin typeface="Arial Narrow" panose="020B0606020202030204" pitchFamily="34" charset="0"/>
                </a:endParaRPr>
              </a:p>
              <a:p>
                <a:pPr defTabSz="457200">
                  <a:defRPr/>
                </a:pPr>
                <a:endParaRPr lang="en-US" sz="1100" dirty="0">
                  <a:solidFill>
                    <a:srgbClr val="000000"/>
                  </a:solidFill>
                  <a:latin typeface="Lora Medium" pitchFamily="2" charset="0"/>
                </a:endParaRPr>
              </a:p>
            </p:txBody>
          </p:sp>
          <p:sp>
            <p:nvSpPr>
              <p:cNvPr id="83" name="Rectangle 82">
                <a:extLst>
                  <a:ext uri="{FF2B5EF4-FFF2-40B4-BE49-F238E27FC236}">
                    <a16:creationId xmlns:a16="http://schemas.microsoft.com/office/drawing/2014/main" id="{18CD553F-258E-41D8-B142-A9C34CB44A97}"/>
                  </a:ext>
                </a:extLst>
              </p:cNvPr>
              <p:cNvSpPr/>
              <p:nvPr/>
            </p:nvSpPr>
            <p:spPr>
              <a:xfrm>
                <a:off x="7060871" y="2146299"/>
                <a:ext cx="1533720" cy="321830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6037" tIns="96037" rIns="96037" bIns="0"/>
              <a:lstStyle/>
              <a:p>
                <a:pPr marL="180074" indent="-180074" defTabSz="639497">
                  <a:spcBef>
                    <a:spcPts val="600"/>
                  </a:spcBef>
                  <a:buFont typeface="Arial" panose="020B0604020202020204" pitchFamily="34" charset="0"/>
                  <a:buChar char="•"/>
                  <a:tabLst>
                    <a:tab pos="66615" algn="l"/>
                  </a:tabLst>
                  <a:defRPr/>
                </a:pPr>
                <a:r>
                  <a:rPr lang="en-US" sz="1100" dirty="0">
                    <a:solidFill>
                      <a:srgbClr val="000000"/>
                    </a:solidFill>
                    <a:latin typeface="Arial Narrow" panose="020B0606020202030204" pitchFamily="34" charset="0"/>
                  </a:rPr>
                  <a:t>Expand and enhance the CTA program</a:t>
                </a:r>
              </a:p>
              <a:p>
                <a:pPr marL="180074" indent="-180074" defTabSz="639497">
                  <a:spcBef>
                    <a:spcPts val="600"/>
                  </a:spcBef>
                  <a:buFont typeface="Arial" panose="020B0604020202020204" pitchFamily="34" charset="0"/>
                  <a:buChar char="•"/>
                  <a:tabLst>
                    <a:tab pos="66615" algn="l"/>
                  </a:tabLst>
                  <a:defRPr/>
                </a:pPr>
                <a:r>
                  <a:rPr lang="en-US" sz="1100" dirty="0">
                    <a:solidFill>
                      <a:srgbClr val="000000"/>
                    </a:solidFill>
                    <a:latin typeface="Arial Narrow" panose="020B0606020202030204" pitchFamily="34" charset="0"/>
                  </a:rPr>
                  <a:t>Provide tools and templates for hospitality partners</a:t>
                </a:r>
              </a:p>
              <a:p>
                <a:pPr marL="180074" indent="-180074" defTabSz="639497">
                  <a:spcBef>
                    <a:spcPts val="600"/>
                  </a:spcBef>
                  <a:buFont typeface="Arial" panose="020B0604020202020204" pitchFamily="34" charset="0"/>
                  <a:buChar char="•"/>
                  <a:tabLst>
                    <a:tab pos="66615" algn="l"/>
                  </a:tabLst>
                  <a:defRPr/>
                </a:pPr>
                <a:r>
                  <a:rPr lang="en-US" sz="1100" dirty="0">
                    <a:solidFill>
                      <a:srgbClr val="000000"/>
                    </a:solidFill>
                    <a:latin typeface="Arial Narrow" panose="020B0606020202030204" pitchFamily="34" charset="0"/>
                  </a:rPr>
                  <a:t>Promote inclusive and countywide participation in tourism initiatives and product development opportunities</a:t>
                </a:r>
              </a:p>
              <a:p>
                <a:pPr marL="180074" indent="-180074" defTabSz="639497">
                  <a:spcBef>
                    <a:spcPts val="600"/>
                  </a:spcBef>
                  <a:buFont typeface="Arial" panose="020B0604020202020204" pitchFamily="34" charset="0"/>
                  <a:buChar char="•"/>
                  <a:tabLst>
                    <a:tab pos="66615" algn="l"/>
                  </a:tabLst>
                  <a:defRPr/>
                </a:pPr>
                <a:r>
                  <a:rPr lang="en-US" sz="1100" dirty="0">
                    <a:solidFill>
                      <a:srgbClr val="000000"/>
                    </a:solidFill>
                    <a:latin typeface="Arial Narrow" panose="020B0606020202030204" pitchFamily="34" charset="0"/>
                  </a:rPr>
                  <a:t>Leverage data and industry partnerships to drive innovation</a:t>
                </a:r>
              </a:p>
              <a:p>
                <a:pPr marL="180074" indent="-180074" defTabSz="639497">
                  <a:spcAft>
                    <a:spcPts val="263"/>
                  </a:spcAft>
                  <a:buFont typeface="Arial" panose="020B0604020202020204" pitchFamily="34" charset="0"/>
                  <a:buChar char="•"/>
                  <a:tabLst>
                    <a:tab pos="66615" algn="l"/>
                  </a:tabLst>
                  <a:defRPr/>
                </a:pPr>
                <a:endParaRPr lang="en-IN" sz="1100" kern="0" dirty="0">
                  <a:solidFill>
                    <a:schemeClr val="tx1"/>
                  </a:solidFill>
                  <a:latin typeface="Arial Narrow" panose="020B0604020202020204" pitchFamily="34" charset="0"/>
                  <a:cs typeface="Arial Narrow" panose="020B0604020202020204" pitchFamily="34" charset="0"/>
                </a:endParaRPr>
              </a:p>
            </p:txBody>
          </p:sp>
          <p:sp>
            <p:nvSpPr>
              <p:cNvPr id="84" name="Rectangle 83">
                <a:extLst>
                  <a:ext uri="{FF2B5EF4-FFF2-40B4-BE49-F238E27FC236}">
                    <a16:creationId xmlns:a16="http://schemas.microsoft.com/office/drawing/2014/main" id="{48057EBD-B236-4AB4-AC26-7241D5F9EA04}"/>
                  </a:ext>
                </a:extLst>
              </p:cNvPr>
              <p:cNvSpPr/>
              <p:nvPr/>
            </p:nvSpPr>
            <p:spPr>
              <a:xfrm>
                <a:off x="8624118" y="2100574"/>
                <a:ext cx="1603908" cy="321830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6037" tIns="96037" rIns="96037" bIns="0"/>
              <a:lstStyle/>
              <a:p>
                <a:pPr marL="171450" indent="-171450" defTabSz="457200">
                  <a:spcBef>
                    <a:spcPts val="600"/>
                  </a:spcBef>
                  <a:buFont typeface="Arial" panose="020B0604020202020204" pitchFamily="34" charset="0"/>
                  <a:buChar char="•"/>
                  <a:defRPr/>
                </a:pPr>
                <a:r>
                  <a:rPr lang="en-US" sz="1100" dirty="0">
                    <a:solidFill>
                      <a:srgbClr val="000000"/>
                    </a:solidFill>
                    <a:latin typeface="Arial Narrow" panose="020B0606020202030204" pitchFamily="34" charset="0"/>
                  </a:rPr>
                  <a:t>Empower community participation in placemaking that amplifies Loudoun’s brand promise</a:t>
                </a:r>
              </a:p>
              <a:p>
                <a:pPr marL="171450" indent="-171450" defTabSz="457200">
                  <a:spcBef>
                    <a:spcPts val="600"/>
                  </a:spcBef>
                  <a:buFont typeface="Arial" panose="020B0604020202020204" pitchFamily="34" charset="0"/>
                  <a:buChar char="•"/>
                  <a:defRPr/>
                </a:pPr>
                <a:r>
                  <a:rPr lang="en-US" sz="1100" dirty="0">
                    <a:solidFill>
                      <a:srgbClr val="000000"/>
                    </a:solidFill>
                    <a:latin typeface="Arial Narrow" panose="020B0606020202030204" pitchFamily="34" charset="0"/>
                  </a:rPr>
                  <a:t>Support and encourage county investments in facilities, venues and attractions</a:t>
                </a:r>
              </a:p>
              <a:p>
                <a:pPr marL="171450" indent="-171450" defTabSz="457200">
                  <a:spcBef>
                    <a:spcPts val="600"/>
                  </a:spcBef>
                  <a:buFont typeface="Arial" panose="020B0604020202020204" pitchFamily="34" charset="0"/>
                  <a:buChar char="•"/>
                  <a:defRPr/>
                </a:pPr>
                <a:r>
                  <a:rPr lang="en-US" sz="1100" dirty="0">
                    <a:solidFill>
                      <a:srgbClr val="000000"/>
                    </a:solidFill>
                    <a:latin typeface="Arial Narrow" panose="020B0606020202030204" pitchFamily="34" charset="0"/>
                  </a:rPr>
                  <a:t>Advocate for and facilitate improvements to hotel and lodging supply</a:t>
                </a:r>
              </a:p>
              <a:p>
                <a:pPr marL="171450" indent="-171450" defTabSz="457200">
                  <a:spcBef>
                    <a:spcPts val="600"/>
                  </a:spcBef>
                  <a:buFont typeface="Arial" panose="020B0604020202020204" pitchFamily="34" charset="0"/>
                  <a:buChar char="•"/>
                  <a:defRPr/>
                </a:pPr>
                <a:r>
                  <a:rPr lang="en-US" sz="1100" dirty="0">
                    <a:solidFill>
                      <a:srgbClr val="000000"/>
                    </a:solidFill>
                    <a:latin typeface="Arial Narrow" panose="020B0606020202030204" pitchFamily="34" charset="0"/>
                  </a:rPr>
                  <a:t>Advocate for and support the development and enhancement of facilities to ensure Loudoun can compete and grow its share of group business</a:t>
                </a:r>
              </a:p>
              <a:p>
                <a:pPr marL="171450" indent="-171450" defTabSz="457200">
                  <a:buFont typeface="Arial" panose="020B0604020202020204" pitchFamily="34" charset="0"/>
                  <a:buChar char="•"/>
                  <a:defRPr/>
                </a:pPr>
                <a:endParaRPr lang="en-US" sz="1100" dirty="0">
                  <a:solidFill>
                    <a:srgbClr val="000000"/>
                  </a:solidFill>
                  <a:latin typeface="Arial Narrow" panose="020B0606020202030204" pitchFamily="34" charset="0"/>
                </a:endParaRPr>
              </a:p>
            </p:txBody>
          </p:sp>
          <p:sp>
            <p:nvSpPr>
              <p:cNvPr id="85" name="Rectangle 84">
                <a:extLst>
                  <a:ext uri="{FF2B5EF4-FFF2-40B4-BE49-F238E27FC236}">
                    <a16:creationId xmlns:a16="http://schemas.microsoft.com/office/drawing/2014/main" id="{56DF44C8-768E-48BF-A626-13ACFCA8EE5E}"/>
                  </a:ext>
                </a:extLst>
              </p:cNvPr>
              <p:cNvSpPr/>
              <p:nvPr/>
            </p:nvSpPr>
            <p:spPr>
              <a:xfrm>
                <a:off x="10234074" y="2092161"/>
                <a:ext cx="1587964" cy="317989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6037" tIns="96037" rIns="96037" bIns="0"/>
              <a:lstStyle/>
              <a:p>
                <a:pPr marL="180074" indent="-180074" defTabSz="639497">
                  <a:spcBef>
                    <a:spcPts val="600"/>
                  </a:spcBef>
                  <a:buFont typeface="Arial" panose="020B0604020202020204" pitchFamily="34" charset="0"/>
                  <a:buChar char="•"/>
                  <a:tabLst>
                    <a:tab pos="66615" algn="l"/>
                  </a:tabLst>
                  <a:defRPr/>
                </a:pPr>
                <a:r>
                  <a:rPr lang="en-US" sz="1100" dirty="0">
                    <a:solidFill>
                      <a:srgbClr val="000000"/>
                    </a:solidFill>
                    <a:latin typeface="Arial Narrow" panose="020B0606020202030204" pitchFamily="34" charset="0"/>
                  </a:rPr>
                  <a:t>Continue and broaden conversations within the community regarding the role of tourism in strengthening Loudoun’s visitor economy and quality of place</a:t>
                </a:r>
              </a:p>
              <a:p>
                <a:pPr marL="180074" indent="-180074" defTabSz="639497">
                  <a:spcBef>
                    <a:spcPts val="600"/>
                  </a:spcBef>
                  <a:buFont typeface="Arial" panose="020B0604020202020204" pitchFamily="34" charset="0"/>
                  <a:buChar char="•"/>
                  <a:tabLst>
                    <a:tab pos="66615" algn="l"/>
                  </a:tabLst>
                  <a:defRPr/>
                </a:pPr>
                <a:r>
                  <a:rPr lang="en-US" sz="1100" dirty="0">
                    <a:solidFill>
                      <a:srgbClr val="000000"/>
                    </a:solidFill>
                    <a:latin typeface="Arial Narrow" panose="020B0606020202030204" pitchFamily="34" charset="0"/>
                  </a:rPr>
                  <a:t>Begin conversations to build a strategic funding roadmap for Visit Loudoun</a:t>
                </a:r>
              </a:p>
              <a:p>
                <a:pPr marL="180074" indent="-180074" defTabSz="639497">
                  <a:spcBef>
                    <a:spcPts val="600"/>
                  </a:spcBef>
                  <a:buFont typeface="Arial" panose="020B0604020202020204" pitchFamily="34" charset="0"/>
                  <a:buChar char="•"/>
                  <a:tabLst>
                    <a:tab pos="66615" algn="l"/>
                  </a:tabLst>
                  <a:defRPr/>
                </a:pPr>
                <a:r>
                  <a:rPr lang="en-US" sz="1100" dirty="0">
                    <a:solidFill>
                      <a:srgbClr val="000000"/>
                    </a:solidFill>
                    <a:latin typeface="Arial Narrow" panose="020B0606020202030204" pitchFamily="34" charset="0"/>
                  </a:rPr>
                  <a:t>Reframe and reshape how Visit Loudoun leverages Virginia Tourism Corporation</a:t>
                </a:r>
              </a:p>
              <a:p>
                <a:pPr marL="180074" indent="-180074" defTabSz="639497">
                  <a:spcAft>
                    <a:spcPts val="263"/>
                  </a:spcAft>
                  <a:buFont typeface="Arial" panose="020B0604020202020204" pitchFamily="34" charset="0"/>
                  <a:buChar char="•"/>
                  <a:tabLst>
                    <a:tab pos="66615" algn="l"/>
                  </a:tabLst>
                  <a:defRPr/>
                </a:pPr>
                <a:endParaRPr lang="en-IN" sz="1100" kern="0" dirty="0">
                  <a:solidFill>
                    <a:schemeClr val="tx1"/>
                  </a:solidFill>
                  <a:latin typeface="Arial Narrow" panose="020B0604020202020204" pitchFamily="34" charset="0"/>
                  <a:cs typeface="Arial Narrow" panose="020B0604020202020204" pitchFamily="34" charset="0"/>
                </a:endParaRPr>
              </a:p>
            </p:txBody>
          </p:sp>
        </p:grpSp>
        <p:sp>
          <p:nvSpPr>
            <p:cNvPr id="31" name="Rectangle 30">
              <a:extLst>
                <a:ext uri="{FF2B5EF4-FFF2-40B4-BE49-F238E27FC236}">
                  <a16:creationId xmlns:a16="http://schemas.microsoft.com/office/drawing/2014/main" id="{DDEBABC6-B3C2-47EE-AFED-799F2A7E806A}"/>
                </a:ext>
              </a:extLst>
            </p:cNvPr>
            <p:cNvSpPr/>
            <p:nvPr/>
          </p:nvSpPr>
          <p:spPr>
            <a:xfrm>
              <a:off x="4146196" y="2590075"/>
              <a:ext cx="8216903" cy="28621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101727" tIns="50865" rIns="101727" bIns="50865" anchor="ctr"/>
            <a:lstStyle>
              <a:lvl1pPr defTabSz="608013" eaLnBrk="0" hangingPunct="0">
                <a:defRPr sz="2400">
                  <a:solidFill>
                    <a:schemeClr val="tx1"/>
                  </a:solidFill>
                  <a:latin typeface="Arial" pitchFamily="34" charset="0"/>
                  <a:ea typeface="ＭＳ Ｐゴシック" pitchFamily="34" charset="-128"/>
                </a:defRPr>
              </a:lvl1pPr>
              <a:lvl2pPr marL="742950" indent="-285750" defTabSz="608013" eaLnBrk="0" hangingPunct="0">
                <a:defRPr sz="2400">
                  <a:solidFill>
                    <a:schemeClr val="tx1"/>
                  </a:solidFill>
                  <a:latin typeface="Arial" pitchFamily="34" charset="0"/>
                  <a:ea typeface="ＭＳ Ｐゴシック" pitchFamily="34" charset="-128"/>
                </a:defRPr>
              </a:lvl2pPr>
              <a:lvl3pPr marL="1143000" indent="-228600" defTabSz="608013" eaLnBrk="0" hangingPunct="0">
                <a:defRPr sz="2400">
                  <a:solidFill>
                    <a:schemeClr val="tx1"/>
                  </a:solidFill>
                  <a:latin typeface="Arial" pitchFamily="34" charset="0"/>
                  <a:ea typeface="ＭＳ Ｐゴシック" pitchFamily="34" charset="-128"/>
                </a:defRPr>
              </a:lvl3pPr>
              <a:lvl4pPr marL="1600200" indent="-228600" defTabSz="608013" eaLnBrk="0" hangingPunct="0">
                <a:defRPr sz="2400">
                  <a:solidFill>
                    <a:schemeClr val="tx1"/>
                  </a:solidFill>
                  <a:latin typeface="Arial" pitchFamily="34" charset="0"/>
                  <a:ea typeface="ＭＳ Ｐゴシック" pitchFamily="34" charset="-128"/>
                </a:defRPr>
              </a:lvl4pPr>
              <a:lvl5pPr marL="2057400" indent="-228600" defTabSz="608013" eaLnBrk="0" hangingPunct="0">
                <a:defRPr sz="2400">
                  <a:solidFill>
                    <a:schemeClr val="tx1"/>
                  </a:solidFill>
                  <a:latin typeface="Arial" pitchFamily="34" charset="0"/>
                  <a:ea typeface="ＭＳ Ｐゴシック" pitchFamily="34" charset="-128"/>
                </a:defRPr>
              </a:lvl5pPr>
              <a:lvl6pPr marL="2514600" indent="-228600" defTabSz="608013"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defTabSz="608013"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defTabSz="608013"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defTabSz="608013"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lgn="ctr" eaLnBrk="1" hangingPunct="1">
                <a:defRPr/>
              </a:pPr>
              <a:r>
                <a:rPr lang="en-US" altLang="en-US" sz="1800" b="1">
                  <a:solidFill>
                    <a:schemeClr val="bg1"/>
                  </a:solidFill>
                  <a:cs typeface="Arial" panose="020B0604020202020204" pitchFamily="34" charset="0"/>
                </a:rPr>
                <a:t>FY2026 </a:t>
              </a:r>
              <a:r>
                <a:rPr lang="en-US" altLang="en-US" sz="1800" b="1" dirty="0">
                  <a:solidFill>
                    <a:schemeClr val="bg1"/>
                  </a:solidFill>
                  <a:cs typeface="Arial" panose="020B0604020202020204" pitchFamily="34" charset="0"/>
                </a:rPr>
                <a:t>- 2028  Strategies</a:t>
              </a:r>
            </a:p>
          </p:txBody>
        </p:sp>
        <p:sp>
          <p:nvSpPr>
            <p:cNvPr id="101" name="Rectangle 100">
              <a:extLst>
                <a:ext uri="{FF2B5EF4-FFF2-40B4-BE49-F238E27FC236}">
                  <a16:creationId xmlns:a16="http://schemas.microsoft.com/office/drawing/2014/main" id="{763DEEA4-2F9A-4379-BB36-C235B4CFD52C}"/>
                </a:ext>
              </a:extLst>
            </p:cNvPr>
            <p:cNvSpPr/>
            <p:nvPr/>
          </p:nvSpPr>
          <p:spPr>
            <a:xfrm>
              <a:off x="4176759" y="5693296"/>
              <a:ext cx="8216903" cy="28621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101727" tIns="50865" rIns="101727" bIns="50865" anchor="ctr"/>
            <a:lstStyle>
              <a:lvl1pPr defTabSz="608013" eaLnBrk="0" hangingPunct="0">
                <a:defRPr sz="2400">
                  <a:solidFill>
                    <a:schemeClr val="tx1"/>
                  </a:solidFill>
                  <a:latin typeface="Arial" pitchFamily="34" charset="0"/>
                  <a:ea typeface="ＭＳ Ｐゴシック" pitchFamily="34" charset="-128"/>
                </a:defRPr>
              </a:lvl1pPr>
              <a:lvl2pPr marL="742950" indent="-285750" defTabSz="608013" eaLnBrk="0" hangingPunct="0">
                <a:defRPr sz="2400">
                  <a:solidFill>
                    <a:schemeClr val="tx1"/>
                  </a:solidFill>
                  <a:latin typeface="Arial" pitchFamily="34" charset="0"/>
                  <a:ea typeface="ＭＳ Ｐゴシック" pitchFamily="34" charset="-128"/>
                </a:defRPr>
              </a:lvl2pPr>
              <a:lvl3pPr marL="1143000" indent="-228600" defTabSz="608013" eaLnBrk="0" hangingPunct="0">
                <a:defRPr sz="2400">
                  <a:solidFill>
                    <a:schemeClr val="tx1"/>
                  </a:solidFill>
                  <a:latin typeface="Arial" pitchFamily="34" charset="0"/>
                  <a:ea typeface="ＭＳ Ｐゴシック" pitchFamily="34" charset="-128"/>
                </a:defRPr>
              </a:lvl3pPr>
              <a:lvl4pPr marL="1600200" indent="-228600" defTabSz="608013" eaLnBrk="0" hangingPunct="0">
                <a:defRPr sz="2400">
                  <a:solidFill>
                    <a:schemeClr val="tx1"/>
                  </a:solidFill>
                  <a:latin typeface="Arial" pitchFamily="34" charset="0"/>
                  <a:ea typeface="ＭＳ Ｐゴシック" pitchFamily="34" charset="-128"/>
                </a:defRPr>
              </a:lvl4pPr>
              <a:lvl5pPr marL="2057400" indent="-228600" defTabSz="608013" eaLnBrk="0" hangingPunct="0">
                <a:defRPr sz="2400">
                  <a:solidFill>
                    <a:schemeClr val="tx1"/>
                  </a:solidFill>
                  <a:latin typeface="Arial" pitchFamily="34" charset="0"/>
                  <a:ea typeface="ＭＳ Ｐゴシック" pitchFamily="34" charset="-128"/>
                </a:defRPr>
              </a:lvl5pPr>
              <a:lvl6pPr marL="2514600" indent="-228600" defTabSz="608013"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defTabSz="608013"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defTabSz="608013"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defTabSz="608013"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lgn="ctr" eaLnBrk="1" hangingPunct="1">
                <a:defRPr/>
              </a:pPr>
              <a:r>
                <a:rPr lang="en-US" altLang="en-US" sz="1800" b="1" dirty="0">
                  <a:solidFill>
                    <a:schemeClr val="bg1"/>
                  </a:solidFill>
                  <a:cs typeface="Arial" panose="020B0604020202020204" pitchFamily="34" charset="0"/>
                </a:rPr>
                <a:t> Opportunities to Position Grant Applications w/ Elevate Loudoun</a:t>
              </a:r>
            </a:p>
          </p:txBody>
        </p:sp>
        <p:grpSp>
          <p:nvGrpSpPr>
            <p:cNvPr id="2" name="Group 1">
              <a:extLst>
                <a:ext uri="{FF2B5EF4-FFF2-40B4-BE49-F238E27FC236}">
                  <a16:creationId xmlns:a16="http://schemas.microsoft.com/office/drawing/2014/main" id="{69468D06-EBA7-4C5B-B5E7-20B5C6728EC6}"/>
                </a:ext>
              </a:extLst>
            </p:cNvPr>
            <p:cNvGrpSpPr/>
            <p:nvPr/>
          </p:nvGrpSpPr>
          <p:grpSpPr>
            <a:xfrm>
              <a:off x="4146196" y="1808795"/>
              <a:ext cx="8211133" cy="764415"/>
              <a:chOff x="3947729" y="876302"/>
              <a:chExt cx="7818090" cy="902540"/>
            </a:xfrm>
          </p:grpSpPr>
          <p:sp>
            <p:nvSpPr>
              <p:cNvPr id="7" name="Rectangle 6">
                <a:extLst>
                  <a:ext uri="{FF2B5EF4-FFF2-40B4-BE49-F238E27FC236}">
                    <a16:creationId xmlns:a16="http://schemas.microsoft.com/office/drawing/2014/main" id="{0DD4C4E8-8CA8-4E68-A58E-D18FBA4B35FA}"/>
                  </a:ext>
                </a:extLst>
              </p:cNvPr>
              <p:cNvSpPr/>
              <p:nvPr/>
            </p:nvSpPr>
            <p:spPr>
              <a:xfrm>
                <a:off x="10220483" y="876302"/>
                <a:ext cx="1545336" cy="902540"/>
              </a:xfrm>
              <a:prstGeom prst="rect">
                <a:avLst/>
              </a:prstGeom>
              <a:solidFill>
                <a:srgbClr val="325A1E"/>
              </a:solidFill>
              <a:ln>
                <a:noFill/>
              </a:ln>
            </p:spPr>
            <p:style>
              <a:lnRef idx="2">
                <a:schemeClr val="accent1">
                  <a:shade val="50000"/>
                </a:schemeClr>
              </a:lnRef>
              <a:fillRef idx="1">
                <a:schemeClr val="accent1"/>
              </a:fillRef>
              <a:effectRef idx="0">
                <a:schemeClr val="accent1"/>
              </a:effectRef>
              <a:fontRef idx="minor">
                <a:schemeClr val="lt1"/>
              </a:fontRef>
            </p:style>
            <p:txBody>
              <a:bodyPr lIns="101727" tIns="91440" rIns="101727" bIns="50865" anchor="t"/>
              <a:lstStyle/>
              <a:p>
                <a:pPr algn="ctr" defTabSz="639497">
                  <a:tabLst>
                    <a:tab pos="67115" algn="l"/>
                  </a:tabLst>
                  <a:defRPr/>
                </a:pPr>
                <a:r>
                  <a:rPr lang="en-US" sz="1050" b="1" dirty="0">
                    <a:solidFill>
                      <a:schemeClr val="bg1"/>
                    </a:solidFill>
                    <a:latin typeface="Arial Narrow" panose="020B0604020202020204" pitchFamily="34" charset="0"/>
                    <a:cs typeface="Arial Narrow" panose="020B0604020202020204" pitchFamily="34" charset="0"/>
                  </a:rPr>
                  <a:t>Provide Operational Excellence in All Aspects of Destination Vitality</a:t>
                </a:r>
              </a:p>
            </p:txBody>
          </p:sp>
          <p:sp>
            <p:nvSpPr>
              <p:cNvPr id="8" name="Rectangle 7">
                <a:extLst>
                  <a:ext uri="{FF2B5EF4-FFF2-40B4-BE49-F238E27FC236}">
                    <a16:creationId xmlns:a16="http://schemas.microsoft.com/office/drawing/2014/main" id="{37823A08-7D59-4A89-92CB-52E9F82D5DB0}"/>
                  </a:ext>
                </a:extLst>
              </p:cNvPr>
              <p:cNvSpPr/>
              <p:nvPr/>
            </p:nvSpPr>
            <p:spPr>
              <a:xfrm>
                <a:off x="8652677" y="876302"/>
                <a:ext cx="1545336" cy="902540"/>
              </a:xfrm>
              <a:prstGeom prst="rect">
                <a:avLst/>
              </a:prstGeom>
              <a:solidFill>
                <a:srgbClr val="D5BC5F"/>
              </a:solidFill>
              <a:ln>
                <a:noFill/>
              </a:ln>
            </p:spPr>
            <p:style>
              <a:lnRef idx="2">
                <a:schemeClr val="accent1">
                  <a:shade val="50000"/>
                </a:schemeClr>
              </a:lnRef>
              <a:fillRef idx="1">
                <a:schemeClr val="accent1"/>
              </a:fillRef>
              <a:effectRef idx="0">
                <a:schemeClr val="accent1"/>
              </a:effectRef>
              <a:fontRef idx="minor">
                <a:schemeClr val="lt1"/>
              </a:fontRef>
            </p:style>
            <p:txBody>
              <a:bodyPr lIns="101727" tIns="91440" rIns="101727" bIns="50865" anchor="t"/>
              <a:lstStyle/>
              <a:p>
                <a:pPr algn="ctr" defTabSz="639497">
                  <a:tabLst>
                    <a:tab pos="67115" algn="l"/>
                  </a:tabLst>
                  <a:defRPr/>
                </a:pPr>
                <a:r>
                  <a:rPr lang="en-US" sz="1050" b="1" dirty="0">
                    <a:solidFill>
                      <a:schemeClr val="bg1"/>
                    </a:solidFill>
                    <a:latin typeface="Arial Narrow" panose="020B0604020202020204" pitchFamily="34" charset="0"/>
                    <a:cs typeface="Arial Narrow" panose="020B0604020202020204" pitchFamily="34" charset="0"/>
                  </a:rPr>
                  <a:t>Support Long-Term Placemaking and Community Engagement</a:t>
                </a:r>
              </a:p>
            </p:txBody>
          </p:sp>
          <p:sp>
            <p:nvSpPr>
              <p:cNvPr id="9" name="Rectangle 8">
                <a:extLst>
                  <a:ext uri="{FF2B5EF4-FFF2-40B4-BE49-F238E27FC236}">
                    <a16:creationId xmlns:a16="http://schemas.microsoft.com/office/drawing/2014/main" id="{508F9C8C-EC76-4858-9088-B1B3F061F91B}"/>
                  </a:ext>
                </a:extLst>
              </p:cNvPr>
              <p:cNvSpPr/>
              <p:nvPr/>
            </p:nvSpPr>
            <p:spPr>
              <a:xfrm>
                <a:off x="7084870" y="876302"/>
                <a:ext cx="1545336" cy="902540"/>
              </a:xfrm>
              <a:prstGeom prst="rect">
                <a:avLst/>
              </a:prstGeom>
              <a:solidFill>
                <a:srgbClr val="7B8F86"/>
              </a:solidFill>
              <a:ln>
                <a:noFill/>
              </a:ln>
            </p:spPr>
            <p:style>
              <a:lnRef idx="2">
                <a:schemeClr val="accent1">
                  <a:shade val="50000"/>
                </a:schemeClr>
              </a:lnRef>
              <a:fillRef idx="1">
                <a:schemeClr val="accent1"/>
              </a:fillRef>
              <a:effectRef idx="0">
                <a:schemeClr val="accent1"/>
              </a:effectRef>
              <a:fontRef idx="minor">
                <a:schemeClr val="lt1"/>
              </a:fontRef>
            </p:style>
            <p:txBody>
              <a:bodyPr lIns="101727" tIns="91440" rIns="101727" bIns="50865" anchor="t"/>
              <a:lstStyle/>
              <a:p>
                <a:pPr algn="ctr" defTabSz="639497">
                  <a:tabLst>
                    <a:tab pos="67115" algn="l"/>
                  </a:tabLst>
                  <a:defRPr/>
                </a:pPr>
                <a:r>
                  <a:rPr lang="en-US" sz="1050" b="1" dirty="0">
                    <a:solidFill>
                      <a:schemeClr val="bg1"/>
                    </a:solidFill>
                    <a:latin typeface="Arial Narrow" panose="020B0604020202020204" pitchFamily="34" charset="0"/>
                    <a:cs typeface="Arial Narrow" panose="020B0604020202020204" pitchFamily="34" charset="0"/>
                  </a:rPr>
                  <a:t>Maintain a Thriving Visitor Economy Throughout Loudoun</a:t>
                </a:r>
              </a:p>
            </p:txBody>
          </p:sp>
          <p:sp>
            <p:nvSpPr>
              <p:cNvPr id="10" name="Rectangle 9">
                <a:extLst>
                  <a:ext uri="{FF2B5EF4-FFF2-40B4-BE49-F238E27FC236}">
                    <a16:creationId xmlns:a16="http://schemas.microsoft.com/office/drawing/2014/main" id="{345A404B-7532-4445-874D-DC7A48E688C0}"/>
                  </a:ext>
                </a:extLst>
              </p:cNvPr>
              <p:cNvSpPr/>
              <p:nvPr/>
            </p:nvSpPr>
            <p:spPr>
              <a:xfrm>
                <a:off x="3947729" y="876302"/>
                <a:ext cx="1545336" cy="902540"/>
              </a:xfrm>
              <a:prstGeom prst="rect">
                <a:avLst/>
              </a:prstGeom>
              <a:solidFill>
                <a:srgbClr val="9D5950"/>
              </a:solidFill>
              <a:ln>
                <a:noFill/>
              </a:ln>
            </p:spPr>
            <p:style>
              <a:lnRef idx="2">
                <a:schemeClr val="accent1">
                  <a:shade val="50000"/>
                </a:schemeClr>
              </a:lnRef>
              <a:fillRef idx="1">
                <a:schemeClr val="accent1"/>
              </a:fillRef>
              <a:effectRef idx="0">
                <a:schemeClr val="accent1"/>
              </a:effectRef>
              <a:fontRef idx="minor">
                <a:schemeClr val="lt1"/>
              </a:fontRef>
            </p:style>
            <p:txBody>
              <a:bodyPr lIns="101727" tIns="91440" rIns="101727" bIns="50865" anchor="t"/>
              <a:lstStyle/>
              <a:p>
                <a:pPr algn="ctr" defTabSz="1133489">
                  <a:tabLst>
                    <a:tab pos="67115" algn="l"/>
                  </a:tabLst>
                  <a:defRPr/>
                </a:pPr>
                <a:endParaRPr lang="en-US" sz="1050" b="1" dirty="0">
                  <a:solidFill>
                    <a:schemeClr val="bg1"/>
                  </a:solidFill>
                  <a:latin typeface="Arial Narrow" panose="020B0604020202020204" pitchFamily="34" charset="0"/>
                  <a:cs typeface="Arial Narrow" panose="020B0604020202020204" pitchFamily="34" charset="0"/>
                </a:endParaRPr>
              </a:p>
              <a:p>
                <a:pPr algn="ctr" defTabSz="1133489">
                  <a:tabLst>
                    <a:tab pos="67115" algn="l"/>
                  </a:tabLst>
                  <a:defRPr/>
                </a:pPr>
                <a:r>
                  <a:rPr lang="en-US" sz="1050" b="1" dirty="0">
                    <a:solidFill>
                      <a:schemeClr val="bg1"/>
                    </a:solidFill>
                    <a:latin typeface="Arial Narrow" panose="020B0604020202020204" pitchFamily="34" charset="0"/>
                    <a:cs typeface="Arial Narrow" panose="020B0604020202020204" pitchFamily="34" charset="0"/>
                  </a:rPr>
                  <a:t>Extend and Build Upon Loudoun’s Brand Promise</a:t>
                </a:r>
              </a:p>
            </p:txBody>
          </p:sp>
          <p:sp>
            <p:nvSpPr>
              <p:cNvPr id="11" name="Rectangle 10">
                <a:extLst>
                  <a:ext uri="{FF2B5EF4-FFF2-40B4-BE49-F238E27FC236}">
                    <a16:creationId xmlns:a16="http://schemas.microsoft.com/office/drawing/2014/main" id="{C7CB75DC-656D-4C89-9C9C-74C5E5982211}"/>
                  </a:ext>
                </a:extLst>
              </p:cNvPr>
              <p:cNvSpPr/>
              <p:nvPr/>
            </p:nvSpPr>
            <p:spPr>
              <a:xfrm>
                <a:off x="5515536" y="876302"/>
                <a:ext cx="1545336" cy="902540"/>
              </a:xfrm>
              <a:prstGeom prst="rect">
                <a:avLst/>
              </a:prstGeom>
              <a:solidFill>
                <a:srgbClr val="8FABD3"/>
              </a:solidFill>
              <a:ln>
                <a:noFill/>
              </a:ln>
            </p:spPr>
            <p:style>
              <a:lnRef idx="2">
                <a:schemeClr val="accent1">
                  <a:shade val="50000"/>
                </a:schemeClr>
              </a:lnRef>
              <a:fillRef idx="1">
                <a:schemeClr val="accent1"/>
              </a:fillRef>
              <a:effectRef idx="0">
                <a:schemeClr val="accent1"/>
              </a:effectRef>
              <a:fontRef idx="minor">
                <a:schemeClr val="lt1"/>
              </a:fontRef>
            </p:style>
            <p:txBody>
              <a:bodyPr lIns="101727" tIns="91440" rIns="101727" bIns="50865" anchor="t"/>
              <a:lstStyle>
                <a:lvl1pPr defTabSz="1077913" eaLnBrk="0" hangingPunct="0">
                  <a:tabLst>
                    <a:tab pos="61913" algn="l"/>
                  </a:tabLst>
                  <a:defRPr sz="2400">
                    <a:solidFill>
                      <a:schemeClr val="tx1"/>
                    </a:solidFill>
                    <a:latin typeface="Arial" pitchFamily="34" charset="0"/>
                    <a:ea typeface="ＭＳ Ｐゴシック" pitchFamily="34" charset="-128"/>
                  </a:defRPr>
                </a:lvl1pPr>
                <a:lvl2pPr marL="742950" indent="-285750" defTabSz="1077913" eaLnBrk="0" hangingPunct="0">
                  <a:tabLst>
                    <a:tab pos="61913" algn="l"/>
                  </a:tabLst>
                  <a:defRPr sz="2400">
                    <a:solidFill>
                      <a:schemeClr val="tx1"/>
                    </a:solidFill>
                    <a:latin typeface="Arial" pitchFamily="34" charset="0"/>
                    <a:ea typeface="ＭＳ Ｐゴシック" pitchFamily="34" charset="-128"/>
                  </a:defRPr>
                </a:lvl2pPr>
                <a:lvl3pPr marL="1143000" indent="-228600" defTabSz="1077913" eaLnBrk="0" hangingPunct="0">
                  <a:tabLst>
                    <a:tab pos="61913" algn="l"/>
                  </a:tabLst>
                  <a:defRPr sz="2400">
                    <a:solidFill>
                      <a:schemeClr val="tx1"/>
                    </a:solidFill>
                    <a:latin typeface="Arial" pitchFamily="34" charset="0"/>
                    <a:ea typeface="ＭＳ Ｐゴシック" pitchFamily="34" charset="-128"/>
                  </a:defRPr>
                </a:lvl3pPr>
                <a:lvl4pPr marL="1600200" indent="-228600" defTabSz="1077913" eaLnBrk="0" hangingPunct="0">
                  <a:tabLst>
                    <a:tab pos="61913" algn="l"/>
                  </a:tabLst>
                  <a:defRPr sz="2400">
                    <a:solidFill>
                      <a:schemeClr val="tx1"/>
                    </a:solidFill>
                    <a:latin typeface="Arial" pitchFamily="34" charset="0"/>
                    <a:ea typeface="ＭＳ Ｐゴシック" pitchFamily="34" charset="-128"/>
                  </a:defRPr>
                </a:lvl4pPr>
                <a:lvl5pPr marL="2057400" indent="-228600" defTabSz="1077913" eaLnBrk="0" hangingPunct="0">
                  <a:tabLst>
                    <a:tab pos="61913" algn="l"/>
                  </a:tabLst>
                  <a:defRPr sz="2400">
                    <a:solidFill>
                      <a:schemeClr val="tx1"/>
                    </a:solidFill>
                    <a:latin typeface="Arial" pitchFamily="34" charset="0"/>
                    <a:ea typeface="ＭＳ Ｐゴシック" pitchFamily="34" charset="-128"/>
                  </a:defRPr>
                </a:lvl5pPr>
                <a:lvl6pPr marL="2514600" indent="-228600" defTabSz="1077913" eaLnBrk="0" fontAlgn="base" hangingPunct="0">
                  <a:spcBef>
                    <a:spcPct val="0"/>
                  </a:spcBef>
                  <a:spcAft>
                    <a:spcPct val="0"/>
                  </a:spcAft>
                  <a:tabLst>
                    <a:tab pos="61913" algn="l"/>
                  </a:tabLst>
                  <a:defRPr sz="2400">
                    <a:solidFill>
                      <a:schemeClr val="tx1"/>
                    </a:solidFill>
                    <a:latin typeface="Arial" pitchFamily="34" charset="0"/>
                    <a:ea typeface="ＭＳ Ｐゴシック" pitchFamily="34" charset="-128"/>
                  </a:defRPr>
                </a:lvl6pPr>
                <a:lvl7pPr marL="2971800" indent="-228600" defTabSz="1077913" eaLnBrk="0" fontAlgn="base" hangingPunct="0">
                  <a:spcBef>
                    <a:spcPct val="0"/>
                  </a:spcBef>
                  <a:spcAft>
                    <a:spcPct val="0"/>
                  </a:spcAft>
                  <a:tabLst>
                    <a:tab pos="61913" algn="l"/>
                  </a:tabLst>
                  <a:defRPr sz="2400">
                    <a:solidFill>
                      <a:schemeClr val="tx1"/>
                    </a:solidFill>
                    <a:latin typeface="Arial" pitchFamily="34" charset="0"/>
                    <a:ea typeface="ＭＳ Ｐゴシック" pitchFamily="34" charset="-128"/>
                  </a:defRPr>
                </a:lvl7pPr>
                <a:lvl8pPr marL="3429000" indent="-228600" defTabSz="1077913" eaLnBrk="0" fontAlgn="base" hangingPunct="0">
                  <a:spcBef>
                    <a:spcPct val="0"/>
                  </a:spcBef>
                  <a:spcAft>
                    <a:spcPct val="0"/>
                  </a:spcAft>
                  <a:tabLst>
                    <a:tab pos="61913" algn="l"/>
                  </a:tabLst>
                  <a:defRPr sz="2400">
                    <a:solidFill>
                      <a:schemeClr val="tx1"/>
                    </a:solidFill>
                    <a:latin typeface="Arial" pitchFamily="34" charset="0"/>
                    <a:ea typeface="ＭＳ Ｐゴシック" pitchFamily="34" charset="-128"/>
                  </a:defRPr>
                </a:lvl8pPr>
                <a:lvl9pPr marL="3886200" indent="-228600" defTabSz="1077913" eaLnBrk="0" fontAlgn="base" hangingPunct="0">
                  <a:spcBef>
                    <a:spcPct val="0"/>
                  </a:spcBef>
                  <a:spcAft>
                    <a:spcPct val="0"/>
                  </a:spcAft>
                  <a:tabLst>
                    <a:tab pos="61913" algn="l"/>
                  </a:tabLst>
                  <a:defRPr sz="2400">
                    <a:solidFill>
                      <a:schemeClr val="tx1"/>
                    </a:solidFill>
                    <a:latin typeface="Arial" pitchFamily="34" charset="0"/>
                    <a:ea typeface="ＭＳ Ｐゴシック" pitchFamily="34" charset="-128"/>
                  </a:defRPr>
                </a:lvl9pPr>
              </a:lstStyle>
              <a:p>
                <a:pPr algn="ctr" eaLnBrk="1" hangingPunct="1">
                  <a:defRPr/>
                </a:pPr>
                <a:r>
                  <a:rPr lang="en-US" altLang="en-US" sz="1050" b="1" dirty="0">
                    <a:solidFill>
                      <a:schemeClr val="bg1"/>
                    </a:solidFill>
                    <a:latin typeface="Arial Narrow" panose="020B0604020202020204" pitchFamily="34" charset="0"/>
                    <a:cs typeface="Arial Narrow" panose="020B0604020202020204" pitchFamily="34" charset="0"/>
                  </a:rPr>
                  <a:t>Inspire Overnight Visitation and Cultivate Excellent Visitor Experiences</a:t>
                </a:r>
              </a:p>
            </p:txBody>
          </p:sp>
        </p:grpSp>
        <p:grpSp>
          <p:nvGrpSpPr>
            <p:cNvPr id="81" name="Group 80">
              <a:extLst>
                <a:ext uri="{FF2B5EF4-FFF2-40B4-BE49-F238E27FC236}">
                  <a16:creationId xmlns:a16="http://schemas.microsoft.com/office/drawing/2014/main" id="{C4A0A34A-4972-4B65-AB1D-33A8666C107F}"/>
                </a:ext>
              </a:extLst>
            </p:cNvPr>
            <p:cNvGrpSpPr/>
            <p:nvPr/>
          </p:nvGrpSpPr>
          <p:grpSpPr>
            <a:xfrm>
              <a:off x="4176758" y="5988500"/>
              <a:ext cx="8263424" cy="2426182"/>
              <a:chOff x="3976829" y="2638502"/>
              <a:chExt cx="7867878" cy="662592"/>
            </a:xfrm>
          </p:grpSpPr>
          <p:sp>
            <p:nvSpPr>
              <p:cNvPr id="87" name="Rectangle 86">
                <a:extLst>
                  <a:ext uri="{FF2B5EF4-FFF2-40B4-BE49-F238E27FC236}">
                    <a16:creationId xmlns:a16="http://schemas.microsoft.com/office/drawing/2014/main" id="{2DC96F76-A88B-4348-8E1B-63ED3A97FC5B}"/>
                  </a:ext>
                </a:extLst>
              </p:cNvPr>
              <p:cNvSpPr/>
              <p:nvPr/>
            </p:nvSpPr>
            <p:spPr>
              <a:xfrm>
                <a:off x="3976829" y="2638503"/>
                <a:ext cx="1444296" cy="65648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6037" tIns="192074" rIns="96037" bIns="0"/>
              <a:lstStyle/>
              <a:p>
                <a:pPr marL="171450" indent="-171450" defTabSz="639497">
                  <a:spcAft>
                    <a:spcPts val="263"/>
                  </a:spcAft>
                  <a:buFont typeface="Arial" panose="020B0604020202020204" pitchFamily="34" charset="0"/>
                  <a:buChar char="•"/>
                  <a:tabLst>
                    <a:tab pos="66615" algn="l"/>
                  </a:tabLst>
                  <a:defRPr/>
                </a:pPr>
                <a:r>
                  <a:rPr lang="en-US" sz="1100" kern="0" dirty="0">
                    <a:solidFill>
                      <a:schemeClr val="tx1"/>
                    </a:solidFill>
                    <a:latin typeface="Arial Narrow" panose="020B0604020202020204" pitchFamily="34" charset="0"/>
                    <a:cs typeface="Arial Narrow" panose="020B0604020202020204" pitchFamily="34" charset="0"/>
                  </a:rPr>
                  <a:t>Marketing initiatives that showcase Loudoun’s full range of experiences through storytelling and compelling imagery.</a:t>
                </a:r>
              </a:p>
              <a:p>
                <a:pPr marL="171450" indent="-171450" defTabSz="639497">
                  <a:spcAft>
                    <a:spcPts val="263"/>
                  </a:spcAft>
                  <a:buFont typeface="Arial" panose="020B0604020202020204" pitchFamily="34" charset="0"/>
                  <a:buChar char="•"/>
                  <a:tabLst>
                    <a:tab pos="66615" algn="l"/>
                  </a:tabLst>
                  <a:defRPr/>
                </a:pPr>
                <a:r>
                  <a:rPr lang="en-US" sz="1100" kern="0" dirty="0">
                    <a:solidFill>
                      <a:schemeClr val="tx1"/>
                    </a:solidFill>
                    <a:latin typeface="Arial Narrow" panose="020B0604020202020204" pitchFamily="34" charset="0"/>
                    <a:cs typeface="Arial Narrow" panose="020B0604020202020204" pitchFamily="34" charset="0"/>
                  </a:rPr>
                  <a:t>Expand marketing efforts/programming to promote outdoor, family-friendly and pet-welcoming experiences</a:t>
                </a:r>
              </a:p>
              <a:p>
                <a:pPr marL="171450" indent="-171450" defTabSz="639497">
                  <a:spcAft>
                    <a:spcPts val="263"/>
                  </a:spcAft>
                  <a:buFont typeface="Arial" panose="020B0604020202020204" pitchFamily="34" charset="0"/>
                  <a:buChar char="•"/>
                  <a:tabLst>
                    <a:tab pos="66615" algn="l"/>
                  </a:tabLst>
                  <a:defRPr/>
                </a:pPr>
                <a:endParaRPr lang="en-US" sz="1050" kern="0" dirty="0">
                  <a:solidFill>
                    <a:schemeClr val="tx1"/>
                  </a:solidFill>
                  <a:latin typeface="Arial Narrow" panose="020B0604020202020204" pitchFamily="34" charset="0"/>
                  <a:cs typeface="Arial Narrow" panose="020B0604020202020204" pitchFamily="34" charset="0"/>
                </a:endParaRPr>
              </a:p>
              <a:p>
                <a:pPr marL="171450" indent="-171450" defTabSz="639497">
                  <a:spcAft>
                    <a:spcPts val="263"/>
                  </a:spcAft>
                  <a:buFont typeface="Arial" panose="020B0604020202020204" pitchFamily="34" charset="0"/>
                  <a:buChar char="•"/>
                  <a:tabLst>
                    <a:tab pos="66615" algn="l"/>
                  </a:tabLst>
                  <a:defRPr/>
                </a:pPr>
                <a:endParaRPr lang="en-IN" sz="1050" kern="0" dirty="0">
                  <a:solidFill>
                    <a:schemeClr val="tx1"/>
                  </a:solidFill>
                  <a:latin typeface="Arial Narrow" panose="020B0604020202020204" pitchFamily="34" charset="0"/>
                  <a:cs typeface="Arial Narrow" panose="020B0604020202020204" pitchFamily="34" charset="0"/>
                </a:endParaRPr>
              </a:p>
              <a:p>
                <a:pPr marL="171450" indent="-171450" defTabSz="639497">
                  <a:spcAft>
                    <a:spcPts val="263"/>
                  </a:spcAft>
                  <a:buFont typeface="Arial" panose="020B0604020202020204" pitchFamily="34" charset="0"/>
                  <a:buChar char="•"/>
                  <a:tabLst>
                    <a:tab pos="66615" algn="l"/>
                  </a:tabLst>
                  <a:defRPr/>
                </a:pPr>
                <a:endParaRPr lang="en-IN" sz="1050" kern="0" dirty="0">
                  <a:solidFill>
                    <a:schemeClr val="tx1"/>
                  </a:solidFill>
                  <a:latin typeface="Arial Narrow" panose="020B0604020202020204" pitchFamily="34" charset="0"/>
                  <a:cs typeface="Arial Narrow" panose="020B0604020202020204" pitchFamily="34" charset="0"/>
                </a:endParaRPr>
              </a:p>
              <a:p>
                <a:pPr marL="171450" indent="-171450" defTabSz="639497">
                  <a:spcAft>
                    <a:spcPts val="263"/>
                  </a:spcAft>
                  <a:buFont typeface="Arial" panose="020B0604020202020204" pitchFamily="34" charset="0"/>
                  <a:buChar char="•"/>
                  <a:tabLst>
                    <a:tab pos="66615" algn="l"/>
                  </a:tabLst>
                  <a:defRPr/>
                </a:pPr>
                <a:endParaRPr lang="en-IN" sz="1050" kern="0" dirty="0">
                  <a:solidFill>
                    <a:schemeClr val="tx1"/>
                  </a:solidFill>
                  <a:latin typeface="Arial Narrow" panose="020B0604020202020204" pitchFamily="34" charset="0"/>
                  <a:cs typeface="Arial Narrow" panose="020B0604020202020204" pitchFamily="34" charset="0"/>
                </a:endParaRPr>
              </a:p>
              <a:p>
                <a:pPr marL="171450" indent="-171450" defTabSz="639497">
                  <a:spcAft>
                    <a:spcPts val="263"/>
                  </a:spcAft>
                  <a:buFont typeface="Arial" panose="020B0604020202020204" pitchFamily="34" charset="0"/>
                  <a:buChar char="•"/>
                  <a:tabLst>
                    <a:tab pos="66615" algn="l"/>
                  </a:tabLst>
                  <a:defRPr/>
                </a:pPr>
                <a:endParaRPr lang="en-IN" sz="1050" kern="0" dirty="0">
                  <a:solidFill>
                    <a:schemeClr val="tx1"/>
                  </a:solidFill>
                  <a:latin typeface="Arial Narrow" panose="020B0604020202020204" pitchFamily="34" charset="0"/>
                  <a:cs typeface="Arial Narrow" panose="020B0604020202020204" pitchFamily="34" charset="0"/>
                </a:endParaRPr>
              </a:p>
            </p:txBody>
          </p:sp>
          <p:sp>
            <p:nvSpPr>
              <p:cNvPr id="88" name="Rectangle 87">
                <a:extLst>
                  <a:ext uri="{FF2B5EF4-FFF2-40B4-BE49-F238E27FC236}">
                    <a16:creationId xmlns:a16="http://schemas.microsoft.com/office/drawing/2014/main" id="{7FE21AE1-161E-4D3F-8E98-4BE9977C86D9}"/>
                  </a:ext>
                </a:extLst>
              </p:cNvPr>
              <p:cNvSpPr/>
              <p:nvPr/>
            </p:nvSpPr>
            <p:spPr>
              <a:xfrm>
                <a:off x="5476848" y="2638502"/>
                <a:ext cx="1549020" cy="65648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6037" tIns="192074" rIns="96037" bIns="0"/>
              <a:lstStyle/>
              <a:p>
                <a:pPr marL="171450" marR="0" lvl="0" indent="-171450" fontAlgn="base">
                  <a:spcBef>
                    <a:spcPts val="0"/>
                  </a:spcBef>
                  <a:spcAft>
                    <a:spcPts val="263"/>
                  </a:spcAft>
                  <a:buFont typeface="Arial" panose="020B0604020202020204" pitchFamily="34" charset="0"/>
                  <a:buChar char="•"/>
                </a:pPr>
                <a:endParaRPr lang="en-US" sz="1050" kern="0" dirty="0">
                  <a:solidFill>
                    <a:srgbClr val="000000"/>
                  </a:solidFill>
                  <a:latin typeface="Arial Narrow" panose="020B0606020202030204" pitchFamily="34" charset="0"/>
                  <a:cs typeface="Calibri" panose="020F0502020204030204" pitchFamily="34" charset="0"/>
                </a:endParaRPr>
              </a:p>
              <a:p>
                <a:pPr marL="171450" marR="0" lvl="0" indent="-171450" fontAlgn="base">
                  <a:spcBef>
                    <a:spcPts val="0"/>
                  </a:spcBef>
                  <a:spcAft>
                    <a:spcPts val="263"/>
                  </a:spcAft>
                  <a:buFont typeface="Arial" panose="020B0604020202020204" pitchFamily="34" charset="0"/>
                  <a:buChar char="•"/>
                </a:pPr>
                <a:endParaRPr lang="en-IN" sz="1050" kern="0" dirty="0">
                  <a:solidFill>
                    <a:schemeClr val="tx1"/>
                  </a:solidFill>
                  <a:latin typeface="Arial Narrow" panose="020B0604020202020204" pitchFamily="34" charset="0"/>
                  <a:cs typeface="Arial Narrow" panose="020B0604020202020204" pitchFamily="34" charset="0"/>
                </a:endParaRPr>
              </a:p>
            </p:txBody>
          </p:sp>
          <p:sp>
            <p:nvSpPr>
              <p:cNvPr id="90" name="Rectangle 89">
                <a:extLst>
                  <a:ext uri="{FF2B5EF4-FFF2-40B4-BE49-F238E27FC236}">
                    <a16:creationId xmlns:a16="http://schemas.microsoft.com/office/drawing/2014/main" id="{0676C4F9-744E-41A3-BB88-D74AD568828D}"/>
                  </a:ext>
                </a:extLst>
              </p:cNvPr>
              <p:cNvSpPr/>
              <p:nvPr/>
            </p:nvSpPr>
            <p:spPr>
              <a:xfrm>
                <a:off x="7081592" y="2638502"/>
                <a:ext cx="1528301" cy="65648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6037" tIns="192074" rIns="96037" bIns="0"/>
              <a:lstStyle/>
              <a:p>
                <a:pPr marL="180074" indent="-180074" defTabSz="639497">
                  <a:spcAft>
                    <a:spcPts val="263"/>
                  </a:spcAft>
                  <a:buFont typeface="Arial" panose="020B0604020202020204" pitchFamily="34" charset="0"/>
                  <a:buChar char="•"/>
                  <a:tabLst>
                    <a:tab pos="66615" algn="l"/>
                  </a:tabLst>
                  <a:defRPr/>
                </a:pPr>
                <a:endParaRPr lang="en-IN" sz="1050" kern="0" dirty="0">
                  <a:solidFill>
                    <a:schemeClr val="tx1"/>
                  </a:solidFill>
                  <a:latin typeface="Arial Narrow" panose="020B0606020202030204" pitchFamily="34" charset="0"/>
                  <a:cs typeface="Arial Narrow" panose="020B0604020202020204" pitchFamily="34" charset="0"/>
                </a:endParaRPr>
              </a:p>
            </p:txBody>
          </p:sp>
          <p:sp>
            <p:nvSpPr>
              <p:cNvPr id="99" name="Rectangle 98">
                <a:extLst>
                  <a:ext uri="{FF2B5EF4-FFF2-40B4-BE49-F238E27FC236}">
                    <a16:creationId xmlns:a16="http://schemas.microsoft.com/office/drawing/2014/main" id="{9B049B6B-1635-4BAB-AD1F-9FD023BEA7BA}"/>
                  </a:ext>
                </a:extLst>
              </p:cNvPr>
              <p:cNvSpPr/>
              <p:nvPr/>
            </p:nvSpPr>
            <p:spPr>
              <a:xfrm>
                <a:off x="8660778" y="2638502"/>
                <a:ext cx="1549020" cy="66259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6037" tIns="192074" rIns="96037" bIns="0"/>
              <a:lstStyle/>
              <a:p>
                <a:pPr marL="180074" indent="-180074" defTabSz="639497">
                  <a:spcAft>
                    <a:spcPts val="263"/>
                  </a:spcAft>
                  <a:buFont typeface="Arial" panose="020B0604020202020204" pitchFamily="34" charset="0"/>
                  <a:buChar char="•"/>
                  <a:tabLst>
                    <a:tab pos="66615" algn="l"/>
                  </a:tabLst>
                  <a:defRPr/>
                </a:pPr>
                <a:endParaRPr lang="en-IN" sz="1050" kern="0" dirty="0">
                  <a:solidFill>
                    <a:schemeClr val="tx1"/>
                  </a:solidFill>
                  <a:latin typeface="Arial Narrow" panose="020B0604020202020204" pitchFamily="34" charset="0"/>
                  <a:cs typeface="Arial Narrow" panose="020B0604020202020204" pitchFamily="34" charset="0"/>
                </a:endParaRPr>
              </a:p>
            </p:txBody>
          </p:sp>
          <p:sp>
            <p:nvSpPr>
              <p:cNvPr id="100" name="Rectangle 99">
                <a:extLst>
                  <a:ext uri="{FF2B5EF4-FFF2-40B4-BE49-F238E27FC236}">
                    <a16:creationId xmlns:a16="http://schemas.microsoft.com/office/drawing/2014/main" id="{9E24B46E-F4FA-40FC-97AA-49A8F1E7B32A}"/>
                  </a:ext>
                </a:extLst>
              </p:cNvPr>
              <p:cNvSpPr/>
              <p:nvPr/>
            </p:nvSpPr>
            <p:spPr>
              <a:xfrm>
                <a:off x="10295687" y="2638502"/>
                <a:ext cx="1549020" cy="65432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6037" tIns="192074" rIns="96037" bIns="0"/>
              <a:lstStyle/>
              <a:p>
                <a:pPr marL="180074" indent="-180074" defTabSz="639497">
                  <a:spcAft>
                    <a:spcPts val="263"/>
                  </a:spcAft>
                  <a:buFont typeface="Arial" panose="020B0604020202020204" pitchFamily="34" charset="0"/>
                  <a:buChar char="•"/>
                  <a:tabLst>
                    <a:tab pos="66615" algn="l"/>
                  </a:tabLst>
                  <a:defRPr/>
                </a:pPr>
                <a:endParaRPr lang="en-IN" sz="1050" kern="0" dirty="0">
                  <a:solidFill>
                    <a:schemeClr val="tx1"/>
                  </a:solidFill>
                  <a:latin typeface="Arial Narrow" panose="020B0606020202030204" pitchFamily="34" charset="0"/>
                  <a:cs typeface="Arial Narrow" panose="020B0604020202020204" pitchFamily="34" charset="0"/>
                </a:endParaRPr>
              </a:p>
              <a:p>
                <a:pPr marL="180074" indent="-180074" defTabSz="639497">
                  <a:spcAft>
                    <a:spcPts val="263"/>
                  </a:spcAft>
                  <a:buFont typeface="Arial" panose="020B0604020202020204" pitchFamily="34" charset="0"/>
                  <a:buChar char="•"/>
                  <a:tabLst>
                    <a:tab pos="66615" algn="l"/>
                  </a:tabLst>
                  <a:defRPr/>
                </a:pPr>
                <a:endParaRPr lang="en-IN" sz="1050" kern="0" dirty="0">
                  <a:solidFill>
                    <a:schemeClr val="tx1"/>
                  </a:solidFill>
                  <a:latin typeface="Arial Narrow" panose="020B0604020202020204" pitchFamily="34" charset="0"/>
                  <a:cs typeface="Arial Narrow" panose="020B0604020202020204" pitchFamily="34" charset="0"/>
                </a:endParaRPr>
              </a:p>
            </p:txBody>
          </p:sp>
        </p:grpSp>
      </p:grpSp>
      <p:cxnSp>
        <p:nvCxnSpPr>
          <p:cNvPr id="29" name="Straight Connector 28">
            <a:extLst>
              <a:ext uri="{FF2B5EF4-FFF2-40B4-BE49-F238E27FC236}">
                <a16:creationId xmlns:a16="http://schemas.microsoft.com/office/drawing/2014/main" id="{1473780A-A643-4CE8-9A8E-BDB4DB3F1FC3}"/>
              </a:ext>
            </a:extLst>
          </p:cNvPr>
          <p:cNvCxnSpPr>
            <a:cxnSpLocks/>
          </p:cNvCxnSpPr>
          <p:nvPr/>
        </p:nvCxnSpPr>
        <p:spPr>
          <a:xfrm>
            <a:off x="4301354" y="467311"/>
            <a:ext cx="8180571" cy="0"/>
          </a:xfrm>
          <a:prstGeom prst="line">
            <a:avLst/>
          </a:prstGeom>
          <a:ln w="3175" cap="rnd">
            <a:solidFill>
              <a:schemeClr val="tx1"/>
            </a:solidFill>
            <a:headEnd type="oval"/>
            <a:tailEnd type="oval"/>
          </a:ln>
          <a:effectLst/>
        </p:spPr>
        <p:style>
          <a:lnRef idx="2">
            <a:schemeClr val="accent1"/>
          </a:lnRef>
          <a:fillRef idx="0">
            <a:schemeClr val="accent1"/>
          </a:fillRef>
          <a:effectRef idx="1">
            <a:schemeClr val="accent1"/>
          </a:effectRef>
          <a:fontRef idx="minor">
            <a:schemeClr val="tx1"/>
          </a:fontRef>
        </p:style>
      </p:cxnSp>
      <p:sp>
        <p:nvSpPr>
          <p:cNvPr id="6" name="Rectangle 5">
            <a:extLst>
              <a:ext uri="{FF2B5EF4-FFF2-40B4-BE49-F238E27FC236}">
                <a16:creationId xmlns:a16="http://schemas.microsoft.com/office/drawing/2014/main" id="{3769B8A9-4DBA-401C-8F9D-A4AD04E079AD}"/>
              </a:ext>
            </a:extLst>
          </p:cNvPr>
          <p:cNvSpPr/>
          <p:nvPr/>
        </p:nvSpPr>
        <p:spPr>
          <a:xfrm>
            <a:off x="6973514" y="115118"/>
            <a:ext cx="2798971" cy="338554"/>
          </a:xfrm>
          <a:prstGeom prst="rect">
            <a:avLst/>
          </a:prstGeom>
          <a:solidFill>
            <a:schemeClr val="bg1"/>
          </a:solidFill>
        </p:spPr>
        <p:txBody>
          <a:bodyPr wrap="none">
            <a:spAutoFit/>
          </a:bodyPr>
          <a:lstStyle/>
          <a:p>
            <a:pPr algn="r">
              <a:defRPr/>
            </a:pPr>
            <a:r>
              <a:rPr lang="en-US" altLang="en-US" sz="1600" b="1" dirty="0">
                <a:latin typeface="+mj-lt"/>
                <a:cs typeface="Arial" pitchFamily="34" charset="0"/>
              </a:rPr>
              <a:t>FY2026—2028  Strategic Pillars</a:t>
            </a:r>
          </a:p>
        </p:txBody>
      </p:sp>
      <p:grpSp>
        <p:nvGrpSpPr>
          <p:cNvPr id="40" name="Group 39">
            <a:extLst>
              <a:ext uri="{FF2B5EF4-FFF2-40B4-BE49-F238E27FC236}">
                <a16:creationId xmlns:a16="http://schemas.microsoft.com/office/drawing/2014/main" id="{732126A5-B690-4F29-B29F-8FB93EA5B619}"/>
              </a:ext>
            </a:extLst>
          </p:cNvPr>
          <p:cNvGrpSpPr/>
          <p:nvPr/>
        </p:nvGrpSpPr>
        <p:grpSpPr>
          <a:xfrm>
            <a:off x="297877" y="1957624"/>
            <a:ext cx="3517225" cy="5358791"/>
            <a:chOff x="429630" y="1227029"/>
            <a:chExt cx="3388749" cy="3990937"/>
          </a:xfrm>
        </p:grpSpPr>
        <p:sp>
          <p:nvSpPr>
            <p:cNvPr id="104" name="Rectangle 103">
              <a:extLst>
                <a:ext uri="{FF2B5EF4-FFF2-40B4-BE49-F238E27FC236}">
                  <a16:creationId xmlns:a16="http://schemas.microsoft.com/office/drawing/2014/main" id="{299E1312-CCC8-43F4-937A-89174E96579C}"/>
                </a:ext>
              </a:extLst>
            </p:cNvPr>
            <p:cNvSpPr/>
            <p:nvPr/>
          </p:nvSpPr>
          <p:spPr>
            <a:xfrm>
              <a:off x="441374" y="1312098"/>
              <a:ext cx="3377005" cy="1552950"/>
            </a:xfrm>
            <a:prstGeom prst="rect">
              <a:avLst/>
            </a:prstGeom>
            <a:noFill/>
            <a:ln w="12700" cap="rnd">
              <a:solidFill>
                <a:schemeClr val="bg1"/>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96858" tIns="182880" rIns="96858" bIns="48430"/>
            <a:lstStyle>
              <a:lvl1pPr defTabSz="608013" eaLnBrk="0" hangingPunct="0">
                <a:defRPr sz="2400">
                  <a:solidFill>
                    <a:schemeClr val="tx1"/>
                  </a:solidFill>
                  <a:latin typeface="Arial" pitchFamily="34" charset="0"/>
                  <a:ea typeface="ＭＳ Ｐゴシック" pitchFamily="34" charset="-128"/>
                </a:defRPr>
              </a:lvl1pPr>
              <a:lvl2pPr marL="742950" indent="-285750" defTabSz="608013" eaLnBrk="0" hangingPunct="0">
                <a:defRPr sz="2400">
                  <a:solidFill>
                    <a:schemeClr val="tx1"/>
                  </a:solidFill>
                  <a:latin typeface="Arial" pitchFamily="34" charset="0"/>
                  <a:ea typeface="ＭＳ Ｐゴシック" pitchFamily="34" charset="-128"/>
                </a:defRPr>
              </a:lvl2pPr>
              <a:lvl3pPr marL="1143000" indent="-228600" defTabSz="608013" eaLnBrk="0" hangingPunct="0">
                <a:defRPr sz="2400">
                  <a:solidFill>
                    <a:schemeClr val="tx1"/>
                  </a:solidFill>
                  <a:latin typeface="Arial" pitchFamily="34" charset="0"/>
                  <a:ea typeface="ＭＳ Ｐゴシック" pitchFamily="34" charset="-128"/>
                </a:defRPr>
              </a:lvl3pPr>
              <a:lvl4pPr marL="1600200" indent="-228600" defTabSz="608013" eaLnBrk="0" hangingPunct="0">
                <a:defRPr sz="2400">
                  <a:solidFill>
                    <a:schemeClr val="tx1"/>
                  </a:solidFill>
                  <a:latin typeface="Arial" pitchFamily="34" charset="0"/>
                  <a:ea typeface="ＭＳ Ｐゴシック" pitchFamily="34" charset="-128"/>
                </a:defRPr>
              </a:lvl4pPr>
              <a:lvl5pPr marL="2057400" indent="-228600" defTabSz="608013" eaLnBrk="0" hangingPunct="0">
                <a:defRPr sz="2400">
                  <a:solidFill>
                    <a:schemeClr val="tx1"/>
                  </a:solidFill>
                  <a:latin typeface="Arial" pitchFamily="34" charset="0"/>
                  <a:ea typeface="ＭＳ Ｐゴシック" pitchFamily="34" charset="-128"/>
                </a:defRPr>
              </a:lvl5pPr>
              <a:lvl6pPr marL="2514600" indent="-228600" defTabSz="608013"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defTabSz="608013"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defTabSz="608013"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defTabSz="608013"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r>
                <a:rPr lang="en-US" sz="1100" i="1" dirty="0">
                  <a:solidFill>
                    <a:schemeClr val="bg1"/>
                  </a:solidFill>
                  <a:latin typeface="Arial Narrow" panose="020B0606020202030204" pitchFamily="34" charset="0"/>
                </a:rPr>
                <a:t>Visit Loudoun’s FY2026-2028 Strategic Plan is a roadmap to increase visitor spending, encourage overnight visitation and foster a high-quality of life for residents through marketing diverse experiences and events that generate demand for Loudoun as a visitor destination.</a:t>
              </a:r>
            </a:p>
            <a:p>
              <a:endParaRPr lang="en-US" altLang="en-US" sz="1100" i="1" dirty="0">
                <a:solidFill>
                  <a:schemeClr val="bg1"/>
                </a:solidFill>
                <a:latin typeface="Arial Narrow" panose="020B0606020202030204" pitchFamily="34" charset="0"/>
                <a:cs typeface="Arial Narrow" panose="020B0604020202020204" pitchFamily="34" charset="0"/>
              </a:endParaRPr>
            </a:p>
            <a:p>
              <a:r>
                <a:rPr lang="en-US" altLang="en-US" sz="1100" i="1" dirty="0">
                  <a:solidFill>
                    <a:schemeClr val="bg1"/>
                  </a:solidFill>
                  <a:latin typeface="Arial Narrow" panose="020B0606020202030204" pitchFamily="34" charset="0"/>
                  <a:cs typeface="Arial Narrow" panose="020B0604020202020204" pitchFamily="34" charset="0"/>
                </a:rPr>
                <a:t>This document serves as a quick reference guide for grant opportunities available to help non-profits, businesses and individuals find the program that best fits their needs. Please sign up for Visit Loudoun’s industry newsletter for grant announcements. </a:t>
              </a:r>
              <a:endParaRPr lang="en-US" altLang="en-US" sz="1100" dirty="0">
                <a:solidFill>
                  <a:schemeClr val="bg1"/>
                </a:solidFill>
                <a:latin typeface="Arial Narrow" panose="020B0606020202030204" pitchFamily="34" charset="0"/>
                <a:cs typeface="Arial Narrow" panose="020B0604020202020204" pitchFamily="34" charset="0"/>
              </a:endParaRPr>
            </a:p>
          </p:txBody>
        </p:sp>
        <p:sp>
          <p:nvSpPr>
            <p:cNvPr id="105" name="Rectangle 104">
              <a:extLst>
                <a:ext uri="{FF2B5EF4-FFF2-40B4-BE49-F238E27FC236}">
                  <a16:creationId xmlns:a16="http://schemas.microsoft.com/office/drawing/2014/main" id="{FB942553-6374-4C27-9B95-834EBA26470D}"/>
                </a:ext>
              </a:extLst>
            </p:cNvPr>
            <p:cNvSpPr/>
            <p:nvPr/>
          </p:nvSpPr>
          <p:spPr>
            <a:xfrm>
              <a:off x="488481" y="1227029"/>
              <a:ext cx="1377621" cy="214310"/>
            </a:xfrm>
            <a:prstGeom prst="rect">
              <a:avLst/>
            </a:prstGeom>
            <a:solidFill>
              <a:srgbClr val="160715">
                <a:alpha val="90000"/>
              </a:srgbClr>
            </a:solidFill>
          </p:spPr>
          <p:txBody>
            <a:bodyPr wrap="none" anchor="ctr">
              <a:noAutofit/>
            </a:bodyPr>
            <a:lstStyle/>
            <a:p>
              <a:pPr defTabSz="1079205">
                <a:defRPr/>
              </a:pPr>
              <a:r>
                <a:rPr lang="en-US" sz="1400" b="1" i="1" dirty="0">
                  <a:solidFill>
                    <a:schemeClr val="bg1"/>
                  </a:solidFill>
                  <a:latin typeface="+mj-lt"/>
                </a:rPr>
                <a:t>Elevate Loudoun</a:t>
              </a:r>
            </a:p>
          </p:txBody>
        </p:sp>
        <p:sp>
          <p:nvSpPr>
            <p:cNvPr id="108" name="Rectangle 107">
              <a:extLst>
                <a:ext uri="{FF2B5EF4-FFF2-40B4-BE49-F238E27FC236}">
                  <a16:creationId xmlns:a16="http://schemas.microsoft.com/office/drawing/2014/main" id="{3AE958B8-2F82-4FF0-A745-27EAB74E202C}"/>
                </a:ext>
              </a:extLst>
            </p:cNvPr>
            <p:cNvSpPr/>
            <p:nvPr/>
          </p:nvSpPr>
          <p:spPr>
            <a:xfrm>
              <a:off x="429630" y="3053493"/>
              <a:ext cx="3377005" cy="776785"/>
            </a:xfrm>
            <a:prstGeom prst="rect">
              <a:avLst/>
            </a:prstGeom>
            <a:noFill/>
            <a:ln w="12700" cap="rnd">
              <a:solidFill>
                <a:schemeClr val="bg1"/>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96858" tIns="182880" rIns="96858" bIns="48430"/>
            <a:lstStyle>
              <a:lvl1pPr defTabSz="608013" eaLnBrk="0" hangingPunct="0">
                <a:defRPr sz="2400">
                  <a:solidFill>
                    <a:schemeClr val="tx1"/>
                  </a:solidFill>
                  <a:latin typeface="Arial" pitchFamily="34" charset="0"/>
                  <a:ea typeface="ＭＳ Ｐゴシック" pitchFamily="34" charset="-128"/>
                </a:defRPr>
              </a:lvl1pPr>
              <a:lvl2pPr marL="742950" indent="-285750" defTabSz="608013" eaLnBrk="0" hangingPunct="0">
                <a:defRPr sz="2400">
                  <a:solidFill>
                    <a:schemeClr val="tx1"/>
                  </a:solidFill>
                  <a:latin typeface="Arial" pitchFamily="34" charset="0"/>
                  <a:ea typeface="ＭＳ Ｐゴシック" pitchFamily="34" charset="-128"/>
                </a:defRPr>
              </a:lvl2pPr>
              <a:lvl3pPr marL="1143000" indent="-228600" defTabSz="608013" eaLnBrk="0" hangingPunct="0">
                <a:defRPr sz="2400">
                  <a:solidFill>
                    <a:schemeClr val="tx1"/>
                  </a:solidFill>
                  <a:latin typeface="Arial" pitchFamily="34" charset="0"/>
                  <a:ea typeface="ＭＳ Ｐゴシック" pitchFamily="34" charset="-128"/>
                </a:defRPr>
              </a:lvl3pPr>
              <a:lvl4pPr marL="1600200" indent="-228600" defTabSz="608013" eaLnBrk="0" hangingPunct="0">
                <a:defRPr sz="2400">
                  <a:solidFill>
                    <a:schemeClr val="tx1"/>
                  </a:solidFill>
                  <a:latin typeface="Arial" pitchFamily="34" charset="0"/>
                  <a:ea typeface="ＭＳ Ｐゴシック" pitchFamily="34" charset="-128"/>
                </a:defRPr>
              </a:lvl4pPr>
              <a:lvl5pPr marL="2057400" indent="-228600" defTabSz="608013" eaLnBrk="0" hangingPunct="0">
                <a:defRPr sz="2400">
                  <a:solidFill>
                    <a:schemeClr val="tx1"/>
                  </a:solidFill>
                  <a:latin typeface="Arial" pitchFamily="34" charset="0"/>
                  <a:ea typeface="ＭＳ Ｐゴシック" pitchFamily="34" charset="-128"/>
                </a:defRPr>
              </a:lvl5pPr>
              <a:lvl6pPr marL="2514600" indent="-228600" defTabSz="608013"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defTabSz="608013"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defTabSz="608013"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defTabSz="608013"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hangingPunct="1">
                <a:spcAft>
                  <a:spcPts val="538"/>
                </a:spcAft>
                <a:defRPr/>
              </a:pPr>
              <a:r>
                <a:rPr lang="en-IN" sz="1100" dirty="0">
                  <a:solidFill>
                    <a:schemeClr val="bg1"/>
                  </a:solidFill>
                  <a:latin typeface="Arial Narrow" panose="020B0604020202020204" pitchFamily="34" charset="0"/>
                  <a:cs typeface="Arial Narrow" panose="020B0604020202020204" pitchFamily="34" charset="0"/>
                </a:rPr>
                <a:t>This matching grant program opens annually in January with an application deadline in March. This is a matching funds program with awards up to $10,000. The information on the website is updated annually. Criteria and Eligibility can be found on VisitLoudoun.org on the “Resources” page under “Industry”.</a:t>
              </a:r>
            </a:p>
          </p:txBody>
        </p:sp>
        <p:sp>
          <p:nvSpPr>
            <p:cNvPr id="109" name="Rectangle 108">
              <a:extLst>
                <a:ext uri="{FF2B5EF4-FFF2-40B4-BE49-F238E27FC236}">
                  <a16:creationId xmlns:a16="http://schemas.microsoft.com/office/drawing/2014/main" id="{7F212E90-A57C-49B5-8923-4B3A48C2DBDE}"/>
                </a:ext>
              </a:extLst>
            </p:cNvPr>
            <p:cNvSpPr/>
            <p:nvPr/>
          </p:nvSpPr>
          <p:spPr>
            <a:xfrm>
              <a:off x="441815" y="2946337"/>
              <a:ext cx="3225256" cy="214310"/>
            </a:xfrm>
            <a:prstGeom prst="rect">
              <a:avLst/>
            </a:prstGeom>
            <a:solidFill>
              <a:srgbClr val="160715"/>
            </a:solidFill>
          </p:spPr>
          <p:txBody>
            <a:bodyPr wrap="none" anchor="ctr">
              <a:noAutofit/>
            </a:bodyPr>
            <a:lstStyle/>
            <a:p>
              <a:pPr defTabSz="1079205">
                <a:defRPr/>
              </a:pPr>
              <a:r>
                <a:rPr lang="en-US" sz="1400" b="1" dirty="0">
                  <a:solidFill>
                    <a:schemeClr val="bg1"/>
                  </a:solidFill>
                  <a:latin typeface="+mj-lt"/>
                </a:rPr>
                <a:t>Visit Loudoun Marketing Leverage Program</a:t>
              </a:r>
            </a:p>
          </p:txBody>
        </p:sp>
        <p:sp>
          <p:nvSpPr>
            <p:cNvPr id="110" name="Rectangle 109">
              <a:extLst>
                <a:ext uri="{FF2B5EF4-FFF2-40B4-BE49-F238E27FC236}">
                  <a16:creationId xmlns:a16="http://schemas.microsoft.com/office/drawing/2014/main" id="{1CB92AF8-B119-4277-85D7-981B883784D4}"/>
                </a:ext>
              </a:extLst>
            </p:cNvPr>
            <p:cNvSpPr/>
            <p:nvPr/>
          </p:nvSpPr>
          <p:spPr>
            <a:xfrm>
              <a:off x="429630" y="4092567"/>
              <a:ext cx="3377005" cy="1125399"/>
            </a:xfrm>
            <a:prstGeom prst="rect">
              <a:avLst/>
            </a:prstGeom>
            <a:noFill/>
            <a:ln w="12700" cap="rnd">
              <a:solidFill>
                <a:schemeClr val="bg1"/>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96858" tIns="182880" rIns="96858" bIns="48430"/>
            <a:lstStyle>
              <a:lvl1pPr defTabSz="608013" eaLnBrk="0" hangingPunct="0">
                <a:defRPr sz="2400">
                  <a:solidFill>
                    <a:schemeClr val="tx1"/>
                  </a:solidFill>
                  <a:latin typeface="Arial" pitchFamily="34" charset="0"/>
                  <a:ea typeface="ＭＳ Ｐゴシック" pitchFamily="34" charset="-128"/>
                </a:defRPr>
              </a:lvl1pPr>
              <a:lvl2pPr marL="742950" indent="-285750" defTabSz="608013" eaLnBrk="0" hangingPunct="0">
                <a:defRPr sz="2400">
                  <a:solidFill>
                    <a:schemeClr val="tx1"/>
                  </a:solidFill>
                  <a:latin typeface="Arial" pitchFamily="34" charset="0"/>
                  <a:ea typeface="ＭＳ Ｐゴシック" pitchFamily="34" charset="-128"/>
                </a:defRPr>
              </a:lvl2pPr>
              <a:lvl3pPr marL="1143000" indent="-228600" defTabSz="608013" eaLnBrk="0" hangingPunct="0">
                <a:defRPr sz="2400">
                  <a:solidFill>
                    <a:schemeClr val="tx1"/>
                  </a:solidFill>
                  <a:latin typeface="Arial" pitchFamily="34" charset="0"/>
                  <a:ea typeface="ＭＳ Ｐゴシック" pitchFamily="34" charset="-128"/>
                </a:defRPr>
              </a:lvl3pPr>
              <a:lvl4pPr marL="1600200" indent="-228600" defTabSz="608013" eaLnBrk="0" hangingPunct="0">
                <a:defRPr sz="2400">
                  <a:solidFill>
                    <a:schemeClr val="tx1"/>
                  </a:solidFill>
                  <a:latin typeface="Arial" pitchFamily="34" charset="0"/>
                  <a:ea typeface="ＭＳ Ｐゴシック" pitchFamily="34" charset="-128"/>
                </a:defRPr>
              </a:lvl4pPr>
              <a:lvl5pPr marL="2057400" indent="-228600" defTabSz="608013" eaLnBrk="0" hangingPunct="0">
                <a:defRPr sz="2400">
                  <a:solidFill>
                    <a:schemeClr val="tx1"/>
                  </a:solidFill>
                  <a:latin typeface="Arial" pitchFamily="34" charset="0"/>
                  <a:ea typeface="ＭＳ Ｐゴシック" pitchFamily="34" charset="-128"/>
                </a:defRPr>
              </a:lvl5pPr>
              <a:lvl6pPr marL="2514600" indent="-228600" defTabSz="608013"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defTabSz="608013"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defTabSz="608013"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defTabSz="608013"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hangingPunct="1">
                <a:spcAft>
                  <a:spcPts val="538"/>
                </a:spcAft>
                <a:defRPr/>
              </a:pPr>
              <a:r>
                <a:rPr lang="en-IN" sz="1100" dirty="0">
                  <a:solidFill>
                    <a:schemeClr val="bg1"/>
                  </a:solidFill>
                  <a:latin typeface="Arial Narrow" panose="020B0604020202020204" pitchFamily="34" charset="0"/>
                  <a:cs typeface="Arial Narrow" panose="020B0604020202020204" pitchFamily="34" charset="0"/>
                </a:rPr>
                <a:t>Administered by Loudoun County, the RTOT (Restricted Transient Occupancy Tax) funds proposals that provide services or activities to support local tourism initiatives and events that drive tourism to Loudoun. The County’s RTOT program opens annually in April with a May deadline. This is not a matching grant and awards can be up to $25,000. Information can be found on the Document Center on Loudoun.gov.</a:t>
              </a:r>
            </a:p>
          </p:txBody>
        </p:sp>
        <p:sp>
          <p:nvSpPr>
            <p:cNvPr id="111" name="Rectangle 110">
              <a:extLst>
                <a:ext uri="{FF2B5EF4-FFF2-40B4-BE49-F238E27FC236}">
                  <a16:creationId xmlns:a16="http://schemas.microsoft.com/office/drawing/2014/main" id="{F78BF233-FD8E-4FC9-9A7C-05BF3A841808}"/>
                </a:ext>
              </a:extLst>
            </p:cNvPr>
            <p:cNvSpPr/>
            <p:nvPr/>
          </p:nvSpPr>
          <p:spPr>
            <a:xfrm>
              <a:off x="441374" y="3934352"/>
              <a:ext cx="2819231" cy="214310"/>
            </a:xfrm>
            <a:prstGeom prst="rect">
              <a:avLst/>
            </a:prstGeom>
            <a:solidFill>
              <a:srgbClr val="160715"/>
            </a:solidFill>
          </p:spPr>
          <p:txBody>
            <a:bodyPr wrap="none" anchor="ctr">
              <a:noAutofit/>
            </a:bodyPr>
            <a:lstStyle/>
            <a:p>
              <a:pPr defTabSz="1079205">
                <a:defRPr/>
              </a:pPr>
              <a:r>
                <a:rPr lang="en-US" sz="1400" b="1" dirty="0">
                  <a:solidFill>
                    <a:schemeClr val="bg1"/>
                  </a:solidFill>
                  <a:latin typeface="+mj-lt"/>
                </a:rPr>
                <a:t>Loudoun County RTOT Grant Program</a:t>
              </a:r>
            </a:p>
          </p:txBody>
        </p:sp>
      </p:grpSp>
      <p:pic>
        <p:nvPicPr>
          <p:cNvPr id="62" name="Picture 4" descr="Image result for visit loudoun logo">
            <a:extLst>
              <a:ext uri="{FF2B5EF4-FFF2-40B4-BE49-F238E27FC236}">
                <a16:creationId xmlns:a16="http://schemas.microsoft.com/office/drawing/2014/main" id="{98C3ADDA-3A24-41AC-A3F1-2301E442AFD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06547" y="12015"/>
            <a:ext cx="1082949" cy="455296"/>
          </a:xfrm>
          <a:prstGeom prst="rect">
            <a:avLst/>
          </a:prstGeom>
          <a:noFill/>
          <a:extLst>
            <a:ext uri="{909E8E84-426E-40DD-AFC4-6F175D3DCCD1}">
              <a14:hiddenFill xmlns:a14="http://schemas.microsoft.com/office/drawing/2010/main">
                <a:solidFill>
                  <a:srgbClr val="FFFFFF"/>
                </a:solidFill>
              </a14:hiddenFill>
            </a:ext>
          </a:extLst>
        </p:spPr>
      </p:pic>
      <p:sp>
        <p:nvSpPr>
          <p:cNvPr id="28" name="TextBox 27">
            <a:extLst>
              <a:ext uri="{FF2B5EF4-FFF2-40B4-BE49-F238E27FC236}">
                <a16:creationId xmlns:a16="http://schemas.microsoft.com/office/drawing/2014/main" id="{793F8C86-F983-362A-CA9D-7608F75C7D42}"/>
              </a:ext>
            </a:extLst>
          </p:cNvPr>
          <p:cNvSpPr txBox="1"/>
          <p:nvPr/>
        </p:nvSpPr>
        <p:spPr>
          <a:xfrm>
            <a:off x="5777434" y="6037721"/>
            <a:ext cx="1620823" cy="2446824"/>
          </a:xfrm>
          <a:prstGeom prst="rect">
            <a:avLst/>
          </a:prstGeom>
          <a:noFill/>
        </p:spPr>
        <p:txBody>
          <a:bodyPr wrap="square">
            <a:spAutoFit/>
          </a:bodyPr>
          <a:lstStyle/>
          <a:p>
            <a:pPr marL="171450" indent="-171450" defTabSz="639497">
              <a:spcAft>
                <a:spcPts val="263"/>
              </a:spcAft>
              <a:buFont typeface="Arial" panose="020B0604020202020204" pitchFamily="34" charset="0"/>
              <a:buChar char="•"/>
              <a:tabLst>
                <a:tab pos="66615" algn="l"/>
              </a:tabLst>
              <a:defRPr/>
            </a:pPr>
            <a:r>
              <a:rPr lang="en-US" sz="1100" kern="0" dirty="0">
                <a:solidFill>
                  <a:schemeClr val="tx1"/>
                </a:solidFill>
                <a:latin typeface="Arial Narrow" panose="020B0604020202020204" pitchFamily="34" charset="0"/>
                <a:cs typeface="Arial Narrow" panose="020B0604020202020204" pitchFamily="34" charset="0"/>
              </a:rPr>
              <a:t>Development of “micro-experiences” in itinerary development to promote a longer stay.</a:t>
            </a:r>
          </a:p>
          <a:p>
            <a:pPr marL="171450" indent="-171450" defTabSz="639497">
              <a:spcAft>
                <a:spcPts val="263"/>
              </a:spcAft>
              <a:buFont typeface="Arial" panose="020B0604020202020204" pitchFamily="34" charset="0"/>
              <a:buChar char="•"/>
              <a:tabLst>
                <a:tab pos="66615" algn="l"/>
              </a:tabLst>
              <a:defRPr/>
            </a:pPr>
            <a:r>
              <a:rPr lang="en-US" sz="1100" kern="0" dirty="0">
                <a:latin typeface="Arial Narrow" panose="020B0604020202020204" pitchFamily="34" charset="0"/>
                <a:cs typeface="Arial Narrow" panose="020B0604020202020204" pitchFamily="34" charset="0"/>
              </a:rPr>
              <a:t>Social media campaigns that increase the visibility of DC’s Wine Country®</a:t>
            </a:r>
          </a:p>
          <a:p>
            <a:pPr marL="171450" indent="-171450" defTabSz="639497">
              <a:spcAft>
                <a:spcPts val="263"/>
              </a:spcAft>
              <a:buFont typeface="Arial" panose="020B0604020202020204" pitchFamily="34" charset="0"/>
              <a:buChar char="•"/>
              <a:tabLst>
                <a:tab pos="66615" algn="l"/>
              </a:tabLst>
              <a:defRPr/>
            </a:pPr>
            <a:r>
              <a:rPr lang="en-US" sz="1100" kern="0" dirty="0">
                <a:solidFill>
                  <a:schemeClr val="tx1"/>
                </a:solidFill>
                <a:latin typeface="Arial Narrow" panose="020B0604020202020204" pitchFamily="34" charset="0"/>
                <a:cs typeface="Arial Narrow" panose="020B0604020202020204" pitchFamily="34" charset="0"/>
              </a:rPr>
              <a:t>Launching, expanding or packaging visitor-facing agritourism experiences </a:t>
            </a:r>
          </a:p>
          <a:p>
            <a:pPr defTabSz="639497">
              <a:spcAft>
                <a:spcPts val="263"/>
              </a:spcAft>
              <a:tabLst>
                <a:tab pos="66615" algn="l"/>
              </a:tabLst>
              <a:defRPr/>
            </a:pPr>
            <a:endParaRPr lang="en-US" sz="1100" kern="0" dirty="0">
              <a:solidFill>
                <a:schemeClr val="tx1"/>
              </a:solidFill>
              <a:latin typeface="Arial Narrow" panose="020B0604020202020204" pitchFamily="34" charset="0"/>
              <a:cs typeface="Arial Narrow" panose="020B0604020202020204" pitchFamily="34" charset="0"/>
            </a:endParaRPr>
          </a:p>
          <a:p>
            <a:pPr marL="171450" indent="-171450" defTabSz="639497">
              <a:spcAft>
                <a:spcPts val="263"/>
              </a:spcAft>
              <a:buFont typeface="Arial" panose="020B0604020202020204" pitchFamily="34" charset="0"/>
              <a:buChar char="•"/>
              <a:tabLst>
                <a:tab pos="66615" algn="l"/>
              </a:tabLst>
              <a:defRPr/>
            </a:pPr>
            <a:endParaRPr lang="en-US" sz="1100" kern="0" dirty="0">
              <a:solidFill>
                <a:schemeClr val="tx1"/>
              </a:solidFill>
              <a:latin typeface="Arial Narrow" panose="020B0604020202020204" pitchFamily="34" charset="0"/>
              <a:cs typeface="Arial Narrow" panose="020B0604020202020204" pitchFamily="34" charset="0"/>
            </a:endParaRPr>
          </a:p>
        </p:txBody>
      </p:sp>
      <p:sp>
        <p:nvSpPr>
          <p:cNvPr id="4" name="TextBox 3">
            <a:extLst>
              <a:ext uri="{FF2B5EF4-FFF2-40B4-BE49-F238E27FC236}">
                <a16:creationId xmlns:a16="http://schemas.microsoft.com/office/drawing/2014/main" id="{A214206C-FEE4-40B3-4605-34DBA3C16ABE}"/>
              </a:ext>
            </a:extLst>
          </p:cNvPr>
          <p:cNvSpPr txBox="1"/>
          <p:nvPr/>
        </p:nvSpPr>
        <p:spPr>
          <a:xfrm>
            <a:off x="7542373" y="6037721"/>
            <a:ext cx="1620823" cy="3200876"/>
          </a:xfrm>
          <a:prstGeom prst="rect">
            <a:avLst/>
          </a:prstGeom>
          <a:noFill/>
        </p:spPr>
        <p:txBody>
          <a:bodyPr wrap="square">
            <a:spAutoFit/>
          </a:bodyPr>
          <a:lstStyle/>
          <a:p>
            <a:pPr marL="171450" indent="-171450" defTabSz="639497">
              <a:spcAft>
                <a:spcPts val="263"/>
              </a:spcAft>
              <a:buFont typeface="Arial" panose="020B0604020202020204" pitchFamily="34" charset="0"/>
              <a:buChar char="•"/>
              <a:tabLst>
                <a:tab pos="66615" algn="l"/>
              </a:tabLst>
              <a:defRPr/>
            </a:pPr>
            <a:r>
              <a:rPr lang="en-US" sz="1100" kern="0" dirty="0">
                <a:solidFill>
                  <a:schemeClr val="tx1"/>
                </a:solidFill>
                <a:latin typeface="Arial Narrow" panose="020B0604020202020204" pitchFamily="34" charset="0"/>
                <a:cs typeface="Arial Narrow" panose="020B0604020202020204" pitchFamily="34" charset="0"/>
              </a:rPr>
              <a:t>Leverage events to drive overnight stays</a:t>
            </a:r>
          </a:p>
          <a:p>
            <a:pPr marL="171450" indent="-171450" defTabSz="639497">
              <a:spcAft>
                <a:spcPts val="263"/>
              </a:spcAft>
              <a:buFont typeface="Arial" panose="020B0604020202020204" pitchFamily="34" charset="0"/>
              <a:buChar char="•"/>
              <a:tabLst>
                <a:tab pos="66615" algn="l"/>
              </a:tabLst>
              <a:defRPr/>
            </a:pPr>
            <a:r>
              <a:rPr lang="en-US" sz="1100" kern="0" dirty="0">
                <a:latin typeface="Arial Narrow" panose="020B0604020202020204" pitchFamily="34" charset="0"/>
                <a:cs typeface="Arial Narrow" panose="020B0604020202020204" pitchFamily="34" charset="0"/>
              </a:rPr>
              <a:t>Technology and marketing campaigns that allow for targeted marketing</a:t>
            </a:r>
          </a:p>
          <a:p>
            <a:pPr marL="171450" indent="-171450" defTabSz="639497">
              <a:spcAft>
                <a:spcPts val="263"/>
              </a:spcAft>
              <a:buFont typeface="Arial" panose="020B0604020202020204" pitchFamily="34" charset="0"/>
              <a:buChar char="•"/>
              <a:tabLst>
                <a:tab pos="66615" algn="l"/>
              </a:tabLst>
              <a:defRPr/>
            </a:pPr>
            <a:r>
              <a:rPr lang="en-US" sz="1100" kern="0" dirty="0">
                <a:latin typeface="Arial Narrow" panose="020B0604020202020204" pitchFamily="34" charset="0"/>
                <a:cs typeface="Arial Narrow" panose="020B0604020202020204" pitchFamily="34" charset="0"/>
              </a:rPr>
              <a:t>Marketing and promotions that drive longer and mid-week bookings</a:t>
            </a:r>
          </a:p>
          <a:p>
            <a:pPr marL="171450" indent="-171450" defTabSz="639497">
              <a:spcAft>
                <a:spcPts val="263"/>
              </a:spcAft>
              <a:buFont typeface="Arial" panose="020B0604020202020204" pitchFamily="34" charset="0"/>
              <a:buChar char="•"/>
              <a:tabLst>
                <a:tab pos="66615" algn="l"/>
              </a:tabLst>
              <a:defRPr/>
            </a:pPr>
            <a:r>
              <a:rPr lang="en-US" sz="1100" kern="0" dirty="0">
                <a:latin typeface="Arial Narrow" panose="020B0604020202020204" pitchFamily="34" charset="0"/>
                <a:cs typeface="Arial Narrow" panose="020B0604020202020204" pitchFamily="34" charset="0"/>
              </a:rPr>
              <a:t>Leveraging of User Generated Content</a:t>
            </a:r>
          </a:p>
          <a:p>
            <a:pPr marL="171450" indent="-171450" defTabSz="639497">
              <a:spcAft>
                <a:spcPts val="263"/>
              </a:spcAft>
              <a:buFont typeface="Arial" panose="020B0604020202020204" pitchFamily="34" charset="0"/>
              <a:buChar char="•"/>
              <a:tabLst>
                <a:tab pos="66615" algn="l"/>
              </a:tabLst>
              <a:defRPr/>
            </a:pPr>
            <a:r>
              <a:rPr lang="en-US" sz="1100" kern="0" dirty="0">
                <a:latin typeface="Arial Narrow" panose="020B0604020202020204" pitchFamily="34" charset="0"/>
                <a:cs typeface="Arial Narrow" panose="020B0604020202020204" pitchFamily="34" charset="0"/>
              </a:rPr>
              <a:t>Promote transportation options in package development  </a:t>
            </a:r>
          </a:p>
          <a:p>
            <a:pPr marL="171450" indent="-171450" defTabSz="639497">
              <a:spcAft>
                <a:spcPts val="263"/>
              </a:spcAft>
              <a:buFont typeface="Arial" panose="020B0604020202020204" pitchFamily="34" charset="0"/>
              <a:buChar char="•"/>
              <a:tabLst>
                <a:tab pos="66615" algn="l"/>
              </a:tabLst>
              <a:defRPr/>
            </a:pPr>
            <a:endParaRPr lang="en-US" sz="1100" kern="0" dirty="0">
              <a:solidFill>
                <a:schemeClr val="tx1"/>
              </a:solidFill>
              <a:latin typeface="Arial Narrow" panose="020B0604020202020204" pitchFamily="34" charset="0"/>
              <a:cs typeface="Arial Narrow" panose="020B0604020202020204" pitchFamily="34" charset="0"/>
            </a:endParaRPr>
          </a:p>
          <a:p>
            <a:pPr marL="171450" indent="-171450" defTabSz="639497">
              <a:spcAft>
                <a:spcPts val="263"/>
              </a:spcAft>
              <a:buFont typeface="Arial" panose="020B0604020202020204" pitchFamily="34" charset="0"/>
              <a:buChar char="•"/>
              <a:tabLst>
                <a:tab pos="66615" algn="l"/>
              </a:tabLst>
              <a:defRPr/>
            </a:pPr>
            <a:endParaRPr lang="en-US" sz="1100" kern="0" dirty="0">
              <a:solidFill>
                <a:schemeClr val="tx1"/>
              </a:solidFill>
              <a:latin typeface="Arial Narrow" panose="020B0604020202020204" pitchFamily="34" charset="0"/>
              <a:cs typeface="Arial Narrow" panose="020B0604020202020204" pitchFamily="34" charset="0"/>
            </a:endParaRPr>
          </a:p>
        </p:txBody>
      </p:sp>
      <p:sp>
        <p:nvSpPr>
          <p:cNvPr id="5" name="TextBox 4">
            <a:extLst>
              <a:ext uri="{FF2B5EF4-FFF2-40B4-BE49-F238E27FC236}">
                <a16:creationId xmlns:a16="http://schemas.microsoft.com/office/drawing/2014/main" id="{C4C72D40-0849-9BC9-040D-3B8766A2922A}"/>
              </a:ext>
            </a:extLst>
          </p:cNvPr>
          <p:cNvSpPr txBox="1"/>
          <p:nvPr/>
        </p:nvSpPr>
        <p:spPr>
          <a:xfrm>
            <a:off x="9238077" y="6022980"/>
            <a:ext cx="1620823" cy="3162404"/>
          </a:xfrm>
          <a:prstGeom prst="rect">
            <a:avLst/>
          </a:prstGeom>
          <a:noFill/>
        </p:spPr>
        <p:txBody>
          <a:bodyPr wrap="square">
            <a:spAutoFit/>
          </a:bodyPr>
          <a:lstStyle/>
          <a:p>
            <a:pPr marL="171450" indent="-171450" defTabSz="639497">
              <a:spcAft>
                <a:spcPts val="263"/>
              </a:spcAft>
              <a:buFont typeface="Arial" panose="020B0604020202020204" pitchFamily="34" charset="0"/>
              <a:buChar char="•"/>
              <a:tabLst>
                <a:tab pos="66615" algn="l"/>
              </a:tabLst>
              <a:defRPr/>
            </a:pPr>
            <a:r>
              <a:rPr lang="en-US" sz="1100" kern="0" dirty="0">
                <a:solidFill>
                  <a:schemeClr val="tx1"/>
                </a:solidFill>
                <a:latin typeface="Arial Narrow" panose="020B0604020202020204" pitchFamily="34" charset="0"/>
                <a:cs typeface="Arial Narrow" panose="020B0604020202020204" pitchFamily="34" charset="0"/>
              </a:rPr>
              <a:t>Storytelling that showcases Loudoun’s full range of experiences.</a:t>
            </a:r>
          </a:p>
          <a:p>
            <a:pPr marL="171450" indent="-171450" defTabSz="639497">
              <a:spcAft>
                <a:spcPts val="263"/>
              </a:spcAft>
              <a:buFont typeface="Arial" panose="020B0604020202020204" pitchFamily="34" charset="0"/>
              <a:buChar char="•"/>
              <a:tabLst>
                <a:tab pos="66615" algn="l"/>
              </a:tabLst>
              <a:defRPr/>
            </a:pPr>
            <a:r>
              <a:rPr lang="en-US" sz="1100" kern="0" dirty="0">
                <a:latin typeface="Arial Narrow" panose="020B0604020202020204" pitchFamily="34" charset="0"/>
                <a:cs typeface="Arial Narrow" panose="020B0604020202020204" pitchFamily="34" charset="0"/>
              </a:rPr>
              <a:t>Destination Stewardship that honors Loudoun’s rural character and tradition of innovation</a:t>
            </a:r>
          </a:p>
          <a:p>
            <a:pPr marL="171450" indent="-171450" defTabSz="639497">
              <a:spcAft>
                <a:spcPts val="263"/>
              </a:spcAft>
              <a:buFont typeface="Arial" panose="020B0604020202020204" pitchFamily="34" charset="0"/>
              <a:buChar char="•"/>
              <a:tabLst>
                <a:tab pos="66615" algn="l"/>
              </a:tabLst>
              <a:defRPr/>
            </a:pPr>
            <a:r>
              <a:rPr lang="en-US" sz="1100" kern="0" dirty="0">
                <a:latin typeface="Arial Narrow" panose="020B0604020202020204" pitchFamily="34" charset="0"/>
                <a:cs typeface="Arial Narrow" panose="020B0604020202020204" pitchFamily="34" charset="0"/>
              </a:rPr>
              <a:t>Activities, interpretation and events that celebrate local heritage and culture </a:t>
            </a:r>
          </a:p>
          <a:p>
            <a:pPr marL="171450" indent="-171450" defTabSz="639497">
              <a:spcAft>
                <a:spcPts val="263"/>
              </a:spcAft>
              <a:buFont typeface="Arial" panose="020B0604020202020204" pitchFamily="34" charset="0"/>
              <a:buChar char="•"/>
              <a:tabLst>
                <a:tab pos="66615" algn="l"/>
              </a:tabLst>
              <a:defRPr/>
            </a:pPr>
            <a:r>
              <a:rPr lang="en-US" sz="1100" kern="0" dirty="0">
                <a:latin typeface="Arial Narrow" panose="020B0604020202020204" pitchFamily="34" charset="0"/>
                <a:cs typeface="Arial Narrow" panose="020B0604020202020204" pitchFamily="34" charset="0"/>
              </a:rPr>
              <a:t>Promote experiences that are accessible and easy-to-navigate</a:t>
            </a:r>
          </a:p>
          <a:p>
            <a:pPr marL="171450" indent="-171450" defTabSz="639497">
              <a:spcAft>
                <a:spcPts val="263"/>
              </a:spcAft>
              <a:buFont typeface="Arial" panose="020B0604020202020204" pitchFamily="34" charset="0"/>
              <a:buChar char="•"/>
              <a:tabLst>
                <a:tab pos="66615" algn="l"/>
              </a:tabLst>
              <a:defRPr/>
            </a:pPr>
            <a:endParaRPr lang="en-US" sz="1100" kern="0" dirty="0">
              <a:latin typeface="Arial Narrow" panose="020B0604020202020204" pitchFamily="34" charset="0"/>
              <a:cs typeface="Arial Narrow" panose="020B0604020202020204" pitchFamily="34" charset="0"/>
            </a:endParaRPr>
          </a:p>
          <a:p>
            <a:pPr marL="171450" indent="-171450" defTabSz="639497">
              <a:spcAft>
                <a:spcPts val="263"/>
              </a:spcAft>
              <a:buFont typeface="Arial" panose="020B0604020202020204" pitchFamily="34" charset="0"/>
              <a:buChar char="•"/>
              <a:tabLst>
                <a:tab pos="66615" algn="l"/>
              </a:tabLst>
              <a:defRPr/>
            </a:pPr>
            <a:endParaRPr lang="en-US" sz="1100" kern="0" dirty="0">
              <a:solidFill>
                <a:schemeClr val="tx1"/>
              </a:solidFill>
              <a:latin typeface="Arial Narrow" panose="020B0604020202020204" pitchFamily="34" charset="0"/>
              <a:cs typeface="Arial Narrow" panose="020B0604020202020204" pitchFamily="34" charset="0"/>
            </a:endParaRPr>
          </a:p>
        </p:txBody>
      </p:sp>
      <p:sp>
        <p:nvSpPr>
          <p:cNvPr id="12" name="TextBox 11">
            <a:extLst>
              <a:ext uri="{FF2B5EF4-FFF2-40B4-BE49-F238E27FC236}">
                <a16:creationId xmlns:a16="http://schemas.microsoft.com/office/drawing/2014/main" id="{2C1B72DC-48F6-EDD9-2CE8-9AC125BA4481}"/>
              </a:ext>
            </a:extLst>
          </p:cNvPr>
          <p:cNvSpPr txBox="1"/>
          <p:nvPr/>
        </p:nvSpPr>
        <p:spPr>
          <a:xfrm>
            <a:off x="10949106" y="6037721"/>
            <a:ext cx="1620823" cy="977191"/>
          </a:xfrm>
          <a:prstGeom prst="rect">
            <a:avLst/>
          </a:prstGeom>
          <a:noFill/>
        </p:spPr>
        <p:txBody>
          <a:bodyPr wrap="square">
            <a:spAutoFit/>
          </a:bodyPr>
          <a:lstStyle/>
          <a:p>
            <a:pPr marL="171450" indent="-171450" defTabSz="639497">
              <a:spcAft>
                <a:spcPts val="263"/>
              </a:spcAft>
              <a:buFont typeface="Arial" panose="020B0604020202020204" pitchFamily="34" charset="0"/>
              <a:buChar char="•"/>
              <a:tabLst>
                <a:tab pos="66615" algn="l"/>
              </a:tabLst>
              <a:defRPr/>
            </a:pPr>
            <a:r>
              <a:rPr lang="en-US" sz="1100" kern="0" dirty="0">
                <a:solidFill>
                  <a:schemeClr val="tx1"/>
                </a:solidFill>
                <a:latin typeface="Arial Narrow" panose="020B0604020202020204" pitchFamily="34" charset="0"/>
                <a:cs typeface="Arial Narrow" panose="020B0604020202020204" pitchFamily="34" charset="0"/>
              </a:rPr>
              <a:t>Leverage actionable tourism data—visitor demographics, market trends</a:t>
            </a:r>
          </a:p>
          <a:p>
            <a:pPr marL="171450" indent="-171450" defTabSz="639497">
              <a:spcAft>
                <a:spcPts val="263"/>
              </a:spcAft>
              <a:buFont typeface="Arial" panose="020B0604020202020204" pitchFamily="34" charset="0"/>
              <a:buChar char="•"/>
              <a:tabLst>
                <a:tab pos="66615" algn="l"/>
              </a:tabLst>
              <a:defRPr/>
            </a:pPr>
            <a:endParaRPr lang="en-US" sz="1100" kern="0" dirty="0">
              <a:solidFill>
                <a:schemeClr val="tx1"/>
              </a:solidFill>
              <a:latin typeface="Arial Narrow" panose="020B0604020202020204" pitchFamily="34" charset="0"/>
              <a:cs typeface="Arial Narrow" panose="020B0604020202020204" pitchFamily="34" charset="0"/>
            </a:endParaRPr>
          </a:p>
        </p:txBody>
      </p:sp>
      <p:sp>
        <p:nvSpPr>
          <p:cNvPr id="13" name="Rectangle 12">
            <a:extLst>
              <a:ext uri="{FF2B5EF4-FFF2-40B4-BE49-F238E27FC236}">
                <a16:creationId xmlns:a16="http://schemas.microsoft.com/office/drawing/2014/main" id="{63B2220A-2BE8-28D3-7278-BB36CD14D0C8}"/>
              </a:ext>
            </a:extLst>
          </p:cNvPr>
          <p:cNvSpPr/>
          <p:nvPr/>
        </p:nvSpPr>
        <p:spPr>
          <a:xfrm>
            <a:off x="297877" y="7594560"/>
            <a:ext cx="3505036" cy="1239339"/>
          </a:xfrm>
          <a:prstGeom prst="rect">
            <a:avLst/>
          </a:prstGeom>
          <a:noFill/>
          <a:ln w="12700" cap="rnd">
            <a:solidFill>
              <a:schemeClr val="bg1"/>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96858" tIns="182880" rIns="96858" bIns="48430"/>
          <a:lstStyle>
            <a:lvl1pPr defTabSz="608013" eaLnBrk="0" hangingPunct="0">
              <a:defRPr sz="2400">
                <a:solidFill>
                  <a:schemeClr val="tx1"/>
                </a:solidFill>
                <a:latin typeface="Arial" pitchFamily="34" charset="0"/>
                <a:ea typeface="ＭＳ Ｐゴシック" pitchFamily="34" charset="-128"/>
              </a:defRPr>
            </a:lvl1pPr>
            <a:lvl2pPr marL="742950" indent="-285750" defTabSz="608013" eaLnBrk="0" hangingPunct="0">
              <a:defRPr sz="2400">
                <a:solidFill>
                  <a:schemeClr val="tx1"/>
                </a:solidFill>
                <a:latin typeface="Arial" pitchFamily="34" charset="0"/>
                <a:ea typeface="ＭＳ Ｐゴシック" pitchFamily="34" charset="-128"/>
              </a:defRPr>
            </a:lvl2pPr>
            <a:lvl3pPr marL="1143000" indent="-228600" defTabSz="608013" eaLnBrk="0" hangingPunct="0">
              <a:defRPr sz="2400">
                <a:solidFill>
                  <a:schemeClr val="tx1"/>
                </a:solidFill>
                <a:latin typeface="Arial" pitchFamily="34" charset="0"/>
                <a:ea typeface="ＭＳ Ｐゴシック" pitchFamily="34" charset="-128"/>
              </a:defRPr>
            </a:lvl3pPr>
            <a:lvl4pPr marL="1600200" indent="-228600" defTabSz="608013" eaLnBrk="0" hangingPunct="0">
              <a:defRPr sz="2400">
                <a:solidFill>
                  <a:schemeClr val="tx1"/>
                </a:solidFill>
                <a:latin typeface="Arial" pitchFamily="34" charset="0"/>
                <a:ea typeface="ＭＳ Ｐゴシック" pitchFamily="34" charset="-128"/>
              </a:defRPr>
            </a:lvl4pPr>
            <a:lvl5pPr marL="2057400" indent="-228600" defTabSz="608013" eaLnBrk="0" hangingPunct="0">
              <a:defRPr sz="2400">
                <a:solidFill>
                  <a:schemeClr val="tx1"/>
                </a:solidFill>
                <a:latin typeface="Arial" pitchFamily="34" charset="0"/>
                <a:ea typeface="ＭＳ Ｐゴシック" pitchFamily="34" charset="-128"/>
              </a:defRPr>
            </a:lvl5pPr>
            <a:lvl6pPr marL="2514600" indent="-228600" defTabSz="608013"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defTabSz="608013"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defTabSz="608013"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defTabSz="608013"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hangingPunct="1">
              <a:spcAft>
                <a:spcPts val="538"/>
              </a:spcAft>
              <a:defRPr/>
            </a:pPr>
            <a:r>
              <a:rPr lang="en-IN" sz="1100" dirty="0">
                <a:solidFill>
                  <a:schemeClr val="bg1"/>
                </a:solidFill>
                <a:latin typeface="Arial Narrow" panose="020B0604020202020204" pitchFamily="34" charset="0"/>
                <a:cs typeface="Arial Narrow" panose="020B0604020202020204" pitchFamily="34" charset="0"/>
              </a:rPr>
              <a:t>The Virginia Tourism Corporation (VTC) offers serval funding program to assist the Virginia travel industry. Grants include a matching Marketing Leverage Program which opens annually in February with a March deadline. Both Visit Loudoun’s grant and Loudoun County’s RTOT grant can be used as matching funds. Information can be found at vatc.org/grants</a:t>
            </a:r>
          </a:p>
        </p:txBody>
      </p:sp>
      <p:sp>
        <p:nvSpPr>
          <p:cNvPr id="14" name="Rectangle 13">
            <a:extLst>
              <a:ext uri="{FF2B5EF4-FFF2-40B4-BE49-F238E27FC236}">
                <a16:creationId xmlns:a16="http://schemas.microsoft.com/office/drawing/2014/main" id="{12AA0173-C290-EDEE-2DB5-4DE84C1DD46E}"/>
              </a:ext>
            </a:extLst>
          </p:cNvPr>
          <p:cNvSpPr/>
          <p:nvPr/>
        </p:nvSpPr>
        <p:spPr>
          <a:xfrm>
            <a:off x="310066" y="7401789"/>
            <a:ext cx="2298188" cy="287763"/>
          </a:xfrm>
          <a:prstGeom prst="rect">
            <a:avLst/>
          </a:prstGeom>
          <a:solidFill>
            <a:srgbClr val="160715"/>
          </a:solidFill>
        </p:spPr>
        <p:txBody>
          <a:bodyPr wrap="none" anchor="ctr">
            <a:noAutofit/>
          </a:bodyPr>
          <a:lstStyle/>
          <a:p>
            <a:pPr defTabSz="1079205">
              <a:defRPr/>
            </a:pPr>
            <a:r>
              <a:rPr lang="en-US" sz="1400" b="1" dirty="0">
                <a:solidFill>
                  <a:schemeClr val="bg1"/>
                </a:solidFill>
                <a:latin typeface="+mj-lt"/>
              </a:rPr>
              <a:t>Virginia Tourism Corporation</a:t>
            </a:r>
          </a:p>
        </p:txBody>
      </p:sp>
    </p:spTree>
    <p:extLst>
      <p:ext uri="{BB962C8B-B14F-4D97-AF65-F5344CB8AC3E}">
        <p14:creationId xmlns:p14="http://schemas.microsoft.com/office/powerpoint/2010/main" val="358037136"/>
      </p:ext>
    </p:extLst>
  </p:cSld>
  <p:clrMapOvr>
    <a:masterClrMapping/>
  </p:clrMapOvr>
  <p:transition/>
</p:sld>
</file>

<file path=ppt/theme/theme1.xml><?xml version="1.0" encoding="utf-8"?>
<a:theme xmlns:a="http://schemas.openxmlformats.org/drawingml/2006/main" name="4_Office Theme">
  <a:themeElements>
    <a:clrScheme name="Custom 25">
      <a:dk1>
        <a:srgbClr val="000000"/>
      </a:dk1>
      <a:lt1>
        <a:srgbClr val="FFFFFF"/>
      </a:lt1>
      <a:dk2>
        <a:srgbClr val="000000"/>
      </a:dk2>
      <a:lt2>
        <a:srgbClr val="FFFFFF"/>
      </a:lt2>
      <a:accent1>
        <a:srgbClr val="6BA4B8"/>
      </a:accent1>
      <a:accent2>
        <a:srgbClr val="DC8633"/>
      </a:accent2>
      <a:accent3>
        <a:srgbClr val="5E2751"/>
      </a:accent3>
      <a:accent4>
        <a:srgbClr val="3F4444"/>
      </a:accent4>
      <a:accent5>
        <a:srgbClr val="E1D555"/>
      </a:accent5>
      <a:accent6>
        <a:srgbClr val="D6D2C4"/>
      </a:accent6>
      <a:hlink>
        <a:srgbClr val="000000"/>
      </a:hlink>
      <a:folHlink>
        <a:srgbClr val="000000"/>
      </a:folHlink>
    </a:clrScheme>
    <a:fontScheme name="Custom 39">
      <a:majorFont>
        <a:latin typeface="Univers LT Std 55"/>
        <a:ea typeface=""/>
        <a:cs typeface=""/>
      </a:majorFont>
      <a:minorFont>
        <a:latin typeface="Univers ligh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effectLst/>
      </a:spPr>
      <a:bodyPr rtlCol="0" anchor="ctr"/>
      <a:lstStyle>
        <a:defPPr algn="ctr">
          <a:defRPr sz="1600">
            <a:latin typeface="Montserrat" pitchFamily="2" charset="77"/>
          </a:defRPr>
        </a:defPPr>
      </a:lstStyle>
      <a:style>
        <a:lnRef idx="1">
          <a:schemeClr val="accent1"/>
        </a:lnRef>
        <a:fillRef idx="3">
          <a:schemeClr val="accent1"/>
        </a:fillRef>
        <a:effectRef idx="2">
          <a:schemeClr val="accent1"/>
        </a:effectRef>
        <a:fontRef idx="minor">
          <a:schemeClr val="lt1"/>
        </a:fontRef>
      </a:style>
    </a:spDef>
    <a:lnDef>
      <a:spPr>
        <a:ln w="3175" cap="rnd">
          <a:solidFill>
            <a:schemeClr val="tx1"/>
          </a:solidFill>
        </a:ln>
        <a:effectLst/>
      </a:spPr>
      <a:bodyPr/>
      <a:lstStyle/>
      <a:style>
        <a:lnRef idx="2">
          <a:schemeClr val="accent1"/>
        </a:lnRef>
        <a:fillRef idx="0">
          <a:schemeClr val="accent1"/>
        </a:fillRef>
        <a:effectRef idx="1">
          <a:schemeClr val="accent1"/>
        </a:effectRef>
        <a:fontRef idx="minor">
          <a:schemeClr val="tx1"/>
        </a:fontRef>
      </a:style>
    </a:lnDef>
    <a:txDef>
      <a:spPr>
        <a:noFill/>
      </a:spPr>
      <a:bodyPr wrap="none" lIns="0" tIns="0" rIns="0" bIns="0" rtlCol="0">
        <a:spAutoFit/>
      </a:bodyPr>
      <a:lstStyle>
        <a:defPPr algn="l">
          <a:defRPr dirty="0" smtClean="0">
            <a:latin typeface="Montserrat" pitchFamily="2" charset="77"/>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42801</TotalTime>
  <Words>708</Words>
  <Application>Microsoft Office PowerPoint</Application>
  <PresentationFormat>Custom</PresentationFormat>
  <Paragraphs>60</Paragraphs>
  <Slides>1</Slides>
  <Notes>1</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1</vt:i4>
      </vt:variant>
    </vt:vector>
  </HeadingPairs>
  <TitlesOfParts>
    <vt:vector size="12" baseType="lpstr">
      <vt:lpstr>Arial</vt:lpstr>
      <vt:lpstr>Arial Narrow</vt:lpstr>
      <vt:lpstr>Calibri</vt:lpstr>
      <vt:lpstr>Lora Medium</vt:lpstr>
      <vt:lpstr>Montserrat</vt:lpstr>
      <vt:lpstr>Montserrat Medium</vt:lpstr>
      <vt:lpstr>Playfair Display</vt:lpstr>
      <vt:lpstr>Univers Condensed</vt:lpstr>
      <vt:lpstr>Univers Light</vt:lpstr>
      <vt:lpstr>Univers LT Std 55</vt:lpstr>
      <vt:lpstr>4_Office Theme</vt:lpstr>
      <vt:lpstr>Elevate Loudoun’s  vibrant visitor economy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Tara Sheffield</dc:creator>
  <cp:lastModifiedBy>Greg Harp</cp:lastModifiedBy>
  <cp:revision>1297</cp:revision>
  <cp:lastPrinted>2025-07-21T13:24:04Z</cp:lastPrinted>
  <dcterms:created xsi:type="dcterms:W3CDTF">2016-05-20T21:35:22Z</dcterms:created>
  <dcterms:modified xsi:type="dcterms:W3CDTF">2026-01-13T22:07:20Z</dcterms:modified>
</cp:coreProperties>
</file>