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hartEx1.xml" ContentType="application/vnd.ms-office.chartex+xml"/>
  <Override PartName="/ppt/charts/chartEx2.xml" ContentType="application/vnd.ms-office.chartex+xml"/>
  <Override PartName="/ppt/charts/chartEx3.xml" ContentType="application/vnd.ms-office.chartex+xml"/>
  <Override PartName="/ppt/charts/chartEx4.xml" ContentType="application/vnd.ms-office.chartex+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04" r:id="rId4"/>
    <p:sldMasterId id="2147484039" r:id="rId5"/>
  </p:sldMasterIdLst>
  <p:notesMasterIdLst>
    <p:notesMasterId r:id="rId38"/>
  </p:notesMasterIdLst>
  <p:handoutMasterIdLst>
    <p:handoutMasterId r:id="rId39"/>
  </p:handoutMasterIdLst>
  <p:sldIdLst>
    <p:sldId id="503" r:id="rId6"/>
    <p:sldId id="490" r:id="rId7"/>
    <p:sldId id="576" r:id="rId8"/>
    <p:sldId id="492" r:id="rId9"/>
    <p:sldId id="578" r:id="rId10"/>
    <p:sldId id="723" r:id="rId11"/>
    <p:sldId id="725" r:id="rId12"/>
    <p:sldId id="727" r:id="rId13"/>
    <p:sldId id="728" r:id="rId14"/>
    <p:sldId id="729" r:id="rId15"/>
    <p:sldId id="730" r:id="rId16"/>
    <p:sldId id="731" r:id="rId17"/>
    <p:sldId id="732" r:id="rId18"/>
    <p:sldId id="733" r:id="rId19"/>
    <p:sldId id="722" r:id="rId20"/>
    <p:sldId id="444" r:id="rId21"/>
    <p:sldId id="625" r:id="rId22"/>
    <p:sldId id="709" r:id="rId23"/>
    <p:sldId id="629" r:id="rId24"/>
    <p:sldId id="712" r:id="rId25"/>
    <p:sldId id="716" r:id="rId26"/>
    <p:sldId id="714" r:id="rId27"/>
    <p:sldId id="715" r:id="rId28"/>
    <p:sldId id="713" r:id="rId29"/>
    <p:sldId id="476" r:id="rId30"/>
    <p:sldId id="518" r:id="rId31"/>
    <p:sldId id="641" r:id="rId32"/>
    <p:sldId id="720" r:id="rId33"/>
    <p:sldId id="643" r:id="rId34"/>
    <p:sldId id="721" r:id="rId35"/>
    <p:sldId id="652" r:id="rId36"/>
    <p:sldId id="619" r:id="rId37"/>
  </p:sldIdLst>
  <p:sldSz cx="9144000" cy="6858000" type="screen4x3"/>
  <p:notesSz cx="6954838" cy="9240838"/>
  <p:embeddedFontLst>
    <p:embeddedFont>
      <p:font typeface="Lato Black" panose="020B0604020202020204" charset="0"/>
      <p:bold r:id="rId40"/>
      <p:boldItalic r:id="rId41"/>
    </p:embeddedFont>
    <p:embeddedFont>
      <p:font typeface="SimSun" panose="02010600030101010101" pitchFamily="2" charset="-122"/>
      <p:regular r:id="rId42"/>
    </p:embeddedFont>
    <p:embeddedFont>
      <p:font typeface="Segoe UI" panose="020B0502040204020203" pitchFamily="34" charset="0"/>
      <p:regular r:id="rId43"/>
      <p:bold r:id="rId44"/>
      <p:italic r:id="rId45"/>
      <p:boldItalic r:id="rId46"/>
    </p:embeddedFont>
    <p:embeddedFont>
      <p:font typeface="Calibri Light" panose="020F0302020204030204" pitchFamily="34" charset="0"/>
      <p:regular r:id="rId47"/>
      <p:italic r:id="rId48"/>
    </p:embeddedFont>
    <p:embeddedFont>
      <p:font typeface="Calibri" panose="020F0502020204030204" pitchFamily="34" charset="0"/>
      <p:regular r:id="rId49"/>
      <p:bold r:id="rId50"/>
      <p:italic r:id="rId51"/>
      <p:boldItalic r:id="rId52"/>
    </p:embeddedFont>
    <p:embeddedFont>
      <p:font typeface="Lato" panose="020B0604020202020204" charset="0"/>
      <p:regular r:id="rId53"/>
      <p:bold r:id="rId54"/>
      <p:italic r:id="rId55"/>
      <p:boldItalic r:id="rId56"/>
    </p:embeddedFont>
    <p:embeddedFont>
      <p:font typeface="Lato" panose="020B0604020202020204" charset="0"/>
      <p:regular r:id="rId53"/>
      <p:bold r:id="rId54"/>
      <p:italic r:id="rId55"/>
      <p:boldItalic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pos="342" userDrawn="1">
          <p15:clr>
            <a:srgbClr val="A4A3A4"/>
          </p15:clr>
        </p15:guide>
        <p15:guide id="4" pos="5424" userDrawn="1">
          <p15:clr>
            <a:srgbClr val="A4A3A4"/>
          </p15:clr>
        </p15:guide>
        <p15:guide id="5" orient="horz" pos="3840" userDrawn="1">
          <p15:clr>
            <a:srgbClr val="A4A3A4"/>
          </p15:clr>
        </p15:guide>
        <p15:guide id="6" orient="horz" pos="624" userDrawn="1">
          <p15:clr>
            <a:srgbClr val="A4A3A4"/>
          </p15:clr>
        </p15:guide>
        <p15:guide id="8" pos="2034" userDrawn="1">
          <p15:clr>
            <a:srgbClr val="A4A3A4"/>
          </p15:clr>
        </p15:guide>
        <p15:guide id="9" pos="3726" userDrawn="1">
          <p15:clr>
            <a:srgbClr val="A4A3A4"/>
          </p15:clr>
        </p15:guide>
        <p15:guide id="10" orient="horz" pos="1944" userDrawn="1">
          <p15:clr>
            <a:srgbClr val="A4A3A4"/>
          </p15:clr>
        </p15:guide>
        <p15:guide id="11" pos="2712" userDrawn="1">
          <p15:clr>
            <a:srgbClr val="A4A3A4"/>
          </p15:clr>
        </p15:guide>
        <p15:guide id="12" pos="2328" userDrawn="1">
          <p15:clr>
            <a:srgbClr val="A4A3A4"/>
          </p15:clr>
        </p15:guide>
        <p15:guide id="13" orient="horz" pos="2328" userDrawn="1">
          <p15:clr>
            <a:srgbClr val="A4A3A4"/>
          </p15:clr>
        </p15:guide>
        <p15:guide id="14" pos="408" userDrawn="1">
          <p15:clr>
            <a:srgbClr val="A4A3A4"/>
          </p15:clr>
        </p15:guide>
        <p15:guide id="15" orient="horz" pos="1392" userDrawn="1">
          <p15:clr>
            <a:srgbClr val="A4A3A4"/>
          </p15:clr>
        </p15:guide>
        <p15:guide id="16" orient="horz" pos="744" userDrawn="1">
          <p15:clr>
            <a:srgbClr val="A4A3A4"/>
          </p15:clr>
        </p15:guide>
        <p15:guide id="18" pos="3408" userDrawn="1">
          <p15:clr>
            <a:srgbClr val="A4A3A4"/>
          </p15:clr>
        </p15:guide>
        <p15:guide id="19" pos="3000" userDrawn="1">
          <p15:clr>
            <a:srgbClr val="A4A3A4"/>
          </p15:clr>
        </p15:guide>
        <p15:guide id="20" orient="horz" pos="1488" userDrawn="1">
          <p15:clr>
            <a:srgbClr val="A4A3A4"/>
          </p15:clr>
        </p15:guide>
        <p15:guide id="21" orient="horz" pos="18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itlin DiPaola" initials="KD" lastIdx="29" clrIdx="0">
    <p:extLst>
      <p:ext uri="{19B8F6BF-5375-455C-9EA6-DF929625EA0E}">
        <p15:presenceInfo xmlns:p15="http://schemas.microsoft.com/office/powerpoint/2012/main" userId="Kaitlin DiPaol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275A96"/>
    <a:srgbClr val="003469"/>
    <a:srgbClr val="DE6328"/>
    <a:srgbClr val="3170BD"/>
    <a:srgbClr val="00C2E5"/>
    <a:srgbClr val="00B7E1"/>
    <a:srgbClr val="4583CF"/>
    <a:srgbClr val="7B7C77"/>
    <a:srgbClr val="2E69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51" autoAdjust="0"/>
    <p:restoredTop sz="94291" autoAdjust="0"/>
  </p:normalViewPr>
  <p:slideViewPr>
    <p:cSldViewPr snapToGrid="0">
      <p:cViewPr varScale="1">
        <p:scale>
          <a:sx n="115" d="100"/>
          <a:sy n="115" d="100"/>
        </p:scale>
        <p:origin x="1188" y="114"/>
      </p:cViewPr>
      <p:guideLst>
        <p:guide pos="342"/>
        <p:guide pos="5424"/>
        <p:guide orient="horz" pos="3840"/>
        <p:guide orient="horz" pos="624"/>
        <p:guide pos="2034"/>
        <p:guide pos="3726"/>
        <p:guide orient="horz" pos="1944"/>
        <p:guide pos="2712"/>
        <p:guide pos="2328"/>
        <p:guide orient="horz" pos="2328"/>
        <p:guide pos="408"/>
        <p:guide orient="horz" pos="1392"/>
        <p:guide orient="horz" pos="744"/>
        <p:guide pos="3408"/>
        <p:guide pos="3000"/>
        <p:guide orient="horz" pos="1488"/>
        <p:guide orient="horz" pos="1800"/>
      </p:guideLst>
    </p:cSldViewPr>
  </p:slideViewPr>
  <p:outlineViewPr>
    <p:cViewPr>
      <p:scale>
        <a:sx n="33" d="100"/>
        <a:sy n="33" d="100"/>
      </p:scale>
      <p:origin x="0" y="-1236"/>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107" d="100"/>
          <a:sy n="107" d="100"/>
        </p:scale>
        <p:origin x="1877"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0.fntdata"/><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3.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openxmlformats.org/officeDocument/2006/relationships/font" Target="fonts/font7.fntdata"/><Relationship Id="rId59" Type="http://schemas.openxmlformats.org/officeDocument/2006/relationships/viewProps" Target="viewProps.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NULL"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NULL" TargetMode="External"/></Relationships>
</file>

<file path=ppt/charts/_rels/chartEx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NULL" TargetMode="External"/></Relationships>
</file>

<file path=ppt/charts/_rels/chartEx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NULL"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'2019 Charts'!$B$92:$B$97</cx:f>
        <cx:lvl ptCount="6">
          <cx:pt idx="0">Lodging</cx:pt>
          <cx:pt idx="1">Food &amp; beverages</cx:pt>
          <cx:pt idx="2">Retail</cx:pt>
          <cx:pt idx="3">Recreation</cx:pt>
          <cx:pt idx="4">Local Transportation</cx:pt>
          <cx:pt idx="5">Air Transportation</cx:pt>
        </cx:lvl>
      </cx:strDim>
      <cx:numDim type="size">
        <cx:f>'2019 Charts'!$D$92:$D$97</cx:f>
        <cx:lvl ptCount="6" formatCode="&quot;$&quot;#,##0.00">
          <cx:pt idx="0">356.46434575309297</cx:pt>
          <cx:pt idx="1">385.16672056006291</cx:pt>
          <cx:pt idx="2">280.42203851352167</cx:pt>
          <cx:pt idx="3">170.12394710362645</cx:pt>
          <cx:pt idx="4">169.43759636578855</cx:pt>
          <cx:pt idx="5">0</cx:pt>
        </cx:lvl>
      </cx:numDim>
    </cx:data>
  </cx:chartData>
  <cx:chart>
    <cx:plotArea>
      <cx:plotAreaRegion>
        <cx:series layoutId="treemap" uniqueId="{FBCF1D5C-BC62-46F5-AD14-163D963145BB}">
          <cx:dataPt idx="0">
            <cx:spPr>
              <a:solidFill>
                <a:srgbClr val="002060"/>
              </a:solidFill>
            </cx:spPr>
          </cx:dataPt>
          <cx:dataPt idx="1">
            <cx:spPr>
              <a:solidFill>
                <a:srgbClr val="275A96"/>
              </a:solidFill>
            </cx:spPr>
          </cx:dataPt>
          <cx:dataPt idx="2">
            <cx:spPr>
              <a:solidFill>
                <a:srgbClr val="71CFEB"/>
              </a:solidFill>
            </cx:spPr>
          </cx:dataPt>
          <cx:dataPt idx="3">
            <cx:spPr>
              <a:solidFill>
                <a:srgbClr val="00C2E5"/>
              </a:solidFill>
            </cx:spPr>
          </cx:dataPt>
          <cx:dataPt idx="4">
            <cx:spPr>
              <a:solidFill>
                <a:srgbClr val="245A8C"/>
              </a:solidFill>
            </cx:spPr>
          </cx:dataPt>
          <cx:dataPt idx="5">
            <cx:spPr>
              <a:solidFill>
                <a:srgbClr val="5B9BD5"/>
              </a:solidFill>
            </cx:spPr>
          </cx:dataPt>
          <cx:dataPt idx="6">
            <cx:spPr>
              <a:solidFill>
                <a:srgbClr val="00B0F0"/>
              </a:solidFill>
            </cx:spPr>
          </cx:dataPt>
          <cx:dataId val="0"/>
          <cx:layoutPr>
            <cx:parentLabelLayout val="overlapping"/>
          </cx:layoutPr>
        </cx:series>
      </cx:plotAreaRegion>
    </cx:plotArea>
  </cx:chart>
  <cx:spPr>
    <a:effectLst/>
  </cx:spPr>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 dir="row">'2019 Charts'!$C$448:$F$448</cx:f>
        <cx:lvl ptCount="4">
          <cx:pt idx="0">Direct sales</cx:pt>
          <cx:pt idx="1">Indirect sales</cx:pt>
          <cx:pt idx="2">Induced sales</cx:pt>
          <cx:pt idx="3">Total sales</cx:pt>
        </cx:lvl>
      </cx:strDim>
      <cx:numDim type="val">
        <cx:f dir="row">'2019 Charts'!$C$449:$F$449</cx:f>
        <cx:lvl ptCount="4" formatCode="&quot;$&quot;#,##0">
          <cx:pt idx="0">1361.4432212685365</cx:pt>
          <cx:pt idx="1">474.49724942548949</cx:pt>
          <cx:pt idx="2">487.75870904719142</cx:pt>
          <cx:pt idx="3">2323.6991797412174</cx:pt>
        </cx:lvl>
      </cx:numDim>
    </cx:data>
  </cx:chartData>
  <cx:chart>
    <cx:plotArea>
      <cx:plotAreaRegion>
        <cx:series layoutId="waterfall" uniqueId="{25E67748-BFDF-4AE5-8027-1CB575BB385F}">
          <cx:dataPt idx="0">
            <cx:spPr>
              <a:solidFill>
                <a:srgbClr val="003469"/>
              </a:solidFill>
            </cx:spPr>
          </cx:dataPt>
          <cx:dataPt idx="1">
            <cx:spPr>
              <a:solidFill>
                <a:srgbClr val="0083BB"/>
              </a:solidFill>
            </cx:spPr>
          </cx:dataPt>
          <cx:dataPt idx="2">
            <cx:spPr>
              <a:solidFill>
                <a:srgbClr val="0096CA"/>
              </a:solidFill>
            </cx:spPr>
          </cx:dataPt>
          <cx:dataPt idx="3">
            <cx:spPr>
              <a:solidFill>
                <a:srgbClr val="00C2E5"/>
              </a:solidFill>
            </cx:spPr>
          </cx:dataPt>
          <cx:dataLabels pos="inEnd">
            <cx:txPr>
              <a:bodyPr spcFirstLastPara="1" vertOverflow="ellipsis" horzOverflow="overflow" wrap="square" lIns="0" tIns="0" rIns="0" bIns="0" anchor="ctr" anchorCtr="1"/>
              <a:lstStyle/>
              <a:p>
                <a:pPr algn="ctr" rtl="0">
                  <a:defRPr b="1">
                    <a:solidFill>
                      <a:schemeClr val="bg1"/>
                    </a:solidFill>
                    <a:latin typeface="Lato" panose="020F0502020204030203" pitchFamily="34" charset="0"/>
                    <a:ea typeface="Lato" panose="020F0502020204030203" pitchFamily="34" charset="0"/>
                    <a:cs typeface="Lato" panose="020F0502020204030203" pitchFamily="34" charset="0"/>
                  </a:defRPr>
                </a:pPr>
                <a:endParaRPr lang="en-US" sz="900" b="1" i="0" u="none" strike="noStrike" baseline="0">
                  <a:solidFill>
                    <a:schemeClr val="bg1"/>
                  </a:solidFill>
                  <a:latin typeface="Lato" panose="020F0502020204030203" pitchFamily="34" charset="0"/>
                </a:endParaRPr>
              </a:p>
            </cx:txPr>
            <cx:visibility seriesName="0" categoryName="0" value="1"/>
            <cx:separator>, </cx:separator>
          </cx:dataLabels>
          <cx:dataId val="0"/>
          <cx:layoutPr>
            <cx:subtotals>
              <cx:idx val="3"/>
            </cx:subtotals>
          </cx:layoutPr>
        </cx:series>
      </cx:plotAreaRegion>
      <cx:axis id="0">
        <cx:catScaling gapWidth="0.5"/>
        <cx:tickLabels/>
        <cx:spPr>
          <a:ln>
            <a:solidFill>
              <a:schemeClr val="bg1">
                <a:lumMod val="75000"/>
              </a:schemeClr>
            </a:solidFill>
          </a:ln>
        </cx:spPr>
        <cx:txPr>
          <a:bodyPr spcFirstLastPara="1" vertOverflow="ellipsis" horzOverflow="overflow" wrap="square" lIns="0" tIns="0" rIns="0" bIns="0" anchor="ctr" anchorCtr="1"/>
          <a:lstStyle/>
          <a:p>
            <a:pPr algn="ctr" rtl="0">
              <a:defRPr>
                <a:latin typeface="Lato" panose="020F0502020204030203" pitchFamily="34" charset="0"/>
                <a:ea typeface="Lato" panose="020F0502020204030203" pitchFamily="34" charset="0"/>
                <a:cs typeface="Lato" panose="020F0502020204030203" pitchFamily="34" charset="0"/>
              </a:defRPr>
            </a:pPr>
            <a:endParaRPr lang="en-US" sz="900" b="0" i="0" u="none" strike="noStrike" baseline="0">
              <a:solidFill>
                <a:sysClr val="windowText" lastClr="000000">
                  <a:lumMod val="65000"/>
                  <a:lumOff val="35000"/>
                </a:sysClr>
              </a:solidFill>
              <a:latin typeface="Lato" panose="020F0502020204030203" pitchFamily="34" charset="0"/>
            </a:endParaRPr>
          </a:p>
        </cx:txPr>
      </cx:axis>
      <cx:axis id="1" hidden="1">
        <cx:valScaling/>
        <cx:tickLabels/>
      </cx:axis>
    </cx:plotArea>
  </cx:chart>
  <cx:spPr>
    <a:ln>
      <a:noFill/>
    </a:ln>
  </cx:spPr>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'2019 Charts'!$B$274:$B$277</cx:f>
        <cx:lvl ptCount="3">
          <cx:pt idx="0">Direct</cx:pt>
          <cx:pt idx="1">Indirect/Induced</cx:pt>
          <cx:pt idx="2">Total</cx:pt>
        </cx:lvl>
      </cx:strDim>
      <cx:numDim type="val">
        <cx:f>'2019 Charts'!$C$274:$C$277</cx:f>
        <cx:lvl ptCount="3" formatCode="_(* #,##0_);_(* \(#,##0\);_(* &quot;-&quot;??_);_(@_)">
          <cx:pt idx="0">15459.04701510423</cx:pt>
          <cx:pt idx="1">7142.5792609254586</cx:pt>
          <cx:pt idx="2">22601.626276029689</cx:pt>
        </cx:lvl>
      </cx:numDim>
    </cx:data>
  </cx:chartData>
  <cx:chart>
    <cx:plotArea>
      <cx:plotAreaRegion>
        <cx:series layoutId="waterfall" uniqueId="{442CCC92-7630-4410-BFA0-A865E7EEFC1E}">
          <cx:dataPt idx="0">
            <cx:spPr>
              <a:solidFill>
                <a:srgbClr val="003469"/>
              </a:solidFill>
            </cx:spPr>
          </cx:dataPt>
          <cx:dataPt idx="1">
            <cx:spPr>
              <a:solidFill>
                <a:srgbClr val="0083BB"/>
              </a:solidFill>
            </cx:spPr>
          </cx:dataPt>
          <cx:dataPt idx="2">
            <cx:spPr>
              <a:solidFill>
                <a:srgbClr val="00C2E5"/>
              </a:solidFill>
            </cx:spPr>
          </cx:dataPt>
          <cx:dataLabels pos="inEnd">
            <cx:txPr>
              <a:bodyPr spcFirstLastPara="1" vertOverflow="ellipsis" horzOverflow="overflow" wrap="square" lIns="0" tIns="0" rIns="0" bIns="0" anchor="ctr" anchorCtr="1"/>
              <a:lstStyle/>
              <a:p>
                <a:pPr algn="ctr" rtl="0">
                  <a:defRPr b="1">
                    <a:solidFill>
                      <a:schemeClr val="bg1"/>
                    </a:solidFill>
                    <a:latin typeface="Frutiger LT Std 45 Light" panose="020B0402020204020204" pitchFamily="34" charset="0"/>
                    <a:ea typeface="Frutiger LT Std 45 Light" panose="020B0402020204020204" pitchFamily="34" charset="0"/>
                    <a:cs typeface="Frutiger LT Std 45 Light" panose="020B0402020204020204" pitchFamily="34" charset="0"/>
                  </a:defRPr>
                </a:pPr>
                <a:endParaRPr lang="en-US" sz="900" b="1" i="0" u="none" strike="noStrike" baseline="0">
                  <a:solidFill>
                    <a:schemeClr val="bg1"/>
                  </a:solidFill>
                  <a:latin typeface="Frutiger LT Std 45 Light" panose="020B0402020204020204" pitchFamily="34" charset="0"/>
                </a:endParaRPr>
              </a:p>
            </cx:txPr>
            <cx:visibility seriesName="0" categoryName="0" value="1"/>
            <cx:separator>, </cx:separator>
          </cx:dataLabels>
          <cx:dataId val="0"/>
          <cx:layoutPr>
            <cx:subtotals>
              <cx:idx val="2"/>
            </cx:subtotals>
          </cx:layoutPr>
        </cx:series>
      </cx:plotAreaRegion>
      <cx:axis id="0">
        <cx:catScaling gapWidth="0.5"/>
        <cx:tickLabels/>
        <cx:spPr>
          <a:ln>
            <a:solidFill>
              <a:schemeClr val="bg1">
                <a:lumMod val="75000"/>
              </a:schemeClr>
            </a:solidFill>
          </a:ln>
        </cx:spPr>
        <cx:txPr>
          <a:bodyPr spcFirstLastPara="1" vertOverflow="ellipsis" horzOverflow="overflow" wrap="square" lIns="0" tIns="0" rIns="0" bIns="0" anchor="ctr" anchorCtr="1"/>
          <a:lstStyle/>
          <a:p>
            <a:pPr algn="ctr" rtl="0">
              <a:defRPr>
                <a:solidFill>
                  <a:schemeClr val="tx1">
                    <a:lumMod val="65000"/>
                    <a:lumOff val="35000"/>
                  </a:schemeClr>
                </a:solidFill>
                <a:latin typeface="Frutiger LT Std 45 Light" panose="020B0402020204020204" pitchFamily="34" charset="0"/>
                <a:ea typeface="Frutiger LT Std 45 Light" panose="020B0402020204020204" pitchFamily="34" charset="0"/>
                <a:cs typeface="Frutiger LT Std 45 Light" panose="020B0402020204020204" pitchFamily="34" charset="0"/>
              </a:defRPr>
            </a:pPr>
            <a:endParaRPr lang="en-US" sz="900" b="0" i="0" u="none" strike="noStrike" baseline="0">
              <a:solidFill>
                <a:schemeClr val="tx1">
                  <a:lumMod val="65000"/>
                  <a:lumOff val="35000"/>
                </a:schemeClr>
              </a:solidFill>
              <a:latin typeface="Frutiger LT Std 45 Light" panose="020B0402020204020204" pitchFamily="34" charset="0"/>
            </a:endParaRPr>
          </a:p>
        </cx:txPr>
      </cx:axis>
      <cx:axis id="1" hidden="1">
        <cx:valScaling/>
        <cx:tickLabels/>
      </cx:axis>
    </cx:plotArea>
  </cx:chart>
  <cx:spPr>
    <a:ln>
      <a:noFill/>
    </a:ln>
  </cx:spPr>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'2019 Charts'!$B$303:$B$306</cx:f>
        <cx:lvl ptCount="3">
          <cx:pt idx="0">Direct</cx:pt>
          <cx:pt idx="1">Indirect/Induced</cx:pt>
          <cx:pt idx="2">Total</cx:pt>
        </cx:lvl>
      </cx:strDim>
      <cx:numDim type="val">
        <cx:f>'2019 Charts'!$C$303:$C$306</cx:f>
        <cx:lvl ptCount="3" formatCode="&quot;$&quot;#,##0">
          <cx:pt idx="0">387.3186486204134</cx:pt>
          <cx:pt idx="1">334.36524328551383</cx:pt>
          <cx:pt idx="2">721.68389190592723</cx:pt>
        </cx:lvl>
      </cx:numDim>
    </cx:data>
  </cx:chartData>
  <cx:chart>
    <cx:plotArea>
      <cx:plotAreaRegion>
        <cx:series layoutId="waterfall" uniqueId="{B7C271D9-81C0-4293-BB29-DE412965653F}">
          <cx:dataPt idx="0">
            <cx:spPr>
              <a:solidFill>
                <a:srgbClr val="003469"/>
              </a:solidFill>
            </cx:spPr>
          </cx:dataPt>
          <cx:dataPt idx="1">
            <cx:spPr>
              <a:solidFill>
                <a:srgbClr val="0083BB"/>
              </a:solidFill>
            </cx:spPr>
          </cx:dataPt>
          <cx:dataPt idx="2">
            <cx:spPr>
              <a:solidFill>
                <a:srgbClr val="00C2E5"/>
              </a:solidFill>
            </cx:spPr>
          </cx:dataPt>
          <cx:dataLabels pos="inEnd">
            <cx:txPr>
              <a:bodyPr spcFirstLastPara="1" vertOverflow="ellipsis" horzOverflow="overflow" wrap="square" lIns="0" tIns="0" rIns="0" bIns="0" anchor="ctr" anchorCtr="1"/>
              <a:lstStyle/>
              <a:p>
                <a:pPr algn="ctr" rtl="0">
                  <a:defRPr b="1">
                    <a:solidFill>
                      <a:schemeClr val="bg1"/>
                    </a:solidFill>
                    <a:latin typeface="Frutiger LT Std 45 Light" panose="020B0402020204020204" pitchFamily="34" charset="0"/>
                    <a:ea typeface="Frutiger LT Std 45 Light" panose="020B0402020204020204" pitchFamily="34" charset="0"/>
                    <a:cs typeface="Frutiger LT Std 45 Light" panose="020B0402020204020204" pitchFamily="34" charset="0"/>
                  </a:defRPr>
                </a:pPr>
                <a:endParaRPr lang="en-US" sz="900" b="1" i="0" u="none" strike="noStrike" baseline="0">
                  <a:solidFill>
                    <a:schemeClr val="bg1"/>
                  </a:solidFill>
                  <a:latin typeface="Frutiger LT Std 45 Light" panose="020B0402020204020204" pitchFamily="34" charset="0"/>
                </a:endParaRPr>
              </a:p>
            </cx:txPr>
            <cx:visibility seriesName="0" categoryName="0" value="1"/>
            <cx:separator>, </cx:separator>
          </cx:dataLabels>
          <cx:dataId val="0"/>
          <cx:layoutPr>
            <cx:subtotals>
              <cx:idx val="2"/>
            </cx:subtotals>
          </cx:layoutPr>
        </cx:series>
      </cx:plotAreaRegion>
      <cx:axis id="0">
        <cx:catScaling gapWidth="0.5"/>
        <cx:tickLabels/>
        <cx:spPr>
          <a:ln>
            <a:solidFill>
              <a:schemeClr val="bg1">
                <a:lumMod val="75000"/>
              </a:schemeClr>
            </a:solidFill>
          </a:ln>
        </cx:spPr>
        <cx:txPr>
          <a:bodyPr spcFirstLastPara="1" vertOverflow="ellipsis" horzOverflow="overflow" wrap="square" lIns="0" tIns="0" rIns="0" bIns="0" anchor="ctr" anchorCtr="1"/>
          <a:lstStyle/>
          <a:p>
            <a:pPr algn="ctr" rtl="0">
              <a:defRPr>
                <a:latin typeface="Frutiger LT Std 45 Light" panose="020B0402020204020204" pitchFamily="34" charset="0"/>
                <a:ea typeface="Frutiger LT Std 45 Light" panose="020B0402020204020204" pitchFamily="34" charset="0"/>
                <a:cs typeface="Frutiger LT Std 45 Light" panose="020B0402020204020204" pitchFamily="34" charset="0"/>
              </a:defRPr>
            </a:pPr>
            <a:endParaRPr lang="en-US" sz="900" b="0" i="0" u="none" strike="noStrike" baseline="0">
              <a:solidFill>
                <a:sysClr val="windowText" lastClr="000000">
                  <a:lumMod val="65000"/>
                  <a:lumOff val="35000"/>
                </a:sysClr>
              </a:solidFill>
              <a:latin typeface="Frutiger LT Std 45 Light" panose="020B0402020204020204" pitchFamily="34" charset="0"/>
            </a:endParaRPr>
          </a:p>
        </cx:txPr>
      </cx:axis>
      <cx:axis id="1" hidden="1">
        <cx:valScaling/>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3764" cy="463646"/>
          </a:xfrm>
          <a:prstGeom prst="rect">
            <a:avLst/>
          </a:prstGeom>
        </p:spPr>
        <p:txBody>
          <a:bodyPr vert="horz" lIns="92526" tIns="46264" rIns="92526" bIns="46264" rtlCol="0"/>
          <a:lstStyle>
            <a:lvl1pPr algn="l">
              <a:defRPr sz="1200"/>
            </a:lvl1pPr>
          </a:lstStyle>
          <a:p>
            <a:endParaRPr lang="en-US"/>
          </a:p>
        </p:txBody>
      </p:sp>
      <p:sp>
        <p:nvSpPr>
          <p:cNvPr id="4" name="Footer Placeholder 3"/>
          <p:cNvSpPr>
            <a:spLocks noGrp="1"/>
          </p:cNvSpPr>
          <p:nvPr>
            <p:ph type="ftr" sz="quarter" idx="2"/>
          </p:nvPr>
        </p:nvSpPr>
        <p:spPr>
          <a:xfrm>
            <a:off x="1" y="8777194"/>
            <a:ext cx="3013764" cy="463645"/>
          </a:xfrm>
          <a:prstGeom prst="rect">
            <a:avLst/>
          </a:prstGeom>
        </p:spPr>
        <p:txBody>
          <a:bodyPr vert="horz" lIns="92526" tIns="46264" rIns="92526" bIns="46264" rtlCol="0" anchor="b"/>
          <a:lstStyle>
            <a:lvl1pPr algn="l">
              <a:defRPr sz="1200"/>
            </a:lvl1pPr>
          </a:lstStyle>
          <a:p>
            <a:endParaRPr lang="en-US"/>
          </a:p>
        </p:txBody>
      </p:sp>
      <p:sp>
        <p:nvSpPr>
          <p:cNvPr id="5" name="Slide Number Placeholder 4"/>
          <p:cNvSpPr>
            <a:spLocks noGrp="1"/>
          </p:cNvSpPr>
          <p:nvPr>
            <p:ph type="sldNum" sz="quarter" idx="3"/>
          </p:nvPr>
        </p:nvSpPr>
        <p:spPr>
          <a:xfrm>
            <a:off x="3939466" y="8777194"/>
            <a:ext cx="3013764" cy="463645"/>
          </a:xfrm>
          <a:prstGeom prst="rect">
            <a:avLst/>
          </a:prstGeom>
        </p:spPr>
        <p:txBody>
          <a:bodyPr vert="horz" lIns="92526" tIns="46264" rIns="92526" bIns="46264" rtlCol="0" anchor="b"/>
          <a:lstStyle>
            <a:lvl1pPr algn="r">
              <a:defRPr sz="1200"/>
            </a:lvl1pPr>
          </a:lstStyle>
          <a:p>
            <a:fld id="{8110298A-A03F-418F-998A-F7CA54F8BFE9}" type="slidenum">
              <a:rPr lang="en-US" smtClean="0"/>
              <a:t>‹#›</a:t>
            </a:fld>
            <a:endParaRPr lang="en-US"/>
          </a:p>
        </p:txBody>
      </p:sp>
    </p:spTree>
    <p:extLst>
      <p:ext uri="{BB962C8B-B14F-4D97-AF65-F5344CB8AC3E}">
        <p14:creationId xmlns:p14="http://schemas.microsoft.com/office/powerpoint/2010/main" val="1108489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3764" cy="463646"/>
          </a:xfrm>
          <a:prstGeom prst="rect">
            <a:avLst/>
          </a:prstGeom>
        </p:spPr>
        <p:txBody>
          <a:bodyPr vert="horz" lIns="92526" tIns="46264" rIns="92526" bIns="46264" rtlCol="0"/>
          <a:lstStyle>
            <a:lvl1pPr algn="l">
              <a:defRPr sz="1200"/>
            </a:lvl1pPr>
          </a:lstStyle>
          <a:p>
            <a:endParaRPr lang="id-ID"/>
          </a:p>
        </p:txBody>
      </p:sp>
      <p:sp>
        <p:nvSpPr>
          <p:cNvPr id="3" name="Date Placeholder 2"/>
          <p:cNvSpPr>
            <a:spLocks noGrp="1"/>
          </p:cNvSpPr>
          <p:nvPr>
            <p:ph type="dt" idx="1"/>
          </p:nvPr>
        </p:nvSpPr>
        <p:spPr>
          <a:xfrm>
            <a:off x="3939466" y="0"/>
            <a:ext cx="3013764" cy="463646"/>
          </a:xfrm>
          <a:prstGeom prst="rect">
            <a:avLst/>
          </a:prstGeom>
        </p:spPr>
        <p:txBody>
          <a:bodyPr vert="horz" lIns="92526" tIns="46264" rIns="92526" bIns="46264" rtlCol="0"/>
          <a:lstStyle>
            <a:lvl1pPr algn="r">
              <a:defRPr sz="1200"/>
            </a:lvl1pPr>
          </a:lstStyle>
          <a:p>
            <a:fld id="{CFFFF55F-8596-4ED6-A487-C5C49AFFE812}" type="datetimeFigureOut">
              <a:rPr lang="id-ID" smtClean="0"/>
              <a:t>04/05/2020</a:t>
            </a:fld>
            <a:endParaRPr lang="id-ID"/>
          </a:p>
        </p:txBody>
      </p:sp>
      <p:sp>
        <p:nvSpPr>
          <p:cNvPr id="4" name="Slide Image Placeholder 3"/>
          <p:cNvSpPr>
            <a:spLocks noGrp="1" noRot="1" noChangeAspect="1"/>
          </p:cNvSpPr>
          <p:nvPr>
            <p:ph type="sldImg" idx="2"/>
          </p:nvPr>
        </p:nvSpPr>
        <p:spPr>
          <a:xfrm>
            <a:off x="1400175" y="1155700"/>
            <a:ext cx="4154488" cy="3117850"/>
          </a:xfrm>
          <a:prstGeom prst="rect">
            <a:avLst/>
          </a:prstGeom>
          <a:noFill/>
          <a:ln w="12700">
            <a:solidFill>
              <a:prstClr val="black"/>
            </a:solidFill>
          </a:ln>
        </p:spPr>
        <p:txBody>
          <a:bodyPr vert="horz" lIns="92526" tIns="46264" rIns="92526" bIns="46264" rtlCol="0" anchor="ctr"/>
          <a:lstStyle/>
          <a:p>
            <a:endParaRPr lang="id-ID"/>
          </a:p>
        </p:txBody>
      </p:sp>
      <p:sp>
        <p:nvSpPr>
          <p:cNvPr id="5" name="Notes Placeholder 4"/>
          <p:cNvSpPr>
            <a:spLocks noGrp="1"/>
          </p:cNvSpPr>
          <p:nvPr>
            <p:ph type="body" sz="quarter" idx="3"/>
          </p:nvPr>
        </p:nvSpPr>
        <p:spPr>
          <a:xfrm>
            <a:off x="695484" y="4447154"/>
            <a:ext cx="5563870" cy="3638580"/>
          </a:xfrm>
          <a:prstGeom prst="rect">
            <a:avLst/>
          </a:prstGeom>
        </p:spPr>
        <p:txBody>
          <a:bodyPr vert="horz" lIns="92526" tIns="46264" rIns="92526" bIns="4626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1" y="8777194"/>
            <a:ext cx="3013764" cy="463645"/>
          </a:xfrm>
          <a:prstGeom prst="rect">
            <a:avLst/>
          </a:prstGeom>
        </p:spPr>
        <p:txBody>
          <a:bodyPr vert="horz" lIns="92526" tIns="46264" rIns="92526" bIns="46264" rtlCol="0" anchor="b"/>
          <a:lstStyle>
            <a:lvl1pPr algn="l">
              <a:defRPr sz="1200"/>
            </a:lvl1pPr>
          </a:lstStyle>
          <a:p>
            <a:endParaRPr lang="id-ID"/>
          </a:p>
        </p:txBody>
      </p:sp>
      <p:sp>
        <p:nvSpPr>
          <p:cNvPr id="7" name="Slide Number Placeholder 6"/>
          <p:cNvSpPr>
            <a:spLocks noGrp="1"/>
          </p:cNvSpPr>
          <p:nvPr>
            <p:ph type="sldNum" sz="quarter" idx="5"/>
          </p:nvPr>
        </p:nvSpPr>
        <p:spPr>
          <a:xfrm>
            <a:off x="3939466" y="8777194"/>
            <a:ext cx="3013764" cy="463645"/>
          </a:xfrm>
          <a:prstGeom prst="rect">
            <a:avLst/>
          </a:prstGeom>
        </p:spPr>
        <p:txBody>
          <a:bodyPr vert="horz" lIns="92526" tIns="46264" rIns="92526" bIns="46264" rtlCol="0" anchor="b"/>
          <a:lstStyle>
            <a:lvl1pPr algn="r">
              <a:defRPr sz="1200"/>
            </a:lvl1pPr>
          </a:lstStyle>
          <a:p>
            <a:fld id="{5350106B-FE1C-4EDD-AE60-AB8F600726B4}" type="slidenum">
              <a:rPr lang="id-ID" smtClean="0"/>
              <a:t>‹#›</a:t>
            </a:fld>
            <a:endParaRPr lang="id-ID"/>
          </a:p>
        </p:txBody>
      </p:sp>
    </p:spTree>
    <p:extLst>
      <p:ext uri="{BB962C8B-B14F-4D97-AF65-F5344CB8AC3E}">
        <p14:creationId xmlns:p14="http://schemas.microsoft.com/office/powerpoint/2010/main" val="1932357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E - Cover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734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729CF91D-2AF3-45C7-9877-5118C77569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133" b="15252"/>
          <a:stretch/>
        </p:blipFill>
        <p:spPr>
          <a:xfrm>
            <a:off x="7744611" y="6602505"/>
            <a:ext cx="1329251" cy="220689"/>
          </a:xfrm>
          <a:prstGeom prst="rect">
            <a:avLst/>
          </a:prstGeom>
        </p:spPr>
      </p:pic>
      <p:sp>
        <p:nvSpPr>
          <p:cNvPr id="9" name="TextBox 8">
            <a:extLst>
              <a:ext uri="{FF2B5EF4-FFF2-40B4-BE49-F238E27FC236}">
                <a16:creationId xmlns:a16="http://schemas.microsoft.com/office/drawing/2014/main" id="{98806C5A-A927-4A50-AD08-E26B18088FEB}"/>
              </a:ext>
            </a:extLst>
          </p:cNvPr>
          <p:cNvSpPr txBox="1"/>
          <p:nvPr userDrawn="1"/>
        </p:nvSpPr>
        <p:spPr>
          <a:xfrm>
            <a:off x="-33460" y="6609239"/>
            <a:ext cx="1132242" cy="230832"/>
          </a:xfrm>
          <a:prstGeom prst="rect">
            <a:avLst/>
          </a:prstGeom>
          <a:noFill/>
        </p:spPr>
        <p:txBody>
          <a:bodyPr wrap="square" rtlCol="0">
            <a:spAutoFit/>
          </a:bodyPr>
          <a:lstStyle/>
          <a:p>
            <a:pPr algn="l"/>
            <a:r>
              <a:rPr lang="en-US" sz="900" dirty="0">
                <a:solidFill>
                  <a:schemeClr val="bg1">
                    <a:lumMod val="65000"/>
                  </a:schemeClr>
                </a:solidFill>
                <a:latin typeface="Lato" panose="020F0502020204030203" pitchFamily="34" charset="0"/>
              </a:rPr>
              <a:t> </a:t>
            </a:r>
            <a:fld id="{9537E587-6AFE-4024-BD3E-F2AF4A9B13BB}" type="slidenum">
              <a:rPr lang="en-US" sz="900" smtClean="0">
                <a:solidFill>
                  <a:schemeClr val="bg1">
                    <a:lumMod val="65000"/>
                  </a:schemeClr>
                </a:solidFill>
                <a:latin typeface="Lato" panose="020F0502020204030203" pitchFamily="34" charset="0"/>
              </a:rPr>
              <a:pPr algn="l"/>
              <a:t>‹#›</a:t>
            </a:fld>
            <a:endParaRPr lang="en-US" sz="900" dirty="0">
              <a:solidFill>
                <a:schemeClr val="bg1">
                  <a:lumMod val="65000"/>
                </a:schemeClr>
              </a:solidFill>
              <a:latin typeface="Lato" panose="020F0502020204030203" pitchFamily="34" charset="0"/>
            </a:endParaRPr>
          </a:p>
        </p:txBody>
      </p:sp>
    </p:spTree>
    <p:extLst>
      <p:ext uri="{BB962C8B-B14F-4D97-AF65-F5344CB8AC3E}">
        <p14:creationId xmlns:p14="http://schemas.microsoft.com/office/powerpoint/2010/main" val="4287633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EA913244-B2E7-4D21-AC18-3CBE1B92B9F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133" b="15252"/>
          <a:stretch/>
        </p:blipFill>
        <p:spPr>
          <a:xfrm>
            <a:off x="7744611" y="6602505"/>
            <a:ext cx="1329251" cy="220689"/>
          </a:xfrm>
          <a:prstGeom prst="rect">
            <a:avLst/>
          </a:prstGeom>
        </p:spPr>
      </p:pic>
      <p:sp>
        <p:nvSpPr>
          <p:cNvPr id="11" name="TextBox 10">
            <a:extLst>
              <a:ext uri="{FF2B5EF4-FFF2-40B4-BE49-F238E27FC236}">
                <a16:creationId xmlns:a16="http://schemas.microsoft.com/office/drawing/2014/main" id="{1D3CCD4B-3B7F-4AF8-BB42-83088FA86D47}"/>
              </a:ext>
            </a:extLst>
          </p:cNvPr>
          <p:cNvSpPr txBox="1"/>
          <p:nvPr userDrawn="1"/>
        </p:nvSpPr>
        <p:spPr>
          <a:xfrm>
            <a:off x="-33460" y="6609239"/>
            <a:ext cx="1132242" cy="230832"/>
          </a:xfrm>
          <a:prstGeom prst="rect">
            <a:avLst/>
          </a:prstGeom>
          <a:noFill/>
        </p:spPr>
        <p:txBody>
          <a:bodyPr wrap="square" rtlCol="0">
            <a:spAutoFit/>
          </a:bodyPr>
          <a:lstStyle/>
          <a:p>
            <a:pPr algn="l"/>
            <a:r>
              <a:rPr lang="en-US" sz="900" dirty="0">
                <a:solidFill>
                  <a:schemeClr val="bg1">
                    <a:lumMod val="65000"/>
                  </a:schemeClr>
                </a:solidFill>
                <a:latin typeface="Lato" panose="020F0502020204030203" pitchFamily="34" charset="0"/>
              </a:rPr>
              <a:t> </a:t>
            </a:r>
            <a:fld id="{9537E587-6AFE-4024-BD3E-F2AF4A9B13BB}" type="slidenum">
              <a:rPr lang="en-US" sz="900" smtClean="0">
                <a:solidFill>
                  <a:schemeClr val="bg1">
                    <a:lumMod val="65000"/>
                  </a:schemeClr>
                </a:solidFill>
                <a:latin typeface="Lato" panose="020F0502020204030203" pitchFamily="34" charset="0"/>
              </a:rPr>
              <a:pPr algn="l"/>
              <a:t>‹#›</a:t>
            </a:fld>
            <a:endParaRPr lang="en-US" sz="900" dirty="0">
              <a:solidFill>
                <a:schemeClr val="bg1">
                  <a:lumMod val="65000"/>
                </a:schemeClr>
              </a:solidFill>
              <a:latin typeface="Lato" panose="020F0502020204030203" pitchFamily="34" charset="0"/>
            </a:endParaRPr>
          </a:p>
        </p:txBody>
      </p:sp>
    </p:spTree>
    <p:extLst>
      <p:ext uri="{BB962C8B-B14F-4D97-AF65-F5344CB8AC3E}">
        <p14:creationId xmlns:p14="http://schemas.microsoft.com/office/powerpoint/2010/main" val="1178930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0293CD48-4A1B-41C7-AD63-1E2CEB79BA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133" b="15252"/>
          <a:stretch/>
        </p:blipFill>
        <p:spPr>
          <a:xfrm>
            <a:off x="7744611" y="6602505"/>
            <a:ext cx="1329251" cy="220689"/>
          </a:xfrm>
          <a:prstGeom prst="rect">
            <a:avLst/>
          </a:prstGeom>
        </p:spPr>
      </p:pic>
      <p:sp>
        <p:nvSpPr>
          <p:cNvPr id="9" name="TextBox 8">
            <a:extLst>
              <a:ext uri="{FF2B5EF4-FFF2-40B4-BE49-F238E27FC236}">
                <a16:creationId xmlns:a16="http://schemas.microsoft.com/office/drawing/2014/main" id="{F8FA6CF8-90D8-4B68-A833-260BECF12EDF}"/>
              </a:ext>
            </a:extLst>
          </p:cNvPr>
          <p:cNvSpPr txBox="1"/>
          <p:nvPr userDrawn="1"/>
        </p:nvSpPr>
        <p:spPr>
          <a:xfrm>
            <a:off x="-33460" y="6609239"/>
            <a:ext cx="1132242" cy="230832"/>
          </a:xfrm>
          <a:prstGeom prst="rect">
            <a:avLst/>
          </a:prstGeom>
          <a:noFill/>
        </p:spPr>
        <p:txBody>
          <a:bodyPr wrap="square" rtlCol="0">
            <a:spAutoFit/>
          </a:bodyPr>
          <a:lstStyle/>
          <a:p>
            <a:pPr algn="l"/>
            <a:r>
              <a:rPr lang="en-US" sz="900" dirty="0">
                <a:solidFill>
                  <a:schemeClr val="bg1">
                    <a:lumMod val="65000"/>
                  </a:schemeClr>
                </a:solidFill>
                <a:latin typeface="Lato" panose="020F0502020204030203" pitchFamily="34" charset="0"/>
              </a:rPr>
              <a:t> </a:t>
            </a:r>
            <a:fld id="{9537E587-6AFE-4024-BD3E-F2AF4A9B13BB}" type="slidenum">
              <a:rPr lang="en-US" sz="900" smtClean="0">
                <a:solidFill>
                  <a:schemeClr val="bg1">
                    <a:lumMod val="65000"/>
                  </a:schemeClr>
                </a:solidFill>
                <a:latin typeface="Lato" panose="020F0502020204030203" pitchFamily="34" charset="0"/>
              </a:rPr>
              <a:pPr algn="l"/>
              <a:t>‹#›</a:t>
            </a:fld>
            <a:endParaRPr lang="en-US" sz="900" dirty="0">
              <a:solidFill>
                <a:schemeClr val="bg1">
                  <a:lumMod val="65000"/>
                </a:schemeClr>
              </a:solidFill>
              <a:latin typeface="Lato" panose="020F0502020204030203" pitchFamily="34" charset="0"/>
            </a:endParaRPr>
          </a:p>
        </p:txBody>
      </p:sp>
    </p:spTree>
    <p:extLst>
      <p:ext uri="{BB962C8B-B14F-4D97-AF65-F5344CB8AC3E}">
        <p14:creationId xmlns:p14="http://schemas.microsoft.com/office/powerpoint/2010/main" val="137082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FAF68AB1-5710-429F-A809-CF83CAE5C10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133" b="15252"/>
          <a:stretch/>
        </p:blipFill>
        <p:spPr>
          <a:xfrm>
            <a:off x="7744611" y="6602505"/>
            <a:ext cx="1329251" cy="220689"/>
          </a:xfrm>
          <a:prstGeom prst="rect">
            <a:avLst/>
          </a:prstGeom>
        </p:spPr>
      </p:pic>
      <p:sp>
        <p:nvSpPr>
          <p:cNvPr id="9" name="TextBox 8">
            <a:extLst>
              <a:ext uri="{FF2B5EF4-FFF2-40B4-BE49-F238E27FC236}">
                <a16:creationId xmlns:a16="http://schemas.microsoft.com/office/drawing/2014/main" id="{0735A5EB-B8CD-47AC-9857-3B520099F8AD}"/>
              </a:ext>
            </a:extLst>
          </p:cNvPr>
          <p:cNvSpPr txBox="1"/>
          <p:nvPr userDrawn="1"/>
        </p:nvSpPr>
        <p:spPr>
          <a:xfrm>
            <a:off x="-33460" y="6609239"/>
            <a:ext cx="1132242" cy="230832"/>
          </a:xfrm>
          <a:prstGeom prst="rect">
            <a:avLst/>
          </a:prstGeom>
          <a:noFill/>
        </p:spPr>
        <p:txBody>
          <a:bodyPr wrap="square" rtlCol="0">
            <a:spAutoFit/>
          </a:bodyPr>
          <a:lstStyle/>
          <a:p>
            <a:pPr algn="l"/>
            <a:r>
              <a:rPr lang="en-US" sz="900" dirty="0">
                <a:solidFill>
                  <a:schemeClr val="bg1">
                    <a:lumMod val="65000"/>
                  </a:schemeClr>
                </a:solidFill>
                <a:latin typeface="Lato" panose="020F0502020204030203" pitchFamily="34" charset="0"/>
              </a:rPr>
              <a:t> </a:t>
            </a:r>
            <a:fld id="{9537E587-6AFE-4024-BD3E-F2AF4A9B13BB}" type="slidenum">
              <a:rPr lang="en-US" sz="900" smtClean="0">
                <a:solidFill>
                  <a:schemeClr val="bg1">
                    <a:lumMod val="65000"/>
                  </a:schemeClr>
                </a:solidFill>
                <a:latin typeface="Lato" panose="020F0502020204030203" pitchFamily="34" charset="0"/>
              </a:rPr>
              <a:pPr algn="l"/>
              <a:t>‹#›</a:t>
            </a:fld>
            <a:endParaRPr lang="en-US" sz="900" dirty="0">
              <a:solidFill>
                <a:schemeClr val="bg1">
                  <a:lumMod val="65000"/>
                </a:schemeClr>
              </a:solidFill>
              <a:latin typeface="Lato" panose="020F0502020204030203" pitchFamily="34" charset="0"/>
            </a:endParaRPr>
          </a:p>
        </p:txBody>
      </p:sp>
    </p:spTree>
    <p:extLst>
      <p:ext uri="{BB962C8B-B14F-4D97-AF65-F5344CB8AC3E}">
        <p14:creationId xmlns:p14="http://schemas.microsoft.com/office/powerpoint/2010/main" val="825694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5D615512-87BF-4489-94E7-1D77F81AEB49}"/>
              </a:ext>
            </a:extLst>
          </p:cNvPr>
          <p:cNvSpPr>
            <a:spLocks noGrp="1"/>
          </p:cNvSpPr>
          <p:nvPr>
            <p:ph type="pic" sz="quarter" idx="17"/>
          </p:nvPr>
        </p:nvSpPr>
        <p:spPr bwMode="auto">
          <a:xfrm>
            <a:off x="279797" y="380999"/>
            <a:ext cx="8584406" cy="6096000"/>
          </a:xfrm>
          <a:custGeom>
            <a:avLst/>
            <a:gdLst>
              <a:gd name="connsiteX0" fmla="*/ 0 w 11445875"/>
              <a:gd name="connsiteY0" fmla="*/ 0 h 6096000"/>
              <a:gd name="connsiteX1" fmla="*/ 11445875 w 11445875"/>
              <a:gd name="connsiteY1" fmla="*/ 0 h 6096000"/>
              <a:gd name="connsiteX2" fmla="*/ 11445875 w 11445875"/>
              <a:gd name="connsiteY2" fmla="*/ 6096000 h 6096000"/>
              <a:gd name="connsiteX3" fmla="*/ 0 w 11445875"/>
              <a:gd name="connsiteY3" fmla="*/ 6096000 h 6096000"/>
            </a:gdLst>
            <a:ahLst/>
            <a:cxnLst>
              <a:cxn ang="0">
                <a:pos x="connsiteX0" y="connsiteY0"/>
              </a:cxn>
              <a:cxn ang="0">
                <a:pos x="connsiteX1" y="connsiteY1"/>
              </a:cxn>
              <a:cxn ang="0">
                <a:pos x="connsiteX2" y="connsiteY2"/>
              </a:cxn>
              <a:cxn ang="0">
                <a:pos x="connsiteX3" y="connsiteY3"/>
              </a:cxn>
            </a:cxnLst>
            <a:rect l="l" t="t" r="r" b="b"/>
            <a:pathLst>
              <a:path w="11445875" h="6096000">
                <a:moveTo>
                  <a:pt x="0" y="0"/>
                </a:moveTo>
                <a:lnTo>
                  <a:pt x="11445875" y="0"/>
                </a:lnTo>
                <a:lnTo>
                  <a:pt x="11445875" y="6096000"/>
                </a:lnTo>
                <a:lnTo>
                  <a:pt x="0" y="60960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wrap="square">
            <a:noAutofit/>
          </a:bodyPr>
          <a:lstStyle/>
          <a:p>
            <a:endParaRPr lang="en-US"/>
          </a:p>
        </p:txBody>
      </p:sp>
    </p:spTree>
    <p:extLst>
      <p:ext uri="{BB962C8B-B14F-4D97-AF65-F5344CB8AC3E}">
        <p14:creationId xmlns:p14="http://schemas.microsoft.com/office/powerpoint/2010/main" val="227787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97679A3-5B51-467E-AD2D-537F0F6CB8C3}"/>
              </a:ext>
            </a:extLst>
          </p:cNvPr>
          <p:cNvSpPr>
            <a:spLocks noGrp="1"/>
          </p:cNvSpPr>
          <p:nvPr>
            <p:ph type="pic" sz="quarter" idx="10"/>
          </p:nvPr>
        </p:nvSpPr>
        <p:spPr>
          <a:xfrm>
            <a:off x="4671392" y="1494182"/>
            <a:ext cx="1813890" cy="3869635"/>
          </a:xfrm>
          <a:custGeom>
            <a:avLst/>
            <a:gdLst>
              <a:gd name="connsiteX0" fmla="*/ 0 w 2418520"/>
              <a:gd name="connsiteY0" fmla="*/ 0 h 3869635"/>
              <a:gd name="connsiteX1" fmla="*/ 2418520 w 2418520"/>
              <a:gd name="connsiteY1" fmla="*/ 0 h 3869635"/>
              <a:gd name="connsiteX2" fmla="*/ 2418520 w 2418520"/>
              <a:gd name="connsiteY2" fmla="*/ 3869635 h 3869635"/>
              <a:gd name="connsiteX3" fmla="*/ 0 w 2418520"/>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2418520" h="3869635">
                <a:moveTo>
                  <a:pt x="0" y="0"/>
                </a:moveTo>
                <a:lnTo>
                  <a:pt x="2418520" y="0"/>
                </a:lnTo>
                <a:lnTo>
                  <a:pt x="2418520" y="3869635"/>
                </a:lnTo>
                <a:lnTo>
                  <a:pt x="0" y="3869635"/>
                </a:lnTo>
                <a:close/>
              </a:path>
            </a:pathLst>
          </a:custGeom>
        </p:spPr>
        <p:txBody>
          <a:bodyPr wrap="square">
            <a:noAutofit/>
          </a:bodyPr>
          <a:lstStyle/>
          <a:p>
            <a:endParaRPr lang="id-ID"/>
          </a:p>
        </p:txBody>
      </p:sp>
      <p:sp>
        <p:nvSpPr>
          <p:cNvPr id="6" name="Picture Placeholder 5">
            <a:extLst>
              <a:ext uri="{FF2B5EF4-FFF2-40B4-BE49-F238E27FC236}">
                <a16:creationId xmlns:a16="http://schemas.microsoft.com/office/drawing/2014/main" id="{C8A4AD5C-8E7D-437A-8129-5B2E958A543F}"/>
              </a:ext>
            </a:extLst>
          </p:cNvPr>
          <p:cNvSpPr>
            <a:spLocks noGrp="1"/>
          </p:cNvSpPr>
          <p:nvPr>
            <p:ph type="pic" sz="quarter" idx="11"/>
          </p:nvPr>
        </p:nvSpPr>
        <p:spPr>
          <a:xfrm>
            <a:off x="6654249" y="1494183"/>
            <a:ext cx="1813890" cy="3869635"/>
          </a:xfrm>
          <a:custGeom>
            <a:avLst/>
            <a:gdLst>
              <a:gd name="connsiteX0" fmla="*/ 0 w 2418520"/>
              <a:gd name="connsiteY0" fmla="*/ 0 h 3869635"/>
              <a:gd name="connsiteX1" fmla="*/ 2418520 w 2418520"/>
              <a:gd name="connsiteY1" fmla="*/ 0 h 3869635"/>
              <a:gd name="connsiteX2" fmla="*/ 2418520 w 2418520"/>
              <a:gd name="connsiteY2" fmla="*/ 3869635 h 3869635"/>
              <a:gd name="connsiteX3" fmla="*/ 0 w 2418520"/>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2418520" h="3869635">
                <a:moveTo>
                  <a:pt x="0" y="0"/>
                </a:moveTo>
                <a:lnTo>
                  <a:pt x="2418520" y="0"/>
                </a:lnTo>
                <a:lnTo>
                  <a:pt x="2418520" y="3869635"/>
                </a:lnTo>
                <a:lnTo>
                  <a:pt x="0" y="3869635"/>
                </a:lnTo>
                <a:close/>
              </a:path>
            </a:pathLst>
          </a:custGeom>
        </p:spPr>
        <p:txBody>
          <a:bodyPr wrap="square">
            <a:noAutofit/>
          </a:bodyPr>
          <a:lstStyle/>
          <a:p>
            <a:endParaRPr lang="id-ID"/>
          </a:p>
        </p:txBody>
      </p:sp>
      <p:pic>
        <p:nvPicPr>
          <p:cNvPr id="10" name="Picture 9">
            <a:extLst>
              <a:ext uri="{FF2B5EF4-FFF2-40B4-BE49-F238E27FC236}">
                <a16:creationId xmlns:a16="http://schemas.microsoft.com/office/drawing/2014/main" id="{83B8E193-9BB9-411D-9B13-13BCF387B6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133" b="15252"/>
          <a:stretch/>
        </p:blipFill>
        <p:spPr>
          <a:xfrm>
            <a:off x="7360920" y="6537960"/>
            <a:ext cx="1707357" cy="283464"/>
          </a:xfrm>
          <a:prstGeom prst="rect">
            <a:avLst/>
          </a:prstGeom>
        </p:spPr>
      </p:pic>
      <p:sp>
        <p:nvSpPr>
          <p:cNvPr id="11" name="TextBox 10">
            <a:extLst>
              <a:ext uri="{FF2B5EF4-FFF2-40B4-BE49-F238E27FC236}">
                <a16:creationId xmlns:a16="http://schemas.microsoft.com/office/drawing/2014/main" id="{B017BFE5-5523-481B-AC9F-E232B8FA8095}"/>
              </a:ext>
            </a:extLst>
          </p:cNvPr>
          <p:cNvSpPr txBox="1"/>
          <p:nvPr userDrawn="1"/>
        </p:nvSpPr>
        <p:spPr>
          <a:xfrm>
            <a:off x="0" y="6583680"/>
            <a:ext cx="1132242" cy="230832"/>
          </a:xfrm>
          <a:prstGeom prst="rect">
            <a:avLst/>
          </a:prstGeom>
          <a:noFill/>
        </p:spPr>
        <p:txBody>
          <a:bodyPr wrap="square" rtlCol="0">
            <a:spAutoFit/>
          </a:bodyPr>
          <a:lstStyle/>
          <a:p>
            <a:pPr algn="l"/>
            <a:r>
              <a:rPr lang="en-US" sz="900" dirty="0">
                <a:solidFill>
                  <a:schemeClr val="bg1">
                    <a:lumMod val="65000"/>
                  </a:schemeClr>
                </a:solidFill>
                <a:latin typeface="Lato" panose="020F0502020204030203" pitchFamily="34" charset="0"/>
              </a:rPr>
              <a:t> </a:t>
            </a:r>
            <a:fld id="{9537E587-6AFE-4024-BD3E-F2AF4A9B13BB}" type="slidenum">
              <a:rPr lang="en-US" sz="900" smtClean="0">
                <a:solidFill>
                  <a:schemeClr val="bg1">
                    <a:lumMod val="65000"/>
                  </a:schemeClr>
                </a:solidFill>
                <a:latin typeface="Lato" panose="020F0502020204030203" pitchFamily="34" charset="0"/>
              </a:rPr>
              <a:pPr algn="l"/>
              <a:t>‹#›</a:t>
            </a:fld>
            <a:endParaRPr lang="en-US" sz="900" dirty="0">
              <a:solidFill>
                <a:schemeClr val="bg1">
                  <a:lumMod val="65000"/>
                </a:schemeClr>
              </a:solidFill>
              <a:latin typeface="Lato" panose="020F0502020204030203" pitchFamily="34" charset="0"/>
            </a:endParaRPr>
          </a:p>
        </p:txBody>
      </p:sp>
    </p:spTree>
    <p:extLst>
      <p:ext uri="{BB962C8B-B14F-4D97-AF65-F5344CB8AC3E}">
        <p14:creationId xmlns:p14="http://schemas.microsoft.com/office/powerpoint/2010/main" val="1892591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EBF1AA-5511-4664-AC94-8FF51B1C5EA9}"/>
              </a:ext>
            </a:extLst>
          </p:cNvPr>
          <p:cNvSpPr/>
          <p:nvPr userDrawn="1"/>
        </p:nvSpPr>
        <p:spPr>
          <a:xfrm>
            <a:off x="1" y="0"/>
            <a:ext cx="9143999" cy="6858000"/>
          </a:xfrm>
          <a:prstGeom prst="rect">
            <a:avLst/>
          </a:prstGeom>
          <a:solidFill>
            <a:schemeClr val="tx2">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060110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 - Blank with logo and page numb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1769AC-11DB-4AB7-AF3E-04D07B62FA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133" b="15252"/>
          <a:stretch/>
        </p:blipFill>
        <p:spPr>
          <a:xfrm>
            <a:off x="7360920" y="6537960"/>
            <a:ext cx="1707356" cy="283464"/>
          </a:xfrm>
          <a:prstGeom prst="rect">
            <a:avLst/>
          </a:prstGeom>
        </p:spPr>
      </p:pic>
      <p:sp>
        <p:nvSpPr>
          <p:cNvPr id="5" name="TextBox 4">
            <a:extLst>
              <a:ext uri="{FF2B5EF4-FFF2-40B4-BE49-F238E27FC236}">
                <a16:creationId xmlns:a16="http://schemas.microsoft.com/office/drawing/2014/main" id="{5794567A-7EFA-4AEB-82D0-1D932EDBC1E1}"/>
              </a:ext>
            </a:extLst>
          </p:cNvPr>
          <p:cNvSpPr txBox="1"/>
          <p:nvPr userDrawn="1"/>
        </p:nvSpPr>
        <p:spPr>
          <a:xfrm>
            <a:off x="2636" y="6585175"/>
            <a:ext cx="1132242" cy="230832"/>
          </a:xfrm>
          <a:prstGeom prst="rect">
            <a:avLst/>
          </a:prstGeom>
          <a:noFill/>
        </p:spPr>
        <p:txBody>
          <a:bodyPr wrap="square" rtlCol="0">
            <a:spAutoFit/>
          </a:bodyPr>
          <a:lstStyle/>
          <a:p>
            <a:pPr algn="l"/>
            <a:r>
              <a:rPr lang="en-US" sz="900" dirty="0">
                <a:solidFill>
                  <a:schemeClr val="bg1">
                    <a:lumMod val="65000"/>
                  </a:schemeClr>
                </a:solidFill>
                <a:latin typeface="Lato" panose="020F0502020204030203" pitchFamily="34" charset="0"/>
              </a:rPr>
              <a:t> </a:t>
            </a:r>
            <a:fld id="{9537E587-6AFE-4024-BD3E-F2AF4A9B13BB}" type="slidenum">
              <a:rPr lang="en-US" sz="900" smtClean="0">
                <a:solidFill>
                  <a:schemeClr val="bg1">
                    <a:lumMod val="65000"/>
                  </a:schemeClr>
                </a:solidFill>
                <a:latin typeface="Lato" panose="020F0502020204030203" pitchFamily="34" charset="0"/>
              </a:rPr>
              <a:pPr algn="l"/>
              <a:t>‹#›</a:t>
            </a:fld>
            <a:endParaRPr lang="en-US" sz="900" dirty="0">
              <a:solidFill>
                <a:schemeClr val="bg1">
                  <a:lumMod val="65000"/>
                </a:schemeClr>
              </a:solidFill>
              <a:latin typeface="Lato" panose="020F0502020204030203" pitchFamily="34" charset="0"/>
            </a:endParaRPr>
          </a:p>
        </p:txBody>
      </p:sp>
    </p:spTree>
    <p:extLst>
      <p:ext uri="{BB962C8B-B14F-4D97-AF65-F5344CB8AC3E}">
        <p14:creationId xmlns:p14="http://schemas.microsoft.com/office/powerpoint/2010/main" val="11916473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89889-FC57-45F5-8E6B-EF6BA069C2B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016DE0-5A95-4FED-A379-61B3B8E7AA7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74012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50673-86D0-4FD4-A34E-204E09F285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DC3508-8BF5-4CB9-891D-11EA2CE6F4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23FCA-B788-485A-8369-67ED9ED01607}"/>
              </a:ext>
            </a:extLst>
          </p:cNvPr>
          <p:cNvSpPr>
            <a:spLocks noGrp="1"/>
          </p:cNvSpPr>
          <p:nvPr>
            <p:ph type="dt" sz="half" idx="10"/>
          </p:nvPr>
        </p:nvSpPr>
        <p:spPr>
          <a:xfrm>
            <a:off x="628650" y="6356350"/>
            <a:ext cx="2057400" cy="365125"/>
          </a:xfrm>
          <a:prstGeom prst="rect">
            <a:avLst/>
          </a:prstGeom>
        </p:spPr>
        <p:txBody>
          <a:bodyPr/>
          <a:lstStyle/>
          <a:p>
            <a:fld id="{284B3672-1CFB-405D-A5EA-41079D6235AC}" type="datetimeFigureOut">
              <a:rPr lang="en-US" smtClean="0"/>
              <a:t>5/4/2020</a:t>
            </a:fld>
            <a:endParaRPr lang="en-US"/>
          </a:p>
        </p:txBody>
      </p:sp>
      <p:sp>
        <p:nvSpPr>
          <p:cNvPr id="5" name="Footer Placeholder 4">
            <a:extLst>
              <a:ext uri="{FF2B5EF4-FFF2-40B4-BE49-F238E27FC236}">
                <a16:creationId xmlns:a16="http://schemas.microsoft.com/office/drawing/2014/main" id="{D5FA2244-FAFB-4178-8187-74ED576C5ECE}"/>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F2E02A3-868C-4D83-845B-9B41BBDDA652}"/>
              </a:ext>
            </a:extLst>
          </p:cNvPr>
          <p:cNvSpPr>
            <a:spLocks noGrp="1"/>
          </p:cNvSpPr>
          <p:nvPr>
            <p:ph type="sldNum" sz="quarter" idx="12"/>
          </p:nvPr>
        </p:nvSpPr>
        <p:spPr>
          <a:xfrm>
            <a:off x="6457950" y="6356350"/>
            <a:ext cx="2057400" cy="365125"/>
          </a:xfrm>
          <a:prstGeom prst="rect">
            <a:avLst/>
          </a:prstGeom>
        </p:spPr>
        <p:txBody>
          <a:bodyPr/>
          <a:lstStyle/>
          <a:p>
            <a:fld id="{3B12358A-9384-4B71-9C45-2E1D6670EA35}" type="slidenum">
              <a:rPr lang="en-US" smtClean="0"/>
              <a:t>‹#›</a:t>
            </a:fld>
            <a:endParaRPr lang="en-US"/>
          </a:p>
        </p:txBody>
      </p:sp>
    </p:spTree>
    <p:extLst>
      <p:ext uri="{BB962C8B-B14F-4D97-AF65-F5344CB8AC3E}">
        <p14:creationId xmlns:p14="http://schemas.microsoft.com/office/powerpoint/2010/main" val="413182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E - Cover p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BB9A7D-6673-46DE-9110-DC60184F7F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133" b="15252"/>
          <a:stretch/>
        </p:blipFill>
        <p:spPr>
          <a:xfrm>
            <a:off x="7744611" y="6602505"/>
            <a:ext cx="1329251" cy="220689"/>
          </a:xfrm>
          <a:prstGeom prst="rect">
            <a:avLst/>
          </a:prstGeom>
        </p:spPr>
      </p:pic>
      <p:sp>
        <p:nvSpPr>
          <p:cNvPr id="3" name="TextBox 2">
            <a:extLst>
              <a:ext uri="{FF2B5EF4-FFF2-40B4-BE49-F238E27FC236}">
                <a16:creationId xmlns:a16="http://schemas.microsoft.com/office/drawing/2014/main" id="{C30F3543-A024-4275-A93C-786A63935639}"/>
              </a:ext>
            </a:extLst>
          </p:cNvPr>
          <p:cNvSpPr txBox="1"/>
          <p:nvPr userDrawn="1"/>
        </p:nvSpPr>
        <p:spPr>
          <a:xfrm>
            <a:off x="-33460" y="6609239"/>
            <a:ext cx="1132242" cy="230832"/>
          </a:xfrm>
          <a:prstGeom prst="rect">
            <a:avLst/>
          </a:prstGeom>
          <a:noFill/>
        </p:spPr>
        <p:txBody>
          <a:bodyPr wrap="square" rtlCol="0">
            <a:spAutoFit/>
          </a:bodyPr>
          <a:lstStyle/>
          <a:p>
            <a:pPr algn="l"/>
            <a:r>
              <a:rPr lang="en-US" sz="900" dirty="0">
                <a:solidFill>
                  <a:schemeClr val="bg1">
                    <a:lumMod val="65000"/>
                  </a:schemeClr>
                </a:solidFill>
                <a:latin typeface="Lato" panose="020F0502020204030203" pitchFamily="34" charset="0"/>
              </a:rPr>
              <a:t> </a:t>
            </a:r>
            <a:fld id="{9537E587-6AFE-4024-BD3E-F2AF4A9B13BB}" type="slidenum">
              <a:rPr lang="en-US" sz="900" smtClean="0">
                <a:solidFill>
                  <a:schemeClr val="bg1">
                    <a:lumMod val="65000"/>
                  </a:schemeClr>
                </a:solidFill>
                <a:latin typeface="Lato" panose="020F0502020204030203" pitchFamily="34" charset="0"/>
              </a:rPr>
              <a:pPr algn="l"/>
              <a:t>‹#›</a:t>
            </a:fld>
            <a:endParaRPr lang="en-US" sz="900" dirty="0">
              <a:solidFill>
                <a:schemeClr val="bg1">
                  <a:lumMod val="65000"/>
                </a:schemeClr>
              </a:solidFill>
              <a:latin typeface="Lato" panose="020F0502020204030203" pitchFamily="34" charset="0"/>
            </a:endParaRPr>
          </a:p>
        </p:txBody>
      </p:sp>
    </p:spTree>
    <p:extLst>
      <p:ext uri="{BB962C8B-B14F-4D97-AF65-F5344CB8AC3E}">
        <p14:creationId xmlns:p14="http://schemas.microsoft.com/office/powerpoint/2010/main" val="3198535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F8C7B-D8EE-4A11-9FBB-9C2C86DF4CDE}"/>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920D6D-499A-44D0-90C1-ECC243EC2969}"/>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41DFC5-981A-4E6D-BD59-AB52ACF5E5A4}"/>
              </a:ext>
            </a:extLst>
          </p:cNvPr>
          <p:cNvSpPr>
            <a:spLocks noGrp="1"/>
          </p:cNvSpPr>
          <p:nvPr>
            <p:ph type="dt" sz="half" idx="10"/>
          </p:nvPr>
        </p:nvSpPr>
        <p:spPr>
          <a:xfrm>
            <a:off x="628650" y="6356350"/>
            <a:ext cx="2057400" cy="365125"/>
          </a:xfrm>
          <a:prstGeom prst="rect">
            <a:avLst/>
          </a:prstGeom>
        </p:spPr>
        <p:txBody>
          <a:bodyPr/>
          <a:lstStyle/>
          <a:p>
            <a:fld id="{284B3672-1CFB-405D-A5EA-41079D6235AC}" type="datetimeFigureOut">
              <a:rPr lang="en-US" smtClean="0"/>
              <a:t>5/4/2020</a:t>
            </a:fld>
            <a:endParaRPr lang="en-US"/>
          </a:p>
        </p:txBody>
      </p:sp>
      <p:sp>
        <p:nvSpPr>
          <p:cNvPr id="5" name="Footer Placeholder 4">
            <a:extLst>
              <a:ext uri="{FF2B5EF4-FFF2-40B4-BE49-F238E27FC236}">
                <a16:creationId xmlns:a16="http://schemas.microsoft.com/office/drawing/2014/main" id="{C5207274-6461-4202-9A05-E9FA54805FD0}"/>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60D9A0-5933-4CD1-841F-4844F7EFA0D4}"/>
              </a:ext>
            </a:extLst>
          </p:cNvPr>
          <p:cNvSpPr>
            <a:spLocks noGrp="1"/>
          </p:cNvSpPr>
          <p:nvPr>
            <p:ph type="sldNum" sz="quarter" idx="12"/>
          </p:nvPr>
        </p:nvSpPr>
        <p:spPr>
          <a:xfrm>
            <a:off x="6457950" y="6356350"/>
            <a:ext cx="2057400" cy="365125"/>
          </a:xfrm>
          <a:prstGeom prst="rect">
            <a:avLst/>
          </a:prstGeom>
        </p:spPr>
        <p:txBody>
          <a:bodyPr/>
          <a:lstStyle/>
          <a:p>
            <a:fld id="{3B12358A-9384-4B71-9C45-2E1D6670EA35}" type="slidenum">
              <a:rPr lang="en-US" smtClean="0"/>
              <a:t>‹#›</a:t>
            </a:fld>
            <a:endParaRPr lang="en-US"/>
          </a:p>
        </p:txBody>
      </p:sp>
    </p:spTree>
    <p:extLst>
      <p:ext uri="{BB962C8B-B14F-4D97-AF65-F5344CB8AC3E}">
        <p14:creationId xmlns:p14="http://schemas.microsoft.com/office/powerpoint/2010/main" val="4106900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CE438-5CB8-4717-B90F-BA35D71E74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8382D8-2935-4BA9-BF3A-2E232AB3FE07}"/>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7B899D-0E63-4ED0-879E-CE64139B3C78}"/>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6A84-ED2F-44DA-B9B7-B1A93F1DAF86}"/>
              </a:ext>
            </a:extLst>
          </p:cNvPr>
          <p:cNvSpPr>
            <a:spLocks noGrp="1"/>
          </p:cNvSpPr>
          <p:nvPr>
            <p:ph type="dt" sz="half" idx="10"/>
          </p:nvPr>
        </p:nvSpPr>
        <p:spPr>
          <a:xfrm>
            <a:off x="628650" y="6356350"/>
            <a:ext cx="2057400" cy="365125"/>
          </a:xfrm>
          <a:prstGeom prst="rect">
            <a:avLst/>
          </a:prstGeom>
        </p:spPr>
        <p:txBody>
          <a:bodyPr/>
          <a:lstStyle/>
          <a:p>
            <a:fld id="{284B3672-1CFB-405D-A5EA-41079D6235AC}" type="datetimeFigureOut">
              <a:rPr lang="en-US" smtClean="0"/>
              <a:t>5/4/2020</a:t>
            </a:fld>
            <a:endParaRPr lang="en-US"/>
          </a:p>
        </p:txBody>
      </p:sp>
      <p:sp>
        <p:nvSpPr>
          <p:cNvPr id="6" name="Footer Placeholder 5">
            <a:extLst>
              <a:ext uri="{FF2B5EF4-FFF2-40B4-BE49-F238E27FC236}">
                <a16:creationId xmlns:a16="http://schemas.microsoft.com/office/drawing/2014/main" id="{EED08883-4071-40FB-A56B-04155E9BAB37}"/>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5ED62D-FEEC-4D48-9CA4-87A63DAEE071}"/>
              </a:ext>
            </a:extLst>
          </p:cNvPr>
          <p:cNvSpPr>
            <a:spLocks noGrp="1"/>
          </p:cNvSpPr>
          <p:nvPr>
            <p:ph type="sldNum" sz="quarter" idx="12"/>
          </p:nvPr>
        </p:nvSpPr>
        <p:spPr>
          <a:xfrm>
            <a:off x="6457950" y="6356350"/>
            <a:ext cx="2057400" cy="365125"/>
          </a:xfrm>
          <a:prstGeom prst="rect">
            <a:avLst/>
          </a:prstGeom>
        </p:spPr>
        <p:txBody>
          <a:bodyPr/>
          <a:lstStyle/>
          <a:p>
            <a:fld id="{3B12358A-9384-4B71-9C45-2E1D6670EA35}" type="slidenum">
              <a:rPr lang="en-US" smtClean="0"/>
              <a:t>‹#›</a:t>
            </a:fld>
            <a:endParaRPr lang="en-US"/>
          </a:p>
        </p:txBody>
      </p:sp>
    </p:spTree>
    <p:extLst>
      <p:ext uri="{BB962C8B-B14F-4D97-AF65-F5344CB8AC3E}">
        <p14:creationId xmlns:p14="http://schemas.microsoft.com/office/powerpoint/2010/main" val="2149815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68A1F-76E9-4BB5-B00B-8D6ED9C3D4D5}"/>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292A78-684A-49C9-AAD2-83436027ADD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6A4DBE-6D7F-4469-B511-BE7F7F8D562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9AF256-281F-4D63-8561-AB72F718E69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10F18D-750E-44B6-B59D-ED1BE07869C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BE305F-F1D2-42A5-8E32-30826B12D8C3}"/>
              </a:ext>
            </a:extLst>
          </p:cNvPr>
          <p:cNvSpPr>
            <a:spLocks noGrp="1"/>
          </p:cNvSpPr>
          <p:nvPr>
            <p:ph type="dt" sz="half" idx="10"/>
          </p:nvPr>
        </p:nvSpPr>
        <p:spPr>
          <a:xfrm>
            <a:off x="628650" y="6356350"/>
            <a:ext cx="2057400" cy="365125"/>
          </a:xfrm>
          <a:prstGeom prst="rect">
            <a:avLst/>
          </a:prstGeom>
        </p:spPr>
        <p:txBody>
          <a:bodyPr/>
          <a:lstStyle/>
          <a:p>
            <a:fld id="{284B3672-1CFB-405D-A5EA-41079D6235AC}" type="datetimeFigureOut">
              <a:rPr lang="en-US" smtClean="0"/>
              <a:t>5/4/2020</a:t>
            </a:fld>
            <a:endParaRPr lang="en-US"/>
          </a:p>
        </p:txBody>
      </p:sp>
      <p:sp>
        <p:nvSpPr>
          <p:cNvPr id="8" name="Footer Placeholder 7">
            <a:extLst>
              <a:ext uri="{FF2B5EF4-FFF2-40B4-BE49-F238E27FC236}">
                <a16:creationId xmlns:a16="http://schemas.microsoft.com/office/drawing/2014/main" id="{7285990E-30D2-488C-9391-97778671863D}"/>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06DD978-F9B2-45EF-899B-33CF1AFAF6C2}"/>
              </a:ext>
            </a:extLst>
          </p:cNvPr>
          <p:cNvSpPr>
            <a:spLocks noGrp="1"/>
          </p:cNvSpPr>
          <p:nvPr>
            <p:ph type="sldNum" sz="quarter" idx="12"/>
          </p:nvPr>
        </p:nvSpPr>
        <p:spPr>
          <a:xfrm>
            <a:off x="6457950" y="6356350"/>
            <a:ext cx="2057400" cy="365125"/>
          </a:xfrm>
          <a:prstGeom prst="rect">
            <a:avLst/>
          </a:prstGeom>
        </p:spPr>
        <p:txBody>
          <a:bodyPr/>
          <a:lstStyle/>
          <a:p>
            <a:fld id="{3B12358A-9384-4B71-9C45-2E1D6670EA35}" type="slidenum">
              <a:rPr lang="en-US" smtClean="0"/>
              <a:t>‹#›</a:t>
            </a:fld>
            <a:endParaRPr lang="en-US"/>
          </a:p>
        </p:txBody>
      </p:sp>
    </p:spTree>
    <p:extLst>
      <p:ext uri="{BB962C8B-B14F-4D97-AF65-F5344CB8AC3E}">
        <p14:creationId xmlns:p14="http://schemas.microsoft.com/office/powerpoint/2010/main" val="3313140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6B2FE-91F6-4C55-B549-C4CB1CDF0E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D46C1B-ABB9-4D8E-895F-FB93B403B19E}"/>
              </a:ext>
            </a:extLst>
          </p:cNvPr>
          <p:cNvSpPr>
            <a:spLocks noGrp="1"/>
          </p:cNvSpPr>
          <p:nvPr>
            <p:ph type="dt" sz="half" idx="10"/>
          </p:nvPr>
        </p:nvSpPr>
        <p:spPr>
          <a:xfrm>
            <a:off x="628650" y="6356350"/>
            <a:ext cx="2057400" cy="365125"/>
          </a:xfrm>
          <a:prstGeom prst="rect">
            <a:avLst/>
          </a:prstGeom>
        </p:spPr>
        <p:txBody>
          <a:bodyPr/>
          <a:lstStyle/>
          <a:p>
            <a:fld id="{284B3672-1CFB-405D-A5EA-41079D6235AC}" type="datetimeFigureOut">
              <a:rPr lang="en-US" smtClean="0"/>
              <a:t>5/4/2020</a:t>
            </a:fld>
            <a:endParaRPr lang="en-US"/>
          </a:p>
        </p:txBody>
      </p:sp>
      <p:sp>
        <p:nvSpPr>
          <p:cNvPr id="4" name="Footer Placeholder 3">
            <a:extLst>
              <a:ext uri="{FF2B5EF4-FFF2-40B4-BE49-F238E27FC236}">
                <a16:creationId xmlns:a16="http://schemas.microsoft.com/office/drawing/2014/main" id="{70CF55CB-8C35-4DE5-BD37-E8FF98FCC0FD}"/>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159D995-57F1-4641-8F98-E3CDEC1B9160}"/>
              </a:ext>
            </a:extLst>
          </p:cNvPr>
          <p:cNvSpPr>
            <a:spLocks noGrp="1"/>
          </p:cNvSpPr>
          <p:nvPr>
            <p:ph type="sldNum" sz="quarter" idx="12"/>
          </p:nvPr>
        </p:nvSpPr>
        <p:spPr>
          <a:xfrm>
            <a:off x="6457950" y="6356350"/>
            <a:ext cx="2057400" cy="365125"/>
          </a:xfrm>
          <a:prstGeom prst="rect">
            <a:avLst/>
          </a:prstGeom>
        </p:spPr>
        <p:txBody>
          <a:bodyPr/>
          <a:lstStyle/>
          <a:p>
            <a:fld id="{3B12358A-9384-4B71-9C45-2E1D6670EA35}" type="slidenum">
              <a:rPr lang="en-US" smtClean="0"/>
              <a:t>‹#›</a:t>
            </a:fld>
            <a:endParaRPr lang="en-US"/>
          </a:p>
        </p:txBody>
      </p:sp>
    </p:spTree>
    <p:extLst>
      <p:ext uri="{BB962C8B-B14F-4D97-AF65-F5344CB8AC3E}">
        <p14:creationId xmlns:p14="http://schemas.microsoft.com/office/powerpoint/2010/main" val="845452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F2D7B0-1671-441F-AD3E-662C60909F0B}"/>
              </a:ext>
            </a:extLst>
          </p:cNvPr>
          <p:cNvSpPr>
            <a:spLocks noGrp="1"/>
          </p:cNvSpPr>
          <p:nvPr>
            <p:ph type="dt" sz="half" idx="10"/>
          </p:nvPr>
        </p:nvSpPr>
        <p:spPr>
          <a:xfrm>
            <a:off x="628650" y="6356350"/>
            <a:ext cx="2057400" cy="365125"/>
          </a:xfrm>
          <a:prstGeom prst="rect">
            <a:avLst/>
          </a:prstGeom>
        </p:spPr>
        <p:txBody>
          <a:bodyPr/>
          <a:lstStyle/>
          <a:p>
            <a:fld id="{284B3672-1CFB-405D-A5EA-41079D6235AC}" type="datetimeFigureOut">
              <a:rPr lang="en-US" smtClean="0"/>
              <a:t>5/4/2020</a:t>
            </a:fld>
            <a:endParaRPr lang="en-US"/>
          </a:p>
        </p:txBody>
      </p:sp>
      <p:sp>
        <p:nvSpPr>
          <p:cNvPr id="3" name="Footer Placeholder 2">
            <a:extLst>
              <a:ext uri="{FF2B5EF4-FFF2-40B4-BE49-F238E27FC236}">
                <a16:creationId xmlns:a16="http://schemas.microsoft.com/office/drawing/2014/main" id="{AA5E9D7F-C30B-4F18-813C-20ACBCA5566C}"/>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FA34576-3BDF-4B70-AFE7-614E997F5828}"/>
              </a:ext>
            </a:extLst>
          </p:cNvPr>
          <p:cNvSpPr>
            <a:spLocks noGrp="1"/>
          </p:cNvSpPr>
          <p:nvPr>
            <p:ph type="sldNum" sz="quarter" idx="12"/>
          </p:nvPr>
        </p:nvSpPr>
        <p:spPr>
          <a:xfrm>
            <a:off x="6457950" y="6356350"/>
            <a:ext cx="2057400" cy="365125"/>
          </a:xfrm>
          <a:prstGeom prst="rect">
            <a:avLst/>
          </a:prstGeom>
        </p:spPr>
        <p:txBody>
          <a:bodyPr/>
          <a:lstStyle/>
          <a:p>
            <a:fld id="{3B12358A-9384-4B71-9C45-2E1D6670EA35}" type="slidenum">
              <a:rPr lang="en-US" smtClean="0"/>
              <a:t>‹#›</a:t>
            </a:fld>
            <a:endParaRPr lang="en-US"/>
          </a:p>
        </p:txBody>
      </p:sp>
    </p:spTree>
    <p:extLst>
      <p:ext uri="{BB962C8B-B14F-4D97-AF65-F5344CB8AC3E}">
        <p14:creationId xmlns:p14="http://schemas.microsoft.com/office/powerpoint/2010/main" val="2276983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E6F62-EC34-4E3F-882B-F1F5FFF86D0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5D7C9A-4A78-44B3-A9BC-15BB9C6AFA5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0B6C5E-1550-44F1-A23A-63123F4256D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F87F91-EA52-4C10-9568-28CE1CD31F11}"/>
              </a:ext>
            </a:extLst>
          </p:cNvPr>
          <p:cNvSpPr>
            <a:spLocks noGrp="1"/>
          </p:cNvSpPr>
          <p:nvPr>
            <p:ph type="dt" sz="half" idx="10"/>
          </p:nvPr>
        </p:nvSpPr>
        <p:spPr>
          <a:xfrm>
            <a:off x="628650" y="6356350"/>
            <a:ext cx="2057400" cy="365125"/>
          </a:xfrm>
          <a:prstGeom prst="rect">
            <a:avLst/>
          </a:prstGeom>
        </p:spPr>
        <p:txBody>
          <a:bodyPr/>
          <a:lstStyle/>
          <a:p>
            <a:fld id="{284B3672-1CFB-405D-A5EA-41079D6235AC}" type="datetimeFigureOut">
              <a:rPr lang="en-US" smtClean="0"/>
              <a:t>5/4/2020</a:t>
            </a:fld>
            <a:endParaRPr lang="en-US"/>
          </a:p>
        </p:txBody>
      </p:sp>
      <p:sp>
        <p:nvSpPr>
          <p:cNvPr id="6" name="Footer Placeholder 5">
            <a:extLst>
              <a:ext uri="{FF2B5EF4-FFF2-40B4-BE49-F238E27FC236}">
                <a16:creationId xmlns:a16="http://schemas.microsoft.com/office/drawing/2014/main" id="{2300E8F3-2A81-4884-A8F5-DD2AA9D6626B}"/>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4B664E-F9DA-4345-A543-DA2AF20E609C}"/>
              </a:ext>
            </a:extLst>
          </p:cNvPr>
          <p:cNvSpPr>
            <a:spLocks noGrp="1"/>
          </p:cNvSpPr>
          <p:nvPr>
            <p:ph type="sldNum" sz="quarter" idx="12"/>
          </p:nvPr>
        </p:nvSpPr>
        <p:spPr>
          <a:xfrm>
            <a:off x="6457950" y="6356350"/>
            <a:ext cx="2057400" cy="365125"/>
          </a:xfrm>
          <a:prstGeom prst="rect">
            <a:avLst/>
          </a:prstGeom>
        </p:spPr>
        <p:txBody>
          <a:bodyPr/>
          <a:lstStyle/>
          <a:p>
            <a:fld id="{3B12358A-9384-4B71-9C45-2E1D6670EA35}" type="slidenum">
              <a:rPr lang="en-US" smtClean="0"/>
              <a:t>‹#›</a:t>
            </a:fld>
            <a:endParaRPr lang="en-US"/>
          </a:p>
        </p:txBody>
      </p:sp>
    </p:spTree>
    <p:extLst>
      <p:ext uri="{BB962C8B-B14F-4D97-AF65-F5344CB8AC3E}">
        <p14:creationId xmlns:p14="http://schemas.microsoft.com/office/powerpoint/2010/main" val="399990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19D13-746D-40DA-9186-BD6013A2EB3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5F7F1D-EC95-4831-A49B-7FAFE1BBBA6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669678-CEE6-46F5-915D-E46E84F2B0D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2F8D1-F3E1-4B81-A528-D1A784597EB6}"/>
              </a:ext>
            </a:extLst>
          </p:cNvPr>
          <p:cNvSpPr>
            <a:spLocks noGrp="1"/>
          </p:cNvSpPr>
          <p:nvPr>
            <p:ph type="dt" sz="half" idx="10"/>
          </p:nvPr>
        </p:nvSpPr>
        <p:spPr>
          <a:xfrm>
            <a:off x="628650" y="6356350"/>
            <a:ext cx="2057400" cy="365125"/>
          </a:xfrm>
          <a:prstGeom prst="rect">
            <a:avLst/>
          </a:prstGeom>
        </p:spPr>
        <p:txBody>
          <a:bodyPr/>
          <a:lstStyle/>
          <a:p>
            <a:fld id="{284B3672-1CFB-405D-A5EA-41079D6235AC}" type="datetimeFigureOut">
              <a:rPr lang="en-US" smtClean="0"/>
              <a:t>5/4/2020</a:t>
            </a:fld>
            <a:endParaRPr lang="en-US"/>
          </a:p>
        </p:txBody>
      </p:sp>
      <p:sp>
        <p:nvSpPr>
          <p:cNvPr id="6" name="Footer Placeholder 5">
            <a:extLst>
              <a:ext uri="{FF2B5EF4-FFF2-40B4-BE49-F238E27FC236}">
                <a16:creationId xmlns:a16="http://schemas.microsoft.com/office/drawing/2014/main" id="{76B2D116-61EF-4859-B627-3FE9A598CFC1}"/>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F654A9C-98F9-4B0D-9387-822C263E0223}"/>
              </a:ext>
            </a:extLst>
          </p:cNvPr>
          <p:cNvSpPr>
            <a:spLocks noGrp="1"/>
          </p:cNvSpPr>
          <p:nvPr>
            <p:ph type="sldNum" sz="quarter" idx="12"/>
          </p:nvPr>
        </p:nvSpPr>
        <p:spPr>
          <a:xfrm>
            <a:off x="6457950" y="6356350"/>
            <a:ext cx="2057400" cy="365125"/>
          </a:xfrm>
          <a:prstGeom prst="rect">
            <a:avLst/>
          </a:prstGeom>
        </p:spPr>
        <p:txBody>
          <a:bodyPr/>
          <a:lstStyle/>
          <a:p>
            <a:fld id="{3B12358A-9384-4B71-9C45-2E1D6670EA35}" type="slidenum">
              <a:rPr lang="en-US" smtClean="0"/>
              <a:t>‹#›</a:t>
            </a:fld>
            <a:endParaRPr lang="en-US"/>
          </a:p>
        </p:txBody>
      </p:sp>
    </p:spTree>
    <p:extLst>
      <p:ext uri="{BB962C8B-B14F-4D97-AF65-F5344CB8AC3E}">
        <p14:creationId xmlns:p14="http://schemas.microsoft.com/office/powerpoint/2010/main" val="1308817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A1337-273D-48D2-8C16-B201143FA4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DB092A-0FFC-4896-BDEC-BBBF91C009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8F324F-146B-47BB-A954-307EDC70E6FD}"/>
              </a:ext>
            </a:extLst>
          </p:cNvPr>
          <p:cNvSpPr>
            <a:spLocks noGrp="1"/>
          </p:cNvSpPr>
          <p:nvPr>
            <p:ph type="dt" sz="half" idx="10"/>
          </p:nvPr>
        </p:nvSpPr>
        <p:spPr>
          <a:xfrm>
            <a:off x="628650" y="6356350"/>
            <a:ext cx="2057400" cy="365125"/>
          </a:xfrm>
          <a:prstGeom prst="rect">
            <a:avLst/>
          </a:prstGeom>
        </p:spPr>
        <p:txBody>
          <a:bodyPr/>
          <a:lstStyle/>
          <a:p>
            <a:fld id="{284B3672-1CFB-405D-A5EA-41079D6235AC}" type="datetimeFigureOut">
              <a:rPr lang="en-US" smtClean="0"/>
              <a:t>5/4/2020</a:t>
            </a:fld>
            <a:endParaRPr lang="en-US"/>
          </a:p>
        </p:txBody>
      </p:sp>
      <p:sp>
        <p:nvSpPr>
          <p:cNvPr id="5" name="Footer Placeholder 4">
            <a:extLst>
              <a:ext uri="{FF2B5EF4-FFF2-40B4-BE49-F238E27FC236}">
                <a16:creationId xmlns:a16="http://schemas.microsoft.com/office/drawing/2014/main" id="{21B00A64-E328-41E3-B7DA-5040A40D7721}"/>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E4E864-C6BE-4B3D-9C9E-E8D467BEF175}"/>
              </a:ext>
            </a:extLst>
          </p:cNvPr>
          <p:cNvSpPr>
            <a:spLocks noGrp="1"/>
          </p:cNvSpPr>
          <p:nvPr>
            <p:ph type="sldNum" sz="quarter" idx="12"/>
          </p:nvPr>
        </p:nvSpPr>
        <p:spPr>
          <a:xfrm>
            <a:off x="6457950" y="6356350"/>
            <a:ext cx="2057400" cy="365125"/>
          </a:xfrm>
          <a:prstGeom prst="rect">
            <a:avLst/>
          </a:prstGeom>
        </p:spPr>
        <p:txBody>
          <a:bodyPr/>
          <a:lstStyle/>
          <a:p>
            <a:fld id="{3B12358A-9384-4B71-9C45-2E1D6670EA35}" type="slidenum">
              <a:rPr lang="en-US" smtClean="0"/>
              <a:t>‹#›</a:t>
            </a:fld>
            <a:endParaRPr lang="en-US"/>
          </a:p>
        </p:txBody>
      </p:sp>
    </p:spTree>
    <p:extLst>
      <p:ext uri="{BB962C8B-B14F-4D97-AF65-F5344CB8AC3E}">
        <p14:creationId xmlns:p14="http://schemas.microsoft.com/office/powerpoint/2010/main" val="2741579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F1D784-DECE-4DD3-9D52-ED55D1C2D5A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BBBE89-D2D3-4877-A9DC-3FE4DEC8676B}"/>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887354-5536-4DE5-A77A-CA186B98EAD6}"/>
              </a:ext>
            </a:extLst>
          </p:cNvPr>
          <p:cNvSpPr>
            <a:spLocks noGrp="1"/>
          </p:cNvSpPr>
          <p:nvPr>
            <p:ph type="dt" sz="half" idx="10"/>
          </p:nvPr>
        </p:nvSpPr>
        <p:spPr>
          <a:xfrm>
            <a:off x="628650" y="6356350"/>
            <a:ext cx="2057400" cy="365125"/>
          </a:xfrm>
          <a:prstGeom prst="rect">
            <a:avLst/>
          </a:prstGeom>
        </p:spPr>
        <p:txBody>
          <a:bodyPr/>
          <a:lstStyle/>
          <a:p>
            <a:fld id="{284B3672-1CFB-405D-A5EA-41079D6235AC}" type="datetimeFigureOut">
              <a:rPr lang="en-US" smtClean="0"/>
              <a:t>5/4/2020</a:t>
            </a:fld>
            <a:endParaRPr lang="en-US"/>
          </a:p>
        </p:txBody>
      </p:sp>
      <p:sp>
        <p:nvSpPr>
          <p:cNvPr id="5" name="Footer Placeholder 4">
            <a:extLst>
              <a:ext uri="{FF2B5EF4-FFF2-40B4-BE49-F238E27FC236}">
                <a16:creationId xmlns:a16="http://schemas.microsoft.com/office/drawing/2014/main" id="{1DEA5DCF-79B7-4177-9F0B-A06A03C33D14}"/>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523851-C948-409E-BCF8-053A13263289}"/>
              </a:ext>
            </a:extLst>
          </p:cNvPr>
          <p:cNvSpPr>
            <a:spLocks noGrp="1"/>
          </p:cNvSpPr>
          <p:nvPr>
            <p:ph type="sldNum" sz="quarter" idx="12"/>
          </p:nvPr>
        </p:nvSpPr>
        <p:spPr>
          <a:xfrm>
            <a:off x="6457950" y="6356350"/>
            <a:ext cx="2057400" cy="365125"/>
          </a:xfrm>
          <a:prstGeom prst="rect">
            <a:avLst/>
          </a:prstGeom>
        </p:spPr>
        <p:txBody>
          <a:bodyPr/>
          <a:lstStyle/>
          <a:p>
            <a:fld id="{3B12358A-9384-4B71-9C45-2E1D6670EA35}" type="slidenum">
              <a:rPr lang="en-US" smtClean="0"/>
              <a:t>‹#›</a:t>
            </a:fld>
            <a:endParaRPr lang="en-US"/>
          </a:p>
        </p:txBody>
      </p:sp>
    </p:spTree>
    <p:extLst>
      <p:ext uri="{BB962C8B-B14F-4D97-AF65-F5344CB8AC3E}">
        <p14:creationId xmlns:p14="http://schemas.microsoft.com/office/powerpoint/2010/main" val="3210589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E - Picture half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C496AB6-106B-48F6-B112-C78B78C6CE29}"/>
              </a:ext>
            </a:extLst>
          </p:cNvPr>
          <p:cNvSpPr>
            <a:spLocks noGrp="1"/>
          </p:cNvSpPr>
          <p:nvPr>
            <p:ph type="pic" sz="quarter" idx="10"/>
          </p:nvPr>
        </p:nvSpPr>
        <p:spPr>
          <a:xfrm>
            <a:off x="5302743" y="856034"/>
            <a:ext cx="3841258" cy="6001966"/>
          </a:xfrm>
        </p:spPr>
        <p:txBody>
          <a:bodyPr/>
          <a:lstStyle/>
          <a:p>
            <a:endParaRPr lang="en-US" dirty="0"/>
          </a:p>
        </p:txBody>
      </p:sp>
      <p:sp>
        <p:nvSpPr>
          <p:cNvPr id="7" name="Rectangle 6">
            <a:extLst>
              <a:ext uri="{FF2B5EF4-FFF2-40B4-BE49-F238E27FC236}">
                <a16:creationId xmlns:a16="http://schemas.microsoft.com/office/drawing/2014/main" id="{B810B77B-51B4-4710-8024-19E2F3539290}"/>
              </a:ext>
            </a:extLst>
          </p:cNvPr>
          <p:cNvSpPr/>
          <p:nvPr userDrawn="1"/>
        </p:nvSpPr>
        <p:spPr>
          <a:xfrm>
            <a:off x="0" y="1"/>
            <a:ext cx="9144000" cy="135660"/>
          </a:xfrm>
          <a:prstGeom prst="rect">
            <a:avLst/>
          </a:prstGeom>
          <a:gradFill flip="none" rotWithShape="1">
            <a:gsLst>
              <a:gs pos="100000">
                <a:srgbClr val="003469"/>
              </a:gs>
              <a:gs pos="100000">
                <a:srgbClr val="71CFE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B5D352F-BB8C-4455-ABF4-9AB09191831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133" b="15252"/>
          <a:stretch/>
        </p:blipFill>
        <p:spPr>
          <a:xfrm>
            <a:off x="7360920" y="6537960"/>
            <a:ext cx="1707357" cy="283464"/>
          </a:xfrm>
          <a:prstGeom prst="rect">
            <a:avLst/>
          </a:prstGeom>
        </p:spPr>
      </p:pic>
      <p:sp>
        <p:nvSpPr>
          <p:cNvPr id="8" name="TextBox 7">
            <a:extLst>
              <a:ext uri="{FF2B5EF4-FFF2-40B4-BE49-F238E27FC236}">
                <a16:creationId xmlns:a16="http://schemas.microsoft.com/office/drawing/2014/main" id="{3DB321A1-0CF0-4634-88FA-690A2CD2939A}"/>
              </a:ext>
            </a:extLst>
          </p:cNvPr>
          <p:cNvSpPr txBox="1"/>
          <p:nvPr userDrawn="1"/>
        </p:nvSpPr>
        <p:spPr>
          <a:xfrm>
            <a:off x="0" y="6583680"/>
            <a:ext cx="1132242" cy="230832"/>
          </a:xfrm>
          <a:prstGeom prst="rect">
            <a:avLst/>
          </a:prstGeom>
          <a:noFill/>
        </p:spPr>
        <p:txBody>
          <a:bodyPr wrap="square" rtlCol="0">
            <a:spAutoFit/>
          </a:bodyPr>
          <a:lstStyle/>
          <a:p>
            <a:pPr algn="l"/>
            <a:r>
              <a:rPr lang="en-US" sz="900" dirty="0">
                <a:solidFill>
                  <a:schemeClr val="bg1">
                    <a:lumMod val="65000"/>
                  </a:schemeClr>
                </a:solidFill>
                <a:latin typeface="Lato" panose="020F0502020204030203" pitchFamily="34" charset="0"/>
              </a:rPr>
              <a:t> </a:t>
            </a:r>
            <a:fld id="{9537E587-6AFE-4024-BD3E-F2AF4A9B13BB}" type="slidenum">
              <a:rPr lang="en-US" sz="900" smtClean="0">
                <a:solidFill>
                  <a:schemeClr val="bg1">
                    <a:lumMod val="65000"/>
                  </a:schemeClr>
                </a:solidFill>
                <a:latin typeface="Lato" panose="020F0502020204030203" pitchFamily="34" charset="0"/>
              </a:rPr>
              <a:pPr algn="l"/>
              <a:t>‹#›</a:t>
            </a:fld>
            <a:endParaRPr lang="en-US" sz="900" dirty="0">
              <a:solidFill>
                <a:schemeClr val="bg1">
                  <a:lumMod val="65000"/>
                </a:schemeClr>
              </a:solidFill>
              <a:latin typeface="Lato" panose="020F0502020204030203" pitchFamily="34" charset="0"/>
            </a:endParaRPr>
          </a:p>
        </p:txBody>
      </p:sp>
    </p:spTree>
    <p:extLst>
      <p:ext uri="{BB962C8B-B14F-4D97-AF65-F5344CB8AC3E}">
        <p14:creationId xmlns:p14="http://schemas.microsoft.com/office/powerpoint/2010/main" val="2953314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 - Skinny pic bann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C496AB6-106B-48F6-B112-C78B78C6CE29}"/>
              </a:ext>
            </a:extLst>
          </p:cNvPr>
          <p:cNvSpPr>
            <a:spLocks noGrp="1"/>
          </p:cNvSpPr>
          <p:nvPr>
            <p:ph type="pic" sz="quarter" idx="10"/>
          </p:nvPr>
        </p:nvSpPr>
        <p:spPr>
          <a:xfrm>
            <a:off x="0" y="762000"/>
            <a:ext cx="9143999" cy="1790700"/>
          </a:xfrm>
        </p:spPr>
        <p:txBody>
          <a:bodyPr/>
          <a:lstStyle/>
          <a:p>
            <a:endParaRPr lang="en-US"/>
          </a:p>
        </p:txBody>
      </p:sp>
      <p:sp>
        <p:nvSpPr>
          <p:cNvPr id="7" name="Rectangle 6">
            <a:extLst>
              <a:ext uri="{FF2B5EF4-FFF2-40B4-BE49-F238E27FC236}">
                <a16:creationId xmlns:a16="http://schemas.microsoft.com/office/drawing/2014/main" id="{80B53035-DB7B-4B36-8B45-7B5F726A4A47}"/>
              </a:ext>
            </a:extLst>
          </p:cNvPr>
          <p:cNvSpPr/>
          <p:nvPr userDrawn="1"/>
        </p:nvSpPr>
        <p:spPr>
          <a:xfrm>
            <a:off x="0" y="1"/>
            <a:ext cx="9144000" cy="135660"/>
          </a:xfrm>
          <a:prstGeom prst="rect">
            <a:avLst/>
          </a:prstGeom>
          <a:gradFill flip="none" rotWithShape="1">
            <a:gsLst>
              <a:gs pos="100000">
                <a:srgbClr val="003469"/>
              </a:gs>
              <a:gs pos="100000">
                <a:srgbClr val="71CFE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2D19DD4-BCDC-410A-9A8F-B39B05A3D83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133" b="15252"/>
          <a:stretch/>
        </p:blipFill>
        <p:spPr>
          <a:xfrm>
            <a:off x="7360920" y="6537960"/>
            <a:ext cx="1707357" cy="283464"/>
          </a:xfrm>
          <a:prstGeom prst="rect">
            <a:avLst/>
          </a:prstGeom>
        </p:spPr>
      </p:pic>
      <p:sp>
        <p:nvSpPr>
          <p:cNvPr id="9" name="TextBox 8">
            <a:extLst>
              <a:ext uri="{FF2B5EF4-FFF2-40B4-BE49-F238E27FC236}">
                <a16:creationId xmlns:a16="http://schemas.microsoft.com/office/drawing/2014/main" id="{E9D15A78-35C5-4233-AA5C-B5CB4B8E1838}"/>
              </a:ext>
            </a:extLst>
          </p:cNvPr>
          <p:cNvSpPr txBox="1"/>
          <p:nvPr userDrawn="1"/>
        </p:nvSpPr>
        <p:spPr>
          <a:xfrm>
            <a:off x="0" y="6583680"/>
            <a:ext cx="1132242" cy="230832"/>
          </a:xfrm>
          <a:prstGeom prst="rect">
            <a:avLst/>
          </a:prstGeom>
          <a:noFill/>
        </p:spPr>
        <p:txBody>
          <a:bodyPr wrap="square" rtlCol="0">
            <a:spAutoFit/>
          </a:bodyPr>
          <a:lstStyle/>
          <a:p>
            <a:pPr algn="l"/>
            <a:r>
              <a:rPr lang="en-US" sz="900" dirty="0">
                <a:solidFill>
                  <a:schemeClr val="bg1">
                    <a:lumMod val="65000"/>
                  </a:schemeClr>
                </a:solidFill>
                <a:latin typeface="Lato" panose="020F0502020204030203" pitchFamily="34" charset="0"/>
              </a:rPr>
              <a:t> </a:t>
            </a:r>
            <a:fld id="{9537E587-6AFE-4024-BD3E-F2AF4A9B13BB}" type="slidenum">
              <a:rPr lang="en-US" sz="900" smtClean="0">
                <a:solidFill>
                  <a:schemeClr val="bg1">
                    <a:lumMod val="65000"/>
                  </a:schemeClr>
                </a:solidFill>
                <a:latin typeface="Lato" panose="020F0502020204030203" pitchFamily="34" charset="0"/>
              </a:rPr>
              <a:pPr algn="l"/>
              <a:t>‹#›</a:t>
            </a:fld>
            <a:endParaRPr lang="en-US" sz="900" dirty="0">
              <a:solidFill>
                <a:schemeClr val="bg1">
                  <a:lumMod val="65000"/>
                </a:schemeClr>
              </a:solidFill>
              <a:latin typeface="Lato" panose="020F0502020204030203" pitchFamily="34" charset="0"/>
            </a:endParaRPr>
          </a:p>
        </p:txBody>
      </p:sp>
    </p:spTree>
    <p:extLst>
      <p:ext uri="{BB962C8B-B14F-4D97-AF65-F5344CB8AC3E}">
        <p14:creationId xmlns:p14="http://schemas.microsoft.com/office/powerpoint/2010/main" val="2528019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 - Picture quarter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C496AB6-106B-48F6-B112-C78B78C6CE29}"/>
              </a:ext>
            </a:extLst>
          </p:cNvPr>
          <p:cNvSpPr>
            <a:spLocks noGrp="1"/>
          </p:cNvSpPr>
          <p:nvPr>
            <p:ph type="pic" sz="quarter" idx="10"/>
          </p:nvPr>
        </p:nvSpPr>
        <p:spPr>
          <a:xfrm>
            <a:off x="6632447" y="0"/>
            <a:ext cx="2511553" cy="6858000"/>
          </a:xfrm>
        </p:spPr>
        <p:txBody>
          <a:bodyPr/>
          <a:lstStyle/>
          <a:p>
            <a:endParaRPr lang="en-US"/>
          </a:p>
        </p:txBody>
      </p:sp>
      <p:sp>
        <p:nvSpPr>
          <p:cNvPr id="9" name="Rectangle 8">
            <a:extLst>
              <a:ext uri="{FF2B5EF4-FFF2-40B4-BE49-F238E27FC236}">
                <a16:creationId xmlns:a16="http://schemas.microsoft.com/office/drawing/2014/main" id="{A95D47E4-7A41-4919-8783-37300ED58237}"/>
              </a:ext>
            </a:extLst>
          </p:cNvPr>
          <p:cNvSpPr/>
          <p:nvPr userDrawn="1"/>
        </p:nvSpPr>
        <p:spPr>
          <a:xfrm>
            <a:off x="0" y="1"/>
            <a:ext cx="9144000" cy="135660"/>
          </a:xfrm>
          <a:prstGeom prst="rect">
            <a:avLst/>
          </a:prstGeom>
          <a:gradFill flip="none" rotWithShape="1">
            <a:gsLst>
              <a:gs pos="100000">
                <a:srgbClr val="003469"/>
              </a:gs>
              <a:gs pos="100000">
                <a:srgbClr val="71CFE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3A633D0E-A266-4A23-A448-1FBE3B2CEB1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133" b="15252"/>
          <a:stretch/>
        </p:blipFill>
        <p:spPr>
          <a:xfrm>
            <a:off x="7360920" y="6537960"/>
            <a:ext cx="1652281" cy="274320"/>
          </a:xfrm>
          <a:prstGeom prst="rect">
            <a:avLst/>
          </a:prstGeom>
        </p:spPr>
      </p:pic>
      <p:sp>
        <p:nvSpPr>
          <p:cNvPr id="8" name="TextBox 7">
            <a:extLst>
              <a:ext uri="{FF2B5EF4-FFF2-40B4-BE49-F238E27FC236}">
                <a16:creationId xmlns:a16="http://schemas.microsoft.com/office/drawing/2014/main" id="{62ED6030-7371-4507-A023-69CC3950B680}"/>
              </a:ext>
            </a:extLst>
          </p:cNvPr>
          <p:cNvSpPr txBox="1"/>
          <p:nvPr userDrawn="1"/>
        </p:nvSpPr>
        <p:spPr>
          <a:xfrm>
            <a:off x="-33460" y="6609239"/>
            <a:ext cx="1132242" cy="230832"/>
          </a:xfrm>
          <a:prstGeom prst="rect">
            <a:avLst/>
          </a:prstGeom>
          <a:noFill/>
        </p:spPr>
        <p:txBody>
          <a:bodyPr wrap="square" rtlCol="0">
            <a:spAutoFit/>
          </a:bodyPr>
          <a:lstStyle/>
          <a:p>
            <a:pPr algn="l"/>
            <a:r>
              <a:rPr lang="en-US" sz="900" dirty="0">
                <a:solidFill>
                  <a:schemeClr val="bg1">
                    <a:lumMod val="65000"/>
                  </a:schemeClr>
                </a:solidFill>
                <a:latin typeface="Lato" panose="020F0502020204030203" pitchFamily="34" charset="0"/>
              </a:rPr>
              <a:t> </a:t>
            </a:r>
            <a:fld id="{9537E587-6AFE-4024-BD3E-F2AF4A9B13BB}" type="slidenum">
              <a:rPr lang="en-US" sz="900" smtClean="0">
                <a:solidFill>
                  <a:schemeClr val="bg1">
                    <a:lumMod val="65000"/>
                  </a:schemeClr>
                </a:solidFill>
                <a:latin typeface="Lato" panose="020F0502020204030203" pitchFamily="34" charset="0"/>
              </a:rPr>
              <a:pPr algn="l"/>
              <a:t>‹#›</a:t>
            </a:fld>
            <a:endParaRPr lang="en-US" sz="900" dirty="0">
              <a:solidFill>
                <a:schemeClr val="bg1">
                  <a:lumMod val="65000"/>
                </a:schemeClr>
              </a:solidFill>
              <a:latin typeface="Lato" panose="020F0502020204030203" pitchFamily="34" charset="0"/>
            </a:endParaRPr>
          </a:p>
        </p:txBody>
      </p:sp>
    </p:spTree>
    <p:extLst>
      <p:ext uri="{BB962C8B-B14F-4D97-AF65-F5344CB8AC3E}">
        <p14:creationId xmlns:p14="http://schemas.microsoft.com/office/powerpoint/2010/main" val="1683031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2E7FFC4-1474-44E0-89BD-1D0A77CE7757}"/>
              </a:ext>
            </a:extLst>
          </p:cNvPr>
          <p:cNvSpPr>
            <a:spLocks noGrp="1"/>
          </p:cNvSpPr>
          <p:nvPr>
            <p:ph type="pic" sz="quarter" idx="10"/>
          </p:nvPr>
        </p:nvSpPr>
        <p:spPr>
          <a:xfrm>
            <a:off x="4322763" y="762000"/>
            <a:ext cx="1922462" cy="1674813"/>
          </a:xfrm>
        </p:spPr>
        <p:txBody>
          <a:bodyPr/>
          <a:lstStyle/>
          <a:p>
            <a:endParaRPr lang="en-US"/>
          </a:p>
        </p:txBody>
      </p:sp>
      <p:sp>
        <p:nvSpPr>
          <p:cNvPr id="12" name="Picture Placeholder 11">
            <a:extLst>
              <a:ext uri="{FF2B5EF4-FFF2-40B4-BE49-F238E27FC236}">
                <a16:creationId xmlns:a16="http://schemas.microsoft.com/office/drawing/2014/main" id="{0016C335-4F6F-4599-A9BD-D61AE8BE5B99}"/>
              </a:ext>
            </a:extLst>
          </p:cNvPr>
          <p:cNvSpPr>
            <a:spLocks noGrp="1"/>
          </p:cNvSpPr>
          <p:nvPr>
            <p:ph type="pic" sz="quarter" idx="11"/>
          </p:nvPr>
        </p:nvSpPr>
        <p:spPr>
          <a:xfrm>
            <a:off x="4322763" y="2620963"/>
            <a:ext cx="1922462" cy="3468687"/>
          </a:xfrm>
        </p:spPr>
        <p:txBody>
          <a:bodyPr/>
          <a:lstStyle/>
          <a:p>
            <a:endParaRPr lang="en-US"/>
          </a:p>
        </p:txBody>
      </p:sp>
      <p:sp>
        <p:nvSpPr>
          <p:cNvPr id="14" name="Picture Placeholder 13">
            <a:extLst>
              <a:ext uri="{FF2B5EF4-FFF2-40B4-BE49-F238E27FC236}">
                <a16:creationId xmlns:a16="http://schemas.microsoft.com/office/drawing/2014/main" id="{7D03668C-786F-4F66-A30A-7C9C8FCE4645}"/>
              </a:ext>
            </a:extLst>
          </p:cNvPr>
          <p:cNvSpPr>
            <a:spLocks noGrp="1"/>
          </p:cNvSpPr>
          <p:nvPr>
            <p:ph type="pic" sz="quarter" idx="12"/>
          </p:nvPr>
        </p:nvSpPr>
        <p:spPr>
          <a:xfrm>
            <a:off x="6423025" y="768350"/>
            <a:ext cx="2720975" cy="5321300"/>
          </a:xfrm>
        </p:spPr>
        <p:txBody>
          <a:bodyPr/>
          <a:lstStyle/>
          <a:p>
            <a:endParaRPr lang="en-US" dirty="0"/>
          </a:p>
        </p:txBody>
      </p:sp>
      <p:sp>
        <p:nvSpPr>
          <p:cNvPr id="7" name="Rectangle 6">
            <a:extLst>
              <a:ext uri="{FF2B5EF4-FFF2-40B4-BE49-F238E27FC236}">
                <a16:creationId xmlns:a16="http://schemas.microsoft.com/office/drawing/2014/main" id="{6AD17ABF-E5FE-4F89-ADAE-32B176423962}"/>
              </a:ext>
            </a:extLst>
          </p:cNvPr>
          <p:cNvSpPr/>
          <p:nvPr userDrawn="1"/>
        </p:nvSpPr>
        <p:spPr>
          <a:xfrm>
            <a:off x="0" y="1"/>
            <a:ext cx="9144000" cy="135660"/>
          </a:xfrm>
          <a:prstGeom prst="rect">
            <a:avLst/>
          </a:prstGeom>
          <a:gradFill flip="none" rotWithShape="1">
            <a:gsLst>
              <a:gs pos="100000">
                <a:srgbClr val="003469"/>
              </a:gs>
              <a:gs pos="100000">
                <a:srgbClr val="71CFE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6FE324D-3CC3-4EC8-A45F-6150C27F246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133" b="15252"/>
          <a:stretch/>
        </p:blipFill>
        <p:spPr>
          <a:xfrm>
            <a:off x="7744611" y="6602505"/>
            <a:ext cx="1329251" cy="220689"/>
          </a:xfrm>
          <a:prstGeom prst="rect">
            <a:avLst/>
          </a:prstGeom>
        </p:spPr>
      </p:pic>
      <p:sp>
        <p:nvSpPr>
          <p:cNvPr id="11" name="TextBox 10">
            <a:extLst>
              <a:ext uri="{FF2B5EF4-FFF2-40B4-BE49-F238E27FC236}">
                <a16:creationId xmlns:a16="http://schemas.microsoft.com/office/drawing/2014/main" id="{AD38A8C4-73D2-497B-B77D-7A8DBCEA8A82}"/>
              </a:ext>
            </a:extLst>
          </p:cNvPr>
          <p:cNvSpPr txBox="1"/>
          <p:nvPr userDrawn="1"/>
        </p:nvSpPr>
        <p:spPr>
          <a:xfrm>
            <a:off x="-33460" y="6609239"/>
            <a:ext cx="1132242" cy="230832"/>
          </a:xfrm>
          <a:prstGeom prst="rect">
            <a:avLst/>
          </a:prstGeom>
          <a:noFill/>
        </p:spPr>
        <p:txBody>
          <a:bodyPr wrap="square" rtlCol="0">
            <a:spAutoFit/>
          </a:bodyPr>
          <a:lstStyle/>
          <a:p>
            <a:pPr algn="l"/>
            <a:r>
              <a:rPr lang="en-US" sz="900" dirty="0">
                <a:solidFill>
                  <a:schemeClr val="bg1">
                    <a:lumMod val="65000"/>
                  </a:schemeClr>
                </a:solidFill>
                <a:latin typeface="Lato" panose="020F0502020204030203" pitchFamily="34" charset="0"/>
              </a:rPr>
              <a:t> </a:t>
            </a:r>
            <a:fld id="{9537E587-6AFE-4024-BD3E-F2AF4A9B13BB}" type="slidenum">
              <a:rPr lang="en-US" sz="900" smtClean="0">
                <a:solidFill>
                  <a:schemeClr val="bg1">
                    <a:lumMod val="65000"/>
                  </a:schemeClr>
                </a:solidFill>
                <a:latin typeface="Lato" panose="020F0502020204030203" pitchFamily="34" charset="0"/>
              </a:rPr>
              <a:pPr algn="l"/>
              <a:t>‹#›</a:t>
            </a:fld>
            <a:endParaRPr lang="en-US" sz="900" dirty="0">
              <a:solidFill>
                <a:schemeClr val="bg1">
                  <a:lumMod val="65000"/>
                </a:schemeClr>
              </a:solidFill>
              <a:latin typeface="Lato" panose="020F0502020204030203" pitchFamily="34" charset="0"/>
            </a:endParaRPr>
          </a:p>
        </p:txBody>
      </p:sp>
    </p:spTree>
    <p:extLst>
      <p:ext uri="{BB962C8B-B14F-4D97-AF65-F5344CB8AC3E}">
        <p14:creationId xmlns:p14="http://schemas.microsoft.com/office/powerpoint/2010/main" val="2552917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 - Text with tabl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0C7CB3E6-5805-4BD6-8997-9930E6A0275B}"/>
              </a:ext>
            </a:extLst>
          </p:cNvPr>
          <p:cNvSpPr>
            <a:spLocks noGrp="1"/>
          </p:cNvSpPr>
          <p:nvPr>
            <p:ph type="pic" sz="quarter" idx="10"/>
          </p:nvPr>
        </p:nvSpPr>
        <p:spPr>
          <a:xfrm>
            <a:off x="3695700" y="2145792"/>
            <a:ext cx="4905375" cy="3950208"/>
          </a:xfrm>
        </p:spPr>
        <p:txBody>
          <a:bodyPr/>
          <a:lstStyle/>
          <a:p>
            <a:endParaRPr lang="en-US"/>
          </a:p>
        </p:txBody>
      </p:sp>
      <p:sp>
        <p:nvSpPr>
          <p:cNvPr id="15" name="Text Placeholder 14">
            <a:extLst>
              <a:ext uri="{FF2B5EF4-FFF2-40B4-BE49-F238E27FC236}">
                <a16:creationId xmlns:a16="http://schemas.microsoft.com/office/drawing/2014/main" id="{9E43BBD5-8A74-4448-A9AC-C9DF0CFA4ECE}"/>
              </a:ext>
            </a:extLst>
          </p:cNvPr>
          <p:cNvSpPr>
            <a:spLocks noGrp="1"/>
          </p:cNvSpPr>
          <p:nvPr>
            <p:ph type="body" sz="quarter" idx="11" hasCustomPrompt="1"/>
          </p:nvPr>
        </p:nvSpPr>
        <p:spPr>
          <a:xfrm>
            <a:off x="542925" y="971715"/>
            <a:ext cx="3152773" cy="333425"/>
          </a:xfrm>
        </p:spPr>
        <p:txBody>
          <a:bodyPr>
            <a:noAutofit/>
          </a:bodyPr>
          <a:lstStyle>
            <a:lvl1pPr marL="0" indent="0">
              <a:buNone/>
              <a:defRPr sz="2400" b="1" cap="all" baseline="0">
                <a:solidFill>
                  <a:srgbClr val="002060"/>
                </a:solidFill>
                <a:latin typeface="Lato" panose="020F0502020204030203" pitchFamily="34" charset="0"/>
              </a:defRPr>
            </a:lvl1pPr>
            <a:lvl2pPr marL="457200" indent="0">
              <a:buNone/>
              <a:defRPr/>
            </a:lvl2pPr>
          </a:lstStyle>
          <a:p>
            <a:pPr lvl="0"/>
            <a:r>
              <a:rPr lang="en-US" dirty="0"/>
              <a:t>title</a:t>
            </a:r>
          </a:p>
        </p:txBody>
      </p:sp>
      <p:sp>
        <p:nvSpPr>
          <p:cNvPr id="17" name="Text Placeholder 16">
            <a:extLst>
              <a:ext uri="{FF2B5EF4-FFF2-40B4-BE49-F238E27FC236}">
                <a16:creationId xmlns:a16="http://schemas.microsoft.com/office/drawing/2014/main" id="{A5B75F4C-CA2F-400B-B0AE-AC984683A19C}"/>
              </a:ext>
            </a:extLst>
          </p:cNvPr>
          <p:cNvSpPr>
            <a:spLocks noGrp="1"/>
          </p:cNvSpPr>
          <p:nvPr>
            <p:ph type="body" sz="quarter" idx="12" hasCustomPrompt="1"/>
          </p:nvPr>
        </p:nvSpPr>
        <p:spPr>
          <a:xfrm>
            <a:off x="542925" y="1346645"/>
            <a:ext cx="3152775" cy="333375"/>
          </a:xfrm>
        </p:spPr>
        <p:txBody>
          <a:bodyPr>
            <a:normAutofit/>
          </a:bodyPr>
          <a:lstStyle>
            <a:lvl1pPr marL="0" indent="0">
              <a:buNone/>
              <a:defRPr sz="1500">
                <a:solidFill>
                  <a:schemeClr val="bg1">
                    <a:lumMod val="50000"/>
                  </a:schemeClr>
                </a:solidFill>
                <a:latin typeface="Lato" panose="020F0502020204030203" pitchFamily="34" charset="0"/>
              </a:defRPr>
            </a:lvl1pPr>
            <a:lvl2pPr marL="457200" indent="0">
              <a:buNone/>
              <a:defRPr/>
            </a:lvl2pPr>
          </a:lstStyle>
          <a:p>
            <a:pPr lvl="0"/>
            <a:r>
              <a:rPr lang="en-US" dirty="0"/>
              <a:t>Subtitle</a:t>
            </a:r>
          </a:p>
        </p:txBody>
      </p:sp>
      <p:sp>
        <p:nvSpPr>
          <p:cNvPr id="19" name="Text Placeholder 18">
            <a:extLst>
              <a:ext uri="{FF2B5EF4-FFF2-40B4-BE49-F238E27FC236}">
                <a16:creationId xmlns:a16="http://schemas.microsoft.com/office/drawing/2014/main" id="{4A92CB31-7F10-4AFD-8BD1-F8B3ECD11B79}"/>
              </a:ext>
            </a:extLst>
          </p:cNvPr>
          <p:cNvSpPr>
            <a:spLocks noGrp="1"/>
          </p:cNvSpPr>
          <p:nvPr>
            <p:ph type="body" sz="quarter" idx="13" hasCustomPrompt="1"/>
          </p:nvPr>
        </p:nvSpPr>
        <p:spPr>
          <a:xfrm>
            <a:off x="542925" y="2209800"/>
            <a:ext cx="2676525" cy="1276350"/>
          </a:xfrm>
        </p:spPr>
        <p:txBody>
          <a:bodyPr>
            <a:normAutofit/>
          </a:bodyPr>
          <a:lstStyle>
            <a:lvl1pPr marL="0" indent="0">
              <a:lnSpc>
                <a:spcPct val="130000"/>
              </a:lnSpc>
              <a:buNone/>
              <a:defRPr sz="1100" b="1">
                <a:solidFill>
                  <a:srgbClr val="002060"/>
                </a:solidFill>
                <a:latin typeface="Lato" panose="020F0502020204030203" pitchFamily="34" charset="0"/>
              </a:defRPr>
            </a:lvl1pPr>
          </a:lstStyle>
          <a:p>
            <a:pPr lvl="0"/>
            <a:r>
              <a:rPr lang="en-US" dirty="0"/>
              <a:t>Callout</a:t>
            </a:r>
          </a:p>
        </p:txBody>
      </p:sp>
      <p:sp>
        <p:nvSpPr>
          <p:cNvPr id="21" name="Text Placeholder 20">
            <a:extLst>
              <a:ext uri="{FF2B5EF4-FFF2-40B4-BE49-F238E27FC236}">
                <a16:creationId xmlns:a16="http://schemas.microsoft.com/office/drawing/2014/main" id="{3BD6C5E1-6054-4D8C-866E-21998CE2351A}"/>
              </a:ext>
            </a:extLst>
          </p:cNvPr>
          <p:cNvSpPr>
            <a:spLocks noGrp="1"/>
          </p:cNvSpPr>
          <p:nvPr>
            <p:ph type="body" sz="quarter" idx="14" hasCustomPrompt="1"/>
          </p:nvPr>
        </p:nvSpPr>
        <p:spPr>
          <a:xfrm>
            <a:off x="542925" y="3486150"/>
            <a:ext cx="2686050" cy="2609850"/>
          </a:xfrm>
        </p:spPr>
        <p:txBody>
          <a:bodyPr>
            <a:normAutofit/>
          </a:bodyPr>
          <a:lstStyle>
            <a:lvl1pPr marL="0" indent="0">
              <a:lnSpc>
                <a:spcPct val="130000"/>
              </a:lnSpc>
              <a:buNone/>
              <a:defRPr sz="950">
                <a:solidFill>
                  <a:schemeClr val="tx1"/>
                </a:solidFill>
                <a:latin typeface="Lato" panose="020F0502020204030203" pitchFamily="34" charset="0"/>
              </a:defRPr>
            </a:lvl1pPr>
          </a:lstStyle>
          <a:p>
            <a:pPr lvl="0"/>
            <a:r>
              <a:rPr lang="en-US" dirty="0"/>
              <a:t>Body text</a:t>
            </a:r>
          </a:p>
        </p:txBody>
      </p:sp>
      <p:sp>
        <p:nvSpPr>
          <p:cNvPr id="9" name="Rectangle 8">
            <a:extLst>
              <a:ext uri="{FF2B5EF4-FFF2-40B4-BE49-F238E27FC236}">
                <a16:creationId xmlns:a16="http://schemas.microsoft.com/office/drawing/2014/main" id="{CD1FC746-A587-45DE-AEEC-C69EE88000B1}"/>
              </a:ext>
            </a:extLst>
          </p:cNvPr>
          <p:cNvSpPr/>
          <p:nvPr userDrawn="1"/>
        </p:nvSpPr>
        <p:spPr>
          <a:xfrm>
            <a:off x="0" y="1"/>
            <a:ext cx="9144000" cy="135660"/>
          </a:xfrm>
          <a:prstGeom prst="rect">
            <a:avLst/>
          </a:prstGeom>
          <a:gradFill flip="none" rotWithShape="1">
            <a:gsLst>
              <a:gs pos="100000">
                <a:srgbClr val="003469"/>
              </a:gs>
              <a:gs pos="100000">
                <a:srgbClr val="71CFE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2C25C1C9-47D1-4CD0-B144-F0223E8E2B5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133" b="15252"/>
          <a:stretch/>
        </p:blipFill>
        <p:spPr>
          <a:xfrm>
            <a:off x="7744611" y="6602505"/>
            <a:ext cx="1329251" cy="220689"/>
          </a:xfrm>
          <a:prstGeom prst="rect">
            <a:avLst/>
          </a:prstGeom>
        </p:spPr>
      </p:pic>
      <p:sp>
        <p:nvSpPr>
          <p:cNvPr id="11" name="TextBox 10">
            <a:extLst>
              <a:ext uri="{FF2B5EF4-FFF2-40B4-BE49-F238E27FC236}">
                <a16:creationId xmlns:a16="http://schemas.microsoft.com/office/drawing/2014/main" id="{98EABDA7-48A9-4A6E-A613-77780094ABE4}"/>
              </a:ext>
            </a:extLst>
          </p:cNvPr>
          <p:cNvSpPr txBox="1"/>
          <p:nvPr userDrawn="1"/>
        </p:nvSpPr>
        <p:spPr>
          <a:xfrm>
            <a:off x="-33460" y="6609239"/>
            <a:ext cx="1132242" cy="230832"/>
          </a:xfrm>
          <a:prstGeom prst="rect">
            <a:avLst/>
          </a:prstGeom>
          <a:noFill/>
        </p:spPr>
        <p:txBody>
          <a:bodyPr wrap="square" rtlCol="0">
            <a:spAutoFit/>
          </a:bodyPr>
          <a:lstStyle/>
          <a:p>
            <a:pPr algn="l"/>
            <a:r>
              <a:rPr lang="en-US" sz="900" dirty="0">
                <a:solidFill>
                  <a:schemeClr val="bg1">
                    <a:lumMod val="65000"/>
                  </a:schemeClr>
                </a:solidFill>
                <a:latin typeface="Lato" panose="020F0502020204030203" pitchFamily="34" charset="0"/>
              </a:rPr>
              <a:t> </a:t>
            </a:r>
            <a:fld id="{9537E587-6AFE-4024-BD3E-F2AF4A9B13BB}" type="slidenum">
              <a:rPr lang="en-US" sz="900" smtClean="0">
                <a:solidFill>
                  <a:schemeClr val="bg1">
                    <a:lumMod val="65000"/>
                  </a:schemeClr>
                </a:solidFill>
                <a:latin typeface="Lato" panose="020F0502020204030203" pitchFamily="34" charset="0"/>
              </a:rPr>
              <a:pPr algn="l"/>
              <a:t>‹#›</a:t>
            </a:fld>
            <a:endParaRPr lang="en-US" sz="900" dirty="0">
              <a:solidFill>
                <a:schemeClr val="bg1">
                  <a:lumMod val="65000"/>
                </a:schemeClr>
              </a:solidFill>
              <a:latin typeface="Lato" panose="020F0502020204030203" pitchFamily="34" charset="0"/>
            </a:endParaRPr>
          </a:p>
        </p:txBody>
      </p:sp>
    </p:spTree>
    <p:extLst>
      <p:ext uri="{BB962C8B-B14F-4D97-AF65-F5344CB8AC3E}">
        <p14:creationId xmlns:p14="http://schemas.microsoft.com/office/powerpoint/2010/main" val="1788149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 - All tex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9E43BBD5-8A74-4448-A9AC-C9DF0CFA4ECE}"/>
              </a:ext>
            </a:extLst>
          </p:cNvPr>
          <p:cNvSpPr>
            <a:spLocks noGrp="1"/>
          </p:cNvSpPr>
          <p:nvPr>
            <p:ph type="body" sz="quarter" idx="11" hasCustomPrompt="1"/>
          </p:nvPr>
        </p:nvSpPr>
        <p:spPr>
          <a:xfrm>
            <a:off x="542925" y="971715"/>
            <a:ext cx="3152773" cy="333425"/>
          </a:xfrm>
        </p:spPr>
        <p:txBody>
          <a:bodyPr>
            <a:noAutofit/>
          </a:bodyPr>
          <a:lstStyle>
            <a:lvl1pPr marL="0" indent="0">
              <a:buNone/>
              <a:defRPr sz="2400" b="1" cap="all" baseline="0">
                <a:solidFill>
                  <a:srgbClr val="002060"/>
                </a:solidFill>
                <a:latin typeface="Lato" panose="020F0502020204030203" pitchFamily="34" charset="0"/>
              </a:defRPr>
            </a:lvl1pPr>
            <a:lvl2pPr marL="457200" indent="0">
              <a:buNone/>
              <a:defRPr/>
            </a:lvl2pPr>
          </a:lstStyle>
          <a:p>
            <a:pPr lvl="0"/>
            <a:r>
              <a:rPr lang="en-US" dirty="0"/>
              <a:t>title</a:t>
            </a:r>
          </a:p>
        </p:txBody>
      </p:sp>
      <p:sp>
        <p:nvSpPr>
          <p:cNvPr id="17" name="Text Placeholder 16">
            <a:extLst>
              <a:ext uri="{FF2B5EF4-FFF2-40B4-BE49-F238E27FC236}">
                <a16:creationId xmlns:a16="http://schemas.microsoft.com/office/drawing/2014/main" id="{A5B75F4C-CA2F-400B-B0AE-AC984683A19C}"/>
              </a:ext>
            </a:extLst>
          </p:cNvPr>
          <p:cNvSpPr>
            <a:spLocks noGrp="1"/>
          </p:cNvSpPr>
          <p:nvPr>
            <p:ph type="body" sz="quarter" idx="12" hasCustomPrompt="1"/>
          </p:nvPr>
        </p:nvSpPr>
        <p:spPr>
          <a:xfrm>
            <a:off x="542925" y="1346645"/>
            <a:ext cx="3152775" cy="333375"/>
          </a:xfrm>
        </p:spPr>
        <p:txBody>
          <a:bodyPr>
            <a:normAutofit/>
          </a:bodyPr>
          <a:lstStyle>
            <a:lvl1pPr marL="0" indent="0">
              <a:buNone/>
              <a:defRPr sz="1500">
                <a:solidFill>
                  <a:schemeClr val="bg1">
                    <a:lumMod val="50000"/>
                  </a:schemeClr>
                </a:solidFill>
                <a:latin typeface="Lato" panose="020F0502020204030203" pitchFamily="34" charset="0"/>
              </a:defRPr>
            </a:lvl1pPr>
            <a:lvl2pPr marL="457200" indent="0">
              <a:buNone/>
              <a:defRPr/>
            </a:lvl2pPr>
          </a:lstStyle>
          <a:p>
            <a:pPr lvl="0"/>
            <a:r>
              <a:rPr lang="en-US" dirty="0"/>
              <a:t>Subtitle</a:t>
            </a:r>
          </a:p>
        </p:txBody>
      </p:sp>
      <p:sp>
        <p:nvSpPr>
          <p:cNvPr id="21" name="Text Placeholder 20">
            <a:extLst>
              <a:ext uri="{FF2B5EF4-FFF2-40B4-BE49-F238E27FC236}">
                <a16:creationId xmlns:a16="http://schemas.microsoft.com/office/drawing/2014/main" id="{3BD6C5E1-6054-4D8C-866E-21998CE2351A}"/>
              </a:ext>
            </a:extLst>
          </p:cNvPr>
          <p:cNvSpPr>
            <a:spLocks noGrp="1"/>
          </p:cNvSpPr>
          <p:nvPr>
            <p:ph type="body" sz="quarter" idx="14" hasCustomPrompt="1"/>
          </p:nvPr>
        </p:nvSpPr>
        <p:spPr>
          <a:xfrm>
            <a:off x="542925" y="2552700"/>
            <a:ext cx="3667262" cy="3543300"/>
          </a:xfrm>
        </p:spPr>
        <p:txBody>
          <a:bodyPr>
            <a:normAutofit/>
          </a:bodyPr>
          <a:lstStyle>
            <a:lvl1pPr marL="0" indent="0">
              <a:lnSpc>
                <a:spcPct val="130000"/>
              </a:lnSpc>
              <a:buNone/>
              <a:defRPr sz="950">
                <a:solidFill>
                  <a:schemeClr val="tx1"/>
                </a:solidFill>
                <a:latin typeface="Lato" panose="020F0502020204030203" pitchFamily="34" charset="0"/>
              </a:defRPr>
            </a:lvl1pPr>
          </a:lstStyle>
          <a:p>
            <a:pPr lvl="0"/>
            <a:r>
              <a:rPr lang="en-US" dirty="0"/>
              <a:t>Body text</a:t>
            </a:r>
          </a:p>
        </p:txBody>
      </p:sp>
      <p:sp>
        <p:nvSpPr>
          <p:cNvPr id="9" name="Rectangle 8">
            <a:extLst>
              <a:ext uri="{FF2B5EF4-FFF2-40B4-BE49-F238E27FC236}">
                <a16:creationId xmlns:a16="http://schemas.microsoft.com/office/drawing/2014/main" id="{CD1FC746-A587-45DE-AEEC-C69EE88000B1}"/>
              </a:ext>
            </a:extLst>
          </p:cNvPr>
          <p:cNvSpPr/>
          <p:nvPr userDrawn="1"/>
        </p:nvSpPr>
        <p:spPr>
          <a:xfrm>
            <a:off x="0" y="1"/>
            <a:ext cx="9144000" cy="135660"/>
          </a:xfrm>
          <a:prstGeom prst="rect">
            <a:avLst/>
          </a:prstGeom>
          <a:gradFill flip="none" rotWithShape="1">
            <a:gsLst>
              <a:gs pos="100000">
                <a:srgbClr val="003469"/>
              </a:gs>
              <a:gs pos="100000">
                <a:srgbClr val="71CFE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0">
            <a:extLst>
              <a:ext uri="{FF2B5EF4-FFF2-40B4-BE49-F238E27FC236}">
                <a16:creationId xmlns:a16="http://schemas.microsoft.com/office/drawing/2014/main" id="{06B37FF0-AC22-419F-A2EE-AD837928FC93}"/>
              </a:ext>
            </a:extLst>
          </p:cNvPr>
          <p:cNvSpPr>
            <a:spLocks noGrp="1"/>
          </p:cNvSpPr>
          <p:nvPr>
            <p:ph type="body" sz="quarter" idx="15" hasCustomPrompt="1"/>
          </p:nvPr>
        </p:nvSpPr>
        <p:spPr>
          <a:xfrm>
            <a:off x="4927236" y="2552700"/>
            <a:ext cx="3666744" cy="3543300"/>
          </a:xfrm>
        </p:spPr>
        <p:txBody>
          <a:bodyPr>
            <a:normAutofit/>
          </a:bodyPr>
          <a:lstStyle>
            <a:lvl1pPr marL="0" indent="0">
              <a:lnSpc>
                <a:spcPct val="130000"/>
              </a:lnSpc>
              <a:buNone/>
              <a:defRPr sz="950">
                <a:solidFill>
                  <a:schemeClr val="tx1"/>
                </a:solidFill>
                <a:latin typeface="Lato" panose="020F0502020204030203" pitchFamily="34" charset="0"/>
              </a:defRPr>
            </a:lvl1pPr>
          </a:lstStyle>
          <a:p>
            <a:pPr lvl="0"/>
            <a:r>
              <a:rPr lang="en-US" dirty="0"/>
              <a:t>Body text</a:t>
            </a:r>
          </a:p>
        </p:txBody>
      </p:sp>
      <p:pic>
        <p:nvPicPr>
          <p:cNvPr id="13" name="Picture 12">
            <a:extLst>
              <a:ext uri="{FF2B5EF4-FFF2-40B4-BE49-F238E27FC236}">
                <a16:creationId xmlns:a16="http://schemas.microsoft.com/office/drawing/2014/main" id="{9391D50D-2B35-4070-83C1-5D597E263BB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133" b="15252"/>
          <a:stretch/>
        </p:blipFill>
        <p:spPr>
          <a:xfrm>
            <a:off x="7744611" y="6602505"/>
            <a:ext cx="1329251" cy="220689"/>
          </a:xfrm>
          <a:prstGeom prst="rect">
            <a:avLst/>
          </a:prstGeom>
        </p:spPr>
      </p:pic>
      <p:sp>
        <p:nvSpPr>
          <p:cNvPr id="14" name="TextBox 13">
            <a:extLst>
              <a:ext uri="{FF2B5EF4-FFF2-40B4-BE49-F238E27FC236}">
                <a16:creationId xmlns:a16="http://schemas.microsoft.com/office/drawing/2014/main" id="{E1D60A2A-1B3E-4581-BA03-B3C593DDC56B}"/>
              </a:ext>
            </a:extLst>
          </p:cNvPr>
          <p:cNvSpPr txBox="1"/>
          <p:nvPr userDrawn="1"/>
        </p:nvSpPr>
        <p:spPr>
          <a:xfrm>
            <a:off x="-33460" y="6609239"/>
            <a:ext cx="1132242" cy="230832"/>
          </a:xfrm>
          <a:prstGeom prst="rect">
            <a:avLst/>
          </a:prstGeom>
          <a:noFill/>
        </p:spPr>
        <p:txBody>
          <a:bodyPr wrap="square" rtlCol="0">
            <a:spAutoFit/>
          </a:bodyPr>
          <a:lstStyle/>
          <a:p>
            <a:pPr algn="l"/>
            <a:r>
              <a:rPr lang="en-US" sz="900" dirty="0">
                <a:solidFill>
                  <a:schemeClr val="bg1">
                    <a:lumMod val="65000"/>
                  </a:schemeClr>
                </a:solidFill>
                <a:latin typeface="Lato" panose="020F0502020204030203" pitchFamily="34" charset="0"/>
              </a:rPr>
              <a:t> </a:t>
            </a:r>
            <a:fld id="{9537E587-6AFE-4024-BD3E-F2AF4A9B13BB}" type="slidenum">
              <a:rPr lang="en-US" sz="900" smtClean="0">
                <a:solidFill>
                  <a:schemeClr val="bg1">
                    <a:lumMod val="65000"/>
                  </a:schemeClr>
                </a:solidFill>
                <a:latin typeface="Lato" panose="020F0502020204030203" pitchFamily="34" charset="0"/>
              </a:rPr>
              <a:pPr algn="l"/>
              <a:t>‹#›</a:t>
            </a:fld>
            <a:endParaRPr lang="en-US" sz="900" dirty="0">
              <a:solidFill>
                <a:schemeClr val="bg1">
                  <a:lumMod val="65000"/>
                </a:schemeClr>
              </a:solidFill>
              <a:latin typeface="Lato" panose="020F0502020204030203" pitchFamily="34" charset="0"/>
            </a:endParaRPr>
          </a:p>
        </p:txBody>
      </p:sp>
    </p:spTree>
    <p:extLst>
      <p:ext uri="{BB962C8B-B14F-4D97-AF65-F5344CB8AC3E}">
        <p14:creationId xmlns:p14="http://schemas.microsoft.com/office/powerpoint/2010/main" val="1899126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E - Full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290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984A04-ADF8-4F71-8E46-54AE3D544DC4}" type="datetime1">
              <a:rPr lang="en-US" smtClean="0"/>
              <a:t>5/4/2020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871395546"/>
      </p:ext>
    </p:extLst>
  </p:cSld>
  <p:clrMap bg1="lt1" tx1="dk1" bg2="lt2" tx2="dk2" accent1="accent1" accent2="accent2" accent3="accent3" accent4="accent4" accent5="accent5" accent6="accent6" hlink="hlink" folHlink="folHlink"/>
  <p:sldLayoutIdLst>
    <p:sldLayoutId id="2147484037" r:id="rId1"/>
    <p:sldLayoutId id="2147484051" r:id="rId2"/>
    <p:sldLayoutId id="2147484019" r:id="rId3"/>
    <p:sldLayoutId id="2147484035" r:id="rId4"/>
    <p:sldLayoutId id="2147484034" r:id="rId5"/>
    <p:sldLayoutId id="2147484010" r:id="rId6"/>
    <p:sldLayoutId id="2147484036" r:id="rId7"/>
    <p:sldLayoutId id="2147484038" r:id="rId8"/>
    <p:sldLayoutId id="2147484011" r:id="rId9"/>
    <p:sldLayoutId id="2147484008" r:id="rId10"/>
    <p:sldLayoutId id="2147484009" r:id="rId11"/>
    <p:sldLayoutId id="2147484012" r:id="rId12"/>
    <p:sldLayoutId id="2147484013" r:id="rId13"/>
    <p:sldLayoutId id="2147484017" r:id="rId14"/>
    <p:sldLayoutId id="2147484033" r:id="rId15"/>
    <p:sldLayoutId id="2147483798" r:id="rId16"/>
    <p:sldLayoutId id="2147484052"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40" userDrawn="1">
          <p15:clr>
            <a:srgbClr val="F26B43"/>
          </p15:clr>
        </p15:guide>
        <p15:guide id="2" pos="342" userDrawn="1">
          <p15:clr>
            <a:srgbClr val="F26B43"/>
          </p15:clr>
        </p15:guide>
        <p15:guide id="3" pos="2034" userDrawn="1">
          <p15:clr>
            <a:srgbClr val="F26B43"/>
          </p15:clr>
        </p15:guide>
        <p15:guide id="4" pos="3726" userDrawn="1">
          <p15:clr>
            <a:srgbClr val="F26B43"/>
          </p15:clr>
        </p15:guide>
        <p15:guide id="5" pos="5418" userDrawn="1">
          <p15:clr>
            <a:srgbClr val="F26B43"/>
          </p15:clr>
        </p15:guide>
        <p15:guide id="6" orient="horz" pos="2712" userDrawn="1">
          <p15:clr>
            <a:srgbClr val="F26B43"/>
          </p15:clr>
        </p15:guide>
        <p15:guide id="7" orient="horz" pos="1608" userDrawn="1">
          <p15:clr>
            <a:srgbClr val="F26B43"/>
          </p15:clr>
        </p15:guide>
        <p15:guide id="8" orient="horz" pos="480" userDrawn="1">
          <p15:clr>
            <a:srgbClr val="F26B43"/>
          </p15:clr>
        </p15:guide>
        <p15:guide id="9" pos="2880" userDrawn="1">
          <p15:clr>
            <a:srgbClr val="F26B43"/>
          </p15:clr>
        </p15:guide>
        <p15:guide id="10"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E2DCBD-EF34-4084-BCDB-2A97D1C7F20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7E7B56-B973-4F59-BC00-9595A7E0BA8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80E4063-A582-4D83-B0B4-550487F02CE4}"/>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15133" b="15252"/>
          <a:stretch/>
        </p:blipFill>
        <p:spPr>
          <a:xfrm>
            <a:off x="7360920" y="6537960"/>
            <a:ext cx="1707357" cy="283464"/>
          </a:xfrm>
          <a:prstGeom prst="rect">
            <a:avLst/>
          </a:prstGeom>
        </p:spPr>
      </p:pic>
      <p:sp>
        <p:nvSpPr>
          <p:cNvPr id="8" name="TextBox 7">
            <a:extLst>
              <a:ext uri="{FF2B5EF4-FFF2-40B4-BE49-F238E27FC236}">
                <a16:creationId xmlns:a16="http://schemas.microsoft.com/office/drawing/2014/main" id="{8E37403E-700E-41B0-B825-272725A009A1}"/>
              </a:ext>
            </a:extLst>
          </p:cNvPr>
          <p:cNvSpPr txBox="1"/>
          <p:nvPr userDrawn="1"/>
        </p:nvSpPr>
        <p:spPr>
          <a:xfrm>
            <a:off x="0" y="6583680"/>
            <a:ext cx="1132242" cy="230832"/>
          </a:xfrm>
          <a:prstGeom prst="rect">
            <a:avLst/>
          </a:prstGeom>
          <a:noFill/>
        </p:spPr>
        <p:txBody>
          <a:bodyPr wrap="square" rtlCol="0">
            <a:spAutoFit/>
          </a:bodyPr>
          <a:lstStyle/>
          <a:p>
            <a:pPr algn="l"/>
            <a:r>
              <a:rPr lang="en-US" sz="900" dirty="0">
                <a:solidFill>
                  <a:schemeClr val="bg1">
                    <a:lumMod val="65000"/>
                  </a:schemeClr>
                </a:solidFill>
                <a:latin typeface="Lato" panose="020F0502020204030203" pitchFamily="34" charset="0"/>
              </a:rPr>
              <a:t> </a:t>
            </a:r>
            <a:fld id="{9537E587-6AFE-4024-BD3E-F2AF4A9B13BB}" type="slidenum">
              <a:rPr lang="en-US" sz="900" smtClean="0">
                <a:solidFill>
                  <a:schemeClr val="bg1">
                    <a:lumMod val="65000"/>
                  </a:schemeClr>
                </a:solidFill>
                <a:latin typeface="Lato" panose="020F0502020204030203" pitchFamily="34" charset="0"/>
              </a:rPr>
              <a:pPr algn="l"/>
              <a:t>‹#›</a:t>
            </a:fld>
            <a:endParaRPr lang="en-US" sz="900" dirty="0">
              <a:solidFill>
                <a:schemeClr val="bg1">
                  <a:lumMod val="65000"/>
                </a:schemeClr>
              </a:solidFill>
              <a:latin typeface="Lato" panose="020F0502020204030203" pitchFamily="34" charset="0"/>
            </a:endParaRPr>
          </a:p>
        </p:txBody>
      </p:sp>
    </p:spTree>
    <p:extLst>
      <p:ext uri="{BB962C8B-B14F-4D97-AF65-F5344CB8AC3E}">
        <p14:creationId xmlns:p14="http://schemas.microsoft.com/office/powerpoint/2010/main" val="3261530978"/>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emf"/><Relationship Id="rId1" Type="http://schemas.openxmlformats.org/officeDocument/2006/relationships/slideLayout" Target="../slideLayouts/slideLayout4.xml"/><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19.svg"/><Relationship Id="rId5" Type="http://schemas.openxmlformats.org/officeDocument/2006/relationships/image" Target="../media/image17.png"/><Relationship Id="rId4" Type="http://schemas.microsoft.com/office/2014/relationships/chartEx" Target="../charts/chartEx1.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emf"/><Relationship Id="rId1" Type="http://schemas.openxmlformats.org/officeDocument/2006/relationships/slideLayout" Target="../slideLayouts/slideLayout4.xml"/><Relationship Id="rId4" Type="http://schemas.openxmlformats.org/officeDocument/2006/relationships/image" Target="../media/image8.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microsoft.com/office/2014/relationships/chartEx" Target="../charts/chartEx2.xml"/><Relationship Id="rId1" Type="http://schemas.openxmlformats.org/officeDocument/2006/relationships/slideLayout" Target="../slideLayouts/slideLayout4.xml"/><Relationship Id="rId6" Type="http://schemas.microsoft.com/office/2014/relationships/chartEx" Target="../charts/chartEx4.xml"/><Relationship Id="rId5" Type="http://schemas.openxmlformats.org/officeDocument/2006/relationships/image" Target="../media/image28.png"/><Relationship Id="rId4" Type="http://schemas.microsoft.com/office/2014/relationships/chartEx" Target="../charts/chartEx3.xml"/></Relationships>
</file>

<file path=ppt/slides/_rels/slide2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4.xml"/><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A picture containing ground, building, train, indoor&#10;&#10;Description automatically generated">
            <a:extLst>
              <a:ext uri="{FF2B5EF4-FFF2-40B4-BE49-F238E27FC236}">
                <a16:creationId xmlns:a16="http://schemas.microsoft.com/office/drawing/2014/main" id="{42D2B40A-1983-4621-B9C8-D0BD8CE4D5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3651"/>
          <a:stretch/>
        </p:blipFill>
        <p:spPr>
          <a:xfrm>
            <a:off x="0" y="1266161"/>
            <a:ext cx="9144000" cy="2215826"/>
          </a:xfrm>
          <a:prstGeom prst="rect">
            <a:avLst/>
          </a:prstGeom>
        </p:spPr>
      </p:pic>
      <p:sp>
        <p:nvSpPr>
          <p:cNvPr id="60" name="Shape 1606">
            <a:extLst>
              <a:ext uri="{FF2B5EF4-FFF2-40B4-BE49-F238E27FC236}">
                <a16:creationId xmlns:a16="http://schemas.microsoft.com/office/drawing/2014/main" id="{1EAF9C51-E747-4840-82C6-64E5AF2B2822}"/>
              </a:ext>
            </a:extLst>
          </p:cNvPr>
          <p:cNvSpPr/>
          <p:nvPr/>
        </p:nvSpPr>
        <p:spPr>
          <a:xfrm>
            <a:off x="-1" y="1266161"/>
            <a:ext cx="9144000" cy="2215826"/>
          </a:xfrm>
          <a:prstGeom prst="rect">
            <a:avLst/>
          </a:prstGeom>
          <a:solidFill>
            <a:schemeClr val="accent5">
              <a:lumMod val="50000"/>
              <a:alpha val="87000"/>
            </a:schemeClr>
          </a:solidFill>
          <a:ln w="12700">
            <a:miter lim="400000"/>
          </a:ln>
        </p:spPr>
        <p:txBody>
          <a:bodyPr lIns="25400" tIns="25400" rIns="25400" bIns="25400" anchor="ctr"/>
          <a:lstStyle/>
          <a:p>
            <a:pPr>
              <a:defRPr sz="3200">
                <a:solidFill>
                  <a:srgbClr val="FFFFFF"/>
                </a:solidFill>
              </a:defRPr>
            </a:pPr>
            <a:endParaRPr sz="1600" dirty="0"/>
          </a:p>
        </p:txBody>
      </p:sp>
      <p:sp>
        <p:nvSpPr>
          <p:cNvPr id="45" name="TextBox 44">
            <a:extLst>
              <a:ext uri="{FF2B5EF4-FFF2-40B4-BE49-F238E27FC236}">
                <a16:creationId xmlns:a16="http://schemas.microsoft.com/office/drawing/2014/main" id="{F00A83B3-7E81-4398-B724-576A95EB503E}"/>
              </a:ext>
            </a:extLst>
          </p:cNvPr>
          <p:cNvSpPr txBox="1"/>
          <p:nvPr/>
        </p:nvSpPr>
        <p:spPr>
          <a:xfrm>
            <a:off x="1" y="1472032"/>
            <a:ext cx="9143999" cy="1804084"/>
          </a:xfrm>
          <a:prstGeom prst="rect">
            <a:avLst/>
          </a:prstGeom>
          <a:noFill/>
          <a:ln>
            <a:noFill/>
          </a:ln>
        </p:spPr>
        <p:txBody>
          <a:bodyPr wrap="square" lIns="0" tIns="0" rIns="0" bIns="0" rtlCol="0" anchor="ctr" anchorCtr="0">
            <a:spAutoFit/>
          </a:bodyPr>
          <a:lstStyle/>
          <a:p>
            <a:pPr algn="ctr">
              <a:lnSpc>
                <a:spcPct val="120000"/>
              </a:lnSpc>
            </a:pPr>
            <a:r>
              <a:rPr lang="en-US" sz="3600" b="1" dirty="0">
                <a:solidFill>
                  <a:schemeClr val="bg1"/>
                </a:solidFill>
                <a:latin typeface="Lato" panose="020F0502020204030203" pitchFamily="34" charset="0"/>
              </a:rPr>
              <a:t>ECONOMIC IMPACT OF </a:t>
            </a:r>
            <a:br>
              <a:rPr lang="en-US" sz="3600" b="1" dirty="0">
                <a:solidFill>
                  <a:schemeClr val="bg1"/>
                </a:solidFill>
                <a:latin typeface="Lato" panose="020F0502020204030203" pitchFamily="34" charset="0"/>
              </a:rPr>
            </a:br>
            <a:r>
              <a:rPr lang="en-US" sz="3600" b="1" dirty="0">
                <a:solidFill>
                  <a:schemeClr val="bg1"/>
                </a:solidFill>
                <a:latin typeface="Lato" panose="020F0502020204030203" pitchFamily="34" charset="0"/>
              </a:rPr>
              <a:t>TOURISM IN </a:t>
            </a:r>
            <a:r>
              <a:rPr lang="en-US" sz="3600" b="1" cap="all" dirty="0">
                <a:solidFill>
                  <a:schemeClr val="bg1"/>
                </a:solidFill>
                <a:latin typeface="Lato" panose="020F0502020204030203" pitchFamily="34" charset="0"/>
              </a:rPr>
              <a:t>Dane County &amp; Madison</a:t>
            </a:r>
          </a:p>
          <a:p>
            <a:pPr algn="ctr">
              <a:lnSpc>
                <a:spcPts val="3675"/>
              </a:lnSpc>
            </a:pPr>
            <a:r>
              <a:rPr lang="en-US" sz="3300" b="1" dirty="0">
                <a:solidFill>
                  <a:schemeClr val="bg1"/>
                </a:solidFill>
                <a:latin typeface="Lato" panose="020F0502020204030203" pitchFamily="34" charset="0"/>
              </a:rPr>
              <a:t>2019</a:t>
            </a:r>
          </a:p>
        </p:txBody>
      </p:sp>
      <p:sp>
        <p:nvSpPr>
          <p:cNvPr id="47" name="TextBox 46">
            <a:extLst>
              <a:ext uri="{FF2B5EF4-FFF2-40B4-BE49-F238E27FC236}">
                <a16:creationId xmlns:a16="http://schemas.microsoft.com/office/drawing/2014/main" id="{D283E2A4-8ED5-4F61-9CD6-36F3DBB82E87}"/>
              </a:ext>
            </a:extLst>
          </p:cNvPr>
          <p:cNvSpPr txBox="1"/>
          <p:nvPr/>
        </p:nvSpPr>
        <p:spPr>
          <a:xfrm>
            <a:off x="2" y="6617685"/>
            <a:ext cx="9143998" cy="138499"/>
          </a:xfrm>
          <a:prstGeom prst="rect">
            <a:avLst/>
          </a:prstGeom>
          <a:noFill/>
        </p:spPr>
        <p:txBody>
          <a:bodyPr wrap="square" lIns="0" tIns="0" rIns="0" bIns="0" rtlCol="0">
            <a:spAutoFit/>
          </a:bodyPr>
          <a:lstStyle/>
          <a:p>
            <a:pPr algn="ctr"/>
            <a:r>
              <a:rPr lang="en-US" sz="900" spc="220" dirty="0">
                <a:solidFill>
                  <a:schemeClr val="bg2">
                    <a:lumMod val="50000"/>
                  </a:schemeClr>
                </a:solidFill>
                <a:latin typeface="Lato" panose="020F0502020204030203"/>
                <a:ea typeface="PT Sans" panose="020B0503020203020204" pitchFamily="34" charset="0"/>
                <a:cs typeface="Lato" charset="0"/>
              </a:rPr>
              <a:t>WWW.TOURISMECONOMICS.COM</a:t>
            </a:r>
          </a:p>
        </p:txBody>
      </p:sp>
      <p:pic>
        <p:nvPicPr>
          <p:cNvPr id="5" name="Picture 4">
            <a:extLst>
              <a:ext uri="{FF2B5EF4-FFF2-40B4-BE49-F238E27FC236}">
                <a16:creationId xmlns:a16="http://schemas.microsoft.com/office/drawing/2014/main" id="{16F76564-1CC7-4E69-A64A-31CE5EF5BB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340"/>
          <a:stretch/>
        </p:blipFill>
        <p:spPr>
          <a:xfrm>
            <a:off x="3136991" y="5784058"/>
            <a:ext cx="3457366" cy="756939"/>
          </a:xfrm>
          <a:prstGeom prst="rect">
            <a:avLst/>
          </a:prstGeom>
        </p:spPr>
      </p:pic>
      <p:sp>
        <p:nvSpPr>
          <p:cNvPr id="8" name="Rectangle 7">
            <a:extLst>
              <a:ext uri="{FF2B5EF4-FFF2-40B4-BE49-F238E27FC236}">
                <a16:creationId xmlns:a16="http://schemas.microsoft.com/office/drawing/2014/main" id="{0B008B03-D937-4095-B6EF-3A2FB69DD3C3}"/>
              </a:ext>
            </a:extLst>
          </p:cNvPr>
          <p:cNvSpPr/>
          <p:nvPr/>
        </p:nvSpPr>
        <p:spPr>
          <a:xfrm>
            <a:off x="0" y="3669883"/>
            <a:ext cx="9042400" cy="498791"/>
          </a:xfrm>
          <a:prstGeom prst="rect">
            <a:avLst/>
          </a:prstGeom>
        </p:spPr>
        <p:txBody>
          <a:bodyPr wrap="square" lIns="0" tIns="0" rIns="0" bIns="0">
            <a:spAutoFit/>
          </a:bodyPr>
          <a:lstStyle/>
          <a:p>
            <a:pPr algn="ctr">
              <a:lnSpc>
                <a:spcPct val="120000"/>
              </a:lnSpc>
            </a:pPr>
            <a:r>
              <a:rPr lang="en-US" sz="1400" dirty="0">
                <a:solidFill>
                  <a:schemeClr val="bg2">
                    <a:lumMod val="50000"/>
                  </a:schemeClr>
                </a:solidFill>
                <a:latin typeface="Lato" panose="020F0502020204030203" pitchFamily="34" charset="0"/>
                <a:ea typeface="PT Sans" panose="020B0503020203020204" pitchFamily="34" charset="0"/>
              </a:rPr>
              <a:t>Prepared for:</a:t>
            </a:r>
          </a:p>
          <a:p>
            <a:pPr algn="ctr">
              <a:lnSpc>
                <a:spcPct val="120000"/>
              </a:lnSpc>
            </a:pPr>
            <a:r>
              <a:rPr lang="en-US" sz="1400" dirty="0">
                <a:solidFill>
                  <a:schemeClr val="bg2">
                    <a:lumMod val="50000"/>
                  </a:schemeClr>
                </a:solidFill>
                <a:latin typeface="Lato" panose="020F0502020204030203" pitchFamily="34" charset="0"/>
                <a:ea typeface="PT Sans" panose="020B0503020203020204" pitchFamily="34" charset="0"/>
              </a:rPr>
              <a:t>Destination Madison</a:t>
            </a:r>
          </a:p>
        </p:txBody>
      </p:sp>
    </p:spTree>
    <p:extLst>
      <p:ext uri="{BB962C8B-B14F-4D97-AF65-F5344CB8AC3E}">
        <p14:creationId xmlns:p14="http://schemas.microsoft.com/office/powerpoint/2010/main" val="2103628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7DBC50-EC4B-4EEB-B40D-FBE76E848389}"/>
              </a:ext>
            </a:extLst>
          </p:cNvPr>
          <p:cNvSpPr/>
          <p:nvPr/>
        </p:nvSpPr>
        <p:spPr>
          <a:xfrm>
            <a:off x="0" y="1704896"/>
            <a:ext cx="7802880" cy="1436528"/>
          </a:xfrm>
          <a:prstGeom prst="rect">
            <a:avLst/>
          </a:prstGeom>
          <a:solidFill>
            <a:srgbClr val="003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21E5A743-EE17-4749-9908-F969A127459B}"/>
              </a:ext>
            </a:extLst>
          </p:cNvPr>
          <p:cNvSpPr txBox="1"/>
          <p:nvPr/>
        </p:nvSpPr>
        <p:spPr>
          <a:xfrm>
            <a:off x="427512" y="2134619"/>
            <a:ext cx="7208322" cy="577081"/>
          </a:xfrm>
          <a:prstGeom prst="rect">
            <a:avLst/>
          </a:prstGeom>
          <a:noFill/>
          <a:ln>
            <a:noFill/>
          </a:ln>
        </p:spPr>
        <p:txBody>
          <a:bodyPr wrap="square" lIns="0" tIns="0" rIns="0" bIns="0" rtlCol="0" anchor="ctr" anchorCtr="0">
            <a:spAutoFit/>
          </a:bodyPr>
          <a:lstStyle/>
          <a:p>
            <a:pPr algn="ctr">
              <a:lnSpc>
                <a:spcPts val="4500"/>
              </a:lnSpc>
            </a:pPr>
            <a:r>
              <a:rPr lang="en-US" sz="4000" b="1" dirty="0">
                <a:solidFill>
                  <a:schemeClr val="bg1"/>
                </a:solidFill>
                <a:latin typeface="Lato" panose="020B0604020202020204" charset="0"/>
                <a:cs typeface="Lato" panose="020B0604020202020204" charset="0"/>
              </a:rPr>
              <a:t>MIDDLETON</a:t>
            </a:r>
          </a:p>
        </p:txBody>
      </p:sp>
    </p:spTree>
    <p:extLst>
      <p:ext uri="{BB962C8B-B14F-4D97-AF65-F5344CB8AC3E}">
        <p14:creationId xmlns:p14="http://schemas.microsoft.com/office/powerpoint/2010/main" val="7576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AB8B0-4058-4509-A675-21E549225589}"/>
              </a:ext>
            </a:extLst>
          </p:cNvPr>
          <p:cNvPicPr/>
          <p:nvPr/>
        </p:nvPicPr>
        <p:blipFill>
          <a:blip r:embed="rId2"/>
          <a:stretch>
            <a:fillRect/>
          </a:stretch>
        </p:blipFill>
        <p:spPr>
          <a:xfrm>
            <a:off x="4497283" y="2698949"/>
            <a:ext cx="4103792" cy="2447442"/>
          </a:xfrm>
          <a:prstGeom prst="rect">
            <a:avLst/>
          </a:prstGeom>
        </p:spPr>
      </p:pic>
      <p:sp>
        <p:nvSpPr>
          <p:cNvPr id="10" name="7 CuadroTexto">
            <a:extLst>
              <a:ext uri="{FF2B5EF4-FFF2-40B4-BE49-F238E27FC236}">
                <a16:creationId xmlns:a16="http://schemas.microsoft.com/office/drawing/2014/main" id="{21716059-DA75-47D1-9D76-09248A44CE48}"/>
              </a:ext>
            </a:extLst>
          </p:cNvPr>
          <p:cNvSpPr txBox="1"/>
          <p:nvPr/>
        </p:nvSpPr>
        <p:spPr>
          <a:xfrm>
            <a:off x="639647" y="2795163"/>
            <a:ext cx="2812385" cy="1550809"/>
          </a:xfrm>
          <a:prstGeom prst="rect">
            <a:avLst/>
          </a:prstGeom>
          <a:noFill/>
        </p:spPr>
        <p:txBody>
          <a:bodyPr wrap="square">
            <a:spAutoFit/>
          </a:bodyPr>
          <a:lstStyle/>
          <a:p>
            <a:pPr>
              <a:lnSpc>
                <a:spcPct val="120000"/>
              </a:lnSpc>
              <a:defRPr/>
            </a:pPr>
            <a:r>
              <a:rPr lang="en-US" sz="1000" dirty="0">
                <a:latin typeface="Lato" panose="020F0502020204030203"/>
                <a:ea typeface="Lato" charset="0"/>
                <a:cs typeface="Lato" charset="0"/>
              </a:rPr>
              <a:t>Visitor spending in Middleton fell 2.3% in 2019, registering $176 million. Despite the fall, visitor spending is still over $17 million higher than in 2015</a:t>
            </a:r>
          </a:p>
          <a:p>
            <a:pPr>
              <a:lnSpc>
                <a:spcPct val="120000"/>
              </a:lnSpc>
              <a:defRPr/>
            </a:pPr>
            <a:endParaRPr lang="en-US" sz="1000" dirty="0">
              <a:latin typeface="Lato" panose="020F0502020204030203"/>
              <a:ea typeface="Lato" charset="0"/>
              <a:cs typeface="Lato" charset="0"/>
            </a:endParaRPr>
          </a:p>
          <a:p>
            <a:pPr>
              <a:lnSpc>
                <a:spcPct val="120000"/>
              </a:lnSpc>
              <a:defRPr/>
            </a:pPr>
            <a:r>
              <a:rPr lang="en-US" sz="1000" dirty="0">
                <a:latin typeface="Lato" panose="020F0502020204030203"/>
                <a:ea typeface="Lato" charset="0"/>
                <a:cs typeface="Lato" charset="0"/>
              </a:rPr>
              <a:t>Between 2015 and 2019 , visitor spending has increased by 11%.</a:t>
            </a:r>
          </a:p>
          <a:p>
            <a:pPr>
              <a:lnSpc>
                <a:spcPct val="120000"/>
              </a:lnSpc>
              <a:defRPr/>
            </a:pPr>
            <a:endParaRPr lang="en-US" sz="1000" dirty="0">
              <a:latin typeface="Lato" panose="020F0502020204030203"/>
              <a:ea typeface="Lato" charset="0"/>
              <a:cs typeface="Lato" charset="0"/>
            </a:endParaRPr>
          </a:p>
        </p:txBody>
      </p:sp>
      <p:sp>
        <p:nvSpPr>
          <p:cNvPr id="9" name="TextBox 8">
            <a:extLst>
              <a:ext uri="{FF2B5EF4-FFF2-40B4-BE49-F238E27FC236}">
                <a16:creationId xmlns:a16="http://schemas.microsoft.com/office/drawing/2014/main" id="{E6D45A74-558E-460C-93F5-0CFD9D7B21A3}"/>
              </a:ext>
            </a:extLst>
          </p:cNvPr>
          <p:cNvSpPr txBox="1"/>
          <p:nvPr/>
        </p:nvSpPr>
        <p:spPr>
          <a:xfrm>
            <a:off x="639647" y="1181968"/>
            <a:ext cx="4555287" cy="333425"/>
          </a:xfrm>
          <a:prstGeom prst="rect">
            <a:avLst/>
          </a:prstGeom>
          <a:noFill/>
          <a:ln>
            <a:noFill/>
          </a:ln>
        </p:spPr>
        <p:txBody>
          <a:bodyPr wrap="square" lIns="0" tIns="0" rIns="0" bIns="0" rtlCol="0" anchor="ctr" anchorCtr="0">
            <a:spAutoFit/>
          </a:bodyPr>
          <a:lstStyle/>
          <a:p>
            <a:pPr>
              <a:lnSpc>
                <a:spcPts val="2625"/>
              </a:lnSpc>
            </a:pPr>
            <a:r>
              <a:rPr lang="en-US" sz="2400" b="1" cap="all" dirty="0">
                <a:solidFill>
                  <a:srgbClr val="002060"/>
                </a:solidFill>
                <a:latin typeface="Lato Black" panose="020F0A02020204030203" pitchFamily="34" charset="0"/>
              </a:rPr>
              <a:t>SPENDING</a:t>
            </a:r>
          </a:p>
        </p:txBody>
      </p:sp>
      <p:sp>
        <p:nvSpPr>
          <p:cNvPr id="11" name="TextBox 10">
            <a:extLst>
              <a:ext uri="{FF2B5EF4-FFF2-40B4-BE49-F238E27FC236}">
                <a16:creationId xmlns:a16="http://schemas.microsoft.com/office/drawing/2014/main" id="{0736E459-29F4-411F-8F2D-674F15C387CC}"/>
              </a:ext>
            </a:extLst>
          </p:cNvPr>
          <p:cNvSpPr txBox="1"/>
          <p:nvPr/>
        </p:nvSpPr>
        <p:spPr>
          <a:xfrm>
            <a:off x="647700" y="1515393"/>
            <a:ext cx="2987807" cy="230832"/>
          </a:xfrm>
          <a:prstGeom prst="rect">
            <a:avLst/>
          </a:prstGeom>
          <a:noFill/>
        </p:spPr>
        <p:txBody>
          <a:bodyPr wrap="square" lIns="0" tIns="0" rIns="0" bIns="0" rtlCol="0">
            <a:spAutoFit/>
          </a:bodyPr>
          <a:lstStyle/>
          <a:p>
            <a:r>
              <a:rPr lang="en-US" sz="1500" dirty="0">
                <a:solidFill>
                  <a:schemeClr val="tx1">
                    <a:lumMod val="50000"/>
                    <a:lumOff val="50000"/>
                  </a:schemeClr>
                </a:solidFill>
                <a:latin typeface="Lato" panose="020B0604020202020204" charset="0"/>
                <a:ea typeface="Lato" panose="020B0604020202020204" charset="0"/>
                <a:cs typeface="Lato" panose="020B0604020202020204" charset="0"/>
              </a:rPr>
              <a:t>Total visitor spending</a:t>
            </a:r>
          </a:p>
        </p:txBody>
      </p:sp>
      <p:sp>
        <p:nvSpPr>
          <p:cNvPr id="12" name="TextBox 11">
            <a:extLst>
              <a:ext uri="{FF2B5EF4-FFF2-40B4-BE49-F238E27FC236}">
                <a16:creationId xmlns:a16="http://schemas.microsoft.com/office/drawing/2014/main" id="{A7304EB8-67D6-4FAA-A525-CE95CC096534}"/>
              </a:ext>
            </a:extLst>
          </p:cNvPr>
          <p:cNvSpPr txBox="1"/>
          <p:nvPr/>
        </p:nvSpPr>
        <p:spPr>
          <a:xfrm>
            <a:off x="4529300" y="2343792"/>
            <a:ext cx="3542669" cy="261610"/>
          </a:xfrm>
          <a:prstGeom prst="rect">
            <a:avLst/>
          </a:prstGeom>
          <a:noFill/>
        </p:spPr>
        <p:txBody>
          <a:bodyPr wrap="square" rtlCol="0">
            <a:spAutoFit/>
          </a:bodyPr>
          <a:lstStyle/>
          <a:p>
            <a:pPr>
              <a:defRPr/>
            </a:pPr>
            <a:r>
              <a:rPr lang="en-US" sz="1100" b="1" dirty="0">
                <a:solidFill>
                  <a:schemeClr val="accent5">
                    <a:lumMod val="50000"/>
                  </a:schemeClr>
                </a:solidFill>
                <a:latin typeface="Lato" panose="020F0502020204030203"/>
                <a:ea typeface="Lato" charset="0"/>
                <a:cs typeface="Lato" charset="0"/>
              </a:rPr>
              <a:t>Middleton visitor spending ($ millions)</a:t>
            </a:r>
          </a:p>
        </p:txBody>
      </p:sp>
      <p:grpSp>
        <p:nvGrpSpPr>
          <p:cNvPr id="14" name="Group 13">
            <a:extLst>
              <a:ext uri="{FF2B5EF4-FFF2-40B4-BE49-F238E27FC236}">
                <a16:creationId xmlns:a16="http://schemas.microsoft.com/office/drawing/2014/main" id="{8F6CB0C5-39ED-48A7-9E59-0C41B6BC66E3}"/>
              </a:ext>
            </a:extLst>
          </p:cNvPr>
          <p:cNvGrpSpPr/>
          <p:nvPr/>
        </p:nvGrpSpPr>
        <p:grpSpPr>
          <a:xfrm>
            <a:off x="7813527" y="2918615"/>
            <a:ext cx="585485" cy="292388"/>
            <a:chOff x="7615481" y="2599374"/>
            <a:chExt cx="585485" cy="292388"/>
          </a:xfrm>
        </p:grpSpPr>
        <p:sp>
          <p:nvSpPr>
            <p:cNvPr id="15" name="TextBox 14">
              <a:extLst>
                <a:ext uri="{FF2B5EF4-FFF2-40B4-BE49-F238E27FC236}">
                  <a16:creationId xmlns:a16="http://schemas.microsoft.com/office/drawing/2014/main" id="{4DCC0AD5-FD84-4ED6-A42C-9A7FD893B996}"/>
                </a:ext>
              </a:extLst>
            </p:cNvPr>
            <p:cNvSpPr txBox="1"/>
            <p:nvPr/>
          </p:nvSpPr>
          <p:spPr>
            <a:xfrm>
              <a:off x="7619073" y="2599374"/>
              <a:ext cx="581893" cy="292388"/>
            </a:xfrm>
            <a:prstGeom prst="rect">
              <a:avLst/>
            </a:prstGeom>
            <a:noFill/>
            <a:ln>
              <a:noFill/>
            </a:ln>
          </p:spPr>
          <p:txBody>
            <a:bodyPr wrap="square" rtlCol="0">
              <a:spAutoFit/>
            </a:bodyPr>
            <a:lstStyle/>
            <a:p>
              <a:pPr algn="ctr"/>
              <a:r>
                <a:rPr lang="en-US" sz="1300" dirty="0">
                  <a:solidFill>
                    <a:srgbClr val="002060"/>
                  </a:solidFill>
                  <a:latin typeface="Lato Black" panose="020F0A02020204030203" pitchFamily="34" charset="0"/>
                  <a:ea typeface="Open Sans ExtraBold" panose="020B0906030804020204" pitchFamily="34" charset="0"/>
                  <a:cs typeface="Open Sans ExtraBold" panose="020B0906030804020204" pitchFamily="34" charset="0"/>
                </a:rPr>
                <a:t>2.3%</a:t>
              </a:r>
            </a:p>
          </p:txBody>
        </p:sp>
        <p:sp>
          <p:nvSpPr>
            <p:cNvPr id="16" name="Arrow: Down 15">
              <a:extLst>
                <a:ext uri="{FF2B5EF4-FFF2-40B4-BE49-F238E27FC236}">
                  <a16:creationId xmlns:a16="http://schemas.microsoft.com/office/drawing/2014/main" id="{83943333-B7B0-4FBC-8C1C-23F815D9A7D8}"/>
                </a:ext>
              </a:extLst>
            </p:cNvPr>
            <p:cNvSpPr/>
            <p:nvPr/>
          </p:nvSpPr>
          <p:spPr>
            <a:xfrm>
              <a:off x="7615481" y="2643823"/>
              <a:ext cx="82296" cy="173736"/>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accent1"/>
                </a:solidFill>
                <a:latin typeface="Lato" panose="020F0502020204030203"/>
              </a:endParaRPr>
            </a:p>
          </p:txBody>
        </p:sp>
      </p:grpSp>
      <p:grpSp>
        <p:nvGrpSpPr>
          <p:cNvPr id="17" name="Group 16">
            <a:extLst>
              <a:ext uri="{FF2B5EF4-FFF2-40B4-BE49-F238E27FC236}">
                <a16:creationId xmlns:a16="http://schemas.microsoft.com/office/drawing/2014/main" id="{F0607224-AE9C-487E-9B15-F6A7C661B00C}"/>
              </a:ext>
            </a:extLst>
          </p:cNvPr>
          <p:cNvGrpSpPr/>
          <p:nvPr/>
        </p:nvGrpSpPr>
        <p:grpSpPr>
          <a:xfrm>
            <a:off x="6300635" y="3136612"/>
            <a:ext cx="585485" cy="292388"/>
            <a:chOff x="7615481" y="2599374"/>
            <a:chExt cx="585485" cy="292388"/>
          </a:xfrm>
        </p:grpSpPr>
        <p:sp>
          <p:nvSpPr>
            <p:cNvPr id="18" name="TextBox 17">
              <a:extLst>
                <a:ext uri="{FF2B5EF4-FFF2-40B4-BE49-F238E27FC236}">
                  <a16:creationId xmlns:a16="http://schemas.microsoft.com/office/drawing/2014/main" id="{40875085-4A62-4C8C-8D1D-FFB1B3CBC2BE}"/>
                </a:ext>
              </a:extLst>
            </p:cNvPr>
            <p:cNvSpPr txBox="1"/>
            <p:nvPr/>
          </p:nvSpPr>
          <p:spPr>
            <a:xfrm>
              <a:off x="7619073" y="2599374"/>
              <a:ext cx="581893" cy="292388"/>
            </a:xfrm>
            <a:prstGeom prst="rect">
              <a:avLst/>
            </a:prstGeom>
            <a:noFill/>
            <a:ln>
              <a:noFill/>
            </a:ln>
          </p:spPr>
          <p:txBody>
            <a:bodyPr wrap="square" rtlCol="0">
              <a:spAutoFit/>
            </a:bodyPr>
            <a:lstStyle/>
            <a:p>
              <a:pPr algn="ctr"/>
              <a:r>
                <a:rPr lang="en-US" sz="1300" dirty="0">
                  <a:solidFill>
                    <a:srgbClr val="002060"/>
                  </a:solidFill>
                  <a:latin typeface="Lato Black" panose="020F0A02020204030203" pitchFamily="34" charset="0"/>
                  <a:ea typeface="Open Sans ExtraBold" panose="020B0906030804020204" pitchFamily="34" charset="0"/>
                  <a:cs typeface="Open Sans ExtraBold" panose="020B0906030804020204" pitchFamily="34" charset="0"/>
                </a:rPr>
                <a:t>2.5%</a:t>
              </a:r>
            </a:p>
          </p:txBody>
        </p:sp>
        <p:sp>
          <p:nvSpPr>
            <p:cNvPr id="19" name="Arrow: Down 18">
              <a:extLst>
                <a:ext uri="{FF2B5EF4-FFF2-40B4-BE49-F238E27FC236}">
                  <a16:creationId xmlns:a16="http://schemas.microsoft.com/office/drawing/2014/main" id="{6358C25E-2F3F-480E-9761-3445E776E7A9}"/>
                </a:ext>
              </a:extLst>
            </p:cNvPr>
            <p:cNvSpPr/>
            <p:nvPr/>
          </p:nvSpPr>
          <p:spPr>
            <a:xfrm rot="10800000">
              <a:off x="7615481" y="2643823"/>
              <a:ext cx="82296" cy="173736"/>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accent1"/>
                </a:solidFill>
                <a:latin typeface="Lato" panose="020F0502020204030203"/>
              </a:endParaRPr>
            </a:p>
          </p:txBody>
        </p:sp>
      </p:grpSp>
      <p:grpSp>
        <p:nvGrpSpPr>
          <p:cNvPr id="20" name="Group 19">
            <a:extLst>
              <a:ext uri="{FF2B5EF4-FFF2-40B4-BE49-F238E27FC236}">
                <a16:creationId xmlns:a16="http://schemas.microsoft.com/office/drawing/2014/main" id="{12C4673F-9B97-4757-B67B-5057716A86B6}"/>
              </a:ext>
            </a:extLst>
          </p:cNvPr>
          <p:cNvGrpSpPr/>
          <p:nvPr/>
        </p:nvGrpSpPr>
        <p:grpSpPr>
          <a:xfrm>
            <a:off x="7077296" y="2711306"/>
            <a:ext cx="585485" cy="292388"/>
            <a:chOff x="7615481" y="2599374"/>
            <a:chExt cx="585485" cy="292388"/>
          </a:xfrm>
        </p:grpSpPr>
        <p:sp>
          <p:nvSpPr>
            <p:cNvPr id="21" name="TextBox 20">
              <a:extLst>
                <a:ext uri="{FF2B5EF4-FFF2-40B4-BE49-F238E27FC236}">
                  <a16:creationId xmlns:a16="http://schemas.microsoft.com/office/drawing/2014/main" id="{D88B4199-739A-4A58-8479-89A3E52009B0}"/>
                </a:ext>
              </a:extLst>
            </p:cNvPr>
            <p:cNvSpPr txBox="1"/>
            <p:nvPr/>
          </p:nvSpPr>
          <p:spPr>
            <a:xfrm>
              <a:off x="7619073" y="2599374"/>
              <a:ext cx="581893" cy="292388"/>
            </a:xfrm>
            <a:prstGeom prst="rect">
              <a:avLst/>
            </a:prstGeom>
            <a:noFill/>
            <a:ln>
              <a:noFill/>
            </a:ln>
          </p:spPr>
          <p:txBody>
            <a:bodyPr wrap="square" rtlCol="0">
              <a:spAutoFit/>
            </a:bodyPr>
            <a:lstStyle/>
            <a:p>
              <a:pPr algn="ctr"/>
              <a:r>
                <a:rPr lang="en-US" sz="1300" dirty="0">
                  <a:solidFill>
                    <a:srgbClr val="002060"/>
                  </a:solidFill>
                  <a:latin typeface="Lato Black" panose="020F0A02020204030203" pitchFamily="34" charset="0"/>
                  <a:ea typeface="Open Sans ExtraBold" panose="020B0906030804020204" pitchFamily="34" charset="0"/>
                  <a:cs typeface="Open Sans ExtraBold" panose="020B0906030804020204" pitchFamily="34" charset="0"/>
                </a:rPr>
                <a:t>5.0%</a:t>
              </a:r>
            </a:p>
          </p:txBody>
        </p:sp>
        <p:sp>
          <p:nvSpPr>
            <p:cNvPr id="22" name="Arrow: Down 21">
              <a:extLst>
                <a:ext uri="{FF2B5EF4-FFF2-40B4-BE49-F238E27FC236}">
                  <a16:creationId xmlns:a16="http://schemas.microsoft.com/office/drawing/2014/main" id="{706BF120-A01E-4FB4-9DFE-BBCCAD279F99}"/>
                </a:ext>
              </a:extLst>
            </p:cNvPr>
            <p:cNvSpPr/>
            <p:nvPr/>
          </p:nvSpPr>
          <p:spPr>
            <a:xfrm rot="10800000">
              <a:off x="7615481" y="2643823"/>
              <a:ext cx="82296" cy="173736"/>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accent1"/>
                </a:solidFill>
                <a:latin typeface="Lato" panose="020F0502020204030203"/>
              </a:endParaRPr>
            </a:p>
          </p:txBody>
        </p:sp>
      </p:grpSp>
      <p:grpSp>
        <p:nvGrpSpPr>
          <p:cNvPr id="23" name="Group 22">
            <a:extLst>
              <a:ext uri="{FF2B5EF4-FFF2-40B4-BE49-F238E27FC236}">
                <a16:creationId xmlns:a16="http://schemas.microsoft.com/office/drawing/2014/main" id="{3D5DC6B2-DEBB-4C37-B5DE-B9245DA21DA8}"/>
              </a:ext>
            </a:extLst>
          </p:cNvPr>
          <p:cNvGrpSpPr/>
          <p:nvPr/>
        </p:nvGrpSpPr>
        <p:grpSpPr>
          <a:xfrm>
            <a:off x="5500291" y="3354797"/>
            <a:ext cx="696686" cy="292388"/>
            <a:chOff x="7615481" y="2599374"/>
            <a:chExt cx="585485" cy="292388"/>
          </a:xfrm>
        </p:grpSpPr>
        <p:sp>
          <p:nvSpPr>
            <p:cNvPr id="24" name="TextBox 23">
              <a:extLst>
                <a:ext uri="{FF2B5EF4-FFF2-40B4-BE49-F238E27FC236}">
                  <a16:creationId xmlns:a16="http://schemas.microsoft.com/office/drawing/2014/main" id="{B6B9C1D0-F79B-45F4-8BD2-FF37D31526CA}"/>
                </a:ext>
              </a:extLst>
            </p:cNvPr>
            <p:cNvSpPr txBox="1"/>
            <p:nvPr/>
          </p:nvSpPr>
          <p:spPr>
            <a:xfrm>
              <a:off x="7619073" y="2599374"/>
              <a:ext cx="581893" cy="292388"/>
            </a:xfrm>
            <a:prstGeom prst="rect">
              <a:avLst/>
            </a:prstGeom>
            <a:noFill/>
            <a:ln>
              <a:noFill/>
            </a:ln>
          </p:spPr>
          <p:txBody>
            <a:bodyPr wrap="square" rtlCol="0">
              <a:spAutoFit/>
            </a:bodyPr>
            <a:lstStyle/>
            <a:p>
              <a:pPr algn="ctr"/>
              <a:r>
                <a:rPr lang="en-US" sz="1300" dirty="0">
                  <a:solidFill>
                    <a:srgbClr val="002060"/>
                  </a:solidFill>
                  <a:latin typeface="Lato Black" panose="020F0A02020204030203" pitchFamily="34" charset="0"/>
                  <a:ea typeface="Open Sans ExtraBold" panose="020B0906030804020204" pitchFamily="34" charset="0"/>
                  <a:cs typeface="Open Sans ExtraBold" panose="020B0906030804020204" pitchFamily="34" charset="0"/>
                </a:rPr>
                <a:t>5.5%</a:t>
              </a:r>
            </a:p>
          </p:txBody>
        </p:sp>
        <p:sp>
          <p:nvSpPr>
            <p:cNvPr id="25" name="Arrow: Down 24">
              <a:extLst>
                <a:ext uri="{FF2B5EF4-FFF2-40B4-BE49-F238E27FC236}">
                  <a16:creationId xmlns:a16="http://schemas.microsoft.com/office/drawing/2014/main" id="{976973CD-52C2-4C00-96B0-B89C21C3CBC2}"/>
                </a:ext>
              </a:extLst>
            </p:cNvPr>
            <p:cNvSpPr/>
            <p:nvPr/>
          </p:nvSpPr>
          <p:spPr>
            <a:xfrm rot="10800000">
              <a:off x="7615481" y="2643823"/>
              <a:ext cx="82296" cy="173736"/>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accent1"/>
                </a:solidFill>
                <a:latin typeface="Lato" panose="020F0502020204030203"/>
              </a:endParaRPr>
            </a:p>
          </p:txBody>
        </p:sp>
      </p:grpSp>
      <p:sp>
        <p:nvSpPr>
          <p:cNvPr id="26" name="TextBox 25">
            <a:extLst>
              <a:ext uri="{FF2B5EF4-FFF2-40B4-BE49-F238E27FC236}">
                <a16:creationId xmlns:a16="http://schemas.microsoft.com/office/drawing/2014/main" id="{E4D84592-24C9-4E99-88FC-D23EE9D5A4F8}"/>
              </a:ext>
            </a:extLst>
          </p:cNvPr>
          <p:cNvSpPr txBox="1"/>
          <p:nvPr/>
        </p:nvSpPr>
        <p:spPr>
          <a:xfrm>
            <a:off x="4497283" y="5190840"/>
            <a:ext cx="3991154" cy="207749"/>
          </a:xfrm>
          <a:prstGeom prst="rect">
            <a:avLst/>
          </a:prstGeom>
          <a:noFill/>
        </p:spPr>
        <p:txBody>
          <a:bodyPr wrap="square" rtlCol="0">
            <a:spAutoFit/>
          </a:bodyPr>
          <a:lstStyle/>
          <a:p>
            <a:r>
              <a:rPr lang="en-US" sz="750" dirty="0">
                <a:solidFill>
                  <a:schemeClr val="tx1">
                    <a:lumMod val="50000"/>
                    <a:lumOff val="50000"/>
                  </a:schemeClr>
                </a:solidFill>
                <a:latin typeface="lato" panose="020F0502020204030203"/>
                <a:cs typeface="Arial" panose="020B0604020202020204" pitchFamily="34" charset="0"/>
              </a:rPr>
              <a:t>Source: Tourism Economics</a:t>
            </a:r>
          </a:p>
        </p:txBody>
      </p:sp>
    </p:spTree>
    <p:extLst>
      <p:ext uri="{BB962C8B-B14F-4D97-AF65-F5344CB8AC3E}">
        <p14:creationId xmlns:p14="http://schemas.microsoft.com/office/powerpoint/2010/main" val="291136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FC186D-2FB9-4199-93C4-9451E14B7441}"/>
              </a:ext>
            </a:extLst>
          </p:cNvPr>
          <p:cNvPicPr/>
          <p:nvPr/>
        </p:nvPicPr>
        <p:blipFill>
          <a:blip r:embed="rId2"/>
          <a:stretch>
            <a:fillRect/>
          </a:stretch>
        </p:blipFill>
        <p:spPr>
          <a:xfrm>
            <a:off x="3263900" y="2692400"/>
            <a:ext cx="5491163" cy="2822575"/>
          </a:xfrm>
          <a:prstGeom prst="rect">
            <a:avLst/>
          </a:prstGeom>
        </p:spPr>
      </p:pic>
      <p:sp>
        <p:nvSpPr>
          <p:cNvPr id="6" name="7 CuadroTexto">
            <a:extLst>
              <a:ext uri="{FF2B5EF4-FFF2-40B4-BE49-F238E27FC236}">
                <a16:creationId xmlns:a16="http://schemas.microsoft.com/office/drawing/2014/main" id="{90AA4D62-85F1-4775-9F99-C77B03B0F1F4}"/>
              </a:ext>
            </a:extLst>
          </p:cNvPr>
          <p:cNvSpPr txBox="1"/>
          <p:nvPr/>
        </p:nvSpPr>
        <p:spPr>
          <a:xfrm>
            <a:off x="572130" y="3025776"/>
            <a:ext cx="2551080" cy="2843471"/>
          </a:xfrm>
          <a:prstGeom prst="rect">
            <a:avLst/>
          </a:prstGeom>
          <a:noFill/>
        </p:spPr>
        <p:txBody>
          <a:bodyPr wrap="square">
            <a:spAutoFit/>
          </a:bodyPr>
          <a:lstStyle/>
          <a:p>
            <a:pPr>
              <a:lnSpc>
                <a:spcPct val="120000"/>
              </a:lnSpc>
              <a:defRPr/>
            </a:pPr>
            <a:r>
              <a:rPr lang="en-US" sz="1000" dirty="0">
                <a:latin typeface="Lato" panose="020F0502020204030203"/>
                <a:ea typeface="Lato" charset="0"/>
                <a:cs typeface="Lato" charset="0"/>
              </a:rPr>
              <a:t>Visitor spending growth on food &amp; beverages and recreational activities grew in 2019 as a hotel renovation project affected lodging results. Drops in gas prices also capped overall spending growth, controlling local transportation costs.</a:t>
            </a:r>
          </a:p>
          <a:p>
            <a:pPr>
              <a:lnSpc>
                <a:spcPct val="120000"/>
              </a:lnSpc>
              <a:defRPr/>
            </a:pPr>
            <a:endParaRPr lang="en-US" sz="1000" dirty="0">
              <a:latin typeface="Lato" panose="020F0502020204030203"/>
              <a:ea typeface="Lato" charset="0"/>
              <a:cs typeface="Lato" charset="0"/>
            </a:endParaRPr>
          </a:p>
          <a:p>
            <a:pPr>
              <a:lnSpc>
                <a:spcPct val="120000"/>
              </a:lnSpc>
              <a:defRPr/>
            </a:pPr>
            <a:r>
              <a:rPr lang="en-US" sz="1000" dirty="0">
                <a:latin typeface="Lato" panose="020F0502020204030203"/>
                <a:ea typeface="Lato" charset="0"/>
                <a:cs typeface="Lato" charset="0"/>
              </a:rPr>
              <a:t>Visitor spending on food &amp; beverages has grown by $7 million since 2015, the largest increase by any category.</a:t>
            </a:r>
          </a:p>
          <a:p>
            <a:pPr>
              <a:lnSpc>
                <a:spcPct val="120000"/>
              </a:lnSpc>
              <a:defRPr/>
            </a:pPr>
            <a:endParaRPr lang="en-US" sz="1000" dirty="0">
              <a:latin typeface="Lato" panose="020F0502020204030203"/>
              <a:ea typeface="Lato" charset="0"/>
              <a:cs typeface="Lato" charset="0"/>
            </a:endParaRPr>
          </a:p>
          <a:p>
            <a:pPr>
              <a:lnSpc>
                <a:spcPct val="120000"/>
              </a:lnSpc>
              <a:defRPr/>
            </a:pPr>
            <a:r>
              <a:rPr lang="en-US" sz="1000" dirty="0">
                <a:latin typeface="Lato" panose="020F0502020204030203"/>
                <a:ea typeface="Lato" charset="0"/>
                <a:cs typeface="Lato" charset="0"/>
              </a:rPr>
              <a:t>The growth in recreational spending has supported overall visitor spending growth both in 2019 and over the past five years.</a:t>
            </a:r>
          </a:p>
        </p:txBody>
      </p:sp>
      <p:sp>
        <p:nvSpPr>
          <p:cNvPr id="8" name="TextBox 7">
            <a:extLst>
              <a:ext uri="{FF2B5EF4-FFF2-40B4-BE49-F238E27FC236}">
                <a16:creationId xmlns:a16="http://schemas.microsoft.com/office/drawing/2014/main" id="{E0BCA8B6-B304-490B-AFE2-D7F48201D0BA}"/>
              </a:ext>
            </a:extLst>
          </p:cNvPr>
          <p:cNvSpPr txBox="1"/>
          <p:nvPr/>
        </p:nvSpPr>
        <p:spPr>
          <a:xfrm>
            <a:off x="639647" y="1181968"/>
            <a:ext cx="4555287" cy="333425"/>
          </a:xfrm>
          <a:prstGeom prst="rect">
            <a:avLst/>
          </a:prstGeom>
          <a:noFill/>
          <a:ln>
            <a:noFill/>
          </a:ln>
        </p:spPr>
        <p:txBody>
          <a:bodyPr wrap="square" lIns="0" tIns="0" rIns="0" bIns="0" rtlCol="0" anchor="ctr" anchorCtr="0">
            <a:spAutoFit/>
          </a:bodyPr>
          <a:lstStyle/>
          <a:p>
            <a:pPr>
              <a:lnSpc>
                <a:spcPts val="2625"/>
              </a:lnSpc>
            </a:pPr>
            <a:r>
              <a:rPr lang="en-US" sz="2400" b="1" cap="all" dirty="0">
                <a:solidFill>
                  <a:srgbClr val="002060"/>
                </a:solidFill>
                <a:latin typeface="Lato Black" panose="020F0A02020204030203" pitchFamily="34" charset="0"/>
              </a:rPr>
              <a:t>SPENDING</a:t>
            </a:r>
          </a:p>
        </p:txBody>
      </p:sp>
      <p:sp>
        <p:nvSpPr>
          <p:cNvPr id="9" name="TextBox 8">
            <a:extLst>
              <a:ext uri="{FF2B5EF4-FFF2-40B4-BE49-F238E27FC236}">
                <a16:creationId xmlns:a16="http://schemas.microsoft.com/office/drawing/2014/main" id="{0C0C84B4-8164-4625-9D2E-DC5818F61F1A}"/>
              </a:ext>
            </a:extLst>
          </p:cNvPr>
          <p:cNvSpPr txBox="1"/>
          <p:nvPr/>
        </p:nvSpPr>
        <p:spPr>
          <a:xfrm>
            <a:off x="664919" y="1589980"/>
            <a:ext cx="2987807" cy="230832"/>
          </a:xfrm>
          <a:prstGeom prst="rect">
            <a:avLst/>
          </a:prstGeom>
          <a:noFill/>
        </p:spPr>
        <p:txBody>
          <a:bodyPr wrap="square" lIns="0" tIns="0" rIns="0" bIns="0" rtlCol="0">
            <a:spAutoFit/>
          </a:bodyPr>
          <a:lstStyle/>
          <a:p>
            <a:r>
              <a:rPr lang="en-US" sz="1500" dirty="0">
                <a:solidFill>
                  <a:schemeClr val="tx1">
                    <a:lumMod val="50000"/>
                    <a:lumOff val="50000"/>
                  </a:schemeClr>
                </a:solidFill>
                <a:latin typeface="Lato" panose="020B0604020202020204" charset="0"/>
                <a:ea typeface="Lato" panose="020B0604020202020204" charset="0"/>
                <a:cs typeface="Lato" panose="020B0604020202020204" charset="0"/>
              </a:rPr>
              <a:t>Visitor spending timeline</a:t>
            </a:r>
          </a:p>
        </p:txBody>
      </p:sp>
      <p:sp>
        <p:nvSpPr>
          <p:cNvPr id="14" name="TextBox 13">
            <a:extLst>
              <a:ext uri="{FF2B5EF4-FFF2-40B4-BE49-F238E27FC236}">
                <a16:creationId xmlns:a16="http://schemas.microsoft.com/office/drawing/2014/main" id="{CC265346-C725-41A9-A480-E033C6A82B1A}"/>
              </a:ext>
            </a:extLst>
          </p:cNvPr>
          <p:cNvSpPr txBox="1"/>
          <p:nvPr/>
        </p:nvSpPr>
        <p:spPr>
          <a:xfrm>
            <a:off x="3201913" y="2390834"/>
            <a:ext cx="4072526" cy="384721"/>
          </a:xfrm>
          <a:prstGeom prst="rect">
            <a:avLst/>
          </a:prstGeom>
          <a:noFill/>
        </p:spPr>
        <p:txBody>
          <a:bodyPr wrap="square" rtlCol="0">
            <a:spAutoFit/>
          </a:bodyPr>
          <a:lstStyle/>
          <a:p>
            <a:pPr>
              <a:defRPr/>
            </a:pPr>
            <a:r>
              <a:rPr lang="en-US" sz="1100" b="1" dirty="0">
                <a:solidFill>
                  <a:schemeClr val="accent5">
                    <a:lumMod val="50000"/>
                  </a:schemeClr>
                </a:solidFill>
                <a:latin typeface="Lato" panose="020F0502020204030203" pitchFamily="34" charset="0"/>
                <a:ea typeface="Lato" charset="0"/>
                <a:cs typeface="Lato" charset="0"/>
              </a:rPr>
              <a:t>Visitor Spending in Middleton, 2015-2019</a:t>
            </a:r>
          </a:p>
          <a:p>
            <a:pPr lvl="0">
              <a:defRPr/>
            </a:pPr>
            <a:r>
              <a:rPr lang="en-US" sz="800" b="1" dirty="0">
                <a:solidFill>
                  <a:prstClr val="black"/>
                </a:solidFill>
                <a:latin typeface="Lato" panose="020F0502020204030203" pitchFamily="34" charset="0"/>
                <a:ea typeface="Lato" charset="0"/>
                <a:cs typeface="Lato" charset="0"/>
              </a:rPr>
              <a:t>Amounts in millions of dollars</a:t>
            </a:r>
          </a:p>
        </p:txBody>
      </p:sp>
      <p:sp>
        <p:nvSpPr>
          <p:cNvPr id="7" name="Freeform 2">
            <a:extLst>
              <a:ext uri="{FF2B5EF4-FFF2-40B4-BE49-F238E27FC236}">
                <a16:creationId xmlns:a16="http://schemas.microsoft.com/office/drawing/2014/main" id="{8FD78278-54FE-4E2B-8FB8-B414FB0AEFDA}"/>
              </a:ext>
            </a:extLst>
          </p:cNvPr>
          <p:cNvSpPr>
            <a:spLocks noChangeArrowheads="1"/>
          </p:cNvSpPr>
          <p:nvPr/>
        </p:nvSpPr>
        <p:spPr bwMode="auto">
          <a:xfrm>
            <a:off x="3499854" y="3512050"/>
            <a:ext cx="217832" cy="148455"/>
          </a:xfrm>
          <a:custGeom>
            <a:avLst/>
            <a:gdLst>
              <a:gd name="T0" fmla="*/ 1050 w 1286"/>
              <a:gd name="T1" fmla="*/ 115 h 876"/>
              <a:gd name="T2" fmla="*/ 1285 w 1286"/>
              <a:gd name="T3" fmla="*/ 350 h 876"/>
              <a:gd name="T4" fmla="*/ 1285 w 1286"/>
              <a:gd name="T5" fmla="*/ 875 h 876"/>
              <a:gd name="T6" fmla="*/ 1167 w 1286"/>
              <a:gd name="T7" fmla="*/ 875 h 876"/>
              <a:gd name="T8" fmla="*/ 1167 w 1286"/>
              <a:gd name="T9" fmla="*/ 700 h 876"/>
              <a:gd name="T10" fmla="*/ 118 w 1286"/>
              <a:gd name="T11" fmla="*/ 700 h 876"/>
              <a:gd name="T12" fmla="*/ 118 w 1286"/>
              <a:gd name="T13" fmla="*/ 875 h 876"/>
              <a:gd name="T14" fmla="*/ 0 w 1286"/>
              <a:gd name="T15" fmla="*/ 875 h 876"/>
              <a:gd name="T16" fmla="*/ 0 w 1286"/>
              <a:gd name="T17" fmla="*/ 0 h 876"/>
              <a:gd name="T18" fmla="*/ 118 w 1286"/>
              <a:gd name="T19" fmla="*/ 0 h 876"/>
              <a:gd name="T20" fmla="*/ 118 w 1286"/>
              <a:gd name="T21" fmla="*/ 525 h 876"/>
              <a:gd name="T22" fmla="*/ 585 w 1286"/>
              <a:gd name="T23" fmla="*/ 525 h 876"/>
              <a:gd name="T24" fmla="*/ 585 w 1286"/>
              <a:gd name="T25" fmla="*/ 115 h 876"/>
              <a:gd name="T26" fmla="*/ 1050 w 1286"/>
              <a:gd name="T27" fmla="*/ 115 h 876"/>
              <a:gd name="T28" fmla="*/ 350 w 1286"/>
              <a:gd name="T29" fmla="*/ 465 h 876"/>
              <a:gd name="T30" fmla="*/ 175 w 1286"/>
              <a:gd name="T31" fmla="*/ 290 h 876"/>
              <a:gd name="T32" fmla="*/ 350 w 1286"/>
              <a:gd name="T33" fmla="*/ 115 h 876"/>
              <a:gd name="T34" fmla="*/ 525 w 1286"/>
              <a:gd name="T35" fmla="*/ 290 h 876"/>
              <a:gd name="T36" fmla="*/ 350 w 1286"/>
              <a:gd name="T37" fmla="*/ 465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86" h="876">
                <a:moveTo>
                  <a:pt x="1050" y="115"/>
                </a:moveTo>
                <a:cubicBezTo>
                  <a:pt x="1178" y="115"/>
                  <a:pt x="1285" y="222"/>
                  <a:pt x="1285" y="350"/>
                </a:cubicBezTo>
                <a:lnTo>
                  <a:pt x="1285" y="875"/>
                </a:lnTo>
                <a:lnTo>
                  <a:pt x="1167" y="875"/>
                </a:lnTo>
                <a:lnTo>
                  <a:pt x="1167" y="700"/>
                </a:lnTo>
                <a:lnTo>
                  <a:pt x="118" y="700"/>
                </a:lnTo>
                <a:lnTo>
                  <a:pt x="118" y="875"/>
                </a:lnTo>
                <a:lnTo>
                  <a:pt x="0" y="875"/>
                </a:lnTo>
                <a:lnTo>
                  <a:pt x="0" y="0"/>
                </a:lnTo>
                <a:lnTo>
                  <a:pt x="118" y="0"/>
                </a:lnTo>
                <a:lnTo>
                  <a:pt x="118" y="525"/>
                </a:lnTo>
                <a:lnTo>
                  <a:pt x="585" y="525"/>
                </a:lnTo>
                <a:lnTo>
                  <a:pt x="585" y="115"/>
                </a:lnTo>
                <a:lnTo>
                  <a:pt x="1050" y="115"/>
                </a:lnTo>
                <a:close/>
                <a:moveTo>
                  <a:pt x="350" y="465"/>
                </a:moveTo>
                <a:cubicBezTo>
                  <a:pt x="254" y="465"/>
                  <a:pt x="175" y="385"/>
                  <a:pt x="175" y="290"/>
                </a:cubicBezTo>
                <a:cubicBezTo>
                  <a:pt x="175" y="194"/>
                  <a:pt x="254" y="115"/>
                  <a:pt x="350" y="115"/>
                </a:cubicBezTo>
                <a:cubicBezTo>
                  <a:pt x="446" y="115"/>
                  <a:pt x="525" y="194"/>
                  <a:pt x="525" y="290"/>
                </a:cubicBezTo>
                <a:cubicBezTo>
                  <a:pt x="525" y="386"/>
                  <a:pt x="446" y="465"/>
                  <a:pt x="350" y="465"/>
                </a:cubicBezTo>
                <a:close/>
              </a:path>
            </a:pathLst>
          </a:custGeom>
          <a:solidFill>
            <a:srgbClr val="00206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endParaRPr lang="en-US" sz="1350" dirty="0"/>
          </a:p>
        </p:txBody>
      </p:sp>
      <p:sp>
        <p:nvSpPr>
          <p:cNvPr id="11" name="Freeform 387">
            <a:extLst>
              <a:ext uri="{FF2B5EF4-FFF2-40B4-BE49-F238E27FC236}">
                <a16:creationId xmlns:a16="http://schemas.microsoft.com/office/drawing/2014/main" id="{669DFFB7-4D52-4A3B-BD31-C29A6EEE1ECB}"/>
              </a:ext>
            </a:extLst>
          </p:cNvPr>
          <p:cNvSpPr>
            <a:spLocks noEditPoints="1"/>
          </p:cNvSpPr>
          <p:nvPr/>
        </p:nvSpPr>
        <p:spPr bwMode="auto">
          <a:xfrm>
            <a:off x="3548465" y="4704152"/>
            <a:ext cx="194755" cy="159578"/>
          </a:xfrm>
          <a:custGeom>
            <a:avLst/>
            <a:gdLst>
              <a:gd name="T0" fmla="*/ 188 w 194"/>
              <a:gd name="T1" fmla="*/ 91 h 170"/>
              <a:gd name="T2" fmla="*/ 194 w 194"/>
              <a:gd name="T3" fmla="*/ 142 h 170"/>
              <a:gd name="T4" fmla="*/ 191 w 194"/>
              <a:gd name="T5" fmla="*/ 145 h 170"/>
              <a:gd name="T6" fmla="*/ 182 w 194"/>
              <a:gd name="T7" fmla="*/ 151 h 170"/>
              <a:gd name="T8" fmla="*/ 164 w 194"/>
              <a:gd name="T9" fmla="*/ 170 h 170"/>
              <a:gd name="T10" fmla="*/ 146 w 194"/>
              <a:gd name="T11" fmla="*/ 151 h 170"/>
              <a:gd name="T12" fmla="*/ 49 w 194"/>
              <a:gd name="T13" fmla="*/ 145 h 170"/>
              <a:gd name="T14" fmla="*/ 44 w 194"/>
              <a:gd name="T15" fmla="*/ 164 h 170"/>
              <a:gd name="T16" fmla="*/ 18 w 194"/>
              <a:gd name="T17" fmla="*/ 164 h 170"/>
              <a:gd name="T18" fmla="*/ 13 w 194"/>
              <a:gd name="T19" fmla="*/ 145 h 170"/>
              <a:gd name="T20" fmla="*/ 1 w 194"/>
              <a:gd name="T21" fmla="*/ 145 h 170"/>
              <a:gd name="T22" fmla="*/ 0 w 194"/>
              <a:gd name="T23" fmla="*/ 106 h 170"/>
              <a:gd name="T24" fmla="*/ 22 w 194"/>
              <a:gd name="T25" fmla="*/ 85 h 170"/>
              <a:gd name="T26" fmla="*/ 34 w 194"/>
              <a:gd name="T27" fmla="*/ 45 h 170"/>
              <a:gd name="T28" fmla="*/ 61 w 194"/>
              <a:gd name="T29" fmla="*/ 24 h 170"/>
              <a:gd name="T30" fmla="*/ 73 w 194"/>
              <a:gd name="T31" fmla="*/ 3 h 170"/>
              <a:gd name="T32" fmla="*/ 76 w 194"/>
              <a:gd name="T33" fmla="*/ 0 h 170"/>
              <a:gd name="T34" fmla="*/ 121 w 194"/>
              <a:gd name="T35" fmla="*/ 1 h 170"/>
              <a:gd name="T36" fmla="*/ 121 w 194"/>
              <a:gd name="T37" fmla="*/ 24 h 170"/>
              <a:gd name="T38" fmla="*/ 150 w 194"/>
              <a:gd name="T39" fmla="*/ 30 h 170"/>
              <a:gd name="T40" fmla="*/ 170 w 194"/>
              <a:gd name="T41" fmla="*/ 85 h 170"/>
              <a:gd name="T42" fmla="*/ 20 w 194"/>
              <a:gd name="T43" fmla="*/ 126 h 170"/>
              <a:gd name="T44" fmla="*/ 41 w 194"/>
              <a:gd name="T45" fmla="*/ 126 h 170"/>
              <a:gd name="T46" fmla="*/ 41 w 194"/>
              <a:gd name="T47" fmla="*/ 104 h 170"/>
              <a:gd name="T48" fmla="*/ 20 w 194"/>
              <a:gd name="T49" fmla="*/ 104 h 170"/>
              <a:gd name="T50" fmla="*/ 20 w 194"/>
              <a:gd name="T51" fmla="*/ 126 h 170"/>
              <a:gd name="T52" fmla="*/ 145 w 194"/>
              <a:gd name="T53" fmla="*/ 85 h 170"/>
              <a:gd name="T54" fmla="*/ 136 w 194"/>
              <a:gd name="T55" fmla="*/ 50 h 170"/>
              <a:gd name="T56" fmla="*/ 61 w 194"/>
              <a:gd name="T57" fmla="*/ 49 h 170"/>
              <a:gd name="T58" fmla="*/ 58 w 194"/>
              <a:gd name="T59" fmla="*/ 51 h 170"/>
              <a:gd name="T60" fmla="*/ 153 w 194"/>
              <a:gd name="T61" fmla="*/ 126 h 170"/>
              <a:gd name="T62" fmla="*/ 175 w 194"/>
              <a:gd name="T63" fmla="*/ 126 h 170"/>
              <a:gd name="T64" fmla="*/ 175 w 194"/>
              <a:gd name="T65" fmla="*/ 104 h 170"/>
              <a:gd name="T66" fmla="*/ 153 w 194"/>
              <a:gd name="T67" fmla="*/ 104 h 170"/>
              <a:gd name="T68" fmla="*/ 153 w 194"/>
              <a:gd name="T69" fmla="*/ 12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170">
                <a:moveTo>
                  <a:pt x="173" y="85"/>
                </a:moveTo>
                <a:cubicBezTo>
                  <a:pt x="179" y="85"/>
                  <a:pt x="184" y="87"/>
                  <a:pt x="188" y="91"/>
                </a:cubicBezTo>
                <a:cubicBezTo>
                  <a:pt x="192" y="95"/>
                  <a:pt x="194" y="100"/>
                  <a:pt x="194" y="106"/>
                </a:cubicBezTo>
                <a:cubicBezTo>
                  <a:pt x="194" y="142"/>
                  <a:pt x="194" y="142"/>
                  <a:pt x="194" y="142"/>
                </a:cubicBezTo>
                <a:cubicBezTo>
                  <a:pt x="194" y="143"/>
                  <a:pt x="194" y="144"/>
                  <a:pt x="193" y="145"/>
                </a:cubicBezTo>
                <a:cubicBezTo>
                  <a:pt x="193" y="145"/>
                  <a:pt x="192" y="145"/>
                  <a:pt x="191" y="145"/>
                </a:cubicBezTo>
                <a:cubicBezTo>
                  <a:pt x="182" y="145"/>
                  <a:pt x="182" y="145"/>
                  <a:pt x="182" y="145"/>
                </a:cubicBezTo>
                <a:cubicBezTo>
                  <a:pt x="182" y="151"/>
                  <a:pt x="182" y="151"/>
                  <a:pt x="182" y="151"/>
                </a:cubicBezTo>
                <a:cubicBezTo>
                  <a:pt x="182" y="157"/>
                  <a:pt x="180" y="161"/>
                  <a:pt x="177" y="164"/>
                </a:cubicBezTo>
                <a:cubicBezTo>
                  <a:pt x="173" y="168"/>
                  <a:pt x="169" y="170"/>
                  <a:pt x="164" y="170"/>
                </a:cubicBezTo>
                <a:cubicBezTo>
                  <a:pt x="159" y="170"/>
                  <a:pt x="154" y="168"/>
                  <a:pt x="151" y="164"/>
                </a:cubicBezTo>
                <a:cubicBezTo>
                  <a:pt x="147" y="161"/>
                  <a:pt x="146" y="157"/>
                  <a:pt x="146" y="151"/>
                </a:cubicBezTo>
                <a:cubicBezTo>
                  <a:pt x="146" y="145"/>
                  <a:pt x="146" y="145"/>
                  <a:pt x="146" y="145"/>
                </a:cubicBezTo>
                <a:cubicBezTo>
                  <a:pt x="49" y="145"/>
                  <a:pt x="49" y="145"/>
                  <a:pt x="49" y="145"/>
                </a:cubicBezTo>
                <a:cubicBezTo>
                  <a:pt x="49" y="151"/>
                  <a:pt x="49" y="151"/>
                  <a:pt x="49" y="151"/>
                </a:cubicBezTo>
                <a:cubicBezTo>
                  <a:pt x="49" y="157"/>
                  <a:pt x="47" y="161"/>
                  <a:pt x="44" y="164"/>
                </a:cubicBezTo>
                <a:cubicBezTo>
                  <a:pt x="40" y="168"/>
                  <a:pt x="36" y="170"/>
                  <a:pt x="31" y="170"/>
                </a:cubicBezTo>
                <a:cubicBezTo>
                  <a:pt x="26" y="170"/>
                  <a:pt x="21" y="168"/>
                  <a:pt x="18" y="164"/>
                </a:cubicBezTo>
                <a:cubicBezTo>
                  <a:pt x="14" y="161"/>
                  <a:pt x="13" y="157"/>
                  <a:pt x="13" y="151"/>
                </a:cubicBezTo>
                <a:cubicBezTo>
                  <a:pt x="13" y="145"/>
                  <a:pt x="13" y="145"/>
                  <a:pt x="13" y="145"/>
                </a:cubicBezTo>
                <a:cubicBezTo>
                  <a:pt x="3" y="145"/>
                  <a:pt x="3" y="145"/>
                  <a:pt x="3" y="145"/>
                </a:cubicBezTo>
                <a:cubicBezTo>
                  <a:pt x="3" y="145"/>
                  <a:pt x="2" y="145"/>
                  <a:pt x="1" y="145"/>
                </a:cubicBezTo>
                <a:cubicBezTo>
                  <a:pt x="1" y="144"/>
                  <a:pt x="0" y="143"/>
                  <a:pt x="0" y="142"/>
                </a:cubicBezTo>
                <a:cubicBezTo>
                  <a:pt x="0" y="106"/>
                  <a:pt x="0" y="106"/>
                  <a:pt x="0" y="106"/>
                </a:cubicBezTo>
                <a:cubicBezTo>
                  <a:pt x="0" y="100"/>
                  <a:pt x="3" y="95"/>
                  <a:pt x="7" y="91"/>
                </a:cubicBezTo>
                <a:cubicBezTo>
                  <a:pt x="11" y="87"/>
                  <a:pt x="16" y="85"/>
                  <a:pt x="22" y="85"/>
                </a:cubicBezTo>
                <a:cubicBezTo>
                  <a:pt x="24" y="85"/>
                  <a:pt x="24" y="85"/>
                  <a:pt x="24" y="85"/>
                </a:cubicBezTo>
                <a:cubicBezTo>
                  <a:pt x="34" y="45"/>
                  <a:pt x="34" y="45"/>
                  <a:pt x="34" y="45"/>
                </a:cubicBezTo>
                <a:cubicBezTo>
                  <a:pt x="36" y="39"/>
                  <a:pt x="39" y="34"/>
                  <a:pt x="44" y="30"/>
                </a:cubicBezTo>
                <a:cubicBezTo>
                  <a:pt x="49" y="26"/>
                  <a:pt x="55" y="24"/>
                  <a:pt x="61" y="24"/>
                </a:cubicBezTo>
                <a:cubicBezTo>
                  <a:pt x="73" y="24"/>
                  <a:pt x="73" y="24"/>
                  <a:pt x="73" y="24"/>
                </a:cubicBezTo>
                <a:cubicBezTo>
                  <a:pt x="73" y="3"/>
                  <a:pt x="73" y="3"/>
                  <a:pt x="73" y="3"/>
                </a:cubicBezTo>
                <a:cubicBezTo>
                  <a:pt x="73" y="2"/>
                  <a:pt x="73" y="2"/>
                  <a:pt x="74" y="1"/>
                </a:cubicBezTo>
                <a:cubicBezTo>
                  <a:pt x="74" y="0"/>
                  <a:pt x="75" y="0"/>
                  <a:pt x="76" y="0"/>
                </a:cubicBezTo>
                <a:cubicBezTo>
                  <a:pt x="118" y="0"/>
                  <a:pt x="118" y="0"/>
                  <a:pt x="118" y="0"/>
                </a:cubicBezTo>
                <a:cubicBezTo>
                  <a:pt x="119" y="0"/>
                  <a:pt x="120" y="0"/>
                  <a:pt x="121" y="1"/>
                </a:cubicBezTo>
                <a:cubicBezTo>
                  <a:pt x="121" y="2"/>
                  <a:pt x="121" y="2"/>
                  <a:pt x="121" y="3"/>
                </a:cubicBezTo>
                <a:cubicBezTo>
                  <a:pt x="121" y="24"/>
                  <a:pt x="121" y="24"/>
                  <a:pt x="121" y="24"/>
                </a:cubicBezTo>
                <a:cubicBezTo>
                  <a:pt x="134" y="24"/>
                  <a:pt x="134" y="24"/>
                  <a:pt x="134" y="24"/>
                </a:cubicBezTo>
                <a:cubicBezTo>
                  <a:pt x="140" y="24"/>
                  <a:pt x="145" y="26"/>
                  <a:pt x="150" y="30"/>
                </a:cubicBezTo>
                <a:cubicBezTo>
                  <a:pt x="156" y="34"/>
                  <a:pt x="159" y="39"/>
                  <a:pt x="160" y="45"/>
                </a:cubicBezTo>
                <a:cubicBezTo>
                  <a:pt x="170" y="85"/>
                  <a:pt x="170" y="85"/>
                  <a:pt x="170" y="85"/>
                </a:cubicBezTo>
                <a:lnTo>
                  <a:pt x="173" y="85"/>
                </a:lnTo>
                <a:close/>
                <a:moveTo>
                  <a:pt x="20" y="126"/>
                </a:moveTo>
                <a:cubicBezTo>
                  <a:pt x="23" y="129"/>
                  <a:pt x="27" y="130"/>
                  <a:pt x="31" y="130"/>
                </a:cubicBezTo>
                <a:cubicBezTo>
                  <a:pt x="35" y="130"/>
                  <a:pt x="38" y="129"/>
                  <a:pt x="41" y="126"/>
                </a:cubicBezTo>
                <a:cubicBezTo>
                  <a:pt x="44" y="123"/>
                  <a:pt x="46" y="119"/>
                  <a:pt x="46" y="115"/>
                </a:cubicBezTo>
                <a:cubicBezTo>
                  <a:pt x="46" y="111"/>
                  <a:pt x="44" y="107"/>
                  <a:pt x="41" y="104"/>
                </a:cubicBezTo>
                <a:cubicBezTo>
                  <a:pt x="38" y="102"/>
                  <a:pt x="35" y="100"/>
                  <a:pt x="31" y="100"/>
                </a:cubicBezTo>
                <a:cubicBezTo>
                  <a:pt x="27" y="100"/>
                  <a:pt x="23" y="102"/>
                  <a:pt x="20" y="104"/>
                </a:cubicBezTo>
                <a:cubicBezTo>
                  <a:pt x="17" y="107"/>
                  <a:pt x="16" y="111"/>
                  <a:pt x="16" y="115"/>
                </a:cubicBezTo>
                <a:cubicBezTo>
                  <a:pt x="16" y="119"/>
                  <a:pt x="17" y="123"/>
                  <a:pt x="20" y="126"/>
                </a:cubicBezTo>
                <a:close/>
                <a:moveTo>
                  <a:pt x="49" y="85"/>
                </a:moveTo>
                <a:cubicBezTo>
                  <a:pt x="145" y="85"/>
                  <a:pt x="145" y="85"/>
                  <a:pt x="145" y="85"/>
                </a:cubicBezTo>
                <a:cubicBezTo>
                  <a:pt x="137" y="51"/>
                  <a:pt x="137" y="51"/>
                  <a:pt x="137" y="51"/>
                </a:cubicBezTo>
                <a:cubicBezTo>
                  <a:pt x="137" y="51"/>
                  <a:pt x="136" y="50"/>
                  <a:pt x="136" y="50"/>
                </a:cubicBezTo>
                <a:cubicBezTo>
                  <a:pt x="135" y="49"/>
                  <a:pt x="134" y="49"/>
                  <a:pt x="134" y="49"/>
                </a:cubicBezTo>
                <a:cubicBezTo>
                  <a:pt x="61" y="49"/>
                  <a:pt x="61" y="49"/>
                  <a:pt x="61" y="49"/>
                </a:cubicBezTo>
                <a:cubicBezTo>
                  <a:pt x="60" y="49"/>
                  <a:pt x="60" y="49"/>
                  <a:pt x="59" y="50"/>
                </a:cubicBezTo>
                <a:cubicBezTo>
                  <a:pt x="58" y="50"/>
                  <a:pt x="58" y="51"/>
                  <a:pt x="58" y="51"/>
                </a:cubicBezTo>
                <a:lnTo>
                  <a:pt x="49" y="85"/>
                </a:lnTo>
                <a:close/>
                <a:moveTo>
                  <a:pt x="153" y="126"/>
                </a:moveTo>
                <a:cubicBezTo>
                  <a:pt x="156" y="129"/>
                  <a:pt x="160" y="130"/>
                  <a:pt x="164" y="130"/>
                </a:cubicBezTo>
                <a:cubicBezTo>
                  <a:pt x="168" y="130"/>
                  <a:pt x="172" y="129"/>
                  <a:pt x="175" y="126"/>
                </a:cubicBezTo>
                <a:cubicBezTo>
                  <a:pt x="177" y="123"/>
                  <a:pt x="179" y="119"/>
                  <a:pt x="179" y="115"/>
                </a:cubicBezTo>
                <a:cubicBezTo>
                  <a:pt x="179" y="111"/>
                  <a:pt x="177" y="107"/>
                  <a:pt x="175" y="104"/>
                </a:cubicBezTo>
                <a:cubicBezTo>
                  <a:pt x="172" y="102"/>
                  <a:pt x="168" y="100"/>
                  <a:pt x="164" y="100"/>
                </a:cubicBezTo>
                <a:cubicBezTo>
                  <a:pt x="160" y="100"/>
                  <a:pt x="156" y="102"/>
                  <a:pt x="153" y="104"/>
                </a:cubicBezTo>
                <a:cubicBezTo>
                  <a:pt x="150" y="107"/>
                  <a:pt x="149" y="111"/>
                  <a:pt x="149" y="115"/>
                </a:cubicBezTo>
                <a:cubicBezTo>
                  <a:pt x="149" y="119"/>
                  <a:pt x="150" y="123"/>
                  <a:pt x="153" y="126"/>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2" name="Group 11">
            <a:extLst>
              <a:ext uri="{FF2B5EF4-FFF2-40B4-BE49-F238E27FC236}">
                <a16:creationId xmlns:a16="http://schemas.microsoft.com/office/drawing/2014/main" id="{C5D8CA52-4BC6-46A7-8924-AF8F93D3C98D}"/>
              </a:ext>
            </a:extLst>
          </p:cNvPr>
          <p:cNvGrpSpPr/>
          <p:nvPr/>
        </p:nvGrpSpPr>
        <p:grpSpPr>
          <a:xfrm>
            <a:off x="3475522" y="3796068"/>
            <a:ext cx="266495" cy="161564"/>
            <a:chOff x="3706813" y="5045076"/>
            <a:chExt cx="254001" cy="153988"/>
          </a:xfrm>
          <a:solidFill>
            <a:srgbClr val="002060"/>
          </a:solidFill>
        </p:grpSpPr>
        <p:sp>
          <p:nvSpPr>
            <p:cNvPr id="13" name="Freeform 676">
              <a:extLst>
                <a:ext uri="{FF2B5EF4-FFF2-40B4-BE49-F238E27FC236}">
                  <a16:creationId xmlns:a16="http://schemas.microsoft.com/office/drawing/2014/main" id="{E167C903-BEBA-44FF-BDCB-77B9C7AFB259}"/>
                </a:ext>
              </a:extLst>
            </p:cNvPr>
            <p:cNvSpPr>
              <a:spLocks noEditPoints="1"/>
            </p:cNvSpPr>
            <p:nvPr/>
          </p:nvSpPr>
          <p:spPr bwMode="auto">
            <a:xfrm>
              <a:off x="3754438" y="5045076"/>
              <a:ext cx="152400" cy="153988"/>
            </a:xfrm>
            <a:custGeom>
              <a:avLst/>
              <a:gdLst>
                <a:gd name="T0" fmla="*/ 53 w 107"/>
                <a:gd name="T1" fmla="*/ 108 h 108"/>
                <a:gd name="T2" fmla="*/ 0 w 107"/>
                <a:gd name="T3" fmla="*/ 54 h 108"/>
                <a:gd name="T4" fmla="*/ 53 w 107"/>
                <a:gd name="T5" fmla="*/ 0 h 108"/>
                <a:gd name="T6" fmla="*/ 107 w 107"/>
                <a:gd name="T7" fmla="*/ 54 h 108"/>
                <a:gd name="T8" fmla="*/ 53 w 107"/>
                <a:gd name="T9" fmla="*/ 108 h 108"/>
                <a:gd name="T10" fmla="*/ 53 w 107"/>
                <a:gd name="T11" fmla="*/ 5 h 108"/>
                <a:gd name="T12" fmla="*/ 4 w 107"/>
                <a:gd name="T13" fmla="*/ 54 h 108"/>
                <a:gd name="T14" fmla="*/ 53 w 107"/>
                <a:gd name="T15" fmla="*/ 103 h 108"/>
                <a:gd name="T16" fmla="*/ 102 w 107"/>
                <a:gd name="T17" fmla="*/ 54 h 108"/>
                <a:gd name="T18" fmla="*/ 53 w 107"/>
                <a:gd name="T19" fmla="*/ 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8">
                  <a:moveTo>
                    <a:pt x="53" y="108"/>
                  </a:moveTo>
                  <a:cubicBezTo>
                    <a:pt x="24" y="108"/>
                    <a:pt x="0" y="84"/>
                    <a:pt x="0" y="54"/>
                  </a:cubicBezTo>
                  <a:cubicBezTo>
                    <a:pt x="0" y="25"/>
                    <a:pt x="24" y="0"/>
                    <a:pt x="53" y="0"/>
                  </a:cubicBezTo>
                  <a:cubicBezTo>
                    <a:pt x="83" y="0"/>
                    <a:pt x="107" y="25"/>
                    <a:pt x="107" y="54"/>
                  </a:cubicBezTo>
                  <a:cubicBezTo>
                    <a:pt x="107" y="84"/>
                    <a:pt x="83" y="108"/>
                    <a:pt x="53" y="108"/>
                  </a:cubicBezTo>
                  <a:close/>
                  <a:moveTo>
                    <a:pt x="53" y="5"/>
                  </a:moveTo>
                  <a:cubicBezTo>
                    <a:pt x="26" y="5"/>
                    <a:pt x="4" y="27"/>
                    <a:pt x="4" y="54"/>
                  </a:cubicBezTo>
                  <a:cubicBezTo>
                    <a:pt x="4" y="81"/>
                    <a:pt x="26" y="103"/>
                    <a:pt x="53" y="103"/>
                  </a:cubicBezTo>
                  <a:cubicBezTo>
                    <a:pt x="80" y="103"/>
                    <a:pt x="102" y="81"/>
                    <a:pt x="102" y="54"/>
                  </a:cubicBezTo>
                  <a:cubicBezTo>
                    <a:pt x="102" y="27"/>
                    <a:pt x="80" y="5"/>
                    <a:pt x="53"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 name="Oval 677">
              <a:extLst>
                <a:ext uri="{FF2B5EF4-FFF2-40B4-BE49-F238E27FC236}">
                  <a16:creationId xmlns:a16="http://schemas.microsoft.com/office/drawing/2014/main" id="{6194C184-6DB0-4C5A-8273-A2FDD2146A54}"/>
                </a:ext>
              </a:extLst>
            </p:cNvPr>
            <p:cNvSpPr>
              <a:spLocks noChangeArrowheads="1"/>
            </p:cNvSpPr>
            <p:nvPr/>
          </p:nvSpPr>
          <p:spPr bwMode="auto">
            <a:xfrm>
              <a:off x="3765551" y="5057776"/>
              <a:ext cx="130175" cy="130175"/>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 name="Freeform 678">
              <a:extLst>
                <a:ext uri="{FF2B5EF4-FFF2-40B4-BE49-F238E27FC236}">
                  <a16:creationId xmlns:a16="http://schemas.microsoft.com/office/drawing/2014/main" id="{C8DBCF5E-0205-440E-BCBE-F114581D2122}"/>
                </a:ext>
              </a:extLst>
            </p:cNvPr>
            <p:cNvSpPr>
              <a:spLocks/>
            </p:cNvSpPr>
            <p:nvPr/>
          </p:nvSpPr>
          <p:spPr bwMode="auto">
            <a:xfrm>
              <a:off x="3706813" y="5054601"/>
              <a:ext cx="39688" cy="142875"/>
            </a:xfrm>
            <a:custGeom>
              <a:avLst/>
              <a:gdLst>
                <a:gd name="T0" fmla="*/ 24 w 28"/>
                <a:gd name="T1" fmla="*/ 0 h 100"/>
                <a:gd name="T2" fmla="*/ 22 w 28"/>
                <a:gd name="T3" fmla="*/ 26 h 100"/>
                <a:gd name="T4" fmla="*/ 16 w 28"/>
                <a:gd name="T5" fmla="*/ 26 h 100"/>
                <a:gd name="T6" fmla="*/ 16 w 28"/>
                <a:gd name="T7" fmla="*/ 0 h 100"/>
                <a:gd name="T8" fmla="*/ 12 w 28"/>
                <a:gd name="T9" fmla="*/ 0 h 100"/>
                <a:gd name="T10" fmla="*/ 11 w 28"/>
                <a:gd name="T11" fmla="*/ 26 h 100"/>
                <a:gd name="T12" fmla="*/ 6 w 28"/>
                <a:gd name="T13" fmla="*/ 26 h 100"/>
                <a:gd name="T14" fmla="*/ 4 w 28"/>
                <a:gd name="T15" fmla="*/ 0 h 100"/>
                <a:gd name="T16" fmla="*/ 0 w 28"/>
                <a:gd name="T17" fmla="*/ 0 h 100"/>
                <a:gd name="T18" fmla="*/ 0 w 28"/>
                <a:gd name="T19" fmla="*/ 27 h 100"/>
                <a:gd name="T20" fmla="*/ 0 w 28"/>
                <a:gd name="T21" fmla="*/ 27 h 100"/>
                <a:gd name="T22" fmla="*/ 10 w 28"/>
                <a:gd name="T23" fmla="*/ 38 h 100"/>
                <a:gd name="T24" fmla="*/ 10 w 28"/>
                <a:gd name="T25" fmla="*/ 38 h 100"/>
                <a:gd name="T26" fmla="*/ 10 w 28"/>
                <a:gd name="T27" fmla="*/ 56 h 100"/>
                <a:gd name="T28" fmla="*/ 10 w 28"/>
                <a:gd name="T29" fmla="*/ 56 h 100"/>
                <a:gd name="T30" fmla="*/ 10 w 28"/>
                <a:gd name="T31" fmla="*/ 95 h 100"/>
                <a:gd name="T32" fmla="*/ 19 w 28"/>
                <a:gd name="T33" fmla="*/ 95 h 100"/>
                <a:gd name="T34" fmla="*/ 19 w 28"/>
                <a:gd name="T35" fmla="*/ 56 h 100"/>
                <a:gd name="T36" fmla="*/ 19 w 28"/>
                <a:gd name="T37" fmla="*/ 56 h 100"/>
                <a:gd name="T38" fmla="*/ 19 w 28"/>
                <a:gd name="T39" fmla="*/ 38 h 100"/>
                <a:gd name="T40" fmla="*/ 28 w 28"/>
                <a:gd name="T41" fmla="*/ 27 h 100"/>
                <a:gd name="T42" fmla="*/ 28 w 28"/>
                <a:gd name="T43" fmla="*/ 27 h 100"/>
                <a:gd name="T44" fmla="*/ 28 w 28"/>
                <a:gd name="T45" fmla="*/ 0 h 100"/>
                <a:gd name="T46" fmla="*/ 24 w 28"/>
                <a:gd name="T4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100">
                  <a:moveTo>
                    <a:pt x="24" y="0"/>
                  </a:moveTo>
                  <a:cubicBezTo>
                    <a:pt x="22" y="26"/>
                    <a:pt x="22" y="26"/>
                    <a:pt x="22" y="26"/>
                  </a:cubicBezTo>
                  <a:cubicBezTo>
                    <a:pt x="16" y="26"/>
                    <a:pt x="16" y="26"/>
                    <a:pt x="16" y="26"/>
                  </a:cubicBezTo>
                  <a:cubicBezTo>
                    <a:pt x="16" y="0"/>
                    <a:pt x="16" y="0"/>
                    <a:pt x="16" y="0"/>
                  </a:cubicBezTo>
                  <a:cubicBezTo>
                    <a:pt x="12" y="0"/>
                    <a:pt x="12" y="0"/>
                    <a:pt x="12" y="0"/>
                  </a:cubicBezTo>
                  <a:cubicBezTo>
                    <a:pt x="11" y="26"/>
                    <a:pt x="11" y="26"/>
                    <a:pt x="11" y="26"/>
                  </a:cubicBezTo>
                  <a:cubicBezTo>
                    <a:pt x="6" y="26"/>
                    <a:pt x="6" y="26"/>
                    <a:pt x="6" y="26"/>
                  </a:cubicBezTo>
                  <a:cubicBezTo>
                    <a:pt x="4" y="0"/>
                    <a:pt x="4" y="0"/>
                    <a:pt x="4" y="0"/>
                  </a:cubicBezTo>
                  <a:cubicBezTo>
                    <a:pt x="0" y="0"/>
                    <a:pt x="0" y="0"/>
                    <a:pt x="0" y="0"/>
                  </a:cubicBezTo>
                  <a:cubicBezTo>
                    <a:pt x="0" y="27"/>
                    <a:pt x="0" y="27"/>
                    <a:pt x="0" y="27"/>
                  </a:cubicBezTo>
                  <a:cubicBezTo>
                    <a:pt x="0" y="27"/>
                    <a:pt x="0" y="27"/>
                    <a:pt x="0" y="27"/>
                  </a:cubicBezTo>
                  <a:cubicBezTo>
                    <a:pt x="0" y="35"/>
                    <a:pt x="4" y="36"/>
                    <a:pt x="10" y="38"/>
                  </a:cubicBezTo>
                  <a:cubicBezTo>
                    <a:pt x="10" y="38"/>
                    <a:pt x="10" y="38"/>
                    <a:pt x="10" y="38"/>
                  </a:cubicBezTo>
                  <a:cubicBezTo>
                    <a:pt x="10" y="56"/>
                    <a:pt x="10" y="56"/>
                    <a:pt x="10" y="56"/>
                  </a:cubicBezTo>
                  <a:cubicBezTo>
                    <a:pt x="10" y="56"/>
                    <a:pt x="10" y="56"/>
                    <a:pt x="10" y="56"/>
                  </a:cubicBezTo>
                  <a:cubicBezTo>
                    <a:pt x="10" y="95"/>
                    <a:pt x="10" y="95"/>
                    <a:pt x="10" y="95"/>
                  </a:cubicBezTo>
                  <a:cubicBezTo>
                    <a:pt x="15" y="100"/>
                    <a:pt x="19" y="95"/>
                    <a:pt x="19" y="95"/>
                  </a:cubicBezTo>
                  <a:cubicBezTo>
                    <a:pt x="19" y="56"/>
                    <a:pt x="19" y="56"/>
                    <a:pt x="19" y="56"/>
                  </a:cubicBezTo>
                  <a:cubicBezTo>
                    <a:pt x="19" y="56"/>
                    <a:pt x="19" y="56"/>
                    <a:pt x="19" y="56"/>
                  </a:cubicBezTo>
                  <a:cubicBezTo>
                    <a:pt x="19" y="38"/>
                    <a:pt x="19" y="38"/>
                    <a:pt x="19" y="38"/>
                  </a:cubicBezTo>
                  <a:cubicBezTo>
                    <a:pt x="19" y="38"/>
                    <a:pt x="28" y="35"/>
                    <a:pt x="28" y="27"/>
                  </a:cubicBezTo>
                  <a:cubicBezTo>
                    <a:pt x="28" y="27"/>
                    <a:pt x="28" y="27"/>
                    <a:pt x="28" y="27"/>
                  </a:cubicBezTo>
                  <a:cubicBezTo>
                    <a:pt x="28" y="0"/>
                    <a:pt x="28" y="0"/>
                    <a:pt x="28" y="0"/>
                  </a:cubicBezTo>
                  <a:lnTo>
                    <a:pt x="24"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 name="Freeform 679">
              <a:extLst>
                <a:ext uri="{FF2B5EF4-FFF2-40B4-BE49-F238E27FC236}">
                  <a16:creationId xmlns:a16="http://schemas.microsoft.com/office/drawing/2014/main" id="{3CF41AC1-9A09-4D1C-BDBF-F8AF98227FB5}"/>
                </a:ext>
              </a:extLst>
            </p:cNvPr>
            <p:cNvSpPr>
              <a:spLocks/>
            </p:cNvSpPr>
            <p:nvPr/>
          </p:nvSpPr>
          <p:spPr bwMode="auto">
            <a:xfrm>
              <a:off x="3921126" y="5051426"/>
              <a:ext cx="39688" cy="142875"/>
            </a:xfrm>
            <a:custGeom>
              <a:avLst/>
              <a:gdLst>
                <a:gd name="T0" fmla="*/ 12 w 28"/>
                <a:gd name="T1" fmla="*/ 0 h 100"/>
                <a:gd name="T2" fmla="*/ 6 w 28"/>
                <a:gd name="T3" fmla="*/ 0 h 100"/>
                <a:gd name="T4" fmla="*/ 0 w 28"/>
                <a:gd name="T5" fmla="*/ 0 h 100"/>
                <a:gd name="T6" fmla="*/ 0 w 28"/>
                <a:gd name="T7" fmla="*/ 100 h 100"/>
                <a:gd name="T8" fmla="*/ 12 w 28"/>
                <a:gd name="T9" fmla="*/ 100 h 100"/>
                <a:gd name="T10" fmla="*/ 12 w 28"/>
                <a:gd name="T11" fmla="*/ 47 h 100"/>
                <a:gd name="T12" fmla="*/ 22 w 28"/>
                <a:gd name="T13" fmla="*/ 47 h 100"/>
                <a:gd name="T14" fmla="*/ 12 w 28"/>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00">
                  <a:moveTo>
                    <a:pt x="12" y="0"/>
                  </a:moveTo>
                  <a:cubicBezTo>
                    <a:pt x="6" y="0"/>
                    <a:pt x="6" y="0"/>
                    <a:pt x="6" y="0"/>
                  </a:cubicBezTo>
                  <a:cubicBezTo>
                    <a:pt x="0" y="0"/>
                    <a:pt x="0" y="0"/>
                    <a:pt x="0" y="0"/>
                  </a:cubicBezTo>
                  <a:cubicBezTo>
                    <a:pt x="0" y="100"/>
                    <a:pt x="0" y="100"/>
                    <a:pt x="0" y="100"/>
                  </a:cubicBezTo>
                  <a:cubicBezTo>
                    <a:pt x="12" y="100"/>
                    <a:pt x="12" y="100"/>
                    <a:pt x="12" y="100"/>
                  </a:cubicBezTo>
                  <a:cubicBezTo>
                    <a:pt x="12" y="47"/>
                    <a:pt x="12" y="47"/>
                    <a:pt x="12" y="47"/>
                  </a:cubicBezTo>
                  <a:cubicBezTo>
                    <a:pt x="22" y="47"/>
                    <a:pt x="22" y="47"/>
                    <a:pt x="22" y="47"/>
                  </a:cubicBezTo>
                  <a:cubicBezTo>
                    <a:pt x="28" y="21"/>
                    <a:pt x="12" y="0"/>
                    <a:pt x="12"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pic>
        <p:nvPicPr>
          <p:cNvPr id="18" name="Graphic 17" descr="Hike">
            <a:extLst>
              <a:ext uri="{FF2B5EF4-FFF2-40B4-BE49-F238E27FC236}">
                <a16:creationId xmlns:a16="http://schemas.microsoft.com/office/drawing/2014/main" id="{1061FBA0-D8DD-40B5-A5B5-9CCFF981D17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506623" y="4369654"/>
            <a:ext cx="252135" cy="252135"/>
          </a:xfrm>
          <a:prstGeom prst="rect">
            <a:avLst/>
          </a:prstGeom>
        </p:spPr>
      </p:pic>
      <p:sp>
        <p:nvSpPr>
          <p:cNvPr id="19" name="Freeform 70">
            <a:extLst>
              <a:ext uri="{FF2B5EF4-FFF2-40B4-BE49-F238E27FC236}">
                <a16:creationId xmlns:a16="http://schemas.microsoft.com/office/drawing/2014/main" id="{BC644758-2ABB-4296-8456-D895266C30A8}"/>
              </a:ext>
            </a:extLst>
          </p:cNvPr>
          <p:cNvSpPr>
            <a:spLocks noEditPoints="1"/>
          </p:cNvSpPr>
          <p:nvPr/>
        </p:nvSpPr>
        <p:spPr bwMode="auto">
          <a:xfrm>
            <a:off x="3548465" y="4077525"/>
            <a:ext cx="168452" cy="207204"/>
          </a:xfrm>
          <a:custGeom>
            <a:avLst/>
            <a:gdLst>
              <a:gd name="T0" fmla="*/ 2147483646 w 208"/>
              <a:gd name="T1" fmla="*/ 2147483646 h 256"/>
              <a:gd name="T2" fmla="*/ 2147483646 w 208"/>
              <a:gd name="T3" fmla="*/ 2147483646 h 256"/>
              <a:gd name="T4" fmla="*/ 0 w 208"/>
              <a:gd name="T5" fmla="*/ 2147483646 h 256"/>
              <a:gd name="T6" fmla="*/ 0 w 208"/>
              <a:gd name="T7" fmla="*/ 2147483646 h 256"/>
              <a:gd name="T8" fmla="*/ 2147483646 w 208"/>
              <a:gd name="T9" fmla="*/ 2147483646 h 256"/>
              <a:gd name="T10" fmla="*/ 2147483646 w 208"/>
              <a:gd name="T11" fmla="*/ 2147483646 h 256"/>
              <a:gd name="T12" fmla="*/ 2147483646 w 208"/>
              <a:gd name="T13" fmla="*/ 2147483646 h 256"/>
              <a:gd name="T14" fmla="*/ 0 w 208"/>
              <a:gd name="T15" fmla="*/ 2147483646 h 256"/>
              <a:gd name="T16" fmla="*/ 2147483646 w 208"/>
              <a:gd name="T17" fmla="*/ 2147483646 h 256"/>
              <a:gd name="T18" fmla="*/ 2147483646 w 208"/>
              <a:gd name="T19" fmla="*/ 2147483646 h 256"/>
              <a:gd name="T20" fmla="*/ 2147483646 w 208"/>
              <a:gd name="T21" fmla="*/ 0 h 256"/>
              <a:gd name="T22" fmla="*/ 2147483646 w 208"/>
              <a:gd name="T23" fmla="*/ 2147483646 h 256"/>
              <a:gd name="T24" fmla="*/ 2147483646 w 208"/>
              <a:gd name="T25" fmla="*/ 2147483646 h 256"/>
              <a:gd name="T26" fmla="*/ 2147483646 w 208"/>
              <a:gd name="T27" fmla="*/ 2147483646 h 256"/>
              <a:gd name="T28" fmla="*/ 2147483646 w 208"/>
              <a:gd name="T29" fmla="*/ 2147483646 h 256"/>
              <a:gd name="T30" fmla="*/ 0 w 208"/>
              <a:gd name="T31" fmla="*/ 2147483646 h 256"/>
              <a:gd name="T32" fmla="*/ 0 w 208"/>
              <a:gd name="T33" fmla="*/ 2147483646 h 256"/>
              <a:gd name="T34" fmla="*/ 2147483646 w 208"/>
              <a:gd name="T35" fmla="*/ 2147483646 h 256"/>
              <a:gd name="T36" fmla="*/ 2147483646 w 208"/>
              <a:gd name="T37" fmla="*/ 2147483646 h 256"/>
              <a:gd name="T38" fmla="*/ 2147483646 w 208"/>
              <a:gd name="T39" fmla="*/ 2147483646 h 256"/>
              <a:gd name="T40" fmla="*/ 2147483646 w 208"/>
              <a:gd name="T41" fmla="*/ 2147483646 h 2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8" h="256">
                <a:moveTo>
                  <a:pt x="196" y="256"/>
                </a:moveTo>
                <a:cubicBezTo>
                  <a:pt x="12" y="256"/>
                  <a:pt x="12" y="256"/>
                  <a:pt x="12" y="256"/>
                </a:cubicBezTo>
                <a:cubicBezTo>
                  <a:pt x="5" y="256"/>
                  <a:pt x="0" y="251"/>
                  <a:pt x="0" y="244"/>
                </a:cubicBezTo>
                <a:cubicBezTo>
                  <a:pt x="0" y="232"/>
                  <a:pt x="0" y="232"/>
                  <a:pt x="0" y="232"/>
                </a:cubicBezTo>
                <a:cubicBezTo>
                  <a:pt x="208" y="232"/>
                  <a:pt x="208" y="232"/>
                  <a:pt x="208" y="232"/>
                </a:cubicBezTo>
                <a:cubicBezTo>
                  <a:pt x="208" y="244"/>
                  <a:pt x="208" y="244"/>
                  <a:pt x="208" y="244"/>
                </a:cubicBezTo>
                <a:cubicBezTo>
                  <a:pt x="208" y="251"/>
                  <a:pt x="203" y="256"/>
                  <a:pt x="196" y="256"/>
                </a:cubicBezTo>
                <a:moveTo>
                  <a:pt x="0" y="72"/>
                </a:moveTo>
                <a:cubicBezTo>
                  <a:pt x="0" y="65"/>
                  <a:pt x="5" y="60"/>
                  <a:pt x="12" y="60"/>
                </a:cubicBezTo>
                <a:cubicBezTo>
                  <a:pt x="44" y="60"/>
                  <a:pt x="44" y="60"/>
                  <a:pt x="44" y="60"/>
                </a:cubicBezTo>
                <a:cubicBezTo>
                  <a:pt x="44" y="27"/>
                  <a:pt x="71" y="0"/>
                  <a:pt x="104" y="0"/>
                </a:cubicBezTo>
                <a:cubicBezTo>
                  <a:pt x="137" y="0"/>
                  <a:pt x="164" y="27"/>
                  <a:pt x="164" y="60"/>
                </a:cubicBezTo>
                <a:cubicBezTo>
                  <a:pt x="196" y="60"/>
                  <a:pt x="196" y="60"/>
                  <a:pt x="196" y="60"/>
                </a:cubicBezTo>
                <a:cubicBezTo>
                  <a:pt x="203" y="60"/>
                  <a:pt x="208" y="65"/>
                  <a:pt x="208" y="72"/>
                </a:cubicBezTo>
                <a:cubicBezTo>
                  <a:pt x="208" y="220"/>
                  <a:pt x="208" y="220"/>
                  <a:pt x="208" y="220"/>
                </a:cubicBezTo>
                <a:cubicBezTo>
                  <a:pt x="0" y="220"/>
                  <a:pt x="0" y="220"/>
                  <a:pt x="0" y="220"/>
                </a:cubicBezTo>
                <a:lnTo>
                  <a:pt x="0" y="72"/>
                </a:lnTo>
                <a:close/>
                <a:moveTo>
                  <a:pt x="140" y="60"/>
                </a:moveTo>
                <a:cubicBezTo>
                  <a:pt x="140" y="40"/>
                  <a:pt x="124" y="24"/>
                  <a:pt x="104" y="24"/>
                </a:cubicBezTo>
                <a:cubicBezTo>
                  <a:pt x="84" y="24"/>
                  <a:pt x="68" y="40"/>
                  <a:pt x="68" y="60"/>
                </a:cubicBezTo>
                <a:lnTo>
                  <a:pt x="140" y="60"/>
                </a:lnTo>
                <a:close/>
              </a:path>
            </a:pathLst>
          </a:custGeom>
          <a:solidFill>
            <a:srgbClr val="002060"/>
          </a:solidFill>
          <a:ln>
            <a:noFill/>
          </a:ln>
        </p:spPr>
        <p:txBody>
          <a:bodyPr/>
          <a:lstStyle/>
          <a:p>
            <a:endParaRPr lang="th-TH"/>
          </a:p>
        </p:txBody>
      </p:sp>
      <p:sp>
        <p:nvSpPr>
          <p:cNvPr id="20" name="TextBox 19">
            <a:extLst>
              <a:ext uri="{FF2B5EF4-FFF2-40B4-BE49-F238E27FC236}">
                <a16:creationId xmlns:a16="http://schemas.microsoft.com/office/drawing/2014/main" id="{A16EA31D-EDDA-4885-A312-CF70342D6DCB}"/>
              </a:ext>
            </a:extLst>
          </p:cNvPr>
          <p:cNvSpPr txBox="1"/>
          <p:nvPr/>
        </p:nvSpPr>
        <p:spPr>
          <a:xfrm>
            <a:off x="572131" y="2376491"/>
            <a:ext cx="2634208" cy="503921"/>
          </a:xfrm>
          <a:prstGeom prst="rect">
            <a:avLst/>
          </a:prstGeom>
          <a:noFill/>
        </p:spPr>
        <p:txBody>
          <a:bodyPr wrap="square" rtlCol="0">
            <a:spAutoFit/>
          </a:bodyPr>
          <a:lstStyle/>
          <a:p>
            <a:pPr>
              <a:lnSpc>
                <a:spcPts val="1733"/>
              </a:lnSpc>
              <a:defRPr/>
            </a:pPr>
            <a:r>
              <a:rPr lang="en-US" sz="1100" b="1" dirty="0">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Middleton captured $176 million in visitor spending in 2019.</a:t>
            </a:r>
          </a:p>
        </p:txBody>
      </p:sp>
      <p:sp>
        <p:nvSpPr>
          <p:cNvPr id="21" name="TextBox 20">
            <a:extLst>
              <a:ext uri="{FF2B5EF4-FFF2-40B4-BE49-F238E27FC236}">
                <a16:creationId xmlns:a16="http://schemas.microsoft.com/office/drawing/2014/main" id="{F20EA1D9-3E6D-4880-BA7A-D4428C044BC7}"/>
              </a:ext>
            </a:extLst>
          </p:cNvPr>
          <p:cNvSpPr txBox="1"/>
          <p:nvPr/>
        </p:nvSpPr>
        <p:spPr>
          <a:xfrm>
            <a:off x="3123210" y="5572157"/>
            <a:ext cx="3991154" cy="207749"/>
          </a:xfrm>
          <a:prstGeom prst="rect">
            <a:avLst/>
          </a:prstGeom>
          <a:noFill/>
        </p:spPr>
        <p:txBody>
          <a:bodyPr wrap="square" rtlCol="0">
            <a:spAutoFit/>
          </a:bodyPr>
          <a:lstStyle/>
          <a:p>
            <a:r>
              <a:rPr lang="en-US" sz="750" dirty="0">
                <a:solidFill>
                  <a:schemeClr val="tx1">
                    <a:lumMod val="50000"/>
                    <a:lumOff val="50000"/>
                  </a:schemeClr>
                </a:solidFill>
                <a:latin typeface="lato" panose="020F0502020204030203"/>
                <a:cs typeface="Arial" panose="020B0604020202020204" pitchFamily="34" charset="0"/>
              </a:rPr>
              <a:t>Source: Tourism Economics</a:t>
            </a:r>
          </a:p>
        </p:txBody>
      </p:sp>
    </p:spTree>
    <p:extLst>
      <p:ext uri="{BB962C8B-B14F-4D97-AF65-F5344CB8AC3E}">
        <p14:creationId xmlns:p14="http://schemas.microsoft.com/office/powerpoint/2010/main" val="2705685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4BCF19-2C7C-458E-B5D5-7BD9A8F101D8}"/>
              </a:ext>
            </a:extLst>
          </p:cNvPr>
          <p:cNvSpPr txBox="1"/>
          <p:nvPr/>
        </p:nvSpPr>
        <p:spPr>
          <a:xfrm>
            <a:off x="639648" y="1181968"/>
            <a:ext cx="3589452" cy="333425"/>
          </a:xfrm>
          <a:prstGeom prst="rect">
            <a:avLst/>
          </a:prstGeom>
          <a:noFill/>
          <a:ln>
            <a:noFill/>
          </a:ln>
        </p:spPr>
        <p:txBody>
          <a:bodyPr wrap="square" lIns="0" tIns="0" rIns="0" bIns="0" rtlCol="0" anchor="ctr" anchorCtr="0">
            <a:spAutoFit/>
          </a:bodyPr>
          <a:lstStyle/>
          <a:p>
            <a:pPr>
              <a:lnSpc>
                <a:spcPts val="2625"/>
              </a:lnSpc>
            </a:pPr>
            <a:r>
              <a:rPr lang="en-US" sz="2400" b="1" dirty="0">
                <a:solidFill>
                  <a:srgbClr val="002060"/>
                </a:solidFill>
                <a:latin typeface="Lato Black" panose="020F0A02020204030203" pitchFamily="34" charset="0"/>
              </a:rPr>
              <a:t>ECONOMIC IMPACTS</a:t>
            </a:r>
          </a:p>
        </p:txBody>
      </p:sp>
      <p:sp>
        <p:nvSpPr>
          <p:cNvPr id="4" name="TextBox 3">
            <a:extLst>
              <a:ext uri="{FF2B5EF4-FFF2-40B4-BE49-F238E27FC236}">
                <a16:creationId xmlns:a16="http://schemas.microsoft.com/office/drawing/2014/main" id="{B77F6523-3775-409C-A106-1AF35E093C62}"/>
              </a:ext>
            </a:extLst>
          </p:cNvPr>
          <p:cNvSpPr txBox="1"/>
          <p:nvPr/>
        </p:nvSpPr>
        <p:spPr>
          <a:xfrm>
            <a:off x="647700" y="1516426"/>
            <a:ext cx="4354068" cy="230832"/>
          </a:xfrm>
          <a:prstGeom prst="rect">
            <a:avLst/>
          </a:prstGeom>
          <a:noFill/>
        </p:spPr>
        <p:txBody>
          <a:bodyPr wrap="square" lIns="0" tIns="0" rIns="0" bIns="0" rtlCol="0">
            <a:spAutoFit/>
          </a:bodyPr>
          <a:lstStyle/>
          <a:p>
            <a:r>
              <a:rPr lang="en-US" sz="1500" dirty="0">
                <a:solidFill>
                  <a:schemeClr val="tx1">
                    <a:lumMod val="50000"/>
                    <a:lumOff val="50000"/>
                  </a:schemeClr>
                </a:solidFill>
                <a:latin typeface="Lato" panose="020B0604020202020204" charset="0"/>
                <a:ea typeface="Lato" panose="020B0604020202020204" charset="0"/>
                <a:cs typeface="Lato" panose="020B0604020202020204" charset="0"/>
              </a:rPr>
              <a:t>Spend, employment and income impacts</a:t>
            </a:r>
          </a:p>
        </p:txBody>
      </p:sp>
      <p:sp>
        <p:nvSpPr>
          <p:cNvPr id="5" name="TextBox 4">
            <a:extLst>
              <a:ext uri="{FF2B5EF4-FFF2-40B4-BE49-F238E27FC236}">
                <a16:creationId xmlns:a16="http://schemas.microsoft.com/office/drawing/2014/main" id="{2A663ABA-57B1-4DC7-BE52-72387B623D51}"/>
              </a:ext>
            </a:extLst>
          </p:cNvPr>
          <p:cNvSpPr txBox="1"/>
          <p:nvPr/>
        </p:nvSpPr>
        <p:spPr>
          <a:xfrm>
            <a:off x="542925" y="2209955"/>
            <a:ext cx="2473407" cy="2463238"/>
          </a:xfrm>
          <a:prstGeom prst="rect">
            <a:avLst/>
          </a:prstGeom>
          <a:noFill/>
        </p:spPr>
        <p:txBody>
          <a:bodyPr wrap="square" rtlCol="0">
            <a:spAutoFit/>
          </a:bodyPr>
          <a:lstStyle/>
          <a:p>
            <a:pPr>
              <a:lnSpc>
                <a:spcPts val="1733"/>
              </a:lnSpc>
              <a:defRPr/>
            </a:pPr>
            <a:r>
              <a:rPr lang="en-US" sz="1000" dirty="0">
                <a:latin typeface="Lato" panose="020B0604020202020204" charset="0"/>
                <a:ea typeface="Lato" panose="020B0604020202020204" charset="0"/>
                <a:cs typeface="Lato" panose="020B0604020202020204" charset="0"/>
              </a:rPr>
              <a:t>Despite the spending decline, visitor spending in Middleton remains at around 1.3% of state-wide visitor spending totals.</a:t>
            </a:r>
          </a:p>
          <a:p>
            <a:pPr>
              <a:lnSpc>
                <a:spcPts val="1733"/>
              </a:lnSpc>
              <a:defRPr/>
            </a:pPr>
            <a:endParaRPr lang="en-US" sz="1000" dirty="0">
              <a:latin typeface="Lato" panose="020B0604020202020204" charset="0"/>
              <a:ea typeface="Lato" panose="020B0604020202020204" charset="0"/>
              <a:cs typeface="Lato" panose="020B0604020202020204" charset="0"/>
            </a:endParaRPr>
          </a:p>
          <a:p>
            <a:pPr>
              <a:lnSpc>
                <a:spcPts val="1733"/>
              </a:lnSpc>
              <a:defRPr/>
            </a:pPr>
            <a:r>
              <a:rPr lang="en-US" sz="1000" dirty="0">
                <a:latin typeface="Lato" panose="020B0604020202020204" charset="0"/>
                <a:ea typeface="Lato" panose="020B0604020202020204" charset="0"/>
                <a:cs typeface="Lato" panose="020B0604020202020204" charset="0"/>
              </a:rPr>
              <a:t>In 2019, there were 50 more jobs supported by visitor activity than in 2015.</a:t>
            </a:r>
          </a:p>
          <a:p>
            <a:pPr>
              <a:lnSpc>
                <a:spcPts val="1733"/>
              </a:lnSpc>
              <a:defRPr/>
            </a:pPr>
            <a:endParaRPr lang="en-US" sz="1000" dirty="0">
              <a:latin typeface="Lato" panose="020B0604020202020204" charset="0"/>
              <a:ea typeface="Lato" panose="020B0604020202020204" charset="0"/>
              <a:cs typeface="Lato" panose="020B0604020202020204" charset="0"/>
            </a:endParaRPr>
          </a:p>
          <a:p>
            <a:pPr>
              <a:lnSpc>
                <a:spcPts val="1733"/>
              </a:lnSpc>
              <a:defRPr/>
            </a:pPr>
            <a:r>
              <a:rPr lang="en-US" sz="1000" dirty="0">
                <a:latin typeface="Lato" panose="020B0604020202020204" charset="0"/>
                <a:ea typeface="Lato" panose="020B0604020202020204" charset="0"/>
                <a:cs typeface="Lato" panose="020B0604020202020204" charset="0"/>
              </a:rPr>
              <a:t>Total income earned by jobs supported by visitor spending in Middleton has grown by $30 million since 2015.</a:t>
            </a:r>
          </a:p>
        </p:txBody>
      </p:sp>
      <p:sp>
        <p:nvSpPr>
          <p:cNvPr id="7" name="TextBox 6">
            <a:extLst>
              <a:ext uri="{FF2B5EF4-FFF2-40B4-BE49-F238E27FC236}">
                <a16:creationId xmlns:a16="http://schemas.microsoft.com/office/drawing/2014/main" id="{1729B6CF-B365-4207-ADC3-B624D74A2726}"/>
              </a:ext>
            </a:extLst>
          </p:cNvPr>
          <p:cNvSpPr txBox="1"/>
          <p:nvPr/>
        </p:nvSpPr>
        <p:spPr>
          <a:xfrm>
            <a:off x="3494748" y="1984524"/>
            <a:ext cx="4183380" cy="295594"/>
          </a:xfrm>
          <a:prstGeom prst="rect">
            <a:avLst/>
          </a:prstGeom>
          <a:noFill/>
        </p:spPr>
        <p:txBody>
          <a:bodyPr wrap="square" rtlCol="0">
            <a:spAutoFit/>
          </a:bodyPr>
          <a:lstStyle/>
          <a:p>
            <a:pPr>
              <a:lnSpc>
                <a:spcPts val="1733"/>
              </a:lnSpc>
              <a:defRPr/>
            </a:pPr>
            <a:r>
              <a:rPr lang="en-US" sz="1200" b="1" dirty="0">
                <a:solidFill>
                  <a:schemeClr val="accent5">
                    <a:lumMod val="50000"/>
                  </a:schemeClr>
                </a:solidFill>
                <a:latin typeface="Lato" panose="020B0604020202020204" charset="0"/>
                <a:ea typeface="Lato" panose="020B0604020202020204" charset="0"/>
                <a:cs typeface="Lato" panose="020B0604020202020204" charset="0"/>
              </a:rPr>
              <a:t>Total impact comparisons</a:t>
            </a:r>
          </a:p>
        </p:txBody>
      </p:sp>
      <p:sp>
        <p:nvSpPr>
          <p:cNvPr id="9" name="TextBox 8">
            <a:extLst>
              <a:ext uri="{FF2B5EF4-FFF2-40B4-BE49-F238E27FC236}">
                <a16:creationId xmlns:a16="http://schemas.microsoft.com/office/drawing/2014/main" id="{E0BB2B53-275F-45EB-872A-FA798FCB0603}"/>
              </a:ext>
            </a:extLst>
          </p:cNvPr>
          <p:cNvSpPr txBox="1"/>
          <p:nvPr/>
        </p:nvSpPr>
        <p:spPr>
          <a:xfrm>
            <a:off x="3494748" y="4833985"/>
            <a:ext cx="3991154" cy="207749"/>
          </a:xfrm>
          <a:prstGeom prst="rect">
            <a:avLst/>
          </a:prstGeom>
          <a:noFill/>
        </p:spPr>
        <p:txBody>
          <a:bodyPr wrap="square" rtlCol="0">
            <a:spAutoFit/>
          </a:bodyPr>
          <a:lstStyle/>
          <a:p>
            <a:r>
              <a:rPr lang="en-US" sz="750" dirty="0">
                <a:solidFill>
                  <a:schemeClr val="tx1">
                    <a:lumMod val="50000"/>
                    <a:lumOff val="50000"/>
                  </a:schemeClr>
                </a:solidFill>
                <a:latin typeface="lato" panose="020F0502020204030203"/>
                <a:cs typeface="Arial" panose="020B0604020202020204" pitchFamily="34" charset="0"/>
              </a:rPr>
              <a:t>Source: Tourism Economics</a:t>
            </a:r>
          </a:p>
        </p:txBody>
      </p:sp>
      <p:pic>
        <p:nvPicPr>
          <p:cNvPr id="6" name="Picture 5">
            <a:extLst>
              <a:ext uri="{FF2B5EF4-FFF2-40B4-BE49-F238E27FC236}">
                <a16:creationId xmlns:a16="http://schemas.microsoft.com/office/drawing/2014/main" id="{1F4C0F36-8DB1-4A35-9E0E-C3C046079641}"/>
              </a:ext>
            </a:extLst>
          </p:cNvPr>
          <p:cNvPicPr/>
          <p:nvPr/>
        </p:nvPicPr>
        <p:blipFill>
          <a:blip r:embed="rId2"/>
          <a:stretch>
            <a:fillRect/>
          </a:stretch>
        </p:blipFill>
        <p:spPr>
          <a:xfrm>
            <a:off x="3563938" y="2289175"/>
            <a:ext cx="4978400" cy="2387600"/>
          </a:xfrm>
          <a:prstGeom prst="rect">
            <a:avLst/>
          </a:prstGeom>
        </p:spPr>
      </p:pic>
    </p:spTree>
    <p:extLst>
      <p:ext uri="{BB962C8B-B14F-4D97-AF65-F5344CB8AC3E}">
        <p14:creationId xmlns:p14="http://schemas.microsoft.com/office/powerpoint/2010/main" val="3558088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9C62D7-7ED6-4C5D-A3E8-E3A8859F6688}"/>
              </a:ext>
            </a:extLst>
          </p:cNvPr>
          <p:cNvSpPr txBox="1"/>
          <p:nvPr/>
        </p:nvSpPr>
        <p:spPr>
          <a:xfrm>
            <a:off x="639648" y="1181968"/>
            <a:ext cx="3589452" cy="333425"/>
          </a:xfrm>
          <a:prstGeom prst="rect">
            <a:avLst/>
          </a:prstGeom>
          <a:noFill/>
          <a:ln>
            <a:noFill/>
          </a:ln>
        </p:spPr>
        <p:txBody>
          <a:bodyPr wrap="square" lIns="0" tIns="0" rIns="0" bIns="0" rtlCol="0" anchor="ctr" anchorCtr="0">
            <a:spAutoFit/>
          </a:bodyPr>
          <a:lstStyle/>
          <a:p>
            <a:pPr>
              <a:lnSpc>
                <a:spcPts val="2625"/>
              </a:lnSpc>
            </a:pPr>
            <a:r>
              <a:rPr lang="en-US" sz="2400" b="1" dirty="0">
                <a:solidFill>
                  <a:srgbClr val="002060"/>
                </a:solidFill>
                <a:latin typeface="Lato Black" panose="020F0A02020204030203" pitchFamily="34" charset="0"/>
              </a:rPr>
              <a:t>ECONOMIC IMPACTS</a:t>
            </a:r>
          </a:p>
        </p:txBody>
      </p:sp>
      <p:sp>
        <p:nvSpPr>
          <p:cNvPr id="3" name="TextBox 2">
            <a:extLst>
              <a:ext uri="{FF2B5EF4-FFF2-40B4-BE49-F238E27FC236}">
                <a16:creationId xmlns:a16="http://schemas.microsoft.com/office/drawing/2014/main" id="{6B973330-83EF-460F-A287-A68FEEDB9EBB}"/>
              </a:ext>
            </a:extLst>
          </p:cNvPr>
          <p:cNvSpPr txBox="1"/>
          <p:nvPr/>
        </p:nvSpPr>
        <p:spPr>
          <a:xfrm>
            <a:off x="658681" y="1515393"/>
            <a:ext cx="2987807" cy="230832"/>
          </a:xfrm>
          <a:prstGeom prst="rect">
            <a:avLst/>
          </a:prstGeom>
          <a:noFill/>
        </p:spPr>
        <p:txBody>
          <a:bodyPr wrap="square" lIns="0" tIns="0" rIns="0" bIns="0" rtlCol="0">
            <a:spAutoFit/>
          </a:bodyPr>
          <a:lstStyle/>
          <a:p>
            <a:r>
              <a:rPr lang="en-US" sz="1500" dirty="0">
                <a:solidFill>
                  <a:schemeClr val="tx1">
                    <a:lumMod val="50000"/>
                    <a:lumOff val="50000"/>
                  </a:schemeClr>
                </a:solidFill>
                <a:latin typeface="Lato" panose="020B0604020202020204" charset="0"/>
                <a:ea typeface="Lato" panose="020B0604020202020204" charset="0"/>
                <a:cs typeface="Lato" panose="020B0604020202020204" charset="0"/>
              </a:rPr>
              <a:t>Fiscal (tax)</a:t>
            </a:r>
          </a:p>
        </p:txBody>
      </p:sp>
      <p:sp>
        <p:nvSpPr>
          <p:cNvPr id="4" name="TextBox 3">
            <a:extLst>
              <a:ext uri="{FF2B5EF4-FFF2-40B4-BE49-F238E27FC236}">
                <a16:creationId xmlns:a16="http://schemas.microsoft.com/office/drawing/2014/main" id="{42503F45-CA38-468E-B5FF-B96785017377}"/>
              </a:ext>
            </a:extLst>
          </p:cNvPr>
          <p:cNvSpPr txBox="1"/>
          <p:nvPr/>
        </p:nvSpPr>
        <p:spPr>
          <a:xfrm>
            <a:off x="639648" y="2447462"/>
            <a:ext cx="2604036" cy="719171"/>
          </a:xfrm>
          <a:prstGeom prst="rect">
            <a:avLst/>
          </a:prstGeom>
          <a:noFill/>
        </p:spPr>
        <p:txBody>
          <a:bodyPr wrap="square" rtlCol="0">
            <a:spAutoFit/>
          </a:bodyPr>
          <a:lstStyle/>
          <a:p>
            <a:pPr>
              <a:lnSpc>
                <a:spcPts val="1733"/>
              </a:lnSpc>
              <a:defRPr/>
            </a:pPr>
            <a:r>
              <a:rPr lang="en-US" sz="1000" dirty="0">
                <a:latin typeface="Lato" panose="020B0604020202020204" charset="0"/>
                <a:ea typeface="Lato" panose="020B0604020202020204" charset="0"/>
                <a:cs typeface="Lato" panose="020B0604020202020204" charset="0"/>
              </a:rPr>
              <a:t>Visitor spending, visitor supported jobs, and business sales generated $35 million in state and local governmental revenues. </a:t>
            </a:r>
          </a:p>
        </p:txBody>
      </p:sp>
      <p:sp>
        <p:nvSpPr>
          <p:cNvPr id="8" name="TextBox 7">
            <a:extLst>
              <a:ext uri="{FF2B5EF4-FFF2-40B4-BE49-F238E27FC236}">
                <a16:creationId xmlns:a16="http://schemas.microsoft.com/office/drawing/2014/main" id="{45B919BA-0B4C-4C52-AF6B-93BFAA0D82AC}"/>
              </a:ext>
            </a:extLst>
          </p:cNvPr>
          <p:cNvSpPr txBox="1"/>
          <p:nvPr/>
        </p:nvSpPr>
        <p:spPr>
          <a:xfrm>
            <a:off x="3475038" y="4191701"/>
            <a:ext cx="3991154" cy="207749"/>
          </a:xfrm>
          <a:prstGeom prst="rect">
            <a:avLst/>
          </a:prstGeom>
          <a:noFill/>
        </p:spPr>
        <p:txBody>
          <a:bodyPr wrap="square" rtlCol="0">
            <a:spAutoFit/>
          </a:bodyPr>
          <a:lstStyle/>
          <a:p>
            <a:r>
              <a:rPr lang="en-US" sz="750" dirty="0">
                <a:solidFill>
                  <a:schemeClr val="tx1">
                    <a:lumMod val="50000"/>
                    <a:lumOff val="50000"/>
                  </a:schemeClr>
                </a:solidFill>
                <a:latin typeface="lato" panose="020F0502020204030203"/>
                <a:cs typeface="Arial" panose="020B0604020202020204" pitchFamily="34" charset="0"/>
              </a:rPr>
              <a:t>Source: Tourism Economics, IMPLAN, Dane County Department of Revenue</a:t>
            </a:r>
          </a:p>
        </p:txBody>
      </p:sp>
      <p:pic>
        <p:nvPicPr>
          <p:cNvPr id="6" name="Picture 5">
            <a:extLst>
              <a:ext uri="{FF2B5EF4-FFF2-40B4-BE49-F238E27FC236}">
                <a16:creationId xmlns:a16="http://schemas.microsoft.com/office/drawing/2014/main" id="{E3D4C56F-5AB5-4EC7-BB79-E47F0F3ACBFD}"/>
              </a:ext>
            </a:extLst>
          </p:cNvPr>
          <p:cNvPicPr/>
          <p:nvPr/>
        </p:nvPicPr>
        <p:blipFill>
          <a:blip r:embed="rId2"/>
          <a:stretch>
            <a:fillRect/>
          </a:stretch>
        </p:blipFill>
        <p:spPr>
          <a:xfrm>
            <a:off x="3559907" y="2509838"/>
            <a:ext cx="4976081" cy="1593532"/>
          </a:xfrm>
          <a:prstGeom prst="rect">
            <a:avLst/>
          </a:prstGeom>
        </p:spPr>
      </p:pic>
    </p:spTree>
    <p:extLst>
      <p:ext uri="{BB962C8B-B14F-4D97-AF65-F5344CB8AC3E}">
        <p14:creationId xmlns:p14="http://schemas.microsoft.com/office/powerpoint/2010/main" val="1061868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7DBC50-EC4B-4EEB-B40D-FBE76E848389}"/>
              </a:ext>
            </a:extLst>
          </p:cNvPr>
          <p:cNvSpPr/>
          <p:nvPr/>
        </p:nvSpPr>
        <p:spPr>
          <a:xfrm>
            <a:off x="0" y="1704896"/>
            <a:ext cx="7802880" cy="1436528"/>
          </a:xfrm>
          <a:prstGeom prst="rect">
            <a:avLst/>
          </a:prstGeom>
          <a:solidFill>
            <a:srgbClr val="003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21E5A743-EE17-4749-9908-F969A127459B}"/>
              </a:ext>
            </a:extLst>
          </p:cNvPr>
          <p:cNvSpPr txBox="1"/>
          <p:nvPr/>
        </p:nvSpPr>
        <p:spPr>
          <a:xfrm>
            <a:off x="427512" y="2134619"/>
            <a:ext cx="7208322" cy="577081"/>
          </a:xfrm>
          <a:prstGeom prst="rect">
            <a:avLst/>
          </a:prstGeom>
          <a:noFill/>
          <a:ln>
            <a:noFill/>
          </a:ln>
        </p:spPr>
        <p:txBody>
          <a:bodyPr wrap="square" lIns="0" tIns="0" rIns="0" bIns="0" rtlCol="0" anchor="ctr" anchorCtr="0">
            <a:spAutoFit/>
          </a:bodyPr>
          <a:lstStyle/>
          <a:p>
            <a:pPr algn="ctr">
              <a:lnSpc>
                <a:spcPts val="4500"/>
              </a:lnSpc>
            </a:pPr>
            <a:r>
              <a:rPr lang="en-US" sz="4000" b="1" dirty="0">
                <a:solidFill>
                  <a:schemeClr val="bg1"/>
                </a:solidFill>
                <a:latin typeface="Lato" panose="020B0604020202020204" charset="0"/>
                <a:cs typeface="Lato" panose="020B0604020202020204" charset="0"/>
              </a:rPr>
              <a:t>DANE COUNTY</a:t>
            </a:r>
          </a:p>
        </p:txBody>
      </p:sp>
    </p:spTree>
    <p:extLst>
      <p:ext uri="{BB962C8B-B14F-4D97-AF65-F5344CB8AC3E}">
        <p14:creationId xmlns:p14="http://schemas.microsoft.com/office/powerpoint/2010/main" val="2142921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7 CuadroTexto">
            <a:extLst>
              <a:ext uri="{FF2B5EF4-FFF2-40B4-BE49-F238E27FC236}">
                <a16:creationId xmlns:a16="http://schemas.microsoft.com/office/drawing/2014/main" id="{0A0DE54E-A5CF-4823-AD3E-E55767D4D06D}"/>
              </a:ext>
            </a:extLst>
          </p:cNvPr>
          <p:cNvSpPr txBox="1"/>
          <p:nvPr/>
        </p:nvSpPr>
        <p:spPr>
          <a:xfrm>
            <a:off x="575533" y="2486526"/>
            <a:ext cx="3178026" cy="937180"/>
          </a:xfrm>
          <a:prstGeom prst="rect">
            <a:avLst/>
          </a:prstGeom>
          <a:noFill/>
        </p:spPr>
        <p:txBody>
          <a:bodyPr wrap="square">
            <a:spAutoFit/>
          </a:bodyPr>
          <a:lstStyle/>
          <a:p>
            <a:pPr>
              <a:lnSpc>
                <a:spcPts val="1700"/>
              </a:lnSpc>
              <a:spcAft>
                <a:spcPts val="500"/>
              </a:spcAft>
              <a:defRPr/>
            </a:pPr>
            <a:r>
              <a:rPr lang="en-US" sz="1000" dirty="0">
                <a:latin typeface="Lato" charset="0"/>
                <a:ea typeface="Lato" charset="0"/>
                <a:cs typeface="Lato" charset="0"/>
              </a:rPr>
              <a:t>Dane County tourism indicators continued to increase in 2019. Sustained growth was led by gains in lodging and recreation pushing overall tourism spending in Dane County.</a:t>
            </a:r>
          </a:p>
        </p:txBody>
      </p:sp>
      <p:sp>
        <p:nvSpPr>
          <p:cNvPr id="39" name="TextBox 38">
            <a:extLst>
              <a:ext uri="{FF2B5EF4-FFF2-40B4-BE49-F238E27FC236}">
                <a16:creationId xmlns:a16="http://schemas.microsoft.com/office/drawing/2014/main" id="{5B45F60F-2463-4821-BE37-DB640FBB66CC}"/>
              </a:ext>
            </a:extLst>
          </p:cNvPr>
          <p:cNvSpPr txBox="1"/>
          <p:nvPr/>
        </p:nvSpPr>
        <p:spPr>
          <a:xfrm>
            <a:off x="639648" y="1015256"/>
            <a:ext cx="3589452" cy="666849"/>
          </a:xfrm>
          <a:prstGeom prst="rect">
            <a:avLst/>
          </a:prstGeom>
          <a:noFill/>
          <a:ln>
            <a:noFill/>
          </a:ln>
        </p:spPr>
        <p:txBody>
          <a:bodyPr wrap="square" lIns="0" tIns="0" rIns="0" bIns="0" rtlCol="0" anchor="ctr" anchorCtr="0">
            <a:spAutoFit/>
          </a:bodyPr>
          <a:lstStyle/>
          <a:p>
            <a:pPr>
              <a:lnSpc>
                <a:spcPts val="2625"/>
              </a:lnSpc>
            </a:pPr>
            <a:r>
              <a:rPr lang="en-US" sz="2400" b="1" dirty="0">
                <a:solidFill>
                  <a:srgbClr val="002060"/>
                </a:solidFill>
                <a:latin typeface="Lato Black" panose="020F0A02020204030203" pitchFamily="34" charset="0"/>
              </a:rPr>
              <a:t>VISITOR SPENDING</a:t>
            </a:r>
            <a:br>
              <a:rPr lang="en-US" sz="2400" b="1" dirty="0">
                <a:solidFill>
                  <a:srgbClr val="002060"/>
                </a:solidFill>
                <a:latin typeface="Lato Black" panose="020F0A02020204030203" pitchFamily="34" charset="0"/>
              </a:rPr>
            </a:br>
            <a:r>
              <a:rPr lang="en-US" sz="2400" b="1" dirty="0">
                <a:solidFill>
                  <a:srgbClr val="002060"/>
                </a:solidFill>
                <a:latin typeface="Lato Black" panose="020F0A02020204030203" pitchFamily="34" charset="0"/>
              </a:rPr>
              <a:t>TRENDS</a:t>
            </a:r>
          </a:p>
        </p:txBody>
      </p:sp>
      <p:sp>
        <p:nvSpPr>
          <p:cNvPr id="40" name="TextBox 39">
            <a:extLst>
              <a:ext uri="{FF2B5EF4-FFF2-40B4-BE49-F238E27FC236}">
                <a16:creationId xmlns:a16="http://schemas.microsoft.com/office/drawing/2014/main" id="{DD94F855-A9B8-4C85-9270-53CA3330576E}"/>
              </a:ext>
            </a:extLst>
          </p:cNvPr>
          <p:cNvSpPr txBox="1"/>
          <p:nvPr/>
        </p:nvSpPr>
        <p:spPr>
          <a:xfrm>
            <a:off x="639648" y="1707477"/>
            <a:ext cx="3964499" cy="230832"/>
          </a:xfrm>
          <a:prstGeom prst="rect">
            <a:avLst/>
          </a:prstGeom>
          <a:noFill/>
        </p:spPr>
        <p:txBody>
          <a:bodyPr wrap="square" lIns="0" tIns="0" rIns="0" bIns="0" rtlCol="0">
            <a:spAutoFit/>
          </a:bodyPr>
          <a:lstStyle/>
          <a:p>
            <a:r>
              <a:rPr lang="en-US" sz="1500" dirty="0">
                <a:solidFill>
                  <a:schemeClr val="tx1">
                    <a:lumMod val="50000"/>
                    <a:lumOff val="50000"/>
                  </a:schemeClr>
                </a:solidFill>
                <a:latin typeface="lato" panose="020F0502020204030203"/>
                <a:ea typeface="Roboto Slab" pitchFamily="2" charset="0"/>
                <a:cs typeface="Lato" charset="0"/>
              </a:rPr>
              <a:t>Continued growth in 2019</a:t>
            </a:r>
          </a:p>
        </p:txBody>
      </p:sp>
      <p:sp>
        <p:nvSpPr>
          <p:cNvPr id="27" name="TextBox 26">
            <a:extLst>
              <a:ext uri="{FF2B5EF4-FFF2-40B4-BE49-F238E27FC236}">
                <a16:creationId xmlns:a16="http://schemas.microsoft.com/office/drawing/2014/main" id="{190EBBE6-473A-4D07-9E87-8E58F8877883}"/>
              </a:ext>
            </a:extLst>
          </p:cNvPr>
          <p:cNvSpPr txBox="1"/>
          <p:nvPr/>
        </p:nvSpPr>
        <p:spPr>
          <a:xfrm>
            <a:off x="5084867" y="3646237"/>
            <a:ext cx="3225207" cy="508922"/>
          </a:xfrm>
          <a:prstGeom prst="rect">
            <a:avLst/>
          </a:prstGeom>
          <a:noFill/>
        </p:spPr>
        <p:txBody>
          <a:bodyPr wrap="square" rtlCol="0">
            <a:spAutoFit/>
          </a:bodyPr>
          <a:lstStyle/>
          <a:p>
            <a:pPr>
              <a:lnSpc>
                <a:spcPts val="1733"/>
              </a:lnSpc>
              <a:defRPr/>
            </a:pPr>
            <a:r>
              <a:rPr lang="en-US" sz="1200" b="1" dirty="0">
                <a:solidFill>
                  <a:srgbClr val="002060"/>
                </a:solidFill>
                <a:latin typeface="Lato" charset="0"/>
                <a:ea typeface="Lato" charset="0"/>
                <a:cs typeface="Lato" charset="0"/>
              </a:rPr>
              <a:t>Increases in recreational spending support overall growth </a:t>
            </a:r>
          </a:p>
        </p:txBody>
      </p:sp>
      <p:sp>
        <p:nvSpPr>
          <p:cNvPr id="38" name="TextBox 37">
            <a:extLst>
              <a:ext uri="{FF2B5EF4-FFF2-40B4-BE49-F238E27FC236}">
                <a16:creationId xmlns:a16="http://schemas.microsoft.com/office/drawing/2014/main" id="{93E5A7FC-580C-48F0-8EBE-23317F00429E}"/>
              </a:ext>
            </a:extLst>
          </p:cNvPr>
          <p:cNvSpPr txBox="1"/>
          <p:nvPr/>
        </p:nvSpPr>
        <p:spPr>
          <a:xfrm>
            <a:off x="5077461" y="2603837"/>
            <a:ext cx="3491006" cy="290913"/>
          </a:xfrm>
          <a:prstGeom prst="rect">
            <a:avLst/>
          </a:prstGeom>
          <a:noFill/>
        </p:spPr>
        <p:txBody>
          <a:bodyPr wrap="square" rtlCol="0">
            <a:spAutoFit/>
          </a:bodyPr>
          <a:lstStyle/>
          <a:p>
            <a:pPr>
              <a:lnSpc>
                <a:spcPts val="1733"/>
              </a:lnSpc>
              <a:defRPr/>
            </a:pPr>
            <a:r>
              <a:rPr lang="en-US" sz="1200" b="1" dirty="0">
                <a:solidFill>
                  <a:srgbClr val="002060"/>
                </a:solidFill>
                <a:latin typeface="Lato" charset="0"/>
                <a:ea typeface="Lato" charset="0"/>
                <a:cs typeface="Lato" charset="0"/>
              </a:rPr>
              <a:t>Visitor spending growth continued in 2019</a:t>
            </a:r>
          </a:p>
        </p:txBody>
      </p:sp>
      <p:sp>
        <p:nvSpPr>
          <p:cNvPr id="46" name="Freeform 83">
            <a:extLst>
              <a:ext uri="{FF2B5EF4-FFF2-40B4-BE49-F238E27FC236}">
                <a16:creationId xmlns:a16="http://schemas.microsoft.com/office/drawing/2014/main" id="{4EC43A18-2C12-4476-8884-86C5169AAB24}"/>
              </a:ext>
            </a:extLst>
          </p:cNvPr>
          <p:cNvSpPr>
            <a:spLocks noChangeArrowheads="1"/>
          </p:cNvSpPr>
          <p:nvPr/>
        </p:nvSpPr>
        <p:spPr bwMode="auto">
          <a:xfrm>
            <a:off x="4666738" y="3304813"/>
            <a:ext cx="314325" cy="252413"/>
          </a:xfrm>
          <a:custGeom>
            <a:avLst/>
            <a:gdLst>
              <a:gd name="T0" fmla="*/ 990 w 1165"/>
              <a:gd name="T1" fmla="*/ 759 h 935"/>
              <a:gd name="T2" fmla="*/ 990 w 1165"/>
              <a:gd name="T3" fmla="*/ 699 h 935"/>
              <a:gd name="T4" fmla="*/ 757 w 1165"/>
              <a:gd name="T5" fmla="*/ 584 h 935"/>
              <a:gd name="T6" fmla="*/ 525 w 1165"/>
              <a:gd name="T7" fmla="*/ 699 h 935"/>
              <a:gd name="T8" fmla="*/ 525 w 1165"/>
              <a:gd name="T9" fmla="*/ 759 h 935"/>
              <a:gd name="T10" fmla="*/ 990 w 1165"/>
              <a:gd name="T11" fmla="*/ 759 h 935"/>
              <a:gd name="T12" fmla="*/ 757 w 1165"/>
              <a:gd name="T13" fmla="*/ 292 h 935"/>
              <a:gd name="T14" fmla="*/ 640 w 1165"/>
              <a:gd name="T15" fmla="*/ 409 h 935"/>
              <a:gd name="T16" fmla="*/ 757 w 1165"/>
              <a:gd name="T17" fmla="*/ 524 h 935"/>
              <a:gd name="T18" fmla="*/ 875 w 1165"/>
              <a:gd name="T19" fmla="*/ 409 h 935"/>
              <a:gd name="T20" fmla="*/ 757 w 1165"/>
              <a:gd name="T21" fmla="*/ 292 h 935"/>
              <a:gd name="T22" fmla="*/ 1164 w 1165"/>
              <a:gd name="T23" fmla="*/ 235 h 935"/>
              <a:gd name="T24" fmla="*/ 1164 w 1165"/>
              <a:gd name="T25" fmla="*/ 817 h 935"/>
              <a:gd name="T26" fmla="*/ 1050 w 1165"/>
              <a:gd name="T27" fmla="*/ 934 h 935"/>
              <a:gd name="T28" fmla="*/ 115 w 1165"/>
              <a:gd name="T29" fmla="*/ 934 h 935"/>
              <a:gd name="T30" fmla="*/ 0 w 1165"/>
              <a:gd name="T31" fmla="*/ 817 h 935"/>
              <a:gd name="T32" fmla="*/ 0 w 1165"/>
              <a:gd name="T33" fmla="*/ 117 h 935"/>
              <a:gd name="T34" fmla="*/ 115 w 1165"/>
              <a:gd name="T35" fmla="*/ 0 h 935"/>
              <a:gd name="T36" fmla="*/ 465 w 1165"/>
              <a:gd name="T37" fmla="*/ 0 h 935"/>
              <a:gd name="T38" fmla="*/ 582 w 1165"/>
              <a:gd name="T39" fmla="*/ 117 h 935"/>
              <a:gd name="T40" fmla="*/ 1050 w 1165"/>
              <a:gd name="T41" fmla="*/ 117 h 935"/>
              <a:gd name="T42" fmla="*/ 1164 w 1165"/>
              <a:gd name="T43" fmla="*/ 23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65" h="935">
                <a:moveTo>
                  <a:pt x="990" y="759"/>
                </a:moveTo>
                <a:lnTo>
                  <a:pt x="990" y="699"/>
                </a:lnTo>
                <a:cubicBezTo>
                  <a:pt x="990" y="623"/>
                  <a:pt x="833" y="584"/>
                  <a:pt x="757" y="584"/>
                </a:cubicBezTo>
                <a:cubicBezTo>
                  <a:pt x="680" y="584"/>
                  <a:pt x="525" y="623"/>
                  <a:pt x="525" y="699"/>
                </a:cubicBezTo>
                <a:lnTo>
                  <a:pt x="525" y="759"/>
                </a:lnTo>
                <a:lnTo>
                  <a:pt x="990" y="759"/>
                </a:lnTo>
                <a:close/>
                <a:moveTo>
                  <a:pt x="757" y="292"/>
                </a:moveTo>
                <a:cubicBezTo>
                  <a:pt x="694" y="292"/>
                  <a:pt x="640" y="347"/>
                  <a:pt x="640" y="409"/>
                </a:cubicBezTo>
                <a:cubicBezTo>
                  <a:pt x="640" y="472"/>
                  <a:pt x="694" y="524"/>
                  <a:pt x="757" y="524"/>
                </a:cubicBezTo>
                <a:cubicBezTo>
                  <a:pt x="820" y="524"/>
                  <a:pt x="875" y="472"/>
                  <a:pt x="875" y="409"/>
                </a:cubicBezTo>
                <a:cubicBezTo>
                  <a:pt x="875" y="347"/>
                  <a:pt x="820" y="292"/>
                  <a:pt x="757" y="292"/>
                </a:cubicBezTo>
                <a:close/>
                <a:moveTo>
                  <a:pt x="1164" y="235"/>
                </a:moveTo>
                <a:lnTo>
                  <a:pt x="1164" y="817"/>
                </a:lnTo>
                <a:cubicBezTo>
                  <a:pt x="1164" y="879"/>
                  <a:pt x="1113" y="934"/>
                  <a:pt x="1050" y="934"/>
                </a:cubicBezTo>
                <a:lnTo>
                  <a:pt x="115" y="934"/>
                </a:lnTo>
                <a:cubicBezTo>
                  <a:pt x="52" y="934"/>
                  <a:pt x="0" y="879"/>
                  <a:pt x="0" y="817"/>
                </a:cubicBezTo>
                <a:lnTo>
                  <a:pt x="0" y="117"/>
                </a:lnTo>
                <a:cubicBezTo>
                  <a:pt x="0" y="54"/>
                  <a:pt x="52" y="0"/>
                  <a:pt x="115" y="0"/>
                </a:cubicBezTo>
                <a:lnTo>
                  <a:pt x="465" y="0"/>
                </a:lnTo>
                <a:lnTo>
                  <a:pt x="582" y="117"/>
                </a:lnTo>
                <a:lnTo>
                  <a:pt x="1050" y="117"/>
                </a:lnTo>
                <a:cubicBezTo>
                  <a:pt x="1113" y="117"/>
                  <a:pt x="1164" y="172"/>
                  <a:pt x="1164" y="235"/>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endParaRPr lang="en-US" sz="1350" dirty="0"/>
          </a:p>
        </p:txBody>
      </p:sp>
      <p:sp>
        <p:nvSpPr>
          <p:cNvPr id="47" name="TextBox 46">
            <a:extLst>
              <a:ext uri="{FF2B5EF4-FFF2-40B4-BE49-F238E27FC236}">
                <a16:creationId xmlns:a16="http://schemas.microsoft.com/office/drawing/2014/main" id="{C7333C4E-6C93-425F-A858-AD32809C019B}"/>
              </a:ext>
            </a:extLst>
          </p:cNvPr>
          <p:cNvSpPr txBox="1"/>
          <p:nvPr/>
        </p:nvSpPr>
        <p:spPr>
          <a:xfrm>
            <a:off x="5091924" y="4139636"/>
            <a:ext cx="3225207" cy="503023"/>
          </a:xfrm>
          <a:prstGeom prst="rect">
            <a:avLst/>
          </a:prstGeom>
          <a:noFill/>
        </p:spPr>
        <p:txBody>
          <a:bodyPr wrap="square" rtlCol="0">
            <a:spAutoFit/>
          </a:bodyPr>
          <a:lstStyle/>
          <a:p>
            <a:pPr>
              <a:lnSpc>
                <a:spcPts val="1733"/>
              </a:lnSpc>
              <a:defRPr/>
            </a:pPr>
            <a:r>
              <a:rPr lang="en-US" sz="1000" dirty="0">
                <a:latin typeface="Lato" charset="0"/>
                <a:ea typeface="Lato" charset="0"/>
                <a:cs typeface="Lato" charset="0"/>
              </a:rPr>
              <a:t>Visitor spending on recreational activities increased by 5.7% in 2019, leading all categories. </a:t>
            </a:r>
          </a:p>
        </p:txBody>
      </p:sp>
      <p:sp>
        <p:nvSpPr>
          <p:cNvPr id="49" name="TextBox 48">
            <a:extLst>
              <a:ext uri="{FF2B5EF4-FFF2-40B4-BE49-F238E27FC236}">
                <a16:creationId xmlns:a16="http://schemas.microsoft.com/office/drawing/2014/main" id="{9493FF6B-2A8B-4EFB-8EE4-D9A600FD1701}"/>
              </a:ext>
            </a:extLst>
          </p:cNvPr>
          <p:cNvSpPr txBox="1"/>
          <p:nvPr/>
        </p:nvSpPr>
        <p:spPr>
          <a:xfrm>
            <a:off x="5098042" y="2902945"/>
            <a:ext cx="3122424" cy="501163"/>
          </a:xfrm>
          <a:prstGeom prst="rect">
            <a:avLst/>
          </a:prstGeom>
          <a:noFill/>
        </p:spPr>
        <p:txBody>
          <a:bodyPr wrap="square" rtlCol="0">
            <a:spAutoFit/>
          </a:bodyPr>
          <a:lstStyle/>
          <a:p>
            <a:pPr>
              <a:lnSpc>
                <a:spcPts val="1733"/>
              </a:lnSpc>
              <a:defRPr/>
            </a:pPr>
            <a:r>
              <a:rPr lang="en-US" sz="1000" dirty="0">
                <a:latin typeface="Lato" charset="0"/>
                <a:ea typeface="Lato" charset="0"/>
                <a:cs typeface="Lato" charset="0"/>
              </a:rPr>
              <a:t>Visitor spending growth increased 3.9% in 2019 to reach $1.4 billion.</a:t>
            </a:r>
          </a:p>
        </p:txBody>
      </p:sp>
      <p:sp>
        <p:nvSpPr>
          <p:cNvPr id="18" name="Rectangle 17">
            <a:extLst>
              <a:ext uri="{FF2B5EF4-FFF2-40B4-BE49-F238E27FC236}">
                <a16:creationId xmlns:a16="http://schemas.microsoft.com/office/drawing/2014/main" id="{FCCF1343-C862-4FAC-AA23-D32371C1E7C4}"/>
              </a:ext>
            </a:extLst>
          </p:cNvPr>
          <p:cNvSpPr/>
          <p:nvPr/>
        </p:nvSpPr>
        <p:spPr>
          <a:xfrm>
            <a:off x="0" y="1"/>
            <a:ext cx="9144000" cy="135660"/>
          </a:xfrm>
          <a:prstGeom prst="rect">
            <a:avLst/>
          </a:prstGeom>
          <a:gradFill flip="none" rotWithShape="1">
            <a:gsLst>
              <a:gs pos="100000">
                <a:srgbClr val="003469"/>
              </a:gs>
              <a:gs pos="100000">
                <a:srgbClr val="71CFE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8B9B72C7-D16B-4552-8397-2FD00A39179D}"/>
              </a:ext>
            </a:extLst>
          </p:cNvPr>
          <p:cNvGrpSpPr>
            <a:grpSpLocks noChangeAspect="1"/>
          </p:cNvGrpSpPr>
          <p:nvPr/>
        </p:nvGrpSpPr>
        <p:grpSpPr>
          <a:xfrm>
            <a:off x="4658213" y="2533209"/>
            <a:ext cx="302269" cy="351959"/>
            <a:chOff x="5924550" y="2016125"/>
            <a:chExt cx="2211388" cy="2574925"/>
          </a:xfrm>
          <a:solidFill>
            <a:srgbClr val="002060"/>
          </a:solidFill>
        </p:grpSpPr>
        <p:sp>
          <p:nvSpPr>
            <p:cNvPr id="20" name="Freeform 6">
              <a:extLst>
                <a:ext uri="{FF2B5EF4-FFF2-40B4-BE49-F238E27FC236}">
                  <a16:creationId xmlns:a16="http://schemas.microsoft.com/office/drawing/2014/main" id="{B6183AA5-B84B-4E54-AEA7-52643CFDE123}"/>
                </a:ext>
              </a:extLst>
            </p:cNvPr>
            <p:cNvSpPr>
              <a:spLocks noChangeArrowheads="1"/>
            </p:cNvSpPr>
            <p:nvPr/>
          </p:nvSpPr>
          <p:spPr bwMode="auto">
            <a:xfrm>
              <a:off x="6745288" y="3155950"/>
              <a:ext cx="598487" cy="1082675"/>
            </a:xfrm>
            <a:custGeom>
              <a:avLst/>
              <a:gdLst>
                <a:gd name="T0" fmla="*/ 1034 w 1662"/>
                <a:gd name="T1" fmla="*/ 1322 h 3008"/>
                <a:gd name="T2" fmla="*/ 625 w 1662"/>
                <a:gd name="T3" fmla="*/ 1322 h 3008"/>
                <a:gd name="T4" fmla="*/ 356 w 1662"/>
                <a:gd name="T5" fmla="*/ 1053 h 3008"/>
                <a:gd name="T6" fmla="*/ 625 w 1662"/>
                <a:gd name="T7" fmla="*/ 784 h 3008"/>
                <a:gd name="T8" fmla="*/ 1345 w 1662"/>
                <a:gd name="T9" fmla="*/ 784 h 3008"/>
                <a:gd name="T10" fmla="*/ 1523 w 1662"/>
                <a:gd name="T11" fmla="*/ 606 h 3008"/>
                <a:gd name="T12" fmla="*/ 1345 w 1662"/>
                <a:gd name="T13" fmla="*/ 427 h 3008"/>
                <a:gd name="T14" fmla="*/ 1008 w 1662"/>
                <a:gd name="T15" fmla="*/ 427 h 3008"/>
                <a:gd name="T16" fmla="*/ 1008 w 1662"/>
                <a:gd name="T17" fmla="*/ 179 h 3008"/>
                <a:gd name="T18" fmla="*/ 829 w 1662"/>
                <a:gd name="T19" fmla="*/ 0 h 3008"/>
                <a:gd name="T20" fmla="*/ 651 w 1662"/>
                <a:gd name="T21" fmla="*/ 179 h 3008"/>
                <a:gd name="T22" fmla="*/ 651 w 1662"/>
                <a:gd name="T23" fmla="*/ 427 h 3008"/>
                <a:gd name="T24" fmla="*/ 625 w 1662"/>
                <a:gd name="T25" fmla="*/ 427 h 3008"/>
                <a:gd name="T26" fmla="*/ 0 w 1662"/>
                <a:gd name="T27" fmla="*/ 1053 h 3008"/>
                <a:gd name="T28" fmla="*/ 625 w 1662"/>
                <a:gd name="T29" fmla="*/ 1679 h 3008"/>
                <a:gd name="T30" fmla="*/ 1034 w 1662"/>
                <a:gd name="T31" fmla="*/ 1679 h 3008"/>
                <a:gd name="T32" fmla="*/ 1304 w 1662"/>
                <a:gd name="T33" fmla="*/ 1949 h 3008"/>
                <a:gd name="T34" fmla="*/ 1034 w 1662"/>
                <a:gd name="T35" fmla="*/ 2217 h 3008"/>
                <a:gd name="T36" fmla="*/ 301 w 1662"/>
                <a:gd name="T37" fmla="*/ 2217 h 3008"/>
                <a:gd name="T38" fmla="*/ 123 w 1662"/>
                <a:gd name="T39" fmla="*/ 2396 h 3008"/>
                <a:gd name="T40" fmla="*/ 301 w 1662"/>
                <a:gd name="T41" fmla="*/ 2574 h 3008"/>
                <a:gd name="T42" fmla="*/ 653 w 1662"/>
                <a:gd name="T43" fmla="*/ 2574 h 3008"/>
                <a:gd name="T44" fmla="*/ 653 w 1662"/>
                <a:gd name="T45" fmla="*/ 2828 h 3008"/>
                <a:gd name="T46" fmla="*/ 831 w 1662"/>
                <a:gd name="T47" fmla="*/ 3007 h 3008"/>
                <a:gd name="T48" fmla="*/ 1009 w 1662"/>
                <a:gd name="T49" fmla="*/ 2828 h 3008"/>
                <a:gd name="T50" fmla="*/ 1009 w 1662"/>
                <a:gd name="T51" fmla="*/ 2574 h 3008"/>
                <a:gd name="T52" fmla="*/ 1039 w 1662"/>
                <a:gd name="T53" fmla="*/ 2574 h 3008"/>
                <a:gd name="T54" fmla="*/ 1044 w 1662"/>
                <a:gd name="T55" fmla="*/ 2574 h 3008"/>
                <a:gd name="T56" fmla="*/ 1661 w 1662"/>
                <a:gd name="T57" fmla="*/ 1949 h 3008"/>
                <a:gd name="T58" fmla="*/ 1034 w 1662"/>
                <a:gd name="T59" fmla="*/ 1322 h 3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2" h="3008">
                  <a:moveTo>
                    <a:pt x="1034" y="1322"/>
                  </a:moveTo>
                  <a:lnTo>
                    <a:pt x="625" y="1322"/>
                  </a:lnTo>
                  <a:cubicBezTo>
                    <a:pt x="476" y="1322"/>
                    <a:pt x="356" y="1201"/>
                    <a:pt x="356" y="1053"/>
                  </a:cubicBezTo>
                  <a:cubicBezTo>
                    <a:pt x="356" y="904"/>
                    <a:pt x="476" y="784"/>
                    <a:pt x="625" y="784"/>
                  </a:cubicBezTo>
                  <a:lnTo>
                    <a:pt x="1345" y="784"/>
                  </a:lnTo>
                  <a:cubicBezTo>
                    <a:pt x="1443" y="784"/>
                    <a:pt x="1523" y="704"/>
                    <a:pt x="1523" y="606"/>
                  </a:cubicBezTo>
                  <a:cubicBezTo>
                    <a:pt x="1523" y="508"/>
                    <a:pt x="1443" y="427"/>
                    <a:pt x="1345" y="427"/>
                  </a:cubicBezTo>
                  <a:lnTo>
                    <a:pt x="1008" y="427"/>
                  </a:lnTo>
                  <a:lnTo>
                    <a:pt x="1008" y="179"/>
                  </a:lnTo>
                  <a:cubicBezTo>
                    <a:pt x="1008" y="81"/>
                    <a:pt x="927" y="0"/>
                    <a:pt x="829" y="0"/>
                  </a:cubicBezTo>
                  <a:cubicBezTo>
                    <a:pt x="731" y="0"/>
                    <a:pt x="651" y="81"/>
                    <a:pt x="651" y="179"/>
                  </a:cubicBezTo>
                  <a:lnTo>
                    <a:pt x="651" y="427"/>
                  </a:lnTo>
                  <a:lnTo>
                    <a:pt x="625" y="427"/>
                  </a:lnTo>
                  <a:cubicBezTo>
                    <a:pt x="280" y="427"/>
                    <a:pt x="0" y="708"/>
                    <a:pt x="0" y="1053"/>
                  </a:cubicBezTo>
                  <a:cubicBezTo>
                    <a:pt x="0" y="1398"/>
                    <a:pt x="280" y="1679"/>
                    <a:pt x="625" y="1679"/>
                  </a:cubicBezTo>
                  <a:lnTo>
                    <a:pt x="1034" y="1679"/>
                  </a:lnTo>
                  <a:cubicBezTo>
                    <a:pt x="1183" y="1679"/>
                    <a:pt x="1304" y="1800"/>
                    <a:pt x="1304" y="1949"/>
                  </a:cubicBezTo>
                  <a:cubicBezTo>
                    <a:pt x="1304" y="2097"/>
                    <a:pt x="1183" y="2217"/>
                    <a:pt x="1034" y="2217"/>
                  </a:cubicBezTo>
                  <a:lnTo>
                    <a:pt x="301" y="2217"/>
                  </a:lnTo>
                  <a:cubicBezTo>
                    <a:pt x="203" y="2217"/>
                    <a:pt x="123" y="2298"/>
                    <a:pt x="123" y="2396"/>
                  </a:cubicBezTo>
                  <a:cubicBezTo>
                    <a:pt x="123" y="2494"/>
                    <a:pt x="203" y="2574"/>
                    <a:pt x="301" y="2574"/>
                  </a:cubicBezTo>
                  <a:lnTo>
                    <a:pt x="653" y="2574"/>
                  </a:lnTo>
                  <a:lnTo>
                    <a:pt x="653" y="2828"/>
                  </a:lnTo>
                  <a:cubicBezTo>
                    <a:pt x="653" y="2926"/>
                    <a:pt x="733" y="3007"/>
                    <a:pt x="831" y="3007"/>
                  </a:cubicBezTo>
                  <a:cubicBezTo>
                    <a:pt x="929" y="3007"/>
                    <a:pt x="1009" y="2926"/>
                    <a:pt x="1009" y="2828"/>
                  </a:cubicBezTo>
                  <a:lnTo>
                    <a:pt x="1009" y="2574"/>
                  </a:lnTo>
                  <a:lnTo>
                    <a:pt x="1039" y="2574"/>
                  </a:lnTo>
                  <a:cubicBezTo>
                    <a:pt x="1040" y="2574"/>
                    <a:pt x="1042" y="2574"/>
                    <a:pt x="1044" y="2574"/>
                  </a:cubicBezTo>
                  <a:cubicBezTo>
                    <a:pt x="1386" y="2570"/>
                    <a:pt x="1661" y="2291"/>
                    <a:pt x="1661" y="1949"/>
                  </a:cubicBezTo>
                  <a:cubicBezTo>
                    <a:pt x="1661" y="1604"/>
                    <a:pt x="1379" y="1322"/>
                    <a:pt x="1034" y="132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21" name="Freeform 7">
              <a:extLst>
                <a:ext uri="{FF2B5EF4-FFF2-40B4-BE49-F238E27FC236}">
                  <a16:creationId xmlns:a16="http://schemas.microsoft.com/office/drawing/2014/main" id="{5183A685-5A10-4247-A564-ED511754267A}"/>
                </a:ext>
              </a:extLst>
            </p:cNvPr>
            <p:cNvSpPr>
              <a:spLocks noChangeArrowheads="1"/>
            </p:cNvSpPr>
            <p:nvPr/>
          </p:nvSpPr>
          <p:spPr bwMode="auto">
            <a:xfrm>
              <a:off x="5924550" y="2016125"/>
              <a:ext cx="2211388" cy="2574925"/>
            </a:xfrm>
            <a:custGeom>
              <a:avLst/>
              <a:gdLst>
                <a:gd name="T0" fmla="*/ 5789 w 6144"/>
                <a:gd name="T1" fmla="*/ 4084 h 7152"/>
                <a:gd name="T2" fmla="*/ 5017 w 6144"/>
                <a:gd name="T3" fmla="*/ 2844 h 7152"/>
                <a:gd name="T4" fmla="*/ 4026 w 6144"/>
                <a:gd name="T5" fmla="*/ 1903 h 7152"/>
                <a:gd name="T6" fmla="*/ 4784 w 6144"/>
                <a:gd name="T7" fmla="*/ 496 h 7152"/>
                <a:gd name="T8" fmla="*/ 4752 w 6144"/>
                <a:gd name="T9" fmla="*/ 285 h 7152"/>
                <a:gd name="T10" fmla="*/ 4115 w 6144"/>
                <a:gd name="T11" fmla="*/ 0 h 7152"/>
                <a:gd name="T12" fmla="*/ 3538 w 6144"/>
                <a:gd name="T13" fmla="*/ 151 h 7152"/>
                <a:gd name="T14" fmla="*/ 3176 w 6144"/>
                <a:gd name="T15" fmla="*/ 260 h 7152"/>
                <a:gd name="T16" fmla="*/ 3091 w 6144"/>
                <a:gd name="T17" fmla="*/ 244 h 7152"/>
                <a:gd name="T18" fmla="*/ 2201 w 6144"/>
                <a:gd name="T19" fmla="*/ 35 h 7152"/>
                <a:gd name="T20" fmla="*/ 1306 w 6144"/>
                <a:gd name="T21" fmla="*/ 455 h 7152"/>
                <a:gd name="T22" fmla="*/ 1286 w 6144"/>
                <a:gd name="T23" fmla="*/ 678 h 7152"/>
                <a:gd name="T24" fmla="*/ 2103 w 6144"/>
                <a:gd name="T25" fmla="*/ 1913 h 7152"/>
                <a:gd name="T26" fmla="*/ 1126 w 6144"/>
                <a:gd name="T27" fmla="*/ 2844 h 7152"/>
                <a:gd name="T28" fmla="*/ 354 w 6144"/>
                <a:gd name="T29" fmla="*/ 4084 h 7152"/>
                <a:gd name="T30" fmla="*/ 0 w 6144"/>
                <a:gd name="T31" fmla="*/ 5767 h 7152"/>
                <a:gd name="T32" fmla="*/ 1384 w 6144"/>
                <a:gd name="T33" fmla="*/ 7151 h 7152"/>
                <a:gd name="T34" fmla="*/ 4759 w 6144"/>
                <a:gd name="T35" fmla="*/ 7151 h 7152"/>
                <a:gd name="T36" fmla="*/ 6143 w 6144"/>
                <a:gd name="T37" fmla="*/ 5767 h 7152"/>
                <a:gd name="T38" fmla="*/ 5789 w 6144"/>
                <a:gd name="T39" fmla="*/ 4084 h 7152"/>
                <a:gd name="T40" fmla="*/ 1666 w 6144"/>
                <a:gd name="T41" fmla="*/ 603 h 7152"/>
                <a:gd name="T42" fmla="*/ 2201 w 6144"/>
                <a:gd name="T43" fmla="*/ 389 h 7152"/>
                <a:gd name="T44" fmla="*/ 2967 w 6144"/>
                <a:gd name="T45" fmla="*/ 578 h 7152"/>
                <a:gd name="T46" fmla="*/ 3174 w 6144"/>
                <a:gd name="T47" fmla="*/ 614 h 7152"/>
                <a:gd name="T48" fmla="*/ 3674 w 6144"/>
                <a:gd name="T49" fmla="*/ 478 h 7152"/>
                <a:gd name="T50" fmla="*/ 4114 w 6144"/>
                <a:gd name="T51" fmla="*/ 354 h 7152"/>
                <a:gd name="T52" fmla="*/ 4400 w 6144"/>
                <a:gd name="T53" fmla="*/ 452 h 7152"/>
                <a:gd name="T54" fmla="*/ 3687 w 6144"/>
                <a:gd name="T55" fmla="*/ 1778 h 7152"/>
                <a:gd name="T56" fmla="*/ 2444 w 6144"/>
                <a:gd name="T57" fmla="*/ 1778 h 7152"/>
                <a:gd name="T58" fmla="*/ 1666 w 6144"/>
                <a:gd name="T59" fmla="*/ 603 h 7152"/>
                <a:gd name="T60" fmla="*/ 4759 w 6144"/>
                <a:gd name="T61" fmla="*/ 6794 h 7152"/>
                <a:gd name="T62" fmla="*/ 1384 w 6144"/>
                <a:gd name="T63" fmla="*/ 6794 h 7152"/>
                <a:gd name="T64" fmla="*/ 357 w 6144"/>
                <a:gd name="T65" fmla="*/ 5767 h 7152"/>
                <a:gd name="T66" fmla="*/ 1393 w 6144"/>
                <a:gd name="T67" fmla="*/ 3080 h 7152"/>
                <a:gd name="T68" fmla="*/ 2402 w 6144"/>
                <a:gd name="T69" fmla="*/ 2134 h 7152"/>
                <a:gd name="T70" fmla="*/ 3738 w 6144"/>
                <a:gd name="T71" fmla="*/ 2134 h 7152"/>
                <a:gd name="T72" fmla="*/ 4747 w 6144"/>
                <a:gd name="T73" fmla="*/ 3080 h 7152"/>
                <a:gd name="T74" fmla="*/ 5783 w 6144"/>
                <a:gd name="T75" fmla="*/ 5767 h 7152"/>
                <a:gd name="T76" fmla="*/ 4759 w 6144"/>
                <a:gd name="T77" fmla="*/ 6794 h 7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44" h="7152">
                  <a:moveTo>
                    <a:pt x="5789" y="4084"/>
                  </a:moveTo>
                  <a:cubicBezTo>
                    <a:pt x="5602" y="3653"/>
                    <a:pt x="5344" y="3235"/>
                    <a:pt x="5017" y="2844"/>
                  </a:cubicBezTo>
                  <a:cubicBezTo>
                    <a:pt x="4621" y="2368"/>
                    <a:pt x="4227" y="2050"/>
                    <a:pt x="4026" y="1903"/>
                  </a:cubicBezTo>
                  <a:lnTo>
                    <a:pt x="4784" y="496"/>
                  </a:lnTo>
                  <a:cubicBezTo>
                    <a:pt x="4822" y="426"/>
                    <a:pt x="4809" y="340"/>
                    <a:pt x="4752" y="285"/>
                  </a:cubicBezTo>
                  <a:cubicBezTo>
                    <a:pt x="4555" y="93"/>
                    <a:pt x="4347" y="0"/>
                    <a:pt x="4115" y="0"/>
                  </a:cubicBezTo>
                  <a:cubicBezTo>
                    <a:pt x="3903" y="0"/>
                    <a:pt x="3708" y="80"/>
                    <a:pt x="3538" y="151"/>
                  </a:cubicBezTo>
                  <a:cubicBezTo>
                    <a:pt x="3405" y="206"/>
                    <a:pt x="3278" y="260"/>
                    <a:pt x="3176" y="260"/>
                  </a:cubicBezTo>
                  <a:cubicBezTo>
                    <a:pt x="3145" y="260"/>
                    <a:pt x="3117" y="255"/>
                    <a:pt x="3091" y="244"/>
                  </a:cubicBezTo>
                  <a:cubicBezTo>
                    <a:pt x="2737" y="115"/>
                    <a:pt x="2465" y="35"/>
                    <a:pt x="2201" y="35"/>
                  </a:cubicBezTo>
                  <a:cubicBezTo>
                    <a:pt x="1869" y="35"/>
                    <a:pt x="1584" y="169"/>
                    <a:pt x="1306" y="455"/>
                  </a:cubicBezTo>
                  <a:cubicBezTo>
                    <a:pt x="1249" y="514"/>
                    <a:pt x="1239" y="607"/>
                    <a:pt x="1286" y="678"/>
                  </a:cubicBezTo>
                  <a:lnTo>
                    <a:pt x="2103" y="1913"/>
                  </a:lnTo>
                  <a:cubicBezTo>
                    <a:pt x="1901" y="2063"/>
                    <a:pt x="1515" y="2378"/>
                    <a:pt x="1126" y="2844"/>
                  </a:cubicBezTo>
                  <a:cubicBezTo>
                    <a:pt x="801" y="3235"/>
                    <a:pt x="541" y="3653"/>
                    <a:pt x="354" y="4084"/>
                  </a:cubicBezTo>
                  <a:cubicBezTo>
                    <a:pt x="118" y="4626"/>
                    <a:pt x="0" y="5193"/>
                    <a:pt x="0" y="5767"/>
                  </a:cubicBezTo>
                  <a:cubicBezTo>
                    <a:pt x="0" y="6530"/>
                    <a:pt x="621" y="7151"/>
                    <a:pt x="1384" y="7151"/>
                  </a:cubicBezTo>
                  <a:lnTo>
                    <a:pt x="4759" y="7151"/>
                  </a:lnTo>
                  <a:cubicBezTo>
                    <a:pt x="5522" y="7151"/>
                    <a:pt x="6143" y="6530"/>
                    <a:pt x="6143" y="5767"/>
                  </a:cubicBezTo>
                  <a:cubicBezTo>
                    <a:pt x="6143" y="5193"/>
                    <a:pt x="6025" y="4626"/>
                    <a:pt x="5789" y="4084"/>
                  </a:cubicBezTo>
                  <a:close/>
                  <a:moveTo>
                    <a:pt x="1666" y="603"/>
                  </a:moveTo>
                  <a:cubicBezTo>
                    <a:pt x="1839" y="455"/>
                    <a:pt x="2004" y="389"/>
                    <a:pt x="2201" y="389"/>
                  </a:cubicBezTo>
                  <a:cubicBezTo>
                    <a:pt x="2412" y="389"/>
                    <a:pt x="2651" y="460"/>
                    <a:pt x="2967" y="578"/>
                  </a:cubicBezTo>
                  <a:cubicBezTo>
                    <a:pt x="3033" y="602"/>
                    <a:pt x="3103" y="614"/>
                    <a:pt x="3174" y="614"/>
                  </a:cubicBezTo>
                  <a:cubicBezTo>
                    <a:pt x="3348" y="614"/>
                    <a:pt x="3515" y="545"/>
                    <a:pt x="3674" y="478"/>
                  </a:cubicBezTo>
                  <a:cubicBezTo>
                    <a:pt x="3827" y="414"/>
                    <a:pt x="3973" y="354"/>
                    <a:pt x="4114" y="354"/>
                  </a:cubicBezTo>
                  <a:cubicBezTo>
                    <a:pt x="4182" y="354"/>
                    <a:pt x="4279" y="365"/>
                    <a:pt x="4400" y="452"/>
                  </a:cubicBezTo>
                  <a:lnTo>
                    <a:pt x="3687" y="1778"/>
                  </a:lnTo>
                  <a:lnTo>
                    <a:pt x="2444" y="1778"/>
                  </a:lnTo>
                  <a:lnTo>
                    <a:pt x="1666" y="603"/>
                  </a:lnTo>
                  <a:close/>
                  <a:moveTo>
                    <a:pt x="4759" y="6794"/>
                  </a:moveTo>
                  <a:lnTo>
                    <a:pt x="1384" y="6794"/>
                  </a:lnTo>
                  <a:cubicBezTo>
                    <a:pt x="817" y="6794"/>
                    <a:pt x="357" y="6334"/>
                    <a:pt x="357" y="5767"/>
                  </a:cubicBezTo>
                  <a:cubicBezTo>
                    <a:pt x="357" y="4814"/>
                    <a:pt x="706" y="3910"/>
                    <a:pt x="1393" y="3080"/>
                  </a:cubicBezTo>
                  <a:cubicBezTo>
                    <a:pt x="1827" y="2556"/>
                    <a:pt x="2268" y="2230"/>
                    <a:pt x="2402" y="2134"/>
                  </a:cubicBezTo>
                  <a:lnTo>
                    <a:pt x="3738" y="2134"/>
                  </a:lnTo>
                  <a:cubicBezTo>
                    <a:pt x="3873" y="2229"/>
                    <a:pt x="4313" y="2556"/>
                    <a:pt x="4747" y="3080"/>
                  </a:cubicBezTo>
                  <a:cubicBezTo>
                    <a:pt x="5436" y="3910"/>
                    <a:pt x="5783" y="4812"/>
                    <a:pt x="5783" y="5767"/>
                  </a:cubicBezTo>
                  <a:cubicBezTo>
                    <a:pt x="5786" y="6334"/>
                    <a:pt x="5326" y="6794"/>
                    <a:pt x="4759" y="679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grpSp>
      <p:pic>
        <p:nvPicPr>
          <p:cNvPr id="22" name="Graphic 21" descr="Hike">
            <a:extLst>
              <a:ext uri="{FF2B5EF4-FFF2-40B4-BE49-F238E27FC236}">
                <a16:creationId xmlns:a16="http://schemas.microsoft.com/office/drawing/2014/main" id="{FE07F5F0-9290-48B1-B587-C8538D89F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658213" y="3679364"/>
            <a:ext cx="356616" cy="356616"/>
          </a:xfrm>
          <a:prstGeom prst="rect">
            <a:avLst/>
          </a:prstGeom>
        </p:spPr>
      </p:pic>
    </p:spTree>
    <p:extLst>
      <p:ext uri="{BB962C8B-B14F-4D97-AF65-F5344CB8AC3E}">
        <p14:creationId xmlns:p14="http://schemas.microsoft.com/office/powerpoint/2010/main" val="444832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8732A7-ACB7-4BD6-AB77-D91AF1399A2C}"/>
              </a:ext>
            </a:extLst>
          </p:cNvPr>
          <p:cNvPicPr/>
          <p:nvPr/>
        </p:nvPicPr>
        <p:blipFill>
          <a:blip r:embed="rId2"/>
          <a:stretch>
            <a:fillRect/>
          </a:stretch>
        </p:blipFill>
        <p:spPr>
          <a:xfrm>
            <a:off x="4572000" y="2873519"/>
            <a:ext cx="4142262" cy="2445828"/>
          </a:xfrm>
          <a:prstGeom prst="rect">
            <a:avLst/>
          </a:prstGeom>
        </p:spPr>
      </p:pic>
      <p:sp>
        <p:nvSpPr>
          <p:cNvPr id="10" name="7 CuadroTexto">
            <a:extLst>
              <a:ext uri="{FF2B5EF4-FFF2-40B4-BE49-F238E27FC236}">
                <a16:creationId xmlns:a16="http://schemas.microsoft.com/office/drawing/2014/main" id="{21716059-DA75-47D1-9D76-09248A44CE48}"/>
              </a:ext>
            </a:extLst>
          </p:cNvPr>
          <p:cNvSpPr txBox="1"/>
          <p:nvPr/>
        </p:nvSpPr>
        <p:spPr>
          <a:xfrm>
            <a:off x="639647" y="2795163"/>
            <a:ext cx="2812385" cy="1366143"/>
          </a:xfrm>
          <a:prstGeom prst="rect">
            <a:avLst/>
          </a:prstGeom>
          <a:noFill/>
        </p:spPr>
        <p:txBody>
          <a:bodyPr wrap="square">
            <a:spAutoFit/>
          </a:bodyPr>
          <a:lstStyle/>
          <a:p>
            <a:pPr>
              <a:lnSpc>
                <a:spcPct val="120000"/>
              </a:lnSpc>
              <a:defRPr/>
            </a:pPr>
            <a:r>
              <a:rPr lang="en-US" sz="1000" dirty="0">
                <a:latin typeface="Lato" panose="020F0502020204030203"/>
                <a:ea typeface="Lato" charset="0"/>
                <a:cs typeface="Lato" charset="0"/>
              </a:rPr>
              <a:t>Visitor spending in Dane County grew 3.9% in 2019 to reach $1.4 billion.</a:t>
            </a:r>
          </a:p>
          <a:p>
            <a:pPr>
              <a:lnSpc>
                <a:spcPct val="120000"/>
              </a:lnSpc>
              <a:defRPr/>
            </a:pPr>
            <a:endParaRPr lang="en-US" sz="1000" dirty="0">
              <a:latin typeface="Lato" panose="020F0502020204030203"/>
              <a:ea typeface="Lato" charset="0"/>
              <a:cs typeface="Lato" charset="0"/>
            </a:endParaRPr>
          </a:p>
          <a:p>
            <a:pPr>
              <a:lnSpc>
                <a:spcPct val="120000"/>
              </a:lnSpc>
              <a:defRPr/>
            </a:pPr>
            <a:r>
              <a:rPr lang="en-US" sz="1000" dirty="0">
                <a:latin typeface="Lato" panose="020F0502020204030203"/>
                <a:ea typeface="Lato" charset="0"/>
                <a:cs typeface="Lato" charset="0"/>
              </a:rPr>
              <a:t>Visitor spending increased by $50 million in 2019 and has grown by more than $200 million since 2015, cumulative growth of 18%.</a:t>
            </a:r>
          </a:p>
          <a:p>
            <a:pPr>
              <a:lnSpc>
                <a:spcPct val="120000"/>
              </a:lnSpc>
              <a:defRPr/>
            </a:pPr>
            <a:endParaRPr lang="en-US" sz="1000" dirty="0">
              <a:latin typeface="Lato" panose="020F0502020204030203"/>
              <a:ea typeface="Lato" charset="0"/>
              <a:cs typeface="Lato" charset="0"/>
            </a:endParaRPr>
          </a:p>
        </p:txBody>
      </p:sp>
      <p:sp>
        <p:nvSpPr>
          <p:cNvPr id="9" name="TextBox 8">
            <a:extLst>
              <a:ext uri="{FF2B5EF4-FFF2-40B4-BE49-F238E27FC236}">
                <a16:creationId xmlns:a16="http://schemas.microsoft.com/office/drawing/2014/main" id="{E6D45A74-558E-460C-93F5-0CFD9D7B21A3}"/>
              </a:ext>
            </a:extLst>
          </p:cNvPr>
          <p:cNvSpPr txBox="1"/>
          <p:nvPr/>
        </p:nvSpPr>
        <p:spPr>
          <a:xfrm>
            <a:off x="639647" y="1181968"/>
            <a:ext cx="4555287" cy="333425"/>
          </a:xfrm>
          <a:prstGeom prst="rect">
            <a:avLst/>
          </a:prstGeom>
          <a:noFill/>
          <a:ln>
            <a:noFill/>
          </a:ln>
        </p:spPr>
        <p:txBody>
          <a:bodyPr wrap="square" lIns="0" tIns="0" rIns="0" bIns="0" rtlCol="0" anchor="ctr" anchorCtr="0">
            <a:spAutoFit/>
          </a:bodyPr>
          <a:lstStyle/>
          <a:p>
            <a:pPr>
              <a:lnSpc>
                <a:spcPts val="2625"/>
              </a:lnSpc>
            </a:pPr>
            <a:r>
              <a:rPr lang="en-US" sz="2400" b="1" cap="all" dirty="0">
                <a:solidFill>
                  <a:srgbClr val="002060"/>
                </a:solidFill>
                <a:latin typeface="Lato Black" panose="020F0A02020204030203" pitchFamily="34" charset="0"/>
              </a:rPr>
              <a:t>SPENDING</a:t>
            </a:r>
          </a:p>
        </p:txBody>
      </p:sp>
      <p:sp>
        <p:nvSpPr>
          <p:cNvPr id="11" name="TextBox 10">
            <a:extLst>
              <a:ext uri="{FF2B5EF4-FFF2-40B4-BE49-F238E27FC236}">
                <a16:creationId xmlns:a16="http://schemas.microsoft.com/office/drawing/2014/main" id="{0736E459-29F4-411F-8F2D-674F15C387CC}"/>
              </a:ext>
            </a:extLst>
          </p:cNvPr>
          <p:cNvSpPr txBox="1"/>
          <p:nvPr/>
        </p:nvSpPr>
        <p:spPr>
          <a:xfrm>
            <a:off x="647700" y="1515393"/>
            <a:ext cx="2987807" cy="230832"/>
          </a:xfrm>
          <a:prstGeom prst="rect">
            <a:avLst/>
          </a:prstGeom>
          <a:noFill/>
        </p:spPr>
        <p:txBody>
          <a:bodyPr wrap="square" lIns="0" tIns="0" rIns="0" bIns="0" rtlCol="0">
            <a:spAutoFit/>
          </a:bodyPr>
          <a:lstStyle/>
          <a:p>
            <a:r>
              <a:rPr lang="en-US" sz="1500" dirty="0">
                <a:solidFill>
                  <a:schemeClr val="tx1">
                    <a:lumMod val="50000"/>
                    <a:lumOff val="50000"/>
                  </a:schemeClr>
                </a:solidFill>
                <a:latin typeface="Lato" panose="020B0604020202020204" charset="0"/>
                <a:ea typeface="Lato" panose="020B0604020202020204" charset="0"/>
                <a:cs typeface="Lato" panose="020B0604020202020204" charset="0"/>
              </a:rPr>
              <a:t>Total visitor spending</a:t>
            </a:r>
          </a:p>
        </p:txBody>
      </p:sp>
      <p:sp>
        <p:nvSpPr>
          <p:cNvPr id="12" name="TextBox 11">
            <a:extLst>
              <a:ext uri="{FF2B5EF4-FFF2-40B4-BE49-F238E27FC236}">
                <a16:creationId xmlns:a16="http://schemas.microsoft.com/office/drawing/2014/main" id="{A7304EB8-67D6-4FAA-A525-CE95CC096534}"/>
              </a:ext>
            </a:extLst>
          </p:cNvPr>
          <p:cNvSpPr txBox="1"/>
          <p:nvPr/>
        </p:nvSpPr>
        <p:spPr>
          <a:xfrm>
            <a:off x="4492935" y="2323505"/>
            <a:ext cx="3542669" cy="261610"/>
          </a:xfrm>
          <a:prstGeom prst="rect">
            <a:avLst/>
          </a:prstGeom>
          <a:noFill/>
        </p:spPr>
        <p:txBody>
          <a:bodyPr wrap="square" rtlCol="0">
            <a:spAutoFit/>
          </a:bodyPr>
          <a:lstStyle/>
          <a:p>
            <a:pPr>
              <a:defRPr/>
            </a:pPr>
            <a:r>
              <a:rPr lang="en-US" sz="1100" b="1" dirty="0">
                <a:solidFill>
                  <a:schemeClr val="accent5">
                    <a:lumMod val="50000"/>
                  </a:schemeClr>
                </a:solidFill>
                <a:latin typeface="Lato" panose="020F0502020204030203"/>
                <a:ea typeface="Lato" charset="0"/>
                <a:cs typeface="Lato" charset="0"/>
              </a:rPr>
              <a:t>Dane County visitor spending ($ millions)</a:t>
            </a:r>
          </a:p>
        </p:txBody>
      </p:sp>
      <p:grpSp>
        <p:nvGrpSpPr>
          <p:cNvPr id="14" name="Group 13">
            <a:extLst>
              <a:ext uri="{FF2B5EF4-FFF2-40B4-BE49-F238E27FC236}">
                <a16:creationId xmlns:a16="http://schemas.microsoft.com/office/drawing/2014/main" id="{8F6CB0C5-39ED-48A7-9E59-0C41B6BC66E3}"/>
              </a:ext>
            </a:extLst>
          </p:cNvPr>
          <p:cNvGrpSpPr/>
          <p:nvPr/>
        </p:nvGrpSpPr>
        <p:grpSpPr>
          <a:xfrm>
            <a:off x="7916428" y="2873519"/>
            <a:ext cx="585485" cy="292388"/>
            <a:chOff x="7615481" y="2599374"/>
            <a:chExt cx="585485" cy="292388"/>
          </a:xfrm>
        </p:grpSpPr>
        <p:sp>
          <p:nvSpPr>
            <p:cNvPr id="15" name="TextBox 14">
              <a:extLst>
                <a:ext uri="{FF2B5EF4-FFF2-40B4-BE49-F238E27FC236}">
                  <a16:creationId xmlns:a16="http://schemas.microsoft.com/office/drawing/2014/main" id="{4DCC0AD5-FD84-4ED6-A42C-9A7FD893B996}"/>
                </a:ext>
              </a:extLst>
            </p:cNvPr>
            <p:cNvSpPr txBox="1"/>
            <p:nvPr/>
          </p:nvSpPr>
          <p:spPr>
            <a:xfrm>
              <a:off x="7619073" y="2599374"/>
              <a:ext cx="581893" cy="292388"/>
            </a:xfrm>
            <a:prstGeom prst="rect">
              <a:avLst/>
            </a:prstGeom>
            <a:noFill/>
            <a:ln>
              <a:noFill/>
            </a:ln>
          </p:spPr>
          <p:txBody>
            <a:bodyPr wrap="square" rtlCol="0">
              <a:spAutoFit/>
            </a:bodyPr>
            <a:lstStyle/>
            <a:p>
              <a:pPr algn="ctr"/>
              <a:r>
                <a:rPr lang="en-US" sz="1300" dirty="0">
                  <a:solidFill>
                    <a:srgbClr val="002060"/>
                  </a:solidFill>
                  <a:latin typeface="Lato Black" panose="020F0A02020204030203" pitchFamily="34" charset="0"/>
                  <a:ea typeface="Open Sans ExtraBold" panose="020B0906030804020204" pitchFamily="34" charset="0"/>
                  <a:cs typeface="Open Sans ExtraBold" panose="020B0906030804020204" pitchFamily="34" charset="0"/>
                </a:rPr>
                <a:t>3.9%</a:t>
              </a:r>
            </a:p>
          </p:txBody>
        </p:sp>
        <p:sp>
          <p:nvSpPr>
            <p:cNvPr id="16" name="Arrow: Down 15">
              <a:extLst>
                <a:ext uri="{FF2B5EF4-FFF2-40B4-BE49-F238E27FC236}">
                  <a16:creationId xmlns:a16="http://schemas.microsoft.com/office/drawing/2014/main" id="{83943333-B7B0-4FBC-8C1C-23F815D9A7D8}"/>
                </a:ext>
              </a:extLst>
            </p:cNvPr>
            <p:cNvSpPr/>
            <p:nvPr/>
          </p:nvSpPr>
          <p:spPr>
            <a:xfrm rot="10800000">
              <a:off x="7615481" y="2643823"/>
              <a:ext cx="82296" cy="173736"/>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accent1"/>
                </a:solidFill>
                <a:latin typeface="Lato" panose="020F0502020204030203"/>
              </a:endParaRPr>
            </a:p>
          </p:txBody>
        </p:sp>
      </p:grpSp>
      <p:grpSp>
        <p:nvGrpSpPr>
          <p:cNvPr id="17" name="Group 16">
            <a:extLst>
              <a:ext uri="{FF2B5EF4-FFF2-40B4-BE49-F238E27FC236}">
                <a16:creationId xmlns:a16="http://schemas.microsoft.com/office/drawing/2014/main" id="{F0607224-AE9C-487E-9B15-F6A7C661B00C}"/>
              </a:ext>
            </a:extLst>
          </p:cNvPr>
          <p:cNvGrpSpPr/>
          <p:nvPr/>
        </p:nvGrpSpPr>
        <p:grpSpPr>
          <a:xfrm>
            <a:off x="6380025" y="3539637"/>
            <a:ext cx="585485" cy="292388"/>
            <a:chOff x="7615481" y="2599374"/>
            <a:chExt cx="585485" cy="292388"/>
          </a:xfrm>
        </p:grpSpPr>
        <p:sp>
          <p:nvSpPr>
            <p:cNvPr id="18" name="TextBox 17">
              <a:extLst>
                <a:ext uri="{FF2B5EF4-FFF2-40B4-BE49-F238E27FC236}">
                  <a16:creationId xmlns:a16="http://schemas.microsoft.com/office/drawing/2014/main" id="{40875085-4A62-4C8C-8D1D-FFB1B3CBC2BE}"/>
                </a:ext>
              </a:extLst>
            </p:cNvPr>
            <p:cNvSpPr txBox="1"/>
            <p:nvPr/>
          </p:nvSpPr>
          <p:spPr>
            <a:xfrm>
              <a:off x="7619073" y="2599374"/>
              <a:ext cx="581893" cy="292388"/>
            </a:xfrm>
            <a:prstGeom prst="rect">
              <a:avLst/>
            </a:prstGeom>
            <a:noFill/>
            <a:ln>
              <a:noFill/>
            </a:ln>
          </p:spPr>
          <p:txBody>
            <a:bodyPr wrap="square" rtlCol="0">
              <a:spAutoFit/>
            </a:bodyPr>
            <a:lstStyle/>
            <a:p>
              <a:pPr algn="ctr"/>
              <a:r>
                <a:rPr lang="en-US" sz="1300" dirty="0">
                  <a:solidFill>
                    <a:srgbClr val="002060"/>
                  </a:solidFill>
                  <a:latin typeface="Lato Black" panose="020F0A02020204030203" pitchFamily="34" charset="0"/>
                  <a:ea typeface="Open Sans ExtraBold" panose="020B0906030804020204" pitchFamily="34" charset="0"/>
                  <a:cs typeface="Open Sans ExtraBold" panose="020B0906030804020204" pitchFamily="34" charset="0"/>
                </a:rPr>
                <a:t>2.7%</a:t>
              </a:r>
            </a:p>
          </p:txBody>
        </p:sp>
        <p:sp>
          <p:nvSpPr>
            <p:cNvPr id="19" name="Arrow: Down 18">
              <a:extLst>
                <a:ext uri="{FF2B5EF4-FFF2-40B4-BE49-F238E27FC236}">
                  <a16:creationId xmlns:a16="http://schemas.microsoft.com/office/drawing/2014/main" id="{6358C25E-2F3F-480E-9761-3445E776E7A9}"/>
                </a:ext>
              </a:extLst>
            </p:cNvPr>
            <p:cNvSpPr/>
            <p:nvPr/>
          </p:nvSpPr>
          <p:spPr>
            <a:xfrm rot="10800000">
              <a:off x="7615481" y="2643823"/>
              <a:ext cx="82296" cy="173736"/>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accent1"/>
                </a:solidFill>
                <a:latin typeface="Lato" panose="020F0502020204030203"/>
              </a:endParaRPr>
            </a:p>
          </p:txBody>
        </p:sp>
      </p:grpSp>
      <p:grpSp>
        <p:nvGrpSpPr>
          <p:cNvPr id="20" name="Group 19">
            <a:extLst>
              <a:ext uri="{FF2B5EF4-FFF2-40B4-BE49-F238E27FC236}">
                <a16:creationId xmlns:a16="http://schemas.microsoft.com/office/drawing/2014/main" id="{12C4673F-9B97-4757-B67B-5057716A86B6}"/>
              </a:ext>
            </a:extLst>
          </p:cNvPr>
          <p:cNvGrpSpPr/>
          <p:nvPr/>
        </p:nvGrpSpPr>
        <p:grpSpPr>
          <a:xfrm>
            <a:off x="7140087" y="3185846"/>
            <a:ext cx="585485" cy="292388"/>
            <a:chOff x="7615481" y="2599374"/>
            <a:chExt cx="585485" cy="292388"/>
          </a:xfrm>
        </p:grpSpPr>
        <p:sp>
          <p:nvSpPr>
            <p:cNvPr id="21" name="TextBox 20">
              <a:extLst>
                <a:ext uri="{FF2B5EF4-FFF2-40B4-BE49-F238E27FC236}">
                  <a16:creationId xmlns:a16="http://schemas.microsoft.com/office/drawing/2014/main" id="{D88B4199-739A-4A58-8479-89A3E52009B0}"/>
                </a:ext>
              </a:extLst>
            </p:cNvPr>
            <p:cNvSpPr txBox="1"/>
            <p:nvPr/>
          </p:nvSpPr>
          <p:spPr>
            <a:xfrm>
              <a:off x="7619073" y="2599374"/>
              <a:ext cx="581893" cy="292388"/>
            </a:xfrm>
            <a:prstGeom prst="rect">
              <a:avLst/>
            </a:prstGeom>
            <a:noFill/>
            <a:ln>
              <a:noFill/>
            </a:ln>
          </p:spPr>
          <p:txBody>
            <a:bodyPr wrap="square" rtlCol="0">
              <a:spAutoFit/>
            </a:bodyPr>
            <a:lstStyle/>
            <a:p>
              <a:pPr algn="ctr"/>
              <a:r>
                <a:rPr lang="en-US" sz="1300" dirty="0">
                  <a:solidFill>
                    <a:srgbClr val="002060"/>
                  </a:solidFill>
                  <a:latin typeface="Lato Black" panose="020F0A02020204030203" pitchFamily="34" charset="0"/>
                  <a:ea typeface="Open Sans ExtraBold" panose="020B0906030804020204" pitchFamily="34" charset="0"/>
                  <a:cs typeface="Open Sans ExtraBold" panose="020B0906030804020204" pitchFamily="34" charset="0"/>
                </a:rPr>
                <a:t>5.2%</a:t>
              </a:r>
            </a:p>
          </p:txBody>
        </p:sp>
        <p:sp>
          <p:nvSpPr>
            <p:cNvPr id="22" name="Arrow: Down 21">
              <a:extLst>
                <a:ext uri="{FF2B5EF4-FFF2-40B4-BE49-F238E27FC236}">
                  <a16:creationId xmlns:a16="http://schemas.microsoft.com/office/drawing/2014/main" id="{706BF120-A01E-4FB4-9DFE-BBCCAD279F99}"/>
                </a:ext>
              </a:extLst>
            </p:cNvPr>
            <p:cNvSpPr/>
            <p:nvPr/>
          </p:nvSpPr>
          <p:spPr>
            <a:xfrm rot="10800000">
              <a:off x="7615481" y="2643823"/>
              <a:ext cx="82296" cy="173736"/>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accent1"/>
                </a:solidFill>
                <a:latin typeface="Lato" panose="020F0502020204030203"/>
              </a:endParaRPr>
            </a:p>
          </p:txBody>
        </p:sp>
      </p:grpSp>
      <p:grpSp>
        <p:nvGrpSpPr>
          <p:cNvPr id="23" name="Group 22">
            <a:extLst>
              <a:ext uri="{FF2B5EF4-FFF2-40B4-BE49-F238E27FC236}">
                <a16:creationId xmlns:a16="http://schemas.microsoft.com/office/drawing/2014/main" id="{3D5DC6B2-DEBB-4C37-B5DE-B9245DA21DA8}"/>
              </a:ext>
            </a:extLst>
          </p:cNvPr>
          <p:cNvGrpSpPr/>
          <p:nvPr/>
        </p:nvGrpSpPr>
        <p:grpSpPr>
          <a:xfrm>
            <a:off x="5566682" y="3747797"/>
            <a:ext cx="696686" cy="292388"/>
            <a:chOff x="7615481" y="2599374"/>
            <a:chExt cx="585485" cy="292388"/>
          </a:xfrm>
        </p:grpSpPr>
        <p:sp>
          <p:nvSpPr>
            <p:cNvPr id="24" name="TextBox 23">
              <a:extLst>
                <a:ext uri="{FF2B5EF4-FFF2-40B4-BE49-F238E27FC236}">
                  <a16:creationId xmlns:a16="http://schemas.microsoft.com/office/drawing/2014/main" id="{B6B9C1D0-F79B-45F4-8BD2-FF37D31526CA}"/>
                </a:ext>
              </a:extLst>
            </p:cNvPr>
            <p:cNvSpPr txBox="1"/>
            <p:nvPr/>
          </p:nvSpPr>
          <p:spPr>
            <a:xfrm>
              <a:off x="7619073" y="2599374"/>
              <a:ext cx="581893" cy="292388"/>
            </a:xfrm>
            <a:prstGeom prst="rect">
              <a:avLst/>
            </a:prstGeom>
            <a:noFill/>
            <a:ln>
              <a:noFill/>
            </a:ln>
          </p:spPr>
          <p:txBody>
            <a:bodyPr wrap="square" rtlCol="0">
              <a:spAutoFit/>
            </a:bodyPr>
            <a:lstStyle/>
            <a:p>
              <a:pPr algn="ctr"/>
              <a:r>
                <a:rPr lang="en-US" sz="1300" dirty="0">
                  <a:solidFill>
                    <a:srgbClr val="002060"/>
                  </a:solidFill>
                  <a:latin typeface="Lato Black" panose="020F0A02020204030203" pitchFamily="34" charset="0"/>
                  <a:ea typeface="Open Sans ExtraBold" panose="020B0906030804020204" pitchFamily="34" charset="0"/>
                  <a:cs typeface="Open Sans ExtraBold" panose="020B0906030804020204" pitchFamily="34" charset="0"/>
                </a:rPr>
                <a:t>5.2%</a:t>
              </a:r>
            </a:p>
          </p:txBody>
        </p:sp>
        <p:sp>
          <p:nvSpPr>
            <p:cNvPr id="25" name="Arrow: Down 24">
              <a:extLst>
                <a:ext uri="{FF2B5EF4-FFF2-40B4-BE49-F238E27FC236}">
                  <a16:creationId xmlns:a16="http://schemas.microsoft.com/office/drawing/2014/main" id="{976973CD-52C2-4C00-96B0-B89C21C3CBC2}"/>
                </a:ext>
              </a:extLst>
            </p:cNvPr>
            <p:cNvSpPr/>
            <p:nvPr/>
          </p:nvSpPr>
          <p:spPr>
            <a:xfrm rot="10800000">
              <a:off x="7615481" y="2643823"/>
              <a:ext cx="82296" cy="173736"/>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accent1"/>
                </a:solidFill>
                <a:latin typeface="Lato" panose="020F0502020204030203"/>
              </a:endParaRPr>
            </a:p>
          </p:txBody>
        </p:sp>
      </p:grpSp>
      <p:sp>
        <p:nvSpPr>
          <p:cNvPr id="26" name="TextBox 25">
            <a:extLst>
              <a:ext uri="{FF2B5EF4-FFF2-40B4-BE49-F238E27FC236}">
                <a16:creationId xmlns:a16="http://schemas.microsoft.com/office/drawing/2014/main" id="{506158A1-AC4A-45B5-B2CE-BCC0B025F6D2}"/>
              </a:ext>
            </a:extLst>
          </p:cNvPr>
          <p:cNvSpPr txBox="1"/>
          <p:nvPr/>
        </p:nvSpPr>
        <p:spPr>
          <a:xfrm>
            <a:off x="4510759" y="5371323"/>
            <a:ext cx="3991154" cy="207749"/>
          </a:xfrm>
          <a:prstGeom prst="rect">
            <a:avLst/>
          </a:prstGeom>
          <a:noFill/>
        </p:spPr>
        <p:txBody>
          <a:bodyPr wrap="square" rtlCol="0">
            <a:spAutoFit/>
          </a:bodyPr>
          <a:lstStyle/>
          <a:p>
            <a:r>
              <a:rPr lang="en-US" sz="750" dirty="0">
                <a:solidFill>
                  <a:schemeClr val="tx1">
                    <a:lumMod val="50000"/>
                    <a:lumOff val="50000"/>
                  </a:schemeClr>
                </a:solidFill>
                <a:latin typeface="lato" panose="020F0502020204030203"/>
                <a:cs typeface="Arial" panose="020B0604020202020204" pitchFamily="34" charset="0"/>
              </a:rPr>
              <a:t>Source: Tourism Economics</a:t>
            </a:r>
          </a:p>
        </p:txBody>
      </p:sp>
    </p:spTree>
    <p:extLst>
      <p:ext uri="{BB962C8B-B14F-4D97-AF65-F5344CB8AC3E}">
        <p14:creationId xmlns:p14="http://schemas.microsoft.com/office/powerpoint/2010/main" val="2257392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88E0E72-3544-4C2A-AEEE-B629C1C0CEDE}"/>
              </a:ext>
            </a:extLst>
          </p:cNvPr>
          <p:cNvSpPr txBox="1"/>
          <p:nvPr/>
        </p:nvSpPr>
        <p:spPr>
          <a:xfrm>
            <a:off x="639647" y="1181968"/>
            <a:ext cx="4555287" cy="333425"/>
          </a:xfrm>
          <a:prstGeom prst="rect">
            <a:avLst/>
          </a:prstGeom>
          <a:noFill/>
          <a:ln>
            <a:noFill/>
          </a:ln>
        </p:spPr>
        <p:txBody>
          <a:bodyPr wrap="square" lIns="0" tIns="0" rIns="0" bIns="0" rtlCol="0" anchor="ctr" anchorCtr="0">
            <a:spAutoFit/>
          </a:bodyPr>
          <a:lstStyle/>
          <a:p>
            <a:pPr>
              <a:lnSpc>
                <a:spcPts val="2625"/>
              </a:lnSpc>
            </a:pPr>
            <a:r>
              <a:rPr lang="en-US" sz="2400" b="1" cap="all" dirty="0">
                <a:solidFill>
                  <a:srgbClr val="002060"/>
                </a:solidFill>
                <a:latin typeface="Lato Black" panose="020F0A02020204030203" pitchFamily="34" charset="0"/>
                <a:ea typeface="Lato Black" panose="020F0502020204030203" pitchFamily="34" charset="0"/>
                <a:cs typeface="Lato Black" panose="020F0502020204030203" pitchFamily="34" charset="0"/>
              </a:rPr>
              <a:t>SPENDING</a:t>
            </a:r>
          </a:p>
        </p:txBody>
      </p:sp>
      <p:sp>
        <p:nvSpPr>
          <p:cNvPr id="11" name="TextBox 10">
            <a:extLst>
              <a:ext uri="{FF2B5EF4-FFF2-40B4-BE49-F238E27FC236}">
                <a16:creationId xmlns:a16="http://schemas.microsoft.com/office/drawing/2014/main" id="{8AF269FE-F849-4268-8409-227F68B73C13}"/>
              </a:ext>
            </a:extLst>
          </p:cNvPr>
          <p:cNvSpPr txBox="1"/>
          <p:nvPr/>
        </p:nvSpPr>
        <p:spPr>
          <a:xfrm>
            <a:off x="647700" y="1554423"/>
            <a:ext cx="2987807" cy="230832"/>
          </a:xfrm>
          <a:prstGeom prst="rect">
            <a:avLst/>
          </a:prstGeom>
          <a:noFill/>
        </p:spPr>
        <p:txBody>
          <a:bodyPr wrap="square" lIns="0" tIns="0" rIns="0" bIns="0" rtlCol="0">
            <a:spAutoFit/>
          </a:bodyPr>
          <a:lstStyle/>
          <a:p>
            <a:r>
              <a:rPr lang="en-US" sz="15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Spending by category, 2019</a:t>
            </a:r>
          </a:p>
        </p:txBody>
      </p:sp>
      <p:sp>
        <p:nvSpPr>
          <p:cNvPr id="14" name="TextBox 13">
            <a:extLst>
              <a:ext uri="{FF2B5EF4-FFF2-40B4-BE49-F238E27FC236}">
                <a16:creationId xmlns:a16="http://schemas.microsoft.com/office/drawing/2014/main" id="{DD10BF1D-1416-407C-BB48-D31E46DD0E65}"/>
              </a:ext>
            </a:extLst>
          </p:cNvPr>
          <p:cNvSpPr txBox="1"/>
          <p:nvPr/>
        </p:nvSpPr>
        <p:spPr>
          <a:xfrm>
            <a:off x="4061440" y="2247152"/>
            <a:ext cx="4760754" cy="288605"/>
          </a:xfrm>
          <a:prstGeom prst="rect">
            <a:avLst/>
          </a:prstGeom>
          <a:solidFill>
            <a:schemeClr val="bg1">
              <a:lumMod val="95000"/>
            </a:schemeClr>
          </a:solidFill>
        </p:spPr>
        <p:txBody>
          <a:bodyPr wrap="square" rtlCol="0">
            <a:spAutoFit/>
          </a:bodyPr>
          <a:lstStyle/>
          <a:p>
            <a:pPr algn="ctr">
              <a:lnSpc>
                <a:spcPts val="1733"/>
              </a:lnSpc>
              <a:defRPr/>
            </a:pPr>
            <a:r>
              <a:rPr lang="en-US" sz="1200" b="1" dirty="0">
                <a:solidFill>
                  <a:schemeClr val="accent5">
                    <a:lumMod val="50000"/>
                  </a:schemeClr>
                </a:solidFill>
                <a:latin typeface="Lato" charset="0"/>
                <a:ea typeface="Lato" charset="0"/>
                <a:cs typeface="Lato" charset="0"/>
              </a:rPr>
              <a:t>2019 VISITOR SPENDING WITH SHARES</a:t>
            </a:r>
          </a:p>
        </p:txBody>
      </p:sp>
      <p:sp>
        <p:nvSpPr>
          <p:cNvPr id="15" name="TextBox 14">
            <a:extLst>
              <a:ext uri="{FF2B5EF4-FFF2-40B4-BE49-F238E27FC236}">
                <a16:creationId xmlns:a16="http://schemas.microsoft.com/office/drawing/2014/main" id="{02BACADE-D82C-4935-91EE-11C9BA12A93A}"/>
              </a:ext>
            </a:extLst>
          </p:cNvPr>
          <p:cNvSpPr txBox="1"/>
          <p:nvPr/>
        </p:nvSpPr>
        <p:spPr>
          <a:xfrm>
            <a:off x="576058" y="2190819"/>
            <a:ext cx="3232266" cy="503921"/>
          </a:xfrm>
          <a:prstGeom prst="rect">
            <a:avLst/>
          </a:prstGeom>
          <a:noFill/>
        </p:spPr>
        <p:txBody>
          <a:bodyPr wrap="square" rtlCol="0">
            <a:spAutoFit/>
          </a:bodyPr>
          <a:lstStyle/>
          <a:p>
            <a:pPr>
              <a:lnSpc>
                <a:spcPts val="1733"/>
              </a:lnSpc>
              <a:defRPr/>
            </a:pPr>
            <a:r>
              <a:rPr lang="en-US" sz="1100" b="1" dirty="0">
                <a:solidFill>
                  <a:schemeClr val="accent5">
                    <a:lumMod val="50000"/>
                  </a:schemeClr>
                </a:solidFill>
                <a:latin typeface="Lato" charset="0"/>
                <a:ea typeface="Lato" charset="0"/>
                <a:cs typeface="Lato" charset="0"/>
              </a:rPr>
              <a:t>Visitors to Dane County spent $1.4 billion across a wide range of sectors in 2019</a:t>
            </a:r>
          </a:p>
        </p:txBody>
      </p:sp>
      <p:sp>
        <p:nvSpPr>
          <p:cNvPr id="16" name="7 CuadroTexto">
            <a:extLst>
              <a:ext uri="{FF2B5EF4-FFF2-40B4-BE49-F238E27FC236}">
                <a16:creationId xmlns:a16="http://schemas.microsoft.com/office/drawing/2014/main" id="{C400970F-4D85-4FAF-94AF-945663F1F906}"/>
              </a:ext>
            </a:extLst>
          </p:cNvPr>
          <p:cNvSpPr txBox="1"/>
          <p:nvPr/>
        </p:nvSpPr>
        <p:spPr>
          <a:xfrm>
            <a:off x="576058" y="2759117"/>
            <a:ext cx="3178026" cy="2245230"/>
          </a:xfrm>
          <a:prstGeom prst="rect">
            <a:avLst/>
          </a:prstGeom>
          <a:noFill/>
        </p:spPr>
        <p:txBody>
          <a:bodyPr wrap="square">
            <a:spAutoFit/>
          </a:bodyPr>
          <a:lstStyle/>
          <a:p>
            <a:pPr>
              <a:lnSpc>
                <a:spcPts val="1700"/>
              </a:lnSpc>
              <a:defRPr/>
            </a:pPr>
            <a:r>
              <a:rPr lang="en-US" sz="1000" dirty="0">
                <a:latin typeface="Lato" charset="0"/>
                <a:ea typeface="Lato" charset="0"/>
                <a:cs typeface="Lato" charset="0"/>
              </a:rPr>
              <a:t>Food &amp; beverages captured more than 28% of all visitor spending in the region in 2019. Just over 26.2% of each visitor dollar went to lodging needs—including both room rentals as well as 2</a:t>
            </a:r>
            <a:r>
              <a:rPr lang="en-US" sz="1000" baseline="30000" dirty="0">
                <a:latin typeface="Lato" charset="0"/>
                <a:ea typeface="Lato" charset="0"/>
                <a:cs typeface="Lato" charset="0"/>
              </a:rPr>
              <a:t>nd</a:t>
            </a:r>
            <a:r>
              <a:rPr lang="en-US" sz="1000" dirty="0">
                <a:latin typeface="Lato" charset="0"/>
                <a:ea typeface="Lato" charset="0"/>
                <a:cs typeface="Lato" charset="0"/>
              </a:rPr>
              <a:t> home rental income.</a:t>
            </a:r>
          </a:p>
          <a:p>
            <a:pPr>
              <a:lnSpc>
                <a:spcPts val="1700"/>
              </a:lnSpc>
              <a:defRPr/>
            </a:pPr>
            <a:endParaRPr lang="en-US" sz="1000" dirty="0">
              <a:latin typeface="Lato" charset="0"/>
              <a:ea typeface="Lato" charset="0"/>
              <a:cs typeface="Lato" charset="0"/>
            </a:endParaRPr>
          </a:p>
          <a:p>
            <a:pPr>
              <a:lnSpc>
                <a:spcPts val="1700"/>
              </a:lnSpc>
              <a:defRPr/>
            </a:pPr>
            <a:r>
              <a:rPr lang="en-US" sz="1000" dirty="0">
                <a:latin typeface="Lato" charset="0"/>
                <a:ea typeface="Lato" charset="0"/>
                <a:cs typeface="Lato" charset="0"/>
              </a:rPr>
              <a:t>Retail spending reached $280 million, capturing 20.6% of each visitor dollar, and 12.5 cents of each visitor dollar was spent on  recreational activities while in the region.</a:t>
            </a:r>
          </a:p>
          <a:p>
            <a:pPr>
              <a:lnSpc>
                <a:spcPts val="1700"/>
              </a:lnSpc>
              <a:defRPr/>
            </a:pPr>
            <a:endParaRPr lang="en-US" sz="1000" dirty="0">
              <a:latin typeface="Lato" charset="0"/>
              <a:ea typeface="Lato" charset="0"/>
              <a:cs typeface="Lato" charset="0"/>
            </a:endParaRPr>
          </a:p>
        </p:txBody>
      </p:sp>
      <p:sp>
        <p:nvSpPr>
          <p:cNvPr id="17" name="TextBox 16">
            <a:extLst>
              <a:ext uri="{FF2B5EF4-FFF2-40B4-BE49-F238E27FC236}">
                <a16:creationId xmlns:a16="http://schemas.microsoft.com/office/drawing/2014/main" id="{3150FF4A-C620-4844-A613-142922970B05}"/>
              </a:ext>
            </a:extLst>
          </p:cNvPr>
          <p:cNvSpPr txBox="1"/>
          <p:nvPr/>
        </p:nvSpPr>
        <p:spPr>
          <a:xfrm>
            <a:off x="4102428" y="3751833"/>
            <a:ext cx="1229743" cy="877163"/>
          </a:xfrm>
          <a:prstGeom prst="rect">
            <a:avLst/>
          </a:prstGeom>
          <a:noFill/>
          <a:ln>
            <a:noFill/>
          </a:ln>
        </p:spPr>
        <p:txBody>
          <a:bodyPr wrap="square" rtlCol="0">
            <a:spAutoFit/>
          </a:bodyPr>
          <a:lstStyle/>
          <a:p>
            <a:pPr algn="ctr">
              <a:spcAft>
                <a:spcPts val="300"/>
              </a:spcAft>
            </a:pPr>
            <a:r>
              <a:rPr lang="en-US" sz="1000" b="1" dirty="0">
                <a:solidFill>
                  <a:schemeClr val="bg1"/>
                </a:solidFill>
                <a:latin typeface="lato" panose="020F0502020204030203"/>
                <a:ea typeface="Open Sans ExtraBold" panose="020B0906030804020204" pitchFamily="34" charset="0"/>
                <a:cs typeface="Open Sans ExtraBold" panose="020B0906030804020204" pitchFamily="34" charset="0"/>
              </a:rPr>
              <a:t>FOOD &amp;</a:t>
            </a:r>
            <a:br>
              <a:rPr lang="en-US" sz="1000" b="1" dirty="0">
                <a:solidFill>
                  <a:schemeClr val="bg1"/>
                </a:solidFill>
                <a:latin typeface="lato" panose="020F0502020204030203"/>
                <a:ea typeface="Open Sans ExtraBold" panose="020B0906030804020204" pitchFamily="34" charset="0"/>
                <a:cs typeface="Open Sans ExtraBold" panose="020B0906030804020204" pitchFamily="34" charset="0"/>
              </a:rPr>
            </a:br>
            <a:r>
              <a:rPr lang="en-US" sz="1000" b="1" dirty="0">
                <a:solidFill>
                  <a:schemeClr val="bg1"/>
                </a:solidFill>
                <a:latin typeface="lato" panose="020F0502020204030203"/>
                <a:ea typeface="Open Sans ExtraBold" panose="020B0906030804020204" pitchFamily="34" charset="0"/>
                <a:cs typeface="Open Sans ExtraBold" panose="020B0906030804020204" pitchFamily="34" charset="0"/>
              </a:rPr>
              <a:t>BEVERAGE</a:t>
            </a:r>
          </a:p>
          <a:p>
            <a:pPr algn="ctr">
              <a:spcAft>
                <a:spcPts val="300"/>
              </a:spcAft>
            </a:pPr>
            <a:r>
              <a:rPr lang="en-US" sz="1300" dirty="0">
                <a:solidFill>
                  <a:schemeClr val="bg1"/>
                </a:solidFill>
                <a:latin typeface="Lato Black" panose="020F0A02020204030203" pitchFamily="34" charset="0"/>
                <a:ea typeface="Open Sans ExtraBold" panose="020B0906030804020204" pitchFamily="34" charset="0"/>
                <a:cs typeface="Open Sans ExtraBold" panose="020B0906030804020204" pitchFamily="34" charset="0"/>
              </a:rPr>
              <a:t>$171 M</a:t>
            </a:r>
          </a:p>
          <a:p>
            <a:pPr algn="ctr">
              <a:spcAft>
                <a:spcPts val="300"/>
              </a:spcAft>
            </a:pPr>
            <a:r>
              <a:rPr lang="en-US" sz="1300" b="1" dirty="0">
                <a:solidFill>
                  <a:schemeClr val="bg1"/>
                </a:solidFill>
                <a:latin typeface="lato" panose="020F0502020204030203"/>
                <a:ea typeface="Open Sans ExtraBold" panose="020B0906030804020204" pitchFamily="34" charset="0"/>
                <a:cs typeface="Open Sans ExtraBold" panose="020B0906030804020204" pitchFamily="34" charset="0"/>
              </a:rPr>
              <a:t>23.9%</a:t>
            </a:r>
          </a:p>
        </p:txBody>
      </p:sp>
      <p:grpSp>
        <p:nvGrpSpPr>
          <p:cNvPr id="18" name="Group 17">
            <a:extLst>
              <a:ext uri="{FF2B5EF4-FFF2-40B4-BE49-F238E27FC236}">
                <a16:creationId xmlns:a16="http://schemas.microsoft.com/office/drawing/2014/main" id="{9CBD254B-EE82-4B86-880E-D1FAECE83CC6}"/>
              </a:ext>
            </a:extLst>
          </p:cNvPr>
          <p:cNvGrpSpPr/>
          <p:nvPr/>
        </p:nvGrpSpPr>
        <p:grpSpPr>
          <a:xfrm>
            <a:off x="4391572" y="3243198"/>
            <a:ext cx="630884" cy="382476"/>
            <a:chOff x="3706813" y="5045076"/>
            <a:chExt cx="254001" cy="153988"/>
          </a:xfrm>
          <a:solidFill>
            <a:schemeClr val="bg1"/>
          </a:solidFill>
        </p:grpSpPr>
        <p:sp>
          <p:nvSpPr>
            <p:cNvPr id="19" name="Freeform 676">
              <a:extLst>
                <a:ext uri="{FF2B5EF4-FFF2-40B4-BE49-F238E27FC236}">
                  <a16:creationId xmlns:a16="http://schemas.microsoft.com/office/drawing/2014/main" id="{A0F2CA12-1239-4903-8BFF-AC7C87121EE9}"/>
                </a:ext>
              </a:extLst>
            </p:cNvPr>
            <p:cNvSpPr>
              <a:spLocks noEditPoints="1"/>
            </p:cNvSpPr>
            <p:nvPr/>
          </p:nvSpPr>
          <p:spPr bwMode="auto">
            <a:xfrm>
              <a:off x="3754438" y="5045076"/>
              <a:ext cx="152400" cy="153988"/>
            </a:xfrm>
            <a:custGeom>
              <a:avLst/>
              <a:gdLst>
                <a:gd name="T0" fmla="*/ 53 w 107"/>
                <a:gd name="T1" fmla="*/ 108 h 108"/>
                <a:gd name="T2" fmla="*/ 0 w 107"/>
                <a:gd name="T3" fmla="*/ 54 h 108"/>
                <a:gd name="T4" fmla="*/ 53 w 107"/>
                <a:gd name="T5" fmla="*/ 0 h 108"/>
                <a:gd name="T6" fmla="*/ 107 w 107"/>
                <a:gd name="T7" fmla="*/ 54 h 108"/>
                <a:gd name="T8" fmla="*/ 53 w 107"/>
                <a:gd name="T9" fmla="*/ 108 h 108"/>
                <a:gd name="T10" fmla="*/ 53 w 107"/>
                <a:gd name="T11" fmla="*/ 5 h 108"/>
                <a:gd name="T12" fmla="*/ 4 w 107"/>
                <a:gd name="T13" fmla="*/ 54 h 108"/>
                <a:gd name="T14" fmla="*/ 53 w 107"/>
                <a:gd name="T15" fmla="*/ 103 h 108"/>
                <a:gd name="T16" fmla="*/ 102 w 107"/>
                <a:gd name="T17" fmla="*/ 54 h 108"/>
                <a:gd name="T18" fmla="*/ 53 w 107"/>
                <a:gd name="T19" fmla="*/ 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8">
                  <a:moveTo>
                    <a:pt x="53" y="108"/>
                  </a:moveTo>
                  <a:cubicBezTo>
                    <a:pt x="24" y="108"/>
                    <a:pt x="0" y="84"/>
                    <a:pt x="0" y="54"/>
                  </a:cubicBezTo>
                  <a:cubicBezTo>
                    <a:pt x="0" y="25"/>
                    <a:pt x="24" y="0"/>
                    <a:pt x="53" y="0"/>
                  </a:cubicBezTo>
                  <a:cubicBezTo>
                    <a:pt x="83" y="0"/>
                    <a:pt x="107" y="25"/>
                    <a:pt x="107" y="54"/>
                  </a:cubicBezTo>
                  <a:cubicBezTo>
                    <a:pt x="107" y="84"/>
                    <a:pt x="83" y="108"/>
                    <a:pt x="53" y="108"/>
                  </a:cubicBezTo>
                  <a:close/>
                  <a:moveTo>
                    <a:pt x="53" y="5"/>
                  </a:moveTo>
                  <a:cubicBezTo>
                    <a:pt x="26" y="5"/>
                    <a:pt x="4" y="27"/>
                    <a:pt x="4" y="54"/>
                  </a:cubicBezTo>
                  <a:cubicBezTo>
                    <a:pt x="4" y="81"/>
                    <a:pt x="26" y="103"/>
                    <a:pt x="53" y="103"/>
                  </a:cubicBezTo>
                  <a:cubicBezTo>
                    <a:pt x="80" y="103"/>
                    <a:pt x="102" y="81"/>
                    <a:pt x="102" y="54"/>
                  </a:cubicBezTo>
                  <a:cubicBezTo>
                    <a:pt x="102" y="27"/>
                    <a:pt x="80" y="5"/>
                    <a:pt x="53"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 name="Oval 677">
              <a:extLst>
                <a:ext uri="{FF2B5EF4-FFF2-40B4-BE49-F238E27FC236}">
                  <a16:creationId xmlns:a16="http://schemas.microsoft.com/office/drawing/2014/main" id="{36C7A9A3-3047-44AF-8B02-8E07F80861E8}"/>
                </a:ext>
              </a:extLst>
            </p:cNvPr>
            <p:cNvSpPr>
              <a:spLocks noChangeArrowheads="1"/>
            </p:cNvSpPr>
            <p:nvPr/>
          </p:nvSpPr>
          <p:spPr bwMode="auto">
            <a:xfrm>
              <a:off x="3765551" y="5057776"/>
              <a:ext cx="130175" cy="13017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 name="Freeform 678">
              <a:extLst>
                <a:ext uri="{FF2B5EF4-FFF2-40B4-BE49-F238E27FC236}">
                  <a16:creationId xmlns:a16="http://schemas.microsoft.com/office/drawing/2014/main" id="{D954F2A2-4EBC-4762-9A72-8FC753BDAB6D}"/>
                </a:ext>
              </a:extLst>
            </p:cNvPr>
            <p:cNvSpPr>
              <a:spLocks/>
            </p:cNvSpPr>
            <p:nvPr/>
          </p:nvSpPr>
          <p:spPr bwMode="auto">
            <a:xfrm>
              <a:off x="3706813" y="5054601"/>
              <a:ext cx="39688" cy="142875"/>
            </a:xfrm>
            <a:custGeom>
              <a:avLst/>
              <a:gdLst>
                <a:gd name="T0" fmla="*/ 24 w 28"/>
                <a:gd name="T1" fmla="*/ 0 h 100"/>
                <a:gd name="T2" fmla="*/ 22 w 28"/>
                <a:gd name="T3" fmla="*/ 26 h 100"/>
                <a:gd name="T4" fmla="*/ 16 w 28"/>
                <a:gd name="T5" fmla="*/ 26 h 100"/>
                <a:gd name="T6" fmla="*/ 16 w 28"/>
                <a:gd name="T7" fmla="*/ 0 h 100"/>
                <a:gd name="T8" fmla="*/ 12 w 28"/>
                <a:gd name="T9" fmla="*/ 0 h 100"/>
                <a:gd name="T10" fmla="*/ 11 w 28"/>
                <a:gd name="T11" fmla="*/ 26 h 100"/>
                <a:gd name="T12" fmla="*/ 6 w 28"/>
                <a:gd name="T13" fmla="*/ 26 h 100"/>
                <a:gd name="T14" fmla="*/ 4 w 28"/>
                <a:gd name="T15" fmla="*/ 0 h 100"/>
                <a:gd name="T16" fmla="*/ 0 w 28"/>
                <a:gd name="T17" fmla="*/ 0 h 100"/>
                <a:gd name="T18" fmla="*/ 0 w 28"/>
                <a:gd name="T19" fmla="*/ 27 h 100"/>
                <a:gd name="T20" fmla="*/ 0 w 28"/>
                <a:gd name="T21" fmla="*/ 27 h 100"/>
                <a:gd name="T22" fmla="*/ 10 w 28"/>
                <a:gd name="T23" fmla="*/ 38 h 100"/>
                <a:gd name="T24" fmla="*/ 10 w 28"/>
                <a:gd name="T25" fmla="*/ 38 h 100"/>
                <a:gd name="T26" fmla="*/ 10 w 28"/>
                <a:gd name="T27" fmla="*/ 56 h 100"/>
                <a:gd name="T28" fmla="*/ 10 w 28"/>
                <a:gd name="T29" fmla="*/ 56 h 100"/>
                <a:gd name="T30" fmla="*/ 10 w 28"/>
                <a:gd name="T31" fmla="*/ 95 h 100"/>
                <a:gd name="T32" fmla="*/ 19 w 28"/>
                <a:gd name="T33" fmla="*/ 95 h 100"/>
                <a:gd name="T34" fmla="*/ 19 w 28"/>
                <a:gd name="T35" fmla="*/ 56 h 100"/>
                <a:gd name="T36" fmla="*/ 19 w 28"/>
                <a:gd name="T37" fmla="*/ 56 h 100"/>
                <a:gd name="T38" fmla="*/ 19 w 28"/>
                <a:gd name="T39" fmla="*/ 38 h 100"/>
                <a:gd name="T40" fmla="*/ 28 w 28"/>
                <a:gd name="T41" fmla="*/ 27 h 100"/>
                <a:gd name="T42" fmla="*/ 28 w 28"/>
                <a:gd name="T43" fmla="*/ 27 h 100"/>
                <a:gd name="T44" fmla="*/ 28 w 28"/>
                <a:gd name="T45" fmla="*/ 0 h 100"/>
                <a:gd name="T46" fmla="*/ 24 w 28"/>
                <a:gd name="T4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100">
                  <a:moveTo>
                    <a:pt x="24" y="0"/>
                  </a:moveTo>
                  <a:cubicBezTo>
                    <a:pt x="22" y="26"/>
                    <a:pt x="22" y="26"/>
                    <a:pt x="22" y="26"/>
                  </a:cubicBezTo>
                  <a:cubicBezTo>
                    <a:pt x="16" y="26"/>
                    <a:pt x="16" y="26"/>
                    <a:pt x="16" y="26"/>
                  </a:cubicBezTo>
                  <a:cubicBezTo>
                    <a:pt x="16" y="0"/>
                    <a:pt x="16" y="0"/>
                    <a:pt x="16" y="0"/>
                  </a:cubicBezTo>
                  <a:cubicBezTo>
                    <a:pt x="12" y="0"/>
                    <a:pt x="12" y="0"/>
                    <a:pt x="12" y="0"/>
                  </a:cubicBezTo>
                  <a:cubicBezTo>
                    <a:pt x="11" y="26"/>
                    <a:pt x="11" y="26"/>
                    <a:pt x="11" y="26"/>
                  </a:cubicBezTo>
                  <a:cubicBezTo>
                    <a:pt x="6" y="26"/>
                    <a:pt x="6" y="26"/>
                    <a:pt x="6" y="26"/>
                  </a:cubicBezTo>
                  <a:cubicBezTo>
                    <a:pt x="4" y="0"/>
                    <a:pt x="4" y="0"/>
                    <a:pt x="4" y="0"/>
                  </a:cubicBezTo>
                  <a:cubicBezTo>
                    <a:pt x="0" y="0"/>
                    <a:pt x="0" y="0"/>
                    <a:pt x="0" y="0"/>
                  </a:cubicBezTo>
                  <a:cubicBezTo>
                    <a:pt x="0" y="27"/>
                    <a:pt x="0" y="27"/>
                    <a:pt x="0" y="27"/>
                  </a:cubicBezTo>
                  <a:cubicBezTo>
                    <a:pt x="0" y="27"/>
                    <a:pt x="0" y="27"/>
                    <a:pt x="0" y="27"/>
                  </a:cubicBezTo>
                  <a:cubicBezTo>
                    <a:pt x="0" y="35"/>
                    <a:pt x="4" y="36"/>
                    <a:pt x="10" y="38"/>
                  </a:cubicBezTo>
                  <a:cubicBezTo>
                    <a:pt x="10" y="38"/>
                    <a:pt x="10" y="38"/>
                    <a:pt x="10" y="38"/>
                  </a:cubicBezTo>
                  <a:cubicBezTo>
                    <a:pt x="10" y="56"/>
                    <a:pt x="10" y="56"/>
                    <a:pt x="10" y="56"/>
                  </a:cubicBezTo>
                  <a:cubicBezTo>
                    <a:pt x="10" y="56"/>
                    <a:pt x="10" y="56"/>
                    <a:pt x="10" y="56"/>
                  </a:cubicBezTo>
                  <a:cubicBezTo>
                    <a:pt x="10" y="95"/>
                    <a:pt x="10" y="95"/>
                    <a:pt x="10" y="95"/>
                  </a:cubicBezTo>
                  <a:cubicBezTo>
                    <a:pt x="15" y="100"/>
                    <a:pt x="19" y="95"/>
                    <a:pt x="19" y="95"/>
                  </a:cubicBezTo>
                  <a:cubicBezTo>
                    <a:pt x="19" y="56"/>
                    <a:pt x="19" y="56"/>
                    <a:pt x="19" y="56"/>
                  </a:cubicBezTo>
                  <a:cubicBezTo>
                    <a:pt x="19" y="56"/>
                    <a:pt x="19" y="56"/>
                    <a:pt x="19" y="56"/>
                  </a:cubicBezTo>
                  <a:cubicBezTo>
                    <a:pt x="19" y="38"/>
                    <a:pt x="19" y="38"/>
                    <a:pt x="19" y="38"/>
                  </a:cubicBezTo>
                  <a:cubicBezTo>
                    <a:pt x="19" y="38"/>
                    <a:pt x="28" y="35"/>
                    <a:pt x="28" y="27"/>
                  </a:cubicBezTo>
                  <a:cubicBezTo>
                    <a:pt x="28" y="27"/>
                    <a:pt x="28" y="27"/>
                    <a:pt x="28" y="27"/>
                  </a:cubicBezTo>
                  <a:cubicBezTo>
                    <a:pt x="28" y="0"/>
                    <a:pt x="28" y="0"/>
                    <a:pt x="28" y="0"/>
                  </a:cubicBezTo>
                  <a:lnTo>
                    <a:pt x="24"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 name="Freeform 679">
              <a:extLst>
                <a:ext uri="{FF2B5EF4-FFF2-40B4-BE49-F238E27FC236}">
                  <a16:creationId xmlns:a16="http://schemas.microsoft.com/office/drawing/2014/main" id="{DC8D0D9C-D875-4FAA-A208-59EFE58BC9F5}"/>
                </a:ext>
              </a:extLst>
            </p:cNvPr>
            <p:cNvSpPr>
              <a:spLocks/>
            </p:cNvSpPr>
            <p:nvPr/>
          </p:nvSpPr>
          <p:spPr bwMode="auto">
            <a:xfrm>
              <a:off x="3921126" y="5051426"/>
              <a:ext cx="39688" cy="142875"/>
            </a:xfrm>
            <a:custGeom>
              <a:avLst/>
              <a:gdLst>
                <a:gd name="T0" fmla="*/ 12 w 28"/>
                <a:gd name="T1" fmla="*/ 0 h 100"/>
                <a:gd name="T2" fmla="*/ 6 w 28"/>
                <a:gd name="T3" fmla="*/ 0 h 100"/>
                <a:gd name="T4" fmla="*/ 0 w 28"/>
                <a:gd name="T5" fmla="*/ 0 h 100"/>
                <a:gd name="T6" fmla="*/ 0 w 28"/>
                <a:gd name="T7" fmla="*/ 100 h 100"/>
                <a:gd name="T8" fmla="*/ 12 w 28"/>
                <a:gd name="T9" fmla="*/ 100 h 100"/>
                <a:gd name="T10" fmla="*/ 12 w 28"/>
                <a:gd name="T11" fmla="*/ 47 h 100"/>
                <a:gd name="T12" fmla="*/ 22 w 28"/>
                <a:gd name="T13" fmla="*/ 47 h 100"/>
                <a:gd name="T14" fmla="*/ 12 w 28"/>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00">
                  <a:moveTo>
                    <a:pt x="12" y="0"/>
                  </a:moveTo>
                  <a:cubicBezTo>
                    <a:pt x="6" y="0"/>
                    <a:pt x="6" y="0"/>
                    <a:pt x="6" y="0"/>
                  </a:cubicBezTo>
                  <a:cubicBezTo>
                    <a:pt x="0" y="0"/>
                    <a:pt x="0" y="0"/>
                    <a:pt x="0" y="0"/>
                  </a:cubicBezTo>
                  <a:cubicBezTo>
                    <a:pt x="0" y="100"/>
                    <a:pt x="0" y="100"/>
                    <a:pt x="0" y="100"/>
                  </a:cubicBezTo>
                  <a:cubicBezTo>
                    <a:pt x="12" y="100"/>
                    <a:pt x="12" y="100"/>
                    <a:pt x="12" y="100"/>
                  </a:cubicBezTo>
                  <a:cubicBezTo>
                    <a:pt x="12" y="47"/>
                    <a:pt x="12" y="47"/>
                    <a:pt x="12" y="47"/>
                  </a:cubicBezTo>
                  <a:cubicBezTo>
                    <a:pt x="22" y="47"/>
                    <a:pt x="22" y="47"/>
                    <a:pt x="22" y="47"/>
                  </a:cubicBezTo>
                  <a:cubicBezTo>
                    <a:pt x="28" y="21"/>
                    <a:pt x="12" y="0"/>
                    <a:pt x="12"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23" name="TextBox 22">
            <a:extLst>
              <a:ext uri="{FF2B5EF4-FFF2-40B4-BE49-F238E27FC236}">
                <a16:creationId xmlns:a16="http://schemas.microsoft.com/office/drawing/2014/main" id="{1F6FD080-687C-4488-B60C-F8AA621F47B7}"/>
              </a:ext>
            </a:extLst>
          </p:cNvPr>
          <p:cNvSpPr txBox="1"/>
          <p:nvPr/>
        </p:nvSpPr>
        <p:spPr>
          <a:xfrm>
            <a:off x="5209507" y="3808642"/>
            <a:ext cx="1130533" cy="738664"/>
          </a:xfrm>
          <a:prstGeom prst="rect">
            <a:avLst/>
          </a:prstGeom>
          <a:noFill/>
          <a:ln>
            <a:noFill/>
          </a:ln>
        </p:spPr>
        <p:txBody>
          <a:bodyPr wrap="square" rtlCol="0">
            <a:spAutoFit/>
          </a:bodyPr>
          <a:lstStyle/>
          <a:p>
            <a:pPr algn="ctr">
              <a:spcAft>
                <a:spcPts val="300"/>
              </a:spcAft>
            </a:pPr>
            <a:r>
              <a:rPr lang="en-US" sz="1000" b="1" dirty="0">
                <a:solidFill>
                  <a:schemeClr val="bg1"/>
                </a:solidFill>
                <a:latin typeface="lato" panose="020F0502020204030203"/>
                <a:ea typeface="Open Sans ExtraBold" panose="020B0906030804020204" pitchFamily="34" charset="0"/>
                <a:cs typeface="Open Sans ExtraBold" panose="020B0906030804020204" pitchFamily="34" charset="0"/>
              </a:rPr>
              <a:t>LODGING</a:t>
            </a:r>
          </a:p>
          <a:p>
            <a:pPr algn="ctr">
              <a:spcAft>
                <a:spcPts val="300"/>
              </a:spcAft>
            </a:pPr>
            <a:r>
              <a:rPr lang="en-US" sz="1300" dirty="0">
                <a:solidFill>
                  <a:schemeClr val="bg1"/>
                </a:solidFill>
                <a:latin typeface="Lato Black" panose="020F0A02020204030203" pitchFamily="34" charset="0"/>
                <a:ea typeface="Open Sans ExtraBold" panose="020B0906030804020204" pitchFamily="34" charset="0"/>
                <a:cs typeface="Open Sans ExtraBold" panose="020B0906030804020204" pitchFamily="34" charset="0"/>
              </a:rPr>
              <a:t>$160 M</a:t>
            </a:r>
          </a:p>
          <a:p>
            <a:pPr algn="ctr">
              <a:spcAft>
                <a:spcPts val="300"/>
              </a:spcAft>
            </a:pPr>
            <a:r>
              <a:rPr lang="en-US" sz="1300" b="1" dirty="0">
                <a:solidFill>
                  <a:schemeClr val="bg1"/>
                </a:solidFill>
                <a:latin typeface="lato" panose="020F0502020204030203"/>
                <a:ea typeface="Open Sans ExtraBold" panose="020B0906030804020204" pitchFamily="34" charset="0"/>
                <a:cs typeface="Open Sans ExtraBold" panose="020B0906030804020204" pitchFamily="34" charset="0"/>
              </a:rPr>
              <a:t>22.3%</a:t>
            </a:r>
          </a:p>
        </p:txBody>
      </p:sp>
      <p:sp>
        <p:nvSpPr>
          <p:cNvPr id="24" name="Freeform 2">
            <a:extLst>
              <a:ext uri="{FF2B5EF4-FFF2-40B4-BE49-F238E27FC236}">
                <a16:creationId xmlns:a16="http://schemas.microsoft.com/office/drawing/2014/main" id="{DC2571E3-4E27-47F9-9737-5939A880EED7}"/>
              </a:ext>
            </a:extLst>
          </p:cNvPr>
          <p:cNvSpPr>
            <a:spLocks noChangeArrowheads="1"/>
          </p:cNvSpPr>
          <p:nvPr/>
        </p:nvSpPr>
        <p:spPr bwMode="auto">
          <a:xfrm>
            <a:off x="5523041" y="3255997"/>
            <a:ext cx="542869" cy="369971"/>
          </a:xfrm>
          <a:custGeom>
            <a:avLst/>
            <a:gdLst>
              <a:gd name="T0" fmla="*/ 1050 w 1286"/>
              <a:gd name="T1" fmla="*/ 115 h 876"/>
              <a:gd name="T2" fmla="*/ 1285 w 1286"/>
              <a:gd name="T3" fmla="*/ 350 h 876"/>
              <a:gd name="T4" fmla="*/ 1285 w 1286"/>
              <a:gd name="T5" fmla="*/ 875 h 876"/>
              <a:gd name="T6" fmla="*/ 1167 w 1286"/>
              <a:gd name="T7" fmla="*/ 875 h 876"/>
              <a:gd name="T8" fmla="*/ 1167 w 1286"/>
              <a:gd name="T9" fmla="*/ 700 h 876"/>
              <a:gd name="T10" fmla="*/ 118 w 1286"/>
              <a:gd name="T11" fmla="*/ 700 h 876"/>
              <a:gd name="T12" fmla="*/ 118 w 1286"/>
              <a:gd name="T13" fmla="*/ 875 h 876"/>
              <a:gd name="T14" fmla="*/ 0 w 1286"/>
              <a:gd name="T15" fmla="*/ 875 h 876"/>
              <a:gd name="T16" fmla="*/ 0 w 1286"/>
              <a:gd name="T17" fmla="*/ 0 h 876"/>
              <a:gd name="T18" fmla="*/ 118 w 1286"/>
              <a:gd name="T19" fmla="*/ 0 h 876"/>
              <a:gd name="T20" fmla="*/ 118 w 1286"/>
              <a:gd name="T21" fmla="*/ 525 h 876"/>
              <a:gd name="T22" fmla="*/ 585 w 1286"/>
              <a:gd name="T23" fmla="*/ 525 h 876"/>
              <a:gd name="T24" fmla="*/ 585 w 1286"/>
              <a:gd name="T25" fmla="*/ 115 h 876"/>
              <a:gd name="T26" fmla="*/ 1050 w 1286"/>
              <a:gd name="T27" fmla="*/ 115 h 876"/>
              <a:gd name="T28" fmla="*/ 350 w 1286"/>
              <a:gd name="T29" fmla="*/ 465 h 876"/>
              <a:gd name="T30" fmla="*/ 175 w 1286"/>
              <a:gd name="T31" fmla="*/ 290 h 876"/>
              <a:gd name="T32" fmla="*/ 350 w 1286"/>
              <a:gd name="T33" fmla="*/ 115 h 876"/>
              <a:gd name="T34" fmla="*/ 525 w 1286"/>
              <a:gd name="T35" fmla="*/ 290 h 876"/>
              <a:gd name="T36" fmla="*/ 350 w 1286"/>
              <a:gd name="T37" fmla="*/ 465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86" h="876">
                <a:moveTo>
                  <a:pt x="1050" y="115"/>
                </a:moveTo>
                <a:cubicBezTo>
                  <a:pt x="1178" y="115"/>
                  <a:pt x="1285" y="222"/>
                  <a:pt x="1285" y="350"/>
                </a:cubicBezTo>
                <a:lnTo>
                  <a:pt x="1285" y="875"/>
                </a:lnTo>
                <a:lnTo>
                  <a:pt x="1167" y="875"/>
                </a:lnTo>
                <a:lnTo>
                  <a:pt x="1167" y="700"/>
                </a:lnTo>
                <a:lnTo>
                  <a:pt x="118" y="700"/>
                </a:lnTo>
                <a:lnTo>
                  <a:pt x="118" y="875"/>
                </a:lnTo>
                <a:lnTo>
                  <a:pt x="0" y="875"/>
                </a:lnTo>
                <a:lnTo>
                  <a:pt x="0" y="0"/>
                </a:lnTo>
                <a:lnTo>
                  <a:pt x="118" y="0"/>
                </a:lnTo>
                <a:lnTo>
                  <a:pt x="118" y="525"/>
                </a:lnTo>
                <a:lnTo>
                  <a:pt x="585" y="525"/>
                </a:lnTo>
                <a:lnTo>
                  <a:pt x="585" y="115"/>
                </a:lnTo>
                <a:lnTo>
                  <a:pt x="1050" y="115"/>
                </a:lnTo>
                <a:close/>
                <a:moveTo>
                  <a:pt x="350" y="465"/>
                </a:moveTo>
                <a:cubicBezTo>
                  <a:pt x="254" y="465"/>
                  <a:pt x="175" y="385"/>
                  <a:pt x="175" y="290"/>
                </a:cubicBezTo>
                <a:cubicBezTo>
                  <a:pt x="175" y="194"/>
                  <a:pt x="254" y="115"/>
                  <a:pt x="350" y="115"/>
                </a:cubicBezTo>
                <a:cubicBezTo>
                  <a:pt x="446" y="115"/>
                  <a:pt x="525" y="194"/>
                  <a:pt x="525" y="290"/>
                </a:cubicBezTo>
                <a:cubicBezTo>
                  <a:pt x="525" y="386"/>
                  <a:pt x="446" y="465"/>
                  <a:pt x="350" y="465"/>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endParaRPr lang="en-US" sz="1350"/>
          </a:p>
        </p:txBody>
      </p:sp>
      <p:sp>
        <p:nvSpPr>
          <p:cNvPr id="25" name="TextBox 24">
            <a:extLst>
              <a:ext uri="{FF2B5EF4-FFF2-40B4-BE49-F238E27FC236}">
                <a16:creationId xmlns:a16="http://schemas.microsoft.com/office/drawing/2014/main" id="{E46D4C47-3EA4-4DD7-93D5-EAEB3F6B7D8D}"/>
              </a:ext>
            </a:extLst>
          </p:cNvPr>
          <p:cNvSpPr txBox="1"/>
          <p:nvPr/>
        </p:nvSpPr>
        <p:spPr>
          <a:xfrm>
            <a:off x="6246854" y="3585568"/>
            <a:ext cx="1426821" cy="738664"/>
          </a:xfrm>
          <a:prstGeom prst="rect">
            <a:avLst/>
          </a:prstGeom>
          <a:noFill/>
          <a:ln>
            <a:noFill/>
          </a:ln>
        </p:spPr>
        <p:txBody>
          <a:bodyPr wrap="square" rtlCol="0">
            <a:spAutoFit/>
          </a:bodyPr>
          <a:lstStyle/>
          <a:p>
            <a:pPr algn="ctr">
              <a:spcAft>
                <a:spcPts val="300"/>
              </a:spcAft>
            </a:pPr>
            <a:r>
              <a:rPr lang="en-US" sz="1000" b="1" dirty="0">
                <a:solidFill>
                  <a:schemeClr val="bg1"/>
                </a:solidFill>
                <a:latin typeface="lato" panose="020F0502020204030203"/>
                <a:ea typeface="Open Sans ExtraBold" panose="020B0906030804020204" pitchFamily="34" charset="0"/>
                <a:cs typeface="Open Sans ExtraBold" panose="020B0906030804020204" pitchFamily="34" charset="0"/>
              </a:rPr>
              <a:t>RECREATION</a:t>
            </a:r>
          </a:p>
          <a:p>
            <a:pPr algn="ctr">
              <a:spcAft>
                <a:spcPts val="300"/>
              </a:spcAft>
            </a:pPr>
            <a:r>
              <a:rPr lang="en-US" sz="1300" dirty="0">
                <a:solidFill>
                  <a:schemeClr val="bg1"/>
                </a:solidFill>
                <a:latin typeface="Lato Black" panose="020F0A02020204030203" pitchFamily="34" charset="0"/>
                <a:ea typeface="Open Sans ExtraBold" panose="020B0906030804020204" pitchFamily="34" charset="0"/>
                <a:cs typeface="Open Sans ExtraBold" panose="020B0906030804020204" pitchFamily="34" charset="0"/>
              </a:rPr>
              <a:t>$140 M</a:t>
            </a:r>
          </a:p>
          <a:p>
            <a:pPr algn="ctr">
              <a:spcAft>
                <a:spcPts val="300"/>
              </a:spcAft>
            </a:pPr>
            <a:r>
              <a:rPr lang="en-US" sz="1300" b="1" dirty="0">
                <a:solidFill>
                  <a:schemeClr val="bg1"/>
                </a:solidFill>
                <a:latin typeface="lato" panose="020F0502020204030203"/>
                <a:ea typeface="Open Sans ExtraBold" panose="020B0906030804020204" pitchFamily="34" charset="0"/>
                <a:cs typeface="Open Sans ExtraBold" panose="020B0906030804020204" pitchFamily="34" charset="0"/>
              </a:rPr>
              <a:t>19.5%</a:t>
            </a:r>
          </a:p>
        </p:txBody>
      </p:sp>
      <p:pic>
        <p:nvPicPr>
          <p:cNvPr id="26" name="Graphic 25" descr="Hike">
            <a:extLst>
              <a:ext uri="{FF2B5EF4-FFF2-40B4-BE49-F238E27FC236}">
                <a16:creationId xmlns:a16="http://schemas.microsoft.com/office/drawing/2014/main" id="{D8B98236-7426-4B48-8177-3B4CCB9EA62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692124" y="2983798"/>
            <a:ext cx="511213" cy="511213"/>
          </a:xfrm>
          <a:prstGeom prst="rect">
            <a:avLst/>
          </a:prstGeom>
        </p:spPr>
      </p:pic>
      <p:sp>
        <p:nvSpPr>
          <p:cNvPr id="27" name="TextBox 26">
            <a:extLst>
              <a:ext uri="{FF2B5EF4-FFF2-40B4-BE49-F238E27FC236}">
                <a16:creationId xmlns:a16="http://schemas.microsoft.com/office/drawing/2014/main" id="{E7FDFD46-C646-4D05-BF10-B3461A12A2E3}"/>
              </a:ext>
            </a:extLst>
          </p:cNvPr>
          <p:cNvSpPr txBox="1"/>
          <p:nvPr/>
        </p:nvSpPr>
        <p:spPr>
          <a:xfrm>
            <a:off x="7580488" y="3572369"/>
            <a:ext cx="1278677" cy="738664"/>
          </a:xfrm>
          <a:prstGeom prst="rect">
            <a:avLst/>
          </a:prstGeom>
          <a:noFill/>
          <a:ln>
            <a:noFill/>
          </a:ln>
        </p:spPr>
        <p:txBody>
          <a:bodyPr wrap="square" rtlCol="0">
            <a:spAutoFit/>
          </a:bodyPr>
          <a:lstStyle/>
          <a:p>
            <a:pPr algn="ctr">
              <a:spcAft>
                <a:spcPts val="300"/>
              </a:spcAft>
            </a:pPr>
            <a:r>
              <a:rPr lang="en-US" sz="1000" b="1" dirty="0">
                <a:solidFill>
                  <a:schemeClr val="bg1"/>
                </a:solidFill>
                <a:latin typeface="lato" panose="020F0502020204030203"/>
                <a:ea typeface="Open Sans ExtraBold" panose="020B0906030804020204" pitchFamily="34" charset="0"/>
                <a:cs typeface="Open Sans ExtraBold" panose="020B0906030804020204" pitchFamily="34" charset="0"/>
              </a:rPr>
              <a:t>RETAIL</a:t>
            </a:r>
          </a:p>
          <a:p>
            <a:pPr algn="ctr">
              <a:spcAft>
                <a:spcPts val="300"/>
              </a:spcAft>
            </a:pPr>
            <a:r>
              <a:rPr lang="en-US" sz="1300" dirty="0">
                <a:solidFill>
                  <a:schemeClr val="bg1"/>
                </a:solidFill>
                <a:latin typeface="Lato Black" panose="020F0A02020204030203" pitchFamily="34" charset="0"/>
                <a:ea typeface="Open Sans ExtraBold" panose="020B0906030804020204" pitchFamily="34" charset="0"/>
                <a:cs typeface="Open Sans ExtraBold" panose="020B0906030804020204" pitchFamily="34" charset="0"/>
              </a:rPr>
              <a:t>$136 M</a:t>
            </a:r>
          </a:p>
          <a:p>
            <a:pPr algn="ctr">
              <a:spcAft>
                <a:spcPts val="300"/>
              </a:spcAft>
            </a:pPr>
            <a:r>
              <a:rPr lang="en-US" sz="1300" b="1" dirty="0">
                <a:solidFill>
                  <a:schemeClr val="bg1"/>
                </a:solidFill>
                <a:latin typeface="lato" panose="020F0502020204030203"/>
                <a:ea typeface="Open Sans ExtraBold" panose="020B0906030804020204" pitchFamily="34" charset="0"/>
                <a:cs typeface="Open Sans ExtraBold" panose="020B0906030804020204" pitchFamily="34" charset="0"/>
              </a:rPr>
              <a:t>18.9%</a:t>
            </a:r>
          </a:p>
        </p:txBody>
      </p:sp>
      <p:sp>
        <p:nvSpPr>
          <p:cNvPr id="28" name="Freeform 70">
            <a:extLst>
              <a:ext uri="{FF2B5EF4-FFF2-40B4-BE49-F238E27FC236}">
                <a16:creationId xmlns:a16="http://schemas.microsoft.com/office/drawing/2014/main" id="{A65AF0CC-F710-4A7B-A0F3-017A174166F7}"/>
              </a:ext>
            </a:extLst>
          </p:cNvPr>
          <p:cNvSpPr>
            <a:spLocks noEditPoints="1"/>
          </p:cNvSpPr>
          <p:nvPr/>
        </p:nvSpPr>
        <p:spPr bwMode="auto">
          <a:xfrm>
            <a:off x="8064270" y="3021490"/>
            <a:ext cx="319988" cy="393599"/>
          </a:xfrm>
          <a:custGeom>
            <a:avLst/>
            <a:gdLst>
              <a:gd name="T0" fmla="*/ 2147483646 w 208"/>
              <a:gd name="T1" fmla="*/ 2147483646 h 256"/>
              <a:gd name="T2" fmla="*/ 2147483646 w 208"/>
              <a:gd name="T3" fmla="*/ 2147483646 h 256"/>
              <a:gd name="T4" fmla="*/ 0 w 208"/>
              <a:gd name="T5" fmla="*/ 2147483646 h 256"/>
              <a:gd name="T6" fmla="*/ 0 w 208"/>
              <a:gd name="T7" fmla="*/ 2147483646 h 256"/>
              <a:gd name="T8" fmla="*/ 2147483646 w 208"/>
              <a:gd name="T9" fmla="*/ 2147483646 h 256"/>
              <a:gd name="T10" fmla="*/ 2147483646 w 208"/>
              <a:gd name="T11" fmla="*/ 2147483646 h 256"/>
              <a:gd name="T12" fmla="*/ 2147483646 w 208"/>
              <a:gd name="T13" fmla="*/ 2147483646 h 256"/>
              <a:gd name="T14" fmla="*/ 0 w 208"/>
              <a:gd name="T15" fmla="*/ 2147483646 h 256"/>
              <a:gd name="T16" fmla="*/ 2147483646 w 208"/>
              <a:gd name="T17" fmla="*/ 2147483646 h 256"/>
              <a:gd name="T18" fmla="*/ 2147483646 w 208"/>
              <a:gd name="T19" fmla="*/ 2147483646 h 256"/>
              <a:gd name="T20" fmla="*/ 2147483646 w 208"/>
              <a:gd name="T21" fmla="*/ 0 h 256"/>
              <a:gd name="T22" fmla="*/ 2147483646 w 208"/>
              <a:gd name="T23" fmla="*/ 2147483646 h 256"/>
              <a:gd name="T24" fmla="*/ 2147483646 w 208"/>
              <a:gd name="T25" fmla="*/ 2147483646 h 256"/>
              <a:gd name="T26" fmla="*/ 2147483646 w 208"/>
              <a:gd name="T27" fmla="*/ 2147483646 h 256"/>
              <a:gd name="T28" fmla="*/ 2147483646 w 208"/>
              <a:gd name="T29" fmla="*/ 2147483646 h 256"/>
              <a:gd name="T30" fmla="*/ 0 w 208"/>
              <a:gd name="T31" fmla="*/ 2147483646 h 256"/>
              <a:gd name="T32" fmla="*/ 0 w 208"/>
              <a:gd name="T33" fmla="*/ 2147483646 h 256"/>
              <a:gd name="T34" fmla="*/ 2147483646 w 208"/>
              <a:gd name="T35" fmla="*/ 2147483646 h 256"/>
              <a:gd name="T36" fmla="*/ 2147483646 w 208"/>
              <a:gd name="T37" fmla="*/ 2147483646 h 256"/>
              <a:gd name="T38" fmla="*/ 2147483646 w 208"/>
              <a:gd name="T39" fmla="*/ 2147483646 h 256"/>
              <a:gd name="T40" fmla="*/ 2147483646 w 208"/>
              <a:gd name="T41" fmla="*/ 2147483646 h 2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8" h="256">
                <a:moveTo>
                  <a:pt x="196" y="256"/>
                </a:moveTo>
                <a:cubicBezTo>
                  <a:pt x="12" y="256"/>
                  <a:pt x="12" y="256"/>
                  <a:pt x="12" y="256"/>
                </a:cubicBezTo>
                <a:cubicBezTo>
                  <a:pt x="5" y="256"/>
                  <a:pt x="0" y="251"/>
                  <a:pt x="0" y="244"/>
                </a:cubicBezTo>
                <a:cubicBezTo>
                  <a:pt x="0" y="232"/>
                  <a:pt x="0" y="232"/>
                  <a:pt x="0" y="232"/>
                </a:cubicBezTo>
                <a:cubicBezTo>
                  <a:pt x="208" y="232"/>
                  <a:pt x="208" y="232"/>
                  <a:pt x="208" y="232"/>
                </a:cubicBezTo>
                <a:cubicBezTo>
                  <a:pt x="208" y="244"/>
                  <a:pt x="208" y="244"/>
                  <a:pt x="208" y="244"/>
                </a:cubicBezTo>
                <a:cubicBezTo>
                  <a:pt x="208" y="251"/>
                  <a:pt x="203" y="256"/>
                  <a:pt x="196" y="256"/>
                </a:cubicBezTo>
                <a:moveTo>
                  <a:pt x="0" y="72"/>
                </a:moveTo>
                <a:cubicBezTo>
                  <a:pt x="0" y="65"/>
                  <a:pt x="5" y="60"/>
                  <a:pt x="12" y="60"/>
                </a:cubicBezTo>
                <a:cubicBezTo>
                  <a:pt x="44" y="60"/>
                  <a:pt x="44" y="60"/>
                  <a:pt x="44" y="60"/>
                </a:cubicBezTo>
                <a:cubicBezTo>
                  <a:pt x="44" y="27"/>
                  <a:pt x="71" y="0"/>
                  <a:pt x="104" y="0"/>
                </a:cubicBezTo>
                <a:cubicBezTo>
                  <a:pt x="137" y="0"/>
                  <a:pt x="164" y="27"/>
                  <a:pt x="164" y="60"/>
                </a:cubicBezTo>
                <a:cubicBezTo>
                  <a:pt x="196" y="60"/>
                  <a:pt x="196" y="60"/>
                  <a:pt x="196" y="60"/>
                </a:cubicBezTo>
                <a:cubicBezTo>
                  <a:pt x="203" y="60"/>
                  <a:pt x="208" y="65"/>
                  <a:pt x="208" y="72"/>
                </a:cubicBezTo>
                <a:cubicBezTo>
                  <a:pt x="208" y="220"/>
                  <a:pt x="208" y="220"/>
                  <a:pt x="208" y="220"/>
                </a:cubicBezTo>
                <a:cubicBezTo>
                  <a:pt x="0" y="220"/>
                  <a:pt x="0" y="220"/>
                  <a:pt x="0" y="220"/>
                </a:cubicBezTo>
                <a:lnTo>
                  <a:pt x="0" y="72"/>
                </a:lnTo>
                <a:close/>
                <a:moveTo>
                  <a:pt x="140" y="60"/>
                </a:moveTo>
                <a:cubicBezTo>
                  <a:pt x="140" y="40"/>
                  <a:pt x="124" y="24"/>
                  <a:pt x="104" y="24"/>
                </a:cubicBezTo>
                <a:cubicBezTo>
                  <a:pt x="84" y="24"/>
                  <a:pt x="68" y="40"/>
                  <a:pt x="68" y="60"/>
                </a:cubicBezTo>
                <a:lnTo>
                  <a:pt x="140" y="60"/>
                </a:lnTo>
                <a:close/>
              </a:path>
            </a:pathLst>
          </a:custGeom>
          <a:solidFill>
            <a:schemeClr val="bg1"/>
          </a:solidFill>
          <a:ln>
            <a:noFill/>
          </a:ln>
        </p:spPr>
        <p:txBody>
          <a:bodyPr/>
          <a:lstStyle/>
          <a:p>
            <a:endParaRPr lang="th-TH"/>
          </a:p>
        </p:txBody>
      </p:sp>
      <p:sp>
        <p:nvSpPr>
          <p:cNvPr id="29" name="TextBox 28">
            <a:extLst>
              <a:ext uri="{FF2B5EF4-FFF2-40B4-BE49-F238E27FC236}">
                <a16:creationId xmlns:a16="http://schemas.microsoft.com/office/drawing/2014/main" id="{EE7E8809-6B1D-4D41-AFA3-F752933B245C}"/>
              </a:ext>
            </a:extLst>
          </p:cNvPr>
          <p:cNvSpPr txBox="1"/>
          <p:nvPr/>
        </p:nvSpPr>
        <p:spPr>
          <a:xfrm>
            <a:off x="7035101" y="4628996"/>
            <a:ext cx="1426821" cy="677108"/>
          </a:xfrm>
          <a:prstGeom prst="rect">
            <a:avLst/>
          </a:prstGeom>
          <a:noFill/>
          <a:ln>
            <a:noFill/>
          </a:ln>
        </p:spPr>
        <p:txBody>
          <a:bodyPr wrap="square" rtlCol="0">
            <a:spAutoFit/>
          </a:bodyPr>
          <a:lstStyle/>
          <a:p>
            <a:pPr algn="ctr">
              <a:spcAft>
                <a:spcPts val="300"/>
              </a:spcAft>
            </a:pPr>
            <a:r>
              <a:rPr lang="en-US" sz="1000" b="1" dirty="0">
                <a:solidFill>
                  <a:schemeClr val="bg1"/>
                </a:solidFill>
                <a:latin typeface="lato" panose="020F0502020204030203"/>
                <a:ea typeface="Open Sans ExtraBold" panose="020B0906030804020204" pitchFamily="34" charset="0"/>
                <a:cs typeface="Open Sans ExtraBold" panose="020B0906030804020204" pitchFamily="34" charset="0"/>
              </a:rPr>
              <a:t>LOCAL </a:t>
            </a:r>
          </a:p>
          <a:p>
            <a:pPr algn="ctr">
              <a:spcAft>
                <a:spcPts val="300"/>
              </a:spcAft>
            </a:pPr>
            <a:r>
              <a:rPr lang="en-US" sz="1000" b="1" dirty="0">
                <a:solidFill>
                  <a:schemeClr val="bg1"/>
                </a:solidFill>
                <a:latin typeface="lato" panose="020F0502020204030203"/>
                <a:ea typeface="Open Sans ExtraBold" panose="020B0906030804020204" pitchFamily="34" charset="0"/>
                <a:cs typeface="Open Sans ExtraBold" panose="020B0906030804020204" pitchFamily="34" charset="0"/>
              </a:rPr>
              <a:t>TRANSP.</a:t>
            </a:r>
          </a:p>
          <a:p>
            <a:pPr algn="ctr">
              <a:spcAft>
                <a:spcPts val="300"/>
              </a:spcAft>
            </a:pPr>
            <a:r>
              <a:rPr lang="en-US" sz="1300" dirty="0">
                <a:solidFill>
                  <a:schemeClr val="bg1"/>
                </a:solidFill>
                <a:latin typeface="Lato Black" panose="020F0A02020204030203" pitchFamily="34" charset="0"/>
                <a:ea typeface="Open Sans ExtraBold" panose="020B0906030804020204" pitchFamily="34" charset="0"/>
                <a:cs typeface="Open Sans ExtraBold" panose="020B0906030804020204" pitchFamily="34" charset="0"/>
              </a:rPr>
              <a:t>$111 M   </a:t>
            </a:r>
            <a:r>
              <a:rPr lang="en-US" sz="1300" b="1" dirty="0">
                <a:solidFill>
                  <a:schemeClr val="bg1"/>
                </a:solidFill>
                <a:latin typeface="lato" panose="020F0502020204030203"/>
                <a:ea typeface="Open Sans ExtraBold" panose="020B0906030804020204" pitchFamily="34" charset="0"/>
                <a:cs typeface="Open Sans ExtraBold" panose="020B0906030804020204" pitchFamily="34" charset="0"/>
              </a:rPr>
              <a:t>15.4%</a:t>
            </a:r>
          </a:p>
        </p:txBody>
      </p:sp>
      <p:sp>
        <p:nvSpPr>
          <p:cNvPr id="30" name="Freeform 387">
            <a:extLst>
              <a:ext uri="{FF2B5EF4-FFF2-40B4-BE49-F238E27FC236}">
                <a16:creationId xmlns:a16="http://schemas.microsoft.com/office/drawing/2014/main" id="{EE0DEEEC-3940-4674-9819-43460BED2911}"/>
              </a:ext>
            </a:extLst>
          </p:cNvPr>
          <p:cNvSpPr>
            <a:spLocks noEditPoints="1"/>
          </p:cNvSpPr>
          <p:nvPr/>
        </p:nvSpPr>
        <p:spPr bwMode="auto">
          <a:xfrm>
            <a:off x="6780318" y="4759825"/>
            <a:ext cx="442513" cy="390657"/>
          </a:xfrm>
          <a:custGeom>
            <a:avLst/>
            <a:gdLst>
              <a:gd name="T0" fmla="*/ 188 w 194"/>
              <a:gd name="T1" fmla="*/ 91 h 170"/>
              <a:gd name="T2" fmla="*/ 194 w 194"/>
              <a:gd name="T3" fmla="*/ 142 h 170"/>
              <a:gd name="T4" fmla="*/ 191 w 194"/>
              <a:gd name="T5" fmla="*/ 145 h 170"/>
              <a:gd name="T6" fmla="*/ 182 w 194"/>
              <a:gd name="T7" fmla="*/ 151 h 170"/>
              <a:gd name="T8" fmla="*/ 164 w 194"/>
              <a:gd name="T9" fmla="*/ 170 h 170"/>
              <a:gd name="T10" fmla="*/ 146 w 194"/>
              <a:gd name="T11" fmla="*/ 151 h 170"/>
              <a:gd name="T12" fmla="*/ 49 w 194"/>
              <a:gd name="T13" fmla="*/ 145 h 170"/>
              <a:gd name="T14" fmla="*/ 44 w 194"/>
              <a:gd name="T15" fmla="*/ 164 h 170"/>
              <a:gd name="T16" fmla="*/ 18 w 194"/>
              <a:gd name="T17" fmla="*/ 164 h 170"/>
              <a:gd name="T18" fmla="*/ 13 w 194"/>
              <a:gd name="T19" fmla="*/ 145 h 170"/>
              <a:gd name="T20" fmla="*/ 1 w 194"/>
              <a:gd name="T21" fmla="*/ 145 h 170"/>
              <a:gd name="T22" fmla="*/ 0 w 194"/>
              <a:gd name="T23" fmla="*/ 106 h 170"/>
              <a:gd name="T24" fmla="*/ 22 w 194"/>
              <a:gd name="T25" fmla="*/ 85 h 170"/>
              <a:gd name="T26" fmla="*/ 34 w 194"/>
              <a:gd name="T27" fmla="*/ 45 h 170"/>
              <a:gd name="T28" fmla="*/ 61 w 194"/>
              <a:gd name="T29" fmla="*/ 24 h 170"/>
              <a:gd name="T30" fmla="*/ 73 w 194"/>
              <a:gd name="T31" fmla="*/ 3 h 170"/>
              <a:gd name="T32" fmla="*/ 76 w 194"/>
              <a:gd name="T33" fmla="*/ 0 h 170"/>
              <a:gd name="T34" fmla="*/ 121 w 194"/>
              <a:gd name="T35" fmla="*/ 1 h 170"/>
              <a:gd name="T36" fmla="*/ 121 w 194"/>
              <a:gd name="T37" fmla="*/ 24 h 170"/>
              <a:gd name="T38" fmla="*/ 150 w 194"/>
              <a:gd name="T39" fmla="*/ 30 h 170"/>
              <a:gd name="T40" fmla="*/ 170 w 194"/>
              <a:gd name="T41" fmla="*/ 85 h 170"/>
              <a:gd name="T42" fmla="*/ 20 w 194"/>
              <a:gd name="T43" fmla="*/ 126 h 170"/>
              <a:gd name="T44" fmla="*/ 41 w 194"/>
              <a:gd name="T45" fmla="*/ 126 h 170"/>
              <a:gd name="T46" fmla="*/ 41 w 194"/>
              <a:gd name="T47" fmla="*/ 104 h 170"/>
              <a:gd name="T48" fmla="*/ 20 w 194"/>
              <a:gd name="T49" fmla="*/ 104 h 170"/>
              <a:gd name="T50" fmla="*/ 20 w 194"/>
              <a:gd name="T51" fmla="*/ 126 h 170"/>
              <a:gd name="T52" fmla="*/ 145 w 194"/>
              <a:gd name="T53" fmla="*/ 85 h 170"/>
              <a:gd name="T54" fmla="*/ 136 w 194"/>
              <a:gd name="T55" fmla="*/ 50 h 170"/>
              <a:gd name="T56" fmla="*/ 61 w 194"/>
              <a:gd name="T57" fmla="*/ 49 h 170"/>
              <a:gd name="T58" fmla="*/ 58 w 194"/>
              <a:gd name="T59" fmla="*/ 51 h 170"/>
              <a:gd name="T60" fmla="*/ 153 w 194"/>
              <a:gd name="T61" fmla="*/ 126 h 170"/>
              <a:gd name="T62" fmla="*/ 175 w 194"/>
              <a:gd name="T63" fmla="*/ 126 h 170"/>
              <a:gd name="T64" fmla="*/ 175 w 194"/>
              <a:gd name="T65" fmla="*/ 104 h 170"/>
              <a:gd name="T66" fmla="*/ 153 w 194"/>
              <a:gd name="T67" fmla="*/ 104 h 170"/>
              <a:gd name="T68" fmla="*/ 153 w 194"/>
              <a:gd name="T69" fmla="*/ 12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170">
                <a:moveTo>
                  <a:pt x="173" y="85"/>
                </a:moveTo>
                <a:cubicBezTo>
                  <a:pt x="179" y="85"/>
                  <a:pt x="184" y="87"/>
                  <a:pt x="188" y="91"/>
                </a:cubicBezTo>
                <a:cubicBezTo>
                  <a:pt x="192" y="95"/>
                  <a:pt x="194" y="100"/>
                  <a:pt x="194" y="106"/>
                </a:cubicBezTo>
                <a:cubicBezTo>
                  <a:pt x="194" y="142"/>
                  <a:pt x="194" y="142"/>
                  <a:pt x="194" y="142"/>
                </a:cubicBezTo>
                <a:cubicBezTo>
                  <a:pt x="194" y="143"/>
                  <a:pt x="194" y="144"/>
                  <a:pt x="193" y="145"/>
                </a:cubicBezTo>
                <a:cubicBezTo>
                  <a:pt x="193" y="145"/>
                  <a:pt x="192" y="145"/>
                  <a:pt x="191" y="145"/>
                </a:cubicBezTo>
                <a:cubicBezTo>
                  <a:pt x="182" y="145"/>
                  <a:pt x="182" y="145"/>
                  <a:pt x="182" y="145"/>
                </a:cubicBezTo>
                <a:cubicBezTo>
                  <a:pt x="182" y="151"/>
                  <a:pt x="182" y="151"/>
                  <a:pt x="182" y="151"/>
                </a:cubicBezTo>
                <a:cubicBezTo>
                  <a:pt x="182" y="157"/>
                  <a:pt x="180" y="161"/>
                  <a:pt x="177" y="164"/>
                </a:cubicBezTo>
                <a:cubicBezTo>
                  <a:pt x="173" y="168"/>
                  <a:pt x="169" y="170"/>
                  <a:pt x="164" y="170"/>
                </a:cubicBezTo>
                <a:cubicBezTo>
                  <a:pt x="159" y="170"/>
                  <a:pt x="154" y="168"/>
                  <a:pt x="151" y="164"/>
                </a:cubicBezTo>
                <a:cubicBezTo>
                  <a:pt x="147" y="161"/>
                  <a:pt x="146" y="157"/>
                  <a:pt x="146" y="151"/>
                </a:cubicBezTo>
                <a:cubicBezTo>
                  <a:pt x="146" y="145"/>
                  <a:pt x="146" y="145"/>
                  <a:pt x="146" y="145"/>
                </a:cubicBezTo>
                <a:cubicBezTo>
                  <a:pt x="49" y="145"/>
                  <a:pt x="49" y="145"/>
                  <a:pt x="49" y="145"/>
                </a:cubicBezTo>
                <a:cubicBezTo>
                  <a:pt x="49" y="151"/>
                  <a:pt x="49" y="151"/>
                  <a:pt x="49" y="151"/>
                </a:cubicBezTo>
                <a:cubicBezTo>
                  <a:pt x="49" y="157"/>
                  <a:pt x="47" y="161"/>
                  <a:pt x="44" y="164"/>
                </a:cubicBezTo>
                <a:cubicBezTo>
                  <a:pt x="40" y="168"/>
                  <a:pt x="36" y="170"/>
                  <a:pt x="31" y="170"/>
                </a:cubicBezTo>
                <a:cubicBezTo>
                  <a:pt x="26" y="170"/>
                  <a:pt x="21" y="168"/>
                  <a:pt x="18" y="164"/>
                </a:cubicBezTo>
                <a:cubicBezTo>
                  <a:pt x="14" y="161"/>
                  <a:pt x="13" y="157"/>
                  <a:pt x="13" y="151"/>
                </a:cubicBezTo>
                <a:cubicBezTo>
                  <a:pt x="13" y="145"/>
                  <a:pt x="13" y="145"/>
                  <a:pt x="13" y="145"/>
                </a:cubicBezTo>
                <a:cubicBezTo>
                  <a:pt x="3" y="145"/>
                  <a:pt x="3" y="145"/>
                  <a:pt x="3" y="145"/>
                </a:cubicBezTo>
                <a:cubicBezTo>
                  <a:pt x="3" y="145"/>
                  <a:pt x="2" y="145"/>
                  <a:pt x="1" y="145"/>
                </a:cubicBezTo>
                <a:cubicBezTo>
                  <a:pt x="1" y="144"/>
                  <a:pt x="0" y="143"/>
                  <a:pt x="0" y="142"/>
                </a:cubicBezTo>
                <a:cubicBezTo>
                  <a:pt x="0" y="106"/>
                  <a:pt x="0" y="106"/>
                  <a:pt x="0" y="106"/>
                </a:cubicBezTo>
                <a:cubicBezTo>
                  <a:pt x="0" y="100"/>
                  <a:pt x="3" y="95"/>
                  <a:pt x="7" y="91"/>
                </a:cubicBezTo>
                <a:cubicBezTo>
                  <a:pt x="11" y="87"/>
                  <a:pt x="16" y="85"/>
                  <a:pt x="22" y="85"/>
                </a:cubicBezTo>
                <a:cubicBezTo>
                  <a:pt x="24" y="85"/>
                  <a:pt x="24" y="85"/>
                  <a:pt x="24" y="85"/>
                </a:cubicBezTo>
                <a:cubicBezTo>
                  <a:pt x="34" y="45"/>
                  <a:pt x="34" y="45"/>
                  <a:pt x="34" y="45"/>
                </a:cubicBezTo>
                <a:cubicBezTo>
                  <a:pt x="36" y="39"/>
                  <a:pt x="39" y="34"/>
                  <a:pt x="44" y="30"/>
                </a:cubicBezTo>
                <a:cubicBezTo>
                  <a:pt x="49" y="26"/>
                  <a:pt x="55" y="24"/>
                  <a:pt x="61" y="24"/>
                </a:cubicBezTo>
                <a:cubicBezTo>
                  <a:pt x="73" y="24"/>
                  <a:pt x="73" y="24"/>
                  <a:pt x="73" y="24"/>
                </a:cubicBezTo>
                <a:cubicBezTo>
                  <a:pt x="73" y="3"/>
                  <a:pt x="73" y="3"/>
                  <a:pt x="73" y="3"/>
                </a:cubicBezTo>
                <a:cubicBezTo>
                  <a:pt x="73" y="2"/>
                  <a:pt x="73" y="2"/>
                  <a:pt x="74" y="1"/>
                </a:cubicBezTo>
                <a:cubicBezTo>
                  <a:pt x="74" y="0"/>
                  <a:pt x="75" y="0"/>
                  <a:pt x="76" y="0"/>
                </a:cubicBezTo>
                <a:cubicBezTo>
                  <a:pt x="118" y="0"/>
                  <a:pt x="118" y="0"/>
                  <a:pt x="118" y="0"/>
                </a:cubicBezTo>
                <a:cubicBezTo>
                  <a:pt x="119" y="0"/>
                  <a:pt x="120" y="0"/>
                  <a:pt x="121" y="1"/>
                </a:cubicBezTo>
                <a:cubicBezTo>
                  <a:pt x="121" y="2"/>
                  <a:pt x="121" y="2"/>
                  <a:pt x="121" y="3"/>
                </a:cubicBezTo>
                <a:cubicBezTo>
                  <a:pt x="121" y="24"/>
                  <a:pt x="121" y="24"/>
                  <a:pt x="121" y="24"/>
                </a:cubicBezTo>
                <a:cubicBezTo>
                  <a:pt x="134" y="24"/>
                  <a:pt x="134" y="24"/>
                  <a:pt x="134" y="24"/>
                </a:cubicBezTo>
                <a:cubicBezTo>
                  <a:pt x="140" y="24"/>
                  <a:pt x="145" y="26"/>
                  <a:pt x="150" y="30"/>
                </a:cubicBezTo>
                <a:cubicBezTo>
                  <a:pt x="156" y="34"/>
                  <a:pt x="159" y="39"/>
                  <a:pt x="160" y="45"/>
                </a:cubicBezTo>
                <a:cubicBezTo>
                  <a:pt x="170" y="85"/>
                  <a:pt x="170" y="85"/>
                  <a:pt x="170" y="85"/>
                </a:cubicBezTo>
                <a:lnTo>
                  <a:pt x="173" y="85"/>
                </a:lnTo>
                <a:close/>
                <a:moveTo>
                  <a:pt x="20" y="126"/>
                </a:moveTo>
                <a:cubicBezTo>
                  <a:pt x="23" y="129"/>
                  <a:pt x="27" y="130"/>
                  <a:pt x="31" y="130"/>
                </a:cubicBezTo>
                <a:cubicBezTo>
                  <a:pt x="35" y="130"/>
                  <a:pt x="38" y="129"/>
                  <a:pt x="41" y="126"/>
                </a:cubicBezTo>
                <a:cubicBezTo>
                  <a:pt x="44" y="123"/>
                  <a:pt x="46" y="119"/>
                  <a:pt x="46" y="115"/>
                </a:cubicBezTo>
                <a:cubicBezTo>
                  <a:pt x="46" y="111"/>
                  <a:pt x="44" y="107"/>
                  <a:pt x="41" y="104"/>
                </a:cubicBezTo>
                <a:cubicBezTo>
                  <a:pt x="38" y="102"/>
                  <a:pt x="35" y="100"/>
                  <a:pt x="31" y="100"/>
                </a:cubicBezTo>
                <a:cubicBezTo>
                  <a:pt x="27" y="100"/>
                  <a:pt x="23" y="102"/>
                  <a:pt x="20" y="104"/>
                </a:cubicBezTo>
                <a:cubicBezTo>
                  <a:pt x="17" y="107"/>
                  <a:pt x="16" y="111"/>
                  <a:pt x="16" y="115"/>
                </a:cubicBezTo>
                <a:cubicBezTo>
                  <a:pt x="16" y="119"/>
                  <a:pt x="17" y="123"/>
                  <a:pt x="20" y="126"/>
                </a:cubicBezTo>
                <a:close/>
                <a:moveTo>
                  <a:pt x="49" y="85"/>
                </a:moveTo>
                <a:cubicBezTo>
                  <a:pt x="145" y="85"/>
                  <a:pt x="145" y="85"/>
                  <a:pt x="145" y="85"/>
                </a:cubicBezTo>
                <a:cubicBezTo>
                  <a:pt x="137" y="51"/>
                  <a:pt x="137" y="51"/>
                  <a:pt x="137" y="51"/>
                </a:cubicBezTo>
                <a:cubicBezTo>
                  <a:pt x="137" y="51"/>
                  <a:pt x="136" y="50"/>
                  <a:pt x="136" y="50"/>
                </a:cubicBezTo>
                <a:cubicBezTo>
                  <a:pt x="135" y="49"/>
                  <a:pt x="134" y="49"/>
                  <a:pt x="134" y="49"/>
                </a:cubicBezTo>
                <a:cubicBezTo>
                  <a:pt x="61" y="49"/>
                  <a:pt x="61" y="49"/>
                  <a:pt x="61" y="49"/>
                </a:cubicBezTo>
                <a:cubicBezTo>
                  <a:pt x="60" y="49"/>
                  <a:pt x="60" y="49"/>
                  <a:pt x="59" y="50"/>
                </a:cubicBezTo>
                <a:cubicBezTo>
                  <a:pt x="58" y="50"/>
                  <a:pt x="58" y="51"/>
                  <a:pt x="58" y="51"/>
                </a:cubicBezTo>
                <a:lnTo>
                  <a:pt x="49" y="85"/>
                </a:lnTo>
                <a:close/>
                <a:moveTo>
                  <a:pt x="153" y="126"/>
                </a:moveTo>
                <a:cubicBezTo>
                  <a:pt x="156" y="129"/>
                  <a:pt x="160" y="130"/>
                  <a:pt x="164" y="130"/>
                </a:cubicBezTo>
                <a:cubicBezTo>
                  <a:pt x="168" y="130"/>
                  <a:pt x="172" y="129"/>
                  <a:pt x="175" y="126"/>
                </a:cubicBezTo>
                <a:cubicBezTo>
                  <a:pt x="177" y="123"/>
                  <a:pt x="179" y="119"/>
                  <a:pt x="179" y="115"/>
                </a:cubicBezTo>
                <a:cubicBezTo>
                  <a:pt x="179" y="111"/>
                  <a:pt x="177" y="107"/>
                  <a:pt x="175" y="104"/>
                </a:cubicBezTo>
                <a:cubicBezTo>
                  <a:pt x="172" y="102"/>
                  <a:pt x="168" y="100"/>
                  <a:pt x="164" y="100"/>
                </a:cubicBezTo>
                <a:cubicBezTo>
                  <a:pt x="160" y="100"/>
                  <a:pt x="156" y="102"/>
                  <a:pt x="153" y="104"/>
                </a:cubicBezTo>
                <a:cubicBezTo>
                  <a:pt x="150" y="107"/>
                  <a:pt x="149" y="111"/>
                  <a:pt x="149" y="115"/>
                </a:cubicBezTo>
                <a:cubicBezTo>
                  <a:pt x="149" y="119"/>
                  <a:pt x="150" y="123"/>
                  <a:pt x="153" y="1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mc:Choice xmlns:cx1="http://schemas.microsoft.com/office/drawing/2015/9/8/chartex" xmlns="" Requires="cx1">
          <p:graphicFrame>
            <p:nvGraphicFramePr>
              <p:cNvPr id="32" name="Chart 31">
                <a:extLst>
                  <a:ext uri="{FF2B5EF4-FFF2-40B4-BE49-F238E27FC236}">
                    <a16:creationId xmlns:a16="http://schemas.microsoft.com/office/drawing/2014/main" id="{00000000-0008-0000-0200-00001E000000}"/>
                  </a:ext>
                </a:extLst>
              </p:cNvPr>
              <p:cNvGraphicFramePr/>
              <p:nvPr>
                <p:extLst>
                  <p:ext uri="{D42A27DB-BD31-4B8C-83A1-F6EECF244321}">
                    <p14:modId xmlns:p14="http://schemas.microsoft.com/office/powerpoint/2010/main" val="1544025448"/>
                  </p:ext>
                </p:extLst>
              </p:nvPr>
            </p:nvGraphicFramePr>
            <p:xfrm>
              <a:off x="3983209" y="2486858"/>
              <a:ext cx="4927468" cy="2850907"/>
            </p:xfrm>
            <a:graphic>
              <a:graphicData uri="http://schemas.microsoft.com/office/drawing/2014/chartex">
                <cx:chart xmlns:cx="http://schemas.microsoft.com/office/drawing/2014/chartex" xmlns:r="http://schemas.openxmlformats.org/officeDocument/2006/relationships" r:id="rId4"/>
              </a:graphicData>
            </a:graphic>
          </p:graphicFrame>
        </mc:Choice>
        <mc:Fallback>
          <p:pic>
            <p:nvPicPr>
              <p:cNvPr id="32" name="Chart 31">
                <a:extLst>
                  <a:ext uri="{FF2B5EF4-FFF2-40B4-BE49-F238E27FC236}">
                    <a16:creationId xmlns:a16="http://schemas.microsoft.com/office/drawing/2014/main" id="{00000000-0008-0000-0200-00001E000000}"/>
                  </a:ext>
                </a:extLst>
              </p:cNvPr>
              <p:cNvPicPr>
                <a:picLocks noGrp="1" noRot="1" noChangeAspect="1" noMove="1" noResize="1" noEditPoints="1" noAdjustHandles="1" noChangeArrowheads="1" noChangeShapeType="1"/>
              </p:cNvPicPr>
              <p:nvPr/>
            </p:nvPicPr>
            <p:blipFill>
              <a:blip r:embed="rId5"/>
              <a:stretch>
                <a:fillRect/>
              </a:stretch>
            </p:blipFill>
            <p:spPr>
              <a:xfrm>
                <a:off x="3983209" y="2486858"/>
                <a:ext cx="4927468" cy="2850907"/>
              </a:xfrm>
              <a:prstGeom prst="rect">
                <a:avLst/>
              </a:prstGeom>
            </p:spPr>
          </p:pic>
        </mc:Fallback>
      </mc:AlternateContent>
      <p:sp>
        <p:nvSpPr>
          <p:cNvPr id="33" name="TextBox 32">
            <a:extLst>
              <a:ext uri="{FF2B5EF4-FFF2-40B4-BE49-F238E27FC236}">
                <a16:creationId xmlns:a16="http://schemas.microsoft.com/office/drawing/2014/main" id="{E38120DD-587E-48C1-AA65-505AB131C288}"/>
              </a:ext>
            </a:extLst>
          </p:cNvPr>
          <p:cNvSpPr txBox="1"/>
          <p:nvPr/>
        </p:nvSpPr>
        <p:spPr>
          <a:xfrm>
            <a:off x="4159828" y="3904233"/>
            <a:ext cx="1229743" cy="877163"/>
          </a:xfrm>
          <a:prstGeom prst="rect">
            <a:avLst/>
          </a:prstGeom>
          <a:noFill/>
          <a:ln>
            <a:noFill/>
          </a:ln>
        </p:spPr>
        <p:txBody>
          <a:bodyPr wrap="square" rtlCol="0">
            <a:spAutoFit/>
          </a:bodyPr>
          <a:lstStyle/>
          <a:p>
            <a:pPr algn="ctr">
              <a:spcAft>
                <a:spcPts val="300"/>
              </a:spcAft>
            </a:pPr>
            <a:r>
              <a:rPr lang="en-US" sz="1000" b="1" dirty="0">
                <a:solidFill>
                  <a:schemeClr val="bg1"/>
                </a:solidFill>
                <a:latin typeface="lato" panose="020F0502020204030203"/>
                <a:ea typeface="Open Sans ExtraBold" panose="020B0906030804020204" pitchFamily="34" charset="0"/>
                <a:cs typeface="Open Sans ExtraBold" panose="020B0906030804020204" pitchFamily="34" charset="0"/>
              </a:rPr>
              <a:t>FOOD &amp;</a:t>
            </a:r>
            <a:br>
              <a:rPr lang="en-US" sz="1000" b="1" dirty="0">
                <a:solidFill>
                  <a:schemeClr val="bg1"/>
                </a:solidFill>
                <a:latin typeface="lato" panose="020F0502020204030203"/>
                <a:ea typeface="Open Sans ExtraBold" panose="020B0906030804020204" pitchFamily="34" charset="0"/>
                <a:cs typeface="Open Sans ExtraBold" panose="020B0906030804020204" pitchFamily="34" charset="0"/>
              </a:rPr>
            </a:br>
            <a:r>
              <a:rPr lang="en-US" sz="1000" b="1" dirty="0">
                <a:solidFill>
                  <a:schemeClr val="bg1"/>
                </a:solidFill>
                <a:latin typeface="lato" panose="020F0502020204030203"/>
                <a:ea typeface="Open Sans ExtraBold" panose="020B0906030804020204" pitchFamily="34" charset="0"/>
                <a:cs typeface="Open Sans ExtraBold" panose="020B0906030804020204" pitchFamily="34" charset="0"/>
              </a:rPr>
              <a:t>BEVERAGE</a:t>
            </a:r>
          </a:p>
          <a:p>
            <a:pPr algn="ctr">
              <a:spcAft>
                <a:spcPts val="300"/>
              </a:spcAft>
            </a:pPr>
            <a:r>
              <a:rPr lang="en-US" sz="1300" dirty="0">
                <a:solidFill>
                  <a:schemeClr val="bg1"/>
                </a:solidFill>
                <a:latin typeface="Lato Black" panose="020F0A02020204030203" pitchFamily="34" charset="0"/>
                <a:ea typeface="Open Sans ExtraBold" panose="020B0906030804020204" pitchFamily="34" charset="0"/>
                <a:cs typeface="Open Sans ExtraBold" panose="020B0906030804020204" pitchFamily="34" charset="0"/>
              </a:rPr>
              <a:t>$385 M</a:t>
            </a:r>
          </a:p>
          <a:p>
            <a:pPr algn="ctr">
              <a:spcAft>
                <a:spcPts val="300"/>
              </a:spcAft>
            </a:pPr>
            <a:r>
              <a:rPr lang="en-US" sz="1300" b="1" dirty="0">
                <a:solidFill>
                  <a:schemeClr val="bg1"/>
                </a:solidFill>
                <a:latin typeface="lato" panose="020F0502020204030203"/>
                <a:ea typeface="Open Sans ExtraBold" panose="020B0906030804020204" pitchFamily="34" charset="0"/>
                <a:cs typeface="Open Sans ExtraBold" panose="020B0906030804020204" pitchFamily="34" charset="0"/>
              </a:rPr>
              <a:t>28.3%</a:t>
            </a:r>
          </a:p>
        </p:txBody>
      </p:sp>
      <p:grpSp>
        <p:nvGrpSpPr>
          <p:cNvPr id="34" name="Group 33">
            <a:extLst>
              <a:ext uri="{FF2B5EF4-FFF2-40B4-BE49-F238E27FC236}">
                <a16:creationId xmlns:a16="http://schemas.microsoft.com/office/drawing/2014/main" id="{D2E91B9C-E198-4423-AAD7-F0702D19E959}"/>
              </a:ext>
            </a:extLst>
          </p:cNvPr>
          <p:cNvGrpSpPr/>
          <p:nvPr/>
        </p:nvGrpSpPr>
        <p:grpSpPr>
          <a:xfrm>
            <a:off x="4437097" y="3395598"/>
            <a:ext cx="630884" cy="382476"/>
            <a:chOff x="3706813" y="5045076"/>
            <a:chExt cx="254001" cy="153988"/>
          </a:xfrm>
          <a:solidFill>
            <a:schemeClr val="bg1"/>
          </a:solidFill>
        </p:grpSpPr>
        <p:sp>
          <p:nvSpPr>
            <p:cNvPr id="35" name="Freeform 676">
              <a:extLst>
                <a:ext uri="{FF2B5EF4-FFF2-40B4-BE49-F238E27FC236}">
                  <a16:creationId xmlns:a16="http://schemas.microsoft.com/office/drawing/2014/main" id="{4C8A3370-1592-4F25-ABFA-96FB656992AD}"/>
                </a:ext>
              </a:extLst>
            </p:cNvPr>
            <p:cNvSpPr>
              <a:spLocks noEditPoints="1"/>
            </p:cNvSpPr>
            <p:nvPr/>
          </p:nvSpPr>
          <p:spPr bwMode="auto">
            <a:xfrm>
              <a:off x="3754438" y="5045076"/>
              <a:ext cx="152400" cy="153988"/>
            </a:xfrm>
            <a:custGeom>
              <a:avLst/>
              <a:gdLst>
                <a:gd name="T0" fmla="*/ 53 w 107"/>
                <a:gd name="T1" fmla="*/ 108 h 108"/>
                <a:gd name="T2" fmla="*/ 0 w 107"/>
                <a:gd name="T3" fmla="*/ 54 h 108"/>
                <a:gd name="T4" fmla="*/ 53 w 107"/>
                <a:gd name="T5" fmla="*/ 0 h 108"/>
                <a:gd name="T6" fmla="*/ 107 w 107"/>
                <a:gd name="T7" fmla="*/ 54 h 108"/>
                <a:gd name="T8" fmla="*/ 53 w 107"/>
                <a:gd name="T9" fmla="*/ 108 h 108"/>
                <a:gd name="T10" fmla="*/ 53 w 107"/>
                <a:gd name="T11" fmla="*/ 5 h 108"/>
                <a:gd name="T12" fmla="*/ 4 w 107"/>
                <a:gd name="T13" fmla="*/ 54 h 108"/>
                <a:gd name="T14" fmla="*/ 53 w 107"/>
                <a:gd name="T15" fmla="*/ 103 h 108"/>
                <a:gd name="T16" fmla="*/ 102 w 107"/>
                <a:gd name="T17" fmla="*/ 54 h 108"/>
                <a:gd name="T18" fmla="*/ 53 w 107"/>
                <a:gd name="T19" fmla="*/ 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8">
                  <a:moveTo>
                    <a:pt x="53" y="108"/>
                  </a:moveTo>
                  <a:cubicBezTo>
                    <a:pt x="24" y="108"/>
                    <a:pt x="0" y="84"/>
                    <a:pt x="0" y="54"/>
                  </a:cubicBezTo>
                  <a:cubicBezTo>
                    <a:pt x="0" y="25"/>
                    <a:pt x="24" y="0"/>
                    <a:pt x="53" y="0"/>
                  </a:cubicBezTo>
                  <a:cubicBezTo>
                    <a:pt x="83" y="0"/>
                    <a:pt x="107" y="25"/>
                    <a:pt x="107" y="54"/>
                  </a:cubicBezTo>
                  <a:cubicBezTo>
                    <a:pt x="107" y="84"/>
                    <a:pt x="83" y="108"/>
                    <a:pt x="53" y="108"/>
                  </a:cubicBezTo>
                  <a:close/>
                  <a:moveTo>
                    <a:pt x="53" y="5"/>
                  </a:moveTo>
                  <a:cubicBezTo>
                    <a:pt x="26" y="5"/>
                    <a:pt x="4" y="27"/>
                    <a:pt x="4" y="54"/>
                  </a:cubicBezTo>
                  <a:cubicBezTo>
                    <a:pt x="4" y="81"/>
                    <a:pt x="26" y="103"/>
                    <a:pt x="53" y="103"/>
                  </a:cubicBezTo>
                  <a:cubicBezTo>
                    <a:pt x="80" y="103"/>
                    <a:pt x="102" y="81"/>
                    <a:pt x="102" y="54"/>
                  </a:cubicBezTo>
                  <a:cubicBezTo>
                    <a:pt x="102" y="27"/>
                    <a:pt x="80" y="5"/>
                    <a:pt x="53"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 name="Oval 677">
              <a:extLst>
                <a:ext uri="{FF2B5EF4-FFF2-40B4-BE49-F238E27FC236}">
                  <a16:creationId xmlns:a16="http://schemas.microsoft.com/office/drawing/2014/main" id="{038AAE95-F2B0-49B1-AA26-C97AF9F11FB9}"/>
                </a:ext>
              </a:extLst>
            </p:cNvPr>
            <p:cNvSpPr>
              <a:spLocks noChangeArrowheads="1"/>
            </p:cNvSpPr>
            <p:nvPr/>
          </p:nvSpPr>
          <p:spPr bwMode="auto">
            <a:xfrm>
              <a:off x="3765551" y="5057776"/>
              <a:ext cx="130175" cy="13017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 name="Freeform 678">
              <a:extLst>
                <a:ext uri="{FF2B5EF4-FFF2-40B4-BE49-F238E27FC236}">
                  <a16:creationId xmlns:a16="http://schemas.microsoft.com/office/drawing/2014/main" id="{24517826-2F5C-486D-86A9-4F5FA9D12486}"/>
                </a:ext>
              </a:extLst>
            </p:cNvPr>
            <p:cNvSpPr>
              <a:spLocks/>
            </p:cNvSpPr>
            <p:nvPr/>
          </p:nvSpPr>
          <p:spPr bwMode="auto">
            <a:xfrm>
              <a:off x="3706813" y="5054601"/>
              <a:ext cx="39688" cy="142875"/>
            </a:xfrm>
            <a:custGeom>
              <a:avLst/>
              <a:gdLst>
                <a:gd name="T0" fmla="*/ 24 w 28"/>
                <a:gd name="T1" fmla="*/ 0 h 100"/>
                <a:gd name="T2" fmla="*/ 22 w 28"/>
                <a:gd name="T3" fmla="*/ 26 h 100"/>
                <a:gd name="T4" fmla="*/ 16 w 28"/>
                <a:gd name="T5" fmla="*/ 26 h 100"/>
                <a:gd name="T6" fmla="*/ 16 w 28"/>
                <a:gd name="T7" fmla="*/ 0 h 100"/>
                <a:gd name="T8" fmla="*/ 12 w 28"/>
                <a:gd name="T9" fmla="*/ 0 h 100"/>
                <a:gd name="T10" fmla="*/ 11 w 28"/>
                <a:gd name="T11" fmla="*/ 26 h 100"/>
                <a:gd name="T12" fmla="*/ 6 w 28"/>
                <a:gd name="T13" fmla="*/ 26 h 100"/>
                <a:gd name="T14" fmla="*/ 4 w 28"/>
                <a:gd name="T15" fmla="*/ 0 h 100"/>
                <a:gd name="T16" fmla="*/ 0 w 28"/>
                <a:gd name="T17" fmla="*/ 0 h 100"/>
                <a:gd name="T18" fmla="*/ 0 w 28"/>
                <a:gd name="T19" fmla="*/ 27 h 100"/>
                <a:gd name="T20" fmla="*/ 0 w 28"/>
                <a:gd name="T21" fmla="*/ 27 h 100"/>
                <a:gd name="T22" fmla="*/ 10 w 28"/>
                <a:gd name="T23" fmla="*/ 38 h 100"/>
                <a:gd name="T24" fmla="*/ 10 w 28"/>
                <a:gd name="T25" fmla="*/ 38 h 100"/>
                <a:gd name="T26" fmla="*/ 10 w 28"/>
                <a:gd name="T27" fmla="*/ 56 h 100"/>
                <a:gd name="T28" fmla="*/ 10 w 28"/>
                <a:gd name="T29" fmla="*/ 56 h 100"/>
                <a:gd name="T30" fmla="*/ 10 w 28"/>
                <a:gd name="T31" fmla="*/ 95 h 100"/>
                <a:gd name="T32" fmla="*/ 19 w 28"/>
                <a:gd name="T33" fmla="*/ 95 h 100"/>
                <a:gd name="T34" fmla="*/ 19 w 28"/>
                <a:gd name="T35" fmla="*/ 56 h 100"/>
                <a:gd name="T36" fmla="*/ 19 w 28"/>
                <a:gd name="T37" fmla="*/ 56 h 100"/>
                <a:gd name="T38" fmla="*/ 19 w 28"/>
                <a:gd name="T39" fmla="*/ 38 h 100"/>
                <a:gd name="T40" fmla="*/ 28 w 28"/>
                <a:gd name="T41" fmla="*/ 27 h 100"/>
                <a:gd name="T42" fmla="*/ 28 w 28"/>
                <a:gd name="T43" fmla="*/ 27 h 100"/>
                <a:gd name="T44" fmla="*/ 28 w 28"/>
                <a:gd name="T45" fmla="*/ 0 h 100"/>
                <a:gd name="T46" fmla="*/ 24 w 28"/>
                <a:gd name="T4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100">
                  <a:moveTo>
                    <a:pt x="24" y="0"/>
                  </a:moveTo>
                  <a:cubicBezTo>
                    <a:pt x="22" y="26"/>
                    <a:pt x="22" y="26"/>
                    <a:pt x="22" y="26"/>
                  </a:cubicBezTo>
                  <a:cubicBezTo>
                    <a:pt x="16" y="26"/>
                    <a:pt x="16" y="26"/>
                    <a:pt x="16" y="26"/>
                  </a:cubicBezTo>
                  <a:cubicBezTo>
                    <a:pt x="16" y="0"/>
                    <a:pt x="16" y="0"/>
                    <a:pt x="16" y="0"/>
                  </a:cubicBezTo>
                  <a:cubicBezTo>
                    <a:pt x="12" y="0"/>
                    <a:pt x="12" y="0"/>
                    <a:pt x="12" y="0"/>
                  </a:cubicBezTo>
                  <a:cubicBezTo>
                    <a:pt x="11" y="26"/>
                    <a:pt x="11" y="26"/>
                    <a:pt x="11" y="26"/>
                  </a:cubicBezTo>
                  <a:cubicBezTo>
                    <a:pt x="6" y="26"/>
                    <a:pt x="6" y="26"/>
                    <a:pt x="6" y="26"/>
                  </a:cubicBezTo>
                  <a:cubicBezTo>
                    <a:pt x="4" y="0"/>
                    <a:pt x="4" y="0"/>
                    <a:pt x="4" y="0"/>
                  </a:cubicBezTo>
                  <a:cubicBezTo>
                    <a:pt x="0" y="0"/>
                    <a:pt x="0" y="0"/>
                    <a:pt x="0" y="0"/>
                  </a:cubicBezTo>
                  <a:cubicBezTo>
                    <a:pt x="0" y="27"/>
                    <a:pt x="0" y="27"/>
                    <a:pt x="0" y="27"/>
                  </a:cubicBezTo>
                  <a:cubicBezTo>
                    <a:pt x="0" y="27"/>
                    <a:pt x="0" y="27"/>
                    <a:pt x="0" y="27"/>
                  </a:cubicBezTo>
                  <a:cubicBezTo>
                    <a:pt x="0" y="35"/>
                    <a:pt x="4" y="36"/>
                    <a:pt x="10" y="38"/>
                  </a:cubicBezTo>
                  <a:cubicBezTo>
                    <a:pt x="10" y="38"/>
                    <a:pt x="10" y="38"/>
                    <a:pt x="10" y="38"/>
                  </a:cubicBezTo>
                  <a:cubicBezTo>
                    <a:pt x="10" y="56"/>
                    <a:pt x="10" y="56"/>
                    <a:pt x="10" y="56"/>
                  </a:cubicBezTo>
                  <a:cubicBezTo>
                    <a:pt x="10" y="56"/>
                    <a:pt x="10" y="56"/>
                    <a:pt x="10" y="56"/>
                  </a:cubicBezTo>
                  <a:cubicBezTo>
                    <a:pt x="10" y="95"/>
                    <a:pt x="10" y="95"/>
                    <a:pt x="10" y="95"/>
                  </a:cubicBezTo>
                  <a:cubicBezTo>
                    <a:pt x="15" y="100"/>
                    <a:pt x="19" y="95"/>
                    <a:pt x="19" y="95"/>
                  </a:cubicBezTo>
                  <a:cubicBezTo>
                    <a:pt x="19" y="56"/>
                    <a:pt x="19" y="56"/>
                    <a:pt x="19" y="56"/>
                  </a:cubicBezTo>
                  <a:cubicBezTo>
                    <a:pt x="19" y="56"/>
                    <a:pt x="19" y="56"/>
                    <a:pt x="19" y="56"/>
                  </a:cubicBezTo>
                  <a:cubicBezTo>
                    <a:pt x="19" y="38"/>
                    <a:pt x="19" y="38"/>
                    <a:pt x="19" y="38"/>
                  </a:cubicBezTo>
                  <a:cubicBezTo>
                    <a:pt x="19" y="38"/>
                    <a:pt x="28" y="35"/>
                    <a:pt x="28" y="27"/>
                  </a:cubicBezTo>
                  <a:cubicBezTo>
                    <a:pt x="28" y="27"/>
                    <a:pt x="28" y="27"/>
                    <a:pt x="28" y="27"/>
                  </a:cubicBezTo>
                  <a:cubicBezTo>
                    <a:pt x="28" y="0"/>
                    <a:pt x="28" y="0"/>
                    <a:pt x="28" y="0"/>
                  </a:cubicBezTo>
                  <a:lnTo>
                    <a:pt x="24"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8" name="Freeform 679">
              <a:extLst>
                <a:ext uri="{FF2B5EF4-FFF2-40B4-BE49-F238E27FC236}">
                  <a16:creationId xmlns:a16="http://schemas.microsoft.com/office/drawing/2014/main" id="{21EA82F6-8535-4DED-88FA-BE36CAF9ABCD}"/>
                </a:ext>
              </a:extLst>
            </p:cNvPr>
            <p:cNvSpPr>
              <a:spLocks/>
            </p:cNvSpPr>
            <p:nvPr/>
          </p:nvSpPr>
          <p:spPr bwMode="auto">
            <a:xfrm>
              <a:off x="3921126" y="5051426"/>
              <a:ext cx="39688" cy="142875"/>
            </a:xfrm>
            <a:custGeom>
              <a:avLst/>
              <a:gdLst>
                <a:gd name="T0" fmla="*/ 12 w 28"/>
                <a:gd name="T1" fmla="*/ 0 h 100"/>
                <a:gd name="T2" fmla="*/ 6 w 28"/>
                <a:gd name="T3" fmla="*/ 0 h 100"/>
                <a:gd name="T4" fmla="*/ 0 w 28"/>
                <a:gd name="T5" fmla="*/ 0 h 100"/>
                <a:gd name="T6" fmla="*/ 0 w 28"/>
                <a:gd name="T7" fmla="*/ 100 h 100"/>
                <a:gd name="T8" fmla="*/ 12 w 28"/>
                <a:gd name="T9" fmla="*/ 100 h 100"/>
                <a:gd name="T10" fmla="*/ 12 w 28"/>
                <a:gd name="T11" fmla="*/ 47 h 100"/>
                <a:gd name="T12" fmla="*/ 22 w 28"/>
                <a:gd name="T13" fmla="*/ 47 h 100"/>
                <a:gd name="T14" fmla="*/ 12 w 28"/>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00">
                  <a:moveTo>
                    <a:pt x="12" y="0"/>
                  </a:moveTo>
                  <a:cubicBezTo>
                    <a:pt x="6" y="0"/>
                    <a:pt x="6" y="0"/>
                    <a:pt x="6" y="0"/>
                  </a:cubicBezTo>
                  <a:cubicBezTo>
                    <a:pt x="0" y="0"/>
                    <a:pt x="0" y="0"/>
                    <a:pt x="0" y="0"/>
                  </a:cubicBezTo>
                  <a:cubicBezTo>
                    <a:pt x="0" y="100"/>
                    <a:pt x="0" y="100"/>
                    <a:pt x="0" y="100"/>
                  </a:cubicBezTo>
                  <a:cubicBezTo>
                    <a:pt x="12" y="100"/>
                    <a:pt x="12" y="100"/>
                    <a:pt x="12" y="100"/>
                  </a:cubicBezTo>
                  <a:cubicBezTo>
                    <a:pt x="12" y="47"/>
                    <a:pt x="12" y="47"/>
                    <a:pt x="12" y="47"/>
                  </a:cubicBezTo>
                  <a:cubicBezTo>
                    <a:pt x="22" y="47"/>
                    <a:pt x="22" y="47"/>
                    <a:pt x="22" y="47"/>
                  </a:cubicBezTo>
                  <a:cubicBezTo>
                    <a:pt x="28" y="21"/>
                    <a:pt x="12" y="0"/>
                    <a:pt x="12"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39" name="TextBox 38">
            <a:extLst>
              <a:ext uri="{FF2B5EF4-FFF2-40B4-BE49-F238E27FC236}">
                <a16:creationId xmlns:a16="http://schemas.microsoft.com/office/drawing/2014/main" id="{2F7264E1-0DA8-49A1-86E3-52746D497D27}"/>
              </a:ext>
            </a:extLst>
          </p:cNvPr>
          <p:cNvSpPr txBox="1"/>
          <p:nvPr/>
        </p:nvSpPr>
        <p:spPr>
          <a:xfrm>
            <a:off x="5468782" y="3961042"/>
            <a:ext cx="1130533" cy="738664"/>
          </a:xfrm>
          <a:prstGeom prst="rect">
            <a:avLst/>
          </a:prstGeom>
          <a:noFill/>
          <a:ln>
            <a:noFill/>
          </a:ln>
        </p:spPr>
        <p:txBody>
          <a:bodyPr wrap="square" rtlCol="0">
            <a:spAutoFit/>
          </a:bodyPr>
          <a:lstStyle/>
          <a:p>
            <a:pPr algn="ctr">
              <a:spcAft>
                <a:spcPts val="300"/>
              </a:spcAft>
            </a:pPr>
            <a:r>
              <a:rPr lang="en-US" sz="1000" b="1" dirty="0">
                <a:solidFill>
                  <a:schemeClr val="bg1"/>
                </a:solidFill>
                <a:latin typeface="lato" panose="020F0502020204030203"/>
                <a:ea typeface="Open Sans ExtraBold" panose="020B0906030804020204" pitchFamily="34" charset="0"/>
                <a:cs typeface="Open Sans ExtraBold" panose="020B0906030804020204" pitchFamily="34" charset="0"/>
              </a:rPr>
              <a:t>LODGING</a:t>
            </a:r>
          </a:p>
          <a:p>
            <a:pPr algn="ctr">
              <a:spcAft>
                <a:spcPts val="300"/>
              </a:spcAft>
            </a:pPr>
            <a:r>
              <a:rPr lang="en-US" sz="1300" dirty="0">
                <a:solidFill>
                  <a:schemeClr val="bg1"/>
                </a:solidFill>
                <a:latin typeface="Lato Black" panose="020F0A02020204030203" pitchFamily="34" charset="0"/>
                <a:ea typeface="Open Sans ExtraBold" panose="020B0906030804020204" pitchFamily="34" charset="0"/>
                <a:cs typeface="Open Sans ExtraBold" panose="020B0906030804020204" pitchFamily="34" charset="0"/>
              </a:rPr>
              <a:t>$356 M</a:t>
            </a:r>
          </a:p>
          <a:p>
            <a:pPr algn="ctr">
              <a:spcAft>
                <a:spcPts val="300"/>
              </a:spcAft>
            </a:pPr>
            <a:r>
              <a:rPr lang="en-US" sz="1300" b="1" dirty="0">
                <a:solidFill>
                  <a:schemeClr val="bg1"/>
                </a:solidFill>
                <a:latin typeface="lato" panose="020F0502020204030203"/>
                <a:ea typeface="Open Sans ExtraBold" panose="020B0906030804020204" pitchFamily="34" charset="0"/>
                <a:cs typeface="Open Sans ExtraBold" panose="020B0906030804020204" pitchFamily="34" charset="0"/>
              </a:rPr>
              <a:t>26.2%</a:t>
            </a:r>
          </a:p>
        </p:txBody>
      </p:sp>
      <p:sp>
        <p:nvSpPr>
          <p:cNvPr id="40" name="Freeform 2">
            <a:extLst>
              <a:ext uri="{FF2B5EF4-FFF2-40B4-BE49-F238E27FC236}">
                <a16:creationId xmlns:a16="http://schemas.microsoft.com/office/drawing/2014/main" id="{6921DCBF-37AD-4CF7-8FAA-C73A256D4745}"/>
              </a:ext>
            </a:extLst>
          </p:cNvPr>
          <p:cNvSpPr>
            <a:spLocks noChangeArrowheads="1"/>
          </p:cNvSpPr>
          <p:nvPr/>
        </p:nvSpPr>
        <p:spPr bwMode="auto">
          <a:xfrm>
            <a:off x="5782316" y="3408397"/>
            <a:ext cx="542869" cy="369971"/>
          </a:xfrm>
          <a:custGeom>
            <a:avLst/>
            <a:gdLst>
              <a:gd name="T0" fmla="*/ 1050 w 1286"/>
              <a:gd name="T1" fmla="*/ 115 h 876"/>
              <a:gd name="T2" fmla="*/ 1285 w 1286"/>
              <a:gd name="T3" fmla="*/ 350 h 876"/>
              <a:gd name="T4" fmla="*/ 1285 w 1286"/>
              <a:gd name="T5" fmla="*/ 875 h 876"/>
              <a:gd name="T6" fmla="*/ 1167 w 1286"/>
              <a:gd name="T7" fmla="*/ 875 h 876"/>
              <a:gd name="T8" fmla="*/ 1167 w 1286"/>
              <a:gd name="T9" fmla="*/ 700 h 876"/>
              <a:gd name="T10" fmla="*/ 118 w 1286"/>
              <a:gd name="T11" fmla="*/ 700 h 876"/>
              <a:gd name="T12" fmla="*/ 118 w 1286"/>
              <a:gd name="T13" fmla="*/ 875 h 876"/>
              <a:gd name="T14" fmla="*/ 0 w 1286"/>
              <a:gd name="T15" fmla="*/ 875 h 876"/>
              <a:gd name="T16" fmla="*/ 0 w 1286"/>
              <a:gd name="T17" fmla="*/ 0 h 876"/>
              <a:gd name="T18" fmla="*/ 118 w 1286"/>
              <a:gd name="T19" fmla="*/ 0 h 876"/>
              <a:gd name="T20" fmla="*/ 118 w 1286"/>
              <a:gd name="T21" fmla="*/ 525 h 876"/>
              <a:gd name="T22" fmla="*/ 585 w 1286"/>
              <a:gd name="T23" fmla="*/ 525 h 876"/>
              <a:gd name="T24" fmla="*/ 585 w 1286"/>
              <a:gd name="T25" fmla="*/ 115 h 876"/>
              <a:gd name="T26" fmla="*/ 1050 w 1286"/>
              <a:gd name="T27" fmla="*/ 115 h 876"/>
              <a:gd name="T28" fmla="*/ 350 w 1286"/>
              <a:gd name="T29" fmla="*/ 465 h 876"/>
              <a:gd name="T30" fmla="*/ 175 w 1286"/>
              <a:gd name="T31" fmla="*/ 290 h 876"/>
              <a:gd name="T32" fmla="*/ 350 w 1286"/>
              <a:gd name="T33" fmla="*/ 115 h 876"/>
              <a:gd name="T34" fmla="*/ 525 w 1286"/>
              <a:gd name="T35" fmla="*/ 290 h 876"/>
              <a:gd name="T36" fmla="*/ 350 w 1286"/>
              <a:gd name="T37" fmla="*/ 465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86" h="876">
                <a:moveTo>
                  <a:pt x="1050" y="115"/>
                </a:moveTo>
                <a:cubicBezTo>
                  <a:pt x="1178" y="115"/>
                  <a:pt x="1285" y="222"/>
                  <a:pt x="1285" y="350"/>
                </a:cubicBezTo>
                <a:lnTo>
                  <a:pt x="1285" y="875"/>
                </a:lnTo>
                <a:lnTo>
                  <a:pt x="1167" y="875"/>
                </a:lnTo>
                <a:lnTo>
                  <a:pt x="1167" y="700"/>
                </a:lnTo>
                <a:lnTo>
                  <a:pt x="118" y="700"/>
                </a:lnTo>
                <a:lnTo>
                  <a:pt x="118" y="875"/>
                </a:lnTo>
                <a:lnTo>
                  <a:pt x="0" y="875"/>
                </a:lnTo>
                <a:lnTo>
                  <a:pt x="0" y="0"/>
                </a:lnTo>
                <a:lnTo>
                  <a:pt x="118" y="0"/>
                </a:lnTo>
                <a:lnTo>
                  <a:pt x="118" y="525"/>
                </a:lnTo>
                <a:lnTo>
                  <a:pt x="585" y="525"/>
                </a:lnTo>
                <a:lnTo>
                  <a:pt x="585" y="115"/>
                </a:lnTo>
                <a:lnTo>
                  <a:pt x="1050" y="115"/>
                </a:lnTo>
                <a:close/>
                <a:moveTo>
                  <a:pt x="350" y="465"/>
                </a:moveTo>
                <a:cubicBezTo>
                  <a:pt x="254" y="465"/>
                  <a:pt x="175" y="385"/>
                  <a:pt x="175" y="290"/>
                </a:cubicBezTo>
                <a:cubicBezTo>
                  <a:pt x="175" y="194"/>
                  <a:pt x="254" y="115"/>
                  <a:pt x="350" y="115"/>
                </a:cubicBezTo>
                <a:cubicBezTo>
                  <a:pt x="446" y="115"/>
                  <a:pt x="525" y="194"/>
                  <a:pt x="525" y="290"/>
                </a:cubicBezTo>
                <a:cubicBezTo>
                  <a:pt x="525" y="386"/>
                  <a:pt x="446" y="465"/>
                  <a:pt x="350" y="465"/>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endParaRPr lang="en-US" sz="1350"/>
          </a:p>
        </p:txBody>
      </p:sp>
      <p:sp>
        <p:nvSpPr>
          <p:cNvPr id="41" name="TextBox 40">
            <a:extLst>
              <a:ext uri="{FF2B5EF4-FFF2-40B4-BE49-F238E27FC236}">
                <a16:creationId xmlns:a16="http://schemas.microsoft.com/office/drawing/2014/main" id="{E6257BC4-4E3A-4061-B1AF-498C43CC16C3}"/>
              </a:ext>
            </a:extLst>
          </p:cNvPr>
          <p:cNvSpPr txBox="1"/>
          <p:nvPr/>
        </p:nvSpPr>
        <p:spPr>
          <a:xfrm>
            <a:off x="7713900" y="3563604"/>
            <a:ext cx="1426821" cy="738664"/>
          </a:xfrm>
          <a:prstGeom prst="rect">
            <a:avLst/>
          </a:prstGeom>
          <a:noFill/>
          <a:ln>
            <a:noFill/>
          </a:ln>
        </p:spPr>
        <p:txBody>
          <a:bodyPr wrap="square" rtlCol="0">
            <a:spAutoFit/>
          </a:bodyPr>
          <a:lstStyle/>
          <a:p>
            <a:pPr algn="ctr">
              <a:spcAft>
                <a:spcPts val="300"/>
              </a:spcAft>
            </a:pPr>
            <a:r>
              <a:rPr lang="en-US" sz="1000" b="1" dirty="0">
                <a:solidFill>
                  <a:schemeClr val="bg1"/>
                </a:solidFill>
                <a:latin typeface="lato" panose="020F0502020204030203"/>
                <a:ea typeface="Open Sans ExtraBold" panose="020B0906030804020204" pitchFamily="34" charset="0"/>
                <a:cs typeface="Open Sans ExtraBold" panose="020B0906030804020204" pitchFamily="34" charset="0"/>
              </a:rPr>
              <a:t>RECREATION</a:t>
            </a:r>
          </a:p>
          <a:p>
            <a:pPr algn="ctr">
              <a:spcAft>
                <a:spcPts val="300"/>
              </a:spcAft>
            </a:pPr>
            <a:r>
              <a:rPr lang="en-US" sz="1300" dirty="0">
                <a:solidFill>
                  <a:schemeClr val="bg1"/>
                </a:solidFill>
                <a:latin typeface="Lato Black" panose="020F0A02020204030203" pitchFamily="34" charset="0"/>
                <a:ea typeface="Open Sans ExtraBold" panose="020B0906030804020204" pitchFamily="34" charset="0"/>
                <a:cs typeface="Open Sans ExtraBold" panose="020B0906030804020204" pitchFamily="34" charset="0"/>
              </a:rPr>
              <a:t>$170 M</a:t>
            </a:r>
          </a:p>
          <a:p>
            <a:pPr algn="ctr">
              <a:spcAft>
                <a:spcPts val="300"/>
              </a:spcAft>
            </a:pPr>
            <a:r>
              <a:rPr lang="en-US" sz="1300" b="1" dirty="0">
                <a:solidFill>
                  <a:schemeClr val="bg1"/>
                </a:solidFill>
                <a:latin typeface="lato" panose="020F0502020204030203"/>
                <a:ea typeface="Open Sans ExtraBold" panose="020B0906030804020204" pitchFamily="34" charset="0"/>
                <a:cs typeface="Open Sans ExtraBold" panose="020B0906030804020204" pitchFamily="34" charset="0"/>
              </a:rPr>
              <a:t>12.5%</a:t>
            </a:r>
          </a:p>
        </p:txBody>
      </p:sp>
      <p:pic>
        <p:nvPicPr>
          <p:cNvPr id="42" name="Graphic 41" descr="Hike">
            <a:extLst>
              <a:ext uri="{FF2B5EF4-FFF2-40B4-BE49-F238E27FC236}">
                <a16:creationId xmlns:a16="http://schemas.microsoft.com/office/drawing/2014/main" id="{8FF1C99B-950E-4565-9E92-BF83ABEFAB9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159170" y="2961834"/>
            <a:ext cx="511213" cy="511213"/>
          </a:xfrm>
          <a:prstGeom prst="rect">
            <a:avLst/>
          </a:prstGeom>
        </p:spPr>
      </p:pic>
      <p:sp>
        <p:nvSpPr>
          <p:cNvPr id="43" name="TextBox 42">
            <a:extLst>
              <a:ext uri="{FF2B5EF4-FFF2-40B4-BE49-F238E27FC236}">
                <a16:creationId xmlns:a16="http://schemas.microsoft.com/office/drawing/2014/main" id="{DE461260-580A-4861-9E98-00262A3249ED}"/>
              </a:ext>
            </a:extLst>
          </p:cNvPr>
          <p:cNvSpPr txBox="1"/>
          <p:nvPr/>
        </p:nvSpPr>
        <p:spPr>
          <a:xfrm>
            <a:off x="6760205" y="3563651"/>
            <a:ext cx="1278677" cy="738664"/>
          </a:xfrm>
          <a:prstGeom prst="rect">
            <a:avLst/>
          </a:prstGeom>
          <a:noFill/>
          <a:ln>
            <a:noFill/>
          </a:ln>
        </p:spPr>
        <p:txBody>
          <a:bodyPr wrap="square" rtlCol="0">
            <a:spAutoFit/>
          </a:bodyPr>
          <a:lstStyle/>
          <a:p>
            <a:pPr algn="ctr">
              <a:spcAft>
                <a:spcPts val="300"/>
              </a:spcAft>
            </a:pPr>
            <a:r>
              <a:rPr lang="en-US" sz="1000" b="1" dirty="0">
                <a:solidFill>
                  <a:schemeClr val="bg1"/>
                </a:solidFill>
                <a:latin typeface="lato" panose="020F0502020204030203"/>
                <a:ea typeface="Open Sans ExtraBold" panose="020B0906030804020204" pitchFamily="34" charset="0"/>
                <a:cs typeface="Open Sans ExtraBold" panose="020B0906030804020204" pitchFamily="34" charset="0"/>
              </a:rPr>
              <a:t>RETAIL</a:t>
            </a:r>
          </a:p>
          <a:p>
            <a:pPr algn="ctr">
              <a:spcAft>
                <a:spcPts val="300"/>
              </a:spcAft>
            </a:pPr>
            <a:r>
              <a:rPr lang="en-US" sz="1300" dirty="0">
                <a:solidFill>
                  <a:schemeClr val="bg1"/>
                </a:solidFill>
                <a:latin typeface="Lato Black" panose="020F0A02020204030203" pitchFamily="34" charset="0"/>
                <a:ea typeface="Open Sans ExtraBold" panose="020B0906030804020204" pitchFamily="34" charset="0"/>
                <a:cs typeface="Open Sans ExtraBold" panose="020B0906030804020204" pitchFamily="34" charset="0"/>
              </a:rPr>
              <a:t>$280 M</a:t>
            </a:r>
          </a:p>
          <a:p>
            <a:pPr algn="ctr">
              <a:spcAft>
                <a:spcPts val="300"/>
              </a:spcAft>
            </a:pPr>
            <a:r>
              <a:rPr lang="en-US" sz="1300" b="1" dirty="0">
                <a:solidFill>
                  <a:schemeClr val="bg1"/>
                </a:solidFill>
                <a:latin typeface="lato" panose="020F0502020204030203"/>
                <a:ea typeface="Open Sans ExtraBold" panose="020B0906030804020204" pitchFamily="34" charset="0"/>
                <a:cs typeface="Open Sans ExtraBold" panose="020B0906030804020204" pitchFamily="34" charset="0"/>
              </a:rPr>
              <a:t>20.6%</a:t>
            </a:r>
          </a:p>
        </p:txBody>
      </p:sp>
      <p:sp>
        <p:nvSpPr>
          <p:cNvPr id="44" name="Freeform 70">
            <a:extLst>
              <a:ext uri="{FF2B5EF4-FFF2-40B4-BE49-F238E27FC236}">
                <a16:creationId xmlns:a16="http://schemas.microsoft.com/office/drawing/2014/main" id="{3AB818D0-20B8-4E56-B01C-CAAC9A33A96F}"/>
              </a:ext>
            </a:extLst>
          </p:cNvPr>
          <p:cNvSpPr>
            <a:spLocks noEditPoints="1"/>
          </p:cNvSpPr>
          <p:nvPr/>
        </p:nvSpPr>
        <p:spPr bwMode="auto">
          <a:xfrm>
            <a:off x="7243987" y="3012772"/>
            <a:ext cx="319988" cy="393599"/>
          </a:xfrm>
          <a:custGeom>
            <a:avLst/>
            <a:gdLst>
              <a:gd name="T0" fmla="*/ 2147483646 w 208"/>
              <a:gd name="T1" fmla="*/ 2147483646 h 256"/>
              <a:gd name="T2" fmla="*/ 2147483646 w 208"/>
              <a:gd name="T3" fmla="*/ 2147483646 h 256"/>
              <a:gd name="T4" fmla="*/ 0 w 208"/>
              <a:gd name="T5" fmla="*/ 2147483646 h 256"/>
              <a:gd name="T6" fmla="*/ 0 w 208"/>
              <a:gd name="T7" fmla="*/ 2147483646 h 256"/>
              <a:gd name="T8" fmla="*/ 2147483646 w 208"/>
              <a:gd name="T9" fmla="*/ 2147483646 h 256"/>
              <a:gd name="T10" fmla="*/ 2147483646 w 208"/>
              <a:gd name="T11" fmla="*/ 2147483646 h 256"/>
              <a:gd name="T12" fmla="*/ 2147483646 w 208"/>
              <a:gd name="T13" fmla="*/ 2147483646 h 256"/>
              <a:gd name="T14" fmla="*/ 0 w 208"/>
              <a:gd name="T15" fmla="*/ 2147483646 h 256"/>
              <a:gd name="T16" fmla="*/ 2147483646 w 208"/>
              <a:gd name="T17" fmla="*/ 2147483646 h 256"/>
              <a:gd name="T18" fmla="*/ 2147483646 w 208"/>
              <a:gd name="T19" fmla="*/ 2147483646 h 256"/>
              <a:gd name="T20" fmla="*/ 2147483646 w 208"/>
              <a:gd name="T21" fmla="*/ 0 h 256"/>
              <a:gd name="T22" fmla="*/ 2147483646 w 208"/>
              <a:gd name="T23" fmla="*/ 2147483646 h 256"/>
              <a:gd name="T24" fmla="*/ 2147483646 w 208"/>
              <a:gd name="T25" fmla="*/ 2147483646 h 256"/>
              <a:gd name="T26" fmla="*/ 2147483646 w 208"/>
              <a:gd name="T27" fmla="*/ 2147483646 h 256"/>
              <a:gd name="T28" fmla="*/ 2147483646 w 208"/>
              <a:gd name="T29" fmla="*/ 2147483646 h 256"/>
              <a:gd name="T30" fmla="*/ 0 w 208"/>
              <a:gd name="T31" fmla="*/ 2147483646 h 256"/>
              <a:gd name="T32" fmla="*/ 0 w 208"/>
              <a:gd name="T33" fmla="*/ 2147483646 h 256"/>
              <a:gd name="T34" fmla="*/ 2147483646 w 208"/>
              <a:gd name="T35" fmla="*/ 2147483646 h 256"/>
              <a:gd name="T36" fmla="*/ 2147483646 w 208"/>
              <a:gd name="T37" fmla="*/ 2147483646 h 256"/>
              <a:gd name="T38" fmla="*/ 2147483646 w 208"/>
              <a:gd name="T39" fmla="*/ 2147483646 h 256"/>
              <a:gd name="T40" fmla="*/ 2147483646 w 208"/>
              <a:gd name="T41" fmla="*/ 2147483646 h 2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8" h="256">
                <a:moveTo>
                  <a:pt x="196" y="256"/>
                </a:moveTo>
                <a:cubicBezTo>
                  <a:pt x="12" y="256"/>
                  <a:pt x="12" y="256"/>
                  <a:pt x="12" y="256"/>
                </a:cubicBezTo>
                <a:cubicBezTo>
                  <a:pt x="5" y="256"/>
                  <a:pt x="0" y="251"/>
                  <a:pt x="0" y="244"/>
                </a:cubicBezTo>
                <a:cubicBezTo>
                  <a:pt x="0" y="232"/>
                  <a:pt x="0" y="232"/>
                  <a:pt x="0" y="232"/>
                </a:cubicBezTo>
                <a:cubicBezTo>
                  <a:pt x="208" y="232"/>
                  <a:pt x="208" y="232"/>
                  <a:pt x="208" y="232"/>
                </a:cubicBezTo>
                <a:cubicBezTo>
                  <a:pt x="208" y="244"/>
                  <a:pt x="208" y="244"/>
                  <a:pt x="208" y="244"/>
                </a:cubicBezTo>
                <a:cubicBezTo>
                  <a:pt x="208" y="251"/>
                  <a:pt x="203" y="256"/>
                  <a:pt x="196" y="256"/>
                </a:cubicBezTo>
                <a:moveTo>
                  <a:pt x="0" y="72"/>
                </a:moveTo>
                <a:cubicBezTo>
                  <a:pt x="0" y="65"/>
                  <a:pt x="5" y="60"/>
                  <a:pt x="12" y="60"/>
                </a:cubicBezTo>
                <a:cubicBezTo>
                  <a:pt x="44" y="60"/>
                  <a:pt x="44" y="60"/>
                  <a:pt x="44" y="60"/>
                </a:cubicBezTo>
                <a:cubicBezTo>
                  <a:pt x="44" y="27"/>
                  <a:pt x="71" y="0"/>
                  <a:pt x="104" y="0"/>
                </a:cubicBezTo>
                <a:cubicBezTo>
                  <a:pt x="137" y="0"/>
                  <a:pt x="164" y="27"/>
                  <a:pt x="164" y="60"/>
                </a:cubicBezTo>
                <a:cubicBezTo>
                  <a:pt x="196" y="60"/>
                  <a:pt x="196" y="60"/>
                  <a:pt x="196" y="60"/>
                </a:cubicBezTo>
                <a:cubicBezTo>
                  <a:pt x="203" y="60"/>
                  <a:pt x="208" y="65"/>
                  <a:pt x="208" y="72"/>
                </a:cubicBezTo>
                <a:cubicBezTo>
                  <a:pt x="208" y="220"/>
                  <a:pt x="208" y="220"/>
                  <a:pt x="208" y="220"/>
                </a:cubicBezTo>
                <a:cubicBezTo>
                  <a:pt x="0" y="220"/>
                  <a:pt x="0" y="220"/>
                  <a:pt x="0" y="220"/>
                </a:cubicBezTo>
                <a:lnTo>
                  <a:pt x="0" y="72"/>
                </a:lnTo>
                <a:close/>
                <a:moveTo>
                  <a:pt x="140" y="60"/>
                </a:moveTo>
                <a:cubicBezTo>
                  <a:pt x="140" y="40"/>
                  <a:pt x="124" y="24"/>
                  <a:pt x="104" y="24"/>
                </a:cubicBezTo>
                <a:cubicBezTo>
                  <a:pt x="84" y="24"/>
                  <a:pt x="68" y="40"/>
                  <a:pt x="68" y="60"/>
                </a:cubicBezTo>
                <a:lnTo>
                  <a:pt x="140" y="60"/>
                </a:lnTo>
                <a:close/>
              </a:path>
            </a:pathLst>
          </a:custGeom>
          <a:solidFill>
            <a:schemeClr val="bg1"/>
          </a:solidFill>
          <a:ln>
            <a:noFill/>
          </a:ln>
        </p:spPr>
        <p:txBody>
          <a:bodyPr/>
          <a:lstStyle/>
          <a:p>
            <a:endParaRPr lang="th-TH"/>
          </a:p>
        </p:txBody>
      </p:sp>
      <p:sp>
        <p:nvSpPr>
          <p:cNvPr id="45" name="TextBox 44">
            <a:extLst>
              <a:ext uri="{FF2B5EF4-FFF2-40B4-BE49-F238E27FC236}">
                <a16:creationId xmlns:a16="http://schemas.microsoft.com/office/drawing/2014/main" id="{E5D15EB2-8ED0-44CA-9D83-CB3C0CF9F3A3}"/>
              </a:ext>
            </a:extLst>
          </p:cNvPr>
          <p:cNvSpPr txBox="1"/>
          <p:nvPr/>
        </p:nvSpPr>
        <p:spPr>
          <a:xfrm>
            <a:off x="7203337" y="4638740"/>
            <a:ext cx="1426821" cy="677108"/>
          </a:xfrm>
          <a:prstGeom prst="rect">
            <a:avLst/>
          </a:prstGeom>
          <a:noFill/>
          <a:ln>
            <a:noFill/>
          </a:ln>
        </p:spPr>
        <p:txBody>
          <a:bodyPr wrap="square" rtlCol="0">
            <a:spAutoFit/>
          </a:bodyPr>
          <a:lstStyle/>
          <a:p>
            <a:pPr algn="ctr">
              <a:spcAft>
                <a:spcPts val="300"/>
              </a:spcAft>
            </a:pPr>
            <a:r>
              <a:rPr lang="en-US" sz="1000" b="1" dirty="0">
                <a:solidFill>
                  <a:schemeClr val="bg1"/>
                </a:solidFill>
                <a:latin typeface="lato" panose="020F0502020204030203"/>
                <a:ea typeface="Open Sans ExtraBold" panose="020B0906030804020204" pitchFamily="34" charset="0"/>
                <a:cs typeface="Open Sans ExtraBold" panose="020B0906030804020204" pitchFamily="34" charset="0"/>
              </a:rPr>
              <a:t>LOCAL </a:t>
            </a:r>
          </a:p>
          <a:p>
            <a:pPr algn="ctr">
              <a:spcAft>
                <a:spcPts val="300"/>
              </a:spcAft>
            </a:pPr>
            <a:r>
              <a:rPr lang="en-US" sz="1000" b="1" dirty="0">
                <a:solidFill>
                  <a:schemeClr val="bg1"/>
                </a:solidFill>
                <a:latin typeface="lato" panose="020F0502020204030203"/>
                <a:ea typeface="Open Sans ExtraBold" panose="020B0906030804020204" pitchFamily="34" charset="0"/>
                <a:cs typeface="Open Sans ExtraBold" panose="020B0906030804020204" pitchFamily="34" charset="0"/>
              </a:rPr>
              <a:t>TRANSP.</a:t>
            </a:r>
          </a:p>
          <a:p>
            <a:pPr algn="ctr">
              <a:spcAft>
                <a:spcPts val="300"/>
              </a:spcAft>
            </a:pPr>
            <a:r>
              <a:rPr lang="en-US" sz="1300" dirty="0">
                <a:solidFill>
                  <a:schemeClr val="bg1"/>
                </a:solidFill>
                <a:latin typeface="Lato Black" panose="020F0A02020204030203" pitchFamily="34" charset="0"/>
                <a:ea typeface="Open Sans ExtraBold" panose="020B0906030804020204" pitchFamily="34" charset="0"/>
                <a:cs typeface="Open Sans ExtraBold" panose="020B0906030804020204" pitchFamily="34" charset="0"/>
              </a:rPr>
              <a:t>$169 M   </a:t>
            </a:r>
            <a:r>
              <a:rPr lang="en-US" sz="1300" b="1" dirty="0">
                <a:solidFill>
                  <a:schemeClr val="bg1"/>
                </a:solidFill>
                <a:latin typeface="lato" panose="020F0502020204030203"/>
                <a:ea typeface="Open Sans ExtraBold" panose="020B0906030804020204" pitchFamily="34" charset="0"/>
                <a:cs typeface="Open Sans ExtraBold" panose="020B0906030804020204" pitchFamily="34" charset="0"/>
              </a:rPr>
              <a:t>12.4%</a:t>
            </a:r>
          </a:p>
        </p:txBody>
      </p:sp>
      <p:sp>
        <p:nvSpPr>
          <p:cNvPr id="46" name="Freeform 387">
            <a:extLst>
              <a:ext uri="{FF2B5EF4-FFF2-40B4-BE49-F238E27FC236}">
                <a16:creationId xmlns:a16="http://schemas.microsoft.com/office/drawing/2014/main" id="{B7EC88EA-8194-4C7C-9CF4-2326AE5BF989}"/>
              </a:ext>
            </a:extLst>
          </p:cNvPr>
          <p:cNvSpPr>
            <a:spLocks noEditPoints="1"/>
          </p:cNvSpPr>
          <p:nvPr/>
        </p:nvSpPr>
        <p:spPr bwMode="auto">
          <a:xfrm>
            <a:off x="6768823" y="4766987"/>
            <a:ext cx="442513" cy="390657"/>
          </a:xfrm>
          <a:custGeom>
            <a:avLst/>
            <a:gdLst>
              <a:gd name="T0" fmla="*/ 188 w 194"/>
              <a:gd name="T1" fmla="*/ 91 h 170"/>
              <a:gd name="T2" fmla="*/ 194 w 194"/>
              <a:gd name="T3" fmla="*/ 142 h 170"/>
              <a:gd name="T4" fmla="*/ 191 w 194"/>
              <a:gd name="T5" fmla="*/ 145 h 170"/>
              <a:gd name="T6" fmla="*/ 182 w 194"/>
              <a:gd name="T7" fmla="*/ 151 h 170"/>
              <a:gd name="T8" fmla="*/ 164 w 194"/>
              <a:gd name="T9" fmla="*/ 170 h 170"/>
              <a:gd name="T10" fmla="*/ 146 w 194"/>
              <a:gd name="T11" fmla="*/ 151 h 170"/>
              <a:gd name="T12" fmla="*/ 49 w 194"/>
              <a:gd name="T13" fmla="*/ 145 h 170"/>
              <a:gd name="T14" fmla="*/ 44 w 194"/>
              <a:gd name="T15" fmla="*/ 164 h 170"/>
              <a:gd name="T16" fmla="*/ 18 w 194"/>
              <a:gd name="T17" fmla="*/ 164 h 170"/>
              <a:gd name="T18" fmla="*/ 13 w 194"/>
              <a:gd name="T19" fmla="*/ 145 h 170"/>
              <a:gd name="T20" fmla="*/ 1 w 194"/>
              <a:gd name="T21" fmla="*/ 145 h 170"/>
              <a:gd name="T22" fmla="*/ 0 w 194"/>
              <a:gd name="T23" fmla="*/ 106 h 170"/>
              <a:gd name="T24" fmla="*/ 22 w 194"/>
              <a:gd name="T25" fmla="*/ 85 h 170"/>
              <a:gd name="T26" fmla="*/ 34 w 194"/>
              <a:gd name="T27" fmla="*/ 45 h 170"/>
              <a:gd name="T28" fmla="*/ 61 w 194"/>
              <a:gd name="T29" fmla="*/ 24 h 170"/>
              <a:gd name="T30" fmla="*/ 73 w 194"/>
              <a:gd name="T31" fmla="*/ 3 h 170"/>
              <a:gd name="T32" fmla="*/ 76 w 194"/>
              <a:gd name="T33" fmla="*/ 0 h 170"/>
              <a:gd name="T34" fmla="*/ 121 w 194"/>
              <a:gd name="T35" fmla="*/ 1 h 170"/>
              <a:gd name="T36" fmla="*/ 121 w 194"/>
              <a:gd name="T37" fmla="*/ 24 h 170"/>
              <a:gd name="T38" fmla="*/ 150 w 194"/>
              <a:gd name="T39" fmla="*/ 30 h 170"/>
              <a:gd name="T40" fmla="*/ 170 w 194"/>
              <a:gd name="T41" fmla="*/ 85 h 170"/>
              <a:gd name="T42" fmla="*/ 20 w 194"/>
              <a:gd name="T43" fmla="*/ 126 h 170"/>
              <a:gd name="T44" fmla="*/ 41 w 194"/>
              <a:gd name="T45" fmla="*/ 126 h 170"/>
              <a:gd name="T46" fmla="*/ 41 w 194"/>
              <a:gd name="T47" fmla="*/ 104 h 170"/>
              <a:gd name="T48" fmla="*/ 20 w 194"/>
              <a:gd name="T49" fmla="*/ 104 h 170"/>
              <a:gd name="T50" fmla="*/ 20 w 194"/>
              <a:gd name="T51" fmla="*/ 126 h 170"/>
              <a:gd name="T52" fmla="*/ 145 w 194"/>
              <a:gd name="T53" fmla="*/ 85 h 170"/>
              <a:gd name="T54" fmla="*/ 136 w 194"/>
              <a:gd name="T55" fmla="*/ 50 h 170"/>
              <a:gd name="T56" fmla="*/ 61 w 194"/>
              <a:gd name="T57" fmla="*/ 49 h 170"/>
              <a:gd name="T58" fmla="*/ 58 w 194"/>
              <a:gd name="T59" fmla="*/ 51 h 170"/>
              <a:gd name="T60" fmla="*/ 153 w 194"/>
              <a:gd name="T61" fmla="*/ 126 h 170"/>
              <a:gd name="T62" fmla="*/ 175 w 194"/>
              <a:gd name="T63" fmla="*/ 126 h 170"/>
              <a:gd name="T64" fmla="*/ 175 w 194"/>
              <a:gd name="T65" fmla="*/ 104 h 170"/>
              <a:gd name="T66" fmla="*/ 153 w 194"/>
              <a:gd name="T67" fmla="*/ 104 h 170"/>
              <a:gd name="T68" fmla="*/ 153 w 194"/>
              <a:gd name="T69" fmla="*/ 12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170">
                <a:moveTo>
                  <a:pt x="173" y="85"/>
                </a:moveTo>
                <a:cubicBezTo>
                  <a:pt x="179" y="85"/>
                  <a:pt x="184" y="87"/>
                  <a:pt x="188" y="91"/>
                </a:cubicBezTo>
                <a:cubicBezTo>
                  <a:pt x="192" y="95"/>
                  <a:pt x="194" y="100"/>
                  <a:pt x="194" y="106"/>
                </a:cubicBezTo>
                <a:cubicBezTo>
                  <a:pt x="194" y="142"/>
                  <a:pt x="194" y="142"/>
                  <a:pt x="194" y="142"/>
                </a:cubicBezTo>
                <a:cubicBezTo>
                  <a:pt x="194" y="143"/>
                  <a:pt x="194" y="144"/>
                  <a:pt x="193" y="145"/>
                </a:cubicBezTo>
                <a:cubicBezTo>
                  <a:pt x="193" y="145"/>
                  <a:pt x="192" y="145"/>
                  <a:pt x="191" y="145"/>
                </a:cubicBezTo>
                <a:cubicBezTo>
                  <a:pt x="182" y="145"/>
                  <a:pt x="182" y="145"/>
                  <a:pt x="182" y="145"/>
                </a:cubicBezTo>
                <a:cubicBezTo>
                  <a:pt x="182" y="151"/>
                  <a:pt x="182" y="151"/>
                  <a:pt x="182" y="151"/>
                </a:cubicBezTo>
                <a:cubicBezTo>
                  <a:pt x="182" y="157"/>
                  <a:pt x="180" y="161"/>
                  <a:pt x="177" y="164"/>
                </a:cubicBezTo>
                <a:cubicBezTo>
                  <a:pt x="173" y="168"/>
                  <a:pt x="169" y="170"/>
                  <a:pt x="164" y="170"/>
                </a:cubicBezTo>
                <a:cubicBezTo>
                  <a:pt x="159" y="170"/>
                  <a:pt x="154" y="168"/>
                  <a:pt x="151" y="164"/>
                </a:cubicBezTo>
                <a:cubicBezTo>
                  <a:pt x="147" y="161"/>
                  <a:pt x="146" y="157"/>
                  <a:pt x="146" y="151"/>
                </a:cubicBezTo>
                <a:cubicBezTo>
                  <a:pt x="146" y="145"/>
                  <a:pt x="146" y="145"/>
                  <a:pt x="146" y="145"/>
                </a:cubicBezTo>
                <a:cubicBezTo>
                  <a:pt x="49" y="145"/>
                  <a:pt x="49" y="145"/>
                  <a:pt x="49" y="145"/>
                </a:cubicBezTo>
                <a:cubicBezTo>
                  <a:pt x="49" y="151"/>
                  <a:pt x="49" y="151"/>
                  <a:pt x="49" y="151"/>
                </a:cubicBezTo>
                <a:cubicBezTo>
                  <a:pt x="49" y="157"/>
                  <a:pt x="47" y="161"/>
                  <a:pt x="44" y="164"/>
                </a:cubicBezTo>
                <a:cubicBezTo>
                  <a:pt x="40" y="168"/>
                  <a:pt x="36" y="170"/>
                  <a:pt x="31" y="170"/>
                </a:cubicBezTo>
                <a:cubicBezTo>
                  <a:pt x="26" y="170"/>
                  <a:pt x="21" y="168"/>
                  <a:pt x="18" y="164"/>
                </a:cubicBezTo>
                <a:cubicBezTo>
                  <a:pt x="14" y="161"/>
                  <a:pt x="13" y="157"/>
                  <a:pt x="13" y="151"/>
                </a:cubicBezTo>
                <a:cubicBezTo>
                  <a:pt x="13" y="145"/>
                  <a:pt x="13" y="145"/>
                  <a:pt x="13" y="145"/>
                </a:cubicBezTo>
                <a:cubicBezTo>
                  <a:pt x="3" y="145"/>
                  <a:pt x="3" y="145"/>
                  <a:pt x="3" y="145"/>
                </a:cubicBezTo>
                <a:cubicBezTo>
                  <a:pt x="3" y="145"/>
                  <a:pt x="2" y="145"/>
                  <a:pt x="1" y="145"/>
                </a:cubicBezTo>
                <a:cubicBezTo>
                  <a:pt x="1" y="144"/>
                  <a:pt x="0" y="143"/>
                  <a:pt x="0" y="142"/>
                </a:cubicBezTo>
                <a:cubicBezTo>
                  <a:pt x="0" y="106"/>
                  <a:pt x="0" y="106"/>
                  <a:pt x="0" y="106"/>
                </a:cubicBezTo>
                <a:cubicBezTo>
                  <a:pt x="0" y="100"/>
                  <a:pt x="3" y="95"/>
                  <a:pt x="7" y="91"/>
                </a:cubicBezTo>
                <a:cubicBezTo>
                  <a:pt x="11" y="87"/>
                  <a:pt x="16" y="85"/>
                  <a:pt x="22" y="85"/>
                </a:cubicBezTo>
                <a:cubicBezTo>
                  <a:pt x="24" y="85"/>
                  <a:pt x="24" y="85"/>
                  <a:pt x="24" y="85"/>
                </a:cubicBezTo>
                <a:cubicBezTo>
                  <a:pt x="34" y="45"/>
                  <a:pt x="34" y="45"/>
                  <a:pt x="34" y="45"/>
                </a:cubicBezTo>
                <a:cubicBezTo>
                  <a:pt x="36" y="39"/>
                  <a:pt x="39" y="34"/>
                  <a:pt x="44" y="30"/>
                </a:cubicBezTo>
                <a:cubicBezTo>
                  <a:pt x="49" y="26"/>
                  <a:pt x="55" y="24"/>
                  <a:pt x="61" y="24"/>
                </a:cubicBezTo>
                <a:cubicBezTo>
                  <a:pt x="73" y="24"/>
                  <a:pt x="73" y="24"/>
                  <a:pt x="73" y="24"/>
                </a:cubicBezTo>
                <a:cubicBezTo>
                  <a:pt x="73" y="3"/>
                  <a:pt x="73" y="3"/>
                  <a:pt x="73" y="3"/>
                </a:cubicBezTo>
                <a:cubicBezTo>
                  <a:pt x="73" y="2"/>
                  <a:pt x="73" y="2"/>
                  <a:pt x="74" y="1"/>
                </a:cubicBezTo>
                <a:cubicBezTo>
                  <a:pt x="74" y="0"/>
                  <a:pt x="75" y="0"/>
                  <a:pt x="76" y="0"/>
                </a:cubicBezTo>
                <a:cubicBezTo>
                  <a:pt x="118" y="0"/>
                  <a:pt x="118" y="0"/>
                  <a:pt x="118" y="0"/>
                </a:cubicBezTo>
                <a:cubicBezTo>
                  <a:pt x="119" y="0"/>
                  <a:pt x="120" y="0"/>
                  <a:pt x="121" y="1"/>
                </a:cubicBezTo>
                <a:cubicBezTo>
                  <a:pt x="121" y="2"/>
                  <a:pt x="121" y="2"/>
                  <a:pt x="121" y="3"/>
                </a:cubicBezTo>
                <a:cubicBezTo>
                  <a:pt x="121" y="24"/>
                  <a:pt x="121" y="24"/>
                  <a:pt x="121" y="24"/>
                </a:cubicBezTo>
                <a:cubicBezTo>
                  <a:pt x="134" y="24"/>
                  <a:pt x="134" y="24"/>
                  <a:pt x="134" y="24"/>
                </a:cubicBezTo>
                <a:cubicBezTo>
                  <a:pt x="140" y="24"/>
                  <a:pt x="145" y="26"/>
                  <a:pt x="150" y="30"/>
                </a:cubicBezTo>
                <a:cubicBezTo>
                  <a:pt x="156" y="34"/>
                  <a:pt x="159" y="39"/>
                  <a:pt x="160" y="45"/>
                </a:cubicBezTo>
                <a:cubicBezTo>
                  <a:pt x="170" y="85"/>
                  <a:pt x="170" y="85"/>
                  <a:pt x="170" y="85"/>
                </a:cubicBezTo>
                <a:lnTo>
                  <a:pt x="173" y="85"/>
                </a:lnTo>
                <a:close/>
                <a:moveTo>
                  <a:pt x="20" y="126"/>
                </a:moveTo>
                <a:cubicBezTo>
                  <a:pt x="23" y="129"/>
                  <a:pt x="27" y="130"/>
                  <a:pt x="31" y="130"/>
                </a:cubicBezTo>
                <a:cubicBezTo>
                  <a:pt x="35" y="130"/>
                  <a:pt x="38" y="129"/>
                  <a:pt x="41" y="126"/>
                </a:cubicBezTo>
                <a:cubicBezTo>
                  <a:pt x="44" y="123"/>
                  <a:pt x="46" y="119"/>
                  <a:pt x="46" y="115"/>
                </a:cubicBezTo>
                <a:cubicBezTo>
                  <a:pt x="46" y="111"/>
                  <a:pt x="44" y="107"/>
                  <a:pt x="41" y="104"/>
                </a:cubicBezTo>
                <a:cubicBezTo>
                  <a:pt x="38" y="102"/>
                  <a:pt x="35" y="100"/>
                  <a:pt x="31" y="100"/>
                </a:cubicBezTo>
                <a:cubicBezTo>
                  <a:pt x="27" y="100"/>
                  <a:pt x="23" y="102"/>
                  <a:pt x="20" y="104"/>
                </a:cubicBezTo>
                <a:cubicBezTo>
                  <a:pt x="17" y="107"/>
                  <a:pt x="16" y="111"/>
                  <a:pt x="16" y="115"/>
                </a:cubicBezTo>
                <a:cubicBezTo>
                  <a:pt x="16" y="119"/>
                  <a:pt x="17" y="123"/>
                  <a:pt x="20" y="126"/>
                </a:cubicBezTo>
                <a:close/>
                <a:moveTo>
                  <a:pt x="49" y="85"/>
                </a:moveTo>
                <a:cubicBezTo>
                  <a:pt x="145" y="85"/>
                  <a:pt x="145" y="85"/>
                  <a:pt x="145" y="85"/>
                </a:cubicBezTo>
                <a:cubicBezTo>
                  <a:pt x="137" y="51"/>
                  <a:pt x="137" y="51"/>
                  <a:pt x="137" y="51"/>
                </a:cubicBezTo>
                <a:cubicBezTo>
                  <a:pt x="137" y="51"/>
                  <a:pt x="136" y="50"/>
                  <a:pt x="136" y="50"/>
                </a:cubicBezTo>
                <a:cubicBezTo>
                  <a:pt x="135" y="49"/>
                  <a:pt x="134" y="49"/>
                  <a:pt x="134" y="49"/>
                </a:cubicBezTo>
                <a:cubicBezTo>
                  <a:pt x="61" y="49"/>
                  <a:pt x="61" y="49"/>
                  <a:pt x="61" y="49"/>
                </a:cubicBezTo>
                <a:cubicBezTo>
                  <a:pt x="60" y="49"/>
                  <a:pt x="60" y="49"/>
                  <a:pt x="59" y="50"/>
                </a:cubicBezTo>
                <a:cubicBezTo>
                  <a:pt x="58" y="50"/>
                  <a:pt x="58" y="51"/>
                  <a:pt x="58" y="51"/>
                </a:cubicBezTo>
                <a:lnTo>
                  <a:pt x="49" y="85"/>
                </a:lnTo>
                <a:close/>
                <a:moveTo>
                  <a:pt x="153" y="126"/>
                </a:moveTo>
                <a:cubicBezTo>
                  <a:pt x="156" y="129"/>
                  <a:pt x="160" y="130"/>
                  <a:pt x="164" y="130"/>
                </a:cubicBezTo>
                <a:cubicBezTo>
                  <a:pt x="168" y="130"/>
                  <a:pt x="172" y="129"/>
                  <a:pt x="175" y="126"/>
                </a:cubicBezTo>
                <a:cubicBezTo>
                  <a:pt x="177" y="123"/>
                  <a:pt x="179" y="119"/>
                  <a:pt x="179" y="115"/>
                </a:cubicBezTo>
                <a:cubicBezTo>
                  <a:pt x="179" y="111"/>
                  <a:pt x="177" y="107"/>
                  <a:pt x="175" y="104"/>
                </a:cubicBezTo>
                <a:cubicBezTo>
                  <a:pt x="172" y="102"/>
                  <a:pt x="168" y="100"/>
                  <a:pt x="164" y="100"/>
                </a:cubicBezTo>
                <a:cubicBezTo>
                  <a:pt x="160" y="100"/>
                  <a:pt x="156" y="102"/>
                  <a:pt x="153" y="104"/>
                </a:cubicBezTo>
                <a:cubicBezTo>
                  <a:pt x="150" y="107"/>
                  <a:pt x="149" y="111"/>
                  <a:pt x="149" y="115"/>
                </a:cubicBezTo>
                <a:cubicBezTo>
                  <a:pt x="149" y="119"/>
                  <a:pt x="150" y="123"/>
                  <a:pt x="153" y="1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TextBox 46">
            <a:extLst>
              <a:ext uri="{FF2B5EF4-FFF2-40B4-BE49-F238E27FC236}">
                <a16:creationId xmlns:a16="http://schemas.microsoft.com/office/drawing/2014/main" id="{3FDF0268-C26C-41EC-A92E-A709AC24CF27}"/>
              </a:ext>
            </a:extLst>
          </p:cNvPr>
          <p:cNvSpPr txBox="1"/>
          <p:nvPr/>
        </p:nvSpPr>
        <p:spPr>
          <a:xfrm>
            <a:off x="3983862" y="5419294"/>
            <a:ext cx="3991154" cy="207749"/>
          </a:xfrm>
          <a:prstGeom prst="rect">
            <a:avLst/>
          </a:prstGeom>
          <a:noFill/>
        </p:spPr>
        <p:txBody>
          <a:bodyPr wrap="square" rtlCol="0">
            <a:spAutoFit/>
          </a:bodyPr>
          <a:lstStyle/>
          <a:p>
            <a:r>
              <a:rPr lang="en-US" sz="750" dirty="0">
                <a:solidFill>
                  <a:schemeClr val="tx1">
                    <a:lumMod val="50000"/>
                    <a:lumOff val="50000"/>
                  </a:schemeClr>
                </a:solidFill>
                <a:latin typeface="lato" panose="020F0502020204030203"/>
                <a:cs typeface="Arial" panose="020B0604020202020204" pitchFamily="34" charset="0"/>
              </a:rPr>
              <a:t>Source: Tourism Economics</a:t>
            </a:r>
          </a:p>
        </p:txBody>
      </p:sp>
    </p:spTree>
    <p:extLst>
      <p:ext uri="{BB962C8B-B14F-4D97-AF65-F5344CB8AC3E}">
        <p14:creationId xmlns:p14="http://schemas.microsoft.com/office/powerpoint/2010/main" val="1279286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7 CuadroTexto">
            <a:extLst>
              <a:ext uri="{FF2B5EF4-FFF2-40B4-BE49-F238E27FC236}">
                <a16:creationId xmlns:a16="http://schemas.microsoft.com/office/drawing/2014/main" id="{90AA4D62-85F1-4775-9F99-C77B03B0F1F4}"/>
              </a:ext>
            </a:extLst>
          </p:cNvPr>
          <p:cNvSpPr txBox="1"/>
          <p:nvPr/>
        </p:nvSpPr>
        <p:spPr>
          <a:xfrm>
            <a:off x="572130" y="3025776"/>
            <a:ext cx="2551080" cy="2843471"/>
          </a:xfrm>
          <a:prstGeom prst="rect">
            <a:avLst/>
          </a:prstGeom>
          <a:noFill/>
        </p:spPr>
        <p:txBody>
          <a:bodyPr wrap="square">
            <a:spAutoFit/>
          </a:bodyPr>
          <a:lstStyle/>
          <a:p>
            <a:pPr>
              <a:lnSpc>
                <a:spcPct val="120000"/>
              </a:lnSpc>
              <a:defRPr/>
            </a:pPr>
            <a:r>
              <a:rPr lang="en-US" sz="1000" dirty="0">
                <a:latin typeface="Lato" panose="020F0502020204030203"/>
                <a:ea typeface="Lato" charset="0"/>
                <a:cs typeface="Lato" charset="0"/>
              </a:rPr>
              <a:t>Visitor spending growth on lodging and recreational activities helped support overall spending growth. Food &amp; beverage spending growth in 2019 also contributed to overall spending, while drops in gas prices limited growth, controlling local transportation costs.</a:t>
            </a:r>
          </a:p>
          <a:p>
            <a:pPr>
              <a:lnSpc>
                <a:spcPct val="120000"/>
              </a:lnSpc>
              <a:defRPr/>
            </a:pPr>
            <a:endParaRPr lang="en-US" sz="1000" dirty="0">
              <a:latin typeface="Lato" panose="020F0502020204030203"/>
              <a:ea typeface="Lato" charset="0"/>
              <a:cs typeface="Lato" charset="0"/>
            </a:endParaRPr>
          </a:p>
          <a:p>
            <a:pPr>
              <a:lnSpc>
                <a:spcPct val="120000"/>
              </a:lnSpc>
              <a:defRPr/>
            </a:pPr>
            <a:r>
              <a:rPr lang="en-US" sz="1000" dirty="0">
                <a:latin typeface="Lato" panose="020F0502020204030203"/>
                <a:ea typeface="Lato" charset="0"/>
                <a:cs typeface="Lato" charset="0"/>
              </a:rPr>
              <a:t>Visitor spending on food &amp; beverages has grown by $67 million since 2015, the largest increase by any category.</a:t>
            </a:r>
          </a:p>
          <a:p>
            <a:pPr>
              <a:lnSpc>
                <a:spcPct val="120000"/>
              </a:lnSpc>
              <a:defRPr/>
            </a:pPr>
            <a:endParaRPr lang="en-US" sz="1000" dirty="0">
              <a:latin typeface="Lato" panose="020F0502020204030203"/>
              <a:ea typeface="Lato" charset="0"/>
              <a:cs typeface="Lato" charset="0"/>
            </a:endParaRPr>
          </a:p>
          <a:p>
            <a:pPr>
              <a:lnSpc>
                <a:spcPct val="120000"/>
              </a:lnSpc>
              <a:defRPr/>
            </a:pPr>
            <a:r>
              <a:rPr lang="en-US" sz="1000" dirty="0">
                <a:latin typeface="Lato" panose="020F0502020204030203"/>
                <a:ea typeface="Lato" charset="0"/>
                <a:cs typeface="Lato" charset="0"/>
              </a:rPr>
              <a:t>The growth in recreational spending has supported overall visitor spending growth both in 2019 and over the past five years.</a:t>
            </a:r>
          </a:p>
        </p:txBody>
      </p:sp>
      <p:sp>
        <p:nvSpPr>
          <p:cNvPr id="8" name="TextBox 7">
            <a:extLst>
              <a:ext uri="{FF2B5EF4-FFF2-40B4-BE49-F238E27FC236}">
                <a16:creationId xmlns:a16="http://schemas.microsoft.com/office/drawing/2014/main" id="{E0BCA8B6-B304-490B-AFE2-D7F48201D0BA}"/>
              </a:ext>
            </a:extLst>
          </p:cNvPr>
          <p:cNvSpPr txBox="1"/>
          <p:nvPr/>
        </p:nvSpPr>
        <p:spPr>
          <a:xfrm>
            <a:off x="639647" y="1181968"/>
            <a:ext cx="4555287" cy="333425"/>
          </a:xfrm>
          <a:prstGeom prst="rect">
            <a:avLst/>
          </a:prstGeom>
          <a:noFill/>
          <a:ln>
            <a:noFill/>
          </a:ln>
        </p:spPr>
        <p:txBody>
          <a:bodyPr wrap="square" lIns="0" tIns="0" rIns="0" bIns="0" rtlCol="0" anchor="ctr" anchorCtr="0">
            <a:spAutoFit/>
          </a:bodyPr>
          <a:lstStyle/>
          <a:p>
            <a:pPr>
              <a:lnSpc>
                <a:spcPts val="2625"/>
              </a:lnSpc>
            </a:pPr>
            <a:r>
              <a:rPr lang="en-US" sz="2400" b="1" cap="all" dirty="0">
                <a:solidFill>
                  <a:srgbClr val="002060"/>
                </a:solidFill>
                <a:latin typeface="Lato Black" panose="020F0A02020204030203" pitchFamily="34" charset="0"/>
              </a:rPr>
              <a:t>SPENDING</a:t>
            </a:r>
          </a:p>
        </p:txBody>
      </p:sp>
      <p:sp>
        <p:nvSpPr>
          <p:cNvPr id="9" name="TextBox 8">
            <a:extLst>
              <a:ext uri="{FF2B5EF4-FFF2-40B4-BE49-F238E27FC236}">
                <a16:creationId xmlns:a16="http://schemas.microsoft.com/office/drawing/2014/main" id="{0C0C84B4-8164-4625-9D2E-DC5818F61F1A}"/>
              </a:ext>
            </a:extLst>
          </p:cNvPr>
          <p:cNvSpPr txBox="1"/>
          <p:nvPr/>
        </p:nvSpPr>
        <p:spPr>
          <a:xfrm>
            <a:off x="664919" y="1589980"/>
            <a:ext cx="2987807" cy="230832"/>
          </a:xfrm>
          <a:prstGeom prst="rect">
            <a:avLst/>
          </a:prstGeom>
          <a:noFill/>
        </p:spPr>
        <p:txBody>
          <a:bodyPr wrap="square" lIns="0" tIns="0" rIns="0" bIns="0" rtlCol="0">
            <a:spAutoFit/>
          </a:bodyPr>
          <a:lstStyle/>
          <a:p>
            <a:r>
              <a:rPr lang="en-US" sz="1500" dirty="0">
                <a:solidFill>
                  <a:schemeClr val="tx1">
                    <a:lumMod val="50000"/>
                    <a:lumOff val="50000"/>
                  </a:schemeClr>
                </a:solidFill>
                <a:latin typeface="Lato" panose="020B0604020202020204" charset="0"/>
                <a:ea typeface="Lato" panose="020B0604020202020204" charset="0"/>
                <a:cs typeface="Lato" panose="020B0604020202020204" charset="0"/>
              </a:rPr>
              <a:t>Visitor spending timeline</a:t>
            </a:r>
          </a:p>
        </p:txBody>
      </p:sp>
      <p:sp>
        <p:nvSpPr>
          <p:cNvPr id="14" name="TextBox 13">
            <a:extLst>
              <a:ext uri="{FF2B5EF4-FFF2-40B4-BE49-F238E27FC236}">
                <a16:creationId xmlns:a16="http://schemas.microsoft.com/office/drawing/2014/main" id="{CC265346-C725-41A9-A480-E033C6A82B1A}"/>
              </a:ext>
            </a:extLst>
          </p:cNvPr>
          <p:cNvSpPr txBox="1"/>
          <p:nvPr/>
        </p:nvSpPr>
        <p:spPr>
          <a:xfrm>
            <a:off x="3282735" y="2438021"/>
            <a:ext cx="3406483" cy="384721"/>
          </a:xfrm>
          <a:prstGeom prst="rect">
            <a:avLst/>
          </a:prstGeom>
          <a:noFill/>
        </p:spPr>
        <p:txBody>
          <a:bodyPr wrap="square" rtlCol="0">
            <a:spAutoFit/>
          </a:bodyPr>
          <a:lstStyle/>
          <a:p>
            <a:pPr>
              <a:defRPr/>
            </a:pPr>
            <a:r>
              <a:rPr lang="en-US" sz="1100" b="1" dirty="0">
                <a:solidFill>
                  <a:schemeClr val="accent5">
                    <a:lumMod val="50000"/>
                  </a:schemeClr>
                </a:solidFill>
                <a:latin typeface="Lato" panose="020F0502020204030203" pitchFamily="34" charset="0"/>
                <a:ea typeface="Lato" charset="0"/>
                <a:cs typeface="Lato" charset="0"/>
              </a:rPr>
              <a:t>Visitor Spending in Dane County, 2015-2019</a:t>
            </a:r>
          </a:p>
          <a:p>
            <a:pPr lvl="0">
              <a:defRPr/>
            </a:pPr>
            <a:r>
              <a:rPr lang="en-US" sz="800" b="1" dirty="0">
                <a:solidFill>
                  <a:prstClr val="black"/>
                </a:solidFill>
                <a:latin typeface="Lato" panose="020F0502020204030203" pitchFamily="34" charset="0"/>
                <a:ea typeface="Lato" charset="0"/>
                <a:cs typeface="Lato" charset="0"/>
              </a:rPr>
              <a:t>Amounts in millions of dollars</a:t>
            </a:r>
          </a:p>
        </p:txBody>
      </p:sp>
      <p:pic>
        <p:nvPicPr>
          <p:cNvPr id="2" name="Picture 1">
            <a:extLst>
              <a:ext uri="{FF2B5EF4-FFF2-40B4-BE49-F238E27FC236}">
                <a16:creationId xmlns:a16="http://schemas.microsoft.com/office/drawing/2014/main" id="{6021FE35-BDBB-4CFA-8968-CFCE6F4253B0}"/>
              </a:ext>
            </a:extLst>
          </p:cNvPr>
          <p:cNvPicPr/>
          <p:nvPr/>
        </p:nvPicPr>
        <p:blipFill>
          <a:blip r:embed="rId2"/>
          <a:stretch>
            <a:fillRect/>
          </a:stretch>
        </p:blipFill>
        <p:spPr>
          <a:xfrm>
            <a:off x="3357563" y="2811463"/>
            <a:ext cx="5327650" cy="2708275"/>
          </a:xfrm>
          <a:prstGeom prst="rect">
            <a:avLst/>
          </a:prstGeom>
        </p:spPr>
      </p:pic>
      <p:sp>
        <p:nvSpPr>
          <p:cNvPr id="7" name="Freeform 2">
            <a:extLst>
              <a:ext uri="{FF2B5EF4-FFF2-40B4-BE49-F238E27FC236}">
                <a16:creationId xmlns:a16="http://schemas.microsoft.com/office/drawing/2014/main" id="{8FD78278-54FE-4E2B-8FB8-B414FB0AEFDA}"/>
              </a:ext>
            </a:extLst>
          </p:cNvPr>
          <p:cNvSpPr>
            <a:spLocks noChangeArrowheads="1"/>
          </p:cNvSpPr>
          <p:nvPr/>
        </p:nvSpPr>
        <p:spPr bwMode="auto">
          <a:xfrm>
            <a:off x="3543810" y="3504400"/>
            <a:ext cx="217832" cy="148455"/>
          </a:xfrm>
          <a:custGeom>
            <a:avLst/>
            <a:gdLst>
              <a:gd name="T0" fmla="*/ 1050 w 1286"/>
              <a:gd name="T1" fmla="*/ 115 h 876"/>
              <a:gd name="T2" fmla="*/ 1285 w 1286"/>
              <a:gd name="T3" fmla="*/ 350 h 876"/>
              <a:gd name="T4" fmla="*/ 1285 w 1286"/>
              <a:gd name="T5" fmla="*/ 875 h 876"/>
              <a:gd name="T6" fmla="*/ 1167 w 1286"/>
              <a:gd name="T7" fmla="*/ 875 h 876"/>
              <a:gd name="T8" fmla="*/ 1167 w 1286"/>
              <a:gd name="T9" fmla="*/ 700 h 876"/>
              <a:gd name="T10" fmla="*/ 118 w 1286"/>
              <a:gd name="T11" fmla="*/ 700 h 876"/>
              <a:gd name="T12" fmla="*/ 118 w 1286"/>
              <a:gd name="T13" fmla="*/ 875 h 876"/>
              <a:gd name="T14" fmla="*/ 0 w 1286"/>
              <a:gd name="T15" fmla="*/ 875 h 876"/>
              <a:gd name="T16" fmla="*/ 0 w 1286"/>
              <a:gd name="T17" fmla="*/ 0 h 876"/>
              <a:gd name="T18" fmla="*/ 118 w 1286"/>
              <a:gd name="T19" fmla="*/ 0 h 876"/>
              <a:gd name="T20" fmla="*/ 118 w 1286"/>
              <a:gd name="T21" fmla="*/ 525 h 876"/>
              <a:gd name="T22" fmla="*/ 585 w 1286"/>
              <a:gd name="T23" fmla="*/ 525 h 876"/>
              <a:gd name="T24" fmla="*/ 585 w 1286"/>
              <a:gd name="T25" fmla="*/ 115 h 876"/>
              <a:gd name="T26" fmla="*/ 1050 w 1286"/>
              <a:gd name="T27" fmla="*/ 115 h 876"/>
              <a:gd name="T28" fmla="*/ 350 w 1286"/>
              <a:gd name="T29" fmla="*/ 465 h 876"/>
              <a:gd name="T30" fmla="*/ 175 w 1286"/>
              <a:gd name="T31" fmla="*/ 290 h 876"/>
              <a:gd name="T32" fmla="*/ 350 w 1286"/>
              <a:gd name="T33" fmla="*/ 115 h 876"/>
              <a:gd name="T34" fmla="*/ 525 w 1286"/>
              <a:gd name="T35" fmla="*/ 290 h 876"/>
              <a:gd name="T36" fmla="*/ 350 w 1286"/>
              <a:gd name="T37" fmla="*/ 465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86" h="876">
                <a:moveTo>
                  <a:pt x="1050" y="115"/>
                </a:moveTo>
                <a:cubicBezTo>
                  <a:pt x="1178" y="115"/>
                  <a:pt x="1285" y="222"/>
                  <a:pt x="1285" y="350"/>
                </a:cubicBezTo>
                <a:lnTo>
                  <a:pt x="1285" y="875"/>
                </a:lnTo>
                <a:lnTo>
                  <a:pt x="1167" y="875"/>
                </a:lnTo>
                <a:lnTo>
                  <a:pt x="1167" y="700"/>
                </a:lnTo>
                <a:lnTo>
                  <a:pt x="118" y="700"/>
                </a:lnTo>
                <a:lnTo>
                  <a:pt x="118" y="875"/>
                </a:lnTo>
                <a:lnTo>
                  <a:pt x="0" y="875"/>
                </a:lnTo>
                <a:lnTo>
                  <a:pt x="0" y="0"/>
                </a:lnTo>
                <a:lnTo>
                  <a:pt x="118" y="0"/>
                </a:lnTo>
                <a:lnTo>
                  <a:pt x="118" y="525"/>
                </a:lnTo>
                <a:lnTo>
                  <a:pt x="585" y="525"/>
                </a:lnTo>
                <a:lnTo>
                  <a:pt x="585" y="115"/>
                </a:lnTo>
                <a:lnTo>
                  <a:pt x="1050" y="115"/>
                </a:lnTo>
                <a:close/>
                <a:moveTo>
                  <a:pt x="350" y="465"/>
                </a:moveTo>
                <a:cubicBezTo>
                  <a:pt x="254" y="465"/>
                  <a:pt x="175" y="385"/>
                  <a:pt x="175" y="290"/>
                </a:cubicBezTo>
                <a:cubicBezTo>
                  <a:pt x="175" y="194"/>
                  <a:pt x="254" y="115"/>
                  <a:pt x="350" y="115"/>
                </a:cubicBezTo>
                <a:cubicBezTo>
                  <a:pt x="446" y="115"/>
                  <a:pt x="525" y="194"/>
                  <a:pt x="525" y="290"/>
                </a:cubicBezTo>
                <a:cubicBezTo>
                  <a:pt x="525" y="386"/>
                  <a:pt x="446" y="465"/>
                  <a:pt x="350" y="465"/>
                </a:cubicBezTo>
                <a:close/>
              </a:path>
            </a:pathLst>
          </a:custGeom>
          <a:solidFill>
            <a:srgbClr val="00206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endParaRPr lang="en-US" sz="1350" dirty="0"/>
          </a:p>
        </p:txBody>
      </p:sp>
      <p:sp>
        <p:nvSpPr>
          <p:cNvPr id="11" name="Freeform 387">
            <a:extLst>
              <a:ext uri="{FF2B5EF4-FFF2-40B4-BE49-F238E27FC236}">
                <a16:creationId xmlns:a16="http://schemas.microsoft.com/office/drawing/2014/main" id="{669DFFB7-4D52-4A3B-BD31-C29A6EEE1ECB}"/>
              </a:ext>
            </a:extLst>
          </p:cNvPr>
          <p:cNvSpPr>
            <a:spLocks noEditPoints="1"/>
          </p:cNvSpPr>
          <p:nvPr/>
        </p:nvSpPr>
        <p:spPr bwMode="auto">
          <a:xfrm>
            <a:off x="3571535" y="4816368"/>
            <a:ext cx="194755" cy="159578"/>
          </a:xfrm>
          <a:custGeom>
            <a:avLst/>
            <a:gdLst>
              <a:gd name="T0" fmla="*/ 188 w 194"/>
              <a:gd name="T1" fmla="*/ 91 h 170"/>
              <a:gd name="T2" fmla="*/ 194 w 194"/>
              <a:gd name="T3" fmla="*/ 142 h 170"/>
              <a:gd name="T4" fmla="*/ 191 w 194"/>
              <a:gd name="T5" fmla="*/ 145 h 170"/>
              <a:gd name="T6" fmla="*/ 182 w 194"/>
              <a:gd name="T7" fmla="*/ 151 h 170"/>
              <a:gd name="T8" fmla="*/ 164 w 194"/>
              <a:gd name="T9" fmla="*/ 170 h 170"/>
              <a:gd name="T10" fmla="*/ 146 w 194"/>
              <a:gd name="T11" fmla="*/ 151 h 170"/>
              <a:gd name="T12" fmla="*/ 49 w 194"/>
              <a:gd name="T13" fmla="*/ 145 h 170"/>
              <a:gd name="T14" fmla="*/ 44 w 194"/>
              <a:gd name="T15" fmla="*/ 164 h 170"/>
              <a:gd name="T16" fmla="*/ 18 w 194"/>
              <a:gd name="T17" fmla="*/ 164 h 170"/>
              <a:gd name="T18" fmla="*/ 13 w 194"/>
              <a:gd name="T19" fmla="*/ 145 h 170"/>
              <a:gd name="T20" fmla="*/ 1 w 194"/>
              <a:gd name="T21" fmla="*/ 145 h 170"/>
              <a:gd name="T22" fmla="*/ 0 w 194"/>
              <a:gd name="T23" fmla="*/ 106 h 170"/>
              <a:gd name="T24" fmla="*/ 22 w 194"/>
              <a:gd name="T25" fmla="*/ 85 h 170"/>
              <a:gd name="T26" fmla="*/ 34 w 194"/>
              <a:gd name="T27" fmla="*/ 45 h 170"/>
              <a:gd name="T28" fmla="*/ 61 w 194"/>
              <a:gd name="T29" fmla="*/ 24 h 170"/>
              <a:gd name="T30" fmla="*/ 73 w 194"/>
              <a:gd name="T31" fmla="*/ 3 h 170"/>
              <a:gd name="T32" fmla="*/ 76 w 194"/>
              <a:gd name="T33" fmla="*/ 0 h 170"/>
              <a:gd name="T34" fmla="*/ 121 w 194"/>
              <a:gd name="T35" fmla="*/ 1 h 170"/>
              <a:gd name="T36" fmla="*/ 121 w 194"/>
              <a:gd name="T37" fmla="*/ 24 h 170"/>
              <a:gd name="T38" fmla="*/ 150 w 194"/>
              <a:gd name="T39" fmla="*/ 30 h 170"/>
              <a:gd name="T40" fmla="*/ 170 w 194"/>
              <a:gd name="T41" fmla="*/ 85 h 170"/>
              <a:gd name="T42" fmla="*/ 20 w 194"/>
              <a:gd name="T43" fmla="*/ 126 h 170"/>
              <a:gd name="T44" fmla="*/ 41 w 194"/>
              <a:gd name="T45" fmla="*/ 126 h 170"/>
              <a:gd name="T46" fmla="*/ 41 w 194"/>
              <a:gd name="T47" fmla="*/ 104 h 170"/>
              <a:gd name="T48" fmla="*/ 20 w 194"/>
              <a:gd name="T49" fmla="*/ 104 h 170"/>
              <a:gd name="T50" fmla="*/ 20 w 194"/>
              <a:gd name="T51" fmla="*/ 126 h 170"/>
              <a:gd name="T52" fmla="*/ 145 w 194"/>
              <a:gd name="T53" fmla="*/ 85 h 170"/>
              <a:gd name="T54" fmla="*/ 136 w 194"/>
              <a:gd name="T55" fmla="*/ 50 h 170"/>
              <a:gd name="T56" fmla="*/ 61 w 194"/>
              <a:gd name="T57" fmla="*/ 49 h 170"/>
              <a:gd name="T58" fmla="*/ 58 w 194"/>
              <a:gd name="T59" fmla="*/ 51 h 170"/>
              <a:gd name="T60" fmla="*/ 153 w 194"/>
              <a:gd name="T61" fmla="*/ 126 h 170"/>
              <a:gd name="T62" fmla="*/ 175 w 194"/>
              <a:gd name="T63" fmla="*/ 126 h 170"/>
              <a:gd name="T64" fmla="*/ 175 w 194"/>
              <a:gd name="T65" fmla="*/ 104 h 170"/>
              <a:gd name="T66" fmla="*/ 153 w 194"/>
              <a:gd name="T67" fmla="*/ 104 h 170"/>
              <a:gd name="T68" fmla="*/ 153 w 194"/>
              <a:gd name="T69" fmla="*/ 12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170">
                <a:moveTo>
                  <a:pt x="173" y="85"/>
                </a:moveTo>
                <a:cubicBezTo>
                  <a:pt x="179" y="85"/>
                  <a:pt x="184" y="87"/>
                  <a:pt x="188" y="91"/>
                </a:cubicBezTo>
                <a:cubicBezTo>
                  <a:pt x="192" y="95"/>
                  <a:pt x="194" y="100"/>
                  <a:pt x="194" y="106"/>
                </a:cubicBezTo>
                <a:cubicBezTo>
                  <a:pt x="194" y="142"/>
                  <a:pt x="194" y="142"/>
                  <a:pt x="194" y="142"/>
                </a:cubicBezTo>
                <a:cubicBezTo>
                  <a:pt x="194" y="143"/>
                  <a:pt x="194" y="144"/>
                  <a:pt x="193" y="145"/>
                </a:cubicBezTo>
                <a:cubicBezTo>
                  <a:pt x="193" y="145"/>
                  <a:pt x="192" y="145"/>
                  <a:pt x="191" y="145"/>
                </a:cubicBezTo>
                <a:cubicBezTo>
                  <a:pt x="182" y="145"/>
                  <a:pt x="182" y="145"/>
                  <a:pt x="182" y="145"/>
                </a:cubicBezTo>
                <a:cubicBezTo>
                  <a:pt x="182" y="151"/>
                  <a:pt x="182" y="151"/>
                  <a:pt x="182" y="151"/>
                </a:cubicBezTo>
                <a:cubicBezTo>
                  <a:pt x="182" y="157"/>
                  <a:pt x="180" y="161"/>
                  <a:pt x="177" y="164"/>
                </a:cubicBezTo>
                <a:cubicBezTo>
                  <a:pt x="173" y="168"/>
                  <a:pt x="169" y="170"/>
                  <a:pt x="164" y="170"/>
                </a:cubicBezTo>
                <a:cubicBezTo>
                  <a:pt x="159" y="170"/>
                  <a:pt x="154" y="168"/>
                  <a:pt x="151" y="164"/>
                </a:cubicBezTo>
                <a:cubicBezTo>
                  <a:pt x="147" y="161"/>
                  <a:pt x="146" y="157"/>
                  <a:pt x="146" y="151"/>
                </a:cubicBezTo>
                <a:cubicBezTo>
                  <a:pt x="146" y="145"/>
                  <a:pt x="146" y="145"/>
                  <a:pt x="146" y="145"/>
                </a:cubicBezTo>
                <a:cubicBezTo>
                  <a:pt x="49" y="145"/>
                  <a:pt x="49" y="145"/>
                  <a:pt x="49" y="145"/>
                </a:cubicBezTo>
                <a:cubicBezTo>
                  <a:pt x="49" y="151"/>
                  <a:pt x="49" y="151"/>
                  <a:pt x="49" y="151"/>
                </a:cubicBezTo>
                <a:cubicBezTo>
                  <a:pt x="49" y="157"/>
                  <a:pt x="47" y="161"/>
                  <a:pt x="44" y="164"/>
                </a:cubicBezTo>
                <a:cubicBezTo>
                  <a:pt x="40" y="168"/>
                  <a:pt x="36" y="170"/>
                  <a:pt x="31" y="170"/>
                </a:cubicBezTo>
                <a:cubicBezTo>
                  <a:pt x="26" y="170"/>
                  <a:pt x="21" y="168"/>
                  <a:pt x="18" y="164"/>
                </a:cubicBezTo>
                <a:cubicBezTo>
                  <a:pt x="14" y="161"/>
                  <a:pt x="13" y="157"/>
                  <a:pt x="13" y="151"/>
                </a:cubicBezTo>
                <a:cubicBezTo>
                  <a:pt x="13" y="145"/>
                  <a:pt x="13" y="145"/>
                  <a:pt x="13" y="145"/>
                </a:cubicBezTo>
                <a:cubicBezTo>
                  <a:pt x="3" y="145"/>
                  <a:pt x="3" y="145"/>
                  <a:pt x="3" y="145"/>
                </a:cubicBezTo>
                <a:cubicBezTo>
                  <a:pt x="3" y="145"/>
                  <a:pt x="2" y="145"/>
                  <a:pt x="1" y="145"/>
                </a:cubicBezTo>
                <a:cubicBezTo>
                  <a:pt x="1" y="144"/>
                  <a:pt x="0" y="143"/>
                  <a:pt x="0" y="142"/>
                </a:cubicBezTo>
                <a:cubicBezTo>
                  <a:pt x="0" y="106"/>
                  <a:pt x="0" y="106"/>
                  <a:pt x="0" y="106"/>
                </a:cubicBezTo>
                <a:cubicBezTo>
                  <a:pt x="0" y="100"/>
                  <a:pt x="3" y="95"/>
                  <a:pt x="7" y="91"/>
                </a:cubicBezTo>
                <a:cubicBezTo>
                  <a:pt x="11" y="87"/>
                  <a:pt x="16" y="85"/>
                  <a:pt x="22" y="85"/>
                </a:cubicBezTo>
                <a:cubicBezTo>
                  <a:pt x="24" y="85"/>
                  <a:pt x="24" y="85"/>
                  <a:pt x="24" y="85"/>
                </a:cubicBezTo>
                <a:cubicBezTo>
                  <a:pt x="34" y="45"/>
                  <a:pt x="34" y="45"/>
                  <a:pt x="34" y="45"/>
                </a:cubicBezTo>
                <a:cubicBezTo>
                  <a:pt x="36" y="39"/>
                  <a:pt x="39" y="34"/>
                  <a:pt x="44" y="30"/>
                </a:cubicBezTo>
                <a:cubicBezTo>
                  <a:pt x="49" y="26"/>
                  <a:pt x="55" y="24"/>
                  <a:pt x="61" y="24"/>
                </a:cubicBezTo>
                <a:cubicBezTo>
                  <a:pt x="73" y="24"/>
                  <a:pt x="73" y="24"/>
                  <a:pt x="73" y="24"/>
                </a:cubicBezTo>
                <a:cubicBezTo>
                  <a:pt x="73" y="3"/>
                  <a:pt x="73" y="3"/>
                  <a:pt x="73" y="3"/>
                </a:cubicBezTo>
                <a:cubicBezTo>
                  <a:pt x="73" y="2"/>
                  <a:pt x="73" y="2"/>
                  <a:pt x="74" y="1"/>
                </a:cubicBezTo>
                <a:cubicBezTo>
                  <a:pt x="74" y="0"/>
                  <a:pt x="75" y="0"/>
                  <a:pt x="76" y="0"/>
                </a:cubicBezTo>
                <a:cubicBezTo>
                  <a:pt x="118" y="0"/>
                  <a:pt x="118" y="0"/>
                  <a:pt x="118" y="0"/>
                </a:cubicBezTo>
                <a:cubicBezTo>
                  <a:pt x="119" y="0"/>
                  <a:pt x="120" y="0"/>
                  <a:pt x="121" y="1"/>
                </a:cubicBezTo>
                <a:cubicBezTo>
                  <a:pt x="121" y="2"/>
                  <a:pt x="121" y="2"/>
                  <a:pt x="121" y="3"/>
                </a:cubicBezTo>
                <a:cubicBezTo>
                  <a:pt x="121" y="24"/>
                  <a:pt x="121" y="24"/>
                  <a:pt x="121" y="24"/>
                </a:cubicBezTo>
                <a:cubicBezTo>
                  <a:pt x="134" y="24"/>
                  <a:pt x="134" y="24"/>
                  <a:pt x="134" y="24"/>
                </a:cubicBezTo>
                <a:cubicBezTo>
                  <a:pt x="140" y="24"/>
                  <a:pt x="145" y="26"/>
                  <a:pt x="150" y="30"/>
                </a:cubicBezTo>
                <a:cubicBezTo>
                  <a:pt x="156" y="34"/>
                  <a:pt x="159" y="39"/>
                  <a:pt x="160" y="45"/>
                </a:cubicBezTo>
                <a:cubicBezTo>
                  <a:pt x="170" y="85"/>
                  <a:pt x="170" y="85"/>
                  <a:pt x="170" y="85"/>
                </a:cubicBezTo>
                <a:lnTo>
                  <a:pt x="173" y="85"/>
                </a:lnTo>
                <a:close/>
                <a:moveTo>
                  <a:pt x="20" y="126"/>
                </a:moveTo>
                <a:cubicBezTo>
                  <a:pt x="23" y="129"/>
                  <a:pt x="27" y="130"/>
                  <a:pt x="31" y="130"/>
                </a:cubicBezTo>
                <a:cubicBezTo>
                  <a:pt x="35" y="130"/>
                  <a:pt x="38" y="129"/>
                  <a:pt x="41" y="126"/>
                </a:cubicBezTo>
                <a:cubicBezTo>
                  <a:pt x="44" y="123"/>
                  <a:pt x="46" y="119"/>
                  <a:pt x="46" y="115"/>
                </a:cubicBezTo>
                <a:cubicBezTo>
                  <a:pt x="46" y="111"/>
                  <a:pt x="44" y="107"/>
                  <a:pt x="41" y="104"/>
                </a:cubicBezTo>
                <a:cubicBezTo>
                  <a:pt x="38" y="102"/>
                  <a:pt x="35" y="100"/>
                  <a:pt x="31" y="100"/>
                </a:cubicBezTo>
                <a:cubicBezTo>
                  <a:pt x="27" y="100"/>
                  <a:pt x="23" y="102"/>
                  <a:pt x="20" y="104"/>
                </a:cubicBezTo>
                <a:cubicBezTo>
                  <a:pt x="17" y="107"/>
                  <a:pt x="16" y="111"/>
                  <a:pt x="16" y="115"/>
                </a:cubicBezTo>
                <a:cubicBezTo>
                  <a:pt x="16" y="119"/>
                  <a:pt x="17" y="123"/>
                  <a:pt x="20" y="126"/>
                </a:cubicBezTo>
                <a:close/>
                <a:moveTo>
                  <a:pt x="49" y="85"/>
                </a:moveTo>
                <a:cubicBezTo>
                  <a:pt x="145" y="85"/>
                  <a:pt x="145" y="85"/>
                  <a:pt x="145" y="85"/>
                </a:cubicBezTo>
                <a:cubicBezTo>
                  <a:pt x="137" y="51"/>
                  <a:pt x="137" y="51"/>
                  <a:pt x="137" y="51"/>
                </a:cubicBezTo>
                <a:cubicBezTo>
                  <a:pt x="137" y="51"/>
                  <a:pt x="136" y="50"/>
                  <a:pt x="136" y="50"/>
                </a:cubicBezTo>
                <a:cubicBezTo>
                  <a:pt x="135" y="49"/>
                  <a:pt x="134" y="49"/>
                  <a:pt x="134" y="49"/>
                </a:cubicBezTo>
                <a:cubicBezTo>
                  <a:pt x="61" y="49"/>
                  <a:pt x="61" y="49"/>
                  <a:pt x="61" y="49"/>
                </a:cubicBezTo>
                <a:cubicBezTo>
                  <a:pt x="60" y="49"/>
                  <a:pt x="60" y="49"/>
                  <a:pt x="59" y="50"/>
                </a:cubicBezTo>
                <a:cubicBezTo>
                  <a:pt x="58" y="50"/>
                  <a:pt x="58" y="51"/>
                  <a:pt x="58" y="51"/>
                </a:cubicBezTo>
                <a:lnTo>
                  <a:pt x="49" y="85"/>
                </a:lnTo>
                <a:close/>
                <a:moveTo>
                  <a:pt x="153" y="126"/>
                </a:moveTo>
                <a:cubicBezTo>
                  <a:pt x="156" y="129"/>
                  <a:pt x="160" y="130"/>
                  <a:pt x="164" y="130"/>
                </a:cubicBezTo>
                <a:cubicBezTo>
                  <a:pt x="168" y="130"/>
                  <a:pt x="172" y="129"/>
                  <a:pt x="175" y="126"/>
                </a:cubicBezTo>
                <a:cubicBezTo>
                  <a:pt x="177" y="123"/>
                  <a:pt x="179" y="119"/>
                  <a:pt x="179" y="115"/>
                </a:cubicBezTo>
                <a:cubicBezTo>
                  <a:pt x="179" y="111"/>
                  <a:pt x="177" y="107"/>
                  <a:pt x="175" y="104"/>
                </a:cubicBezTo>
                <a:cubicBezTo>
                  <a:pt x="172" y="102"/>
                  <a:pt x="168" y="100"/>
                  <a:pt x="164" y="100"/>
                </a:cubicBezTo>
                <a:cubicBezTo>
                  <a:pt x="160" y="100"/>
                  <a:pt x="156" y="102"/>
                  <a:pt x="153" y="104"/>
                </a:cubicBezTo>
                <a:cubicBezTo>
                  <a:pt x="150" y="107"/>
                  <a:pt x="149" y="111"/>
                  <a:pt x="149" y="115"/>
                </a:cubicBezTo>
                <a:cubicBezTo>
                  <a:pt x="149" y="119"/>
                  <a:pt x="150" y="123"/>
                  <a:pt x="153" y="126"/>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2" name="Group 11">
            <a:extLst>
              <a:ext uri="{FF2B5EF4-FFF2-40B4-BE49-F238E27FC236}">
                <a16:creationId xmlns:a16="http://schemas.microsoft.com/office/drawing/2014/main" id="{C5D8CA52-4BC6-46A7-8924-AF8F93D3C98D}"/>
              </a:ext>
            </a:extLst>
          </p:cNvPr>
          <p:cNvGrpSpPr/>
          <p:nvPr/>
        </p:nvGrpSpPr>
        <p:grpSpPr>
          <a:xfrm>
            <a:off x="3519478" y="3853884"/>
            <a:ext cx="266495" cy="161564"/>
            <a:chOff x="3706813" y="5045076"/>
            <a:chExt cx="254001" cy="153988"/>
          </a:xfrm>
          <a:solidFill>
            <a:srgbClr val="002060"/>
          </a:solidFill>
        </p:grpSpPr>
        <p:sp>
          <p:nvSpPr>
            <p:cNvPr id="13" name="Freeform 676">
              <a:extLst>
                <a:ext uri="{FF2B5EF4-FFF2-40B4-BE49-F238E27FC236}">
                  <a16:creationId xmlns:a16="http://schemas.microsoft.com/office/drawing/2014/main" id="{E167C903-BEBA-44FF-BDCB-77B9C7AFB259}"/>
                </a:ext>
              </a:extLst>
            </p:cNvPr>
            <p:cNvSpPr>
              <a:spLocks noEditPoints="1"/>
            </p:cNvSpPr>
            <p:nvPr/>
          </p:nvSpPr>
          <p:spPr bwMode="auto">
            <a:xfrm>
              <a:off x="3754438" y="5045076"/>
              <a:ext cx="152400" cy="153988"/>
            </a:xfrm>
            <a:custGeom>
              <a:avLst/>
              <a:gdLst>
                <a:gd name="T0" fmla="*/ 53 w 107"/>
                <a:gd name="T1" fmla="*/ 108 h 108"/>
                <a:gd name="T2" fmla="*/ 0 w 107"/>
                <a:gd name="T3" fmla="*/ 54 h 108"/>
                <a:gd name="T4" fmla="*/ 53 w 107"/>
                <a:gd name="T5" fmla="*/ 0 h 108"/>
                <a:gd name="T6" fmla="*/ 107 w 107"/>
                <a:gd name="T7" fmla="*/ 54 h 108"/>
                <a:gd name="T8" fmla="*/ 53 w 107"/>
                <a:gd name="T9" fmla="*/ 108 h 108"/>
                <a:gd name="T10" fmla="*/ 53 w 107"/>
                <a:gd name="T11" fmla="*/ 5 h 108"/>
                <a:gd name="T12" fmla="*/ 4 w 107"/>
                <a:gd name="T13" fmla="*/ 54 h 108"/>
                <a:gd name="T14" fmla="*/ 53 w 107"/>
                <a:gd name="T15" fmla="*/ 103 h 108"/>
                <a:gd name="T16" fmla="*/ 102 w 107"/>
                <a:gd name="T17" fmla="*/ 54 h 108"/>
                <a:gd name="T18" fmla="*/ 53 w 107"/>
                <a:gd name="T19" fmla="*/ 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8">
                  <a:moveTo>
                    <a:pt x="53" y="108"/>
                  </a:moveTo>
                  <a:cubicBezTo>
                    <a:pt x="24" y="108"/>
                    <a:pt x="0" y="84"/>
                    <a:pt x="0" y="54"/>
                  </a:cubicBezTo>
                  <a:cubicBezTo>
                    <a:pt x="0" y="25"/>
                    <a:pt x="24" y="0"/>
                    <a:pt x="53" y="0"/>
                  </a:cubicBezTo>
                  <a:cubicBezTo>
                    <a:pt x="83" y="0"/>
                    <a:pt x="107" y="25"/>
                    <a:pt x="107" y="54"/>
                  </a:cubicBezTo>
                  <a:cubicBezTo>
                    <a:pt x="107" y="84"/>
                    <a:pt x="83" y="108"/>
                    <a:pt x="53" y="108"/>
                  </a:cubicBezTo>
                  <a:close/>
                  <a:moveTo>
                    <a:pt x="53" y="5"/>
                  </a:moveTo>
                  <a:cubicBezTo>
                    <a:pt x="26" y="5"/>
                    <a:pt x="4" y="27"/>
                    <a:pt x="4" y="54"/>
                  </a:cubicBezTo>
                  <a:cubicBezTo>
                    <a:pt x="4" y="81"/>
                    <a:pt x="26" y="103"/>
                    <a:pt x="53" y="103"/>
                  </a:cubicBezTo>
                  <a:cubicBezTo>
                    <a:pt x="80" y="103"/>
                    <a:pt x="102" y="81"/>
                    <a:pt x="102" y="54"/>
                  </a:cubicBezTo>
                  <a:cubicBezTo>
                    <a:pt x="102" y="27"/>
                    <a:pt x="80" y="5"/>
                    <a:pt x="53"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 name="Oval 677">
              <a:extLst>
                <a:ext uri="{FF2B5EF4-FFF2-40B4-BE49-F238E27FC236}">
                  <a16:creationId xmlns:a16="http://schemas.microsoft.com/office/drawing/2014/main" id="{6194C184-6DB0-4C5A-8273-A2FDD2146A54}"/>
                </a:ext>
              </a:extLst>
            </p:cNvPr>
            <p:cNvSpPr>
              <a:spLocks noChangeArrowheads="1"/>
            </p:cNvSpPr>
            <p:nvPr/>
          </p:nvSpPr>
          <p:spPr bwMode="auto">
            <a:xfrm>
              <a:off x="3765551" y="5057776"/>
              <a:ext cx="130175" cy="130175"/>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 name="Freeform 678">
              <a:extLst>
                <a:ext uri="{FF2B5EF4-FFF2-40B4-BE49-F238E27FC236}">
                  <a16:creationId xmlns:a16="http://schemas.microsoft.com/office/drawing/2014/main" id="{C8DBCF5E-0205-440E-BCBE-F114581D2122}"/>
                </a:ext>
              </a:extLst>
            </p:cNvPr>
            <p:cNvSpPr>
              <a:spLocks/>
            </p:cNvSpPr>
            <p:nvPr/>
          </p:nvSpPr>
          <p:spPr bwMode="auto">
            <a:xfrm>
              <a:off x="3706813" y="5054601"/>
              <a:ext cx="39688" cy="142875"/>
            </a:xfrm>
            <a:custGeom>
              <a:avLst/>
              <a:gdLst>
                <a:gd name="T0" fmla="*/ 24 w 28"/>
                <a:gd name="T1" fmla="*/ 0 h 100"/>
                <a:gd name="T2" fmla="*/ 22 w 28"/>
                <a:gd name="T3" fmla="*/ 26 h 100"/>
                <a:gd name="T4" fmla="*/ 16 w 28"/>
                <a:gd name="T5" fmla="*/ 26 h 100"/>
                <a:gd name="T6" fmla="*/ 16 w 28"/>
                <a:gd name="T7" fmla="*/ 0 h 100"/>
                <a:gd name="T8" fmla="*/ 12 w 28"/>
                <a:gd name="T9" fmla="*/ 0 h 100"/>
                <a:gd name="T10" fmla="*/ 11 w 28"/>
                <a:gd name="T11" fmla="*/ 26 h 100"/>
                <a:gd name="T12" fmla="*/ 6 w 28"/>
                <a:gd name="T13" fmla="*/ 26 h 100"/>
                <a:gd name="T14" fmla="*/ 4 w 28"/>
                <a:gd name="T15" fmla="*/ 0 h 100"/>
                <a:gd name="T16" fmla="*/ 0 w 28"/>
                <a:gd name="T17" fmla="*/ 0 h 100"/>
                <a:gd name="T18" fmla="*/ 0 w 28"/>
                <a:gd name="T19" fmla="*/ 27 h 100"/>
                <a:gd name="T20" fmla="*/ 0 w 28"/>
                <a:gd name="T21" fmla="*/ 27 h 100"/>
                <a:gd name="T22" fmla="*/ 10 w 28"/>
                <a:gd name="T23" fmla="*/ 38 h 100"/>
                <a:gd name="T24" fmla="*/ 10 w 28"/>
                <a:gd name="T25" fmla="*/ 38 h 100"/>
                <a:gd name="T26" fmla="*/ 10 w 28"/>
                <a:gd name="T27" fmla="*/ 56 h 100"/>
                <a:gd name="T28" fmla="*/ 10 w 28"/>
                <a:gd name="T29" fmla="*/ 56 h 100"/>
                <a:gd name="T30" fmla="*/ 10 w 28"/>
                <a:gd name="T31" fmla="*/ 95 h 100"/>
                <a:gd name="T32" fmla="*/ 19 w 28"/>
                <a:gd name="T33" fmla="*/ 95 h 100"/>
                <a:gd name="T34" fmla="*/ 19 w 28"/>
                <a:gd name="T35" fmla="*/ 56 h 100"/>
                <a:gd name="T36" fmla="*/ 19 w 28"/>
                <a:gd name="T37" fmla="*/ 56 h 100"/>
                <a:gd name="T38" fmla="*/ 19 w 28"/>
                <a:gd name="T39" fmla="*/ 38 h 100"/>
                <a:gd name="T40" fmla="*/ 28 w 28"/>
                <a:gd name="T41" fmla="*/ 27 h 100"/>
                <a:gd name="T42" fmla="*/ 28 w 28"/>
                <a:gd name="T43" fmla="*/ 27 h 100"/>
                <a:gd name="T44" fmla="*/ 28 w 28"/>
                <a:gd name="T45" fmla="*/ 0 h 100"/>
                <a:gd name="T46" fmla="*/ 24 w 28"/>
                <a:gd name="T4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100">
                  <a:moveTo>
                    <a:pt x="24" y="0"/>
                  </a:moveTo>
                  <a:cubicBezTo>
                    <a:pt x="22" y="26"/>
                    <a:pt x="22" y="26"/>
                    <a:pt x="22" y="26"/>
                  </a:cubicBezTo>
                  <a:cubicBezTo>
                    <a:pt x="16" y="26"/>
                    <a:pt x="16" y="26"/>
                    <a:pt x="16" y="26"/>
                  </a:cubicBezTo>
                  <a:cubicBezTo>
                    <a:pt x="16" y="0"/>
                    <a:pt x="16" y="0"/>
                    <a:pt x="16" y="0"/>
                  </a:cubicBezTo>
                  <a:cubicBezTo>
                    <a:pt x="12" y="0"/>
                    <a:pt x="12" y="0"/>
                    <a:pt x="12" y="0"/>
                  </a:cubicBezTo>
                  <a:cubicBezTo>
                    <a:pt x="11" y="26"/>
                    <a:pt x="11" y="26"/>
                    <a:pt x="11" y="26"/>
                  </a:cubicBezTo>
                  <a:cubicBezTo>
                    <a:pt x="6" y="26"/>
                    <a:pt x="6" y="26"/>
                    <a:pt x="6" y="26"/>
                  </a:cubicBezTo>
                  <a:cubicBezTo>
                    <a:pt x="4" y="0"/>
                    <a:pt x="4" y="0"/>
                    <a:pt x="4" y="0"/>
                  </a:cubicBezTo>
                  <a:cubicBezTo>
                    <a:pt x="0" y="0"/>
                    <a:pt x="0" y="0"/>
                    <a:pt x="0" y="0"/>
                  </a:cubicBezTo>
                  <a:cubicBezTo>
                    <a:pt x="0" y="27"/>
                    <a:pt x="0" y="27"/>
                    <a:pt x="0" y="27"/>
                  </a:cubicBezTo>
                  <a:cubicBezTo>
                    <a:pt x="0" y="27"/>
                    <a:pt x="0" y="27"/>
                    <a:pt x="0" y="27"/>
                  </a:cubicBezTo>
                  <a:cubicBezTo>
                    <a:pt x="0" y="35"/>
                    <a:pt x="4" y="36"/>
                    <a:pt x="10" y="38"/>
                  </a:cubicBezTo>
                  <a:cubicBezTo>
                    <a:pt x="10" y="38"/>
                    <a:pt x="10" y="38"/>
                    <a:pt x="10" y="38"/>
                  </a:cubicBezTo>
                  <a:cubicBezTo>
                    <a:pt x="10" y="56"/>
                    <a:pt x="10" y="56"/>
                    <a:pt x="10" y="56"/>
                  </a:cubicBezTo>
                  <a:cubicBezTo>
                    <a:pt x="10" y="56"/>
                    <a:pt x="10" y="56"/>
                    <a:pt x="10" y="56"/>
                  </a:cubicBezTo>
                  <a:cubicBezTo>
                    <a:pt x="10" y="95"/>
                    <a:pt x="10" y="95"/>
                    <a:pt x="10" y="95"/>
                  </a:cubicBezTo>
                  <a:cubicBezTo>
                    <a:pt x="15" y="100"/>
                    <a:pt x="19" y="95"/>
                    <a:pt x="19" y="95"/>
                  </a:cubicBezTo>
                  <a:cubicBezTo>
                    <a:pt x="19" y="56"/>
                    <a:pt x="19" y="56"/>
                    <a:pt x="19" y="56"/>
                  </a:cubicBezTo>
                  <a:cubicBezTo>
                    <a:pt x="19" y="56"/>
                    <a:pt x="19" y="56"/>
                    <a:pt x="19" y="56"/>
                  </a:cubicBezTo>
                  <a:cubicBezTo>
                    <a:pt x="19" y="38"/>
                    <a:pt x="19" y="38"/>
                    <a:pt x="19" y="38"/>
                  </a:cubicBezTo>
                  <a:cubicBezTo>
                    <a:pt x="19" y="38"/>
                    <a:pt x="28" y="35"/>
                    <a:pt x="28" y="27"/>
                  </a:cubicBezTo>
                  <a:cubicBezTo>
                    <a:pt x="28" y="27"/>
                    <a:pt x="28" y="27"/>
                    <a:pt x="28" y="27"/>
                  </a:cubicBezTo>
                  <a:cubicBezTo>
                    <a:pt x="28" y="0"/>
                    <a:pt x="28" y="0"/>
                    <a:pt x="28" y="0"/>
                  </a:cubicBezTo>
                  <a:lnTo>
                    <a:pt x="24"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 name="Freeform 679">
              <a:extLst>
                <a:ext uri="{FF2B5EF4-FFF2-40B4-BE49-F238E27FC236}">
                  <a16:creationId xmlns:a16="http://schemas.microsoft.com/office/drawing/2014/main" id="{3CF41AC1-9A09-4D1C-BDBF-F8AF98227FB5}"/>
                </a:ext>
              </a:extLst>
            </p:cNvPr>
            <p:cNvSpPr>
              <a:spLocks/>
            </p:cNvSpPr>
            <p:nvPr/>
          </p:nvSpPr>
          <p:spPr bwMode="auto">
            <a:xfrm>
              <a:off x="3921126" y="5051426"/>
              <a:ext cx="39688" cy="142875"/>
            </a:xfrm>
            <a:custGeom>
              <a:avLst/>
              <a:gdLst>
                <a:gd name="T0" fmla="*/ 12 w 28"/>
                <a:gd name="T1" fmla="*/ 0 h 100"/>
                <a:gd name="T2" fmla="*/ 6 w 28"/>
                <a:gd name="T3" fmla="*/ 0 h 100"/>
                <a:gd name="T4" fmla="*/ 0 w 28"/>
                <a:gd name="T5" fmla="*/ 0 h 100"/>
                <a:gd name="T6" fmla="*/ 0 w 28"/>
                <a:gd name="T7" fmla="*/ 100 h 100"/>
                <a:gd name="T8" fmla="*/ 12 w 28"/>
                <a:gd name="T9" fmla="*/ 100 h 100"/>
                <a:gd name="T10" fmla="*/ 12 w 28"/>
                <a:gd name="T11" fmla="*/ 47 h 100"/>
                <a:gd name="T12" fmla="*/ 22 w 28"/>
                <a:gd name="T13" fmla="*/ 47 h 100"/>
                <a:gd name="T14" fmla="*/ 12 w 28"/>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00">
                  <a:moveTo>
                    <a:pt x="12" y="0"/>
                  </a:moveTo>
                  <a:cubicBezTo>
                    <a:pt x="6" y="0"/>
                    <a:pt x="6" y="0"/>
                    <a:pt x="6" y="0"/>
                  </a:cubicBezTo>
                  <a:cubicBezTo>
                    <a:pt x="0" y="0"/>
                    <a:pt x="0" y="0"/>
                    <a:pt x="0" y="0"/>
                  </a:cubicBezTo>
                  <a:cubicBezTo>
                    <a:pt x="0" y="100"/>
                    <a:pt x="0" y="100"/>
                    <a:pt x="0" y="100"/>
                  </a:cubicBezTo>
                  <a:cubicBezTo>
                    <a:pt x="12" y="100"/>
                    <a:pt x="12" y="100"/>
                    <a:pt x="12" y="100"/>
                  </a:cubicBezTo>
                  <a:cubicBezTo>
                    <a:pt x="12" y="47"/>
                    <a:pt x="12" y="47"/>
                    <a:pt x="12" y="47"/>
                  </a:cubicBezTo>
                  <a:cubicBezTo>
                    <a:pt x="22" y="47"/>
                    <a:pt x="22" y="47"/>
                    <a:pt x="22" y="47"/>
                  </a:cubicBezTo>
                  <a:cubicBezTo>
                    <a:pt x="28" y="21"/>
                    <a:pt x="12" y="0"/>
                    <a:pt x="12"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pic>
        <p:nvPicPr>
          <p:cNvPr id="18" name="Graphic 17" descr="Hike">
            <a:extLst>
              <a:ext uri="{FF2B5EF4-FFF2-40B4-BE49-F238E27FC236}">
                <a16:creationId xmlns:a16="http://schemas.microsoft.com/office/drawing/2014/main" id="{1061FBA0-D8DD-40B5-A5B5-9CCFF981D17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533838" y="4461859"/>
            <a:ext cx="252135" cy="252135"/>
          </a:xfrm>
          <a:prstGeom prst="rect">
            <a:avLst/>
          </a:prstGeom>
        </p:spPr>
      </p:pic>
      <p:sp>
        <p:nvSpPr>
          <p:cNvPr id="19" name="Freeform 70">
            <a:extLst>
              <a:ext uri="{FF2B5EF4-FFF2-40B4-BE49-F238E27FC236}">
                <a16:creationId xmlns:a16="http://schemas.microsoft.com/office/drawing/2014/main" id="{BC644758-2ABB-4296-8456-D895266C30A8}"/>
              </a:ext>
            </a:extLst>
          </p:cNvPr>
          <p:cNvSpPr>
            <a:spLocks noEditPoints="1"/>
          </p:cNvSpPr>
          <p:nvPr/>
        </p:nvSpPr>
        <p:spPr bwMode="auto">
          <a:xfrm>
            <a:off x="3569446" y="4138374"/>
            <a:ext cx="168452" cy="207204"/>
          </a:xfrm>
          <a:custGeom>
            <a:avLst/>
            <a:gdLst>
              <a:gd name="T0" fmla="*/ 2147483646 w 208"/>
              <a:gd name="T1" fmla="*/ 2147483646 h 256"/>
              <a:gd name="T2" fmla="*/ 2147483646 w 208"/>
              <a:gd name="T3" fmla="*/ 2147483646 h 256"/>
              <a:gd name="T4" fmla="*/ 0 w 208"/>
              <a:gd name="T5" fmla="*/ 2147483646 h 256"/>
              <a:gd name="T6" fmla="*/ 0 w 208"/>
              <a:gd name="T7" fmla="*/ 2147483646 h 256"/>
              <a:gd name="T8" fmla="*/ 2147483646 w 208"/>
              <a:gd name="T9" fmla="*/ 2147483646 h 256"/>
              <a:gd name="T10" fmla="*/ 2147483646 w 208"/>
              <a:gd name="T11" fmla="*/ 2147483646 h 256"/>
              <a:gd name="T12" fmla="*/ 2147483646 w 208"/>
              <a:gd name="T13" fmla="*/ 2147483646 h 256"/>
              <a:gd name="T14" fmla="*/ 0 w 208"/>
              <a:gd name="T15" fmla="*/ 2147483646 h 256"/>
              <a:gd name="T16" fmla="*/ 2147483646 w 208"/>
              <a:gd name="T17" fmla="*/ 2147483646 h 256"/>
              <a:gd name="T18" fmla="*/ 2147483646 w 208"/>
              <a:gd name="T19" fmla="*/ 2147483646 h 256"/>
              <a:gd name="T20" fmla="*/ 2147483646 w 208"/>
              <a:gd name="T21" fmla="*/ 0 h 256"/>
              <a:gd name="T22" fmla="*/ 2147483646 w 208"/>
              <a:gd name="T23" fmla="*/ 2147483646 h 256"/>
              <a:gd name="T24" fmla="*/ 2147483646 w 208"/>
              <a:gd name="T25" fmla="*/ 2147483646 h 256"/>
              <a:gd name="T26" fmla="*/ 2147483646 w 208"/>
              <a:gd name="T27" fmla="*/ 2147483646 h 256"/>
              <a:gd name="T28" fmla="*/ 2147483646 w 208"/>
              <a:gd name="T29" fmla="*/ 2147483646 h 256"/>
              <a:gd name="T30" fmla="*/ 0 w 208"/>
              <a:gd name="T31" fmla="*/ 2147483646 h 256"/>
              <a:gd name="T32" fmla="*/ 0 w 208"/>
              <a:gd name="T33" fmla="*/ 2147483646 h 256"/>
              <a:gd name="T34" fmla="*/ 2147483646 w 208"/>
              <a:gd name="T35" fmla="*/ 2147483646 h 256"/>
              <a:gd name="T36" fmla="*/ 2147483646 w 208"/>
              <a:gd name="T37" fmla="*/ 2147483646 h 256"/>
              <a:gd name="T38" fmla="*/ 2147483646 w 208"/>
              <a:gd name="T39" fmla="*/ 2147483646 h 256"/>
              <a:gd name="T40" fmla="*/ 2147483646 w 208"/>
              <a:gd name="T41" fmla="*/ 2147483646 h 2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8" h="256">
                <a:moveTo>
                  <a:pt x="196" y="256"/>
                </a:moveTo>
                <a:cubicBezTo>
                  <a:pt x="12" y="256"/>
                  <a:pt x="12" y="256"/>
                  <a:pt x="12" y="256"/>
                </a:cubicBezTo>
                <a:cubicBezTo>
                  <a:pt x="5" y="256"/>
                  <a:pt x="0" y="251"/>
                  <a:pt x="0" y="244"/>
                </a:cubicBezTo>
                <a:cubicBezTo>
                  <a:pt x="0" y="232"/>
                  <a:pt x="0" y="232"/>
                  <a:pt x="0" y="232"/>
                </a:cubicBezTo>
                <a:cubicBezTo>
                  <a:pt x="208" y="232"/>
                  <a:pt x="208" y="232"/>
                  <a:pt x="208" y="232"/>
                </a:cubicBezTo>
                <a:cubicBezTo>
                  <a:pt x="208" y="244"/>
                  <a:pt x="208" y="244"/>
                  <a:pt x="208" y="244"/>
                </a:cubicBezTo>
                <a:cubicBezTo>
                  <a:pt x="208" y="251"/>
                  <a:pt x="203" y="256"/>
                  <a:pt x="196" y="256"/>
                </a:cubicBezTo>
                <a:moveTo>
                  <a:pt x="0" y="72"/>
                </a:moveTo>
                <a:cubicBezTo>
                  <a:pt x="0" y="65"/>
                  <a:pt x="5" y="60"/>
                  <a:pt x="12" y="60"/>
                </a:cubicBezTo>
                <a:cubicBezTo>
                  <a:pt x="44" y="60"/>
                  <a:pt x="44" y="60"/>
                  <a:pt x="44" y="60"/>
                </a:cubicBezTo>
                <a:cubicBezTo>
                  <a:pt x="44" y="27"/>
                  <a:pt x="71" y="0"/>
                  <a:pt x="104" y="0"/>
                </a:cubicBezTo>
                <a:cubicBezTo>
                  <a:pt x="137" y="0"/>
                  <a:pt x="164" y="27"/>
                  <a:pt x="164" y="60"/>
                </a:cubicBezTo>
                <a:cubicBezTo>
                  <a:pt x="196" y="60"/>
                  <a:pt x="196" y="60"/>
                  <a:pt x="196" y="60"/>
                </a:cubicBezTo>
                <a:cubicBezTo>
                  <a:pt x="203" y="60"/>
                  <a:pt x="208" y="65"/>
                  <a:pt x="208" y="72"/>
                </a:cubicBezTo>
                <a:cubicBezTo>
                  <a:pt x="208" y="220"/>
                  <a:pt x="208" y="220"/>
                  <a:pt x="208" y="220"/>
                </a:cubicBezTo>
                <a:cubicBezTo>
                  <a:pt x="0" y="220"/>
                  <a:pt x="0" y="220"/>
                  <a:pt x="0" y="220"/>
                </a:cubicBezTo>
                <a:lnTo>
                  <a:pt x="0" y="72"/>
                </a:lnTo>
                <a:close/>
                <a:moveTo>
                  <a:pt x="140" y="60"/>
                </a:moveTo>
                <a:cubicBezTo>
                  <a:pt x="140" y="40"/>
                  <a:pt x="124" y="24"/>
                  <a:pt x="104" y="24"/>
                </a:cubicBezTo>
                <a:cubicBezTo>
                  <a:pt x="84" y="24"/>
                  <a:pt x="68" y="40"/>
                  <a:pt x="68" y="60"/>
                </a:cubicBezTo>
                <a:lnTo>
                  <a:pt x="140" y="60"/>
                </a:lnTo>
                <a:close/>
              </a:path>
            </a:pathLst>
          </a:custGeom>
          <a:solidFill>
            <a:srgbClr val="002060"/>
          </a:solidFill>
          <a:ln>
            <a:noFill/>
          </a:ln>
        </p:spPr>
        <p:txBody>
          <a:bodyPr/>
          <a:lstStyle/>
          <a:p>
            <a:endParaRPr lang="th-TH"/>
          </a:p>
        </p:txBody>
      </p:sp>
      <p:sp>
        <p:nvSpPr>
          <p:cNvPr id="20" name="TextBox 19">
            <a:extLst>
              <a:ext uri="{FF2B5EF4-FFF2-40B4-BE49-F238E27FC236}">
                <a16:creationId xmlns:a16="http://schemas.microsoft.com/office/drawing/2014/main" id="{A16EA31D-EDDA-4885-A312-CF70342D6DCB}"/>
              </a:ext>
            </a:extLst>
          </p:cNvPr>
          <p:cNvSpPr txBox="1"/>
          <p:nvPr/>
        </p:nvSpPr>
        <p:spPr>
          <a:xfrm>
            <a:off x="572131" y="2376491"/>
            <a:ext cx="2634208" cy="503921"/>
          </a:xfrm>
          <a:prstGeom prst="rect">
            <a:avLst/>
          </a:prstGeom>
          <a:noFill/>
        </p:spPr>
        <p:txBody>
          <a:bodyPr wrap="square" rtlCol="0">
            <a:spAutoFit/>
          </a:bodyPr>
          <a:lstStyle/>
          <a:p>
            <a:pPr>
              <a:lnSpc>
                <a:spcPts val="1733"/>
              </a:lnSpc>
              <a:defRPr/>
            </a:pPr>
            <a:r>
              <a:rPr lang="en-US" sz="1100" b="1" dirty="0">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Visitor spending has increased by more than $200 million since 2015</a:t>
            </a:r>
          </a:p>
        </p:txBody>
      </p:sp>
      <p:sp>
        <p:nvSpPr>
          <p:cNvPr id="21" name="TextBox 20">
            <a:extLst>
              <a:ext uri="{FF2B5EF4-FFF2-40B4-BE49-F238E27FC236}">
                <a16:creationId xmlns:a16="http://schemas.microsoft.com/office/drawing/2014/main" id="{6A1AE9CB-874C-4DE3-AADC-3597B106C22B}"/>
              </a:ext>
            </a:extLst>
          </p:cNvPr>
          <p:cNvSpPr txBox="1"/>
          <p:nvPr/>
        </p:nvSpPr>
        <p:spPr>
          <a:xfrm>
            <a:off x="3337677" y="5673430"/>
            <a:ext cx="3991154" cy="207749"/>
          </a:xfrm>
          <a:prstGeom prst="rect">
            <a:avLst/>
          </a:prstGeom>
          <a:noFill/>
        </p:spPr>
        <p:txBody>
          <a:bodyPr wrap="square" rtlCol="0">
            <a:spAutoFit/>
          </a:bodyPr>
          <a:lstStyle/>
          <a:p>
            <a:r>
              <a:rPr lang="en-US" sz="750" dirty="0">
                <a:solidFill>
                  <a:schemeClr val="tx1">
                    <a:lumMod val="50000"/>
                    <a:lumOff val="50000"/>
                  </a:schemeClr>
                </a:solidFill>
                <a:latin typeface="lato" panose="020F0502020204030203"/>
                <a:cs typeface="Arial" panose="020B0604020202020204" pitchFamily="34" charset="0"/>
              </a:rPr>
              <a:t>Source: Tourism Economics</a:t>
            </a:r>
          </a:p>
        </p:txBody>
      </p:sp>
    </p:spTree>
    <p:extLst>
      <p:ext uri="{BB962C8B-B14F-4D97-AF65-F5344CB8AC3E}">
        <p14:creationId xmlns:p14="http://schemas.microsoft.com/office/powerpoint/2010/main" val="2294900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4F057A-089B-4C0E-B982-18A89F9394E8}"/>
              </a:ext>
            </a:extLst>
          </p:cNvPr>
          <p:cNvSpPr/>
          <p:nvPr/>
        </p:nvSpPr>
        <p:spPr>
          <a:xfrm>
            <a:off x="647699" y="2177681"/>
            <a:ext cx="3261360" cy="4192494"/>
          </a:xfrm>
          <a:prstGeom prst="rect">
            <a:avLst/>
          </a:prstGeom>
        </p:spPr>
        <p:txBody>
          <a:bodyPr wrap="square" lIns="0" tIns="0" rIns="0" bIns="0">
            <a:spAutoFit/>
          </a:bodyPr>
          <a:lstStyle/>
          <a:p>
            <a:pPr>
              <a:lnSpc>
                <a:spcPct val="120000"/>
              </a:lnSpc>
            </a:pPr>
            <a:r>
              <a:rPr lang="en-US" sz="950" dirty="0">
                <a:solidFill>
                  <a:srgbClr val="7B7C77"/>
                </a:solidFill>
                <a:latin typeface="Lato" panose="020B0604020202020204" charset="0"/>
                <a:ea typeface="PT Sans" panose="020B0503020203020204" pitchFamily="34" charset="0"/>
                <a:cs typeface="Lato" panose="020B0604020202020204" charset="0"/>
              </a:rPr>
              <a:t>The travel sector is an integral part of the Dane County economy. Visitors generate significant economic benefits to households, businesses, and government alike and represent a critical driver of Dane County’ future.  One big milestone for Downtown Madison was that visitor spending  2019 surpassed $300 million.</a:t>
            </a:r>
          </a:p>
          <a:p>
            <a:pPr>
              <a:lnSpc>
                <a:spcPct val="120000"/>
              </a:lnSpc>
            </a:pPr>
            <a:endParaRPr lang="en-US" sz="950" dirty="0">
              <a:solidFill>
                <a:srgbClr val="7B7C77"/>
              </a:solidFill>
              <a:latin typeface="Lato" panose="020B0604020202020204" charset="0"/>
              <a:ea typeface="PT Sans" panose="020B0503020203020204" pitchFamily="34" charset="0"/>
              <a:cs typeface="Lato" panose="020B0604020202020204" charset="0"/>
            </a:endParaRPr>
          </a:p>
          <a:p>
            <a:pPr>
              <a:lnSpc>
                <a:spcPct val="120000"/>
              </a:lnSpc>
            </a:pPr>
            <a:r>
              <a:rPr lang="en-US" sz="950" dirty="0">
                <a:solidFill>
                  <a:srgbClr val="7B7C77"/>
                </a:solidFill>
                <a:latin typeface="Lato" panose="020B0604020202020204" charset="0"/>
                <a:ea typeface="PT Sans" panose="020B0503020203020204" pitchFamily="34" charset="0"/>
                <a:cs typeface="Lato" panose="020B0604020202020204" charset="0"/>
              </a:rPr>
              <a:t>By monitoring the visitor economy, policymakers can inform decisions regarding the funding and prioritization of the sector’s development. They can also carefully monitor its successes and future needs. This is particularly true for Dane County as it builds upon its tourism economy. By establishing a baseline of economic impacts, the industry can track its progress over time.</a:t>
            </a:r>
          </a:p>
          <a:p>
            <a:pPr>
              <a:lnSpc>
                <a:spcPct val="120000"/>
              </a:lnSpc>
            </a:pPr>
            <a:endParaRPr lang="en-US" sz="950" dirty="0">
              <a:solidFill>
                <a:srgbClr val="7B7C77"/>
              </a:solidFill>
              <a:latin typeface="Lato" panose="020B0604020202020204" charset="0"/>
              <a:ea typeface="PT Sans" panose="020B0503020203020204" pitchFamily="34" charset="0"/>
              <a:cs typeface="Lato" panose="020B0604020202020204" charset="0"/>
            </a:endParaRPr>
          </a:p>
          <a:p>
            <a:pPr>
              <a:lnSpc>
                <a:spcPct val="120000"/>
              </a:lnSpc>
            </a:pPr>
            <a:r>
              <a:rPr lang="en-US" sz="950" dirty="0">
                <a:solidFill>
                  <a:srgbClr val="7B7C77"/>
                </a:solidFill>
                <a:latin typeface="Lato" panose="020B0604020202020204" charset="0"/>
                <a:ea typeface="PT Sans" panose="020B0503020203020204" pitchFamily="34" charset="0"/>
                <a:cs typeface="Lato" panose="020B0604020202020204" charset="0"/>
              </a:rPr>
              <a:t>To quantify the economic significance of the tourism sector in Dane County, Tourism Economics has prepared a comprehensive model detailing the far-reaching impacts arising from visitor spending. The results of this study show the scope of the travel sector in terms of direct visitor spending, as well as the total economic impacts, jobs, personal income, and fiscal (tax) impacts in the broader economy. </a:t>
            </a:r>
          </a:p>
          <a:p>
            <a:pPr>
              <a:lnSpc>
                <a:spcPct val="120000"/>
              </a:lnSpc>
            </a:pPr>
            <a:endParaRPr lang="en-US" sz="950" dirty="0">
              <a:solidFill>
                <a:srgbClr val="7B7C77"/>
              </a:solidFill>
              <a:latin typeface="Lato" panose="020B0604020202020204" charset="0"/>
              <a:ea typeface="PT Sans" panose="020B0503020203020204" pitchFamily="34" charset="0"/>
              <a:cs typeface="Lato" panose="020B0604020202020204" charset="0"/>
            </a:endParaRPr>
          </a:p>
          <a:p>
            <a:pPr>
              <a:lnSpc>
                <a:spcPct val="120000"/>
              </a:lnSpc>
            </a:pPr>
            <a:endParaRPr lang="en-US" sz="950" dirty="0">
              <a:solidFill>
                <a:srgbClr val="7B7C77"/>
              </a:solidFill>
              <a:latin typeface="Lato" panose="020F0502020204030203" pitchFamily="34" charset="0"/>
              <a:ea typeface="PT Sans" panose="020B0503020203020204" pitchFamily="34" charset="0"/>
            </a:endParaRPr>
          </a:p>
        </p:txBody>
      </p:sp>
      <p:sp>
        <p:nvSpPr>
          <p:cNvPr id="11" name="TextBox 10">
            <a:extLst>
              <a:ext uri="{FF2B5EF4-FFF2-40B4-BE49-F238E27FC236}">
                <a16:creationId xmlns:a16="http://schemas.microsoft.com/office/drawing/2014/main" id="{0A312487-292F-4849-B73F-D18364008A95}"/>
              </a:ext>
            </a:extLst>
          </p:cNvPr>
          <p:cNvSpPr txBox="1"/>
          <p:nvPr/>
        </p:nvSpPr>
        <p:spPr>
          <a:xfrm>
            <a:off x="647699" y="1224686"/>
            <a:ext cx="2795891" cy="333425"/>
          </a:xfrm>
          <a:prstGeom prst="rect">
            <a:avLst/>
          </a:prstGeom>
          <a:noFill/>
          <a:ln>
            <a:noFill/>
          </a:ln>
        </p:spPr>
        <p:txBody>
          <a:bodyPr wrap="square" lIns="0" tIns="0" rIns="0" bIns="0" rtlCol="0" anchor="ctr" anchorCtr="0">
            <a:spAutoFit/>
          </a:bodyPr>
          <a:lstStyle/>
          <a:p>
            <a:pPr>
              <a:lnSpc>
                <a:spcPts val="2625"/>
              </a:lnSpc>
            </a:pPr>
            <a:r>
              <a:rPr lang="en-US" sz="2600" dirty="0">
                <a:solidFill>
                  <a:srgbClr val="003469"/>
                </a:solidFill>
                <a:latin typeface="Lato Black" panose="020F0A02020204030203" pitchFamily="34" charset="0"/>
              </a:rPr>
              <a:t>INTRODUCTION</a:t>
            </a:r>
          </a:p>
        </p:txBody>
      </p:sp>
      <p:sp>
        <p:nvSpPr>
          <p:cNvPr id="9" name="Rectangle 8">
            <a:extLst>
              <a:ext uri="{FF2B5EF4-FFF2-40B4-BE49-F238E27FC236}">
                <a16:creationId xmlns:a16="http://schemas.microsoft.com/office/drawing/2014/main" id="{135F65EF-B2B3-4885-8DE5-B6C3926E47D5}"/>
              </a:ext>
            </a:extLst>
          </p:cNvPr>
          <p:cNvSpPr/>
          <p:nvPr/>
        </p:nvSpPr>
        <p:spPr>
          <a:xfrm>
            <a:off x="4754601" y="2177681"/>
            <a:ext cx="3261360" cy="2899833"/>
          </a:xfrm>
          <a:prstGeom prst="rect">
            <a:avLst/>
          </a:prstGeom>
        </p:spPr>
        <p:txBody>
          <a:bodyPr wrap="square" lIns="0" tIns="0" rIns="0" bIns="0">
            <a:spAutoFit/>
          </a:bodyPr>
          <a:lstStyle/>
          <a:p>
            <a:pPr>
              <a:lnSpc>
                <a:spcPct val="120000"/>
              </a:lnSpc>
            </a:pPr>
            <a:r>
              <a:rPr lang="en-US" sz="950" dirty="0">
                <a:solidFill>
                  <a:srgbClr val="7B7C77"/>
                </a:solidFill>
                <a:latin typeface="Lato" panose="020F0502020204030203"/>
                <a:ea typeface="PT Sans" panose="020B0503020203020204" pitchFamily="34" charset="0"/>
              </a:rPr>
              <a:t>The analysis draws on the following data sources:</a:t>
            </a:r>
          </a:p>
          <a:p>
            <a:pPr>
              <a:lnSpc>
                <a:spcPct val="120000"/>
              </a:lnSpc>
            </a:pPr>
            <a:endParaRPr lang="en-US" sz="950" dirty="0">
              <a:solidFill>
                <a:srgbClr val="7B7C77"/>
              </a:solidFill>
              <a:latin typeface="Lato" panose="020F0502020204030203"/>
              <a:ea typeface="PT Sans" panose="020B0503020203020204" pitchFamily="34" charset="0"/>
            </a:endParaRPr>
          </a:p>
          <a:p>
            <a:pPr marL="171450" indent="-171450">
              <a:lnSpc>
                <a:spcPct val="120000"/>
              </a:lnSpc>
              <a:spcAft>
                <a:spcPts val="600"/>
              </a:spcAft>
              <a:buFont typeface="Arial" panose="020B0604020202020204" pitchFamily="34" charset="0"/>
              <a:buChar char="•"/>
            </a:pPr>
            <a:r>
              <a:rPr lang="en-US" sz="950" dirty="0">
                <a:solidFill>
                  <a:srgbClr val="7B7C77"/>
                </a:solidFill>
                <a:latin typeface="Lato" panose="020F0502020204030203"/>
                <a:ea typeface="PT Sans" panose="020B0503020203020204" pitchFamily="34" charset="0"/>
              </a:rPr>
              <a:t>Longwoods International: survey data, including spending and visitor profile characteristics for visitors to Wisconsin </a:t>
            </a:r>
          </a:p>
          <a:p>
            <a:pPr marL="171450" indent="-171450">
              <a:lnSpc>
                <a:spcPct val="120000"/>
              </a:lnSpc>
              <a:spcAft>
                <a:spcPts val="600"/>
              </a:spcAft>
              <a:buFont typeface="Arial" panose="020B0604020202020204" pitchFamily="34" charset="0"/>
              <a:buChar char="•"/>
            </a:pPr>
            <a:r>
              <a:rPr lang="en-US" sz="950" dirty="0">
                <a:solidFill>
                  <a:srgbClr val="7B7C77"/>
                </a:solidFill>
                <a:latin typeface="Lato" panose="020F0502020204030203"/>
                <a:ea typeface="PT Sans" panose="020B0503020203020204" pitchFamily="34" charset="0"/>
              </a:rPr>
              <a:t>Bureau of Economic Analysis and Bureau of Labor Statistics: employment and wage data, by industry </a:t>
            </a:r>
          </a:p>
          <a:p>
            <a:pPr marL="171450" indent="-171450">
              <a:lnSpc>
                <a:spcPct val="120000"/>
              </a:lnSpc>
              <a:spcAft>
                <a:spcPts val="600"/>
              </a:spcAft>
              <a:buFont typeface="Arial" panose="020B0604020202020204" pitchFamily="34" charset="0"/>
              <a:buChar char="•"/>
            </a:pPr>
            <a:r>
              <a:rPr lang="en-US" sz="950" dirty="0">
                <a:solidFill>
                  <a:srgbClr val="7B7C77"/>
                </a:solidFill>
                <a:latin typeface="Lato" panose="020F0502020204030203"/>
                <a:ea typeface="PT Sans" panose="020B0503020203020204" pitchFamily="34" charset="0"/>
              </a:rPr>
              <a:t>STR: Lodging performance data, including room demand, room rates, occupancy, and room revenue</a:t>
            </a:r>
          </a:p>
          <a:p>
            <a:pPr marL="171450" indent="-171450">
              <a:lnSpc>
                <a:spcPct val="120000"/>
              </a:lnSpc>
              <a:spcAft>
                <a:spcPts val="600"/>
              </a:spcAft>
              <a:buFont typeface="Arial" panose="020B0604020202020204" pitchFamily="34" charset="0"/>
              <a:buChar char="•"/>
            </a:pPr>
            <a:r>
              <a:rPr lang="en-US" sz="950" dirty="0">
                <a:solidFill>
                  <a:srgbClr val="7B7C77"/>
                </a:solidFill>
                <a:latin typeface="Lato" panose="020F0502020204030203"/>
                <a:ea typeface="PT Sans" panose="020B0503020203020204" pitchFamily="34" charset="0"/>
              </a:rPr>
              <a:t>US Census: business sales by industry and seasonal second homes inventory</a:t>
            </a:r>
          </a:p>
          <a:p>
            <a:pPr marL="171450" indent="-171450">
              <a:lnSpc>
                <a:spcPct val="120000"/>
              </a:lnSpc>
              <a:spcAft>
                <a:spcPts val="600"/>
              </a:spcAft>
              <a:buFont typeface="Arial" panose="020B0604020202020204" pitchFamily="34" charset="0"/>
              <a:buChar char="•"/>
            </a:pPr>
            <a:r>
              <a:rPr lang="en-US" sz="950" dirty="0">
                <a:solidFill>
                  <a:srgbClr val="7B7C77"/>
                </a:solidFill>
                <a:latin typeface="Lato" panose="020F0502020204030203"/>
                <a:ea typeface="PT Sans" panose="020B0503020203020204" pitchFamily="34" charset="0"/>
              </a:rPr>
              <a:t>Bed tax data</a:t>
            </a:r>
          </a:p>
          <a:p>
            <a:pPr marL="171450" indent="-171450">
              <a:lnSpc>
                <a:spcPct val="120000"/>
              </a:lnSpc>
              <a:spcAft>
                <a:spcPts val="600"/>
              </a:spcAft>
              <a:buFont typeface="Arial" panose="020B0604020202020204" pitchFamily="34" charset="0"/>
              <a:buChar char="•"/>
            </a:pPr>
            <a:r>
              <a:rPr lang="en-US" sz="950" dirty="0">
                <a:solidFill>
                  <a:srgbClr val="7B7C77"/>
                </a:solidFill>
                <a:latin typeface="Lato" panose="020F0502020204030203"/>
                <a:ea typeface="PT Sans" panose="020B0503020203020204" pitchFamily="34" charset="0"/>
              </a:rPr>
              <a:t>Wisconsin Office of Revenue and Economic Analysis – sales tax data by industry and other data points</a:t>
            </a:r>
            <a:endParaRPr lang="en-US" sz="950" dirty="0">
              <a:solidFill>
                <a:srgbClr val="FF0000"/>
              </a:solidFill>
              <a:latin typeface="Lato" panose="020F0502020204030203"/>
              <a:ea typeface="PT Sans" panose="020B0503020203020204" pitchFamily="34" charset="0"/>
            </a:endParaRPr>
          </a:p>
          <a:p>
            <a:pPr>
              <a:lnSpc>
                <a:spcPct val="120000"/>
              </a:lnSpc>
            </a:pPr>
            <a:endParaRPr lang="en-US" sz="950" dirty="0">
              <a:solidFill>
                <a:srgbClr val="7B7C77"/>
              </a:solidFill>
              <a:latin typeface="Lato" panose="020B0604020202020204" charset="0"/>
              <a:ea typeface="PT Sans" panose="020B0503020203020204" pitchFamily="34" charset="0"/>
              <a:cs typeface="Lato" panose="020B0604020202020204" charset="0"/>
            </a:endParaRPr>
          </a:p>
        </p:txBody>
      </p:sp>
    </p:spTree>
    <p:extLst>
      <p:ext uri="{BB962C8B-B14F-4D97-AF65-F5344CB8AC3E}">
        <p14:creationId xmlns:p14="http://schemas.microsoft.com/office/powerpoint/2010/main" val="3225191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7 CuadroTexto">
            <a:extLst>
              <a:ext uri="{FF2B5EF4-FFF2-40B4-BE49-F238E27FC236}">
                <a16:creationId xmlns:a16="http://schemas.microsoft.com/office/drawing/2014/main" id="{21716059-DA75-47D1-9D76-09248A44CE48}"/>
              </a:ext>
            </a:extLst>
          </p:cNvPr>
          <p:cNvSpPr txBox="1"/>
          <p:nvPr/>
        </p:nvSpPr>
        <p:spPr>
          <a:xfrm>
            <a:off x="639647" y="2795163"/>
            <a:ext cx="2285369" cy="2658805"/>
          </a:xfrm>
          <a:prstGeom prst="rect">
            <a:avLst/>
          </a:prstGeom>
          <a:noFill/>
        </p:spPr>
        <p:txBody>
          <a:bodyPr wrap="square">
            <a:spAutoFit/>
          </a:bodyPr>
          <a:lstStyle/>
          <a:p>
            <a:pPr>
              <a:lnSpc>
                <a:spcPct val="120000"/>
              </a:lnSpc>
              <a:defRPr/>
            </a:pPr>
            <a:r>
              <a:rPr lang="en-US" sz="1000" dirty="0">
                <a:latin typeface="Lato" panose="020F0502020204030203"/>
                <a:ea typeface="Lato" charset="0"/>
                <a:cs typeface="Lato" charset="0"/>
              </a:rPr>
              <a:t>With the strong increases in spending on recreational activities over the last few years, the share of the visitor dollar spent at amusement and entertainment businesses has risen from 11.5% in 2015 to 12.5% in 2019.</a:t>
            </a:r>
          </a:p>
          <a:p>
            <a:pPr>
              <a:lnSpc>
                <a:spcPct val="120000"/>
              </a:lnSpc>
              <a:defRPr/>
            </a:pPr>
            <a:endParaRPr lang="en-US" sz="1000" dirty="0">
              <a:latin typeface="Lato" panose="020F0502020204030203"/>
              <a:ea typeface="Lato" charset="0"/>
              <a:cs typeface="Lato" charset="0"/>
            </a:endParaRPr>
          </a:p>
          <a:p>
            <a:pPr>
              <a:lnSpc>
                <a:spcPct val="120000"/>
              </a:lnSpc>
              <a:defRPr/>
            </a:pPr>
            <a:r>
              <a:rPr lang="en-US" sz="1000" dirty="0">
                <a:latin typeface="Lato" panose="020F0502020204030203"/>
                <a:ea typeface="Lato" charset="0"/>
                <a:cs typeface="Lato" charset="0"/>
              </a:rPr>
              <a:t>The share of the visitor dollar spent on lodging inched higher to 26.2% in 2019.</a:t>
            </a:r>
          </a:p>
          <a:p>
            <a:pPr>
              <a:lnSpc>
                <a:spcPct val="120000"/>
              </a:lnSpc>
              <a:defRPr/>
            </a:pPr>
            <a:endParaRPr lang="en-US" sz="1000" dirty="0">
              <a:latin typeface="Lato" panose="020F0502020204030203"/>
              <a:ea typeface="Lato" charset="0"/>
              <a:cs typeface="Lato" charset="0"/>
            </a:endParaRPr>
          </a:p>
          <a:p>
            <a:pPr>
              <a:lnSpc>
                <a:spcPct val="120000"/>
              </a:lnSpc>
              <a:defRPr/>
            </a:pPr>
            <a:r>
              <a:rPr lang="en-US" sz="1000" dirty="0">
                <a:latin typeface="Lato" panose="020F0502020204030203"/>
                <a:ea typeface="Lato" charset="0"/>
                <a:cs typeface="Lato" charset="0"/>
              </a:rPr>
              <a:t>Over 28 cents of every dollar spent in the Dane County region by visitors is for food &amp; beverages. </a:t>
            </a:r>
          </a:p>
        </p:txBody>
      </p:sp>
      <p:sp>
        <p:nvSpPr>
          <p:cNvPr id="9" name="TextBox 8">
            <a:extLst>
              <a:ext uri="{FF2B5EF4-FFF2-40B4-BE49-F238E27FC236}">
                <a16:creationId xmlns:a16="http://schemas.microsoft.com/office/drawing/2014/main" id="{E6D45A74-558E-460C-93F5-0CFD9D7B21A3}"/>
              </a:ext>
            </a:extLst>
          </p:cNvPr>
          <p:cNvSpPr txBox="1"/>
          <p:nvPr/>
        </p:nvSpPr>
        <p:spPr>
          <a:xfrm>
            <a:off x="639647" y="1181968"/>
            <a:ext cx="4555287" cy="333425"/>
          </a:xfrm>
          <a:prstGeom prst="rect">
            <a:avLst/>
          </a:prstGeom>
          <a:noFill/>
          <a:ln>
            <a:noFill/>
          </a:ln>
        </p:spPr>
        <p:txBody>
          <a:bodyPr wrap="square" lIns="0" tIns="0" rIns="0" bIns="0" rtlCol="0" anchor="ctr" anchorCtr="0">
            <a:spAutoFit/>
          </a:bodyPr>
          <a:lstStyle/>
          <a:p>
            <a:pPr>
              <a:lnSpc>
                <a:spcPts val="2625"/>
              </a:lnSpc>
            </a:pPr>
            <a:r>
              <a:rPr lang="en-US" sz="2400" b="1" cap="all" dirty="0">
                <a:solidFill>
                  <a:srgbClr val="002060"/>
                </a:solidFill>
                <a:latin typeface="Lato Black" panose="020F0A02020204030203" pitchFamily="34" charset="0"/>
              </a:rPr>
              <a:t>SPENDING</a:t>
            </a:r>
          </a:p>
        </p:txBody>
      </p:sp>
      <p:sp>
        <p:nvSpPr>
          <p:cNvPr id="11" name="TextBox 10">
            <a:extLst>
              <a:ext uri="{FF2B5EF4-FFF2-40B4-BE49-F238E27FC236}">
                <a16:creationId xmlns:a16="http://schemas.microsoft.com/office/drawing/2014/main" id="{0736E459-29F4-411F-8F2D-674F15C387CC}"/>
              </a:ext>
            </a:extLst>
          </p:cNvPr>
          <p:cNvSpPr txBox="1"/>
          <p:nvPr/>
        </p:nvSpPr>
        <p:spPr>
          <a:xfrm>
            <a:off x="639647" y="1586838"/>
            <a:ext cx="2987807" cy="230832"/>
          </a:xfrm>
          <a:prstGeom prst="rect">
            <a:avLst/>
          </a:prstGeom>
          <a:noFill/>
        </p:spPr>
        <p:txBody>
          <a:bodyPr wrap="square" lIns="0" tIns="0" rIns="0" bIns="0" rtlCol="0">
            <a:spAutoFit/>
          </a:bodyPr>
          <a:lstStyle/>
          <a:p>
            <a:r>
              <a:rPr lang="en-US" sz="1500" dirty="0">
                <a:solidFill>
                  <a:schemeClr val="tx1">
                    <a:lumMod val="50000"/>
                    <a:lumOff val="50000"/>
                  </a:schemeClr>
                </a:solidFill>
                <a:latin typeface="Lato" panose="020B0604020202020204" charset="0"/>
                <a:ea typeface="Lato" panose="020B0604020202020204" charset="0"/>
                <a:cs typeface="Lato" panose="020B0604020202020204" charset="0"/>
              </a:rPr>
              <a:t>Visitor spending shares</a:t>
            </a:r>
          </a:p>
        </p:txBody>
      </p:sp>
      <p:sp>
        <p:nvSpPr>
          <p:cNvPr id="12" name="TextBox 11">
            <a:extLst>
              <a:ext uri="{FF2B5EF4-FFF2-40B4-BE49-F238E27FC236}">
                <a16:creationId xmlns:a16="http://schemas.microsoft.com/office/drawing/2014/main" id="{A7304EB8-67D6-4FAA-A525-CE95CC096534}"/>
              </a:ext>
            </a:extLst>
          </p:cNvPr>
          <p:cNvSpPr txBox="1"/>
          <p:nvPr/>
        </p:nvSpPr>
        <p:spPr>
          <a:xfrm>
            <a:off x="4127081" y="2498233"/>
            <a:ext cx="3542669" cy="261610"/>
          </a:xfrm>
          <a:prstGeom prst="rect">
            <a:avLst/>
          </a:prstGeom>
          <a:noFill/>
        </p:spPr>
        <p:txBody>
          <a:bodyPr wrap="square" rtlCol="0">
            <a:spAutoFit/>
          </a:bodyPr>
          <a:lstStyle/>
          <a:p>
            <a:pPr>
              <a:defRPr/>
            </a:pPr>
            <a:r>
              <a:rPr lang="en-US" sz="1100" b="1" dirty="0">
                <a:solidFill>
                  <a:schemeClr val="accent5">
                    <a:lumMod val="50000"/>
                  </a:schemeClr>
                </a:solidFill>
                <a:latin typeface="Lato" panose="020F0502020204030203"/>
                <a:ea typeface="Lato" charset="0"/>
                <a:cs typeface="Lato" charset="0"/>
              </a:rPr>
              <a:t>Dane County visitor spending (shares)</a:t>
            </a:r>
          </a:p>
        </p:txBody>
      </p:sp>
      <p:pic>
        <p:nvPicPr>
          <p:cNvPr id="3" name="Picture 2">
            <a:extLst>
              <a:ext uri="{FF2B5EF4-FFF2-40B4-BE49-F238E27FC236}">
                <a16:creationId xmlns:a16="http://schemas.microsoft.com/office/drawing/2014/main" id="{D2F20EEB-4FB8-4189-A7E3-AC23150D0D0E}"/>
              </a:ext>
            </a:extLst>
          </p:cNvPr>
          <p:cNvPicPr/>
          <p:nvPr/>
        </p:nvPicPr>
        <p:blipFill>
          <a:blip r:embed="rId2"/>
          <a:stretch>
            <a:fillRect/>
          </a:stretch>
        </p:blipFill>
        <p:spPr>
          <a:xfrm>
            <a:off x="4127081" y="2795163"/>
            <a:ext cx="4798879" cy="2935578"/>
          </a:xfrm>
          <a:prstGeom prst="rect">
            <a:avLst/>
          </a:prstGeom>
        </p:spPr>
      </p:pic>
      <p:sp>
        <p:nvSpPr>
          <p:cNvPr id="7" name="TextBox 6">
            <a:extLst>
              <a:ext uri="{FF2B5EF4-FFF2-40B4-BE49-F238E27FC236}">
                <a16:creationId xmlns:a16="http://schemas.microsoft.com/office/drawing/2014/main" id="{98E03CEA-667F-4C47-9E30-3C16D161346D}"/>
              </a:ext>
            </a:extLst>
          </p:cNvPr>
          <p:cNvSpPr txBox="1"/>
          <p:nvPr/>
        </p:nvSpPr>
        <p:spPr>
          <a:xfrm>
            <a:off x="4219814" y="5766061"/>
            <a:ext cx="3991154" cy="207749"/>
          </a:xfrm>
          <a:prstGeom prst="rect">
            <a:avLst/>
          </a:prstGeom>
          <a:noFill/>
        </p:spPr>
        <p:txBody>
          <a:bodyPr wrap="square" rtlCol="0">
            <a:spAutoFit/>
          </a:bodyPr>
          <a:lstStyle/>
          <a:p>
            <a:r>
              <a:rPr lang="en-US" sz="750" dirty="0">
                <a:solidFill>
                  <a:schemeClr val="tx1">
                    <a:lumMod val="50000"/>
                    <a:lumOff val="50000"/>
                  </a:schemeClr>
                </a:solidFill>
                <a:latin typeface="lato" panose="020F0502020204030203"/>
                <a:cs typeface="Arial" panose="020B0604020202020204" pitchFamily="34" charset="0"/>
              </a:rPr>
              <a:t>Source: Tourism Economics</a:t>
            </a:r>
          </a:p>
        </p:txBody>
      </p:sp>
    </p:spTree>
    <p:extLst>
      <p:ext uri="{BB962C8B-B14F-4D97-AF65-F5344CB8AC3E}">
        <p14:creationId xmlns:p14="http://schemas.microsoft.com/office/powerpoint/2010/main" val="2291314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7 CuadroTexto">
            <a:extLst>
              <a:ext uri="{FF2B5EF4-FFF2-40B4-BE49-F238E27FC236}">
                <a16:creationId xmlns:a16="http://schemas.microsoft.com/office/drawing/2014/main" id="{FC0665DD-7B1D-44E9-A4BC-52DA626203AA}"/>
              </a:ext>
            </a:extLst>
          </p:cNvPr>
          <p:cNvSpPr txBox="1"/>
          <p:nvPr/>
        </p:nvSpPr>
        <p:spPr>
          <a:xfrm>
            <a:off x="631921" y="2587540"/>
            <a:ext cx="2285369" cy="2474139"/>
          </a:xfrm>
          <a:prstGeom prst="rect">
            <a:avLst/>
          </a:prstGeom>
          <a:noFill/>
        </p:spPr>
        <p:txBody>
          <a:bodyPr wrap="square">
            <a:spAutoFit/>
          </a:bodyPr>
          <a:lstStyle/>
          <a:p>
            <a:pPr>
              <a:lnSpc>
                <a:spcPct val="120000"/>
              </a:lnSpc>
              <a:defRPr/>
            </a:pPr>
            <a:r>
              <a:rPr lang="en-US" sz="1000" dirty="0">
                <a:latin typeface="Lato" panose="020F0502020204030203"/>
                <a:ea typeface="Lato" charset="0"/>
                <a:cs typeface="Lato" charset="0"/>
              </a:rPr>
              <a:t>Room revenue growth was strongest in Q1, increasing 7.5%, supported by growth of 5% in room demand. Room revenue reached $52 million in the quarter.</a:t>
            </a:r>
          </a:p>
          <a:p>
            <a:pPr>
              <a:lnSpc>
                <a:spcPct val="120000"/>
              </a:lnSpc>
              <a:defRPr/>
            </a:pPr>
            <a:endParaRPr lang="en-US" sz="1000" dirty="0">
              <a:latin typeface="Lato" panose="020F0502020204030203"/>
              <a:ea typeface="Lato" charset="0"/>
              <a:cs typeface="Lato" charset="0"/>
            </a:endParaRPr>
          </a:p>
          <a:p>
            <a:pPr>
              <a:lnSpc>
                <a:spcPct val="120000"/>
              </a:lnSpc>
              <a:defRPr/>
            </a:pPr>
            <a:r>
              <a:rPr lang="en-US" sz="1000" dirty="0">
                <a:latin typeface="Lato" panose="020F0502020204030203"/>
                <a:ea typeface="Lato" charset="0"/>
                <a:cs typeface="Lato" charset="0"/>
              </a:rPr>
              <a:t>Room revenue increased by $3.65 million in Q1—the largest increase in any quarter of 2019.</a:t>
            </a:r>
          </a:p>
          <a:p>
            <a:pPr>
              <a:lnSpc>
                <a:spcPct val="120000"/>
              </a:lnSpc>
              <a:defRPr/>
            </a:pPr>
            <a:endParaRPr lang="en-US" sz="1000" dirty="0">
              <a:latin typeface="Lato" panose="020F0502020204030203"/>
              <a:ea typeface="Lato" charset="0"/>
              <a:cs typeface="Lato" charset="0"/>
            </a:endParaRPr>
          </a:p>
          <a:p>
            <a:pPr>
              <a:lnSpc>
                <a:spcPct val="120000"/>
              </a:lnSpc>
              <a:defRPr/>
            </a:pPr>
            <a:r>
              <a:rPr lang="en-US" sz="1000" dirty="0">
                <a:latin typeface="Lato" panose="020F0502020204030203"/>
                <a:ea typeface="Lato" charset="0"/>
                <a:cs typeface="Lato" charset="0"/>
              </a:rPr>
              <a:t>After a strong Q3 in 2018, room revenue growth moderated  in  Q3 of 2019.</a:t>
            </a:r>
          </a:p>
        </p:txBody>
      </p:sp>
      <p:sp>
        <p:nvSpPr>
          <p:cNvPr id="16" name="TextBox 15">
            <a:extLst>
              <a:ext uri="{FF2B5EF4-FFF2-40B4-BE49-F238E27FC236}">
                <a16:creationId xmlns:a16="http://schemas.microsoft.com/office/drawing/2014/main" id="{548DB29D-78ED-4EDB-ABFD-93D8FBBC2FC4}"/>
              </a:ext>
            </a:extLst>
          </p:cNvPr>
          <p:cNvSpPr txBox="1"/>
          <p:nvPr/>
        </p:nvSpPr>
        <p:spPr>
          <a:xfrm>
            <a:off x="639647" y="1181968"/>
            <a:ext cx="4555287" cy="333425"/>
          </a:xfrm>
          <a:prstGeom prst="rect">
            <a:avLst/>
          </a:prstGeom>
          <a:noFill/>
          <a:ln>
            <a:noFill/>
          </a:ln>
        </p:spPr>
        <p:txBody>
          <a:bodyPr wrap="square" lIns="0" tIns="0" rIns="0" bIns="0" rtlCol="0" anchor="ctr" anchorCtr="0">
            <a:spAutoFit/>
          </a:bodyPr>
          <a:lstStyle/>
          <a:p>
            <a:pPr>
              <a:lnSpc>
                <a:spcPts val="2625"/>
              </a:lnSpc>
            </a:pPr>
            <a:r>
              <a:rPr lang="en-US" sz="2400" b="1" cap="all" dirty="0">
                <a:solidFill>
                  <a:srgbClr val="002060"/>
                </a:solidFill>
                <a:latin typeface="Lato Black" panose="020F0A02020204030203" pitchFamily="34" charset="0"/>
              </a:rPr>
              <a:t>Seasonality of spending</a:t>
            </a:r>
          </a:p>
        </p:txBody>
      </p:sp>
      <p:sp>
        <p:nvSpPr>
          <p:cNvPr id="17" name="TextBox 16">
            <a:extLst>
              <a:ext uri="{FF2B5EF4-FFF2-40B4-BE49-F238E27FC236}">
                <a16:creationId xmlns:a16="http://schemas.microsoft.com/office/drawing/2014/main" id="{0C836348-A2DB-4E70-BC60-6DEF9D078ECD}"/>
              </a:ext>
            </a:extLst>
          </p:cNvPr>
          <p:cNvSpPr txBox="1"/>
          <p:nvPr/>
        </p:nvSpPr>
        <p:spPr>
          <a:xfrm>
            <a:off x="647700" y="1535949"/>
            <a:ext cx="2987807" cy="230832"/>
          </a:xfrm>
          <a:prstGeom prst="rect">
            <a:avLst/>
          </a:prstGeom>
          <a:noFill/>
        </p:spPr>
        <p:txBody>
          <a:bodyPr wrap="square" lIns="0" tIns="0" rIns="0" bIns="0" rtlCol="0">
            <a:spAutoFit/>
          </a:bodyPr>
          <a:lstStyle/>
          <a:p>
            <a:r>
              <a:rPr lang="en-US" sz="1500" dirty="0">
                <a:solidFill>
                  <a:schemeClr val="tx1">
                    <a:lumMod val="50000"/>
                    <a:lumOff val="50000"/>
                  </a:schemeClr>
                </a:solidFill>
                <a:latin typeface="Lato" panose="020B0604020202020204" charset="0"/>
                <a:ea typeface="Lato" panose="020B0604020202020204" charset="0"/>
                <a:cs typeface="Lato" panose="020B0604020202020204" charset="0"/>
              </a:rPr>
              <a:t>Lodging revenue by quarter</a:t>
            </a:r>
          </a:p>
        </p:txBody>
      </p:sp>
      <p:sp>
        <p:nvSpPr>
          <p:cNvPr id="18" name="TextBox 17">
            <a:extLst>
              <a:ext uri="{FF2B5EF4-FFF2-40B4-BE49-F238E27FC236}">
                <a16:creationId xmlns:a16="http://schemas.microsoft.com/office/drawing/2014/main" id="{122AF333-F392-4F46-A0F5-6BBCD2C70259}"/>
              </a:ext>
            </a:extLst>
          </p:cNvPr>
          <p:cNvSpPr txBox="1"/>
          <p:nvPr/>
        </p:nvSpPr>
        <p:spPr>
          <a:xfrm>
            <a:off x="4178227" y="2522315"/>
            <a:ext cx="3217171" cy="261610"/>
          </a:xfrm>
          <a:prstGeom prst="rect">
            <a:avLst/>
          </a:prstGeom>
          <a:noFill/>
        </p:spPr>
        <p:txBody>
          <a:bodyPr wrap="square" rtlCol="0">
            <a:spAutoFit/>
          </a:bodyPr>
          <a:lstStyle/>
          <a:p>
            <a:pPr>
              <a:defRPr/>
            </a:pPr>
            <a:r>
              <a:rPr lang="en-US" sz="1100" b="1" dirty="0">
                <a:solidFill>
                  <a:schemeClr val="accent5">
                    <a:lumMod val="50000"/>
                  </a:schemeClr>
                </a:solidFill>
                <a:latin typeface="Lato" panose="020F0502020204030203"/>
                <a:ea typeface="Lato" charset="0"/>
                <a:cs typeface="Lato" charset="0"/>
              </a:rPr>
              <a:t>Dane County room revenue (millions)</a:t>
            </a:r>
          </a:p>
        </p:txBody>
      </p:sp>
      <p:pic>
        <p:nvPicPr>
          <p:cNvPr id="3" name="Picture 2">
            <a:extLst>
              <a:ext uri="{FF2B5EF4-FFF2-40B4-BE49-F238E27FC236}">
                <a16:creationId xmlns:a16="http://schemas.microsoft.com/office/drawing/2014/main" id="{6E5390AC-9B89-48F0-BEC9-44354E80C94E}"/>
              </a:ext>
            </a:extLst>
          </p:cNvPr>
          <p:cNvPicPr/>
          <p:nvPr/>
        </p:nvPicPr>
        <p:blipFill>
          <a:blip r:embed="rId2"/>
          <a:stretch>
            <a:fillRect/>
          </a:stretch>
        </p:blipFill>
        <p:spPr>
          <a:xfrm>
            <a:off x="4178227" y="2840993"/>
            <a:ext cx="4328687" cy="2597213"/>
          </a:xfrm>
          <a:prstGeom prst="rect">
            <a:avLst/>
          </a:prstGeom>
        </p:spPr>
      </p:pic>
      <p:sp>
        <p:nvSpPr>
          <p:cNvPr id="7" name="TextBox 6">
            <a:extLst>
              <a:ext uri="{FF2B5EF4-FFF2-40B4-BE49-F238E27FC236}">
                <a16:creationId xmlns:a16="http://schemas.microsoft.com/office/drawing/2014/main" id="{8A86A02C-64C8-47AB-B0DF-52C7825FB1D9}"/>
              </a:ext>
            </a:extLst>
          </p:cNvPr>
          <p:cNvSpPr txBox="1"/>
          <p:nvPr/>
        </p:nvSpPr>
        <p:spPr>
          <a:xfrm>
            <a:off x="4515760" y="5399556"/>
            <a:ext cx="3991154" cy="207749"/>
          </a:xfrm>
          <a:prstGeom prst="rect">
            <a:avLst/>
          </a:prstGeom>
          <a:noFill/>
        </p:spPr>
        <p:txBody>
          <a:bodyPr wrap="square" rtlCol="0">
            <a:spAutoFit/>
          </a:bodyPr>
          <a:lstStyle/>
          <a:p>
            <a:r>
              <a:rPr lang="en-US" sz="750" dirty="0">
                <a:solidFill>
                  <a:schemeClr val="tx1">
                    <a:lumMod val="50000"/>
                    <a:lumOff val="50000"/>
                  </a:schemeClr>
                </a:solidFill>
                <a:latin typeface="lato" panose="020F0502020204030203"/>
                <a:cs typeface="Arial" panose="020B0604020202020204" pitchFamily="34" charset="0"/>
              </a:rPr>
              <a:t>Source: Tourism Economics</a:t>
            </a:r>
          </a:p>
        </p:txBody>
      </p:sp>
    </p:spTree>
    <p:extLst>
      <p:ext uri="{BB962C8B-B14F-4D97-AF65-F5344CB8AC3E}">
        <p14:creationId xmlns:p14="http://schemas.microsoft.com/office/powerpoint/2010/main" val="391010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8FDE9DB7-6048-4980-8DB1-45129BB3E428}"/>
              </a:ext>
            </a:extLst>
          </p:cNvPr>
          <p:cNvSpPr txBox="1"/>
          <p:nvPr/>
        </p:nvSpPr>
        <p:spPr>
          <a:xfrm>
            <a:off x="572130" y="2376491"/>
            <a:ext cx="3999870" cy="384721"/>
          </a:xfrm>
          <a:prstGeom prst="rect">
            <a:avLst/>
          </a:prstGeom>
          <a:noFill/>
        </p:spPr>
        <p:txBody>
          <a:bodyPr wrap="square" rtlCol="0">
            <a:spAutoFit/>
          </a:bodyPr>
          <a:lstStyle/>
          <a:p>
            <a:pPr lvl="0">
              <a:defRPr/>
            </a:pPr>
            <a:r>
              <a:rPr lang="en-US" sz="1100" b="1" dirty="0">
                <a:solidFill>
                  <a:srgbClr val="5B9BD5">
                    <a:lumMod val="50000"/>
                  </a:srgbClr>
                </a:solidFill>
                <a:latin typeface="Lato" panose="020F0502020204030203" pitchFamily="34" charset="0"/>
                <a:ea typeface="Lato" charset="0"/>
                <a:cs typeface="Lato" charset="0"/>
              </a:rPr>
              <a:t>Dane County quarterly visitor spending</a:t>
            </a:r>
          </a:p>
          <a:p>
            <a:pPr lvl="0">
              <a:defRPr/>
            </a:pPr>
            <a:r>
              <a:rPr lang="en-US" sz="800" b="1" dirty="0">
                <a:solidFill>
                  <a:prstClr val="black"/>
                </a:solidFill>
                <a:latin typeface="Lato" panose="020F0502020204030203" pitchFamily="34" charset="0"/>
                <a:ea typeface="Lato" charset="0"/>
                <a:cs typeface="Lato" charset="0"/>
              </a:rPr>
              <a:t>Amounts in millions of dollars</a:t>
            </a:r>
          </a:p>
        </p:txBody>
      </p:sp>
      <p:sp>
        <p:nvSpPr>
          <p:cNvPr id="3" name="TextBox 2">
            <a:extLst>
              <a:ext uri="{FF2B5EF4-FFF2-40B4-BE49-F238E27FC236}">
                <a16:creationId xmlns:a16="http://schemas.microsoft.com/office/drawing/2014/main" id="{8623EC9D-F002-42A0-ABA3-01B1273D65BE}"/>
              </a:ext>
            </a:extLst>
          </p:cNvPr>
          <p:cNvSpPr txBox="1"/>
          <p:nvPr/>
        </p:nvSpPr>
        <p:spPr>
          <a:xfrm>
            <a:off x="4504483" y="2363269"/>
            <a:ext cx="2848988" cy="384721"/>
          </a:xfrm>
          <a:prstGeom prst="rect">
            <a:avLst/>
          </a:prstGeom>
          <a:noFill/>
        </p:spPr>
        <p:txBody>
          <a:bodyPr wrap="square" rtlCol="0">
            <a:spAutoFit/>
          </a:bodyPr>
          <a:lstStyle/>
          <a:p>
            <a:pPr>
              <a:defRPr/>
            </a:pPr>
            <a:r>
              <a:rPr lang="en-US" sz="1100" b="1" dirty="0">
                <a:solidFill>
                  <a:schemeClr val="accent5">
                    <a:lumMod val="50000"/>
                  </a:schemeClr>
                </a:solidFill>
                <a:latin typeface="Lato" panose="020F0502020204030203" pitchFamily="34" charset="0"/>
                <a:ea typeface="Lato" charset="0"/>
                <a:cs typeface="Lato" charset="0"/>
              </a:rPr>
              <a:t>Visitor spending by quarter</a:t>
            </a:r>
          </a:p>
          <a:p>
            <a:pPr>
              <a:defRPr/>
            </a:pPr>
            <a:r>
              <a:rPr lang="en-US" sz="800" b="1" dirty="0">
                <a:latin typeface="Lato" panose="020F0502020204030203" pitchFamily="34" charset="0"/>
                <a:ea typeface="Lato" charset="0"/>
                <a:cs typeface="Lato" charset="0"/>
              </a:rPr>
              <a:t>Amounts in millions of nominal dollars</a:t>
            </a:r>
          </a:p>
        </p:txBody>
      </p:sp>
      <p:sp>
        <p:nvSpPr>
          <p:cNvPr id="11" name="TextBox 10">
            <a:extLst>
              <a:ext uri="{FF2B5EF4-FFF2-40B4-BE49-F238E27FC236}">
                <a16:creationId xmlns:a16="http://schemas.microsoft.com/office/drawing/2014/main" id="{458F2848-9170-4B1C-B5DF-3353E6382323}"/>
              </a:ext>
            </a:extLst>
          </p:cNvPr>
          <p:cNvSpPr txBox="1"/>
          <p:nvPr/>
        </p:nvSpPr>
        <p:spPr>
          <a:xfrm>
            <a:off x="1327274" y="4105497"/>
            <a:ext cx="642731" cy="230832"/>
          </a:xfrm>
          <a:prstGeom prst="rect">
            <a:avLst/>
          </a:prstGeom>
          <a:noFill/>
        </p:spPr>
        <p:txBody>
          <a:bodyPr wrap="square" rtlCol="0">
            <a:spAutoFit/>
          </a:bodyPr>
          <a:lstStyle/>
          <a:p>
            <a:pPr algn="ctr">
              <a:defRPr/>
            </a:pPr>
            <a:r>
              <a:rPr lang="en-US" sz="900" b="1" dirty="0">
                <a:solidFill>
                  <a:schemeClr val="bg1"/>
                </a:solidFill>
                <a:latin typeface="Lato" panose="020F0502020204030203" pitchFamily="34" charset="0"/>
                <a:ea typeface="Lato" charset="0"/>
                <a:cs typeface="Lato" charset="0"/>
              </a:rPr>
              <a:t>Leisure</a:t>
            </a:r>
          </a:p>
        </p:txBody>
      </p:sp>
      <p:sp>
        <p:nvSpPr>
          <p:cNvPr id="12" name="TextBox 11">
            <a:extLst>
              <a:ext uri="{FF2B5EF4-FFF2-40B4-BE49-F238E27FC236}">
                <a16:creationId xmlns:a16="http://schemas.microsoft.com/office/drawing/2014/main" id="{BAEA6EC2-3F98-4013-B9BC-79844862560C}"/>
              </a:ext>
            </a:extLst>
          </p:cNvPr>
          <p:cNvSpPr txBox="1"/>
          <p:nvPr/>
        </p:nvSpPr>
        <p:spPr>
          <a:xfrm>
            <a:off x="2526044" y="3163938"/>
            <a:ext cx="642731" cy="230832"/>
          </a:xfrm>
          <a:prstGeom prst="rect">
            <a:avLst/>
          </a:prstGeom>
          <a:noFill/>
        </p:spPr>
        <p:txBody>
          <a:bodyPr wrap="square" rtlCol="0">
            <a:spAutoFit/>
          </a:bodyPr>
          <a:lstStyle/>
          <a:p>
            <a:pPr algn="ctr">
              <a:defRPr/>
            </a:pPr>
            <a:r>
              <a:rPr lang="en-US" sz="900" b="1" dirty="0">
                <a:solidFill>
                  <a:schemeClr val="bg1"/>
                </a:solidFill>
                <a:latin typeface="Lato" panose="020F0502020204030203" pitchFamily="34" charset="0"/>
                <a:ea typeface="Lato" charset="0"/>
                <a:cs typeface="Lato" charset="0"/>
              </a:rPr>
              <a:t>Day</a:t>
            </a:r>
          </a:p>
        </p:txBody>
      </p:sp>
      <p:sp>
        <p:nvSpPr>
          <p:cNvPr id="13" name="TextBox 12">
            <a:extLst>
              <a:ext uri="{FF2B5EF4-FFF2-40B4-BE49-F238E27FC236}">
                <a16:creationId xmlns:a16="http://schemas.microsoft.com/office/drawing/2014/main" id="{259B0F24-A18B-4C1B-A6CE-DD6581331950}"/>
              </a:ext>
            </a:extLst>
          </p:cNvPr>
          <p:cNvSpPr txBox="1"/>
          <p:nvPr/>
        </p:nvSpPr>
        <p:spPr>
          <a:xfrm>
            <a:off x="3745282" y="4105497"/>
            <a:ext cx="720378" cy="230832"/>
          </a:xfrm>
          <a:prstGeom prst="rect">
            <a:avLst/>
          </a:prstGeom>
          <a:noFill/>
        </p:spPr>
        <p:txBody>
          <a:bodyPr wrap="square" rtlCol="0">
            <a:spAutoFit/>
          </a:bodyPr>
          <a:lstStyle/>
          <a:p>
            <a:pPr algn="ctr">
              <a:defRPr/>
            </a:pPr>
            <a:r>
              <a:rPr lang="en-US" sz="900" b="1" dirty="0">
                <a:solidFill>
                  <a:schemeClr val="bg1"/>
                </a:solidFill>
                <a:latin typeface="Lato" panose="020F0502020204030203" pitchFamily="34" charset="0"/>
                <a:ea typeface="Lato" charset="0"/>
                <a:cs typeface="Lato" charset="0"/>
              </a:rPr>
              <a:t>Domestic</a:t>
            </a:r>
          </a:p>
        </p:txBody>
      </p:sp>
      <p:sp>
        <p:nvSpPr>
          <p:cNvPr id="14" name="TextBox 13">
            <a:extLst>
              <a:ext uri="{FF2B5EF4-FFF2-40B4-BE49-F238E27FC236}">
                <a16:creationId xmlns:a16="http://schemas.microsoft.com/office/drawing/2014/main" id="{8A944B0A-B9D2-4B9F-ACED-51B66917BB80}"/>
              </a:ext>
            </a:extLst>
          </p:cNvPr>
          <p:cNvSpPr txBox="1"/>
          <p:nvPr/>
        </p:nvSpPr>
        <p:spPr>
          <a:xfrm>
            <a:off x="1327273" y="2977790"/>
            <a:ext cx="642731" cy="230832"/>
          </a:xfrm>
          <a:prstGeom prst="rect">
            <a:avLst/>
          </a:prstGeom>
          <a:noFill/>
        </p:spPr>
        <p:txBody>
          <a:bodyPr wrap="square" rtlCol="0">
            <a:spAutoFit/>
          </a:bodyPr>
          <a:lstStyle/>
          <a:p>
            <a:pPr algn="ctr">
              <a:defRPr/>
            </a:pPr>
            <a:r>
              <a:rPr lang="en-US" sz="900" b="1" dirty="0">
                <a:solidFill>
                  <a:schemeClr val="bg1"/>
                </a:solidFill>
                <a:latin typeface="Lato" panose="020F0502020204030203" pitchFamily="34" charset="0"/>
                <a:ea typeface="Lato" charset="0"/>
                <a:cs typeface="Lato" charset="0"/>
              </a:rPr>
              <a:t>Business</a:t>
            </a:r>
          </a:p>
        </p:txBody>
      </p:sp>
      <p:sp>
        <p:nvSpPr>
          <p:cNvPr id="15" name="TextBox 14">
            <a:extLst>
              <a:ext uri="{FF2B5EF4-FFF2-40B4-BE49-F238E27FC236}">
                <a16:creationId xmlns:a16="http://schemas.microsoft.com/office/drawing/2014/main" id="{AD51F197-26D8-4487-A9BC-1FD08C592E30}"/>
              </a:ext>
            </a:extLst>
          </p:cNvPr>
          <p:cNvSpPr txBox="1"/>
          <p:nvPr/>
        </p:nvSpPr>
        <p:spPr>
          <a:xfrm>
            <a:off x="2480378" y="4336329"/>
            <a:ext cx="782491" cy="230832"/>
          </a:xfrm>
          <a:prstGeom prst="rect">
            <a:avLst/>
          </a:prstGeom>
          <a:noFill/>
        </p:spPr>
        <p:txBody>
          <a:bodyPr wrap="square" rtlCol="0">
            <a:spAutoFit/>
          </a:bodyPr>
          <a:lstStyle/>
          <a:p>
            <a:pPr algn="ctr">
              <a:defRPr/>
            </a:pPr>
            <a:r>
              <a:rPr lang="en-US" sz="900" b="1" dirty="0">
                <a:solidFill>
                  <a:schemeClr val="bg1"/>
                </a:solidFill>
                <a:latin typeface="Lato" panose="020F0502020204030203" pitchFamily="34" charset="0"/>
                <a:ea typeface="Lato" charset="0"/>
                <a:cs typeface="Lato" charset="0"/>
              </a:rPr>
              <a:t>Overnight</a:t>
            </a:r>
          </a:p>
        </p:txBody>
      </p:sp>
      <p:sp>
        <p:nvSpPr>
          <p:cNvPr id="16" name="TextBox 15">
            <a:extLst>
              <a:ext uri="{FF2B5EF4-FFF2-40B4-BE49-F238E27FC236}">
                <a16:creationId xmlns:a16="http://schemas.microsoft.com/office/drawing/2014/main" id="{26E70410-0E98-4994-9BEC-41B664D3ADEA}"/>
              </a:ext>
            </a:extLst>
          </p:cNvPr>
          <p:cNvSpPr txBox="1"/>
          <p:nvPr/>
        </p:nvSpPr>
        <p:spPr>
          <a:xfrm>
            <a:off x="3659067" y="2876628"/>
            <a:ext cx="845416" cy="369332"/>
          </a:xfrm>
          <a:prstGeom prst="rect">
            <a:avLst/>
          </a:prstGeom>
          <a:noFill/>
        </p:spPr>
        <p:txBody>
          <a:bodyPr wrap="square" rtlCol="0">
            <a:spAutoFit/>
          </a:bodyPr>
          <a:lstStyle/>
          <a:p>
            <a:pPr algn="ctr">
              <a:defRPr/>
            </a:pPr>
            <a:r>
              <a:rPr lang="en-US" sz="900" b="1" dirty="0">
                <a:solidFill>
                  <a:schemeClr val="bg1"/>
                </a:solidFill>
                <a:latin typeface="Lato" panose="020F0502020204030203" pitchFamily="34" charset="0"/>
                <a:ea typeface="Lato" charset="0"/>
                <a:cs typeface="Lato" charset="0"/>
              </a:rPr>
              <a:t>International</a:t>
            </a:r>
          </a:p>
        </p:txBody>
      </p:sp>
      <p:sp>
        <p:nvSpPr>
          <p:cNvPr id="19" name="TextBox 18">
            <a:extLst>
              <a:ext uri="{FF2B5EF4-FFF2-40B4-BE49-F238E27FC236}">
                <a16:creationId xmlns:a16="http://schemas.microsoft.com/office/drawing/2014/main" id="{12990452-C11B-439E-A24D-DBD94953F3BA}"/>
              </a:ext>
            </a:extLst>
          </p:cNvPr>
          <p:cNvSpPr txBox="1"/>
          <p:nvPr/>
        </p:nvSpPr>
        <p:spPr>
          <a:xfrm>
            <a:off x="639647" y="1181968"/>
            <a:ext cx="4555287" cy="333425"/>
          </a:xfrm>
          <a:prstGeom prst="rect">
            <a:avLst/>
          </a:prstGeom>
          <a:noFill/>
          <a:ln>
            <a:noFill/>
          </a:ln>
        </p:spPr>
        <p:txBody>
          <a:bodyPr wrap="square" lIns="0" tIns="0" rIns="0" bIns="0" rtlCol="0" anchor="ctr" anchorCtr="0">
            <a:spAutoFit/>
          </a:bodyPr>
          <a:lstStyle/>
          <a:p>
            <a:pPr>
              <a:lnSpc>
                <a:spcPts val="2625"/>
              </a:lnSpc>
            </a:pPr>
            <a:r>
              <a:rPr lang="en-US" sz="2400" b="1" cap="all" dirty="0">
                <a:solidFill>
                  <a:srgbClr val="002060"/>
                </a:solidFill>
                <a:latin typeface="Lato Black" panose="020F0A02020204030203" pitchFamily="34" charset="0"/>
              </a:rPr>
              <a:t>Seasonality of SPENDING</a:t>
            </a:r>
          </a:p>
        </p:txBody>
      </p:sp>
      <p:sp>
        <p:nvSpPr>
          <p:cNvPr id="20" name="TextBox 19">
            <a:extLst>
              <a:ext uri="{FF2B5EF4-FFF2-40B4-BE49-F238E27FC236}">
                <a16:creationId xmlns:a16="http://schemas.microsoft.com/office/drawing/2014/main" id="{70D0832F-BAB4-47AB-BCE2-3AB6668BF7CC}"/>
              </a:ext>
            </a:extLst>
          </p:cNvPr>
          <p:cNvSpPr txBox="1"/>
          <p:nvPr/>
        </p:nvSpPr>
        <p:spPr>
          <a:xfrm>
            <a:off x="678893" y="1559464"/>
            <a:ext cx="3183322" cy="230832"/>
          </a:xfrm>
          <a:prstGeom prst="rect">
            <a:avLst/>
          </a:prstGeom>
          <a:noFill/>
        </p:spPr>
        <p:txBody>
          <a:bodyPr wrap="square" lIns="0" tIns="0" rIns="0" bIns="0" rtlCol="0">
            <a:spAutoFit/>
          </a:bodyPr>
          <a:lstStyle/>
          <a:p>
            <a:r>
              <a:rPr lang="en-US" sz="1500" dirty="0">
                <a:solidFill>
                  <a:schemeClr val="tx1">
                    <a:lumMod val="50000"/>
                    <a:lumOff val="50000"/>
                  </a:schemeClr>
                </a:solidFill>
                <a:latin typeface="Lato" panose="020B0604020202020204" charset="0"/>
                <a:ea typeface="Lato" panose="020B0604020202020204" charset="0"/>
                <a:cs typeface="Lato" panose="020B0604020202020204" charset="0"/>
              </a:rPr>
              <a:t>Visitor spending by quarter</a:t>
            </a:r>
          </a:p>
        </p:txBody>
      </p:sp>
      <p:pic>
        <p:nvPicPr>
          <p:cNvPr id="5" name="Picture 4">
            <a:extLst>
              <a:ext uri="{FF2B5EF4-FFF2-40B4-BE49-F238E27FC236}">
                <a16:creationId xmlns:a16="http://schemas.microsoft.com/office/drawing/2014/main" id="{F305EAC9-3637-4212-A5B0-FCB8BCA9A80A}"/>
              </a:ext>
            </a:extLst>
          </p:cNvPr>
          <p:cNvPicPr/>
          <p:nvPr/>
        </p:nvPicPr>
        <p:blipFill>
          <a:blip r:embed="rId2"/>
          <a:stretch>
            <a:fillRect/>
          </a:stretch>
        </p:blipFill>
        <p:spPr>
          <a:xfrm>
            <a:off x="4619898" y="2825750"/>
            <a:ext cx="4108450" cy="1206500"/>
          </a:xfrm>
          <a:prstGeom prst="rect">
            <a:avLst/>
          </a:prstGeom>
        </p:spPr>
      </p:pic>
      <p:pic>
        <p:nvPicPr>
          <p:cNvPr id="6" name="Picture 5">
            <a:extLst>
              <a:ext uri="{FF2B5EF4-FFF2-40B4-BE49-F238E27FC236}">
                <a16:creationId xmlns:a16="http://schemas.microsoft.com/office/drawing/2014/main" id="{82931747-E3FC-4917-979F-D58A2655BF08}"/>
              </a:ext>
            </a:extLst>
          </p:cNvPr>
          <p:cNvPicPr/>
          <p:nvPr/>
        </p:nvPicPr>
        <p:blipFill>
          <a:blip r:embed="rId3"/>
          <a:stretch>
            <a:fillRect/>
          </a:stretch>
        </p:blipFill>
        <p:spPr>
          <a:xfrm>
            <a:off x="572129" y="2932554"/>
            <a:ext cx="3514145" cy="2108076"/>
          </a:xfrm>
          <a:prstGeom prst="rect">
            <a:avLst/>
          </a:prstGeom>
        </p:spPr>
      </p:pic>
      <p:sp>
        <p:nvSpPr>
          <p:cNvPr id="17" name="TextBox 16">
            <a:extLst>
              <a:ext uri="{FF2B5EF4-FFF2-40B4-BE49-F238E27FC236}">
                <a16:creationId xmlns:a16="http://schemas.microsoft.com/office/drawing/2014/main" id="{345CAC87-7CCB-4141-82A2-54FA899A7F96}"/>
              </a:ext>
            </a:extLst>
          </p:cNvPr>
          <p:cNvSpPr txBox="1"/>
          <p:nvPr/>
        </p:nvSpPr>
        <p:spPr>
          <a:xfrm>
            <a:off x="4581113" y="4289526"/>
            <a:ext cx="3991154" cy="207749"/>
          </a:xfrm>
          <a:prstGeom prst="rect">
            <a:avLst/>
          </a:prstGeom>
          <a:noFill/>
        </p:spPr>
        <p:txBody>
          <a:bodyPr wrap="square" rtlCol="0">
            <a:spAutoFit/>
          </a:bodyPr>
          <a:lstStyle/>
          <a:p>
            <a:r>
              <a:rPr lang="en-US" sz="750" dirty="0">
                <a:solidFill>
                  <a:schemeClr val="tx1">
                    <a:lumMod val="50000"/>
                    <a:lumOff val="50000"/>
                  </a:schemeClr>
                </a:solidFill>
                <a:latin typeface="lato" panose="020F0502020204030203"/>
                <a:cs typeface="Arial" panose="020B0604020202020204" pitchFamily="34" charset="0"/>
              </a:rPr>
              <a:t>Source: Tourism Economics</a:t>
            </a:r>
          </a:p>
        </p:txBody>
      </p:sp>
    </p:spTree>
    <p:extLst>
      <p:ext uri="{BB962C8B-B14F-4D97-AF65-F5344CB8AC3E}">
        <p14:creationId xmlns:p14="http://schemas.microsoft.com/office/powerpoint/2010/main" val="1765354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7 CuadroTexto">
            <a:extLst>
              <a:ext uri="{FF2B5EF4-FFF2-40B4-BE49-F238E27FC236}">
                <a16:creationId xmlns:a16="http://schemas.microsoft.com/office/drawing/2014/main" id="{FC0665DD-7B1D-44E9-A4BC-52DA626203AA}"/>
              </a:ext>
            </a:extLst>
          </p:cNvPr>
          <p:cNvSpPr txBox="1"/>
          <p:nvPr/>
        </p:nvSpPr>
        <p:spPr>
          <a:xfrm>
            <a:off x="631921" y="2587540"/>
            <a:ext cx="2515040" cy="2289473"/>
          </a:xfrm>
          <a:prstGeom prst="rect">
            <a:avLst/>
          </a:prstGeom>
          <a:noFill/>
        </p:spPr>
        <p:txBody>
          <a:bodyPr wrap="square">
            <a:spAutoFit/>
          </a:bodyPr>
          <a:lstStyle/>
          <a:p>
            <a:pPr>
              <a:lnSpc>
                <a:spcPct val="120000"/>
              </a:lnSpc>
              <a:defRPr/>
            </a:pPr>
            <a:r>
              <a:rPr lang="en-US" sz="1000" dirty="0">
                <a:latin typeface="Lato" panose="020F0502020204030203"/>
                <a:ea typeface="Lato" charset="0"/>
                <a:cs typeface="Lato" charset="0"/>
              </a:rPr>
              <a:t>Visitor spending was strongest in the 1</a:t>
            </a:r>
            <a:r>
              <a:rPr lang="en-US" sz="1000" baseline="30000" dirty="0">
                <a:latin typeface="Lato" panose="020F0502020204030203"/>
                <a:ea typeface="Lato" charset="0"/>
                <a:cs typeface="Lato" charset="0"/>
              </a:rPr>
              <a:t>st</a:t>
            </a:r>
            <a:r>
              <a:rPr lang="en-US" sz="1000" dirty="0">
                <a:latin typeface="Lato" panose="020F0502020204030203"/>
                <a:ea typeface="Lato" charset="0"/>
                <a:cs typeface="Lato" charset="0"/>
              </a:rPr>
              <a:t> half of the year with Q1 and Q2 growing 6.6% and 3.7%, respectively. </a:t>
            </a:r>
          </a:p>
          <a:p>
            <a:pPr>
              <a:lnSpc>
                <a:spcPct val="120000"/>
              </a:lnSpc>
              <a:defRPr/>
            </a:pPr>
            <a:endParaRPr lang="en-US" sz="1000" dirty="0">
              <a:latin typeface="Lato" panose="020F0502020204030203"/>
              <a:ea typeface="Lato" charset="0"/>
              <a:cs typeface="Lato" charset="0"/>
            </a:endParaRPr>
          </a:p>
          <a:p>
            <a:pPr>
              <a:lnSpc>
                <a:spcPct val="120000"/>
              </a:lnSpc>
              <a:defRPr/>
            </a:pPr>
            <a:r>
              <a:rPr lang="en-US" sz="1000" dirty="0">
                <a:latin typeface="Lato" panose="020F0502020204030203"/>
                <a:ea typeface="Lato" charset="0"/>
                <a:cs typeface="Lato" charset="0"/>
              </a:rPr>
              <a:t>Visitor spending reached $412 million in Q3, an increase of nearly $8.3 million.</a:t>
            </a:r>
          </a:p>
          <a:p>
            <a:pPr>
              <a:lnSpc>
                <a:spcPct val="120000"/>
              </a:lnSpc>
              <a:defRPr/>
            </a:pPr>
            <a:endParaRPr lang="en-US" sz="1000" dirty="0">
              <a:latin typeface="Lato" panose="020F0502020204030203"/>
              <a:ea typeface="Lato" charset="0"/>
              <a:cs typeface="Lato" charset="0"/>
            </a:endParaRPr>
          </a:p>
          <a:p>
            <a:pPr>
              <a:lnSpc>
                <a:spcPct val="120000"/>
              </a:lnSpc>
              <a:defRPr/>
            </a:pPr>
            <a:r>
              <a:rPr lang="en-US" sz="1000" dirty="0">
                <a:latin typeface="Lato" panose="020F0502020204030203"/>
                <a:ea typeface="Lato" charset="0"/>
                <a:cs typeface="Lato" charset="0"/>
              </a:rPr>
              <a:t>The largest spending growth was in Q1, increasing  by $16.5 million over Q1 2018 results. In both Q2 and Q4, visitor spending increased by around $12.8 million.</a:t>
            </a:r>
          </a:p>
        </p:txBody>
      </p:sp>
      <p:sp>
        <p:nvSpPr>
          <p:cNvPr id="16" name="TextBox 15">
            <a:extLst>
              <a:ext uri="{FF2B5EF4-FFF2-40B4-BE49-F238E27FC236}">
                <a16:creationId xmlns:a16="http://schemas.microsoft.com/office/drawing/2014/main" id="{548DB29D-78ED-4EDB-ABFD-93D8FBBC2FC4}"/>
              </a:ext>
            </a:extLst>
          </p:cNvPr>
          <p:cNvSpPr txBox="1"/>
          <p:nvPr/>
        </p:nvSpPr>
        <p:spPr>
          <a:xfrm>
            <a:off x="639647" y="1181968"/>
            <a:ext cx="4555287" cy="333425"/>
          </a:xfrm>
          <a:prstGeom prst="rect">
            <a:avLst/>
          </a:prstGeom>
          <a:noFill/>
          <a:ln>
            <a:noFill/>
          </a:ln>
        </p:spPr>
        <p:txBody>
          <a:bodyPr wrap="square" lIns="0" tIns="0" rIns="0" bIns="0" rtlCol="0" anchor="ctr" anchorCtr="0">
            <a:spAutoFit/>
          </a:bodyPr>
          <a:lstStyle/>
          <a:p>
            <a:pPr>
              <a:lnSpc>
                <a:spcPts val="2625"/>
              </a:lnSpc>
            </a:pPr>
            <a:r>
              <a:rPr lang="en-US" sz="2400" b="1" cap="all" dirty="0">
                <a:solidFill>
                  <a:srgbClr val="002060"/>
                </a:solidFill>
                <a:latin typeface="Lato Black" panose="020F0A02020204030203" pitchFamily="34" charset="0"/>
              </a:rPr>
              <a:t>Seasonality of spending</a:t>
            </a:r>
          </a:p>
        </p:txBody>
      </p:sp>
      <p:sp>
        <p:nvSpPr>
          <p:cNvPr id="17" name="TextBox 16">
            <a:extLst>
              <a:ext uri="{FF2B5EF4-FFF2-40B4-BE49-F238E27FC236}">
                <a16:creationId xmlns:a16="http://schemas.microsoft.com/office/drawing/2014/main" id="{0C836348-A2DB-4E70-BC60-6DEF9D078ECD}"/>
              </a:ext>
            </a:extLst>
          </p:cNvPr>
          <p:cNvSpPr txBox="1"/>
          <p:nvPr/>
        </p:nvSpPr>
        <p:spPr>
          <a:xfrm>
            <a:off x="647700" y="1535949"/>
            <a:ext cx="2987807" cy="230832"/>
          </a:xfrm>
          <a:prstGeom prst="rect">
            <a:avLst/>
          </a:prstGeom>
          <a:noFill/>
        </p:spPr>
        <p:txBody>
          <a:bodyPr wrap="square" lIns="0" tIns="0" rIns="0" bIns="0" rtlCol="0">
            <a:spAutoFit/>
          </a:bodyPr>
          <a:lstStyle/>
          <a:p>
            <a:r>
              <a:rPr lang="en-US" sz="1500" dirty="0">
                <a:solidFill>
                  <a:schemeClr val="tx1">
                    <a:lumMod val="50000"/>
                    <a:lumOff val="50000"/>
                  </a:schemeClr>
                </a:solidFill>
                <a:latin typeface="Lato" panose="020B0604020202020204" charset="0"/>
                <a:ea typeface="Lato" panose="020B0604020202020204" charset="0"/>
                <a:cs typeface="Lato" panose="020B0604020202020204" charset="0"/>
              </a:rPr>
              <a:t>Year-over-year growth rates</a:t>
            </a:r>
          </a:p>
        </p:txBody>
      </p:sp>
      <p:sp>
        <p:nvSpPr>
          <p:cNvPr id="18" name="TextBox 17">
            <a:extLst>
              <a:ext uri="{FF2B5EF4-FFF2-40B4-BE49-F238E27FC236}">
                <a16:creationId xmlns:a16="http://schemas.microsoft.com/office/drawing/2014/main" id="{122AF333-F392-4F46-A0F5-6BBCD2C70259}"/>
              </a:ext>
            </a:extLst>
          </p:cNvPr>
          <p:cNvSpPr txBox="1"/>
          <p:nvPr/>
        </p:nvSpPr>
        <p:spPr>
          <a:xfrm>
            <a:off x="4493307" y="2323303"/>
            <a:ext cx="3217171" cy="261610"/>
          </a:xfrm>
          <a:prstGeom prst="rect">
            <a:avLst/>
          </a:prstGeom>
          <a:noFill/>
        </p:spPr>
        <p:txBody>
          <a:bodyPr wrap="square" rtlCol="0">
            <a:spAutoFit/>
          </a:bodyPr>
          <a:lstStyle/>
          <a:p>
            <a:pPr>
              <a:defRPr/>
            </a:pPr>
            <a:r>
              <a:rPr lang="en-US" sz="1100" b="1" dirty="0">
                <a:solidFill>
                  <a:schemeClr val="accent5">
                    <a:lumMod val="50000"/>
                  </a:schemeClr>
                </a:solidFill>
                <a:latin typeface="Lato" panose="020F0502020204030203"/>
                <a:ea typeface="Lato" charset="0"/>
                <a:cs typeface="Lato" charset="0"/>
              </a:rPr>
              <a:t>Dane County y-o-y growth rates by quarter</a:t>
            </a:r>
          </a:p>
        </p:txBody>
      </p:sp>
      <p:pic>
        <p:nvPicPr>
          <p:cNvPr id="2" name="Picture 1">
            <a:extLst>
              <a:ext uri="{FF2B5EF4-FFF2-40B4-BE49-F238E27FC236}">
                <a16:creationId xmlns:a16="http://schemas.microsoft.com/office/drawing/2014/main" id="{AEB7BD41-E21E-4FC5-B75D-CC2EE712AA92}"/>
              </a:ext>
            </a:extLst>
          </p:cNvPr>
          <p:cNvPicPr/>
          <p:nvPr/>
        </p:nvPicPr>
        <p:blipFill>
          <a:blip r:embed="rId2"/>
          <a:stretch>
            <a:fillRect/>
          </a:stretch>
        </p:blipFill>
        <p:spPr>
          <a:xfrm>
            <a:off x="4493307" y="2674137"/>
            <a:ext cx="4072127" cy="2666956"/>
          </a:xfrm>
          <a:prstGeom prst="rect">
            <a:avLst/>
          </a:prstGeom>
        </p:spPr>
      </p:pic>
      <p:sp>
        <p:nvSpPr>
          <p:cNvPr id="7" name="TextBox 6">
            <a:extLst>
              <a:ext uri="{FF2B5EF4-FFF2-40B4-BE49-F238E27FC236}">
                <a16:creationId xmlns:a16="http://schemas.microsoft.com/office/drawing/2014/main" id="{350B79B6-1710-4F60-B1F0-25A8B58CEEBB}"/>
              </a:ext>
            </a:extLst>
          </p:cNvPr>
          <p:cNvSpPr txBox="1"/>
          <p:nvPr/>
        </p:nvSpPr>
        <p:spPr>
          <a:xfrm>
            <a:off x="4533793" y="5430317"/>
            <a:ext cx="3991154" cy="207749"/>
          </a:xfrm>
          <a:prstGeom prst="rect">
            <a:avLst/>
          </a:prstGeom>
          <a:noFill/>
        </p:spPr>
        <p:txBody>
          <a:bodyPr wrap="square" rtlCol="0">
            <a:spAutoFit/>
          </a:bodyPr>
          <a:lstStyle/>
          <a:p>
            <a:r>
              <a:rPr lang="en-US" sz="750" dirty="0">
                <a:solidFill>
                  <a:schemeClr val="tx1">
                    <a:lumMod val="50000"/>
                    <a:lumOff val="50000"/>
                  </a:schemeClr>
                </a:solidFill>
                <a:latin typeface="lato" panose="020F0502020204030203"/>
                <a:cs typeface="Arial" panose="020B0604020202020204" pitchFamily="34" charset="0"/>
              </a:rPr>
              <a:t>Source: Tourism Economics</a:t>
            </a:r>
          </a:p>
        </p:txBody>
      </p:sp>
    </p:spTree>
    <p:extLst>
      <p:ext uri="{BB962C8B-B14F-4D97-AF65-F5344CB8AC3E}">
        <p14:creationId xmlns:p14="http://schemas.microsoft.com/office/powerpoint/2010/main" val="2909537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7DBC50-EC4B-4EEB-B40D-FBE76E848389}"/>
              </a:ext>
            </a:extLst>
          </p:cNvPr>
          <p:cNvSpPr/>
          <p:nvPr/>
        </p:nvSpPr>
        <p:spPr>
          <a:xfrm>
            <a:off x="0" y="1704896"/>
            <a:ext cx="7802880" cy="1436528"/>
          </a:xfrm>
          <a:prstGeom prst="rect">
            <a:avLst/>
          </a:prstGeom>
          <a:solidFill>
            <a:srgbClr val="003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21E5A743-EE17-4749-9908-F969A127459B}"/>
              </a:ext>
            </a:extLst>
          </p:cNvPr>
          <p:cNvSpPr txBox="1"/>
          <p:nvPr/>
        </p:nvSpPr>
        <p:spPr>
          <a:xfrm>
            <a:off x="149087" y="2134619"/>
            <a:ext cx="7504706" cy="577081"/>
          </a:xfrm>
          <a:prstGeom prst="rect">
            <a:avLst/>
          </a:prstGeom>
          <a:noFill/>
          <a:ln>
            <a:noFill/>
          </a:ln>
        </p:spPr>
        <p:txBody>
          <a:bodyPr wrap="square" lIns="0" tIns="0" rIns="0" bIns="0" rtlCol="0" anchor="ctr" anchorCtr="0">
            <a:spAutoFit/>
          </a:bodyPr>
          <a:lstStyle/>
          <a:p>
            <a:pPr algn="ctr">
              <a:lnSpc>
                <a:spcPts val="4500"/>
              </a:lnSpc>
            </a:pPr>
            <a:r>
              <a:rPr lang="en-US" sz="4000" b="1" dirty="0">
                <a:solidFill>
                  <a:schemeClr val="bg1"/>
                </a:solidFill>
                <a:latin typeface="Lato" panose="020B0604020202020204" charset="0"/>
                <a:cs typeface="Lato" panose="020B0604020202020204" charset="0"/>
              </a:rPr>
              <a:t>ECONOMIC IMPACTS</a:t>
            </a:r>
          </a:p>
        </p:txBody>
      </p:sp>
    </p:spTree>
    <p:extLst>
      <p:ext uri="{BB962C8B-B14F-4D97-AF65-F5344CB8AC3E}">
        <p14:creationId xmlns:p14="http://schemas.microsoft.com/office/powerpoint/2010/main" val="426891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B8DA109-8A02-4AB5-8848-2D50D61F7BA1}"/>
              </a:ext>
            </a:extLst>
          </p:cNvPr>
          <p:cNvSpPr txBox="1"/>
          <p:nvPr/>
        </p:nvSpPr>
        <p:spPr>
          <a:xfrm>
            <a:off x="3208020" y="2831632"/>
            <a:ext cx="2743200" cy="3539512"/>
          </a:xfrm>
          <a:prstGeom prst="rect">
            <a:avLst/>
          </a:prstGeom>
          <a:noFill/>
        </p:spPr>
        <p:txBody>
          <a:bodyPr wrap="square" rtlCol="0">
            <a:noAutofit/>
          </a:bodyPr>
          <a:lstStyle/>
          <a:p>
            <a:pPr>
              <a:lnSpc>
                <a:spcPts val="1733"/>
              </a:lnSpc>
              <a:spcAft>
                <a:spcPts val="600"/>
              </a:spcAft>
              <a:defRPr/>
            </a:pPr>
            <a:r>
              <a:rPr lang="en-US" sz="1000" dirty="0">
                <a:solidFill>
                  <a:schemeClr val="bg1">
                    <a:lumMod val="50000"/>
                  </a:schemeClr>
                </a:solidFill>
                <a:latin typeface="Lato" panose="020B0604020202020204" charset="0"/>
                <a:ea typeface="Lato" charset="0"/>
                <a:cs typeface="Lato" charset="0"/>
              </a:rPr>
              <a:t>Our analysis of tourism's impact on Dane County begins with actual spending by visitors, but also considers the downstream effects of this injection of spending into the local economy. To determine the total economic impact of tourism in Dane County, we input visitor spending into a model of the economy created in IMPLAN. This move calculates three distinct types of impact: direct, indirect, and induced. </a:t>
            </a:r>
          </a:p>
          <a:p>
            <a:pPr>
              <a:lnSpc>
                <a:spcPts val="1733"/>
              </a:lnSpc>
              <a:spcAft>
                <a:spcPts val="600"/>
              </a:spcAft>
              <a:defRPr/>
            </a:pPr>
            <a:r>
              <a:rPr lang="en-US" sz="1000" dirty="0">
                <a:solidFill>
                  <a:schemeClr val="bg1">
                    <a:lumMod val="50000"/>
                  </a:schemeClr>
                </a:solidFill>
                <a:latin typeface="Lato" panose="020B0604020202020204" charset="0"/>
                <a:ea typeface="Lato" charset="0"/>
                <a:cs typeface="Lato" charset="0"/>
              </a:rPr>
              <a:t>The impacts on business sales, jobs, wages, and taxes are calculated for all three levels of impact.</a:t>
            </a:r>
          </a:p>
          <a:p>
            <a:pPr>
              <a:lnSpc>
                <a:spcPts val="1733"/>
              </a:lnSpc>
              <a:defRPr/>
            </a:pPr>
            <a:endParaRPr lang="en-US" sz="1000" dirty="0">
              <a:solidFill>
                <a:schemeClr val="bg1">
                  <a:lumMod val="50000"/>
                </a:schemeClr>
              </a:solidFill>
              <a:latin typeface="Lato" panose="020F0502020204030203" pitchFamily="34" charset="0"/>
              <a:ea typeface="Lato" charset="0"/>
              <a:cs typeface="Lato" charset="0"/>
            </a:endParaRPr>
          </a:p>
        </p:txBody>
      </p:sp>
      <p:sp>
        <p:nvSpPr>
          <p:cNvPr id="18" name="TextBox 17">
            <a:extLst>
              <a:ext uri="{FF2B5EF4-FFF2-40B4-BE49-F238E27FC236}">
                <a16:creationId xmlns:a16="http://schemas.microsoft.com/office/drawing/2014/main" id="{18FE3FB9-B4E6-43B1-A029-3EF819065D0F}"/>
              </a:ext>
            </a:extLst>
          </p:cNvPr>
          <p:cNvSpPr txBox="1"/>
          <p:nvPr/>
        </p:nvSpPr>
        <p:spPr>
          <a:xfrm>
            <a:off x="68580" y="3216871"/>
            <a:ext cx="2583180" cy="513602"/>
          </a:xfrm>
          <a:prstGeom prst="rect">
            <a:avLst/>
          </a:prstGeom>
          <a:noFill/>
        </p:spPr>
        <p:txBody>
          <a:bodyPr wrap="square" rtlCol="0">
            <a:spAutoFit/>
          </a:bodyPr>
          <a:lstStyle/>
          <a:p>
            <a:pPr>
              <a:lnSpc>
                <a:spcPts val="1700"/>
              </a:lnSpc>
              <a:defRPr/>
            </a:pPr>
            <a:r>
              <a:rPr lang="en-US" sz="1200" dirty="0">
                <a:solidFill>
                  <a:schemeClr val="bg1">
                    <a:lumMod val="50000"/>
                  </a:schemeClr>
                </a:solidFill>
                <a:latin typeface="Lato" panose="020B0604020202020204" charset="0"/>
                <a:ea typeface="Lato" panose="020B0604020202020204" charset="0"/>
                <a:cs typeface="Lato" panose="020B0604020202020204" charset="0"/>
              </a:rPr>
              <a:t>How visitor spending generates employment and income</a:t>
            </a:r>
          </a:p>
        </p:txBody>
      </p:sp>
      <p:sp>
        <p:nvSpPr>
          <p:cNvPr id="20" name="TextBox 19">
            <a:extLst>
              <a:ext uri="{FF2B5EF4-FFF2-40B4-BE49-F238E27FC236}">
                <a16:creationId xmlns:a16="http://schemas.microsoft.com/office/drawing/2014/main" id="{79253F05-38DC-4A31-8AD9-1188A1C7CDF4}"/>
              </a:ext>
            </a:extLst>
          </p:cNvPr>
          <p:cNvSpPr txBox="1"/>
          <p:nvPr/>
        </p:nvSpPr>
        <p:spPr>
          <a:xfrm>
            <a:off x="6167938" y="2831632"/>
            <a:ext cx="2743200" cy="3598824"/>
          </a:xfrm>
          <a:prstGeom prst="rect">
            <a:avLst/>
          </a:prstGeom>
          <a:noFill/>
        </p:spPr>
        <p:txBody>
          <a:bodyPr wrap="square" rtlCol="0">
            <a:noAutofit/>
          </a:bodyPr>
          <a:lstStyle/>
          <a:p>
            <a:pPr marL="228600" indent="-228600">
              <a:lnSpc>
                <a:spcPts val="1733"/>
              </a:lnSpc>
              <a:spcAft>
                <a:spcPts val="600"/>
              </a:spcAft>
              <a:buFont typeface="+mj-lt"/>
              <a:buAutoNum type="arabicPeriod"/>
              <a:defRPr/>
            </a:pPr>
            <a:r>
              <a:rPr lang="en-US" sz="1000" b="1" dirty="0">
                <a:solidFill>
                  <a:schemeClr val="bg1">
                    <a:lumMod val="50000"/>
                  </a:schemeClr>
                </a:solidFill>
                <a:latin typeface="Lato" panose="020B0604020202020204" charset="0"/>
                <a:ea typeface="Lato" panose="020B0604020202020204" charset="0"/>
                <a:cs typeface="Lato" panose="020B0604020202020204" charset="0"/>
              </a:rPr>
              <a:t>Direct Impacts</a:t>
            </a:r>
            <a:r>
              <a:rPr lang="en-US" sz="1000" dirty="0">
                <a:solidFill>
                  <a:schemeClr val="bg1">
                    <a:lumMod val="50000"/>
                  </a:schemeClr>
                </a:solidFill>
                <a:latin typeface="Lato" panose="020B0604020202020204" charset="0"/>
                <a:ea typeface="Lato" panose="020B0604020202020204" charset="0"/>
                <a:cs typeface="Lato" panose="020B0604020202020204" charset="0"/>
              </a:rPr>
              <a:t>: Visitors create direct economic value within a discreet group of sectors (e.g. recreation, transportation). This supports a relative proportion of jobs, wages, taxes, and GDP within each sector. </a:t>
            </a:r>
          </a:p>
          <a:p>
            <a:pPr marL="228600" indent="-228600">
              <a:lnSpc>
                <a:spcPts val="1733"/>
              </a:lnSpc>
              <a:spcAft>
                <a:spcPts val="600"/>
              </a:spcAft>
              <a:buFont typeface="+mj-lt"/>
              <a:buAutoNum type="arabicPeriod"/>
              <a:defRPr/>
            </a:pPr>
            <a:r>
              <a:rPr lang="en-US" sz="1000" b="1" dirty="0">
                <a:solidFill>
                  <a:schemeClr val="bg1">
                    <a:lumMod val="50000"/>
                  </a:schemeClr>
                </a:solidFill>
                <a:latin typeface="Lato" panose="020B0604020202020204" charset="0"/>
                <a:ea typeface="Lato" panose="020B0604020202020204" charset="0"/>
                <a:cs typeface="Lato" panose="020B0604020202020204" charset="0"/>
              </a:rPr>
              <a:t>Indirect Impacts:</a:t>
            </a:r>
            <a:r>
              <a:rPr lang="en-US" sz="1000" dirty="0">
                <a:solidFill>
                  <a:schemeClr val="bg1">
                    <a:lumMod val="50000"/>
                  </a:schemeClr>
                </a:solidFill>
                <a:latin typeface="Lato" panose="020B0604020202020204" charset="0"/>
                <a:ea typeface="Lato" panose="020B0604020202020204" charset="0"/>
                <a:cs typeface="Lato" panose="020B0604020202020204" charset="0"/>
              </a:rPr>
              <a:t> Each directly affected sector also purchases goods and services as inputs (e.g. food wholesalers, utilities) into production. These impacts are called indirect impacts. </a:t>
            </a:r>
          </a:p>
          <a:p>
            <a:pPr marL="228600" indent="-228600">
              <a:lnSpc>
                <a:spcPts val="1733"/>
              </a:lnSpc>
              <a:spcAft>
                <a:spcPts val="600"/>
              </a:spcAft>
              <a:buFont typeface="+mj-lt"/>
              <a:buAutoNum type="arabicPeriod"/>
              <a:defRPr/>
            </a:pPr>
            <a:r>
              <a:rPr lang="en-US" sz="1000" b="1" dirty="0">
                <a:solidFill>
                  <a:schemeClr val="bg1">
                    <a:lumMod val="50000"/>
                  </a:schemeClr>
                </a:solidFill>
                <a:latin typeface="Lato" panose="020B0604020202020204" charset="0"/>
                <a:ea typeface="Lato" panose="020B0604020202020204" charset="0"/>
                <a:cs typeface="Lato" panose="020B0604020202020204" charset="0"/>
              </a:rPr>
              <a:t>Induced Impacts</a:t>
            </a:r>
            <a:r>
              <a:rPr lang="en-US" sz="1000" dirty="0">
                <a:solidFill>
                  <a:schemeClr val="bg1">
                    <a:lumMod val="50000"/>
                  </a:schemeClr>
                </a:solidFill>
                <a:latin typeface="Lato" panose="020B0604020202020204" charset="0"/>
                <a:ea typeface="Lato" panose="020B0604020202020204" charset="0"/>
                <a:cs typeface="Lato" panose="020B0604020202020204" charset="0"/>
              </a:rPr>
              <a:t>: Lastly, the induced impact is generated when employees whose wages are generated wither directly or indirectly by visitors, spend those wages in the local economy. </a:t>
            </a:r>
          </a:p>
          <a:p>
            <a:pPr>
              <a:lnSpc>
                <a:spcPts val="1733"/>
              </a:lnSpc>
              <a:defRPr/>
            </a:pPr>
            <a:endParaRPr lang="en-US" sz="1000" dirty="0">
              <a:solidFill>
                <a:schemeClr val="bg1">
                  <a:lumMod val="50000"/>
                </a:schemeClr>
              </a:solidFill>
              <a:latin typeface="Lato" panose="020F0502020204030203" pitchFamily="34" charset="0"/>
              <a:ea typeface="Lato" charset="0"/>
              <a:cs typeface="Lato" charset="0"/>
            </a:endParaRPr>
          </a:p>
        </p:txBody>
      </p:sp>
      <p:pic>
        <p:nvPicPr>
          <p:cNvPr id="4" name="Picture Placeholder 3" descr="A group of people in a room&#10;&#10;Description automatically generated">
            <a:extLst>
              <a:ext uri="{FF2B5EF4-FFF2-40B4-BE49-F238E27FC236}">
                <a16:creationId xmlns:a16="http://schemas.microsoft.com/office/drawing/2014/main" id="{4F3E61EB-923A-4F0C-A5B0-C44EFA89E6B8}"/>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35328" b="35328"/>
          <a:stretch>
            <a:fillRect/>
          </a:stretch>
        </p:blipFill>
        <p:spPr/>
      </p:pic>
      <p:sp>
        <p:nvSpPr>
          <p:cNvPr id="7" name="Rectangle 6">
            <a:extLst>
              <a:ext uri="{FF2B5EF4-FFF2-40B4-BE49-F238E27FC236}">
                <a16:creationId xmlns:a16="http://schemas.microsoft.com/office/drawing/2014/main" id="{C332A90F-DC50-4BCB-AD08-15E3B480E99A}"/>
              </a:ext>
            </a:extLst>
          </p:cNvPr>
          <p:cNvSpPr/>
          <p:nvPr/>
        </p:nvSpPr>
        <p:spPr>
          <a:xfrm>
            <a:off x="0" y="1"/>
            <a:ext cx="9144000" cy="135660"/>
          </a:xfrm>
          <a:prstGeom prst="rect">
            <a:avLst/>
          </a:prstGeom>
          <a:gradFill flip="none" rotWithShape="1">
            <a:gsLst>
              <a:gs pos="100000">
                <a:srgbClr val="003469"/>
              </a:gs>
              <a:gs pos="100000">
                <a:srgbClr val="71CFE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4B76F0E-6690-4BF8-8AD0-969E87DC350B}"/>
              </a:ext>
            </a:extLst>
          </p:cNvPr>
          <p:cNvSpPr txBox="1"/>
          <p:nvPr/>
        </p:nvSpPr>
        <p:spPr>
          <a:xfrm>
            <a:off x="141808" y="2891974"/>
            <a:ext cx="3589452" cy="316369"/>
          </a:xfrm>
          <a:prstGeom prst="rect">
            <a:avLst/>
          </a:prstGeom>
          <a:noFill/>
          <a:ln>
            <a:noFill/>
          </a:ln>
        </p:spPr>
        <p:txBody>
          <a:bodyPr wrap="square" lIns="0" tIns="0" rIns="0" bIns="0" rtlCol="0" anchor="ctr" anchorCtr="0">
            <a:spAutoFit/>
          </a:bodyPr>
          <a:lstStyle/>
          <a:p>
            <a:pPr>
              <a:lnSpc>
                <a:spcPts val="2625"/>
              </a:lnSpc>
            </a:pPr>
            <a:r>
              <a:rPr lang="en-US" sz="2000" b="1" dirty="0">
                <a:solidFill>
                  <a:srgbClr val="002060"/>
                </a:solidFill>
                <a:latin typeface="Lato" panose="020F0502020204030203" pitchFamily="34" charset="0"/>
              </a:rPr>
              <a:t>ECONOMIC IMPACTS</a:t>
            </a:r>
          </a:p>
        </p:txBody>
      </p:sp>
    </p:spTree>
    <p:extLst>
      <p:ext uri="{BB962C8B-B14F-4D97-AF65-F5344CB8AC3E}">
        <p14:creationId xmlns:p14="http://schemas.microsoft.com/office/powerpoint/2010/main" val="121526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Arrow: Right 49">
            <a:extLst>
              <a:ext uri="{FF2B5EF4-FFF2-40B4-BE49-F238E27FC236}">
                <a16:creationId xmlns:a16="http://schemas.microsoft.com/office/drawing/2014/main" id="{6C05099E-6130-4B49-AF03-3153305B9AC5}"/>
              </a:ext>
            </a:extLst>
          </p:cNvPr>
          <p:cNvSpPr/>
          <p:nvPr/>
        </p:nvSpPr>
        <p:spPr>
          <a:xfrm>
            <a:off x="5348648" y="4658165"/>
            <a:ext cx="2045654" cy="360845"/>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Arrow: Right 76">
            <a:extLst>
              <a:ext uri="{FF2B5EF4-FFF2-40B4-BE49-F238E27FC236}">
                <a16:creationId xmlns:a16="http://schemas.microsoft.com/office/drawing/2014/main" id="{1D343D88-8CFB-4AEC-A557-E56BB24CE718}"/>
              </a:ext>
            </a:extLst>
          </p:cNvPr>
          <p:cNvSpPr/>
          <p:nvPr/>
        </p:nvSpPr>
        <p:spPr>
          <a:xfrm>
            <a:off x="5340687" y="3495199"/>
            <a:ext cx="2045654" cy="360845"/>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7 CuadroTexto">
            <a:extLst>
              <a:ext uri="{FF2B5EF4-FFF2-40B4-BE49-F238E27FC236}">
                <a16:creationId xmlns:a16="http://schemas.microsoft.com/office/drawing/2014/main" id="{0A0DE54E-A5CF-4823-AD3E-E55767D4D06D}"/>
              </a:ext>
            </a:extLst>
          </p:cNvPr>
          <p:cNvSpPr txBox="1"/>
          <p:nvPr/>
        </p:nvSpPr>
        <p:spPr>
          <a:xfrm>
            <a:off x="591192" y="2848394"/>
            <a:ext cx="3029794" cy="2913811"/>
          </a:xfrm>
          <a:prstGeom prst="rect">
            <a:avLst/>
          </a:prstGeom>
          <a:noFill/>
        </p:spPr>
        <p:txBody>
          <a:bodyPr wrap="square">
            <a:spAutoFit/>
          </a:bodyPr>
          <a:lstStyle/>
          <a:p>
            <a:pPr>
              <a:lnSpc>
                <a:spcPts val="1700"/>
              </a:lnSpc>
              <a:spcAft>
                <a:spcPts val="500"/>
              </a:spcAft>
              <a:defRPr/>
            </a:pPr>
            <a:r>
              <a:rPr lang="en-US" sz="1000" dirty="0">
                <a:latin typeface="Lato" panose="020B0604020202020204" charset="0"/>
                <a:ea typeface="Lato" panose="020B0604020202020204" charset="0"/>
                <a:cs typeface="Lato" panose="020B0604020202020204" charset="0"/>
              </a:rPr>
              <a:t>IMPLAN is particularly effective because it calculates these three levels of impact – direct, indirect, and induced – for a broad set of indicators. These include the following:</a:t>
            </a:r>
          </a:p>
          <a:p>
            <a:pPr marL="288925" indent="-171450">
              <a:lnSpc>
                <a:spcPts val="1700"/>
              </a:lnSpc>
              <a:spcAft>
                <a:spcPts val="500"/>
              </a:spcAft>
              <a:buFont typeface="Arial" panose="020B0604020202020204" pitchFamily="34" charset="0"/>
              <a:buChar char="•"/>
              <a:defRPr/>
            </a:pPr>
            <a:r>
              <a:rPr lang="en-US" sz="1000" dirty="0">
                <a:latin typeface="Lato" panose="020B0604020202020204" charset="0"/>
                <a:ea typeface="Lato" panose="020B0604020202020204" charset="0"/>
                <a:cs typeface="Lato" panose="020B0604020202020204" charset="0"/>
              </a:rPr>
              <a:t>Spending </a:t>
            </a:r>
          </a:p>
          <a:p>
            <a:pPr marL="288925" indent="-171450">
              <a:lnSpc>
                <a:spcPts val="1700"/>
              </a:lnSpc>
              <a:spcAft>
                <a:spcPts val="500"/>
              </a:spcAft>
              <a:buFont typeface="Arial" panose="020B0604020202020204" pitchFamily="34" charset="0"/>
              <a:buChar char="•"/>
              <a:defRPr/>
            </a:pPr>
            <a:r>
              <a:rPr lang="en-US" sz="1000" dirty="0">
                <a:latin typeface="Lato" panose="020B0604020202020204" charset="0"/>
                <a:ea typeface="Lato" panose="020B0604020202020204" charset="0"/>
                <a:cs typeface="Lato" panose="020B0604020202020204" charset="0"/>
              </a:rPr>
              <a:t>Wages</a:t>
            </a:r>
          </a:p>
          <a:p>
            <a:pPr marL="288925" indent="-171450">
              <a:lnSpc>
                <a:spcPts val="1700"/>
              </a:lnSpc>
              <a:spcAft>
                <a:spcPts val="500"/>
              </a:spcAft>
              <a:buFont typeface="Arial" panose="020B0604020202020204" pitchFamily="34" charset="0"/>
              <a:buChar char="•"/>
              <a:defRPr/>
            </a:pPr>
            <a:r>
              <a:rPr lang="en-US" sz="1000" dirty="0">
                <a:latin typeface="Lato" panose="020B0604020202020204" charset="0"/>
                <a:ea typeface="Lato" panose="020B0604020202020204" charset="0"/>
                <a:cs typeface="Lato" panose="020B0604020202020204" charset="0"/>
              </a:rPr>
              <a:t>Employment</a:t>
            </a:r>
          </a:p>
          <a:p>
            <a:pPr marL="288925" indent="-171450">
              <a:lnSpc>
                <a:spcPts val="1700"/>
              </a:lnSpc>
              <a:spcAft>
                <a:spcPts val="500"/>
              </a:spcAft>
              <a:buFont typeface="Arial" panose="020B0604020202020204" pitchFamily="34" charset="0"/>
              <a:buChar char="•"/>
              <a:defRPr/>
            </a:pPr>
            <a:r>
              <a:rPr lang="en-US" sz="1000" dirty="0">
                <a:latin typeface="Lato" panose="020B0604020202020204" charset="0"/>
                <a:ea typeface="Lato" panose="020B0604020202020204" charset="0"/>
                <a:cs typeface="Lato" panose="020B0604020202020204" charset="0"/>
              </a:rPr>
              <a:t>Federal Taxes</a:t>
            </a:r>
          </a:p>
          <a:p>
            <a:pPr marL="288925" indent="-171450">
              <a:lnSpc>
                <a:spcPts val="1700"/>
              </a:lnSpc>
              <a:spcAft>
                <a:spcPts val="500"/>
              </a:spcAft>
              <a:buFont typeface="Arial" panose="020B0604020202020204" pitchFamily="34" charset="0"/>
              <a:buChar char="•"/>
              <a:defRPr/>
            </a:pPr>
            <a:r>
              <a:rPr lang="en-US" sz="1000" dirty="0">
                <a:latin typeface="Lato" panose="020B0604020202020204" charset="0"/>
                <a:ea typeface="Lato" panose="020B0604020202020204" charset="0"/>
                <a:cs typeface="Lato" panose="020B0604020202020204" charset="0"/>
              </a:rPr>
              <a:t>State Taxes</a:t>
            </a:r>
          </a:p>
          <a:p>
            <a:pPr marL="288925" indent="-171450">
              <a:lnSpc>
                <a:spcPts val="1700"/>
              </a:lnSpc>
              <a:spcAft>
                <a:spcPts val="500"/>
              </a:spcAft>
              <a:buFont typeface="Arial" panose="020B0604020202020204" pitchFamily="34" charset="0"/>
              <a:buChar char="•"/>
              <a:defRPr/>
            </a:pPr>
            <a:r>
              <a:rPr lang="en-US" sz="1000" dirty="0">
                <a:latin typeface="Lato" panose="020B0604020202020204" charset="0"/>
                <a:ea typeface="Lato" panose="020B0604020202020204" charset="0"/>
                <a:cs typeface="Lato" panose="020B0604020202020204" charset="0"/>
              </a:rPr>
              <a:t>Local Taxes </a:t>
            </a:r>
          </a:p>
          <a:p>
            <a:pPr>
              <a:lnSpc>
                <a:spcPts val="1700"/>
              </a:lnSpc>
              <a:spcAft>
                <a:spcPts val="500"/>
              </a:spcAft>
              <a:defRPr/>
            </a:pPr>
            <a:endParaRPr lang="en-US" sz="1000" dirty="0">
              <a:latin typeface="Lato" panose="020F0502020204030203" pitchFamily="34" charset="0"/>
              <a:ea typeface="Lato" charset="0"/>
              <a:cs typeface="Lato" charset="0"/>
            </a:endParaRPr>
          </a:p>
        </p:txBody>
      </p:sp>
      <p:sp>
        <p:nvSpPr>
          <p:cNvPr id="8" name="Rectangle 7">
            <a:extLst>
              <a:ext uri="{FF2B5EF4-FFF2-40B4-BE49-F238E27FC236}">
                <a16:creationId xmlns:a16="http://schemas.microsoft.com/office/drawing/2014/main" id="{9DB9F58B-4843-48B5-8679-A0CB141D393E}"/>
              </a:ext>
            </a:extLst>
          </p:cNvPr>
          <p:cNvSpPr/>
          <p:nvPr/>
        </p:nvSpPr>
        <p:spPr>
          <a:xfrm>
            <a:off x="0" y="1"/>
            <a:ext cx="9144000" cy="135660"/>
          </a:xfrm>
          <a:prstGeom prst="rect">
            <a:avLst/>
          </a:prstGeom>
          <a:gradFill flip="none" rotWithShape="1">
            <a:gsLst>
              <a:gs pos="100000">
                <a:srgbClr val="003469"/>
              </a:gs>
              <a:gs pos="100000">
                <a:srgbClr val="71CFE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DCDAF17-59F8-4B11-80D5-751914B496BD}"/>
              </a:ext>
            </a:extLst>
          </p:cNvPr>
          <p:cNvSpPr txBox="1"/>
          <p:nvPr/>
        </p:nvSpPr>
        <p:spPr>
          <a:xfrm>
            <a:off x="572131" y="2376491"/>
            <a:ext cx="3232266" cy="295594"/>
          </a:xfrm>
          <a:prstGeom prst="rect">
            <a:avLst/>
          </a:prstGeom>
          <a:noFill/>
        </p:spPr>
        <p:txBody>
          <a:bodyPr wrap="square" rtlCol="0">
            <a:spAutoFit/>
          </a:bodyPr>
          <a:lstStyle/>
          <a:p>
            <a:pPr>
              <a:lnSpc>
                <a:spcPts val="1733"/>
              </a:lnSpc>
              <a:defRPr/>
            </a:pPr>
            <a:r>
              <a:rPr lang="en-US" sz="1200" b="1" dirty="0">
                <a:solidFill>
                  <a:schemeClr val="accent5">
                    <a:lumMod val="50000"/>
                  </a:schemeClr>
                </a:solidFill>
                <a:latin typeface="Lato" panose="020B0604020202020204" charset="0"/>
                <a:ea typeface="Lato" panose="020B0604020202020204" charset="0"/>
                <a:cs typeface="Lato" panose="020B0604020202020204" charset="0"/>
              </a:rPr>
              <a:t>Economic impact flowchart</a:t>
            </a:r>
          </a:p>
        </p:txBody>
      </p:sp>
      <p:sp>
        <p:nvSpPr>
          <p:cNvPr id="10" name="TextBox 9">
            <a:extLst>
              <a:ext uri="{FF2B5EF4-FFF2-40B4-BE49-F238E27FC236}">
                <a16:creationId xmlns:a16="http://schemas.microsoft.com/office/drawing/2014/main" id="{A43021F7-B49B-4AEF-AC84-3F9AD9AB9B59}"/>
              </a:ext>
            </a:extLst>
          </p:cNvPr>
          <p:cNvSpPr txBox="1"/>
          <p:nvPr/>
        </p:nvSpPr>
        <p:spPr>
          <a:xfrm>
            <a:off x="639648" y="1181968"/>
            <a:ext cx="3589452" cy="333425"/>
          </a:xfrm>
          <a:prstGeom prst="rect">
            <a:avLst/>
          </a:prstGeom>
          <a:noFill/>
          <a:ln>
            <a:noFill/>
          </a:ln>
        </p:spPr>
        <p:txBody>
          <a:bodyPr wrap="square" lIns="0" tIns="0" rIns="0" bIns="0" rtlCol="0" anchor="ctr" anchorCtr="0">
            <a:spAutoFit/>
          </a:bodyPr>
          <a:lstStyle/>
          <a:p>
            <a:pPr>
              <a:lnSpc>
                <a:spcPts val="2625"/>
              </a:lnSpc>
            </a:pPr>
            <a:r>
              <a:rPr lang="en-US" sz="2400" b="1" dirty="0">
                <a:solidFill>
                  <a:srgbClr val="002060"/>
                </a:solidFill>
                <a:latin typeface="Lato Black" panose="020F0A02020204030203" pitchFamily="34" charset="0"/>
              </a:rPr>
              <a:t>ECONOMIC IMPACTS</a:t>
            </a:r>
          </a:p>
        </p:txBody>
      </p:sp>
      <p:sp>
        <p:nvSpPr>
          <p:cNvPr id="11" name="TextBox 10">
            <a:extLst>
              <a:ext uri="{FF2B5EF4-FFF2-40B4-BE49-F238E27FC236}">
                <a16:creationId xmlns:a16="http://schemas.microsoft.com/office/drawing/2014/main" id="{2AB40919-844D-477E-B8E0-A489F6B746AD}"/>
              </a:ext>
            </a:extLst>
          </p:cNvPr>
          <p:cNvSpPr txBox="1"/>
          <p:nvPr/>
        </p:nvSpPr>
        <p:spPr>
          <a:xfrm>
            <a:off x="647700" y="1595839"/>
            <a:ext cx="2987807" cy="461665"/>
          </a:xfrm>
          <a:prstGeom prst="rect">
            <a:avLst/>
          </a:prstGeom>
          <a:noFill/>
        </p:spPr>
        <p:txBody>
          <a:bodyPr wrap="square" lIns="0" tIns="0" rIns="0" bIns="0" rtlCol="0">
            <a:spAutoFit/>
          </a:bodyPr>
          <a:lstStyle/>
          <a:p>
            <a:r>
              <a:rPr lang="en-US" sz="1500" dirty="0">
                <a:solidFill>
                  <a:schemeClr val="tx1">
                    <a:lumMod val="50000"/>
                    <a:lumOff val="50000"/>
                  </a:schemeClr>
                </a:solidFill>
                <a:latin typeface="Lato" panose="020B0604020202020204" charset="0"/>
                <a:ea typeface="Lato" panose="020B0604020202020204" charset="0"/>
                <a:cs typeface="Lato" panose="020B0604020202020204" charset="0"/>
              </a:rPr>
              <a:t>How visitor spending generates employment and income</a:t>
            </a:r>
          </a:p>
        </p:txBody>
      </p:sp>
      <p:sp>
        <p:nvSpPr>
          <p:cNvPr id="25" name="Rectangle: Rounded Corners 24">
            <a:extLst>
              <a:ext uri="{FF2B5EF4-FFF2-40B4-BE49-F238E27FC236}">
                <a16:creationId xmlns:a16="http://schemas.microsoft.com/office/drawing/2014/main" id="{7DC1858C-10B9-41F1-8183-FE61ECF38EB9}"/>
              </a:ext>
            </a:extLst>
          </p:cNvPr>
          <p:cNvSpPr/>
          <p:nvPr/>
        </p:nvSpPr>
        <p:spPr>
          <a:xfrm>
            <a:off x="3975450" y="2668992"/>
            <a:ext cx="1371600" cy="2913811"/>
          </a:xfrm>
          <a:prstGeom prst="roundRect">
            <a:avLst>
              <a:gd name="adj" fmla="val 2985"/>
            </a:avLst>
          </a:prstGeom>
          <a:solidFill>
            <a:srgbClr val="3A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Hike">
            <a:extLst>
              <a:ext uri="{FF2B5EF4-FFF2-40B4-BE49-F238E27FC236}">
                <a16:creationId xmlns:a16="http://schemas.microsoft.com/office/drawing/2014/main" id="{0FA12B69-4F44-4B06-80F9-06EACE8ADA4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001815" y="4366569"/>
            <a:ext cx="276150" cy="276150"/>
          </a:xfrm>
          <a:prstGeom prst="rect">
            <a:avLst/>
          </a:prstGeom>
        </p:spPr>
      </p:pic>
      <p:sp>
        <p:nvSpPr>
          <p:cNvPr id="30" name="Freeform 2">
            <a:extLst>
              <a:ext uri="{FF2B5EF4-FFF2-40B4-BE49-F238E27FC236}">
                <a16:creationId xmlns:a16="http://schemas.microsoft.com/office/drawing/2014/main" id="{8F863EE1-FF5F-4A1B-8966-085DA9700CF6}"/>
              </a:ext>
            </a:extLst>
          </p:cNvPr>
          <p:cNvSpPr>
            <a:spLocks noChangeArrowheads="1"/>
          </p:cNvSpPr>
          <p:nvPr/>
        </p:nvSpPr>
        <p:spPr bwMode="auto">
          <a:xfrm>
            <a:off x="4039500" y="3115386"/>
            <a:ext cx="225724" cy="153833"/>
          </a:xfrm>
          <a:custGeom>
            <a:avLst/>
            <a:gdLst>
              <a:gd name="T0" fmla="*/ 1050 w 1286"/>
              <a:gd name="T1" fmla="*/ 115 h 876"/>
              <a:gd name="T2" fmla="*/ 1285 w 1286"/>
              <a:gd name="T3" fmla="*/ 350 h 876"/>
              <a:gd name="T4" fmla="*/ 1285 w 1286"/>
              <a:gd name="T5" fmla="*/ 875 h 876"/>
              <a:gd name="T6" fmla="*/ 1167 w 1286"/>
              <a:gd name="T7" fmla="*/ 875 h 876"/>
              <a:gd name="T8" fmla="*/ 1167 w 1286"/>
              <a:gd name="T9" fmla="*/ 700 h 876"/>
              <a:gd name="T10" fmla="*/ 118 w 1286"/>
              <a:gd name="T11" fmla="*/ 700 h 876"/>
              <a:gd name="T12" fmla="*/ 118 w 1286"/>
              <a:gd name="T13" fmla="*/ 875 h 876"/>
              <a:gd name="T14" fmla="*/ 0 w 1286"/>
              <a:gd name="T15" fmla="*/ 875 h 876"/>
              <a:gd name="T16" fmla="*/ 0 w 1286"/>
              <a:gd name="T17" fmla="*/ 0 h 876"/>
              <a:gd name="T18" fmla="*/ 118 w 1286"/>
              <a:gd name="T19" fmla="*/ 0 h 876"/>
              <a:gd name="T20" fmla="*/ 118 w 1286"/>
              <a:gd name="T21" fmla="*/ 525 h 876"/>
              <a:gd name="T22" fmla="*/ 585 w 1286"/>
              <a:gd name="T23" fmla="*/ 525 h 876"/>
              <a:gd name="T24" fmla="*/ 585 w 1286"/>
              <a:gd name="T25" fmla="*/ 115 h 876"/>
              <a:gd name="T26" fmla="*/ 1050 w 1286"/>
              <a:gd name="T27" fmla="*/ 115 h 876"/>
              <a:gd name="T28" fmla="*/ 350 w 1286"/>
              <a:gd name="T29" fmla="*/ 465 h 876"/>
              <a:gd name="T30" fmla="*/ 175 w 1286"/>
              <a:gd name="T31" fmla="*/ 290 h 876"/>
              <a:gd name="T32" fmla="*/ 350 w 1286"/>
              <a:gd name="T33" fmla="*/ 115 h 876"/>
              <a:gd name="T34" fmla="*/ 525 w 1286"/>
              <a:gd name="T35" fmla="*/ 290 h 876"/>
              <a:gd name="T36" fmla="*/ 350 w 1286"/>
              <a:gd name="T37" fmla="*/ 465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86" h="876">
                <a:moveTo>
                  <a:pt x="1050" y="115"/>
                </a:moveTo>
                <a:cubicBezTo>
                  <a:pt x="1178" y="115"/>
                  <a:pt x="1285" y="222"/>
                  <a:pt x="1285" y="350"/>
                </a:cubicBezTo>
                <a:lnTo>
                  <a:pt x="1285" y="875"/>
                </a:lnTo>
                <a:lnTo>
                  <a:pt x="1167" y="875"/>
                </a:lnTo>
                <a:lnTo>
                  <a:pt x="1167" y="700"/>
                </a:lnTo>
                <a:lnTo>
                  <a:pt x="118" y="700"/>
                </a:lnTo>
                <a:lnTo>
                  <a:pt x="118" y="875"/>
                </a:lnTo>
                <a:lnTo>
                  <a:pt x="0" y="875"/>
                </a:lnTo>
                <a:lnTo>
                  <a:pt x="0" y="0"/>
                </a:lnTo>
                <a:lnTo>
                  <a:pt x="118" y="0"/>
                </a:lnTo>
                <a:lnTo>
                  <a:pt x="118" y="525"/>
                </a:lnTo>
                <a:lnTo>
                  <a:pt x="585" y="525"/>
                </a:lnTo>
                <a:lnTo>
                  <a:pt x="585" y="115"/>
                </a:lnTo>
                <a:lnTo>
                  <a:pt x="1050" y="115"/>
                </a:lnTo>
                <a:close/>
                <a:moveTo>
                  <a:pt x="350" y="465"/>
                </a:moveTo>
                <a:cubicBezTo>
                  <a:pt x="254" y="465"/>
                  <a:pt x="175" y="385"/>
                  <a:pt x="175" y="290"/>
                </a:cubicBezTo>
                <a:cubicBezTo>
                  <a:pt x="175" y="194"/>
                  <a:pt x="254" y="115"/>
                  <a:pt x="350" y="115"/>
                </a:cubicBezTo>
                <a:cubicBezTo>
                  <a:pt x="446" y="115"/>
                  <a:pt x="525" y="194"/>
                  <a:pt x="525" y="290"/>
                </a:cubicBezTo>
                <a:cubicBezTo>
                  <a:pt x="525" y="386"/>
                  <a:pt x="446" y="465"/>
                  <a:pt x="350" y="465"/>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endParaRPr lang="en-US" sz="1350"/>
          </a:p>
        </p:txBody>
      </p:sp>
      <p:sp>
        <p:nvSpPr>
          <p:cNvPr id="31" name="Freeform 70">
            <a:extLst>
              <a:ext uri="{FF2B5EF4-FFF2-40B4-BE49-F238E27FC236}">
                <a16:creationId xmlns:a16="http://schemas.microsoft.com/office/drawing/2014/main" id="{E39ABC3E-632C-49AA-AE03-6C25EBAFF0EC}"/>
              </a:ext>
            </a:extLst>
          </p:cNvPr>
          <p:cNvSpPr>
            <a:spLocks noEditPoints="1"/>
          </p:cNvSpPr>
          <p:nvPr/>
        </p:nvSpPr>
        <p:spPr bwMode="auto">
          <a:xfrm>
            <a:off x="4066496" y="3962561"/>
            <a:ext cx="178989" cy="220164"/>
          </a:xfrm>
          <a:custGeom>
            <a:avLst/>
            <a:gdLst>
              <a:gd name="T0" fmla="*/ 2147483646 w 208"/>
              <a:gd name="T1" fmla="*/ 2147483646 h 256"/>
              <a:gd name="T2" fmla="*/ 2147483646 w 208"/>
              <a:gd name="T3" fmla="*/ 2147483646 h 256"/>
              <a:gd name="T4" fmla="*/ 0 w 208"/>
              <a:gd name="T5" fmla="*/ 2147483646 h 256"/>
              <a:gd name="T6" fmla="*/ 0 w 208"/>
              <a:gd name="T7" fmla="*/ 2147483646 h 256"/>
              <a:gd name="T8" fmla="*/ 2147483646 w 208"/>
              <a:gd name="T9" fmla="*/ 2147483646 h 256"/>
              <a:gd name="T10" fmla="*/ 2147483646 w 208"/>
              <a:gd name="T11" fmla="*/ 2147483646 h 256"/>
              <a:gd name="T12" fmla="*/ 2147483646 w 208"/>
              <a:gd name="T13" fmla="*/ 2147483646 h 256"/>
              <a:gd name="T14" fmla="*/ 0 w 208"/>
              <a:gd name="T15" fmla="*/ 2147483646 h 256"/>
              <a:gd name="T16" fmla="*/ 2147483646 w 208"/>
              <a:gd name="T17" fmla="*/ 2147483646 h 256"/>
              <a:gd name="T18" fmla="*/ 2147483646 w 208"/>
              <a:gd name="T19" fmla="*/ 2147483646 h 256"/>
              <a:gd name="T20" fmla="*/ 2147483646 w 208"/>
              <a:gd name="T21" fmla="*/ 0 h 256"/>
              <a:gd name="T22" fmla="*/ 2147483646 w 208"/>
              <a:gd name="T23" fmla="*/ 2147483646 h 256"/>
              <a:gd name="T24" fmla="*/ 2147483646 w 208"/>
              <a:gd name="T25" fmla="*/ 2147483646 h 256"/>
              <a:gd name="T26" fmla="*/ 2147483646 w 208"/>
              <a:gd name="T27" fmla="*/ 2147483646 h 256"/>
              <a:gd name="T28" fmla="*/ 2147483646 w 208"/>
              <a:gd name="T29" fmla="*/ 2147483646 h 256"/>
              <a:gd name="T30" fmla="*/ 0 w 208"/>
              <a:gd name="T31" fmla="*/ 2147483646 h 256"/>
              <a:gd name="T32" fmla="*/ 0 w 208"/>
              <a:gd name="T33" fmla="*/ 2147483646 h 256"/>
              <a:gd name="T34" fmla="*/ 2147483646 w 208"/>
              <a:gd name="T35" fmla="*/ 2147483646 h 256"/>
              <a:gd name="T36" fmla="*/ 2147483646 w 208"/>
              <a:gd name="T37" fmla="*/ 2147483646 h 256"/>
              <a:gd name="T38" fmla="*/ 2147483646 w 208"/>
              <a:gd name="T39" fmla="*/ 2147483646 h 256"/>
              <a:gd name="T40" fmla="*/ 2147483646 w 208"/>
              <a:gd name="T41" fmla="*/ 2147483646 h 2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8" h="256">
                <a:moveTo>
                  <a:pt x="196" y="256"/>
                </a:moveTo>
                <a:cubicBezTo>
                  <a:pt x="12" y="256"/>
                  <a:pt x="12" y="256"/>
                  <a:pt x="12" y="256"/>
                </a:cubicBezTo>
                <a:cubicBezTo>
                  <a:pt x="5" y="256"/>
                  <a:pt x="0" y="251"/>
                  <a:pt x="0" y="244"/>
                </a:cubicBezTo>
                <a:cubicBezTo>
                  <a:pt x="0" y="232"/>
                  <a:pt x="0" y="232"/>
                  <a:pt x="0" y="232"/>
                </a:cubicBezTo>
                <a:cubicBezTo>
                  <a:pt x="208" y="232"/>
                  <a:pt x="208" y="232"/>
                  <a:pt x="208" y="232"/>
                </a:cubicBezTo>
                <a:cubicBezTo>
                  <a:pt x="208" y="244"/>
                  <a:pt x="208" y="244"/>
                  <a:pt x="208" y="244"/>
                </a:cubicBezTo>
                <a:cubicBezTo>
                  <a:pt x="208" y="251"/>
                  <a:pt x="203" y="256"/>
                  <a:pt x="196" y="256"/>
                </a:cubicBezTo>
                <a:moveTo>
                  <a:pt x="0" y="72"/>
                </a:moveTo>
                <a:cubicBezTo>
                  <a:pt x="0" y="65"/>
                  <a:pt x="5" y="60"/>
                  <a:pt x="12" y="60"/>
                </a:cubicBezTo>
                <a:cubicBezTo>
                  <a:pt x="44" y="60"/>
                  <a:pt x="44" y="60"/>
                  <a:pt x="44" y="60"/>
                </a:cubicBezTo>
                <a:cubicBezTo>
                  <a:pt x="44" y="27"/>
                  <a:pt x="71" y="0"/>
                  <a:pt x="104" y="0"/>
                </a:cubicBezTo>
                <a:cubicBezTo>
                  <a:pt x="137" y="0"/>
                  <a:pt x="164" y="27"/>
                  <a:pt x="164" y="60"/>
                </a:cubicBezTo>
                <a:cubicBezTo>
                  <a:pt x="196" y="60"/>
                  <a:pt x="196" y="60"/>
                  <a:pt x="196" y="60"/>
                </a:cubicBezTo>
                <a:cubicBezTo>
                  <a:pt x="203" y="60"/>
                  <a:pt x="208" y="65"/>
                  <a:pt x="208" y="72"/>
                </a:cubicBezTo>
                <a:cubicBezTo>
                  <a:pt x="208" y="220"/>
                  <a:pt x="208" y="220"/>
                  <a:pt x="208" y="220"/>
                </a:cubicBezTo>
                <a:cubicBezTo>
                  <a:pt x="0" y="220"/>
                  <a:pt x="0" y="220"/>
                  <a:pt x="0" y="220"/>
                </a:cubicBezTo>
                <a:lnTo>
                  <a:pt x="0" y="72"/>
                </a:lnTo>
                <a:close/>
                <a:moveTo>
                  <a:pt x="140" y="60"/>
                </a:moveTo>
                <a:cubicBezTo>
                  <a:pt x="140" y="40"/>
                  <a:pt x="124" y="24"/>
                  <a:pt x="104" y="24"/>
                </a:cubicBezTo>
                <a:cubicBezTo>
                  <a:pt x="84" y="24"/>
                  <a:pt x="68" y="40"/>
                  <a:pt x="68" y="60"/>
                </a:cubicBezTo>
                <a:lnTo>
                  <a:pt x="140" y="60"/>
                </a:lnTo>
                <a:close/>
              </a:path>
            </a:pathLst>
          </a:custGeom>
          <a:solidFill>
            <a:schemeClr val="bg1"/>
          </a:solidFill>
          <a:ln>
            <a:noFill/>
          </a:ln>
        </p:spPr>
        <p:txBody>
          <a:bodyPr/>
          <a:lstStyle/>
          <a:p>
            <a:endParaRPr lang="th-TH"/>
          </a:p>
        </p:txBody>
      </p:sp>
      <p:sp>
        <p:nvSpPr>
          <p:cNvPr id="32" name="Freeform 110">
            <a:extLst>
              <a:ext uri="{FF2B5EF4-FFF2-40B4-BE49-F238E27FC236}">
                <a16:creationId xmlns:a16="http://schemas.microsoft.com/office/drawing/2014/main" id="{317CD0F4-549D-4178-B42D-FA0FB4D87EFB}"/>
              </a:ext>
            </a:extLst>
          </p:cNvPr>
          <p:cNvSpPr>
            <a:spLocks/>
          </p:cNvSpPr>
          <p:nvPr/>
        </p:nvSpPr>
        <p:spPr bwMode="auto">
          <a:xfrm>
            <a:off x="4054647" y="5309060"/>
            <a:ext cx="202338" cy="201655"/>
          </a:xfrm>
          <a:custGeom>
            <a:avLst/>
            <a:gdLst>
              <a:gd name="T0" fmla="*/ 211 w 222"/>
              <a:gd name="T1" fmla="*/ 10 h 221"/>
              <a:gd name="T2" fmla="*/ 175 w 222"/>
              <a:gd name="T3" fmla="*/ 16 h 221"/>
              <a:gd name="T4" fmla="*/ 147 w 222"/>
              <a:gd name="T5" fmla="*/ 42 h 221"/>
              <a:gd name="T6" fmla="*/ 143 w 222"/>
              <a:gd name="T7" fmla="*/ 43 h 221"/>
              <a:gd name="T8" fmla="*/ 55 w 222"/>
              <a:gd name="T9" fmla="*/ 27 h 221"/>
              <a:gd name="T10" fmla="*/ 44 w 222"/>
              <a:gd name="T11" fmla="*/ 31 h 221"/>
              <a:gd name="T12" fmla="*/ 36 w 222"/>
              <a:gd name="T13" fmla="*/ 39 h 221"/>
              <a:gd name="T14" fmla="*/ 37 w 222"/>
              <a:gd name="T15" fmla="*/ 47 h 221"/>
              <a:gd name="T16" fmla="*/ 102 w 222"/>
              <a:gd name="T17" fmla="*/ 81 h 221"/>
              <a:gd name="T18" fmla="*/ 104 w 222"/>
              <a:gd name="T19" fmla="*/ 86 h 221"/>
              <a:gd name="T20" fmla="*/ 65 w 222"/>
              <a:gd name="T21" fmla="*/ 125 h 221"/>
              <a:gd name="T22" fmla="*/ 58 w 222"/>
              <a:gd name="T23" fmla="*/ 127 h 221"/>
              <a:gd name="T24" fmla="*/ 28 w 222"/>
              <a:gd name="T25" fmla="*/ 124 h 221"/>
              <a:gd name="T26" fmla="*/ 16 w 222"/>
              <a:gd name="T27" fmla="*/ 128 h 221"/>
              <a:gd name="T28" fmla="*/ 2 w 222"/>
              <a:gd name="T29" fmla="*/ 142 h 221"/>
              <a:gd name="T30" fmla="*/ 3 w 222"/>
              <a:gd name="T31" fmla="*/ 150 h 221"/>
              <a:gd name="T32" fmla="*/ 53 w 222"/>
              <a:gd name="T33" fmla="*/ 162 h 221"/>
              <a:gd name="T34" fmla="*/ 59 w 222"/>
              <a:gd name="T35" fmla="*/ 168 h 221"/>
              <a:gd name="T36" fmla="*/ 70 w 222"/>
              <a:gd name="T37" fmla="*/ 218 h 221"/>
              <a:gd name="T38" fmla="*/ 79 w 222"/>
              <a:gd name="T39" fmla="*/ 218 h 221"/>
              <a:gd name="T40" fmla="*/ 93 w 222"/>
              <a:gd name="T41" fmla="*/ 205 h 221"/>
              <a:gd name="T42" fmla="*/ 97 w 222"/>
              <a:gd name="T43" fmla="*/ 193 h 221"/>
              <a:gd name="T44" fmla="*/ 93 w 222"/>
              <a:gd name="T45" fmla="*/ 164 h 221"/>
              <a:gd name="T46" fmla="*/ 95 w 222"/>
              <a:gd name="T47" fmla="*/ 158 h 221"/>
              <a:gd name="T48" fmla="*/ 135 w 222"/>
              <a:gd name="T49" fmla="*/ 118 h 221"/>
              <a:gd name="T50" fmla="*/ 140 w 222"/>
              <a:gd name="T51" fmla="*/ 119 h 221"/>
              <a:gd name="T52" fmla="*/ 173 w 222"/>
              <a:gd name="T53" fmla="*/ 184 h 221"/>
              <a:gd name="T54" fmla="*/ 181 w 222"/>
              <a:gd name="T55" fmla="*/ 185 h 221"/>
              <a:gd name="T56" fmla="*/ 189 w 222"/>
              <a:gd name="T57" fmla="*/ 177 h 221"/>
              <a:gd name="T58" fmla="*/ 193 w 222"/>
              <a:gd name="T59" fmla="*/ 165 h 221"/>
              <a:gd name="T60" fmla="*/ 178 w 222"/>
              <a:gd name="T61" fmla="*/ 80 h 221"/>
              <a:gd name="T62" fmla="*/ 179 w 222"/>
              <a:gd name="T63" fmla="*/ 75 h 221"/>
              <a:gd name="T64" fmla="*/ 205 w 222"/>
              <a:gd name="T65" fmla="*/ 47 h 221"/>
              <a:gd name="T66" fmla="*/ 211 w 222"/>
              <a:gd name="T67" fmla="*/ 1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2" h="221">
                <a:moveTo>
                  <a:pt x="211" y="10"/>
                </a:moveTo>
                <a:cubicBezTo>
                  <a:pt x="200" y="0"/>
                  <a:pt x="183" y="8"/>
                  <a:pt x="175" y="16"/>
                </a:cubicBezTo>
                <a:cubicBezTo>
                  <a:pt x="175" y="16"/>
                  <a:pt x="155" y="35"/>
                  <a:pt x="147" y="42"/>
                </a:cubicBezTo>
                <a:cubicBezTo>
                  <a:pt x="145" y="43"/>
                  <a:pt x="143" y="43"/>
                  <a:pt x="143" y="43"/>
                </a:cubicBezTo>
                <a:cubicBezTo>
                  <a:pt x="55" y="27"/>
                  <a:pt x="55" y="27"/>
                  <a:pt x="55" y="27"/>
                </a:cubicBezTo>
                <a:cubicBezTo>
                  <a:pt x="52" y="27"/>
                  <a:pt x="46" y="29"/>
                  <a:pt x="44" y="31"/>
                </a:cubicBezTo>
                <a:cubicBezTo>
                  <a:pt x="36" y="39"/>
                  <a:pt x="36" y="39"/>
                  <a:pt x="36" y="39"/>
                </a:cubicBezTo>
                <a:cubicBezTo>
                  <a:pt x="33" y="42"/>
                  <a:pt x="34" y="45"/>
                  <a:pt x="37" y="47"/>
                </a:cubicBezTo>
                <a:cubicBezTo>
                  <a:pt x="102" y="81"/>
                  <a:pt x="102" y="81"/>
                  <a:pt x="102" y="81"/>
                </a:cubicBezTo>
                <a:cubicBezTo>
                  <a:pt x="102" y="81"/>
                  <a:pt x="107" y="83"/>
                  <a:pt x="104" y="86"/>
                </a:cubicBezTo>
                <a:cubicBezTo>
                  <a:pt x="93" y="96"/>
                  <a:pt x="75" y="115"/>
                  <a:pt x="65" y="125"/>
                </a:cubicBezTo>
                <a:cubicBezTo>
                  <a:pt x="62" y="128"/>
                  <a:pt x="58" y="127"/>
                  <a:pt x="58" y="127"/>
                </a:cubicBezTo>
                <a:cubicBezTo>
                  <a:pt x="28" y="124"/>
                  <a:pt x="28" y="124"/>
                  <a:pt x="28" y="124"/>
                </a:cubicBezTo>
                <a:cubicBezTo>
                  <a:pt x="24" y="123"/>
                  <a:pt x="19" y="125"/>
                  <a:pt x="16" y="128"/>
                </a:cubicBezTo>
                <a:cubicBezTo>
                  <a:pt x="2" y="142"/>
                  <a:pt x="2" y="142"/>
                  <a:pt x="2" y="142"/>
                </a:cubicBezTo>
                <a:cubicBezTo>
                  <a:pt x="0" y="144"/>
                  <a:pt x="0" y="148"/>
                  <a:pt x="3" y="150"/>
                </a:cubicBezTo>
                <a:cubicBezTo>
                  <a:pt x="53" y="162"/>
                  <a:pt x="53" y="162"/>
                  <a:pt x="53" y="162"/>
                </a:cubicBezTo>
                <a:cubicBezTo>
                  <a:pt x="56" y="164"/>
                  <a:pt x="57" y="165"/>
                  <a:pt x="59" y="168"/>
                </a:cubicBezTo>
                <a:cubicBezTo>
                  <a:pt x="70" y="218"/>
                  <a:pt x="70" y="218"/>
                  <a:pt x="70" y="218"/>
                </a:cubicBezTo>
                <a:cubicBezTo>
                  <a:pt x="72" y="221"/>
                  <a:pt x="76" y="221"/>
                  <a:pt x="79" y="218"/>
                </a:cubicBezTo>
                <a:cubicBezTo>
                  <a:pt x="93" y="205"/>
                  <a:pt x="93" y="205"/>
                  <a:pt x="93" y="205"/>
                </a:cubicBezTo>
                <a:cubicBezTo>
                  <a:pt x="95" y="202"/>
                  <a:pt x="97" y="197"/>
                  <a:pt x="97" y="193"/>
                </a:cubicBezTo>
                <a:cubicBezTo>
                  <a:pt x="93" y="164"/>
                  <a:pt x="93" y="164"/>
                  <a:pt x="93" y="164"/>
                </a:cubicBezTo>
                <a:cubicBezTo>
                  <a:pt x="93" y="164"/>
                  <a:pt x="93" y="160"/>
                  <a:pt x="95" y="158"/>
                </a:cubicBezTo>
                <a:cubicBezTo>
                  <a:pt x="105" y="148"/>
                  <a:pt x="125" y="129"/>
                  <a:pt x="135" y="118"/>
                </a:cubicBezTo>
                <a:cubicBezTo>
                  <a:pt x="138" y="115"/>
                  <a:pt x="140" y="119"/>
                  <a:pt x="140" y="119"/>
                </a:cubicBezTo>
                <a:cubicBezTo>
                  <a:pt x="173" y="184"/>
                  <a:pt x="173" y="184"/>
                  <a:pt x="173" y="184"/>
                </a:cubicBezTo>
                <a:cubicBezTo>
                  <a:pt x="175" y="187"/>
                  <a:pt x="179" y="188"/>
                  <a:pt x="181" y="185"/>
                </a:cubicBezTo>
                <a:cubicBezTo>
                  <a:pt x="189" y="177"/>
                  <a:pt x="189" y="177"/>
                  <a:pt x="189" y="177"/>
                </a:cubicBezTo>
                <a:cubicBezTo>
                  <a:pt x="192" y="174"/>
                  <a:pt x="194" y="169"/>
                  <a:pt x="193" y="165"/>
                </a:cubicBezTo>
                <a:cubicBezTo>
                  <a:pt x="178" y="80"/>
                  <a:pt x="178" y="80"/>
                  <a:pt x="178" y="80"/>
                </a:cubicBezTo>
                <a:cubicBezTo>
                  <a:pt x="178" y="80"/>
                  <a:pt x="178" y="77"/>
                  <a:pt x="179" y="75"/>
                </a:cubicBezTo>
                <a:cubicBezTo>
                  <a:pt x="186" y="68"/>
                  <a:pt x="205" y="47"/>
                  <a:pt x="205" y="47"/>
                </a:cubicBezTo>
                <a:cubicBezTo>
                  <a:pt x="214" y="39"/>
                  <a:pt x="222" y="20"/>
                  <a:pt x="211" y="1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33" name="Freeform 387">
            <a:extLst>
              <a:ext uri="{FF2B5EF4-FFF2-40B4-BE49-F238E27FC236}">
                <a16:creationId xmlns:a16="http://schemas.microsoft.com/office/drawing/2014/main" id="{F6266978-5D98-41F9-9654-833BEA587219}"/>
              </a:ext>
            </a:extLst>
          </p:cNvPr>
          <p:cNvSpPr>
            <a:spLocks noEditPoints="1"/>
          </p:cNvSpPr>
          <p:nvPr/>
        </p:nvSpPr>
        <p:spPr bwMode="auto">
          <a:xfrm>
            <a:off x="4039371" y="4855501"/>
            <a:ext cx="213305" cy="188309"/>
          </a:xfrm>
          <a:custGeom>
            <a:avLst/>
            <a:gdLst>
              <a:gd name="T0" fmla="*/ 188 w 194"/>
              <a:gd name="T1" fmla="*/ 91 h 170"/>
              <a:gd name="T2" fmla="*/ 194 w 194"/>
              <a:gd name="T3" fmla="*/ 142 h 170"/>
              <a:gd name="T4" fmla="*/ 191 w 194"/>
              <a:gd name="T5" fmla="*/ 145 h 170"/>
              <a:gd name="T6" fmla="*/ 182 w 194"/>
              <a:gd name="T7" fmla="*/ 151 h 170"/>
              <a:gd name="T8" fmla="*/ 164 w 194"/>
              <a:gd name="T9" fmla="*/ 170 h 170"/>
              <a:gd name="T10" fmla="*/ 146 w 194"/>
              <a:gd name="T11" fmla="*/ 151 h 170"/>
              <a:gd name="T12" fmla="*/ 49 w 194"/>
              <a:gd name="T13" fmla="*/ 145 h 170"/>
              <a:gd name="T14" fmla="*/ 44 w 194"/>
              <a:gd name="T15" fmla="*/ 164 h 170"/>
              <a:gd name="T16" fmla="*/ 18 w 194"/>
              <a:gd name="T17" fmla="*/ 164 h 170"/>
              <a:gd name="T18" fmla="*/ 13 w 194"/>
              <a:gd name="T19" fmla="*/ 145 h 170"/>
              <a:gd name="T20" fmla="*/ 1 w 194"/>
              <a:gd name="T21" fmla="*/ 145 h 170"/>
              <a:gd name="T22" fmla="*/ 0 w 194"/>
              <a:gd name="T23" fmla="*/ 106 h 170"/>
              <a:gd name="T24" fmla="*/ 22 w 194"/>
              <a:gd name="T25" fmla="*/ 85 h 170"/>
              <a:gd name="T26" fmla="*/ 34 w 194"/>
              <a:gd name="T27" fmla="*/ 45 h 170"/>
              <a:gd name="T28" fmla="*/ 61 w 194"/>
              <a:gd name="T29" fmla="*/ 24 h 170"/>
              <a:gd name="T30" fmla="*/ 73 w 194"/>
              <a:gd name="T31" fmla="*/ 3 h 170"/>
              <a:gd name="T32" fmla="*/ 76 w 194"/>
              <a:gd name="T33" fmla="*/ 0 h 170"/>
              <a:gd name="T34" fmla="*/ 121 w 194"/>
              <a:gd name="T35" fmla="*/ 1 h 170"/>
              <a:gd name="T36" fmla="*/ 121 w 194"/>
              <a:gd name="T37" fmla="*/ 24 h 170"/>
              <a:gd name="T38" fmla="*/ 150 w 194"/>
              <a:gd name="T39" fmla="*/ 30 h 170"/>
              <a:gd name="T40" fmla="*/ 170 w 194"/>
              <a:gd name="T41" fmla="*/ 85 h 170"/>
              <a:gd name="T42" fmla="*/ 20 w 194"/>
              <a:gd name="T43" fmla="*/ 126 h 170"/>
              <a:gd name="T44" fmla="*/ 41 w 194"/>
              <a:gd name="T45" fmla="*/ 126 h 170"/>
              <a:gd name="T46" fmla="*/ 41 w 194"/>
              <a:gd name="T47" fmla="*/ 104 h 170"/>
              <a:gd name="T48" fmla="*/ 20 w 194"/>
              <a:gd name="T49" fmla="*/ 104 h 170"/>
              <a:gd name="T50" fmla="*/ 20 w 194"/>
              <a:gd name="T51" fmla="*/ 126 h 170"/>
              <a:gd name="T52" fmla="*/ 145 w 194"/>
              <a:gd name="T53" fmla="*/ 85 h 170"/>
              <a:gd name="T54" fmla="*/ 136 w 194"/>
              <a:gd name="T55" fmla="*/ 50 h 170"/>
              <a:gd name="T56" fmla="*/ 61 w 194"/>
              <a:gd name="T57" fmla="*/ 49 h 170"/>
              <a:gd name="T58" fmla="*/ 58 w 194"/>
              <a:gd name="T59" fmla="*/ 51 h 170"/>
              <a:gd name="T60" fmla="*/ 153 w 194"/>
              <a:gd name="T61" fmla="*/ 126 h 170"/>
              <a:gd name="T62" fmla="*/ 175 w 194"/>
              <a:gd name="T63" fmla="*/ 126 h 170"/>
              <a:gd name="T64" fmla="*/ 175 w 194"/>
              <a:gd name="T65" fmla="*/ 104 h 170"/>
              <a:gd name="T66" fmla="*/ 153 w 194"/>
              <a:gd name="T67" fmla="*/ 104 h 170"/>
              <a:gd name="T68" fmla="*/ 153 w 194"/>
              <a:gd name="T69" fmla="*/ 12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170">
                <a:moveTo>
                  <a:pt x="173" y="85"/>
                </a:moveTo>
                <a:cubicBezTo>
                  <a:pt x="179" y="85"/>
                  <a:pt x="184" y="87"/>
                  <a:pt x="188" y="91"/>
                </a:cubicBezTo>
                <a:cubicBezTo>
                  <a:pt x="192" y="95"/>
                  <a:pt x="194" y="100"/>
                  <a:pt x="194" y="106"/>
                </a:cubicBezTo>
                <a:cubicBezTo>
                  <a:pt x="194" y="142"/>
                  <a:pt x="194" y="142"/>
                  <a:pt x="194" y="142"/>
                </a:cubicBezTo>
                <a:cubicBezTo>
                  <a:pt x="194" y="143"/>
                  <a:pt x="194" y="144"/>
                  <a:pt x="193" y="145"/>
                </a:cubicBezTo>
                <a:cubicBezTo>
                  <a:pt x="193" y="145"/>
                  <a:pt x="192" y="145"/>
                  <a:pt x="191" y="145"/>
                </a:cubicBezTo>
                <a:cubicBezTo>
                  <a:pt x="182" y="145"/>
                  <a:pt x="182" y="145"/>
                  <a:pt x="182" y="145"/>
                </a:cubicBezTo>
                <a:cubicBezTo>
                  <a:pt x="182" y="151"/>
                  <a:pt x="182" y="151"/>
                  <a:pt x="182" y="151"/>
                </a:cubicBezTo>
                <a:cubicBezTo>
                  <a:pt x="182" y="157"/>
                  <a:pt x="180" y="161"/>
                  <a:pt x="177" y="164"/>
                </a:cubicBezTo>
                <a:cubicBezTo>
                  <a:pt x="173" y="168"/>
                  <a:pt x="169" y="170"/>
                  <a:pt x="164" y="170"/>
                </a:cubicBezTo>
                <a:cubicBezTo>
                  <a:pt x="159" y="170"/>
                  <a:pt x="154" y="168"/>
                  <a:pt x="151" y="164"/>
                </a:cubicBezTo>
                <a:cubicBezTo>
                  <a:pt x="147" y="161"/>
                  <a:pt x="146" y="157"/>
                  <a:pt x="146" y="151"/>
                </a:cubicBezTo>
                <a:cubicBezTo>
                  <a:pt x="146" y="145"/>
                  <a:pt x="146" y="145"/>
                  <a:pt x="146" y="145"/>
                </a:cubicBezTo>
                <a:cubicBezTo>
                  <a:pt x="49" y="145"/>
                  <a:pt x="49" y="145"/>
                  <a:pt x="49" y="145"/>
                </a:cubicBezTo>
                <a:cubicBezTo>
                  <a:pt x="49" y="151"/>
                  <a:pt x="49" y="151"/>
                  <a:pt x="49" y="151"/>
                </a:cubicBezTo>
                <a:cubicBezTo>
                  <a:pt x="49" y="157"/>
                  <a:pt x="47" y="161"/>
                  <a:pt x="44" y="164"/>
                </a:cubicBezTo>
                <a:cubicBezTo>
                  <a:pt x="40" y="168"/>
                  <a:pt x="36" y="170"/>
                  <a:pt x="31" y="170"/>
                </a:cubicBezTo>
                <a:cubicBezTo>
                  <a:pt x="26" y="170"/>
                  <a:pt x="21" y="168"/>
                  <a:pt x="18" y="164"/>
                </a:cubicBezTo>
                <a:cubicBezTo>
                  <a:pt x="14" y="161"/>
                  <a:pt x="13" y="157"/>
                  <a:pt x="13" y="151"/>
                </a:cubicBezTo>
                <a:cubicBezTo>
                  <a:pt x="13" y="145"/>
                  <a:pt x="13" y="145"/>
                  <a:pt x="13" y="145"/>
                </a:cubicBezTo>
                <a:cubicBezTo>
                  <a:pt x="3" y="145"/>
                  <a:pt x="3" y="145"/>
                  <a:pt x="3" y="145"/>
                </a:cubicBezTo>
                <a:cubicBezTo>
                  <a:pt x="3" y="145"/>
                  <a:pt x="2" y="145"/>
                  <a:pt x="1" y="145"/>
                </a:cubicBezTo>
                <a:cubicBezTo>
                  <a:pt x="1" y="144"/>
                  <a:pt x="0" y="143"/>
                  <a:pt x="0" y="142"/>
                </a:cubicBezTo>
                <a:cubicBezTo>
                  <a:pt x="0" y="106"/>
                  <a:pt x="0" y="106"/>
                  <a:pt x="0" y="106"/>
                </a:cubicBezTo>
                <a:cubicBezTo>
                  <a:pt x="0" y="100"/>
                  <a:pt x="3" y="95"/>
                  <a:pt x="7" y="91"/>
                </a:cubicBezTo>
                <a:cubicBezTo>
                  <a:pt x="11" y="87"/>
                  <a:pt x="16" y="85"/>
                  <a:pt x="22" y="85"/>
                </a:cubicBezTo>
                <a:cubicBezTo>
                  <a:pt x="24" y="85"/>
                  <a:pt x="24" y="85"/>
                  <a:pt x="24" y="85"/>
                </a:cubicBezTo>
                <a:cubicBezTo>
                  <a:pt x="34" y="45"/>
                  <a:pt x="34" y="45"/>
                  <a:pt x="34" y="45"/>
                </a:cubicBezTo>
                <a:cubicBezTo>
                  <a:pt x="36" y="39"/>
                  <a:pt x="39" y="34"/>
                  <a:pt x="44" y="30"/>
                </a:cubicBezTo>
                <a:cubicBezTo>
                  <a:pt x="49" y="26"/>
                  <a:pt x="55" y="24"/>
                  <a:pt x="61" y="24"/>
                </a:cubicBezTo>
                <a:cubicBezTo>
                  <a:pt x="73" y="24"/>
                  <a:pt x="73" y="24"/>
                  <a:pt x="73" y="24"/>
                </a:cubicBezTo>
                <a:cubicBezTo>
                  <a:pt x="73" y="3"/>
                  <a:pt x="73" y="3"/>
                  <a:pt x="73" y="3"/>
                </a:cubicBezTo>
                <a:cubicBezTo>
                  <a:pt x="73" y="2"/>
                  <a:pt x="73" y="2"/>
                  <a:pt x="74" y="1"/>
                </a:cubicBezTo>
                <a:cubicBezTo>
                  <a:pt x="74" y="0"/>
                  <a:pt x="75" y="0"/>
                  <a:pt x="76" y="0"/>
                </a:cubicBezTo>
                <a:cubicBezTo>
                  <a:pt x="118" y="0"/>
                  <a:pt x="118" y="0"/>
                  <a:pt x="118" y="0"/>
                </a:cubicBezTo>
                <a:cubicBezTo>
                  <a:pt x="119" y="0"/>
                  <a:pt x="120" y="0"/>
                  <a:pt x="121" y="1"/>
                </a:cubicBezTo>
                <a:cubicBezTo>
                  <a:pt x="121" y="2"/>
                  <a:pt x="121" y="2"/>
                  <a:pt x="121" y="3"/>
                </a:cubicBezTo>
                <a:cubicBezTo>
                  <a:pt x="121" y="24"/>
                  <a:pt x="121" y="24"/>
                  <a:pt x="121" y="24"/>
                </a:cubicBezTo>
                <a:cubicBezTo>
                  <a:pt x="134" y="24"/>
                  <a:pt x="134" y="24"/>
                  <a:pt x="134" y="24"/>
                </a:cubicBezTo>
                <a:cubicBezTo>
                  <a:pt x="140" y="24"/>
                  <a:pt x="145" y="26"/>
                  <a:pt x="150" y="30"/>
                </a:cubicBezTo>
                <a:cubicBezTo>
                  <a:pt x="156" y="34"/>
                  <a:pt x="159" y="39"/>
                  <a:pt x="160" y="45"/>
                </a:cubicBezTo>
                <a:cubicBezTo>
                  <a:pt x="170" y="85"/>
                  <a:pt x="170" y="85"/>
                  <a:pt x="170" y="85"/>
                </a:cubicBezTo>
                <a:lnTo>
                  <a:pt x="173" y="85"/>
                </a:lnTo>
                <a:close/>
                <a:moveTo>
                  <a:pt x="20" y="126"/>
                </a:moveTo>
                <a:cubicBezTo>
                  <a:pt x="23" y="129"/>
                  <a:pt x="27" y="130"/>
                  <a:pt x="31" y="130"/>
                </a:cubicBezTo>
                <a:cubicBezTo>
                  <a:pt x="35" y="130"/>
                  <a:pt x="38" y="129"/>
                  <a:pt x="41" y="126"/>
                </a:cubicBezTo>
                <a:cubicBezTo>
                  <a:pt x="44" y="123"/>
                  <a:pt x="46" y="119"/>
                  <a:pt x="46" y="115"/>
                </a:cubicBezTo>
                <a:cubicBezTo>
                  <a:pt x="46" y="111"/>
                  <a:pt x="44" y="107"/>
                  <a:pt x="41" y="104"/>
                </a:cubicBezTo>
                <a:cubicBezTo>
                  <a:pt x="38" y="102"/>
                  <a:pt x="35" y="100"/>
                  <a:pt x="31" y="100"/>
                </a:cubicBezTo>
                <a:cubicBezTo>
                  <a:pt x="27" y="100"/>
                  <a:pt x="23" y="102"/>
                  <a:pt x="20" y="104"/>
                </a:cubicBezTo>
                <a:cubicBezTo>
                  <a:pt x="17" y="107"/>
                  <a:pt x="16" y="111"/>
                  <a:pt x="16" y="115"/>
                </a:cubicBezTo>
                <a:cubicBezTo>
                  <a:pt x="16" y="119"/>
                  <a:pt x="17" y="123"/>
                  <a:pt x="20" y="126"/>
                </a:cubicBezTo>
                <a:close/>
                <a:moveTo>
                  <a:pt x="49" y="85"/>
                </a:moveTo>
                <a:cubicBezTo>
                  <a:pt x="145" y="85"/>
                  <a:pt x="145" y="85"/>
                  <a:pt x="145" y="85"/>
                </a:cubicBezTo>
                <a:cubicBezTo>
                  <a:pt x="137" y="51"/>
                  <a:pt x="137" y="51"/>
                  <a:pt x="137" y="51"/>
                </a:cubicBezTo>
                <a:cubicBezTo>
                  <a:pt x="137" y="51"/>
                  <a:pt x="136" y="50"/>
                  <a:pt x="136" y="50"/>
                </a:cubicBezTo>
                <a:cubicBezTo>
                  <a:pt x="135" y="49"/>
                  <a:pt x="134" y="49"/>
                  <a:pt x="134" y="49"/>
                </a:cubicBezTo>
                <a:cubicBezTo>
                  <a:pt x="61" y="49"/>
                  <a:pt x="61" y="49"/>
                  <a:pt x="61" y="49"/>
                </a:cubicBezTo>
                <a:cubicBezTo>
                  <a:pt x="60" y="49"/>
                  <a:pt x="60" y="49"/>
                  <a:pt x="59" y="50"/>
                </a:cubicBezTo>
                <a:cubicBezTo>
                  <a:pt x="58" y="50"/>
                  <a:pt x="58" y="51"/>
                  <a:pt x="58" y="51"/>
                </a:cubicBezTo>
                <a:lnTo>
                  <a:pt x="49" y="85"/>
                </a:lnTo>
                <a:close/>
                <a:moveTo>
                  <a:pt x="153" y="126"/>
                </a:moveTo>
                <a:cubicBezTo>
                  <a:pt x="156" y="129"/>
                  <a:pt x="160" y="130"/>
                  <a:pt x="164" y="130"/>
                </a:cubicBezTo>
                <a:cubicBezTo>
                  <a:pt x="168" y="130"/>
                  <a:pt x="172" y="129"/>
                  <a:pt x="175" y="126"/>
                </a:cubicBezTo>
                <a:cubicBezTo>
                  <a:pt x="177" y="123"/>
                  <a:pt x="179" y="119"/>
                  <a:pt x="179" y="115"/>
                </a:cubicBezTo>
                <a:cubicBezTo>
                  <a:pt x="179" y="111"/>
                  <a:pt x="177" y="107"/>
                  <a:pt x="175" y="104"/>
                </a:cubicBezTo>
                <a:cubicBezTo>
                  <a:pt x="172" y="102"/>
                  <a:pt x="168" y="100"/>
                  <a:pt x="164" y="100"/>
                </a:cubicBezTo>
                <a:cubicBezTo>
                  <a:pt x="160" y="100"/>
                  <a:pt x="156" y="102"/>
                  <a:pt x="153" y="104"/>
                </a:cubicBezTo>
                <a:cubicBezTo>
                  <a:pt x="150" y="107"/>
                  <a:pt x="149" y="111"/>
                  <a:pt x="149" y="115"/>
                </a:cubicBezTo>
                <a:cubicBezTo>
                  <a:pt x="149" y="119"/>
                  <a:pt x="150" y="123"/>
                  <a:pt x="153" y="1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7 CuadroTexto">
            <a:extLst>
              <a:ext uri="{FF2B5EF4-FFF2-40B4-BE49-F238E27FC236}">
                <a16:creationId xmlns:a16="http://schemas.microsoft.com/office/drawing/2014/main" id="{EEFBE744-15CF-4BAE-A768-A0E611DAA7F4}"/>
              </a:ext>
            </a:extLst>
          </p:cNvPr>
          <p:cNvSpPr txBox="1"/>
          <p:nvPr/>
        </p:nvSpPr>
        <p:spPr>
          <a:xfrm>
            <a:off x="4248180" y="2895025"/>
            <a:ext cx="1167567" cy="2646943"/>
          </a:xfrm>
          <a:prstGeom prst="rect">
            <a:avLst/>
          </a:prstGeom>
          <a:noFill/>
        </p:spPr>
        <p:txBody>
          <a:bodyPr wrap="square">
            <a:spAutoFit/>
          </a:bodyPr>
          <a:lstStyle/>
          <a:p>
            <a:pPr>
              <a:lnSpc>
                <a:spcPts val="3000"/>
              </a:lnSpc>
              <a:spcAft>
                <a:spcPts val="500"/>
              </a:spcAft>
              <a:defRPr/>
            </a:pPr>
            <a:r>
              <a:rPr lang="en-US" sz="800" dirty="0">
                <a:solidFill>
                  <a:schemeClr val="bg1"/>
                </a:solidFill>
                <a:latin typeface="Lato" panose="020F0502020204030203" pitchFamily="34" charset="0"/>
                <a:ea typeface="Lato" charset="0"/>
                <a:cs typeface="Lato" charset="0"/>
              </a:rPr>
              <a:t>Accommodation</a:t>
            </a:r>
          </a:p>
          <a:p>
            <a:pPr>
              <a:lnSpc>
                <a:spcPts val="3000"/>
              </a:lnSpc>
              <a:spcAft>
                <a:spcPts val="500"/>
              </a:spcAft>
              <a:defRPr/>
            </a:pPr>
            <a:r>
              <a:rPr lang="en-US" sz="800" dirty="0">
                <a:solidFill>
                  <a:schemeClr val="bg1"/>
                </a:solidFill>
                <a:latin typeface="Lato" panose="020F0502020204030203" pitchFamily="34" charset="0"/>
                <a:ea typeface="Lato" charset="0"/>
                <a:cs typeface="Lato" charset="0"/>
              </a:rPr>
              <a:t>Food &amp; beverage</a:t>
            </a:r>
          </a:p>
          <a:p>
            <a:pPr>
              <a:lnSpc>
                <a:spcPts val="3000"/>
              </a:lnSpc>
              <a:spcAft>
                <a:spcPts val="500"/>
              </a:spcAft>
              <a:defRPr/>
            </a:pPr>
            <a:r>
              <a:rPr lang="en-US" sz="800" dirty="0">
                <a:solidFill>
                  <a:schemeClr val="bg1"/>
                </a:solidFill>
                <a:latin typeface="Lato" panose="020F0502020204030203" pitchFamily="34" charset="0"/>
                <a:ea typeface="Lato" charset="0"/>
                <a:cs typeface="Lato" charset="0"/>
              </a:rPr>
              <a:t>Retail</a:t>
            </a:r>
          </a:p>
          <a:p>
            <a:pPr>
              <a:lnSpc>
                <a:spcPts val="3000"/>
              </a:lnSpc>
              <a:spcAft>
                <a:spcPts val="500"/>
              </a:spcAft>
              <a:defRPr/>
            </a:pPr>
            <a:r>
              <a:rPr lang="en-US" sz="800" dirty="0">
                <a:solidFill>
                  <a:schemeClr val="bg1"/>
                </a:solidFill>
                <a:latin typeface="Lato" panose="020F0502020204030203" pitchFamily="34" charset="0"/>
                <a:ea typeface="Lato" charset="0"/>
                <a:cs typeface="Lato" charset="0"/>
              </a:rPr>
              <a:t>Entertainment/rec</a:t>
            </a:r>
          </a:p>
          <a:p>
            <a:pPr>
              <a:lnSpc>
                <a:spcPts val="3000"/>
              </a:lnSpc>
              <a:spcAft>
                <a:spcPts val="500"/>
              </a:spcAft>
              <a:defRPr/>
            </a:pPr>
            <a:r>
              <a:rPr lang="en-US" sz="800" dirty="0">
                <a:solidFill>
                  <a:schemeClr val="bg1"/>
                </a:solidFill>
                <a:latin typeface="Lato" panose="020F0502020204030203" pitchFamily="34" charset="0"/>
                <a:ea typeface="Lato" charset="0"/>
                <a:cs typeface="Lato" charset="0"/>
              </a:rPr>
              <a:t>Local transportation</a:t>
            </a:r>
          </a:p>
          <a:p>
            <a:pPr>
              <a:lnSpc>
                <a:spcPts val="3000"/>
              </a:lnSpc>
              <a:spcAft>
                <a:spcPts val="500"/>
              </a:spcAft>
              <a:defRPr/>
            </a:pPr>
            <a:r>
              <a:rPr lang="en-US" sz="800" dirty="0">
                <a:solidFill>
                  <a:schemeClr val="bg1"/>
                </a:solidFill>
                <a:latin typeface="Lato" panose="020F0502020204030203" pitchFamily="34" charset="0"/>
                <a:ea typeface="Lato" charset="0"/>
                <a:cs typeface="Lato" charset="0"/>
              </a:rPr>
              <a:t>Air transportation</a:t>
            </a:r>
            <a:endParaRPr lang="en-US" sz="1000" dirty="0">
              <a:solidFill>
                <a:schemeClr val="bg1"/>
              </a:solidFill>
              <a:latin typeface="Lato" panose="020F0502020204030203" pitchFamily="34" charset="0"/>
              <a:ea typeface="Lato" charset="0"/>
              <a:cs typeface="Lato" charset="0"/>
            </a:endParaRPr>
          </a:p>
        </p:txBody>
      </p:sp>
      <p:sp>
        <p:nvSpPr>
          <p:cNvPr id="19" name="7 CuadroTexto">
            <a:extLst>
              <a:ext uri="{FF2B5EF4-FFF2-40B4-BE49-F238E27FC236}">
                <a16:creationId xmlns:a16="http://schemas.microsoft.com/office/drawing/2014/main" id="{EBFD2CCE-EDF4-47C3-A774-57D43DE04437}"/>
              </a:ext>
            </a:extLst>
          </p:cNvPr>
          <p:cNvSpPr txBox="1"/>
          <p:nvPr/>
        </p:nvSpPr>
        <p:spPr>
          <a:xfrm>
            <a:off x="6113486" y="3231681"/>
            <a:ext cx="1120140" cy="338554"/>
          </a:xfrm>
          <a:prstGeom prst="rect">
            <a:avLst/>
          </a:prstGeom>
          <a:noFill/>
        </p:spPr>
        <p:txBody>
          <a:bodyPr wrap="square">
            <a:spAutoFit/>
          </a:bodyPr>
          <a:lstStyle/>
          <a:p>
            <a:pPr algn="ctr">
              <a:defRPr/>
            </a:pPr>
            <a:r>
              <a:rPr lang="en-US" sz="800" dirty="0">
                <a:solidFill>
                  <a:schemeClr val="tx2"/>
                </a:solidFill>
                <a:latin typeface="Lato" panose="020F0502020204030203" pitchFamily="34" charset="0"/>
                <a:ea typeface="Lato" charset="0"/>
                <a:cs typeface="Lato" charset="0"/>
              </a:rPr>
              <a:t>Goods &amp; </a:t>
            </a:r>
            <a:br>
              <a:rPr lang="en-US" sz="800" dirty="0">
                <a:solidFill>
                  <a:schemeClr val="tx2"/>
                </a:solidFill>
                <a:latin typeface="Lato" panose="020F0502020204030203" pitchFamily="34" charset="0"/>
                <a:ea typeface="Lato" charset="0"/>
                <a:cs typeface="Lato" charset="0"/>
              </a:rPr>
            </a:br>
            <a:r>
              <a:rPr lang="en-US" sz="800" dirty="0">
                <a:solidFill>
                  <a:schemeClr val="tx2"/>
                </a:solidFill>
                <a:latin typeface="Lato" panose="020F0502020204030203" pitchFamily="34" charset="0"/>
                <a:ea typeface="Lato" charset="0"/>
                <a:cs typeface="Lato" charset="0"/>
              </a:rPr>
              <a:t>services purchases</a:t>
            </a:r>
            <a:endParaRPr lang="en-US" sz="1000" dirty="0">
              <a:solidFill>
                <a:schemeClr val="tx2"/>
              </a:solidFill>
              <a:latin typeface="Lato" panose="020F0502020204030203" pitchFamily="34" charset="0"/>
              <a:ea typeface="Lato" charset="0"/>
              <a:cs typeface="Lato" charset="0"/>
            </a:endParaRPr>
          </a:p>
        </p:txBody>
      </p:sp>
      <p:sp>
        <p:nvSpPr>
          <p:cNvPr id="34" name="Freeform 3">
            <a:extLst>
              <a:ext uri="{FF2B5EF4-FFF2-40B4-BE49-F238E27FC236}">
                <a16:creationId xmlns:a16="http://schemas.microsoft.com/office/drawing/2014/main" id="{FE32F274-5A2A-4831-AC1E-12A34AD97C8C}"/>
              </a:ext>
            </a:extLst>
          </p:cNvPr>
          <p:cNvSpPr>
            <a:spLocks noChangeArrowheads="1"/>
          </p:cNvSpPr>
          <p:nvPr/>
        </p:nvSpPr>
        <p:spPr bwMode="auto">
          <a:xfrm>
            <a:off x="5651725" y="3063534"/>
            <a:ext cx="229185" cy="166395"/>
          </a:xfrm>
          <a:custGeom>
            <a:avLst/>
            <a:gdLst>
              <a:gd name="T0" fmla="*/ 992 w 1286"/>
              <a:gd name="T1" fmla="*/ 847 h 936"/>
              <a:gd name="T2" fmla="*/ 1080 w 1286"/>
              <a:gd name="T3" fmla="*/ 760 h 936"/>
              <a:gd name="T4" fmla="*/ 992 w 1286"/>
              <a:gd name="T5" fmla="*/ 672 h 936"/>
              <a:gd name="T6" fmla="*/ 905 w 1286"/>
              <a:gd name="T7" fmla="*/ 760 h 936"/>
              <a:gd name="T8" fmla="*/ 992 w 1286"/>
              <a:gd name="T9" fmla="*/ 847 h 936"/>
              <a:gd name="T10" fmla="*/ 1080 w 1286"/>
              <a:gd name="T11" fmla="*/ 323 h 936"/>
              <a:gd name="T12" fmla="*/ 935 w 1286"/>
              <a:gd name="T13" fmla="*/ 323 h 936"/>
              <a:gd name="T14" fmla="*/ 935 w 1286"/>
              <a:gd name="T15" fmla="*/ 467 h 936"/>
              <a:gd name="T16" fmla="*/ 1195 w 1286"/>
              <a:gd name="T17" fmla="*/ 467 h 936"/>
              <a:gd name="T18" fmla="*/ 1080 w 1286"/>
              <a:gd name="T19" fmla="*/ 323 h 936"/>
              <a:gd name="T20" fmla="*/ 293 w 1286"/>
              <a:gd name="T21" fmla="*/ 847 h 936"/>
              <a:gd name="T22" fmla="*/ 380 w 1286"/>
              <a:gd name="T23" fmla="*/ 760 h 936"/>
              <a:gd name="T24" fmla="*/ 293 w 1286"/>
              <a:gd name="T25" fmla="*/ 672 h 936"/>
              <a:gd name="T26" fmla="*/ 205 w 1286"/>
              <a:gd name="T27" fmla="*/ 760 h 936"/>
              <a:gd name="T28" fmla="*/ 293 w 1286"/>
              <a:gd name="T29" fmla="*/ 847 h 936"/>
              <a:gd name="T30" fmla="*/ 1285 w 1286"/>
              <a:gd name="T31" fmla="*/ 467 h 936"/>
              <a:gd name="T32" fmla="*/ 1285 w 1286"/>
              <a:gd name="T33" fmla="*/ 760 h 936"/>
              <a:gd name="T34" fmla="*/ 1167 w 1286"/>
              <a:gd name="T35" fmla="*/ 760 h 936"/>
              <a:gd name="T36" fmla="*/ 992 w 1286"/>
              <a:gd name="T37" fmla="*/ 935 h 936"/>
              <a:gd name="T38" fmla="*/ 818 w 1286"/>
              <a:gd name="T39" fmla="*/ 760 h 936"/>
              <a:gd name="T40" fmla="*/ 468 w 1286"/>
              <a:gd name="T41" fmla="*/ 760 h 936"/>
              <a:gd name="T42" fmla="*/ 293 w 1286"/>
              <a:gd name="T43" fmla="*/ 935 h 936"/>
              <a:gd name="T44" fmla="*/ 118 w 1286"/>
              <a:gd name="T45" fmla="*/ 760 h 936"/>
              <a:gd name="T46" fmla="*/ 0 w 1286"/>
              <a:gd name="T47" fmla="*/ 760 h 936"/>
              <a:gd name="T48" fmla="*/ 0 w 1286"/>
              <a:gd name="T49" fmla="*/ 118 h 936"/>
              <a:gd name="T50" fmla="*/ 118 w 1286"/>
              <a:gd name="T51" fmla="*/ 0 h 936"/>
              <a:gd name="T52" fmla="*/ 935 w 1286"/>
              <a:gd name="T53" fmla="*/ 0 h 936"/>
              <a:gd name="T54" fmla="*/ 935 w 1286"/>
              <a:gd name="T55" fmla="*/ 235 h 936"/>
              <a:gd name="T56" fmla="*/ 1110 w 1286"/>
              <a:gd name="T57" fmla="*/ 235 h 936"/>
              <a:gd name="T58" fmla="*/ 1285 w 1286"/>
              <a:gd name="T59" fmla="*/ 467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86" h="936">
                <a:moveTo>
                  <a:pt x="992" y="847"/>
                </a:moveTo>
                <a:cubicBezTo>
                  <a:pt x="1041" y="847"/>
                  <a:pt x="1080" y="809"/>
                  <a:pt x="1080" y="760"/>
                </a:cubicBezTo>
                <a:cubicBezTo>
                  <a:pt x="1080" y="711"/>
                  <a:pt x="1041" y="672"/>
                  <a:pt x="992" y="672"/>
                </a:cubicBezTo>
                <a:cubicBezTo>
                  <a:pt x="942" y="672"/>
                  <a:pt x="905" y="711"/>
                  <a:pt x="905" y="760"/>
                </a:cubicBezTo>
                <a:cubicBezTo>
                  <a:pt x="905" y="809"/>
                  <a:pt x="942" y="847"/>
                  <a:pt x="992" y="847"/>
                </a:cubicBezTo>
                <a:close/>
                <a:moveTo>
                  <a:pt x="1080" y="323"/>
                </a:moveTo>
                <a:lnTo>
                  <a:pt x="935" y="323"/>
                </a:lnTo>
                <a:lnTo>
                  <a:pt x="935" y="467"/>
                </a:lnTo>
                <a:lnTo>
                  <a:pt x="1195" y="467"/>
                </a:lnTo>
                <a:lnTo>
                  <a:pt x="1080" y="323"/>
                </a:lnTo>
                <a:close/>
                <a:moveTo>
                  <a:pt x="293" y="847"/>
                </a:moveTo>
                <a:cubicBezTo>
                  <a:pt x="342" y="847"/>
                  <a:pt x="380" y="809"/>
                  <a:pt x="380" y="760"/>
                </a:cubicBezTo>
                <a:cubicBezTo>
                  <a:pt x="380" y="711"/>
                  <a:pt x="342" y="672"/>
                  <a:pt x="293" y="672"/>
                </a:cubicBezTo>
                <a:cubicBezTo>
                  <a:pt x="244" y="672"/>
                  <a:pt x="205" y="711"/>
                  <a:pt x="205" y="760"/>
                </a:cubicBezTo>
                <a:cubicBezTo>
                  <a:pt x="205" y="809"/>
                  <a:pt x="244" y="847"/>
                  <a:pt x="293" y="847"/>
                </a:cubicBezTo>
                <a:close/>
                <a:moveTo>
                  <a:pt x="1285" y="467"/>
                </a:moveTo>
                <a:lnTo>
                  <a:pt x="1285" y="760"/>
                </a:lnTo>
                <a:lnTo>
                  <a:pt x="1167" y="760"/>
                </a:lnTo>
                <a:cubicBezTo>
                  <a:pt x="1167" y="855"/>
                  <a:pt x="1087" y="935"/>
                  <a:pt x="992" y="935"/>
                </a:cubicBezTo>
                <a:cubicBezTo>
                  <a:pt x="896" y="935"/>
                  <a:pt x="818" y="855"/>
                  <a:pt x="818" y="760"/>
                </a:cubicBezTo>
                <a:lnTo>
                  <a:pt x="468" y="760"/>
                </a:lnTo>
                <a:cubicBezTo>
                  <a:pt x="468" y="855"/>
                  <a:pt x="388" y="935"/>
                  <a:pt x="293" y="935"/>
                </a:cubicBezTo>
                <a:cubicBezTo>
                  <a:pt x="197" y="935"/>
                  <a:pt x="118" y="855"/>
                  <a:pt x="118" y="760"/>
                </a:cubicBezTo>
                <a:lnTo>
                  <a:pt x="0" y="760"/>
                </a:lnTo>
                <a:lnTo>
                  <a:pt x="0" y="118"/>
                </a:lnTo>
                <a:cubicBezTo>
                  <a:pt x="0" y="55"/>
                  <a:pt x="55" y="0"/>
                  <a:pt x="118" y="0"/>
                </a:cubicBezTo>
                <a:lnTo>
                  <a:pt x="935" y="0"/>
                </a:lnTo>
                <a:lnTo>
                  <a:pt x="935" y="235"/>
                </a:lnTo>
                <a:lnTo>
                  <a:pt x="1110" y="235"/>
                </a:lnTo>
                <a:lnTo>
                  <a:pt x="1285" y="467"/>
                </a:lnTo>
                <a:close/>
              </a:path>
            </a:pathLst>
          </a:custGeom>
          <a:solidFill>
            <a:schemeClr val="tx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endParaRPr lang="en-US" sz="1350">
              <a:latin typeface="Lato" panose="020F0502020204030203" pitchFamily="34" charset="0"/>
            </a:endParaRPr>
          </a:p>
        </p:txBody>
      </p:sp>
      <p:sp>
        <p:nvSpPr>
          <p:cNvPr id="35" name="Shape 2634">
            <a:extLst>
              <a:ext uri="{FF2B5EF4-FFF2-40B4-BE49-F238E27FC236}">
                <a16:creationId xmlns:a16="http://schemas.microsoft.com/office/drawing/2014/main" id="{C2B59F0D-0601-493C-8957-A4F1A9EE5A36}"/>
              </a:ext>
            </a:extLst>
          </p:cNvPr>
          <p:cNvSpPr/>
          <p:nvPr/>
        </p:nvSpPr>
        <p:spPr>
          <a:xfrm>
            <a:off x="6583703" y="3046033"/>
            <a:ext cx="224675" cy="183896"/>
          </a:xfrm>
          <a:custGeom>
            <a:avLst/>
            <a:gdLst/>
            <a:ahLst/>
            <a:cxnLst>
              <a:cxn ang="0">
                <a:pos x="wd2" y="hd2"/>
              </a:cxn>
              <a:cxn ang="5400000">
                <a:pos x="wd2" y="hd2"/>
              </a:cxn>
              <a:cxn ang="10800000">
                <a:pos x="wd2" y="hd2"/>
              </a:cxn>
              <a:cxn ang="16200000">
                <a:pos x="wd2" y="hd2"/>
              </a:cxn>
            </a:cxnLst>
            <a:rect l="0" t="0" r="r" b="b"/>
            <a:pathLst>
              <a:path w="21600" h="21600" extrusionOk="0">
                <a:moveTo>
                  <a:pt x="20618" y="0"/>
                </a:moveTo>
                <a:lnTo>
                  <a:pt x="4909" y="0"/>
                </a:lnTo>
                <a:cubicBezTo>
                  <a:pt x="4367" y="0"/>
                  <a:pt x="3927" y="538"/>
                  <a:pt x="3927" y="1200"/>
                </a:cubicBezTo>
                <a:lnTo>
                  <a:pt x="3927" y="3000"/>
                </a:lnTo>
                <a:cubicBezTo>
                  <a:pt x="3927" y="3332"/>
                  <a:pt x="4147" y="3600"/>
                  <a:pt x="4418" y="3600"/>
                </a:cubicBezTo>
                <a:cubicBezTo>
                  <a:pt x="4689" y="3600"/>
                  <a:pt x="4909" y="3332"/>
                  <a:pt x="4909" y="3000"/>
                </a:cubicBezTo>
                <a:lnTo>
                  <a:pt x="4909" y="1200"/>
                </a:lnTo>
                <a:lnTo>
                  <a:pt x="20618" y="1200"/>
                </a:lnTo>
                <a:lnTo>
                  <a:pt x="20618" y="15600"/>
                </a:lnTo>
                <a:lnTo>
                  <a:pt x="19145" y="15600"/>
                </a:lnTo>
                <a:cubicBezTo>
                  <a:pt x="18875" y="15600"/>
                  <a:pt x="18655" y="15869"/>
                  <a:pt x="18655" y="16200"/>
                </a:cubicBezTo>
                <a:cubicBezTo>
                  <a:pt x="18655" y="16532"/>
                  <a:pt x="18875" y="16800"/>
                  <a:pt x="19145" y="16800"/>
                </a:cubicBezTo>
                <a:lnTo>
                  <a:pt x="20618" y="16800"/>
                </a:lnTo>
                <a:cubicBezTo>
                  <a:pt x="21160" y="16800"/>
                  <a:pt x="21600" y="16262"/>
                  <a:pt x="21600" y="15600"/>
                </a:cubicBezTo>
                <a:lnTo>
                  <a:pt x="21600" y="1200"/>
                </a:lnTo>
                <a:cubicBezTo>
                  <a:pt x="21600" y="538"/>
                  <a:pt x="21160" y="0"/>
                  <a:pt x="20618" y="0"/>
                </a:cubicBezTo>
                <a:moveTo>
                  <a:pt x="16691" y="8400"/>
                </a:moveTo>
                <a:lnTo>
                  <a:pt x="982" y="8400"/>
                </a:lnTo>
                <a:lnTo>
                  <a:pt x="982" y="6000"/>
                </a:lnTo>
                <a:lnTo>
                  <a:pt x="16691" y="6000"/>
                </a:lnTo>
                <a:cubicBezTo>
                  <a:pt x="16691" y="6000"/>
                  <a:pt x="16691" y="8400"/>
                  <a:pt x="16691" y="8400"/>
                </a:cubicBezTo>
                <a:close/>
                <a:moveTo>
                  <a:pt x="16691" y="20400"/>
                </a:moveTo>
                <a:lnTo>
                  <a:pt x="982" y="20400"/>
                </a:lnTo>
                <a:lnTo>
                  <a:pt x="982" y="12000"/>
                </a:lnTo>
                <a:lnTo>
                  <a:pt x="16691" y="12000"/>
                </a:lnTo>
                <a:cubicBezTo>
                  <a:pt x="16691" y="12000"/>
                  <a:pt x="16691" y="20400"/>
                  <a:pt x="16691" y="20400"/>
                </a:cubicBezTo>
                <a:close/>
                <a:moveTo>
                  <a:pt x="16691" y="4800"/>
                </a:moveTo>
                <a:lnTo>
                  <a:pt x="982" y="4800"/>
                </a:lnTo>
                <a:cubicBezTo>
                  <a:pt x="440" y="4800"/>
                  <a:pt x="0" y="5338"/>
                  <a:pt x="0" y="6000"/>
                </a:cubicBezTo>
                <a:lnTo>
                  <a:pt x="0" y="20400"/>
                </a:lnTo>
                <a:cubicBezTo>
                  <a:pt x="0" y="21062"/>
                  <a:pt x="440" y="21600"/>
                  <a:pt x="982" y="21600"/>
                </a:cubicBezTo>
                <a:lnTo>
                  <a:pt x="16691" y="21600"/>
                </a:lnTo>
                <a:cubicBezTo>
                  <a:pt x="17233" y="21600"/>
                  <a:pt x="17673" y="21062"/>
                  <a:pt x="17673" y="20400"/>
                </a:cubicBezTo>
                <a:lnTo>
                  <a:pt x="17673" y="6000"/>
                </a:lnTo>
                <a:cubicBezTo>
                  <a:pt x="17673" y="5338"/>
                  <a:pt x="17233" y="4800"/>
                  <a:pt x="16691" y="4800"/>
                </a:cubicBezTo>
                <a:moveTo>
                  <a:pt x="3436" y="18000"/>
                </a:moveTo>
                <a:lnTo>
                  <a:pt x="7364" y="18000"/>
                </a:lnTo>
                <a:cubicBezTo>
                  <a:pt x="7634" y="18000"/>
                  <a:pt x="7855" y="17732"/>
                  <a:pt x="7855" y="17400"/>
                </a:cubicBezTo>
                <a:cubicBezTo>
                  <a:pt x="7855" y="17069"/>
                  <a:pt x="7634" y="16800"/>
                  <a:pt x="7364" y="16800"/>
                </a:cubicBezTo>
                <a:lnTo>
                  <a:pt x="3436" y="16800"/>
                </a:lnTo>
                <a:cubicBezTo>
                  <a:pt x="3166" y="16800"/>
                  <a:pt x="2945" y="17069"/>
                  <a:pt x="2945" y="17400"/>
                </a:cubicBezTo>
                <a:cubicBezTo>
                  <a:pt x="2945" y="17732"/>
                  <a:pt x="3166" y="18000"/>
                  <a:pt x="3436" y="18000"/>
                </a:cubicBezTo>
                <a:moveTo>
                  <a:pt x="3436" y="15600"/>
                </a:moveTo>
                <a:lnTo>
                  <a:pt x="9327" y="15600"/>
                </a:lnTo>
                <a:cubicBezTo>
                  <a:pt x="9598" y="15600"/>
                  <a:pt x="9818" y="15332"/>
                  <a:pt x="9818" y="15000"/>
                </a:cubicBezTo>
                <a:cubicBezTo>
                  <a:pt x="9818" y="14668"/>
                  <a:pt x="9598" y="14400"/>
                  <a:pt x="9327" y="14400"/>
                </a:cubicBezTo>
                <a:lnTo>
                  <a:pt x="3436" y="14400"/>
                </a:lnTo>
                <a:cubicBezTo>
                  <a:pt x="3166" y="14400"/>
                  <a:pt x="2945" y="14668"/>
                  <a:pt x="2945" y="15000"/>
                </a:cubicBezTo>
                <a:cubicBezTo>
                  <a:pt x="2945" y="15332"/>
                  <a:pt x="3166" y="15600"/>
                  <a:pt x="3436" y="15600"/>
                </a:cubicBezTo>
                <a:moveTo>
                  <a:pt x="12273" y="18000"/>
                </a:moveTo>
                <a:lnTo>
                  <a:pt x="14236" y="18000"/>
                </a:lnTo>
                <a:cubicBezTo>
                  <a:pt x="14507" y="18000"/>
                  <a:pt x="14727" y="17732"/>
                  <a:pt x="14727" y="17400"/>
                </a:cubicBezTo>
                <a:lnTo>
                  <a:pt x="14727" y="15000"/>
                </a:lnTo>
                <a:cubicBezTo>
                  <a:pt x="14727" y="14668"/>
                  <a:pt x="14507" y="14400"/>
                  <a:pt x="14236" y="14400"/>
                </a:cubicBezTo>
                <a:lnTo>
                  <a:pt x="12273" y="14400"/>
                </a:lnTo>
                <a:cubicBezTo>
                  <a:pt x="12002" y="14400"/>
                  <a:pt x="11782" y="14668"/>
                  <a:pt x="11782" y="15000"/>
                </a:cubicBezTo>
                <a:lnTo>
                  <a:pt x="11782" y="17400"/>
                </a:lnTo>
                <a:cubicBezTo>
                  <a:pt x="11782" y="17732"/>
                  <a:pt x="12002" y="18000"/>
                  <a:pt x="12273" y="18000"/>
                </a:cubicBezTo>
              </a:path>
            </a:pathLst>
          </a:custGeom>
          <a:solidFill>
            <a:schemeClr val="tx2"/>
          </a:solidFill>
          <a:ln w="12700">
            <a:miter lim="400000"/>
          </a:ln>
        </p:spPr>
        <p:txBody>
          <a:bodyPr lIns="36576" tIns="36576" rIns="36576" bIns="36576" anchor="ctr"/>
          <a:lstStyle/>
          <a:p>
            <a:pPr algn="ctr" defTabSz="438901"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solidFill>
                <a:srgbClr val="FFFFFF"/>
              </a:solidFill>
              <a:effectLst>
                <a:outerShdw blurRad="38100" dist="12700" dir="5400000" rotWithShape="0">
                  <a:srgbClr val="000000">
                    <a:alpha val="50000"/>
                  </a:srgbClr>
                </a:outerShdw>
              </a:effectLst>
              <a:latin typeface="Lato" panose="020F0502020204030203" pitchFamily="34" charset="0"/>
              <a:ea typeface="Arial"/>
              <a:cs typeface="Arial"/>
              <a:sym typeface="Gill Sans"/>
            </a:endParaRPr>
          </a:p>
        </p:txBody>
      </p:sp>
      <p:sp>
        <p:nvSpPr>
          <p:cNvPr id="45" name="7 CuadroTexto">
            <a:extLst>
              <a:ext uri="{FF2B5EF4-FFF2-40B4-BE49-F238E27FC236}">
                <a16:creationId xmlns:a16="http://schemas.microsoft.com/office/drawing/2014/main" id="{7F6E2AFF-00C4-4198-A361-667CA0C8D261}"/>
              </a:ext>
            </a:extLst>
          </p:cNvPr>
          <p:cNvSpPr txBox="1"/>
          <p:nvPr/>
        </p:nvSpPr>
        <p:spPr>
          <a:xfrm>
            <a:off x="5383480" y="4405168"/>
            <a:ext cx="913094" cy="338554"/>
          </a:xfrm>
          <a:prstGeom prst="rect">
            <a:avLst/>
          </a:prstGeom>
          <a:noFill/>
        </p:spPr>
        <p:txBody>
          <a:bodyPr wrap="square">
            <a:spAutoFit/>
          </a:bodyPr>
          <a:lstStyle/>
          <a:p>
            <a:pPr algn="ctr">
              <a:defRPr/>
            </a:pPr>
            <a:r>
              <a:rPr lang="en-US" sz="800" dirty="0">
                <a:solidFill>
                  <a:schemeClr val="tx2"/>
                </a:solidFill>
                <a:latin typeface="Lato" panose="020F0502020204030203" pitchFamily="34" charset="0"/>
                <a:ea typeface="Lato" charset="0"/>
                <a:cs typeface="Lato" charset="0"/>
              </a:rPr>
              <a:t>Household</a:t>
            </a:r>
          </a:p>
          <a:p>
            <a:pPr algn="ctr">
              <a:defRPr/>
            </a:pPr>
            <a:r>
              <a:rPr lang="en-US" sz="800" dirty="0">
                <a:solidFill>
                  <a:schemeClr val="tx2"/>
                </a:solidFill>
                <a:latin typeface="Lato" panose="020F0502020204030203" pitchFamily="34" charset="0"/>
                <a:ea typeface="Lato" charset="0"/>
                <a:cs typeface="Lato" charset="0"/>
              </a:rPr>
              <a:t>purchases</a:t>
            </a:r>
          </a:p>
        </p:txBody>
      </p:sp>
      <p:sp>
        <p:nvSpPr>
          <p:cNvPr id="46" name="Shape 2667">
            <a:extLst>
              <a:ext uri="{FF2B5EF4-FFF2-40B4-BE49-F238E27FC236}">
                <a16:creationId xmlns:a16="http://schemas.microsoft.com/office/drawing/2014/main" id="{CAAE6E74-E072-4D22-8D6B-F76AF9A40E56}"/>
              </a:ext>
            </a:extLst>
          </p:cNvPr>
          <p:cNvSpPr/>
          <p:nvPr/>
        </p:nvSpPr>
        <p:spPr>
          <a:xfrm>
            <a:off x="6619138" y="4192290"/>
            <a:ext cx="206046" cy="206754"/>
          </a:xfrm>
          <a:custGeom>
            <a:avLst/>
            <a:gdLst/>
            <a:ahLst/>
            <a:cxnLst>
              <a:cxn ang="0">
                <a:pos x="wd2" y="hd2"/>
              </a:cxn>
              <a:cxn ang="5400000">
                <a:pos x="wd2" y="hd2"/>
              </a:cxn>
              <a:cxn ang="10800000">
                <a:pos x="wd2" y="hd2"/>
              </a:cxn>
              <a:cxn ang="16200000">
                <a:pos x="wd2" y="hd2"/>
              </a:cxn>
            </a:cxnLst>
            <a:rect l="0" t="0" r="r" b="b"/>
            <a:pathLst>
              <a:path w="21600" h="21388" extrusionOk="0">
                <a:moveTo>
                  <a:pt x="10309" y="9720"/>
                </a:moveTo>
                <a:lnTo>
                  <a:pt x="9327" y="9720"/>
                </a:lnTo>
                <a:cubicBezTo>
                  <a:pt x="9056" y="9720"/>
                  <a:pt x="8836" y="9937"/>
                  <a:pt x="8836" y="10206"/>
                </a:cubicBezTo>
                <a:cubicBezTo>
                  <a:pt x="8836" y="10475"/>
                  <a:pt x="9056" y="10692"/>
                  <a:pt x="9327" y="10692"/>
                </a:cubicBezTo>
                <a:lnTo>
                  <a:pt x="10309" y="10692"/>
                </a:lnTo>
                <a:cubicBezTo>
                  <a:pt x="10580" y="10692"/>
                  <a:pt x="10800" y="10475"/>
                  <a:pt x="10800" y="10206"/>
                </a:cubicBezTo>
                <a:cubicBezTo>
                  <a:pt x="10800" y="9937"/>
                  <a:pt x="10580" y="9720"/>
                  <a:pt x="10309" y="9720"/>
                </a:cubicBezTo>
                <a:moveTo>
                  <a:pt x="13255" y="18471"/>
                </a:moveTo>
                <a:lnTo>
                  <a:pt x="12273" y="18471"/>
                </a:lnTo>
                <a:cubicBezTo>
                  <a:pt x="12002" y="18471"/>
                  <a:pt x="11782" y="18689"/>
                  <a:pt x="11782" y="18957"/>
                </a:cubicBezTo>
                <a:cubicBezTo>
                  <a:pt x="11782" y="19226"/>
                  <a:pt x="12002" y="19443"/>
                  <a:pt x="12273" y="19443"/>
                </a:cubicBezTo>
                <a:lnTo>
                  <a:pt x="13255" y="19443"/>
                </a:lnTo>
                <a:cubicBezTo>
                  <a:pt x="13525" y="19443"/>
                  <a:pt x="13745" y="19226"/>
                  <a:pt x="13745" y="18957"/>
                </a:cubicBezTo>
                <a:cubicBezTo>
                  <a:pt x="13745" y="18689"/>
                  <a:pt x="13525" y="18471"/>
                  <a:pt x="13255" y="18471"/>
                </a:cubicBezTo>
                <a:moveTo>
                  <a:pt x="10309" y="18471"/>
                </a:moveTo>
                <a:lnTo>
                  <a:pt x="9327" y="18471"/>
                </a:lnTo>
                <a:cubicBezTo>
                  <a:pt x="9056" y="18471"/>
                  <a:pt x="8836" y="18689"/>
                  <a:pt x="8836" y="18957"/>
                </a:cubicBezTo>
                <a:cubicBezTo>
                  <a:pt x="8836" y="19226"/>
                  <a:pt x="9056" y="19443"/>
                  <a:pt x="9327" y="19443"/>
                </a:cubicBezTo>
                <a:lnTo>
                  <a:pt x="10309" y="19443"/>
                </a:lnTo>
                <a:cubicBezTo>
                  <a:pt x="10580" y="19443"/>
                  <a:pt x="10800" y="19226"/>
                  <a:pt x="10800" y="18957"/>
                </a:cubicBezTo>
                <a:cubicBezTo>
                  <a:pt x="10800" y="18689"/>
                  <a:pt x="10580" y="18471"/>
                  <a:pt x="10309" y="18471"/>
                </a:cubicBezTo>
                <a:moveTo>
                  <a:pt x="20618" y="15554"/>
                </a:moveTo>
                <a:cubicBezTo>
                  <a:pt x="20618" y="16091"/>
                  <a:pt x="20178" y="16526"/>
                  <a:pt x="19636" y="16526"/>
                </a:cubicBezTo>
                <a:lnTo>
                  <a:pt x="16691" y="16526"/>
                </a:lnTo>
                <a:cubicBezTo>
                  <a:pt x="16149" y="16526"/>
                  <a:pt x="15709" y="16091"/>
                  <a:pt x="15709" y="15554"/>
                </a:cubicBezTo>
                <a:lnTo>
                  <a:pt x="15709" y="13609"/>
                </a:lnTo>
                <a:cubicBezTo>
                  <a:pt x="15709" y="13073"/>
                  <a:pt x="16149" y="12637"/>
                  <a:pt x="16691" y="12637"/>
                </a:cubicBezTo>
                <a:lnTo>
                  <a:pt x="19636" y="12637"/>
                </a:lnTo>
                <a:cubicBezTo>
                  <a:pt x="20178" y="12637"/>
                  <a:pt x="20618" y="13073"/>
                  <a:pt x="20618" y="13609"/>
                </a:cubicBezTo>
                <a:cubicBezTo>
                  <a:pt x="20618" y="13609"/>
                  <a:pt x="20618" y="15554"/>
                  <a:pt x="20618" y="15554"/>
                </a:cubicBezTo>
                <a:close/>
                <a:moveTo>
                  <a:pt x="18655" y="19443"/>
                </a:moveTo>
                <a:cubicBezTo>
                  <a:pt x="18655" y="19980"/>
                  <a:pt x="18215" y="20416"/>
                  <a:pt x="17673" y="20416"/>
                </a:cubicBezTo>
                <a:lnTo>
                  <a:pt x="1964" y="20416"/>
                </a:lnTo>
                <a:cubicBezTo>
                  <a:pt x="1422" y="20416"/>
                  <a:pt x="982" y="19980"/>
                  <a:pt x="982" y="19443"/>
                </a:cubicBezTo>
                <a:lnTo>
                  <a:pt x="982" y="9720"/>
                </a:lnTo>
                <a:cubicBezTo>
                  <a:pt x="982" y="9183"/>
                  <a:pt x="1422" y="8747"/>
                  <a:pt x="1964" y="8747"/>
                </a:cubicBezTo>
                <a:lnTo>
                  <a:pt x="17673" y="8747"/>
                </a:lnTo>
                <a:cubicBezTo>
                  <a:pt x="18215" y="8747"/>
                  <a:pt x="18655" y="9183"/>
                  <a:pt x="18655" y="9720"/>
                </a:cubicBezTo>
                <a:lnTo>
                  <a:pt x="18655" y="11664"/>
                </a:lnTo>
                <a:lnTo>
                  <a:pt x="16691" y="11664"/>
                </a:lnTo>
                <a:cubicBezTo>
                  <a:pt x="15606" y="11664"/>
                  <a:pt x="14727" y="12535"/>
                  <a:pt x="14727" y="13609"/>
                </a:cubicBezTo>
                <a:lnTo>
                  <a:pt x="14727" y="15554"/>
                </a:lnTo>
                <a:cubicBezTo>
                  <a:pt x="14727" y="16628"/>
                  <a:pt x="15606" y="17499"/>
                  <a:pt x="16691" y="17499"/>
                </a:cubicBezTo>
                <a:lnTo>
                  <a:pt x="18655" y="17499"/>
                </a:lnTo>
                <a:cubicBezTo>
                  <a:pt x="18655" y="17499"/>
                  <a:pt x="18655" y="19443"/>
                  <a:pt x="18655" y="19443"/>
                </a:cubicBezTo>
                <a:close/>
                <a:moveTo>
                  <a:pt x="982" y="7775"/>
                </a:moveTo>
                <a:cubicBezTo>
                  <a:pt x="982" y="7238"/>
                  <a:pt x="1422" y="6803"/>
                  <a:pt x="1964" y="6803"/>
                </a:cubicBezTo>
                <a:lnTo>
                  <a:pt x="2555" y="6803"/>
                </a:lnTo>
                <a:lnTo>
                  <a:pt x="2817" y="7775"/>
                </a:lnTo>
                <a:lnTo>
                  <a:pt x="1964" y="7775"/>
                </a:lnTo>
                <a:cubicBezTo>
                  <a:pt x="1604" y="7775"/>
                  <a:pt x="1271" y="7878"/>
                  <a:pt x="982" y="8045"/>
                </a:cubicBezTo>
                <a:cubicBezTo>
                  <a:pt x="982" y="8045"/>
                  <a:pt x="982" y="7775"/>
                  <a:pt x="982" y="7775"/>
                </a:cubicBezTo>
                <a:close/>
                <a:moveTo>
                  <a:pt x="3721" y="3600"/>
                </a:moveTo>
                <a:lnTo>
                  <a:pt x="13629" y="1005"/>
                </a:lnTo>
                <a:cubicBezTo>
                  <a:pt x="14152" y="866"/>
                  <a:pt x="14690" y="1174"/>
                  <a:pt x="14831" y="1693"/>
                </a:cubicBezTo>
                <a:lnTo>
                  <a:pt x="15085" y="2631"/>
                </a:lnTo>
                <a:lnTo>
                  <a:pt x="3281" y="5731"/>
                </a:lnTo>
                <a:lnTo>
                  <a:pt x="3026" y="4791"/>
                </a:lnTo>
                <a:cubicBezTo>
                  <a:pt x="2886" y="4272"/>
                  <a:pt x="3197" y="3739"/>
                  <a:pt x="3721" y="3600"/>
                </a:cubicBezTo>
                <a:moveTo>
                  <a:pt x="15847" y="5448"/>
                </a:moveTo>
                <a:lnTo>
                  <a:pt x="16476" y="7775"/>
                </a:lnTo>
                <a:lnTo>
                  <a:pt x="6989" y="7775"/>
                </a:lnTo>
                <a:cubicBezTo>
                  <a:pt x="6989" y="7775"/>
                  <a:pt x="15847" y="5448"/>
                  <a:pt x="15847" y="5448"/>
                </a:cubicBezTo>
                <a:close/>
                <a:moveTo>
                  <a:pt x="17673" y="6803"/>
                </a:moveTo>
                <a:cubicBezTo>
                  <a:pt x="18215" y="6803"/>
                  <a:pt x="18655" y="7238"/>
                  <a:pt x="18655" y="7775"/>
                </a:cubicBezTo>
                <a:lnTo>
                  <a:pt x="18655" y="8045"/>
                </a:lnTo>
                <a:cubicBezTo>
                  <a:pt x="18365" y="7878"/>
                  <a:pt x="18032" y="7775"/>
                  <a:pt x="17673" y="7775"/>
                </a:cubicBezTo>
                <a:lnTo>
                  <a:pt x="17493" y="7775"/>
                </a:lnTo>
                <a:lnTo>
                  <a:pt x="17230" y="6803"/>
                </a:lnTo>
                <a:cubicBezTo>
                  <a:pt x="17230" y="6803"/>
                  <a:pt x="17673" y="6803"/>
                  <a:pt x="17673" y="6803"/>
                </a:cubicBezTo>
                <a:close/>
                <a:moveTo>
                  <a:pt x="19636" y="11664"/>
                </a:moveTo>
                <a:lnTo>
                  <a:pt x="19636" y="7775"/>
                </a:lnTo>
                <a:cubicBezTo>
                  <a:pt x="19636" y="6701"/>
                  <a:pt x="18757" y="5830"/>
                  <a:pt x="17673" y="5830"/>
                </a:cubicBezTo>
                <a:lnTo>
                  <a:pt x="16967" y="5830"/>
                </a:lnTo>
                <a:lnTo>
                  <a:pt x="15779" y="1441"/>
                </a:lnTo>
                <a:cubicBezTo>
                  <a:pt x="15498" y="404"/>
                  <a:pt x="14422" y="-212"/>
                  <a:pt x="13374" y="66"/>
                </a:cubicBezTo>
                <a:lnTo>
                  <a:pt x="3467" y="2660"/>
                </a:lnTo>
                <a:cubicBezTo>
                  <a:pt x="2419" y="2939"/>
                  <a:pt x="1798" y="4005"/>
                  <a:pt x="2078" y="5042"/>
                </a:cubicBezTo>
                <a:lnTo>
                  <a:pt x="2291" y="5830"/>
                </a:lnTo>
                <a:lnTo>
                  <a:pt x="1964" y="5830"/>
                </a:lnTo>
                <a:cubicBezTo>
                  <a:pt x="879" y="5830"/>
                  <a:pt x="0" y="6701"/>
                  <a:pt x="0" y="7775"/>
                </a:cubicBezTo>
                <a:lnTo>
                  <a:pt x="0" y="19443"/>
                </a:lnTo>
                <a:cubicBezTo>
                  <a:pt x="0" y="20517"/>
                  <a:pt x="879" y="21388"/>
                  <a:pt x="1964" y="21388"/>
                </a:cubicBezTo>
                <a:lnTo>
                  <a:pt x="17673" y="21388"/>
                </a:lnTo>
                <a:cubicBezTo>
                  <a:pt x="18757" y="21388"/>
                  <a:pt x="19636" y="20517"/>
                  <a:pt x="19636" y="19443"/>
                </a:cubicBezTo>
                <a:lnTo>
                  <a:pt x="19636" y="17499"/>
                </a:lnTo>
                <a:cubicBezTo>
                  <a:pt x="20721" y="17499"/>
                  <a:pt x="21600" y="16628"/>
                  <a:pt x="21600" y="15554"/>
                </a:cubicBezTo>
                <a:lnTo>
                  <a:pt x="21600" y="13609"/>
                </a:lnTo>
                <a:cubicBezTo>
                  <a:pt x="21600" y="12535"/>
                  <a:pt x="20721" y="11664"/>
                  <a:pt x="19636" y="11664"/>
                </a:cubicBezTo>
                <a:moveTo>
                  <a:pt x="13255" y="9720"/>
                </a:moveTo>
                <a:lnTo>
                  <a:pt x="12273" y="9720"/>
                </a:lnTo>
                <a:cubicBezTo>
                  <a:pt x="12002" y="9720"/>
                  <a:pt x="11782" y="9937"/>
                  <a:pt x="11782" y="10206"/>
                </a:cubicBezTo>
                <a:cubicBezTo>
                  <a:pt x="11782" y="10475"/>
                  <a:pt x="12002" y="10692"/>
                  <a:pt x="12273" y="10692"/>
                </a:cubicBezTo>
                <a:lnTo>
                  <a:pt x="13255" y="10692"/>
                </a:lnTo>
                <a:cubicBezTo>
                  <a:pt x="13525" y="10692"/>
                  <a:pt x="13745" y="10475"/>
                  <a:pt x="13745" y="10206"/>
                </a:cubicBezTo>
                <a:cubicBezTo>
                  <a:pt x="13745" y="9937"/>
                  <a:pt x="13525" y="9720"/>
                  <a:pt x="13255" y="9720"/>
                </a:cubicBezTo>
                <a:moveTo>
                  <a:pt x="7364" y="9720"/>
                </a:moveTo>
                <a:lnTo>
                  <a:pt x="6382" y="9720"/>
                </a:lnTo>
                <a:cubicBezTo>
                  <a:pt x="6111" y="9720"/>
                  <a:pt x="5891" y="9937"/>
                  <a:pt x="5891" y="10206"/>
                </a:cubicBezTo>
                <a:cubicBezTo>
                  <a:pt x="5891" y="10475"/>
                  <a:pt x="6111" y="10692"/>
                  <a:pt x="6382" y="10692"/>
                </a:cubicBezTo>
                <a:lnTo>
                  <a:pt x="7364" y="10692"/>
                </a:lnTo>
                <a:cubicBezTo>
                  <a:pt x="7634" y="10692"/>
                  <a:pt x="7855" y="10475"/>
                  <a:pt x="7855" y="10206"/>
                </a:cubicBezTo>
                <a:cubicBezTo>
                  <a:pt x="7855" y="9937"/>
                  <a:pt x="7634" y="9720"/>
                  <a:pt x="7364" y="9720"/>
                </a:cubicBezTo>
                <a:moveTo>
                  <a:pt x="17182" y="14095"/>
                </a:moveTo>
                <a:cubicBezTo>
                  <a:pt x="16911" y="14095"/>
                  <a:pt x="16691" y="14313"/>
                  <a:pt x="16691" y="14581"/>
                </a:cubicBezTo>
                <a:cubicBezTo>
                  <a:pt x="16691" y="14850"/>
                  <a:pt x="16911" y="15068"/>
                  <a:pt x="17182" y="15068"/>
                </a:cubicBezTo>
                <a:cubicBezTo>
                  <a:pt x="17453" y="15068"/>
                  <a:pt x="17673" y="14850"/>
                  <a:pt x="17673" y="14581"/>
                </a:cubicBezTo>
                <a:cubicBezTo>
                  <a:pt x="17673" y="14313"/>
                  <a:pt x="17453" y="14095"/>
                  <a:pt x="17182" y="14095"/>
                </a:cubicBezTo>
                <a:moveTo>
                  <a:pt x="16200" y="18471"/>
                </a:moveTo>
                <a:lnTo>
                  <a:pt x="15218" y="18471"/>
                </a:lnTo>
                <a:cubicBezTo>
                  <a:pt x="14947" y="18471"/>
                  <a:pt x="14727" y="18689"/>
                  <a:pt x="14727" y="18957"/>
                </a:cubicBezTo>
                <a:cubicBezTo>
                  <a:pt x="14727" y="19226"/>
                  <a:pt x="14947" y="19443"/>
                  <a:pt x="15218" y="19443"/>
                </a:cubicBezTo>
                <a:lnTo>
                  <a:pt x="16200" y="19443"/>
                </a:lnTo>
                <a:cubicBezTo>
                  <a:pt x="16471" y="19443"/>
                  <a:pt x="16691" y="19226"/>
                  <a:pt x="16691" y="18957"/>
                </a:cubicBezTo>
                <a:cubicBezTo>
                  <a:pt x="16691" y="18689"/>
                  <a:pt x="16471" y="18471"/>
                  <a:pt x="16200" y="18471"/>
                </a:cubicBezTo>
                <a:moveTo>
                  <a:pt x="15218" y="10692"/>
                </a:moveTo>
                <a:lnTo>
                  <a:pt x="16200" y="10692"/>
                </a:lnTo>
                <a:cubicBezTo>
                  <a:pt x="16471" y="10692"/>
                  <a:pt x="16691" y="10475"/>
                  <a:pt x="16691" y="10206"/>
                </a:cubicBezTo>
                <a:cubicBezTo>
                  <a:pt x="16691" y="9937"/>
                  <a:pt x="16471" y="9720"/>
                  <a:pt x="16200" y="9720"/>
                </a:cubicBezTo>
                <a:lnTo>
                  <a:pt x="15218" y="9720"/>
                </a:lnTo>
                <a:cubicBezTo>
                  <a:pt x="14947" y="9720"/>
                  <a:pt x="14727" y="9937"/>
                  <a:pt x="14727" y="10206"/>
                </a:cubicBezTo>
                <a:cubicBezTo>
                  <a:pt x="14727" y="10475"/>
                  <a:pt x="14947" y="10692"/>
                  <a:pt x="15218" y="10692"/>
                </a:cubicBezTo>
                <a:moveTo>
                  <a:pt x="4418" y="18471"/>
                </a:moveTo>
                <a:lnTo>
                  <a:pt x="3436" y="18471"/>
                </a:lnTo>
                <a:cubicBezTo>
                  <a:pt x="3166" y="18471"/>
                  <a:pt x="2945" y="18689"/>
                  <a:pt x="2945" y="18957"/>
                </a:cubicBezTo>
                <a:cubicBezTo>
                  <a:pt x="2945" y="19226"/>
                  <a:pt x="3166" y="19443"/>
                  <a:pt x="3436" y="19443"/>
                </a:cubicBezTo>
                <a:lnTo>
                  <a:pt x="4418" y="19443"/>
                </a:lnTo>
                <a:cubicBezTo>
                  <a:pt x="4689" y="19443"/>
                  <a:pt x="4909" y="19226"/>
                  <a:pt x="4909" y="18957"/>
                </a:cubicBezTo>
                <a:cubicBezTo>
                  <a:pt x="4909" y="18689"/>
                  <a:pt x="4689" y="18471"/>
                  <a:pt x="4418" y="18471"/>
                </a:cubicBezTo>
                <a:moveTo>
                  <a:pt x="7364" y="18471"/>
                </a:moveTo>
                <a:lnTo>
                  <a:pt x="6382" y="18471"/>
                </a:lnTo>
                <a:cubicBezTo>
                  <a:pt x="6111" y="18471"/>
                  <a:pt x="5891" y="18689"/>
                  <a:pt x="5891" y="18957"/>
                </a:cubicBezTo>
                <a:cubicBezTo>
                  <a:pt x="5891" y="19226"/>
                  <a:pt x="6111" y="19443"/>
                  <a:pt x="6382" y="19443"/>
                </a:cubicBezTo>
                <a:lnTo>
                  <a:pt x="7364" y="19443"/>
                </a:lnTo>
                <a:cubicBezTo>
                  <a:pt x="7634" y="19443"/>
                  <a:pt x="7855" y="19226"/>
                  <a:pt x="7855" y="18957"/>
                </a:cubicBezTo>
                <a:cubicBezTo>
                  <a:pt x="7855" y="18689"/>
                  <a:pt x="7634" y="18471"/>
                  <a:pt x="7364" y="18471"/>
                </a:cubicBezTo>
                <a:moveTo>
                  <a:pt x="4418" y="9720"/>
                </a:moveTo>
                <a:lnTo>
                  <a:pt x="3436" y="9720"/>
                </a:lnTo>
                <a:cubicBezTo>
                  <a:pt x="3166" y="9720"/>
                  <a:pt x="2945" y="9937"/>
                  <a:pt x="2945" y="10206"/>
                </a:cubicBezTo>
                <a:cubicBezTo>
                  <a:pt x="2945" y="10475"/>
                  <a:pt x="3166" y="10692"/>
                  <a:pt x="3436" y="10692"/>
                </a:cubicBezTo>
                <a:lnTo>
                  <a:pt x="4418" y="10692"/>
                </a:lnTo>
                <a:cubicBezTo>
                  <a:pt x="4689" y="10692"/>
                  <a:pt x="4909" y="10475"/>
                  <a:pt x="4909" y="10206"/>
                </a:cubicBezTo>
                <a:cubicBezTo>
                  <a:pt x="4909" y="9937"/>
                  <a:pt x="4689" y="9720"/>
                  <a:pt x="4418" y="9720"/>
                </a:cubicBezTo>
              </a:path>
            </a:pathLst>
          </a:custGeom>
          <a:solidFill>
            <a:schemeClr val="tx2"/>
          </a:solidFill>
          <a:ln w="12700">
            <a:miter lim="400000"/>
          </a:ln>
        </p:spPr>
        <p:txBody>
          <a:bodyPr lIns="36576" tIns="36576" rIns="36576" bIns="36576" anchor="ctr"/>
          <a:lstStyle/>
          <a:p>
            <a:pPr algn="ctr" defTabSz="438901"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solidFill>
                <a:srgbClr val="FFFFFF"/>
              </a:solidFill>
              <a:effectLst>
                <a:outerShdw blurRad="38100" dist="12700" dir="5400000" rotWithShape="0">
                  <a:srgbClr val="000000">
                    <a:alpha val="50000"/>
                  </a:srgbClr>
                </a:outerShdw>
              </a:effectLst>
              <a:latin typeface="Arial"/>
              <a:ea typeface="Arial"/>
              <a:cs typeface="Arial"/>
              <a:sym typeface="Gill Sans"/>
            </a:endParaRPr>
          </a:p>
        </p:txBody>
      </p:sp>
      <p:grpSp>
        <p:nvGrpSpPr>
          <p:cNvPr id="47" name="Group 46">
            <a:extLst>
              <a:ext uri="{FF2B5EF4-FFF2-40B4-BE49-F238E27FC236}">
                <a16:creationId xmlns:a16="http://schemas.microsoft.com/office/drawing/2014/main" id="{AF6138F3-F84D-4FF0-A9B2-B7C59600ADAC}"/>
              </a:ext>
            </a:extLst>
          </p:cNvPr>
          <p:cNvGrpSpPr/>
          <p:nvPr/>
        </p:nvGrpSpPr>
        <p:grpSpPr>
          <a:xfrm>
            <a:off x="5743282" y="4214922"/>
            <a:ext cx="191727" cy="190246"/>
            <a:chOff x="2736851" y="5092700"/>
            <a:chExt cx="411163" cy="407988"/>
          </a:xfrm>
          <a:solidFill>
            <a:schemeClr val="tx2"/>
          </a:solidFill>
        </p:grpSpPr>
        <p:sp>
          <p:nvSpPr>
            <p:cNvPr id="48" name="Freeform 89">
              <a:extLst>
                <a:ext uri="{FF2B5EF4-FFF2-40B4-BE49-F238E27FC236}">
                  <a16:creationId xmlns:a16="http://schemas.microsoft.com/office/drawing/2014/main" id="{3CA1A0A8-E4F1-4B0B-A297-8866338E3EEE}"/>
                </a:ext>
              </a:extLst>
            </p:cNvPr>
            <p:cNvSpPr>
              <a:spLocks/>
            </p:cNvSpPr>
            <p:nvPr/>
          </p:nvSpPr>
          <p:spPr bwMode="auto">
            <a:xfrm>
              <a:off x="2890838" y="5229225"/>
              <a:ext cx="101600" cy="204788"/>
            </a:xfrm>
            <a:custGeom>
              <a:avLst/>
              <a:gdLst>
                <a:gd name="T0" fmla="*/ 28 w 48"/>
                <a:gd name="T1" fmla="*/ 41 h 97"/>
                <a:gd name="T2" fmla="*/ 15 w 48"/>
                <a:gd name="T3" fmla="*/ 30 h 97"/>
                <a:gd name="T4" fmla="*/ 25 w 48"/>
                <a:gd name="T5" fmla="*/ 22 h 97"/>
                <a:gd name="T6" fmla="*/ 37 w 48"/>
                <a:gd name="T7" fmla="*/ 25 h 97"/>
                <a:gd name="T8" fmla="*/ 39 w 48"/>
                <a:gd name="T9" fmla="*/ 25 h 97"/>
                <a:gd name="T10" fmla="*/ 43 w 48"/>
                <a:gd name="T11" fmla="*/ 23 h 97"/>
                <a:gd name="T12" fmla="*/ 45 w 48"/>
                <a:gd name="T13" fmla="*/ 18 h 97"/>
                <a:gd name="T14" fmla="*/ 43 w 48"/>
                <a:gd name="T15" fmla="*/ 14 h 97"/>
                <a:gd name="T16" fmla="*/ 30 w 48"/>
                <a:gd name="T17" fmla="*/ 11 h 97"/>
                <a:gd name="T18" fmla="*/ 30 w 48"/>
                <a:gd name="T19" fmla="*/ 10 h 97"/>
                <a:gd name="T20" fmla="*/ 30 w 48"/>
                <a:gd name="T21" fmla="*/ 3 h 97"/>
                <a:gd name="T22" fmla="*/ 26 w 48"/>
                <a:gd name="T23" fmla="*/ 0 h 97"/>
                <a:gd name="T24" fmla="*/ 23 w 48"/>
                <a:gd name="T25" fmla="*/ 0 h 97"/>
                <a:gd name="T26" fmla="*/ 19 w 48"/>
                <a:gd name="T27" fmla="*/ 3 h 97"/>
                <a:gd name="T28" fmla="*/ 19 w 48"/>
                <a:gd name="T29" fmla="*/ 11 h 97"/>
                <a:gd name="T30" fmla="*/ 18 w 48"/>
                <a:gd name="T31" fmla="*/ 12 h 97"/>
                <a:gd name="T32" fmla="*/ 1 w 48"/>
                <a:gd name="T33" fmla="*/ 31 h 97"/>
                <a:gd name="T34" fmla="*/ 21 w 48"/>
                <a:gd name="T35" fmla="*/ 53 h 97"/>
                <a:gd name="T36" fmla="*/ 33 w 48"/>
                <a:gd name="T37" fmla="*/ 64 h 97"/>
                <a:gd name="T38" fmla="*/ 21 w 48"/>
                <a:gd name="T39" fmla="*/ 74 h 97"/>
                <a:gd name="T40" fmla="*/ 7 w 48"/>
                <a:gd name="T41" fmla="*/ 70 h 97"/>
                <a:gd name="T42" fmla="*/ 6 w 48"/>
                <a:gd name="T43" fmla="*/ 69 h 97"/>
                <a:gd name="T44" fmla="*/ 2 w 48"/>
                <a:gd name="T45" fmla="*/ 72 h 97"/>
                <a:gd name="T46" fmla="*/ 0 w 48"/>
                <a:gd name="T47" fmla="*/ 77 h 97"/>
                <a:gd name="T48" fmla="*/ 2 w 48"/>
                <a:gd name="T49" fmla="*/ 81 h 97"/>
                <a:gd name="T50" fmla="*/ 17 w 48"/>
                <a:gd name="T51" fmla="*/ 85 h 97"/>
                <a:gd name="T52" fmla="*/ 18 w 48"/>
                <a:gd name="T53" fmla="*/ 86 h 97"/>
                <a:gd name="T54" fmla="*/ 18 w 48"/>
                <a:gd name="T55" fmla="*/ 93 h 97"/>
                <a:gd name="T56" fmla="*/ 22 w 48"/>
                <a:gd name="T57" fmla="*/ 97 h 97"/>
                <a:gd name="T58" fmla="*/ 25 w 48"/>
                <a:gd name="T59" fmla="*/ 97 h 97"/>
                <a:gd name="T60" fmla="*/ 29 w 48"/>
                <a:gd name="T61" fmla="*/ 93 h 97"/>
                <a:gd name="T62" fmla="*/ 29 w 48"/>
                <a:gd name="T63" fmla="*/ 85 h 97"/>
                <a:gd name="T64" fmla="*/ 30 w 48"/>
                <a:gd name="T65" fmla="*/ 84 h 97"/>
                <a:gd name="T66" fmla="*/ 48 w 48"/>
                <a:gd name="T67" fmla="*/ 64 h 97"/>
                <a:gd name="T68" fmla="*/ 28 w 48"/>
                <a:gd name="T69" fmla="*/ 4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 h="97">
                  <a:moveTo>
                    <a:pt x="28" y="41"/>
                  </a:moveTo>
                  <a:cubicBezTo>
                    <a:pt x="18" y="37"/>
                    <a:pt x="15" y="34"/>
                    <a:pt x="15" y="30"/>
                  </a:cubicBezTo>
                  <a:cubicBezTo>
                    <a:pt x="15" y="26"/>
                    <a:pt x="18" y="22"/>
                    <a:pt x="25" y="22"/>
                  </a:cubicBezTo>
                  <a:cubicBezTo>
                    <a:pt x="32" y="22"/>
                    <a:pt x="37" y="25"/>
                    <a:pt x="37" y="25"/>
                  </a:cubicBezTo>
                  <a:cubicBezTo>
                    <a:pt x="38" y="25"/>
                    <a:pt x="39" y="25"/>
                    <a:pt x="39" y="25"/>
                  </a:cubicBezTo>
                  <a:cubicBezTo>
                    <a:pt x="41" y="25"/>
                    <a:pt x="42" y="24"/>
                    <a:pt x="43" y="23"/>
                  </a:cubicBezTo>
                  <a:cubicBezTo>
                    <a:pt x="45" y="18"/>
                    <a:pt x="45" y="18"/>
                    <a:pt x="45" y="18"/>
                  </a:cubicBezTo>
                  <a:cubicBezTo>
                    <a:pt x="45" y="16"/>
                    <a:pt x="44" y="15"/>
                    <a:pt x="43" y="14"/>
                  </a:cubicBezTo>
                  <a:cubicBezTo>
                    <a:pt x="39" y="12"/>
                    <a:pt x="30" y="11"/>
                    <a:pt x="30" y="11"/>
                  </a:cubicBezTo>
                  <a:cubicBezTo>
                    <a:pt x="30" y="11"/>
                    <a:pt x="30" y="11"/>
                    <a:pt x="30" y="10"/>
                  </a:cubicBezTo>
                  <a:cubicBezTo>
                    <a:pt x="30" y="3"/>
                    <a:pt x="30" y="3"/>
                    <a:pt x="30" y="3"/>
                  </a:cubicBezTo>
                  <a:cubicBezTo>
                    <a:pt x="30" y="1"/>
                    <a:pt x="28" y="0"/>
                    <a:pt x="26" y="0"/>
                  </a:cubicBezTo>
                  <a:cubicBezTo>
                    <a:pt x="23" y="0"/>
                    <a:pt x="23" y="0"/>
                    <a:pt x="23" y="0"/>
                  </a:cubicBezTo>
                  <a:cubicBezTo>
                    <a:pt x="20" y="0"/>
                    <a:pt x="19" y="1"/>
                    <a:pt x="19" y="3"/>
                  </a:cubicBezTo>
                  <a:cubicBezTo>
                    <a:pt x="19" y="11"/>
                    <a:pt x="19" y="11"/>
                    <a:pt x="19" y="11"/>
                  </a:cubicBezTo>
                  <a:cubicBezTo>
                    <a:pt x="19" y="11"/>
                    <a:pt x="18" y="12"/>
                    <a:pt x="18" y="12"/>
                  </a:cubicBezTo>
                  <a:cubicBezTo>
                    <a:pt x="7" y="14"/>
                    <a:pt x="1" y="22"/>
                    <a:pt x="1" y="31"/>
                  </a:cubicBezTo>
                  <a:cubicBezTo>
                    <a:pt x="1" y="43"/>
                    <a:pt x="11" y="49"/>
                    <a:pt x="21" y="53"/>
                  </a:cubicBezTo>
                  <a:cubicBezTo>
                    <a:pt x="30" y="56"/>
                    <a:pt x="33" y="59"/>
                    <a:pt x="33" y="64"/>
                  </a:cubicBezTo>
                  <a:cubicBezTo>
                    <a:pt x="33" y="70"/>
                    <a:pt x="29" y="74"/>
                    <a:pt x="21" y="74"/>
                  </a:cubicBezTo>
                  <a:cubicBezTo>
                    <a:pt x="15" y="74"/>
                    <a:pt x="7" y="70"/>
                    <a:pt x="7" y="70"/>
                  </a:cubicBezTo>
                  <a:cubicBezTo>
                    <a:pt x="7" y="69"/>
                    <a:pt x="6" y="69"/>
                    <a:pt x="6" y="69"/>
                  </a:cubicBezTo>
                  <a:cubicBezTo>
                    <a:pt x="4" y="69"/>
                    <a:pt x="3" y="70"/>
                    <a:pt x="2" y="72"/>
                  </a:cubicBezTo>
                  <a:cubicBezTo>
                    <a:pt x="0" y="77"/>
                    <a:pt x="0" y="77"/>
                    <a:pt x="0" y="77"/>
                  </a:cubicBezTo>
                  <a:cubicBezTo>
                    <a:pt x="0" y="78"/>
                    <a:pt x="1" y="80"/>
                    <a:pt x="2" y="81"/>
                  </a:cubicBezTo>
                  <a:cubicBezTo>
                    <a:pt x="7" y="83"/>
                    <a:pt x="17" y="85"/>
                    <a:pt x="17" y="85"/>
                  </a:cubicBezTo>
                  <a:cubicBezTo>
                    <a:pt x="17" y="85"/>
                    <a:pt x="18" y="85"/>
                    <a:pt x="18" y="86"/>
                  </a:cubicBezTo>
                  <a:cubicBezTo>
                    <a:pt x="18" y="93"/>
                    <a:pt x="18" y="93"/>
                    <a:pt x="18" y="93"/>
                  </a:cubicBezTo>
                  <a:cubicBezTo>
                    <a:pt x="18" y="95"/>
                    <a:pt x="20" y="97"/>
                    <a:pt x="22" y="97"/>
                  </a:cubicBezTo>
                  <a:cubicBezTo>
                    <a:pt x="25" y="97"/>
                    <a:pt x="25" y="97"/>
                    <a:pt x="25" y="97"/>
                  </a:cubicBezTo>
                  <a:cubicBezTo>
                    <a:pt x="27" y="97"/>
                    <a:pt x="29" y="95"/>
                    <a:pt x="29" y="93"/>
                  </a:cubicBezTo>
                  <a:cubicBezTo>
                    <a:pt x="29" y="85"/>
                    <a:pt x="29" y="85"/>
                    <a:pt x="29" y="85"/>
                  </a:cubicBezTo>
                  <a:cubicBezTo>
                    <a:pt x="29" y="84"/>
                    <a:pt x="30" y="84"/>
                    <a:pt x="30" y="84"/>
                  </a:cubicBezTo>
                  <a:cubicBezTo>
                    <a:pt x="41" y="82"/>
                    <a:pt x="48" y="74"/>
                    <a:pt x="48" y="64"/>
                  </a:cubicBezTo>
                  <a:cubicBezTo>
                    <a:pt x="48" y="53"/>
                    <a:pt x="42" y="46"/>
                    <a:pt x="28" y="4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 name="Freeform 90">
              <a:extLst>
                <a:ext uri="{FF2B5EF4-FFF2-40B4-BE49-F238E27FC236}">
                  <a16:creationId xmlns:a16="http://schemas.microsoft.com/office/drawing/2014/main" id="{27FD8DD7-9A55-4C88-B134-0176F27DFB30}"/>
                </a:ext>
              </a:extLst>
            </p:cNvPr>
            <p:cNvSpPr>
              <a:spLocks noEditPoints="1"/>
            </p:cNvSpPr>
            <p:nvPr/>
          </p:nvSpPr>
          <p:spPr bwMode="auto">
            <a:xfrm>
              <a:off x="2736851" y="5092700"/>
              <a:ext cx="411163" cy="407988"/>
            </a:xfrm>
            <a:custGeom>
              <a:avLst/>
              <a:gdLst>
                <a:gd name="T0" fmla="*/ 165 w 194"/>
                <a:gd name="T1" fmla="*/ 192 h 192"/>
                <a:gd name="T2" fmla="*/ 28 w 194"/>
                <a:gd name="T3" fmla="*/ 192 h 192"/>
                <a:gd name="T4" fmla="*/ 16 w 194"/>
                <a:gd name="T5" fmla="*/ 180 h 192"/>
                <a:gd name="T6" fmla="*/ 16 w 194"/>
                <a:gd name="T7" fmla="*/ 97 h 192"/>
                <a:gd name="T8" fmla="*/ 15 w 194"/>
                <a:gd name="T9" fmla="*/ 95 h 192"/>
                <a:gd name="T10" fmla="*/ 6 w 194"/>
                <a:gd name="T11" fmla="*/ 89 h 192"/>
                <a:gd name="T12" fmla="*/ 0 w 194"/>
                <a:gd name="T13" fmla="*/ 81 h 192"/>
                <a:gd name="T14" fmla="*/ 4 w 194"/>
                <a:gd name="T15" fmla="*/ 72 h 192"/>
                <a:gd name="T16" fmla="*/ 88 w 194"/>
                <a:gd name="T17" fmla="*/ 3 h 192"/>
                <a:gd name="T18" fmla="*/ 97 w 194"/>
                <a:gd name="T19" fmla="*/ 0 h 192"/>
                <a:gd name="T20" fmla="*/ 105 w 194"/>
                <a:gd name="T21" fmla="*/ 3 h 192"/>
                <a:gd name="T22" fmla="*/ 189 w 194"/>
                <a:gd name="T23" fmla="*/ 72 h 192"/>
                <a:gd name="T24" fmla="*/ 194 w 194"/>
                <a:gd name="T25" fmla="*/ 81 h 192"/>
                <a:gd name="T26" fmla="*/ 188 w 194"/>
                <a:gd name="T27" fmla="*/ 89 h 192"/>
                <a:gd name="T28" fmla="*/ 179 w 194"/>
                <a:gd name="T29" fmla="*/ 95 h 192"/>
                <a:gd name="T30" fmla="*/ 178 w 194"/>
                <a:gd name="T31" fmla="*/ 97 h 192"/>
                <a:gd name="T32" fmla="*/ 178 w 194"/>
                <a:gd name="T33" fmla="*/ 180 h 192"/>
                <a:gd name="T34" fmla="*/ 165 w 194"/>
                <a:gd name="T35" fmla="*/ 192 h 192"/>
                <a:gd name="T36" fmla="*/ 30 w 194"/>
                <a:gd name="T37" fmla="*/ 173 h 192"/>
                <a:gd name="T38" fmla="*/ 34 w 194"/>
                <a:gd name="T39" fmla="*/ 178 h 192"/>
                <a:gd name="T40" fmla="*/ 156 w 194"/>
                <a:gd name="T41" fmla="*/ 178 h 192"/>
                <a:gd name="T42" fmla="*/ 163 w 194"/>
                <a:gd name="T43" fmla="*/ 171 h 192"/>
                <a:gd name="T44" fmla="*/ 163 w 194"/>
                <a:gd name="T45" fmla="*/ 96 h 192"/>
                <a:gd name="T46" fmla="*/ 171 w 194"/>
                <a:gd name="T47" fmla="*/ 82 h 192"/>
                <a:gd name="T48" fmla="*/ 173 w 194"/>
                <a:gd name="T49" fmla="*/ 81 h 192"/>
                <a:gd name="T50" fmla="*/ 173 w 194"/>
                <a:gd name="T51" fmla="*/ 77 h 192"/>
                <a:gd name="T52" fmla="*/ 103 w 194"/>
                <a:gd name="T53" fmla="*/ 20 h 192"/>
                <a:gd name="T54" fmla="*/ 91 w 194"/>
                <a:gd name="T55" fmla="*/ 20 h 192"/>
                <a:gd name="T56" fmla="*/ 21 w 194"/>
                <a:gd name="T57" fmla="*/ 77 h 192"/>
                <a:gd name="T58" fmla="*/ 20 w 194"/>
                <a:gd name="T59" fmla="*/ 81 h 192"/>
                <a:gd name="T60" fmla="*/ 22 w 194"/>
                <a:gd name="T61" fmla="*/ 82 h 192"/>
                <a:gd name="T62" fmla="*/ 30 w 194"/>
                <a:gd name="T63" fmla="*/ 96 h 192"/>
                <a:gd name="T64" fmla="*/ 30 w 194"/>
                <a:gd name="T65" fmla="*/ 17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4" h="192">
                  <a:moveTo>
                    <a:pt x="165" y="192"/>
                  </a:moveTo>
                  <a:cubicBezTo>
                    <a:pt x="28" y="192"/>
                    <a:pt x="28" y="192"/>
                    <a:pt x="28" y="192"/>
                  </a:cubicBezTo>
                  <a:cubicBezTo>
                    <a:pt x="22" y="192"/>
                    <a:pt x="16" y="187"/>
                    <a:pt x="16" y="180"/>
                  </a:cubicBezTo>
                  <a:cubicBezTo>
                    <a:pt x="16" y="97"/>
                    <a:pt x="16" y="97"/>
                    <a:pt x="16" y="97"/>
                  </a:cubicBezTo>
                  <a:cubicBezTo>
                    <a:pt x="16" y="96"/>
                    <a:pt x="16" y="95"/>
                    <a:pt x="15" y="95"/>
                  </a:cubicBezTo>
                  <a:cubicBezTo>
                    <a:pt x="6" y="89"/>
                    <a:pt x="6" y="89"/>
                    <a:pt x="6" y="89"/>
                  </a:cubicBezTo>
                  <a:cubicBezTo>
                    <a:pt x="2" y="88"/>
                    <a:pt x="0" y="84"/>
                    <a:pt x="0" y="81"/>
                  </a:cubicBezTo>
                  <a:cubicBezTo>
                    <a:pt x="0" y="77"/>
                    <a:pt x="1" y="74"/>
                    <a:pt x="4" y="72"/>
                  </a:cubicBezTo>
                  <a:cubicBezTo>
                    <a:pt x="88" y="3"/>
                    <a:pt x="88" y="3"/>
                    <a:pt x="88" y="3"/>
                  </a:cubicBezTo>
                  <a:cubicBezTo>
                    <a:pt x="91" y="1"/>
                    <a:pt x="94" y="0"/>
                    <a:pt x="97" y="0"/>
                  </a:cubicBezTo>
                  <a:cubicBezTo>
                    <a:pt x="100" y="0"/>
                    <a:pt x="103" y="1"/>
                    <a:pt x="105" y="3"/>
                  </a:cubicBezTo>
                  <a:cubicBezTo>
                    <a:pt x="189" y="72"/>
                    <a:pt x="189" y="72"/>
                    <a:pt x="189" y="72"/>
                  </a:cubicBezTo>
                  <a:cubicBezTo>
                    <a:pt x="192" y="74"/>
                    <a:pt x="194" y="77"/>
                    <a:pt x="194" y="81"/>
                  </a:cubicBezTo>
                  <a:cubicBezTo>
                    <a:pt x="193" y="84"/>
                    <a:pt x="191" y="88"/>
                    <a:pt x="188" y="89"/>
                  </a:cubicBezTo>
                  <a:cubicBezTo>
                    <a:pt x="179" y="95"/>
                    <a:pt x="179" y="95"/>
                    <a:pt x="179" y="95"/>
                  </a:cubicBezTo>
                  <a:cubicBezTo>
                    <a:pt x="178" y="95"/>
                    <a:pt x="178" y="96"/>
                    <a:pt x="178" y="97"/>
                  </a:cubicBezTo>
                  <a:cubicBezTo>
                    <a:pt x="178" y="180"/>
                    <a:pt x="178" y="180"/>
                    <a:pt x="178" y="180"/>
                  </a:cubicBezTo>
                  <a:cubicBezTo>
                    <a:pt x="178" y="187"/>
                    <a:pt x="172" y="192"/>
                    <a:pt x="165" y="192"/>
                  </a:cubicBezTo>
                  <a:close/>
                  <a:moveTo>
                    <a:pt x="30" y="173"/>
                  </a:moveTo>
                  <a:cubicBezTo>
                    <a:pt x="30" y="178"/>
                    <a:pt x="34" y="178"/>
                    <a:pt x="34" y="178"/>
                  </a:cubicBezTo>
                  <a:cubicBezTo>
                    <a:pt x="156" y="178"/>
                    <a:pt x="156" y="178"/>
                    <a:pt x="156" y="178"/>
                  </a:cubicBezTo>
                  <a:cubicBezTo>
                    <a:pt x="156" y="178"/>
                    <a:pt x="163" y="179"/>
                    <a:pt x="163" y="171"/>
                  </a:cubicBezTo>
                  <a:cubicBezTo>
                    <a:pt x="163" y="152"/>
                    <a:pt x="163" y="96"/>
                    <a:pt x="163" y="96"/>
                  </a:cubicBezTo>
                  <a:cubicBezTo>
                    <a:pt x="163" y="88"/>
                    <a:pt x="167" y="85"/>
                    <a:pt x="171" y="82"/>
                  </a:cubicBezTo>
                  <a:cubicBezTo>
                    <a:pt x="171" y="82"/>
                    <a:pt x="173" y="81"/>
                    <a:pt x="173" y="81"/>
                  </a:cubicBezTo>
                  <a:cubicBezTo>
                    <a:pt x="176" y="79"/>
                    <a:pt x="173" y="77"/>
                    <a:pt x="173" y="77"/>
                  </a:cubicBezTo>
                  <a:cubicBezTo>
                    <a:pt x="173" y="77"/>
                    <a:pt x="122" y="35"/>
                    <a:pt x="103" y="20"/>
                  </a:cubicBezTo>
                  <a:cubicBezTo>
                    <a:pt x="99" y="16"/>
                    <a:pt x="96" y="15"/>
                    <a:pt x="91" y="20"/>
                  </a:cubicBezTo>
                  <a:cubicBezTo>
                    <a:pt x="72" y="35"/>
                    <a:pt x="21" y="77"/>
                    <a:pt x="21" y="77"/>
                  </a:cubicBezTo>
                  <a:cubicBezTo>
                    <a:pt x="21" y="77"/>
                    <a:pt x="18" y="79"/>
                    <a:pt x="20" y="81"/>
                  </a:cubicBezTo>
                  <a:cubicBezTo>
                    <a:pt x="21" y="81"/>
                    <a:pt x="22" y="82"/>
                    <a:pt x="22" y="82"/>
                  </a:cubicBezTo>
                  <a:cubicBezTo>
                    <a:pt x="27" y="85"/>
                    <a:pt x="30" y="87"/>
                    <a:pt x="30" y="96"/>
                  </a:cubicBezTo>
                  <a:cubicBezTo>
                    <a:pt x="30" y="96"/>
                    <a:pt x="30" y="154"/>
                    <a:pt x="30" y="17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51" name="Rectangle: Rounded Corners 50">
            <a:extLst>
              <a:ext uri="{FF2B5EF4-FFF2-40B4-BE49-F238E27FC236}">
                <a16:creationId xmlns:a16="http://schemas.microsoft.com/office/drawing/2014/main" id="{B77BB248-9784-4318-BF44-6546CFC07EA9}"/>
              </a:ext>
            </a:extLst>
          </p:cNvPr>
          <p:cNvSpPr/>
          <p:nvPr/>
        </p:nvSpPr>
        <p:spPr>
          <a:xfrm>
            <a:off x="7413143" y="2682045"/>
            <a:ext cx="1371600" cy="2913811"/>
          </a:xfrm>
          <a:prstGeom prst="roundRect">
            <a:avLst>
              <a:gd name="adj" fmla="val 2985"/>
            </a:avLst>
          </a:prstGeom>
          <a:solidFill>
            <a:srgbClr val="003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BD48955-CADC-4195-82C4-F438B39B154A}"/>
              </a:ext>
            </a:extLst>
          </p:cNvPr>
          <p:cNvSpPr txBox="1"/>
          <p:nvPr/>
        </p:nvSpPr>
        <p:spPr>
          <a:xfrm>
            <a:off x="3983914" y="2654576"/>
            <a:ext cx="1371600" cy="288990"/>
          </a:xfrm>
          <a:prstGeom prst="rect">
            <a:avLst/>
          </a:prstGeom>
          <a:noFill/>
        </p:spPr>
        <p:txBody>
          <a:bodyPr wrap="square" rtlCol="0">
            <a:spAutoFit/>
          </a:bodyPr>
          <a:lstStyle/>
          <a:p>
            <a:pPr>
              <a:lnSpc>
                <a:spcPts val="1733"/>
              </a:lnSpc>
              <a:defRPr/>
            </a:pPr>
            <a:r>
              <a:rPr lang="en-US" sz="1000" b="1" dirty="0">
                <a:solidFill>
                  <a:schemeClr val="bg1"/>
                </a:solidFill>
                <a:latin typeface="Lato" panose="020F0502020204030203" pitchFamily="34" charset="0"/>
                <a:ea typeface="Lato" charset="0"/>
                <a:cs typeface="Lato" charset="0"/>
              </a:rPr>
              <a:t>VISITOR</a:t>
            </a:r>
            <a:r>
              <a:rPr lang="en-US" sz="1000" b="1" dirty="0">
                <a:solidFill>
                  <a:srgbClr val="003469"/>
                </a:solidFill>
                <a:latin typeface="Lato" panose="020F0502020204030203" pitchFamily="34" charset="0"/>
                <a:ea typeface="Lato" charset="0"/>
                <a:cs typeface="Lato" charset="0"/>
              </a:rPr>
              <a:t> </a:t>
            </a:r>
            <a:r>
              <a:rPr lang="en-US" sz="1000" b="1" dirty="0">
                <a:solidFill>
                  <a:schemeClr val="bg1"/>
                </a:solidFill>
                <a:latin typeface="Lato" panose="020F0502020204030203" pitchFamily="34" charset="0"/>
                <a:ea typeface="Lato" charset="0"/>
                <a:cs typeface="Lato" charset="0"/>
              </a:rPr>
              <a:t>SPENDING</a:t>
            </a:r>
          </a:p>
        </p:txBody>
      </p:sp>
      <p:sp>
        <p:nvSpPr>
          <p:cNvPr id="55" name="TextBox 54">
            <a:extLst>
              <a:ext uri="{FF2B5EF4-FFF2-40B4-BE49-F238E27FC236}">
                <a16:creationId xmlns:a16="http://schemas.microsoft.com/office/drawing/2014/main" id="{3BCCFADC-510C-4B7D-AD7D-BBBC71D02FC8}"/>
              </a:ext>
            </a:extLst>
          </p:cNvPr>
          <p:cNvSpPr txBox="1"/>
          <p:nvPr/>
        </p:nvSpPr>
        <p:spPr>
          <a:xfrm>
            <a:off x="5773264" y="3510832"/>
            <a:ext cx="1167567" cy="280398"/>
          </a:xfrm>
          <a:prstGeom prst="rect">
            <a:avLst/>
          </a:prstGeom>
          <a:noFill/>
        </p:spPr>
        <p:txBody>
          <a:bodyPr wrap="square" rtlCol="0">
            <a:spAutoFit/>
          </a:bodyPr>
          <a:lstStyle/>
          <a:p>
            <a:pPr>
              <a:lnSpc>
                <a:spcPts val="1733"/>
              </a:lnSpc>
              <a:defRPr/>
            </a:pPr>
            <a:r>
              <a:rPr lang="en-US" sz="800" b="1" dirty="0">
                <a:solidFill>
                  <a:srgbClr val="003469"/>
                </a:solidFill>
                <a:latin typeface="Lato" panose="020F0502020204030203" pitchFamily="34" charset="0"/>
                <a:ea typeface="Lato" charset="0"/>
                <a:cs typeface="Lato" charset="0"/>
              </a:rPr>
              <a:t>INDIRECT EFFECTS</a:t>
            </a:r>
          </a:p>
        </p:txBody>
      </p:sp>
      <p:sp>
        <p:nvSpPr>
          <p:cNvPr id="57" name="TextBox 56">
            <a:extLst>
              <a:ext uri="{FF2B5EF4-FFF2-40B4-BE49-F238E27FC236}">
                <a16:creationId xmlns:a16="http://schemas.microsoft.com/office/drawing/2014/main" id="{89F95202-CF40-49FD-93B1-E79D37A67B3C}"/>
              </a:ext>
            </a:extLst>
          </p:cNvPr>
          <p:cNvSpPr txBox="1"/>
          <p:nvPr/>
        </p:nvSpPr>
        <p:spPr>
          <a:xfrm>
            <a:off x="5827591" y="4658165"/>
            <a:ext cx="1167567" cy="280398"/>
          </a:xfrm>
          <a:prstGeom prst="rect">
            <a:avLst/>
          </a:prstGeom>
          <a:noFill/>
        </p:spPr>
        <p:txBody>
          <a:bodyPr wrap="square" rtlCol="0">
            <a:spAutoFit/>
          </a:bodyPr>
          <a:lstStyle/>
          <a:p>
            <a:pPr>
              <a:lnSpc>
                <a:spcPts val="1733"/>
              </a:lnSpc>
              <a:defRPr/>
            </a:pPr>
            <a:r>
              <a:rPr lang="en-US" sz="800" b="1" dirty="0">
                <a:solidFill>
                  <a:srgbClr val="003469"/>
                </a:solidFill>
                <a:latin typeface="Lato" panose="020F0502020204030203" pitchFamily="34" charset="0"/>
                <a:ea typeface="Lato" charset="0"/>
                <a:cs typeface="Lato" charset="0"/>
              </a:rPr>
              <a:t>INDUCED EFFECTS</a:t>
            </a:r>
          </a:p>
        </p:txBody>
      </p:sp>
      <p:sp>
        <p:nvSpPr>
          <p:cNvPr id="60" name="TextBox 59">
            <a:extLst>
              <a:ext uri="{FF2B5EF4-FFF2-40B4-BE49-F238E27FC236}">
                <a16:creationId xmlns:a16="http://schemas.microsoft.com/office/drawing/2014/main" id="{E7375243-4D67-4D79-B03C-269A4AA00999}"/>
              </a:ext>
            </a:extLst>
          </p:cNvPr>
          <p:cNvSpPr txBox="1"/>
          <p:nvPr/>
        </p:nvSpPr>
        <p:spPr>
          <a:xfrm>
            <a:off x="7441664" y="2654446"/>
            <a:ext cx="1361920" cy="288990"/>
          </a:xfrm>
          <a:prstGeom prst="rect">
            <a:avLst/>
          </a:prstGeom>
          <a:noFill/>
        </p:spPr>
        <p:txBody>
          <a:bodyPr wrap="square" rtlCol="0">
            <a:spAutoFit/>
          </a:bodyPr>
          <a:lstStyle/>
          <a:p>
            <a:pPr algn="ctr">
              <a:lnSpc>
                <a:spcPts val="1733"/>
              </a:lnSpc>
              <a:defRPr/>
            </a:pPr>
            <a:r>
              <a:rPr lang="en-US" sz="1000" b="1" dirty="0">
                <a:solidFill>
                  <a:schemeClr val="bg1"/>
                </a:solidFill>
                <a:latin typeface="Lato" panose="020F0502020204030203" pitchFamily="34" charset="0"/>
                <a:ea typeface="Lato" charset="0"/>
                <a:cs typeface="Lato" charset="0"/>
              </a:rPr>
              <a:t>TOTAL IMPACTS</a:t>
            </a:r>
          </a:p>
        </p:txBody>
      </p:sp>
      <p:grpSp>
        <p:nvGrpSpPr>
          <p:cNvPr id="64" name="Group 63">
            <a:extLst>
              <a:ext uri="{FF2B5EF4-FFF2-40B4-BE49-F238E27FC236}">
                <a16:creationId xmlns:a16="http://schemas.microsoft.com/office/drawing/2014/main" id="{511573F9-BF09-478A-8679-37B0DB624143}"/>
              </a:ext>
            </a:extLst>
          </p:cNvPr>
          <p:cNvGrpSpPr/>
          <p:nvPr/>
        </p:nvGrpSpPr>
        <p:grpSpPr>
          <a:xfrm>
            <a:off x="7620985" y="3198922"/>
            <a:ext cx="271457" cy="273569"/>
            <a:chOff x="2066925" y="3786188"/>
            <a:chExt cx="407988" cy="411162"/>
          </a:xfrm>
          <a:solidFill>
            <a:schemeClr val="bg1"/>
          </a:solidFill>
        </p:grpSpPr>
        <p:sp>
          <p:nvSpPr>
            <p:cNvPr id="65" name="Freeform 75">
              <a:extLst>
                <a:ext uri="{FF2B5EF4-FFF2-40B4-BE49-F238E27FC236}">
                  <a16:creationId xmlns:a16="http://schemas.microsoft.com/office/drawing/2014/main" id="{735E4EE6-536F-4BCD-A9B8-384B72DB2FFD}"/>
                </a:ext>
              </a:extLst>
            </p:cNvPr>
            <p:cNvSpPr>
              <a:spLocks noEditPoints="1"/>
            </p:cNvSpPr>
            <p:nvPr/>
          </p:nvSpPr>
          <p:spPr bwMode="auto">
            <a:xfrm>
              <a:off x="2179638" y="3892550"/>
              <a:ext cx="182563" cy="184150"/>
            </a:xfrm>
            <a:custGeom>
              <a:avLst/>
              <a:gdLst>
                <a:gd name="T0" fmla="*/ 119 w 239"/>
                <a:gd name="T1" fmla="*/ 0 h 239"/>
                <a:gd name="T2" fmla="*/ 239 w 239"/>
                <a:gd name="T3" fmla="*/ 119 h 239"/>
                <a:gd name="T4" fmla="*/ 120 w 239"/>
                <a:gd name="T5" fmla="*/ 239 h 239"/>
                <a:gd name="T6" fmla="*/ 0 w 239"/>
                <a:gd name="T7" fmla="*/ 120 h 239"/>
                <a:gd name="T8" fmla="*/ 119 w 239"/>
                <a:gd name="T9" fmla="*/ 0 h 239"/>
                <a:gd name="T10" fmla="*/ 137 w 239"/>
                <a:gd name="T11" fmla="*/ 48 h 239"/>
                <a:gd name="T12" fmla="*/ 137 w 239"/>
                <a:gd name="T13" fmla="*/ 36 h 239"/>
                <a:gd name="T14" fmla="*/ 111 w 239"/>
                <a:gd name="T15" fmla="*/ 36 h 239"/>
                <a:gd name="T16" fmla="*/ 111 w 239"/>
                <a:gd name="T17" fmla="*/ 48 h 239"/>
                <a:gd name="T18" fmla="*/ 84 w 239"/>
                <a:gd name="T19" fmla="*/ 63 h 239"/>
                <a:gd name="T20" fmla="*/ 75 w 239"/>
                <a:gd name="T21" fmla="*/ 86 h 239"/>
                <a:gd name="T22" fmla="*/ 81 w 239"/>
                <a:gd name="T23" fmla="*/ 110 h 239"/>
                <a:gd name="T24" fmla="*/ 100 w 239"/>
                <a:gd name="T25" fmla="*/ 124 h 239"/>
                <a:gd name="T26" fmla="*/ 106 w 239"/>
                <a:gd name="T27" fmla="*/ 127 h 239"/>
                <a:gd name="T28" fmla="*/ 111 w 239"/>
                <a:gd name="T29" fmla="*/ 129 h 239"/>
                <a:gd name="T30" fmla="*/ 111 w 239"/>
                <a:gd name="T31" fmla="*/ 167 h 239"/>
                <a:gd name="T32" fmla="*/ 101 w 239"/>
                <a:gd name="T33" fmla="*/ 159 h 239"/>
                <a:gd name="T34" fmla="*/ 98 w 239"/>
                <a:gd name="T35" fmla="*/ 145 h 239"/>
                <a:gd name="T36" fmla="*/ 72 w 239"/>
                <a:gd name="T37" fmla="*/ 145 h 239"/>
                <a:gd name="T38" fmla="*/ 81 w 239"/>
                <a:gd name="T39" fmla="*/ 174 h 239"/>
                <a:gd name="T40" fmla="*/ 111 w 239"/>
                <a:gd name="T41" fmla="*/ 193 h 239"/>
                <a:gd name="T42" fmla="*/ 111 w 239"/>
                <a:gd name="T43" fmla="*/ 206 h 239"/>
                <a:gd name="T44" fmla="*/ 137 w 239"/>
                <a:gd name="T45" fmla="*/ 206 h 239"/>
                <a:gd name="T46" fmla="*/ 137 w 239"/>
                <a:gd name="T47" fmla="*/ 193 h 239"/>
                <a:gd name="T48" fmla="*/ 165 w 239"/>
                <a:gd name="T49" fmla="*/ 180 h 239"/>
                <a:gd name="T50" fmla="*/ 176 w 239"/>
                <a:gd name="T51" fmla="*/ 155 h 239"/>
                <a:gd name="T52" fmla="*/ 171 w 239"/>
                <a:gd name="T53" fmla="*/ 132 h 239"/>
                <a:gd name="T54" fmla="*/ 152 w 239"/>
                <a:gd name="T55" fmla="*/ 117 h 239"/>
                <a:gd name="T56" fmla="*/ 144 w 239"/>
                <a:gd name="T57" fmla="*/ 113 h 239"/>
                <a:gd name="T58" fmla="*/ 137 w 239"/>
                <a:gd name="T59" fmla="*/ 111 h 239"/>
                <a:gd name="T60" fmla="*/ 137 w 239"/>
                <a:gd name="T61" fmla="*/ 72 h 239"/>
                <a:gd name="T62" fmla="*/ 145 w 239"/>
                <a:gd name="T63" fmla="*/ 81 h 239"/>
                <a:gd name="T64" fmla="*/ 147 w 239"/>
                <a:gd name="T65" fmla="*/ 92 h 239"/>
                <a:gd name="T66" fmla="*/ 171 w 239"/>
                <a:gd name="T67" fmla="*/ 92 h 239"/>
                <a:gd name="T68" fmla="*/ 164 w 239"/>
                <a:gd name="T69" fmla="*/ 68 h 239"/>
                <a:gd name="T70" fmla="*/ 137 w 239"/>
                <a:gd name="T71" fmla="*/ 48 h 239"/>
                <a:gd name="T72" fmla="*/ 137 w 239"/>
                <a:gd name="T73" fmla="*/ 168 h 239"/>
                <a:gd name="T74" fmla="*/ 146 w 239"/>
                <a:gd name="T75" fmla="*/ 163 h 239"/>
                <a:gd name="T76" fmla="*/ 150 w 239"/>
                <a:gd name="T77" fmla="*/ 155 h 239"/>
                <a:gd name="T78" fmla="*/ 148 w 239"/>
                <a:gd name="T79" fmla="*/ 144 h 239"/>
                <a:gd name="T80" fmla="*/ 139 w 239"/>
                <a:gd name="T81" fmla="*/ 137 h 239"/>
                <a:gd name="T82" fmla="*/ 138 w 239"/>
                <a:gd name="T83" fmla="*/ 137 h 239"/>
                <a:gd name="T84" fmla="*/ 137 w 239"/>
                <a:gd name="T85" fmla="*/ 136 h 239"/>
                <a:gd name="T86" fmla="*/ 137 w 239"/>
                <a:gd name="T87" fmla="*/ 168 h 239"/>
                <a:gd name="T88" fmla="*/ 102 w 239"/>
                <a:gd name="T89" fmla="*/ 78 h 239"/>
                <a:gd name="T90" fmla="*/ 99 w 239"/>
                <a:gd name="T91" fmla="*/ 88 h 239"/>
                <a:gd name="T92" fmla="*/ 103 w 239"/>
                <a:gd name="T93" fmla="*/ 97 h 239"/>
                <a:gd name="T94" fmla="*/ 111 w 239"/>
                <a:gd name="T95" fmla="*/ 104 h 239"/>
                <a:gd name="T96" fmla="*/ 111 w 239"/>
                <a:gd name="T97" fmla="*/ 71 h 239"/>
                <a:gd name="T98" fmla="*/ 102 w 239"/>
                <a:gd name="T99" fmla="*/ 78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9" h="239">
                  <a:moveTo>
                    <a:pt x="119" y="0"/>
                  </a:moveTo>
                  <a:cubicBezTo>
                    <a:pt x="185" y="0"/>
                    <a:pt x="239" y="53"/>
                    <a:pt x="239" y="119"/>
                  </a:cubicBezTo>
                  <a:cubicBezTo>
                    <a:pt x="239" y="185"/>
                    <a:pt x="186" y="239"/>
                    <a:pt x="120" y="239"/>
                  </a:cubicBezTo>
                  <a:cubicBezTo>
                    <a:pt x="54" y="239"/>
                    <a:pt x="0" y="186"/>
                    <a:pt x="0" y="120"/>
                  </a:cubicBezTo>
                  <a:cubicBezTo>
                    <a:pt x="0" y="54"/>
                    <a:pt x="53" y="0"/>
                    <a:pt x="119" y="0"/>
                  </a:cubicBezTo>
                  <a:close/>
                  <a:moveTo>
                    <a:pt x="137" y="48"/>
                  </a:moveTo>
                  <a:cubicBezTo>
                    <a:pt x="137" y="36"/>
                    <a:pt x="137" y="36"/>
                    <a:pt x="137" y="36"/>
                  </a:cubicBezTo>
                  <a:cubicBezTo>
                    <a:pt x="111" y="36"/>
                    <a:pt x="111" y="36"/>
                    <a:pt x="111" y="36"/>
                  </a:cubicBezTo>
                  <a:cubicBezTo>
                    <a:pt x="111" y="48"/>
                    <a:pt x="111" y="48"/>
                    <a:pt x="111" y="48"/>
                  </a:cubicBezTo>
                  <a:cubicBezTo>
                    <a:pt x="99" y="51"/>
                    <a:pt x="90" y="56"/>
                    <a:pt x="84" y="63"/>
                  </a:cubicBezTo>
                  <a:cubicBezTo>
                    <a:pt x="78" y="71"/>
                    <a:pt x="75" y="78"/>
                    <a:pt x="75" y="86"/>
                  </a:cubicBezTo>
                  <a:cubicBezTo>
                    <a:pt x="74" y="95"/>
                    <a:pt x="76" y="103"/>
                    <a:pt x="81" y="110"/>
                  </a:cubicBezTo>
                  <a:cubicBezTo>
                    <a:pt x="85" y="116"/>
                    <a:pt x="92" y="121"/>
                    <a:pt x="100" y="124"/>
                  </a:cubicBezTo>
                  <a:cubicBezTo>
                    <a:pt x="102" y="125"/>
                    <a:pt x="104" y="126"/>
                    <a:pt x="106" y="127"/>
                  </a:cubicBezTo>
                  <a:cubicBezTo>
                    <a:pt x="108" y="127"/>
                    <a:pt x="109" y="128"/>
                    <a:pt x="111" y="129"/>
                  </a:cubicBezTo>
                  <a:cubicBezTo>
                    <a:pt x="111" y="167"/>
                    <a:pt x="111" y="167"/>
                    <a:pt x="111" y="167"/>
                  </a:cubicBezTo>
                  <a:cubicBezTo>
                    <a:pt x="107" y="166"/>
                    <a:pt x="104" y="163"/>
                    <a:pt x="101" y="159"/>
                  </a:cubicBezTo>
                  <a:cubicBezTo>
                    <a:pt x="99" y="156"/>
                    <a:pt x="98" y="151"/>
                    <a:pt x="98" y="145"/>
                  </a:cubicBezTo>
                  <a:cubicBezTo>
                    <a:pt x="72" y="145"/>
                    <a:pt x="72" y="145"/>
                    <a:pt x="72" y="145"/>
                  </a:cubicBezTo>
                  <a:cubicBezTo>
                    <a:pt x="72" y="154"/>
                    <a:pt x="75" y="164"/>
                    <a:pt x="81" y="174"/>
                  </a:cubicBezTo>
                  <a:cubicBezTo>
                    <a:pt x="87" y="184"/>
                    <a:pt x="97" y="190"/>
                    <a:pt x="111" y="193"/>
                  </a:cubicBezTo>
                  <a:cubicBezTo>
                    <a:pt x="111" y="206"/>
                    <a:pt x="111" y="206"/>
                    <a:pt x="111" y="206"/>
                  </a:cubicBezTo>
                  <a:cubicBezTo>
                    <a:pt x="137" y="206"/>
                    <a:pt x="137" y="206"/>
                    <a:pt x="137" y="206"/>
                  </a:cubicBezTo>
                  <a:cubicBezTo>
                    <a:pt x="137" y="193"/>
                    <a:pt x="137" y="193"/>
                    <a:pt x="137" y="193"/>
                  </a:cubicBezTo>
                  <a:cubicBezTo>
                    <a:pt x="149" y="191"/>
                    <a:pt x="158" y="187"/>
                    <a:pt x="165" y="180"/>
                  </a:cubicBezTo>
                  <a:cubicBezTo>
                    <a:pt x="171" y="173"/>
                    <a:pt x="175" y="165"/>
                    <a:pt x="176" y="155"/>
                  </a:cubicBezTo>
                  <a:cubicBezTo>
                    <a:pt x="177" y="146"/>
                    <a:pt x="175" y="139"/>
                    <a:pt x="171" y="132"/>
                  </a:cubicBezTo>
                  <a:cubicBezTo>
                    <a:pt x="166" y="125"/>
                    <a:pt x="160" y="120"/>
                    <a:pt x="152" y="117"/>
                  </a:cubicBezTo>
                  <a:cubicBezTo>
                    <a:pt x="149" y="115"/>
                    <a:pt x="147" y="114"/>
                    <a:pt x="144" y="113"/>
                  </a:cubicBezTo>
                  <a:cubicBezTo>
                    <a:pt x="142" y="112"/>
                    <a:pt x="139" y="112"/>
                    <a:pt x="137" y="111"/>
                  </a:cubicBezTo>
                  <a:cubicBezTo>
                    <a:pt x="137" y="72"/>
                    <a:pt x="137" y="72"/>
                    <a:pt x="137" y="72"/>
                  </a:cubicBezTo>
                  <a:cubicBezTo>
                    <a:pt x="140" y="74"/>
                    <a:pt x="143" y="77"/>
                    <a:pt x="145" y="81"/>
                  </a:cubicBezTo>
                  <a:cubicBezTo>
                    <a:pt x="146" y="84"/>
                    <a:pt x="147" y="88"/>
                    <a:pt x="147" y="92"/>
                  </a:cubicBezTo>
                  <a:cubicBezTo>
                    <a:pt x="171" y="92"/>
                    <a:pt x="171" y="92"/>
                    <a:pt x="171" y="92"/>
                  </a:cubicBezTo>
                  <a:cubicBezTo>
                    <a:pt x="171" y="86"/>
                    <a:pt x="169" y="78"/>
                    <a:pt x="164" y="68"/>
                  </a:cubicBezTo>
                  <a:cubicBezTo>
                    <a:pt x="159" y="58"/>
                    <a:pt x="150" y="51"/>
                    <a:pt x="137" y="48"/>
                  </a:cubicBezTo>
                  <a:close/>
                  <a:moveTo>
                    <a:pt x="137" y="168"/>
                  </a:moveTo>
                  <a:cubicBezTo>
                    <a:pt x="141" y="167"/>
                    <a:pt x="144" y="165"/>
                    <a:pt x="146" y="163"/>
                  </a:cubicBezTo>
                  <a:cubicBezTo>
                    <a:pt x="148" y="161"/>
                    <a:pt x="149" y="158"/>
                    <a:pt x="150" y="155"/>
                  </a:cubicBezTo>
                  <a:cubicBezTo>
                    <a:pt x="150" y="151"/>
                    <a:pt x="150" y="147"/>
                    <a:pt x="148" y="144"/>
                  </a:cubicBezTo>
                  <a:cubicBezTo>
                    <a:pt x="146" y="141"/>
                    <a:pt x="143" y="139"/>
                    <a:pt x="139" y="137"/>
                  </a:cubicBezTo>
                  <a:cubicBezTo>
                    <a:pt x="139" y="137"/>
                    <a:pt x="138" y="137"/>
                    <a:pt x="138" y="137"/>
                  </a:cubicBezTo>
                  <a:cubicBezTo>
                    <a:pt x="138" y="136"/>
                    <a:pt x="137" y="136"/>
                    <a:pt x="137" y="136"/>
                  </a:cubicBezTo>
                  <a:lnTo>
                    <a:pt x="137" y="168"/>
                  </a:lnTo>
                  <a:close/>
                  <a:moveTo>
                    <a:pt x="102" y="78"/>
                  </a:moveTo>
                  <a:cubicBezTo>
                    <a:pt x="100" y="81"/>
                    <a:pt x="99" y="84"/>
                    <a:pt x="99" y="88"/>
                  </a:cubicBezTo>
                  <a:cubicBezTo>
                    <a:pt x="99" y="92"/>
                    <a:pt x="100" y="95"/>
                    <a:pt x="103" y="97"/>
                  </a:cubicBezTo>
                  <a:cubicBezTo>
                    <a:pt x="105" y="100"/>
                    <a:pt x="108" y="102"/>
                    <a:pt x="111" y="104"/>
                  </a:cubicBezTo>
                  <a:cubicBezTo>
                    <a:pt x="111" y="71"/>
                    <a:pt x="111" y="71"/>
                    <a:pt x="111" y="71"/>
                  </a:cubicBezTo>
                  <a:cubicBezTo>
                    <a:pt x="107" y="73"/>
                    <a:pt x="104" y="76"/>
                    <a:pt x="102" y="7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6" name="Freeform 76">
              <a:extLst>
                <a:ext uri="{FF2B5EF4-FFF2-40B4-BE49-F238E27FC236}">
                  <a16:creationId xmlns:a16="http://schemas.microsoft.com/office/drawing/2014/main" id="{C82EF1FE-0F42-4AEF-AFCD-AC6D3287D367}"/>
                </a:ext>
              </a:extLst>
            </p:cNvPr>
            <p:cNvSpPr>
              <a:spLocks/>
            </p:cNvSpPr>
            <p:nvPr/>
          </p:nvSpPr>
          <p:spPr bwMode="auto">
            <a:xfrm>
              <a:off x="2066925" y="3786188"/>
              <a:ext cx="404813" cy="190500"/>
            </a:xfrm>
            <a:custGeom>
              <a:avLst/>
              <a:gdLst>
                <a:gd name="T0" fmla="*/ 54 w 525"/>
                <a:gd name="T1" fmla="*/ 248 h 248"/>
                <a:gd name="T2" fmla="*/ 0 w 525"/>
                <a:gd name="T3" fmla="*/ 241 h 248"/>
                <a:gd name="T4" fmla="*/ 265 w 525"/>
                <a:gd name="T5" fmla="*/ 0 h 248"/>
                <a:gd name="T6" fmla="*/ 483 w 525"/>
                <a:gd name="T7" fmla="*/ 114 h 248"/>
                <a:gd name="T8" fmla="*/ 514 w 525"/>
                <a:gd name="T9" fmla="*/ 93 h 248"/>
                <a:gd name="T10" fmla="*/ 525 w 525"/>
                <a:gd name="T11" fmla="*/ 99 h 248"/>
                <a:gd name="T12" fmla="*/ 525 w 525"/>
                <a:gd name="T13" fmla="*/ 214 h 248"/>
                <a:gd name="T14" fmla="*/ 511 w 525"/>
                <a:gd name="T15" fmla="*/ 224 h 248"/>
                <a:gd name="T16" fmla="*/ 403 w 525"/>
                <a:gd name="T17" fmla="*/ 184 h 248"/>
                <a:gd name="T18" fmla="*/ 401 w 525"/>
                <a:gd name="T19" fmla="*/ 172 h 248"/>
                <a:gd name="T20" fmla="*/ 438 w 525"/>
                <a:gd name="T21" fmla="*/ 145 h 248"/>
                <a:gd name="T22" fmla="*/ 265 w 525"/>
                <a:gd name="T23" fmla="*/ 55 h 248"/>
                <a:gd name="T24" fmla="*/ 54 w 525"/>
                <a:gd name="T25"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 h="248">
                  <a:moveTo>
                    <a:pt x="54" y="248"/>
                  </a:moveTo>
                  <a:cubicBezTo>
                    <a:pt x="0" y="241"/>
                    <a:pt x="0" y="241"/>
                    <a:pt x="0" y="241"/>
                  </a:cubicBezTo>
                  <a:cubicBezTo>
                    <a:pt x="13" y="106"/>
                    <a:pt x="127" y="0"/>
                    <a:pt x="265" y="0"/>
                  </a:cubicBezTo>
                  <a:cubicBezTo>
                    <a:pt x="355" y="1"/>
                    <a:pt x="435" y="46"/>
                    <a:pt x="483" y="114"/>
                  </a:cubicBezTo>
                  <a:cubicBezTo>
                    <a:pt x="514" y="93"/>
                    <a:pt x="514" y="93"/>
                    <a:pt x="514" y="93"/>
                  </a:cubicBezTo>
                  <a:cubicBezTo>
                    <a:pt x="520" y="89"/>
                    <a:pt x="525" y="92"/>
                    <a:pt x="525" y="99"/>
                  </a:cubicBezTo>
                  <a:cubicBezTo>
                    <a:pt x="525" y="214"/>
                    <a:pt x="525" y="214"/>
                    <a:pt x="525" y="214"/>
                  </a:cubicBezTo>
                  <a:cubicBezTo>
                    <a:pt x="525" y="222"/>
                    <a:pt x="519" y="226"/>
                    <a:pt x="511" y="224"/>
                  </a:cubicBezTo>
                  <a:cubicBezTo>
                    <a:pt x="403" y="184"/>
                    <a:pt x="403" y="184"/>
                    <a:pt x="403" y="184"/>
                  </a:cubicBezTo>
                  <a:cubicBezTo>
                    <a:pt x="396" y="181"/>
                    <a:pt x="395" y="176"/>
                    <a:pt x="401" y="172"/>
                  </a:cubicBezTo>
                  <a:cubicBezTo>
                    <a:pt x="438" y="145"/>
                    <a:pt x="438" y="145"/>
                    <a:pt x="438" y="145"/>
                  </a:cubicBezTo>
                  <a:cubicBezTo>
                    <a:pt x="400" y="91"/>
                    <a:pt x="337" y="55"/>
                    <a:pt x="265" y="55"/>
                  </a:cubicBezTo>
                  <a:cubicBezTo>
                    <a:pt x="155" y="55"/>
                    <a:pt x="64" y="139"/>
                    <a:pt x="54" y="24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7" name="Freeform 77">
              <a:extLst>
                <a:ext uri="{FF2B5EF4-FFF2-40B4-BE49-F238E27FC236}">
                  <a16:creationId xmlns:a16="http://schemas.microsoft.com/office/drawing/2014/main" id="{15C5ACF1-3B5B-4CB7-8FC4-2C6DB7B32A04}"/>
                </a:ext>
              </a:extLst>
            </p:cNvPr>
            <p:cNvSpPr>
              <a:spLocks/>
            </p:cNvSpPr>
            <p:nvPr/>
          </p:nvSpPr>
          <p:spPr bwMode="auto">
            <a:xfrm>
              <a:off x="2071688" y="4006850"/>
              <a:ext cx="403225" cy="190500"/>
            </a:xfrm>
            <a:custGeom>
              <a:avLst/>
              <a:gdLst>
                <a:gd name="T0" fmla="*/ 471 w 525"/>
                <a:gd name="T1" fmla="*/ 0 h 248"/>
                <a:gd name="T2" fmla="*/ 260 w 525"/>
                <a:gd name="T3" fmla="*/ 193 h 248"/>
                <a:gd name="T4" fmla="*/ 87 w 525"/>
                <a:gd name="T5" fmla="*/ 103 h 248"/>
                <a:gd name="T6" fmla="*/ 124 w 525"/>
                <a:gd name="T7" fmla="*/ 76 h 248"/>
                <a:gd name="T8" fmla="*/ 122 w 525"/>
                <a:gd name="T9" fmla="*/ 64 h 248"/>
                <a:gd name="T10" fmla="*/ 14 w 525"/>
                <a:gd name="T11" fmla="*/ 24 h 248"/>
                <a:gd name="T12" fmla="*/ 0 w 525"/>
                <a:gd name="T13" fmla="*/ 34 h 248"/>
                <a:gd name="T14" fmla="*/ 0 w 525"/>
                <a:gd name="T15" fmla="*/ 148 h 248"/>
                <a:gd name="T16" fmla="*/ 11 w 525"/>
                <a:gd name="T17" fmla="*/ 155 h 248"/>
                <a:gd name="T18" fmla="*/ 42 w 525"/>
                <a:gd name="T19" fmla="*/ 134 h 248"/>
                <a:gd name="T20" fmla="*/ 260 w 525"/>
                <a:gd name="T21" fmla="*/ 248 h 248"/>
                <a:gd name="T22" fmla="*/ 525 w 525"/>
                <a:gd name="T23" fmla="*/ 7 h 248"/>
                <a:gd name="T24" fmla="*/ 471 w 525"/>
                <a:gd name="T2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 h="248">
                  <a:moveTo>
                    <a:pt x="471" y="0"/>
                  </a:moveTo>
                  <a:cubicBezTo>
                    <a:pt x="462" y="108"/>
                    <a:pt x="371" y="193"/>
                    <a:pt x="260" y="193"/>
                  </a:cubicBezTo>
                  <a:cubicBezTo>
                    <a:pt x="188" y="193"/>
                    <a:pt x="125" y="157"/>
                    <a:pt x="87" y="103"/>
                  </a:cubicBezTo>
                  <a:cubicBezTo>
                    <a:pt x="124" y="76"/>
                    <a:pt x="124" y="76"/>
                    <a:pt x="124" y="76"/>
                  </a:cubicBezTo>
                  <a:cubicBezTo>
                    <a:pt x="130" y="72"/>
                    <a:pt x="129" y="67"/>
                    <a:pt x="122" y="64"/>
                  </a:cubicBezTo>
                  <a:cubicBezTo>
                    <a:pt x="14" y="24"/>
                    <a:pt x="14" y="24"/>
                    <a:pt x="14" y="24"/>
                  </a:cubicBezTo>
                  <a:cubicBezTo>
                    <a:pt x="6" y="22"/>
                    <a:pt x="0" y="26"/>
                    <a:pt x="0" y="34"/>
                  </a:cubicBezTo>
                  <a:cubicBezTo>
                    <a:pt x="0" y="148"/>
                    <a:pt x="0" y="148"/>
                    <a:pt x="0" y="148"/>
                  </a:cubicBezTo>
                  <a:cubicBezTo>
                    <a:pt x="0" y="156"/>
                    <a:pt x="5" y="159"/>
                    <a:pt x="11" y="155"/>
                  </a:cubicBezTo>
                  <a:cubicBezTo>
                    <a:pt x="42" y="134"/>
                    <a:pt x="42" y="134"/>
                    <a:pt x="42" y="134"/>
                  </a:cubicBezTo>
                  <a:cubicBezTo>
                    <a:pt x="90" y="202"/>
                    <a:pt x="170" y="247"/>
                    <a:pt x="260" y="248"/>
                  </a:cubicBezTo>
                  <a:cubicBezTo>
                    <a:pt x="398" y="248"/>
                    <a:pt x="512" y="142"/>
                    <a:pt x="525" y="7"/>
                  </a:cubicBezTo>
                  <a:lnTo>
                    <a:pt x="47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68" name="Freeform 173">
            <a:extLst>
              <a:ext uri="{FF2B5EF4-FFF2-40B4-BE49-F238E27FC236}">
                <a16:creationId xmlns:a16="http://schemas.microsoft.com/office/drawing/2014/main" id="{A911DC8B-2457-44CB-9CF9-EE4D7CCD7C97}"/>
              </a:ext>
            </a:extLst>
          </p:cNvPr>
          <p:cNvSpPr>
            <a:spLocks noEditPoints="1"/>
          </p:cNvSpPr>
          <p:nvPr/>
        </p:nvSpPr>
        <p:spPr bwMode="auto">
          <a:xfrm>
            <a:off x="7624899" y="3814986"/>
            <a:ext cx="263631" cy="246202"/>
          </a:xfrm>
          <a:custGeom>
            <a:avLst/>
            <a:gdLst>
              <a:gd name="T0" fmla="*/ 31 w 182"/>
              <a:gd name="T1" fmla="*/ 97 h 170"/>
              <a:gd name="T2" fmla="*/ 5 w 182"/>
              <a:gd name="T3" fmla="*/ 93 h 170"/>
              <a:gd name="T4" fmla="*/ 12 w 182"/>
              <a:gd name="T5" fmla="*/ 49 h 170"/>
              <a:gd name="T6" fmla="*/ 25 w 182"/>
              <a:gd name="T7" fmla="*/ 55 h 170"/>
              <a:gd name="T8" fmla="*/ 49 w 182"/>
              <a:gd name="T9" fmla="*/ 54 h 170"/>
              <a:gd name="T10" fmla="*/ 56 w 182"/>
              <a:gd name="T11" fmla="*/ 85 h 170"/>
              <a:gd name="T12" fmla="*/ 61 w 182"/>
              <a:gd name="T13" fmla="*/ 24 h 170"/>
              <a:gd name="T14" fmla="*/ 36 w 182"/>
              <a:gd name="T15" fmla="*/ 49 h 170"/>
              <a:gd name="T16" fmla="*/ 12 w 182"/>
              <a:gd name="T17" fmla="*/ 24 h 170"/>
              <a:gd name="T18" fmla="*/ 36 w 182"/>
              <a:gd name="T19" fmla="*/ 0 h 170"/>
              <a:gd name="T20" fmla="*/ 157 w 182"/>
              <a:gd name="T21" fmla="*/ 145 h 170"/>
              <a:gd name="T22" fmla="*/ 132 w 182"/>
              <a:gd name="T23" fmla="*/ 170 h 170"/>
              <a:gd name="T24" fmla="*/ 31 w 182"/>
              <a:gd name="T25" fmla="*/ 163 h 170"/>
              <a:gd name="T26" fmla="*/ 25 w 182"/>
              <a:gd name="T27" fmla="*/ 135 h 170"/>
              <a:gd name="T28" fmla="*/ 28 w 182"/>
              <a:gd name="T29" fmla="*/ 115 h 170"/>
              <a:gd name="T30" fmla="*/ 38 w 182"/>
              <a:gd name="T31" fmla="*/ 98 h 170"/>
              <a:gd name="T32" fmla="*/ 57 w 182"/>
              <a:gd name="T33" fmla="*/ 91 h 170"/>
              <a:gd name="T34" fmla="*/ 68 w 182"/>
              <a:gd name="T35" fmla="*/ 98 h 170"/>
              <a:gd name="T36" fmla="*/ 91 w 182"/>
              <a:gd name="T37" fmla="*/ 104 h 170"/>
              <a:gd name="T38" fmla="*/ 114 w 182"/>
              <a:gd name="T39" fmla="*/ 98 h 170"/>
              <a:gd name="T40" fmla="*/ 125 w 182"/>
              <a:gd name="T41" fmla="*/ 91 h 170"/>
              <a:gd name="T42" fmla="*/ 143 w 182"/>
              <a:gd name="T43" fmla="*/ 98 h 170"/>
              <a:gd name="T44" fmla="*/ 153 w 182"/>
              <a:gd name="T45" fmla="*/ 115 h 170"/>
              <a:gd name="T46" fmla="*/ 157 w 182"/>
              <a:gd name="T47" fmla="*/ 135 h 170"/>
              <a:gd name="T48" fmla="*/ 116 w 182"/>
              <a:gd name="T49" fmla="*/ 35 h 170"/>
              <a:gd name="T50" fmla="*/ 116 w 182"/>
              <a:gd name="T51" fmla="*/ 86 h 170"/>
              <a:gd name="T52" fmla="*/ 65 w 182"/>
              <a:gd name="T53" fmla="*/ 86 h 170"/>
              <a:gd name="T54" fmla="*/ 65 w 182"/>
              <a:gd name="T55" fmla="*/ 35 h 170"/>
              <a:gd name="T56" fmla="*/ 116 w 182"/>
              <a:gd name="T57" fmla="*/ 35 h 170"/>
              <a:gd name="T58" fmla="*/ 169 w 182"/>
              <a:gd name="T59" fmla="*/ 24 h 170"/>
              <a:gd name="T60" fmla="*/ 145 w 182"/>
              <a:gd name="T61" fmla="*/ 49 h 170"/>
              <a:gd name="T62" fmla="*/ 121 w 182"/>
              <a:gd name="T63" fmla="*/ 24 h 170"/>
              <a:gd name="T64" fmla="*/ 145 w 182"/>
              <a:gd name="T65" fmla="*/ 0 h 170"/>
              <a:gd name="T66" fmla="*/ 182 w 182"/>
              <a:gd name="T67" fmla="*/ 82 h 170"/>
              <a:gd name="T68" fmla="*/ 163 w 182"/>
              <a:gd name="T69" fmla="*/ 97 h 170"/>
              <a:gd name="T70" fmla="*/ 125 w 182"/>
              <a:gd name="T71" fmla="*/ 85 h 170"/>
              <a:gd name="T72" fmla="*/ 133 w 182"/>
              <a:gd name="T73" fmla="*/ 54 h 170"/>
              <a:gd name="T74" fmla="*/ 156 w 182"/>
              <a:gd name="T75" fmla="*/ 55 h 170"/>
              <a:gd name="T76" fmla="*/ 170 w 182"/>
              <a:gd name="T77" fmla="*/ 4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2" h="170">
                <a:moveTo>
                  <a:pt x="56" y="85"/>
                </a:moveTo>
                <a:cubicBezTo>
                  <a:pt x="46" y="85"/>
                  <a:pt x="37" y="89"/>
                  <a:pt x="31" y="97"/>
                </a:cubicBezTo>
                <a:cubicBezTo>
                  <a:pt x="18" y="97"/>
                  <a:pt x="18" y="97"/>
                  <a:pt x="18" y="97"/>
                </a:cubicBezTo>
                <a:cubicBezTo>
                  <a:pt x="13" y="97"/>
                  <a:pt x="9" y="96"/>
                  <a:pt x="5" y="93"/>
                </a:cubicBezTo>
                <a:cubicBezTo>
                  <a:pt x="2" y="91"/>
                  <a:pt x="0" y="87"/>
                  <a:pt x="0" y="82"/>
                </a:cubicBezTo>
                <a:cubicBezTo>
                  <a:pt x="0" y="60"/>
                  <a:pt x="4" y="49"/>
                  <a:pt x="12" y="49"/>
                </a:cubicBezTo>
                <a:cubicBezTo>
                  <a:pt x="12" y="49"/>
                  <a:pt x="13" y="49"/>
                  <a:pt x="16" y="51"/>
                </a:cubicBezTo>
                <a:cubicBezTo>
                  <a:pt x="18" y="52"/>
                  <a:pt x="21" y="53"/>
                  <a:pt x="25" y="55"/>
                </a:cubicBezTo>
                <a:cubicBezTo>
                  <a:pt x="29" y="56"/>
                  <a:pt x="33" y="57"/>
                  <a:pt x="36" y="57"/>
                </a:cubicBezTo>
                <a:cubicBezTo>
                  <a:pt x="41" y="57"/>
                  <a:pt x="45" y="56"/>
                  <a:pt x="49" y="54"/>
                </a:cubicBezTo>
                <a:cubicBezTo>
                  <a:pt x="49" y="57"/>
                  <a:pt x="48" y="59"/>
                  <a:pt x="48" y="61"/>
                </a:cubicBezTo>
                <a:cubicBezTo>
                  <a:pt x="48" y="69"/>
                  <a:pt x="51" y="78"/>
                  <a:pt x="56" y="85"/>
                </a:cubicBezTo>
                <a:close/>
                <a:moveTo>
                  <a:pt x="53" y="7"/>
                </a:moveTo>
                <a:cubicBezTo>
                  <a:pt x="58" y="12"/>
                  <a:pt x="61" y="18"/>
                  <a:pt x="61" y="24"/>
                </a:cubicBezTo>
                <a:cubicBezTo>
                  <a:pt x="61" y="31"/>
                  <a:pt x="58" y="37"/>
                  <a:pt x="53" y="42"/>
                </a:cubicBezTo>
                <a:cubicBezTo>
                  <a:pt x="49" y="46"/>
                  <a:pt x="43" y="49"/>
                  <a:pt x="36" y="49"/>
                </a:cubicBezTo>
                <a:cubicBezTo>
                  <a:pt x="30" y="49"/>
                  <a:pt x="24" y="46"/>
                  <a:pt x="19" y="42"/>
                </a:cubicBezTo>
                <a:cubicBezTo>
                  <a:pt x="14" y="37"/>
                  <a:pt x="12" y="31"/>
                  <a:pt x="12" y="24"/>
                </a:cubicBezTo>
                <a:cubicBezTo>
                  <a:pt x="12" y="18"/>
                  <a:pt x="14" y="12"/>
                  <a:pt x="19" y="7"/>
                </a:cubicBezTo>
                <a:cubicBezTo>
                  <a:pt x="24" y="3"/>
                  <a:pt x="30" y="0"/>
                  <a:pt x="36" y="0"/>
                </a:cubicBezTo>
                <a:cubicBezTo>
                  <a:pt x="43" y="0"/>
                  <a:pt x="49" y="3"/>
                  <a:pt x="53" y="7"/>
                </a:cubicBezTo>
                <a:close/>
                <a:moveTo>
                  <a:pt x="157" y="145"/>
                </a:moveTo>
                <a:cubicBezTo>
                  <a:pt x="157" y="153"/>
                  <a:pt x="155" y="159"/>
                  <a:pt x="150" y="163"/>
                </a:cubicBezTo>
                <a:cubicBezTo>
                  <a:pt x="146" y="167"/>
                  <a:pt x="140" y="170"/>
                  <a:pt x="132" y="170"/>
                </a:cubicBezTo>
                <a:cubicBezTo>
                  <a:pt x="49" y="170"/>
                  <a:pt x="49" y="170"/>
                  <a:pt x="49" y="170"/>
                </a:cubicBezTo>
                <a:cubicBezTo>
                  <a:pt x="42" y="170"/>
                  <a:pt x="36" y="167"/>
                  <a:pt x="31" y="163"/>
                </a:cubicBezTo>
                <a:cubicBezTo>
                  <a:pt x="26" y="159"/>
                  <a:pt x="24" y="153"/>
                  <a:pt x="24" y="145"/>
                </a:cubicBezTo>
                <a:cubicBezTo>
                  <a:pt x="24" y="142"/>
                  <a:pt x="24" y="139"/>
                  <a:pt x="25" y="135"/>
                </a:cubicBezTo>
                <a:cubicBezTo>
                  <a:pt x="25" y="132"/>
                  <a:pt x="25" y="129"/>
                  <a:pt x="26" y="125"/>
                </a:cubicBezTo>
                <a:cubicBezTo>
                  <a:pt x="27" y="121"/>
                  <a:pt x="27" y="118"/>
                  <a:pt x="28" y="115"/>
                </a:cubicBezTo>
                <a:cubicBezTo>
                  <a:pt x="29" y="112"/>
                  <a:pt x="31" y="109"/>
                  <a:pt x="32" y="106"/>
                </a:cubicBezTo>
                <a:cubicBezTo>
                  <a:pt x="34" y="103"/>
                  <a:pt x="36" y="100"/>
                  <a:pt x="38" y="98"/>
                </a:cubicBezTo>
                <a:cubicBezTo>
                  <a:pt x="40" y="96"/>
                  <a:pt x="43" y="94"/>
                  <a:pt x="46" y="93"/>
                </a:cubicBezTo>
                <a:cubicBezTo>
                  <a:pt x="50" y="92"/>
                  <a:pt x="53" y="91"/>
                  <a:pt x="57" y="91"/>
                </a:cubicBezTo>
                <a:cubicBezTo>
                  <a:pt x="58" y="91"/>
                  <a:pt x="59" y="92"/>
                  <a:pt x="61" y="93"/>
                </a:cubicBezTo>
                <a:cubicBezTo>
                  <a:pt x="63" y="94"/>
                  <a:pt x="65" y="96"/>
                  <a:pt x="68" y="98"/>
                </a:cubicBezTo>
                <a:cubicBezTo>
                  <a:pt x="70" y="99"/>
                  <a:pt x="74" y="101"/>
                  <a:pt x="78" y="102"/>
                </a:cubicBezTo>
                <a:cubicBezTo>
                  <a:pt x="82" y="103"/>
                  <a:pt x="86" y="104"/>
                  <a:pt x="91" y="104"/>
                </a:cubicBezTo>
                <a:cubicBezTo>
                  <a:pt x="95" y="104"/>
                  <a:pt x="99" y="103"/>
                  <a:pt x="104" y="102"/>
                </a:cubicBezTo>
                <a:cubicBezTo>
                  <a:pt x="108" y="101"/>
                  <a:pt x="111" y="99"/>
                  <a:pt x="114" y="98"/>
                </a:cubicBezTo>
                <a:cubicBezTo>
                  <a:pt x="116" y="96"/>
                  <a:pt x="118" y="94"/>
                  <a:pt x="121" y="93"/>
                </a:cubicBezTo>
                <a:cubicBezTo>
                  <a:pt x="123" y="92"/>
                  <a:pt x="124" y="91"/>
                  <a:pt x="125" y="91"/>
                </a:cubicBezTo>
                <a:cubicBezTo>
                  <a:pt x="128" y="91"/>
                  <a:pt x="132" y="92"/>
                  <a:pt x="135" y="93"/>
                </a:cubicBezTo>
                <a:cubicBezTo>
                  <a:pt x="138" y="94"/>
                  <a:pt x="141" y="96"/>
                  <a:pt x="143" y="98"/>
                </a:cubicBezTo>
                <a:cubicBezTo>
                  <a:pt x="145" y="100"/>
                  <a:pt x="147" y="103"/>
                  <a:pt x="149" y="106"/>
                </a:cubicBezTo>
                <a:cubicBezTo>
                  <a:pt x="151" y="109"/>
                  <a:pt x="152" y="112"/>
                  <a:pt x="153" y="115"/>
                </a:cubicBezTo>
                <a:cubicBezTo>
                  <a:pt x="154" y="118"/>
                  <a:pt x="155" y="121"/>
                  <a:pt x="156" y="125"/>
                </a:cubicBezTo>
                <a:cubicBezTo>
                  <a:pt x="156" y="129"/>
                  <a:pt x="157" y="132"/>
                  <a:pt x="157" y="135"/>
                </a:cubicBezTo>
                <a:cubicBezTo>
                  <a:pt x="157" y="139"/>
                  <a:pt x="157" y="142"/>
                  <a:pt x="157" y="145"/>
                </a:cubicBezTo>
                <a:close/>
                <a:moveTo>
                  <a:pt x="116" y="35"/>
                </a:moveTo>
                <a:cubicBezTo>
                  <a:pt x="124" y="42"/>
                  <a:pt x="127" y="51"/>
                  <a:pt x="127" y="61"/>
                </a:cubicBezTo>
                <a:cubicBezTo>
                  <a:pt x="127" y="71"/>
                  <a:pt x="124" y="79"/>
                  <a:pt x="116" y="86"/>
                </a:cubicBezTo>
                <a:cubicBezTo>
                  <a:pt x="109" y="93"/>
                  <a:pt x="101" y="97"/>
                  <a:pt x="91" y="97"/>
                </a:cubicBezTo>
                <a:cubicBezTo>
                  <a:pt x="81" y="97"/>
                  <a:pt x="72" y="93"/>
                  <a:pt x="65" y="86"/>
                </a:cubicBezTo>
                <a:cubicBezTo>
                  <a:pt x="58" y="79"/>
                  <a:pt x="54" y="71"/>
                  <a:pt x="54" y="61"/>
                </a:cubicBezTo>
                <a:cubicBezTo>
                  <a:pt x="54" y="51"/>
                  <a:pt x="58" y="42"/>
                  <a:pt x="65" y="35"/>
                </a:cubicBezTo>
                <a:cubicBezTo>
                  <a:pt x="72" y="28"/>
                  <a:pt x="81" y="24"/>
                  <a:pt x="91" y="24"/>
                </a:cubicBezTo>
                <a:cubicBezTo>
                  <a:pt x="101" y="24"/>
                  <a:pt x="109" y="28"/>
                  <a:pt x="116" y="35"/>
                </a:cubicBezTo>
                <a:close/>
                <a:moveTo>
                  <a:pt x="162" y="7"/>
                </a:moveTo>
                <a:cubicBezTo>
                  <a:pt x="167" y="12"/>
                  <a:pt x="169" y="18"/>
                  <a:pt x="169" y="24"/>
                </a:cubicBezTo>
                <a:cubicBezTo>
                  <a:pt x="169" y="31"/>
                  <a:pt x="167" y="37"/>
                  <a:pt x="162" y="42"/>
                </a:cubicBezTo>
                <a:cubicBezTo>
                  <a:pt x="158" y="46"/>
                  <a:pt x="152" y="49"/>
                  <a:pt x="145" y="49"/>
                </a:cubicBezTo>
                <a:cubicBezTo>
                  <a:pt x="139" y="49"/>
                  <a:pt x="133" y="46"/>
                  <a:pt x="128" y="42"/>
                </a:cubicBezTo>
                <a:cubicBezTo>
                  <a:pt x="123" y="37"/>
                  <a:pt x="121" y="31"/>
                  <a:pt x="121" y="24"/>
                </a:cubicBezTo>
                <a:cubicBezTo>
                  <a:pt x="121" y="18"/>
                  <a:pt x="123" y="12"/>
                  <a:pt x="128" y="7"/>
                </a:cubicBezTo>
                <a:cubicBezTo>
                  <a:pt x="133" y="3"/>
                  <a:pt x="139" y="0"/>
                  <a:pt x="145" y="0"/>
                </a:cubicBezTo>
                <a:cubicBezTo>
                  <a:pt x="152" y="0"/>
                  <a:pt x="158" y="3"/>
                  <a:pt x="162" y="7"/>
                </a:cubicBezTo>
                <a:close/>
                <a:moveTo>
                  <a:pt x="182" y="82"/>
                </a:moveTo>
                <a:cubicBezTo>
                  <a:pt x="182" y="87"/>
                  <a:pt x="180" y="91"/>
                  <a:pt x="176" y="93"/>
                </a:cubicBezTo>
                <a:cubicBezTo>
                  <a:pt x="173" y="96"/>
                  <a:pt x="168" y="97"/>
                  <a:pt x="163" y="97"/>
                </a:cubicBezTo>
                <a:cubicBezTo>
                  <a:pt x="151" y="97"/>
                  <a:pt x="151" y="97"/>
                  <a:pt x="151" y="97"/>
                </a:cubicBezTo>
                <a:cubicBezTo>
                  <a:pt x="144" y="89"/>
                  <a:pt x="136" y="85"/>
                  <a:pt x="125" y="85"/>
                </a:cubicBezTo>
                <a:cubicBezTo>
                  <a:pt x="131" y="78"/>
                  <a:pt x="133" y="69"/>
                  <a:pt x="133" y="61"/>
                </a:cubicBezTo>
                <a:cubicBezTo>
                  <a:pt x="133" y="59"/>
                  <a:pt x="133" y="57"/>
                  <a:pt x="133" y="54"/>
                </a:cubicBezTo>
                <a:cubicBezTo>
                  <a:pt x="137" y="56"/>
                  <a:pt x="141" y="57"/>
                  <a:pt x="145" y="57"/>
                </a:cubicBezTo>
                <a:cubicBezTo>
                  <a:pt x="149" y="57"/>
                  <a:pt x="153" y="56"/>
                  <a:pt x="156" y="55"/>
                </a:cubicBezTo>
                <a:cubicBezTo>
                  <a:pt x="160" y="53"/>
                  <a:pt x="163" y="52"/>
                  <a:pt x="166" y="51"/>
                </a:cubicBezTo>
                <a:cubicBezTo>
                  <a:pt x="168" y="49"/>
                  <a:pt x="169" y="49"/>
                  <a:pt x="170" y="49"/>
                </a:cubicBezTo>
                <a:cubicBezTo>
                  <a:pt x="178" y="49"/>
                  <a:pt x="182" y="60"/>
                  <a:pt x="182" y="8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7 CuadroTexto">
            <a:extLst>
              <a:ext uri="{FF2B5EF4-FFF2-40B4-BE49-F238E27FC236}">
                <a16:creationId xmlns:a16="http://schemas.microsoft.com/office/drawing/2014/main" id="{FAE727D9-D181-4E95-BC18-D0779EA2CD9B}"/>
              </a:ext>
            </a:extLst>
          </p:cNvPr>
          <p:cNvSpPr txBox="1"/>
          <p:nvPr/>
        </p:nvSpPr>
        <p:spPr>
          <a:xfrm>
            <a:off x="7973720" y="2933948"/>
            <a:ext cx="1167567" cy="2326342"/>
          </a:xfrm>
          <a:prstGeom prst="rect">
            <a:avLst/>
          </a:prstGeom>
          <a:noFill/>
        </p:spPr>
        <p:txBody>
          <a:bodyPr wrap="square">
            <a:spAutoFit/>
          </a:bodyPr>
          <a:lstStyle/>
          <a:p>
            <a:pPr>
              <a:lnSpc>
                <a:spcPts val="4200"/>
              </a:lnSpc>
              <a:spcAft>
                <a:spcPts val="500"/>
              </a:spcAft>
              <a:defRPr/>
            </a:pPr>
            <a:r>
              <a:rPr lang="en-US" sz="800" dirty="0">
                <a:solidFill>
                  <a:schemeClr val="bg1"/>
                </a:solidFill>
                <a:latin typeface="Lato" panose="020F0502020204030203" pitchFamily="34" charset="0"/>
                <a:ea typeface="Lato" charset="0"/>
                <a:cs typeface="Lato" charset="0"/>
              </a:rPr>
              <a:t>Production</a:t>
            </a:r>
          </a:p>
          <a:p>
            <a:pPr>
              <a:lnSpc>
                <a:spcPts val="4200"/>
              </a:lnSpc>
              <a:spcAft>
                <a:spcPts val="500"/>
              </a:spcAft>
              <a:defRPr/>
            </a:pPr>
            <a:r>
              <a:rPr lang="en-US" sz="800" dirty="0">
                <a:solidFill>
                  <a:schemeClr val="bg1"/>
                </a:solidFill>
                <a:latin typeface="Lato" panose="020F0502020204030203" pitchFamily="34" charset="0"/>
                <a:ea typeface="Lato" charset="0"/>
                <a:cs typeface="Lato" charset="0"/>
              </a:rPr>
              <a:t>Jobs</a:t>
            </a:r>
          </a:p>
          <a:p>
            <a:pPr>
              <a:lnSpc>
                <a:spcPts val="4200"/>
              </a:lnSpc>
              <a:spcAft>
                <a:spcPts val="500"/>
              </a:spcAft>
              <a:defRPr/>
            </a:pPr>
            <a:r>
              <a:rPr lang="en-US" sz="800" dirty="0">
                <a:solidFill>
                  <a:schemeClr val="bg1"/>
                </a:solidFill>
                <a:latin typeface="Lato" panose="020F0502020204030203" pitchFamily="34" charset="0"/>
                <a:ea typeface="Lato" charset="0"/>
                <a:cs typeface="Lato" charset="0"/>
              </a:rPr>
              <a:t>Wages</a:t>
            </a:r>
          </a:p>
          <a:p>
            <a:pPr>
              <a:lnSpc>
                <a:spcPts val="4200"/>
              </a:lnSpc>
              <a:spcAft>
                <a:spcPts val="500"/>
              </a:spcAft>
              <a:defRPr/>
            </a:pPr>
            <a:r>
              <a:rPr lang="en-US" sz="800" dirty="0">
                <a:solidFill>
                  <a:schemeClr val="bg1"/>
                </a:solidFill>
                <a:latin typeface="Lato" panose="020F0502020204030203" pitchFamily="34" charset="0"/>
                <a:ea typeface="Lato" charset="0"/>
                <a:cs typeface="Lato" charset="0"/>
              </a:rPr>
              <a:t>Taxes</a:t>
            </a:r>
          </a:p>
        </p:txBody>
      </p:sp>
      <p:sp>
        <p:nvSpPr>
          <p:cNvPr id="70" name="Freeform 81">
            <a:extLst>
              <a:ext uri="{FF2B5EF4-FFF2-40B4-BE49-F238E27FC236}">
                <a16:creationId xmlns:a16="http://schemas.microsoft.com/office/drawing/2014/main" id="{59FC1FCA-CE77-42A8-9473-D64144420841}"/>
              </a:ext>
            </a:extLst>
          </p:cNvPr>
          <p:cNvSpPr>
            <a:spLocks noChangeArrowheads="1"/>
          </p:cNvSpPr>
          <p:nvPr/>
        </p:nvSpPr>
        <p:spPr bwMode="auto">
          <a:xfrm>
            <a:off x="7654810" y="4986842"/>
            <a:ext cx="229537" cy="280447"/>
          </a:xfrm>
          <a:custGeom>
            <a:avLst/>
            <a:gdLst>
              <a:gd name="T0" fmla="*/ 552 w 1107"/>
              <a:gd name="T1" fmla="*/ 0 h 1225"/>
              <a:gd name="T2" fmla="*/ 1106 w 1107"/>
              <a:gd name="T3" fmla="*/ 292 h 1225"/>
              <a:gd name="T4" fmla="*/ 1106 w 1107"/>
              <a:gd name="T5" fmla="*/ 410 h 1225"/>
              <a:gd name="T6" fmla="*/ 0 w 1107"/>
              <a:gd name="T7" fmla="*/ 410 h 1225"/>
              <a:gd name="T8" fmla="*/ 0 w 1107"/>
              <a:gd name="T9" fmla="*/ 292 h 1225"/>
              <a:gd name="T10" fmla="*/ 552 w 1107"/>
              <a:gd name="T11" fmla="*/ 0 h 1225"/>
              <a:gd name="T12" fmla="*/ 989 w 1107"/>
              <a:gd name="T13" fmla="*/ 524 h 1225"/>
              <a:gd name="T14" fmla="*/ 989 w 1107"/>
              <a:gd name="T15" fmla="*/ 934 h 1225"/>
              <a:gd name="T16" fmla="*/ 814 w 1107"/>
              <a:gd name="T17" fmla="*/ 934 h 1225"/>
              <a:gd name="T18" fmla="*/ 814 w 1107"/>
              <a:gd name="T19" fmla="*/ 524 h 1225"/>
              <a:gd name="T20" fmla="*/ 989 w 1107"/>
              <a:gd name="T21" fmla="*/ 524 h 1225"/>
              <a:gd name="T22" fmla="*/ 0 w 1107"/>
              <a:gd name="T23" fmla="*/ 1224 h 1225"/>
              <a:gd name="T24" fmla="*/ 0 w 1107"/>
              <a:gd name="T25" fmla="*/ 1049 h 1225"/>
              <a:gd name="T26" fmla="*/ 1106 w 1107"/>
              <a:gd name="T27" fmla="*/ 1049 h 1225"/>
              <a:gd name="T28" fmla="*/ 1106 w 1107"/>
              <a:gd name="T29" fmla="*/ 1224 h 1225"/>
              <a:gd name="T30" fmla="*/ 0 w 1107"/>
              <a:gd name="T31" fmla="*/ 1224 h 1225"/>
              <a:gd name="T32" fmla="*/ 464 w 1107"/>
              <a:gd name="T33" fmla="*/ 524 h 1225"/>
              <a:gd name="T34" fmla="*/ 639 w 1107"/>
              <a:gd name="T35" fmla="*/ 524 h 1225"/>
              <a:gd name="T36" fmla="*/ 639 w 1107"/>
              <a:gd name="T37" fmla="*/ 934 h 1225"/>
              <a:gd name="T38" fmla="*/ 464 w 1107"/>
              <a:gd name="T39" fmla="*/ 934 h 1225"/>
              <a:gd name="T40" fmla="*/ 464 w 1107"/>
              <a:gd name="T41" fmla="*/ 524 h 1225"/>
              <a:gd name="T42" fmla="*/ 114 w 1107"/>
              <a:gd name="T43" fmla="*/ 524 h 1225"/>
              <a:gd name="T44" fmla="*/ 289 w 1107"/>
              <a:gd name="T45" fmla="*/ 524 h 1225"/>
              <a:gd name="T46" fmla="*/ 289 w 1107"/>
              <a:gd name="T47" fmla="*/ 934 h 1225"/>
              <a:gd name="T48" fmla="*/ 114 w 1107"/>
              <a:gd name="T49" fmla="*/ 934 h 1225"/>
              <a:gd name="T50" fmla="*/ 114 w 1107"/>
              <a:gd name="T51" fmla="*/ 524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07" h="1225">
                <a:moveTo>
                  <a:pt x="552" y="0"/>
                </a:moveTo>
                <a:lnTo>
                  <a:pt x="1106" y="292"/>
                </a:lnTo>
                <a:lnTo>
                  <a:pt x="1106" y="410"/>
                </a:lnTo>
                <a:lnTo>
                  <a:pt x="0" y="410"/>
                </a:lnTo>
                <a:lnTo>
                  <a:pt x="0" y="292"/>
                </a:lnTo>
                <a:lnTo>
                  <a:pt x="552" y="0"/>
                </a:lnTo>
                <a:close/>
                <a:moveTo>
                  <a:pt x="989" y="524"/>
                </a:moveTo>
                <a:lnTo>
                  <a:pt x="989" y="934"/>
                </a:lnTo>
                <a:lnTo>
                  <a:pt x="814" y="934"/>
                </a:lnTo>
                <a:lnTo>
                  <a:pt x="814" y="524"/>
                </a:lnTo>
                <a:lnTo>
                  <a:pt x="989" y="524"/>
                </a:lnTo>
                <a:close/>
                <a:moveTo>
                  <a:pt x="0" y="1224"/>
                </a:moveTo>
                <a:lnTo>
                  <a:pt x="0" y="1049"/>
                </a:lnTo>
                <a:lnTo>
                  <a:pt x="1106" y="1049"/>
                </a:lnTo>
                <a:lnTo>
                  <a:pt x="1106" y="1224"/>
                </a:lnTo>
                <a:lnTo>
                  <a:pt x="0" y="1224"/>
                </a:lnTo>
                <a:close/>
                <a:moveTo>
                  <a:pt x="464" y="524"/>
                </a:moveTo>
                <a:lnTo>
                  <a:pt x="639" y="524"/>
                </a:lnTo>
                <a:lnTo>
                  <a:pt x="639" y="934"/>
                </a:lnTo>
                <a:lnTo>
                  <a:pt x="464" y="934"/>
                </a:lnTo>
                <a:lnTo>
                  <a:pt x="464" y="524"/>
                </a:lnTo>
                <a:close/>
                <a:moveTo>
                  <a:pt x="114" y="524"/>
                </a:moveTo>
                <a:lnTo>
                  <a:pt x="289" y="524"/>
                </a:lnTo>
                <a:lnTo>
                  <a:pt x="289" y="934"/>
                </a:lnTo>
                <a:lnTo>
                  <a:pt x="114" y="934"/>
                </a:lnTo>
                <a:lnTo>
                  <a:pt x="114" y="524"/>
                </a:ln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endParaRPr lang="en-US" sz="1600" dirty="0">
              <a:latin typeface="Lato" panose="020F0502020204030203" pitchFamily="34" charset="0"/>
              <a:cs typeface="Segoe UI" panose="020B0502040204020203" pitchFamily="34" charset="0"/>
            </a:endParaRPr>
          </a:p>
        </p:txBody>
      </p:sp>
      <p:grpSp>
        <p:nvGrpSpPr>
          <p:cNvPr id="71" name="Group 70">
            <a:extLst>
              <a:ext uri="{FF2B5EF4-FFF2-40B4-BE49-F238E27FC236}">
                <a16:creationId xmlns:a16="http://schemas.microsoft.com/office/drawing/2014/main" id="{B915A7BF-DDD4-4E48-8300-4928C883A96B}"/>
              </a:ext>
            </a:extLst>
          </p:cNvPr>
          <p:cNvGrpSpPr/>
          <p:nvPr/>
        </p:nvGrpSpPr>
        <p:grpSpPr>
          <a:xfrm>
            <a:off x="7664288" y="4393164"/>
            <a:ext cx="229537" cy="277656"/>
            <a:chOff x="637230" y="1879089"/>
            <a:chExt cx="327372" cy="396000"/>
          </a:xfrm>
          <a:solidFill>
            <a:schemeClr val="bg1"/>
          </a:solidFill>
        </p:grpSpPr>
        <p:sp>
          <p:nvSpPr>
            <p:cNvPr id="72" name="Freeform 6">
              <a:extLst>
                <a:ext uri="{FF2B5EF4-FFF2-40B4-BE49-F238E27FC236}">
                  <a16:creationId xmlns:a16="http://schemas.microsoft.com/office/drawing/2014/main" id="{9AF480A3-B79F-42DA-9AD5-F9D1BECDA9DB}"/>
                </a:ext>
              </a:extLst>
            </p:cNvPr>
            <p:cNvSpPr>
              <a:spLocks noChangeArrowheads="1"/>
            </p:cNvSpPr>
            <p:nvPr/>
          </p:nvSpPr>
          <p:spPr bwMode="auto">
            <a:xfrm>
              <a:off x="758731" y="2054384"/>
              <a:ext cx="88600" cy="166506"/>
            </a:xfrm>
            <a:custGeom>
              <a:avLst/>
              <a:gdLst>
                <a:gd name="T0" fmla="*/ 1034 w 1662"/>
                <a:gd name="T1" fmla="*/ 1322 h 3008"/>
                <a:gd name="T2" fmla="*/ 625 w 1662"/>
                <a:gd name="T3" fmla="*/ 1322 h 3008"/>
                <a:gd name="T4" fmla="*/ 356 w 1662"/>
                <a:gd name="T5" fmla="*/ 1053 h 3008"/>
                <a:gd name="T6" fmla="*/ 625 w 1662"/>
                <a:gd name="T7" fmla="*/ 784 h 3008"/>
                <a:gd name="T8" fmla="*/ 1345 w 1662"/>
                <a:gd name="T9" fmla="*/ 784 h 3008"/>
                <a:gd name="T10" fmla="*/ 1523 w 1662"/>
                <a:gd name="T11" fmla="*/ 606 h 3008"/>
                <a:gd name="T12" fmla="*/ 1345 w 1662"/>
                <a:gd name="T13" fmla="*/ 427 h 3008"/>
                <a:gd name="T14" fmla="*/ 1008 w 1662"/>
                <a:gd name="T15" fmla="*/ 427 h 3008"/>
                <a:gd name="T16" fmla="*/ 1008 w 1662"/>
                <a:gd name="T17" fmla="*/ 179 h 3008"/>
                <a:gd name="T18" fmla="*/ 829 w 1662"/>
                <a:gd name="T19" fmla="*/ 0 h 3008"/>
                <a:gd name="T20" fmla="*/ 651 w 1662"/>
                <a:gd name="T21" fmla="*/ 179 h 3008"/>
                <a:gd name="T22" fmla="*/ 651 w 1662"/>
                <a:gd name="T23" fmla="*/ 427 h 3008"/>
                <a:gd name="T24" fmla="*/ 625 w 1662"/>
                <a:gd name="T25" fmla="*/ 427 h 3008"/>
                <a:gd name="T26" fmla="*/ 0 w 1662"/>
                <a:gd name="T27" fmla="*/ 1053 h 3008"/>
                <a:gd name="T28" fmla="*/ 625 w 1662"/>
                <a:gd name="T29" fmla="*/ 1679 h 3008"/>
                <a:gd name="T30" fmla="*/ 1034 w 1662"/>
                <a:gd name="T31" fmla="*/ 1679 h 3008"/>
                <a:gd name="T32" fmla="*/ 1304 w 1662"/>
                <a:gd name="T33" fmla="*/ 1949 h 3008"/>
                <a:gd name="T34" fmla="*/ 1034 w 1662"/>
                <a:gd name="T35" fmla="*/ 2217 h 3008"/>
                <a:gd name="T36" fmla="*/ 301 w 1662"/>
                <a:gd name="T37" fmla="*/ 2217 h 3008"/>
                <a:gd name="T38" fmla="*/ 123 w 1662"/>
                <a:gd name="T39" fmla="*/ 2396 h 3008"/>
                <a:gd name="T40" fmla="*/ 301 w 1662"/>
                <a:gd name="T41" fmla="*/ 2574 h 3008"/>
                <a:gd name="T42" fmla="*/ 653 w 1662"/>
                <a:gd name="T43" fmla="*/ 2574 h 3008"/>
                <a:gd name="T44" fmla="*/ 653 w 1662"/>
                <a:gd name="T45" fmla="*/ 2828 h 3008"/>
                <a:gd name="T46" fmla="*/ 831 w 1662"/>
                <a:gd name="T47" fmla="*/ 3007 h 3008"/>
                <a:gd name="T48" fmla="*/ 1009 w 1662"/>
                <a:gd name="T49" fmla="*/ 2828 h 3008"/>
                <a:gd name="T50" fmla="*/ 1009 w 1662"/>
                <a:gd name="T51" fmla="*/ 2574 h 3008"/>
                <a:gd name="T52" fmla="*/ 1039 w 1662"/>
                <a:gd name="T53" fmla="*/ 2574 h 3008"/>
                <a:gd name="T54" fmla="*/ 1044 w 1662"/>
                <a:gd name="T55" fmla="*/ 2574 h 3008"/>
                <a:gd name="T56" fmla="*/ 1661 w 1662"/>
                <a:gd name="T57" fmla="*/ 1949 h 3008"/>
                <a:gd name="T58" fmla="*/ 1034 w 1662"/>
                <a:gd name="T59" fmla="*/ 1322 h 3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2" h="3008">
                  <a:moveTo>
                    <a:pt x="1034" y="1322"/>
                  </a:moveTo>
                  <a:lnTo>
                    <a:pt x="625" y="1322"/>
                  </a:lnTo>
                  <a:cubicBezTo>
                    <a:pt x="476" y="1322"/>
                    <a:pt x="356" y="1201"/>
                    <a:pt x="356" y="1053"/>
                  </a:cubicBezTo>
                  <a:cubicBezTo>
                    <a:pt x="356" y="904"/>
                    <a:pt x="476" y="784"/>
                    <a:pt x="625" y="784"/>
                  </a:cubicBezTo>
                  <a:lnTo>
                    <a:pt x="1345" y="784"/>
                  </a:lnTo>
                  <a:cubicBezTo>
                    <a:pt x="1443" y="784"/>
                    <a:pt x="1523" y="704"/>
                    <a:pt x="1523" y="606"/>
                  </a:cubicBezTo>
                  <a:cubicBezTo>
                    <a:pt x="1523" y="508"/>
                    <a:pt x="1443" y="427"/>
                    <a:pt x="1345" y="427"/>
                  </a:cubicBezTo>
                  <a:lnTo>
                    <a:pt x="1008" y="427"/>
                  </a:lnTo>
                  <a:lnTo>
                    <a:pt x="1008" y="179"/>
                  </a:lnTo>
                  <a:cubicBezTo>
                    <a:pt x="1008" y="81"/>
                    <a:pt x="927" y="0"/>
                    <a:pt x="829" y="0"/>
                  </a:cubicBezTo>
                  <a:cubicBezTo>
                    <a:pt x="731" y="0"/>
                    <a:pt x="651" y="81"/>
                    <a:pt x="651" y="179"/>
                  </a:cubicBezTo>
                  <a:lnTo>
                    <a:pt x="651" y="427"/>
                  </a:lnTo>
                  <a:lnTo>
                    <a:pt x="625" y="427"/>
                  </a:lnTo>
                  <a:cubicBezTo>
                    <a:pt x="280" y="427"/>
                    <a:pt x="0" y="708"/>
                    <a:pt x="0" y="1053"/>
                  </a:cubicBezTo>
                  <a:cubicBezTo>
                    <a:pt x="0" y="1398"/>
                    <a:pt x="280" y="1679"/>
                    <a:pt x="625" y="1679"/>
                  </a:cubicBezTo>
                  <a:lnTo>
                    <a:pt x="1034" y="1679"/>
                  </a:lnTo>
                  <a:cubicBezTo>
                    <a:pt x="1183" y="1679"/>
                    <a:pt x="1304" y="1800"/>
                    <a:pt x="1304" y="1949"/>
                  </a:cubicBezTo>
                  <a:cubicBezTo>
                    <a:pt x="1304" y="2097"/>
                    <a:pt x="1183" y="2217"/>
                    <a:pt x="1034" y="2217"/>
                  </a:cubicBezTo>
                  <a:lnTo>
                    <a:pt x="301" y="2217"/>
                  </a:lnTo>
                  <a:cubicBezTo>
                    <a:pt x="203" y="2217"/>
                    <a:pt x="123" y="2298"/>
                    <a:pt x="123" y="2396"/>
                  </a:cubicBezTo>
                  <a:cubicBezTo>
                    <a:pt x="123" y="2494"/>
                    <a:pt x="203" y="2574"/>
                    <a:pt x="301" y="2574"/>
                  </a:cubicBezTo>
                  <a:lnTo>
                    <a:pt x="653" y="2574"/>
                  </a:lnTo>
                  <a:lnTo>
                    <a:pt x="653" y="2828"/>
                  </a:lnTo>
                  <a:cubicBezTo>
                    <a:pt x="653" y="2926"/>
                    <a:pt x="733" y="3007"/>
                    <a:pt x="831" y="3007"/>
                  </a:cubicBezTo>
                  <a:cubicBezTo>
                    <a:pt x="929" y="3007"/>
                    <a:pt x="1009" y="2926"/>
                    <a:pt x="1009" y="2828"/>
                  </a:cubicBezTo>
                  <a:lnTo>
                    <a:pt x="1009" y="2574"/>
                  </a:lnTo>
                  <a:lnTo>
                    <a:pt x="1039" y="2574"/>
                  </a:lnTo>
                  <a:cubicBezTo>
                    <a:pt x="1040" y="2574"/>
                    <a:pt x="1042" y="2574"/>
                    <a:pt x="1044" y="2574"/>
                  </a:cubicBezTo>
                  <a:cubicBezTo>
                    <a:pt x="1386" y="2570"/>
                    <a:pt x="1661" y="2291"/>
                    <a:pt x="1661" y="1949"/>
                  </a:cubicBezTo>
                  <a:cubicBezTo>
                    <a:pt x="1661" y="1604"/>
                    <a:pt x="1379" y="1322"/>
                    <a:pt x="1034" y="1322"/>
                  </a:cubicBezTo>
                </a:path>
              </a:pathLst>
            </a:custGeom>
            <a:grpFill/>
            <a:ln>
              <a:noFill/>
            </a:ln>
            <a:effectLst/>
          </p:spPr>
          <p:txBody>
            <a:bodyPr wrap="none" anchor="ctr"/>
            <a:lstStyle/>
            <a:p>
              <a:endParaRPr lang="en-US" sz="2400" dirty="0">
                <a:latin typeface="Lato" panose="020F0502020204030203" pitchFamily="34" charset="0"/>
                <a:cs typeface="Segoe UI" panose="020B0502040204020203" pitchFamily="34" charset="0"/>
              </a:endParaRPr>
            </a:p>
          </p:txBody>
        </p:sp>
        <p:sp>
          <p:nvSpPr>
            <p:cNvPr id="73" name="Freeform 7">
              <a:extLst>
                <a:ext uri="{FF2B5EF4-FFF2-40B4-BE49-F238E27FC236}">
                  <a16:creationId xmlns:a16="http://schemas.microsoft.com/office/drawing/2014/main" id="{FFD8F8F5-E09C-45FD-8810-9F8DBC685F3A}"/>
                </a:ext>
              </a:extLst>
            </p:cNvPr>
            <p:cNvSpPr>
              <a:spLocks noChangeArrowheads="1"/>
            </p:cNvSpPr>
            <p:nvPr/>
          </p:nvSpPr>
          <p:spPr bwMode="auto">
            <a:xfrm>
              <a:off x="637230" y="1879089"/>
              <a:ext cx="327372" cy="396000"/>
            </a:xfrm>
            <a:custGeom>
              <a:avLst/>
              <a:gdLst>
                <a:gd name="T0" fmla="*/ 5789 w 6144"/>
                <a:gd name="T1" fmla="*/ 4084 h 7152"/>
                <a:gd name="T2" fmla="*/ 5017 w 6144"/>
                <a:gd name="T3" fmla="*/ 2844 h 7152"/>
                <a:gd name="T4" fmla="*/ 4026 w 6144"/>
                <a:gd name="T5" fmla="*/ 1903 h 7152"/>
                <a:gd name="T6" fmla="*/ 4784 w 6144"/>
                <a:gd name="T7" fmla="*/ 496 h 7152"/>
                <a:gd name="T8" fmla="*/ 4752 w 6144"/>
                <a:gd name="T9" fmla="*/ 285 h 7152"/>
                <a:gd name="T10" fmla="*/ 4115 w 6144"/>
                <a:gd name="T11" fmla="*/ 0 h 7152"/>
                <a:gd name="T12" fmla="*/ 3538 w 6144"/>
                <a:gd name="T13" fmla="*/ 151 h 7152"/>
                <a:gd name="T14" fmla="*/ 3176 w 6144"/>
                <a:gd name="T15" fmla="*/ 260 h 7152"/>
                <a:gd name="T16" fmla="*/ 3091 w 6144"/>
                <a:gd name="T17" fmla="*/ 244 h 7152"/>
                <a:gd name="T18" fmla="*/ 2201 w 6144"/>
                <a:gd name="T19" fmla="*/ 35 h 7152"/>
                <a:gd name="T20" fmla="*/ 1306 w 6144"/>
                <a:gd name="T21" fmla="*/ 455 h 7152"/>
                <a:gd name="T22" fmla="*/ 1286 w 6144"/>
                <a:gd name="T23" fmla="*/ 678 h 7152"/>
                <a:gd name="T24" fmla="*/ 2103 w 6144"/>
                <a:gd name="T25" fmla="*/ 1913 h 7152"/>
                <a:gd name="T26" fmla="*/ 1126 w 6144"/>
                <a:gd name="T27" fmla="*/ 2844 h 7152"/>
                <a:gd name="T28" fmla="*/ 354 w 6144"/>
                <a:gd name="T29" fmla="*/ 4084 h 7152"/>
                <a:gd name="T30" fmla="*/ 0 w 6144"/>
                <a:gd name="T31" fmla="*/ 5767 h 7152"/>
                <a:gd name="T32" fmla="*/ 1384 w 6144"/>
                <a:gd name="T33" fmla="*/ 7151 h 7152"/>
                <a:gd name="T34" fmla="*/ 4759 w 6144"/>
                <a:gd name="T35" fmla="*/ 7151 h 7152"/>
                <a:gd name="T36" fmla="*/ 6143 w 6144"/>
                <a:gd name="T37" fmla="*/ 5767 h 7152"/>
                <a:gd name="T38" fmla="*/ 5789 w 6144"/>
                <a:gd name="T39" fmla="*/ 4084 h 7152"/>
                <a:gd name="T40" fmla="*/ 1666 w 6144"/>
                <a:gd name="T41" fmla="*/ 603 h 7152"/>
                <a:gd name="T42" fmla="*/ 2201 w 6144"/>
                <a:gd name="T43" fmla="*/ 389 h 7152"/>
                <a:gd name="T44" fmla="*/ 2967 w 6144"/>
                <a:gd name="T45" fmla="*/ 578 h 7152"/>
                <a:gd name="T46" fmla="*/ 3174 w 6144"/>
                <a:gd name="T47" fmla="*/ 614 h 7152"/>
                <a:gd name="T48" fmla="*/ 3674 w 6144"/>
                <a:gd name="T49" fmla="*/ 478 h 7152"/>
                <a:gd name="T50" fmla="*/ 4114 w 6144"/>
                <a:gd name="T51" fmla="*/ 354 h 7152"/>
                <a:gd name="T52" fmla="*/ 4400 w 6144"/>
                <a:gd name="T53" fmla="*/ 452 h 7152"/>
                <a:gd name="T54" fmla="*/ 3687 w 6144"/>
                <a:gd name="T55" fmla="*/ 1778 h 7152"/>
                <a:gd name="T56" fmla="*/ 2444 w 6144"/>
                <a:gd name="T57" fmla="*/ 1778 h 7152"/>
                <a:gd name="T58" fmla="*/ 1666 w 6144"/>
                <a:gd name="T59" fmla="*/ 603 h 7152"/>
                <a:gd name="T60" fmla="*/ 4759 w 6144"/>
                <a:gd name="T61" fmla="*/ 6794 h 7152"/>
                <a:gd name="T62" fmla="*/ 1384 w 6144"/>
                <a:gd name="T63" fmla="*/ 6794 h 7152"/>
                <a:gd name="T64" fmla="*/ 357 w 6144"/>
                <a:gd name="T65" fmla="*/ 5767 h 7152"/>
                <a:gd name="T66" fmla="*/ 1393 w 6144"/>
                <a:gd name="T67" fmla="*/ 3080 h 7152"/>
                <a:gd name="T68" fmla="*/ 2402 w 6144"/>
                <a:gd name="T69" fmla="*/ 2134 h 7152"/>
                <a:gd name="T70" fmla="*/ 3738 w 6144"/>
                <a:gd name="T71" fmla="*/ 2134 h 7152"/>
                <a:gd name="T72" fmla="*/ 4747 w 6144"/>
                <a:gd name="T73" fmla="*/ 3080 h 7152"/>
                <a:gd name="T74" fmla="*/ 5783 w 6144"/>
                <a:gd name="T75" fmla="*/ 5767 h 7152"/>
                <a:gd name="T76" fmla="*/ 4759 w 6144"/>
                <a:gd name="T77" fmla="*/ 6794 h 7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44" h="7152">
                  <a:moveTo>
                    <a:pt x="5789" y="4084"/>
                  </a:moveTo>
                  <a:cubicBezTo>
                    <a:pt x="5602" y="3653"/>
                    <a:pt x="5344" y="3235"/>
                    <a:pt x="5017" y="2844"/>
                  </a:cubicBezTo>
                  <a:cubicBezTo>
                    <a:pt x="4621" y="2368"/>
                    <a:pt x="4227" y="2050"/>
                    <a:pt x="4026" y="1903"/>
                  </a:cubicBezTo>
                  <a:lnTo>
                    <a:pt x="4784" y="496"/>
                  </a:lnTo>
                  <a:cubicBezTo>
                    <a:pt x="4822" y="426"/>
                    <a:pt x="4809" y="340"/>
                    <a:pt x="4752" y="285"/>
                  </a:cubicBezTo>
                  <a:cubicBezTo>
                    <a:pt x="4555" y="93"/>
                    <a:pt x="4347" y="0"/>
                    <a:pt x="4115" y="0"/>
                  </a:cubicBezTo>
                  <a:cubicBezTo>
                    <a:pt x="3903" y="0"/>
                    <a:pt x="3708" y="80"/>
                    <a:pt x="3538" y="151"/>
                  </a:cubicBezTo>
                  <a:cubicBezTo>
                    <a:pt x="3405" y="206"/>
                    <a:pt x="3278" y="260"/>
                    <a:pt x="3176" y="260"/>
                  </a:cubicBezTo>
                  <a:cubicBezTo>
                    <a:pt x="3145" y="260"/>
                    <a:pt x="3117" y="255"/>
                    <a:pt x="3091" y="244"/>
                  </a:cubicBezTo>
                  <a:cubicBezTo>
                    <a:pt x="2737" y="115"/>
                    <a:pt x="2465" y="35"/>
                    <a:pt x="2201" y="35"/>
                  </a:cubicBezTo>
                  <a:cubicBezTo>
                    <a:pt x="1869" y="35"/>
                    <a:pt x="1584" y="169"/>
                    <a:pt x="1306" y="455"/>
                  </a:cubicBezTo>
                  <a:cubicBezTo>
                    <a:pt x="1249" y="514"/>
                    <a:pt x="1239" y="607"/>
                    <a:pt x="1286" y="678"/>
                  </a:cubicBezTo>
                  <a:lnTo>
                    <a:pt x="2103" y="1913"/>
                  </a:lnTo>
                  <a:cubicBezTo>
                    <a:pt x="1901" y="2063"/>
                    <a:pt x="1515" y="2378"/>
                    <a:pt x="1126" y="2844"/>
                  </a:cubicBezTo>
                  <a:cubicBezTo>
                    <a:pt x="801" y="3235"/>
                    <a:pt x="541" y="3653"/>
                    <a:pt x="354" y="4084"/>
                  </a:cubicBezTo>
                  <a:cubicBezTo>
                    <a:pt x="118" y="4626"/>
                    <a:pt x="0" y="5193"/>
                    <a:pt x="0" y="5767"/>
                  </a:cubicBezTo>
                  <a:cubicBezTo>
                    <a:pt x="0" y="6530"/>
                    <a:pt x="621" y="7151"/>
                    <a:pt x="1384" y="7151"/>
                  </a:cubicBezTo>
                  <a:lnTo>
                    <a:pt x="4759" y="7151"/>
                  </a:lnTo>
                  <a:cubicBezTo>
                    <a:pt x="5522" y="7151"/>
                    <a:pt x="6143" y="6530"/>
                    <a:pt x="6143" y="5767"/>
                  </a:cubicBezTo>
                  <a:cubicBezTo>
                    <a:pt x="6143" y="5193"/>
                    <a:pt x="6025" y="4626"/>
                    <a:pt x="5789" y="4084"/>
                  </a:cubicBezTo>
                  <a:close/>
                  <a:moveTo>
                    <a:pt x="1666" y="603"/>
                  </a:moveTo>
                  <a:cubicBezTo>
                    <a:pt x="1839" y="455"/>
                    <a:pt x="2004" y="389"/>
                    <a:pt x="2201" y="389"/>
                  </a:cubicBezTo>
                  <a:cubicBezTo>
                    <a:pt x="2412" y="389"/>
                    <a:pt x="2651" y="460"/>
                    <a:pt x="2967" y="578"/>
                  </a:cubicBezTo>
                  <a:cubicBezTo>
                    <a:pt x="3033" y="602"/>
                    <a:pt x="3103" y="614"/>
                    <a:pt x="3174" y="614"/>
                  </a:cubicBezTo>
                  <a:cubicBezTo>
                    <a:pt x="3348" y="614"/>
                    <a:pt x="3515" y="545"/>
                    <a:pt x="3674" y="478"/>
                  </a:cubicBezTo>
                  <a:cubicBezTo>
                    <a:pt x="3827" y="414"/>
                    <a:pt x="3973" y="354"/>
                    <a:pt x="4114" y="354"/>
                  </a:cubicBezTo>
                  <a:cubicBezTo>
                    <a:pt x="4182" y="354"/>
                    <a:pt x="4279" y="365"/>
                    <a:pt x="4400" y="452"/>
                  </a:cubicBezTo>
                  <a:lnTo>
                    <a:pt x="3687" y="1778"/>
                  </a:lnTo>
                  <a:lnTo>
                    <a:pt x="2444" y="1778"/>
                  </a:lnTo>
                  <a:lnTo>
                    <a:pt x="1666" y="603"/>
                  </a:lnTo>
                  <a:close/>
                  <a:moveTo>
                    <a:pt x="4759" y="6794"/>
                  </a:moveTo>
                  <a:lnTo>
                    <a:pt x="1384" y="6794"/>
                  </a:lnTo>
                  <a:cubicBezTo>
                    <a:pt x="817" y="6794"/>
                    <a:pt x="357" y="6334"/>
                    <a:pt x="357" y="5767"/>
                  </a:cubicBezTo>
                  <a:cubicBezTo>
                    <a:pt x="357" y="4814"/>
                    <a:pt x="706" y="3910"/>
                    <a:pt x="1393" y="3080"/>
                  </a:cubicBezTo>
                  <a:cubicBezTo>
                    <a:pt x="1827" y="2556"/>
                    <a:pt x="2268" y="2230"/>
                    <a:pt x="2402" y="2134"/>
                  </a:cubicBezTo>
                  <a:lnTo>
                    <a:pt x="3738" y="2134"/>
                  </a:lnTo>
                  <a:cubicBezTo>
                    <a:pt x="3873" y="2229"/>
                    <a:pt x="4313" y="2556"/>
                    <a:pt x="4747" y="3080"/>
                  </a:cubicBezTo>
                  <a:cubicBezTo>
                    <a:pt x="5436" y="3910"/>
                    <a:pt x="5783" y="4812"/>
                    <a:pt x="5783" y="5767"/>
                  </a:cubicBezTo>
                  <a:cubicBezTo>
                    <a:pt x="5786" y="6334"/>
                    <a:pt x="5326" y="6794"/>
                    <a:pt x="4759" y="6794"/>
                  </a:cubicBezTo>
                  <a:close/>
                </a:path>
              </a:pathLst>
            </a:custGeom>
            <a:grpFill/>
            <a:ln>
              <a:noFill/>
            </a:ln>
            <a:effectLst/>
          </p:spPr>
          <p:txBody>
            <a:bodyPr wrap="none" anchor="ctr"/>
            <a:lstStyle/>
            <a:p>
              <a:endParaRPr lang="en-US" sz="2400" dirty="0">
                <a:latin typeface="Lato" panose="020F0502020204030203" pitchFamily="34" charset="0"/>
                <a:cs typeface="Segoe UI" panose="020B0502040204020203" pitchFamily="34" charset="0"/>
              </a:endParaRPr>
            </a:p>
          </p:txBody>
        </p:sp>
      </p:grpSp>
      <p:sp>
        <p:nvSpPr>
          <p:cNvPr id="52" name="7 CuadroTexto">
            <a:extLst>
              <a:ext uri="{FF2B5EF4-FFF2-40B4-BE49-F238E27FC236}">
                <a16:creationId xmlns:a16="http://schemas.microsoft.com/office/drawing/2014/main" id="{A9CFCCEB-D5FC-4D58-96C2-57C0E1310FB6}"/>
              </a:ext>
            </a:extLst>
          </p:cNvPr>
          <p:cNvSpPr txBox="1"/>
          <p:nvPr/>
        </p:nvSpPr>
        <p:spPr>
          <a:xfrm>
            <a:off x="5436423" y="3231681"/>
            <a:ext cx="715032" cy="338554"/>
          </a:xfrm>
          <a:prstGeom prst="rect">
            <a:avLst/>
          </a:prstGeom>
          <a:noFill/>
        </p:spPr>
        <p:txBody>
          <a:bodyPr wrap="square">
            <a:spAutoFit/>
          </a:bodyPr>
          <a:lstStyle/>
          <a:p>
            <a:pPr algn="ctr">
              <a:defRPr/>
            </a:pPr>
            <a:r>
              <a:rPr lang="en-US" sz="800" dirty="0">
                <a:solidFill>
                  <a:schemeClr val="tx2"/>
                </a:solidFill>
                <a:latin typeface="Lato" panose="020F0502020204030203" pitchFamily="34" charset="0"/>
                <a:ea typeface="Lato" charset="0"/>
                <a:cs typeface="Lato" charset="0"/>
              </a:rPr>
              <a:t>Supply-side </a:t>
            </a:r>
            <a:br>
              <a:rPr lang="en-US" sz="800" dirty="0">
                <a:solidFill>
                  <a:schemeClr val="tx2"/>
                </a:solidFill>
                <a:latin typeface="Lato" panose="020F0502020204030203" pitchFamily="34" charset="0"/>
                <a:ea typeface="Lato" charset="0"/>
                <a:cs typeface="Lato" charset="0"/>
              </a:rPr>
            </a:br>
            <a:r>
              <a:rPr lang="en-US" sz="800" dirty="0">
                <a:solidFill>
                  <a:schemeClr val="tx2"/>
                </a:solidFill>
                <a:latin typeface="Lato" panose="020F0502020204030203" pitchFamily="34" charset="0"/>
                <a:ea typeface="Lato" charset="0"/>
                <a:cs typeface="Lato" charset="0"/>
              </a:rPr>
              <a:t>effects</a:t>
            </a:r>
          </a:p>
        </p:txBody>
      </p:sp>
      <p:sp>
        <p:nvSpPr>
          <p:cNvPr id="58" name="7 CuadroTexto">
            <a:extLst>
              <a:ext uri="{FF2B5EF4-FFF2-40B4-BE49-F238E27FC236}">
                <a16:creationId xmlns:a16="http://schemas.microsoft.com/office/drawing/2014/main" id="{37BE13FB-4C50-4E58-A524-E2DC1286ED56}"/>
              </a:ext>
            </a:extLst>
          </p:cNvPr>
          <p:cNvSpPr txBox="1"/>
          <p:nvPr/>
        </p:nvSpPr>
        <p:spPr>
          <a:xfrm>
            <a:off x="6278732" y="4405168"/>
            <a:ext cx="913094" cy="338554"/>
          </a:xfrm>
          <a:prstGeom prst="rect">
            <a:avLst/>
          </a:prstGeom>
          <a:noFill/>
        </p:spPr>
        <p:txBody>
          <a:bodyPr wrap="square">
            <a:spAutoFit/>
          </a:bodyPr>
          <a:lstStyle/>
          <a:p>
            <a:pPr algn="ctr">
              <a:defRPr/>
            </a:pPr>
            <a:r>
              <a:rPr lang="en-US" sz="800" dirty="0">
                <a:solidFill>
                  <a:schemeClr val="tx2"/>
                </a:solidFill>
                <a:latin typeface="Lato" panose="020F0502020204030203" pitchFamily="34" charset="0"/>
                <a:ea typeface="Lato" charset="0"/>
                <a:cs typeface="Lato" charset="0"/>
              </a:rPr>
              <a:t>Household tax impacts</a:t>
            </a:r>
            <a:endParaRPr lang="en-US" sz="1000" dirty="0">
              <a:solidFill>
                <a:schemeClr val="tx2"/>
              </a:solidFill>
              <a:latin typeface="Lato" panose="020F0502020204030203" pitchFamily="34" charset="0"/>
              <a:ea typeface="Lato" charset="0"/>
              <a:cs typeface="Lato" charset="0"/>
            </a:endParaRPr>
          </a:p>
        </p:txBody>
      </p:sp>
      <p:grpSp>
        <p:nvGrpSpPr>
          <p:cNvPr id="42" name="Group 41">
            <a:extLst>
              <a:ext uri="{FF2B5EF4-FFF2-40B4-BE49-F238E27FC236}">
                <a16:creationId xmlns:a16="http://schemas.microsoft.com/office/drawing/2014/main" id="{918B0090-D767-4CD7-A3C7-8D8B1627DB3F}"/>
              </a:ext>
            </a:extLst>
          </p:cNvPr>
          <p:cNvGrpSpPr>
            <a:grpSpLocks noChangeAspect="1"/>
          </p:cNvGrpSpPr>
          <p:nvPr/>
        </p:nvGrpSpPr>
        <p:grpSpPr>
          <a:xfrm>
            <a:off x="4014744" y="3535291"/>
            <a:ext cx="286573" cy="173736"/>
            <a:chOff x="3706813" y="5045076"/>
            <a:chExt cx="254001" cy="153988"/>
          </a:xfrm>
          <a:solidFill>
            <a:schemeClr val="bg1"/>
          </a:solidFill>
        </p:grpSpPr>
        <p:sp>
          <p:nvSpPr>
            <p:cNvPr id="43" name="Freeform 676">
              <a:extLst>
                <a:ext uri="{FF2B5EF4-FFF2-40B4-BE49-F238E27FC236}">
                  <a16:creationId xmlns:a16="http://schemas.microsoft.com/office/drawing/2014/main" id="{4A61CA7E-935C-4C89-AA84-0EC0B73F73F8}"/>
                </a:ext>
              </a:extLst>
            </p:cNvPr>
            <p:cNvSpPr>
              <a:spLocks noEditPoints="1"/>
            </p:cNvSpPr>
            <p:nvPr/>
          </p:nvSpPr>
          <p:spPr bwMode="auto">
            <a:xfrm>
              <a:off x="3754438" y="5045076"/>
              <a:ext cx="152400" cy="153988"/>
            </a:xfrm>
            <a:custGeom>
              <a:avLst/>
              <a:gdLst>
                <a:gd name="T0" fmla="*/ 53 w 107"/>
                <a:gd name="T1" fmla="*/ 108 h 108"/>
                <a:gd name="T2" fmla="*/ 0 w 107"/>
                <a:gd name="T3" fmla="*/ 54 h 108"/>
                <a:gd name="T4" fmla="*/ 53 w 107"/>
                <a:gd name="T5" fmla="*/ 0 h 108"/>
                <a:gd name="T6" fmla="*/ 107 w 107"/>
                <a:gd name="T7" fmla="*/ 54 h 108"/>
                <a:gd name="T8" fmla="*/ 53 w 107"/>
                <a:gd name="T9" fmla="*/ 108 h 108"/>
                <a:gd name="T10" fmla="*/ 53 w 107"/>
                <a:gd name="T11" fmla="*/ 5 h 108"/>
                <a:gd name="T12" fmla="*/ 4 w 107"/>
                <a:gd name="T13" fmla="*/ 54 h 108"/>
                <a:gd name="T14" fmla="*/ 53 w 107"/>
                <a:gd name="T15" fmla="*/ 103 h 108"/>
                <a:gd name="T16" fmla="*/ 102 w 107"/>
                <a:gd name="T17" fmla="*/ 54 h 108"/>
                <a:gd name="T18" fmla="*/ 53 w 107"/>
                <a:gd name="T19" fmla="*/ 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8">
                  <a:moveTo>
                    <a:pt x="53" y="108"/>
                  </a:moveTo>
                  <a:cubicBezTo>
                    <a:pt x="24" y="108"/>
                    <a:pt x="0" y="84"/>
                    <a:pt x="0" y="54"/>
                  </a:cubicBezTo>
                  <a:cubicBezTo>
                    <a:pt x="0" y="25"/>
                    <a:pt x="24" y="0"/>
                    <a:pt x="53" y="0"/>
                  </a:cubicBezTo>
                  <a:cubicBezTo>
                    <a:pt x="83" y="0"/>
                    <a:pt x="107" y="25"/>
                    <a:pt x="107" y="54"/>
                  </a:cubicBezTo>
                  <a:cubicBezTo>
                    <a:pt x="107" y="84"/>
                    <a:pt x="83" y="108"/>
                    <a:pt x="53" y="108"/>
                  </a:cubicBezTo>
                  <a:close/>
                  <a:moveTo>
                    <a:pt x="53" y="5"/>
                  </a:moveTo>
                  <a:cubicBezTo>
                    <a:pt x="26" y="5"/>
                    <a:pt x="4" y="27"/>
                    <a:pt x="4" y="54"/>
                  </a:cubicBezTo>
                  <a:cubicBezTo>
                    <a:pt x="4" y="81"/>
                    <a:pt x="26" y="103"/>
                    <a:pt x="53" y="103"/>
                  </a:cubicBezTo>
                  <a:cubicBezTo>
                    <a:pt x="80" y="103"/>
                    <a:pt x="102" y="81"/>
                    <a:pt x="102" y="54"/>
                  </a:cubicBezTo>
                  <a:cubicBezTo>
                    <a:pt x="102" y="27"/>
                    <a:pt x="80" y="5"/>
                    <a:pt x="53"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4" name="Oval 677">
              <a:extLst>
                <a:ext uri="{FF2B5EF4-FFF2-40B4-BE49-F238E27FC236}">
                  <a16:creationId xmlns:a16="http://schemas.microsoft.com/office/drawing/2014/main" id="{BC33DFA8-4555-4ABA-A01B-51A8A6784C84}"/>
                </a:ext>
              </a:extLst>
            </p:cNvPr>
            <p:cNvSpPr>
              <a:spLocks noChangeArrowheads="1"/>
            </p:cNvSpPr>
            <p:nvPr/>
          </p:nvSpPr>
          <p:spPr bwMode="auto">
            <a:xfrm>
              <a:off x="3765549" y="5057776"/>
              <a:ext cx="130175" cy="130175"/>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 name="Freeform 678">
              <a:extLst>
                <a:ext uri="{FF2B5EF4-FFF2-40B4-BE49-F238E27FC236}">
                  <a16:creationId xmlns:a16="http://schemas.microsoft.com/office/drawing/2014/main" id="{91E413A1-223E-47EA-AEA0-0F8BC41FEF03}"/>
                </a:ext>
              </a:extLst>
            </p:cNvPr>
            <p:cNvSpPr>
              <a:spLocks/>
            </p:cNvSpPr>
            <p:nvPr/>
          </p:nvSpPr>
          <p:spPr bwMode="auto">
            <a:xfrm>
              <a:off x="3706813" y="5054601"/>
              <a:ext cx="39688" cy="142875"/>
            </a:xfrm>
            <a:custGeom>
              <a:avLst/>
              <a:gdLst>
                <a:gd name="T0" fmla="*/ 24 w 28"/>
                <a:gd name="T1" fmla="*/ 0 h 100"/>
                <a:gd name="T2" fmla="*/ 22 w 28"/>
                <a:gd name="T3" fmla="*/ 26 h 100"/>
                <a:gd name="T4" fmla="*/ 16 w 28"/>
                <a:gd name="T5" fmla="*/ 26 h 100"/>
                <a:gd name="T6" fmla="*/ 16 w 28"/>
                <a:gd name="T7" fmla="*/ 0 h 100"/>
                <a:gd name="T8" fmla="*/ 12 w 28"/>
                <a:gd name="T9" fmla="*/ 0 h 100"/>
                <a:gd name="T10" fmla="*/ 11 w 28"/>
                <a:gd name="T11" fmla="*/ 26 h 100"/>
                <a:gd name="T12" fmla="*/ 6 w 28"/>
                <a:gd name="T13" fmla="*/ 26 h 100"/>
                <a:gd name="T14" fmla="*/ 4 w 28"/>
                <a:gd name="T15" fmla="*/ 0 h 100"/>
                <a:gd name="T16" fmla="*/ 0 w 28"/>
                <a:gd name="T17" fmla="*/ 0 h 100"/>
                <a:gd name="T18" fmla="*/ 0 w 28"/>
                <a:gd name="T19" fmla="*/ 27 h 100"/>
                <a:gd name="T20" fmla="*/ 0 w 28"/>
                <a:gd name="T21" fmla="*/ 27 h 100"/>
                <a:gd name="T22" fmla="*/ 10 w 28"/>
                <a:gd name="T23" fmla="*/ 38 h 100"/>
                <a:gd name="T24" fmla="*/ 10 w 28"/>
                <a:gd name="T25" fmla="*/ 38 h 100"/>
                <a:gd name="T26" fmla="*/ 10 w 28"/>
                <a:gd name="T27" fmla="*/ 56 h 100"/>
                <a:gd name="T28" fmla="*/ 10 w 28"/>
                <a:gd name="T29" fmla="*/ 56 h 100"/>
                <a:gd name="T30" fmla="*/ 10 w 28"/>
                <a:gd name="T31" fmla="*/ 95 h 100"/>
                <a:gd name="T32" fmla="*/ 19 w 28"/>
                <a:gd name="T33" fmla="*/ 95 h 100"/>
                <a:gd name="T34" fmla="*/ 19 w 28"/>
                <a:gd name="T35" fmla="*/ 56 h 100"/>
                <a:gd name="T36" fmla="*/ 19 w 28"/>
                <a:gd name="T37" fmla="*/ 56 h 100"/>
                <a:gd name="T38" fmla="*/ 19 w 28"/>
                <a:gd name="T39" fmla="*/ 38 h 100"/>
                <a:gd name="T40" fmla="*/ 28 w 28"/>
                <a:gd name="T41" fmla="*/ 27 h 100"/>
                <a:gd name="T42" fmla="*/ 28 w 28"/>
                <a:gd name="T43" fmla="*/ 27 h 100"/>
                <a:gd name="T44" fmla="*/ 28 w 28"/>
                <a:gd name="T45" fmla="*/ 0 h 100"/>
                <a:gd name="T46" fmla="*/ 24 w 28"/>
                <a:gd name="T4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100">
                  <a:moveTo>
                    <a:pt x="24" y="0"/>
                  </a:moveTo>
                  <a:cubicBezTo>
                    <a:pt x="22" y="26"/>
                    <a:pt x="22" y="26"/>
                    <a:pt x="22" y="26"/>
                  </a:cubicBezTo>
                  <a:cubicBezTo>
                    <a:pt x="16" y="26"/>
                    <a:pt x="16" y="26"/>
                    <a:pt x="16" y="26"/>
                  </a:cubicBezTo>
                  <a:cubicBezTo>
                    <a:pt x="16" y="0"/>
                    <a:pt x="16" y="0"/>
                    <a:pt x="16" y="0"/>
                  </a:cubicBezTo>
                  <a:cubicBezTo>
                    <a:pt x="12" y="0"/>
                    <a:pt x="12" y="0"/>
                    <a:pt x="12" y="0"/>
                  </a:cubicBezTo>
                  <a:cubicBezTo>
                    <a:pt x="11" y="26"/>
                    <a:pt x="11" y="26"/>
                    <a:pt x="11" y="26"/>
                  </a:cubicBezTo>
                  <a:cubicBezTo>
                    <a:pt x="6" y="26"/>
                    <a:pt x="6" y="26"/>
                    <a:pt x="6" y="26"/>
                  </a:cubicBezTo>
                  <a:cubicBezTo>
                    <a:pt x="4" y="0"/>
                    <a:pt x="4" y="0"/>
                    <a:pt x="4" y="0"/>
                  </a:cubicBezTo>
                  <a:cubicBezTo>
                    <a:pt x="0" y="0"/>
                    <a:pt x="0" y="0"/>
                    <a:pt x="0" y="0"/>
                  </a:cubicBezTo>
                  <a:cubicBezTo>
                    <a:pt x="0" y="27"/>
                    <a:pt x="0" y="27"/>
                    <a:pt x="0" y="27"/>
                  </a:cubicBezTo>
                  <a:cubicBezTo>
                    <a:pt x="0" y="27"/>
                    <a:pt x="0" y="27"/>
                    <a:pt x="0" y="27"/>
                  </a:cubicBezTo>
                  <a:cubicBezTo>
                    <a:pt x="0" y="35"/>
                    <a:pt x="4" y="36"/>
                    <a:pt x="10" y="38"/>
                  </a:cubicBezTo>
                  <a:cubicBezTo>
                    <a:pt x="10" y="38"/>
                    <a:pt x="10" y="38"/>
                    <a:pt x="10" y="38"/>
                  </a:cubicBezTo>
                  <a:cubicBezTo>
                    <a:pt x="10" y="56"/>
                    <a:pt x="10" y="56"/>
                    <a:pt x="10" y="56"/>
                  </a:cubicBezTo>
                  <a:cubicBezTo>
                    <a:pt x="10" y="56"/>
                    <a:pt x="10" y="56"/>
                    <a:pt x="10" y="56"/>
                  </a:cubicBezTo>
                  <a:cubicBezTo>
                    <a:pt x="10" y="95"/>
                    <a:pt x="10" y="95"/>
                    <a:pt x="10" y="95"/>
                  </a:cubicBezTo>
                  <a:cubicBezTo>
                    <a:pt x="15" y="100"/>
                    <a:pt x="19" y="95"/>
                    <a:pt x="19" y="95"/>
                  </a:cubicBezTo>
                  <a:cubicBezTo>
                    <a:pt x="19" y="56"/>
                    <a:pt x="19" y="56"/>
                    <a:pt x="19" y="56"/>
                  </a:cubicBezTo>
                  <a:cubicBezTo>
                    <a:pt x="19" y="56"/>
                    <a:pt x="19" y="56"/>
                    <a:pt x="19" y="56"/>
                  </a:cubicBezTo>
                  <a:cubicBezTo>
                    <a:pt x="19" y="38"/>
                    <a:pt x="19" y="38"/>
                    <a:pt x="19" y="38"/>
                  </a:cubicBezTo>
                  <a:cubicBezTo>
                    <a:pt x="19" y="38"/>
                    <a:pt x="28" y="35"/>
                    <a:pt x="28" y="27"/>
                  </a:cubicBezTo>
                  <a:cubicBezTo>
                    <a:pt x="28" y="27"/>
                    <a:pt x="28" y="27"/>
                    <a:pt x="28" y="27"/>
                  </a:cubicBezTo>
                  <a:cubicBezTo>
                    <a:pt x="28" y="0"/>
                    <a:pt x="28" y="0"/>
                    <a:pt x="28" y="0"/>
                  </a:cubicBezTo>
                  <a:lnTo>
                    <a:pt x="24"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 name="Freeform 679">
              <a:extLst>
                <a:ext uri="{FF2B5EF4-FFF2-40B4-BE49-F238E27FC236}">
                  <a16:creationId xmlns:a16="http://schemas.microsoft.com/office/drawing/2014/main" id="{644FF8D5-B732-4A80-BF09-C796DDBC05C3}"/>
                </a:ext>
              </a:extLst>
            </p:cNvPr>
            <p:cNvSpPr>
              <a:spLocks/>
            </p:cNvSpPr>
            <p:nvPr/>
          </p:nvSpPr>
          <p:spPr bwMode="auto">
            <a:xfrm>
              <a:off x="3921126" y="5051426"/>
              <a:ext cx="39688" cy="142875"/>
            </a:xfrm>
            <a:custGeom>
              <a:avLst/>
              <a:gdLst>
                <a:gd name="T0" fmla="*/ 12 w 28"/>
                <a:gd name="T1" fmla="*/ 0 h 100"/>
                <a:gd name="T2" fmla="*/ 6 w 28"/>
                <a:gd name="T3" fmla="*/ 0 h 100"/>
                <a:gd name="T4" fmla="*/ 0 w 28"/>
                <a:gd name="T5" fmla="*/ 0 h 100"/>
                <a:gd name="T6" fmla="*/ 0 w 28"/>
                <a:gd name="T7" fmla="*/ 100 h 100"/>
                <a:gd name="T8" fmla="*/ 12 w 28"/>
                <a:gd name="T9" fmla="*/ 100 h 100"/>
                <a:gd name="T10" fmla="*/ 12 w 28"/>
                <a:gd name="T11" fmla="*/ 47 h 100"/>
                <a:gd name="T12" fmla="*/ 22 w 28"/>
                <a:gd name="T13" fmla="*/ 47 h 100"/>
                <a:gd name="T14" fmla="*/ 12 w 28"/>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00">
                  <a:moveTo>
                    <a:pt x="12" y="0"/>
                  </a:moveTo>
                  <a:cubicBezTo>
                    <a:pt x="6" y="0"/>
                    <a:pt x="6" y="0"/>
                    <a:pt x="6" y="0"/>
                  </a:cubicBezTo>
                  <a:cubicBezTo>
                    <a:pt x="0" y="0"/>
                    <a:pt x="0" y="0"/>
                    <a:pt x="0" y="0"/>
                  </a:cubicBezTo>
                  <a:cubicBezTo>
                    <a:pt x="0" y="100"/>
                    <a:pt x="0" y="100"/>
                    <a:pt x="0" y="100"/>
                  </a:cubicBezTo>
                  <a:cubicBezTo>
                    <a:pt x="12" y="100"/>
                    <a:pt x="12" y="100"/>
                    <a:pt x="12" y="100"/>
                  </a:cubicBezTo>
                  <a:cubicBezTo>
                    <a:pt x="12" y="47"/>
                    <a:pt x="12" y="47"/>
                    <a:pt x="12" y="47"/>
                  </a:cubicBezTo>
                  <a:cubicBezTo>
                    <a:pt x="22" y="47"/>
                    <a:pt x="22" y="47"/>
                    <a:pt x="22" y="47"/>
                  </a:cubicBezTo>
                  <a:cubicBezTo>
                    <a:pt x="28" y="21"/>
                    <a:pt x="12" y="0"/>
                    <a:pt x="12"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238504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388B1C-D53E-46B5-9DEE-85074C5BA5CA}"/>
              </a:ext>
            </a:extLst>
          </p:cNvPr>
          <p:cNvPicPr/>
          <p:nvPr/>
        </p:nvPicPr>
        <p:blipFill>
          <a:blip r:embed="rId2"/>
          <a:stretch>
            <a:fillRect/>
          </a:stretch>
        </p:blipFill>
        <p:spPr>
          <a:xfrm>
            <a:off x="4493876" y="3030523"/>
            <a:ext cx="4071809" cy="2444002"/>
          </a:xfrm>
          <a:prstGeom prst="rect">
            <a:avLst/>
          </a:prstGeom>
        </p:spPr>
      </p:pic>
      <p:sp>
        <p:nvSpPr>
          <p:cNvPr id="2" name="TextBox 1">
            <a:extLst>
              <a:ext uri="{FF2B5EF4-FFF2-40B4-BE49-F238E27FC236}">
                <a16:creationId xmlns:a16="http://schemas.microsoft.com/office/drawing/2014/main" id="{0A39F7F8-DC33-422B-A2D9-C67EB91FEECA}"/>
              </a:ext>
            </a:extLst>
          </p:cNvPr>
          <p:cNvSpPr txBox="1"/>
          <p:nvPr/>
        </p:nvSpPr>
        <p:spPr>
          <a:xfrm>
            <a:off x="639648" y="1015256"/>
            <a:ext cx="3932352" cy="666849"/>
          </a:xfrm>
          <a:prstGeom prst="rect">
            <a:avLst/>
          </a:prstGeom>
          <a:noFill/>
          <a:ln>
            <a:noFill/>
          </a:ln>
        </p:spPr>
        <p:txBody>
          <a:bodyPr wrap="square" lIns="0" tIns="0" rIns="0" bIns="0" rtlCol="0" anchor="ctr" anchorCtr="0">
            <a:spAutoFit/>
          </a:bodyPr>
          <a:lstStyle/>
          <a:p>
            <a:pPr>
              <a:lnSpc>
                <a:spcPts val="2625"/>
              </a:lnSpc>
            </a:pPr>
            <a:r>
              <a:rPr lang="en-US" sz="2400" b="1" dirty="0">
                <a:solidFill>
                  <a:srgbClr val="002060"/>
                </a:solidFill>
                <a:latin typeface="Lato Black" panose="020F0A02020204030203" pitchFamily="34" charset="0"/>
              </a:rPr>
              <a:t>DIRECT TOURISM INDUSTRY</a:t>
            </a:r>
          </a:p>
        </p:txBody>
      </p:sp>
      <p:sp>
        <p:nvSpPr>
          <p:cNvPr id="3" name="TextBox 2">
            <a:extLst>
              <a:ext uri="{FF2B5EF4-FFF2-40B4-BE49-F238E27FC236}">
                <a16:creationId xmlns:a16="http://schemas.microsoft.com/office/drawing/2014/main" id="{E604CD70-E81F-463A-A5DC-5CDB9A586064}"/>
              </a:ext>
            </a:extLst>
          </p:cNvPr>
          <p:cNvSpPr txBox="1"/>
          <p:nvPr/>
        </p:nvSpPr>
        <p:spPr>
          <a:xfrm>
            <a:off x="639648" y="1707477"/>
            <a:ext cx="2987807" cy="230832"/>
          </a:xfrm>
          <a:prstGeom prst="rect">
            <a:avLst/>
          </a:prstGeom>
          <a:noFill/>
        </p:spPr>
        <p:txBody>
          <a:bodyPr wrap="square" lIns="0" tIns="0" rIns="0" bIns="0" rtlCol="0">
            <a:spAutoFit/>
          </a:bodyPr>
          <a:lstStyle/>
          <a:p>
            <a:r>
              <a:rPr lang="en-US" sz="1500" dirty="0">
                <a:solidFill>
                  <a:schemeClr val="tx1">
                    <a:lumMod val="50000"/>
                    <a:lumOff val="50000"/>
                  </a:schemeClr>
                </a:solidFill>
                <a:latin typeface="lato" panose="020F0502020204030203"/>
                <a:ea typeface="Roboto Slab" pitchFamily="2" charset="0"/>
                <a:cs typeface="Lato" charset="0"/>
              </a:rPr>
              <a:t>Tourism employment growth</a:t>
            </a:r>
          </a:p>
        </p:txBody>
      </p:sp>
      <p:sp>
        <p:nvSpPr>
          <p:cNvPr id="4" name="TextBox 3">
            <a:extLst>
              <a:ext uri="{FF2B5EF4-FFF2-40B4-BE49-F238E27FC236}">
                <a16:creationId xmlns:a16="http://schemas.microsoft.com/office/drawing/2014/main" id="{09FB28CD-798C-4DCA-8E80-49225FB06D6D}"/>
              </a:ext>
            </a:extLst>
          </p:cNvPr>
          <p:cNvSpPr txBox="1"/>
          <p:nvPr/>
        </p:nvSpPr>
        <p:spPr>
          <a:xfrm>
            <a:off x="572130" y="2376491"/>
            <a:ext cx="3451229" cy="287964"/>
          </a:xfrm>
          <a:prstGeom prst="rect">
            <a:avLst/>
          </a:prstGeom>
          <a:noFill/>
        </p:spPr>
        <p:txBody>
          <a:bodyPr wrap="square" rtlCol="0">
            <a:spAutoFit/>
          </a:bodyPr>
          <a:lstStyle/>
          <a:p>
            <a:pPr>
              <a:lnSpc>
                <a:spcPts val="1733"/>
              </a:lnSpc>
              <a:defRPr/>
            </a:pPr>
            <a:r>
              <a:rPr lang="en-US" sz="1100" b="1" dirty="0">
                <a:solidFill>
                  <a:schemeClr val="accent5">
                    <a:lumMod val="50000"/>
                  </a:schemeClr>
                </a:solidFill>
                <a:latin typeface="Lato" charset="0"/>
                <a:ea typeface="Lato" charset="0"/>
                <a:cs typeface="Lato" charset="0"/>
              </a:rPr>
              <a:t>Visitor spending directly supported 15,460 jobs</a:t>
            </a:r>
          </a:p>
        </p:txBody>
      </p:sp>
      <p:sp>
        <p:nvSpPr>
          <p:cNvPr id="5" name="7 CuadroTexto">
            <a:extLst>
              <a:ext uri="{FF2B5EF4-FFF2-40B4-BE49-F238E27FC236}">
                <a16:creationId xmlns:a16="http://schemas.microsoft.com/office/drawing/2014/main" id="{58E07130-0EEA-40FB-B1A8-86E40038CBA9}"/>
              </a:ext>
            </a:extLst>
          </p:cNvPr>
          <p:cNvSpPr txBox="1"/>
          <p:nvPr/>
        </p:nvSpPr>
        <p:spPr>
          <a:xfrm>
            <a:off x="591190" y="2848394"/>
            <a:ext cx="3216025" cy="1373196"/>
          </a:xfrm>
          <a:prstGeom prst="rect">
            <a:avLst/>
          </a:prstGeom>
          <a:noFill/>
        </p:spPr>
        <p:txBody>
          <a:bodyPr wrap="square">
            <a:spAutoFit/>
          </a:bodyPr>
          <a:lstStyle/>
          <a:p>
            <a:pPr>
              <a:lnSpc>
                <a:spcPts val="1700"/>
              </a:lnSpc>
              <a:defRPr/>
            </a:pPr>
            <a:r>
              <a:rPr lang="en-US" sz="1000" dirty="0">
                <a:latin typeface="Lato" charset="0"/>
                <a:ea typeface="Lato" charset="0"/>
                <a:cs typeface="Lato" charset="0"/>
              </a:rPr>
              <a:t>The number of jobs directly supported by tourism increased by 315 jobs, growth of 2.1%. </a:t>
            </a:r>
          </a:p>
          <a:p>
            <a:pPr>
              <a:lnSpc>
                <a:spcPts val="1700"/>
              </a:lnSpc>
              <a:defRPr/>
            </a:pPr>
            <a:endParaRPr lang="en-US" sz="1000" dirty="0">
              <a:latin typeface="Lato" charset="0"/>
              <a:ea typeface="Lato" charset="0"/>
              <a:cs typeface="Lato" charset="0"/>
            </a:endParaRPr>
          </a:p>
          <a:p>
            <a:pPr>
              <a:lnSpc>
                <a:spcPts val="1700"/>
              </a:lnSpc>
              <a:defRPr/>
            </a:pPr>
            <a:r>
              <a:rPr lang="en-US" sz="1000" dirty="0">
                <a:latin typeface="Lato" charset="0"/>
                <a:ea typeface="Lato" charset="0"/>
                <a:cs typeface="Lato" charset="0"/>
              </a:rPr>
              <a:t>Direct tourism employment has grown by nearly 1,200 jobs since 2015.</a:t>
            </a:r>
          </a:p>
          <a:p>
            <a:pPr>
              <a:lnSpc>
                <a:spcPts val="1700"/>
              </a:lnSpc>
              <a:defRPr/>
            </a:pPr>
            <a:endParaRPr lang="en-US" sz="1000" dirty="0">
              <a:latin typeface="Lato" charset="0"/>
              <a:ea typeface="Lato" charset="0"/>
              <a:cs typeface="Lato" charset="0"/>
            </a:endParaRPr>
          </a:p>
        </p:txBody>
      </p:sp>
      <p:sp>
        <p:nvSpPr>
          <p:cNvPr id="6" name="TextBox 5">
            <a:extLst>
              <a:ext uri="{FF2B5EF4-FFF2-40B4-BE49-F238E27FC236}">
                <a16:creationId xmlns:a16="http://schemas.microsoft.com/office/drawing/2014/main" id="{62DA1BF2-FFA9-45BB-A57B-30E15951B591}"/>
              </a:ext>
            </a:extLst>
          </p:cNvPr>
          <p:cNvSpPr txBox="1"/>
          <p:nvPr/>
        </p:nvSpPr>
        <p:spPr>
          <a:xfrm>
            <a:off x="4511327" y="2329500"/>
            <a:ext cx="4054358" cy="627031"/>
          </a:xfrm>
          <a:prstGeom prst="rect">
            <a:avLst/>
          </a:prstGeom>
          <a:noFill/>
        </p:spPr>
        <p:txBody>
          <a:bodyPr wrap="square" rtlCol="0">
            <a:spAutoFit/>
          </a:bodyPr>
          <a:lstStyle/>
          <a:p>
            <a:pPr>
              <a:lnSpc>
                <a:spcPts val="1733"/>
              </a:lnSpc>
              <a:defRPr/>
            </a:pPr>
            <a:r>
              <a:rPr lang="en-US" sz="1100" b="1" dirty="0">
                <a:solidFill>
                  <a:schemeClr val="accent5">
                    <a:lumMod val="50000"/>
                  </a:schemeClr>
                </a:solidFill>
                <a:latin typeface="Lato" charset="0"/>
                <a:ea typeface="Lato" charset="0"/>
                <a:cs typeface="Lato" charset="0"/>
              </a:rPr>
              <a:t>Tourism supported employment in Dane County</a:t>
            </a:r>
          </a:p>
          <a:p>
            <a:pPr>
              <a:defRPr/>
            </a:pPr>
            <a:r>
              <a:rPr lang="en-US" sz="800" dirty="0">
                <a:solidFill>
                  <a:schemeClr val="bg2">
                    <a:lumMod val="25000"/>
                  </a:schemeClr>
                </a:solidFill>
                <a:latin typeface="Lato" panose="020F0502020204030203" pitchFamily="34" charset="0"/>
              </a:rPr>
              <a:t>Amounts in number of jobs and year-on-year percentage growth</a:t>
            </a:r>
          </a:p>
          <a:p>
            <a:pPr>
              <a:lnSpc>
                <a:spcPts val="1733"/>
              </a:lnSpc>
              <a:defRPr/>
            </a:pPr>
            <a:endParaRPr lang="en-US" sz="1100" b="1" dirty="0">
              <a:solidFill>
                <a:schemeClr val="accent5">
                  <a:lumMod val="50000"/>
                </a:schemeClr>
              </a:solidFill>
              <a:latin typeface="Lato" charset="0"/>
              <a:ea typeface="Lato" charset="0"/>
              <a:cs typeface="Lato" charset="0"/>
            </a:endParaRPr>
          </a:p>
        </p:txBody>
      </p:sp>
      <p:grpSp>
        <p:nvGrpSpPr>
          <p:cNvPr id="13" name="Group 12">
            <a:extLst>
              <a:ext uri="{FF2B5EF4-FFF2-40B4-BE49-F238E27FC236}">
                <a16:creationId xmlns:a16="http://schemas.microsoft.com/office/drawing/2014/main" id="{CECED8B4-E8B7-4775-98C5-799A87787A0B}"/>
              </a:ext>
            </a:extLst>
          </p:cNvPr>
          <p:cNvGrpSpPr/>
          <p:nvPr/>
        </p:nvGrpSpPr>
        <p:grpSpPr>
          <a:xfrm>
            <a:off x="6274246" y="3447552"/>
            <a:ext cx="585485" cy="292388"/>
            <a:chOff x="7615481" y="2599374"/>
            <a:chExt cx="585485" cy="292388"/>
          </a:xfrm>
        </p:grpSpPr>
        <p:sp>
          <p:nvSpPr>
            <p:cNvPr id="14" name="TextBox 13">
              <a:extLst>
                <a:ext uri="{FF2B5EF4-FFF2-40B4-BE49-F238E27FC236}">
                  <a16:creationId xmlns:a16="http://schemas.microsoft.com/office/drawing/2014/main" id="{4E434C4B-8A8D-491B-84C4-86A4961D73D5}"/>
                </a:ext>
              </a:extLst>
            </p:cNvPr>
            <p:cNvSpPr txBox="1"/>
            <p:nvPr/>
          </p:nvSpPr>
          <p:spPr>
            <a:xfrm>
              <a:off x="7619073" y="2599374"/>
              <a:ext cx="581893" cy="292388"/>
            </a:xfrm>
            <a:prstGeom prst="rect">
              <a:avLst/>
            </a:prstGeom>
            <a:noFill/>
            <a:ln>
              <a:noFill/>
            </a:ln>
          </p:spPr>
          <p:txBody>
            <a:bodyPr wrap="square" rtlCol="0">
              <a:spAutoFit/>
            </a:bodyPr>
            <a:lstStyle/>
            <a:p>
              <a:pPr algn="ctr"/>
              <a:r>
                <a:rPr lang="en-US" sz="1300" dirty="0">
                  <a:solidFill>
                    <a:srgbClr val="002060"/>
                  </a:solidFill>
                  <a:latin typeface="Lato Black" panose="020F0A02020204030203" pitchFamily="34" charset="0"/>
                  <a:ea typeface="Open Sans ExtraBold" panose="020B0906030804020204" pitchFamily="34" charset="0"/>
                  <a:cs typeface="Open Sans ExtraBold" panose="020B0906030804020204" pitchFamily="34" charset="0"/>
                </a:rPr>
                <a:t>1.8%</a:t>
              </a:r>
            </a:p>
          </p:txBody>
        </p:sp>
        <p:sp>
          <p:nvSpPr>
            <p:cNvPr id="15" name="Arrow: Down 14">
              <a:extLst>
                <a:ext uri="{FF2B5EF4-FFF2-40B4-BE49-F238E27FC236}">
                  <a16:creationId xmlns:a16="http://schemas.microsoft.com/office/drawing/2014/main" id="{E3949208-AE27-494E-99BE-EEC48BB8EF7B}"/>
                </a:ext>
              </a:extLst>
            </p:cNvPr>
            <p:cNvSpPr/>
            <p:nvPr/>
          </p:nvSpPr>
          <p:spPr>
            <a:xfrm rot="10800000">
              <a:off x="7615481" y="2643823"/>
              <a:ext cx="82296" cy="173736"/>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accent1"/>
                </a:solidFill>
                <a:latin typeface="Lato" panose="020F0502020204030203"/>
              </a:endParaRPr>
            </a:p>
          </p:txBody>
        </p:sp>
      </p:grpSp>
      <p:grpSp>
        <p:nvGrpSpPr>
          <p:cNvPr id="16" name="Group 15">
            <a:extLst>
              <a:ext uri="{FF2B5EF4-FFF2-40B4-BE49-F238E27FC236}">
                <a16:creationId xmlns:a16="http://schemas.microsoft.com/office/drawing/2014/main" id="{71C697DB-7062-4E68-97D6-33BB98BD95AF}"/>
              </a:ext>
            </a:extLst>
          </p:cNvPr>
          <p:cNvGrpSpPr/>
          <p:nvPr/>
        </p:nvGrpSpPr>
        <p:grpSpPr>
          <a:xfrm>
            <a:off x="5489651" y="3751370"/>
            <a:ext cx="585485" cy="292388"/>
            <a:chOff x="7615481" y="2599374"/>
            <a:chExt cx="585485" cy="292388"/>
          </a:xfrm>
        </p:grpSpPr>
        <p:sp>
          <p:nvSpPr>
            <p:cNvPr id="17" name="TextBox 16">
              <a:extLst>
                <a:ext uri="{FF2B5EF4-FFF2-40B4-BE49-F238E27FC236}">
                  <a16:creationId xmlns:a16="http://schemas.microsoft.com/office/drawing/2014/main" id="{2D776474-2EBF-4B17-B374-78D09F94DF58}"/>
                </a:ext>
              </a:extLst>
            </p:cNvPr>
            <p:cNvSpPr txBox="1"/>
            <p:nvPr/>
          </p:nvSpPr>
          <p:spPr>
            <a:xfrm>
              <a:off x="7619073" y="2599374"/>
              <a:ext cx="581893" cy="292388"/>
            </a:xfrm>
            <a:prstGeom prst="rect">
              <a:avLst/>
            </a:prstGeom>
            <a:noFill/>
            <a:ln>
              <a:noFill/>
            </a:ln>
          </p:spPr>
          <p:txBody>
            <a:bodyPr wrap="square" rtlCol="0">
              <a:spAutoFit/>
            </a:bodyPr>
            <a:lstStyle/>
            <a:p>
              <a:pPr algn="ctr"/>
              <a:r>
                <a:rPr lang="en-US" sz="1300" dirty="0">
                  <a:solidFill>
                    <a:srgbClr val="002060"/>
                  </a:solidFill>
                  <a:latin typeface="Lato Black" panose="020F0A02020204030203" pitchFamily="34" charset="0"/>
                  <a:ea typeface="Open Sans ExtraBold" panose="020B0906030804020204" pitchFamily="34" charset="0"/>
                  <a:cs typeface="Open Sans ExtraBold" panose="020B0906030804020204" pitchFamily="34" charset="0"/>
                </a:rPr>
                <a:t>3.1%</a:t>
              </a:r>
            </a:p>
          </p:txBody>
        </p:sp>
        <p:sp>
          <p:nvSpPr>
            <p:cNvPr id="18" name="Arrow: Down 17">
              <a:extLst>
                <a:ext uri="{FF2B5EF4-FFF2-40B4-BE49-F238E27FC236}">
                  <a16:creationId xmlns:a16="http://schemas.microsoft.com/office/drawing/2014/main" id="{AC714B25-FC33-460E-A037-0D6B27480252}"/>
                </a:ext>
              </a:extLst>
            </p:cNvPr>
            <p:cNvSpPr/>
            <p:nvPr/>
          </p:nvSpPr>
          <p:spPr>
            <a:xfrm rot="10800000">
              <a:off x="7615481" y="2643823"/>
              <a:ext cx="82296" cy="173736"/>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accent1"/>
                </a:solidFill>
                <a:latin typeface="Lato" panose="020F0502020204030203"/>
              </a:endParaRPr>
            </a:p>
          </p:txBody>
        </p:sp>
      </p:grpSp>
      <p:grpSp>
        <p:nvGrpSpPr>
          <p:cNvPr id="19" name="Group 18">
            <a:extLst>
              <a:ext uri="{FF2B5EF4-FFF2-40B4-BE49-F238E27FC236}">
                <a16:creationId xmlns:a16="http://schemas.microsoft.com/office/drawing/2014/main" id="{04CF6C88-C602-41D6-A4BD-E06791AE0A5B}"/>
              </a:ext>
            </a:extLst>
          </p:cNvPr>
          <p:cNvGrpSpPr/>
          <p:nvPr/>
        </p:nvGrpSpPr>
        <p:grpSpPr>
          <a:xfrm>
            <a:off x="6983904" y="3301358"/>
            <a:ext cx="585485" cy="292388"/>
            <a:chOff x="7615481" y="2599374"/>
            <a:chExt cx="585485" cy="292388"/>
          </a:xfrm>
        </p:grpSpPr>
        <p:sp>
          <p:nvSpPr>
            <p:cNvPr id="20" name="TextBox 19">
              <a:extLst>
                <a:ext uri="{FF2B5EF4-FFF2-40B4-BE49-F238E27FC236}">
                  <a16:creationId xmlns:a16="http://schemas.microsoft.com/office/drawing/2014/main" id="{0D355C98-7ACA-428E-89AD-24AAD8104CC2}"/>
                </a:ext>
              </a:extLst>
            </p:cNvPr>
            <p:cNvSpPr txBox="1"/>
            <p:nvPr/>
          </p:nvSpPr>
          <p:spPr>
            <a:xfrm>
              <a:off x="7619073" y="2599374"/>
              <a:ext cx="581893" cy="292388"/>
            </a:xfrm>
            <a:prstGeom prst="rect">
              <a:avLst/>
            </a:prstGeom>
            <a:noFill/>
            <a:ln>
              <a:noFill/>
            </a:ln>
          </p:spPr>
          <p:txBody>
            <a:bodyPr wrap="square" rtlCol="0">
              <a:spAutoFit/>
            </a:bodyPr>
            <a:lstStyle/>
            <a:p>
              <a:pPr algn="ctr"/>
              <a:r>
                <a:rPr lang="en-US" sz="1300" dirty="0">
                  <a:solidFill>
                    <a:srgbClr val="002060"/>
                  </a:solidFill>
                  <a:latin typeface="Lato Black" panose="020F0A02020204030203" pitchFamily="34" charset="0"/>
                  <a:ea typeface="Open Sans ExtraBold" panose="020B0906030804020204" pitchFamily="34" charset="0"/>
                  <a:cs typeface="Open Sans ExtraBold" panose="020B0906030804020204" pitchFamily="34" charset="0"/>
                </a:rPr>
                <a:t>1.2%</a:t>
              </a:r>
            </a:p>
          </p:txBody>
        </p:sp>
        <p:sp>
          <p:nvSpPr>
            <p:cNvPr id="21" name="Arrow: Down 20">
              <a:extLst>
                <a:ext uri="{FF2B5EF4-FFF2-40B4-BE49-F238E27FC236}">
                  <a16:creationId xmlns:a16="http://schemas.microsoft.com/office/drawing/2014/main" id="{3E2B4C23-D6D9-4488-A1AB-E865497253DA}"/>
                </a:ext>
              </a:extLst>
            </p:cNvPr>
            <p:cNvSpPr/>
            <p:nvPr/>
          </p:nvSpPr>
          <p:spPr>
            <a:xfrm rot="10800000">
              <a:off x="7615481" y="2643823"/>
              <a:ext cx="82296" cy="173736"/>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accent1"/>
                </a:solidFill>
                <a:latin typeface="Lato" panose="020F0502020204030203"/>
              </a:endParaRPr>
            </a:p>
          </p:txBody>
        </p:sp>
      </p:grpSp>
      <p:grpSp>
        <p:nvGrpSpPr>
          <p:cNvPr id="22" name="Group 21">
            <a:extLst>
              <a:ext uri="{FF2B5EF4-FFF2-40B4-BE49-F238E27FC236}">
                <a16:creationId xmlns:a16="http://schemas.microsoft.com/office/drawing/2014/main" id="{7A6E9221-E183-4C9A-AB50-AF0EFA263960}"/>
              </a:ext>
            </a:extLst>
          </p:cNvPr>
          <p:cNvGrpSpPr/>
          <p:nvPr/>
        </p:nvGrpSpPr>
        <p:grpSpPr>
          <a:xfrm>
            <a:off x="7832077" y="2986073"/>
            <a:ext cx="585485" cy="292388"/>
            <a:chOff x="7615481" y="2599374"/>
            <a:chExt cx="585485" cy="292388"/>
          </a:xfrm>
        </p:grpSpPr>
        <p:sp>
          <p:nvSpPr>
            <p:cNvPr id="23" name="TextBox 22">
              <a:extLst>
                <a:ext uri="{FF2B5EF4-FFF2-40B4-BE49-F238E27FC236}">
                  <a16:creationId xmlns:a16="http://schemas.microsoft.com/office/drawing/2014/main" id="{8948A0F4-1D69-4A97-B394-6DFC1E12C24A}"/>
                </a:ext>
              </a:extLst>
            </p:cNvPr>
            <p:cNvSpPr txBox="1"/>
            <p:nvPr/>
          </p:nvSpPr>
          <p:spPr>
            <a:xfrm>
              <a:off x="7619073" y="2599374"/>
              <a:ext cx="581893" cy="292388"/>
            </a:xfrm>
            <a:prstGeom prst="rect">
              <a:avLst/>
            </a:prstGeom>
            <a:noFill/>
            <a:ln>
              <a:noFill/>
            </a:ln>
          </p:spPr>
          <p:txBody>
            <a:bodyPr wrap="square" rtlCol="0">
              <a:spAutoFit/>
            </a:bodyPr>
            <a:lstStyle/>
            <a:p>
              <a:pPr algn="ctr"/>
              <a:r>
                <a:rPr lang="en-US" sz="1300" dirty="0">
                  <a:solidFill>
                    <a:srgbClr val="002060"/>
                  </a:solidFill>
                  <a:latin typeface="Lato Black" panose="020F0A02020204030203" pitchFamily="34" charset="0"/>
                  <a:ea typeface="Open Sans ExtraBold" panose="020B0906030804020204" pitchFamily="34" charset="0"/>
                  <a:cs typeface="Open Sans ExtraBold" panose="020B0906030804020204" pitchFamily="34" charset="0"/>
                </a:rPr>
                <a:t>2.1%</a:t>
              </a:r>
            </a:p>
          </p:txBody>
        </p:sp>
        <p:sp>
          <p:nvSpPr>
            <p:cNvPr id="24" name="Arrow: Down 23">
              <a:extLst>
                <a:ext uri="{FF2B5EF4-FFF2-40B4-BE49-F238E27FC236}">
                  <a16:creationId xmlns:a16="http://schemas.microsoft.com/office/drawing/2014/main" id="{64A72091-15E0-4D29-8B65-6044AF4E3291}"/>
                </a:ext>
              </a:extLst>
            </p:cNvPr>
            <p:cNvSpPr/>
            <p:nvPr/>
          </p:nvSpPr>
          <p:spPr>
            <a:xfrm rot="10800000">
              <a:off x="7615481" y="2643823"/>
              <a:ext cx="82296" cy="173736"/>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accent1"/>
                </a:solidFill>
                <a:latin typeface="Lato" panose="020F0502020204030203"/>
              </a:endParaRPr>
            </a:p>
          </p:txBody>
        </p:sp>
      </p:grpSp>
      <p:sp>
        <p:nvSpPr>
          <p:cNvPr id="25" name="TextBox 24">
            <a:extLst>
              <a:ext uri="{FF2B5EF4-FFF2-40B4-BE49-F238E27FC236}">
                <a16:creationId xmlns:a16="http://schemas.microsoft.com/office/drawing/2014/main" id="{87995204-C8F2-4191-8102-A70D970996A0}"/>
              </a:ext>
            </a:extLst>
          </p:cNvPr>
          <p:cNvSpPr txBox="1"/>
          <p:nvPr/>
        </p:nvSpPr>
        <p:spPr>
          <a:xfrm>
            <a:off x="4534203" y="5474525"/>
            <a:ext cx="3991154" cy="207749"/>
          </a:xfrm>
          <a:prstGeom prst="rect">
            <a:avLst/>
          </a:prstGeom>
          <a:noFill/>
        </p:spPr>
        <p:txBody>
          <a:bodyPr wrap="square" rtlCol="0">
            <a:spAutoFit/>
          </a:bodyPr>
          <a:lstStyle/>
          <a:p>
            <a:r>
              <a:rPr lang="en-US" sz="750" dirty="0">
                <a:solidFill>
                  <a:schemeClr val="tx1">
                    <a:lumMod val="50000"/>
                    <a:lumOff val="50000"/>
                  </a:schemeClr>
                </a:solidFill>
                <a:latin typeface="lato" panose="020F0502020204030203"/>
                <a:cs typeface="Arial" panose="020B0604020202020204" pitchFamily="34" charset="0"/>
              </a:rPr>
              <a:t>Source: Tourism Economics</a:t>
            </a:r>
          </a:p>
        </p:txBody>
      </p:sp>
    </p:spTree>
    <p:extLst>
      <p:ext uri="{BB962C8B-B14F-4D97-AF65-F5344CB8AC3E}">
        <p14:creationId xmlns:p14="http://schemas.microsoft.com/office/powerpoint/2010/main" val="2047881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4BCF19-2C7C-458E-B5D5-7BD9A8F101D8}"/>
              </a:ext>
            </a:extLst>
          </p:cNvPr>
          <p:cNvSpPr txBox="1"/>
          <p:nvPr/>
        </p:nvSpPr>
        <p:spPr>
          <a:xfrm>
            <a:off x="639648" y="1181968"/>
            <a:ext cx="3589452" cy="333425"/>
          </a:xfrm>
          <a:prstGeom prst="rect">
            <a:avLst/>
          </a:prstGeom>
          <a:noFill/>
          <a:ln>
            <a:noFill/>
          </a:ln>
        </p:spPr>
        <p:txBody>
          <a:bodyPr wrap="square" lIns="0" tIns="0" rIns="0" bIns="0" rtlCol="0" anchor="ctr" anchorCtr="0">
            <a:spAutoFit/>
          </a:bodyPr>
          <a:lstStyle/>
          <a:p>
            <a:pPr>
              <a:lnSpc>
                <a:spcPts val="2625"/>
              </a:lnSpc>
            </a:pPr>
            <a:r>
              <a:rPr lang="en-US" sz="2400" b="1" dirty="0">
                <a:solidFill>
                  <a:srgbClr val="002060"/>
                </a:solidFill>
                <a:latin typeface="Lato Black" panose="020F0A02020204030203" pitchFamily="34" charset="0"/>
              </a:rPr>
              <a:t>ECONOMIC IMPACTS</a:t>
            </a:r>
          </a:p>
        </p:txBody>
      </p:sp>
      <p:sp>
        <p:nvSpPr>
          <p:cNvPr id="5" name="TextBox 4">
            <a:extLst>
              <a:ext uri="{FF2B5EF4-FFF2-40B4-BE49-F238E27FC236}">
                <a16:creationId xmlns:a16="http://schemas.microsoft.com/office/drawing/2014/main" id="{2A663ABA-57B1-4DC7-BE52-72387B623D51}"/>
              </a:ext>
            </a:extLst>
          </p:cNvPr>
          <p:cNvSpPr txBox="1"/>
          <p:nvPr/>
        </p:nvSpPr>
        <p:spPr>
          <a:xfrm>
            <a:off x="512780" y="2113643"/>
            <a:ext cx="3209678" cy="1373196"/>
          </a:xfrm>
          <a:prstGeom prst="rect">
            <a:avLst/>
          </a:prstGeom>
          <a:noFill/>
        </p:spPr>
        <p:txBody>
          <a:bodyPr wrap="square" rtlCol="0">
            <a:spAutoFit/>
          </a:bodyPr>
          <a:lstStyle/>
          <a:p>
            <a:pPr>
              <a:lnSpc>
                <a:spcPts val="1733"/>
              </a:lnSpc>
              <a:defRPr/>
            </a:pPr>
            <a:r>
              <a:rPr lang="en-US" sz="1000" dirty="0">
                <a:latin typeface="Lato" panose="020B0604020202020204" charset="0"/>
                <a:ea typeface="Lato" panose="020B0604020202020204" charset="0"/>
                <a:cs typeface="Lato" panose="020B0604020202020204" charset="0"/>
              </a:rPr>
              <a:t>Visitor spending reached $1.4 billion in Dane County in 2019. This supported a total of $2.3 billion in business sales when indirect and induced impacts are considered.</a:t>
            </a:r>
          </a:p>
          <a:p>
            <a:pPr>
              <a:lnSpc>
                <a:spcPts val="1733"/>
              </a:lnSpc>
              <a:defRPr/>
            </a:pPr>
            <a:r>
              <a:rPr lang="en-US" sz="1000" dirty="0">
                <a:latin typeface="Lato" panose="020B0604020202020204" charset="0"/>
                <a:ea typeface="Lato" panose="020B0604020202020204" charset="0"/>
                <a:cs typeface="Lato" panose="020B0604020202020204" charset="0"/>
              </a:rPr>
              <a:t>In total, visitor activity supported 22,600 jobs which earned local job holders $722 million in labor income.</a:t>
            </a:r>
          </a:p>
        </p:txBody>
      </p:sp>
      <p:sp>
        <p:nvSpPr>
          <p:cNvPr id="6" name="TextBox 5">
            <a:extLst>
              <a:ext uri="{FF2B5EF4-FFF2-40B4-BE49-F238E27FC236}">
                <a16:creationId xmlns:a16="http://schemas.microsoft.com/office/drawing/2014/main" id="{A243C23A-7BE4-4634-8F24-0124B20C5E2E}"/>
              </a:ext>
            </a:extLst>
          </p:cNvPr>
          <p:cNvSpPr txBox="1"/>
          <p:nvPr/>
        </p:nvSpPr>
        <p:spPr>
          <a:xfrm>
            <a:off x="542925" y="3936011"/>
            <a:ext cx="2686050" cy="288990"/>
          </a:xfrm>
          <a:prstGeom prst="rect">
            <a:avLst/>
          </a:prstGeom>
          <a:noFill/>
        </p:spPr>
        <p:txBody>
          <a:bodyPr wrap="square" rtlCol="0">
            <a:spAutoFit/>
          </a:bodyPr>
          <a:lstStyle/>
          <a:p>
            <a:pPr>
              <a:lnSpc>
                <a:spcPts val="1733"/>
              </a:lnSpc>
              <a:defRPr/>
            </a:pPr>
            <a:r>
              <a:rPr lang="en-US" sz="1000" b="1" dirty="0">
                <a:solidFill>
                  <a:schemeClr val="accent5">
                    <a:lumMod val="50000"/>
                  </a:schemeClr>
                </a:solidFill>
                <a:latin typeface="Lato" panose="020B0604020202020204" charset="0"/>
                <a:ea typeface="Lato" panose="020B0604020202020204" charset="0"/>
                <a:cs typeface="Lato" panose="020B0604020202020204" charset="0"/>
              </a:rPr>
              <a:t>Summary economic impacts ($ millions)</a:t>
            </a:r>
          </a:p>
        </p:txBody>
      </p:sp>
      <mc:AlternateContent xmlns:mc="http://schemas.openxmlformats.org/markup-compatibility/2006">
        <mc:Choice xmlns:cx1="http://schemas.microsoft.com/office/drawing/2015/9/8/chartex" xmlns="" Requires="cx1">
          <p:graphicFrame>
            <p:nvGraphicFramePr>
              <p:cNvPr id="11" name="Chart 10">
                <a:extLst>
                  <a:ext uri="{FF2B5EF4-FFF2-40B4-BE49-F238E27FC236}">
                    <a16:creationId xmlns:a16="http://schemas.microsoft.com/office/drawing/2014/main" id="{00000000-0008-0000-0200-000019000000}"/>
                  </a:ext>
                </a:extLst>
              </p:cNvPr>
              <p:cNvGraphicFramePr/>
              <p:nvPr>
                <p:extLst>
                  <p:ext uri="{D42A27DB-BD31-4B8C-83A1-F6EECF244321}">
                    <p14:modId xmlns:p14="http://schemas.microsoft.com/office/powerpoint/2010/main" val="2709734588"/>
                  </p:ext>
                </p:extLst>
              </p:nvPr>
            </p:nvGraphicFramePr>
            <p:xfrm>
              <a:off x="512780" y="4147897"/>
              <a:ext cx="3381531" cy="1718631"/>
            </p:xfrm>
            <a:graphic>
              <a:graphicData uri="http://schemas.microsoft.com/office/drawing/2014/chartex">
                <cx:chart xmlns:cx="http://schemas.microsoft.com/office/drawing/2014/chartex" xmlns:r="http://schemas.openxmlformats.org/officeDocument/2006/relationships" r:id="rId2"/>
              </a:graphicData>
            </a:graphic>
          </p:graphicFrame>
        </mc:Choice>
        <mc:Fallback>
          <p:pic>
            <p:nvPicPr>
              <p:cNvPr id="11" name="Chart 10">
                <a:extLst>
                  <a:ext uri="{FF2B5EF4-FFF2-40B4-BE49-F238E27FC236}">
                    <a16:creationId xmlns:a16="http://schemas.microsoft.com/office/drawing/2014/main" id="{00000000-0008-0000-0200-000019000000}"/>
                  </a:ext>
                </a:extLst>
              </p:cNvPr>
              <p:cNvPicPr>
                <a:picLocks noGrp="1" noRot="1" noChangeAspect="1" noMove="1" noResize="1" noEditPoints="1" noAdjustHandles="1" noChangeArrowheads="1" noChangeShapeType="1"/>
              </p:cNvPicPr>
              <p:nvPr/>
            </p:nvPicPr>
            <p:blipFill>
              <a:blip r:embed="rId3"/>
              <a:stretch>
                <a:fillRect/>
              </a:stretch>
            </p:blipFill>
            <p:spPr>
              <a:xfrm>
                <a:off x="512780" y="4147897"/>
                <a:ext cx="3381531" cy="1718631"/>
              </a:xfrm>
              <a:prstGeom prst="rect">
                <a:avLst/>
              </a:prstGeom>
            </p:spPr>
          </p:pic>
        </mc:Fallback>
      </mc:AlternateContent>
      <p:sp>
        <p:nvSpPr>
          <p:cNvPr id="9" name="TextBox 8">
            <a:extLst>
              <a:ext uri="{FF2B5EF4-FFF2-40B4-BE49-F238E27FC236}">
                <a16:creationId xmlns:a16="http://schemas.microsoft.com/office/drawing/2014/main" id="{E0BB2B53-275F-45EB-872A-FA798FCB0603}"/>
              </a:ext>
            </a:extLst>
          </p:cNvPr>
          <p:cNvSpPr txBox="1"/>
          <p:nvPr/>
        </p:nvSpPr>
        <p:spPr>
          <a:xfrm>
            <a:off x="4702789" y="6096000"/>
            <a:ext cx="3991154" cy="207749"/>
          </a:xfrm>
          <a:prstGeom prst="rect">
            <a:avLst/>
          </a:prstGeom>
          <a:noFill/>
        </p:spPr>
        <p:txBody>
          <a:bodyPr wrap="square" rtlCol="0">
            <a:spAutoFit/>
          </a:bodyPr>
          <a:lstStyle/>
          <a:p>
            <a:r>
              <a:rPr lang="en-US" sz="750" dirty="0">
                <a:solidFill>
                  <a:schemeClr val="tx1">
                    <a:lumMod val="50000"/>
                    <a:lumOff val="50000"/>
                  </a:schemeClr>
                </a:solidFill>
                <a:latin typeface="lato" panose="020F0502020204030203"/>
                <a:cs typeface="Arial" panose="020B0604020202020204" pitchFamily="34" charset="0"/>
              </a:rPr>
              <a:t>Source: Tourism Economics</a:t>
            </a:r>
          </a:p>
        </p:txBody>
      </p:sp>
      <mc:AlternateContent xmlns:mc="http://schemas.openxmlformats.org/markup-compatibility/2006">
        <mc:Choice xmlns:cx1="http://schemas.microsoft.com/office/drawing/2015/9/8/chartex" xmlns="" Requires="cx1">
          <p:graphicFrame>
            <p:nvGraphicFramePr>
              <p:cNvPr id="10" name="Chart 9">
                <a:extLst>
                  <a:ext uri="{FF2B5EF4-FFF2-40B4-BE49-F238E27FC236}">
                    <a16:creationId xmlns:a16="http://schemas.microsoft.com/office/drawing/2014/main" id="{00000000-0008-0000-0200-000006000000}"/>
                  </a:ext>
                </a:extLst>
              </p:cNvPr>
              <p:cNvGraphicFramePr/>
              <p:nvPr>
                <p:extLst>
                  <p:ext uri="{D42A27DB-BD31-4B8C-83A1-F6EECF244321}">
                    <p14:modId xmlns:p14="http://schemas.microsoft.com/office/powerpoint/2010/main" val="928810105"/>
                  </p:ext>
                </p:extLst>
              </p:nvPr>
            </p:nvGraphicFramePr>
            <p:xfrm>
              <a:off x="4702789" y="2003658"/>
              <a:ext cx="3295274" cy="1718632"/>
            </p:xfrm>
            <a:graphic>
              <a:graphicData uri="http://schemas.microsoft.com/office/drawing/2014/chartex">
                <cx:chart xmlns:cx="http://schemas.microsoft.com/office/drawing/2014/chartex" xmlns:r="http://schemas.openxmlformats.org/officeDocument/2006/relationships" r:id="rId4"/>
              </a:graphicData>
            </a:graphic>
          </p:graphicFrame>
        </mc:Choice>
        <mc:Fallback>
          <p:pic>
            <p:nvPicPr>
              <p:cNvPr id="10" name="Chart 9">
                <a:extLst>
                  <a:ext uri="{FF2B5EF4-FFF2-40B4-BE49-F238E27FC236}">
                    <a16:creationId xmlns:a16="http://schemas.microsoft.com/office/drawing/2014/main" id="{00000000-0008-0000-0200-000006000000}"/>
                  </a:ext>
                </a:extLst>
              </p:cNvPr>
              <p:cNvPicPr>
                <a:picLocks noGrp="1" noRot="1" noChangeAspect="1" noMove="1" noResize="1" noEditPoints="1" noAdjustHandles="1" noChangeArrowheads="1" noChangeShapeType="1"/>
              </p:cNvPicPr>
              <p:nvPr/>
            </p:nvPicPr>
            <p:blipFill>
              <a:blip r:embed="rId5"/>
              <a:stretch>
                <a:fillRect/>
              </a:stretch>
            </p:blipFill>
            <p:spPr>
              <a:xfrm>
                <a:off x="4702789" y="2003658"/>
                <a:ext cx="3295274" cy="1718632"/>
              </a:xfrm>
              <a:prstGeom prst="rect">
                <a:avLst/>
              </a:prstGeom>
            </p:spPr>
          </p:pic>
        </mc:Fallback>
      </mc:AlternateContent>
      <mc:AlternateContent xmlns:mc="http://schemas.openxmlformats.org/markup-compatibility/2006">
        <mc:Choice xmlns:cx1="http://schemas.microsoft.com/office/drawing/2015/9/8/chartex" xmlns="" Requires="cx1">
          <p:graphicFrame>
            <p:nvGraphicFramePr>
              <p:cNvPr id="12" name="Chart 11">
                <a:extLst>
                  <a:ext uri="{FF2B5EF4-FFF2-40B4-BE49-F238E27FC236}">
                    <a16:creationId xmlns:a16="http://schemas.microsoft.com/office/drawing/2014/main" id="{00000000-0008-0000-0200-000007000000}"/>
                  </a:ext>
                </a:extLst>
              </p:cNvPr>
              <p:cNvGraphicFramePr/>
              <p:nvPr>
                <p:extLst>
                  <p:ext uri="{D42A27DB-BD31-4B8C-83A1-F6EECF244321}">
                    <p14:modId xmlns:p14="http://schemas.microsoft.com/office/powerpoint/2010/main" val="1586420209"/>
                  </p:ext>
                </p:extLst>
              </p:nvPr>
            </p:nvGraphicFramePr>
            <p:xfrm>
              <a:off x="4702789" y="4080506"/>
              <a:ext cx="3295836" cy="1846819"/>
            </p:xfrm>
            <a:graphic>
              <a:graphicData uri="http://schemas.microsoft.com/office/drawing/2014/chartex">
                <cx:chart xmlns:cx="http://schemas.microsoft.com/office/drawing/2014/chartex" xmlns:r="http://schemas.openxmlformats.org/officeDocument/2006/relationships" r:id="rId6"/>
              </a:graphicData>
            </a:graphic>
          </p:graphicFrame>
        </mc:Choice>
        <mc:Fallback>
          <p:pic>
            <p:nvPicPr>
              <p:cNvPr id="12" name="Chart 11">
                <a:extLst>
                  <a:ext uri="{FF2B5EF4-FFF2-40B4-BE49-F238E27FC236}">
                    <a16:creationId xmlns:a16="http://schemas.microsoft.com/office/drawing/2014/main" id="{00000000-0008-0000-0200-000007000000}"/>
                  </a:ext>
                </a:extLst>
              </p:cNvPr>
              <p:cNvPicPr>
                <a:picLocks noGrp="1" noRot="1" noChangeAspect="1" noMove="1" noResize="1" noEditPoints="1" noAdjustHandles="1" noChangeArrowheads="1" noChangeShapeType="1"/>
              </p:cNvPicPr>
              <p:nvPr/>
            </p:nvPicPr>
            <p:blipFill>
              <a:blip r:embed="rId7"/>
              <a:stretch>
                <a:fillRect/>
              </a:stretch>
            </p:blipFill>
            <p:spPr>
              <a:xfrm>
                <a:off x="4702789" y="4080506"/>
                <a:ext cx="3295836" cy="1846819"/>
              </a:xfrm>
              <a:prstGeom prst="rect">
                <a:avLst/>
              </a:prstGeom>
            </p:spPr>
          </p:pic>
        </mc:Fallback>
      </mc:AlternateContent>
      <p:sp>
        <p:nvSpPr>
          <p:cNvPr id="13" name="TextBox 12">
            <a:extLst>
              <a:ext uri="{FF2B5EF4-FFF2-40B4-BE49-F238E27FC236}">
                <a16:creationId xmlns:a16="http://schemas.microsoft.com/office/drawing/2014/main" id="{27F6D2F1-5769-4CF6-8D1F-54FE45AF1121}"/>
              </a:ext>
            </a:extLst>
          </p:cNvPr>
          <p:cNvSpPr txBox="1"/>
          <p:nvPr/>
        </p:nvSpPr>
        <p:spPr>
          <a:xfrm>
            <a:off x="4817308" y="1827622"/>
            <a:ext cx="3128942" cy="288990"/>
          </a:xfrm>
          <a:prstGeom prst="rect">
            <a:avLst/>
          </a:prstGeom>
          <a:noFill/>
        </p:spPr>
        <p:txBody>
          <a:bodyPr wrap="square" rtlCol="0">
            <a:spAutoFit/>
          </a:bodyPr>
          <a:lstStyle/>
          <a:p>
            <a:pPr>
              <a:lnSpc>
                <a:spcPts val="1733"/>
              </a:lnSpc>
              <a:defRPr/>
            </a:pPr>
            <a:r>
              <a:rPr lang="en-US" sz="1000" b="1" dirty="0">
                <a:solidFill>
                  <a:schemeClr val="accent5">
                    <a:lumMod val="50000"/>
                  </a:schemeClr>
                </a:solidFill>
                <a:latin typeface="Lato" panose="020B0604020202020204" charset="0"/>
                <a:ea typeface="Lato" panose="020B0604020202020204" charset="0"/>
                <a:cs typeface="Lato" panose="020B0604020202020204" charset="0"/>
              </a:rPr>
              <a:t>Summary employment impacts (number of jobs)</a:t>
            </a:r>
          </a:p>
        </p:txBody>
      </p:sp>
      <p:sp>
        <p:nvSpPr>
          <p:cNvPr id="14" name="TextBox 13">
            <a:extLst>
              <a:ext uri="{FF2B5EF4-FFF2-40B4-BE49-F238E27FC236}">
                <a16:creationId xmlns:a16="http://schemas.microsoft.com/office/drawing/2014/main" id="{D0FAD573-2292-4FD6-BCA3-441948CB80D4}"/>
              </a:ext>
            </a:extLst>
          </p:cNvPr>
          <p:cNvSpPr txBox="1"/>
          <p:nvPr/>
        </p:nvSpPr>
        <p:spPr>
          <a:xfrm>
            <a:off x="4702789" y="3936011"/>
            <a:ext cx="3295274" cy="288990"/>
          </a:xfrm>
          <a:prstGeom prst="rect">
            <a:avLst/>
          </a:prstGeom>
          <a:noFill/>
        </p:spPr>
        <p:txBody>
          <a:bodyPr wrap="square" rtlCol="0">
            <a:spAutoFit/>
          </a:bodyPr>
          <a:lstStyle/>
          <a:p>
            <a:pPr>
              <a:lnSpc>
                <a:spcPts val="1733"/>
              </a:lnSpc>
              <a:defRPr/>
            </a:pPr>
            <a:r>
              <a:rPr lang="en-US" sz="1000" b="1" dirty="0">
                <a:solidFill>
                  <a:schemeClr val="accent5">
                    <a:lumMod val="50000"/>
                  </a:schemeClr>
                </a:solidFill>
                <a:latin typeface="Lato" panose="020B0604020202020204" charset="0"/>
                <a:ea typeface="Lato" panose="020B0604020202020204" charset="0"/>
                <a:cs typeface="Lato" panose="020B0604020202020204" charset="0"/>
              </a:rPr>
              <a:t>Summary personal income impacts ($ millions)</a:t>
            </a:r>
          </a:p>
        </p:txBody>
      </p:sp>
    </p:spTree>
    <p:extLst>
      <p:ext uri="{BB962C8B-B14F-4D97-AF65-F5344CB8AC3E}">
        <p14:creationId xmlns:p14="http://schemas.microsoft.com/office/powerpoint/2010/main" val="2238980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4BCF19-2C7C-458E-B5D5-7BD9A8F101D8}"/>
              </a:ext>
            </a:extLst>
          </p:cNvPr>
          <p:cNvSpPr txBox="1"/>
          <p:nvPr/>
        </p:nvSpPr>
        <p:spPr>
          <a:xfrm>
            <a:off x="639648" y="1181968"/>
            <a:ext cx="3589452" cy="333425"/>
          </a:xfrm>
          <a:prstGeom prst="rect">
            <a:avLst/>
          </a:prstGeom>
          <a:noFill/>
          <a:ln>
            <a:noFill/>
          </a:ln>
        </p:spPr>
        <p:txBody>
          <a:bodyPr wrap="square" lIns="0" tIns="0" rIns="0" bIns="0" rtlCol="0" anchor="ctr" anchorCtr="0">
            <a:spAutoFit/>
          </a:bodyPr>
          <a:lstStyle/>
          <a:p>
            <a:pPr>
              <a:lnSpc>
                <a:spcPts val="2625"/>
              </a:lnSpc>
            </a:pPr>
            <a:r>
              <a:rPr lang="en-US" sz="2400" b="1" dirty="0">
                <a:solidFill>
                  <a:srgbClr val="002060"/>
                </a:solidFill>
                <a:latin typeface="Lato Black" panose="020F0A02020204030203" pitchFamily="34" charset="0"/>
              </a:rPr>
              <a:t>ECONOMIC IMPACTS</a:t>
            </a:r>
          </a:p>
        </p:txBody>
      </p:sp>
      <p:sp>
        <p:nvSpPr>
          <p:cNvPr id="4" name="TextBox 3">
            <a:extLst>
              <a:ext uri="{FF2B5EF4-FFF2-40B4-BE49-F238E27FC236}">
                <a16:creationId xmlns:a16="http://schemas.microsoft.com/office/drawing/2014/main" id="{B77F6523-3775-409C-A106-1AF35E093C62}"/>
              </a:ext>
            </a:extLst>
          </p:cNvPr>
          <p:cNvSpPr txBox="1"/>
          <p:nvPr/>
        </p:nvSpPr>
        <p:spPr>
          <a:xfrm>
            <a:off x="647700" y="1516426"/>
            <a:ext cx="2987807" cy="230832"/>
          </a:xfrm>
          <a:prstGeom prst="rect">
            <a:avLst/>
          </a:prstGeom>
          <a:noFill/>
        </p:spPr>
        <p:txBody>
          <a:bodyPr wrap="square" lIns="0" tIns="0" rIns="0" bIns="0" rtlCol="0">
            <a:spAutoFit/>
          </a:bodyPr>
          <a:lstStyle/>
          <a:p>
            <a:r>
              <a:rPr lang="en-US" sz="1500" dirty="0">
                <a:solidFill>
                  <a:schemeClr val="tx1">
                    <a:lumMod val="50000"/>
                    <a:lumOff val="50000"/>
                  </a:schemeClr>
                </a:solidFill>
                <a:latin typeface="Lato" panose="020B0604020202020204" charset="0"/>
                <a:ea typeface="Lato" panose="020B0604020202020204" charset="0"/>
                <a:cs typeface="Lato" panose="020B0604020202020204" charset="0"/>
              </a:rPr>
              <a:t>Direct impacts</a:t>
            </a:r>
          </a:p>
        </p:txBody>
      </p:sp>
      <p:sp>
        <p:nvSpPr>
          <p:cNvPr id="5" name="TextBox 4">
            <a:extLst>
              <a:ext uri="{FF2B5EF4-FFF2-40B4-BE49-F238E27FC236}">
                <a16:creationId xmlns:a16="http://schemas.microsoft.com/office/drawing/2014/main" id="{2A663ABA-57B1-4DC7-BE52-72387B623D51}"/>
              </a:ext>
            </a:extLst>
          </p:cNvPr>
          <p:cNvSpPr txBox="1"/>
          <p:nvPr/>
        </p:nvSpPr>
        <p:spPr>
          <a:xfrm>
            <a:off x="542925" y="2209955"/>
            <a:ext cx="2473407" cy="3335272"/>
          </a:xfrm>
          <a:prstGeom prst="rect">
            <a:avLst/>
          </a:prstGeom>
          <a:noFill/>
        </p:spPr>
        <p:txBody>
          <a:bodyPr wrap="square" rtlCol="0">
            <a:spAutoFit/>
          </a:bodyPr>
          <a:lstStyle/>
          <a:p>
            <a:pPr>
              <a:lnSpc>
                <a:spcPts val="1733"/>
              </a:lnSpc>
              <a:defRPr/>
            </a:pPr>
            <a:r>
              <a:rPr lang="en-US" sz="1000" dirty="0">
                <a:latin typeface="Lato" panose="020B0604020202020204" charset="0"/>
                <a:ea typeface="Lato" panose="020B0604020202020204" charset="0"/>
                <a:cs typeface="Lato" panose="020B0604020202020204" charset="0"/>
              </a:rPr>
              <a:t>Dane County’ $1.4 billion  in visitor spending represents 10% of all visitor spending in Wisconsin. Dane County’ share of visitor spending grew in 2019 as visitor spending growth in the county outpaced the state.</a:t>
            </a:r>
          </a:p>
          <a:p>
            <a:pPr>
              <a:lnSpc>
                <a:spcPts val="1733"/>
              </a:lnSpc>
              <a:defRPr/>
            </a:pPr>
            <a:endParaRPr lang="en-US" sz="1000" dirty="0">
              <a:latin typeface="Lato" panose="020B0604020202020204" charset="0"/>
              <a:ea typeface="Lato" panose="020B0604020202020204" charset="0"/>
              <a:cs typeface="Lato" panose="020B0604020202020204" charset="0"/>
            </a:endParaRPr>
          </a:p>
          <a:p>
            <a:pPr>
              <a:lnSpc>
                <a:spcPts val="1733"/>
              </a:lnSpc>
              <a:defRPr/>
            </a:pPr>
            <a:r>
              <a:rPr lang="en-US" sz="1000" dirty="0">
                <a:latin typeface="Lato" panose="020B0604020202020204" charset="0"/>
                <a:ea typeface="Lato" panose="020B0604020202020204" charset="0"/>
                <a:cs typeface="Lato" panose="020B0604020202020204" charset="0"/>
              </a:rPr>
              <a:t>10.7% of all jobs directly supporting visitors in Wisconsin are in the Dane County region.</a:t>
            </a:r>
          </a:p>
          <a:p>
            <a:pPr>
              <a:lnSpc>
                <a:spcPts val="1733"/>
              </a:lnSpc>
              <a:defRPr/>
            </a:pPr>
            <a:endParaRPr lang="en-US" sz="1000" dirty="0">
              <a:latin typeface="Lato" panose="020B0604020202020204" charset="0"/>
              <a:ea typeface="Lato" panose="020B0604020202020204" charset="0"/>
              <a:cs typeface="Lato" panose="020B0604020202020204" charset="0"/>
            </a:endParaRPr>
          </a:p>
          <a:p>
            <a:pPr>
              <a:lnSpc>
                <a:spcPts val="1733"/>
              </a:lnSpc>
              <a:defRPr/>
            </a:pPr>
            <a:r>
              <a:rPr lang="en-US" sz="1000" dirty="0">
                <a:latin typeface="Lato" panose="020B0604020202020204" charset="0"/>
                <a:ea typeface="Lato" panose="020B0604020202020204" charset="0"/>
                <a:cs typeface="Lato" panose="020B0604020202020204" charset="0"/>
              </a:rPr>
              <a:t>Wages and other income directly from visitor activity grew 5.6% and represent 12% of all direct visitor supported income in the state.</a:t>
            </a:r>
          </a:p>
        </p:txBody>
      </p:sp>
      <p:sp>
        <p:nvSpPr>
          <p:cNvPr id="7" name="TextBox 6">
            <a:extLst>
              <a:ext uri="{FF2B5EF4-FFF2-40B4-BE49-F238E27FC236}">
                <a16:creationId xmlns:a16="http://schemas.microsoft.com/office/drawing/2014/main" id="{1729B6CF-B365-4207-ADC3-B624D74A2726}"/>
              </a:ext>
            </a:extLst>
          </p:cNvPr>
          <p:cNvSpPr txBox="1"/>
          <p:nvPr/>
        </p:nvSpPr>
        <p:spPr>
          <a:xfrm>
            <a:off x="3405137" y="2004393"/>
            <a:ext cx="4183380" cy="295594"/>
          </a:xfrm>
          <a:prstGeom prst="rect">
            <a:avLst/>
          </a:prstGeom>
          <a:noFill/>
        </p:spPr>
        <p:txBody>
          <a:bodyPr wrap="square" rtlCol="0">
            <a:spAutoFit/>
          </a:bodyPr>
          <a:lstStyle/>
          <a:p>
            <a:pPr>
              <a:lnSpc>
                <a:spcPts val="1733"/>
              </a:lnSpc>
              <a:defRPr/>
            </a:pPr>
            <a:r>
              <a:rPr lang="en-US" sz="1200" b="1" dirty="0">
                <a:solidFill>
                  <a:schemeClr val="accent5">
                    <a:lumMod val="50000"/>
                  </a:schemeClr>
                </a:solidFill>
                <a:latin typeface="Lato" panose="020B0604020202020204" charset="0"/>
                <a:ea typeface="Lato" panose="020B0604020202020204" charset="0"/>
                <a:cs typeface="Lato" panose="020B0604020202020204" charset="0"/>
              </a:rPr>
              <a:t>Direct impact comparisons</a:t>
            </a:r>
          </a:p>
        </p:txBody>
      </p:sp>
      <p:sp>
        <p:nvSpPr>
          <p:cNvPr id="9" name="TextBox 8">
            <a:extLst>
              <a:ext uri="{FF2B5EF4-FFF2-40B4-BE49-F238E27FC236}">
                <a16:creationId xmlns:a16="http://schemas.microsoft.com/office/drawing/2014/main" id="{E0BB2B53-275F-45EB-872A-FA798FCB0603}"/>
              </a:ext>
            </a:extLst>
          </p:cNvPr>
          <p:cNvSpPr txBox="1"/>
          <p:nvPr/>
        </p:nvSpPr>
        <p:spPr>
          <a:xfrm>
            <a:off x="3482975" y="4841834"/>
            <a:ext cx="3991154" cy="207749"/>
          </a:xfrm>
          <a:prstGeom prst="rect">
            <a:avLst/>
          </a:prstGeom>
          <a:noFill/>
        </p:spPr>
        <p:txBody>
          <a:bodyPr wrap="square" rtlCol="0">
            <a:spAutoFit/>
          </a:bodyPr>
          <a:lstStyle/>
          <a:p>
            <a:r>
              <a:rPr lang="en-US" sz="750" dirty="0">
                <a:solidFill>
                  <a:schemeClr val="tx1">
                    <a:lumMod val="50000"/>
                    <a:lumOff val="50000"/>
                  </a:schemeClr>
                </a:solidFill>
                <a:latin typeface="lato" panose="020F0502020204030203"/>
                <a:cs typeface="Arial" panose="020B0604020202020204" pitchFamily="34" charset="0"/>
              </a:rPr>
              <a:t>Source: Tourism Economics</a:t>
            </a:r>
          </a:p>
        </p:txBody>
      </p:sp>
      <p:pic>
        <p:nvPicPr>
          <p:cNvPr id="3" name="Picture 2">
            <a:extLst>
              <a:ext uri="{FF2B5EF4-FFF2-40B4-BE49-F238E27FC236}">
                <a16:creationId xmlns:a16="http://schemas.microsoft.com/office/drawing/2014/main" id="{2E4F704A-4EDA-4029-B992-9B462B75BF68}"/>
              </a:ext>
            </a:extLst>
          </p:cNvPr>
          <p:cNvPicPr/>
          <p:nvPr/>
        </p:nvPicPr>
        <p:blipFill>
          <a:blip r:embed="rId2"/>
          <a:stretch>
            <a:fillRect/>
          </a:stretch>
        </p:blipFill>
        <p:spPr>
          <a:xfrm>
            <a:off x="3552825" y="2319338"/>
            <a:ext cx="4978400" cy="2387600"/>
          </a:xfrm>
          <a:prstGeom prst="rect">
            <a:avLst/>
          </a:prstGeom>
        </p:spPr>
      </p:pic>
    </p:spTree>
    <p:extLst>
      <p:ext uri="{BB962C8B-B14F-4D97-AF65-F5344CB8AC3E}">
        <p14:creationId xmlns:p14="http://schemas.microsoft.com/office/powerpoint/2010/main" val="1748665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7DBC50-EC4B-4EEB-B40D-FBE76E848389}"/>
              </a:ext>
            </a:extLst>
          </p:cNvPr>
          <p:cNvSpPr/>
          <p:nvPr/>
        </p:nvSpPr>
        <p:spPr>
          <a:xfrm>
            <a:off x="0" y="1704896"/>
            <a:ext cx="7802880" cy="1436528"/>
          </a:xfrm>
          <a:prstGeom prst="rect">
            <a:avLst/>
          </a:prstGeom>
          <a:solidFill>
            <a:srgbClr val="003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1DF26A00-CF41-4920-93B1-175082A8A3D1}"/>
              </a:ext>
            </a:extLst>
          </p:cNvPr>
          <p:cNvSpPr txBox="1"/>
          <p:nvPr/>
        </p:nvSpPr>
        <p:spPr>
          <a:xfrm>
            <a:off x="1699220" y="2134619"/>
            <a:ext cx="4221556" cy="577081"/>
          </a:xfrm>
          <a:prstGeom prst="rect">
            <a:avLst/>
          </a:prstGeom>
          <a:noFill/>
          <a:ln>
            <a:noFill/>
          </a:ln>
        </p:spPr>
        <p:txBody>
          <a:bodyPr wrap="square" lIns="0" tIns="0" rIns="0" bIns="0" rtlCol="0" anchor="ctr" anchorCtr="0">
            <a:spAutoFit/>
          </a:bodyPr>
          <a:lstStyle/>
          <a:p>
            <a:pPr algn="ctr">
              <a:lnSpc>
                <a:spcPts val="4500"/>
              </a:lnSpc>
            </a:pPr>
            <a:r>
              <a:rPr lang="en-US" sz="4000" b="1" dirty="0">
                <a:solidFill>
                  <a:schemeClr val="bg1"/>
                </a:solidFill>
                <a:latin typeface="Lato" panose="020F0502020204030203" pitchFamily="34" charset="0"/>
              </a:rPr>
              <a:t>KEY</a:t>
            </a:r>
            <a:r>
              <a:rPr lang="en-US" sz="4050" b="1" dirty="0">
                <a:solidFill>
                  <a:schemeClr val="bg1"/>
                </a:solidFill>
                <a:latin typeface="Lato" panose="020F0502020204030203" pitchFamily="34" charset="0"/>
              </a:rPr>
              <a:t> FINDINGS</a:t>
            </a:r>
          </a:p>
        </p:txBody>
      </p:sp>
    </p:spTree>
    <p:extLst>
      <p:ext uri="{BB962C8B-B14F-4D97-AF65-F5344CB8AC3E}">
        <p14:creationId xmlns:p14="http://schemas.microsoft.com/office/powerpoint/2010/main" val="3827103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4BCF19-2C7C-458E-B5D5-7BD9A8F101D8}"/>
              </a:ext>
            </a:extLst>
          </p:cNvPr>
          <p:cNvSpPr txBox="1"/>
          <p:nvPr/>
        </p:nvSpPr>
        <p:spPr>
          <a:xfrm>
            <a:off x="639648" y="1181968"/>
            <a:ext cx="3589452" cy="333425"/>
          </a:xfrm>
          <a:prstGeom prst="rect">
            <a:avLst/>
          </a:prstGeom>
          <a:noFill/>
          <a:ln>
            <a:noFill/>
          </a:ln>
        </p:spPr>
        <p:txBody>
          <a:bodyPr wrap="square" lIns="0" tIns="0" rIns="0" bIns="0" rtlCol="0" anchor="ctr" anchorCtr="0">
            <a:spAutoFit/>
          </a:bodyPr>
          <a:lstStyle/>
          <a:p>
            <a:pPr>
              <a:lnSpc>
                <a:spcPts val="2625"/>
              </a:lnSpc>
            </a:pPr>
            <a:r>
              <a:rPr lang="en-US" sz="2400" b="1" dirty="0">
                <a:solidFill>
                  <a:srgbClr val="002060"/>
                </a:solidFill>
                <a:latin typeface="Lato Black" panose="020F0A02020204030203" pitchFamily="34" charset="0"/>
              </a:rPr>
              <a:t>ECONOMIC IMPACTS</a:t>
            </a:r>
          </a:p>
        </p:txBody>
      </p:sp>
      <p:sp>
        <p:nvSpPr>
          <p:cNvPr id="4" name="TextBox 3">
            <a:extLst>
              <a:ext uri="{FF2B5EF4-FFF2-40B4-BE49-F238E27FC236}">
                <a16:creationId xmlns:a16="http://schemas.microsoft.com/office/drawing/2014/main" id="{B77F6523-3775-409C-A106-1AF35E093C62}"/>
              </a:ext>
            </a:extLst>
          </p:cNvPr>
          <p:cNvSpPr txBox="1"/>
          <p:nvPr/>
        </p:nvSpPr>
        <p:spPr>
          <a:xfrm>
            <a:off x="647700" y="1516426"/>
            <a:ext cx="2987807" cy="230832"/>
          </a:xfrm>
          <a:prstGeom prst="rect">
            <a:avLst/>
          </a:prstGeom>
          <a:noFill/>
        </p:spPr>
        <p:txBody>
          <a:bodyPr wrap="square" lIns="0" tIns="0" rIns="0" bIns="0" rtlCol="0">
            <a:spAutoFit/>
          </a:bodyPr>
          <a:lstStyle/>
          <a:p>
            <a:r>
              <a:rPr lang="en-US" sz="1500" dirty="0">
                <a:solidFill>
                  <a:schemeClr val="tx1">
                    <a:lumMod val="50000"/>
                    <a:lumOff val="50000"/>
                  </a:schemeClr>
                </a:solidFill>
                <a:latin typeface="Lato" panose="020B0604020202020204" charset="0"/>
                <a:ea typeface="Lato" panose="020B0604020202020204" charset="0"/>
                <a:cs typeface="Lato" panose="020B0604020202020204" charset="0"/>
              </a:rPr>
              <a:t>Total impacts</a:t>
            </a:r>
          </a:p>
        </p:txBody>
      </p:sp>
      <p:sp>
        <p:nvSpPr>
          <p:cNvPr id="5" name="TextBox 4">
            <a:extLst>
              <a:ext uri="{FF2B5EF4-FFF2-40B4-BE49-F238E27FC236}">
                <a16:creationId xmlns:a16="http://schemas.microsoft.com/office/drawing/2014/main" id="{2A663ABA-57B1-4DC7-BE52-72387B623D51}"/>
              </a:ext>
            </a:extLst>
          </p:cNvPr>
          <p:cNvSpPr txBox="1"/>
          <p:nvPr/>
        </p:nvSpPr>
        <p:spPr>
          <a:xfrm>
            <a:off x="542925" y="2209955"/>
            <a:ext cx="2473407" cy="2681247"/>
          </a:xfrm>
          <a:prstGeom prst="rect">
            <a:avLst/>
          </a:prstGeom>
          <a:noFill/>
        </p:spPr>
        <p:txBody>
          <a:bodyPr wrap="square" rtlCol="0">
            <a:spAutoFit/>
          </a:bodyPr>
          <a:lstStyle/>
          <a:p>
            <a:pPr>
              <a:lnSpc>
                <a:spcPts val="1733"/>
              </a:lnSpc>
              <a:defRPr/>
            </a:pPr>
            <a:r>
              <a:rPr lang="en-US" sz="1000" dirty="0">
                <a:latin typeface="Lato" panose="020B0604020202020204" charset="0"/>
                <a:ea typeface="Lato" panose="020B0604020202020204" charset="0"/>
                <a:cs typeface="Lato" panose="020B0604020202020204" charset="0"/>
              </a:rPr>
              <a:t>Similar to direct visitor spending, total business sale growth in Dane County outpaced the state, increasing Dane County share to nearly 10.5% in 2019.</a:t>
            </a:r>
          </a:p>
          <a:p>
            <a:pPr>
              <a:lnSpc>
                <a:spcPts val="1733"/>
              </a:lnSpc>
              <a:defRPr/>
            </a:pPr>
            <a:endParaRPr lang="en-US" sz="1000" dirty="0">
              <a:latin typeface="Lato" panose="020B0604020202020204" charset="0"/>
              <a:ea typeface="Lato" panose="020B0604020202020204" charset="0"/>
              <a:cs typeface="Lato" panose="020B0604020202020204" charset="0"/>
            </a:endParaRPr>
          </a:p>
          <a:p>
            <a:pPr>
              <a:lnSpc>
                <a:spcPts val="1733"/>
              </a:lnSpc>
              <a:defRPr/>
            </a:pPr>
            <a:r>
              <a:rPr lang="en-US" sz="1000" dirty="0">
                <a:latin typeface="Lato" panose="020B0604020202020204" charset="0"/>
                <a:ea typeface="Lato" panose="020B0604020202020204" charset="0"/>
                <a:cs typeface="Lato" panose="020B0604020202020204" charset="0"/>
              </a:rPr>
              <a:t>In 2019, there are nearly 1,600 more jobs supported by visitor activity than were seen in 2015.</a:t>
            </a:r>
          </a:p>
          <a:p>
            <a:pPr>
              <a:lnSpc>
                <a:spcPts val="1733"/>
              </a:lnSpc>
              <a:defRPr/>
            </a:pPr>
            <a:endParaRPr lang="en-US" sz="1000" dirty="0">
              <a:latin typeface="Lato" panose="020B0604020202020204" charset="0"/>
              <a:ea typeface="Lato" panose="020B0604020202020204" charset="0"/>
              <a:cs typeface="Lato" panose="020B0604020202020204" charset="0"/>
            </a:endParaRPr>
          </a:p>
          <a:p>
            <a:pPr>
              <a:lnSpc>
                <a:spcPts val="1733"/>
              </a:lnSpc>
              <a:defRPr/>
            </a:pPr>
            <a:r>
              <a:rPr lang="en-US" sz="1000" dirty="0">
                <a:latin typeface="Lato" panose="020B0604020202020204" charset="0"/>
                <a:ea typeface="Lato" panose="020B0604020202020204" charset="0"/>
                <a:cs typeface="Lato" panose="020B0604020202020204" charset="0"/>
              </a:rPr>
              <a:t>Total income earned by jobs supported by visitor spending grew by 5.0% to reach $722 million.</a:t>
            </a:r>
          </a:p>
        </p:txBody>
      </p:sp>
      <p:sp>
        <p:nvSpPr>
          <p:cNvPr id="7" name="TextBox 6">
            <a:extLst>
              <a:ext uri="{FF2B5EF4-FFF2-40B4-BE49-F238E27FC236}">
                <a16:creationId xmlns:a16="http://schemas.microsoft.com/office/drawing/2014/main" id="{1729B6CF-B365-4207-ADC3-B624D74A2726}"/>
              </a:ext>
            </a:extLst>
          </p:cNvPr>
          <p:cNvSpPr txBox="1"/>
          <p:nvPr/>
        </p:nvSpPr>
        <p:spPr>
          <a:xfrm>
            <a:off x="3134349" y="1946925"/>
            <a:ext cx="4183380" cy="295594"/>
          </a:xfrm>
          <a:prstGeom prst="rect">
            <a:avLst/>
          </a:prstGeom>
          <a:noFill/>
        </p:spPr>
        <p:txBody>
          <a:bodyPr wrap="square" rtlCol="0">
            <a:spAutoFit/>
          </a:bodyPr>
          <a:lstStyle/>
          <a:p>
            <a:pPr>
              <a:lnSpc>
                <a:spcPts val="1733"/>
              </a:lnSpc>
              <a:defRPr/>
            </a:pPr>
            <a:r>
              <a:rPr lang="en-US" sz="1200" b="1" dirty="0">
                <a:solidFill>
                  <a:schemeClr val="accent5">
                    <a:lumMod val="50000"/>
                  </a:schemeClr>
                </a:solidFill>
                <a:latin typeface="Lato" panose="020B0604020202020204" charset="0"/>
                <a:ea typeface="Lato" panose="020B0604020202020204" charset="0"/>
                <a:cs typeface="Lato" panose="020B0604020202020204" charset="0"/>
              </a:rPr>
              <a:t>Total impact comparisons</a:t>
            </a:r>
          </a:p>
        </p:txBody>
      </p:sp>
      <p:sp>
        <p:nvSpPr>
          <p:cNvPr id="9" name="TextBox 8">
            <a:extLst>
              <a:ext uri="{FF2B5EF4-FFF2-40B4-BE49-F238E27FC236}">
                <a16:creationId xmlns:a16="http://schemas.microsoft.com/office/drawing/2014/main" id="{E0BB2B53-275F-45EB-872A-FA798FCB0603}"/>
              </a:ext>
            </a:extLst>
          </p:cNvPr>
          <p:cNvSpPr txBox="1"/>
          <p:nvPr/>
        </p:nvSpPr>
        <p:spPr>
          <a:xfrm>
            <a:off x="3134349" y="4853607"/>
            <a:ext cx="3991154" cy="207749"/>
          </a:xfrm>
          <a:prstGeom prst="rect">
            <a:avLst/>
          </a:prstGeom>
          <a:noFill/>
        </p:spPr>
        <p:txBody>
          <a:bodyPr wrap="square" rtlCol="0">
            <a:spAutoFit/>
          </a:bodyPr>
          <a:lstStyle/>
          <a:p>
            <a:r>
              <a:rPr lang="en-US" sz="750" dirty="0">
                <a:solidFill>
                  <a:schemeClr val="tx1">
                    <a:lumMod val="50000"/>
                    <a:lumOff val="50000"/>
                  </a:schemeClr>
                </a:solidFill>
                <a:latin typeface="lato" panose="020F0502020204030203"/>
                <a:cs typeface="Arial" panose="020B0604020202020204" pitchFamily="34" charset="0"/>
              </a:rPr>
              <a:t>Source: Tourism Economics</a:t>
            </a:r>
          </a:p>
        </p:txBody>
      </p:sp>
      <p:pic>
        <p:nvPicPr>
          <p:cNvPr id="6" name="Picture 5">
            <a:extLst>
              <a:ext uri="{FF2B5EF4-FFF2-40B4-BE49-F238E27FC236}">
                <a16:creationId xmlns:a16="http://schemas.microsoft.com/office/drawing/2014/main" id="{1F4E6D58-A25B-456D-A8BB-B28CCD5DFEA3}"/>
              </a:ext>
            </a:extLst>
          </p:cNvPr>
          <p:cNvPicPr/>
          <p:nvPr/>
        </p:nvPicPr>
        <p:blipFill>
          <a:blip r:embed="rId2"/>
          <a:stretch>
            <a:fillRect/>
          </a:stretch>
        </p:blipFill>
        <p:spPr>
          <a:xfrm>
            <a:off x="3373438" y="2243138"/>
            <a:ext cx="4978400" cy="2387600"/>
          </a:xfrm>
          <a:prstGeom prst="rect">
            <a:avLst/>
          </a:prstGeom>
        </p:spPr>
      </p:pic>
    </p:spTree>
    <p:extLst>
      <p:ext uri="{BB962C8B-B14F-4D97-AF65-F5344CB8AC3E}">
        <p14:creationId xmlns:p14="http://schemas.microsoft.com/office/powerpoint/2010/main" val="445609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9C62D7-7ED6-4C5D-A3E8-E3A8859F6688}"/>
              </a:ext>
            </a:extLst>
          </p:cNvPr>
          <p:cNvSpPr txBox="1"/>
          <p:nvPr/>
        </p:nvSpPr>
        <p:spPr>
          <a:xfrm>
            <a:off x="639648" y="1181968"/>
            <a:ext cx="3589452" cy="333425"/>
          </a:xfrm>
          <a:prstGeom prst="rect">
            <a:avLst/>
          </a:prstGeom>
          <a:noFill/>
          <a:ln>
            <a:noFill/>
          </a:ln>
        </p:spPr>
        <p:txBody>
          <a:bodyPr wrap="square" lIns="0" tIns="0" rIns="0" bIns="0" rtlCol="0" anchor="ctr" anchorCtr="0">
            <a:spAutoFit/>
          </a:bodyPr>
          <a:lstStyle/>
          <a:p>
            <a:pPr>
              <a:lnSpc>
                <a:spcPts val="2625"/>
              </a:lnSpc>
            </a:pPr>
            <a:r>
              <a:rPr lang="en-US" sz="2400" b="1" dirty="0">
                <a:solidFill>
                  <a:srgbClr val="002060"/>
                </a:solidFill>
                <a:latin typeface="Lato Black" panose="020F0A02020204030203" pitchFamily="34" charset="0"/>
              </a:rPr>
              <a:t>ECONOMIC IMPACTS</a:t>
            </a:r>
          </a:p>
        </p:txBody>
      </p:sp>
      <p:sp>
        <p:nvSpPr>
          <p:cNvPr id="3" name="TextBox 2">
            <a:extLst>
              <a:ext uri="{FF2B5EF4-FFF2-40B4-BE49-F238E27FC236}">
                <a16:creationId xmlns:a16="http://schemas.microsoft.com/office/drawing/2014/main" id="{6B973330-83EF-460F-A287-A68FEEDB9EBB}"/>
              </a:ext>
            </a:extLst>
          </p:cNvPr>
          <p:cNvSpPr txBox="1"/>
          <p:nvPr/>
        </p:nvSpPr>
        <p:spPr>
          <a:xfrm>
            <a:off x="658681" y="1515393"/>
            <a:ext cx="2987807" cy="230832"/>
          </a:xfrm>
          <a:prstGeom prst="rect">
            <a:avLst/>
          </a:prstGeom>
          <a:noFill/>
        </p:spPr>
        <p:txBody>
          <a:bodyPr wrap="square" lIns="0" tIns="0" rIns="0" bIns="0" rtlCol="0">
            <a:spAutoFit/>
          </a:bodyPr>
          <a:lstStyle/>
          <a:p>
            <a:r>
              <a:rPr lang="en-US" sz="1500" dirty="0">
                <a:solidFill>
                  <a:schemeClr val="tx1">
                    <a:lumMod val="50000"/>
                    <a:lumOff val="50000"/>
                  </a:schemeClr>
                </a:solidFill>
                <a:latin typeface="Lato" panose="020B0604020202020204" charset="0"/>
                <a:ea typeface="Lato" panose="020B0604020202020204" charset="0"/>
                <a:cs typeface="Lato" panose="020B0604020202020204" charset="0"/>
              </a:rPr>
              <a:t>Fiscal (tax)</a:t>
            </a:r>
          </a:p>
        </p:txBody>
      </p:sp>
      <p:sp>
        <p:nvSpPr>
          <p:cNvPr id="4" name="TextBox 3">
            <a:extLst>
              <a:ext uri="{FF2B5EF4-FFF2-40B4-BE49-F238E27FC236}">
                <a16:creationId xmlns:a16="http://schemas.microsoft.com/office/drawing/2014/main" id="{42503F45-CA38-468E-B5FF-B96785017377}"/>
              </a:ext>
            </a:extLst>
          </p:cNvPr>
          <p:cNvSpPr txBox="1"/>
          <p:nvPr/>
        </p:nvSpPr>
        <p:spPr>
          <a:xfrm>
            <a:off x="639648" y="2447462"/>
            <a:ext cx="2604036" cy="719171"/>
          </a:xfrm>
          <a:prstGeom prst="rect">
            <a:avLst/>
          </a:prstGeom>
          <a:noFill/>
        </p:spPr>
        <p:txBody>
          <a:bodyPr wrap="square" rtlCol="0">
            <a:spAutoFit/>
          </a:bodyPr>
          <a:lstStyle/>
          <a:p>
            <a:pPr>
              <a:lnSpc>
                <a:spcPts val="1733"/>
              </a:lnSpc>
              <a:defRPr/>
            </a:pPr>
            <a:r>
              <a:rPr lang="en-US" sz="1000" dirty="0">
                <a:latin typeface="Lato" panose="020B0604020202020204" charset="0"/>
                <a:ea typeface="Lato" panose="020B0604020202020204" charset="0"/>
                <a:cs typeface="Lato" panose="020B0604020202020204" charset="0"/>
              </a:rPr>
              <a:t>Visitor spending, visitor supported jobs, and business sales generated $172 million in state and local governmental revenues. </a:t>
            </a:r>
          </a:p>
        </p:txBody>
      </p:sp>
      <p:sp>
        <p:nvSpPr>
          <p:cNvPr id="8" name="TextBox 7">
            <a:extLst>
              <a:ext uri="{FF2B5EF4-FFF2-40B4-BE49-F238E27FC236}">
                <a16:creationId xmlns:a16="http://schemas.microsoft.com/office/drawing/2014/main" id="{45B919BA-0B4C-4C52-AF6B-93BFAA0D82AC}"/>
              </a:ext>
            </a:extLst>
          </p:cNvPr>
          <p:cNvSpPr txBox="1"/>
          <p:nvPr/>
        </p:nvSpPr>
        <p:spPr>
          <a:xfrm>
            <a:off x="3462017" y="4103654"/>
            <a:ext cx="3991154" cy="207749"/>
          </a:xfrm>
          <a:prstGeom prst="rect">
            <a:avLst/>
          </a:prstGeom>
          <a:noFill/>
        </p:spPr>
        <p:txBody>
          <a:bodyPr wrap="square" rtlCol="0">
            <a:spAutoFit/>
          </a:bodyPr>
          <a:lstStyle/>
          <a:p>
            <a:r>
              <a:rPr lang="en-US" sz="750" dirty="0">
                <a:solidFill>
                  <a:schemeClr val="tx1">
                    <a:lumMod val="50000"/>
                    <a:lumOff val="50000"/>
                  </a:schemeClr>
                </a:solidFill>
                <a:latin typeface="lato" panose="020F0502020204030203"/>
                <a:cs typeface="Arial" panose="020B0604020202020204" pitchFamily="34" charset="0"/>
              </a:rPr>
              <a:t>Source: Tourism Economics, IMPLAN, Dane County Department of Revenue</a:t>
            </a:r>
          </a:p>
        </p:txBody>
      </p:sp>
      <p:pic>
        <p:nvPicPr>
          <p:cNvPr id="6" name="Picture 5">
            <a:extLst>
              <a:ext uri="{FF2B5EF4-FFF2-40B4-BE49-F238E27FC236}">
                <a16:creationId xmlns:a16="http://schemas.microsoft.com/office/drawing/2014/main" id="{73A003DB-EA78-42CE-9339-0DEBE90F4065}"/>
              </a:ext>
            </a:extLst>
          </p:cNvPr>
          <p:cNvPicPr/>
          <p:nvPr/>
        </p:nvPicPr>
        <p:blipFill>
          <a:blip r:embed="rId2"/>
          <a:stretch>
            <a:fillRect/>
          </a:stretch>
        </p:blipFill>
        <p:spPr>
          <a:xfrm>
            <a:off x="3652838" y="2387600"/>
            <a:ext cx="4978400" cy="1593850"/>
          </a:xfrm>
          <a:prstGeom prst="rect">
            <a:avLst/>
          </a:prstGeom>
        </p:spPr>
      </p:pic>
    </p:spTree>
    <p:extLst>
      <p:ext uri="{BB962C8B-B14F-4D97-AF65-F5344CB8AC3E}">
        <p14:creationId xmlns:p14="http://schemas.microsoft.com/office/powerpoint/2010/main" val="3626115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48A700-32FB-47CA-B439-66DB9754761E}"/>
              </a:ext>
            </a:extLst>
          </p:cNvPr>
          <p:cNvSpPr txBox="1"/>
          <p:nvPr/>
        </p:nvSpPr>
        <p:spPr>
          <a:xfrm>
            <a:off x="690230" y="657175"/>
            <a:ext cx="4514407" cy="333425"/>
          </a:xfrm>
          <a:prstGeom prst="rect">
            <a:avLst/>
          </a:prstGeom>
          <a:noFill/>
          <a:ln>
            <a:noFill/>
          </a:ln>
        </p:spPr>
        <p:txBody>
          <a:bodyPr wrap="square" lIns="0" tIns="0" rIns="0" bIns="0" rtlCol="0" anchor="ctr" anchorCtr="0">
            <a:spAutoFit/>
          </a:bodyPr>
          <a:lstStyle/>
          <a:p>
            <a:pPr>
              <a:lnSpc>
                <a:spcPts val="2625"/>
              </a:lnSpc>
            </a:pPr>
            <a:r>
              <a:rPr lang="en-US" sz="2400" b="1" dirty="0">
                <a:solidFill>
                  <a:srgbClr val="002060"/>
                </a:solidFill>
                <a:latin typeface="Lato Black" panose="020F0A02020204030203" pitchFamily="34" charset="0"/>
              </a:rPr>
              <a:t>ABOUT TOURISM ECONOMICS</a:t>
            </a:r>
          </a:p>
        </p:txBody>
      </p:sp>
      <p:sp>
        <p:nvSpPr>
          <p:cNvPr id="5" name="Rectangle 4">
            <a:extLst>
              <a:ext uri="{FF2B5EF4-FFF2-40B4-BE49-F238E27FC236}">
                <a16:creationId xmlns:a16="http://schemas.microsoft.com/office/drawing/2014/main" id="{36F99DCE-24E7-47BB-A58A-997355433A22}"/>
              </a:ext>
            </a:extLst>
          </p:cNvPr>
          <p:cNvSpPr/>
          <p:nvPr/>
        </p:nvSpPr>
        <p:spPr>
          <a:xfrm>
            <a:off x="0" y="1"/>
            <a:ext cx="9144000" cy="135660"/>
          </a:xfrm>
          <a:prstGeom prst="rect">
            <a:avLst/>
          </a:prstGeom>
          <a:gradFill flip="none" rotWithShape="1">
            <a:gsLst>
              <a:gs pos="100000">
                <a:srgbClr val="003469"/>
              </a:gs>
              <a:gs pos="100000">
                <a:srgbClr val="71CFE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ato" panose="020F0502020204030203" pitchFamily="34" charset="0"/>
            </a:endParaRPr>
          </a:p>
        </p:txBody>
      </p:sp>
      <p:sp>
        <p:nvSpPr>
          <p:cNvPr id="6" name="TextBox 5">
            <a:extLst>
              <a:ext uri="{FF2B5EF4-FFF2-40B4-BE49-F238E27FC236}">
                <a16:creationId xmlns:a16="http://schemas.microsoft.com/office/drawing/2014/main" id="{15CAC324-AE8B-463D-BF88-D08576D5EF25}"/>
              </a:ext>
            </a:extLst>
          </p:cNvPr>
          <p:cNvSpPr txBox="1"/>
          <p:nvPr/>
        </p:nvSpPr>
        <p:spPr>
          <a:xfrm>
            <a:off x="542925" y="6115015"/>
            <a:ext cx="4469822" cy="503664"/>
          </a:xfrm>
          <a:prstGeom prst="rect">
            <a:avLst/>
          </a:prstGeom>
          <a:noFill/>
        </p:spPr>
        <p:txBody>
          <a:bodyPr wrap="square" rtlCol="0">
            <a:spAutoFit/>
          </a:bodyPr>
          <a:lstStyle/>
          <a:p>
            <a:pPr>
              <a:lnSpc>
                <a:spcPts val="1733"/>
              </a:lnSpc>
              <a:defRPr/>
            </a:pPr>
            <a:r>
              <a:rPr lang="en-US" sz="900" dirty="0">
                <a:solidFill>
                  <a:srgbClr val="5B9BD5"/>
                </a:solidFill>
                <a:latin typeface="Lato" panose="020F0502020204030203" pitchFamily="34" charset="0"/>
                <a:ea typeface="Lato" charset="0"/>
                <a:cs typeface="Lato" charset="0"/>
              </a:rPr>
              <a:t>For more information:</a:t>
            </a:r>
          </a:p>
          <a:p>
            <a:pPr>
              <a:lnSpc>
                <a:spcPts val="1733"/>
              </a:lnSpc>
              <a:defRPr/>
            </a:pPr>
            <a:r>
              <a:rPr lang="en-US" sz="900" dirty="0">
                <a:solidFill>
                  <a:srgbClr val="5B9BD5"/>
                </a:solidFill>
                <a:latin typeface="Lato" panose="020F0502020204030203" pitchFamily="34" charset="0"/>
                <a:ea typeface="Lato" charset="0"/>
                <a:cs typeface="Lato" charset="0"/>
              </a:rPr>
              <a:t>info@tourismeconomics.com </a:t>
            </a:r>
          </a:p>
        </p:txBody>
      </p:sp>
      <p:sp>
        <p:nvSpPr>
          <p:cNvPr id="9" name="7 CuadroTexto">
            <a:extLst>
              <a:ext uri="{FF2B5EF4-FFF2-40B4-BE49-F238E27FC236}">
                <a16:creationId xmlns:a16="http://schemas.microsoft.com/office/drawing/2014/main" id="{2DDB9CD5-992D-4765-A429-2D9A770DFE7B}"/>
              </a:ext>
            </a:extLst>
          </p:cNvPr>
          <p:cNvSpPr txBox="1"/>
          <p:nvPr/>
        </p:nvSpPr>
        <p:spPr>
          <a:xfrm>
            <a:off x="538162" y="1307225"/>
            <a:ext cx="7192127" cy="4553554"/>
          </a:xfrm>
          <a:prstGeom prst="rect">
            <a:avLst/>
          </a:prstGeom>
          <a:noFill/>
        </p:spPr>
        <p:txBody>
          <a:bodyPr wrap="square">
            <a:spAutoFit/>
          </a:bodyPr>
          <a:lstStyle/>
          <a:p>
            <a:pPr>
              <a:lnSpc>
                <a:spcPts val="1700"/>
              </a:lnSpc>
              <a:defRPr/>
            </a:pPr>
            <a:r>
              <a:rPr lang="en-US" sz="1000" dirty="0">
                <a:latin typeface="Lato" panose="020F0502020204030203" pitchFamily="34" charset="0"/>
                <a:ea typeface="Lato" charset="0"/>
                <a:cs typeface="Lato" charset="0"/>
              </a:rPr>
              <a:t>Tourism Economics is an Oxford Economics company with a singular objective: combine an understanding of the travel sector with proven economic tools to answer the most important questions facing our clients. More than 500 companies, associations, and destination work with Tourism Economics every year as a research partner. We bring decades of experience to every engagement to help our clients make better marketing, investment, and policy decisions. Our team of highly-specialized economists deliver:</a:t>
            </a:r>
          </a:p>
          <a:p>
            <a:pPr marL="628650" lvl="1" indent="-171450">
              <a:lnSpc>
                <a:spcPts val="1700"/>
              </a:lnSpc>
              <a:buFont typeface="Arial" panose="020B0604020202020204" pitchFamily="34" charset="0"/>
              <a:buChar char="•"/>
              <a:defRPr/>
            </a:pPr>
            <a:r>
              <a:rPr lang="en-US" sz="1000" dirty="0">
                <a:latin typeface="Lato" panose="020F0502020204030203" pitchFamily="34" charset="0"/>
                <a:ea typeface="Lato" charset="0"/>
                <a:cs typeface="Lato" charset="0"/>
              </a:rPr>
              <a:t>Global travel data-sets with the broadest set of country, city, and state coverage available</a:t>
            </a:r>
          </a:p>
          <a:p>
            <a:pPr marL="628650" lvl="1" indent="-171450">
              <a:lnSpc>
                <a:spcPts val="1700"/>
              </a:lnSpc>
              <a:buFont typeface="Arial" panose="020B0604020202020204" pitchFamily="34" charset="0"/>
              <a:buChar char="•"/>
              <a:defRPr/>
            </a:pPr>
            <a:r>
              <a:rPr lang="en-US" sz="1000" dirty="0">
                <a:latin typeface="Lato" panose="020F0502020204030203" pitchFamily="34" charset="0"/>
                <a:ea typeface="Lato" charset="0"/>
                <a:cs typeface="Lato" charset="0"/>
              </a:rPr>
              <a:t>Travel forecasts that are directly linked to the economic and demographic outlook for origins and destinations</a:t>
            </a:r>
          </a:p>
          <a:p>
            <a:pPr marL="628650" lvl="1" indent="-171450">
              <a:lnSpc>
                <a:spcPts val="1700"/>
              </a:lnSpc>
              <a:buFont typeface="Arial" panose="020B0604020202020204" pitchFamily="34" charset="0"/>
              <a:buChar char="•"/>
              <a:defRPr/>
            </a:pPr>
            <a:r>
              <a:rPr lang="en-US" sz="1000" dirty="0">
                <a:latin typeface="Lato" panose="020F0502020204030203" pitchFamily="34" charset="0"/>
                <a:ea typeface="Lato" charset="0"/>
                <a:cs typeface="Lato" charset="0"/>
              </a:rPr>
              <a:t>Economic impact analysis that highlights the value of visitors, events, developments, and industry segments</a:t>
            </a:r>
          </a:p>
          <a:p>
            <a:pPr marL="628650" lvl="1" indent="-171450">
              <a:lnSpc>
                <a:spcPts val="1700"/>
              </a:lnSpc>
              <a:buFont typeface="Arial" panose="020B0604020202020204" pitchFamily="34" charset="0"/>
              <a:buChar char="•"/>
              <a:defRPr/>
            </a:pPr>
            <a:r>
              <a:rPr lang="en-US" sz="1000" dirty="0">
                <a:latin typeface="Lato" panose="020F0502020204030203" pitchFamily="34" charset="0"/>
                <a:ea typeface="Lato" charset="0"/>
                <a:cs typeface="Lato" charset="0"/>
              </a:rPr>
              <a:t>Policy analysis that informs critical funding, taxation, and travel facilitation decisions</a:t>
            </a:r>
          </a:p>
          <a:p>
            <a:pPr marL="628650" lvl="1" indent="-171450">
              <a:lnSpc>
                <a:spcPts val="1700"/>
              </a:lnSpc>
              <a:buFont typeface="Arial" panose="020B0604020202020204" pitchFamily="34" charset="0"/>
              <a:buChar char="•"/>
              <a:defRPr/>
            </a:pPr>
            <a:r>
              <a:rPr lang="en-US" sz="1000" dirty="0">
                <a:latin typeface="Lato" panose="020F0502020204030203" pitchFamily="34" charset="0"/>
                <a:ea typeface="Lato" charset="0"/>
                <a:cs typeface="Lato" charset="0"/>
              </a:rPr>
              <a:t>Market assessments that define market allocation and investment decisions</a:t>
            </a:r>
          </a:p>
          <a:p>
            <a:pPr>
              <a:lnSpc>
                <a:spcPts val="500"/>
              </a:lnSpc>
              <a:defRPr/>
            </a:pPr>
            <a:endParaRPr lang="en-US" sz="1000" dirty="0">
              <a:latin typeface="Lato" panose="020F0502020204030203" pitchFamily="34" charset="0"/>
              <a:ea typeface="Lato" charset="0"/>
              <a:cs typeface="Lato" charset="0"/>
            </a:endParaRPr>
          </a:p>
          <a:p>
            <a:pPr>
              <a:lnSpc>
                <a:spcPts val="1700"/>
              </a:lnSpc>
              <a:defRPr/>
            </a:pPr>
            <a:r>
              <a:rPr lang="en-US" sz="1000" dirty="0">
                <a:latin typeface="Lato" panose="020F0502020204030203" pitchFamily="34" charset="0"/>
                <a:ea typeface="Lato" charset="0"/>
                <a:cs typeface="Lato" charset="0"/>
              </a:rPr>
              <a:t>Tourism Economics operates out of regional headquarters in Philadelphia and Oxford, with offices in Belfast, Buenos Aires, Dubai, Frankfurt, and Ontario.</a:t>
            </a:r>
          </a:p>
          <a:p>
            <a:pPr>
              <a:lnSpc>
                <a:spcPts val="500"/>
              </a:lnSpc>
              <a:defRPr/>
            </a:pPr>
            <a:endParaRPr lang="en-US" sz="1000" dirty="0">
              <a:latin typeface="Lato" panose="020F0502020204030203" pitchFamily="34" charset="0"/>
              <a:ea typeface="Lato" charset="0"/>
              <a:cs typeface="Lato" charset="0"/>
            </a:endParaRPr>
          </a:p>
          <a:p>
            <a:pPr>
              <a:lnSpc>
                <a:spcPts val="1700"/>
              </a:lnSpc>
              <a:defRPr/>
            </a:pPr>
            <a:r>
              <a:rPr lang="en-US" sz="1000" dirty="0">
                <a:latin typeface="Lato" panose="020F0502020204030203" pitchFamily="34" charset="0"/>
              </a:rPr>
              <a:t>Oxford Economics is one of the world’s foremost independent global advisory firms, providing reports, forecasts and analytical tools on 200 countries, 100 industrial sectors and over 3,000 cities. Our best-of-class global economic and industry models and analytical tools give us an unparalleled ability to forecast external market trends and assess their economic, social and business impact. Headquartered in Oxford, England, with regional centers in London, New York, and Singapore, Oxford Economics has offices across the globe in Belfast, Chicago, Dubai, Miami, Milan, Paris, Philadelphia, San Francisco, and Washington DC, we employ over 250 full-time staff, including 150 professional economists, industry experts and business editors—one of the largest teams of macroeconomists and thought leadership specialists. </a:t>
            </a:r>
          </a:p>
          <a:p>
            <a:pPr>
              <a:lnSpc>
                <a:spcPts val="1700"/>
              </a:lnSpc>
              <a:spcAft>
                <a:spcPts val="500"/>
              </a:spcAft>
              <a:defRPr/>
            </a:pPr>
            <a:endParaRPr lang="en-US" sz="1000" dirty="0">
              <a:latin typeface="Lato" panose="020F0502020204030203" pitchFamily="34" charset="0"/>
              <a:ea typeface="Lato" charset="0"/>
              <a:cs typeface="Lato" charset="0"/>
            </a:endParaRPr>
          </a:p>
        </p:txBody>
      </p:sp>
    </p:spTree>
    <p:extLst>
      <p:ext uri="{BB962C8B-B14F-4D97-AF65-F5344CB8AC3E}">
        <p14:creationId xmlns:p14="http://schemas.microsoft.com/office/powerpoint/2010/main" val="371498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B8232244-4B99-46C6-9328-2EB9F6663DAB}"/>
              </a:ext>
            </a:extLst>
          </p:cNvPr>
          <p:cNvSpPr txBox="1"/>
          <p:nvPr/>
        </p:nvSpPr>
        <p:spPr>
          <a:xfrm>
            <a:off x="1026415" y="2395738"/>
            <a:ext cx="1849456" cy="290657"/>
          </a:xfrm>
          <a:prstGeom prst="rect">
            <a:avLst/>
          </a:prstGeom>
          <a:noFill/>
        </p:spPr>
        <p:txBody>
          <a:bodyPr wrap="square" rtlCol="0">
            <a:spAutoFit/>
          </a:bodyPr>
          <a:lstStyle/>
          <a:p>
            <a:pPr>
              <a:lnSpc>
                <a:spcPts val="1733"/>
              </a:lnSpc>
              <a:defRPr/>
            </a:pPr>
            <a:r>
              <a:rPr lang="en-US" sz="1200" b="1" dirty="0">
                <a:solidFill>
                  <a:schemeClr val="tx1">
                    <a:lumMod val="75000"/>
                    <a:lumOff val="25000"/>
                  </a:schemeClr>
                </a:solidFill>
                <a:latin typeface="Lato" charset="0"/>
                <a:ea typeface="Lato" charset="0"/>
                <a:cs typeface="Lato" charset="0"/>
              </a:rPr>
              <a:t>Visitor spending</a:t>
            </a:r>
            <a:endParaRPr lang="en-US" sz="1200" b="1" dirty="0">
              <a:solidFill>
                <a:schemeClr val="bg1">
                  <a:lumMod val="50000"/>
                </a:schemeClr>
              </a:solidFill>
              <a:latin typeface="Lato" charset="0"/>
              <a:ea typeface="Lato" charset="0"/>
              <a:cs typeface="Lato" charset="0"/>
            </a:endParaRPr>
          </a:p>
        </p:txBody>
      </p:sp>
      <p:sp>
        <p:nvSpPr>
          <p:cNvPr id="29" name="TextBox 28">
            <a:extLst>
              <a:ext uri="{FF2B5EF4-FFF2-40B4-BE49-F238E27FC236}">
                <a16:creationId xmlns:a16="http://schemas.microsoft.com/office/drawing/2014/main" id="{3A7FA554-C006-4D67-AA45-08798B2827B3}"/>
              </a:ext>
            </a:extLst>
          </p:cNvPr>
          <p:cNvSpPr txBox="1"/>
          <p:nvPr/>
        </p:nvSpPr>
        <p:spPr>
          <a:xfrm>
            <a:off x="1026414" y="2680837"/>
            <a:ext cx="2953512" cy="501163"/>
          </a:xfrm>
          <a:prstGeom prst="rect">
            <a:avLst/>
          </a:prstGeom>
          <a:noFill/>
        </p:spPr>
        <p:txBody>
          <a:bodyPr wrap="square" rtlCol="0">
            <a:spAutoFit/>
          </a:bodyPr>
          <a:lstStyle/>
          <a:p>
            <a:pPr>
              <a:lnSpc>
                <a:spcPts val="1733"/>
              </a:lnSpc>
              <a:defRPr/>
            </a:pPr>
            <a:r>
              <a:rPr lang="en-US" sz="1000" dirty="0">
                <a:latin typeface="Lato" charset="0"/>
                <a:ea typeface="Lato" charset="0"/>
                <a:cs typeface="Lato" charset="0"/>
              </a:rPr>
              <a:t>In 2019, </a:t>
            </a:r>
            <a:r>
              <a:rPr lang="en-US" sz="1000" dirty="0">
                <a:latin typeface="Lato" charset="0"/>
              </a:rPr>
              <a:t>visitor spending in Dane County reached $1.4 billion, an increase of 3.8%.</a:t>
            </a:r>
          </a:p>
        </p:txBody>
      </p:sp>
      <p:sp>
        <p:nvSpPr>
          <p:cNvPr id="35" name="TextBox 34">
            <a:extLst>
              <a:ext uri="{FF2B5EF4-FFF2-40B4-BE49-F238E27FC236}">
                <a16:creationId xmlns:a16="http://schemas.microsoft.com/office/drawing/2014/main" id="{4A20792E-F9CC-4911-B6A7-5562FAE72D8D}"/>
              </a:ext>
            </a:extLst>
          </p:cNvPr>
          <p:cNvSpPr txBox="1"/>
          <p:nvPr/>
        </p:nvSpPr>
        <p:spPr>
          <a:xfrm>
            <a:off x="1047747" y="5248371"/>
            <a:ext cx="2407733" cy="290657"/>
          </a:xfrm>
          <a:prstGeom prst="rect">
            <a:avLst/>
          </a:prstGeom>
          <a:noFill/>
        </p:spPr>
        <p:txBody>
          <a:bodyPr wrap="square" rtlCol="0">
            <a:spAutoFit/>
          </a:bodyPr>
          <a:lstStyle/>
          <a:p>
            <a:pPr>
              <a:lnSpc>
                <a:spcPts val="1733"/>
              </a:lnSpc>
              <a:defRPr/>
            </a:pPr>
            <a:r>
              <a:rPr lang="en-US" sz="1200" b="1" dirty="0">
                <a:solidFill>
                  <a:schemeClr val="tx1">
                    <a:lumMod val="75000"/>
                    <a:lumOff val="25000"/>
                  </a:schemeClr>
                </a:solidFill>
                <a:latin typeface="Lato" charset="0"/>
                <a:ea typeface="Lato" charset="0"/>
                <a:cs typeface="Lato" charset="0"/>
              </a:rPr>
              <a:t>Fiscal contributions</a:t>
            </a:r>
            <a:endParaRPr lang="en-US" sz="1200" b="1" dirty="0">
              <a:solidFill>
                <a:schemeClr val="bg1">
                  <a:lumMod val="50000"/>
                </a:schemeClr>
              </a:solidFill>
              <a:latin typeface="Lato" charset="0"/>
              <a:ea typeface="Lato" charset="0"/>
              <a:cs typeface="Lato" charset="0"/>
            </a:endParaRPr>
          </a:p>
        </p:txBody>
      </p:sp>
      <p:sp>
        <p:nvSpPr>
          <p:cNvPr id="36" name="TextBox 35">
            <a:extLst>
              <a:ext uri="{FF2B5EF4-FFF2-40B4-BE49-F238E27FC236}">
                <a16:creationId xmlns:a16="http://schemas.microsoft.com/office/drawing/2014/main" id="{BE9DDD9C-F9B2-4C7A-82C2-BC993AB45868}"/>
              </a:ext>
            </a:extLst>
          </p:cNvPr>
          <p:cNvSpPr txBox="1"/>
          <p:nvPr/>
        </p:nvSpPr>
        <p:spPr>
          <a:xfrm>
            <a:off x="1047748" y="5533470"/>
            <a:ext cx="2950378" cy="501163"/>
          </a:xfrm>
          <a:prstGeom prst="rect">
            <a:avLst/>
          </a:prstGeom>
          <a:noFill/>
        </p:spPr>
        <p:txBody>
          <a:bodyPr wrap="square" rtlCol="0">
            <a:spAutoFit/>
          </a:bodyPr>
          <a:lstStyle/>
          <a:p>
            <a:pPr>
              <a:lnSpc>
                <a:spcPts val="1733"/>
              </a:lnSpc>
              <a:defRPr/>
            </a:pPr>
            <a:r>
              <a:rPr lang="en-US" sz="1000" dirty="0">
                <a:latin typeface="Lato" charset="0"/>
                <a:ea typeface="Lato" charset="0"/>
                <a:cs typeface="Lato" charset="0"/>
              </a:rPr>
              <a:t>Visitors </a:t>
            </a:r>
            <a:r>
              <a:rPr lang="en-US" sz="1000" dirty="0">
                <a:latin typeface="Lato" charset="0"/>
              </a:rPr>
              <a:t>generated $172 million in state and local taxes in 2019.</a:t>
            </a:r>
          </a:p>
        </p:txBody>
      </p:sp>
      <p:sp>
        <p:nvSpPr>
          <p:cNvPr id="32" name="TextBox 31">
            <a:extLst>
              <a:ext uri="{FF2B5EF4-FFF2-40B4-BE49-F238E27FC236}">
                <a16:creationId xmlns:a16="http://schemas.microsoft.com/office/drawing/2014/main" id="{ADA76437-86E8-4BED-950E-59AE4B30FD08}"/>
              </a:ext>
            </a:extLst>
          </p:cNvPr>
          <p:cNvSpPr txBox="1"/>
          <p:nvPr/>
        </p:nvSpPr>
        <p:spPr>
          <a:xfrm>
            <a:off x="1121255" y="3774839"/>
            <a:ext cx="2407733" cy="290657"/>
          </a:xfrm>
          <a:prstGeom prst="rect">
            <a:avLst/>
          </a:prstGeom>
          <a:noFill/>
        </p:spPr>
        <p:txBody>
          <a:bodyPr wrap="square" rtlCol="0">
            <a:spAutoFit/>
          </a:bodyPr>
          <a:lstStyle/>
          <a:p>
            <a:pPr>
              <a:lnSpc>
                <a:spcPts val="1733"/>
              </a:lnSpc>
              <a:defRPr/>
            </a:pPr>
            <a:r>
              <a:rPr lang="en-US" sz="1200" b="1" dirty="0">
                <a:solidFill>
                  <a:schemeClr val="tx1">
                    <a:lumMod val="75000"/>
                    <a:lumOff val="25000"/>
                  </a:schemeClr>
                </a:solidFill>
                <a:latin typeface="Lato" charset="0"/>
                <a:ea typeface="Lato" charset="0"/>
                <a:cs typeface="Lato" charset="0"/>
              </a:rPr>
              <a:t>Employment generator</a:t>
            </a:r>
            <a:endParaRPr lang="en-US" sz="1200" b="1" dirty="0">
              <a:solidFill>
                <a:schemeClr val="bg1">
                  <a:lumMod val="50000"/>
                </a:schemeClr>
              </a:solidFill>
              <a:latin typeface="Lato" charset="0"/>
              <a:ea typeface="Lato" charset="0"/>
              <a:cs typeface="Lato" charset="0"/>
            </a:endParaRPr>
          </a:p>
        </p:txBody>
      </p:sp>
      <p:sp>
        <p:nvSpPr>
          <p:cNvPr id="33" name="TextBox 32">
            <a:extLst>
              <a:ext uri="{FF2B5EF4-FFF2-40B4-BE49-F238E27FC236}">
                <a16:creationId xmlns:a16="http://schemas.microsoft.com/office/drawing/2014/main" id="{5D9B55B3-B43B-4E8A-8202-3C6B0E145688}"/>
              </a:ext>
            </a:extLst>
          </p:cNvPr>
          <p:cNvSpPr txBox="1"/>
          <p:nvPr/>
        </p:nvSpPr>
        <p:spPr>
          <a:xfrm>
            <a:off x="1109380" y="4059938"/>
            <a:ext cx="2832886" cy="719171"/>
          </a:xfrm>
          <a:prstGeom prst="rect">
            <a:avLst/>
          </a:prstGeom>
          <a:noFill/>
        </p:spPr>
        <p:txBody>
          <a:bodyPr wrap="square" rtlCol="0">
            <a:spAutoFit/>
          </a:bodyPr>
          <a:lstStyle/>
          <a:p>
            <a:pPr>
              <a:lnSpc>
                <a:spcPts val="1733"/>
              </a:lnSpc>
              <a:defRPr/>
            </a:pPr>
            <a:r>
              <a:rPr lang="en-US" sz="1000" dirty="0">
                <a:latin typeface="Lato" charset="0"/>
                <a:cs typeface="Lato" charset="0"/>
              </a:rPr>
              <a:t>Employment  directly supported by visitor spending neared 15,500 in 2019, increasing by 315 jobs.</a:t>
            </a:r>
            <a:endParaRPr lang="en-US" sz="1000" dirty="0">
              <a:latin typeface="Lato" charset="0"/>
            </a:endParaRPr>
          </a:p>
        </p:txBody>
      </p:sp>
      <p:grpSp>
        <p:nvGrpSpPr>
          <p:cNvPr id="51" name="Group 50">
            <a:extLst>
              <a:ext uri="{FF2B5EF4-FFF2-40B4-BE49-F238E27FC236}">
                <a16:creationId xmlns:a16="http://schemas.microsoft.com/office/drawing/2014/main" id="{2E581765-B231-4195-BC67-E248F243F5F9}"/>
              </a:ext>
            </a:extLst>
          </p:cNvPr>
          <p:cNvGrpSpPr>
            <a:grpSpLocks noChangeAspect="1"/>
          </p:cNvGrpSpPr>
          <p:nvPr/>
        </p:nvGrpSpPr>
        <p:grpSpPr>
          <a:xfrm>
            <a:off x="477816" y="2636793"/>
            <a:ext cx="302269" cy="351959"/>
            <a:chOff x="5924550" y="2016125"/>
            <a:chExt cx="2211388" cy="2574925"/>
          </a:xfrm>
          <a:solidFill>
            <a:schemeClr val="bg1"/>
          </a:solidFill>
        </p:grpSpPr>
        <p:sp>
          <p:nvSpPr>
            <p:cNvPr id="52" name="Freeform 6">
              <a:extLst>
                <a:ext uri="{FF2B5EF4-FFF2-40B4-BE49-F238E27FC236}">
                  <a16:creationId xmlns:a16="http://schemas.microsoft.com/office/drawing/2014/main" id="{1FECD11A-77D0-4205-9F15-13747D4A5526}"/>
                </a:ext>
              </a:extLst>
            </p:cNvPr>
            <p:cNvSpPr>
              <a:spLocks noChangeArrowheads="1"/>
            </p:cNvSpPr>
            <p:nvPr/>
          </p:nvSpPr>
          <p:spPr bwMode="auto">
            <a:xfrm>
              <a:off x="6745288" y="3155950"/>
              <a:ext cx="598487" cy="1082675"/>
            </a:xfrm>
            <a:custGeom>
              <a:avLst/>
              <a:gdLst>
                <a:gd name="T0" fmla="*/ 1034 w 1662"/>
                <a:gd name="T1" fmla="*/ 1322 h 3008"/>
                <a:gd name="T2" fmla="*/ 625 w 1662"/>
                <a:gd name="T3" fmla="*/ 1322 h 3008"/>
                <a:gd name="T4" fmla="*/ 356 w 1662"/>
                <a:gd name="T5" fmla="*/ 1053 h 3008"/>
                <a:gd name="T6" fmla="*/ 625 w 1662"/>
                <a:gd name="T7" fmla="*/ 784 h 3008"/>
                <a:gd name="T8" fmla="*/ 1345 w 1662"/>
                <a:gd name="T9" fmla="*/ 784 h 3008"/>
                <a:gd name="T10" fmla="*/ 1523 w 1662"/>
                <a:gd name="T11" fmla="*/ 606 h 3008"/>
                <a:gd name="T12" fmla="*/ 1345 w 1662"/>
                <a:gd name="T13" fmla="*/ 427 h 3008"/>
                <a:gd name="T14" fmla="*/ 1008 w 1662"/>
                <a:gd name="T15" fmla="*/ 427 h 3008"/>
                <a:gd name="T16" fmla="*/ 1008 w 1662"/>
                <a:gd name="T17" fmla="*/ 179 h 3008"/>
                <a:gd name="T18" fmla="*/ 829 w 1662"/>
                <a:gd name="T19" fmla="*/ 0 h 3008"/>
                <a:gd name="T20" fmla="*/ 651 w 1662"/>
                <a:gd name="T21" fmla="*/ 179 h 3008"/>
                <a:gd name="T22" fmla="*/ 651 w 1662"/>
                <a:gd name="T23" fmla="*/ 427 h 3008"/>
                <a:gd name="T24" fmla="*/ 625 w 1662"/>
                <a:gd name="T25" fmla="*/ 427 h 3008"/>
                <a:gd name="T26" fmla="*/ 0 w 1662"/>
                <a:gd name="T27" fmla="*/ 1053 h 3008"/>
                <a:gd name="T28" fmla="*/ 625 w 1662"/>
                <a:gd name="T29" fmla="*/ 1679 h 3008"/>
                <a:gd name="T30" fmla="*/ 1034 w 1662"/>
                <a:gd name="T31" fmla="*/ 1679 h 3008"/>
                <a:gd name="T32" fmla="*/ 1304 w 1662"/>
                <a:gd name="T33" fmla="*/ 1949 h 3008"/>
                <a:gd name="T34" fmla="*/ 1034 w 1662"/>
                <a:gd name="T35" fmla="*/ 2217 h 3008"/>
                <a:gd name="T36" fmla="*/ 301 w 1662"/>
                <a:gd name="T37" fmla="*/ 2217 h 3008"/>
                <a:gd name="T38" fmla="*/ 123 w 1662"/>
                <a:gd name="T39" fmla="*/ 2396 h 3008"/>
                <a:gd name="T40" fmla="*/ 301 w 1662"/>
                <a:gd name="T41" fmla="*/ 2574 h 3008"/>
                <a:gd name="T42" fmla="*/ 653 w 1662"/>
                <a:gd name="T43" fmla="*/ 2574 h 3008"/>
                <a:gd name="T44" fmla="*/ 653 w 1662"/>
                <a:gd name="T45" fmla="*/ 2828 h 3008"/>
                <a:gd name="T46" fmla="*/ 831 w 1662"/>
                <a:gd name="T47" fmla="*/ 3007 h 3008"/>
                <a:gd name="T48" fmla="*/ 1009 w 1662"/>
                <a:gd name="T49" fmla="*/ 2828 h 3008"/>
                <a:gd name="T50" fmla="*/ 1009 w 1662"/>
                <a:gd name="T51" fmla="*/ 2574 h 3008"/>
                <a:gd name="T52" fmla="*/ 1039 w 1662"/>
                <a:gd name="T53" fmla="*/ 2574 h 3008"/>
                <a:gd name="T54" fmla="*/ 1044 w 1662"/>
                <a:gd name="T55" fmla="*/ 2574 h 3008"/>
                <a:gd name="T56" fmla="*/ 1661 w 1662"/>
                <a:gd name="T57" fmla="*/ 1949 h 3008"/>
                <a:gd name="T58" fmla="*/ 1034 w 1662"/>
                <a:gd name="T59" fmla="*/ 1322 h 3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2" h="3008">
                  <a:moveTo>
                    <a:pt x="1034" y="1322"/>
                  </a:moveTo>
                  <a:lnTo>
                    <a:pt x="625" y="1322"/>
                  </a:lnTo>
                  <a:cubicBezTo>
                    <a:pt x="476" y="1322"/>
                    <a:pt x="356" y="1201"/>
                    <a:pt x="356" y="1053"/>
                  </a:cubicBezTo>
                  <a:cubicBezTo>
                    <a:pt x="356" y="904"/>
                    <a:pt x="476" y="784"/>
                    <a:pt x="625" y="784"/>
                  </a:cubicBezTo>
                  <a:lnTo>
                    <a:pt x="1345" y="784"/>
                  </a:lnTo>
                  <a:cubicBezTo>
                    <a:pt x="1443" y="784"/>
                    <a:pt x="1523" y="704"/>
                    <a:pt x="1523" y="606"/>
                  </a:cubicBezTo>
                  <a:cubicBezTo>
                    <a:pt x="1523" y="508"/>
                    <a:pt x="1443" y="427"/>
                    <a:pt x="1345" y="427"/>
                  </a:cubicBezTo>
                  <a:lnTo>
                    <a:pt x="1008" y="427"/>
                  </a:lnTo>
                  <a:lnTo>
                    <a:pt x="1008" y="179"/>
                  </a:lnTo>
                  <a:cubicBezTo>
                    <a:pt x="1008" y="81"/>
                    <a:pt x="927" y="0"/>
                    <a:pt x="829" y="0"/>
                  </a:cubicBezTo>
                  <a:cubicBezTo>
                    <a:pt x="731" y="0"/>
                    <a:pt x="651" y="81"/>
                    <a:pt x="651" y="179"/>
                  </a:cubicBezTo>
                  <a:lnTo>
                    <a:pt x="651" y="427"/>
                  </a:lnTo>
                  <a:lnTo>
                    <a:pt x="625" y="427"/>
                  </a:lnTo>
                  <a:cubicBezTo>
                    <a:pt x="280" y="427"/>
                    <a:pt x="0" y="708"/>
                    <a:pt x="0" y="1053"/>
                  </a:cubicBezTo>
                  <a:cubicBezTo>
                    <a:pt x="0" y="1398"/>
                    <a:pt x="280" y="1679"/>
                    <a:pt x="625" y="1679"/>
                  </a:cubicBezTo>
                  <a:lnTo>
                    <a:pt x="1034" y="1679"/>
                  </a:lnTo>
                  <a:cubicBezTo>
                    <a:pt x="1183" y="1679"/>
                    <a:pt x="1304" y="1800"/>
                    <a:pt x="1304" y="1949"/>
                  </a:cubicBezTo>
                  <a:cubicBezTo>
                    <a:pt x="1304" y="2097"/>
                    <a:pt x="1183" y="2217"/>
                    <a:pt x="1034" y="2217"/>
                  </a:cubicBezTo>
                  <a:lnTo>
                    <a:pt x="301" y="2217"/>
                  </a:lnTo>
                  <a:cubicBezTo>
                    <a:pt x="203" y="2217"/>
                    <a:pt x="123" y="2298"/>
                    <a:pt x="123" y="2396"/>
                  </a:cubicBezTo>
                  <a:cubicBezTo>
                    <a:pt x="123" y="2494"/>
                    <a:pt x="203" y="2574"/>
                    <a:pt x="301" y="2574"/>
                  </a:cubicBezTo>
                  <a:lnTo>
                    <a:pt x="653" y="2574"/>
                  </a:lnTo>
                  <a:lnTo>
                    <a:pt x="653" y="2828"/>
                  </a:lnTo>
                  <a:cubicBezTo>
                    <a:pt x="653" y="2926"/>
                    <a:pt x="733" y="3007"/>
                    <a:pt x="831" y="3007"/>
                  </a:cubicBezTo>
                  <a:cubicBezTo>
                    <a:pt x="929" y="3007"/>
                    <a:pt x="1009" y="2926"/>
                    <a:pt x="1009" y="2828"/>
                  </a:cubicBezTo>
                  <a:lnTo>
                    <a:pt x="1009" y="2574"/>
                  </a:lnTo>
                  <a:lnTo>
                    <a:pt x="1039" y="2574"/>
                  </a:lnTo>
                  <a:cubicBezTo>
                    <a:pt x="1040" y="2574"/>
                    <a:pt x="1042" y="2574"/>
                    <a:pt x="1044" y="2574"/>
                  </a:cubicBezTo>
                  <a:cubicBezTo>
                    <a:pt x="1386" y="2570"/>
                    <a:pt x="1661" y="2291"/>
                    <a:pt x="1661" y="1949"/>
                  </a:cubicBezTo>
                  <a:cubicBezTo>
                    <a:pt x="1661" y="1604"/>
                    <a:pt x="1379" y="1322"/>
                    <a:pt x="1034" y="132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53" name="Freeform 7">
              <a:extLst>
                <a:ext uri="{FF2B5EF4-FFF2-40B4-BE49-F238E27FC236}">
                  <a16:creationId xmlns:a16="http://schemas.microsoft.com/office/drawing/2014/main" id="{607CDD1D-27EF-42FB-B79A-D9830C420C99}"/>
                </a:ext>
              </a:extLst>
            </p:cNvPr>
            <p:cNvSpPr>
              <a:spLocks noChangeArrowheads="1"/>
            </p:cNvSpPr>
            <p:nvPr/>
          </p:nvSpPr>
          <p:spPr bwMode="auto">
            <a:xfrm>
              <a:off x="5924550" y="2016125"/>
              <a:ext cx="2211388" cy="2574925"/>
            </a:xfrm>
            <a:custGeom>
              <a:avLst/>
              <a:gdLst>
                <a:gd name="T0" fmla="*/ 5789 w 6144"/>
                <a:gd name="T1" fmla="*/ 4084 h 7152"/>
                <a:gd name="T2" fmla="*/ 5017 w 6144"/>
                <a:gd name="T3" fmla="*/ 2844 h 7152"/>
                <a:gd name="T4" fmla="*/ 4026 w 6144"/>
                <a:gd name="T5" fmla="*/ 1903 h 7152"/>
                <a:gd name="T6" fmla="*/ 4784 w 6144"/>
                <a:gd name="T7" fmla="*/ 496 h 7152"/>
                <a:gd name="T8" fmla="*/ 4752 w 6144"/>
                <a:gd name="T9" fmla="*/ 285 h 7152"/>
                <a:gd name="T10" fmla="*/ 4115 w 6144"/>
                <a:gd name="T11" fmla="*/ 0 h 7152"/>
                <a:gd name="T12" fmla="*/ 3538 w 6144"/>
                <a:gd name="T13" fmla="*/ 151 h 7152"/>
                <a:gd name="T14" fmla="*/ 3176 w 6144"/>
                <a:gd name="T15" fmla="*/ 260 h 7152"/>
                <a:gd name="T16" fmla="*/ 3091 w 6144"/>
                <a:gd name="T17" fmla="*/ 244 h 7152"/>
                <a:gd name="T18" fmla="*/ 2201 w 6144"/>
                <a:gd name="T19" fmla="*/ 35 h 7152"/>
                <a:gd name="T20" fmla="*/ 1306 w 6144"/>
                <a:gd name="T21" fmla="*/ 455 h 7152"/>
                <a:gd name="T22" fmla="*/ 1286 w 6144"/>
                <a:gd name="T23" fmla="*/ 678 h 7152"/>
                <a:gd name="T24" fmla="*/ 2103 w 6144"/>
                <a:gd name="T25" fmla="*/ 1913 h 7152"/>
                <a:gd name="T26" fmla="*/ 1126 w 6144"/>
                <a:gd name="T27" fmla="*/ 2844 h 7152"/>
                <a:gd name="T28" fmla="*/ 354 w 6144"/>
                <a:gd name="T29" fmla="*/ 4084 h 7152"/>
                <a:gd name="T30" fmla="*/ 0 w 6144"/>
                <a:gd name="T31" fmla="*/ 5767 h 7152"/>
                <a:gd name="T32" fmla="*/ 1384 w 6144"/>
                <a:gd name="T33" fmla="*/ 7151 h 7152"/>
                <a:gd name="T34" fmla="*/ 4759 w 6144"/>
                <a:gd name="T35" fmla="*/ 7151 h 7152"/>
                <a:gd name="T36" fmla="*/ 6143 w 6144"/>
                <a:gd name="T37" fmla="*/ 5767 h 7152"/>
                <a:gd name="T38" fmla="*/ 5789 w 6144"/>
                <a:gd name="T39" fmla="*/ 4084 h 7152"/>
                <a:gd name="T40" fmla="*/ 1666 w 6144"/>
                <a:gd name="T41" fmla="*/ 603 h 7152"/>
                <a:gd name="T42" fmla="*/ 2201 w 6144"/>
                <a:gd name="T43" fmla="*/ 389 h 7152"/>
                <a:gd name="T44" fmla="*/ 2967 w 6144"/>
                <a:gd name="T45" fmla="*/ 578 h 7152"/>
                <a:gd name="T46" fmla="*/ 3174 w 6144"/>
                <a:gd name="T47" fmla="*/ 614 h 7152"/>
                <a:gd name="T48" fmla="*/ 3674 w 6144"/>
                <a:gd name="T49" fmla="*/ 478 h 7152"/>
                <a:gd name="T50" fmla="*/ 4114 w 6144"/>
                <a:gd name="T51" fmla="*/ 354 h 7152"/>
                <a:gd name="T52" fmla="*/ 4400 w 6144"/>
                <a:gd name="T53" fmla="*/ 452 h 7152"/>
                <a:gd name="T54" fmla="*/ 3687 w 6144"/>
                <a:gd name="T55" fmla="*/ 1778 h 7152"/>
                <a:gd name="T56" fmla="*/ 2444 w 6144"/>
                <a:gd name="T57" fmla="*/ 1778 h 7152"/>
                <a:gd name="T58" fmla="*/ 1666 w 6144"/>
                <a:gd name="T59" fmla="*/ 603 h 7152"/>
                <a:gd name="T60" fmla="*/ 4759 w 6144"/>
                <a:gd name="T61" fmla="*/ 6794 h 7152"/>
                <a:gd name="T62" fmla="*/ 1384 w 6144"/>
                <a:gd name="T63" fmla="*/ 6794 h 7152"/>
                <a:gd name="T64" fmla="*/ 357 w 6144"/>
                <a:gd name="T65" fmla="*/ 5767 h 7152"/>
                <a:gd name="T66" fmla="*/ 1393 w 6144"/>
                <a:gd name="T67" fmla="*/ 3080 h 7152"/>
                <a:gd name="T68" fmla="*/ 2402 w 6144"/>
                <a:gd name="T69" fmla="*/ 2134 h 7152"/>
                <a:gd name="T70" fmla="*/ 3738 w 6144"/>
                <a:gd name="T71" fmla="*/ 2134 h 7152"/>
                <a:gd name="T72" fmla="*/ 4747 w 6144"/>
                <a:gd name="T73" fmla="*/ 3080 h 7152"/>
                <a:gd name="T74" fmla="*/ 5783 w 6144"/>
                <a:gd name="T75" fmla="*/ 5767 h 7152"/>
                <a:gd name="T76" fmla="*/ 4759 w 6144"/>
                <a:gd name="T77" fmla="*/ 6794 h 7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44" h="7152">
                  <a:moveTo>
                    <a:pt x="5789" y="4084"/>
                  </a:moveTo>
                  <a:cubicBezTo>
                    <a:pt x="5602" y="3653"/>
                    <a:pt x="5344" y="3235"/>
                    <a:pt x="5017" y="2844"/>
                  </a:cubicBezTo>
                  <a:cubicBezTo>
                    <a:pt x="4621" y="2368"/>
                    <a:pt x="4227" y="2050"/>
                    <a:pt x="4026" y="1903"/>
                  </a:cubicBezTo>
                  <a:lnTo>
                    <a:pt x="4784" y="496"/>
                  </a:lnTo>
                  <a:cubicBezTo>
                    <a:pt x="4822" y="426"/>
                    <a:pt x="4809" y="340"/>
                    <a:pt x="4752" y="285"/>
                  </a:cubicBezTo>
                  <a:cubicBezTo>
                    <a:pt x="4555" y="93"/>
                    <a:pt x="4347" y="0"/>
                    <a:pt x="4115" y="0"/>
                  </a:cubicBezTo>
                  <a:cubicBezTo>
                    <a:pt x="3903" y="0"/>
                    <a:pt x="3708" y="80"/>
                    <a:pt x="3538" y="151"/>
                  </a:cubicBezTo>
                  <a:cubicBezTo>
                    <a:pt x="3405" y="206"/>
                    <a:pt x="3278" y="260"/>
                    <a:pt x="3176" y="260"/>
                  </a:cubicBezTo>
                  <a:cubicBezTo>
                    <a:pt x="3145" y="260"/>
                    <a:pt x="3117" y="255"/>
                    <a:pt x="3091" y="244"/>
                  </a:cubicBezTo>
                  <a:cubicBezTo>
                    <a:pt x="2737" y="115"/>
                    <a:pt x="2465" y="35"/>
                    <a:pt x="2201" y="35"/>
                  </a:cubicBezTo>
                  <a:cubicBezTo>
                    <a:pt x="1869" y="35"/>
                    <a:pt x="1584" y="169"/>
                    <a:pt x="1306" y="455"/>
                  </a:cubicBezTo>
                  <a:cubicBezTo>
                    <a:pt x="1249" y="514"/>
                    <a:pt x="1239" y="607"/>
                    <a:pt x="1286" y="678"/>
                  </a:cubicBezTo>
                  <a:lnTo>
                    <a:pt x="2103" y="1913"/>
                  </a:lnTo>
                  <a:cubicBezTo>
                    <a:pt x="1901" y="2063"/>
                    <a:pt x="1515" y="2378"/>
                    <a:pt x="1126" y="2844"/>
                  </a:cubicBezTo>
                  <a:cubicBezTo>
                    <a:pt x="801" y="3235"/>
                    <a:pt x="541" y="3653"/>
                    <a:pt x="354" y="4084"/>
                  </a:cubicBezTo>
                  <a:cubicBezTo>
                    <a:pt x="118" y="4626"/>
                    <a:pt x="0" y="5193"/>
                    <a:pt x="0" y="5767"/>
                  </a:cubicBezTo>
                  <a:cubicBezTo>
                    <a:pt x="0" y="6530"/>
                    <a:pt x="621" y="7151"/>
                    <a:pt x="1384" y="7151"/>
                  </a:cubicBezTo>
                  <a:lnTo>
                    <a:pt x="4759" y="7151"/>
                  </a:lnTo>
                  <a:cubicBezTo>
                    <a:pt x="5522" y="7151"/>
                    <a:pt x="6143" y="6530"/>
                    <a:pt x="6143" y="5767"/>
                  </a:cubicBezTo>
                  <a:cubicBezTo>
                    <a:pt x="6143" y="5193"/>
                    <a:pt x="6025" y="4626"/>
                    <a:pt x="5789" y="4084"/>
                  </a:cubicBezTo>
                  <a:close/>
                  <a:moveTo>
                    <a:pt x="1666" y="603"/>
                  </a:moveTo>
                  <a:cubicBezTo>
                    <a:pt x="1839" y="455"/>
                    <a:pt x="2004" y="389"/>
                    <a:pt x="2201" y="389"/>
                  </a:cubicBezTo>
                  <a:cubicBezTo>
                    <a:pt x="2412" y="389"/>
                    <a:pt x="2651" y="460"/>
                    <a:pt x="2967" y="578"/>
                  </a:cubicBezTo>
                  <a:cubicBezTo>
                    <a:pt x="3033" y="602"/>
                    <a:pt x="3103" y="614"/>
                    <a:pt x="3174" y="614"/>
                  </a:cubicBezTo>
                  <a:cubicBezTo>
                    <a:pt x="3348" y="614"/>
                    <a:pt x="3515" y="545"/>
                    <a:pt x="3674" y="478"/>
                  </a:cubicBezTo>
                  <a:cubicBezTo>
                    <a:pt x="3827" y="414"/>
                    <a:pt x="3973" y="354"/>
                    <a:pt x="4114" y="354"/>
                  </a:cubicBezTo>
                  <a:cubicBezTo>
                    <a:pt x="4182" y="354"/>
                    <a:pt x="4279" y="365"/>
                    <a:pt x="4400" y="452"/>
                  </a:cubicBezTo>
                  <a:lnTo>
                    <a:pt x="3687" y="1778"/>
                  </a:lnTo>
                  <a:lnTo>
                    <a:pt x="2444" y="1778"/>
                  </a:lnTo>
                  <a:lnTo>
                    <a:pt x="1666" y="603"/>
                  </a:lnTo>
                  <a:close/>
                  <a:moveTo>
                    <a:pt x="4759" y="6794"/>
                  </a:moveTo>
                  <a:lnTo>
                    <a:pt x="1384" y="6794"/>
                  </a:lnTo>
                  <a:cubicBezTo>
                    <a:pt x="817" y="6794"/>
                    <a:pt x="357" y="6334"/>
                    <a:pt x="357" y="5767"/>
                  </a:cubicBezTo>
                  <a:cubicBezTo>
                    <a:pt x="357" y="4814"/>
                    <a:pt x="706" y="3910"/>
                    <a:pt x="1393" y="3080"/>
                  </a:cubicBezTo>
                  <a:cubicBezTo>
                    <a:pt x="1827" y="2556"/>
                    <a:pt x="2268" y="2230"/>
                    <a:pt x="2402" y="2134"/>
                  </a:cubicBezTo>
                  <a:lnTo>
                    <a:pt x="3738" y="2134"/>
                  </a:lnTo>
                  <a:cubicBezTo>
                    <a:pt x="3873" y="2229"/>
                    <a:pt x="4313" y="2556"/>
                    <a:pt x="4747" y="3080"/>
                  </a:cubicBezTo>
                  <a:cubicBezTo>
                    <a:pt x="5436" y="3910"/>
                    <a:pt x="5783" y="4812"/>
                    <a:pt x="5783" y="5767"/>
                  </a:cubicBezTo>
                  <a:cubicBezTo>
                    <a:pt x="5786" y="6334"/>
                    <a:pt x="5326" y="6794"/>
                    <a:pt x="4759" y="679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grpSp>
      <p:sp>
        <p:nvSpPr>
          <p:cNvPr id="54" name="Freeform 18">
            <a:extLst>
              <a:ext uri="{FF2B5EF4-FFF2-40B4-BE49-F238E27FC236}">
                <a16:creationId xmlns:a16="http://schemas.microsoft.com/office/drawing/2014/main" id="{A984DE92-51A7-4BD6-82B7-C4CADB202988}"/>
              </a:ext>
            </a:extLst>
          </p:cNvPr>
          <p:cNvSpPr>
            <a:spLocks noChangeArrowheads="1"/>
          </p:cNvSpPr>
          <p:nvPr/>
        </p:nvSpPr>
        <p:spPr bwMode="auto">
          <a:xfrm>
            <a:off x="477816" y="4236946"/>
            <a:ext cx="283369" cy="283369"/>
          </a:xfrm>
          <a:custGeom>
            <a:avLst/>
            <a:gdLst>
              <a:gd name="T0" fmla="*/ 642 w 1050"/>
              <a:gd name="T1" fmla="*/ 0 h 1051"/>
              <a:gd name="T2" fmla="*/ 1049 w 1050"/>
              <a:gd name="T3" fmla="*/ 0 h 1051"/>
              <a:gd name="T4" fmla="*/ 1049 w 1050"/>
              <a:gd name="T5" fmla="*/ 407 h 1051"/>
              <a:gd name="T6" fmla="*/ 932 w 1050"/>
              <a:gd name="T7" fmla="*/ 407 h 1051"/>
              <a:gd name="T8" fmla="*/ 932 w 1050"/>
              <a:gd name="T9" fmla="*/ 200 h 1051"/>
              <a:gd name="T10" fmla="*/ 360 w 1050"/>
              <a:gd name="T11" fmla="*/ 771 h 1051"/>
              <a:gd name="T12" fmla="*/ 278 w 1050"/>
              <a:gd name="T13" fmla="*/ 689 h 1051"/>
              <a:gd name="T14" fmla="*/ 850 w 1050"/>
              <a:gd name="T15" fmla="*/ 118 h 1051"/>
              <a:gd name="T16" fmla="*/ 642 w 1050"/>
              <a:gd name="T17" fmla="*/ 118 h 1051"/>
              <a:gd name="T18" fmla="*/ 642 w 1050"/>
              <a:gd name="T19" fmla="*/ 0 h 1051"/>
              <a:gd name="T20" fmla="*/ 932 w 1050"/>
              <a:gd name="T21" fmla="*/ 932 h 1051"/>
              <a:gd name="T22" fmla="*/ 932 w 1050"/>
              <a:gd name="T23" fmla="*/ 525 h 1051"/>
              <a:gd name="T24" fmla="*/ 1049 w 1050"/>
              <a:gd name="T25" fmla="*/ 525 h 1051"/>
              <a:gd name="T26" fmla="*/ 1049 w 1050"/>
              <a:gd name="T27" fmla="*/ 932 h 1051"/>
              <a:gd name="T28" fmla="*/ 932 w 1050"/>
              <a:gd name="T29" fmla="*/ 1050 h 1051"/>
              <a:gd name="T30" fmla="*/ 117 w 1050"/>
              <a:gd name="T31" fmla="*/ 1050 h 1051"/>
              <a:gd name="T32" fmla="*/ 0 w 1050"/>
              <a:gd name="T33" fmla="*/ 932 h 1051"/>
              <a:gd name="T34" fmla="*/ 0 w 1050"/>
              <a:gd name="T35" fmla="*/ 118 h 1051"/>
              <a:gd name="T36" fmla="*/ 117 w 1050"/>
              <a:gd name="T37" fmla="*/ 0 h 1051"/>
              <a:gd name="T38" fmla="*/ 524 w 1050"/>
              <a:gd name="T39" fmla="*/ 0 h 1051"/>
              <a:gd name="T40" fmla="*/ 524 w 1050"/>
              <a:gd name="T41" fmla="*/ 118 h 1051"/>
              <a:gd name="T42" fmla="*/ 117 w 1050"/>
              <a:gd name="T43" fmla="*/ 118 h 1051"/>
              <a:gd name="T44" fmla="*/ 117 w 1050"/>
              <a:gd name="T45" fmla="*/ 932 h 1051"/>
              <a:gd name="T46" fmla="*/ 932 w 1050"/>
              <a:gd name="T47" fmla="*/ 932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0" h="1051">
                <a:moveTo>
                  <a:pt x="642" y="0"/>
                </a:moveTo>
                <a:lnTo>
                  <a:pt x="1049" y="0"/>
                </a:lnTo>
                <a:lnTo>
                  <a:pt x="1049" y="407"/>
                </a:lnTo>
                <a:lnTo>
                  <a:pt x="932" y="407"/>
                </a:lnTo>
                <a:lnTo>
                  <a:pt x="932" y="200"/>
                </a:lnTo>
                <a:lnTo>
                  <a:pt x="360" y="771"/>
                </a:lnTo>
                <a:lnTo>
                  <a:pt x="278" y="689"/>
                </a:lnTo>
                <a:lnTo>
                  <a:pt x="850" y="118"/>
                </a:lnTo>
                <a:lnTo>
                  <a:pt x="642" y="118"/>
                </a:lnTo>
                <a:lnTo>
                  <a:pt x="642" y="0"/>
                </a:lnTo>
                <a:close/>
                <a:moveTo>
                  <a:pt x="932" y="932"/>
                </a:moveTo>
                <a:lnTo>
                  <a:pt x="932" y="525"/>
                </a:lnTo>
                <a:lnTo>
                  <a:pt x="1049" y="525"/>
                </a:lnTo>
                <a:lnTo>
                  <a:pt x="1049" y="932"/>
                </a:lnTo>
                <a:cubicBezTo>
                  <a:pt x="1049" y="995"/>
                  <a:pt x="994" y="1050"/>
                  <a:pt x="932" y="1050"/>
                </a:cubicBezTo>
                <a:lnTo>
                  <a:pt x="117" y="1050"/>
                </a:lnTo>
                <a:cubicBezTo>
                  <a:pt x="52" y="1050"/>
                  <a:pt x="0" y="995"/>
                  <a:pt x="0" y="932"/>
                </a:cubicBezTo>
                <a:lnTo>
                  <a:pt x="0" y="118"/>
                </a:lnTo>
                <a:cubicBezTo>
                  <a:pt x="0" y="55"/>
                  <a:pt x="52" y="0"/>
                  <a:pt x="117" y="0"/>
                </a:cubicBezTo>
                <a:lnTo>
                  <a:pt x="524" y="0"/>
                </a:lnTo>
                <a:lnTo>
                  <a:pt x="524" y="118"/>
                </a:lnTo>
                <a:lnTo>
                  <a:pt x="117" y="118"/>
                </a:lnTo>
                <a:lnTo>
                  <a:pt x="117" y="932"/>
                </a:lnTo>
                <a:lnTo>
                  <a:pt x="932" y="932"/>
                </a:ln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endParaRPr lang="en-US" sz="1350" dirty="0"/>
          </a:p>
        </p:txBody>
      </p:sp>
      <p:sp>
        <p:nvSpPr>
          <p:cNvPr id="56" name="Freeform 81">
            <a:extLst>
              <a:ext uri="{FF2B5EF4-FFF2-40B4-BE49-F238E27FC236}">
                <a16:creationId xmlns:a16="http://schemas.microsoft.com/office/drawing/2014/main" id="{5F124AE3-8840-4CF7-994D-BEB8715A6E44}"/>
              </a:ext>
            </a:extLst>
          </p:cNvPr>
          <p:cNvSpPr>
            <a:spLocks noChangeArrowheads="1"/>
          </p:cNvSpPr>
          <p:nvPr/>
        </p:nvSpPr>
        <p:spPr bwMode="auto">
          <a:xfrm>
            <a:off x="4469789" y="4173025"/>
            <a:ext cx="298847" cy="330994"/>
          </a:xfrm>
          <a:custGeom>
            <a:avLst/>
            <a:gdLst>
              <a:gd name="T0" fmla="*/ 552 w 1107"/>
              <a:gd name="T1" fmla="*/ 0 h 1225"/>
              <a:gd name="T2" fmla="*/ 1106 w 1107"/>
              <a:gd name="T3" fmla="*/ 292 h 1225"/>
              <a:gd name="T4" fmla="*/ 1106 w 1107"/>
              <a:gd name="T5" fmla="*/ 410 h 1225"/>
              <a:gd name="T6" fmla="*/ 0 w 1107"/>
              <a:gd name="T7" fmla="*/ 410 h 1225"/>
              <a:gd name="T8" fmla="*/ 0 w 1107"/>
              <a:gd name="T9" fmla="*/ 292 h 1225"/>
              <a:gd name="T10" fmla="*/ 552 w 1107"/>
              <a:gd name="T11" fmla="*/ 0 h 1225"/>
              <a:gd name="T12" fmla="*/ 989 w 1107"/>
              <a:gd name="T13" fmla="*/ 524 h 1225"/>
              <a:gd name="T14" fmla="*/ 989 w 1107"/>
              <a:gd name="T15" fmla="*/ 934 h 1225"/>
              <a:gd name="T16" fmla="*/ 814 w 1107"/>
              <a:gd name="T17" fmla="*/ 934 h 1225"/>
              <a:gd name="T18" fmla="*/ 814 w 1107"/>
              <a:gd name="T19" fmla="*/ 524 h 1225"/>
              <a:gd name="T20" fmla="*/ 989 w 1107"/>
              <a:gd name="T21" fmla="*/ 524 h 1225"/>
              <a:gd name="T22" fmla="*/ 0 w 1107"/>
              <a:gd name="T23" fmla="*/ 1224 h 1225"/>
              <a:gd name="T24" fmla="*/ 0 w 1107"/>
              <a:gd name="T25" fmla="*/ 1049 h 1225"/>
              <a:gd name="T26" fmla="*/ 1106 w 1107"/>
              <a:gd name="T27" fmla="*/ 1049 h 1225"/>
              <a:gd name="T28" fmla="*/ 1106 w 1107"/>
              <a:gd name="T29" fmla="*/ 1224 h 1225"/>
              <a:gd name="T30" fmla="*/ 0 w 1107"/>
              <a:gd name="T31" fmla="*/ 1224 h 1225"/>
              <a:gd name="T32" fmla="*/ 464 w 1107"/>
              <a:gd name="T33" fmla="*/ 524 h 1225"/>
              <a:gd name="T34" fmla="*/ 639 w 1107"/>
              <a:gd name="T35" fmla="*/ 524 h 1225"/>
              <a:gd name="T36" fmla="*/ 639 w 1107"/>
              <a:gd name="T37" fmla="*/ 934 h 1225"/>
              <a:gd name="T38" fmla="*/ 464 w 1107"/>
              <a:gd name="T39" fmla="*/ 934 h 1225"/>
              <a:gd name="T40" fmla="*/ 464 w 1107"/>
              <a:gd name="T41" fmla="*/ 524 h 1225"/>
              <a:gd name="T42" fmla="*/ 114 w 1107"/>
              <a:gd name="T43" fmla="*/ 524 h 1225"/>
              <a:gd name="T44" fmla="*/ 289 w 1107"/>
              <a:gd name="T45" fmla="*/ 524 h 1225"/>
              <a:gd name="T46" fmla="*/ 289 w 1107"/>
              <a:gd name="T47" fmla="*/ 934 h 1225"/>
              <a:gd name="T48" fmla="*/ 114 w 1107"/>
              <a:gd name="T49" fmla="*/ 934 h 1225"/>
              <a:gd name="T50" fmla="*/ 114 w 1107"/>
              <a:gd name="T51" fmla="*/ 524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07" h="1225">
                <a:moveTo>
                  <a:pt x="552" y="0"/>
                </a:moveTo>
                <a:lnTo>
                  <a:pt x="1106" y="292"/>
                </a:lnTo>
                <a:lnTo>
                  <a:pt x="1106" y="410"/>
                </a:lnTo>
                <a:lnTo>
                  <a:pt x="0" y="410"/>
                </a:lnTo>
                <a:lnTo>
                  <a:pt x="0" y="292"/>
                </a:lnTo>
                <a:lnTo>
                  <a:pt x="552" y="0"/>
                </a:lnTo>
                <a:close/>
                <a:moveTo>
                  <a:pt x="989" y="524"/>
                </a:moveTo>
                <a:lnTo>
                  <a:pt x="989" y="934"/>
                </a:lnTo>
                <a:lnTo>
                  <a:pt x="814" y="934"/>
                </a:lnTo>
                <a:lnTo>
                  <a:pt x="814" y="524"/>
                </a:lnTo>
                <a:lnTo>
                  <a:pt x="989" y="524"/>
                </a:lnTo>
                <a:close/>
                <a:moveTo>
                  <a:pt x="0" y="1224"/>
                </a:moveTo>
                <a:lnTo>
                  <a:pt x="0" y="1049"/>
                </a:lnTo>
                <a:lnTo>
                  <a:pt x="1106" y="1049"/>
                </a:lnTo>
                <a:lnTo>
                  <a:pt x="1106" y="1224"/>
                </a:lnTo>
                <a:lnTo>
                  <a:pt x="0" y="1224"/>
                </a:lnTo>
                <a:close/>
                <a:moveTo>
                  <a:pt x="464" y="524"/>
                </a:moveTo>
                <a:lnTo>
                  <a:pt x="639" y="524"/>
                </a:lnTo>
                <a:lnTo>
                  <a:pt x="639" y="934"/>
                </a:lnTo>
                <a:lnTo>
                  <a:pt x="464" y="934"/>
                </a:lnTo>
                <a:lnTo>
                  <a:pt x="464" y="524"/>
                </a:lnTo>
                <a:close/>
                <a:moveTo>
                  <a:pt x="114" y="524"/>
                </a:moveTo>
                <a:lnTo>
                  <a:pt x="289" y="524"/>
                </a:lnTo>
                <a:lnTo>
                  <a:pt x="289" y="934"/>
                </a:lnTo>
                <a:lnTo>
                  <a:pt x="114" y="934"/>
                </a:lnTo>
                <a:lnTo>
                  <a:pt x="114" y="524"/>
                </a:ln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endParaRPr lang="en-US" sz="1350" dirty="0"/>
          </a:p>
        </p:txBody>
      </p:sp>
      <p:sp>
        <p:nvSpPr>
          <p:cNvPr id="40" name="Freeform 83">
            <a:extLst>
              <a:ext uri="{FF2B5EF4-FFF2-40B4-BE49-F238E27FC236}">
                <a16:creationId xmlns:a16="http://schemas.microsoft.com/office/drawing/2014/main" id="{A65B7473-91EA-4DFC-9F2D-E7DA2BA590A5}"/>
              </a:ext>
            </a:extLst>
          </p:cNvPr>
          <p:cNvSpPr>
            <a:spLocks noChangeArrowheads="1"/>
          </p:cNvSpPr>
          <p:nvPr/>
        </p:nvSpPr>
        <p:spPr bwMode="auto">
          <a:xfrm>
            <a:off x="713156" y="3793960"/>
            <a:ext cx="384753" cy="308969"/>
          </a:xfrm>
          <a:custGeom>
            <a:avLst/>
            <a:gdLst>
              <a:gd name="T0" fmla="*/ 990 w 1165"/>
              <a:gd name="T1" fmla="*/ 759 h 935"/>
              <a:gd name="T2" fmla="*/ 990 w 1165"/>
              <a:gd name="T3" fmla="*/ 699 h 935"/>
              <a:gd name="T4" fmla="*/ 757 w 1165"/>
              <a:gd name="T5" fmla="*/ 584 h 935"/>
              <a:gd name="T6" fmla="*/ 525 w 1165"/>
              <a:gd name="T7" fmla="*/ 699 h 935"/>
              <a:gd name="T8" fmla="*/ 525 w 1165"/>
              <a:gd name="T9" fmla="*/ 759 h 935"/>
              <a:gd name="T10" fmla="*/ 990 w 1165"/>
              <a:gd name="T11" fmla="*/ 759 h 935"/>
              <a:gd name="T12" fmla="*/ 757 w 1165"/>
              <a:gd name="T13" fmla="*/ 292 h 935"/>
              <a:gd name="T14" fmla="*/ 640 w 1165"/>
              <a:gd name="T15" fmla="*/ 409 h 935"/>
              <a:gd name="T16" fmla="*/ 757 w 1165"/>
              <a:gd name="T17" fmla="*/ 524 h 935"/>
              <a:gd name="T18" fmla="*/ 875 w 1165"/>
              <a:gd name="T19" fmla="*/ 409 h 935"/>
              <a:gd name="T20" fmla="*/ 757 w 1165"/>
              <a:gd name="T21" fmla="*/ 292 h 935"/>
              <a:gd name="T22" fmla="*/ 1164 w 1165"/>
              <a:gd name="T23" fmla="*/ 235 h 935"/>
              <a:gd name="T24" fmla="*/ 1164 w 1165"/>
              <a:gd name="T25" fmla="*/ 817 h 935"/>
              <a:gd name="T26" fmla="*/ 1050 w 1165"/>
              <a:gd name="T27" fmla="*/ 934 h 935"/>
              <a:gd name="T28" fmla="*/ 115 w 1165"/>
              <a:gd name="T29" fmla="*/ 934 h 935"/>
              <a:gd name="T30" fmla="*/ 0 w 1165"/>
              <a:gd name="T31" fmla="*/ 817 h 935"/>
              <a:gd name="T32" fmla="*/ 0 w 1165"/>
              <a:gd name="T33" fmla="*/ 117 h 935"/>
              <a:gd name="T34" fmla="*/ 115 w 1165"/>
              <a:gd name="T35" fmla="*/ 0 h 935"/>
              <a:gd name="T36" fmla="*/ 465 w 1165"/>
              <a:gd name="T37" fmla="*/ 0 h 935"/>
              <a:gd name="T38" fmla="*/ 582 w 1165"/>
              <a:gd name="T39" fmla="*/ 117 h 935"/>
              <a:gd name="T40" fmla="*/ 1050 w 1165"/>
              <a:gd name="T41" fmla="*/ 117 h 935"/>
              <a:gd name="T42" fmla="*/ 1164 w 1165"/>
              <a:gd name="T43" fmla="*/ 23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65" h="935">
                <a:moveTo>
                  <a:pt x="990" y="759"/>
                </a:moveTo>
                <a:lnTo>
                  <a:pt x="990" y="699"/>
                </a:lnTo>
                <a:cubicBezTo>
                  <a:pt x="990" y="623"/>
                  <a:pt x="833" y="584"/>
                  <a:pt x="757" y="584"/>
                </a:cubicBezTo>
                <a:cubicBezTo>
                  <a:pt x="680" y="584"/>
                  <a:pt x="525" y="623"/>
                  <a:pt x="525" y="699"/>
                </a:cubicBezTo>
                <a:lnTo>
                  <a:pt x="525" y="759"/>
                </a:lnTo>
                <a:lnTo>
                  <a:pt x="990" y="759"/>
                </a:lnTo>
                <a:close/>
                <a:moveTo>
                  <a:pt x="757" y="292"/>
                </a:moveTo>
                <a:cubicBezTo>
                  <a:pt x="694" y="292"/>
                  <a:pt x="640" y="347"/>
                  <a:pt x="640" y="409"/>
                </a:cubicBezTo>
                <a:cubicBezTo>
                  <a:pt x="640" y="472"/>
                  <a:pt x="694" y="524"/>
                  <a:pt x="757" y="524"/>
                </a:cubicBezTo>
                <a:cubicBezTo>
                  <a:pt x="820" y="524"/>
                  <a:pt x="875" y="472"/>
                  <a:pt x="875" y="409"/>
                </a:cubicBezTo>
                <a:cubicBezTo>
                  <a:pt x="875" y="347"/>
                  <a:pt x="820" y="292"/>
                  <a:pt x="757" y="292"/>
                </a:cubicBezTo>
                <a:close/>
                <a:moveTo>
                  <a:pt x="1164" y="235"/>
                </a:moveTo>
                <a:lnTo>
                  <a:pt x="1164" y="817"/>
                </a:lnTo>
                <a:cubicBezTo>
                  <a:pt x="1164" y="879"/>
                  <a:pt x="1113" y="934"/>
                  <a:pt x="1050" y="934"/>
                </a:cubicBezTo>
                <a:lnTo>
                  <a:pt x="115" y="934"/>
                </a:lnTo>
                <a:cubicBezTo>
                  <a:pt x="52" y="934"/>
                  <a:pt x="0" y="879"/>
                  <a:pt x="0" y="817"/>
                </a:cubicBezTo>
                <a:lnTo>
                  <a:pt x="0" y="117"/>
                </a:lnTo>
                <a:cubicBezTo>
                  <a:pt x="0" y="54"/>
                  <a:pt x="52" y="0"/>
                  <a:pt x="115" y="0"/>
                </a:cubicBezTo>
                <a:lnTo>
                  <a:pt x="465" y="0"/>
                </a:lnTo>
                <a:lnTo>
                  <a:pt x="582" y="117"/>
                </a:lnTo>
                <a:lnTo>
                  <a:pt x="1050" y="117"/>
                </a:lnTo>
                <a:cubicBezTo>
                  <a:pt x="1113" y="117"/>
                  <a:pt x="1164" y="172"/>
                  <a:pt x="1164" y="235"/>
                </a:cubicBezTo>
                <a:close/>
              </a:path>
            </a:pathLst>
          </a:custGeom>
          <a:solidFill>
            <a:srgbClr val="00206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endParaRPr lang="en-US" sz="1600" dirty="0">
              <a:latin typeface="Lato" panose="020F0502020204030203" pitchFamily="34" charset="0"/>
              <a:cs typeface="Segoe UI" panose="020B0502040204020203" pitchFamily="34" charset="0"/>
            </a:endParaRPr>
          </a:p>
        </p:txBody>
      </p:sp>
      <p:sp>
        <p:nvSpPr>
          <p:cNvPr id="41" name="Freeform 81">
            <a:extLst>
              <a:ext uri="{FF2B5EF4-FFF2-40B4-BE49-F238E27FC236}">
                <a16:creationId xmlns:a16="http://schemas.microsoft.com/office/drawing/2014/main" id="{8B027C35-9B55-4855-9C52-4320F9AA0884}"/>
              </a:ext>
            </a:extLst>
          </p:cNvPr>
          <p:cNvSpPr>
            <a:spLocks noChangeArrowheads="1"/>
          </p:cNvSpPr>
          <p:nvPr/>
        </p:nvSpPr>
        <p:spPr bwMode="auto">
          <a:xfrm>
            <a:off x="697098" y="5254249"/>
            <a:ext cx="307122" cy="375239"/>
          </a:xfrm>
          <a:custGeom>
            <a:avLst/>
            <a:gdLst>
              <a:gd name="T0" fmla="*/ 552 w 1107"/>
              <a:gd name="T1" fmla="*/ 0 h 1225"/>
              <a:gd name="T2" fmla="*/ 1106 w 1107"/>
              <a:gd name="T3" fmla="*/ 292 h 1225"/>
              <a:gd name="T4" fmla="*/ 1106 w 1107"/>
              <a:gd name="T5" fmla="*/ 410 h 1225"/>
              <a:gd name="T6" fmla="*/ 0 w 1107"/>
              <a:gd name="T7" fmla="*/ 410 h 1225"/>
              <a:gd name="T8" fmla="*/ 0 w 1107"/>
              <a:gd name="T9" fmla="*/ 292 h 1225"/>
              <a:gd name="T10" fmla="*/ 552 w 1107"/>
              <a:gd name="T11" fmla="*/ 0 h 1225"/>
              <a:gd name="T12" fmla="*/ 989 w 1107"/>
              <a:gd name="T13" fmla="*/ 524 h 1225"/>
              <a:gd name="T14" fmla="*/ 989 w 1107"/>
              <a:gd name="T15" fmla="*/ 934 h 1225"/>
              <a:gd name="T16" fmla="*/ 814 w 1107"/>
              <a:gd name="T17" fmla="*/ 934 h 1225"/>
              <a:gd name="T18" fmla="*/ 814 w 1107"/>
              <a:gd name="T19" fmla="*/ 524 h 1225"/>
              <a:gd name="T20" fmla="*/ 989 w 1107"/>
              <a:gd name="T21" fmla="*/ 524 h 1225"/>
              <a:gd name="T22" fmla="*/ 0 w 1107"/>
              <a:gd name="T23" fmla="*/ 1224 h 1225"/>
              <a:gd name="T24" fmla="*/ 0 w 1107"/>
              <a:gd name="T25" fmla="*/ 1049 h 1225"/>
              <a:gd name="T26" fmla="*/ 1106 w 1107"/>
              <a:gd name="T27" fmla="*/ 1049 h 1225"/>
              <a:gd name="T28" fmla="*/ 1106 w 1107"/>
              <a:gd name="T29" fmla="*/ 1224 h 1225"/>
              <a:gd name="T30" fmla="*/ 0 w 1107"/>
              <a:gd name="T31" fmla="*/ 1224 h 1225"/>
              <a:gd name="T32" fmla="*/ 464 w 1107"/>
              <a:gd name="T33" fmla="*/ 524 h 1225"/>
              <a:gd name="T34" fmla="*/ 639 w 1107"/>
              <a:gd name="T35" fmla="*/ 524 h 1225"/>
              <a:gd name="T36" fmla="*/ 639 w 1107"/>
              <a:gd name="T37" fmla="*/ 934 h 1225"/>
              <a:gd name="T38" fmla="*/ 464 w 1107"/>
              <a:gd name="T39" fmla="*/ 934 h 1225"/>
              <a:gd name="T40" fmla="*/ 464 w 1107"/>
              <a:gd name="T41" fmla="*/ 524 h 1225"/>
              <a:gd name="T42" fmla="*/ 114 w 1107"/>
              <a:gd name="T43" fmla="*/ 524 h 1225"/>
              <a:gd name="T44" fmla="*/ 289 w 1107"/>
              <a:gd name="T45" fmla="*/ 524 h 1225"/>
              <a:gd name="T46" fmla="*/ 289 w 1107"/>
              <a:gd name="T47" fmla="*/ 934 h 1225"/>
              <a:gd name="T48" fmla="*/ 114 w 1107"/>
              <a:gd name="T49" fmla="*/ 934 h 1225"/>
              <a:gd name="T50" fmla="*/ 114 w 1107"/>
              <a:gd name="T51" fmla="*/ 524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07" h="1225">
                <a:moveTo>
                  <a:pt x="552" y="0"/>
                </a:moveTo>
                <a:lnTo>
                  <a:pt x="1106" y="292"/>
                </a:lnTo>
                <a:lnTo>
                  <a:pt x="1106" y="410"/>
                </a:lnTo>
                <a:lnTo>
                  <a:pt x="0" y="410"/>
                </a:lnTo>
                <a:lnTo>
                  <a:pt x="0" y="292"/>
                </a:lnTo>
                <a:lnTo>
                  <a:pt x="552" y="0"/>
                </a:lnTo>
                <a:close/>
                <a:moveTo>
                  <a:pt x="989" y="524"/>
                </a:moveTo>
                <a:lnTo>
                  <a:pt x="989" y="934"/>
                </a:lnTo>
                <a:lnTo>
                  <a:pt x="814" y="934"/>
                </a:lnTo>
                <a:lnTo>
                  <a:pt x="814" y="524"/>
                </a:lnTo>
                <a:lnTo>
                  <a:pt x="989" y="524"/>
                </a:lnTo>
                <a:close/>
                <a:moveTo>
                  <a:pt x="0" y="1224"/>
                </a:moveTo>
                <a:lnTo>
                  <a:pt x="0" y="1049"/>
                </a:lnTo>
                <a:lnTo>
                  <a:pt x="1106" y="1049"/>
                </a:lnTo>
                <a:lnTo>
                  <a:pt x="1106" y="1224"/>
                </a:lnTo>
                <a:lnTo>
                  <a:pt x="0" y="1224"/>
                </a:lnTo>
                <a:close/>
                <a:moveTo>
                  <a:pt x="464" y="524"/>
                </a:moveTo>
                <a:lnTo>
                  <a:pt x="639" y="524"/>
                </a:lnTo>
                <a:lnTo>
                  <a:pt x="639" y="934"/>
                </a:lnTo>
                <a:lnTo>
                  <a:pt x="464" y="934"/>
                </a:lnTo>
                <a:lnTo>
                  <a:pt x="464" y="524"/>
                </a:lnTo>
                <a:close/>
                <a:moveTo>
                  <a:pt x="114" y="524"/>
                </a:moveTo>
                <a:lnTo>
                  <a:pt x="289" y="524"/>
                </a:lnTo>
                <a:lnTo>
                  <a:pt x="289" y="934"/>
                </a:lnTo>
                <a:lnTo>
                  <a:pt x="114" y="934"/>
                </a:lnTo>
                <a:lnTo>
                  <a:pt x="114" y="524"/>
                </a:lnTo>
                <a:close/>
              </a:path>
            </a:pathLst>
          </a:custGeom>
          <a:solidFill>
            <a:srgbClr val="00206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endParaRPr lang="en-US" sz="1600" dirty="0">
              <a:latin typeface="Lato" panose="020F0502020204030203" pitchFamily="34" charset="0"/>
              <a:cs typeface="Segoe UI" panose="020B0502040204020203" pitchFamily="34" charset="0"/>
            </a:endParaRPr>
          </a:p>
        </p:txBody>
      </p:sp>
      <p:sp>
        <p:nvSpPr>
          <p:cNvPr id="26" name="TextBox 25">
            <a:extLst>
              <a:ext uri="{FF2B5EF4-FFF2-40B4-BE49-F238E27FC236}">
                <a16:creationId xmlns:a16="http://schemas.microsoft.com/office/drawing/2014/main" id="{4417859C-8C58-4B42-908B-9C90152DC3D2}"/>
              </a:ext>
            </a:extLst>
          </p:cNvPr>
          <p:cNvSpPr txBox="1"/>
          <p:nvPr/>
        </p:nvSpPr>
        <p:spPr>
          <a:xfrm>
            <a:off x="639648" y="1181968"/>
            <a:ext cx="3589452" cy="333425"/>
          </a:xfrm>
          <a:prstGeom prst="rect">
            <a:avLst/>
          </a:prstGeom>
          <a:noFill/>
          <a:ln>
            <a:noFill/>
          </a:ln>
        </p:spPr>
        <p:txBody>
          <a:bodyPr wrap="square" lIns="0" tIns="0" rIns="0" bIns="0" rtlCol="0" anchor="ctr" anchorCtr="0">
            <a:spAutoFit/>
          </a:bodyPr>
          <a:lstStyle/>
          <a:p>
            <a:pPr>
              <a:lnSpc>
                <a:spcPts val="2625"/>
              </a:lnSpc>
            </a:pPr>
            <a:r>
              <a:rPr lang="en-US" sz="2400" b="1" dirty="0">
                <a:solidFill>
                  <a:srgbClr val="002060"/>
                </a:solidFill>
                <a:latin typeface="Lato Black" panose="020F0A02020204030203" pitchFamily="34" charset="0"/>
              </a:rPr>
              <a:t>KEY FINDINGS</a:t>
            </a:r>
          </a:p>
        </p:txBody>
      </p:sp>
      <p:sp>
        <p:nvSpPr>
          <p:cNvPr id="42" name="TextBox 41">
            <a:extLst>
              <a:ext uri="{FF2B5EF4-FFF2-40B4-BE49-F238E27FC236}">
                <a16:creationId xmlns:a16="http://schemas.microsoft.com/office/drawing/2014/main" id="{0E732845-A0B5-4643-B318-A1310FD8C40F}"/>
              </a:ext>
            </a:extLst>
          </p:cNvPr>
          <p:cNvSpPr txBox="1"/>
          <p:nvPr/>
        </p:nvSpPr>
        <p:spPr>
          <a:xfrm>
            <a:off x="639648" y="1541902"/>
            <a:ext cx="3964499" cy="461665"/>
          </a:xfrm>
          <a:prstGeom prst="rect">
            <a:avLst/>
          </a:prstGeom>
          <a:noFill/>
        </p:spPr>
        <p:txBody>
          <a:bodyPr wrap="square" lIns="0" tIns="0" rIns="0" bIns="0" rtlCol="0">
            <a:spAutoFit/>
          </a:bodyPr>
          <a:lstStyle/>
          <a:p>
            <a:r>
              <a:rPr lang="en-US" sz="1500" dirty="0">
                <a:solidFill>
                  <a:schemeClr val="tx1">
                    <a:lumMod val="50000"/>
                    <a:lumOff val="50000"/>
                  </a:schemeClr>
                </a:solidFill>
                <a:latin typeface="lato" panose="020F0502020204030203"/>
                <a:ea typeface="Roboto Slab" pitchFamily="2" charset="0"/>
                <a:cs typeface="Lato" charset="0"/>
              </a:rPr>
              <a:t>The visitor economy is an engine for </a:t>
            </a:r>
            <a:br>
              <a:rPr lang="en-US" sz="1500" dirty="0">
                <a:solidFill>
                  <a:schemeClr val="tx1">
                    <a:lumMod val="50000"/>
                    <a:lumOff val="50000"/>
                  </a:schemeClr>
                </a:solidFill>
                <a:latin typeface="lato" panose="020F0502020204030203"/>
                <a:ea typeface="Roboto Slab" pitchFamily="2" charset="0"/>
                <a:cs typeface="Lato" charset="0"/>
              </a:rPr>
            </a:br>
            <a:r>
              <a:rPr lang="en-US" sz="1500" dirty="0">
                <a:solidFill>
                  <a:schemeClr val="tx1">
                    <a:lumMod val="50000"/>
                    <a:lumOff val="50000"/>
                  </a:schemeClr>
                </a:solidFill>
                <a:latin typeface="lato" panose="020F0502020204030203"/>
                <a:ea typeface="Roboto Slab" pitchFamily="2" charset="0"/>
                <a:cs typeface="Lato" charset="0"/>
              </a:rPr>
              <a:t>economic growth</a:t>
            </a:r>
          </a:p>
        </p:txBody>
      </p:sp>
      <p:sp>
        <p:nvSpPr>
          <p:cNvPr id="34" name="Rectangle 33">
            <a:extLst>
              <a:ext uri="{FF2B5EF4-FFF2-40B4-BE49-F238E27FC236}">
                <a16:creationId xmlns:a16="http://schemas.microsoft.com/office/drawing/2014/main" id="{5E11D0ED-6168-48F4-9C8B-D45D64236B90}"/>
              </a:ext>
            </a:extLst>
          </p:cNvPr>
          <p:cNvSpPr/>
          <p:nvPr/>
        </p:nvSpPr>
        <p:spPr>
          <a:xfrm>
            <a:off x="0" y="1"/>
            <a:ext cx="9144000" cy="135660"/>
          </a:xfrm>
          <a:prstGeom prst="rect">
            <a:avLst/>
          </a:prstGeom>
          <a:gradFill flip="none" rotWithShape="1">
            <a:gsLst>
              <a:gs pos="100000">
                <a:srgbClr val="003469"/>
              </a:gs>
              <a:gs pos="100000">
                <a:srgbClr val="71CFE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8" name="Group 37">
            <a:extLst>
              <a:ext uri="{FF2B5EF4-FFF2-40B4-BE49-F238E27FC236}">
                <a16:creationId xmlns:a16="http://schemas.microsoft.com/office/drawing/2014/main" id="{20E48626-62F1-4355-BC31-7D5D593FD618}"/>
              </a:ext>
            </a:extLst>
          </p:cNvPr>
          <p:cNvGrpSpPr/>
          <p:nvPr/>
        </p:nvGrpSpPr>
        <p:grpSpPr>
          <a:xfrm>
            <a:off x="713156" y="2431428"/>
            <a:ext cx="327372" cy="396000"/>
            <a:chOff x="637230" y="1879089"/>
            <a:chExt cx="327372" cy="396000"/>
          </a:xfrm>
        </p:grpSpPr>
        <p:sp>
          <p:nvSpPr>
            <p:cNvPr id="39" name="Freeform 6">
              <a:extLst>
                <a:ext uri="{FF2B5EF4-FFF2-40B4-BE49-F238E27FC236}">
                  <a16:creationId xmlns:a16="http://schemas.microsoft.com/office/drawing/2014/main" id="{FC7C9F0B-0316-4EAF-AF6D-CC83018297DB}"/>
                </a:ext>
              </a:extLst>
            </p:cNvPr>
            <p:cNvSpPr>
              <a:spLocks noChangeArrowheads="1"/>
            </p:cNvSpPr>
            <p:nvPr/>
          </p:nvSpPr>
          <p:spPr bwMode="auto">
            <a:xfrm>
              <a:off x="758731" y="2054384"/>
              <a:ext cx="88600" cy="166506"/>
            </a:xfrm>
            <a:custGeom>
              <a:avLst/>
              <a:gdLst>
                <a:gd name="T0" fmla="*/ 1034 w 1662"/>
                <a:gd name="T1" fmla="*/ 1322 h 3008"/>
                <a:gd name="T2" fmla="*/ 625 w 1662"/>
                <a:gd name="T3" fmla="*/ 1322 h 3008"/>
                <a:gd name="T4" fmla="*/ 356 w 1662"/>
                <a:gd name="T5" fmla="*/ 1053 h 3008"/>
                <a:gd name="T6" fmla="*/ 625 w 1662"/>
                <a:gd name="T7" fmla="*/ 784 h 3008"/>
                <a:gd name="T8" fmla="*/ 1345 w 1662"/>
                <a:gd name="T9" fmla="*/ 784 h 3008"/>
                <a:gd name="T10" fmla="*/ 1523 w 1662"/>
                <a:gd name="T11" fmla="*/ 606 h 3008"/>
                <a:gd name="T12" fmla="*/ 1345 w 1662"/>
                <a:gd name="T13" fmla="*/ 427 h 3008"/>
                <a:gd name="T14" fmla="*/ 1008 w 1662"/>
                <a:gd name="T15" fmla="*/ 427 h 3008"/>
                <a:gd name="T16" fmla="*/ 1008 w 1662"/>
                <a:gd name="T17" fmla="*/ 179 h 3008"/>
                <a:gd name="T18" fmla="*/ 829 w 1662"/>
                <a:gd name="T19" fmla="*/ 0 h 3008"/>
                <a:gd name="T20" fmla="*/ 651 w 1662"/>
                <a:gd name="T21" fmla="*/ 179 h 3008"/>
                <a:gd name="T22" fmla="*/ 651 w 1662"/>
                <a:gd name="T23" fmla="*/ 427 h 3008"/>
                <a:gd name="T24" fmla="*/ 625 w 1662"/>
                <a:gd name="T25" fmla="*/ 427 h 3008"/>
                <a:gd name="T26" fmla="*/ 0 w 1662"/>
                <a:gd name="T27" fmla="*/ 1053 h 3008"/>
                <a:gd name="T28" fmla="*/ 625 w 1662"/>
                <a:gd name="T29" fmla="*/ 1679 h 3008"/>
                <a:gd name="T30" fmla="*/ 1034 w 1662"/>
                <a:gd name="T31" fmla="*/ 1679 h 3008"/>
                <a:gd name="T32" fmla="*/ 1304 w 1662"/>
                <a:gd name="T33" fmla="*/ 1949 h 3008"/>
                <a:gd name="T34" fmla="*/ 1034 w 1662"/>
                <a:gd name="T35" fmla="*/ 2217 h 3008"/>
                <a:gd name="T36" fmla="*/ 301 w 1662"/>
                <a:gd name="T37" fmla="*/ 2217 h 3008"/>
                <a:gd name="T38" fmla="*/ 123 w 1662"/>
                <a:gd name="T39" fmla="*/ 2396 h 3008"/>
                <a:gd name="T40" fmla="*/ 301 w 1662"/>
                <a:gd name="T41" fmla="*/ 2574 h 3008"/>
                <a:gd name="T42" fmla="*/ 653 w 1662"/>
                <a:gd name="T43" fmla="*/ 2574 h 3008"/>
                <a:gd name="T44" fmla="*/ 653 w 1662"/>
                <a:gd name="T45" fmla="*/ 2828 h 3008"/>
                <a:gd name="T46" fmla="*/ 831 w 1662"/>
                <a:gd name="T47" fmla="*/ 3007 h 3008"/>
                <a:gd name="T48" fmla="*/ 1009 w 1662"/>
                <a:gd name="T49" fmla="*/ 2828 h 3008"/>
                <a:gd name="T50" fmla="*/ 1009 w 1662"/>
                <a:gd name="T51" fmla="*/ 2574 h 3008"/>
                <a:gd name="T52" fmla="*/ 1039 w 1662"/>
                <a:gd name="T53" fmla="*/ 2574 h 3008"/>
                <a:gd name="T54" fmla="*/ 1044 w 1662"/>
                <a:gd name="T55" fmla="*/ 2574 h 3008"/>
                <a:gd name="T56" fmla="*/ 1661 w 1662"/>
                <a:gd name="T57" fmla="*/ 1949 h 3008"/>
                <a:gd name="T58" fmla="*/ 1034 w 1662"/>
                <a:gd name="T59" fmla="*/ 1322 h 3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2" h="3008">
                  <a:moveTo>
                    <a:pt x="1034" y="1322"/>
                  </a:moveTo>
                  <a:lnTo>
                    <a:pt x="625" y="1322"/>
                  </a:lnTo>
                  <a:cubicBezTo>
                    <a:pt x="476" y="1322"/>
                    <a:pt x="356" y="1201"/>
                    <a:pt x="356" y="1053"/>
                  </a:cubicBezTo>
                  <a:cubicBezTo>
                    <a:pt x="356" y="904"/>
                    <a:pt x="476" y="784"/>
                    <a:pt x="625" y="784"/>
                  </a:cubicBezTo>
                  <a:lnTo>
                    <a:pt x="1345" y="784"/>
                  </a:lnTo>
                  <a:cubicBezTo>
                    <a:pt x="1443" y="784"/>
                    <a:pt x="1523" y="704"/>
                    <a:pt x="1523" y="606"/>
                  </a:cubicBezTo>
                  <a:cubicBezTo>
                    <a:pt x="1523" y="508"/>
                    <a:pt x="1443" y="427"/>
                    <a:pt x="1345" y="427"/>
                  </a:cubicBezTo>
                  <a:lnTo>
                    <a:pt x="1008" y="427"/>
                  </a:lnTo>
                  <a:lnTo>
                    <a:pt x="1008" y="179"/>
                  </a:lnTo>
                  <a:cubicBezTo>
                    <a:pt x="1008" y="81"/>
                    <a:pt x="927" y="0"/>
                    <a:pt x="829" y="0"/>
                  </a:cubicBezTo>
                  <a:cubicBezTo>
                    <a:pt x="731" y="0"/>
                    <a:pt x="651" y="81"/>
                    <a:pt x="651" y="179"/>
                  </a:cubicBezTo>
                  <a:lnTo>
                    <a:pt x="651" y="427"/>
                  </a:lnTo>
                  <a:lnTo>
                    <a:pt x="625" y="427"/>
                  </a:lnTo>
                  <a:cubicBezTo>
                    <a:pt x="280" y="427"/>
                    <a:pt x="0" y="708"/>
                    <a:pt x="0" y="1053"/>
                  </a:cubicBezTo>
                  <a:cubicBezTo>
                    <a:pt x="0" y="1398"/>
                    <a:pt x="280" y="1679"/>
                    <a:pt x="625" y="1679"/>
                  </a:cubicBezTo>
                  <a:lnTo>
                    <a:pt x="1034" y="1679"/>
                  </a:lnTo>
                  <a:cubicBezTo>
                    <a:pt x="1183" y="1679"/>
                    <a:pt x="1304" y="1800"/>
                    <a:pt x="1304" y="1949"/>
                  </a:cubicBezTo>
                  <a:cubicBezTo>
                    <a:pt x="1304" y="2097"/>
                    <a:pt x="1183" y="2217"/>
                    <a:pt x="1034" y="2217"/>
                  </a:cubicBezTo>
                  <a:lnTo>
                    <a:pt x="301" y="2217"/>
                  </a:lnTo>
                  <a:cubicBezTo>
                    <a:pt x="203" y="2217"/>
                    <a:pt x="123" y="2298"/>
                    <a:pt x="123" y="2396"/>
                  </a:cubicBezTo>
                  <a:cubicBezTo>
                    <a:pt x="123" y="2494"/>
                    <a:pt x="203" y="2574"/>
                    <a:pt x="301" y="2574"/>
                  </a:cubicBezTo>
                  <a:lnTo>
                    <a:pt x="653" y="2574"/>
                  </a:lnTo>
                  <a:lnTo>
                    <a:pt x="653" y="2828"/>
                  </a:lnTo>
                  <a:cubicBezTo>
                    <a:pt x="653" y="2926"/>
                    <a:pt x="733" y="3007"/>
                    <a:pt x="831" y="3007"/>
                  </a:cubicBezTo>
                  <a:cubicBezTo>
                    <a:pt x="929" y="3007"/>
                    <a:pt x="1009" y="2926"/>
                    <a:pt x="1009" y="2828"/>
                  </a:cubicBezTo>
                  <a:lnTo>
                    <a:pt x="1009" y="2574"/>
                  </a:lnTo>
                  <a:lnTo>
                    <a:pt x="1039" y="2574"/>
                  </a:lnTo>
                  <a:cubicBezTo>
                    <a:pt x="1040" y="2574"/>
                    <a:pt x="1042" y="2574"/>
                    <a:pt x="1044" y="2574"/>
                  </a:cubicBezTo>
                  <a:cubicBezTo>
                    <a:pt x="1386" y="2570"/>
                    <a:pt x="1661" y="2291"/>
                    <a:pt x="1661" y="1949"/>
                  </a:cubicBezTo>
                  <a:cubicBezTo>
                    <a:pt x="1661" y="1604"/>
                    <a:pt x="1379" y="1322"/>
                    <a:pt x="1034" y="1322"/>
                  </a:cubicBezTo>
                </a:path>
              </a:pathLst>
            </a:custGeom>
            <a:solidFill>
              <a:srgbClr val="002060"/>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ato" panose="020F0502020204030203"/>
                <a:ea typeface="+mn-ea"/>
                <a:cs typeface="+mn-cs"/>
              </a:endParaRPr>
            </a:p>
          </p:txBody>
        </p:sp>
        <p:sp>
          <p:nvSpPr>
            <p:cNvPr id="48" name="Freeform 7">
              <a:extLst>
                <a:ext uri="{FF2B5EF4-FFF2-40B4-BE49-F238E27FC236}">
                  <a16:creationId xmlns:a16="http://schemas.microsoft.com/office/drawing/2014/main" id="{FD3DBC12-28D5-4096-8F98-B0D1CD372C63}"/>
                </a:ext>
              </a:extLst>
            </p:cNvPr>
            <p:cNvSpPr>
              <a:spLocks noChangeArrowheads="1"/>
            </p:cNvSpPr>
            <p:nvPr/>
          </p:nvSpPr>
          <p:spPr bwMode="auto">
            <a:xfrm>
              <a:off x="637230" y="1879089"/>
              <a:ext cx="327372" cy="396000"/>
            </a:xfrm>
            <a:custGeom>
              <a:avLst/>
              <a:gdLst>
                <a:gd name="T0" fmla="*/ 5789 w 6144"/>
                <a:gd name="T1" fmla="*/ 4084 h 7152"/>
                <a:gd name="T2" fmla="*/ 5017 w 6144"/>
                <a:gd name="T3" fmla="*/ 2844 h 7152"/>
                <a:gd name="T4" fmla="*/ 4026 w 6144"/>
                <a:gd name="T5" fmla="*/ 1903 h 7152"/>
                <a:gd name="T6" fmla="*/ 4784 w 6144"/>
                <a:gd name="T7" fmla="*/ 496 h 7152"/>
                <a:gd name="T8" fmla="*/ 4752 w 6144"/>
                <a:gd name="T9" fmla="*/ 285 h 7152"/>
                <a:gd name="T10" fmla="*/ 4115 w 6144"/>
                <a:gd name="T11" fmla="*/ 0 h 7152"/>
                <a:gd name="T12" fmla="*/ 3538 w 6144"/>
                <a:gd name="T13" fmla="*/ 151 h 7152"/>
                <a:gd name="T14" fmla="*/ 3176 w 6144"/>
                <a:gd name="T15" fmla="*/ 260 h 7152"/>
                <a:gd name="T16" fmla="*/ 3091 w 6144"/>
                <a:gd name="T17" fmla="*/ 244 h 7152"/>
                <a:gd name="T18" fmla="*/ 2201 w 6144"/>
                <a:gd name="T19" fmla="*/ 35 h 7152"/>
                <a:gd name="T20" fmla="*/ 1306 w 6144"/>
                <a:gd name="T21" fmla="*/ 455 h 7152"/>
                <a:gd name="T22" fmla="*/ 1286 w 6144"/>
                <a:gd name="T23" fmla="*/ 678 h 7152"/>
                <a:gd name="T24" fmla="*/ 2103 w 6144"/>
                <a:gd name="T25" fmla="*/ 1913 h 7152"/>
                <a:gd name="T26" fmla="*/ 1126 w 6144"/>
                <a:gd name="T27" fmla="*/ 2844 h 7152"/>
                <a:gd name="T28" fmla="*/ 354 w 6144"/>
                <a:gd name="T29" fmla="*/ 4084 h 7152"/>
                <a:gd name="T30" fmla="*/ 0 w 6144"/>
                <a:gd name="T31" fmla="*/ 5767 h 7152"/>
                <a:gd name="T32" fmla="*/ 1384 w 6144"/>
                <a:gd name="T33" fmla="*/ 7151 h 7152"/>
                <a:gd name="T34" fmla="*/ 4759 w 6144"/>
                <a:gd name="T35" fmla="*/ 7151 h 7152"/>
                <a:gd name="T36" fmla="*/ 6143 w 6144"/>
                <a:gd name="T37" fmla="*/ 5767 h 7152"/>
                <a:gd name="T38" fmla="*/ 5789 w 6144"/>
                <a:gd name="T39" fmla="*/ 4084 h 7152"/>
                <a:gd name="T40" fmla="*/ 1666 w 6144"/>
                <a:gd name="T41" fmla="*/ 603 h 7152"/>
                <a:gd name="T42" fmla="*/ 2201 w 6144"/>
                <a:gd name="T43" fmla="*/ 389 h 7152"/>
                <a:gd name="T44" fmla="*/ 2967 w 6144"/>
                <a:gd name="T45" fmla="*/ 578 h 7152"/>
                <a:gd name="T46" fmla="*/ 3174 w 6144"/>
                <a:gd name="T47" fmla="*/ 614 h 7152"/>
                <a:gd name="T48" fmla="*/ 3674 w 6144"/>
                <a:gd name="T49" fmla="*/ 478 h 7152"/>
                <a:gd name="T50" fmla="*/ 4114 w 6144"/>
                <a:gd name="T51" fmla="*/ 354 h 7152"/>
                <a:gd name="T52" fmla="*/ 4400 w 6144"/>
                <a:gd name="T53" fmla="*/ 452 h 7152"/>
                <a:gd name="T54" fmla="*/ 3687 w 6144"/>
                <a:gd name="T55" fmla="*/ 1778 h 7152"/>
                <a:gd name="T56" fmla="*/ 2444 w 6144"/>
                <a:gd name="T57" fmla="*/ 1778 h 7152"/>
                <a:gd name="T58" fmla="*/ 1666 w 6144"/>
                <a:gd name="T59" fmla="*/ 603 h 7152"/>
                <a:gd name="T60" fmla="*/ 4759 w 6144"/>
                <a:gd name="T61" fmla="*/ 6794 h 7152"/>
                <a:gd name="T62" fmla="*/ 1384 w 6144"/>
                <a:gd name="T63" fmla="*/ 6794 h 7152"/>
                <a:gd name="T64" fmla="*/ 357 w 6144"/>
                <a:gd name="T65" fmla="*/ 5767 h 7152"/>
                <a:gd name="T66" fmla="*/ 1393 w 6144"/>
                <a:gd name="T67" fmla="*/ 3080 h 7152"/>
                <a:gd name="T68" fmla="*/ 2402 w 6144"/>
                <a:gd name="T69" fmla="*/ 2134 h 7152"/>
                <a:gd name="T70" fmla="*/ 3738 w 6144"/>
                <a:gd name="T71" fmla="*/ 2134 h 7152"/>
                <a:gd name="T72" fmla="*/ 4747 w 6144"/>
                <a:gd name="T73" fmla="*/ 3080 h 7152"/>
                <a:gd name="T74" fmla="*/ 5783 w 6144"/>
                <a:gd name="T75" fmla="*/ 5767 h 7152"/>
                <a:gd name="T76" fmla="*/ 4759 w 6144"/>
                <a:gd name="T77" fmla="*/ 6794 h 7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44" h="7152">
                  <a:moveTo>
                    <a:pt x="5789" y="4084"/>
                  </a:moveTo>
                  <a:cubicBezTo>
                    <a:pt x="5602" y="3653"/>
                    <a:pt x="5344" y="3235"/>
                    <a:pt x="5017" y="2844"/>
                  </a:cubicBezTo>
                  <a:cubicBezTo>
                    <a:pt x="4621" y="2368"/>
                    <a:pt x="4227" y="2050"/>
                    <a:pt x="4026" y="1903"/>
                  </a:cubicBezTo>
                  <a:lnTo>
                    <a:pt x="4784" y="496"/>
                  </a:lnTo>
                  <a:cubicBezTo>
                    <a:pt x="4822" y="426"/>
                    <a:pt x="4809" y="340"/>
                    <a:pt x="4752" y="285"/>
                  </a:cubicBezTo>
                  <a:cubicBezTo>
                    <a:pt x="4555" y="93"/>
                    <a:pt x="4347" y="0"/>
                    <a:pt x="4115" y="0"/>
                  </a:cubicBezTo>
                  <a:cubicBezTo>
                    <a:pt x="3903" y="0"/>
                    <a:pt x="3708" y="80"/>
                    <a:pt x="3538" y="151"/>
                  </a:cubicBezTo>
                  <a:cubicBezTo>
                    <a:pt x="3405" y="206"/>
                    <a:pt x="3278" y="260"/>
                    <a:pt x="3176" y="260"/>
                  </a:cubicBezTo>
                  <a:cubicBezTo>
                    <a:pt x="3145" y="260"/>
                    <a:pt x="3117" y="255"/>
                    <a:pt x="3091" y="244"/>
                  </a:cubicBezTo>
                  <a:cubicBezTo>
                    <a:pt x="2737" y="115"/>
                    <a:pt x="2465" y="35"/>
                    <a:pt x="2201" y="35"/>
                  </a:cubicBezTo>
                  <a:cubicBezTo>
                    <a:pt x="1869" y="35"/>
                    <a:pt x="1584" y="169"/>
                    <a:pt x="1306" y="455"/>
                  </a:cubicBezTo>
                  <a:cubicBezTo>
                    <a:pt x="1249" y="514"/>
                    <a:pt x="1239" y="607"/>
                    <a:pt x="1286" y="678"/>
                  </a:cubicBezTo>
                  <a:lnTo>
                    <a:pt x="2103" y="1913"/>
                  </a:lnTo>
                  <a:cubicBezTo>
                    <a:pt x="1901" y="2063"/>
                    <a:pt x="1515" y="2378"/>
                    <a:pt x="1126" y="2844"/>
                  </a:cubicBezTo>
                  <a:cubicBezTo>
                    <a:pt x="801" y="3235"/>
                    <a:pt x="541" y="3653"/>
                    <a:pt x="354" y="4084"/>
                  </a:cubicBezTo>
                  <a:cubicBezTo>
                    <a:pt x="118" y="4626"/>
                    <a:pt x="0" y="5193"/>
                    <a:pt x="0" y="5767"/>
                  </a:cubicBezTo>
                  <a:cubicBezTo>
                    <a:pt x="0" y="6530"/>
                    <a:pt x="621" y="7151"/>
                    <a:pt x="1384" y="7151"/>
                  </a:cubicBezTo>
                  <a:lnTo>
                    <a:pt x="4759" y="7151"/>
                  </a:lnTo>
                  <a:cubicBezTo>
                    <a:pt x="5522" y="7151"/>
                    <a:pt x="6143" y="6530"/>
                    <a:pt x="6143" y="5767"/>
                  </a:cubicBezTo>
                  <a:cubicBezTo>
                    <a:pt x="6143" y="5193"/>
                    <a:pt x="6025" y="4626"/>
                    <a:pt x="5789" y="4084"/>
                  </a:cubicBezTo>
                  <a:close/>
                  <a:moveTo>
                    <a:pt x="1666" y="603"/>
                  </a:moveTo>
                  <a:cubicBezTo>
                    <a:pt x="1839" y="455"/>
                    <a:pt x="2004" y="389"/>
                    <a:pt x="2201" y="389"/>
                  </a:cubicBezTo>
                  <a:cubicBezTo>
                    <a:pt x="2412" y="389"/>
                    <a:pt x="2651" y="460"/>
                    <a:pt x="2967" y="578"/>
                  </a:cubicBezTo>
                  <a:cubicBezTo>
                    <a:pt x="3033" y="602"/>
                    <a:pt x="3103" y="614"/>
                    <a:pt x="3174" y="614"/>
                  </a:cubicBezTo>
                  <a:cubicBezTo>
                    <a:pt x="3348" y="614"/>
                    <a:pt x="3515" y="545"/>
                    <a:pt x="3674" y="478"/>
                  </a:cubicBezTo>
                  <a:cubicBezTo>
                    <a:pt x="3827" y="414"/>
                    <a:pt x="3973" y="354"/>
                    <a:pt x="4114" y="354"/>
                  </a:cubicBezTo>
                  <a:cubicBezTo>
                    <a:pt x="4182" y="354"/>
                    <a:pt x="4279" y="365"/>
                    <a:pt x="4400" y="452"/>
                  </a:cubicBezTo>
                  <a:lnTo>
                    <a:pt x="3687" y="1778"/>
                  </a:lnTo>
                  <a:lnTo>
                    <a:pt x="2444" y="1778"/>
                  </a:lnTo>
                  <a:lnTo>
                    <a:pt x="1666" y="603"/>
                  </a:lnTo>
                  <a:close/>
                  <a:moveTo>
                    <a:pt x="4759" y="6794"/>
                  </a:moveTo>
                  <a:lnTo>
                    <a:pt x="1384" y="6794"/>
                  </a:lnTo>
                  <a:cubicBezTo>
                    <a:pt x="817" y="6794"/>
                    <a:pt x="357" y="6334"/>
                    <a:pt x="357" y="5767"/>
                  </a:cubicBezTo>
                  <a:cubicBezTo>
                    <a:pt x="357" y="4814"/>
                    <a:pt x="706" y="3910"/>
                    <a:pt x="1393" y="3080"/>
                  </a:cubicBezTo>
                  <a:cubicBezTo>
                    <a:pt x="1827" y="2556"/>
                    <a:pt x="2268" y="2230"/>
                    <a:pt x="2402" y="2134"/>
                  </a:cubicBezTo>
                  <a:lnTo>
                    <a:pt x="3738" y="2134"/>
                  </a:lnTo>
                  <a:cubicBezTo>
                    <a:pt x="3873" y="2229"/>
                    <a:pt x="4313" y="2556"/>
                    <a:pt x="4747" y="3080"/>
                  </a:cubicBezTo>
                  <a:cubicBezTo>
                    <a:pt x="5436" y="3910"/>
                    <a:pt x="5783" y="4812"/>
                    <a:pt x="5783" y="5767"/>
                  </a:cubicBezTo>
                  <a:cubicBezTo>
                    <a:pt x="5786" y="6334"/>
                    <a:pt x="5326" y="6794"/>
                    <a:pt x="4759" y="6794"/>
                  </a:cubicBezTo>
                  <a:close/>
                </a:path>
              </a:pathLst>
            </a:custGeom>
            <a:solidFill>
              <a:srgbClr val="002060"/>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ato" panose="020F0502020204030203"/>
                <a:ea typeface="+mn-ea"/>
                <a:cs typeface="+mn-cs"/>
              </a:endParaRPr>
            </a:p>
          </p:txBody>
        </p:sp>
      </p:grpSp>
      <p:sp>
        <p:nvSpPr>
          <p:cNvPr id="25" name="TextBox 24">
            <a:extLst>
              <a:ext uri="{FF2B5EF4-FFF2-40B4-BE49-F238E27FC236}">
                <a16:creationId xmlns:a16="http://schemas.microsoft.com/office/drawing/2014/main" id="{A87C57DB-8535-47D0-8327-EB38FCCC507B}"/>
              </a:ext>
            </a:extLst>
          </p:cNvPr>
          <p:cNvSpPr txBox="1"/>
          <p:nvPr/>
        </p:nvSpPr>
        <p:spPr>
          <a:xfrm>
            <a:off x="4317586" y="2345113"/>
            <a:ext cx="3705639" cy="261610"/>
          </a:xfrm>
          <a:prstGeom prst="rect">
            <a:avLst/>
          </a:prstGeom>
          <a:noFill/>
        </p:spPr>
        <p:txBody>
          <a:bodyPr wrap="square" rtlCol="0">
            <a:spAutoFit/>
          </a:bodyPr>
          <a:lstStyle/>
          <a:p>
            <a:pPr>
              <a:defRPr/>
            </a:pPr>
            <a:r>
              <a:rPr lang="en-US" sz="1100" b="1" dirty="0">
                <a:solidFill>
                  <a:schemeClr val="accent5">
                    <a:lumMod val="50000"/>
                  </a:schemeClr>
                </a:solidFill>
                <a:latin typeface="Lato" panose="020F0502020204030203"/>
                <a:ea typeface="Lato" charset="0"/>
                <a:cs typeface="Lato" charset="0"/>
              </a:rPr>
              <a:t>Five-year growth in key metrics in Dane County</a:t>
            </a:r>
          </a:p>
        </p:txBody>
      </p:sp>
      <p:pic>
        <p:nvPicPr>
          <p:cNvPr id="2" name="Picture 1">
            <a:extLst>
              <a:ext uri="{FF2B5EF4-FFF2-40B4-BE49-F238E27FC236}">
                <a16:creationId xmlns:a16="http://schemas.microsoft.com/office/drawing/2014/main" id="{9266F0D0-CEE0-4CF8-A9AC-1FA6E3BB8661}"/>
              </a:ext>
            </a:extLst>
          </p:cNvPr>
          <p:cNvPicPr/>
          <p:nvPr/>
        </p:nvPicPr>
        <p:blipFill>
          <a:blip r:embed="rId2"/>
          <a:stretch>
            <a:fillRect/>
          </a:stretch>
        </p:blipFill>
        <p:spPr>
          <a:xfrm>
            <a:off x="4409577" y="2827428"/>
            <a:ext cx="3905510" cy="2247492"/>
          </a:xfrm>
          <a:prstGeom prst="rect">
            <a:avLst/>
          </a:prstGeom>
        </p:spPr>
      </p:pic>
      <p:sp>
        <p:nvSpPr>
          <p:cNvPr id="23" name="TextBox 22">
            <a:extLst>
              <a:ext uri="{FF2B5EF4-FFF2-40B4-BE49-F238E27FC236}">
                <a16:creationId xmlns:a16="http://schemas.microsoft.com/office/drawing/2014/main" id="{996E476A-8032-4218-9ADA-09C1E5153EDE}"/>
              </a:ext>
            </a:extLst>
          </p:cNvPr>
          <p:cNvSpPr txBox="1"/>
          <p:nvPr/>
        </p:nvSpPr>
        <p:spPr>
          <a:xfrm>
            <a:off x="4455748" y="5249960"/>
            <a:ext cx="3991154" cy="207749"/>
          </a:xfrm>
          <a:prstGeom prst="rect">
            <a:avLst/>
          </a:prstGeom>
          <a:noFill/>
        </p:spPr>
        <p:txBody>
          <a:bodyPr wrap="square" rtlCol="0">
            <a:spAutoFit/>
          </a:bodyPr>
          <a:lstStyle/>
          <a:p>
            <a:r>
              <a:rPr lang="en-US" sz="750" dirty="0">
                <a:solidFill>
                  <a:schemeClr val="tx1">
                    <a:lumMod val="50000"/>
                    <a:lumOff val="50000"/>
                  </a:schemeClr>
                </a:solidFill>
                <a:latin typeface="lato" panose="020F0502020204030203"/>
                <a:cs typeface="Arial" panose="020B0604020202020204" pitchFamily="34" charset="0"/>
              </a:rPr>
              <a:t>Source: Tourism Economics</a:t>
            </a:r>
          </a:p>
        </p:txBody>
      </p:sp>
    </p:spTree>
    <p:extLst>
      <p:ext uri="{BB962C8B-B14F-4D97-AF65-F5344CB8AC3E}">
        <p14:creationId xmlns:p14="http://schemas.microsoft.com/office/powerpoint/2010/main" val="3466851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7DBC50-EC4B-4EEB-B40D-FBE76E848389}"/>
              </a:ext>
            </a:extLst>
          </p:cNvPr>
          <p:cNvSpPr/>
          <p:nvPr/>
        </p:nvSpPr>
        <p:spPr>
          <a:xfrm>
            <a:off x="0" y="1704896"/>
            <a:ext cx="7802880" cy="1436528"/>
          </a:xfrm>
          <a:prstGeom prst="rect">
            <a:avLst/>
          </a:prstGeom>
          <a:solidFill>
            <a:srgbClr val="003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21E5A743-EE17-4749-9908-F969A127459B}"/>
              </a:ext>
            </a:extLst>
          </p:cNvPr>
          <p:cNvSpPr txBox="1"/>
          <p:nvPr/>
        </p:nvSpPr>
        <p:spPr>
          <a:xfrm>
            <a:off x="427512" y="2134619"/>
            <a:ext cx="7208322" cy="577081"/>
          </a:xfrm>
          <a:prstGeom prst="rect">
            <a:avLst/>
          </a:prstGeom>
          <a:noFill/>
          <a:ln>
            <a:noFill/>
          </a:ln>
        </p:spPr>
        <p:txBody>
          <a:bodyPr wrap="square" lIns="0" tIns="0" rIns="0" bIns="0" rtlCol="0" anchor="ctr" anchorCtr="0">
            <a:spAutoFit/>
          </a:bodyPr>
          <a:lstStyle/>
          <a:p>
            <a:pPr algn="ctr">
              <a:lnSpc>
                <a:spcPts val="4500"/>
              </a:lnSpc>
            </a:pPr>
            <a:r>
              <a:rPr lang="en-US" sz="4000" b="1" dirty="0">
                <a:solidFill>
                  <a:schemeClr val="bg1"/>
                </a:solidFill>
                <a:latin typeface="Lato" panose="020B0604020202020204" charset="0"/>
                <a:cs typeface="Lato" panose="020B0604020202020204" charset="0"/>
              </a:rPr>
              <a:t>DOWNTOWN MADISON</a:t>
            </a:r>
          </a:p>
        </p:txBody>
      </p:sp>
    </p:spTree>
    <p:extLst>
      <p:ext uri="{BB962C8B-B14F-4D97-AF65-F5344CB8AC3E}">
        <p14:creationId xmlns:p14="http://schemas.microsoft.com/office/powerpoint/2010/main" val="3034275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901C8C-9473-4762-AB9C-0117FA404C77}"/>
              </a:ext>
            </a:extLst>
          </p:cNvPr>
          <p:cNvPicPr/>
          <p:nvPr/>
        </p:nvPicPr>
        <p:blipFill>
          <a:blip r:embed="rId2"/>
          <a:stretch>
            <a:fillRect/>
          </a:stretch>
        </p:blipFill>
        <p:spPr>
          <a:xfrm>
            <a:off x="4456695" y="2800462"/>
            <a:ext cx="4311665" cy="2545854"/>
          </a:xfrm>
          <a:prstGeom prst="rect">
            <a:avLst/>
          </a:prstGeom>
        </p:spPr>
      </p:pic>
      <p:sp>
        <p:nvSpPr>
          <p:cNvPr id="10" name="7 CuadroTexto">
            <a:extLst>
              <a:ext uri="{FF2B5EF4-FFF2-40B4-BE49-F238E27FC236}">
                <a16:creationId xmlns:a16="http://schemas.microsoft.com/office/drawing/2014/main" id="{21716059-DA75-47D1-9D76-09248A44CE48}"/>
              </a:ext>
            </a:extLst>
          </p:cNvPr>
          <p:cNvSpPr txBox="1"/>
          <p:nvPr/>
        </p:nvSpPr>
        <p:spPr>
          <a:xfrm>
            <a:off x="639647" y="2795163"/>
            <a:ext cx="2812385" cy="1366143"/>
          </a:xfrm>
          <a:prstGeom prst="rect">
            <a:avLst/>
          </a:prstGeom>
          <a:noFill/>
        </p:spPr>
        <p:txBody>
          <a:bodyPr wrap="square">
            <a:spAutoFit/>
          </a:bodyPr>
          <a:lstStyle/>
          <a:p>
            <a:pPr>
              <a:lnSpc>
                <a:spcPct val="120000"/>
              </a:lnSpc>
              <a:defRPr/>
            </a:pPr>
            <a:r>
              <a:rPr lang="en-US" sz="1000" dirty="0">
                <a:latin typeface="Lato" panose="020F0502020204030203"/>
                <a:ea typeface="Lato" charset="0"/>
                <a:cs typeface="Lato" charset="0"/>
              </a:rPr>
              <a:t>Visitor spending in Downtown Madison grew 2.4% in 2019 to reach $304 million.</a:t>
            </a:r>
          </a:p>
          <a:p>
            <a:pPr>
              <a:lnSpc>
                <a:spcPct val="120000"/>
              </a:lnSpc>
              <a:defRPr/>
            </a:pPr>
            <a:endParaRPr lang="en-US" sz="1000" dirty="0">
              <a:latin typeface="Lato" panose="020F0502020204030203"/>
              <a:ea typeface="Lato" charset="0"/>
              <a:cs typeface="Lato" charset="0"/>
            </a:endParaRPr>
          </a:p>
          <a:p>
            <a:pPr>
              <a:lnSpc>
                <a:spcPct val="120000"/>
              </a:lnSpc>
              <a:defRPr/>
            </a:pPr>
            <a:r>
              <a:rPr lang="en-US" sz="1000" dirty="0">
                <a:latin typeface="Lato" panose="020F0502020204030203"/>
                <a:ea typeface="Lato" charset="0"/>
                <a:cs typeface="Lato" charset="0"/>
              </a:rPr>
              <a:t>Visitor spending increased by $7 million in 2019 and has grown by $56 million since 2015, cumulative growth of 23%.</a:t>
            </a:r>
          </a:p>
          <a:p>
            <a:pPr>
              <a:lnSpc>
                <a:spcPct val="120000"/>
              </a:lnSpc>
              <a:defRPr/>
            </a:pPr>
            <a:endParaRPr lang="en-US" sz="1000" dirty="0">
              <a:latin typeface="Lato" panose="020F0502020204030203"/>
              <a:ea typeface="Lato" charset="0"/>
              <a:cs typeface="Lato" charset="0"/>
            </a:endParaRPr>
          </a:p>
        </p:txBody>
      </p:sp>
      <p:sp>
        <p:nvSpPr>
          <p:cNvPr id="9" name="TextBox 8">
            <a:extLst>
              <a:ext uri="{FF2B5EF4-FFF2-40B4-BE49-F238E27FC236}">
                <a16:creationId xmlns:a16="http://schemas.microsoft.com/office/drawing/2014/main" id="{E6D45A74-558E-460C-93F5-0CFD9D7B21A3}"/>
              </a:ext>
            </a:extLst>
          </p:cNvPr>
          <p:cNvSpPr txBox="1"/>
          <p:nvPr/>
        </p:nvSpPr>
        <p:spPr>
          <a:xfrm>
            <a:off x="639647" y="1181968"/>
            <a:ext cx="4555287" cy="333425"/>
          </a:xfrm>
          <a:prstGeom prst="rect">
            <a:avLst/>
          </a:prstGeom>
          <a:noFill/>
          <a:ln>
            <a:noFill/>
          </a:ln>
        </p:spPr>
        <p:txBody>
          <a:bodyPr wrap="square" lIns="0" tIns="0" rIns="0" bIns="0" rtlCol="0" anchor="ctr" anchorCtr="0">
            <a:spAutoFit/>
          </a:bodyPr>
          <a:lstStyle/>
          <a:p>
            <a:pPr>
              <a:lnSpc>
                <a:spcPts val="2625"/>
              </a:lnSpc>
            </a:pPr>
            <a:r>
              <a:rPr lang="en-US" sz="2400" b="1" cap="all" dirty="0">
                <a:solidFill>
                  <a:srgbClr val="002060"/>
                </a:solidFill>
                <a:latin typeface="Lato Black" panose="020F0A02020204030203" pitchFamily="34" charset="0"/>
              </a:rPr>
              <a:t>SPENDING</a:t>
            </a:r>
          </a:p>
        </p:txBody>
      </p:sp>
      <p:sp>
        <p:nvSpPr>
          <p:cNvPr id="11" name="TextBox 10">
            <a:extLst>
              <a:ext uri="{FF2B5EF4-FFF2-40B4-BE49-F238E27FC236}">
                <a16:creationId xmlns:a16="http://schemas.microsoft.com/office/drawing/2014/main" id="{0736E459-29F4-411F-8F2D-674F15C387CC}"/>
              </a:ext>
            </a:extLst>
          </p:cNvPr>
          <p:cNvSpPr txBox="1"/>
          <p:nvPr/>
        </p:nvSpPr>
        <p:spPr>
          <a:xfrm>
            <a:off x="647700" y="1515393"/>
            <a:ext cx="2987807" cy="230832"/>
          </a:xfrm>
          <a:prstGeom prst="rect">
            <a:avLst/>
          </a:prstGeom>
          <a:noFill/>
        </p:spPr>
        <p:txBody>
          <a:bodyPr wrap="square" lIns="0" tIns="0" rIns="0" bIns="0" rtlCol="0">
            <a:spAutoFit/>
          </a:bodyPr>
          <a:lstStyle/>
          <a:p>
            <a:r>
              <a:rPr lang="en-US" sz="1500" dirty="0">
                <a:solidFill>
                  <a:schemeClr val="tx1">
                    <a:lumMod val="50000"/>
                    <a:lumOff val="50000"/>
                  </a:schemeClr>
                </a:solidFill>
                <a:latin typeface="Lato" panose="020B0604020202020204" charset="0"/>
                <a:ea typeface="Lato" panose="020B0604020202020204" charset="0"/>
                <a:cs typeface="Lato" panose="020B0604020202020204" charset="0"/>
              </a:rPr>
              <a:t>Total visitor spending</a:t>
            </a:r>
          </a:p>
        </p:txBody>
      </p:sp>
      <p:sp>
        <p:nvSpPr>
          <p:cNvPr id="12" name="TextBox 11">
            <a:extLst>
              <a:ext uri="{FF2B5EF4-FFF2-40B4-BE49-F238E27FC236}">
                <a16:creationId xmlns:a16="http://schemas.microsoft.com/office/drawing/2014/main" id="{A7304EB8-67D6-4FAA-A525-CE95CC096534}"/>
              </a:ext>
            </a:extLst>
          </p:cNvPr>
          <p:cNvSpPr txBox="1"/>
          <p:nvPr/>
        </p:nvSpPr>
        <p:spPr>
          <a:xfrm>
            <a:off x="4550371" y="2325340"/>
            <a:ext cx="3542669" cy="261610"/>
          </a:xfrm>
          <a:prstGeom prst="rect">
            <a:avLst/>
          </a:prstGeom>
          <a:noFill/>
        </p:spPr>
        <p:txBody>
          <a:bodyPr wrap="square" rtlCol="0">
            <a:spAutoFit/>
          </a:bodyPr>
          <a:lstStyle/>
          <a:p>
            <a:pPr>
              <a:defRPr/>
            </a:pPr>
            <a:r>
              <a:rPr lang="en-US" sz="1100" b="1" dirty="0">
                <a:solidFill>
                  <a:schemeClr val="accent5">
                    <a:lumMod val="50000"/>
                  </a:schemeClr>
                </a:solidFill>
                <a:latin typeface="Lato" panose="020F0502020204030203"/>
                <a:ea typeface="Lato" charset="0"/>
                <a:cs typeface="Lato" charset="0"/>
              </a:rPr>
              <a:t>Downtown Madison visitor spending ($ millions)</a:t>
            </a:r>
          </a:p>
        </p:txBody>
      </p:sp>
      <p:grpSp>
        <p:nvGrpSpPr>
          <p:cNvPr id="14" name="Group 13">
            <a:extLst>
              <a:ext uri="{FF2B5EF4-FFF2-40B4-BE49-F238E27FC236}">
                <a16:creationId xmlns:a16="http://schemas.microsoft.com/office/drawing/2014/main" id="{8F6CB0C5-39ED-48A7-9E59-0C41B6BC66E3}"/>
              </a:ext>
            </a:extLst>
          </p:cNvPr>
          <p:cNvGrpSpPr/>
          <p:nvPr/>
        </p:nvGrpSpPr>
        <p:grpSpPr>
          <a:xfrm>
            <a:off x="7983010" y="2891674"/>
            <a:ext cx="585485" cy="292388"/>
            <a:chOff x="7615481" y="2599374"/>
            <a:chExt cx="585485" cy="292388"/>
          </a:xfrm>
        </p:grpSpPr>
        <p:sp>
          <p:nvSpPr>
            <p:cNvPr id="15" name="TextBox 14">
              <a:extLst>
                <a:ext uri="{FF2B5EF4-FFF2-40B4-BE49-F238E27FC236}">
                  <a16:creationId xmlns:a16="http://schemas.microsoft.com/office/drawing/2014/main" id="{4DCC0AD5-FD84-4ED6-A42C-9A7FD893B996}"/>
                </a:ext>
              </a:extLst>
            </p:cNvPr>
            <p:cNvSpPr txBox="1"/>
            <p:nvPr/>
          </p:nvSpPr>
          <p:spPr>
            <a:xfrm>
              <a:off x="7619073" y="2599374"/>
              <a:ext cx="581893" cy="292388"/>
            </a:xfrm>
            <a:prstGeom prst="rect">
              <a:avLst/>
            </a:prstGeom>
            <a:noFill/>
            <a:ln>
              <a:noFill/>
            </a:ln>
          </p:spPr>
          <p:txBody>
            <a:bodyPr wrap="square" rtlCol="0">
              <a:spAutoFit/>
            </a:bodyPr>
            <a:lstStyle/>
            <a:p>
              <a:pPr algn="ctr"/>
              <a:r>
                <a:rPr lang="en-US" sz="1300" dirty="0">
                  <a:solidFill>
                    <a:srgbClr val="002060"/>
                  </a:solidFill>
                  <a:latin typeface="Lato Black" panose="020F0A02020204030203" pitchFamily="34" charset="0"/>
                  <a:ea typeface="Open Sans ExtraBold" panose="020B0906030804020204" pitchFamily="34" charset="0"/>
                  <a:cs typeface="Open Sans ExtraBold" panose="020B0906030804020204" pitchFamily="34" charset="0"/>
                </a:rPr>
                <a:t>2.4%</a:t>
              </a:r>
            </a:p>
          </p:txBody>
        </p:sp>
        <p:sp>
          <p:nvSpPr>
            <p:cNvPr id="16" name="Arrow: Down 15">
              <a:extLst>
                <a:ext uri="{FF2B5EF4-FFF2-40B4-BE49-F238E27FC236}">
                  <a16:creationId xmlns:a16="http://schemas.microsoft.com/office/drawing/2014/main" id="{83943333-B7B0-4FBC-8C1C-23F815D9A7D8}"/>
                </a:ext>
              </a:extLst>
            </p:cNvPr>
            <p:cNvSpPr/>
            <p:nvPr/>
          </p:nvSpPr>
          <p:spPr>
            <a:xfrm rot="10800000">
              <a:off x="7615481" y="2643823"/>
              <a:ext cx="82296" cy="173736"/>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accent1"/>
                </a:solidFill>
                <a:latin typeface="Lato" panose="020F0502020204030203"/>
              </a:endParaRPr>
            </a:p>
          </p:txBody>
        </p:sp>
      </p:grpSp>
      <p:grpSp>
        <p:nvGrpSpPr>
          <p:cNvPr id="17" name="Group 16">
            <a:extLst>
              <a:ext uri="{FF2B5EF4-FFF2-40B4-BE49-F238E27FC236}">
                <a16:creationId xmlns:a16="http://schemas.microsoft.com/office/drawing/2014/main" id="{F0607224-AE9C-487E-9B15-F6A7C661B00C}"/>
              </a:ext>
            </a:extLst>
          </p:cNvPr>
          <p:cNvGrpSpPr/>
          <p:nvPr/>
        </p:nvGrpSpPr>
        <p:grpSpPr>
          <a:xfrm>
            <a:off x="6475439" y="3396897"/>
            <a:ext cx="585485" cy="292388"/>
            <a:chOff x="7615481" y="2599374"/>
            <a:chExt cx="585485" cy="292388"/>
          </a:xfrm>
        </p:grpSpPr>
        <p:sp>
          <p:nvSpPr>
            <p:cNvPr id="18" name="TextBox 17">
              <a:extLst>
                <a:ext uri="{FF2B5EF4-FFF2-40B4-BE49-F238E27FC236}">
                  <a16:creationId xmlns:a16="http://schemas.microsoft.com/office/drawing/2014/main" id="{40875085-4A62-4C8C-8D1D-FFB1B3CBC2BE}"/>
                </a:ext>
              </a:extLst>
            </p:cNvPr>
            <p:cNvSpPr txBox="1"/>
            <p:nvPr/>
          </p:nvSpPr>
          <p:spPr>
            <a:xfrm>
              <a:off x="7619073" y="2599374"/>
              <a:ext cx="581893" cy="292388"/>
            </a:xfrm>
            <a:prstGeom prst="rect">
              <a:avLst/>
            </a:prstGeom>
            <a:noFill/>
            <a:ln>
              <a:noFill/>
            </a:ln>
          </p:spPr>
          <p:txBody>
            <a:bodyPr wrap="square" rtlCol="0">
              <a:spAutoFit/>
            </a:bodyPr>
            <a:lstStyle/>
            <a:p>
              <a:pPr algn="ctr"/>
              <a:r>
                <a:rPr lang="en-US" sz="1300" dirty="0">
                  <a:solidFill>
                    <a:srgbClr val="002060"/>
                  </a:solidFill>
                  <a:latin typeface="Lato Black" panose="020F0A02020204030203" pitchFamily="34" charset="0"/>
                  <a:ea typeface="Open Sans ExtraBold" panose="020B0906030804020204" pitchFamily="34" charset="0"/>
                  <a:cs typeface="Open Sans ExtraBold" panose="020B0906030804020204" pitchFamily="34" charset="0"/>
                </a:rPr>
                <a:t>7.3%</a:t>
              </a:r>
            </a:p>
          </p:txBody>
        </p:sp>
        <p:sp>
          <p:nvSpPr>
            <p:cNvPr id="19" name="Arrow: Down 18">
              <a:extLst>
                <a:ext uri="{FF2B5EF4-FFF2-40B4-BE49-F238E27FC236}">
                  <a16:creationId xmlns:a16="http://schemas.microsoft.com/office/drawing/2014/main" id="{6358C25E-2F3F-480E-9761-3445E776E7A9}"/>
                </a:ext>
              </a:extLst>
            </p:cNvPr>
            <p:cNvSpPr/>
            <p:nvPr/>
          </p:nvSpPr>
          <p:spPr>
            <a:xfrm rot="10800000">
              <a:off x="7615481" y="2643823"/>
              <a:ext cx="82296" cy="173736"/>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accent1"/>
                </a:solidFill>
                <a:latin typeface="Lato" panose="020F0502020204030203"/>
              </a:endParaRPr>
            </a:p>
          </p:txBody>
        </p:sp>
      </p:grpSp>
      <p:grpSp>
        <p:nvGrpSpPr>
          <p:cNvPr id="20" name="Group 19">
            <a:extLst>
              <a:ext uri="{FF2B5EF4-FFF2-40B4-BE49-F238E27FC236}">
                <a16:creationId xmlns:a16="http://schemas.microsoft.com/office/drawing/2014/main" id="{12C4673F-9B97-4757-B67B-5057716A86B6}"/>
              </a:ext>
            </a:extLst>
          </p:cNvPr>
          <p:cNvGrpSpPr/>
          <p:nvPr/>
        </p:nvGrpSpPr>
        <p:grpSpPr>
          <a:xfrm>
            <a:off x="7245568" y="3037868"/>
            <a:ext cx="585485" cy="292388"/>
            <a:chOff x="7615481" y="2599374"/>
            <a:chExt cx="585485" cy="292388"/>
          </a:xfrm>
        </p:grpSpPr>
        <p:sp>
          <p:nvSpPr>
            <p:cNvPr id="21" name="TextBox 20">
              <a:extLst>
                <a:ext uri="{FF2B5EF4-FFF2-40B4-BE49-F238E27FC236}">
                  <a16:creationId xmlns:a16="http://schemas.microsoft.com/office/drawing/2014/main" id="{D88B4199-739A-4A58-8479-89A3E52009B0}"/>
                </a:ext>
              </a:extLst>
            </p:cNvPr>
            <p:cNvSpPr txBox="1"/>
            <p:nvPr/>
          </p:nvSpPr>
          <p:spPr>
            <a:xfrm>
              <a:off x="7619073" y="2599374"/>
              <a:ext cx="581893" cy="292388"/>
            </a:xfrm>
            <a:prstGeom prst="rect">
              <a:avLst/>
            </a:prstGeom>
            <a:noFill/>
            <a:ln>
              <a:noFill/>
            </a:ln>
          </p:spPr>
          <p:txBody>
            <a:bodyPr wrap="square" rtlCol="0">
              <a:spAutoFit/>
            </a:bodyPr>
            <a:lstStyle/>
            <a:p>
              <a:pPr algn="ctr"/>
              <a:r>
                <a:rPr lang="en-US" sz="1300" dirty="0">
                  <a:solidFill>
                    <a:srgbClr val="002060"/>
                  </a:solidFill>
                  <a:latin typeface="Lato Black" panose="020F0A02020204030203" pitchFamily="34" charset="0"/>
                  <a:ea typeface="Open Sans ExtraBold" panose="020B0906030804020204" pitchFamily="34" charset="0"/>
                  <a:cs typeface="Open Sans ExtraBold" panose="020B0906030804020204" pitchFamily="34" charset="0"/>
                </a:rPr>
                <a:t>7.4%</a:t>
              </a:r>
            </a:p>
          </p:txBody>
        </p:sp>
        <p:sp>
          <p:nvSpPr>
            <p:cNvPr id="22" name="Arrow: Down 21">
              <a:extLst>
                <a:ext uri="{FF2B5EF4-FFF2-40B4-BE49-F238E27FC236}">
                  <a16:creationId xmlns:a16="http://schemas.microsoft.com/office/drawing/2014/main" id="{706BF120-A01E-4FB4-9DFE-BBCCAD279F99}"/>
                </a:ext>
              </a:extLst>
            </p:cNvPr>
            <p:cNvSpPr/>
            <p:nvPr/>
          </p:nvSpPr>
          <p:spPr>
            <a:xfrm rot="10800000">
              <a:off x="7615481" y="2643823"/>
              <a:ext cx="82296" cy="173736"/>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accent1"/>
                </a:solidFill>
                <a:latin typeface="Lato" panose="020F0502020204030203"/>
              </a:endParaRPr>
            </a:p>
          </p:txBody>
        </p:sp>
      </p:grpSp>
      <p:grpSp>
        <p:nvGrpSpPr>
          <p:cNvPr id="23" name="Group 22">
            <a:extLst>
              <a:ext uri="{FF2B5EF4-FFF2-40B4-BE49-F238E27FC236}">
                <a16:creationId xmlns:a16="http://schemas.microsoft.com/office/drawing/2014/main" id="{3D5DC6B2-DEBB-4C37-B5DE-B9245DA21DA8}"/>
              </a:ext>
            </a:extLst>
          </p:cNvPr>
          <p:cNvGrpSpPr/>
          <p:nvPr/>
        </p:nvGrpSpPr>
        <p:grpSpPr>
          <a:xfrm>
            <a:off x="5625019" y="3725825"/>
            <a:ext cx="696686" cy="292388"/>
            <a:chOff x="7615481" y="2599374"/>
            <a:chExt cx="585485" cy="292388"/>
          </a:xfrm>
        </p:grpSpPr>
        <p:sp>
          <p:nvSpPr>
            <p:cNvPr id="24" name="TextBox 23">
              <a:extLst>
                <a:ext uri="{FF2B5EF4-FFF2-40B4-BE49-F238E27FC236}">
                  <a16:creationId xmlns:a16="http://schemas.microsoft.com/office/drawing/2014/main" id="{B6B9C1D0-F79B-45F4-8BD2-FF37D31526CA}"/>
                </a:ext>
              </a:extLst>
            </p:cNvPr>
            <p:cNvSpPr txBox="1"/>
            <p:nvPr/>
          </p:nvSpPr>
          <p:spPr>
            <a:xfrm>
              <a:off x="7619073" y="2599374"/>
              <a:ext cx="581893" cy="292388"/>
            </a:xfrm>
            <a:prstGeom prst="rect">
              <a:avLst/>
            </a:prstGeom>
            <a:noFill/>
            <a:ln>
              <a:noFill/>
            </a:ln>
          </p:spPr>
          <p:txBody>
            <a:bodyPr wrap="square" rtlCol="0">
              <a:spAutoFit/>
            </a:bodyPr>
            <a:lstStyle/>
            <a:p>
              <a:pPr algn="ctr"/>
              <a:r>
                <a:rPr lang="en-US" sz="1300" dirty="0">
                  <a:solidFill>
                    <a:srgbClr val="002060"/>
                  </a:solidFill>
                  <a:latin typeface="Lato Black" panose="020F0A02020204030203" pitchFamily="34" charset="0"/>
                  <a:ea typeface="Open Sans ExtraBold" panose="020B0906030804020204" pitchFamily="34" charset="0"/>
                  <a:cs typeface="Open Sans ExtraBold" panose="020B0906030804020204" pitchFamily="34" charset="0"/>
                </a:rPr>
                <a:t>4.0%</a:t>
              </a:r>
            </a:p>
          </p:txBody>
        </p:sp>
        <p:sp>
          <p:nvSpPr>
            <p:cNvPr id="25" name="Arrow: Down 24">
              <a:extLst>
                <a:ext uri="{FF2B5EF4-FFF2-40B4-BE49-F238E27FC236}">
                  <a16:creationId xmlns:a16="http://schemas.microsoft.com/office/drawing/2014/main" id="{976973CD-52C2-4C00-96B0-B89C21C3CBC2}"/>
                </a:ext>
              </a:extLst>
            </p:cNvPr>
            <p:cNvSpPr/>
            <p:nvPr/>
          </p:nvSpPr>
          <p:spPr>
            <a:xfrm rot="10800000">
              <a:off x="7615481" y="2643823"/>
              <a:ext cx="82296" cy="173736"/>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accent1"/>
                </a:solidFill>
                <a:latin typeface="Lato" panose="020F0502020204030203"/>
              </a:endParaRPr>
            </a:p>
          </p:txBody>
        </p:sp>
      </p:grpSp>
      <p:sp>
        <p:nvSpPr>
          <p:cNvPr id="26" name="TextBox 25">
            <a:extLst>
              <a:ext uri="{FF2B5EF4-FFF2-40B4-BE49-F238E27FC236}">
                <a16:creationId xmlns:a16="http://schemas.microsoft.com/office/drawing/2014/main" id="{2330EC90-E507-4567-B0D9-CAE4B144C916}"/>
              </a:ext>
            </a:extLst>
          </p:cNvPr>
          <p:cNvSpPr txBox="1"/>
          <p:nvPr/>
        </p:nvSpPr>
        <p:spPr>
          <a:xfrm>
            <a:off x="4516813" y="5435398"/>
            <a:ext cx="3991154" cy="207749"/>
          </a:xfrm>
          <a:prstGeom prst="rect">
            <a:avLst/>
          </a:prstGeom>
          <a:noFill/>
        </p:spPr>
        <p:txBody>
          <a:bodyPr wrap="square" rtlCol="0">
            <a:spAutoFit/>
          </a:bodyPr>
          <a:lstStyle/>
          <a:p>
            <a:r>
              <a:rPr lang="en-US" sz="750" dirty="0">
                <a:solidFill>
                  <a:schemeClr val="tx1">
                    <a:lumMod val="50000"/>
                    <a:lumOff val="50000"/>
                  </a:schemeClr>
                </a:solidFill>
                <a:latin typeface="lato" panose="020F0502020204030203"/>
                <a:cs typeface="Arial" panose="020B0604020202020204" pitchFamily="34" charset="0"/>
              </a:rPr>
              <a:t>Source: Tourism Economics</a:t>
            </a:r>
          </a:p>
        </p:txBody>
      </p:sp>
    </p:spTree>
    <p:extLst>
      <p:ext uri="{BB962C8B-B14F-4D97-AF65-F5344CB8AC3E}">
        <p14:creationId xmlns:p14="http://schemas.microsoft.com/office/powerpoint/2010/main" val="1925523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FBB8F-E921-415E-941D-AEEA674F2F1C}"/>
              </a:ext>
            </a:extLst>
          </p:cNvPr>
          <p:cNvPicPr/>
          <p:nvPr/>
        </p:nvPicPr>
        <p:blipFill>
          <a:blip r:embed="rId2"/>
          <a:stretch>
            <a:fillRect/>
          </a:stretch>
        </p:blipFill>
        <p:spPr>
          <a:xfrm>
            <a:off x="3248025" y="2787650"/>
            <a:ext cx="5549900" cy="2682875"/>
          </a:xfrm>
          <a:prstGeom prst="rect">
            <a:avLst/>
          </a:prstGeom>
        </p:spPr>
      </p:pic>
      <p:sp>
        <p:nvSpPr>
          <p:cNvPr id="6" name="7 CuadroTexto">
            <a:extLst>
              <a:ext uri="{FF2B5EF4-FFF2-40B4-BE49-F238E27FC236}">
                <a16:creationId xmlns:a16="http://schemas.microsoft.com/office/drawing/2014/main" id="{90AA4D62-85F1-4775-9F99-C77B03B0F1F4}"/>
              </a:ext>
            </a:extLst>
          </p:cNvPr>
          <p:cNvSpPr txBox="1"/>
          <p:nvPr/>
        </p:nvSpPr>
        <p:spPr>
          <a:xfrm>
            <a:off x="572130" y="3025776"/>
            <a:ext cx="2551080" cy="2658805"/>
          </a:xfrm>
          <a:prstGeom prst="rect">
            <a:avLst/>
          </a:prstGeom>
          <a:noFill/>
        </p:spPr>
        <p:txBody>
          <a:bodyPr wrap="square">
            <a:spAutoFit/>
          </a:bodyPr>
          <a:lstStyle/>
          <a:p>
            <a:pPr>
              <a:lnSpc>
                <a:spcPct val="120000"/>
              </a:lnSpc>
              <a:defRPr/>
            </a:pPr>
            <a:r>
              <a:rPr lang="en-US" sz="1000" dirty="0">
                <a:latin typeface="Lato" panose="020F0502020204030203"/>
                <a:ea typeface="Lato" charset="0"/>
                <a:cs typeface="Lato" charset="0"/>
              </a:rPr>
              <a:t>Visitor spending growth on food &amp; beverages and recreational activities helped support overall spending growth. Conversely, drops in gas prices limited growth, controlling local transportation costs.</a:t>
            </a:r>
          </a:p>
          <a:p>
            <a:pPr>
              <a:lnSpc>
                <a:spcPct val="120000"/>
              </a:lnSpc>
              <a:defRPr/>
            </a:pPr>
            <a:endParaRPr lang="en-US" sz="1000" dirty="0">
              <a:latin typeface="Lato" panose="020F0502020204030203"/>
              <a:ea typeface="Lato" charset="0"/>
              <a:cs typeface="Lato" charset="0"/>
            </a:endParaRPr>
          </a:p>
          <a:p>
            <a:pPr>
              <a:lnSpc>
                <a:spcPct val="120000"/>
              </a:lnSpc>
              <a:defRPr/>
            </a:pPr>
            <a:r>
              <a:rPr lang="en-US" sz="1000" dirty="0">
                <a:latin typeface="Lato" panose="020F0502020204030203"/>
                <a:ea typeface="Lato" charset="0"/>
                <a:cs typeface="Lato" charset="0"/>
              </a:rPr>
              <a:t>Visitor spending on lodging has grown by $21 million since 2015, the largest increase by any category.</a:t>
            </a:r>
          </a:p>
          <a:p>
            <a:pPr>
              <a:lnSpc>
                <a:spcPct val="120000"/>
              </a:lnSpc>
              <a:defRPr/>
            </a:pPr>
            <a:endParaRPr lang="en-US" sz="1000" dirty="0">
              <a:latin typeface="Lato" panose="020F0502020204030203"/>
              <a:ea typeface="Lato" charset="0"/>
              <a:cs typeface="Lato" charset="0"/>
            </a:endParaRPr>
          </a:p>
          <a:p>
            <a:pPr>
              <a:lnSpc>
                <a:spcPct val="120000"/>
              </a:lnSpc>
              <a:defRPr/>
            </a:pPr>
            <a:r>
              <a:rPr lang="en-US" sz="1000" dirty="0">
                <a:latin typeface="Lato" panose="020F0502020204030203"/>
                <a:ea typeface="Lato" charset="0"/>
                <a:cs typeface="Lato" charset="0"/>
              </a:rPr>
              <a:t>The growth in recreational spending has supported overall visitor spending growth both in 2019 and over the past five years.</a:t>
            </a:r>
          </a:p>
        </p:txBody>
      </p:sp>
      <p:sp>
        <p:nvSpPr>
          <p:cNvPr id="8" name="TextBox 7">
            <a:extLst>
              <a:ext uri="{FF2B5EF4-FFF2-40B4-BE49-F238E27FC236}">
                <a16:creationId xmlns:a16="http://schemas.microsoft.com/office/drawing/2014/main" id="{E0BCA8B6-B304-490B-AFE2-D7F48201D0BA}"/>
              </a:ext>
            </a:extLst>
          </p:cNvPr>
          <p:cNvSpPr txBox="1"/>
          <p:nvPr/>
        </p:nvSpPr>
        <p:spPr>
          <a:xfrm>
            <a:off x="639647" y="1181968"/>
            <a:ext cx="4555287" cy="333425"/>
          </a:xfrm>
          <a:prstGeom prst="rect">
            <a:avLst/>
          </a:prstGeom>
          <a:noFill/>
          <a:ln>
            <a:noFill/>
          </a:ln>
        </p:spPr>
        <p:txBody>
          <a:bodyPr wrap="square" lIns="0" tIns="0" rIns="0" bIns="0" rtlCol="0" anchor="ctr" anchorCtr="0">
            <a:spAutoFit/>
          </a:bodyPr>
          <a:lstStyle/>
          <a:p>
            <a:pPr>
              <a:lnSpc>
                <a:spcPts val="2625"/>
              </a:lnSpc>
            </a:pPr>
            <a:r>
              <a:rPr lang="en-US" sz="2400" b="1" cap="all" dirty="0">
                <a:solidFill>
                  <a:srgbClr val="002060"/>
                </a:solidFill>
                <a:latin typeface="Lato Black" panose="020F0A02020204030203" pitchFamily="34" charset="0"/>
              </a:rPr>
              <a:t>SPENDING</a:t>
            </a:r>
          </a:p>
        </p:txBody>
      </p:sp>
      <p:sp>
        <p:nvSpPr>
          <p:cNvPr id="9" name="TextBox 8">
            <a:extLst>
              <a:ext uri="{FF2B5EF4-FFF2-40B4-BE49-F238E27FC236}">
                <a16:creationId xmlns:a16="http://schemas.microsoft.com/office/drawing/2014/main" id="{0C0C84B4-8164-4625-9D2E-DC5818F61F1A}"/>
              </a:ext>
            </a:extLst>
          </p:cNvPr>
          <p:cNvSpPr txBox="1"/>
          <p:nvPr/>
        </p:nvSpPr>
        <p:spPr>
          <a:xfrm>
            <a:off x="664919" y="1589980"/>
            <a:ext cx="2987807" cy="230832"/>
          </a:xfrm>
          <a:prstGeom prst="rect">
            <a:avLst/>
          </a:prstGeom>
          <a:noFill/>
        </p:spPr>
        <p:txBody>
          <a:bodyPr wrap="square" lIns="0" tIns="0" rIns="0" bIns="0" rtlCol="0">
            <a:spAutoFit/>
          </a:bodyPr>
          <a:lstStyle/>
          <a:p>
            <a:r>
              <a:rPr lang="en-US" sz="1500" dirty="0">
                <a:solidFill>
                  <a:schemeClr val="tx1">
                    <a:lumMod val="50000"/>
                    <a:lumOff val="50000"/>
                  </a:schemeClr>
                </a:solidFill>
                <a:latin typeface="Lato" panose="020B0604020202020204" charset="0"/>
                <a:ea typeface="Lato" panose="020B0604020202020204" charset="0"/>
                <a:cs typeface="Lato" panose="020B0604020202020204" charset="0"/>
              </a:rPr>
              <a:t>Visitor spending timeline</a:t>
            </a:r>
          </a:p>
        </p:txBody>
      </p:sp>
      <p:sp>
        <p:nvSpPr>
          <p:cNvPr id="14" name="TextBox 13">
            <a:extLst>
              <a:ext uri="{FF2B5EF4-FFF2-40B4-BE49-F238E27FC236}">
                <a16:creationId xmlns:a16="http://schemas.microsoft.com/office/drawing/2014/main" id="{CC265346-C725-41A9-A480-E033C6A82B1A}"/>
              </a:ext>
            </a:extLst>
          </p:cNvPr>
          <p:cNvSpPr txBox="1"/>
          <p:nvPr/>
        </p:nvSpPr>
        <p:spPr>
          <a:xfrm>
            <a:off x="3123210" y="2405449"/>
            <a:ext cx="4072526" cy="384721"/>
          </a:xfrm>
          <a:prstGeom prst="rect">
            <a:avLst/>
          </a:prstGeom>
          <a:noFill/>
        </p:spPr>
        <p:txBody>
          <a:bodyPr wrap="square" rtlCol="0">
            <a:spAutoFit/>
          </a:bodyPr>
          <a:lstStyle/>
          <a:p>
            <a:pPr>
              <a:defRPr/>
            </a:pPr>
            <a:r>
              <a:rPr lang="en-US" sz="1100" b="1" dirty="0">
                <a:solidFill>
                  <a:schemeClr val="accent5">
                    <a:lumMod val="50000"/>
                  </a:schemeClr>
                </a:solidFill>
                <a:latin typeface="Lato" panose="020F0502020204030203" pitchFamily="34" charset="0"/>
                <a:ea typeface="Lato" charset="0"/>
                <a:cs typeface="Lato" charset="0"/>
              </a:rPr>
              <a:t>Visitor Spending in Downtown Madison, 2015-2019</a:t>
            </a:r>
          </a:p>
          <a:p>
            <a:pPr lvl="0">
              <a:defRPr/>
            </a:pPr>
            <a:r>
              <a:rPr lang="en-US" sz="800" b="1" dirty="0">
                <a:solidFill>
                  <a:prstClr val="black"/>
                </a:solidFill>
                <a:latin typeface="Lato" panose="020F0502020204030203" pitchFamily="34" charset="0"/>
                <a:ea typeface="Lato" charset="0"/>
                <a:cs typeface="Lato" charset="0"/>
              </a:rPr>
              <a:t>Amounts in millions of dollars</a:t>
            </a:r>
          </a:p>
        </p:txBody>
      </p:sp>
      <p:sp>
        <p:nvSpPr>
          <p:cNvPr id="7" name="Freeform 2">
            <a:extLst>
              <a:ext uri="{FF2B5EF4-FFF2-40B4-BE49-F238E27FC236}">
                <a16:creationId xmlns:a16="http://schemas.microsoft.com/office/drawing/2014/main" id="{8FD78278-54FE-4E2B-8FB8-B414FB0AEFDA}"/>
              </a:ext>
            </a:extLst>
          </p:cNvPr>
          <p:cNvSpPr>
            <a:spLocks noChangeArrowheads="1"/>
          </p:cNvSpPr>
          <p:nvPr/>
        </p:nvSpPr>
        <p:spPr bwMode="auto">
          <a:xfrm>
            <a:off x="3497296" y="3571812"/>
            <a:ext cx="217832" cy="148455"/>
          </a:xfrm>
          <a:custGeom>
            <a:avLst/>
            <a:gdLst>
              <a:gd name="T0" fmla="*/ 1050 w 1286"/>
              <a:gd name="T1" fmla="*/ 115 h 876"/>
              <a:gd name="T2" fmla="*/ 1285 w 1286"/>
              <a:gd name="T3" fmla="*/ 350 h 876"/>
              <a:gd name="T4" fmla="*/ 1285 w 1286"/>
              <a:gd name="T5" fmla="*/ 875 h 876"/>
              <a:gd name="T6" fmla="*/ 1167 w 1286"/>
              <a:gd name="T7" fmla="*/ 875 h 876"/>
              <a:gd name="T8" fmla="*/ 1167 w 1286"/>
              <a:gd name="T9" fmla="*/ 700 h 876"/>
              <a:gd name="T10" fmla="*/ 118 w 1286"/>
              <a:gd name="T11" fmla="*/ 700 h 876"/>
              <a:gd name="T12" fmla="*/ 118 w 1286"/>
              <a:gd name="T13" fmla="*/ 875 h 876"/>
              <a:gd name="T14" fmla="*/ 0 w 1286"/>
              <a:gd name="T15" fmla="*/ 875 h 876"/>
              <a:gd name="T16" fmla="*/ 0 w 1286"/>
              <a:gd name="T17" fmla="*/ 0 h 876"/>
              <a:gd name="T18" fmla="*/ 118 w 1286"/>
              <a:gd name="T19" fmla="*/ 0 h 876"/>
              <a:gd name="T20" fmla="*/ 118 w 1286"/>
              <a:gd name="T21" fmla="*/ 525 h 876"/>
              <a:gd name="T22" fmla="*/ 585 w 1286"/>
              <a:gd name="T23" fmla="*/ 525 h 876"/>
              <a:gd name="T24" fmla="*/ 585 w 1286"/>
              <a:gd name="T25" fmla="*/ 115 h 876"/>
              <a:gd name="T26" fmla="*/ 1050 w 1286"/>
              <a:gd name="T27" fmla="*/ 115 h 876"/>
              <a:gd name="T28" fmla="*/ 350 w 1286"/>
              <a:gd name="T29" fmla="*/ 465 h 876"/>
              <a:gd name="T30" fmla="*/ 175 w 1286"/>
              <a:gd name="T31" fmla="*/ 290 h 876"/>
              <a:gd name="T32" fmla="*/ 350 w 1286"/>
              <a:gd name="T33" fmla="*/ 115 h 876"/>
              <a:gd name="T34" fmla="*/ 525 w 1286"/>
              <a:gd name="T35" fmla="*/ 290 h 876"/>
              <a:gd name="T36" fmla="*/ 350 w 1286"/>
              <a:gd name="T37" fmla="*/ 465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86" h="876">
                <a:moveTo>
                  <a:pt x="1050" y="115"/>
                </a:moveTo>
                <a:cubicBezTo>
                  <a:pt x="1178" y="115"/>
                  <a:pt x="1285" y="222"/>
                  <a:pt x="1285" y="350"/>
                </a:cubicBezTo>
                <a:lnTo>
                  <a:pt x="1285" y="875"/>
                </a:lnTo>
                <a:lnTo>
                  <a:pt x="1167" y="875"/>
                </a:lnTo>
                <a:lnTo>
                  <a:pt x="1167" y="700"/>
                </a:lnTo>
                <a:lnTo>
                  <a:pt x="118" y="700"/>
                </a:lnTo>
                <a:lnTo>
                  <a:pt x="118" y="875"/>
                </a:lnTo>
                <a:lnTo>
                  <a:pt x="0" y="875"/>
                </a:lnTo>
                <a:lnTo>
                  <a:pt x="0" y="0"/>
                </a:lnTo>
                <a:lnTo>
                  <a:pt x="118" y="0"/>
                </a:lnTo>
                <a:lnTo>
                  <a:pt x="118" y="525"/>
                </a:lnTo>
                <a:lnTo>
                  <a:pt x="585" y="525"/>
                </a:lnTo>
                <a:lnTo>
                  <a:pt x="585" y="115"/>
                </a:lnTo>
                <a:lnTo>
                  <a:pt x="1050" y="115"/>
                </a:lnTo>
                <a:close/>
                <a:moveTo>
                  <a:pt x="350" y="465"/>
                </a:moveTo>
                <a:cubicBezTo>
                  <a:pt x="254" y="465"/>
                  <a:pt x="175" y="385"/>
                  <a:pt x="175" y="290"/>
                </a:cubicBezTo>
                <a:cubicBezTo>
                  <a:pt x="175" y="194"/>
                  <a:pt x="254" y="115"/>
                  <a:pt x="350" y="115"/>
                </a:cubicBezTo>
                <a:cubicBezTo>
                  <a:pt x="446" y="115"/>
                  <a:pt x="525" y="194"/>
                  <a:pt x="525" y="290"/>
                </a:cubicBezTo>
                <a:cubicBezTo>
                  <a:pt x="525" y="386"/>
                  <a:pt x="446" y="465"/>
                  <a:pt x="350" y="465"/>
                </a:cubicBezTo>
                <a:close/>
              </a:path>
            </a:pathLst>
          </a:custGeom>
          <a:solidFill>
            <a:srgbClr val="00206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endParaRPr lang="en-US" sz="1350" dirty="0"/>
          </a:p>
        </p:txBody>
      </p:sp>
      <p:sp>
        <p:nvSpPr>
          <p:cNvPr id="11" name="Freeform 387">
            <a:extLst>
              <a:ext uri="{FF2B5EF4-FFF2-40B4-BE49-F238E27FC236}">
                <a16:creationId xmlns:a16="http://schemas.microsoft.com/office/drawing/2014/main" id="{669DFFB7-4D52-4A3B-BD31-C29A6EEE1ECB}"/>
              </a:ext>
            </a:extLst>
          </p:cNvPr>
          <p:cNvSpPr>
            <a:spLocks noEditPoints="1"/>
          </p:cNvSpPr>
          <p:nvPr/>
        </p:nvSpPr>
        <p:spPr bwMode="auto">
          <a:xfrm>
            <a:off x="3522811" y="4823913"/>
            <a:ext cx="194755" cy="159578"/>
          </a:xfrm>
          <a:custGeom>
            <a:avLst/>
            <a:gdLst>
              <a:gd name="T0" fmla="*/ 188 w 194"/>
              <a:gd name="T1" fmla="*/ 91 h 170"/>
              <a:gd name="T2" fmla="*/ 194 w 194"/>
              <a:gd name="T3" fmla="*/ 142 h 170"/>
              <a:gd name="T4" fmla="*/ 191 w 194"/>
              <a:gd name="T5" fmla="*/ 145 h 170"/>
              <a:gd name="T6" fmla="*/ 182 w 194"/>
              <a:gd name="T7" fmla="*/ 151 h 170"/>
              <a:gd name="T8" fmla="*/ 164 w 194"/>
              <a:gd name="T9" fmla="*/ 170 h 170"/>
              <a:gd name="T10" fmla="*/ 146 w 194"/>
              <a:gd name="T11" fmla="*/ 151 h 170"/>
              <a:gd name="T12" fmla="*/ 49 w 194"/>
              <a:gd name="T13" fmla="*/ 145 h 170"/>
              <a:gd name="T14" fmla="*/ 44 w 194"/>
              <a:gd name="T15" fmla="*/ 164 h 170"/>
              <a:gd name="T16" fmla="*/ 18 w 194"/>
              <a:gd name="T17" fmla="*/ 164 h 170"/>
              <a:gd name="T18" fmla="*/ 13 w 194"/>
              <a:gd name="T19" fmla="*/ 145 h 170"/>
              <a:gd name="T20" fmla="*/ 1 w 194"/>
              <a:gd name="T21" fmla="*/ 145 h 170"/>
              <a:gd name="T22" fmla="*/ 0 w 194"/>
              <a:gd name="T23" fmla="*/ 106 h 170"/>
              <a:gd name="T24" fmla="*/ 22 w 194"/>
              <a:gd name="T25" fmla="*/ 85 h 170"/>
              <a:gd name="T26" fmla="*/ 34 w 194"/>
              <a:gd name="T27" fmla="*/ 45 h 170"/>
              <a:gd name="T28" fmla="*/ 61 w 194"/>
              <a:gd name="T29" fmla="*/ 24 h 170"/>
              <a:gd name="T30" fmla="*/ 73 w 194"/>
              <a:gd name="T31" fmla="*/ 3 h 170"/>
              <a:gd name="T32" fmla="*/ 76 w 194"/>
              <a:gd name="T33" fmla="*/ 0 h 170"/>
              <a:gd name="T34" fmla="*/ 121 w 194"/>
              <a:gd name="T35" fmla="*/ 1 h 170"/>
              <a:gd name="T36" fmla="*/ 121 w 194"/>
              <a:gd name="T37" fmla="*/ 24 h 170"/>
              <a:gd name="T38" fmla="*/ 150 w 194"/>
              <a:gd name="T39" fmla="*/ 30 h 170"/>
              <a:gd name="T40" fmla="*/ 170 w 194"/>
              <a:gd name="T41" fmla="*/ 85 h 170"/>
              <a:gd name="T42" fmla="*/ 20 w 194"/>
              <a:gd name="T43" fmla="*/ 126 h 170"/>
              <a:gd name="T44" fmla="*/ 41 w 194"/>
              <a:gd name="T45" fmla="*/ 126 h 170"/>
              <a:gd name="T46" fmla="*/ 41 w 194"/>
              <a:gd name="T47" fmla="*/ 104 h 170"/>
              <a:gd name="T48" fmla="*/ 20 w 194"/>
              <a:gd name="T49" fmla="*/ 104 h 170"/>
              <a:gd name="T50" fmla="*/ 20 w 194"/>
              <a:gd name="T51" fmla="*/ 126 h 170"/>
              <a:gd name="T52" fmla="*/ 145 w 194"/>
              <a:gd name="T53" fmla="*/ 85 h 170"/>
              <a:gd name="T54" fmla="*/ 136 w 194"/>
              <a:gd name="T55" fmla="*/ 50 h 170"/>
              <a:gd name="T56" fmla="*/ 61 w 194"/>
              <a:gd name="T57" fmla="*/ 49 h 170"/>
              <a:gd name="T58" fmla="*/ 58 w 194"/>
              <a:gd name="T59" fmla="*/ 51 h 170"/>
              <a:gd name="T60" fmla="*/ 153 w 194"/>
              <a:gd name="T61" fmla="*/ 126 h 170"/>
              <a:gd name="T62" fmla="*/ 175 w 194"/>
              <a:gd name="T63" fmla="*/ 126 h 170"/>
              <a:gd name="T64" fmla="*/ 175 w 194"/>
              <a:gd name="T65" fmla="*/ 104 h 170"/>
              <a:gd name="T66" fmla="*/ 153 w 194"/>
              <a:gd name="T67" fmla="*/ 104 h 170"/>
              <a:gd name="T68" fmla="*/ 153 w 194"/>
              <a:gd name="T69" fmla="*/ 12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170">
                <a:moveTo>
                  <a:pt x="173" y="85"/>
                </a:moveTo>
                <a:cubicBezTo>
                  <a:pt x="179" y="85"/>
                  <a:pt x="184" y="87"/>
                  <a:pt x="188" y="91"/>
                </a:cubicBezTo>
                <a:cubicBezTo>
                  <a:pt x="192" y="95"/>
                  <a:pt x="194" y="100"/>
                  <a:pt x="194" y="106"/>
                </a:cubicBezTo>
                <a:cubicBezTo>
                  <a:pt x="194" y="142"/>
                  <a:pt x="194" y="142"/>
                  <a:pt x="194" y="142"/>
                </a:cubicBezTo>
                <a:cubicBezTo>
                  <a:pt x="194" y="143"/>
                  <a:pt x="194" y="144"/>
                  <a:pt x="193" y="145"/>
                </a:cubicBezTo>
                <a:cubicBezTo>
                  <a:pt x="193" y="145"/>
                  <a:pt x="192" y="145"/>
                  <a:pt x="191" y="145"/>
                </a:cubicBezTo>
                <a:cubicBezTo>
                  <a:pt x="182" y="145"/>
                  <a:pt x="182" y="145"/>
                  <a:pt x="182" y="145"/>
                </a:cubicBezTo>
                <a:cubicBezTo>
                  <a:pt x="182" y="151"/>
                  <a:pt x="182" y="151"/>
                  <a:pt x="182" y="151"/>
                </a:cubicBezTo>
                <a:cubicBezTo>
                  <a:pt x="182" y="157"/>
                  <a:pt x="180" y="161"/>
                  <a:pt x="177" y="164"/>
                </a:cubicBezTo>
                <a:cubicBezTo>
                  <a:pt x="173" y="168"/>
                  <a:pt x="169" y="170"/>
                  <a:pt x="164" y="170"/>
                </a:cubicBezTo>
                <a:cubicBezTo>
                  <a:pt x="159" y="170"/>
                  <a:pt x="154" y="168"/>
                  <a:pt x="151" y="164"/>
                </a:cubicBezTo>
                <a:cubicBezTo>
                  <a:pt x="147" y="161"/>
                  <a:pt x="146" y="157"/>
                  <a:pt x="146" y="151"/>
                </a:cubicBezTo>
                <a:cubicBezTo>
                  <a:pt x="146" y="145"/>
                  <a:pt x="146" y="145"/>
                  <a:pt x="146" y="145"/>
                </a:cubicBezTo>
                <a:cubicBezTo>
                  <a:pt x="49" y="145"/>
                  <a:pt x="49" y="145"/>
                  <a:pt x="49" y="145"/>
                </a:cubicBezTo>
                <a:cubicBezTo>
                  <a:pt x="49" y="151"/>
                  <a:pt x="49" y="151"/>
                  <a:pt x="49" y="151"/>
                </a:cubicBezTo>
                <a:cubicBezTo>
                  <a:pt x="49" y="157"/>
                  <a:pt x="47" y="161"/>
                  <a:pt x="44" y="164"/>
                </a:cubicBezTo>
                <a:cubicBezTo>
                  <a:pt x="40" y="168"/>
                  <a:pt x="36" y="170"/>
                  <a:pt x="31" y="170"/>
                </a:cubicBezTo>
                <a:cubicBezTo>
                  <a:pt x="26" y="170"/>
                  <a:pt x="21" y="168"/>
                  <a:pt x="18" y="164"/>
                </a:cubicBezTo>
                <a:cubicBezTo>
                  <a:pt x="14" y="161"/>
                  <a:pt x="13" y="157"/>
                  <a:pt x="13" y="151"/>
                </a:cubicBezTo>
                <a:cubicBezTo>
                  <a:pt x="13" y="145"/>
                  <a:pt x="13" y="145"/>
                  <a:pt x="13" y="145"/>
                </a:cubicBezTo>
                <a:cubicBezTo>
                  <a:pt x="3" y="145"/>
                  <a:pt x="3" y="145"/>
                  <a:pt x="3" y="145"/>
                </a:cubicBezTo>
                <a:cubicBezTo>
                  <a:pt x="3" y="145"/>
                  <a:pt x="2" y="145"/>
                  <a:pt x="1" y="145"/>
                </a:cubicBezTo>
                <a:cubicBezTo>
                  <a:pt x="1" y="144"/>
                  <a:pt x="0" y="143"/>
                  <a:pt x="0" y="142"/>
                </a:cubicBezTo>
                <a:cubicBezTo>
                  <a:pt x="0" y="106"/>
                  <a:pt x="0" y="106"/>
                  <a:pt x="0" y="106"/>
                </a:cubicBezTo>
                <a:cubicBezTo>
                  <a:pt x="0" y="100"/>
                  <a:pt x="3" y="95"/>
                  <a:pt x="7" y="91"/>
                </a:cubicBezTo>
                <a:cubicBezTo>
                  <a:pt x="11" y="87"/>
                  <a:pt x="16" y="85"/>
                  <a:pt x="22" y="85"/>
                </a:cubicBezTo>
                <a:cubicBezTo>
                  <a:pt x="24" y="85"/>
                  <a:pt x="24" y="85"/>
                  <a:pt x="24" y="85"/>
                </a:cubicBezTo>
                <a:cubicBezTo>
                  <a:pt x="34" y="45"/>
                  <a:pt x="34" y="45"/>
                  <a:pt x="34" y="45"/>
                </a:cubicBezTo>
                <a:cubicBezTo>
                  <a:pt x="36" y="39"/>
                  <a:pt x="39" y="34"/>
                  <a:pt x="44" y="30"/>
                </a:cubicBezTo>
                <a:cubicBezTo>
                  <a:pt x="49" y="26"/>
                  <a:pt x="55" y="24"/>
                  <a:pt x="61" y="24"/>
                </a:cubicBezTo>
                <a:cubicBezTo>
                  <a:pt x="73" y="24"/>
                  <a:pt x="73" y="24"/>
                  <a:pt x="73" y="24"/>
                </a:cubicBezTo>
                <a:cubicBezTo>
                  <a:pt x="73" y="3"/>
                  <a:pt x="73" y="3"/>
                  <a:pt x="73" y="3"/>
                </a:cubicBezTo>
                <a:cubicBezTo>
                  <a:pt x="73" y="2"/>
                  <a:pt x="73" y="2"/>
                  <a:pt x="74" y="1"/>
                </a:cubicBezTo>
                <a:cubicBezTo>
                  <a:pt x="74" y="0"/>
                  <a:pt x="75" y="0"/>
                  <a:pt x="76" y="0"/>
                </a:cubicBezTo>
                <a:cubicBezTo>
                  <a:pt x="118" y="0"/>
                  <a:pt x="118" y="0"/>
                  <a:pt x="118" y="0"/>
                </a:cubicBezTo>
                <a:cubicBezTo>
                  <a:pt x="119" y="0"/>
                  <a:pt x="120" y="0"/>
                  <a:pt x="121" y="1"/>
                </a:cubicBezTo>
                <a:cubicBezTo>
                  <a:pt x="121" y="2"/>
                  <a:pt x="121" y="2"/>
                  <a:pt x="121" y="3"/>
                </a:cubicBezTo>
                <a:cubicBezTo>
                  <a:pt x="121" y="24"/>
                  <a:pt x="121" y="24"/>
                  <a:pt x="121" y="24"/>
                </a:cubicBezTo>
                <a:cubicBezTo>
                  <a:pt x="134" y="24"/>
                  <a:pt x="134" y="24"/>
                  <a:pt x="134" y="24"/>
                </a:cubicBezTo>
                <a:cubicBezTo>
                  <a:pt x="140" y="24"/>
                  <a:pt x="145" y="26"/>
                  <a:pt x="150" y="30"/>
                </a:cubicBezTo>
                <a:cubicBezTo>
                  <a:pt x="156" y="34"/>
                  <a:pt x="159" y="39"/>
                  <a:pt x="160" y="45"/>
                </a:cubicBezTo>
                <a:cubicBezTo>
                  <a:pt x="170" y="85"/>
                  <a:pt x="170" y="85"/>
                  <a:pt x="170" y="85"/>
                </a:cubicBezTo>
                <a:lnTo>
                  <a:pt x="173" y="85"/>
                </a:lnTo>
                <a:close/>
                <a:moveTo>
                  <a:pt x="20" y="126"/>
                </a:moveTo>
                <a:cubicBezTo>
                  <a:pt x="23" y="129"/>
                  <a:pt x="27" y="130"/>
                  <a:pt x="31" y="130"/>
                </a:cubicBezTo>
                <a:cubicBezTo>
                  <a:pt x="35" y="130"/>
                  <a:pt x="38" y="129"/>
                  <a:pt x="41" y="126"/>
                </a:cubicBezTo>
                <a:cubicBezTo>
                  <a:pt x="44" y="123"/>
                  <a:pt x="46" y="119"/>
                  <a:pt x="46" y="115"/>
                </a:cubicBezTo>
                <a:cubicBezTo>
                  <a:pt x="46" y="111"/>
                  <a:pt x="44" y="107"/>
                  <a:pt x="41" y="104"/>
                </a:cubicBezTo>
                <a:cubicBezTo>
                  <a:pt x="38" y="102"/>
                  <a:pt x="35" y="100"/>
                  <a:pt x="31" y="100"/>
                </a:cubicBezTo>
                <a:cubicBezTo>
                  <a:pt x="27" y="100"/>
                  <a:pt x="23" y="102"/>
                  <a:pt x="20" y="104"/>
                </a:cubicBezTo>
                <a:cubicBezTo>
                  <a:pt x="17" y="107"/>
                  <a:pt x="16" y="111"/>
                  <a:pt x="16" y="115"/>
                </a:cubicBezTo>
                <a:cubicBezTo>
                  <a:pt x="16" y="119"/>
                  <a:pt x="17" y="123"/>
                  <a:pt x="20" y="126"/>
                </a:cubicBezTo>
                <a:close/>
                <a:moveTo>
                  <a:pt x="49" y="85"/>
                </a:moveTo>
                <a:cubicBezTo>
                  <a:pt x="145" y="85"/>
                  <a:pt x="145" y="85"/>
                  <a:pt x="145" y="85"/>
                </a:cubicBezTo>
                <a:cubicBezTo>
                  <a:pt x="137" y="51"/>
                  <a:pt x="137" y="51"/>
                  <a:pt x="137" y="51"/>
                </a:cubicBezTo>
                <a:cubicBezTo>
                  <a:pt x="137" y="51"/>
                  <a:pt x="136" y="50"/>
                  <a:pt x="136" y="50"/>
                </a:cubicBezTo>
                <a:cubicBezTo>
                  <a:pt x="135" y="49"/>
                  <a:pt x="134" y="49"/>
                  <a:pt x="134" y="49"/>
                </a:cubicBezTo>
                <a:cubicBezTo>
                  <a:pt x="61" y="49"/>
                  <a:pt x="61" y="49"/>
                  <a:pt x="61" y="49"/>
                </a:cubicBezTo>
                <a:cubicBezTo>
                  <a:pt x="60" y="49"/>
                  <a:pt x="60" y="49"/>
                  <a:pt x="59" y="50"/>
                </a:cubicBezTo>
                <a:cubicBezTo>
                  <a:pt x="58" y="50"/>
                  <a:pt x="58" y="51"/>
                  <a:pt x="58" y="51"/>
                </a:cubicBezTo>
                <a:lnTo>
                  <a:pt x="49" y="85"/>
                </a:lnTo>
                <a:close/>
                <a:moveTo>
                  <a:pt x="153" y="126"/>
                </a:moveTo>
                <a:cubicBezTo>
                  <a:pt x="156" y="129"/>
                  <a:pt x="160" y="130"/>
                  <a:pt x="164" y="130"/>
                </a:cubicBezTo>
                <a:cubicBezTo>
                  <a:pt x="168" y="130"/>
                  <a:pt x="172" y="129"/>
                  <a:pt x="175" y="126"/>
                </a:cubicBezTo>
                <a:cubicBezTo>
                  <a:pt x="177" y="123"/>
                  <a:pt x="179" y="119"/>
                  <a:pt x="179" y="115"/>
                </a:cubicBezTo>
                <a:cubicBezTo>
                  <a:pt x="179" y="111"/>
                  <a:pt x="177" y="107"/>
                  <a:pt x="175" y="104"/>
                </a:cubicBezTo>
                <a:cubicBezTo>
                  <a:pt x="172" y="102"/>
                  <a:pt x="168" y="100"/>
                  <a:pt x="164" y="100"/>
                </a:cubicBezTo>
                <a:cubicBezTo>
                  <a:pt x="160" y="100"/>
                  <a:pt x="156" y="102"/>
                  <a:pt x="153" y="104"/>
                </a:cubicBezTo>
                <a:cubicBezTo>
                  <a:pt x="150" y="107"/>
                  <a:pt x="149" y="111"/>
                  <a:pt x="149" y="115"/>
                </a:cubicBezTo>
                <a:cubicBezTo>
                  <a:pt x="149" y="119"/>
                  <a:pt x="150" y="123"/>
                  <a:pt x="153" y="126"/>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2" name="Group 11">
            <a:extLst>
              <a:ext uri="{FF2B5EF4-FFF2-40B4-BE49-F238E27FC236}">
                <a16:creationId xmlns:a16="http://schemas.microsoft.com/office/drawing/2014/main" id="{C5D8CA52-4BC6-46A7-8924-AF8F93D3C98D}"/>
              </a:ext>
            </a:extLst>
          </p:cNvPr>
          <p:cNvGrpSpPr/>
          <p:nvPr/>
        </p:nvGrpSpPr>
        <p:grpSpPr>
          <a:xfrm>
            <a:off x="3490273" y="3882312"/>
            <a:ext cx="266495" cy="161564"/>
            <a:chOff x="3706813" y="5045076"/>
            <a:chExt cx="254001" cy="153988"/>
          </a:xfrm>
          <a:solidFill>
            <a:srgbClr val="002060"/>
          </a:solidFill>
        </p:grpSpPr>
        <p:sp>
          <p:nvSpPr>
            <p:cNvPr id="13" name="Freeform 676">
              <a:extLst>
                <a:ext uri="{FF2B5EF4-FFF2-40B4-BE49-F238E27FC236}">
                  <a16:creationId xmlns:a16="http://schemas.microsoft.com/office/drawing/2014/main" id="{E167C903-BEBA-44FF-BDCB-77B9C7AFB259}"/>
                </a:ext>
              </a:extLst>
            </p:cNvPr>
            <p:cNvSpPr>
              <a:spLocks noEditPoints="1"/>
            </p:cNvSpPr>
            <p:nvPr/>
          </p:nvSpPr>
          <p:spPr bwMode="auto">
            <a:xfrm>
              <a:off x="3754438" y="5045076"/>
              <a:ext cx="152400" cy="153988"/>
            </a:xfrm>
            <a:custGeom>
              <a:avLst/>
              <a:gdLst>
                <a:gd name="T0" fmla="*/ 53 w 107"/>
                <a:gd name="T1" fmla="*/ 108 h 108"/>
                <a:gd name="T2" fmla="*/ 0 w 107"/>
                <a:gd name="T3" fmla="*/ 54 h 108"/>
                <a:gd name="T4" fmla="*/ 53 w 107"/>
                <a:gd name="T5" fmla="*/ 0 h 108"/>
                <a:gd name="T6" fmla="*/ 107 w 107"/>
                <a:gd name="T7" fmla="*/ 54 h 108"/>
                <a:gd name="T8" fmla="*/ 53 w 107"/>
                <a:gd name="T9" fmla="*/ 108 h 108"/>
                <a:gd name="T10" fmla="*/ 53 w 107"/>
                <a:gd name="T11" fmla="*/ 5 h 108"/>
                <a:gd name="T12" fmla="*/ 4 w 107"/>
                <a:gd name="T13" fmla="*/ 54 h 108"/>
                <a:gd name="T14" fmla="*/ 53 w 107"/>
                <a:gd name="T15" fmla="*/ 103 h 108"/>
                <a:gd name="T16" fmla="*/ 102 w 107"/>
                <a:gd name="T17" fmla="*/ 54 h 108"/>
                <a:gd name="T18" fmla="*/ 53 w 107"/>
                <a:gd name="T19" fmla="*/ 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8">
                  <a:moveTo>
                    <a:pt x="53" y="108"/>
                  </a:moveTo>
                  <a:cubicBezTo>
                    <a:pt x="24" y="108"/>
                    <a:pt x="0" y="84"/>
                    <a:pt x="0" y="54"/>
                  </a:cubicBezTo>
                  <a:cubicBezTo>
                    <a:pt x="0" y="25"/>
                    <a:pt x="24" y="0"/>
                    <a:pt x="53" y="0"/>
                  </a:cubicBezTo>
                  <a:cubicBezTo>
                    <a:pt x="83" y="0"/>
                    <a:pt x="107" y="25"/>
                    <a:pt x="107" y="54"/>
                  </a:cubicBezTo>
                  <a:cubicBezTo>
                    <a:pt x="107" y="84"/>
                    <a:pt x="83" y="108"/>
                    <a:pt x="53" y="108"/>
                  </a:cubicBezTo>
                  <a:close/>
                  <a:moveTo>
                    <a:pt x="53" y="5"/>
                  </a:moveTo>
                  <a:cubicBezTo>
                    <a:pt x="26" y="5"/>
                    <a:pt x="4" y="27"/>
                    <a:pt x="4" y="54"/>
                  </a:cubicBezTo>
                  <a:cubicBezTo>
                    <a:pt x="4" y="81"/>
                    <a:pt x="26" y="103"/>
                    <a:pt x="53" y="103"/>
                  </a:cubicBezTo>
                  <a:cubicBezTo>
                    <a:pt x="80" y="103"/>
                    <a:pt x="102" y="81"/>
                    <a:pt x="102" y="54"/>
                  </a:cubicBezTo>
                  <a:cubicBezTo>
                    <a:pt x="102" y="27"/>
                    <a:pt x="80" y="5"/>
                    <a:pt x="53"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 name="Oval 677">
              <a:extLst>
                <a:ext uri="{FF2B5EF4-FFF2-40B4-BE49-F238E27FC236}">
                  <a16:creationId xmlns:a16="http://schemas.microsoft.com/office/drawing/2014/main" id="{6194C184-6DB0-4C5A-8273-A2FDD2146A54}"/>
                </a:ext>
              </a:extLst>
            </p:cNvPr>
            <p:cNvSpPr>
              <a:spLocks noChangeArrowheads="1"/>
            </p:cNvSpPr>
            <p:nvPr/>
          </p:nvSpPr>
          <p:spPr bwMode="auto">
            <a:xfrm>
              <a:off x="3765551" y="5057776"/>
              <a:ext cx="130175" cy="130175"/>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 name="Freeform 678">
              <a:extLst>
                <a:ext uri="{FF2B5EF4-FFF2-40B4-BE49-F238E27FC236}">
                  <a16:creationId xmlns:a16="http://schemas.microsoft.com/office/drawing/2014/main" id="{C8DBCF5E-0205-440E-BCBE-F114581D2122}"/>
                </a:ext>
              </a:extLst>
            </p:cNvPr>
            <p:cNvSpPr>
              <a:spLocks/>
            </p:cNvSpPr>
            <p:nvPr/>
          </p:nvSpPr>
          <p:spPr bwMode="auto">
            <a:xfrm>
              <a:off x="3706813" y="5054601"/>
              <a:ext cx="39688" cy="142875"/>
            </a:xfrm>
            <a:custGeom>
              <a:avLst/>
              <a:gdLst>
                <a:gd name="T0" fmla="*/ 24 w 28"/>
                <a:gd name="T1" fmla="*/ 0 h 100"/>
                <a:gd name="T2" fmla="*/ 22 w 28"/>
                <a:gd name="T3" fmla="*/ 26 h 100"/>
                <a:gd name="T4" fmla="*/ 16 w 28"/>
                <a:gd name="T5" fmla="*/ 26 h 100"/>
                <a:gd name="T6" fmla="*/ 16 w 28"/>
                <a:gd name="T7" fmla="*/ 0 h 100"/>
                <a:gd name="T8" fmla="*/ 12 w 28"/>
                <a:gd name="T9" fmla="*/ 0 h 100"/>
                <a:gd name="T10" fmla="*/ 11 w 28"/>
                <a:gd name="T11" fmla="*/ 26 h 100"/>
                <a:gd name="T12" fmla="*/ 6 w 28"/>
                <a:gd name="T13" fmla="*/ 26 h 100"/>
                <a:gd name="T14" fmla="*/ 4 w 28"/>
                <a:gd name="T15" fmla="*/ 0 h 100"/>
                <a:gd name="T16" fmla="*/ 0 w 28"/>
                <a:gd name="T17" fmla="*/ 0 h 100"/>
                <a:gd name="T18" fmla="*/ 0 w 28"/>
                <a:gd name="T19" fmla="*/ 27 h 100"/>
                <a:gd name="T20" fmla="*/ 0 w 28"/>
                <a:gd name="T21" fmla="*/ 27 h 100"/>
                <a:gd name="T22" fmla="*/ 10 w 28"/>
                <a:gd name="T23" fmla="*/ 38 h 100"/>
                <a:gd name="T24" fmla="*/ 10 w 28"/>
                <a:gd name="T25" fmla="*/ 38 h 100"/>
                <a:gd name="T26" fmla="*/ 10 w 28"/>
                <a:gd name="T27" fmla="*/ 56 h 100"/>
                <a:gd name="T28" fmla="*/ 10 w 28"/>
                <a:gd name="T29" fmla="*/ 56 h 100"/>
                <a:gd name="T30" fmla="*/ 10 w 28"/>
                <a:gd name="T31" fmla="*/ 95 h 100"/>
                <a:gd name="T32" fmla="*/ 19 w 28"/>
                <a:gd name="T33" fmla="*/ 95 h 100"/>
                <a:gd name="T34" fmla="*/ 19 w 28"/>
                <a:gd name="T35" fmla="*/ 56 h 100"/>
                <a:gd name="T36" fmla="*/ 19 w 28"/>
                <a:gd name="T37" fmla="*/ 56 h 100"/>
                <a:gd name="T38" fmla="*/ 19 w 28"/>
                <a:gd name="T39" fmla="*/ 38 h 100"/>
                <a:gd name="T40" fmla="*/ 28 w 28"/>
                <a:gd name="T41" fmla="*/ 27 h 100"/>
                <a:gd name="T42" fmla="*/ 28 w 28"/>
                <a:gd name="T43" fmla="*/ 27 h 100"/>
                <a:gd name="T44" fmla="*/ 28 w 28"/>
                <a:gd name="T45" fmla="*/ 0 h 100"/>
                <a:gd name="T46" fmla="*/ 24 w 28"/>
                <a:gd name="T4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100">
                  <a:moveTo>
                    <a:pt x="24" y="0"/>
                  </a:moveTo>
                  <a:cubicBezTo>
                    <a:pt x="22" y="26"/>
                    <a:pt x="22" y="26"/>
                    <a:pt x="22" y="26"/>
                  </a:cubicBezTo>
                  <a:cubicBezTo>
                    <a:pt x="16" y="26"/>
                    <a:pt x="16" y="26"/>
                    <a:pt x="16" y="26"/>
                  </a:cubicBezTo>
                  <a:cubicBezTo>
                    <a:pt x="16" y="0"/>
                    <a:pt x="16" y="0"/>
                    <a:pt x="16" y="0"/>
                  </a:cubicBezTo>
                  <a:cubicBezTo>
                    <a:pt x="12" y="0"/>
                    <a:pt x="12" y="0"/>
                    <a:pt x="12" y="0"/>
                  </a:cubicBezTo>
                  <a:cubicBezTo>
                    <a:pt x="11" y="26"/>
                    <a:pt x="11" y="26"/>
                    <a:pt x="11" y="26"/>
                  </a:cubicBezTo>
                  <a:cubicBezTo>
                    <a:pt x="6" y="26"/>
                    <a:pt x="6" y="26"/>
                    <a:pt x="6" y="26"/>
                  </a:cubicBezTo>
                  <a:cubicBezTo>
                    <a:pt x="4" y="0"/>
                    <a:pt x="4" y="0"/>
                    <a:pt x="4" y="0"/>
                  </a:cubicBezTo>
                  <a:cubicBezTo>
                    <a:pt x="0" y="0"/>
                    <a:pt x="0" y="0"/>
                    <a:pt x="0" y="0"/>
                  </a:cubicBezTo>
                  <a:cubicBezTo>
                    <a:pt x="0" y="27"/>
                    <a:pt x="0" y="27"/>
                    <a:pt x="0" y="27"/>
                  </a:cubicBezTo>
                  <a:cubicBezTo>
                    <a:pt x="0" y="27"/>
                    <a:pt x="0" y="27"/>
                    <a:pt x="0" y="27"/>
                  </a:cubicBezTo>
                  <a:cubicBezTo>
                    <a:pt x="0" y="35"/>
                    <a:pt x="4" y="36"/>
                    <a:pt x="10" y="38"/>
                  </a:cubicBezTo>
                  <a:cubicBezTo>
                    <a:pt x="10" y="38"/>
                    <a:pt x="10" y="38"/>
                    <a:pt x="10" y="38"/>
                  </a:cubicBezTo>
                  <a:cubicBezTo>
                    <a:pt x="10" y="56"/>
                    <a:pt x="10" y="56"/>
                    <a:pt x="10" y="56"/>
                  </a:cubicBezTo>
                  <a:cubicBezTo>
                    <a:pt x="10" y="56"/>
                    <a:pt x="10" y="56"/>
                    <a:pt x="10" y="56"/>
                  </a:cubicBezTo>
                  <a:cubicBezTo>
                    <a:pt x="10" y="95"/>
                    <a:pt x="10" y="95"/>
                    <a:pt x="10" y="95"/>
                  </a:cubicBezTo>
                  <a:cubicBezTo>
                    <a:pt x="15" y="100"/>
                    <a:pt x="19" y="95"/>
                    <a:pt x="19" y="95"/>
                  </a:cubicBezTo>
                  <a:cubicBezTo>
                    <a:pt x="19" y="56"/>
                    <a:pt x="19" y="56"/>
                    <a:pt x="19" y="56"/>
                  </a:cubicBezTo>
                  <a:cubicBezTo>
                    <a:pt x="19" y="56"/>
                    <a:pt x="19" y="56"/>
                    <a:pt x="19" y="56"/>
                  </a:cubicBezTo>
                  <a:cubicBezTo>
                    <a:pt x="19" y="38"/>
                    <a:pt x="19" y="38"/>
                    <a:pt x="19" y="38"/>
                  </a:cubicBezTo>
                  <a:cubicBezTo>
                    <a:pt x="19" y="38"/>
                    <a:pt x="28" y="35"/>
                    <a:pt x="28" y="27"/>
                  </a:cubicBezTo>
                  <a:cubicBezTo>
                    <a:pt x="28" y="27"/>
                    <a:pt x="28" y="27"/>
                    <a:pt x="28" y="27"/>
                  </a:cubicBezTo>
                  <a:cubicBezTo>
                    <a:pt x="28" y="0"/>
                    <a:pt x="28" y="0"/>
                    <a:pt x="28" y="0"/>
                  </a:cubicBezTo>
                  <a:lnTo>
                    <a:pt x="24"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 name="Freeform 679">
              <a:extLst>
                <a:ext uri="{FF2B5EF4-FFF2-40B4-BE49-F238E27FC236}">
                  <a16:creationId xmlns:a16="http://schemas.microsoft.com/office/drawing/2014/main" id="{3CF41AC1-9A09-4D1C-BDBF-F8AF98227FB5}"/>
                </a:ext>
              </a:extLst>
            </p:cNvPr>
            <p:cNvSpPr>
              <a:spLocks/>
            </p:cNvSpPr>
            <p:nvPr/>
          </p:nvSpPr>
          <p:spPr bwMode="auto">
            <a:xfrm>
              <a:off x="3921126" y="5051426"/>
              <a:ext cx="39688" cy="142875"/>
            </a:xfrm>
            <a:custGeom>
              <a:avLst/>
              <a:gdLst>
                <a:gd name="T0" fmla="*/ 12 w 28"/>
                <a:gd name="T1" fmla="*/ 0 h 100"/>
                <a:gd name="T2" fmla="*/ 6 w 28"/>
                <a:gd name="T3" fmla="*/ 0 h 100"/>
                <a:gd name="T4" fmla="*/ 0 w 28"/>
                <a:gd name="T5" fmla="*/ 0 h 100"/>
                <a:gd name="T6" fmla="*/ 0 w 28"/>
                <a:gd name="T7" fmla="*/ 100 h 100"/>
                <a:gd name="T8" fmla="*/ 12 w 28"/>
                <a:gd name="T9" fmla="*/ 100 h 100"/>
                <a:gd name="T10" fmla="*/ 12 w 28"/>
                <a:gd name="T11" fmla="*/ 47 h 100"/>
                <a:gd name="T12" fmla="*/ 22 w 28"/>
                <a:gd name="T13" fmla="*/ 47 h 100"/>
                <a:gd name="T14" fmla="*/ 12 w 28"/>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00">
                  <a:moveTo>
                    <a:pt x="12" y="0"/>
                  </a:moveTo>
                  <a:cubicBezTo>
                    <a:pt x="6" y="0"/>
                    <a:pt x="6" y="0"/>
                    <a:pt x="6" y="0"/>
                  </a:cubicBezTo>
                  <a:cubicBezTo>
                    <a:pt x="0" y="0"/>
                    <a:pt x="0" y="0"/>
                    <a:pt x="0" y="0"/>
                  </a:cubicBezTo>
                  <a:cubicBezTo>
                    <a:pt x="0" y="100"/>
                    <a:pt x="0" y="100"/>
                    <a:pt x="0" y="100"/>
                  </a:cubicBezTo>
                  <a:cubicBezTo>
                    <a:pt x="12" y="100"/>
                    <a:pt x="12" y="100"/>
                    <a:pt x="12" y="100"/>
                  </a:cubicBezTo>
                  <a:cubicBezTo>
                    <a:pt x="12" y="47"/>
                    <a:pt x="12" y="47"/>
                    <a:pt x="12" y="47"/>
                  </a:cubicBezTo>
                  <a:cubicBezTo>
                    <a:pt x="22" y="47"/>
                    <a:pt x="22" y="47"/>
                    <a:pt x="22" y="47"/>
                  </a:cubicBezTo>
                  <a:cubicBezTo>
                    <a:pt x="28" y="21"/>
                    <a:pt x="12" y="0"/>
                    <a:pt x="12"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pic>
        <p:nvPicPr>
          <p:cNvPr id="18" name="Graphic 17" descr="Hike">
            <a:extLst>
              <a:ext uri="{FF2B5EF4-FFF2-40B4-BE49-F238E27FC236}">
                <a16:creationId xmlns:a16="http://schemas.microsoft.com/office/drawing/2014/main" id="{1061FBA0-D8DD-40B5-A5B5-9CCFF981D17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480144" y="4466844"/>
            <a:ext cx="252135" cy="252135"/>
          </a:xfrm>
          <a:prstGeom prst="rect">
            <a:avLst/>
          </a:prstGeom>
        </p:spPr>
      </p:pic>
      <p:sp>
        <p:nvSpPr>
          <p:cNvPr id="19" name="Freeform 70">
            <a:extLst>
              <a:ext uri="{FF2B5EF4-FFF2-40B4-BE49-F238E27FC236}">
                <a16:creationId xmlns:a16="http://schemas.microsoft.com/office/drawing/2014/main" id="{BC644758-2ABB-4296-8456-D895266C30A8}"/>
              </a:ext>
            </a:extLst>
          </p:cNvPr>
          <p:cNvSpPr>
            <a:spLocks noEditPoints="1"/>
          </p:cNvSpPr>
          <p:nvPr/>
        </p:nvSpPr>
        <p:spPr bwMode="auto">
          <a:xfrm>
            <a:off x="3527248" y="4164154"/>
            <a:ext cx="168452" cy="207204"/>
          </a:xfrm>
          <a:custGeom>
            <a:avLst/>
            <a:gdLst>
              <a:gd name="T0" fmla="*/ 2147483646 w 208"/>
              <a:gd name="T1" fmla="*/ 2147483646 h 256"/>
              <a:gd name="T2" fmla="*/ 2147483646 w 208"/>
              <a:gd name="T3" fmla="*/ 2147483646 h 256"/>
              <a:gd name="T4" fmla="*/ 0 w 208"/>
              <a:gd name="T5" fmla="*/ 2147483646 h 256"/>
              <a:gd name="T6" fmla="*/ 0 w 208"/>
              <a:gd name="T7" fmla="*/ 2147483646 h 256"/>
              <a:gd name="T8" fmla="*/ 2147483646 w 208"/>
              <a:gd name="T9" fmla="*/ 2147483646 h 256"/>
              <a:gd name="T10" fmla="*/ 2147483646 w 208"/>
              <a:gd name="T11" fmla="*/ 2147483646 h 256"/>
              <a:gd name="T12" fmla="*/ 2147483646 w 208"/>
              <a:gd name="T13" fmla="*/ 2147483646 h 256"/>
              <a:gd name="T14" fmla="*/ 0 w 208"/>
              <a:gd name="T15" fmla="*/ 2147483646 h 256"/>
              <a:gd name="T16" fmla="*/ 2147483646 w 208"/>
              <a:gd name="T17" fmla="*/ 2147483646 h 256"/>
              <a:gd name="T18" fmla="*/ 2147483646 w 208"/>
              <a:gd name="T19" fmla="*/ 2147483646 h 256"/>
              <a:gd name="T20" fmla="*/ 2147483646 w 208"/>
              <a:gd name="T21" fmla="*/ 0 h 256"/>
              <a:gd name="T22" fmla="*/ 2147483646 w 208"/>
              <a:gd name="T23" fmla="*/ 2147483646 h 256"/>
              <a:gd name="T24" fmla="*/ 2147483646 w 208"/>
              <a:gd name="T25" fmla="*/ 2147483646 h 256"/>
              <a:gd name="T26" fmla="*/ 2147483646 w 208"/>
              <a:gd name="T27" fmla="*/ 2147483646 h 256"/>
              <a:gd name="T28" fmla="*/ 2147483646 w 208"/>
              <a:gd name="T29" fmla="*/ 2147483646 h 256"/>
              <a:gd name="T30" fmla="*/ 0 w 208"/>
              <a:gd name="T31" fmla="*/ 2147483646 h 256"/>
              <a:gd name="T32" fmla="*/ 0 w 208"/>
              <a:gd name="T33" fmla="*/ 2147483646 h 256"/>
              <a:gd name="T34" fmla="*/ 2147483646 w 208"/>
              <a:gd name="T35" fmla="*/ 2147483646 h 256"/>
              <a:gd name="T36" fmla="*/ 2147483646 w 208"/>
              <a:gd name="T37" fmla="*/ 2147483646 h 256"/>
              <a:gd name="T38" fmla="*/ 2147483646 w 208"/>
              <a:gd name="T39" fmla="*/ 2147483646 h 256"/>
              <a:gd name="T40" fmla="*/ 2147483646 w 208"/>
              <a:gd name="T41" fmla="*/ 2147483646 h 2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8" h="256">
                <a:moveTo>
                  <a:pt x="196" y="256"/>
                </a:moveTo>
                <a:cubicBezTo>
                  <a:pt x="12" y="256"/>
                  <a:pt x="12" y="256"/>
                  <a:pt x="12" y="256"/>
                </a:cubicBezTo>
                <a:cubicBezTo>
                  <a:pt x="5" y="256"/>
                  <a:pt x="0" y="251"/>
                  <a:pt x="0" y="244"/>
                </a:cubicBezTo>
                <a:cubicBezTo>
                  <a:pt x="0" y="232"/>
                  <a:pt x="0" y="232"/>
                  <a:pt x="0" y="232"/>
                </a:cubicBezTo>
                <a:cubicBezTo>
                  <a:pt x="208" y="232"/>
                  <a:pt x="208" y="232"/>
                  <a:pt x="208" y="232"/>
                </a:cubicBezTo>
                <a:cubicBezTo>
                  <a:pt x="208" y="244"/>
                  <a:pt x="208" y="244"/>
                  <a:pt x="208" y="244"/>
                </a:cubicBezTo>
                <a:cubicBezTo>
                  <a:pt x="208" y="251"/>
                  <a:pt x="203" y="256"/>
                  <a:pt x="196" y="256"/>
                </a:cubicBezTo>
                <a:moveTo>
                  <a:pt x="0" y="72"/>
                </a:moveTo>
                <a:cubicBezTo>
                  <a:pt x="0" y="65"/>
                  <a:pt x="5" y="60"/>
                  <a:pt x="12" y="60"/>
                </a:cubicBezTo>
                <a:cubicBezTo>
                  <a:pt x="44" y="60"/>
                  <a:pt x="44" y="60"/>
                  <a:pt x="44" y="60"/>
                </a:cubicBezTo>
                <a:cubicBezTo>
                  <a:pt x="44" y="27"/>
                  <a:pt x="71" y="0"/>
                  <a:pt x="104" y="0"/>
                </a:cubicBezTo>
                <a:cubicBezTo>
                  <a:pt x="137" y="0"/>
                  <a:pt x="164" y="27"/>
                  <a:pt x="164" y="60"/>
                </a:cubicBezTo>
                <a:cubicBezTo>
                  <a:pt x="196" y="60"/>
                  <a:pt x="196" y="60"/>
                  <a:pt x="196" y="60"/>
                </a:cubicBezTo>
                <a:cubicBezTo>
                  <a:pt x="203" y="60"/>
                  <a:pt x="208" y="65"/>
                  <a:pt x="208" y="72"/>
                </a:cubicBezTo>
                <a:cubicBezTo>
                  <a:pt x="208" y="220"/>
                  <a:pt x="208" y="220"/>
                  <a:pt x="208" y="220"/>
                </a:cubicBezTo>
                <a:cubicBezTo>
                  <a:pt x="0" y="220"/>
                  <a:pt x="0" y="220"/>
                  <a:pt x="0" y="220"/>
                </a:cubicBezTo>
                <a:lnTo>
                  <a:pt x="0" y="72"/>
                </a:lnTo>
                <a:close/>
                <a:moveTo>
                  <a:pt x="140" y="60"/>
                </a:moveTo>
                <a:cubicBezTo>
                  <a:pt x="140" y="40"/>
                  <a:pt x="124" y="24"/>
                  <a:pt x="104" y="24"/>
                </a:cubicBezTo>
                <a:cubicBezTo>
                  <a:pt x="84" y="24"/>
                  <a:pt x="68" y="40"/>
                  <a:pt x="68" y="60"/>
                </a:cubicBezTo>
                <a:lnTo>
                  <a:pt x="140" y="60"/>
                </a:lnTo>
                <a:close/>
              </a:path>
            </a:pathLst>
          </a:custGeom>
          <a:solidFill>
            <a:srgbClr val="002060"/>
          </a:solidFill>
          <a:ln>
            <a:noFill/>
          </a:ln>
        </p:spPr>
        <p:txBody>
          <a:bodyPr/>
          <a:lstStyle/>
          <a:p>
            <a:endParaRPr lang="th-TH"/>
          </a:p>
        </p:txBody>
      </p:sp>
      <p:sp>
        <p:nvSpPr>
          <p:cNvPr id="20" name="TextBox 19">
            <a:extLst>
              <a:ext uri="{FF2B5EF4-FFF2-40B4-BE49-F238E27FC236}">
                <a16:creationId xmlns:a16="http://schemas.microsoft.com/office/drawing/2014/main" id="{A16EA31D-EDDA-4885-A312-CF70342D6DCB}"/>
              </a:ext>
            </a:extLst>
          </p:cNvPr>
          <p:cNvSpPr txBox="1"/>
          <p:nvPr/>
        </p:nvSpPr>
        <p:spPr>
          <a:xfrm>
            <a:off x="572131" y="2376491"/>
            <a:ext cx="2634208" cy="503921"/>
          </a:xfrm>
          <a:prstGeom prst="rect">
            <a:avLst/>
          </a:prstGeom>
          <a:noFill/>
        </p:spPr>
        <p:txBody>
          <a:bodyPr wrap="square" rtlCol="0">
            <a:spAutoFit/>
          </a:bodyPr>
          <a:lstStyle/>
          <a:p>
            <a:pPr>
              <a:lnSpc>
                <a:spcPts val="1733"/>
              </a:lnSpc>
              <a:defRPr/>
            </a:pPr>
            <a:r>
              <a:rPr lang="en-US" sz="1100" b="1" dirty="0">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Visitor spending increased by more than $7 million in 2019.</a:t>
            </a:r>
          </a:p>
        </p:txBody>
      </p:sp>
      <p:sp>
        <p:nvSpPr>
          <p:cNvPr id="21" name="TextBox 20">
            <a:extLst>
              <a:ext uri="{FF2B5EF4-FFF2-40B4-BE49-F238E27FC236}">
                <a16:creationId xmlns:a16="http://schemas.microsoft.com/office/drawing/2014/main" id="{34A1516F-2CC0-49D6-AB79-71245FAD215B}"/>
              </a:ext>
            </a:extLst>
          </p:cNvPr>
          <p:cNvSpPr txBox="1"/>
          <p:nvPr/>
        </p:nvSpPr>
        <p:spPr>
          <a:xfrm>
            <a:off x="3123210" y="5540506"/>
            <a:ext cx="3991154" cy="207749"/>
          </a:xfrm>
          <a:prstGeom prst="rect">
            <a:avLst/>
          </a:prstGeom>
          <a:noFill/>
        </p:spPr>
        <p:txBody>
          <a:bodyPr wrap="square" rtlCol="0">
            <a:spAutoFit/>
          </a:bodyPr>
          <a:lstStyle/>
          <a:p>
            <a:r>
              <a:rPr lang="en-US" sz="750" dirty="0">
                <a:solidFill>
                  <a:schemeClr val="tx1">
                    <a:lumMod val="50000"/>
                    <a:lumOff val="50000"/>
                  </a:schemeClr>
                </a:solidFill>
                <a:latin typeface="lato" panose="020F0502020204030203"/>
                <a:cs typeface="Arial" panose="020B0604020202020204" pitchFamily="34" charset="0"/>
              </a:rPr>
              <a:t>Source: Tourism Economics</a:t>
            </a:r>
          </a:p>
        </p:txBody>
      </p:sp>
    </p:spTree>
    <p:extLst>
      <p:ext uri="{BB962C8B-B14F-4D97-AF65-F5344CB8AC3E}">
        <p14:creationId xmlns:p14="http://schemas.microsoft.com/office/powerpoint/2010/main" val="487428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4BCF19-2C7C-458E-B5D5-7BD9A8F101D8}"/>
              </a:ext>
            </a:extLst>
          </p:cNvPr>
          <p:cNvSpPr txBox="1"/>
          <p:nvPr/>
        </p:nvSpPr>
        <p:spPr>
          <a:xfrm>
            <a:off x="639648" y="1181968"/>
            <a:ext cx="3589452" cy="333425"/>
          </a:xfrm>
          <a:prstGeom prst="rect">
            <a:avLst/>
          </a:prstGeom>
          <a:noFill/>
          <a:ln>
            <a:noFill/>
          </a:ln>
        </p:spPr>
        <p:txBody>
          <a:bodyPr wrap="square" lIns="0" tIns="0" rIns="0" bIns="0" rtlCol="0" anchor="ctr" anchorCtr="0">
            <a:spAutoFit/>
          </a:bodyPr>
          <a:lstStyle/>
          <a:p>
            <a:pPr>
              <a:lnSpc>
                <a:spcPts val="2625"/>
              </a:lnSpc>
            </a:pPr>
            <a:r>
              <a:rPr lang="en-US" sz="2400" b="1" dirty="0">
                <a:solidFill>
                  <a:srgbClr val="002060"/>
                </a:solidFill>
                <a:latin typeface="Lato Black" panose="020F0A02020204030203" pitchFamily="34" charset="0"/>
              </a:rPr>
              <a:t>ECONOMIC IMPACTS</a:t>
            </a:r>
          </a:p>
        </p:txBody>
      </p:sp>
      <p:sp>
        <p:nvSpPr>
          <p:cNvPr id="4" name="TextBox 3">
            <a:extLst>
              <a:ext uri="{FF2B5EF4-FFF2-40B4-BE49-F238E27FC236}">
                <a16:creationId xmlns:a16="http://schemas.microsoft.com/office/drawing/2014/main" id="{B77F6523-3775-409C-A106-1AF35E093C62}"/>
              </a:ext>
            </a:extLst>
          </p:cNvPr>
          <p:cNvSpPr txBox="1"/>
          <p:nvPr/>
        </p:nvSpPr>
        <p:spPr>
          <a:xfrm>
            <a:off x="647700" y="1516426"/>
            <a:ext cx="4390644" cy="230832"/>
          </a:xfrm>
          <a:prstGeom prst="rect">
            <a:avLst/>
          </a:prstGeom>
          <a:noFill/>
        </p:spPr>
        <p:txBody>
          <a:bodyPr wrap="square" lIns="0" tIns="0" rIns="0" bIns="0" rtlCol="0">
            <a:spAutoFit/>
          </a:bodyPr>
          <a:lstStyle/>
          <a:p>
            <a:r>
              <a:rPr lang="en-US" sz="1500" dirty="0">
                <a:solidFill>
                  <a:schemeClr val="tx1">
                    <a:lumMod val="50000"/>
                    <a:lumOff val="50000"/>
                  </a:schemeClr>
                </a:solidFill>
                <a:latin typeface="Lato" panose="020B0604020202020204" charset="0"/>
                <a:ea typeface="Lato" panose="020B0604020202020204" charset="0"/>
                <a:cs typeface="Lato" panose="020B0604020202020204" charset="0"/>
              </a:rPr>
              <a:t>Spend, employment and income impacts</a:t>
            </a:r>
          </a:p>
        </p:txBody>
      </p:sp>
      <p:sp>
        <p:nvSpPr>
          <p:cNvPr id="5" name="TextBox 4">
            <a:extLst>
              <a:ext uri="{FF2B5EF4-FFF2-40B4-BE49-F238E27FC236}">
                <a16:creationId xmlns:a16="http://schemas.microsoft.com/office/drawing/2014/main" id="{2A663ABA-57B1-4DC7-BE52-72387B623D51}"/>
              </a:ext>
            </a:extLst>
          </p:cNvPr>
          <p:cNvSpPr txBox="1"/>
          <p:nvPr/>
        </p:nvSpPr>
        <p:spPr>
          <a:xfrm>
            <a:off x="542925" y="2209955"/>
            <a:ext cx="2473407" cy="2681247"/>
          </a:xfrm>
          <a:prstGeom prst="rect">
            <a:avLst/>
          </a:prstGeom>
          <a:noFill/>
        </p:spPr>
        <p:txBody>
          <a:bodyPr wrap="square" rtlCol="0">
            <a:spAutoFit/>
          </a:bodyPr>
          <a:lstStyle/>
          <a:p>
            <a:pPr>
              <a:lnSpc>
                <a:spcPts val="1733"/>
              </a:lnSpc>
              <a:defRPr/>
            </a:pPr>
            <a:r>
              <a:rPr lang="en-US" sz="1000" dirty="0">
                <a:latin typeface="Lato" panose="020B0604020202020204" charset="0"/>
                <a:ea typeface="Lato" panose="020B0604020202020204" charset="0"/>
                <a:cs typeface="Lato" panose="020B0604020202020204" charset="0"/>
              </a:rPr>
              <a:t>The share of state-wide visitor spending in Downtown Madison has increased from less than 2.1% in 2015 to more than 2.2% in 2019.</a:t>
            </a:r>
          </a:p>
          <a:p>
            <a:pPr>
              <a:lnSpc>
                <a:spcPts val="1733"/>
              </a:lnSpc>
              <a:defRPr/>
            </a:pPr>
            <a:endParaRPr lang="en-US" sz="1000" dirty="0">
              <a:latin typeface="Lato" panose="020B0604020202020204" charset="0"/>
              <a:ea typeface="Lato" panose="020B0604020202020204" charset="0"/>
              <a:cs typeface="Lato" panose="020B0604020202020204" charset="0"/>
            </a:endParaRPr>
          </a:p>
          <a:p>
            <a:pPr>
              <a:lnSpc>
                <a:spcPts val="1733"/>
              </a:lnSpc>
              <a:defRPr/>
            </a:pPr>
            <a:r>
              <a:rPr lang="en-US" sz="1000" dirty="0">
                <a:latin typeface="Lato" panose="020B0604020202020204" charset="0"/>
                <a:ea typeface="Lato" panose="020B0604020202020204" charset="0"/>
                <a:cs typeface="Lato" panose="020B0604020202020204" charset="0"/>
              </a:rPr>
              <a:t>In 2019, there were 375 more jobs supported by visitor activity than were seen in 2015 in the downtown area.</a:t>
            </a:r>
          </a:p>
          <a:p>
            <a:pPr>
              <a:lnSpc>
                <a:spcPts val="1733"/>
              </a:lnSpc>
              <a:defRPr/>
            </a:pPr>
            <a:endParaRPr lang="en-US" sz="1000" dirty="0">
              <a:latin typeface="Lato" panose="020B0604020202020204" charset="0"/>
              <a:ea typeface="Lato" panose="020B0604020202020204" charset="0"/>
              <a:cs typeface="Lato" panose="020B0604020202020204" charset="0"/>
            </a:endParaRPr>
          </a:p>
          <a:p>
            <a:pPr>
              <a:lnSpc>
                <a:spcPts val="1733"/>
              </a:lnSpc>
              <a:defRPr/>
            </a:pPr>
            <a:r>
              <a:rPr lang="en-US" sz="1000" dirty="0">
                <a:latin typeface="Lato" panose="020B0604020202020204" charset="0"/>
                <a:ea typeface="Lato" panose="020B0604020202020204" charset="0"/>
                <a:cs typeface="Lato" panose="020B0604020202020204" charset="0"/>
              </a:rPr>
              <a:t>Total income earned by jobs supported by visitor spending grew by 3.2% in 2019 to reach $143 million.</a:t>
            </a:r>
          </a:p>
        </p:txBody>
      </p:sp>
      <p:sp>
        <p:nvSpPr>
          <p:cNvPr id="7" name="TextBox 6">
            <a:extLst>
              <a:ext uri="{FF2B5EF4-FFF2-40B4-BE49-F238E27FC236}">
                <a16:creationId xmlns:a16="http://schemas.microsoft.com/office/drawing/2014/main" id="{1729B6CF-B365-4207-ADC3-B624D74A2726}"/>
              </a:ext>
            </a:extLst>
          </p:cNvPr>
          <p:cNvSpPr txBox="1"/>
          <p:nvPr/>
        </p:nvSpPr>
        <p:spPr>
          <a:xfrm>
            <a:off x="3038236" y="1949201"/>
            <a:ext cx="4183380" cy="295594"/>
          </a:xfrm>
          <a:prstGeom prst="rect">
            <a:avLst/>
          </a:prstGeom>
          <a:noFill/>
        </p:spPr>
        <p:txBody>
          <a:bodyPr wrap="square" rtlCol="0">
            <a:spAutoFit/>
          </a:bodyPr>
          <a:lstStyle/>
          <a:p>
            <a:pPr>
              <a:lnSpc>
                <a:spcPts val="1733"/>
              </a:lnSpc>
              <a:defRPr/>
            </a:pPr>
            <a:r>
              <a:rPr lang="en-US" sz="1200" b="1" dirty="0">
                <a:solidFill>
                  <a:schemeClr val="accent5">
                    <a:lumMod val="50000"/>
                  </a:schemeClr>
                </a:solidFill>
                <a:latin typeface="Lato" panose="020B0604020202020204" charset="0"/>
                <a:ea typeface="Lato" panose="020B0604020202020204" charset="0"/>
                <a:cs typeface="Lato" panose="020B0604020202020204" charset="0"/>
              </a:rPr>
              <a:t>Impact comparisons</a:t>
            </a:r>
          </a:p>
        </p:txBody>
      </p:sp>
      <p:sp>
        <p:nvSpPr>
          <p:cNvPr id="9" name="TextBox 8">
            <a:extLst>
              <a:ext uri="{FF2B5EF4-FFF2-40B4-BE49-F238E27FC236}">
                <a16:creationId xmlns:a16="http://schemas.microsoft.com/office/drawing/2014/main" id="{E0BB2B53-275F-45EB-872A-FA798FCB0603}"/>
              </a:ext>
            </a:extLst>
          </p:cNvPr>
          <p:cNvSpPr txBox="1"/>
          <p:nvPr/>
        </p:nvSpPr>
        <p:spPr>
          <a:xfrm>
            <a:off x="3134349" y="4853607"/>
            <a:ext cx="3991154" cy="207749"/>
          </a:xfrm>
          <a:prstGeom prst="rect">
            <a:avLst/>
          </a:prstGeom>
          <a:noFill/>
        </p:spPr>
        <p:txBody>
          <a:bodyPr wrap="square" rtlCol="0">
            <a:spAutoFit/>
          </a:bodyPr>
          <a:lstStyle/>
          <a:p>
            <a:r>
              <a:rPr lang="en-US" sz="750" dirty="0">
                <a:solidFill>
                  <a:schemeClr val="tx1">
                    <a:lumMod val="50000"/>
                    <a:lumOff val="50000"/>
                  </a:schemeClr>
                </a:solidFill>
                <a:latin typeface="lato" panose="020F0502020204030203"/>
                <a:cs typeface="Arial" panose="020B0604020202020204" pitchFamily="34" charset="0"/>
              </a:rPr>
              <a:t>Source: Tourism Economics</a:t>
            </a:r>
          </a:p>
        </p:txBody>
      </p:sp>
      <p:pic>
        <p:nvPicPr>
          <p:cNvPr id="3" name="Picture 2">
            <a:extLst>
              <a:ext uri="{FF2B5EF4-FFF2-40B4-BE49-F238E27FC236}">
                <a16:creationId xmlns:a16="http://schemas.microsoft.com/office/drawing/2014/main" id="{F65BDFA3-15CE-4257-92F1-D30C6BB1E214}"/>
              </a:ext>
            </a:extLst>
          </p:cNvPr>
          <p:cNvPicPr/>
          <p:nvPr/>
        </p:nvPicPr>
        <p:blipFill>
          <a:blip r:embed="rId2"/>
          <a:stretch>
            <a:fillRect/>
          </a:stretch>
        </p:blipFill>
        <p:spPr>
          <a:xfrm>
            <a:off x="3175000" y="2328863"/>
            <a:ext cx="4978400" cy="2387600"/>
          </a:xfrm>
          <a:prstGeom prst="rect">
            <a:avLst/>
          </a:prstGeom>
        </p:spPr>
      </p:pic>
    </p:spTree>
    <p:extLst>
      <p:ext uri="{BB962C8B-B14F-4D97-AF65-F5344CB8AC3E}">
        <p14:creationId xmlns:p14="http://schemas.microsoft.com/office/powerpoint/2010/main" val="3745355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9C62D7-7ED6-4C5D-A3E8-E3A8859F6688}"/>
              </a:ext>
            </a:extLst>
          </p:cNvPr>
          <p:cNvSpPr txBox="1"/>
          <p:nvPr/>
        </p:nvSpPr>
        <p:spPr>
          <a:xfrm>
            <a:off x="639648" y="1181968"/>
            <a:ext cx="3589452" cy="333425"/>
          </a:xfrm>
          <a:prstGeom prst="rect">
            <a:avLst/>
          </a:prstGeom>
          <a:noFill/>
          <a:ln>
            <a:noFill/>
          </a:ln>
        </p:spPr>
        <p:txBody>
          <a:bodyPr wrap="square" lIns="0" tIns="0" rIns="0" bIns="0" rtlCol="0" anchor="ctr" anchorCtr="0">
            <a:spAutoFit/>
          </a:bodyPr>
          <a:lstStyle/>
          <a:p>
            <a:pPr>
              <a:lnSpc>
                <a:spcPts val="2625"/>
              </a:lnSpc>
            </a:pPr>
            <a:r>
              <a:rPr lang="en-US" sz="2400" b="1" dirty="0">
                <a:solidFill>
                  <a:srgbClr val="002060"/>
                </a:solidFill>
                <a:latin typeface="Lato Black" panose="020F0A02020204030203" pitchFamily="34" charset="0"/>
              </a:rPr>
              <a:t>ECONOMIC IMPACTS</a:t>
            </a:r>
          </a:p>
        </p:txBody>
      </p:sp>
      <p:sp>
        <p:nvSpPr>
          <p:cNvPr id="3" name="TextBox 2">
            <a:extLst>
              <a:ext uri="{FF2B5EF4-FFF2-40B4-BE49-F238E27FC236}">
                <a16:creationId xmlns:a16="http://schemas.microsoft.com/office/drawing/2014/main" id="{6B973330-83EF-460F-A287-A68FEEDB9EBB}"/>
              </a:ext>
            </a:extLst>
          </p:cNvPr>
          <p:cNvSpPr txBox="1"/>
          <p:nvPr/>
        </p:nvSpPr>
        <p:spPr>
          <a:xfrm>
            <a:off x="658681" y="1515393"/>
            <a:ext cx="2987807" cy="230832"/>
          </a:xfrm>
          <a:prstGeom prst="rect">
            <a:avLst/>
          </a:prstGeom>
          <a:noFill/>
        </p:spPr>
        <p:txBody>
          <a:bodyPr wrap="square" lIns="0" tIns="0" rIns="0" bIns="0" rtlCol="0">
            <a:spAutoFit/>
          </a:bodyPr>
          <a:lstStyle/>
          <a:p>
            <a:r>
              <a:rPr lang="en-US" sz="1500" dirty="0">
                <a:solidFill>
                  <a:schemeClr val="tx1">
                    <a:lumMod val="50000"/>
                    <a:lumOff val="50000"/>
                  </a:schemeClr>
                </a:solidFill>
                <a:latin typeface="Lato" panose="020B0604020202020204" charset="0"/>
                <a:ea typeface="Lato" panose="020B0604020202020204" charset="0"/>
                <a:cs typeface="Lato" panose="020B0604020202020204" charset="0"/>
              </a:rPr>
              <a:t>Fiscal (tax)</a:t>
            </a:r>
          </a:p>
        </p:txBody>
      </p:sp>
      <p:sp>
        <p:nvSpPr>
          <p:cNvPr id="4" name="TextBox 3">
            <a:extLst>
              <a:ext uri="{FF2B5EF4-FFF2-40B4-BE49-F238E27FC236}">
                <a16:creationId xmlns:a16="http://schemas.microsoft.com/office/drawing/2014/main" id="{42503F45-CA38-468E-B5FF-B96785017377}"/>
              </a:ext>
            </a:extLst>
          </p:cNvPr>
          <p:cNvSpPr txBox="1"/>
          <p:nvPr/>
        </p:nvSpPr>
        <p:spPr>
          <a:xfrm>
            <a:off x="658681" y="2609236"/>
            <a:ext cx="2604036" cy="937180"/>
          </a:xfrm>
          <a:prstGeom prst="rect">
            <a:avLst/>
          </a:prstGeom>
          <a:noFill/>
        </p:spPr>
        <p:txBody>
          <a:bodyPr wrap="square" rtlCol="0">
            <a:spAutoFit/>
          </a:bodyPr>
          <a:lstStyle/>
          <a:p>
            <a:pPr>
              <a:lnSpc>
                <a:spcPts val="1733"/>
              </a:lnSpc>
              <a:defRPr/>
            </a:pPr>
            <a:r>
              <a:rPr lang="en-US" sz="1000" dirty="0">
                <a:latin typeface="Lato" panose="020B0604020202020204" charset="0"/>
                <a:ea typeface="Lato" panose="020B0604020202020204" charset="0"/>
                <a:cs typeface="Lato" panose="020B0604020202020204" charset="0"/>
              </a:rPr>
              <a:t>Visitor spending, visitor supported jobs, and business sales in Downtown Madison generated $38 million in state and local governmental revenues. </a:t>
            </a:r>
          </a:p>
        </p:txBody>
      </p:sp>
      <p:sp>
        <p:nvSpPr>
          <p:cNvPr id="8" name="TextBox 7">
            <a:extLst>
              <a:ext uri="{FF2B5EF4-FFF2-40B4-BE49-F238E27FC236}">
                <a16:creationId xmlns:a16="http://schemas.microsoft.com/office/drawing/2014/main" id="{45B919BA-0B4C-4C52-AF6B-93BFAA0D82AC}"/>
              </a:ext>
            </a:extLst>
          </p:cNvPr>
          <p:cNvSpPr txBox="1"/>
          <p:nvPr/>
        </p:nvSpPr>
        <p:spPr>
          <a:xfrm>
            <a:off x="3455430" y="4380478"/>
            <a:ext cx="3991154" cy="207749"/>
          </a:xfrm>
          <a:prstGeom prst="rect">
            <a:avLst/>
          </a:prstGeom>
          <a:noFill/>
        </p:spPr>
        <p:txBody>
          <a:bodyPr wrap="square" rtlCol="0">
            <a:spAutoFit/>
          </a:bodyPr>
          <a:lstStyle/>
          <a:p>
            <a:r>
              <a:rPr lang="en-US" sz="750" dirty="0">
                <a:solidFill>
                  <a:schemeClr val="tx1">
                    <a:lumMod val="50000"/>
                    <a:lumOff val="50000"/>
                  </a:schemeClr>
                </a:solidFill>
                <a:latin typeface="lato" panose="020F0502020204030203"/>
                <a:cs typeface="Arial" panose="020B0604020202020204" pitchFamily="34" charset="0"/>
              </a:rPr>
              <a:t>Source: Tourism Economics, IMPLAN, Wisconsin Department of Revenue</a:t>
            </a:r>
          </a:p>
        </p:txBody>
      </p:sp>
      <p:pic>
        <p:nvPicPr>
          <p:cNvPr id="5" name="Picture 4">
            <a:extLst>
              <a:ext uri="{FF2B5EF4-FFF2-40B4-BE49-F238E27FC236}">
                <a16:creationId xmlns:a16="http://schemas.microsoft.com/office/drawing/2014/main" id="{A1A02E36-BDD9-4D14-9035-1987E6C68511}"/>
              </a:ext>
            </a:extLst>
          </p:cNvPr>
          <p:cNvPicPr/>
          <p:nvPr/>
        </p:nvPicPr>
        <p:blipFill>
          <a:blip r:embed="rId2"/>
          <a:stretch>
            <a:fillRect/>
          </a:stretch>
        </p:blipFill>
        <p:spPr>
          <a:xfrm>
            <a:off x="3546870" y="2521164"/>
            <a:ext cx="5037492" cy="1614487"/>
          </a:xfrm>
          <a:prstGeom prst="rect">
            <a:avLst/>
          </a:prstGeom>
        </p:spPr>
      </p:pic>
    </p:spTree>
    <p:extLst>
      <p:ext uri="{BB962C8B-B14F-4D97-AF65-F5344CB8AC3E}">
        <p14:creationId xmlns:p14="http://schemas.microsoft.com/office/powerpoint/2010/main" val="20944424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FEF67ABEE29544A9DCF7C28BC0FF5B4" ma:contentTypeVersion="10" ma:contentTypeDescription="Create a new document." ma:contentTypeScope="" ma:versionID="1ab93b92d805fe3a06e4a14727726094">
  <xsd:schema xmlns:xsd="http://www.w3.org/2001/XMLSchema" xmlns:xs="http://www.w3.org/2001/XMLSchema" xmlns:p="http://schemas.microsoft.com/office/2006/metadata/properties" xmlns:ns3="9d3dc5c3-e038-40fc-a807-b75d296bb3e3" targetNamespace="http://schemas.microsoft.com/office/2006/metadata/properties" ma:root="true" ma:fieldsID="129fb42dc1330fb4989b23f7ee75530b" ns3:_="">
    <xsd:import namespace="9d3dc5c3-e038-40fc-a807-b75d296bb3e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3dc5c3-e038-40fc-a807-b75d296bb3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C78E26B-450D-4DA5-8FFF-CD1ABFA50930}">
  <ds:schemaRefs>
    <ds:schemaRef ds:uri="http://schemas.microsoft.com/sharepoint/v3/contenttype/forms"/>
  </ds:schemaRefs>
</ds:datastoreItem>
</file>

<file path=customXml/itemProps2.xml><?xml version="1.0" encoding="utf-8"?>
<ds:datastoreItem xmlns:ds="http://schemas.openxmlformats.org/officeDocument/2006/customXml" ds:itemID="{567D88E9-1515-4FC9-B630-2C0056EDEB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3dc5c3-e038-40fc-a807-b75d296bb3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AA83E02-D6B2-46A3-81C9-5B7B924B3F21}">
  <ds:schemaRefs>
    <ds:schemaRef ds:uri="http://purl.org/dc/elements/1.1/"/>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9d3dc5c3-e038-40fc-a807-b75d296bb3e3"/>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32282</TotalTime>
  <Words>2634</Words>
  <Application>Microsoft Office PowerPoint</Application>
  <PresentationFormat>On-screen Show (4:3)</PresentationFormat>
  <Paragraphs>302</Paragraphs>
  <Slides>32</Slides>
  <Notes>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32</vt:i4>
      </vt:variant>
    </vt:vector>
  </HeadingPairs>
  <TitlesOfParts>
    <vt:vector size="48" baseType="lpstr">
      <vt:lpstr>Times New Roman</vt:lpstr>
      <vt:lpstr>PT Sans</vt:lpstr>
      <vt:lpstr>Lato Black</vt:lpstr>
      <vt:lpstr>Open Sans ExtraBold</vt:lpstr>
      <vt:lpstr>Roboto Slab</vt:lpstr>
      <vt:lpstr>SimSun</vt:lpstr>
      <vt:lpstr>Segoe UI</vt:lpstr>
      <vt:lpstr>Calibri Light</vt:lpstr>
      <vt:lpstr>Calibri</vt:lpstr>
      <vt:lpstr>Lato</vt:lpstr>
      <vt:lpstr>Cordia New</vt:lpstr>
      <vt:lpstr>Lato</vt:lpstr>
      <vt:lpstr>Arial</vt:lpstr>
      <vt:lpstr>Gill Sans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Dewa Pastika Bagya</dc:creator>
  <cp:lastModifiedBy>Diane Morgenthaler</cp:lastModifiedBy>
  <cp:revision>909</cp:revision>
  <cp:lastPrinted>2020-05-04T18:29:01Z</cp:lastPrinted>
  <dcterms:created xsi:type="dcterms:W3CDTF">2018-11-21T06:39:41Z</dcterms:created>
  <dcterms:modified xsi:type="dcterms:W3CDTF">2020-05-04T18:30:27Z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0x0101000FEF67ABEE29544A9DCF7C28BC0FF5B4</vt:lpwstr>
  </property>
</Properties>
</file>