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8" r:id="rId2"/>
    <p:sldMasterId id="2147483876" r:id="rId3"/>
  </p:sldMasterIdLst>
  <p:notesMasterIdLst>
    <p:notesMasterId r:id="rId20"/>
  </p:notesMasterIdLst>
  <p:sldIdLst>
    <p:sldId id="258" r:id="rId4"/>
    <p:sldId id="257" r:id="rId5"/>
    <p:sldId id="2603" r:id="rId6"/>
    <p:sldId id="645" r:id="rId7"/>
    <p:sldId id="2665" r:id="rId8"/>
    <p:sldId id="2589" r:id="rId9"/>
    <p:sldId id="2666" r:id="rId10"/>
    <p:sldId id="2657" r:id="rId11"/>
    <p:sldId id="2658" r:id="rId12"/>
    <p:sldId id="2659" r:id="rId13"/>
    <p:sldId id="2660" r:id="rId14"/>
    <p:sldId id="2642" r:id="rId15"/>
    <p:sldId id="730" r:id="rId16"/>
    <p:sldId id="722" r:id="rId17"/>
    <p:sldId id="2585" r:id="rId18"/>
    <p:sldId id="5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64"/>
    <p:restoredTop sz="95840"/>
  </p:normalViewPr>
  <p:slideViewPr>
    <p:cSldViewPr snapToGrid="0">
      <p:cViewPr varScale="1">
        <p:scale>
          <a:sx n="105" d="100"/>
          <a:sy n="105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2BECD-F705-4852-818C-4B41FD5DB08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FADC5E-CF7A-444C-A7EE-DEDCB8AC25E5}">
      <dgm:prSet/>
      <dgm:spPr/>
      <dgm:t>
        <a:bodyPr/>
        <a:lstStyle/>
        <a:p>
          <a:r>
            <a:rPr lang="en-US"/>
            <a:t>H-2B visas are for people to work in the USA</a:t>
          </a:r>
        </a:p>
      </dgm:t>
    </dgm:pt>
    <dgm:pt modelId="{F7A1ADC9-D089-488E-9C67-D9AB7744EE8A}" type="parTrans" cxnId="{1186DCF5-51D6-48CC-A40F-36D21A065848}">
      <dgm:prSet/>
      <dgm:spPr/>
      <dgm:t>
        <a:bodyPr/>
        <a:lstStyle/>
        <a:p>
          <a:endParaRPr lang="en-US"/>
        </a:p>
      </dgm:t>
    </dgm:pt>
    <dgm:pt modelId="{3E6505C2-E257-4414-A9E4-66ACC88E3434}" type="sibTrans" cxnId="{1186DCF5-51D6-48CC-A40F-36D21A065848}">
      <dgm:prSet/>
      <dgm:spPr/>
      <dgm:t>
        <a:bodyPr/>
        <a:lstStyle/>
        <a:p>
          <a:endParaRPr lang="en-US"/>
        </a:p>
      </dgm:t>
    </dgm:pt>
    <dgm:pt modelId="{D71EBD4D-8621-4367-AF0F-C74BEE86DDBC}">
      <dgm:prSet/>
      <dgm:spPr/>
      <dgm:t>
        <a:bodyPr/>
        <a:lstStyle/>
        <a:p>
          <a:r>
            <a:rPr lang="en-US"/>
            <a:t>J-1 visas are for interns</a:t>
          </a:r>
        </a:p>
      </dgm:t>
    </dgm:pt>
    <dgm:pt modelId="{E13354D2-7FF6-4087-957E-3BD464707A03}" type="parTrans" cxnId="{48CE0271-808B-4D5C-8464-50A6EEB4C2A5}">
      <dgm:prSet/>
      <dgm:spPr/>
      <dgm:t>
        <a:bodyPr/>
        <a:lstStyle/>
        <a:p>
          <a:endParaRPr lang="en-US"/>
        </a:p>
      </dgm:t>
    </dgm:pt>
    <dgm:pt modelId="{CB87CD07-7DDA-4D0E-A7E1-130772F8DD68}" type="sibTrans" cxnId="{48CE0271-808B-4D5C-8464-50A6EEB4C2A5}">
      <dgm:prSet/>
      <dgm:spPr/>
      <dgm:t>
        <a:bodyPr/>
        <a:lstStyle/>
        <a:p>
          <a:endParaRPr lang="en-US"/>
        </a:p>
      </dgm:t>
    </dgm:pt>
    <dgm:pt modelId="{917373EA-0AC4-4D6C-BBDD-75149D944EF6}">
      <dgm:prSet/>
      <dgm:spPr/>
      <dgm:t>
        <a:bodyPr/>
        <a:lstStyle/>
        <a:p>
          <a:r>
            <a:rPr lang="en-US"/>
            <a:t>J-1 visas are less work and workers pay</a:t>
          </a:r>
        </a:p>
      </dgm:t>
    </dgm:pt>
    <dgm:pt modelId="{4872DB9B-85B2-4005-B93A-D1A8671A41C7}" type="parTrans" cxnId="{ED9C3C4B-9F09-4A70-B3E4-468116CC11E8}">
      <dgm:prSet/>
      <dgm:spPr/>
      <dgm:t>
        <a:bodyPr/>
        <a:lstStyle/>
        <a:p>
          <a:endParaRPr lang="en-US"/>
        </a:p>
      </dgm:t>
    </dgm:pt>
    <dgm:pt modelId="{C2A65C4A-E4FF-431C-87F7-559C0E2408F7}" type="sibTrans" cxnId="{ED9C3C4B-9F09-4A70-B3E4-468116CC11E8}">
      <dgm:prSet/>
      <dgm:spPr/>
      <dgm:t>
        <a:bodyPr/>
        <a:lstStyle/>
        <a:p>
          <a:endParaRPr lang="en-US"/>
        </a:p>
      </dgm:t>
    </dgm:pt>
    <dgm:pt modelId="{8A27F5AE-34BF-4C4B-95F1-E544A310F662}">
      <dgm:prSet/>
      <dgm:spPr/>
      <dgm:t>
        <a:bodyPr/>
        <a:lstStyle/>
        <a:p>
          <a:r>
            <a:rPr lang="en-US"/>
            <a:t>H-2B visas have:</a:t>
          </a:r>
        </a:p>
      </dgm:t>
    </dgm:pt>
    <dgm:pt modelId="{FD89B762-BAB6-4FF5-B594-2763BEE9D91D}" type="parTrans" cxnId="{95443B16-99E1-4210-BC99-78174F709731}">
      <dgm:prSet/>
      <dgm:spPr/>
      <dgm:t>
        <a:bodyPr/>
        <a:lstStyle/>
        <a:p>
          <a:endParaRPr lang="en-US"/>
        </a:p>
      </dgm:t>
    </dgm:pt>
    <dgm:pt modelId="{F3ED3545-1893-4D4A-B762-CCD3F19DB8CB}" type="sibTrans" cxnId="{95443B16-99E1-4210-BC99-78174F709731}">
      <dgm:prSet/>
      <dgm:spPr/>
      <dgm:t>
        <a:bodyPr/>
        <a:lstStyle/>
        <a:p>
          <a:endParaRPr lang="en-US"/>
        </a:p>
      </dgm:t>
    </dgm:pt>
    <dgm:pt modelId="{40A4186D-EF6B-4833-A2A7-A6DF663E0722}">
      <dgm:prSet/>
      <dgm:spPr/>
      <dgm:t>
        <a:bodyPr/>
        <a:lstStyle/>
        <a:p>
          <a:r>
            <a:rPr lang="en-US"/>
            <a:t>Longer season (including shoulders)</a:t>
          </a:r>
        </a:p>
      </dgm:t>
    </dgm:pt>
    <dgm:pt modelId="{4CEF83FD-7134-4E80-A1DA-DD7E8E8EAB31}" type="parTrans" cxnId="{F26B9269-9F90-47DF-AB9A-57D232063C7E}">
      <dgm:prSet/>
      <dgm:spPr/>
      <dgm:t>
        <a:bodyPr/>
        <a:lstStyle/>
        <a:p>
          <a:endParaRPr lang="en-US"/>
        </a:p>
      </dgm:t>
    </dgm:pt>
    <dgm:pt modelId="{E398EFFA-4799-43F9-BDF8-25CA3737AD91}" type="sibTrans" cxnId="{F26B9269-9F90-47DF-AB9A-57D232063C7E}">
      <dgm:prSet/>
      <dgm:spPr/>
      <dgm:t>
        <a:bodyPr/>
        <a:lstStyle/>
        <a:p>
          <a:endParaRPr lang="en-US"/>
        </a:p>
      </dgm:t>
    </dgm:pt>
    <dgm:pt modelId="{101357DC-0839-4684-977A-0033327FFB95}">
      <dgm:prSet/>
      <dgm:spPr/>
      <dgm:t>
        <a:bodyPr/>
        <a:lstStyle/>
        <a:p>
          <a:r>
            <a:rPr lang="en-US"/>
            <a:t>More experienced workers</a:t>
          </a:r>
        </a:p>
      </dgm:t>
    </dgm:pt>
    <dgm:pt modelId="{6FBE37DB-B2D9-479A-9C59-749850DCF4C2}" type="parTrans" cxnId="{FAC88040-60C6-45B1-8212-CB8F3CCDB8A7}">
      <dgm:prSet/>
      <dgm:spPr/>
      <dgm:t>
        <a:bodyPr/>
        <a:lstStyle/>
        <a:p>
          <a:endParaRPr lang="en-US"/>
        </a:p>
      </dgm:t>
    </dgm:pt>
    <dgm:pt modelId="{C9B97047-CD0F-47F0-8EC5-882A13DB04F5}" type="sibTrans" cxnId="{FAC88040-60C6-45B1-8212-CB8F3CCDB8A7}">
      <dgm:prSet/>
      <dgm:spPr/>
      <dgm:t>
        <a:bodyPr/>
        <a:lstStyle/>
        <a:p>
          <a:endParaRPr lang="en-US"/>
        </a:p>
      </dgm:t>
    </dgm:pt>
    <dgm:pt modelId="{FF5D3868-FC61-423A-8F38-AAD38B37CAA3}">
      <dgm:prSet/>
      <dgm:spPr/>
      <dgm:t>
        <a:bodyPr/>
        <a:lstStyle/>
        <a:p>
          <a:r>
            <a:rPr lang="en-US"/>
            <a:t>Ability to return for future seasons</a:t>
          </a:r>
        </a:p>
      </dgm:t>
    </dgm:pt>
    <dgm:pt modelId="{DA1C06CC-B53F-474E-A93C-014BB21ECE39}" type="parTrans" cxnId="{D0161A23-889D-4FDB-BEFA-04663AC384E3}">
      <dgm:prSet/>
      <dgm:spPr/>
      <dgm:t>
        <a:bodyPr/>
        <a:lstStyle/>
        <a:p>
          <a:endParaRPr lang="en-US"/>
        </a:p>
      </dgm:t>
    </dgm:pt>
    <dgm:pt modelId="{533C20DF-089D-47AF-B9BC-254CFF3DD555}" type="sibTrans" cxnId="{D0161A23-889D-4FDB-BEFA-04663AC384E3}">
      <dgm:prSet/>
      <dgm:spPr/>
      <dgm:t>
        <a:bodyPr/>
        <a:lstStyle/>
        <a:p>
          <a:endParaRPr lang="en-US"/>
        </a:p>
      </dgm:t>
    </dgm:pt>
    <dgm:pt modelId="{FC0B553C-9DB4-498B-8E9C-7A5261AFC190}">
      <dgm:prSet/>
      <dgm:spPr/>
      <dgm:t>
        <a:bodyPr/>
        <a:lstStyle/>
        <a:p>
          <a:r>
            <a:rPr lang="en-US"/>
            <a:t>Ability to grow into supervisory and managerial positions (need separate petitions)</a:t>
          </a:r>
        </a:p>
      </dgm:t>
    </dgm:pt>
    <dgm:pt modelId="{B558C99F-346B-4197-9676-D072AC0A830C}" type="parTrans" cxnId="{29755E47-5F3B-44BB-94A5-5031A15A21D8}">
      <dgm:prSet/>
      <dgm:spPr/>
      <dgm:t>
        <a:bodyPr/>
        <a:lstStyle/>
        <a:p>
          <a:endParaRPr lang="en-US"/>
        </a:p>
      </dgm:t>
    </dgm:pt>
    <dgm:pt modelId="{21D2C68F-69A4-4A40-8B8A-90890C86DD1A}" type="sibTrans" cxnId="{29755E47-5F3B-44BB-94A5-5031A15A21D8}">
      <dgm:prSet/>
      <dgm:spPr/>
      <dgm:t>
        <a:bodyPr/>
        <a:lstStyle/>
        <a:p>
          <a:endParaRPr lang="en-US"/>
        </a:p>
      </dgm:t>
    </dgm:pt>
    <dgm:pt modelId="{AB54D356-66B0-4023-8566-67447703B58B}">
      <dgm:prSet/>
      <dgm:spPr/>
      <dgm:t>
        <a:bodyPr/>
        <a:lstStyle/>
        <a:p>
          <a:r>
            <a:rPr lang="en-US"/>
            <a:t>Ability to bring workers to property from inside the USA</a:t>
          </a:r>
        </a:p>
      </dgm:t>
    </dgm:pt>
    <dgm:pt modelId="{1DE5F75C-6C44-4E76-B0F3-4B6A7239813E}" type="parTrans" cxnId="{910F54F3-3357-47ED-9F32-3F237D7E975F}">
      <dgm:prSet/>
      <dgm:spPr/>
      <dgm:t>
        <a:bodyPr/>
        <a:lstStyle/>
        <a:p>
          <a:endParaRPr lang="en-US"/>
        </a:p>
      </dgm:t>
    </dgm:pt>
    <dgm:pt modelId="{0B668196-7372-4797-8888-CB8D8472A53E}" type="sibTrans" cxnId="{910F54F3-3357-47ED-9F32-3F237D7E975F}">
      <dgm:prSet/>
      <dgm:spPr/>
      <dgm:t>
        <a:bodyPr/>
        <a:lstStyle/>
        <a:p>
          <a:endParaRPr lang="en-US"/>
        </a:p>
      </dgm:t>
    </dgm:pt>
    <dgm:pt modelId="{03443B8D-23D8-43F9-8BCC-4443709B6063}">
      <dgm:prSet/>
      <dgm:spPr/>
      <dgm:t>
        <a:bodyPr/>
        <a:lstStyle/>
        <a:p>
          <a:r>
            <a:rPr lang="en-US"/>
            <a:t>Tip: consider both!</a:t>
          </a:r>
        </a:p>
      </dgm:t>
    </dgm:pt>
    <dgm:pt modelId="{AD92C5CD-2409-40DB-84F3-80E59776D06A}" type="parTrans" cxnId="{308E262D-80C2-467F-B49C-CEB27977A463}">
      <dgm:prSet/>
      <dgm:spPr/>
      <dgm:t>
        <a:bodyPr/>
        <a:lstStyle/>
        <a:p>
          <a:endParaRPr lang="en-US"/>
        </a:p>
      </dgm:t>
    </dgm:pt>
    <dgm:pt modelId="{14510EB7-E80A-479B-9E60-4FB320C602DB}" type="sibTrans" cxnId="{308E262D-80C2-467F-B49C-CEB27977A463}">
      <dgm:prSet/>
      <dgm:spPr/>
      <dgm:t>
        <a:bodyPr/>
        <a:lstStyle/>
        <a:p>
          <a:endParaRPr lang="en-US"/>
        </a:p>
      </dgm:t>
    </dgm:pt>
    <dgm:pt modelId="{45C30599-8258-CE47-A929-20B70652B194}" type="pres">
      <dgm:prSet presAssocID="{07D2BECD-F705-4852-818C-4B41FD5DB081}" presName="linear" presStyleCnt="0">
        <dgm:presLayoutVars>
          <dgm:dir/>
          <dgm:animLvl val="lvl"/>
          <dgm:resizeHandles val="exact"/>
        </dgm:presLayoutVars>
      </dgm:prSet>
      <dgm:spPr/>
    </dgm:pt>
    <dgm:pt modelId="{56E5E904-8A30-D049-B5EB-99D4423A1733}" type="pres">
      <dgm:prSet presAssocID="{A5FADC5E-CF7A-444C-A7EE-DEDCB8AC25E5}" presName="parentLin" presStyleCnt="0"/>
      <dgm:spPr/>
    </dgm:pt>
    <dgm:pt modelId="{FC487049-2B08-C944-8739-3AA718485B54}" type="pres">
      <dgm:prSet presAssocID="{A5FADC5E-CF7A-444C-A7EE-DEDCB8AC25E5}" presName="parentLeftMargin" presStyleLbl="node1" presStyleIdx="0" presStyleCnt="4"/>
      <dgm:spPr/>
    </dgm:pt>
    <dgm:pt modelId="{2CA3D9C2-5416-C446-A405-F6633A67174D}" type="pres">
      <dgm:prSet presAssocID="{A5FADC5E-CF7A-444C-A7EE-DEDCB8AC25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F68AEC-1497-E24A-8A4A-95266BA06732}" type="pres">
      <dgm:prSet presAssocID="{A5FADC5E-CF7A-444C-A7EE-DEDCB8AC25E5}" presName="negativeSpace" presStyleCnt="0"/>
      <dgm:spPr/>
    </dgm:pt>
    <dgm:pt modelId="{81E7BFFF-5EE6-5145-AAFC-B0A4DFEDFEDD}" type="pres">
      <dgm:prSet presAssocID="{A5FADC5E-CF7A-444C-A7EE-DEDCB8AC25E5}" presName="childText" presStyleLbl="conFgAcc1" presStyleIdx="0" presStyleCnt="4">
        <dgm:presLayoutVars>
          <dgm:bulletEnabled val="1"/>
        </dgm:presLayoutVars>
      </dgm:prSet>
      <dgm:spPr/>
    </dgm:pt>
    <dgm:pt modelId="{DD09EFFB-17AA-D24F-8ED4-93885D97C8FC}" type="pres">
      <dgm:prSet presAssocID="{3E6505C2-E257-4414-A9E4-66ACC88E3434}" presName="spaceBetweenRectangles" presStyleCnt="0"/>
      <dgm:spPr/>
    </dgm:pt>
    <dgm:pt modelId="{E67E0ACD-A60D-9A4F-B68D-E1C6D00986C8}" type="pres">
      <dgm:prSet presAssocID="{917373EA-0AC4-4D6C-BBDD-75149D944EF6}" presName="parentLin" presStyleCnt="0"/>
      <dgm:spPr/>
    </dgm:pt>
    <dgm:pt modelId="{E455FEB5-CC69-3141-86C0-7441EF583386}" type="pres">
      <dgm:prSet presAssocID="{917373EA-0AC4-4D6C-BBDD-75149D944EF6}" presName="parentLeftMargin" presStyleLbl="node1" presStyleIdx="0" presStyleCnt="4"/>
      <dgm:spPr/>
    </dgm:pt>
    <dgm:pt modelId="{FCC2E67A-D718-024E-9286-BD2D5D11D88C}" type="pres">
      <dgm:prSet presAssocID="{917373EA-0AC4-4D6C-BBDD-75149D944E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5143B9-34B9-5E4B-81DD-69BDDAE6FDEF}" type="pres">
      <dgm:prSet presAssocID="{917373EA-0AC4-4D6C-BBDD-75149D944EF6}" presName="negativeSpace" presStyleCnt="0"/>
      <dgm:spPr/>
    </dgm:pt>
    <dgm:pt modelId="{5E8A7D33-B478-2545-8AA1-BCC8B50D2E9E}" type="pres">
      <dgm:prSet presAssocID="{917373EA-0AC4-4D6C-BBDD-75149D944EF6}" presName="childText" presStyleLbl="conFgAcc1" presStyleIdx="1" presStyleCnt="4">
        <dgm:presLayoutVars>
          <dgm:bulletEnabled val="1"/>
        </dgm:presLayoutVars>
      </dgm:prSet>
      <dgm:spPr/>
    </dgm:pt>
    <dgm:pt modelId="{F5350B56-C37F-724F-9CE2-9D7B627D61C8}" type="pres">
      <dgm:prSet presAssocID="{C2A65C4A-E4FF-431C-87F7-559C0E2408F7}" presName="spaceBetweenRectangles" presStyleCnt="0"/>
      <dgm:spPr/>
    </dgm:pt>
    <dgm:pt modelId="{0629FD54-4FFF-DF4B-BE7A-0B9300AF190F}" type="pres">
      <dgm:prSet presAssocID="{8A27F5AE-34BF-4C4B-95F1-E544A310F662}" presName="parentLin" presStyleCnt="0"/>
      <dgm:spPr/>
    </dgm:pt>
    <dgm:pt modelId="{D9D2A62B-40F1-3F41-A1FE-403B1137455E}" type="pres">
      <dgm:prSet presAssocID="{8A27F5AE-34BF-4C4B-95F1-E544A310F662}" presName="parentLeftMargin" presStyleLbl="node1" presStyleIdx="1" presStyleCnt="4"/>
      <dgm:spPr/>
    </dgm:pt>
    <dgm:pt modelId="{7DCB440F-14B0-0142-9ED1-9942B2EC3C48}" type="pres">
      <dgm:prSet presAssocID="{8A27F5AE-34BF-4C4B-95F1-E544A310F6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8CAAF2-913E-584F-B231-6C9A7A7DEA5C}" type="pres">
      <dgm:prSet presAssocID="{8A27F5AE-34BF-4C4B-95F1-E544A310F662}" presName="negativeSpace" presStyleCnt="0"/>
      <dgm:spPr/>
    </dgm:pt>
    <dgm:pt modelId="{CC04EC49-F521-3743-B987-B2B6CBB42ECE}" type="pres">
      <dgm:prSet presAssocID="{8A27F5AE-34BF-4C4B-95F1-E544A310F662}" presName="childText" presStyleLbl="conFgAcc1" presStyleIdx="2" presStyleCnt="4">
        <dgm:presLayoutVars>
          <dgm:bulletEnabled val="1"/>
        </dgm:presLayoutVars>
      </dgm:prSet>
      <dgm:spPr/>
    </dgm:pt>
    <dgm:pt modelId="{4DE78AFB-4E5A-974E-B128-03ECFC8F5AD8}" type="pres">
      <dgm:prSet presAssocID="{F3ED3545-1893-4D4A-B762-CCD3F19DB8CB}" presName="spaceBetweenRectangles" presStyleCnt="0"/>
      <dgm:spPr/>
    </dgm:pt>
    <dgm:pt modelId="{09DBC1B7-5DC8-E246-9BA1-F372609519B4}" type="pres">
      <dgm:prSet presAssocID="{03443B8D-23D8-43F9-8BCC-4443709B6063}" presName="parentLin" presStyleCnt="0"/>
      <dgm:spPr/>
    </dgm:pt>
    <dgm:pt modelId="{EDE6178B-DA05-B345-B0B4-553AB33B9D40}" type="pres">
      <dgm:prSet presAssocID="{03443B8D-23D8-43F9-8BCC-4443709B6063}" presName="parentLeftMargin" presStyleLbl="node1" presStyleIdx="2" presStyleCnt="4"/>
      <dgm:spPr/>
    </dgm:pt>
    <dgm:pt modelId="{79E42C3F-CB0D-D34D-A0D2-BB562324BA58}" type="pres">
      <dgm:prSet presAssocID="{03443B8D-23D8-43F9-8BCC-4443709B606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076A437-8BCA-804A-9624-E9F6F558D44E}" type="pres">
      <dgm:prSet presAssocID="{03443B8D-23D8-43F9-8BCC-4443709B6063}" presName="negativeSpace" presStyleCnt="0"/>
      <dgm:spPr/>
    </dgm:pt>
    <dgm:pt modelId="{7799DD9D-A224-C14D-A993-690B706AC9D7}" type="pres">
      <dgm:prSet presAssocID="{03443B8D-23D8-43F9-8BCC-4443709B606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5443B16-99E1-4210-BC99-78174F709731}" srcId="{07D2BECD-F705-4852-818C-4B41FD5DB081}" destId="{8A27F5AE-34BF-4C4B-95F1-E544A310F662}" srcOrd="2" destOrd="0" parTransId="{FD89B762-BAB6-4FF5-B594-2763BEE9D91D}" sibTransId="{F3ED3545-1893-4D4A-B762-CCD3F19DB8CB}"/>
    <dgm:cxn modelId="{D0161A23-889D-4FDB-BEFA-04663AC384E3}" srcId="{8A27F5AE-34BF-4C4B-95F1-E544A310F662}" destId="{FF5D3868-FC61-423A-8F38-AAD38B37CAA3}" srcOrd="2" destOrd="0" parTransId="{DA1C06CC-B53F-474E-A93C-014BB21ECE39}" sibTransId="{533C20DF-089D-47AF-B9BC-254CFF3DD555}"/>
    <dgm:cxn modelId="{A20B562B-A421-EC4A-A12D-D594D7C4E7A4}" type="presOf" srcId="{40A4186D-EF6B-4833-A2A7-A6DF663E0722}" destId="{CC04EC49-F521-3743-B987-B2B6CBB42ECE}" srcOrd="0" destOrd="0" presId="urn:microsoft.com/office/officeart/2005/8/layout/list1"/>
    <dgm:cxn modelId="{308E262D-80C2-467F-B49C-CEB27977A463}" srcId="{07D2BECD-F705-4852-818C-4B41FD5DB081}" destId="{03443B8D-23D8-43F9-8BCC-4443709B6063}" srcOrd="3" destOrd="0" parTransId="{AD92C5CD-2409-40DB-84F3-80E59776D06A}" sibTransId="{14510EB7-E80A-479B-9E60-4FB320C602DB}"/>
    <dgm:cxn modelId="{FAC88040-60C6-45B1-8212-CB8F3CCDB8A7}" srcId="{8A27F5AE-34BF-4C4B-95F1-E544A310F662}" destId="{101357DC-0839-4684-977A-0033327FFB95}" srcOrd="1" destOrd="0" parTransId="{6FBE37DB-B2D9-479A-9C59-749850DCF4C2}" sibTransId="{C9B97047-CD0F-47F0-8EC5-882A13DB04F5}"/>
    <dgm:cxn modelId="{29755E47-5F3B-44BB-94A5-5031A15A21D8}" srcId="{8A27F5AE-34BF-4C4B-95F1-E544A310F662}" destId="{FC0B553C-9DB4-498B-8E9C-7A5261AFC190}" srcOrd="3" destOrd="0" parTransId="{B558C99F-346B-4197-9676-D072AC0A830C}" sibTransId="{21D2C68F-69A4-4A40-8B8A-90890C86DD1A}"/>
    <dgm:cxn modelId="{634EAD48-93F1-ED4E-9499-B36674BB30B6}" type="presOf" srcId="{07D2BECD-F705-4852-818C-4B41FD5DB081}" destId="{45C30599-8258-CE47-A929-20B70652B194}" srcOrd="0" destOrd="0" presId="urn:microsoft.com/office/officeart/2005/8/layout/list1"/>
    <dgm:cxn modelId="{ED9C3C4B-9F09-4A70-B3E4-468116CC11E8}" srcId="{07D2BECD-F705-4852-818C-4B41FD5DB081}" destId="{917373EA-0AC4-4D6C-BBDD-75149D944EF6}" srcOrd="1" destOrd="0" parTransId="{4872DB9B-85B2-4005-B93A-D1A8671A41C7}" sibTransId="{C2A65C4A-E4FF-431C-87F7-559C0E2408F7}"/>
    <dgm:cxn modelId="{ADD2844E-9778-F848-BDA0-87E7B598C4A3}" type="presOf" srcId="{A5FADC5E-CF7A-444C-A7EE-DEDCB8AC25E5}" destId="{FC487049-2B08-C944-8739-3AA718485B54}" srcOrd="0" destOrd="0" presId="urn:microsoft.com/office/officeart/2005/8/layout/list1"/>
    <dgm:cxn modelId="{B90BB85B-5CCD-4A4C-B2AE-DD025F2062D2}" type="presOf" srcId="{03443B8D-23D8-43F9-8BCC-4443709B6063}" destId="{EDE6178B-DA05-B345-B0B4-553AB33B9D40}" srcOrd="0" destOrd="0" presId="urn:microsoft.com/office/officeart/2005/8/layout/list1"/>
    <dgm:cxn modelId="{6D44505C-742F-BC45-9F63-075DF2FE4BD2}" type="presOf" srcId="{A5FADC5E-CF7A-444C-A7EE-DEDCB8AC25E5}" destId="{2CA3D9C2-5416-C446-A405-F6633A67174D}" srcOrd="1" destOrd="0" presId="urn:microsoft.com/office/officeart/2005/8/layout/list1"/>
    <dgm:cxn modelId="{3A145167-EA9D-524B-B0A2-A5C0A4DB53DF}" type="presOf" srcId="{917373EA-0AC4-4D6C-BBDD-75149D944EF6}" destId="{FCC2E67A-D718-024E-9286-BD2D5D11D88C}" srcOrd="1" destOrd="0" presId="urn:microsoft.com/office/officeart/2005/8/layout/list1"/>
    <dgm:cxn modelId="{F26B9269-9F90-47DF-AB9A-57D232063C7E}" srcId="{8A27F5AE-34BF-4C4B-95F1-E544A310F662}" destId="{40A4186D-EF6B-4833-A2A7-A6DF663E0722}" srcOrd="0" destOrd="0" parTransId="{4CEF83FD-7134-4E80-A1DA-DD7E8E8EAB31}" sibTransId="{E398EFFA-4799-43F9-BDF8-25CA3737AD91}"/>
    <dgm:cxn modelId="{6116156D-9496-9E49-80D0-B4F6E5B26A42}" type="presOf" srcId="{AB54D356-66B0-4023-8566-67447703B58B}" destId="{CC04EC49-F521-3743-B987-B2B6CBB42ECE}" srcOrd="0" destOrd="4" presId="urn:microsoft.com/office/officeart/2005/8/layout/list1"/>
    <dgm:cxn modelId="{48CE0271-808B-4D5C-8464-50A6EEB4C2A5}" srcId="{A5FADC5E-CF7A-444C-A7EE-DEDCB8AC25E5}" destId="{D71EBD4D-8621-4367-AF0F-C74BEE86DDBC}" srcOrd="0" destOrd="0" parTransId="{E13354D2-7FF6-4087-957E-3BD464707A03}" sibTransId="{CB87CD07-7DDA-4D0E-A7E1-130772F8DD68}"/>
    <dgm:cxn modelId="{F1DC437E-BF99-1A4E-AA62-1E51DFB9CDCC}" type="presOf" srcId="{FC0B553C-9DB4-498B-8E9C-7A5261AFC190}" destId="{CC04EC49-F521-3743-B987-B2B6CBB42ECE}" srcOrd="0" destOrd="3" presId="urn:microsoft.com/office/officeart/2005/8/layout/list1"/>
    <dgm:cxn modelId="{D14ACB85-FEC3-CA4E-8CF5-86F8AD59621E}" type="presOf" srcId="{8A27F5AE-34BF-4C4B-95F1-E544A310F662}" destId="{D9D2A62B-40F1-3F41-A1FE-403B1137455E}" srcOrd="0" destOrd="0" presId="urn:microsoft.com/office/officeart/2005/8/layout/list1"/>
    <dgm:cxn modelId="{E8868692-D574-FE45-BC36-32896942F2B1}" type="presOf" srcId="{03443B8D-23D8-43F9-8BCC-4443709B6063}" destId="{79E42C3F-CB0D-D34D-A0D2-BB562324BA58}" srcOrd="1" destOrd="0" presId="urn:microsoft.com/office/officeart/2005/8/layout/list1"/>
    <dgm:cxn modelId="{BE1C6797-A1B0-784D-8592-89DEB21D4E65}" type="presOf" srcId="{917373EA-0AC4-4D6C-BBDD-75149D944EF6}" destId="{E455FEB5-CC69-3141-86C0-7441EF583386}" srcOrd="0" destOrd="0" presId="urn:microsoft.com/office/officeart/2005/8/layout/list1"/>
    <dgm:cxn modelId="{717B94B7-BDA9-2D46-AE01-7ECEE309A73F}" type="presOf" srcId="{D71EBD4D-8621-4367-AF0F-C74BEE86DDBC}" destId="{81E7BFFF-5EE6-5145-AAFC-B0A4DFEDFEDD}" srcOrd="0" destOrd="0" presId="urn:microsoft.com/office/officeart/2005/8/layout/list1"/>
    <dgm:cxn modelId="{5922F7BB-B36B-4C41-8B9B-B40C665A6AFE}" type="presOf" srcId="{FF5D3868-FC61-423A-8F38-AAD38B37CAA3}" destId="{CC04EC49-F521-3743-B987-B2B6CBB42ECE}" srcOrd="0" destOrd="2" presId="urn:microsoft.com/office/officeart/2005/8/layout/list1"/>
    <dgm:cxn modelId="{910F54F3-3357-47ED-9F32-3F237D7E975F}" srcId="{8A27F5AE-34BF-4C4B-95F1-E544A310F662}" destId="{AB54D356-66B0-4023-8566-67447703B58B}" srcOrd="4" destOrd="0" parTransId="{1DE5F75C-6C44-4E76-B0F3-4B6A7239813E}" sibTransId="{0B668196-7372-4797-8888-CB8D8472A53E}"/>
    <dgm:cxn modelId="{1186DCF5-51D6-48CC-A40F-36D21A065848}" srcId="{07D2BECD-F705-4852-818C-4B41FD5DB081}" destId="{A5FADC5E-CF7A-444C-A7EE-DEDCB8AC25E5}" srcOrd="0" destOrd="0" parTransId="{F7A1ADC9-D089-488E-9C67-D9AB7744EE8A}" sibTransId="{3E6505C2-E257-4414-A9E4-66ACC88E3434}"/>
    <dgm:cxn modelId="{B83EF5F7-2FEF-5B43-8B48-B51203FA7B97}" type="presOf" srcId="{101357DC-0839-4684-977A-0033327FFB95}" destId="{CC04EC49-F521-3743-B987-B2B6CBB42ECE}" srcOrd="0" destOrd="1" presId="urn:microsoft.com/office/officeart/2005/8/layout/list1"/>
    <dgm:cxn modelId="{A672E6F9-2D8E-E242-86A1-591FF00B6965}" type="presOf" srcId="{8A27F5AE-34BF-4C4B-95F1-E544A310F662}" destId="{7DCB440F-14B0-0142-9ED1-9942B2EC3C48}" srcOrd="1" destOrd="0" presId="urn:microsoft.com/office/officeart/2005/8/layout/list1"/>
    <dgm:cxn modelId="{BFDC4508-3532-BF4A-84CC-DF55DA21F54A}" type="presParOf" srcId="{45C30599-8258-CE47-A929-20B70652B194}" destId="{56E5E904-8A30-D049-B5EB-99D4423A1733}" srcOrd="0" destOrd="0" presId="urn:microsoft.com/office/officeart/2005/8/layout/list1"/>
    <dgm:cxn modelId="{A843D5B1-53C8-F841-A859-6CF0C495BC39}" type="presParOf" srcId="{56E5E904-8A30-D049-B5EB-99D4423A1733}" destId="{FC487049-2B08-C944-8739-3AA718485B54}" srcOrd="0" destOrd="0" presId="urn:microsoft.com/office/officeart/2005/8/layout/list1"/>
    <dgm:cxn modelId="{913EB29C-03B6-1A45-83FE-21446947EAA9}" type="presParOf" srcId="{56E5E904-8A30-D049-B5EB-99D4423A1733}" destId="{2CA3D9C2-5416-C446-A405-F6633A67174D}" srcOrd="1" destOrd="0" presId="urn:microsoft.com/office/officeart/2005/8/layout/list1"/>
    <dgm:cxn modelId="{494BB63C-961D-5540-A6B5-CA2B18B60FA2}" type="presParOf" srcId="{45C30599-8258-CE47-A929-20B70652B194}" destId="{36F68AEC-1497-E24A-8A4A-95266BA06732}" srcOrd="1" destOrd="0" presId="urn:microsoft.com/office/officeart/2005/8/layout/list1"/>
    <dgm:cxn modelId="{B0673F0E-22D8-014F-9060-97CE470B99A7}" type="presParOf" srcId="{45C30599-8258-CE47-A929-20B70652B194}" destId="{81E7BFFF-5EE6-5145-AAFC-B0A4DFEDFEDD}" srcOrd="2" destOrd="0" presId="urn:microsoft.com/office/officeart/2005/8/layout/list1"/>
    <dgm:cxn modelId="{5F177A31-E4E9-9C41-97AF-9887F93D9467}" type="presParOf" srcId="{45C30599-8258-CE47-A929-20B70652B194}" destId="{DD09EFFB-17AA-D24F-8ED4-93885D97C8FC}" srcOrd="3" destOrd="0" presId="urn:microsoft.com/office/officeart/2005/8/layout/list1"/>
    <dgm:cxn modelId="{9874A540-6C23-E648-936F-9041FE34BA64}" type="presParOf" srcId="{45C30599-8258-CE47-A929-20B70652B194}" destId="{E67E0ACD-A60D-9A4F-B68D-E1C6D00986C8}" srcOrd="4" destOrd="0" presId="urn:microsoft.com/office/officeart/2005/8/layout/list1"/>
    <dgm:cxn modelId="{115FAD76-4BC1-D647-BBEE-93A8E87D7767}" type="presParOf" srcId="{E67E0ACD-A60D-9A4F-B68D-E1C6D00986C8}" destId="{E455FEB5-CC69-3141-86C0-7441EF583386}" srcOrd="0" destOrd="0" presId="urn:microsoft.com/office/officeart/2005/8/layout/list1"/>
    <dgm:cxn modelId="{B0C70CE7-3FD5-F74C-9EB7-1A9F7A57B7E4}" type="presParOf" srcId="{E67E0ACD-A60D-9A4F-B68D-E1C6D00986C8}" destId="{FCC2E67A-D718-024E-9286-BD2D5D11D88C}" srcOrd="1" destOrd="0" presId="urn:microsoft.com/office/officeart/2005/8/layout/list1"/>
    <dgm:cxn modelId="{31E3E62A-F757-9148-87F0-0804201EA4C4}" type="presParOf" srcId="{45C30599-8258-CE47-A929-20B70652B194}" destId="{BB5143B9-34B9-5E4B-81DD-69BDDAE6FDEF}" srcOrd="5" destOrd="0" presId="urn:microsoft.com/office/officeart/2005/8/layout/list1"/>
    <dgm:cxn modelId="{F8998F54-C0C3-8344-966F-20B747E5EBD5}" type="presParOf" srcId="{45C30599-8258-CE47-A929-20B70652B194}" destId="{5E8A7D33-B478-2545-8AA1-BCC8B50D2E9E}" srcOrd="6" destOrd="0" presId="urn:microsoft.com/office/officeart/2005/8/layout/list1"/>
    <dgm:cxn modelId="{2B1DB35E-240F-9945-9C07-DA22D4774D31}" type="presParOf" srcId="{45C30599-8258-CE47-A929-20B70652B194}" destId="{F5350B56-C37F-724F-9CE2-9D7B627D61C8}" srcOrd="7" destOrd="0" presId="urn:microsoft.com/office/officeart/2005/8/layout/list1"/>
    <dgm:cxn modelId="{19DCDD81-0522-CD44-BA3E-ACB838C09357}" type="presParOf" srcId="{45C30599-8258-CE47-A929-20B70652B194}" destId="{0629FD54-4FFF-DF4B-BE7A-0B9300AF190F}" srcOrd="8" destOrd="0" presId="urn:microsoft.com/office/officeart/2005/8/layout/list1"/>
    <dgm:cxn modelId="{D63FB51C-56EB-5746-9AE1-D8F700BFB7C8}" type="presParOf" srcId="{0629FD54-4FFF-DF4B-BE7A-0B9300AF190F}" destId="{D9D2A62B-40F1-3F41-A1FE-403B1137455E}" srcOrd="0" destOrd="0" presId="urn:microsoft.com/office/officeart/2005/8/layout/list1"/>
    <dgm:cxn modelId="{32A6D7A2-9654-B644-9126-B0F687EBA1D2}" type="presParOf" srcId="{0629FD54-4FFF-DF4B-BE7A-0B9300AF190F}" destId="{7DCB440F-14B0-0142-9ED1-9942B2EC3C48}" srcOrd="1" destOrd="0" presId="urn:microsoft.com/office/officeart/2005/8/layout/list1"/>
    <dgm:cxn modelId="{99E9E89D-3EE4-E649-B891-1ECD15E4E7B8}" type="presParOf" srcId="{45C30599-8258-CE47-A929-20B70652B194}" destId="{F48CAAF2-913E-584F-B231-6C9A7A7DEA5C}" srcOrd="9" destOrd="0" presId="urn:microsoft.com/office/officeart/2005/8/layout/list1"/>
    <dgm:cxn modelId="{B5EFC894-1136-CA43-9254-B7BA2BFCAA70}" type="presParOf" srcId="{45C30599-8258-CE47-A929-20B70652B194}" destId="{CC04EC49-F521-3743-B987-B2B6CBB42ECE}" srcOrd="10" destOrd="0" presId="urn:microsoft.com/office/officeart/2005/8/layout/list1"/>
    <dgm:cxn modelId="{B9B62537-E9BF-A54C-9BC8-FC6802D192C0}" type="presParOf" srcId="{45C30599-8258-CE47-A929-20B70652B194}" destId="{4DE78AFB-4E5A-974E-B128-03ECFC8F5AD8}" srcOrd="11" destOrd="0" presId="urn:microsoft.com/office/officeart/2005/8/layout/list1"/>
    <dgm:cxn modelId="{1FA2CFA8-3A94-184B-A479-51EA246AFDF3}" type="presParOf" srcId="{45C30599-8258-CE47-A929-20B70652B194}" destId="{09DBC1B7-5DC8-E246-9BA1-F372609519B4}" srcOrd="12" destOrd="0" presId="urn:microsoft.com/office/officeart/2005/8/layout/list1"/>
    <dgm:cxn modelId="{316E09E5-5972-D047-A399-5C525397E4B3}" type="presParOf" srcId="{09DBC1B7-5DC8-E246-9BA1-F372609519B4}" destId="{EDE6178B-DA05-B345-B0B4-553AB33B9D40}" srcOrd="0" destOrd="0" presId="urn:microsoft.com/office/officeart/2005/8/layout/list1"/>
    <dgm:cxn modelId="{7CAC241D-BF55-414F-BBA0-2E469CC3DCE5}" type="presParOf" srcId="{09DBC1B7-5DC8-E246-9BA1-F372609519B4}" destId="{79E42C3F-CB0D-D34D-A0D2-BB562324BA58}" srcOrd="1" destOrd="0" presId="urn:microsoft.com/office/officeart/2005/8/layout/list1"/>
    <dgm:cxn modelId="{5FE170EB-0209-D249-81B1-164BCB69E2E9}" type="presParOf" srcId="{45C30599-8258-CE47-A929-20B70652B194}" destId="{2076A437-8BCA-804A-9624-E9F6F558D44E}" srcOrd="13" destOrd="0" presId="urn:microsoft.com/office/officeart/2005/8/layout/list1"/>
    <dgm:cxn modelId="{77B39C6F-3674-9A44-8782-47C798C74AB8}" type="presParOf" srcId="{45C30599-8258-CE47-A929-20B70652B194}" destId="{7799DD9D-A224-C14D-A993-690B706AC9D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7BFFF-5EE6-5145-AAFC-B0A4DFEDFEDD}">
      <dsp:nvSpPr>
        <dsp:cNvPr id="0" name=""/>
        <dsp:cNvSpPr/>
      </dsp:nvSpPr>
      <dsp:spPr>
        <a:xfrm>
          <a:off x="0" y="373504"/>
          <a:ext cx="6666833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J-1 visas are for interns</a:t>
          </a:r>
        </a:p>
      </dsp:txBody>
      <dsp:txXfrm>
        <a:off x="0" y="373504"/>
        <a:ext cx="6666833" cy="765450"/>
      </dsp:txXfrm>
    </dsp:sp>
    <dsp:sp modelId="{2CA3D9C2-5416-C446-A405-F6633A67174D}">
      <dsp:nvSpPr>
        <dsp:cNvPr id="0" name=""/>
        <dsp:cNvSpPr/>
      </dsp:nvSpPr>
      <dsp:spPr>
        <a:xfrm>
          <a:off x="333341" y="107825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H-2B visas are for people to work in the USA</a:t>
          </a:r>
        </a:p>
      </dsp:txBody>
      <dsp:txXfrm>
        <a:off x="359280" y="133764"/>
        <a:ext cx="4614905" cy="479482"/>
      </dsp:txXfrm>
    </dsp:sp>
    <dsp:sp modelId="{5E8A7D33-B478-2545-8AA1-BCC8B50D2E9E}">
      <dsp:nvSpPr>
        <dsp:cNvPr id="0" name=""/>
        <dsp:cNvSpPr/>
      </dsp:nvSpPr>
      <dsp:spPr>
        <a:xfrm>
          <a:off x="0" y="1501834"/>
          <a:ext cx="666683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2E67A-D718-024E-9286-BD2D5D11D88C}">
      <dsp:nvSpPr>
        <dsp:cNvPr id="0" name=""/>
        <dsp:cNvSpPr/>
      </dsp:nvSpPr>
      <dsp:spPr>
        <a:xfrm>
          <a:off x="333341" y="1236154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J-1 visas are less work and workers pay</a:t>
          </a:r>
        </a:p>
      </dsp:txBody>
      <dsp:txXfrm>
        <a:off x="359280" y="1262093"/>
        <a:ext cx="4614905" cy="479482"/>
      </dsp:txXfrm>
    </dsp:sp>
    <dsp:sp modelId="{CC04EC49-F521-3743-B987-B2B6CBB42ECE}">
      <dsp:nvSpPr>
        <dsp:cNvPr id="0" name=""/>
        <dsp:cNvSpPr/>
      </dsp:nvSpPr>
      <dsp:spPr>
        <a:xfrm>
          <a:off x="0" y="2318314"/>
          <a:ext cx="6666833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Longer season (including shoulders)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More experienced workers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Ability to return for future seasons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Ability to grow into supervisory and managerial positions (need separate petitions)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Ability to bring workers to property from inside the USA</a:t>
          </a:r>
        </a:p>
      </dsp:txBody>
      <dsp:txXfrm>
        <a:off x="0" y="2318314"/>
        <a:ext cx="6666833" cy="2211300"/>
      </dsp:txXfrm>
    </dsp:sp>
    <dsp:sp modelId="{7DCB440F-14B0-0142-9ED1-9942B2EC3C48}">
      <dsp:nvSpPr>
        <dsp:cNvPr id="0" name=""/>
        <dsp:cNvSpPr/>
      </dsp:nvSpPr>
      <dsp:spPr>
        <a:xfrm>
          <a:off x="333341" y="2052635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H-2B visas have:</a:t>
          </a:r>
        </a:p>
      </dsp:txBody>
      <dsp:txXfrm>
        <a:off x="359280" y="2078574"/>
        <a:ext cx="4614905" cy="479482"/>
      </dsp:txXfrm>
    </dsp:sp>
    <dsp:sp modelId="{7799DD9D-A224-C14D-A993-690B706AC9D7}">
      <dsp:nvSpPr>
        <dsp:cNvPr id="0" name=""/>
        <dsp:cNvSpPr/>
      </dsp:nvSpPr>
      <dsp:spPr>
        <a:xfrm>
          <a:off x="0" y="4892494"/>
          <a:ext cx="666683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42C3F-CB0D-D34D-A0D2-BB562324BA58}">
      <dsp:nvSpPr>
        <dsp:cNvPr id="0" name=""/>
        <dsp:cNvSpPr/>
      </dsp:nvSpPr>
      <dsp:spPr>
        <a:xfrm>
          <a:off x="333341" y="4626814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Tip: consider both!</a:t>
          </a:r>
        </a:p>
      </dsp:txBody>
      <dsp:txXfrm>
        <a:off x="359280" y="4652753"/>
        <a:ext cx="461490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B50B-D945-0E40-BD19-F4563DD01828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551FA-AB71-564C-BB82-0E474D2C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4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2CFE-517D-7545-A4C5-387A0755D903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1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E955-3E01-414B-9C79-66191CD250B0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4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276-F9F9-6146-B6A9-09F67A16BC73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0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A02F-2A7B-EE4D-8822-B2756099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DCC3-9313-0D41-8E24-2A7C7943B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3E91-60E1-0E46-B6E5-4D7F9FB9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1DF0-2F2F-A14B-9018-2970ED59A5C2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228-41F7-2048-B64A-13296268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D2BC5-DEBA-9C43-8A3B-E47B1A87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242C-93F8-B24D-BD6A-124CFC5B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513D-6CA3-0146-91C9-7230D9558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7CA5F-DCE9-854A-92BA-EC46F5DB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090F-13DB-7340-ADC4-23085C76390D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991A-14A4-F047-AB59-02BA3CBB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16ECA-0958-2540-8389-C3C0BAA4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BCE3-42B1-F64F-B282-FD7AB9EF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9636C-EC48-4E4C-A2E9-7AD163A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2C70-8D6C-464B-B263-83F9F625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887E-077D-4F4A-8185-00A5889FAB66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9AA5A-F14B-414F-8296-81AA3C80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7FB23-1FF2-594B-809A-973B5CB3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6E9C-9C30-9740-9DB0-75C33C78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D3C5-F42A-524D-8350-846DCDA66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CB9E0-3704-0644-925A-E6D69C76D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38289-32B0-1B48-997D-D78405D8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BDFB-127B-2044-80C6-C293B9418731}" type="datetime1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C716-2D4D-6C40-A860-7058B29F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35405-6FE0-3446-8CEC-C1FE1E5A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7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017F-6785-0647-9E4F-53508CB3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AF6D5-0A49-BE43-B11B-F74017F1C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2AF0F-BF39-9D4A-BB8B-2F60879B5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9D1E0-224B-9E4B-9F17-287E0D556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75BDD-B45F-4040-A78E-E95C60C13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E4D20-83C1-294F-8C72-F48BF013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4686-73BA-4E45-B2EC-8CD35AC3F153}" type="datetime1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8EAB0-8B24-784D-A6D4-D9CFC74D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1CD83-5D5C-C441-8EB8-5E2929CE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3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3D75-AB73-6048-894D-E738A6C7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F71AB-DC52-4B45-8944-4E98DD17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64-B9FC-0F44-9787-77979B50CE1D}" type="datetime1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B7045-E33F-704D-A743-81FEA9F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A0430-FD86-FA47-BFF0-70854717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6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781C9-EA0B-2843-AED5-B0ECD20F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D2A-34FE-894B-9974-331F4AFBB957}" type="datetime1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7E9F1-638A-0549-B2F7-64656B4E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6C34F-3CA5-B347-A1BE-78A214F7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4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C64B-E2FD-BD48-AE64-7E08F96C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6AC6-984F-4140-B88E-3A099396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50EFE-31CA-954F-90EA-60F9C4FC5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8782D-C885-2749-98B7-3E3BA6C7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B2B9-A77B-CA4E-8D24-45F170D162C5}" type="datetime1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112AC-4ECA-5345-9CD2-FFB78BDE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EED87-5FCA-274C-AC3C-2B3FC9EF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6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0F27-41E3-AB49-8376-C80C214A434B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8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F610-5F1D-6542-B418-AE427C3F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6B456-8F59-AB48-815E-67F339092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2C4F9-26F2-9444-9249-61BA39805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1FB89-F922-2E47-88DC-1725F2F76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B8B5-A5DA-0148-AE57-5AD225097B29}" type="datetime1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468A7-A0D3-7C4D-A0D2-28248255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F1393-9422-FF49-8BB4-15D3EC5D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2D8E-EE64-054D-9893-BE371ACA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16909-5D8C-524F-B339-5B66DA3A2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2F63-4166-994B-8236-4C4A7356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86F4-995C-CE48-8C3B-A308AB998F1C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147B-8FAD-5243-9821-DD107304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6A326-5518-094A-9211-10DBD728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2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8B12C-0187-754C-BC71-835730CC4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DB5AE-36F5-2044-B544-D1B876EB2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50EDC-35E4-E24F-B663-FEE1B7D5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887-F129-A146-A7CB-0EE917676D31}" type="datetime1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B804E-6270-1942-9DE6-6A823214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42E23-8623-FF4B-BB27-4B82A375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6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8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2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0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3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4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CAA4-F4DA-664B-A2CB-597D1D87CC00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95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2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20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12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D06F-1510-DC48-B4AA-8C7F6BB68713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4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C235-CBA5-7E4B-BC1E-8C8A296A0F4A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047C-714E-C742-825A-3BEC70F5C8B8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2211-EEC2-4E4A-9985-D29243DD4A1B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8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A5CC9269-290C-DE4F-A9FD-42FCB5F447B8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E585D-7C9D-5F49-B080-43D11F7A919E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6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EFDCFBCC-4E3C-BE4E-BAD5-10427501F090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CD8AE-1B11-6342-A444-6B1B9D3F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A1DD4-03DA-A24F-8B1A-17AD755F9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97B1-1650-F049-A5AD-F6F616884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FBCC-4E3C-BE4E-BAD5-10427501F090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6E58-4DB1-2847-9CB2-768EBE0C6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A57C-5D4C-774B-9CD5-652D385FF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onalconnect.com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pabianlaw.com/" TargetMode="External"/><Relationship Id="rId4" Type="http://schemas.openxmlformats.org/officeDocument/2006/relationships/hyperlink" Target="mailto:Keith.pabian@pabianla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ight Triangle 8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Autofit/>
          </a:bodyPr>
          <a:lstStyle/>
          <a:p>
            <a:pPr algn="l"/>
            <a:br>
              <a:rPr lang="en-US" sz="4000" b="1" dirty="0"/>
            </a:br>
            <a:r>
              <a:rPr lang="en-US" sz="4000" b="1" dirty="0"/>
              <a:t>H-2B Visas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3968127" cy="1291079"/>
          </a:xfrm>
        </p:spPr>
        <p:txBody>
          <a:bodyPr anchor="t">
            <a:normAutofit/>
          </a:bodyPr>
          <a:lstStyle/>
          <a:p>
            <a:pPr algn="l"/>
            <a:r>
              <a:rPr lang="en-US" sz="1700" dirty="0"/>
              <a:t>Maine Tourist Summit</a:t>
            </a:r>
          </a:p>
          <a:p>
            <a:pPr algn="l"/>
            <a:r>
              <a:rPr lang="en-US" sz="1700" dirty="0"/>
              <a:t>A Pabian Law Presentation</a:t>
            </a:r>
          </a:p>
          <a:p>
            <a:pPr algn="l"/>
            <a:r>
              <a:rPr lang="en-US" sz="1700" dirty="0"/>
              <a:t>October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C9F2A-87D2-EC43-82FC-BA1DD58FF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87" y="4284798"/>
            <a:ext cx="3254277" cy="1781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50F4A-D173-4E45-93D0-E92ECC64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75" y="830300"/>
            <a:ext cx="3765692" cy="6966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C2E1FC-A174-C94E-A284-4B898D73279F}"/>
              </a:ext>
            </a:extLst>
          </p:cNvPr>
          <p:cNvSpPr/>
          <p:nvPr/>
        </p:nvSpPr>
        <p:spPr>
          <a:xfrm>
            <a:off x="86582" y="6396648"/>
            <a:ext cx="5107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F0502020204030204"/>
                <a:ea typeface="+mn-ea"/>
                <a:cs typeface="+mn-cs"/>
              </a:rPr>
              <a:t>Copyright 2023, Pabian Law, LLC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F0502020204030204"/>
                <a:ea typeface="+mn-ea"/>
                <a:cs typeface="+mn-cs"/>
              </a:rPr>
              <a:t>SeasonalConnect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F0502020204030204"/>
                <a:ea typeface="+mn-ea"/>
                <a:cs typeface="+mn-cs"/>
              </a:rPr>
              <a:t>, LLC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07055FB-066E-C3A7-99D7-83A19E69D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73" y="2041942"/>
            <a:ext cx="2304864" cy="192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5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6FEF6-31BC-9D4B-931C-C4D9D658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The Winter-Season Cap</a:t>
            </a:r>
          </a:p>
        </p:txBody>
      </p:sp>
      <p:pic>
        <p:nvPicPr>
          <p:cNvPr id="5" name="Picture 4" descr="A winter hat">
            <a:extLst>
              <a:ext uri="{FF2B5EF4-FFF2-40B4-BE49-F238E27FC236}">
                <a16:creationId xmlns:a16="http://schemas.microsoft.com/office/drawing/2014/main" id="{4E1B6F3A-300A-4FC4-9323-60AC4384E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" r="4823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DE5F-10F4-194D-B405-A4737308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/>
              <a:t>Suddenly an issue!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2021-2022 season: Affected December 1</a:t>
            </a:r>
            <a:r>
              <a:rPr lang="en-US" sz="2200" baseline="30000" dirty="0"/>
              <a:t>st</a:t>
            </a:r>
            <a:r>
              <a:rPr lang="en-US" sz="2200" dirty="0"/>
              <a:t> start date and later</a:t>
            </a:r>
          </a:p>
          <a:p>
            <a:pPr lvl="1"/>
            <a:r>
              <a:rPr lang="en-US" sz="1800" dirty="0"/>
              <a:t>6 weeks earlier than ever before</a:t>
            </a:r>
          </a:p>
          <a:p>
            <a:pPr lvl="1"/>
            <a:r>
              <a:rPr lang="en-US" sz="1800" dirty="0"/>
              <a:t>About 4 times as many petitions received each week than ever before</a:t>
            </a:r>
          </a:p>
          <a:p>
            <a:r>
              <a:rPr lang="en-US" sz="2200" dirty="0"/>
              <a:t>2022-2023 season: Affected November 15</a:t>
            </a:r>
            <a:r>
              <a:rPr lang="en-US" sz="2200" baseline="30000" dirty="0"/>
              <a:t>th</a:t>
            </a:r>
            <a:r>
              <a:rPr lang="en-US" sz="2200" dirty="0"/>
              <a:t>  start date and later</a:t>
            </a:r>
          </a:p>
          <a:p>
            <a:pPr lvl="1"/>
            <a:r>
              <a:rPr lang="en-US" sz="1800" dirty="0"/>
              <a:t>3 weeks earlier than last year!</a:t>
            </a:r>
          </a:p>
          <a:p>
            <a:r>
              <a:rPr lang="en-US" sz="2200" dirty="0"/>
              <a:t>2023-2024 season: Lottery was held for October 1</a:t>
            </a:r>
            <a:r>
              <a:rPr lang="en-US" sz="2200" baseline="30000" dirty="0"/>
              <a:t>st</a:t>
            </a:r>
            <a:r>
              <a:rPr lang="en-US" sz="2200" dirty="0"/>
              <a:t> start dates for 1</a:t>
            </a:r>
            <a:r>
              <a:rPr lang="en-US" sz="2200" baseline="30000" dirty="0"/>
              <a:t>st</a:t>
            </a:r>
            <a:r>
              <a:rPr lang="en-US" sz="2200" dirty="0"/>
              <a:t> time ever!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F420A5-FA66-E548-9F86-246286C2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649" y="6190488"/>
            <a:ext cx="24812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ircular jigsaw puzzle">
            <a:extLst>
              <a:ext uri="{FF2B5EF4-FFF2-40B4-BE49-F238E27FC236}">
                <a16:creationId xmlns:a16="http://schemas.microsoft.com/office/drawing/2014/main" id="{D16EF4F6-CC2B-43AC-9CD7-3555B38C9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79" b="1475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9FA26-681A-5539-48E8-A22F97AB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16" y="2095595"/>
            <a:ext cx="9875520" cy="32999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200" dirty="0">
                <a:solidFill>
                  <a:srgbClr val="FFFFFF"/>
                </a:solidFill>
              </a:rPr>
              <a:t>The government’s ”attempts” to fix the problem for the 2023 season</a:t>
            </a:r>
          </a:p>
        </p:txBody>
      </p:sp>
    </p:spTree>
    <p:extLst>
      <p:ext uri="{BB962C8B-B14F-4D97-AF65-F5344CB8AC3E}">
        <p14:creationId xmlns:p14="http://schemas.microsoft.com/office/powerpoint/2010/main" val="237481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A7EB9-8CF2-DD63-512F-C6DB45CE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H-2B Cap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F0CCA-7457-E889-804E-1DC9B655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5660607"/>
            <a:ext cx="10909643" cy="552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In-country transfers/extensions!!!!</a:t>
            </a:r>
          </a:p>
        </p:txBody>
      </p:sp>
      <p:pic>
        <p:nvPicPr>
          <p:cNvPr id="1028" name="Picture 4" descr="Gold fish jumping Stock Photos, Royalty Free Gold fish jumping Images |  Depositphotos">
            <a:extLst>
              <a:ext uri="{FF2B5EF4-FFF2-40B4-BE49-F238E27FC236}">
                <a16:creationId xmlns:a16="http://schemas.microsoft.com/office/drawing/2014/main" id="{EBC33F1D-E478-0568-3947-7ED7AD7F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890" y="591670"/>
            <a:ext cx="3873624" cy="2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33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E8A50-144E-9B41-BF97-161263FF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3888999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Understanding In-Country Transfers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AB30BA-3353-0947-A77E-A83A1E56A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71" y="1152144"/>
            <a:ext cx="4549304" cy="8416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C17B7-E2B1-4A42-85D8-FBB1D8C0E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38" y="3482471"/>
            <a:ext cx="5193208" cy="3126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A2974-6ED8-9043-D408-AEAB62188E5E}"/>
              </a:ext>
            </a:extLst>
          </p:cNvPr>
          <p:cNvSpPr txBox="1"/>
          <p:nvPr/>
        </p:nvSpPr>
        <p:spPr>
          <a:xfrm>
            <a:off x="5692140" y="2628900"/>
            <a:ext cx="201168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season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November 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-May 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seasonal employment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014A6-2635-4477-9E9D-A195520EA12B}"/>
              </a:ext>
            </a:extLst>
          </p:cNvPr>
          <p:cNvSpPr txBox="1"/>
          <p:nvPr/>
        </p:nvSpPr>
        <p:spPr>
          <a:xfrm>
            <a:off x="9422130" y="2421422"/>
            <a:ext cx="201168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season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May 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-November 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seasonal employment</a:t>
            </a:r>
          </a:p>
        </p:txBody>
      </p:sp>
    </p:spTree>
    <p:extLst>
      <p:ext uri="{BB962C8B-B14F-4D97-AF65-F5344CB8AC3E}">
        <p14:creationId xmlns:p14="http://schemas.microsoft.com/office/powerpoint/2010/main" val="108099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E30B-7282-4947-8ABE-A457CFB7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8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When to start your organization’s H-2B visa petitions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B0C3C3-0C46-4DA7-8DF7-EA32CB663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404627"/>
              </p:ext>
            </p:extLst>
          </p:nvPr>
        </p:nvGraphicFramePr>
        <p:xfrm>
          <a:off x="1371599" y="3091985"/>
          <a:ext cx="9222060" cy="132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030">
                  <a:extLst>
                    <a:ext uri="{9D8B030D-6E8A-4147-A177-3AD203B41FA5}">
                      <a16:colId xmlns:a16="http://schemas.microsoft.com/office/drawing/2014/main" val="2472468095"/>
                    </a:ext>
                  </a:extLst>
                </a:gridCol>
                <a:gridCol w="4611030">
                  <a:extLst>
                    <a:ext uri="{9D8B030D-6E8A-4147-A177-3AD203B41FA5}">
                      <a16:colId xmlns:a16="http://schemas.microsoft.com/office/drawing/2014/main" val="4044507241"/>
                    </a:ext>
                  </a:extLst>
                </a:gridCol>
              </a:tblGrid>
              <a:tr h="828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Summer season needs</a:t>
                      </a:r>
                    </a:p>
                    <a:p>
                      <a:pPr algn="ctr"/>
                      <a:r>
                        <a:rPr lang="en-US" sz="2000" dirty="0"/>
                        <a:t>(April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-September 30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start dates)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Winter season needs (October 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-March 31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 start dates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150880"/>
                  </a:ext>
                </a:extLst>
              </a:tr>
              <a:tr h="4975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September 15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!!!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March 17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412713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B2CF047-C5D2-4D37-796B-37ACD668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29" y="6243573"/>
            <a:ext cx="1751930" cy="32410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1787CB3-616F-DDF4-6F9A-A79185AB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28" y="5792724"/>
            <a:ext cx="1751927" cy="9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4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9CD68-9B0F-83A7-77FB-C641C3DF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4" y="467271"/>
            <a:ext cx="4928441" cy="2052522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Our sister company, Seasonal Connect!</a:t>
            </a: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5F5A6F7-6EBD-86B9-D176-895F781B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2343228"/>
            <a:ext cx="3952579" cy="2164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CF44-D780-22D2-6BDB-090B8EB1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620537"/>
            <a:ext cx="4158031" cy="3770191"/>
          </a:xfrm>
        </p:spPr>
        <p:txBody>
          <a:bodyPr anchor="t">
            <a:normAutofit fontScale="92500"/>
          </a:bodyPr>
          <a:lstStyle/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Sister company to Pabian Law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40,000+ workers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About 400 employers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Find opposite-season recruiting partners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Search for H-2B workers, Americans, and J-1 visa holders</a:t>
            </a:r>
          </a:p>
          <a:p>
            <a:pPr lvl="1"/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In-country and out-of-country!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Post jobs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Collaborate with others in the industry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Seasonal housing!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Learn more at </a:t>
            </a:r>
            <a:r>
              <a:rPr lang="en-US" sz="18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www.seasonalconnect.com</a:t>
            </a: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4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6702B-3765-AF48-BE85-46AA187A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6" y="1587348"/>
            <a:ext cx="3874124" cy="716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7D1450-CA97-F64F-851A-2EAC6F7A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76" y="3843343"/>
            <a:ext cx="3874124" cy="2130768"/>
          </a:xfrm>
          <a:prstGeom prst="rect">
            <a:avLst/>
          </a:prstGeom>
        </p:spPr>
      </p:pic>
      <p:sp>
        <p:nvSpPr>
          <p:cNvPr id="121" name="Right Triangle 12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465660" y="2998278"/>
            <a:ext cx="4505654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Pabian Law</a:t>
            </a:r>
          </a:p>
          <a:p>
            <a:pPr marL="0" indent="0">
              <a:buNone/>
            </a:pPr>
            <a:r>
              <a:rPr lang="en-US" sz="2400" b="1" dirty="0"/>
              <a:t>(617) 939-9444</a:t>
            </a:r>
          </a:p>
          <a:p>
            <a:pPr marL="0" indent="0">
              <a:buNone/>
            </a:pPr>
            <a:r>
              <a:rPr lang="en-US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Keith.pabian@pabianlaw.com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www.pabianlaw.com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b="1" u="sng" dirty="0"/>
              <a:t>www.seasonalconnect.com </a:t>
            </a:r>
          </a:p>
        </p:txBody>
      </p:sp>
    </p:spTree>
    <p:extLst>
      <p:ext uri="{BB962C8B-B14F-4D97-AF65-F5344CB8AC3E}">
        <p14:creationId xmlns:p14="http://schemas.microsoft.com/office/powerpoint/2010/main" val="126654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12709"/>
            <a:ext cx="12192000" cy="26452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AA214-53C0-DE41-8078-FB3E1409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</a:rPr>
              <a:t>About us</a:t>
            </a:r>
          </a:p>
        </p:txBody>
      </p:sp>
      <p:pic>
        <p:nvPicPr>
          <p:cNvPr id="1026" name="Picture 2" descr="Pabian Law | Pabian BOOM!">
            <a:extLst>
              <a:ext uri="{FF2B5EF4-FFF2-40B4-BE49-F238E27FC236}">
                <a16:creationId xmlns:a16="http://schemas.microsoft.com/office/drawing/2014/main" id="{5AE22CCB-7F02-FBA6-1103-34CFFF1A9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1157293"/>
            <a:ext cx="3312784" cy="20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4FA8A11A-E0A0-4672-A17E-32CC5B422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90558" y="1477981"/>
            <a:ext cx="0" cy="13716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D16CA73-B9A5-DC48-A60E-52FE65783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74" y="1857349"/>
            <a:ext cx="3312785" cy="612864"/>
          </a:xfrm>
          <a:prstGeom prst="rect">
            <a:avLst/>
          </a:prstGeom>
        </p:spPr>
      </p:pic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292D7FC5-B427-4FF7-8FC7-9DA3C276D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87975" y="1477981"/>
            <a:ext cx="0" cy="13716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744AEF-266C-0D4E-B245-E6D4FCAB7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289" y="1256906"/>
            <a:ext cx="3312784" cy="1813749"/>
          </a:xfrm>
          <a:prstGeom prst="rect">
            <a:avLst/>
          </a:prstGeom>
        </p:spPr>
      </p:pic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C22DE4C3-F301-467F-AA92-57A8FB152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392B-EAC7-43BB-BD3B-ACAC8393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What is an H-2B visa?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306-6F51-4DF2-A845-42C80734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200" dirty="0"/>
              <a:t>Seasonal visa available for up to 10 months</a:t>
            </a:r>
          </a:p>
          <a:p>
            <a:pPr lvl="1"/>
            <a:r>
              <a:rPr lang="en-US" sz="1900" dirty="0"/>
              <a:t>Can file for dual seasons</a:t>
            </a:r>
          </a:p>
          <a:p>
            <a:r>
              <a:rPr lang="en-US" sz="2200" dirty="0"/>
              <a:t>Based on seasonal need of organization</a:t>
            </a:r>
          </a:p>
          <a:p>
            <a:r>
              <a:rPr lang="en-US" sz="2200" dirty="0"/>
              <a:t>One of only visas available to staff a hospitality organization for needed positions</a:t>
            </a:r>
          </a:p>
          <a:p>
            <a:r>
              <a:rPr lang="en-US" sz="2200" dirty="0"/>
              <a:t>Apply annually</a:t>
            </a:r>
          </a:p>
          <a:p>
            <a:r>
              <a:rPr lang="en-US" sz="2200" dirty="0"/>
              <a:t>Petition is based on job positions (ex. Housekeeper, Cook,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r>
              <a:rPr lang="en-US" sz="2200" dirty="0"/>
              <a:t>Employer sets requirements of position as well as start and end dates</a:t>
            </a:r>
          </a:p>
          <a:p>
            <a:r>
              <a:rPr lang="en-US" sz="2200" dirty="0"/>
              <a:t>Can bring employees in from outside USA or transfer from an opposite season organization </a:t>
            </a:r>
          </a:p>
          <a:p>
            <a:pPr lvl="1"/>
            <a:r>
              <a:rPr lang="en-US" sz="1900" dirty="0"/>
              <a:t>Numerical cap restrictions on out-of-country option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2B0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863D5-61BB-417D-BC41-C0CA1BC0F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93757"/>
            <a:ext cx="1462088" cy="2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2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D3CC-011C-6243-BD74-A18DD057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H-2B Employer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C7DD-BC33-DF4D-B640-27405F05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700" dirty="0"/>
              <a:t>Must treat H-2B workers the same as U.S. workers in the same role, and vice versa</a:t>
            </a:r>
          </a:p>
          <a:p>
            <a:r>
              <a:rPr lang="en-US" sz="1700" dirty="0"/>
              <a:t>Prevailing Wage or actual wage – whichever is higher</a:t>
            </a:r>
          </a:p>
          <a:p>
            <a:r>
              <a:rPr lang="en-US" sz="1700" dirty="0"/>
              <a:t>35 hour per week minimum</a:t>
            </a:r>
          </a:p>
          <a:p>
            <a:pPr lvl="1"/>
            <a:r>
              <a:rPr lang="en-US" sz="1700" dirty="0"/>
              <a:t>¾ payment rule</a:t>
            </a:r>
          </a:p>
          <a:p>
            <a:r>
              <a:rPr lang="en-US" sz="1700" dirty="0"/>
              <a:t>Only housing is allowed to be charged to worker</a:t>
            </a:r>
          </a:p>
          <a:p>
            <a:pPr lvl="1"/>
            <a:r>
              <a:rPr lang="en-US" sz="1700" dirty="0"/>
              <a:t>Employer pays all other costs</a:t>
            </a:r>
          </a:p>
          <a:p>
            <a:r>
              <a:rPr lang="en-US" sz="1700" dirty="0"/>
              <a:t>Travel expenses and work-related fees/costs</a:t>
            </a:r>
          </a:p>
          <a:p>
            <a:pPr lvl="1"/>
            <a:r>
              <a:rPr lang="en-US" sz="1700" dirty="0"/>
              <a:t>Inbound always</a:t>
            </a:r>
          </a:p>
          <a:p>
            <a:pPr lvl="1"/>
            <a:r>
              <a:rPr lang="en-US" sz="1700" dirty="0"/>
              <a:t>Outbound </a:t>
            </a:r>
            <a:r>
              <a:rPr lang="en-US" sz="1700" u="sng" dirty="0"/>
              <a:t>only if</a:t>
            </a:r>
            <a:r>
              <a:rPr lang="en-US" sz="1700" dirty="0"/>
              <a:t> worker returning home </a:t>
            </a:r>
            <a:r>
              <a:rPr lang="en-US" sz="1700" b="1" u="sng" dirty="0"/>
              <a:t>AND</a:t>
            </a:r>
            <a:r>
              <a:rPr lang="en-US" sz="1700" dirty="0"/>
              <a:t> worked whole season or was fired</a:t>
            </a:r>
          </a:p>
          <a:p>
            <a:r>
              <a:rPr lang="en-US" sz="1700" dirty="0"/>
              <a:t>Compliance and retention mandates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2B0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B798C-993C-3743-859D-84609D19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93757"/>
            <a:ext cx="1462088" cy="2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9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7859-A6A7-4FA8-F033-2883C3FB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H-2B visas?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9742-F3E5-5854-C2CD-DDFD03072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level of worker (they’re not students)</a:t>
            </a:r>
          </a:p>
          <a:p>
            <a:r>
              <a:rPr lang="en-US" dirty="0"/>
              <a:t>Ability to return season after season</a:t>
            </a:r>
          </a:p>
          <a:p>
            <a:r>
              <a:rPr lang="en-US" dirty="0"/>
              <a:t>Interested in working in your roles</a:t>
            </a:r>
          </a:p>
          <a:p>
            <a:r>
              <a:rPr lang="en-US" dirty="0"/>
              <a:t>Can file to include your shoulder seasons</a:t>
            </a:r>
          </a:p>
          <a:p>
            <a:r>
              <a:rPr lang="en-US" dirty="0"/>
              <a:t>Usually less expensive than contract labor</a:t>
            </a:r>
          </a:p>
          <a:p>
            <a:r>
              <a:rPr lang="en-US" dirty="0"/>
              <a:t>Reduce overtime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B189C-6835-2D94-F4D3-31B6B25D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823" y="5986732"/>
            <a:ext cx="24812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4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BB4AA-8F4D-0DF3-62E5-4D43435F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Differentiating H-2B visas from J-1 visas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513BBE-13F2-CC7A-CF6C-871ACA3462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C746D0B-D372-625F-3C6F-00CBC8AAD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888" y="6376909"/>
            <a:ext cx="1751930" cy="3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4969-9AFB-AC66-A241-E70A3D20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downsides of H-2B 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CBE8-EACF-3363-49D3-722615D94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demand ever!!!</a:t>
            </a:r>
          </a:p>
          <a:p>
            <a:r>
              <a:rPr lang="en-US" dirty="0"/>
              <a:t>H-2B numerical cap</a:t>
            </a:r>
          </a:p>
          <a:p>
            <a:r>
              <a:rPr lang="en-US" dirty="0"/>
              <a:t>Government delays</a:t>
            </a:r>
          </a:p>
          <a:p>
            <a:r>
              <a:rPr lang="en-US" dirty="0"/>
              <a:t>Recruiting hurdles</a:t>
            </a:r>
          </a:p>
          <a:p>
            <a:r>
              <a:rPr lang="en-US" dirty="0"/>
              <a:t>Where will workers live and how will they get to work?</a:t>
            </a:r>
          </a:p>
          <a:p>
            <a:r>
              <a:rPr lang="en-US" dirty="0"/>
              <a:t>Are you already getting crushed at your job?</a:t>
            </a:r>
          </a:p>
          <a:p>
            <a:r>
              <a:rPr lang="en-US" dirty="0"/>
              <a:t>It is a legal process with legal obligations and legal consequences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F442A-3CE4-46B6-AF8A-3C5BA8EA7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823" y="5986732"/>
            <a:ext cx="24812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0EE9-4C1F-C751-F558-5ED8D0D7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H-2B visa numerical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FCE1A-7A52-7D8A-04A0-B27FBF95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uses its October 1</a:t>
            </a:r>
            <a:r>
              <a:rPr lang="en-US" baseline="30000" dirty="0"/>
              <a:t>st</a:t>
            </a:r>
            <a:r>
              <a:rPr lang="en-US" dirty="0"/>
              <a:t> fiscal year as the start</a:t>
            </a:r>
          </a:p>
          <a:p>
            <a:r>
              <a:rPr lang="en-US" dirty="0"/>
              <a:t>33,000 H-2B visas from October 1</a:t>
            </a:r>
            <a:r>
              <a:rPr lang="en-US" baseline="30000" dirty="0"/>
              <a:t>st</a:t>
            </a:r>
            <a:r>
              <a:rPr lang="en-US" dirty="0"/>
              <a:t> through March 31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33,000 H-2B visas from April 1</a:t>
            </a:r>
            <a:r>
              <a:rPr lang="en-US" baseline="30000" dirty="0"/>
              <a:t>st</a:t>
            </a:r>
            <a:r>
              <a:rPr lang="en-US" dirty="0"/>
              <a:t> through September 30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So much more demand for summer-season, but winter-season is catching-up!</a:t>
            </a:r>
          </a:p>
          <a:p>
            <a:r>
              <a:rPr lang="en-US" dirty="0"/>
              <a:t>Only applies to workers coming into USA from outside the USA</a:t>
            </a:r>
          </a:p>
          <a:p>
            <a:pPr lvl="1"/>
            <a:r>
              <a:rPr lang="en-US" dirty="0"/>
              <a:t>In-country workers do not count against the cap</a:t>
            </a:r>
          </a:p>
          <a:p>
            <a:pPr lvl="1"/>
            <a:r>
              <a:rPr lang="en-US" dirty="0"/>
              <a:t>Out-of-country cap exempt is also another way around the numerical cap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BC8C0-2396-6D0E-9B4F-9E82C4BF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823" y="223837"/>
            <a:ext cx="24812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68CA3-82C3-6247-9CA4-9D6B10BD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Summer-Season Cap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8A1C-3BF4-2449-8869-98F0370A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More competitive than ever</a:t>
            </a:r>
          </a:p>
          <a:p>
            <a:pPr lvl="1"/>
            <a:r>
              <a:rPr lang="en-US" dirty="0"/>
              <a:t>2023 summer-season: 142,795 workers</a:t>
            </a:r>
          </a:p>
          <a:p>
            <a:pPr lvl="1"/>
            <a:r>
              <a:rPr lang="en-US" dirty="0"/>
              <a:t>2022 summer-season: 136,555 workers</a:t>
            </a:r>
          </a:p>
          <a:p>
            <a:pPr lvl="1"/>
            <a:r>
              <a:rPr lang="en-US" dirty="0"/>
              <a:t>2021 summer-season: 96,641</a:t>
            </a:r>
          </a:p>
          <a:p>
            <a:r>
              <a:rPr lang="en-US" dirty="0"/>
              <a:t>Above numbers are only for April 1</a:t>
            </a:r>
            <a:r>
              <a:rPr lang="en-US" baseline="30000" dirty="0"/>
              <a:t>st</a:t>
            </a:r>
            <a:r>
              <a:rPr lang="en-US" dirty="0"/>
              <a:t> start dates</a:t>
            </a:r>
          </a:p>
          <a:p>
            <a:r>
              <a:rPr lang="en-US" dirty="0"/>
              <a:t>Remember: total available under the cap for summer-season: 33,000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8B96C-F4BE-1A45-B890-FDF9DD88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823" y="223837"/>
            <a:ext cx="24812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696</Words>
  <Application>Microsoft Macintosh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1_RetrospectVTI</vt:lpstr>
      <vt:lpstr>Office Theme</vt:lpstr>
      <vt:lpstr>1_Office Theme</vt:lpstr>
      <vt:lpstr> H-2B Visas</vt:lpstr>
      <vt:lpstr>About us</vt:lpstr>
      <vt:lpstr>What is an H-2B visa?</vt:lpstr>
      <vt:lpstr>H-2B Employer Requirements</vt:lpstr>
      <vt:lpstr>Why consider H-2B visas?</vt:lpstr>
      <vt:lpstr>Differentiating H-2B visas from J-1 visas</vt:lpstr>
      <vt:lpstr>The downsides of H-2B visas</vt:lpstr>
      <vt:lpstr>The H-2B visa numerical cap</vt:lpstr>
      <vt:lpstr>The Summer-Season Cap</vt:lpstr>
      <vt:lpstr>The Winter-Season Cap</vt:lpstr>
      <vt:lpstr>The government’s ”attempts” to fix the problem for the 2023 season</vt:lpstr>
      <vt:lpstr>H-2B Cap Solution</vt:lpstr>
      <vt:lpstr>Understanding In-Country Transfers</vt:lpstr>
      <vt:lpstr>When to start your organization’s H-2B visa petitions</vt:lpstr>
      <vt:lpstr>Our sister company, Seasonal Connect!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Pabian</dc:creator>
  <cp:lastModifiedBy>Keith Pabian</cp:lastModifiedBy>
  <cp:revision>51</cp:revision>
  <dcterms:created xsi:type="dcterms:W3CDTF">2023-03-12T14:54:06Z</dcterms:created>
  <dcterms:modified xsi:type="dcterms:W3CDTF">2023-10-19T17:16:51Z</dcterms:modified>
</cp:coreProperties>
</file>