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agrid Ultra-Bold" panose="020B0604020202020204" charset="0"/>
      <p:regular r:id="rId20"/>
      <p:bold r:id="rId21"/>
    </p:embeddedFont>
    <p:embeddedFont>
      <p:font typeface="Nunito Sans" panose="020F0502020204030204" pitchFamily="2" charset="0"/>
      <p:regular r:id="rId22"/>
      <p:bold r:id="rId23"/>
      <p:italic r:id="rId24"/>
      <p:boldItalic r:id="rId25"/>
    </p:embeddedFont>
    <p:embeddedFont>
      <p:font typeface="Nunito Sans Italics" panose="020B0604020202020204" charset="0"/>
      <p:regular r:id="rId26"/>
      <p:italic r:id="rId27"/>
    </p:embeddedFont>
    <p:embeddedFont>
      <p:font typeface="Nunito Sans Semi-Bold" panose="020B0604020202020204" charset="0"/>
      <p:regular r:id="rId28"/>
      <p:bold r:id="rId29"/>
    </p:embeddedFont>
    <p:embeddedFont>
      <p:font typeface="Span" panose="020B060402020202020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65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are a flexible program! Interns are invited to discuss career interests/passions with us during the application/interview process. Whatever your major, we're willing to discuss ways to integrate this into your internship.</a:t>
            </a:r>
          </a:p>
          <a:p>
            <a:r>
              <a:rPr lang="en-US"/>
              <a:t>Here's a few examples we've thought of and had prospects discuss with us.</a:t>
            </a:r>
          </a:p>
          <a:p>
            <a:r>
              <a:rPr lang="en-US"/>
              <a:t>•         Sustainability - work with us to review/develop sustainability programs across the resort.</a:t>
            </a:r>
          </a:p>
          <a:p>
            <a:r>
              <a:rPr lang="en-US"/>
              <a:t>•         Health Care - Develop a wellness program for employees</a:t>
            </a:r>
          </a:p>
          <a:p>
            <a:r>
              <a:rPr lang="en-US"/>
              <a:t>•         Early Childhood Education - Work in our activities program to develop activities for children of all ages</a:t>
            </a:r>
          </a:p>
          <a:p>
            <a:r>
              <a:rPr lang="en-US"/>
              <a:t>•         Ecology/Marine Science - Study the ecology of an onsite river and local beaches</a:t>
            </a:r>
          </a:p>
          <a:p>
            <a:r>
              <a:rPr lang="en-US"/>
              <a:t>•         History/Political Science - explore the history of the resort and surrounding community and prepare documents we can share with our guests.</a:t>
            </a:r>
          </a:p>
          <a:p>
            <a:r>
              <a:rPr lang="en-US"/>
              <a:t>•         Business/Marketing - help us develop social media programs for targeted audiences.</a:t>
            </a:r>
          </a:p>
          <a:p>
            <a:r>
              <a:rPr lang="en-US"/>
              <a:t>•         Photography - create a photo library of the resort property</a:t>
            </a:r>
          </a:p>
          <a:p>
            <a:r>
              <a:rPr lang="en-US"/>
              <a:t>•         Hospitality - explore career opportunities in the hospitality industry.</a:t>
            </a:r>
          </a:p>
          <a:p>
            <a:r>
              <a:rPr lang="en-US"/>
              <a:t>•         Got something else in mind not listed here? Let us know about it during the interview.</a:t>
            </a:r>
          </a:p>
          <a:p>
            <a:r>
              <a:rPr lang="en-US"/>
              <a:t>ABOUT THE PROGRAM:</a:t>
            </a:r>
          </a:p>
          <a:p>
            <a:r>
              <a:rPr lang="en-US"/>
              <a:t>•         Rotational program: Interns work in several different departments such as Front Desk, Food &amp; Beverage, Event/Sales, Marketing, Activities and Groundskeeping.</a:t>
            </a:r>
          </a:p>
          <a:p>
            <a:r>
              <a:rPr lang="en-US"/>
              <a:t>•         Interns will be invited to attend professional skill building workshops such as working on a team, resume writing and Linked-In profile building.</a:t>
            </a:r>
          </a:p>
          <a:p>
            <a:r>
              <a:rPr lang="en-US"/>
              <a:t>•         Fun activities like group meals, bowling, kayak, paddleboard and bicycle use, hikes, and boat excursions strengthen the team.</a:t>
            </a:r>
          </a:p>
          <a:p>
            <a:r>
              <a:rPr lang="en-US"/>
              <a:t>•         Interns may complete a volunteer project to help them understand The Nonantum commitment to community.</a:t>
            </a:r>
          </a:p>
          <a:p>
            <a:r>
              <a:rPr lang="en-US"/>
              <a:t>•         Each intern will have an assigned mentor to provide advice and ongoing feedback.</a:t>
            </a:r>
          </a:p>
          <a:p>
            <a:r>
              <a:rPr lang="en-US"/>
              <a:t>•         A creative portfolio project on a subject related to your experience at the Nonantum is required to successfully complete our internship.</a:t>
            </a:r>
          </a:p>
          <a:p>
            <a:r>
              <a:rPr lang="en-US"/>
              <a:t>ABOUT YOU:</a:t>
            </a:r>
          </a:p>
          <a:p>
            <a:r>
              <a:rPr lang="en-US"/>
              <a:t>•         Minimum one year of 2- or 4-year college program completed.</a:t>
            </a:r>
          </a:p>
          <a:p>
            <a:r>
              <a:rPr lang="en-US"/>
              <a:t>•         All majors welcome!</a:t>
            </a:r>
          </a:p>
          <a:p>
            <a:r>
              <a:rPr lang="en-US"/>
              <a:t>•         Desire to learn about a possible career in hospitality while gaining valuable interpersonal and professional skills.</a:t>
            </a:r>
          </a:p>
          <a:p>
            <a:r>
              <a:rPr lang="en-US"/>
              <a:t>•         Ability and desire to be part of a team.</a:t>
            </a:r>
          </a:p>
          <a:p>
            <a:r>
              <a:rPr lang="en-US"/>
              <a:t>•         Desire to develop communication skills.</a:t>
            </a:r>
          </a:p>
          <a:p>
            <a:r>
              <a:rPr lang="en-US"/>
              <a:t>•         Confident asking for help when necessary.</a:t>
            </a:r>
          </a:p>
          <a:p>
            <a:r>
              <a:rPr lang="en-US"/>
              <a:t>•         Success with handling multiple tasks with attention to details and juggling multiple commitments and deadlines.</a:t>
            </a:r>
          </a:p>
          <a:p>
            <a:r>
              <a:rPr lang="en-US"/>
              <a:t>BENEFITS:</a:t>
            </a:r>
          </a:p>
          <a:p>
            <a:r>
              <a:rPr lang="en-US"/>
              <a:t>•         Staff meals.</a:t>
            </a:r>
          </a:p>
          <a:p>
            <a:r>
              <a:rPr lang="en-US"/>
              <a:t>•         Discounts on rooms, meals, clothing, and gift items.</a:t>
            </a:r>
          </a:p>
          <a:p>
            <a:r>
              <a:rPr lang="en-US"/>
              <a:t>•         Flexible scheduling.</a:t>
            </a:r>
          </a:p>
          <a:p>
            <a:r>
              <a:rPr lang="en-US"/>
              <a:t>•         Opportunities to further education and professional development</a:t>
            </a:r>
          </a:p>
          <a:p>
            <a:r>
              <a:rPr lang="en-US"/>
              <a:t>•         Fun, collaborative work environment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5913" y="7422933"/>
            <a:ext cx="20036061" cy="3281564"/>
            <a:chOff x="0" y="0"/>
            <a:chExt cx="26714748" cy="43754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9899" b="25798"/>
            <a:stretch>
              <a:fillRect/>
            </a:stretch>
          </p:blipFill>
          <p:spPr>
            <a:xfrm>
              <a:off x="0" y="0"/>
              <a:ext cx="26714748" cy="437541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030775" y="5143500"/>
            <a:ext cx="2952625" cy="295262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3351" y="916145"/>
            <a:ext cx="11309254" cy="6078535"/>
          </a:xfrm>
          <a:custGeom>
            <a:avLst/>
            <a:gdLst/>
            <a:ahLst/>
            <a:cxnLst/>
            <a:rect l="l" t="t" r="r" b="b"/>
            <a:pathLst>
              <a:path w="11309254" h="6078535">
                <a:moveTo>
                  <a:pt x="0" y="0"/>
                </a:moveTo>
                <a:lnTo>
                  <a:pt x="11309253" y="0"/>
                </a:lnTo>
                <a:lnTo>
                  <a:pt x="11309253" y="6078535"/>
                </a:lnTo>
                <a:lnTo>
                  <a:pt x="0" y="607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23" t="-120113" r="-37486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797295" y="4820377"/>
            <a:ext cx="3341680" cy="3342423"/>
          </a:xfrm>
          <a:custGeom>
            <a:avLst/>
            <a:gdLst/>
            <a:ahLst/>
            <a:cxnLst/>
            <a:rect l="l" t="t" r="r" b="b"/>
            <a:pathLst>
              <a:path w="3341680" h="3342423">
                <a:moveTo>
                  <a:pt x="0" y="0"/>
                </a:moveTo>
                <a:lnTo>
                  <a:pt x="3341681" y="0"/>
                </a:lnTo>
                <a:lnTo>
                  <a:pt x="3341681" y="3342423"/>
                </a:lnTo>
                <a:lnTo>
                  <a:pt x="0" y="3342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482604" y="226625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PRESENTED BY DON GOLINI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6834" y="849470"/>
            <a:ext cx="10038837" cy="10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2"/>
              </a:lnSpc>
            </a:pPr>
            <a:r>
              <a:rPr lang="en-US" sz="3058">
                <a:solidFill>
                  <a:srgbClr val="1E3851"/>
                </a:solidFill>
                <a:latin typeface="Nunito Sans Semi-Bold"/>
              </a:rPr>
              <a:t>Creating a College Internship Program:</a:t>
            </a:r>
          </a:p>
          <a:p>
            <a:pPr algn="r">
              <a:lnSpc>
                <a:spcPts val="4282"/>
              </a:lnSpc>
            </a:pPr>
            <a:r>
              <a:rPr lang="en-US" sz="3058">
                <a:solidFill>
                  <a:srgbClr val="1E3851"/>
                </a:solidFill>
                <a:latin typeface="Nunito Sans Semi-Bold"/>
              </a:rPr>
              <a:t>Information, Inspiration, and Insights Gained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3203" y="6087881"/>
            <a:ext cx="5098191" cy="72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4240">
                <a:solidFill>
                  <a:srgbClr val="1E3851"/>
                </a:solidFill>
                <a:latin typeface="Span"/>
              </a:rPr>
              <a:t>Kennebunkport, Maine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20412"/>
            <a:ext cx="18288000" cy="15389847"/>
          </a:xfrm>
          <a:custGeom>
            <a:avLst/>
            <a:gdLst/>
            <a:ahLst/>
            <a:cxnLst/>
            <a:rect l="l" t="t" r="r" b="b"/>
            <a:pathLst>
              <a:path w="18288000" h="15389847">
                <a:moveTo>
                  <a:pt x="0" y="0"/>
                </a:moveTo>
                <a:lnTo>
                  <a:pt x="18288000" y="0"/>
                </a:lnTo>
                <a:lnTo>
                  <a:pt x="18288000" y="15389847"/>
                </a:lnTo>
                <a:lnTo>
                  <a:pt x="0" y="15389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265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53824" y="776288"/>
            <a:ext cx="8062855" cy="188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4600">
                <a:solidFill>
                  <a:srgbClr val="1E3851"/>
                </a:solidFill>
                <a:latin typeface="Hagrid Bold"/>
              </a:rPr>
              <a:t>Lessons Learned:</a:t>
            </a:r>
          </a:p>
          <a:p>
            <a:pPr>
              <a:lnSpc>
                <a:spcPts val="4600"/>
              </a:lnSpc>
            </a:pPr>
            <a:r>
              <a:rPr lang="en-US" sz="4600">
                <a:solidFill>
                  <a:srgbClr val="1E3851"/>
                </a:solidFill>
                <a:latin typeface="Hagrid Bold"/>
              </a:rPr>
              <a:t>There’s Always “Room” to Improve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33556" y="1480177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DEVELOPMENT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46755" y="2926081"/>
            <a:ext cx="5136719" cy="2671926"/>
            <a:chOff x="0" y="0"/>
            <a:chExt cx="2705762" cy="14074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8072" y="6007582"/>
            <a:ext cx="5136719" cy="2671926"/>
            <a:chOff x="0" y="0"/>
            <a:chExt cx="2705762" cy="14074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926081"/>
            <a:ext cx="5136719" cy="2671926"/>
            <a:chOff x="0" y="0"/>
            <a:chExt cx="2705762" cy="14074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083392" y="3349872"/>
            <a:ext cx="4450098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MODIFY WORKWEEK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4709" y="6431374"/>
            <a:ext cx="4083721" cy="64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DIGITAL COMMUNICATION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83392" y="3865768"/>
            <a:ext cx="4491178" cy="103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Schedule must align with the current process and operations of our organization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5337" y="7164212"/>
            <a:ext cx="4469581" cy="103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Less email, more text. Enhance participation by speaking “their language”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5337" y="3349872"/>
            <a:ext cx="4083721" cy="64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BROADEN STUDENT PROFILE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0982" y="4157269"/>
            <a:ext cx="4656159" cy="68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From Hospitality majors to Gen Ed majors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779960" y="6007582"/>
            <a:ext cx="5136719" cy="2671926"/>
            <a:chOff x="0" y="0"/>
            <a:chExt cx="2705762" cy="14074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C5D5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216597" y="6431374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PERSONALIZATION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01836" y="6816324"/>
            <a:ext cx="4450098" cy="138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As we learn our interns more, we tailor our projects and opportunities to amplify their experience and takeaways. Play to strengths.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791" y="2894380"/>
            <a:ext cx="7390132" cy="6870681"/>
            <a:chOff x="0" y="0"/>
            <a:chExt cx="9853510" cy="91609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9898" t="23872" r="20384" b="6862"/>
            <a:stretch>
              <a:fillRect/>
            </a:stretch>
          </p:blipFill>
          <p:spPr>
            <a:xfrm>
              <a:off x="0" y="0"/>
              <a:ext cx="4863255" cy="451695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8948" r="9273"/>
            <a:stretch>
              <a:fillRect/>
            </a:stretch>
          </p:blipFill>
          <p:spPr>
            <a:xfrm>
              <a:off x="4990255" y="0"/>
              <a:ext cx="4863255" cy="451695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050" t="3757" r="24055" b="4440"/>
            <a:stretch>
              <a:fillRect/>
            </a:stretch>
          </p:blipFill>
          <p:spPr>
            <a:xfrm>
              <a:off x="0" y="4643954"/>
              <a:ext cx="4863255" cy="451695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844" t="-6116" r="25834" b="30176"/>
            <a:stretch>
              <a:fillRect/>
            </a:stretch>
          </p:blipFill>
          <p:spPr>
            <a:xfrm>
              <a:off x="4990255" y="4643954"/>
              <a:ext cx="4863255" cy="4516954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144000" y="2894380"/>
            <a:ext cx="4680676" cy="6870681"/>
            <a:chOff x="0" y="0"/>
            <a:chExt cx="6240902" cy="9160908"/>
          </a:xfrm>
        </p:grpSpPr>
        <p:sp>
          <p:nvSpPr>
            <p:cNvPr id="10" name="Freeform 10"/>
            <p:cNvSpPr/>
            <p:nvPr/>
          </p:nvSpPr>
          <p:spPr>
            <a:xfrm>
              <a:off x="3187266" y="0"/>
              <a:ext cx="3053636" cy="9160908"/>
            </a:xfrm>
            <a:custGeom>
              <a:avLst/>
              <a:gdLst/>
              <a:ahLst/>
              <a:cxnLst/>
              <a:rect l="l" t="t" r="r" b="b"/>
              <a:pathLst>
                <a:path w="3053636" h="9160908">
                  <a:moveTo>
                    <a:pt x="0" y="0"/>
                  </a:moveTo>
                  <a:lnTo>
                    <a:pt x="3053636" y="0"/>
                  </a:lnTo>
                  <a:lnTo>
                    <a:pt x="3053636" y="9160908"/>
                  </a:lnTo>
                  <a:lnTo>
                    <a:pt x="0" y="9160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053636" cy="9160908"/>
            </a:xfrm>
            <a:custGeom>
              <a:avLst/>
              <a:gdLst/>
              <a:ahLst/>
              <a:cxnLst/>
              <a:rect l="l" t="t" r="r" b="b"/>
              <a:pathLst>
                <a:path w="3053636" h="9160908">
                  <a:moveTo>
                    <a:pt x="0" y="0"/>
                  </a:moveTo>
                  <a:lnTo>
                    <a:pt x="3053636" y="0"/>
                  </a:lnTo>
                  <a:lnTo>
                    <a:pt x="3053636" y="9160908"/>
                  </a:lnTo>
                  <a:lnTo>
                    <a:pt x="0" y="9160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986601" y="2945547"/>
            <a:ext cx="4099319" cy="6768346"/>
          </a:xfrm>
          <a:custGeom>
            <a:avLst/>
            <a:gdLst/>
            <a:ahLst/>
            <a:cxnLst/>
            <a:rect l="l" t="t" r="r" b="b"/>
            <a:pathLst>
              <a:path w="4099319" h="6768346">
                <a:moveTo>
                  <a:pt x="0" y="0"/>
                </a:moveTo>
                <a:lnTo>
                  <a:pt x="4099319" y="0"/>
                </a:lnTo>
                <a:lnTo>
                  <a:pt x="4099319" y="6768346"/>
                </a:lnTo>
                <a:lnTo>
                  <a:pt x="0" y="6768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31078" y="1208131"/>
            <a:ext cx="7840307" cy="65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Ultra-Bold"/>
              </a:rPr>
              <a:t>Projects with Passion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SUMMIT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62909" y="4840619"/>
            <a:ext cx="4162181" cy="53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dirty="0">
                <a:solidFill>
                  <a:srgbClr val="000000"/>
                </a:solidFill>
                <a:latin typeface="Span"/>
              </a:rPr>
              <a:t>Slideshow Auto-play Slide</a:t>
            </a:r>
          </a:p>
        </p:txBody>
      </p:sp>
      <p:pic>
        <p:nvPicPr>
          <p:cNvPr id="4" name="Copy of Nonantum Resort Internship Program 2023 A Year in Review.mp4">
            <a:hlinkClick r:id="" action="ppaction://media"/>
            <a:extLst>
              <a:ext uri="{FF2B5EF4-FFF2-40B4-BE49-F238E27FC236}">
                <a16:creationId xmlns:a16="http://schemas.microsoft.com/office/drawing/2014/main" id="{0F766BA3-CCFA-E17D-A839-EFA54A7E8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3948" y="1202242"/>
            <a:ext cx="3914931" cy="39149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06766" y="3365495"/>
            <a:ext cx="580997" cy="580997"/>
          </a:xfrm>
          <a:custGeom>
            <a:avLst/>
            <a:gdLst/>
            <a:ahLst/>
            <a:cxnLst/>
            <a:rect l="l" t="t" r="r" b="b"/>
            <a:pathLst>
              <a:path w="580997" h="580997">
                <a:moveTo>
                  <a:pt x="0" y="0"/>
                </a:moveTo>
                <a:lnTo>
                  <a:pt x="580996" y="0"/>
                </a:lnTo>
                <a:lnTo>
                  <a:pt x="580996" y="580996"/>
                </a:lnTo>
                <a:lnTo>
                  <a:pt x="0" y="580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15946" y="4146340"/>
            <a:ext cx="580997" cy="580997"/>
          </a:xfrm>
          <a:custGeom>
            <a:avLst/>
            <a:gdLst/>
            <a:ahLst/>
            <a:cxnLst/>
            <a:rect l="l" t="t" r="r" b="b"/>
            <a:pathLst>
              <a:path w="580997" h="580997">
                <a:moveTo>
                  <a:pt x="0" y="0"/>
                </a:moveTo>
                <a:lnTo>
                  <a:pt x="580996" y="0"/>
                </a:lnTo>
                <a:lnTo>
                  <a:pt x="580996" y="580997"/>
                </a:lnTo>
                <a:lnTo>
                  <a:pt x="0" y="580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06766" y="2593998"/>
            <a:ext cx="580997" cy="580997"/>
          </a:xfrm>
          <a:custGeom>
            <a:avLst/>
            <a:gdLst/>
            <a:ahLst/>
            <a:cxnLst/>
            <a:rect l="l" t="t" r="r" b="b"/>
            <a:pathLst>
              <a:path w="580997" h="580997">
                <a:moveTo>
                  <a:pt x="0" y="0"/>
                </a:moveTo>
                <a:lnTo>
                  <a:pt x="580996" y="0"/>
                </a:lnTo>
                <a:lnTo>
                  <a:pt x="580996" y="580997"/>
                </a:lnTo>
                <a:lnTo>
                  <a:pt x="0" y="580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723697" y="9258300"/>
            <a:ext cx="19456264" cy="1379240"/>
            <a:chOff x="0" y="0"/>
            <a:chExt cx="5124284" cy="3632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24284" cy="363257"/>
            </a:xfrm>
            <a:custGeom>
              <a:avLst/>
              <a:gdLst/>
              <a:ahLst/>
              <a:cxnLst/>
              <a:rect l="l" t="t" r="r" b="b"/>
              <a:pathLst>
                <a:path w="5124284" h="363257">
                  <a:moveTo>
                    <a:pt x="0" y="0"/>
                  </a:moveTo>
                  <a:lnTo>
                    <a:pt x="5124284" y="0"/>
                  </a:lnTo>
                  <a:lnTo>
                    <a:pt x="5124284" y="363257"/>
                  </a:lnTo>
                  <a:lnTo>
                    <a:pt x="0" y="363257"/>
                  </a:lnTo>
                  <a:close/>
                </a:path>
              </a:pathLst>
            </a:custGeom>
            <a:solidFill>
              <a:srgbClr val="DCD6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124284" cy="401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683876" y="-264884"/>
            <a:ext cx="6922890" cy="6921352"/>
          </a:xfrm>
          <a:custGeom>
            <a:avLst/>
            <a:gdLst/>
            <a:ahLst/>
            <a:cxnLst/>
            <a:rect l="l" t="t" r="r" b="b"/>
            <a:pathLst>
              <a:path w="6922890" h="6921352">
                <a:moveTo>
                  <a:pt x="0" y="0"/>
                </a:moveTo>
                <a:lnTo>
                  <a:pt x="6922890" y="0"/>
                </a:lnTo>
                <a:lnTo>
                  <a:pt x="6922890" y="6921351"/>
                </a:lnTo>
                <a:lnTo>
                  <a:pt x="0" y="6921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75314" y="4098891"/>
            <a:ext cx="8795377" cy="465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sz="8600">
                <a:solidFill>
                  <a:srgbClr val="1E3851"/>
                </a:solidFill>
                <a:latin typeface="Hagrid Ultra-Bold"/>
              </a:rPr>
              <a:t>Let's Connect/</a:t>
            </a:r>
          </a:p>
          <a:p>
            <a:pPr>
              <a:lnSpc>
                <a:spcPts val="8600"/>
              </a:lnSpc>
            </a:pPr>
            <a:r>
              <a:rPr lang="en-US" sz="8600">
                <a:solidFill>
                  <a:srgbClr val="1E3851"/>
                </a:solidFill>
                <a:latin typeface="Hagrid Ultra-Bold"/>
              </a:rPr>
              <a:t>Any Questions?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04311" y="2671193"/>
            <a:ext cx="4353208" cy="39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8"/>
              </a:lnSpc>
            </a:pPr>
            <a:r>
              <a:rPr lang="en-US" sz="2399">
                <a:solidFill>
                  <a:srgbClr val="2E2E2E"/>
                </a:solidFill>
                <a:latin typeface="Nunito Sans"/>
              </a:rPr>
              <a:t>www.NonantumResort.com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04311" y="3442690"/>
            <a:ext cx="4626743" cy="39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8"/>
              </a:lnSpc>
            </a:pPr>
            <a:r>
              <a:rPr lang="en-US" sz="2399">
                <a:solidFill>
                  <a:srgbClr val="2E2E2E"/>
                </a:solidFill>
                <a:latin typeface="Nunito Sans"/>
              </a:rPr>
              <a:t>617.834.7276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02698" y="3999202"/>
            <a:ext cx="6229969" cy="61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</a:pPr>
            <a:r>
              <a:rPr lang="en-US" sz="2399" spc="119">
                <a:solidFill>
                  <a:srgbClr val="2E2E2E"/>
                </a:solidFill>
                <a:latin typeface="Nunito Sans Semi-Bold"/>
              </a:rPr>
              <a:t>don.golini@nonantumresort.com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SUMMIT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504311" y="5084025"/>
            <a:ext cx="3836975" cy="38369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887517" y="5467237"/>
            <a:ext cx="3070564" cy="307055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8887" b="-411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688707" y="5150342"/>
            <a:ext cx="3468184" cy="127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Director of Student Employment Programs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70454" y="8881026"/>
            <a:ext cx="754548" cy="7545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09094" y="1956501"/>
            <a:ext cx="3836975" cy="38369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E38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14604" y="1956501"/>
            <a:ext cx="3836975" cy="38369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E385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292300" y="2339713"/>
            <a:ext cx="3070564" cy="3070552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805" b="-4919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397810" y="2339713"/>
            <a:ext cx="3070564" cy="3070552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1304" b="-386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2362289" y="6056565"/>
            <a:ext cx="3836975" cy="38369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2745495" y="6439777"/>
            <a:ext cx="3070564" cy="307055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0082" b="-399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961849" y="6056565"/>
            <a:ext cx="3836975" cy="383697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42020">
            <a:off x="8345055" y="6439777"/>
            <a:ext cx="3070564" cy="3070552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0473" b="-395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562106" y="6056565"/>
            <a:ext cx="3836975" cy="383697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3945311" y="6439777"/>
            <a:ext cx="3070564" cy="3070552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8887" b="-411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46115" y="9122728"/>
            <a:ext cx="803227" cy="30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Hagrid Ultra-Bold"/>
              </a:rPr>
              <a:t>01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3841" y="2844897"/>
            <a:ext cx="5062353" cy="273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E3851"/>
                </a:solidFill>
                <a:latin typeface="Hagrid Ultra-Bold"/>
              </a:rPr>
              <a:t>the</a:t>
            </a:r>
          </a:p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1E3851"/>
                </a:solidFill>
                <a:latin typeface="Hagrid Ultra-Bold"/>
              </a:rPr>
              <a:t>Team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54030" y="5269645"/>
            <a:ext cx="1747103" cy="465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Nunito Sans"/>
              </a:rPr>
              <a:t>Jean Ginn Marvin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45556" y="4912615"/>
            <a:ext cx="2775071" cy="80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Tina Gordon-Hewett (</a:t>
            </a:r>
            <a:r>
              <a:rPr lang="en-US" sz="1700">
                <a:solidFill>
                  <a:srgbClr val="1E3851"/>
                </a:solidFill>
                <a:latin typeface="Nunito Sans Italics"/>
              </a:rPr>
              <a:t>she/her</a:t>
            </a:r>
            <a:r>
              <a:rPr lang="en-US" sz="1700">
                <a:solidFill>
                  <a:srgbClr val="1E3851"/>
                </a:solidFill>
                <a:latin typeface="Nunito Sans"/>
              </a:rPr>
              <a:t>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33854" y="9356711"/>
            <a:ext cx="1693846" cy="455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Esther Montaque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625728" y="9116987"/>
            <a:ext cx="2509218" cy="69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Nunito Sans"/>
              </a:rPr>
              <a:t>Hannah Lamprey (</a:t>
            </a:r>
            <a:r>
              <a:rPr lang="en-US" sz="1700">
                <a:solidFill>
                  <a:srgbClr val="FFFFFF"/>
                </a:solidFill>
                <a:latin typeface="Nunito Sans Italics"/>
              </a:rPr>
              <a:t>she/her)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534782" y="9320440"/>
            <a:ext cx="1891622" cy="500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Don Golini (</a:t>
            </a:r>
            <a:r>
              <a:rPr lang="en-US" sz="1700">
                <a:solidFill>
                  <a:srgbClr val="1E3851"/>
                </a:solidFill>
                <a:latin typeface="Nunito Sans Italics"/>
              </a:rPr>
              <a:t>he/him)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SUMMIT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315660" y="2004984"/>
            <a:ext cx="1004803" cy="33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Nunito Sans"/>
              </a:rPr>
              <a:t>Innkeeper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071741" y="2004984"/>
            <a:ext cx="1702766" cy="45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General Manager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794725" y="6122882"/>
            <a:ext cx="3371737" cy="1181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Director Internships &amp; Related Programs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841110" y="6122882"/>
            <a:ext cx="2063430" cy="54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Nunito Sans"/>
              </a:rPr>
              <a:t>Director of Marketing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798980" y="6122882"/>
            <a:ext cx="2944116" cy="89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1E3851"/>
                </a:solidFill>
                <a:latin typeface="Nunito Sans"/>
              </a:rPr>
              <a:t>Director of Activities Programing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4216" y="-215265"/>
            <a:ext cx="874500" cy="10730523"/>
            <a:chOff x="0" y="0"/>
            <a:chExt cx="230321" cy="28261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321" cy="2826146"/>
            </a:xfrm>
            <a:custGeom>
              <a:avLst/>
              <a:gdLst/>
              <a:ahLst/>
              <a:cxnLst/>
              <a:rect l="l" t="t" r="r" b="b"/>
              <a:pathLst>
                <a:path w="230321" h="2826146">
                  <a:moveTo>
                    <a:pt x="0" y="0"/>
                  </a:moveTo>
                  <a:lnTo>
                    <a:pt x="230321" y="0"/>
                  </a:lnTo>
                  <a:lnTo>
                    <a:pt x="230321" y="2826146"/>
                  </a:lnTo>
                  <a:lnTo>
                    <a:pt x="0" y="2826146"/>
                  </a:ln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0321" cy="2864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70454" y="8881026"/>
            <a:ext cx="754548" cy="7545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-302846"/>
            <a:ext cx="5054667" cy="11007343"/>
            <a:chOff x="0" y="0"/>
            <a:chExt cx="6739556" cy="1467645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24799" r="16344"/>
            <a:stretch>
              <a:fillRect/>
            </a:stretch>
          </p:blipFill>
          <p:spPr>
            <a:xfrm>
              <a:off x="0" y="0"/>
              <a:ext cx="6739556" cy="14676458"/>
            </a:xfrm>
            <a:prstGeom prst="rect">
              <a:avLst/>
            </a:prstGeom>
          </p:spPr>
        </p:pic>
      </p:grpSp>
      <p:sp>
        <p:nvSpPr>
          <p:cNvPr id="10" name="AutoShape 10"/>
          <p:cNvSpPr/>
          <p:nvPr/>
        </p:nvSpPr>
        <p:spPr>
          <a:xfrm rot="-5400000">
            <a:off x="757644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94216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781942" y="2686276"/>
            <a:ext cx="5617053" cy="3873040"/>
          </a:xfrm>
          <a:custGeom>
            <a:avLst/>
            <a:gdLst/>
            <a:ahLst/>
            <a:cxnLst/>
            <a:rect l="l" t="t" r="r" b="b"/>
            <a:pathLst>
              <a:path w="5617053" h="3873040">
                <a:moveTo>
                  <a:pt x="0" y="0"/>
                </a:moveTo>
                <a:lnTo>
                  <a:pt x="5617053" y="0"/>
                </a:lnTo>
                <a:lnTo>
                  <a:pt x="5617053" y="3873041"/>
                </a:lnTo>
                <a:lnTo>
                  <a:pt x="0" y="3873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</a:blip>
            <a:stretch>
              <a:fillRect l="-16203" t="-53375" r="-19785" b="-438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446115" y="9122728"/>
            <a:ext cx="803227" cy="30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Hagrid Ultra-Bold"/>
              </a:rPr>
              <a:t>XX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05646" y="6307493"/>
            <a:ext cx="7967186" cy="248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Full-Time, 10-week program beginning June 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PAID!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Real World Experience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All Majors Invited to Apply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Interns will participate in several different positions, based on interest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Attend professional workshops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Create a Final Project</a:t>
            </a:r>
          </a:p>
          <a:p>
            <a:pPr marL="343284" lvl="1" indent="-171642">
              <a:lnSpc>
                <a:spcPts val="2496"/>
              </a:lnSpc>
              <a:buFont typeface="Arial"/>
              <a:buChar char="•"/>
            </a:pPr>
            <a:r>
              <a:rPr lang="en-US" sz="1590">
                <a:solidFill>
                  <a:srgbClr val="1E3851"/>
                </a:solidFill>
                <a:latin typeface="Nunito Sans"/>
              </a:rPr>
              <a:t>Have Fun!!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26205" y="2675570"/>
            <a:ext cx="8115300" cy="317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1E3851"/>
                </a:solidFill>
                <a:latin typeface="Hagrid Ultra-Bold"/>
              </a:rPr>
              <a:t>About</a:t>
            </a:r>
          </a:p>
          <a:p>
            <a:pPr>
              <a:lnSpc>
                <a:spcPts val="8000"/>
              </a:lnSpc>
            </a:pPr>
            <a:r>
              <a:rPr lang="en-US" sz="8000">
                <a:solidFill>
                  <a:srgbClr val="1E3851"/>
                </a:solidFill>
                <a:latin typeface="Hagrid Ultra-Bold"/>
              </a:rPr>
              <a:t>Our Program!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SUMMIT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398995" y="2365286"/>
            <a:ext cx="1691635" cy="1121603"/>
            <a:chOff x="0" y="0"/>
            <a:chExt cx="1225889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483773" y="2612628"/>
            <a:ext cx="1527003" cy="60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4"/>
              </a:lnSpc>
            </a:pPr>
            <a:r>
              <a:rPr lang="en-US" sz="1878">
                <a:solidFill>
                  <a:srgbClr val="1E3851"/>
                </a:solidFill>
                <a:latin typeface="Hagrid Ultra-Bold"/>
              </a:rPr>
              <a:t>Sales &amp; Marketing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401457" y="4798944"/>
            <a:ext cx="1691635" cy="1121603"/>
            <a:chOff x="0" y="0"/>
            <a:chExt cx="1225889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456180" y="5282529"/>
            <a:ext cx="1582191" cy="22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8"/>
              </a:lnSpc>
            </a:pPr>
            <a:r>
              <a:rPr lang="en-US" sz="1568" spc="-53">
                <a:solidFill>
                  <a:srgbClr val="1E3851"/>
                </a:solidFill>
                <a:latin typeface="Hagrid Ultra-Bold"/>
              </a:rPr>
              <a:t>Front Desk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401457" y="3581172"/>
            <a:ext cx="1691635" cy="1121603"/>
            <a:chOff x="0" y="0"/>
            <a:chExt cx="1225889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E385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483773" y="4039065"/>
            <a:ext cx="1527003" cy="20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</a:pPr>
            <a:r>
              <a:rPr lang="en-US" sz="1468" spc="-49">
                <a:solidFill>
                  <a:srgbClr val="1E3851"/>
                </a:solidFill>
                <a:latin typeface="Hagrid Ultra-Bold"/>
              </a:rPr>
              <a:t>Housekeeping</a:t>
            </a:r>
          </a:p>
        </p:txBody>
      </p:sp>
      <p:sp>
        <p:nvSpPr>
          <p:cNvPr id="29" name="TextBox 29"/>
          <p:cNvSpPr txBox="1"/>
          <p:nvPr/>
        </p:nvSpPr>
        <p:spPr>
          <a:xfrm rot="1443164">
            <a:off x="14458472" y="1976013"/>
            <a:ext cx="2482553" cy="82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2"/>
              </a:lnSpc>
            </a:pPr>
            <a:r>
              <a:rPr lang="en-US" sz="2692" spc="487">
                <a:solidFill>
                  <a:srgbClr val="1E3851"/>
                </a:solidFill>
                <a:latin typeface="Hagrid Ultra-Bold"/>
              </a:rPr>
              <a:t>Rotations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401457" y="6080313"/>
            <a:ext cx="1691635" cy="1121603"/>
            <a:chOff x="0" y="0"/>
            <a:chExt cx="1225889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486236" y="6508547"/>
            <a:ext cx="1527003" cy="31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4"/>
              </a:lnSpc>
            </a:pPr>
            <a:r>
              <a:rPr lang="en-US" sz="1978">
                <a:solidFill>
                  <a:srgbClr val="1E3851"/>
                </a:solidFill>
                <a:latin typeface="Hagrid Ultra-Bold"/>
              </a:rPr>
              <a:t>Grounds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4403920" y="8513971"/>
            <a:ext cx="1691635" cy="1121603"/>
            <a:chOff x="0" y="0"/>
            <a:chExt cx="1225889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4458643" y="8981389"/>
            <a:ext cx="1582191" cy="28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2001" spc="-68">
                <a:solidFill>
                  <a:srgbClr val="1E3851"/>
                </a:solidFill>
                <a:latin typeface="Hagrid Ultra-Bold"/>
              </a:rPr>
              <a:t>Food &amp; Bev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4403920" y="7296199"/>
            <a:ext cx="1691635" cy="1121603"/>
            <a:chOff x="0" y="0"/>
            <a:chExt cx="1225889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25889" cy="812800"/>
            </a:xfrm>
            <a:custGeom>
              <a:avLst/>
              <a:gdLst/>
              <a:ahLst/>
              <a:cxnLst/>
              <a:rect l="l" t="t" r="r" b="b"/>
              <a:pathLst>
                <a:path w="1225889" h="812800">
                  <a:moveTo>
                    <a:pt x="612945" y="0"/>
                  </a:moveTo>
                  <a:cubicBezTo>
                    <a:pt x="274425" y="0"/>
                    <a:pt x="0" y="181951"/>
                    <a:pt x="0" y="406400"/>
                  </a:cubicBezTo>
                  <a:cubicBezTo>
                    <a:pt x="0" y="630849"/>
                    <a:pt x="274425" y="812800"/>
                    <a:pt x="612945" y="812800"/>
                  </a:cubicBezTo>
                  <a:cubicBezTo>
                    <a:pt x="951465" y="812800"/>
                    <a:pt x="1225889" y="630849"/>
                    <a:pt x="1225889" y="406400"/>
                  </a:cubicBezTo>
                  <a:cubicBezTo>
                    <a:pt x="1225889" y="181951"/>
                    <a:pt x="951465" y="0"/>
                    <a:pt x="6129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E385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107348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4486236" y="7763618"/>
            <a:ext cx="1527003" cy="28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</a:pPr>
            <a:r>
              <a:rPr lang="en-US" sz="2001" spc="-68">
                <a:solidFill>
                  <a:srgbClr val="1E3851"/>
                </a:solidFill>
                <a:latin typeface="Hagrid Ultra-Bold"/>
              </a:rPr>
              <a:t>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3812" y="6000840"/>
            <a:ext cx="3822479" cy="382247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E385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826780" y="-209809"/>
            <a:ext cx="6910416" cy="6910416"/>
          </a:xfrm>
          <a:custGeom>
            <a:avLst/>
            <a:gdLst/>
            <a:ahLst/>
            <a:cxnLst/>
            <a:rect l="l" t="t" r="r" b="b"/>
            <a:pathLst>
              <a:path w="6910416" h="6910416">
                <a:moveTo>
                  <a:pt x="0" y="0"/>
                </a:moveTo>
                <a:lnTo>
                  <a:pt x="6910416" y="0"/>
                </a:lnTo>
                <a:lnTo>
                  <a:pt x="6910416" y="6910416"/>
                </a:lnTo>
                <a:lnTo>
                  <a:pt x="0" y="6910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260365" y="6731586"/>
            <a:ext cx="3049374" cy="10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sz="3717" spc="-126">
                <a:solidFill>
                  <a:srgbClr val="1E3851"/>
                </a:solidFill>
                <a:latin typeface="Hagrid Ultra-Bold"/>
              </a:rPr>
              <a:t>Online Platforms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83204" y="2664418"/>
            <a:ext cx="3720259" cy="3720259"/>
            <a:chOff x="0" y="0"/>
            <a:chExt cx="4960345" cy="496034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960345" cy="496034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596A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40450" y="1045939"/>
              <a:ext cx="4464452" cy="776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5"/>
                </a:lnSpc>
              </a:pPr>
              <a:r>
                <a:rPr lang="en-US" sz="3985" spc="-135">
                  <a:solidFill>
                    <a:srgbClr val="1E3851"/>
                  </a:solidFill>
                  <a:latin typeface="Hagrid Ultra-Bold"/>
                </a:rPr>
                <a:t>Outreach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23348" y="2017868"/>
              <a:ext cx="3898656" cy="2234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9"/>
                </a:lnSpc>
              </a:pPr>
              <a:r>
                <a:rPr lang="en-US" sz="2791">
                  <a:solidFill>
                    <a:srgbClr val="1E3851"/>
                  </a:solidFill>
                  <a:latin typeface="Nunito Sans"/>
                </a:rPr>
                <a:t>Personal outreach to Local Schools and Intentional Networking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904546" y="7818151"/>
            <a:ext cx="3761011" cy="117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1"/>
              </a:lnSpc>
            </a:pPr>
            <a:r>
              <a:rPr lang="en-US" sz="2568">
                <a:solidFill>
                  <a:srgbClr val="1E3851"/>
                </a:solidFill>
                <a:latin typeface="Nunito Sans"/>
              </a:rPr>
              <a:t>Leverage services like Handshake, Indeed, Company Website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31078" y="1208131"/>
            <a:ext cx="6580659" cy="128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Ultra-Bold"/>
              </a:rPr>
              <a:t>How Do We Attract Candidates?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DEVELOPMENT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658191" y="2836492"/>
            <a:ext cx="3720259" cy="3596149"/>
            <a:chOff x="0" y="0"/>
            <a:chExt cx="4960345" cy="479486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960345" cy="4794866"/>
              <a:chOff x="0" y="0"/>
              <a:chExt cx="812800" cy="78568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7856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85685">
                    <a:moveTo>
                      <a:pt x="406400" y="0"/>
                    </a:moveTo>
                    <a:cubicBezTo>
                      <a:pt x="181951" y="0"/>
                      <a:pt x="0" y="175881"/>
                      <a:pt x="0" y="392842"/>
                    </a:cubicBezTo>
                    <a:cubicBezTo>
                      <a:pt x="0" y="609803"/>
                      <a:pt x="181951" y="785685"/>
                      <a:pt x="406400" y="785685"/>
                    </a:cubicBezTo>
                    <a:cubicBezTo>
                      <a:pt x="630849" y="785685"/>
                      <a:pt x="812800" y="609803"/>
                      <a:pt x="812800" y="392842"/>
                    </a:cubicBezTo>
                    <a:cubicBezTo>
                      <a:pt x="812800" y="17588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385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71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40450" y="1045939"/>
              <a:ext cx="4464452" cy="776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5"/>
                </a:lnSpc>
              </a:pPr>
              <a:r>
                <a:rPr lang="en-US" sz="3985" spc="-135">
                  <a:solidFill>
                    <a:srgbClr val="F1EEEC"/>
                  </a:solidFill>
                  <a:latin typeface="Hagrid Ultra-Bold"/>
                </a:rPr>
                <a:t>Job Fairs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23348" y="2082044"/>
              <a:ext cx="3898656" cy="1943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8"/>
                </a:lnSpc>
              </a:pPr>
              <a:r>
                <a:rPr lang="en-US" sz="2791">
                  <a:solidFill>
                    <a:srgbClr val="DCD6D2"/>
                  </a:solidFill>
                  <a:latin typeface="Nunito Sans"/>
                </a:rPr>
                <a:t>In Person and Virtual with Take Away Materials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918803" y="6051950"/>
            <a:ext cx="3720259" cy="37202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099140" y="6586127"/>
            <a:ext cx="3348339" cy="109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</a:pPr>
            <a:r>
              <a:rPr lang="en-US" sz="3985" spc="-135">
                <a:solidFill>
                  <a:srgbClr val="1E3851"/>
                </a:solidFill>
                <a:latin typeface="Hagrid Ultra-Bold"/>
              </a:rPr>
              <a:t>Social Platforms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11314" y="7699946"/>
            <a:ext cx="2923992" cy="147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1E3851"/>
                </a:solidFill>
                <a:latin typeface="Nunito Sans"/>
              </a:rPr>
              <a:t>Facebook, Local Facebook Groups, LinkedIn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70454" y="8881026"/>
            <a:ext cx="754548" cy="75454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46755" y="2926081"/>
            <a:ext cx="5136719" cy="2671926"/>
            <a:chOff x="0" y="0"/>
            <a:chExt cx="2705762" cy="14074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8072" y="6007582"/>
            <a:ext cx="5136719" cy="2671926"/>
            <a:chOff x="0" y="0"/>
            <a:chExt cx="2705762" cy="14074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61516" y="6007582"/>
            <a:ext cx="5136719" cy="2671926"/>
            <a:chOff x="0" y="0"/>
            <a:chExt cx="2705762" cy="140743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C5D5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45910" y="6007582"/>
            <a:ext cx="5136719" cy="2671926"/>
            <a:chOff x="0" y="0"/>
            <a:chExt cx="6848959" cy="356256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t="15322" b="15322"/>
            <a:stretch>
              <a:fillRect/>
            </a:stretch>
          </p:blipFill>
          <p:spPr>
            <a:xfrm>
              <a:off x="0" y="0"/>
              <a:ext cx="6848959" cy="3562568"/>
            </a:xfrm>
            <a:prstGeom prst="rect">
              <a:avLst/>
            </a:prstGeom>
          </p:spPr>
        </p:pic>
      </p:grpSp>
      <p:sp>
        <p:nvSpPr>
          <p:cNvPr id="16" name="AutoShape 16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028700" y="2926081"/>
            <a:ext cx="5136719" cy="2671926"/>
            <a:chOff x="0" y="0"/>
            <a:chExt cx="2705762" cy="140743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853824" y="776288"/>
            <a:ext cx="8062855" cy="181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4600">
                <a:solidFill>
                  <a:srgbClr val="1E3851"/>
                </a:solidFill>
                <a:latin typeface="Hagrid Ultra-Bold"/>
              </a:rPr>
              <a:t>Final Projects:</a:t>
            </a:r>
          </a:p>
          <a:p>
            <a:pPr>
              <a:lnSpc>
                <a:spcPts val="4600"/>
              </a:lnSpc>
            </a:pPr>
            <a:r>
              <a:rPr lang="en-US" sz="4600">
                <a:solidFill>
                  <a:srgbClr val="1E3851"/>
                </a:solidFill>
                <a:latin typeface="Hagrid Ultra-Bold"/>
              </a:rPr>
              <a:t>Where Passion and Experience Combine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446115" y="9122728"/>
            <a:ext cx="803227" cy="30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Hagrid Ultra-Bold"/>
              </a:rPr>
              <a:t>06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83392" y="3349872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HISTORY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4709" y="6431374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AGRICULTURE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8153" y="6431374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ADA COMPLIANCE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83392" y="3865768"/>
            <a:ext cx="4491178" cy="138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Carter (UConn) and Charlotte (UNH) created QR codes and media assets to educate our guests about historical items and points on property.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77560" y="6943545"/>
            <a:ext cx="4469581" cy="103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Anthony, a UNE student, created a Business Plan to launch a farmstand at a partner location, Black Rock Farm.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83392" y="6816324"/>
            <a:ext cx="4450098" cy="173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Combining her passion for accessibility and her keen eye for graphic design, Kelly (Trinity College, Dublin) to create a more comprehensive and inclusive check-in process.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DEVELOPMENT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65337" y="3349872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SUSTAINABILITY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0895" y="3782448"/>
            <a:ext cx="4656159" cy="173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Kate, a UNH student, completed a Sustainability Audit and made suggestions across her departmental rotations on how to improve our sustainability efforts.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245910" y="2849881"/>
            <a:ext cx="5136719" cy="2671926"/>
            <a:chOff x="0" y="0"/>
            <a:chExt cx="2705762" cy="14074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705762" cy="1407434"/>
            </a:xfrm>
            <a:custGeom>
              <a:avLst/>
              <a:gdLst/>
              <a:ahLst/>
              <a:cxnLst/>
              <a:rect l="l" t="t" r="r" b="b"/>
              <a:pathLst>
                <a:path w="2705762" h="1407434">
                  <a:moveTo>
                    <a:pt x="0" y="0"/>
                  </a:moveTo>
                  <a:lnTo>
                    <a:pt x="2705762" y="0"/>
                  </a:lnTo>
                  <a:lnTo>
                    <a:pt x="2705762" y="1407434"/>
                  </a:lnTo>
                  <a:lnTo>
                    <a:pt x="0" y="1407434"/>
                  </a:lnTo>
                  <a:close/>
                </a:path>
              </a:pathLst>
            </a:custGeom>
            <a:solidFill>
              <a:srgbClr val="C5D5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705762" cy="1445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2682547" y="3273672"/>
            <a:ext cx="4083721" cy="3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2399"/>
              </a:lnSpc>
              <a:buFont typeface="Arial"/>
              <a:buChar char="•"/>
            </a:pPr>
            <a:r>
              <a:rPr lang="en-US" sz="2399">
                <a:solidFill>
                  <a:srgbClr val="1E3851"/>
                </a:solidFill>
                <a:latin typeface="Hagrid Ultra-Bold"/>
              </a:rPr>
              <a:t>PERSONAL JOURNEY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67786" y="3658623"/>
            <a:ext cx="4450098" cy="138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1E3851"/>
                </a:solidFill>
                <a:latin typeface="Nunito Sans"/>
              </a:rPr>
              <a:t>Marilyn, a recent graduate from SMCC, found confidence and a new vision for her life, both professionally and personally, throughout the program.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7791" y="2894380"/>
            <a:ext cx="7390132" cy="6870681"/>
            <a:chOff x="0" y="0"/>
            <a:chExt cx="9853510" cy="91609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018" b="7054"/>
            <a:stretch>
              <a:fillRect/>
            </a:stretch>
          </p:blipFill>
          <p:spPr>
            <a:xfrm>
              <a:off x="0" y="0"/>
              <a:ext cx="4863255" cy="451695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709" r="15540"/>
            <a:stretch>
              <a:fillRect/>
            </a:stretch>
          </p:blipFill>
          <p:spPr>
            <a:xfrm>
              <a:off x="4990255" y="0"/>
              <a:ext cx="4863255" cy="451695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0366" t="9687" r="9351" b="6328"/>
            <a:stretch>
              <a:fillRect/>
            </a:stretch>
          </p:blipFill>
          <p:spPr>
            <a:xfrm>
              <a:off x="0" y="4643954"/>
              <a:ext cx="4863255" cy="451695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9624" r="9624"/>
            <a:stretch>
              <a:fillRect/>
            </a:stretch>
          </p:blipFill>
          <p:spPr>
            <a:xfrm>
              <a:off x="4990255" y="4643954"/>
              <a:ext cx="4863255" cy="451695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6470454" y="8881026"/>
            <a:ext cx="754548" cy="7545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2894380"/>
            <a:ext cx="8115300" cy="3382051"/>
            <a:chOff x="0" y="0"/>
            <a:chExt cx="2137363" cy="8907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37363" cy="890746"/>
            </a:xfrm>
            <a:custGeom>
              <a:avLst/>
              <a:gdLst/>
              <a:ahLst/>
              <a:cxnLst/>
              <a:rect l="l" t="t" r="r" b="b"/>
              <a:pathLst>
                <a:path w="2137363" h="890746">
                  <a:moveTo>
                    <a:pt x="0" y="0"/>
                  </a:moveTo>
                  <a:lnTo>
                    <a:pt x="2137363" y="0"/>
                  </a:lnTo>
                  <a:lnTo>
                    <a:pt x="2137363" y="890746"/>
                  </a:lnTo>
                  <a:lnTo>
                    <a:pt x="0" y="890746"/>
                  </a:ln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37363" cy="9288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44000" y="6414473"/>
            <a:ext cx="8081002" cy="3357643"/>
          </a:xfrm>
          <a:custGeom>
            <a:avLst/>
            <a:gdLst/>
            <a:ahLst/>
            <a:cxnLst/>
            <a:rect l="l" t="t" r="r" b="b"/>
            <a:pathLst>
              <a:path w="8081002" h="3357643">
                <a:moveTo>
                  <a:pt x="0" y="0"/>
                </a:moveTo>
                <a:lnTo>
                  <a:pt x="8081002" y="0"/>
                </a:lnTo>
                <a:lnTo>
                  <a:pt x="8081002" y="3357643"/>
                </a:lnTo>
                <a:lnTo>
                  <a:pt x="0" y="3357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41" t="-62460" b="-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639612" y="3082077"/>
            <a:ext cx="7124077" cy="133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E3851"/>
                </a:solidFill>
                <a:latin typeface="Hagrid Ultra-Bold"/>
              </a:rPr>
              <a:t>A Part of Something Great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05570" y="4368482"/>
            <a:ext cx="7042158" cy="173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Interns Participated in: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Educational Webinars 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Teamwork, Networking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Fun!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31078" y="1208131"/>
            <a:ext cx="7840307" cy="128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Ultra-Bold"/>
              </a:rPr>
              <a:t>Educate Maine/MCC Partnership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SUMMIT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82282"/>
            <a:ext cx="9284572" cy="7090248"/>
            <a:chOff x="0" y="0"/>
            <a:chExt cx="2445319" cy="1867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5319" cy="1867390"/>
            </a:xfrm>
            <a:custGeom>
              <a:avLst/>
              <a:gdLst/>
              <a:ahLst/>
              <a:cxnLst/>
              <a:rect l="l" t="t" r="r" b="b"/>
              <a:pathLst>
                <a:path w="2445319" h="1867390">
                  <a:moveTo>
                    <a:pt x="0" y="0"/>
                  </a:moveTo>
                  <a:lnTo>
                    <a:pt x="2445319" y="0"/>
                  </a:lnTo>
                  <a:lnTo>
                    <a:pt x="2445319" y="1867390"/>
                  </a:lnTo>
                  <a:lnTo>
                    <a:pt x="0" y="1867390"/>
                  </a:ln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45319" cy="1905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652309" y="1956861"/>
            <a:ext cx="6606991" cy="4441674"/>
            <a:chOff x="0" y="0"/>
            <a:chExt cx="6045200" cy="4064000"/>
          </a:xfrm>
        </p:grpSpPr>
        <p:sp>
          <p:nvSpPr>
            <p:cNvPr id="8" name="Freeform 8"/>
            <p:cNvSpPr/>
            <p:nvPr/>
          </p:nvSpPr>
          <p:spPr>
            <a:xfrm>
              <a:off x="45720" y="69850"/>
              <a:ext cx="5943600" cy="3977640"/>
            </a:xfrm>
            <a:custGeom>
              <a:avLst/>
              <a:gdLst/>
              <a:ahLst/>
              <a:cxnLst/>
              <a:rect l="l" t="t" r="r" b="b"/>
              <a:pathLst>
                <a:path w="5943600" h="3977640">
                  <a:moveTo>
                    <a:pt x="5943600" y="3977640"/>
                  </a:moveTo>
                  <a:lnTo>
                    <a:pt x="0" y="3977640"/>
                  </a:lnTo>
                  <a:lnTo>
                    <a:pt x="0" y="0"/>
                  </a:lnTo>
                  <a:lnTo>
                    <a:pt x="5943600" y="0"/>
                  </a:lnTo>
                  <a:lnTo>
                    <a:pt x="5943600" y="3977640"/>
                  </a:lnTo>
                  <a:close/>
                </a:path>
              </a:pathLst>
            </a:custGeom>
            <a:blipFill>
              <a:blip r:embed="rId3"/>
              <a:stretch>
                <a:fillRect l="-4426" t="-9799" r="-150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045200" cy="4064000"/>
            </a:xfrm>
            <a:custGeom>
              <a:avLst/>
              <a:gdLst/>
              <a:ahLst/>
              <a:cxnLst/>
              <a:rect l="l" t="t" r="r" b="b"/>
              <a:pathLst>
                <a:path w="6045200" h="4064000">
                  <a:moveTo>
                    <a:pt x="6045200" y="4064000"/>
                  </a:moveTo>
                  <a:lnTo>
                    <a:pt x="0" y="4064000"/>
                  </a:lnTo>
                  <a:lnTo>
                    <a:pt x="0" y="0"/>
                  </a:lnTo>
                  <a:lnTo>
                    <a:pt x="6045200" y="0"/>
                  </a:lnTo>
                  <a:lnTo>
                    <a:pt x="6045200" y="4064000"/>
                  </a:lnTo>
                  <a:close/>
                </a:path>
              </a:pathLst>
            </a:custGeom>
            <a:blipFill>
              <a:blip r:embed="rId4"/>
              <a:stretch>
                <a:fillRect l="-13" r="-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652309" y="6493786"/>
            <a:ext cx="6646077" cy="3408906"/>
          </a:xfrm>
          <a:custGeom>
            <a:avLst/>
            <a:gdLst/>
            <a:ahLst/>
            <a:cxnLst/>
            <a:rect l="l" t="t" r="r" b="b"/>
            <a:pathLst>
              <a:path w="6646077" h="3408906">
                <a:moveTo>
                  <a:pt x="0" y="0"/>
                </a:moveTo>
                <a:lnTo>
                  <a:pt x="6646077" y="0"/>
                </a:lnTo>
                <a:lnTo>
                  <a:pt x="6646077" y="3408906"/>
                </a:lnTo>
                <a:lnTo>
                  <a:pt x="0" y="3408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84" t="-30453" b="-43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78219" y="3165315"/>
            <a:ext cx="8664923" cy="197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E3851"/>
                </a:solidFill>
                <a:latin typeface="Hagrid Ultra-Bold"/>
              </a:rPr>
              <a:t>Hospitality, where the only constant is change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7791" y="5833080"/>
            <a:ext cx="8355351" cy="2412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A good foundation will set the tone for the program</a:t>
            </a:r>
          </a:p>
          <a:p>
            <a:pPr marL="539746" lvl="1" indent="-269873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Rotation Schedule presented before internship program begins</a:t>
            </a:r>
          </a:p>
          <a:p>
            <a:pPr marL="539746" lvl="1" indent="-269873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Organizational tools to keep everyone connected (Notebook, Journal)</a:t>
            </a:r>
          </a:p>
          <a:p>
            <a:pPr marL="539746" lvl="1" indent="-269873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1E3851"/>
                </a:solidFill>
                <a:latin typeface="Nunito Sans"/>
              </a:rPr>
              <a:t>A commitment to the program and each other (The “Manifesto”)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1078" y="1208131"/>
            <a:ext cx="12764388" cy="65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Ultra-Bold"/>
              </a:rPr>
              <a:t>Planning is Everything!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7973" y="1935162"/>
            <a:ext cx="6946028" cy="3899352"/>
            <a:chOff x="0" y="0"/>
            <a:chExt cx="9261371" cy="519913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96" b="7896"/>
            <a:stretch>
              <a:fillRect/>
            </a:stretch>
          </p:blipFill>
          <p:spPr>
            <a:xfrm>
              <a:off x="0" y="0"/>
              <a:ext cx="9261371" cy="519913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464359" y="1935162"/>
            <a:ext cx="9015070" cy="7915606"/>
            <a:chOff x="0" y="0"/>
            <a:chExt cx="2102191" cy="18458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2191" cy="1845811"/>
            </a:xfrm>
            <a:custGeom>
              <a:avLst/>
              <a:gdLst/>
              <a:ahLst/>
              <a:cxnLst/>
              <a:rect l="l" t="t" r="r" b="b"/>
              <a:pathLst>
                <a:path w="2102191" h="1845811">
                  <a:moveTo>
                    <a:pt x="0" y="0"/>
                  </a:moveTo>
                  <a:lnTo>
                    <a:pt x="2102191" y="0"/>
                  </a:lnTo>
                  <a:lnTo>
                    <a:pt x="2102191" y="1845811"/>
                  </a:lnTo>
                  <a:lnTo>
                    <a:pt x="0" y="1845811"/>
                  </a:ln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02191" cy="1883911"/>
            </a:xfrm>
            <a:prstGeom prst="rect">
              <a:avLst/>
            </a:prstGeom>
          </p:spPr>
          <p:txBody>
            <a:bodyPr lIns="57377" tIns="57377" rIns="57377" bIns="57377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87973" y="5976256"/>
            <a:ext cx="6946028" cy="3874512"/>
            <a:chOff x="0" y="0"/>
            <a:chExt cx="9261371" cy="51660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8487" b="17138"/>
            <a:stretch>
              <a:fillRect/>
            </a:stretch>
          </p:blipFill>
          <p:spPr>
            <a:xfrm>
              <a:off x="0" y="0"/>
              <a:ext cx="9261371" cy="5166016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8464359" y="5304149"/>
            <a:ext cx="9015070" cy="4546619"/>
          </a:xfrm>
          <a:custGeom>
            <a:avLst/>
            <a:gdLst/>
            <a:ahLst/>
            <a:cxnLst/>
            <a:rect l="l" t="t" r="r" b="b"/>
            <a:pathLst>
              <a:path w="9015070" h="4546619">
                <a:moveTo>
                  <a:pt x="0" y="0"/>
                </a:moveTo>
                <a:lnTo>
                  <a:pt x="9015071" y="0"/>
                </a:lnTo>
                <a:lnTo>
                  <a:pt x="9015071" y="4546619"/>
                </a:lnTo>
                <a:lnTo>
                  <a:pt x="0" y="45466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286" t="-27054" b="-226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706636" y="2240832"/>
            <a:ext cx="8413408" cy="77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21">
                <a:solidFill>
                  <a:srgbClr val="1E3851"/>
                </a:solidFill>
                <a:latin typeface="Hagrid Ultra-Bold"/>
              </a:rPr>
              <a:t>Revision is KEY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56929" y="3325158"/>
            <a:ext cx="8112822" cy="156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9622" lvl="1" indent="-304811">
              <a:lnSpc>
                <a:spcPts val="3105"/>
              </a:lnSpc>
              <a:buFont typeface="Arial"/>
              <a:buChar char="•"/>
            </a:pPr>
            <a:r>
              <a:rPr lang="en-US" sz="2823">
                <a:solidFill>
                  <a:srgbClr val="1E3851"/>
                </a:solidFill>
                <a:latin typeface="Nunito Sans"/>
              </a:rPr>
              <a:t>Revised/Flexible Scheduling</a:t>
            </a:r>
          </a:p>
          <a:p>
            <a:pPr marL="609622" lvl="1" indent="-304811">
              <a:lnSpc>
                <a:spcPts val="3105"/>
              </a:lnSpc>
              <a:buFont typeface="Arial"/>
              <a:buChar char="•"/>
            </a:pPr>
            <a:r>
              <a:rPr lang="en-US" sz="2823">
                <a:solidFill>
                  <a:srgbClr val="1E3851"/>
                </a:solidFill>
                <a:latin typeface="Nunito Sans"/>
              </a:rPr>
              <a:t>Independence Day</a:t>
            </a:r>
          </a:p>
          <a:p>
            <a:pPr marL="609622" lvl="1" indent="-304811">
              <a:lnSpc>
                <a:spcPts val="3105"/>
              </a:lnSpc>
              <a:buFont typeface="Arial"/>
              <a:buChar char="•"/>
            </a:pPr>
            <a:r>
              <a:rPr lang="en-US" sz="2823">
                <a:solidFill>
                  <a:srgbClr val="1E3851"/>
                </a:solidFill>
                <a:latin typeface="Nunito Sans"/>
              </a:rPr>
              <a:t>Collaboration Time</a:t>
            </a:r>
          </a:p>
          <a:p>
            <a:pPr marL="609622" lvl="1" indent="-304811">
              <a:lnSpc>
                <a:spcPts val="3105"/>
              </a:lnSpc>
              <a:buFont typeface="Arial"/>
              <a:buChar char="•"/>
            </a:pPr>
            <a:r>
              <a:rPr lang="en-US" sz="2823">
                <a:solidFill>
                  <a:srgbClr val="1E3851"/>
                </a:solidFill>
                <a:latin typeface="Nunito Sans"/>
              </a:rPr>
              <a:t>Assigned projects by managers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1078" y="1208131"/>
            <a:ext cx="12764388" cy="65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Ultra-Bold"/>
              </a:rPr>
              <a:t>The Nonantum Pivot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3204" y="2664418"/>
            <a:ext cx="3720259" cy="37202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596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21680" y="6279231"/>
            <a:ext cx="3822479" cy="38224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E385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2942553" y="1470025"/>
            <a:ext cx="88265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9674" y="829687"/>
            <a:ext cx="3454929" cy="1347350"/>
          </a:xfrm>
          <a:custGeom>
            <a:avLst/>
            <a:gdLst/>
            <a:ahLst/>
            <a:cxnLst/>
            <a:rect l="l" t="t" r="r" b="b"/>
            <a:pathLst>
              <a:path w="3454929" h="1347350">
                <a:moveTo>
                  <a:pt x="0" y="0"/>
                </a:moveTo>
                <a:lnTo>
                  <a:pt x="3454929" y="0"/>
                </a:lnTo>
                <a:lnTo>
                  <a:pt x="3454929" y="1347351"/>
                </a:lnTo>
                <a:lnTo>
                  <a:pt x="0" y="1347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113" r="-27198" b="-10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11010" y="5370990"/>
            <a:ext cx="6910416" cy="6910416"/>
          </a:xfrm>
          <a:custGeom>
            <a:avLst/>
            <a:gdLst/>
            <a:ahLst/>
            <a:cxnLst/>
            <a:rect l="l" t="t" r="r" b="b"/>
            <a:pathLst>
              <a:path w="6910416" h="6910416">
                <a:moveTo>
                  <a:pt x="0" y="0"/>
                </a:moveTo>
                <a:lnTo>
                  <a:pt x="6910416" y="0"/>
                </a:lnTo>
                <a:lnTo>
                  <a:pt x="6910416" y="6910416"/>
                </a:lnTo>
                <a:lnTo>
                  <a:pt x="0" y="6910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69164" y="4275219"/>
            <a:ext cx="3348339" cy="56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</a:pPr>
            <a:r>
              <a:rPr lang="en-US" sz="3985" spc="-135">
                <a:solidFill>
                  <a:srgbClr val="1E3851"/>
                </a:solidFill>
                <a:latin typeface="Hagrid Ultra-Bold"/>
              </a:rPr>
              <a:t>Journals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08233" y="7660587"/>
            <a:ext cx="3049374" cy="5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sz="3717" spc="-126">
                <a:solidFill>
                  <a:srgbClr val="1E3851"/>
                </a:solidFill>
                <a:latin typeface="Hagrid Ultra-Bold"/>
              </a:rPr>
              <a:t>Mentors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65076" y="8190471"/>
            <a:ext cx="3535688" cy="78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1"/>
              </a:lnSpc>
            </a:pPr>
            <a:r>
              <a:rPr lang="en-US" sz="2568">
                <a:solidFill>
                  <a:srgbClr val="1E3851"/>
                </a:solidFill>
                <a:latin typeface="Nunito Sans"/>
              </a:rPr>
              <a:t>Both formal and informal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1078" y="1208131"/>
            <a:ext cx="6580659" cy="65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4673">
                <a:solidFill>
                  <a:srgbClr val="1E3851"/>
                </a:solidFill>
                <a:latin typeface="Hagrid Bold"/>
              </a:rPr>
              <a:t>Feedback Loop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06444" y="1375410"/>
            <a:ext cx="6318558" cy="2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99"/>
              </a:lnSpc>
            </a:pPr>
            <a:r>
              <a:rPr lang="en-US" sz="2199">
                <a:solidFill>
                  <a:srgbClr val="1E3851"/>
                </a:solidFill>
                <a:latin typeface="Nunito Sans"/>
              </a:rPr>
              <a:t>MAINE TOURISM WORKFORCE DEVELOPMENT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261265" y="2867215"/>
            <a:ext cx="3943210" cy="3946672"/>
            <a:chOff x="0" y="0"/>
            <a:chExt cx="1016719" cy="10176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6719" cy="1017611"/>
            </a:xfrm>
            <a:custGeom>
              <a:avLst/>
              <a:gdLst/>
              <a:ahLst/>
              <a:cxnLst/>
              <a:rect l="l" t="t" r="r" b="b"/>
              <a:pathLst>
                <a:path w="1016719" h="1017611">
                  <a:moveTo>
                    <a:pt x="508359" y="0"/>
                  </a:moveTo>
                  <a:cubicBezTo>
                    <a:pt x="227600" y="0"/>
                    <a:pt x="0" y="227800"/>
                    <a:pt x="0" y="508806"/>
                  </a:cubicBezTo>
                  <a:cubicBezTo>
                    <a:pt x="0" y="789811"/>
                    <a:pt x="227600" y="1017611"/>
                    <a:pt x="508359" y="1017611"/>
                  </a:cubicBezTo>
                  <a:cubicBezTo>
                    <a:pt x="789119" y="1017611"/>
                    <a:pt x="1016719" y="789811"/>
                    <a:pt x="1016719" y="508806"/>
                  </a:cubicBezTo>
                  <a:cubicBezTo>
                    <a:pt x="1016719" y="227800"/>
                    <a:pt x="789119" y="0"/>
                    <a:pt x="508359" y="0"/>
                  </a:cubicBezTo>
                  <a:close/>
                </a:path>
              </a:pathLst>
            </a:custGeom>
            <a:solidFill>
              <a:srgbClr val="1E38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864319" cy="903311"/>
            </a:xfrm>
            <a:prstGeom prst="rect">
              <a:avLst/>
            </a:prstGeom>
          </p:spPr>
          <p:txBody>
            <a:bodyPr lIns="46510" tIns="46510" rIns="46510" bIns="4651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5534" y="4122434"/>
            <a:ext cx="3834672" cy="149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8"/>
              </a:lnSpc>
            </a:pPr>
            <a:r>
              <a:rPr lang="en-US" sz="3648" spc="-124">
                <a:solidFill>
                  <a:srgbClr val="F1EEEC"/>
                </a:solidFill>
                <a:latin typeface="Hagrid Ultra-Bold"/>
              </a:rPr>
              <a:t>“Breakfast With</a:t>
            </a:r>
          </a:p>
          <a:p>
            <a:pPr algn="ctr">
              <a:lnSpc>
                <a:spcPts val="3648"/>
              </a:lnSpc>
            </a:pPr>
            <a:r>
              <a:rPr lang="en-US" sz="3648" spc="-124">
                <a:solidFill>
                  <a:srgbClr val="F1EEEC"/>
                </a:solidFill>
                <a:latin typeface="Hagrid Ultra-Bold"/>
              </a:rPr>
              <a:t>Hannah”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390751" y="6384677"/>
            <a:ext cx="3720259" cy="372025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E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576711" y="7730090"/>
            <a:ext cx="3348339" cy="109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</a:pPr>
            <a:r>
              <a:rPr lang="en-US" sz="3985" spc="-135">
                <a:solidFill>
                  <a:srgbClr val="1E3851"/>
                </a:solidFill>
                <a:latin typeface="Hagrid Ultra-Bold"/>
              </a:rPr>
              <a:t>Office</a:t>
            </a:r>
          </a:p>
          <a:p>
            <a:pPr algn="ctr">
              <a:lnSpc>
                <a:spcPts val="3985"/>
              </a:lnSpc>
            </a:pPr>
            <a:r>
              <a:rPr lang="en-US" sz="3985" spc="-135">
                <a:solidFill>
                  <a:srgbClr val="1E3851"/>
                </a:solidFill>
                <a:latin typeface="Hagrid Ultra-Bold"/>
              </a:rPr>
              <a:t>Hours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659852" y="2801482"/>
            <a:ext cx="3720259" cy="372025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D5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845811" y="4328291"/>
            <a:ext cx="3348339" cy="85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5"/>
              </a:lnSpc>
            </a:pPr>
            <a:r>
              <a:rPr lang="en-US" sz="3085" spc="-104">
                <a:solidFill>
                  <a:srgbClr val="1E3851"/>
                </a:solidFill>
                <a:latin typeface="Hagrid Ultra-Bold"/>
              </a:rPr>
              <a:t>Performance Reviews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1014</Words>
  <Application>Microsoft Office PowerPoint</Application>
  <PresentationFormat>Custom</PresentationFormat>
  <Paragraphs>145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Hagrid Bold</vt:lpstr>
      <vt:lpstr>Nunito Sans</vt:lpstr>
      <vt:lpstr>Nunito Sans Italics</vt:lpstr>
      <vt:lpstr>Nunito Sans Semi-Bold</vt:lpstr>
      <vt:lpstr>Span</vt:lpstr>
      <vt:lpstr>Calibri</vt:lpstr>
      <vt:lpstr>Arial</vt:lpstr>
      <vt:lpstr>Hagrid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Maine Tourism Workforce Development</dc:title>
  <dc:creator>Kathryn Ference</dc:creator>
  <cp:lastModifiedBy>Kathryn  Ference</cp:lastModifiedBy>
  <cp:revision>2</cp:revision>
  <cp:lastPrinted>2023-10-23T22:39:21Z</cp:lastPrinted>
  <dcterms:created xsi:type="dcterms:W3CDTF">2006-08-16T00:00:00Z</dcterms:created>
  <dcterms:modified xsi:type="dcterms:W3CDTF">2023-10-24T22:13:41Z</dcterms:modified>
  <dc:identifier>DAFxnuSjfws</dc:identifier>
</cp:coreProperties>
</file>