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drawings/drawing7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rawings/drawing8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8.xml" ContentType="application/vnd.openxmlformats-officedocument.themeOverride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  <p:sldMasterId id="2147483730" r:id="rId2"/>
    <p:sldMasterId id="2147483754" r:id="rId3"/>
    <p:sldMasterId id="2147483768" r:id="rId4"/>
    <p:sldMasterId id="2147483774" r:id="rId5"/>
    <p:sldMasterId id="2147483846" r:id="rId6"/>
  </p:sldMasterIdLst>
  <p:notesMasterIdLst>
    <p:notesMasterId r:id="rId22"/>
  </p:notesMasterIdLst>
  <p:handoutMasterIdLst>
    <p:handoutMasterId r:id="rId23"/>
  </p:handoutMasterIdLst>
  <p:sldIdLst>
    <p:sldId id="602" r:id="rId7"/>
    <p:sldId id="603" r:id="rId8"/>
    <p:sldId id="620" r:id="rId9"/>
    <p:sldId id="618" r:id="rId10"/>
    <p:sldId id="628" r:id="rId11"/>
    <p:sldId id="624" r:id="rId12"/>
    <p:sldId id="613" r:id="rId13"/>
    <p:sldId id="625" r:id="rId14"/>
    <p:sldId id="614" r:id="rId15"/>
    <p:sldId id="615" r:id="rId16"/>
    <p:sldId id="626" r:id="rId17"/>
    <p:sldId id="617" r:id="rId18"/>
    <p:sldId id="627" r:id="rId19"/>
    <p:sldId id="621" r:id="rId20"/>
    <p:sldId id="622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iah Sheta" initials="AS" lastIdx="1" clrIdx="0">
    <p:extLst>
      <p:ext uri="{19B8F6BF-5375-455C-9EA6-DF929625EA0E}">
        <p15:presenceInfo xmlns:p15="http://schemas.microsoft.com/office/powerpoint/2012/main" userId="S-1-5-21-409735050-448672483-2189807034-1204" providerId="AD"/>
      </p:ext>
    </p:extLst>
  </p:cmAuthor>
  <p:cmAuthor id="2" name="Robert Row" initials="RR" lastIdx="1" clrIdx="1">
    <p:extLst>
      <p:ext uri="{19B8F6BF-5375-455C-9EA6-DF929625EA0E}">
        <p15:presenceInfo xmlns:p15="http://schemas.microsoft.com/office/powerpoint/2012/main" userId="S-1-5-21-409735050-448672483-2189807034-12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4D5"/>
    <a:srgbClr val="009DDC"/>
    <a:srgbClr val="276A7C"/>
    <a:srgbClr val="8B9A92"/>
    <a:srgbClr val="000000"/>
    <a:srgbClr val="2C4D75"/>
    <a:srgbClr val="772C2A"/>
    <a:srgbClr val="5F7530"/>
    <a:srgbClr val="4D3B6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1" autoAdjust="0"/>
    <p:restoredTop sz="74914" autoAdjust="0"/>
  </p:normalViewPr>
  <p:slideViewPr>
    <p:cSldViewPr snapToGrid="0" snapToObjects="1">
      <p:cViewPr varScale="1">
        <p:scale>
          <a:sx n="87" d="100"/>
          <a:sy n="87" d="100"/>
        </p:scale>
        <p:origin x="23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cvb-dc\users\Robert\Downloads\agg_data.csv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5.xml"/><Relationship Id="rId4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mccvb-dc\Public\MARKETING%20INTELLIGENCE\Operations\Data\dean_runyan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9.xml"/><Relationship Id="rId4" Type="http://schemas.openxmlformats.org/officeDocument/2006/relationships/oleObject" Target="file:///\\mccvb-dc\Public\MARKETING%20INTELLIGENCE\Operations\Data\dean_runy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Monterey </a:t>
            </a:r>
            <a:r>
              <a:rPr lang="en-US" b="1" smtClean="0"/>
              <a:t>County Employment by Supersector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agg_data!$B$1</c:f>
              <c:strCache>
                <c:ptCount val="1"/>
                <c:pt idx="0">
                  <c:v>month3_emplvl</c:v>
                </c:pt>
              </c:strCache>
            </c:strRef>
          </c:tx>
          <c:spPr>
            <a:solidFill>
              <a:srgbClr val="009DDC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EC8929"/>
              </a:solidFill>
              <a:ln>
                <a:noFill/>
              </a:ln>
              <a:effectLst/>
            </c:spPr>
          </c:dPt>
          <c:cat>
            <c:strRef>
              <c:f>agg_data!$A$2:$A$13</c:f>
              <c:strCache>
                <c:ptCount val="12"/>
                <c:pt idx="0">
                  <c:v>Natural resources and mining</c:v>
                </c:pt>
                <c:pt idx="1">
                  <c:v>Education and health services</c:v>
                </c:pt>
                <c:pt idx="2">
                  <c:v>Trade, transportation, and utilities</c:v>
                </c:pt>
                <c:pt idx="3">
                  <c:v>Leisure and hospitality</c:v>
                </c:pt>
                <c:pt idx="4">
                  <c:v>Professional and business services</c:v>
                </c:pt>
                <c:pt idx="5">
                  <c:v>Public administration</c:v>
                </c:pt>
                <c:pt idx="6">
                  <c:v>Construction</c:v>
                </c:pt>
                <c:pt idx="7">
                  <c:v>Manufacturing</c:v>
                </c:pt>
                <c:pt idx="8">
                  <c:v>Other services</c:v>
                </c:pt>
                <c:pt idx="9">
                  <c:v>Financial activities</c:v>
                </c:pt>
                <c:pt idx="10">
                  <c:v>Information</c:v>
                </c:pt>
                <c:pt idx="11">
                  <c:v>Unclassified</c:v>
                </c:pt>
              </c:strCache>
            </c:strRef>
          </c:cat>
          <c:val>
            <c:numRef>
              <c:f>agg_data!$B$2:$B$13</c:f>
              <c:numCache>
                <c:formatCode>General</c:formatCode>
                <c:ptCount val="12"/>
                <c:pt idx="0">
                  <c:v>66703</c:v>
                </c:pt>
                <c:pt idx="1">
                  <c:v>32869</c:v>
                </c:pt>
                <c:pt idx="2">
                  <c:v>27722</c:v>
                </c:pt>
                <c:pt idx="3">
                  <c:v>24594</c:v>
                </c:pt>
                <c:pt idx="4">
                  <c:v>13876</c:v>
                </c:pt>
                <c:pt idx="5">
                  <c:v>13787</c:v>
                </c:pt>
                <c:pt idx="6">
                  <c:v>5876</c:v>
                </c:pt>
                <c:pt idx="7">
                  <c:v>5508</c:v>
                </c:pt>
                <c:pt idx="8">
                  <c:v>4977</c:v>
                </c:pt>
                <c:pt idx="9">
                  <c:v>4156</c:v>
                </c:pt>
                <c:pt idx="10">
                  <c:v>1126</c:v>
                </c:pt>
                <c:pt idx="11">
                  <c:v>770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580528"/>
        <c:axId val="392577392"/>
      </c:barChart>
      <c:catAx>
        <c:axId val="39258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77392"/>
        <c:crosses val="autoZero"/>
        <c:auto val="1"/>
        <c:lblAlgn val="ctr"/>
        <c:lblOffset val="100"/>
        <c:noMultiLvlLbl val="0"/>
      </c:catAx>
      <c:valAx>
        <c:axId val="3925773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8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Impact</c:v>
                </c:pt>
              </c:strCache>
            </c:strRef>
          </c:tx>
          <c:spPr>
            <a:solidFill>
              <a:srgbClr val="009DD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$</a:t>
                    </a:r>
                    <a:fld id="{64228372-EAE2-40D3-BB93-632A73C0FA0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$</a:t>
                    </a:r>
                    <a:fld id="{C9F6239D-55CA-41F1-8923-B69DC6891FC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$</a:t>
                    </a:r>
                    <a:fld id="{66382CF1-C349-4DA2-96FC-961EC41BC589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$</a:t>
                    </a:r>
                    <a:fld id="{F6027549-B1E7-4E16-9694-75DC33CDBFC9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$</a:t>
                    </a:r>
                    <a:fld id="{D87F95A0-F285-4832-BDD7-0D1A7D2F7689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$</a:t>
                    </a:r>
                    <a:fld id="{0FE6811B-16BC-4389-919B-2CEDBA1F4904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rgbClr val="EEECE1"/>
              </a:solidFill>
              <a:ln>
                <a:solidFill>
                  <a:srgbClr val="EEECE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ln w="6350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Sheet1!$A$4:$A$10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Sheet1!$B$4:$B$10</c:f>
              <c:numCache>
                <c:formatCode>#,##0</c:formatCode>
                <c:ptCount val="6"/>
                <c:pt idx="0">
                  <c:v>2256</c:v>
                </c:pt>
                <c:pt idx="1">
                  <c:v>2367</c:v>
                </c:pt>
                <c:pt idx="2">
                  <c:v>2468</c:v>
                </c:pt>
                <c:pt idx="3">
                  <c:v>2591</c:v>
                </c:pt>
                <c:pt idx="4">
                  <c:v>2709</c:v>
                </c:pt>
                <c:pt idx="5">
                  <c:v>2803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1991224"/>
        <c:axId val="391992792"/>
      </c:barChart>
      <c:catAx>
        <c:axId val="391991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992792"/>
        <c:crosses val="autoZero"/>
        <c:auto val="1"/>
        <c:lblAlgn val="ctr"/>
        <c:lblOffset val="100"/>
        <c:noMultiLvlLbl val="0"/>
      </c:catAx>
      <c:valAx>
        <c:axId val="391992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991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Impact</c:v>
                </c:pt>
              </c:strCache>
            </c:strRef>
          </c:tx>
          <c:spPr>
            <a:solidFill>
              <a:srgbClr val="009DDC"/>
            </a:solidFill>
            <a:ln>
              <a:noFill/>
            </a:ln>
            <a:effectLst/>
          </c:spPr>
          <c:invertIfNegative val="0"/>
          <c:cat>
            <c:numRef>
              <c:f>Sheet1!$A$4:$A$10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Sheet1!$B$4:$B$10</c:f>
              <c:numCache>
                <c:formatCode>#,##0</c:formatCode>
                <c:ptCount val="6"/>
                <c:pt idx="0">
                  <c:v>2256</c:v>
                </c:pt>
                <c:pt idx="1">
                  <c:v>2367</c:v>
                </c:pt>
                <c:pt idx="2">
                  <c:v>2468</c:v>
                </c:pt>
                <c:pt idx="3">
                  <c:v>2591</c:v>
                </c:pt>
                <c:pt idx="4">
                  <c:v>2709</c:v>
                </c:pt>
                <c:pt idx="5">
                  <c:v>2803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1998672"/>
        <c:axId val="391991616"/>
      </c:barChart>
      <c:lineChart>
        <c:grouping val="standard"/>
        <c:varyColors val="0"/>
        <c:ser>
          <c:idx val="1"/>
          <c:order val="1"/>
          <c:tx>
            <c:strRef>
              <c:f>Sheet1!$C$3</c:f>
              <c:strCache>
                <c:ptCount val="1"/>
                <c:pt idx="0">
                  <c:v>Impact YOY Growth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Sheet1!$A$4:$A$10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Sheet1!$C$4:$C$10</c:f>
              <c:numCache>
                <c:formatCode>0.0%</c:formatCode>
                <c:ptCount val="6"/>
                <c:pt idx="0">
                  <c:v>6.6162570888468775E-2</c:v>
                </c:pt>
                <c:pt idx="1">
                  <c:v>4.9202127659574435E-2</c:v>
                </c:pt>
                <c:pt idx="2">
                  <c:v>4.2670046472327749E-2</c:v>
                </c:pt>
                <c:pt idx="3">
                  <c:v>4.9837925445705089E-2</c:v>
                </c:pt>
                <c:pt idx="4">
                  <c:v>4.554226167502895E-2</c:v>
                </c:pt>
                <c:pt idx="5">
                  <c:v>3.469915097822085E-2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995928"/>
        <c:axId val="391992008"/>
      </c:lineChart>
      <c:catAx>
        <c:axId val="39199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991616"/>
        <c:crosses val="autoZero"/>
        <c:auto val="1"/>
        <c:lblAlgn val="ctr"/>
        <c:lblOffset val="100"/>
        <c:noMultiLvlLbl val="0"/>
      </c:catAx>
      <c:valAx>
        <c:axId val="39199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998672"/>
        <c:crosses val="autoZero"/>
        <c:crossBetween val="between"/>
      </c:valAx>
      <c:valAx>
        <c:axId val="391992008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995928"/>
        <c:crosses val="max"/>
        <c:crossBetween val="between"/>
        <c:majorUnit val="1.0000000000000002E-2"/>
      </c:valAx>
      <c:catAx>
        <c:axId val="391995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1992008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Earnings!$B$16</c:f>
              <c:strCache>
                <c:ptCount val="1"/>
                <c:pt idx="0">
                  <c:v>Earnings</c:v>
                </c:pt>
              </c:strCache>
            </c:strRef>
          </c:tx>
          <c:spPr>
            <a:solidFill>
              <a:srgbClr val="009DD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none" lIns="137160" tIns="19050" rIns="137160" bIns="19050" anchor="ctr" anchorCtr="1">
                    <a:no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$</a:t>
                    </a:r>
                    <a:fld id="{36B08733-7A92-483D-A579-6BBF3295FD52}" type="VALUE">
                      <a:rPr lang="en-US" smtClean="0"/>
                      <a:pPr>
                        <a:defRPr sz="15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dirty="0" smtClean="0"/>
                      <a:t>M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EEECE1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$</a:t>
                    </a:r>
                    <a:fld id="{A88D2B90-7A88-4983-ACBD-FD99B773F925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$</a:t>
                    </a:r>
                    <a:fld id="{879B2F69-7271-49E8-81BE-D7FF06BDAF6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$1,043M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$1,111M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$</a:t>
                    </a:r>
                    <a:fld id="{A945593E-76CC-4489-9F94-EE21D07D24AD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EEECE1"/>
                </a:solidFill>
              </a:ln>
              <a:effectLst/>
            </c:spPr>
            <c:txPr>
              <a:bodyPr rot="0" spcFirstLastPara="1" vertOverflow="ellipsis" vert="horz" wrap="none" lIns="137160" tIns="19050" rIns="13716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Earnings!$A$17:$A$23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Earnings!$B$17:$B$23</c:f>
              <c:numCache>
                <c:formatCode>General</c:formatCode>
                <c:ptCount val="6"/>
                <c:pt idx="0">
                  <c:v>858</c:v>
                </c:pt>
                <c:pt idx="1">
                  <c:v>923</c:v>
                </c:pt>
                <c:pt idx="2">
                  <c:v>967</c:v>
                </c:pt>
                <c:pt idx="3">
                  <c:v>1043</c:v>
                </c:pt>
                <c:pt idx="4">
                  <c:v>1111</c:v>
                </c:pt>
                <c:pt idx="5" formatCode="#,##0">
                  <c:v>1187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1992400"/>
        <c:axId val="391993184"/>
      </c:barChart>
      <c:catAx>
        <c:axId val="39199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993184"/>
        <c:crosses val="autoZero"/>
        <c:auto val="1"/>
        <c:lblAlgn val="ctr"/>
        <c:lblOffset val="100"/>
        <c:noMultiLvlLbl val="0"/>
      </c:catAx>
      <c:valAx>
        <c:axId val="39199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99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Earnings!$B$16</c:f>
              <c:strCache>
                <c:ptCount val="1"/>
                <c:pt idx="0">
                  <c:v>Earnings</c:v>
                </c:pt>
              </c:strCache>
            </c:strRef>
          </c:tx>
          <c:spPr>
            <a:solidFill>
              <a:srgbClr val="009DDC"/>
            </a:solidFill>
            <a:ln>
              <a:noFill/>
            </a:ln>
            <a:effectLst/>
          </c:spPr>
          <c:invertIfNegative val="0"/>
          <c:cat>
            <c:numRef>
              <c:f>Earnings!$A$17:$A$23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Earnings!$B$17:$B$23</c:f>
              <c:numCache>
                <c:formatCode>General</c:formatCode>
                <c:ptCount val="6"/>
                <c:pt idx="0">
                  <c:v>858</c:v>
                </c:pt>
                <c:pt idx="1">
                  <c:v>923</c:v>
                </c:pt>
                <c:pt idx="2">
                  <c:v>967</c:v>
                </c:pt>
                <c:pt idx="3">
                  <c:v>1043</c:v>
                </c:pt>
                <c:pt idx="4">
                  <c:v>1111</c:v>
                </c:pt>
                <c:pt idx="5" formatCode="#,##0">
                  <c:v>1187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898944"/>
        <c:axId val="458892672"/>
      </c:barChart>
      <c:lineChart>
        <c:grouping val="standard"/>
        <c:varyColors val="0"/>
        <c:ser>
          <c:idx val="1"/>
          <c:order val="1"/>
          <c:tx>
            <c:strRef>
              <c:f>Earnings!$C$16</c:f>
              <c:strCache>
                <c:ptCount val="1"/>
                <c:pt idx="0">
                  <c:v>Earnings YOY Growth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Earnings!$A$17:$A$23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Earnings!$C$17:$C$23</c:f>
              <c:numCache>
                <c:formatCode>0.0%</c:formatCode>
                <c:ptCount val="6"/>
                <c:pt idx="0">
                  <c:v>4.8899755501222497E-2</c:v>
                </c:pt>
                <c:pt idx="1">
                  <c:v>7.575757575757569E-2</c:v>
                </c:pt>
                <c:pt idx="2">
                  <c:v>4.7670639219935085E-2</c:v>
                </c:pt>
                <c:pt idx="3">
                  <c:v>7.8593588417787075E-2</c:v>
                </c:pt>
                <c:pt idx="4">
                  <c:v>6.5196548418025024E-2</c:v>
                </c:pt>
                <c:pt idx="5">
                  <c:v>6.8406840684068326E-2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896200"/>
        <c:axId val="458894240"/>
      </c:lineChart>
      <c:catAx>
        <c:axId val="45889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892672"/>
        <c:crosses val="autoZero"/>
        <c:auto val="1"/>
        <c:lblAlgn val="ctr"/>
        <c:lblOffset val="100"/>
        <c:noMultiLvlLbl val="0"/>
      </c:catAx>
      <c:valAx>
        <c:axId val="45889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898944"/>
        <c:crosses val="autoZero"/>
        <c:crossBetween val="between"/>
      </c:valAx>
      <c:valAx>
        <c:axId val="458894240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896200"/>
        <c:crosses val="max"/>
        <c:crossBetween val="between"/>
      </c:valAx>
      <c:catAx>
        <c:axId val="458896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8894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'Local Taxes'!$B$19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009DD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$</a:t>
                    </a:r>
                    <a:fld id="{981A2F2C-1202-44A0-BE7B-0575FAD6C3BA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$</a:t>
                    </a:r>
                    <a:fld id="{7BFD3425-CC8C-455D-A2B3-855D2A189384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$</a:t>
                    </a:r>
                    <a:fld id="{CC5CD8AB-5A03-405D-B685-E2F621B4EC51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$</a:t>
                    </a:r>
                    <a:fld id="{B9150BDD-3770-4637-BB75-DEA48D3E7202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$</a:t>
                    </a:r>
                    <a:fld id="{2915C05D-6BED-42C6-9723-A3CFA1DDFFD2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$</a:t>
                    </a:r>
                    <a:fld id="{7AF23847-7BE9-4E0E-815A-B047AF369A5F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137160" tIns="19050" rIns="13716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'Local Taxes'!$A$20:$A$26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'Local Taxes'!$B$20:$B$26</c:f>
              <c:numCache>
                <c:formatCode>General</c:formatCode>
                <c:ptCount val="6"/>
                <c:pt idx="0">
                  <c:v>83</c:v>
                </c:pt>
                <c:pt idx="1">
                  <c:v>88</c:v>
                </c:pt>
                <c:pt idx="2">
                  <c:v>94</c:v>
                </c:pt>
                <c:pt idx="3">
                  <c:v>101</c:v>
                </c:pt>
                <c:pt idx="4">
                  <c:v>109</c:v>
                </c:pt>
                <c:pt idx="5" formatCode="#,##0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894632"/>
        <c:axId val="458896592"/>
      </c:barChart>
      <c:catAx>
        <c:axId val="45889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896592"/>
        <c:crosses val="autoZero"/>
        <c:auto val="1"/>
        <c:lblAlgn val="ctr"/>
        <c:lblOffset val="100"/>
        <c:noMultiLvlLbl val="0"/>
      </c:catAx>
      <c:valAx>
        <c:axId val="45889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894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'Local Taxes'!$B$19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009DDC"/>
            </a:solidFill>
            <a:ln>
              <a:noFill/>
            </a:ln>
            <a:effectLst/>
          </c:spPr>
          <c:invertIfNegative val="0"/>
          <c:cat>
            <c:numRef>
              <c:f>'Local Taxes'!$A$20:$A$26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'Local Taxes'!$B$20:$B$26</c:f>
              <c:numCache>
                <c:formatCode>General</c:formatCode>
                <c:ptCount val="6"/>
                <c:pt idx="0">
                  <c:v>83</c:v>
                </c:pt>
                <c:pt idx="1">
                  <c:v>88</c:v>
                </c:pt>
                <c:pt idx="2">
                  <c:v>94</c:v>
                </c:pt>
                <c:pt idx="3">
                  <c:v>101</c:v>
                </c:pt>
                <c:pt idx="4">
                  <c:v>109</c:v>
                </c:pt>
                <c:pt idx="5" formatCode="#,##0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899336"/>
        <c:axId val="458896984"/>
      </c:barChart>
      <c:lineChart>
        <c:grouping val="standard"/>
        <c:varyColors val="0"/>
        <c:ser>
          <c:idx val="1"/>
          <c:order val="1"/>
          <c:tx>
            <c:strRef>
              <c:f>'Local Taxes'!$C$19</c:f>
              <c:strCache>
                <c:ptCount val="1"/>
                <c:pt idx="0">
                  <c:v>Local YOY Growth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'Local Taxes'!$A$20:$A$26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'Local Taxes'!$C$20:$C$26</c:f>
              <c:numCache>
                <c:formatCode>0.0%</c:formatCode>
                <c:ptCount val="6"/>
                <c:pt idx="0">
                  <c:v>2.4691358024691468E-2</c:v>
                </c:pt>
                <c:pt idx="1">
                  <c:v>6.024096385542177E-2</c:v>
                </c:pt>
                <c:pt idx="2">
                  <c:v>6.8181818181818121E-2</c:v>
                </c:pt>
                <c:pt idx="3">
                  <c:v>7.4468085106383031E-2</c:v>
                </c:pt>
                <c:pt idx="4">
                  <c:v>7.9207920792079278E-2</c:v>
                </c:pt>
                <c:pt idx="5">
                  <c:v>5.504587155963292E-2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897376"/>
        <c:axId val="458892280"/>
      </c:lineChart>
      <c:catAx>
        <c:axId val="45889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896984"/>
        <c:crosses val="autoZero"/>
        <c:auto val="1"/>
        <c:lblAlgn val="ctr"/>
        <c:lblOffset val="100"/>
        <c:noMultiLvlLbl val="0"/>
      </c:catAx>
      <c:valAx>
        <c:axId val="458896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899336"/>
        <c:crosses val="autoZero"/>
        <c:crossBetween val="between"/>
      </c:valAx>
      <c:valAx>
        <c:axId val="458892280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897376"/>
        <c:crosses val="max"/>
        <c:crossBetween val="between"/>
      </c:valAx>
      <c:catAx>
        <c:axId val="458897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8892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Employment!$B$13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rgbClr val="009DDC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6576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Employment!$A$14:$A$20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Employment!$B$14:$B$20</c:f>
              <c:numCache>
                <c:formatCode>#,##0</c:formatCode>
                <c:ptCount val="6"/>
                <c:pt idx="0">
                  <c:v>20340</c:v>
                </c:pt>
                <c:pt idx="1">
                  <c:v>22040</c:v>
                </c:pt>
                <c:pt idx="2">
                  <c:v>22730</c:v>
                </c:pt>
                <c:pt idx="3">
                  <c:v>23830</c:v>
                </c:pt>
                <c:pt idx="4">
                  <c:v>24390</c:v>
                </c:pt>
                <c:pt idx="5">
                  <c:v>25220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2582096"/>
        <c:axId val="392577784"/>
      </c:barChart>
      <c:catAx>
        <c:axId val="39258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77784"/>
        <c:crosses val="autoZero"/>
        <c:auto val="1"/>
        <c:lblAlgn val="ctr"/>
        <c:lblOffset val="100"/>
        <c:noMultiLvlLbl val="0"/>
      </c:catAx>
      <c:valAx>
        <c:axId val="39257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8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Employment!$B$13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rgbClr val="009DDC"/>
            </a:solidFill>
            <a:ln>
              <a:noFill/>
            </a:ln>
            <a:effectLst/>
          </c:spPr>
          <c:invertIfNegative val="0"/>
          <c:cat>
            <c:numRef>
              <c:f>Employment!$A$14:$A$20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Employment!$B$14:$B$20</c:f>
              <c:numCache>
                <c:formatCode>#,##0</c:formatCode>
                <c:ptCount val="6"/>
                <c:pt idx="0">
                  <c:v>20340</c:v>
                </c:pt>
                <c:pt idx="1">
                  <c:v>22040</c:v>
                </c:pt>
                <c:pt idx="2">
                  <c:v>22730</c:v>
                </c:pt>
                <c:pt idx="3">
                  <c:v>23830</c:v>
                </c:pt>
                <c:pt idx="4">
                  <c:v>24390</c:v>
                </c:pt>
                <c:pt idx="5">
                  <c:v>25220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583272"/>
        <c:axId val="392577000"/>
      </c:barChart>
      <c:lineChart>
        <c:grouping val="standard"/>
        <c:varyColors val="0"/>
        <c:ser>
          <c:idx val="1"/>
          <c:order val="1"/>
          <c:tx>
            <c:strRef>
              <c:f>Employment!$C$13</c:f>
              <c:strCache>
                <c:ptCount val="1"/>
                <c:pt idx="0">
                  <c:v>Employment YOY Growth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Employment!$A$14:$A$20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Employment!$C$14:$C$20</c:f>
              <c:numCache>
                <c:formatCode>0.0%</c:formatCode>
                <c:ptCount val="6"/>
                <c:pt idx="0">
                  <c:v>3.9877300613496924E-2</c:v>
                </c:pt>
                <c:pt idx="1">
                  <c:v>8.3579154375614584E-2</c:v>
                </c:pt>
                <c:pt idx="2">
                  <c:v>3.1306715063520896E-2</c:v>
                </c:pt>
                <c:pt idx="3">
                  <c:v>4.8394192696876281E-2</c:v>
                </c:pt>
                <c:pt idx="4">
                  <c:v>2.3499790180444791E-2</c:v>
                </c:pt>
                <c:pt idx="5">
                  <c:v>3.4030340303403017E-2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576608"/>
        <c:axId val="392580920"/>
      </c:lineChart>
      <c:catAx>
        <c:axId val="39258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77000"/>
        <c:crosses val="autoZero"/>
        <c:auto val="1"/>
        <c:lblAlgn val="ctr"/>
        <c:lblOffset val="100"/>
        <c:noMultiLvlLbl val="0"/>
      </c:catAx>
      <c:valAx>
        <c:axId val="392577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83272"/>
        <c:crosses val="autoZero"/>
        <c:crossBetween val="between"/>
      </c:valAx>
      <c:valAx>
        <c:axId val="392580920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76608"/>
        <c:crosses val="max"/>
        <c:crossBetween val="between"/>
      </c:valAx>
      <c:catAx>
        <c:axId val="392576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2580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0.02771</cdr:x>
      <cdr:y>0.041</cdr:y>
    </cdr:from>
    <cdr:to>
      <cdr:x>0.21084</cdr:x>
      <cdr:y>0.11439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3388" y="190774"/>
          <a:ext cx="1674564" cy="341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0.026</cdr:y>
    </cdr:from>
    <cdr:to>
      <cdr:x>0.14669</cdr:x>
      <cdr:y>0.11281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11622"/>
          <a:ext cx="1341333" cy="372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r>
            <a:rPr lang="en-US" sz="1500" dirty="0">
              <a:solidFill>
                <a:schemeClr val="bg1">
                  <a:lumMod val="50000"/>
                </a:schemeClr>
              </a:solidFill>
            </a:rPr>
            <a:t>$(Millions)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0.86337</cdr:x>
      <cdr:y>0.03249</cdr:y>
    </cdr:from>
    <cdr:to>
      <cdr:x>0.99462</cdr:x>
      <cdr:y>0.1193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894638" y="139457"/>
          <a:ext cx="1200150" cy="372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500" baseline="0" dirty="0">
              <a:solidFill>
                <a:schemeClr val="bg1">
                  <a:lumMod val="50000"/>
                </a:schemeClr>
              </a:solidFill>
            </a:rPr>
            <a:t>% YOY</a:t>
          </a:r>
        </a:p>
        <a:p xmlns:a="http://schemas.openxmlformats.org/drawingml/2006/main">
          <a:endParaRPr lang="en-US" sz="1500" dirty="0"/>
        </a:p>
      </cdr:txBody>
    </cdr:sp>
  </cdr:relSizeAnchor>
  <cdr:relSizeAnchor xmlns:cdr="http://schemas.openxmlformats.org/drawingml/2006/chartDrawing">
    <cdr:from>
      <cdr:x>0</cdr:x>
      <cdr:y>0.026</cdr:y>
    </cdr:from>
    <cdr:to>
      <cdr:x>0.14669</cdr:x>
      <cdr:y>0.11281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11622"/>
          <a:ext cx="1341333" cy="372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r>
            <a:rPr lang="en-US" sz="1500" dirty="0">
              <a:solidFill>
                <a:schemeClr val="bg1">
                  <a:lumMod val="50000"/>
                </a:schemeClr>
              </a:solidFill>
            </a:rPr>
            <a:t>$(Millions)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0.0125</cdr:x>
      <cdr:y>0.08507</cdr:y>
    </cdr:from>
    <cdr:to>
      <cdr:x>0.22292</cdr:x>
      <cdr:y>0.13368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" y="233363"/>
          <a:ext cx="962025" cy="133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0.02103</cdr:y>
    </cdr:from>
    <cdr:to>
      <cdr:x>0.24583</cdr:x>
      <cdr:y>0.10437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90081"/>
          <a:ext cx="2247870" cy="356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500" dirty="0">
              <a:solidFill>
                <a:schemeClr val="bg1">
                  <a:lumMod val="50000"/>
                </a:schemeClr>
              </a:solidFill>
            </a:rPr>
            <a:t>$(</a:t>
          </a:r>
          <a:r>
            <a:rPr lang="en-US" sz="1500" baseline="0" dirty="0">
              <a:solidFill>
                <a:schemeClr val="bg1">
                  <a:lumMod val="50000"/>
                </a:schemeClr>
              </a:solidFill>
            </a:rPr>
            <a:t>Millions)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0.0125</cdr:x>
      <cdr:y>0.08507</cdr:y>
    </cdr:from>
    <cdr:to>
      <cdr:x>0.22292</cdr:x>
      <cdr:y>0.13368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" y="233363"/>
          <a:ext cx="962025" cy="133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0.02103</cdr:y>
    </cdr:from>
    <cdr:to>
      <cdr:x>0.24583</cdr:x>
      <cdr:y>0.10437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90081"/>
          <a:ext cx="2247870" cy="356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500" dirty="0">
              <a:solidFill>
                <a:schemeClr val="bg1">
                  <a:lumMod val="50000"/>
                </a:schemeClr>
              </a:solidFill>
            </a:rPr>
            <a:t>$(</a:t>
          </a:r>
          <a:r>
            <a:rPr lang="en-US" sz="1500" baseline="0" dirty="0">
              <a:solidFill>
                <a:schemeClr val="bg1">
                  <a:lumMod val="50000"/>
                </a:schemeClr>
              </a:solidFill>
            </a:rPr>
            <a:t>Millions)</a:t>
          </a:r>
        </a:p>
      </cdr:txBody>
    </cdr:sp>
  </cdr:relSizeAnchor>
  <cdr:relSizeAnchor xmlns:cdr="http://schemas.openxmlformats.org/drawingml/2006/chartDrawing">
    <cdr:from>
      <cdr:x>0.75417</cdr:x>
      <cdr:y>0.02948</cdr:y>
    </cdr:from>
    <cdr:to>
      <cdr:x>1</cdr:x>
      <cdr:y>0.11281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896130" y="126251"/>
          <a:ext cx="2247870" cy="356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500" baseline="0" dirty="0">
              <a:solidFill>
                <a:schemeClr val="bg1">
                  <a:lumMod val="50000"/>
                </a:schemeClr>
              </a:solidFill>
            </a:rPr>
            <a:t>% YOY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0.03005</cdr:y>
    </cdr:from>
    <cdr:to>
      <cdr:x>0.18729</cdr:x>
      <cdr:y>0.08766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17187"/>
          <a:ext cx="1628063" cy="224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500" dirty="0">
              <a:solidFill>
                <a:schemeClr val="bg1">
                  <a:lumMod val="50000"/>
                </a:schemeClr>
              </a:solidFill>
            </a:rPr>
            <a:t>$(Millions)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0.03005</cdr:y>
    </cdr:from>
    <cdr:to>
      <cdr:x>0.18729</cdr:x>
      <cdr:y>0.08766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17187"/>
          <a:ext cx="1628063" cy="224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500" dirty="0">
              <a:solidFill>
                <a:schemeClr val="bg1">
                  <a:lumMod val="50000"/>
                </a:schemeClr>
              </a:solidFill>
            </a:rPr>
            <a:t>$(Millions)</a:t>
          </a:r>
        </a:p>
      </cdr:txBody>
    </cdr:sp>
  </cdr:relSizeAnchor>
  <cdr:relSizeAnchor xmlns:cdr="http://schemas.openxmlformats.org/drawingml/2006/chartDrawing">
    <cdr:from>
      <cdr:x>0.84448</cdr:x>
      <cdr:y>0.02381</cdr:y>
    </cdr:from>
    <cdr:to>
      <cdr:x>1</cdr:x>
      <cdr:y>0.07868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21925" y="95003"/>
          <a:ext cx="1422074" cy="218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500" dirty="0">
              <a:solidFill>
                <a:schemeClr val="bg1">
                  <a:lumMod val="50000"/>
                </a:schemeClr>
              </a:solidFill>
            </a:rPr>
            <a:t>% YOY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0.86875</cdr:x>
      <cdr:y>0.07465</cdr:y>
    </cdr:from>
    <cdr:to>
      <cdr:x>0.99167</cdr:x>
      <cdr:y>0.1441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71925" y="204788"/>
          <a:ext cx="5619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0.86875</cdr:x>
      <cdr:y>0.07465</cdr:y>
    </cdr:from>
    <cdr:to>
      <cdr:x>0.99167</cdr:x>
      <cdr:y>0.1441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71925" y="204788"/>
          <a:ext cx="5619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0.85</cdr:x>
      <cdr:y>0.01549</cdr:y>
    </cdr:from>
    <cdr:to>
      <cdr:x>1</cdr:x>
      <cdr:y>0.08147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772400" y="65664"/>
          <a:ext cx="1371600" cy="279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500" dirty="0">
              <a:solidFill>
                <a:schemeClr val="bg1">
                  <a:lumMod val="50000"/>
                </a:schemeClr>
              </a:solidFill>
            </a:rPr>
            <a:t>% YOY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3C21E9-641C-4141-8BEC-5DB572EEEEA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CD2F38-3534-4440-B854-3AF9063C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22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B0CB04-1867-4C8B-A39A-5FF39577230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060C60-D94F-4083-B60C-56C219E5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1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60C60-D94F-4083-B60C-56C219E5BF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5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60C60-D94F-4083-B60C-56C219E5BF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59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60C60-D94F-4083-B60C-56C219E5BF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5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60C60-D94F-4083-B60C-56C219E5BF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9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yak_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477"/>
            <a:ext cx="9245554" cy="6937372"/>
          </a:xfrm>
          <a:prstGeom prst="rect">
            <a:avLst/>
          </a:prstGeom>
        </p:spPr>
      </p:pic>
      <p:pic>
        <p:nvPicPr>
          <p:cNvPr id="10" name="Picture 9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3" y="219920"/>
            <a:ext cx="1262969" cy="3586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1492210"/>
            <a:ext cx="9144000" cy="103909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9156829" cy="635000"/>
          </a:xfrm>
          <a:prstGeom prst="rect">
            <a:avLst/>
          </a:prstGeom>
        </p:spPr>
      </p:pic>
      <p:pic>
        <p:nvPicPr>
          <p:cNvPr id="8" name="Picture 7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73" y="173737"/>
            <a:ext cx="1262969" cy="358653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179765" y="1494062"/>
            <a:ext cx="5621337" cy="52004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50873" y="1494062"/>
            <a:ext cx="2328182" cy="5200424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16679" y="1494062"/>
            <a:ext cx="0" cy="520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9156829" cy="635000"/>
          </a:xfrm>
          <a:prstGeom prst="rect">
            <a:avLst/>
          </a:prstGeom>
        </p:spPr>
      </p:pic>
      <p:pic>
        <p:nvPicPr>
          <p:cNvPr id="8" name="Picture 7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73" y="173737"/>
            <a:ext cx="1262969" cy="358653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12080" y="1747153"/>
            <a:ext cx="4361950" cy="37637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634595" y="1747153"/>
            <a:ext cx="4361950" cy="37637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2714" y="5772154"/>
            <a:ext cx="8883650" cy="9556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4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9114"/>
            <a:ext cx="7772400" cy="8107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837"/>
            <a:ext cx="4038600" cy="4525963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>
                <a:solidFill>
                  <a:srgbClr val="2F718C"/>
                </a:solidFill>
              </a:defRPr>
            </a:lvl1pPr>
            <a:lvl2pPr>
              <a:defRPr sz="2400">
                <a:solidFill>
                  <a:srgbClr val="2F718C"/>
                </a:solidFill>
              </a:defRPr>
            </a:lvl2pPr>
            <a:lvl3pPr>
              <a:defRPr sz="2000">
                <a:solidFill>
                  <a:srgbClr val="2F718C"/>
                </a:solidFill>
              </a:defRPr>
            </a:lvl3pPr>
            <a:lvl4pPr>
              <a:defRPr sz="1800">
                <a:solidFill>
                  <a:srgbClr val="2F718C"/>
                </a:solidFill>
              </a:defRPr>
            </a:lvl4pPr>
            <a:lvl5pPr>
              <a:defRPr sz="1800">
                <a:solidFill>
                  <a:srgbClr val="2F718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29104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6248656"/>
            <a:ext cx="9157603" cy="635000"/>
          </a:xfrm>
          <a:prstGeom prst="rect">
            <a:avLst/>
          </a:prstGeom>
        </p:spPr>
      </p:pic>
      <p:pic>
        <p:nvPicPr>
          <p:cNvPr id="9" name="Picture 8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446" y="6416181"/>
            <a:ext cx="1262969" cy="358653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26276" y="777577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69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2400" y="467053"/>
            <a:ext cx="7466376" cy="114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62987" y="1215615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0618" y="2279125"/>
            <a:ext cx="4041775" cy="239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F718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496" y="5"/>
            <a:ext cx="1436896" cy="6927893"/>
          </a:xfrm>
          <a:prstGeom prst="rect">
            <a:avLst/>
          </a:prstGeom>
        </p:spPr>
      </p:pic>
      <p:pic>
        <p:nvPicPr>
          <p:cNvPr id="11" name="Picture 10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2" y="268772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8"/>
            <a:ext cx="3786690" cy="365125"/>
          </a:xfrm>
          <a:prstGeom prst="rect">
            <a:avLst/>
          </a:prstGeom>
        </p:spPr>
        <p:txBody>
          <a:bodyPr/>
          <a:lstStyle/>
          <a:p>
            <a:fld id="{88A61169-2EF7-4541-919C-9704C54D0A3C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40" y="6250168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9" y="6250167"/>
            <a:ext cx="1161826" cy="365125"/>
          </a:xfrm>
          <a:prstGeom prst="rect">
            <a:avLst/>
          </a:prstGeom>
        </p:spPr>
        <p:txBody>
          <a:bodyPr/>
          <a:lstStyle/>
          <a:p>
            <a:fld id="{CD0C033C-2CCB-4151-9C62-0B7BC1D0DD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6" y="1679142"/>
            <a:ext cx="8403302" cy="296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8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ne-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1492210"/>
            <a:ext cx="9144000" cy="103909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7120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58" y="219920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ine_conten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1378486"/>
            <a:ext cx="9144000" cy="103909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7120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3123996"/>
            <a:ext cx="8229600" cy="632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2F718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440" y="2673826"/>
            <a:ext cx="4282440" cy="260758"/>
          </a:xfrm>
          <a:prstGeom prst="rect">
            <a:avLst/>
          </a:prstGeom>
        </p:spPr>
      </p:pic>
      <p:pic>
        <p:nvPicPr>
          <p:cNvPr id="12" name="Picture 11" descr="GLBTM_Logo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677" y="6058414"/>
            <a:ext cx="1353095" cy="3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1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884363"/>
            <a:ext cx="7772400" cy="7370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rgbClr val="7120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8957"/>
            <a:ext cx="4038600" cy="4525963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>
                <a:solidFill>
                  <a:srgbClr val="2F718C"/>
                </a:solidFill>
              </a:defRPr>
            </a:lvl1pPr>
            <a:lvl2pPr>
              <a:defRPr sz="2400">
                <a:solidFill>
                  <a:srgbClr val="2F718C"/>
                </a:solidFill>
              </a:defRPr>
            </a:lvl2pPr>
            <a:lvl3pPr>
              <a:defRPr sz="2000">
                <a:solidFill>
                  <a:srgbClr val="2F718C"/>
                </a:solidFill>
              </a:defRPr>
            </a:lvl3pPr>
            <a:lvl4pPr>
              <a:defRPr sz="1800">
                <a:solidFill>
                  <a:srgbClr val="2F718C"/>
                </a:solidFill>
              </a:defRPr>
            </a:lvl4pPr>
            <a:lvl5pPr>
              <a:defRPr sz="1800">
                <a:solidFill>
                  <a:srgbClr val="2F718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142226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78676" y="1491494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718C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win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222194" cy="640430"/>
          </a:xfrm>
          <a:prstGeom prst="rect">
            <a:avLst/>
          </a:prstGeom>
        </p:spPr>
      </p:pic>
      <p:pic>
        <p:nvPicPr>
          <p:cNvPr id="12" name="Picture 11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3" y="134627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884363"/>
            <a:ext cx="7772400" cy="7370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rgbClr val="7120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8957"/>
            <a:ext cx="4038600" cy="4525963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>
                <a:solidFill>
                  <a:srgbClr val="2F718C"/>
                </a:solidFill>
              </a:defRPr>
            </a:lvl1pPr>
            <a:lvl2pPr>
              <a:defRPr sz="2400">
                <a:solidFill>
                  <a:srgbClr val="2F718C"/>
                </a:solidFill>
              </a:defRPr>
            </a:lvl2pPr>
            <a:lvl3pPr>
              <a:defRPr sz="2000">
                <a:solidFill>
                  <a:srgbClr val="2F718C"/>
                </a:solidFill>
              </a:defRPr>
            </a:lvl3pPr>
            <a:lvl4pPr>
              <a:defRPr sz="1800">
                <a:solidFill>
                  <a:srgbClr val="2F718C"/>
                </a:solidFill>
              </a:defRPr>
            </a:lvl4pPr>
            <a:lvl5pPr>
              <a:defRPr sz="1800">
                <a:solidFill>
                  <a:srgbClr val="2F718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142226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78676" y="1491494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718C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win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222194" cy="640430"/>
          </a:xfrm>
          <a:prstGeom prst="rect">
            <a:avLst/>
          </a:prstGeom>
        </p:spPr>
      </p:pic>
      <p:pic>
        <p:nvPicPr>
          <p:cNvPr id="12" name="Picture 11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3" y="134627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8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in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222194" cy="640430"/>
          </a:xfrm>
          <a:prstGeom prst="rect">
            <a:avLst/>
          </a:prstGeom>
        </p:spPr>
      </p:pic>
      <p:pic>
        <p:nvPicPr>
          <p:cNvPr id="12" name="Picture 11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3" y="134627"/>
            <a:ext cx="1262969" cy="35865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22313" y="2814864"/>
            <a:ext cx="7772400" cy="39190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50873" y="2652953"/>
            <a:ext cx="85915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50898" y="1519932"/>
            <a:ext cx="8591550" cy="979488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yak_content-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222194" cy="6916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14430"/>
            <a:ext cx="9144000" cy="103909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59938"/>
            <a:ext cx="8229600" cy="632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GLBTM_Logo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633" y="6105799"/>
            <a:ext cx="1353095" cy="384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50440" y="3109768"/>
            <a:ext cx="4282440" cy="26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in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222194" cy="640430"/>
          </a:xfrm>
          <a:prstGeom prst="rect">
            <a:avLst/>
          </a:prstGeom>
        </p:spPr>
      </p:pic>
      <p:pic>
        <p:nvPicPr>
          <p:cNvPr id="12" name="Picture 11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3" y="134627"/>
            <a:ext cx="1262969" cy="35865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22313" y="1494064"/>
            <a:ext cx="7772400" cy="39190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6250" y="5527221"/>
            <a:ext cx="85915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76225" y="5715000"/>
            <a:ext cx="8591550" cy="979488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0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in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222194" cy="640430"/>
          </a:xfrm>
          <a:prstGeom prst="rect">
            <a:avLst/>
          </a:prstGeom>
        </p:spPr>
      </p:pic>
      <p:pic>
        <p:nvPicPr>
          <p:cNvPr id="12" name="Picture 11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3" y="134627"/>
            <a:ext cx="1262969" cy="35865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179765" y="1494062"/>
            <a:ext cx="5621337" cy="52004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50873" y="1494062"/>
            <a:ext cx="2328182" cy="5200424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816679" y="1494062"/>
            <a:ext cx="0" cy="520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93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267482"/>
            <a:ext cx="7772400" cy="8107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rgbClr val="7120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wine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1819"/>
            <a:ext cx="9153478" cy="635658"/>
          </a:xfrm>
          <a:prstGeom prst="rect">
            <a:avLst/>
          </a:prstGeom>
        </p:spPr>
      </p:pic>
      <p:pic>
        <p:nvPicPr>
          <p:cNvPr id="13" name="Picture 12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797" y="6389632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267482"/>
            <a:ext cx="7772400" cy="8107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rgbClr val="7120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4202"/>
            <a:ext cx="4038600" cy="4525963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>
                <a:solidFill>
                  <a:srgbClr val="2F718C"/>
                </a:solidFill>
              </a:defRPr>
            </a:lvl1pPr>
            <a:lvl2pPr>
              <a:defRPr sz="2400">
                <a:solidFill>
                  <a:srgbClr val="2F718C"/>
                </a:solidFill>
              </a:defRPr>
            </a:lvl2pPr>
            <a:lvl3pPr>
              <a:defRPr sz="2000">
                <a:solidFill>
                  <a:srgbClr val="2F718C"/>
                </a:solidFill>
              </a:defRPr>
            </a:lvl3pPr>
            <a:lvl4pPr>
              <a:defRPr sz="1800">
                <a:solidFill>
                  <a:srgbClr val="2F718C"/>
                </a:solidFill>
              </a:defRPr>
            </a:lvl4pPr>
            <a:lvl5pPr>
              <a:defRPr sz="1800">
                <a:solidFill>
                  <a:srgbClr val="2F718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77470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26276" y="625945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718C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wine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1819"/>
            <a:ext cx="9153478" cy="635658"/>
          </a:xfrm>
          <a:prstGeom prst="rect">
            <a:avLst/>
          </a:prstGeom>
        </p:spPr>
      </p:pic>
      <p:pic>
        <p:nvPicPr>
          <p:cNvPr id="13" name="Picture 12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797" y="6389632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0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422400" y="467053"/>
            <a:ext cx="7466376" cy="11430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7120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62987" y="1215615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718C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090618" y="2279125"/>
            <a:ext cx="4041775" cy="239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F718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13" name="Picture 12" descr="wine-left-bar.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6" y="4"/>
            <a:ext cx="1424366" cy="6867477"/>
          </a:xfrm>
          <a:prstGeom prst="rect">
            <a:avLst/>
          </a:prstGeom>
        </p:spPr>
      </p:pic>
      <p:pic>
        <p:nvPicPr>
          <p:cNvPr id="14" name="Picture 13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1" y="229397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rses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53478" cy="68651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4705010"/>
            <a:ext cx="9144000" cy="103909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30" y="219920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orses_conten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56636" cy="686747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710183"/>
            <a:ext cx="9144000" cy="103909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3455691"/>
            <a:ext cx="8229600" cy="632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2F718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440" y="3005521"/>
            <a:ext cx="4282440" cy="260758"/>
          </a:xfrm>
          <a:prstGeom prst="rect">
            <a:avLst/>
          </a:prstGeom>
        </p:spPr>
      </p:pic>
      <p:pic>
        <p:nvPicPr>
          <p:cNvPr id="12" name="Picture 11" descr="GLBTM_Logo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199" y="5982598"/>
            <a:ext cx="1353095" cy="3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884363"/>
            <a:ext cx="7772400" cy="7370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8957"/>
            <a:ext cx="4038600" cy="4525963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>
                <a:solidFill>
                  <a:srgbClr val="2F718C"/>
                </a:solidFill>
              </a:defRPr>
            </a:lvl1pPr>
            <a:lvl2pPr>
              <a:defRPr sz="2400">
                <a:solidFill>
                  <a:srgbClr val="2F718C"/>
                </a:solidFill>
              </a:defRPr>
            </a:lvl2pPr>
            <a:lvl3pPr>
              <a:defRPr sz="2000">
                <a:solidFill>
                  <a:srgbClr val="2F718C"/>
                </a:solidFill>
              </a:defRPr>
            </a:lvl3pPr>
            <a:lvl4pPr>
              <a:defRPr sz="1800">
                <a:solidFill>
                  <a:srgbClr val="2F718C"/>
                </a:solidFill>
              </a:defRPr>
            </a:lvl4pPr>
            <a:lvl5pPr>
              <a:defRPr sz="1800">
                <a:solidFill>
                  <a:srgbClr val="2F718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142226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78676" y="1491494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718C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Horses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78" y="-9477"/>
            <a:ext cx="9231672" cy="653910"/>
          </a:xfrm>
          <a:prstGeom prst="rect">
            <a:avLst/>
          </a:prstGeom>
        </p:spPr>
      </p:pic>
      <p:pic>
        <p:nvPicPr>
          <p:cNvPr id="12" name="Picture 11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21" y="153581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884363"/>
            <a:ext cx="7772400" cy="7370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Horses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78" y="-9477"/>
            <a:ext cx="9231672" cy="653910"/>
          </a:xfrm>
          <a:prstGeom prst="rect">
            <a:avLst/>
          </a:prstGeom>
        </p:spPr>
      </p:pic>
      <p:pic>
        <p:nvPicPr>
          <p:cNvPr id="12" name="Picture 11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21" y="153581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ses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78" y="-9477"/>
            <a:ext cx="9231672" cy="653910"/>
          </a:xfrm>
          <a:prstGeom prst="rect">
            <a:avLst/>
          </a:prstGeom>
        </p:spPr>
      </p:pic>
      <p:pic>
        <p:nvPicPr>
          <p:cNvPr id="12" name="Picture 11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21" y="153581"/>
            <a:ext cx="1262969" cy="35865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22313" y="2814864"/>
            <a:ext cx="7772400" cy="39190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0873" y="2652953"/>
            <a:ext cx="85915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50898" y="1519932"/>
            <a:ext cx="8591550" cy="979488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8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84363"/>
            <a:ext cx="7772400" cy="7370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9156829" cy="635000"/>
          </a:xfrm>
          <a:prstGeom prst="rect">
            <a:avLst/>
          </a:prstGeom>
        </p:spPr>
      </p:pic>
      <p:pic>
        <p:nvPicPr>
          <p:cNvPr id="8" name="Picture 7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73" y="173737"/>
            <a:ext cx="1262969" cy="358653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8957"/>
            <a:ext cx="4038600" cy="4525963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>
                <a:solidFill>
                  <a:srgbClr val="2F718C"/>
                </a:solidFill>
              </a:defRPr>
            </a:lvl1pPr>
            <a:lvl2pPr>
              <a:defRPr sz="2400">
                <a:solidFill>
                  <a:srgbClr val="2F718C"/>
                </a:solidFill>
              </a:defRPr>
            </a:lvl2pPr>
            <a:lvl3pPr>
              <a:defRPr sz="2000">
                <a:solidFill>
                  <a:srgbClr val="2F718C"/>
                </a:solidFill>
              </a:defRPr>
            </a:lvl3pPr>
            <a:lvl4pPr>
              <a:defRPr sz="1800">
                <a:solidFill>
                  <a:srgbClr val="2F718C"/>
                </a:solidFill>
              </a:defRPr>
            </a:lvl4pPr>
            <a:lvl5pPr>
              <a:defRPr sz="1800">
                <a:solidFill>
                  <a:srgbClr val="2F718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142226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78676" y="1491494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91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ses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78" y="-9477"/>
            <a:ext cx="9231672" cy="653910"/>
          </a:xfrm>
          <a:prstGeom prst="rect">
            <a:avLst/>
          </a:prstGeom>
        </p:spPr>
      </p:pic>
      <p:pic>
        <p:nvPicPr>
          <p:cNvPr id="12" name="Picture 11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21" y="153581"/>
            <a:ext cx="1262969" cy="3586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22313" y="1494064"/>
            <a:ext cx="7772400" cy="39190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76250" y="5527221"/>
            <a:ext cx="85915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76225" y="5715000"/>
            <a:ext cx="8591550" cy="979488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ses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78" y="-9477"/>
            <a:ext cx="9231672" cy="653910"/>
          </a:xfrm>
          <a:prstGeom prst="rect">
            <a:avLst/>
          </a:prstGeom>
        </p:spPr>
      </p:pic>
      <p:pic>
        <p:nvPicPr>
          <p:cNvPr id="12" name="Picture 11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21" y="153581"/>
            <a:ext cx="1262969" cy="3586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179765" y="1494062"/>
            <a:ext cx="5621337" cy="52004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50873" y="1494062"/>
            <a:ext cx="2328182" cy="5200424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16679" y="1494062"/>
            <a:ext cx="0" cy="520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69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ses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78" y="-9477"/>
            <a:ext cx="9231672" cy="653910"/>
          </a:xfrm>
          <a:prstGeom prst="rect">
            <a:avLst/>
          </a:prstGeom>
        </p:spPr>
      </p:pic>
      <p:pic>
        <p:nvPicPr>
          <p:cNvPr id="12" name="Picture 11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21" y="153581"/>
            <a:ext cx="1262969" cy="3586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12080" y="1747153"/>
            <a:ext cx="4361950" cy="37637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634595" y="1747153"/>
            <a:ext cx="4361950" cy="37637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2714" y="5772154"/>
            <a:ext cx="8883650" cy="9556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2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419990"/>
            <a:ext cx="7772400" cy="7370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4582"/>
            <a:ext cx="4038600" cy="4525963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>
                <a:solidFill>
                  <a:srgbClr val="2F718C"/>
                </a:solidFill>
              </a:defRPr>
            </a:lvl1pPr>
            <a:lvl2pPr>
              <a:defRPr sz="2400">
                <a:solidFill>
                  <a:srgbClr val="2F718C"/>
                </a:solidFill>
              </a:defRPr>
            </a:lvl2pPr>
            <a:lvl3pPr>
              <a:defRPr sz="2000">
                <a:solidFill>
                  <a:srgbClr val="2F718C"/>
                </a:solidFill>
              </a:defRPr>
            </a:lvl3pPr>
            <a:lvl4pPr>
              <a:defRPr sz="1800">
                <a:solidFill>
                  <a:srgbClr val="2F718C"/>
                </a:solidFill>
              </a:defRPr>
            </a:lvl4pPr>
            <a:lvl5pPr>
              <a:defRPr sz="1800">
                <a:solidFill>
                  <a:srgbClr val="2F718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77849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78676" y="1027121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718C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Horses_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200919"/>
            <a:ext cx="9222194" cy="676039"/>
          </a:xfrm>
          <a:prstGeom prst="rect">
            <a:avLst/>
          </a:prstGeom>
        </p:spPr>
      </p:pic>
      <p:pic>
        <p:nvPicPr>
          <p:cNvPr id="13" name="Picture 12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70" y="6370680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419990"/>
            <a:ext cx="7772400" cy="7370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Horses_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200919"/>
            <a:ext cx="9222194" cy="676039"/>
          </a:xfrm>
          <a:prstGeom prst="rect">
            <a:avLst/>
          </a:prstGeom>
        </p:spPr>
      </p:pic>
      <p:pic>
        <p:nvPicPr>
          <p:cNvPr id="13" name="Picture 12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70" y="6370680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rses_lef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609" y="0"/>
            <a:ext cx="1451709" cy="693737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526658" y="467053"/>
            <a:ext cx="7466376" cy="11430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67245" y="1215615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718C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3194876" y="2279125"/>
            <a:ext cx="4041775" cy="239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F718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14" name="Picture 13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9" y="229397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igsu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2434" cy="687932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434" y="912712"/>
            <a:ext cx="9144000" cy="138303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22" y="6351723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igsur_content-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53478" cy="68651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790875"/>
            <a:ext cx="9144000" cy="85875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3501119"/>
            <a:ext cx="8229600" cy="5228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2F718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057" y="3018676"/>
            <a:ext cx="3539206" cy="215503"/>
          </a:xfrm>
          <a:prstGeom prst="rect">
            <a:avLst/>
          </a:prstGeom>
        </p:spPr>
      </p:pic>
      <p:pic>
        <p:nvPicPr>
          <p:cNvPr id="11" name="Picture 10" descr="GLBTM_Logo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852" y="5992071"/>
            <a:ext cx="1353095" cy="3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-sur-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222194" cy="6477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884363"/>
            <a:ext cx="7772400" cy="7370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8957"/>
            <a:ext cx="4038600" cy="4525963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>
                <a:solidFill>
                  <a:srgbClr val="2F718C"/>
                </a:solidFill>
              </a:defRPr>
            </a:lvl1pPr>
            <a:lvl2pPr>
              <a:defRPr sz="2400">
                <a:solidFill>
                  <a:srgbClr val="2F718C"/>
                </a:solidFill>
              </a:defRPr>
            </a:lvl2pPr>
            <a:lvl3pPr>
              <a:defRPr sz="2000">
                <a:solidFill>
                  <a:srgbClr val="2F718C"/>
                </a:solidFill>
              </a:defRPr>
            </a:lvl3pPr>
            <a:lvl4pPr>
              <a:defRPr sz="1800">
                <a:solidFill>
                  <a:srgbClr val="2F718C"/>
                </a:solidFill>
              </a:defRPr>
            </a:lvl4pPr>
            <a:lvl5pPr>
              <a:defRPr sz="1800">
                <a:solidFill>
                  <a:srgbClr val="2F718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142226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78676" y="1491494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718C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31" y="153581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9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-sur-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222194" cy="6477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884363"/>
            <a:ext cx="7772400" cy="7370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31" y="153581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84363"/>
            <a:ext cx="7772400" cy="7370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9156829" cy="635000"/>
          </a:xfrm>
          <a:prstGeom prst="rect">
            <a:avLst/>
          </a:prstGeom>
        </p:spPr>
      </p:pic>
      <p:pic>
        <p:nvPicPr>
          <p:cNvPr id="8" name="Picture 7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73" y="173737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-sur-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222194" cy="647700"/>
          </a:xfrm>
          <a:prstGeom prst="rect">
            <a:avLst/>
          </a:prstGeom>
        </p:spPr>
      </p:pic>
      <p:pic>
        <p:nvPicPr>
          <p:cNvPr id="12" name="Picture 11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31" y="153581"/>
            <a:ext cx="1262969" cy="3586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12080" y="1747153"/>
            <a:ext cx="4361950" cy="37637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634595" y="1747153"/>
            <a:ext cx="4361950" cy="37637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2714" y="5772154"/>
            <a:ext cx="8883650" cy="9556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4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-sur-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222194" cy="647700"/>
          </a:xfrm>
          <a:prstGeom prst="rect">
            <a:avLst/>
          </a:prstGeom>
        </p:spPr>
      </p:pic>
      <p:pic>
        <p:nvPicPr>
          <p:cNvPr id="12" name="Picture 11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31" y="153581"/>
            <a:ext cx="1262969" cy="35865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22313" y="1494064"/>
            <a:ext cx="7772400" cy="39190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76250" y="5527221"/>
            <a:ext cx="85915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76225" y="5715000"/>
            <a:ext cx="8591550" cy="979488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-sur-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222194" cy="647700"/>
          </a:xfrm>
          <a:prstGeom prst="rect">
            <a:avLst/>
          </a:prstGeom>
        </p:spPr>
      </p:pic>
      <p:pic>
        <p:nvPicPr>
          <p:cNvPr id="12" name="Picture 11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31" y="153581"/>
            <a:ext cx="1262969" cy="35865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179765" y="1494062"/>
            <a:ext cx="5621337" cy="52004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50873" y="1494062"/>
            <a:ext cx="2328182" cy="5200424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816679" y="1494062"/>
            <a:ext cx="0" cy="520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gsur_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241954"/>
            <a:ext cx="9222194" cy="635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2313" y="438944"/>
            <a:ext cx="7772400" cy="7370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3534"/>
            <a:ext cx="4038600" cy="4525963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>
                <a:solidFill>
                  <a:srgbClr val="2F718C"/>
                </a:solidFill>
              </a:defRPr>
            </a:lvl1pPr>
            <a:lvl2pPr>
              <a:defRPr sz="2400">
                <a:solidFill>
                  <a:srgbClr val="2F718C"/>
                </a:solidFill>
              </a:defRPr>
            </a:lvl2pPr>
            <a:lvl3pPr>
              <a:defRPr sz="2000">
                <a:solidFill>
                  <a:srgbClr val="2F718C"/>
                </a:solidFill>
              </a:defRPr>
            </a:lvl3pPr>
            <a:lvl4pPr>
              <a:defRPr sz="1800">
                <a:solidFill>
                  <a:srgbClr val="2F718C"/>
                </a:solidFill>
              </a:defRPr>
            </a:lvl4pPr>
            <a:lvl5pPr>
              <a:defRPr sz="1800">
                <a:solidFill>
                  <a:srgbClr val="2F718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96807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78676" y="1046075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718C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756" y="6399109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gsur_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241954"/>
            <a:ext cx="9222194" cy="635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2313" y="438944"/>
            <a:ext cx="7772400" cy="7370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756" y="6399109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ig-sur-lef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422400" cy="692789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526658" y="467053"/>
            <a:ext cx="7466376" cy="11430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67245" y="1215615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718C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3194876" y="2279125"/>
            <a:ext cx="4041775" cy="239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F718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14" name="Picture 13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3" y="219920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woods-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434" y="912712"/>
            <a:ext cx="9144000" cy="138303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22" y="6351723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6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woods_Content-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3455691"/>
            <a:ext cx="8229600" cy="632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2F718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440" y="3005521"/>
            <a:ext cx="4282440" cy="26075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790875"/>
            <a:ext cx="9144000" cy="85875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GLBTM_Logo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852" y="6039106"/>
            <a:ext cx="1353095" cy="3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woods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100"/>
          </a:xfrm>
          <a:prstGeom prst="rect">
            <a:avLst/>
          </a:prstGeom>
        </p:spPr>
      </p:pic>
      <p:pic>
        <p:nvPicPr>
          <p:cNvPr id="8" name="Picture 7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6" y="171056"/>
            <a:ext cx="1262969" cy="35865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2313" y="884363"/>
            <a:ext cx="7772400" cy="7370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8957"/>
            <a:ext cx="4038600" cy="4525963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>
                <a:solidFill>
                  <a:srgbClr val="2F718C"/>
                </a:solidFill>
              </a:defRPr>
            </a:lvl1pPr>
            <a:lvl2pPr>
              <a:defRPr sz="2400">
                <a:solidFill>
                  <a:srgbClr val="2F718C"/>
                </a:solidFill>
              </a:defRPr>
            </a:lvl2pPr>
            <a:lvl3pPr>
              <a:defRPr sz="2000">
                <a:solidFill>
                  <a:srgbClr val="2F718C"/>
                </a:solidFill>
              </a:defRPr>
            </a:lvl3pPr>
            <a:lvl4pPr>
              <a:defRPr sz="1800">
                <a:solidFill>
                  <a:srgbClr val="2F718C"/>
                </a:solidFill>
              </a:defRPr>
            </a:lvl4pPr>
            <a:lvl5pPr>
              <a:defRPr sz="1800">
                <a:solidFill>
                  <a:srgbClr val="2F718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142226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78676" y="1491494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718C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86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woods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100"/>
          </a:xfrm>
          <a:prstGeom prst="rect">
            <a:avLst/>
          </a:prstGeom>
        </p:spPr>
      </p:pic>
      <p:pic>
        <p:nvPicPr>
          <p:cNvPr id="8" name="Picture 7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6" y="171056"/>
            <a:ext cx="1262969" cy="35865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2313" y="884363"/>
            <a:ext cx="7772400" cy="7370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9156829" cy="635000"/>
          </a:xfrm>
          <a:prstGeom prst="rect">
            <a:avLst/>
          </a:prstGeom>
        </p:spPr>
      </p:pic>
      <p:pic>
        <p:nvPicPr>
          <p:cNvPr id="8" name="Picture 7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73" y="173737"/>
            <a:ext cx="1262969" cy="358653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22313" y="1494064"/>
            <a:ext cx="7772400" cy="39190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6250" y="5527221"/>
            <a:ext cx="85915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76225" y="5715000"/>
            <a:ext cx="8591550" cy="979488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woods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100"/>
          </a:xfrm>
          <a:prstGeom prst="rect">
            <a:avLst/>
          </a:prstGeom>
        </p:spPr>
      </p:pic>
      <p:pic>
        <p:nvPicPr>
          <p:cNvPr id="8" name="Picture 7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6" y="171056"/>
            <a:ext cx="1262969" cy="3586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179765" y="1494062"/>
            <a:ext cx="5621337" cy="52004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50873" y="1494062"/>
            <a:ext cx="2328182" cy="5200424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816679" y="1494062"/>
            <a:ext cx="0" cy="520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0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woods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100"/>
          </a:xfrm>
          <a:prstGeom prst="rect">
            <a:avLst/>
          </a:prstGeom>
        </p:spPr>
      </p:pic>
      <p:pic>
        <p:nvPicPr>
          <p:cNvPr id="8" name="Picture 7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6" y="171056"/>
            <a:ext cx="1262969" cy="3586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12080" y="1747153"/>
            <a:ext cx="4361950" cy="37637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634595" y="1747153"/>
            <a:ext cx="4361950" cy="37637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2714" y="5772154"/>
            <a:ext cx="8883650" cy="9556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1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woods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100"/>
          </a:xfrm>
          <a:prstGeom prst="rect">
            <a:avLst/>
          </a:prstGeom>
        </p:spPr>
      </p:pic>
      <p:pic>
        <p:nvPicPr>
          <p:cNvPr id="8" name="Picture 7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6" y="171056"/>
            <a:ext cx="1262969" cy="35865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22313" y="2814864"/>
            <a:ext cx="7772400" cy="39190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50873" y="2448846"/>
            <a:ext cx="85915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7" y="1398978"/>
            <a:ext cx="8591550" cy="979488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woods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100"/>
          </a:xfrm>
          <a:prstGeom prst="rect">
            <a:avLst/>
          </a:prstGeom>
        </p:spPr>
      </p:pic>
      <p:pic>
        <p:nvPicPr>
          <p:cNvPr id="8" name="Picture 7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6" y="171056"/>
            <a:ext cx="1262969" cy="3586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22313" y="1494064"/>
            <a:ext cx="7772400" cy="39190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76250" y="5527221"/>
            <a:ext cx="85915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76225" y="5715000"/>
            <a:ext cx="8591550" cy="979488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woods_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7007"/>
            <a:ext cx="9144000" cy="660400"/>
          </a:xfrm>
          <a:prstGeom prst="rect">
            <a:avLst/>
          </a:prstGeom>
        </p:spPr>
      </p:pic>
      <p:pic>
        <p:nvPicPr>
          <p:cNvPr id="9" name="Picture 8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256" y="6408168"/>
            <a:ext cx="1262969" cy="35865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41127" y="423420"/>
            <a:ext cx="7772400" cy="7370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woods_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7007"/>
            <a:ext cx="9144000" cy="660400"/>
          </a:xfrm>
          <a:prstGeom prst="rect">
            <a:avLst/>
          </a:prstGeom>
        </p:spPr>
      </p:pic>
      <p:pic>
        <p:nvPicPr>
          <p:cNvPr id="9" name="Picture 8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256" y="6408168"/>
            <a:ext cx="1262969" cy="35865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41127" y="423420"/>
            <a:ext cx="7772400" cy="7370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67014" y="1678014"/>
            <a:ext cx="4038600" cy="4525963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>
                <a:solidFill>
                  <a:srgbClr val="2F718C"/>
                </a:solidFill>
              </a:defRPr>
            </a:lvl1pPr>
            <a:lvl2pPr>
              <a:defRPr sz="2400">
                <a:solidFill>
                  <a:srgbClr val="2F718C"/>
                </a:solidFill>
              </a:defRPr>
            </a:lvl2pPr>
            <a:lvl3pPr>
              <a:defRPr sz="2000">
                <a:solidFill>
                  <a:srgbClr val="2F718C"/>
                </a:solidFill>
              </a:defRPr>
            </a:lvl3pPr>
            <a:lvl4pPr>
              <a:defRPr sz="1800">
                <a:solidFill>
                  <a:srgbClr val="2F718C"/>
                </a:solidFill>
              </a:defRPr>
            </a:lvl4pPr>
            <a:lvl5pPr>
              <a:defRPr sz="1800">
                <a:solidFill>
                  <a:srgbClr val="2F718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6014" y="1681283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97490" y="1030551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718C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86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dwoods_Sid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1"/>
          <a:stretch/>
        </p:blipFill>
        <p:spPr>
          <a:xfrm>
            <a:off x="0" y="0"/>
            <a:ext cx="1422400" cy="6858000"/>
          </a:xfrm>
          <a:prstGeom prst="rect">
            <a:avLst/>
          </a:prstGeom>
        </p:spPr>
      </p:pic>
      <p:pic>
        <p:nvPicPr>
          <p:cNvPr id="12" name="Picture 11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3" y="219920"/>
            <a:ext cx="1262969" cy="35865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26658" y="467053"/>
            <a:ext cx="7466376" cy="11430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67245" y="1215615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718C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3194876" y="2279125"/>
            <a:ext cx="4041775" cy="239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F718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woods-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434" y="912712"/>
            <a:ext cx="9144000" cy="138303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20" y="6351719"/>
            <a:ext cx="1262969" cy="3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woods_Content-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3455691"/>
            <a:ext cx="8229600" cy="632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2F718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440" y="3005521"/>
            <a:ext cx="4282440" cy="26075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790871"/>
            <a:ext cx="9144000" cy="85875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GLBTM_Logo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850" y="6039106"/>
            <a:ext cx="1353095" cy="3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woods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100"/>
          </a:xfrm>
          <a:prstGeom prst="rect">
            <a:avLst/>
          </a:prstGeom>
        </p:spPr>
      </p:pic>
      <p:pic>
        <p:nvPicPr>
          <p:cNvPr id="8" name="Picture 7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4" y="171052"/>
            <a:ext cx="1262969" cy="35865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2313" y="884359"/>
            <a:ext cx="7772400" cy="7370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8953"/>
            <a:ext cx="4038600" cy="45259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>
                <a:solidFill>
                  <a:srgbClr val="2F718C"/>
                </a:solidFill>
              </a:defRPr>
            </a:lvl1pPr>
            <a:lvl2pPr>
              <a:defRPr sz="2400">
                <a:solidFill>
                  <a:srgbClr val="2F718C"/>
                </a:solidFill>
              </a:defRPr>
            </a:lvl2pPr>
            <a:lvl3pPr>
              <a:defRPr sz="2000">
                <a:solidFill>
                  <a:srgbClr val="2F718C"/>
                </a:solidFill>
              </a:defRPr>
            </a:lvl3pPr>
            <a:lvl4pPr>
              <a:defRPr sz="1800">
                <a:solidFill>
                  <a:srgbClr val="2F718C"/>
                </a:solidFill>
              </a:defRPr>
            </a:lvl4pPr>
            <a:lvl5pPr>
              <a:defRPr sz="1800">
                <a:solidFill>
                  <a:srgbClr val="2F718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142222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78674" y="1491494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71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63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9156829" cy="635000"/>
          </a:xfrm>
          <a:prstGeom prst="rect">
            <a:avLst/>
          </a:prstGeom>
        </p:spPr>
      </p:pic>
      <p:pic>
        <p:nvPicPr>
          <p:cNvPr id="8" name="Picture 7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73" y="173737"/>
            <a:ext cx="1262969" cy="358653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276250" y="1668009"/>
            <a:ext cx="3980316" cy="367143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6250" y="5527221"/>
            <a:ext cx="85915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76225" y="5715000"/>
            <a:ext cx="8591550" cy="979488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818743" y="1668009"/>
            <a:ext cx="3980316" cy="367143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1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woods_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7007"/>
            <a:ext cx="9144000" cy="660400"/>
          </a:xfrm>
          <a:prstGeom prst="rect">
            <a:avLst/>
          </a:prstGeom>
        </p:spPr>
      </p:pic>
      <p:pic>
        <p:nvPicPr>
          <p:cNvPr id="9" name="Picture 8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254" y="6408164"/>
            <a:ext cx="1262969" cy="35865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41127" y="423416"/>
            <a:ext cx="7772400" cy="737001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67014" y="1678010"/>
            <a:ext cx="4038600" cy="45259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>
                <a:solidFill>
                  <a:srgbClr val="2F718C"/>
                </a:solidFill>
              </a:defRPr>
            </a:lvl1pPr>
            <a:lvl2pPr>
              <a:defRPr sz="2400">
                <a:solidFill>
                  <a:srgbClr val="2F718C"/>
                </a:solidFill>
              </a:defRPr>
            </a:lvl2pPr>
            <a:lvl3pPr>
              <a:defRPr sz="2000">
                <a:solidFill>
                  <a:srgbClr val="2F718C"/>
                </a:solidFill>
              </a:defRPr>
            </a:lvl3pPr>
            <a:lvl4pPr>
              <a:defRPr sz="1800">
                <a:solidFill>
                  <a:srgbClr val="2F718C"/>
                </a:solidFill>
              </a:defRPr>
            </a:lvl4pPr>
            <a:lvl5pPr>
              <a:defRPr sz="1800">
                <a:solidFill>
                  <a:srgbClr val="2F718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6014" y="1681279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97488" y="1030551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71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91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dwoods_Sid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1"/>
          <a:stretch/>
        </p:blipFill>
        <p:spPr>
          <a:xfrm>
            <a:off x="0" y="0"/>
            <a:ext cx="1422400" cy="6858000"/>
          </a:xfrm>
          <a:prstGeom prst="rect">
            <a:avLst/>
          </a:prstGeom>
        </p:spPr>
      </p:pic>
      <p:pic>
        <p:nvPicPr>
          <p:cNvPr id="12" name="Picture 11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1" y="219916"/>
            <a:ext cx="1262969" cy="35865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26658" y="467053"/>
            <a:ext cx="7466376" cy="11430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67243" y="1215615"/>
            <a:ext cx="47390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71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3194874" y="2279125"/>
            <a:ext cx="4041775" cy="239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F718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5536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9156829" cy="635000"/>
          </a:xfrm>
          <a:prstGeom prst="rect">
            <a:avLst/>
          </a:prstGeom>
        </p:spPr>
      </p:pic>
      <p:pic>
        <p:nvPicPr>
          <p:cNvPr id="8" name="Picture 7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73" y="173737"/>
            <a:ext cx="1262969" cy="358653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22313" y="1494064"/>
            <a:ext cx="7772400" cy="39190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76225" y="5715000"/>
            <a:ext cx="8591550" cy="979488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9156829" cy="635000"/>
          </a:xfrm>
          <a:prstGeom prst="rect">
            <a:avLst/>
          </a:prstGeom>
        </p:spPr>
      </p:pic>
      <p:pic>
        <p:nvPicPr>
          <p:cNvPr id="8" name="Picture 7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73" y="173737"/>
            <a:ext cx="1262969" cy="358653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22313" y="2814864"/>
            <a:ext cx="7772400" cy="39190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50873" y="2652953"/>
            <a:ext cx="85915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50898" y="1519932"/>
            <a:ext cx="8591550" cy="979488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3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06119"/>
            <a:ext cx="7772400" cy="626034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9156829" cy="635000"/>
          </a:xfrm>
          <a:prstGeom prst="rect">
            <a:avLst/>
          </a:prstGeom>
        </p:spPr>
      </p:pic>
      <p:pic>
        <p:nvPicPr>
          <p:cNvPr id="8" name="Picture 7" descr="GLBTM_Logo copy_ALL 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73" y="173737"/>
            <a:ext cx="1262969" cy="358653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22313" y="2814864"/>
            <a:ext cx="7772400" cy="39190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50898" y="1519932"/>
            <a:ext cx="8591550" cy="979488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Insights for analysis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21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808" r:id="rId4"/>
    <p:sldLayoutId id="2147483817" r:id="rId5"/>
    <p:sldLayoutId id="2147483839" r:id="rId6"/>
    <p:sldLayoutId id="2147483835" r:id="rId7"/>
    <p:sldLayoutId id="2147483833" r:id="rId8"/>
    <p:sldLayoutId id="2147483834" r:id="rId9"/>
    <p:sldLayoutId id="2147483818" r:id="rId10"/>
    <p:sldLayoutId id="2147483819" r:id="rId11"/>
    <p:sldLayoutId id="2147483767" r:id="rId12"/>
    <p:sldLayoutId id="2147483722" r:id="rId13"/>
    <p:sldLayoutId id="2147483783" r:id="rId14"/>
  </p:sldLayoutIdLst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xStyles>
    <p:titleStyle>
      <a:lvl1pPr algn="ctr" defTabSz="457189" rtl="0" eaLnBrk="1" latinLnBrk="0" hangingPunct="1">
        <a:spcBef>
          <a:spcPct val="0"/>
        </a:spcBef>
        <a:buNone/>
        <a:defRPr sz="3600" b="1" kern="1200">
          <a:solidFill>
            <a:srgbClr val="2F718C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0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820" r:id="rId4"/>
    <p:sldLayoutId id="2147483841" r:id="rId5"/>
    <p:sldLayoutId id="2147483821" r:id="rId6"/>
    <p:sldLayoutId id="2147483822" r:id="rId7"/>
    <p:sldLayoutId id="2147483809" r:id="rId8"/>
    <p:sldLayoutId id="2147483734" r:id="rId9"/>
    <p:sldLayoutId id="2147483735" r:id="rId10"/>
  </p:sldLayoutIdLst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56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810" r:id="rId4"/>
    <p:sldLayoutId id="2147483845" r:id="rId5"/>
    <p:sldLayoutId id="2147483823" r:id="rId6"/>
    <p:sldLayoutId id="2147483824" r:id="rId7"/>
    <p:sldLayoutId id="2147483825" r:id="rId8"/>
    <p:sldLayoutId id="2147483758" r:id="rId9"/>
    <p:sldLayoutId id="2147483811" r:id="rId10"/>
    <p:sldLayoutId id="2147483759" r:id="rId11"/>
  </p:sldLayoutIdLst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44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831" r:id="rId4"/>
    <p:sldLayoutId id="2147483812" r:id="rId5"/>
    <p:sldLayoutId id="2147483826" r:id="rId6"/>
    <p:sldLayoutId id="2147483830" r:id="rId7"/>
    <p:sldLayoutId id="2147483772" r:id="rId8"/>
    <p:sldLayoutId id="2147483813" r:id="rId9"/>
    <p:sldLayoutId id="2147483773" r:id="rId10"/>
  </p:sldLayoutIdLst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19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814" r:id="rId4"/>
    <p:sldLayoutId id="2147483832" r:id="rId5"/>
    <p:sldLayoutId id="2147483827" r:id="rId6"/>
    <p:sldLayoutId id="2147483843" r:id="rId7"/>
    <p:sldLayoutId id="2147483828" r:id="rId8"/>
    <p:sldLayoutId id="2147483815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52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</p:sldLayoutIdLst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Monterey County Travel Impacts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Monterey County Travel Impacts 2016 &amp; BLS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Taxes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435288"/>
              </p:ext>
            </p:extLst>
          </p:nvPr>
        </p:nvGraphicFramePr>
        <p:xfrm>
          <a:off x="0" y="1151477"/>
          <a:ext cx="9143999" cy="414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616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Taxes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817429"/>
              </p:ext>
            </p:extLst>
          </p:nvPr>
        </p:nvGraphicFramePr>
        <p:xfrm>
          <a:off x="0" y="1332153"/>
          <a:ext cx="9143999" cy="414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754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59466016"/>
              </p:ext>
            </p:extLst>
          </p:nvPr>
        </p:nvGraphicFramePr>
        <p:xfrm>
          <a:off x="0" y="1233001"/>
          <a:ext cx="9144000" cy="423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0" y="1332153"/>
            <a:ext cx="1371600" cy="2797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# of Jobs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02048858"/>
              </p:ext>
            </p:extLst>
          </p:nvPr>
        </p:nvGraphicFramePr>
        <p:xfrm>
          <a:off x="0" y="1255164"/>
          <a:ext cx="9144000" cy="423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</a:t>
            </a:r>
            <a:endParaRPr lang="en-US" dirty="0"/>
          </a:p>
        </p:txBody>
      </p:sp>
      <p:sp>
        <p:nvSpPr>
          <p:cNvPr id="6" name="TextBox 1"/>
          <p:cNvSpPr txBox="1"/>
          <p:nvPr/>
        </p:nvSpPr>
        <p:spPr>
          <a:xfrm>
            <a:off x="11820" y="1302482"/>
            <a:ext cx="1371600" cy="2797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# of Jobs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Overnight Visitation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55639" y="2675358"/>
            <a:ext cx="1762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4.5M</a:t>
            </a:r>
            <a:endParaRPr lang="en-US" sz="4400" b="1" dirty="0"/>
          </a:p>
        </p:txBody>
      </p:sp>
      <p:sp>
        <p:nvSpPr>
          <p:cNvPr id="9" name="Down Arrow 8"/>
          <p:cNvSpPr/>
          <p:nvPr/>
        </p:nvSpPr>
        <p:spPr>
          <a:xfrm rot="16200000">
            <a:off x="4202935" y="2586530"/>
            <a:ext cx="738130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94596" y="2671879"/>
            <a:ext cx="2916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4.6M</a:t>
            </a:r>
            <a:endParaRPr 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88174" y="233557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03963" y="232098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5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768822"/>
            <a:ext cx="7772400" cy="737001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012961"/>
              </p:ext>
            </p:extLst>
          </p:nvPr>
        </p:nvGraphicFramePr>
        <p:xfrm>
          <a:off x="0" y="1505824"/>
          <a:ext cx="9144000" cy="465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236" y="6378766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Bureau of Labor Statistics, QCEW, 2016 Q3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472" y="150582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# of Jobs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 Glance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1344184" y="4098745"/>
            <a:ext cx="3571875" cy="2341796"/>
          </a:xfrm>
        </p:spPr>
        <p:txBody>
          <a:bodyPr/>
          <a:lstStyle/>
          <a:p>
            <a:pPr algn="ctr"/>
            <a:r>
              <a:rPr lang="en-US" sz="2000" dirty="0" smtClean="0"/>
              <a:t>Earnings</a:t>
            </a:r>
            <a:endParaRPr lang="en-US" sz="2000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1177636" y="1888214"/>
            <a:ext cx="3571875" cy="2341796"/>
          </a:xfrm>
        </p:spPr>
        <p:txBody>
          <a:bodyPr/>
          <a:lstStyle/>
          <a:p>
            <a:pPr algn="ctr"/>
            <a:r>
              <a:rPr lang="en-US" sz="2000" dirty="0" smtClean="0"/>
              <a:t>Direct Travel Spending</a:t>
            </a:r>
            <a:endParaRPr lang="en-US" sz="20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2"/>
          </p:nvPr>
        </p:nvSpPr>
        <p:spPr>
          <a:xfrm>
            <a:off x="4132501" y="1928445"/>
            <a:ext cx="3571875" cy="2341563"/>
          </a:xfrm>
        </p:spPr>
        <p:txBody>
          <a:bodyPr/>
          <a:lstStyle/>
          <a:p>
            <a:pPr algn="ctr"/>
            <a:r>
              <a:rPr lang="en-US" sz="2000" dirty="0" smtClean="0"/>
              <a:t>Employment</a:t>
            </a:r>
            <a:endParaRPr lang="en-US" sz="2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2"/>
          </p:nvPr>
        </p:nvSpPr>
        <p:spPr>
          <a:xfrm>
            <a:off x="4132501" y="4098745"/>
            <a:ext cx="3571875" cy="2341563"/>
          </a:xfrm>
        </p:spPr>
        <p:txBody>
          <a:bodyPr/>
          <a:lstStyle/>
          <a:p>
            <a:pPr algn="ctr"/>
            <a:r>
              <a:rPr lang="en-US" sz="2000" dirty="0" smtClean="0"/>
              <a:t>Local Taxes</a:t>
            </a:r>
            <a:endParaRPr lang="en-US" sz="2000" dirty="0"/>
          </a:p>
        </p:txBody>
      </p:sp>
      <p:sp>
        <p:nvSpPr>
          <p:cNvPr id="14" name="Up Arrow 13"/>
          <p:cNvSpPr/>
          <p:nvPr/>
        </p:nvSpPr>
        <p:spPr>
          <a:xfrm>
            <a:off x="1993681" y="2320006"/>
            <a:ext cx="790575" cy="853183"/>
          </a:xfrm>
          <a:prstGeom prst="upArrow">
            <a:avLst/>
          </a:prstGeom>
          <a:solidFill>
            <a:srgbClr val="007A37"/>
          </a:solidFill>
          <a:ln>
            <a:solidFill>
              <a:srgbClr val="007A3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06851" y="2413710"/>
            <a:ext cx="1380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3.5%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15861" y="3233504"/>
            <a:ext cx="149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718C"/>
                </a:solidFill>
              </a:rPr>
              <a:t>$2,803M</a:t>
            </a:r>
          </a:p>
        </p:txBody>
      </p:sp>
      <p:sp>
        <p:nvSpPr>
          <p:cNvPr id="17" name="Up Arrow 16"/>
          <p:cNvSpPr/>
          <p:nvPr/>
        </p:nvSpPr>
        <p:spPr>
          <a:xfrm>
            <a:off x="4939372" y="2360672"/>
            <a:ext cx="790575" cy="853183"/>
          </a:xfrm>
          <a:prstGeom prst="upArrow">
            <a:avLst/>
          </a:prstGeom>
          <a:solidFill>
            <a:srgbClr val="007A37"/>
          </a:solidFill>
          <a:ln>
            <a:solidFill>
              <a:srgbClr val="007A3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52542" y="2443327"/>
            <a:ext cx="1380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3.4%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2608" y="3263121"/>
            <a:ext cx="202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F718C"/>
                </a:solidFill>
              </a:rPr>
              <a:t>25,220 Jobs</a:t>
            </a:r>
            <a:endParaRPr lang="en-US" sz="2400" b="1" dirty="0">
              <a:solidFill>
                <a:srgbClr val="2F718C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2060761" y="4589888"/>
            <a:ext cx="790575" cy="853183"/>
          </a:xfrm>
          <a:prstGeom prst="upArrow">
            <a:avLst/>
          </a:prstGeom>
          <a:solidFill>
            <a:srgbClr val="007A37"/>
          </a:solidFill>
          <a:ln>
            <a:solidFill>
              <a:srgbClr val="007A3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73931" y="4672543"/>
            <a:ext cx="1380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6.8%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91934" y="5492337"/>
            <a:ext cx="149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F718C"/>
                </a:solidFill>
              </a:rPr>
              <a:t>$1,187M</a:t>
            </a:r>
            <a:endParaRPr lang="en-US" sz="2400" b="1" dirty="0">
              <a:solidFill>
                <a:srgbClr val="2F718C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4969114" y="4625604"/>
            <a:ext cx="790575" cy="853183"/>
          </a:xfrm>
          <a:prstGeom prst="upArrow">
            <a:avLst/>
          </a:prstGeom>
          <a:solidFill>
            <a:srgbClr val="007A37"/>
          </a:solidFill>
          <a:ln>
            <a:solidFill>
              <a:srgbClr val="007A3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82284" y="4708259"/>
            <a:ext cx="1380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5.5%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0287" y="5528053"/>
            <a:ext cx="149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F718C"/>
                </a:solidFill>
              </a:rPr>
              <a:t>$115M</a:t>
            </a:r>
            <a:endParaRPr lang="en-US" sz="2400" b="1" dirty="0">
              <a:solidFill>
                <a:srgbClr val="2F718C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4036103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000" y="1731053"/>
            <a:ext cx="0" cy="51269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49301" y="743859"/>
            <a:ext cx="7772400" cy="810701"/>
          </a:xfrm>
        </p:spPr>
        <p:txBody>
          <a:bodyPr/>
          <a:lstStyle/>
          <a:p>
            <a:r>
              <a:rPr lang="en-US" dirty="0" smtClean="0"/>
              <a:t> Monterey County Travel Impacts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53262" y="930876"/>
            <a:ext cx="4739051" cy="639762"/>
          </a:xfrm>
        </p:spPr>
        <p:txBody>
          <a:bodyPr/>
          <a:lstStyle/>
          <a:p>
            <a:pPr algn="ctr"/>
            <a:r>
              <a:rPr lang="en-US" dirty="0" smtClean="0"/>
              <a:t>Dean </a:t>
            </a:r>
            <a:r>
              <a:rPr lang="en-US" dirty="0" err="1" smtClean="0"/>
              <a:t>Runyan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5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a dive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Travel Impacts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74941812"/>
              </p:ext>
            </p:extLst>
          </p:nvPr>
        </p:nvGraphicFramePr>
        <p:xfrm>
          <a:off x="36513" y="1332153"/>
          <a:ext cx="9144000" cy="405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376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126282912"/>
              </p:ext>
            </p:extLst>
          </p:nvPr>
        </p:nvGraphicFramePr>
        <p:xfrm>
          <a:off x="0" y="1186556"/>
          <a:ext cx="9144000" cy="429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Travel Impacts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22453496"/>
              </p:ext>
            </p:extLst>
          </p:nvPr>
        </p:nvGraphicFramePr>
        <p:xfrm>
          <a:off x="0" y="1293016"/>
          <a:ext cx="9144000" cy="428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325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11722886"/>
              </p:ext>
            </p:extLst>
          </p:nvPr>
        </p:nvGraphicFramePr>
        <p:xfrm>
          <a:off x="0" y="1332153"/>
          <a:ext cx="9144000" cy="428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00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cover/>
      </p:transition>
    </mc:Choice>
    <mc:Fallback xmlns="">
      <p:transition>
        <p:cover/>
      </p:transition>
    </mc:Fallback>
  </mc:AlternateContent>
</p:sld>
</file>

<file path=ppt/theme/theme1.xml><?xml version="1.0" encoding="utf-8"?>
<a:theme xmlns:a="http://schemas.openxmlformats.org/drawingml/2006/main" name="Presentation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Presentation1.thmx</Template>
  <TotalTime>9246</TotalTime>
  <Words>171</Words>
  <Application>Microsoft Office PowerPoint</Application>
  <PresentationFormat>On-screen Show (4:3)</PresentationFormat>
  <Paragraphs>76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Presentation1</vt:lpstr>
      <vt:lpstr>2_Custom Design</vt:lpstr>
      <vt:lpstr>Custom Design</vt:lpstr>
      <vt:lpstr>1_Custom Design</vt:lpstr>
      <vt:lpstr>3_Custom Design</vt:lpstr>
      <vt:lpstr>4_Custom Design</vt:lpstr>
      <vt:lpstr>Monterey County Travel Impacts </vt:lpstr>
      <vt:lpstr>Context</vt:lpstr>
      <vt:lpstr>At a Glance</vt:lpstr>
      <vt:lpstr> Monterey County Travel Impacts</vt:lpstr>
      <vt:lpstr>Let’s take a dive</vt:lpstr>
      <vt:lpstr>Direct Travel Impacts</vt:lpstr>
      <vt:lpstr>Direct Travel Impacts</vt:lpstr>
      <vt:lpstr>Earnings</vt:lpstr>
      <vt:lpstr>Earnings</vt:lpstr>
      <vt:lpstr>Local Taxes</vt:lpstr>
      <vt:lpstr>Local Taxes</vt:lpstr>
      <vt:lpstr>Employment</vt:lpstr>
      <vt:lpstr>Employment</vt:lpstr>
      <vt:lpstr>Metrics of Interest</vt:lpstr>
      <vt:lpstr>Annual Overnight Visitation</vt:lpstr>
    </vt:vector>
  </TitlesOfParts>
  <Company>Monterey County Convention and Vistors Bureau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Harmon</dc:creator>
  <cp:lastModifiedBy>Robert Row</cp:lastModifiedBy>
  <cp:revision>1057</cp:revision>
  <cp:lastPrinted>2017-01-23T21:18:40Z</cp:lastPrinted>
  <dcterms:created xsi:type="dcterms:W3CDTF">2014-12-23T21:34:33Z</dcterms:created>
  <dcterms:modified xsi:type="dcterms:W3CDTF">2017-09-26T18:56:06Z</dcterms:modified>
</cp:coreProperties>
</file>