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9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0" r:id="rId6"/>
    <p:sldMasterId id="2147483687" r:id="rId7"/>
    <p:sldMasterId id="2147483695" r:id="rId8"/>
  </p:sldMasterIdLst>
  <p:notesMasterIdLst>
    <p:notesMasterId r:id="rId42"/>
  </p:notesMasterIdLst>
  <p:sldIdLst>
    <p:sldId id="257" r:id="rId9"/>
    <p:sldId id="2842" r:id="rId10"/>
    <p:sldId id="2892" r:id="rId11"/>
    <p:sldId id="2885" r:id="rId12"/>
    <p:sldId id="2886" r:id="rId13"/>
    <p:sldId id="2887" r:id="rId14"/>
    <p:sldId id="263" r:id="rId15"/>
    <p:sldId id="374" r:id="rId16"/>
    <p:sldId id="2890" r:id="rId17"/>
    <p:sldId id="2894" r:id="rId18"/>
    <p:sldId id="2899" r:id="rId19"/>
    <p:sldId id="2900" r:id="rId20"/>
    <p:sldId id="560" r:id="rId21"/>
    <p:sldId id="298" r:id="rId22"/>
    <p:sldId id="563" r:id="rId23"/>
    <p:sldId id="565" r:id="rId24"/>
    <p:sldId id="564" r:id="rId25"/>
    <p:sldId id="566" r:id="rId26"/>
    <p:sldId id="567" r:id="rId27"/>
    <p:sldId id="568" r:id="rId28"/>
    <p:sldId id="2906" r:id="rId29"/>
    <p:sldId id="2903" r:id="rId30"/>
    <p:sldId id="2904" r:id="rId31"/>
    <p:sldId id="2893" r:id="rId32"/>
    <p:sldId id="2874" r:id="rId33"/>
    <p:sldId id="2901" r:id="rId34"/>
    <p:sldId id="2905" r:id="rId35"/>
    <p:sldId id="2902" r:id="rId36"/>
    <p:sldId id="2908" r:id="rId37"/>
    <p:sldId id="2897" r:id="rId38"/>
    <p:sldId id="2909" r:id="rId39"/>
    <p:sldId id="2895" r:id="rId40"/>
    <p:sldId id="2907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5664" userDrawn="1">
          <p15:clr>
            <a:srgbClr val="A4A3A4"/>
          </p15:clr>
        </p15:guide>
        <p15:guide id="8" pos="7440" userDrawn="1">
          <p15:clr>
            <a:srgbClr val="A4A3A4"/>
          </p15:clr>
        </p15:guide>
        <p15:guide id="9" pos="2016" userDrawn="1">
          <p15:clr>
            <a:srgbClr val="A4A3A4"/>
          </p15:clr>
        </p15:guide>
        <p15:guide id="10" orient="horz" pos="4128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  <p15:guide id="12" orient="horz" pos="3168" userDrawn="1">
          <p15:clr>
            <a:srgbClr val="A4A3A4"/>
          </p15:clr>
        </p15:guide>
        <p15:guide id="13" orient="horz" pos="1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Stanford" initials="SS" lastIdx="9" clrIdx="0">
    <p:extLst>
      <p:ext uri="{19B8F6BF-5375-455C-9EA6-DF929625EA0E}">
        <p15:presenceInfo xmlns:p15="http://schemas.microsoft.com/office/powerpoint/2012/main" userId="S::steve.stanford@comalisd.org::36056d97-d6a7-4398-ad4b-3ed91713ba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E3DD0-0BB6-449E-B480-0B8DF8DAA496}" v="59" dt="2021-02-08T21:15:3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3" y="115"/>
      </p:cViewPr>
      <p:guideLst>
        <p:guide orient="horz" pos="192"/>
        <p:guide pos="240"/>
        <p:guide pos="3840"/>
        <p:guide pos="5664"/>
        <p:guide pos="7440"/>
        <p:guide pos="2016"/>
        <p:guide orient="horz" pos="4128"/>
        <p:guide orient="horz" pos="2160"/>
        <p:guide orient="horz" pos="3168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55:02.487" idx="9">
    <p:pos x="10" y="10"/>
    <p:text>Can we do a collage of photos?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1E3CD0-89A7-BB47-9E90-0BBD7A8C402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3629C9-FA54-BE4C-B4E4-77097E62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Ainsley Edwards, 5</a:t>
            </a:r>
            <a:r>
              <a:rPr lang="en-US" baseline="30000"/>
              <a:t>th</a:t>
            </a:r>
            <a:r>
              <a:rPr lang="en-US"/>
              <a:t> Grade GRES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629C9-FA54-BE4C-B4E4-77097E628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Marisol Lopez the Child Nutrition Manager at CHS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8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Jennifer Booth, Canyon HS, teaches Health Science classes.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3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4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</a:rPr>
              <a:t>Mason McClellan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629C9-FA54-BE4C-B4E4-77097E628B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ISES Vanessa Sloan –Music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3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DFW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6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NOTES:</a:t>
            </a:r>
            <a:endParaRPr lang="en-US"/>
          </a:p>
          <a:p>
            <a:r>
              <a:rPr lang="en-US" b="1"/>
              <a:t>Subtracted-</a:t>
            </a:r>
            <a:r>
              <a:rPr lang="en-US"/>
              <a:t> Ammann Ranch 98 T/F, Chapel Creek 648 T/F, Overlook at Creekside 10 T/F, Oak Creek Estates 6 T/F, Spring Valley 6 F/T, ZCE-Belle Oaks Ranch 18 F/T,</a:t>
            </a:r>
          </a:p>
          <a:p>
            <a:r>
              <a:rPr lang="en-US" b="1"/>
              <a:t>Added-</a:t>
            </a:r>
            <a:r>
              <a:rPr lang="en-US"/>
              <a:t> Canyon Springs- added 12 VDL/T; Copper Canyon 77 F/T, Garden Ridge 23 VDL, </a:t>
            </a:r>
            <a:r>
              <a:rPr lang="en-US" err="1"/>
              <a:t>Gruene</a:t>
            </a:r>
            <a:r>
              <a:rPr lang="en-US"/>
              <a:t>/Vineyard 13 VDL, Deer Crest 149 T/F, Meyer Ranch 4 T/F, Wasser Ranch 5F/T, </a:t>
            </a:r>
            <a:r>
              <a:rPr lang="en-US" err="1"/>
              <a:t>Weltner</a:t>
            </a:r>
            <a:r>
              <a:rPr lang="en-US"/>
              <a:t> Farms 24 T/F, ZCE-</a:t>
            </a:r>
            <a:r>
              <a:rPr lang="en-US" err="1"/>
              <a:t>Havenwood</a:t>
            </a:r>
            <a:r>
              <a:rPr lang="en-US"/>
              <a:t> @ Hunter’s Crossing- 31F/T, ZCE-Lantana Ridge 9 F/T, ZCE-Mystic Shores 38 F/T, ZCE-River Chase 55 F/T, ZCE-</a:t>
            </a:r>
            <a:r>
              <a:rPr lang="en-US" err="1"/>
              <a:t>Timberwood</a:t>
            </a:r>
            <a:r>
              <a:rPr lang="en-US"/>
              <a:t> Park 76 T/F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7B599-B378-4F0D-8D0C-E254FC9F6A1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0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remaining classroom capacity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629C9-FA54-BE4C-B4E4-77097E628B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2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59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ISES Vanessa Sloan –Music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6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ISES Vanessa Sloan –Music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5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Maria  Head Custodian at Support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6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Janice Womack, Bus Driver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29C9-FA54-BE4C-B4E4-77097E628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27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E26A-A910-2B4F-AA98-3692C69AB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413B7-6CC9-FC40-B836-CAFCA95A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E1ABB-BF56-A248-A7CE-28AD8088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B7DD4-9AE8-5C4A-AE03-5A816E5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5A7E-0F67-8741-B937-F0485E93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605C-813E-4545-B8BF-65B693AF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42A8E-35F1-DF4B-A601-9FB7D3598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C4E9-2BC0-BE41-AB31-3FA0BA40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666D-DBA6-8B44-8E3F-C7F27E2D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22B2-3790-7E47-85DA-94482F5F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214A3-ABE2-0A4C-81B7-F00290D78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265DF-C888-BE42-A7E8-B693EFEB1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58677-DA71-234B-8A58-A77FA2BE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934A-0361-7E4C-B128-DD2E6495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C4F7-3987-134F-A60C-39D027F1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D7A5B-4071-2341-9C1A-E52A4535E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9"/>
          <a:stretch>
            <a:fillRect/>
          </a:stretch>
        </p:blipFill>
        <p:spPr bwMode="auto">
          <a:xfrm>
            <a:off x="1246982" y="2660650"/>
            <a:ext cx="4950619" cy="26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D34C9-DB50-DC43-A7A1-C6B58E69F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4582" cy="28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621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5BB6-50CB-467D-A1C2-90D026FB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F8BAA-1DE3-4D62-A207-74BCA9628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0F3D517-0882-469F-9B7F-C444A999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225" y="1219200"/>
            <a:ext cx="3016250" cy="1450975"/>
          </a:xfrm>
        </p:spPr>
        <p:txBody>
          <a:bodyPr/>
          <a:lstStyle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27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FA1A-2FC7-4DD5-B9B1-34BD32976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DECD-1F73-4C6D-8DD2-E71544393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F254-0CEA-4DEA-8CD1-E9FE1FE6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5183-018C-4475-BE8A-F9ED35B8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2E7E-CEFA-4B4F-9DA0-A2DF7737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DC2C-CDD8-4320-B0B8-E3ABA320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5075-BCF5-4EE7-8E4E-DC3072AE5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1A74-C8B7-4CBD-99F5-1A24687A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FEE8-D210-4EAC-8572-1AEE20F2F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18ABC-EF05-49A9-96BA-6CBCC54CE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2E8A-4A6E-49DD-9A25-E8DACC47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07716-4187-4308-B77A-C5124E95F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B46B-598F-4571-9F28-AA1B3F4B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5C080-06BC-4B10-9497-B3DDF3F0F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F50A6A-9C11-4C99-AF7A-6AD2B7566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225" y="1219200"/>
            <a:ext cx="3016250" cy="1450975"/>
          </a:xfrm>
        </p:spPr>
        <p:txBody>
          <a:bodyPr/>
          <a:lstStyle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49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6C-E395-BD48-9A7F-8F91C7ED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06E5-2BC3-0D42-9A0F-569C5B3F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73913-8F36-8C48-95C7-9DCD4FBD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05A0-1A83-F44B-9C29-AC0C38E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C25D-B70E-D444-BB54-48628623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DECD-1F73-4C6D-8DD2-E71544393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F254-0CEA-4DEA-8CD1-E9FE1FE6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5183-018C-4475-BE8A-F9ED35B8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2E7E-CEFA-4B4F-9DA0-A2DF7737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DC2C-CDD8-4320-B0B8-E3ABA320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5075-BCF5-4EE7-8E4E-DC3072AE5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77CB-286B-49E6-8A64-9A929E6A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7848-AFE3-4A58-8EFE-E533BC439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35CAA-7D0F-4FCC-89EE-126BD41CA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AF36A-B1F8-43EB-B701-D662B55A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3AFB5-E37F-498F-8D65-9B2F7D18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2FA96-47E4-4E7C-A84B-890F884F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2E8A-4A6E-49DD-9A25-E8DACC47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B9681-BB83-43E9-9191-561915A2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F2E12-3E1D-4328-B893-18C5CE4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E7E59-111B-4D7D-A727-D7F55690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405E5-AED0-4BBF-A65E-4D45DD68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44BD3-8310-47B4-A5D7-0EB88563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5332F-42A6-494F-B179-075E72E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291-590A-4B6E-81C4-337D3983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F7CEE-70C0-4147-820C-27F004A72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7FD61F8-467E-4038-9535-0797150BC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225" y="1219200"/>
            <a:ext cx="3016250" cy="1450975"/>
          </a:xfrm>
        </p:spPr>
        <p:txBody>
          <a:bodyPr/>
          <a:lstStyle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45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DECD-1F73-4C6D-8DD2-E71544393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F254-0CEA-4DEA-8CD1-E9FE1FE6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5183-018C-4475-BE8A-F9ED35B8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2E7E-CEFA-4B4F-9DA0-A2DF7737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DC2C-CDD8-4320-B0B8-E3ABA320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5075-BCF5-4EE7-8E4E-DC3072AE5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1A74-C8B7-4CBD-99F5-1A24687A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FEE8-D210-4EAC-8572-1AEE20F2F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18ABC-EF05-49A9-96BA-6CBCC54CE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77CB-286B-49E6-8A64-9A929E6A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7848-AFE3-4A58-8EFE-E533BC439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35CAA-7D0F-4FCC-89EE-126BD41CA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D487E-B00F-43C4-8FD7-08A76B7C3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E948-3FCD-FC4E-B124-89B08E32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05C4D-413A-7E4F-AC02-6C2B56E17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DB894-AFE5-904E-9E67-133CF258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9BEF9-B1F3-1845-94DF-4D6D928B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A9D5B-938D-144F-B012-A2392E8D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8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2E8A-4A6E-49DD-9A25-E8DACC47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BADF-2D1C-4CE7-8889-75ABA6519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42488-1A36-4BD2-A7BE-F35058781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CAB2A9-B0A3-574D-8053-4CBEB13580AD}"/>
              </a:ext>
            </a:extLst>
          </p:cNvPr>
          <p:cNvCxnSpPr/>
          <p:nvPr userDrawn="1"/>
        </p:nvCxnSpPr>
        <p:spPr>
          <a:xfrm>
            <a:off x="733237" y="879475"/>
            <a:ext cx="1072552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D834F75-7671-F540-B693-B42B8C8D9E62}"/>
              </a:ext>
            </a:extLst>
          </p:cNvPr>
          <p:cNvSpPr/>
          <p:nvPr userDrawn="1"/>
        </p:nvSpPr>
        <p:spPr>
          <a:xfrm>
            <a:off x="10792587" y="718550"/>
            <a:ext cx="316886" cy="323873"/>
          </a:xfrm>
          <a:prstGeom prst="ellipse">
            <a:avLst/>
          </a:prstGeom>
          <a:solidFill>
            <a:srgbClr val="FF0000"/>
          </a:solid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25638-B81F-3A42-965A-43174FEF8B22}"/>
              </a:ext>
            </a:extLst>
          </p:cNvPr>
          <p:cNvSpPr/>
          <p:nvPr userDrawn="1"/>
        </p:nvSpPr>
        <p:spPr>
          <a:xfrm>
            <a:off x="0" y="6621818"/>
            <a:ext cx="12192000" cy="230319"/>
          </a:xfrm>
          <a:prstGeom prst="rect">
            <a:avLst/>
          </a:prstGeom>
          <a:solidFill>
            <a:srgbClr val="2858A5"/>
          </a:solidFill>
          <a:ln w="130175" cap="flat">
            <a:solidFill>
              <a:srgbClr val="2858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B1EDC-2359-174A-9289-509A859CD3D5}"/>
              </a:ext>
            </a:extLst>
          </p:cNvPr>
          <p:cNvSpPr txBox="1"/>
          <p:nvPr userDrawn="1"/>
        </p:nvSpPr>
        <p:spPr>
          <a:xfrm>
            <a:off x="8631116" y="6464122"/>
            <a:ext cx="3408400" cy="377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r" eaLnBrk="1" fontAlgn="auto">
              <a:spcBef>
                <a:spcPts val="150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Comal</a:t>
            </a:r>
            <a:r>
              <a:rPr lang="en-US" sz="1200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 Independent School District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42370A-E5B8-434D-8219-B3B6212C2916}"/>
              </a:ext>
            </a:extLst>
          </p:cNvPr>
          <p:cNvSpPr txBox="1">
            <a:spLocks/>
          </p:cNvSpPr>
          <p:nvPr userDrawn="1"/>
        </p:nvSpPr>
        <p:spPr>
          <a:xfrm>
            <a:off x="10699750" y="677069"/>
            <a:ext cx="502444" cy="419100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1pPr>
            <a:lvl2pPr marL="4572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2pPr>
            <a:lvl3pPr marL="9144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3pPr>
            <a:lvl4pPr marL="13716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4pPr>
            <a:lvl5pPr marL="18288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5pPr>
            <a:lvl6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6pPr>
            <a:lvl7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7pPr>
            <a:lvl8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8pPr>
            <a:lvl9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9pPr>
          </a:lstStyle>
          <a:p>
            <a:pPr eaLnBrk="1" hangingPunct="1">
              <a:defRPr/>
            </a:pPr>
            <a:fld id="{2D23BE67-CCD1-9F45-94BE-5B179383D7D8}" type="slidenum">
              <a:rPr lang="en-US" altLang="en-US" sz="1400" smtClean="0">
                <a:solidFill>
                  <a:schemeClr val="bg1"/>
                </a:solidFill>
                <a:latin typeface="Avenir Medium" panose="02000503020000020003" pitchFamily="2" charset="0"/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AEF4D4-52BA-2B47-81DF-ED12B0E030DB}"/>
              </a:ext>
            </a:extLst>
          </p:cNvPr>
          <p:cNvCxnSpPr>
            <a:cxnSpLocks/>
          </p:cNvCxnSpPr>
          <p:nvPr userDrawn="1"/>
        </p:nvCxnSpPr>
        <p:spPr>
          <a:xfrm>
            <a:off x="-36095" y="6565900"/>
            <a:ext cx="12440653" cy="0"/>
          </a:xfrm>
          <a:prstGeom prst="line">
            <a:avLst/>
          </a:prstGeom>
          <a:noFill/>
          <a:ln w="889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31659" y="354263"/>
            <a:ext cx="10732651" cy="3677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90000"/>
                    <a:lumOff val="10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838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9FFEC2-85DC-4246-875F-C4A9305D60AE}"/>
              </a:ext>
            </a:extLst>
          </p:cNvPr>
          <p:cNvCxnSpPr/>
          <p:nvPr userDrawn="1"/>
        </p:nvCxnSpPr>
        <p:spPr>
          <a:xfrm>
            <a:off x="733237" y="879475"/>
            <a:ext cx="1072552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8E15DFB-7E69-8F49-B1BB-363E558776C0}"/>
              </a:ext>
            </a:extLst>
          </p:cNvPr>
          <p:cNvSpPr/>
          <p:nvPr userDrawn="1"/>
        </p:nvSpPr>
        <p:spPr>
          <a:xfrm>
            <a:off x="10792587" y="718550"/>
            <a:ext cx="316886" cy="323873"/>
          </a:xfrm>
          <a:prstGeom prst="ellipse">
            <a:avLst/>
          </a:prstGeom>
          <a:solidFill>
            <a:srgbClr val="FF0000"/>
          </a:solid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D53FA0-2642-5E43-930E-EC8BEBD60375}"/>
              </a:ext>
            </a:extLst>
          </p:cNvPr>
          <p:cNvSpPr txBox="1">
            <a:spLocks/>
          </p:cNvSpPr>
          <p:nvPr userDrawn="1"/>
        </p:nvSpPr>
        <p:spPr>
          <a:xfrm>
            <a:off x="10699750" y="677069"/>
            <a:ext cx="502444" cy="419100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1pPr>
            <a:lvl2pPr marL="4572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2pPr>
            <a:lvl3pPr marL="9144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3pPr>
            <a:lvl4pPr marL="13716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4pPr>
            <a:lvl5pPr marL="18288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5pPr>
            <a:lvl6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6pPr>
            <a:lvl7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7pPr>
            <a:lvl8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8pPr>
            <a:lvl9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9pPr>
          </a:lstStyle>
          <a:p>
            <a:pPr eaLnBrk="1" hangingPunct="1">
              <a:defRPr/>
            </a:pPr>
            <a:fld id="{344A23A8-D023-8747-BEFC-CA46A22208E5}" type="slidenum">
              <a:rPr lang="en-US" altLang="en-US" sz="1400" smtClean="0">
                <a:solidFill>
                  <a:schemeClr val="bg1"/>
                </a:solidFill>
                <a:latin typeface="Avenir Medium" panose="02000503020000020003" pitchFamily="2" charset="0"/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0A945-4D1B-7E46-BE1D-B1C43090BC8C}"/>
              </a:ext>
            </a:extLst>
          </p:cNvPr>
          <p:cNvSpPr/>
          <p:nvPr userDrawn="1"/>
        </p:nvSpPr>
        <p:spPr>
          <a:xfrm>
            <a:off x="0" y="6621818"/>
            <a:ext cx="12192000" cy="230319"/>
          </a:xfrm>
          <a:prstGeom prst="rect">
            <a:avLst/>
          </a:prstGeom>
          <a:solidFill>
            <a:srgbClr val="2858A5"/>
          </a:solidFill>
          <a:ln w="130175" cap="flat">
            <a:solidFill>
              <a:srgbClr val="2858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73745-1CD8-8E4A-A807-75402C4CA2F9}"/>
              </a:ext>
            </a:extLst>
          </p:cNvPr>
          <p:cNvSpPr txBox="1"/>
          <p:nvPr userDrawn="1"/>
        </p:nvSpPr>
        <p:spPr>
          <a:xfrm>
            <a:off x="8631116" y="6464122"/>
            <a:ext cx="3408400" cy="377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r" eaLnBrk="1" fontAlgn="auto">
              <a:spcBef>
                <a:spcPts val="150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Comal</a:t>
            </a:r>
            <a:r>
              <a:rPr lang="en-US" sz="1200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 Independent School District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C2B14B-DC7D-5940-A6A4-945F636D381B}"/>
              </a:ext>
            </a:extLst>
          </p:cNvPr>
          <p:cNvCxnSpPr>
            <a:cxnSpLocks/>
          </p:cNvCxnSpPr>
          <p:nvPr userDrawn="1"/>
        </p:nvCxnSpPr>
        <p:spPr>
          <a:xfrm>
            <a:off x="-36095" y="6565900"/>
            <a:ext cx="12440653" cy="0"/>
          </a:xfrm>
          <a:prstGeom prst="line">
            <a:avLst/>
          </a:prstGeom>
          <a:noFill/>
          <a:ln w="889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731659" y="4070802"/>
            <a:ext cx="2231349" cy="20038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US" noProof="0">
              <a:sym typeface="Avenir Book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731659" y="1354804"/>
            <a:ext cx="2231349" cy="20038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en-US" noProof="0">
              <a:sym typeface="Avenir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31659" y="354263"/>
            <a:ext cx="10732651" cy="3677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90000"/>
                    <a:lumOff val="10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35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22ABAA-F382-B348-8393-39FFC0B09DC4}"/>
              </a:ext>
            </a:extLst>
          </p:cNvPr>
          <p:cNvCxnSpPr/>
          <p:nvPr userDrawn="1"/>
        </p:nvCxnSpPr>
        <p:spPr>
          <a:xfrm>
            <a:off x="733237" y="879475"/>
            <a:ext cx="1072552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0A71B02-5218-C24B-9A43-FC7359564AC8}"/>
              </a:ext>
            </a:extLst>
          </p:cNvPr>
          <p:cNvSpPr/>
          <p:nvPr userDrawn="1"/>
        </p:nvSpPr>
        <p:spPr>
          <a:xfrm>
            <a:off x="10792587" y="718550"/>
            <a:ext cx="316886" cy="323873"/>
          </a:xfrm>
          <a:prstGeom prst="ellipse">
            <a:avLst/>
          </a:prstGeom>
          <a:solidFill>
            <a:srgbClr val="FF0000"/>
          </a:solid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9760-4649-5D48-AC21-51742584F15E}"/>
              </a:ext>
            </a:extLst>
          </p:cNvPr>
          <p:cNvSpPr txBox="1">
            <a:spLocks/>
          </p:cNvSpPr>
          <p:nvPr userDrawn="1"/>
        </p:nvSpPr>
        <p:spPr>
          <a:xfrm>
            <a:off x="10699750" y="677069"/>
            <a:ext cx="502444" cy="419100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1pPr>
            <a:lvl2pPr marL="4572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2pPr>
            <a:lvl3pPr marL="9144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3pPr>
            <a:lvl4pPr marL="13716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4pPr>
            <a:lvl5pPr marL="18288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5pPr>
            <a:lvl6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6pPr>
            <a:lvl7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7pPr>
            <a:lvl8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8pPr>
            <a:lvl9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9pPr>
          </a:lstStyle>
          <a:p>
            <a:pPr eaLnBrk="1" hangingPunct="1">
              <a:defRPr/>
            </a:pPr>
            <a:fld id="{67D62CB3-206F-1A45-9846-642DFECFB048}" type="slidenum">
              <a:rPr lang="en-US" altLang="en-US" sz="1400" smtClean="0">
                <a:solidFill>
                  <a:schemeClr val="bg1"/>
                </a:solidFill>
                <a:latin typeface="Avenir Medium" panose="02000503020000020003" pitchFamily="2" charset="0"/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4802034" y="2338318"/>
            <a:ext cx="2587933" cy="2587933"/>
          </a:xfrm>
          <a:custGeom>
            <a:avLst/>
            <a:gdLst>
              <a:gd name="connsiteX0" fmla="*/ 2587933 w 5175866"/>
              <a:gd name="connsiteY0" fmla="*/ 0 h 5175866"/>
              <a:gd name="connsiteX1" fmla="*/ 5175866 w 5175866"/>
              <a:gd name="connsiteY1" fmla="*/ 2587933 h 5175866"/>
              <a:gd name="connsiteX2" fmla="*/ 2587933 w 5175866"/>
              <a:gd name="connsiteY2" fmla="*/ 5175866 h 5175866"/>
              <a:gd name="connsiteX3" fmla="*/ 0 w 5175866"/>
              <a:gd name="connsiteY3" fmla="*/ 2587933 h 5175866"/>
              <a:gd name="connsiteX4" fmla="*/ 2587933 w 5175866"/>
              <a:gd name="connsiteY4" fmla="*/ 0 h 517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5866" h="5175866">
                <a:moveTo>
                  <a:pt x="2587933" y="0"/>
                </a:moveTo>
                <a:cubicBezTo>
                  <a:pt x="4017209" y="0"/>
                  <a:pt x="5175866" y="1158657"/>
                  <a:pt x="5175866" y="2587933"/>
                </a:cubicBezTo>
                <a:cubicBezTo>
                  <a:pt x="5175866" y="4017209"/>
                  <a:pt x="4017209" y="5175866"/>
                  <a:pt x="2587933" y="5175866"/>
                </a:cubicBezTo>
                <a:cubicBezTo>
                  <a:pt x="1158657" y="5175866"/>
                  <a:pt x="0" y="4017209"/>
                  <a:pt x="0" y="2587933"/>
                </a:cubicBezTo>
                <a:cubicBezTo>
                  <a:pt x="0" y="1158657"/>
                  <a:pt x="1158657" y="0"/>
                  <a:pt x="25879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>
              <a:sym typeface="Avenir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31659" y="354263"/>
            <a:ext cx="10732651" cy="3677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90000"/>
                    <a:lumOff val="10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042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F54D71-8701-7C4C-8D5C-FF8B40ACDF47}"/>
              </a:ext>
            </a:extLst>
          </p:cNvPr>
          <p:cNvCxnSpPr/>
          <p:nvPr userDrawn="1"/>
        </p:nvCxnSpPr>
        <p:spPr>
          <a:xfrm>
            <a:off x="733237" y="879475"/>
            <a:ext cx="1072552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EFA2235-C0F9-6F43-979C-A44CEAF10939}"/>
              </a:ext>
            </a:extLst>
          </p:cNvPr>
          <p:cNvSpPr/>
          <p:nvPr userDrawn="1"/>
        </p:nvSpPr>
        <p:spPr>
          <a:xfrm>
            <a:off x="10792587" y="718550"/>
            <a:ext cx="316886" cy="323873"/>
          </a:xfrm>
          <a:prstGeom prst="ellipse">
            <a:avLst/>
          </a:prstGeom>
          <a:solidFill>
            <a:srgbClr val="FF0000"/>
          </a:solid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C3F3-FA8D-E044-9532-91AC75EBA3B9}"/>
              </a:ext>
            </a:extLst>
          </p:cNvPr>
          <p:cNvSpPr txBox="1">
            <a:spLocks/>
          </p:cNvSpPr>
          <p:nvPr userDrawn="1"/>
        </p:nvSpPr>
        <p:spPr>
          <a:xfrm>
            <a:off x="10699750" y="677069"/>
            <a:ext cx="502444" cy="419100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1pPr>
            <a:lvl2pPr marL="4572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2pPr>
            <a:lvl3pPr marL="9144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3pPr>
            <a:lvl4pPr marL="13716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4pPr>
            <a:lvl5pPr marL="18288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5pPr>
            <a:lvl6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6pPr>
            <a:lvl7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7pPr>
            <a:lvl8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8pPr>
            <a:lvl9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9pPr>
          </a:lstStyle>
          <a:p>
            <a:pPr eaLnBrk="1" hangingPunct="1">
              <a:defRPr/>
            </a:pPr>
            <a:fld id="{158B78F3-FC21-604F-985C-69BC3A862862}" type="slidenum">
              <a:rPr lang="en-US" altLang="en-US" sz="1400" smtClean="0">
                <a:solidFill>
                  <a:schemeClr val="bg1"/>
                </a:solidFill>
                <a:latin typeface="Avenir Medium" panose="02000503020000020003" pitchFamily="2" charset="0"/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31659" y="354263"/>
            <a:ext cx="10732651" cy="3677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90000"/>
                    <a:lumOff val="10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037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EA30615-08DF-6B4D-A4EF-533C57D3B2CC}"/>
              </a:ext>
            </a:extLst>
          </p:cNvPr>
          <p:cNvSpPr txBox="1">
            <a:spLocks/>
          </p:cNvSpPr>
          <p:nvPr userDrawn="1"/>
        </p:nvSpPr>
        <p:spPr>
          <a:xfrm>
            <a:off x="10699750" y="677069"/>
            <a:ext cx="502444" cy="419100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1pPr>
            <a:lvl2pPr marL="4572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2pPr>
            <a:lvl3pPr marL="9144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3pPr>
            <a:lvl4pPr marL="13716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4pPr>
            <a:lvl5pPr marL="18288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5pPr>
            <a:lvl6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6pPr>
            <a:lvl7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7pPr>
            <a:lvl8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8pPr>
            <a:lvl9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9pPr>
          </a:lstStyle>
          <a:p>
            <a:pPr eaLnBrk="1" hangingPunct="1">
              <a:defRPr/>
            </a:pPr>
            <a:fld id="{B23A2F9B-3B7E-7242-BCAD-9F9E924AFB51}" type="slidenum">
              <a:rPr lang="en-US" altLang="en-US" sz="1400" smtClean="0">
                <a:solidFill>
                  <a:schemeClr val="bg1"/>
                </a:solidFill>
                <a:latin typeface="Avenir Medium" panose="02000503020000020003" pitchFamily="2" charset="0"/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968F9-E0AE-AD46-B25B-EBAFA8756F67}"/>
              </a:ext>
            </a:extLst>
          </p:cNvPr>
          <p:cNvSpPr/>
          <p:nvPr userDrawn="1"/>
        </p:nvSpPr>
        <p:spPr>
          <a:xfrm>
            <a:off x="0" y="6621818"/>
            <a:ext cx="12192000" cy="230319"/>
          </a:xfrm>
          <a:prstGeom prst="rect">
            <a:avLst/>
          </a:prstGeom>
          <a:solidFill>
            <a:srgbClr val="2858A5"/>
          </a:solidFill>
          <a:ln w="130175" cap="flat">
            <a:solidFill>
              <a:srgbClr val="2858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CDC69-74A2-4A4E-B2C6-3BCFEE3E1CD8}"/>
              </a:ext>
            </a:extLst>
          </p:cNvPr>
          <p:cNvSpPr txBox="1"/>
          <p:nvPr userDrawn="1"/>
        </p:nvSpPr>
        <p:spPr>
          <a:xfrm>
            <a:off x="8631116" y="6464122"/>
            <a:ext cx="3408400" cy="377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r" eaLnBrk="1" fontAlgn="auto">
              <a:spcBef>
                <a:spcPts val="150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Comal</a:t>
            </a:r>
            <a:r>
              <a:rPr lang="en-US" sz="1200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 Independent School District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1B2034-5377-714D-BF84-67E6DD1A6D7B}"/>
              </a:ext>
            </a:extLst>
          </p:cNvPr>
          <p:cNvCxnSpPr>
            <a:cxnSpLocks/>
          </p:cNvCxnSpPr>
          <p:nvPr userDrawn="1"/>
        </p:nvCxnSpPr>
        <p:spPr>
          <a:xfrm>
            <a:off x="-36095" y="6565900"/>
            <a:ext cx="12440653" cy="0"/>
          </a:xfrm>
          <a:prstGeom prst="line">
            <a:avLst/>
          </a:prstGeom>
          <a:noFill/>
          <a:ln w="889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5686110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74D4F2-6BD4-B243-B4A0-786A32B4C730}"/>
              </a:ext>
            </a:extLst>
          </p:cNvPr>
          <p:cNvCxnSpPr/>
          <p:nvPr userDrawn="1"/>
        </p:nvCxnSpPr>
        <p:spPr>
          <a:xfrm>
            <a:off x="733237" y="879475"/>
            <a:ext cx="1072552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204162E-4D7A-C44C-AE80-A6017397E28F}"/>
              </a:ext>
            </a:extLst>
          </p:cNvPr>
          <p:cNvSpPr/>
          <p:nvPr userDrawn="1"/>
        </p:nvSpPr>
        <p:spPr>
          <a:xfrm>
            <a:off x="10792587" y="718550"/>
            <a:ext cx="316886" cy="323873"/>
          </a:xfrm>
          <a:prstGeom prst="ellipse">
            <a:avLst/>
          </a:prstGeom>
          <a:solidFill>
            <a:srgbClr val="FF0000"/>
          </a:solid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CE9F7A-7703-7448-BDAF-E0605512C6A7}"/>
              </a:ext>
            </a:extLst>
          </p:cNvPr>
          <p:cNvSpPr txBox="1">
            <a:spLocks/>
          </p:cNvSpPr>
          <p:nvPr userDrawn="1"/>
        </p:nvSpPr>
        <p:spPr>
          <a:xfrm>
            <a:off x="10699750" y="677069"/>
            <a:ext cx="502444" cy="419100"/>
          </a:xfrm>
          <a:prstGeom prst="rect">
            <a:avLst/>
          </a:prstGeom>
        </p:spPr>
        <p:txBody>
          <a:bodyPr anchor="ctr"/>
          <a:lstStyle>
            <a:lvl1pPr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1pPr>
            <a:lvl2pPr marL="4572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2pPr>
            <a:lvl3pPr marL="9144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3pPr>
            <a:lvl4pPr marL="13716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4pPr>
            <a:lvl5pPr marL="1828800" algn="ctr" defTabSz="457200">
              <a:spcBef>
                <a:spcPts val="3000"/>
              </a:spcBef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5pPr>
            <a:lvl6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6pPr>
            <a:lvl7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7pPr>
            <a:lvl8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8pPr>
            <a:lvl9pPr indent="914400" algn="ctr" defTabSz="457200" eaLnBrk="0" fontAlgn="base" hangingPunct="0">
              <a:spcBef>
                <a:spcPts val="3000"/>
              </a:spcBef>
              <a:spcAft>
                <a:spcPct val="0"/>
              </a:spcAft>
              <a:defRPr sz="2800">
                <a:solidFill>
                  <a:srgbClr val="A6AAA9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 Book" panose="02000503020000020003" pitchFamily="2" charset="0"/>
              </a:defRPr>
            </a:lvl9pPr>
          </a:lstStyle>
          <a:p>
            <a:pPr eaLnBrk="1" hangingPunct="1">
              <a:defRPr/>
            </a:pPr>
            <a:fld id="{190AAAEF-3F03-2A4A-83FE-70462FB6880C}" type="slidenum">
              <a:rPr lang="en-US" altLang="en-US" sz="1400" smtClean="0">
                <a:solidFill>
                  <a:schemeClr val="bg1"/>
                </a:solidFill>
                <a:latin typeface="Avenir Medium" panose="02000503020000020003" pitchFamily="2" charset="0"/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7C5618-4CDC-5A41-ADDD-7006CE9D259E}"/>
              </a:ext>
            </a:extLst>
          </p:cNvPr>
          <p:cNvSpPr/>
          <p:nvPr userDrawn="1"/>
        </p:nvSpPr>
        <p:spPr>
          <a:xfrm>
            <a:off x="0" y="6621818"/>
            <a:ext cx="12192000" cy="230319"/>
          </a:xfrm>
          <a:prstGeom prst="rect">
            <a:avLst/>
          </a:prstGeom>
          <a:solidFill>
            <a:srgbClr val="2858A5"/>
          </a:solidFill>
          <a:ln w="130175" cap="flat">
            <a:solidFill>
              <a:srgbClr val="2858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2962D-7DF9-9048-A0B7-10F9E4D08528}"/>
              </a:ext>
            </a:extLst>
          </p:cNvPr>
          <p:cNvSpPr txBox="1"/>
          <p:nvPr userDrawn="1"/>
        </p:nvSpPr>
        <p:spPr>
          <a:xfrm>
            <a:off x="8631116" y="6464122"/>
            <a:ext cx="3408400" cy="377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r" eaLnBrk="1" fontAlgn="auto">
              <a:spcBef>
                <a:spcPts val="150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Comal</a:t>
            </a:r>
            <a:r>
              <a:rPr lang="en-US" sz="1200" ker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  <a:sym typeface="Avenir Book"/>
              </a:rPr>
              <a:t> Independent School District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F0FCEF-07BD-D546-B4F8-982296709A61}"/>
              </a:ext>
            </a:extLst>
          </p:cNvPr>
          <p:cNvCxnSpPr>
            <a:cxnSpLocks/>
          </p:cNvCxnSpPr>
          <p:nvPr userDrawn="1"/>
        </p:nvCxnSpPr>
        <p:spPr>
          <a:xfrm>
            <a:off x="-36095" y="6565900"/>
            <a:ext cx="12440653" cy="0"/>
          </a:xfrm>
          <a:prstGeom prst="line">
            <a:avLst/>
          </a:prstGeom>
          <a:noFill/>
          <a:ln w="889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731659" y="1205579"/>
            <a:ext cx="10727105" cy="3689991"/>
          </a:xfrm>
          <a:prstGeom prst="rect">
            <a:avLst/>
          </a:prstGeom>
        </p:spPr>
      </p:sp>
      <p:sp>
        <p:nvSpPr>
          <p:cNvPr id="1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31659" y="354263"/>
            <a:ext cx="10732651" cy="3677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90000"/>
                    <a:lumOff val="10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4151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DFE3B-B902-5A4D-9131-8399E196CC8D}"/>
              </a:ext>
            </a:extLst>
          </p:cNvPr>
          <p:cNvSpPr/>
          <p:nvPr userDrawn="1"/>
        </p:nvSpPr>
        <p:spPr>
          <a:xfrm>
            <a:off x="0" y="2632438"/>
            <a:ext cx="12192000" cy="230319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93B3F-7ADE-554A-80BC-45A58D4E43AF}"/>
              </a:ext>
            </a:extLst>
          </p:cNvPr>
          <p:cNvSpPr/>
          <p:nvPr userDrawn="1"/>
        </p:nvSpPr>
        <p:spPr>
          <a:xfrm>
            <a:off x="-1" y="6061438"/>
            <a:ext cx="12192001" cy="2303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D5B61-CD9E-7C43-82D2-F9CFBDED7D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38" y="646113"/>
            <a:ext cx="1781969" cy="17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B71AF4-14E9-B944-A15A-18F7CE98911C}"/>
              </a:ext>
            </a:extLst>
          </p:cNvPr>
          <p:cNvSpPr/>
          <p:nvPr userDrawn="1"/>
        </p:nvSpPr>
        <p:spPr>
          <a:xfrm>
            <a:off x="497743" y="5966985"/>
            <a:ext cx="10732651" cy="2303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B0942-1974-1A40-8198-B4944D641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007" y="5119688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4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270E-52A6-6146-9EBC-A1EBB7F2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3B81-955A-AF4A-8A10-1203BF7EE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DA935-EE40-9447-B77B-1C96F6595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6FBBD-A451-F140-BF8D-06A4EDF0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D8050-E448-FA4D-8528-096E177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3AC33-5E66-424D-B4B8-8E0D0971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7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D7A5B-4071-2341-9C1A-E52A4535E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9"/>
          <a:stretch>
            <a:fillRect/>
          </a:stretch>
        </p:blipFill>
        <p:spPr bwMode="auto">
          <a:xfrm>
            <a:off x="1246983" y="2660650"/>
            <a:ext cx="4950619" cy="26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D34C9-DB50-DC43-A7A1-C6B58E69F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44582" cy="28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3023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787F-5863-0B45-B072-C4E4DDF4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4A906-C2EF-1141-B55E-0138FFE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75AC3-C674-8F4C-8D9F-B693F1A29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76377-11B6-BE4B-9069-F66131CF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15CAD-9CC1-A84A-8AE9-84F71CAED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665DE-7847-044A-B1A6-16D6063B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10DD1-22E8-184D-A480-BEDC359D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B5732-652F-F242-ABD5-A4B4F993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D4EB-6837-414A-80F2-71D0008B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F8DAA-744A-DB4B-AE9C-62BC868B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478ED-24C2-634E-86AD-6CF36A76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F2EE2-2234-494D-8293-B7D9DF04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8AB80-71C7-844C-8921-E4B698FF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72F8F-BA5A-B546-BD61-91DDC2F6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C034-4E6A-4542-AF92-007355EF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2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53F2-1886-E141-8C2B-558BF6F9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94D9-6F57-A547-9636-748505A9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41EDC-1313-7044-B4A6-B0309DC1B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649E9-B0A3-204D-9F34-09F22D75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2177A-56A3-4241-80CD-D9448395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951B3-6CC4-E145-8FAF-5C6E700A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1BBB-196B-AD4B-B88D-54D71F18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FDECC-CBA0-B24A-B903-37E81B08C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286B4-4409-DF4F-9741-87C5E7D7E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1F72E-72D9-9444-9579-75AA4999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33722-6D82-FA4D-90B5-BFE05521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A96CC-EA97-FA4B-8F32-6EF1FD09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79CC7-706F-AC41-8A39-CBACAFCD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F817A-8B35-E641-A192-B1E3F2398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7512F-24BD-F847-BD25-C70365B6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A6CDA-D369-B94D-A76F-BCEA771E730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9CF9-8EA3-AF42-A7DB-EAAFE6AB2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CAE24-C195-2042-B042-B79953373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5375-3096-124A-82DA-50B84790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DC7C-07F8-41B2-922C-E79F6B3EF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D0BD982-D0C4-4A83-BAAD-DC0374CD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76" y="221766"/>
            <a:ext cx="7713174" cy="42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664016-24E4-4091-9A74-848DF26DF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846" y="1110730"/>
            <a:ext cx="2372245" cy="9258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Info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CC656-F05E-4BE5-A9A8-4444F6F9AC57}"/>
              </a:ext>
            </a:extLst>
          </p:cNvPr>
          <p:cNvSpPr/>
          <p:nvPr userDrawn="1"/>
        </p:nvSpPr>
        <p:spPr>
          <a:xfrm>
            <a:off x="0" y="0"/>
            <a:ext cx="742858" cy="6858000"/>
          </a:xfrm>
          <a:prstGeom prst="rect">
            <a:avLst/>
          </a:prstGeom>
          <a:solidFill>
            <a:srgbClr val="E4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9B48D-7629-43E2-9106-010612D2F3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099" y="102036"/>
            <a:ext cx="534660" cy="567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06094A-42AB-480D-8C52-4A4AA5B2AC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2" y="6267163"/>
            <a:ext cx="513514" cy="4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DC7C-07F8-41B2-922C-E79F6B3EF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D0BD982-D0C4-4A83-BAAD-DC0374CD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76" y="221766"/>
            <a:ext cx="7713174" cy="42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664016-24E4-4091-9A74-848DF26DF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846" y="1110730"/>
            <a:ext cx="2372245" cy="9258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Info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F8A0AC-8A32-4EE1-B9F7-5244837500F7}"/>
              </a:ext>
            </a:extLst>
          </p:cNvPr>
          <p:cNvSpPr/>
          <p:nvPr userDrawn="1"/>
        </p:nvSpPr>
        <p:spPr>
          <a:xfrm>
            <a:off x="0" y="0"/>
            <a:ext cx="742858" cy="6858000"/>
          </a:xfrm>
          <a:prstGeom prst="rect">
            <a:avLst/>
          </a:prstGeom>
          <a:solidFill>
            <a:srgbClr val="57A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75581B-CDA2-45A3-B558-D2C78FF814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282" y="116379"/>
            <a:ext cx="627771" cy="479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A6CD44-A1C4-49F1-8266-89BC6C3544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2" y="6267163"/>
            <a:ext cx="513514" cy="4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DC7C-07F8-41B2-922C-E79F6B3EF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1B4B-EFCE-4094-9006-F8B932C495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2D80A-6E34-4839-A40B-6890D9E24586}"/>
              </a:ext>
            </a:extLst>
          </p:cNvPr>
          <p:cNvSpPr/>
          <p:nvPr userDrawn="1"/>
        </p:nvSpPr>
        <p:spPr>
          <a:xfrm>
            <a:off x="-4000" y="0"/>
            <a:ext cx="742858" cy="6858000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386CE-B964-404E-9CD9-E4A5B4EDBA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432" y="165334"/>
            <a:ext cx="595681" cy="515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933FE-EB92-42E8-9D16-F3D2956026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" y="6267164"/>
            <a:ext cx="513514" cy="44101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D0BD982-D0C4-4A83-BAAD-DC0374CD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76" y="221766"/>
            <a:ext cx="7713174" cy="42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664016-24E4-4091-9A74-848DF26DF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846" y="1110730"/>
            <a:ext cx="2372245" cy="9258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Info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406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55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ransition spd="med"/>
  <p:txStyles>
    <p:titleStyle>
      <a:lvl1pPr algn="l" defTabSz="292100" rtl="0" eaLnBrk="0" fontAlgn="base" hangingPunct="0">
        <a:lnSpc>
          <a:spcPct val="110000"/>
        </a:lnSpc>
        <a:spcBef>
          <a:spcPts val="1500"/>
        </a:spcBef>
        <a:spcAft>
          <a:spcPct val="0"/>
        </a:spcAft>
        <a:defRPr sz="2100" cap="all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1pPr>
      <a:lvl2pPr algn="l" defTabSz="292100" rtl="0" eaLnBrk="0" fontAlgn="base" hangingPunct="0">
        <a:lnSpc>
          <a:spcPct val="110000"/>
        </a:lnSpc>
        <a:spcBef>
          <a:spcPts val="1500"/>
        </a:spcBef>
        <a:spcAft>
          <a:spcPct val="0"/>
        </a:spcAft>
        <a:defRPr sz="2100" cap="all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2pPr>
      <a:lvl3pPr algn="l" defTabSz="292100" rtl="0" eaLnBrk="0" fontAlgn="base" hangingPunct="0">
        <a:lnSpc>
          <a:spcPct val="110000"/>
        </a:lnSpc>
        <a:spcBef>
          <a:spcPts val="1500"/>
        </a:spcBef>
        <a:spcAft>
          <a:spcPct val="0"/>
        </a:spcAft>
        <a:defRPr sz="2100" cap="all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3pPr>
      <a:lvl4pPr algn="l" defTabSz="292100" rtl="0" eaLnBrk="0" fontAlgn="base" hangingPunct="0">
        <a:lnSpc>
          <a:spcPct val="110000"/>
        </a:lnSpc>
        <a:spcBef>
          <a:spcPts val="1500"/>
        </a:spcBef>
        <a:spcAft>
          <a:spcPct val="0"/>
        </a:spcAft>
        <a:defRPr sz="2100" cap="all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4pPr>
      <a:lvl5pPr algn="l" defTabSz="292100" rtl="0" eaLnBrk="0" fontAlgn="base" hangingPunct="0">
        <a:lnSpc>
          <a:spcPct val="110000"/>
        </a:lnSpc>
        <a:spcBef>
          <a:spcPts val="1500"/>
        </a:spcBef>
        <a:spcAft>
          <a:spcPct val="0"/>
        </a:spcAft>
        <a:defRPr sz="2100" cap="all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5pPr>
      <a:lvl6pPr marL="0" marR="0" indent="571500" algn="l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6pPr>
      <a:lvl7pPr marL="0" marR="0" indent="685800" algn="l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7pPr>
      <a:lvl8pPr marL="0" marR="0" indent="800100" algn="l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8pPr>
      <a:lvl9pPr marL="0" marR="0" indent="914400" algn="l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9pPr>
    </p:titleStyle>
    <p:bodyStyle>
      <a:lvl1pPr algn="l" defTabSz="292100" rtl="0" eaLnBrk="0" fontAlgn="base" hangingPunct="0">
        <a:spcBef>
          <a:spcPts val="1500"/>
        </a:spcBef>
        <a:spcAft>
          <a:spcPct val="0"/>
        </a:spcAft>
        <a:defRPr sz="1400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1pPr>
      <a:lvl2pPr indent="114300" algn="l" defTabSz="292100" rtl="0" eaLnBrk="0" fontAlgn="base" hangingPunct="0">
        <a:spcBef>
          <a:spcPts val="1500"/>
        </a:spcBef>
        <a:spcAft>
          <a:spcPct val="0"/>
        </a:spcAft>
        <a:defRPr sz="1400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2pPr>
      <a:lvl3pPr indent="228600" algn="l" defTabSz="292100" rtl="0" eaLnBrk="0" fontAlgn="base" hangingPunct="0">
        <a:spcBef>
          <a:spcPts val="1500"/>
        </a:spcBef>
        <a:spcAft>
          <a:spcPct val="0"/>
        </a:spcAft>
        <a:defRPr sz="1400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3pPr>
      <a:lvl4pPr indent="342900" algn="l" defTabSz="292100" rtl="0" eaLnBrk="0" fontAlgn="base" hangingPunct="0">
        <a:spcBef>
          <a:spcPts val="1500"/>
        </a:spcBef>
        <a:spcAft>
          <a:spcPct val="0"/>
        </a:spcAft>
        <a:defRPr sz="1400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4pPr>
      <a:lvl5pPr indent="457200" algn="l" defTabSz="292100" rtl="0" eaLnBrk="0" fontAlgn="base" hangingPunct="0">
        <a:spcBef>
          <a:spcPts val="1500"/>
        </a:spcBef>
        <a:spcAft>
          <a:spcPct val="0"/>
        </a:spcAft>
        <a:defRPr sz="1400">
          <a:solidFill>
            <a:srgbClr val="A6AAA9"/>
          </a:solidFill>
          <a:latin typeface="+mn-lt"/>
          <a:ea typeface="+mn-ea"/>
          <a:cs typeface="+mn-cs"/>
          <a:sym typeface="Avenir Book" panose="02000503020000020003" pitchFamily="2" charset="0"/>
        </a:defRPr>
      </a:lvl5pPr>
      <a:lvl6pPr marL="0" marR="0" indent="571500" algn="l" defTabSz="2921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6pPr>
      <a:lvl7pPr marL="0" marR="0" indent="685800" algn="l" defTabSz="2921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7pPr>
      <a:lvl8pPr marL="0" marR="0" indent="800100" algn="l" defTabSz="2921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8pPr>
      <a:lvl9pPr marL="0" marR="0" indent="914400" algn="l" defTabSz="2921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A6AAA9"/>
          </a:solidFill>
          <a:uFillTx/>
          <a:latin typeface="+mn-lt"/>
          <a:ea typeface="+mn-ea"/>
          <a:cs typeface="+mn-cs"/>
          <a:sym typeface="Avenir Book"/>
        </a:defRPr>
      </a:lvl9pPr>
    </p:bodyStyle>
    <p:otherStyle>
      <a:lvl1pPr marL="0" marR="0" indent="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1143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2286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3429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4572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5715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6858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8001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914400" algn="ctr" defTabSz="292100" rtl="0" latinLnBrk="0">
        <a:lnSpc>
          <a:spcPct val="11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A418E7-80EC-BF49-A1E4-F5EBCB955139}"/>
              </a:ext>
            </a:extLst>
          </p:cNvPr>
          <p:cNvSpPr/>
          <p:nvPr/>
        </p:nvSpPr>
        <p:spPr>
          <a:xfrm>
            <a:off x="6400800" y="3429000"/>
            <a:ext cx="534206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Our Current Moment…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AEC79-E889-1B42-8AF7-09D0F627D8DB}"/>
              </a:ext>
            </a:extLst>
          </p:cNvPr>
          <p:cNvSpPr txBox="1"/>
          <p:nvPr/>
        </p:nvSpPr>
        <p:spPr>
          <a:xfrm>
            <a:off x="6488264" y="3864006"/>
            <a:ext cx="5254598" cy="607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0" tIns="0" rIns="0" bIns="0" spcCol="38100" anchor="ctr">
            <a:spAutoFit/>
          </a:bodyPr>
          <a:lstStyle/>
          <a:p>
            <a:pPr>
              <a:spcBef>
                <a:spcPts val="1500"/>
              </a:spcBef>
              <a:defRPr/>
            </a:pPr>
            <a:r>
              <a:rPr lang="en-US" sz="2700">
                <a:solidFill>
                  <a:schemeClr val="bg2">
                    <a:lumMod val="75000"/>
                  </a:schemeClr>
                </a:solidFill>
                <a:latin typeface="+mj-lt"/>
                <a:sym typeface="Avenir Book"/>
              </a:rPr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129360053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A418E7-80EC-BF49-A1E4-F5EBCB955139}"/>
              </a:ext>
            </a:extLst>
          </p:cNvPr>
          <p:cNvSpPr/>
          <p:nvPr/>
        </p:nvSpPr>
        <p:spPr>
          <a:xfrm>
            <a:off x="6444531" y="4314009"/>
            <a:ext cx="534206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2Q20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832B3-B0B8-624F-96E3-B3DDA66E5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387" y="2909750"/>
            <a:ext cx="3788751" cy="14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9" name="Freeform: Shape 78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AD202E-2358-FE4E-9261-EAAB93DEB367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E77C87-2FE0-5947-B151-A73CF1511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62678-974A-3041-AC83-D307B35E9B7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13842B-A099-3149-AA81-D22DA6C22A5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04D3C4-A61C-C744-8184-D8F6DFFC2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27277"/>
              </p:ext>
            </p:extLst>
          </p:nvPr>
        </p:nvGraphicFramePr>
        <p:xfrm>
          <a:off x="254949" y="1545928"/>
          <a:ext cx="7323009" cy="3641496"/>
        </p:xfrm>
        <a:graphic>
          <a:graphicData uri="http://schemas.openxmlformats.org/drawingml/2006/table">
            <a:tbl>
              <a:tblPr/>
              <a:tblGrid>
                <a:gridCol w="2765645">
                  <a:extLst>
                    <a:ext uri="{9D8B030D-6E8A-4147-A177-3AD203B41FA5}">
                      <a16:colId xmlns:a16="http://schemas.microsoft.com/office/drawing/2014/main" val="2158128944"/>
                    </a:ext>
                  </a:extLst>
                </a:gridCol>
                <a:gridCol w="1488121">
                  <a:extLst>
                    <a:ext uri="{9D8B030D-6E8A-4147-A177-3AD203B41FA5}">
                      <a16:colId xmlns:a16="http://schemas.microsoft.com/office/drawing/2014/main" val="1279879458"/>
                    </a:ext>
                  </a:extLst>
                </a:gridCol>
                <a:gridCol w="1488121">
                  <a:extLst>
                    <a:ext uri="{9D8B030D-6E8A-4147-A177-3AD203B41FA5}">
                      <a16:colId xmlns:a16="http://schemas.microsoft.com/office/drawing/2014/main" val="901416503"/>
                    </a:ext>
                  </a:extLst>
                </a:gridCol>
                <a:gridCol w="1581122">
                  <a:extLst>
                    <a:ext uri="{9D8B030D-6E8A-4147-A177-3AD203B41FA5}">
                      <a16:colId xmlns:a16="http://schemas.microsoft.com/office/drawing/2014/main" val="1686113039"/>
                    </a:ext>
                  </a:extLst>
                </a:gridCol>
              </a:tblGrid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 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2Q19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2Q20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Difference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55921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Annual Starts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2,053 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2,281 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+228 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14672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Quarterly Starts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578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 591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+13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67097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Annual Closings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1,924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 2,151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+227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5084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Quarterly Closings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543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 629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+86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926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Inventory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1,324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 1,467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+143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65372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VDL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2,810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 3,697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+887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71092"/>
                  </a:ext>
                </a:extLst>
              </a:tr>
              <a:tr h="455187">
                <a:tc>
                  <a:txBody>
                    <a:bodyPr/>
                    <a:lstStyle/>
                    <a:p>
                      <a:r>
                        <a:rPr lang="en-US" sz="2600">
                          <a:effectLst/>
                        </a:rPr>
                        <a:t> Futures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28,716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effectLst/>
                        </a:rPr>
                        <a:t> 27,765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</a:rPr>
                        <a:t> -951</a:t>
                      </a:r>
                    </a:p>
                  </a:txBody>
                  <a:tcPr marL="20052" marR="20052" marT="10026" marB="10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156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7540978-82DC-0540-973A-BB56780C0E1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DDA875-FB73-A14D-ABF6-2F7A3C4D6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5CD2B8-58EB-FB43-B9AE-70691515D59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A5013-7985-0849-8ACD-013630F7A42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C9BAA0C-8CE3-5E4D-90D5-8BD1A336F07B}"/>
              </a:ext>
            </a:extLst>
          </p:cNvPr>
          <p:cNvSpPr/>
          <p:nvPr/>
        </p:nvSpPr>
        <p:spPr>
          <a:xfrm>
            <a:off x="585252" y="505309"/>
            <a:ext cx="7567738" cy="783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C879ECE-0AD3-C246-A0F2-05FB18EBB604}"/>
              </a:ext>
            </a:extLst>
          </p:cNvPr>
          <p:cNvSpPr txBox="1">
            <a:spLocks/>
          </p:cNvSpPr>
          <p:nvPr/>
        </p:nvSpPr>
        <p:spPr>
          <a:xfrm>
            <a:off x="391583" y="418149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Change in District Housing</a:t>
            </a:r>
            <a:endParaRPr lang="en-US" sz="4800" b="1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3082" name="Picture 10" descr="Meyer Ranch in New Braunfels, TX :: New Homes by Highland Homes">
            <a:extLst>
              <a:ext uri="{FF2B5EF4-FFF2-40B4-BE49-F238E27FC236}">
                <a16:creationId xmlns:a16="http://schemas.microsoft.com/office/drawing/2014/main" id="{430BBA6B-9D5B-464A-945C-DF97C91B6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4800" y="1540653"/>
            <a:ext cx="3981908" cy="3621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098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9" name="Freeform: Shape 78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AD202E-2358-FE4E-9261-EAAB93DEB367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E77C87-2FE0-5947-B151-A73CF1511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62678-974A-3041-AC83-D307B35E9B7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13842B-A099-3149-AA81-D22DA6C22A5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540978-82DC-0540-973A-BB56780C0E1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DDA875-FB73-A14D-ABF6-2F7A3C4D6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5CD2B8-58EB-FB43-B9AE-70691515D59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A5013-7985-0849-8ACD-013630F7A42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2A584D5-F837-374F-BCA7-C72E5698E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06630"/>
              </p:ext>
            </p:extLst>
          </p:nvPr>
        </p:nvGraphicFramePr>
        <p:xfrm>
          <a:off x="621228" y="4148526"/>
          <a:ext cx="7167371" cy="2066294"/>
        </p:xfrm>
        <a:graphic>
          <a:graphicData uri="http://schemas.openxmlformats.org/drawingml/2006/table">
            <a:tbl>
              <a:tblPr/>
              <a:tblGrid>
                <a:gridCol w="1115079">
                  <a:extLst>
                    <a:ext uri="{9D8B030D-6E8A-4147-A177-3AD203B41FA5}">
                      <a16:colId xmlns:a16="http://schemas.microsoft.com/office/drawing/2014/main" val="2352497838"/>
                    </a:ext>
                  </a:extLst>
                </a:gridCol>
                <a:gridCol w="925340">
                  <a:extLst>
                    <a:ext uri="{9D8B030D-6E8A-4147-A177-3AD203B41FA5}">
                      <a16:colId xmlns:a16="http://schemas.microsoft.com/office/drawing/2014/main" val="1372182345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43244711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1329957914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3101916062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959086006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676734311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1830234379"/>
                    </a:ext>
                  </a:extLst>
                </a:gridCol>
              </a:tblGrid>
              <a:tr h="30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Starts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29006"/>
                  </a:ext>
                </a:extLst>
              </a:tr>
              <a:tr h="36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362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567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9683"/>
                  </a:ext>
                </a:extLst>
              </a:tr>
              <a:tr h="34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502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591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84249"/>
                  </a:ext>
                </a:extLst>
              </a:tr>
              <a:tr h="34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559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96417"/>
                  </a:ext>
                </a:extLst>
              </a:tr>
              <a:tr h="34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04016"/>
                  </a:ext>
                </a:extLst>
              </a:tr>
              <a:tr h="36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1,550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1,541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1,605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1,777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2,003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2,203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1,158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98873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7A75A4-7654-8246-AD90-D5C4AF719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65191"/>
              </p:ext>
            </p:extLst>
          </p:nvPr>
        </p:nvGraphicFramePr>
        <p:xfrm>
          <a:off x="621228" y="1201953"/>
          <a:ext cx="7167880" cy="2066294"/>
        </p:xfrm>
        <a:graphic>
          <a:graphicData uri="http://schemas.openxmlformats.org/drawingml/2006/table">
            <a:tbl>
              <a:tblPr/>
              <a:tblGrid>
                <a:gridCol w="1186436">
                  <a:extLst>
                    <a:ext uri="{9D8B030D-6E8A-4147-A177-3AD203B41FA5}">
                      <a16:colId xmlns:a16="http://schemas.microsoft.com/office/drawing/2014/main" val="222431626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35231442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417607949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3819357475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1805040114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534193167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1211977152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859599173"/>
                    </a:ext>
                  </a:extLst>
                </a:gridCol>
              </a:tblGrid>
              <a:tr h="308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Closings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63205"/>
                  </a:ext>
                </a:extLst>
              </a:tr>
              <a:tr h="36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97276"/>
                  </a:ext>
                </a:extLst>
              </a:tr>
              <a:tr h="34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12884"/>
                  </a:ext>
                </a:extLst>
              </a:tr>
              <a:tr h="34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4422"/>
                  </a:ext>
                </a:extLst>
              </a:tr>
              <a:tr h="345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4Q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362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07299"/>
                  </a:ext>
                </a:extLst>
              </a:tr>
              <a:tr h="36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5436" marR="15436" marT="15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1,294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1,444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1,606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1,752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1,821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2,105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effectLst/>
                          <a:latin typeface="Arial" panose="020B0604020202020204" pitchFamily="34" charset="0"/>
                        </a:rPr>
                        <a:t>1,030</a:t>
                      </a:r>
                    </a:p>
                  </a:txBody>
                  <a:tcPr marL="17458" marR="17458" marT="1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969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CE46B2F-2D5B-134F-A4E7-799F45005FA0}"/>
              </a:ext>
            </a:extLst>
          </p:cNvPr>
          <p:cNvSpPr/>
          <p:nvPr/>
        </p:nvSpPr>
        <p:spPr>
          <a:xfrm>
            <a:off x="621228" y="502071"/>
            <a:ext cx="7167371" cy="542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818CF-505C-3E47-8444-0B9E348F44AF}"/>
              </a:ext>
            </a:extLst>
          </p:cNvPr>
          <p:cNvSpPr txBox="1"/>
          <p:nvPr/>
        </p:nvSpPr>
        <p:spPr>
          <a:xfrm>
            <a:off x="620923" y="420383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Annual Closings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73ADAA-3387-BE4E-BF1E-B3430E4BCF9D}"/>
              </a:ext>
            </a:extLst>
          </p:cNvPr>
          <p:cNvSpPr/>
          <p:nvPr/>
        </p:nvSpPr>
        <p:spPr>
          <a:xfrm>
            <a:off x="621228" y="3482397"/>
            <a:ext cx="7167371" cy="542280"/>
          </a:xfrm>
          <a:prstGeom prst="rect">
            <a:avLst/>
          </a:prstGeom>
          <a:solidFill>
            <a:srgbClr val="398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CF096-6A2A-8947-9F92-2200FE394A7C}"/>
              </a:ext>
            </a:extLst>
          </p:cNvPr>
          <p:cNvSpPr txBox="1"/>
          <p:nvPr/>
        </p:nvSpPr>
        <p:spPr>
          <a:xfrm>
            <a:off x="620923" y="3400709"/>
            <a:ext cx="268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Annual Starts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87E3DA-D13B-2343-AD09-67F09F33EEE1}"/>
              </a:ext>
            </a:extLst>
          </p:cNvPr>
          <p:cNvGrpSpPr/>
          <p:nvPr/>
        </p:nvGrpSpPr>
        <p:grpSpPr>
          <a:xfrm>
            <a:off x="5983843" y="3995195"/>
            <a:ext cx="5648700" cy="1342638"/>
            <a:chOff x="6200815" y="3733752"/>
            <a:chExt cx="5648700" cy="134263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85EA9-6C16-8D49-AFC6-5C39FDD79EAF}"/>
                </a:ext>
              </a:extLst>
            </p:cNvPr>
            <p:cNvSpPr/>
            <p:nvPr/>
          </p:nvSpPr>
          <p:spPr>
            <a:xfrm>
              <a:off x="6200815" y="4439428"/>
              <a:ext cx="1822820" cy="625084"/>
            </a:xfrm>
            <a:prstGeom prst="ellipse">
              <a:avLst/>
            </a:prstGeom>
            <a:noFill/>
            <a:ln w="47625">
              <a:solidFill>
                <a:srgbClr val="398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4D0150-F458-C44E-8500-1497DE6CC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158" y="4688975"/>
              <a:ext cx="532186" cy="67870"/>
            </a:xfrm>
            <a:prstGeom prst="line">
              <a:avLst/>
            </a:prstGeom>
            <a:ln w="41275">
              <a:solidFill>
                <a:srgbClr val="398F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3AC421-DFA1-D74E-BA10-12F4CAF6E1BD}"/>
                </a:ext>
              </a:extLst>
            </p:cNvPr>
            <p:cNvGrpSpPr/>
            <p:nvPr/>
          </p:nvGrpSpPr>
          <p:grpSpPr>
            <a:xfrm>
              <a:off x="8347750" y="3733752"/>
              <a:ext cx="3501765" cy="1342638"/>
              <a:chOff x="8347750" y="3733752"/>
              <a:chExt cx="3501765" cy="134263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CA7A922-29BC-EB41-B52B-5EA2869E56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47750" y="3733752"/>
                <a:ext cx="3501764" cy="60760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8CC87C6-FC41-B44B-904B-3FD0291A3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47750" y="4325224"/>
                <a:ext cx="3501765" cy="751166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D854D1-A639-BE42-9313-47EB13EF64E1}"/>
              </a:ext>
            </a:extLst>
          </p:cNvPr>
          <p:cNvGrpSpPr/>
          <p:nvPr/>
        </p:nvGrpSpPr>
        <p:grpSpPr>
          <a:xfrm>
            <a:off x="6019013" y="1044351"/>
            <a:ext cx="5622010" cy="1403927"/>
            <a:chOff x="6235985" y="729089"/>
            <a:chExt cx="5622010" cy="140392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8CC44C-827E-5D4B-8FDF-A49039FB023E}"/>
                </a:ext>
              </a:extLst>
            </p:cNvPr>
            <p:cNvSpPr/>
            <p:nvPr/>
          </p:nvSpPr>
          <p:spPr>
            <a:xfrm>
              <a:off x="6235985" y="1443009"/>
              <a:ext cx="1822820" cy="625084"/>
            </a:xfrm>
            <a:prstGeom prst="ellipse">
              <a:avLst/>
            </a:prstGeom>
            <a:noFill/>
            <a:ln w="47625">
              <a:solidFill>
                <a:srgbClr val="398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A95914-CE49-424F-B240-8C08A20C1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8328" y="1692556"/>
              <a:ext cx="532186" cy="67870"/>
            </a:xfrm>
            <a:prstGeom prst="line">
              <a:avLst/>
            </a:prstGeom>
            <a:ln w="41275">
              <a:solidFill>
                <a:srgbClr val="398F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B4D739A-3488-A548-99E0-224610C7AEB0}"/>
                </a:ext>
              </a:extLst>
            </p:cNvPr>
            <p:cNvGrpSpPr/>
            <p:nvPr/>
          </p:nvGrpSpPr>
          <p:grpSpPr>
            <a:xfrm>
              <a:off x="8339779" y="729089"/>
              <a:ext cx="3518216" cy="1403927"/>
              <a:chOff x="8339779" y="729089"/>
              <a:chExt cx="3518216" cy="140392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FF3B216-D385-9C4B-8682-239A90F0C2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39779" y="729089"/>
                <a:ext cx="3518216" cy="75116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3BC482B-B122-6F45-8B8D-711A4AF2E8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39779" y="1381850"/>
                <a:ext cx="3518216" cy="7511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3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nancing options for new home construction | RCB Bank">
            <a:extLst>
              <a:ext uri="{FF2B5EF4-FFF2-40B4-BE49-F238E27FC236}">
                <a16:creationId xmlns:a16="http://schemas.microsoft.com/office/drawing/2014/main" id="{88AD284C-C2E1-604A-8AB2-F415B703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137" y="-16320"/>
            <a:ext cx="11513101" cy="64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CF2EF8-8CCE-204A-B4A1-5B046D1DA66A}"/>
              </a:ext>
            </a:extLst>
          </p:cNvPr>
          <p:cNvSpPr/>
          <p:nvPr/>
        </p:nvSpPr>
        <p:spPr>
          <a:xfrm>
            <a:off x="2521038" y="742950"/>
            <a:ext cx="5731422" cy="53530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DDEBF0-1079-1B4A-B43D-DE6F63A7369A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C503F-D54F-40BD-80A8-E14BC3437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BEC46C-9DC4-465B-8089-447CFDE23106}"/>
              </a:ext>
            </a:extLst>
          </p:cNvPr>
          <p:cNvGrpSpPr/>
          <p:nvPr/>
        </p:nvGrpSpPr>
        <p:grpSpPr>
          <a:xfrm>
            <a:off x="615728" y="2486655"/>
            <a:ext cx="2108718" cy="3057394"/>
            <a:chOff x="5985786" y="2099387"/>
            <a:chExt cx="2108718" cy="3057394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EE27C393-38ED-45A6-957A-5634DD397EDA}"/>
                </a:ext>
              </a:extLst>
            </p:cNvPr>
            <p:cNvSpPr/>
            <p:nvPr/>
          </p:nvSpPr>
          <p:spPr>
            <a:xfrm flipV="1">
              <a:off x="5985786" y="2099387"/>
              <a:ext cx="2108718" cy="242129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99A835-E508-4E94-905E-7C7A72E91547}"/>
                </a:ext>
              </a:extLst>
            </p:cNvPr>
            <p:cNvSpPr txBox="1"/>
            <p:nvPr/>
          </p:nvSpPr>
          <p:spPr>
            <a:xfrm>
              <a:off x="6430843" y="2570396"/>
              <a:ext cx="1218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12.4%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F31B28-41F7-4D1A-85CD-15FE1A5BA092}"/>
                </a:ext>
              </a:extLst>
            </p:cNvPr>
            <p:cNvSpPr txBox="1"/>
            <p:nvPr/>
          </p:nvSpPr>
          <p:spPr>
            <a:xfrm>
              <a:off x="6331780" y="4572006"/>
              <a:ext cx="1416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D3862A-EB75-4BCC-A330-56A682A54D1E}"/>
              </a:ext>
            </a:extLst>
          </p:cNvPr>
          <p:cNvGrpSpPr/>
          <p:nvPr/>
        </p:nvGrpSpPr>
        <p:grpSpPr>
          <a:xfrm>
            <a:off x="3173137" y="2486655"/>
            <a:ext cx="2108718" cy="3057394"/>
            <a:chOff x="5985786" y="2099387"/>
            <a:chExt cx="2108718" cy="3057394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8E529646-1550-4A45-A0A6-351476877D24}"/>
                </a:ext>
              </a:extLst>
            </p:cNvPr>
            <p:cNvSpPr/>
            <p:nvPr/>
          </p:nvSpPr>
          <p:spPr>
            <a:xfrm flipV="1">
              <a:off x="5985786" y="2099387"/>
              <a:ext cx="2108718" cy="242129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B6B3F6-3E94-4F1E-9B6E-D40940777251}"/>
                </a:ext>
              </a:extLst>
            </p:cNvPr>
            <p:cNvSpPr txBox="1"/>
            <p:nvPr/>
          </p:nvSpPr>
          <p:spPr>
            <a:xfrm>
              <a:off x="6430843" y="2570396"/>
              <a:ext cx="1218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15.0%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9731C4-ACE5-47E7-80E6-658237CF14C4}"/>
                </a:ext>
              </a:extLst>
            </p:cNvPr>
            <p:cNvSpPr txBox="1"/>
            <p:nvPr/>
          </p:nvSpPr>
          <p:spPr>
            <a:xfrm>
              <a:off x="6102649" y="4572006"/>
              <a:ext cx="18750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CLOSINGS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39CB15-0A90-4226-BD0B-13F22A42A688}"/>
              </a:ext>
            </a:extLst>
          </p:cNvPr>
          <p:cNvGrpSpPr/>
          <p:nvPr/>
        </p:nvGrpSpPr>
        <p:grpSpPr>
          <a:xfrm>
            <a:off x="5660416" y="2486655"/>
            <a:ext cx="2108718" cy="3014501"/>
            <a:chOff x="5985786" y="2099387"/>
            <a:chExt cx="2108718" cy="3014501"/>
          </a:xfrm>
        </p:grpSpPr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9BC5327C-7DCF-4B92-A694-EDAB43DF616E}"/>
                </a:ext>
              </a:extLst>
            </p:cNvPr>
            <p:cNvSpPr/>
            <p:nvPr/>
          </p:nvSpPr>
          <p:spPr>
            <a:xfrm flipV="1">
              <a:off x="5985786" y="2099387"/>
              <a:ext cx="2108718" cy="242129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F4B8BF-2CDE-42F4-906B-A63CAE4064CF}"/>
                </a:ext>
              </a:extLst>
            </p:cNvPr>
            <p:cNvSpPr txBox="1"/>
            <p:nvPr/>
          </p:nvSpPr>
          <p:spPr>
            <a:xfrm>
              <a:off x="6535038" y="2570396"/>
              <a:ext cx="1010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7.7%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164C7D-0B51-4D94-820A-66D4A913D796}"/>
                </a:ext>
              </a:extLst>
            </p:cNvPr>
            <p:cNvSpPr txBox="1"/>
            <p:nvPr/>
          </p:nvSpPr>
          <p:spPr>
            <a:xfrm>
              <a:off x="6073508" y="4590668"/>
              <a:ext cx="19332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INVENTORY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ECE147-8316-5A4A-8266-1A6BC115C0B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95E9C-72EC-4D47-BAF4-E5A4B0E5D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CFD80E-3136-CA45-B7DA-33A3E5DB9849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56A356-D497-E649-8F6E-B42C3277FB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sp>
        <p:nvSpPr>
          <p:cNvPr id="35" name="Title 3">
            <a:extLst>
              <a:ext uri="{FF2B5EF4-FFF2-40B4-BE49-F238E27FC236}">
                <a16:creationId xmlns:a16="http://schemas.microsoft.com/office/drawing/2014/main" id="{777689E2-ACB5-7642-A795-0A3C5805F630}"/>
              </a:ext>
            </a:extLst>
          </p:cNvPr>
          <p:cNvSpPr txBox="1">
            <a:spLocks/>
          </p:cNvSpPr>
          <p:nvPr/>
        </p:nvSpPr>
        <p:spPr>
          <a:xfrm>
            <a:off x="345433" y="869127"/>
            <a:ext cx="4855680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Covid-19 and the New Home Market</a:t>
            </a:r>
            <a:endParaRPr lang="en-US" sz="4800" b="1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111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EFD9F8-92B9-471E-841C-5799B99DD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73596"/>
              </p:ext>
            </p:extLst>
          </p:nvPr>
        </p:nvGraphicFramePr>
        <p:xfrm>
          <a:off x="2543176" y="768451"/>
          <a:ext cx="7011251" cy="5404095"/>
        </p:xfrm>
        <a:graphic>
          <a:graphicData uri="http://schemas.openxmlformats.org/drawingml/2006/table">
            <a:tbl>
              <a:tblPr/>
              <a:tblGrid>
                <a:gridCol w="683502">
                  <a:extLst>
                    <a:ext uri="{9D8B030D-6E8A-4147-A177-3AD203B41FA5}">
                      <a16:colId xmlns:a16="http://schemas.microsoft.com/office/drawing/2014/main" val="1281278943"/>
                    </a:ext>
                  </a:extLst>
                </a:gridCol>
                <a:gridCol w="2197920">
                  <a:extLst>
                    <a:ext uri="{9D8B030D-6E8A-4147-A177-3AD203B41FA5}">
                      <a16:colId xmlns:a16="http://schemas.microsoft.com/office/drawing/2014/main" val="1761622966"/>
                    </a:ext>
                  </a:extLst>
                </a:gridCol>
                <a:gridCol w="893376">
                  <a:extLst>
                    <a:ext uri="{9D8B030D-6E8A-4147-A177-3AD203B41FA5}">
                      <a16:colId xmlns:a16="http://schemas.microsoft.com/office/drawing/2014/main" val="794622109"/>
                    </a:ext>
                  </a:extLst>
                </a:gridCol>
                <a:gridCol w="904547">
                  <a:extLst>
                    <a:ext uri="{9D8B030D-6E8A-4147-A177-3AD203B41FA5}">
                      <a16:colId xmlns:a16="http://schemas.microsoft.com/office/drawing/2014/main" val="326800818"/>
                    </a:ext>
                  </a:extLst>
                </a:gridCol>
                <a:gridCol w="892779">
                  <a:extLst>
                    <a:ext uri="{9D8B030D-6E8A-4147-A177-3AD203B41FA5}">
                      <a16:colId xmlns:a16="http://schemas.microsoft.com/office/drawing/2014/main" val="2782318331"/>
                    </a:ext>
                  </a:extLst>
                </a:gridCol>
                <a:gridCol w="642462">
                  <a:extLst>
                    <a:ext uri="{9D8B030D-6E8A-4147-A177-3AD203B41FA5}">
                      <a16:colId xmlns:a16="http://schemas.microsoft.com/office/drawing/2014/main" val="2561627394"/>
                    </a:ext>
                  </a:extLst>
                </a:gridCol>
                <a:gridCol w="796665">
                  <a:extLst>
                    <a:ext uri="{9D8B030D-6E8A-4147-A177-3AD203B41FA5}">
                      <a16:colId xmlns:a16="http://schemas.microsoft.com/office/drawing/2014/main" val="1257444748"/>
                    </a:ext>
                  </a:extLst>
                </a:gridCol>
              </a:tblGrid>
              <a:tr h="480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933" marR="9933" marT="9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Name</a:t>
                      </a:r>
                    </a:p>
                  </a:txBody>
                  <a:tcPr marL="9933" marR="9933" marT="9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Starts</a:t>
                      </a:r>
                    </a:p>
                  </a:txBody>
                  <a:tcPr marL="9933" marR="9933" marT="9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Closings</a:t>
                      </a:r>
                    </a:p>
                  </a:txBody>
                  <a:tcPr marL="9933" marR="9933" marT="9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33" marR="9933" marT="9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L="9933" marR="9933" marT="9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77326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Northside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97193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Comal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27,765*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62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Judson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72115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Medina Valley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8092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Boerne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821495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Schertz-Cibolo U City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43569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Braunfels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419853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Central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38794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East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70980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Southwest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09228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10551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San Antonio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81053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Southside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52136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Edgewood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44117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Harlandale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35826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47294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Seguin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92137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Navarro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34409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Alamo Heights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09300"/>
                  </a:ext>
                </a:extLst>
              </a:tr>
              <a:tr h="246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Lytle ISD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274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41BC41-0711-457C-B572-00AB6DA4A79E}"/>
              </a:ext>
            </a:extLst>
          </p:cNvPr>
          <p:cNvSpPr txBox="1"/>
          <p:nvPr/>
        </p:nvSpPr>
        <p:spPr>
          <a:xfrm>
            <a:off x="2543175" y="6230780"/>
            <a:ext cx="7011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* Based on additional Templeton Demographics housing research. ISD Ranked by Annual Closings– 2Q20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7B952-B51C-0148-AFA8-4D442C500952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BD8AC-3671-4349-9326-C63D0401D677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D00411-FF1E-1A4F-B9F9-4B57586CE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6BAD763-C705-1847-BD1A-24151693A5C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49BF75-3EE2-0D44-B99A-8503285203E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sp>
        <p:nvSpPr>
          <p:cNvPr id="25" name="Title 3">
            <a:extLst>
              <a:ext uri="{FF2B5EF4-FFF2-40B4-BE49-F238E27FC236}">
                <a16:creationId xmlns:a16="http://schemas.microsoft.com/office/drawing/2014/main" id="{5BC62E02-DA56-FC42-972D-C1AA2EF0F839}"/>
              </a:ext>
            </a:extLst>
          </p:cNvPr>
          <p:cNvSpPr txBox="1">
            <a:spLocks/>
          </p:cNvSpPr>
          <p:nvPr/>
        </p:nvSpPr>
        <p:spPr>
          <a:xfrm>
            <a:off x="517312" y="19173"/>
            <a:ext cx="10226887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San Antonio New Homes Ranking Report</a:t>
            </a:r>
            <a:endParaRPr lang="en-US" sz="4800" b="1">
              <a:solidFill>
                <a:schemeClr val="accent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165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A9422-CC5F-C043-A520-AD991DAB38AB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F7BF4-DF26-4111-8313-C043EB3E76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908" y="-75535"/>
            <a:ext cx="9029964" cy="64756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485D-3E0F-40A6-ADBA-3FD02CB0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BDC94-ECDF-0543-B3E1-59FB25AF43A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DCAB7F-4DFB-0049-AEE0-134BB2C461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004D23-0DC4-F147-9174-3705CD9BD8A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27BC0-9C82-0046-AC50-874F23626B2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C34F80C-6F53-E342-B4FE-E9D518E15793}"/>
              </a:ext>
            </a:extLst>
          </p:cNvPr>
          <p:cNvSpPr txBox="1"/>
          <p:nvPr/>
        </p:nvSpPr>
        <p:spPr>
          <a:xfrm>
            <a:off x="472040" y="1872649"/>
            <a:ext cx="35187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Hidden Trails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ZCE-Vintage Oaks at the Vineyard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Heather Glen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Kinder Ranch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Elley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 Crossing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Meyer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Copper Canyon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Vest Village at Creekside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ZCE-</a:t>
            </a:r>
            <a:r>
              <a:rPr lang="en-US" sz="2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Mustic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 Shores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Morningside Trails 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3482EB2-45D1-0F48-92C2-D48228184B9A}"/>
              </a:ext>
            </a:extLst>
          </p:cNvPr>
          <p:cNvSpPr txBox="1">
            <a:spLocks/>
          </p:cNvSpPr>
          <p:nvPr/>
        </p:nvSpPr>
        <p:spPr>
          <a:xfrm>
            <a:off x="366177" y="471432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Top 10 Subdivisions-</a:t>
            </a:r>
          </a:p>
          <a:p>
            <a:r>
              <a:rPr lang="en-US" sz="4800" b="1">
                <a:solidFill>
                  <a:schemeClr val="accent1"/>
                </a:solidFill>
                <a:cs typeface="Calibri Light"/>
              </a:rPr>
              <a:t>Annual Closings </a:t>
            </a:r>
          </a:p>
        </p:txBody>
      </p:sp>
    </p:spTree>
    <p:extLst>
      <p:ext uri="{BB962C8B-B14F-4D97-AF65-F5344CB8AC3E}">
        <p14:creationId xmlns:p14="http://schemas.microsoft.com/office/powerpoint/2010/main" val="35267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837C13-E406-804A-A38B-218BBCF1364A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16D90-ABB3-4991-96C9-B727C62CC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313" y="-251536"/>
            <a:ext cx="8855758" cy="685045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485D-3E0F-40A6-ADBA-3FD02CB0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D9042D-C0E9-1043-94A1-8BE22C96E46A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0C5CA7-BCD9-2547-9A94-A6E7643F0D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F788FE-701B-7B4F-A687-8BC90972DD3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D53E93-5756-1A41-B633-FF9A39CB171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E063BD-905C-634C-8DAC-7DCC82D96CC1}"/>
              </a:ext>
            </a:extLst>
          </p:cNvPr>
          <p:cNvSpPr txBox="1"/>
          <p:nvPr/>
        </p:nvSpPr>
        <p:spPr>
          <a:xfrm>
            <a:off x="472040" y="1269474"/>
            <a:ext cx="3518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Kinder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Overlook at Creekside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Hidden Trails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Johnson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Elley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 Crossing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August Fields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ZCE-</a:t>
            </a:r>
            <a:r>
              <a:rPr lang="en-US" sz="2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Timberwood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 Park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Morningside Trails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Edgebrook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Meyer Ranch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FB6B810-CFA0-AD43-AC6E-F4ACA8649859}"/>
              </a:ext>
            </a:extLst>
          </p:cNvPr>
          <p:cNvSpPr txBox="1">
            <a:spLocks/>
          </p:cNvSpPr>
          <p:nvPr/>
        </p:nvSpPr>
        <p:spPr>
          <a:xfrm>
            <a:off x="366177" y="471432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Top 10 Subdivisions</a:t>
            </a:r>
            <a:r>
              <a:rPr lang="en-US" sz="4800" b="1">
                <a:solidFill>
                  <a:schemeClr val="accent1"/>
                </a:solidFill>
                <a:cs typeface="Calibri Light"/>
              </a:rPr>
              <a:t>-VDL </a:t>
            </a:r>
          </a:p>
        </p:txBody>
      </p:sp>
    </p:spTree>
    <p:extLst>
      <p:ext uri="{BB962C8B-B14F-4D97-AF65-F5344CB8AC3E}">
        <p14:creationId xmlns:p14="http://schemas.microsoft.com/office/powerpoint/2010/main" val="13976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E1A9A0-6A3F-454B-B36E-8EA701DD0DFC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CA989-B6D8-45D1-853B-AA83781A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5"/>
          <a:stretch/>
        </p:blipFill>
        <p:spPr>
          <a:xfrm>
            <a:off x="3300299" y="3282"/>
            <a:ext cx="9071810" cy="68514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485D-3E0F-40A6-ADBA-3FD02CB0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121A45-D06C-6D49-9B4D-36112224EE0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12967F-5499-2C4C-B863-D78C27AE4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0A9833-FF63-594C-825B-D4D921BDE9F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B9C585-BBF1-A34D-839B-45FC9081F83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02541B9-752C-A14D-9BA2-5459C5EAF0A6}"/>
              </a:ext>
            </a:extLst>
          </p:cNvPr>
          <p:cNvSpPr txBox="1"/>
          <p:nvPr/>
        </p:nvSpPr>
        <p:spPr>
          <a:xfrm>
            <a:off x="472040" y="1269474"/>
            <a:ext cx="3518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Honey Creek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Loma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Meyer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Bracken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ZCE-Mystic Shores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Hidden Trails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Kinder Ranch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Copper Canyon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Morningside Hills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Parkside/NB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1870FA62-E291-E94F-932A-13BDACE89D85}"/>
              </a:ext>
            </a:extLst>
          </p:cNvPr>
          <p:cNvSpPr txBox="1">
            <a:spLocks/>
          </p:cNvSpPr>
          <p:nvPr/>
        </p:nvSpPr>
        <p:spPr>
          <a:xfrm>
            <a:off x="366177" y="471432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Top 10 Subdivisions</a:t>
            </a:r>
            <a:r>
              <a:rPr lang="en-US" sz="4800" b="1">
                <a:solidFill>
                  <a:schemeClr val="accent1"/>
                </a:solidFill>
                <a:cs typeface="Calibri Light"/>
              </a:rPr>
              <a:t>-Futures </a:t>
            </a:r>
          </a:p>
        </p:txBody>
      </p:sp>
    </p:spTree>
    <p:extLst>
      <p:ext uri="{BB962C8B-B14F-4D97-AF65-F5344CB8AC3E}">
        <p14:creationId xmlns:p14="http://schemas.microsoft.com/office/powerpoint/2010/main" val="9047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65A0B-E51D-47E6-9943-C4C65311F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DD3F8-18D1-4FAF-8DD5-43206A28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84" y="5144004"/>
            <a:ext cx="2528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Yellow box = largest grade per year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Green box = second largest grade per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10DA3-5430-42C8-A092-D58A6BA9162F}"/>
              </a:ext>
            </a:extLst>
          </p:cNvPr>
          <p:cNvSpPr txBox="1"/>
          <p:nvPr/>
        </p:nvSpPr>
        <p:spPr>
          <a:xfrm>
            <a:off x="1715784" y="5544115"/>
            <a:ext cx="8535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forecast model is based upon getting to 2,200 annual single family starts per year.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year enrollment growth = 5,727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67010-7323-6A4B-9EB9-DFE1FEA5AC20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848204-7A9B-8641-A42D-B4B2B77C5C7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7E6424-18D1-D646-A85F-96E0D6B47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25A6CE-E77E-0C42-9DBD-958CBC12E39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284998-D608-E448-A6DB-3E8ABAA41C2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C889B8-074D-4286-8C6B-F26CE0C27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54279"/>
              </p:ext>
            </p:extLst>
          </p:nvPr>
        </p:nvGraphicFramePr>
        <p:xfrm>
          <a:off x="462768" y="848332"/>
          <a:ext cx="11266464" cy="4159147"/>
        </p:xfrm>
        <a:graphic>
          <a:graphicData uri="http://schemas.openxmlformats.org/drawingml/2006/table">
            <a:tbl>
              <a:tblPr/>
              <a:tblGrid>
                <a:gridCol w="857552">
                  <a:extLst>
                    <a:ext uri="{9D8B030D-6E8A-4147-A177-3AD203B41FA5}">
                      <a16:colId xmlns:a16="http://schemas.microsoft.com/office/drawing/2014/main" val="1809517151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924603680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713617101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3585155736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2104441919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2869881885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390035398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2706137308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789876634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141563601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2495367073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2484729168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3156267372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3357224676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011656617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63788145"/>
                    </a:ext>
                  </a:extLst>
                </a:gridCol>
                <a:gridCol w="565541">
                  <a:extLst>
                    <a:ext uri="{9D8B030D-6E8A-4147-A177-3AD203B41FA5}">
                      <a16:colId xmlns:a16="http://schemas.microsoft.com/office/drawing/2014/main" val="1629230559"/>
                    </a:ext>
                  </a:extLst>
                </a:gridCol>
                <a:gridCol w="680128">
                  <a:extLst>
                    <a:ext uri="{9D8B030D-6E8A-4147-A177-3AD203B41FA5}">
                      <a16:colId xmlns:a16="http://schemas.microsoft.com/office/drawing/2014/main" val="1977263614"/>
                    </a:ext>
                  </a:extLst>
                </a:gridCol>
                <a:gridCol w="680128">
                  <a:extLst>
                    <a:ext uri="{9D8B030D-6E8A-4147-A177-3AD203B41FA5}">
                      <a16:colId xmlns:a16="http://schemas.microsoft.com/office/drawing/2014/main" val="120548071"/>
                    </a:ext>
                  </a:extLst>
                </a:gridCol>
              </a:tblGrid>
              <a:tr h="255374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GRADE LEVEL ENROLLMENT HISTORY AND PROJECTIONS</a:t>
                      </a:r>
                    </a:p>
                  </a:txBody>
                  <a:tcPr marL="2348" marR="2348" marT="2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593548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EE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1st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11th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12th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 Total Growth 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 % Growth 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1475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2016/17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1,626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1,618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1,710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1,766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1,704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1,670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1,704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1,751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1,686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1,772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1,701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1,671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22,235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11550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1,611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1,713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1,677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1,785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1,877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1,811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1,743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1,748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1,839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1,712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1,717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23,105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8688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1,658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1,737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1,811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1,774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1,888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1,929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1,854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1,813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1,972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1,745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1,717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1,576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23,950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267614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1,790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1,765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1,841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1,905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1,983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2,105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2,020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1,957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1,896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1,786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1,585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25,089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1,139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97689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1,706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1,803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1,798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1,930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1,914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2,020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2,153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2,090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2,062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2,041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1,925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1,704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25,460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01251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1,786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1,829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1,966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1,916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1,937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2,037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2,033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2,110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2,252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2,260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2,016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1,851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26,579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1,119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95151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1,785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1,900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1,988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2,090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2,037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2,054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2,168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2,149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2,218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2,532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2,205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1,988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27,666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1,087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49225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1,944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1,906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2,021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2,113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2,215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2,168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2,188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2,286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2,243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2,498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2,458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2,170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28,735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58926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2,043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2,066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2,027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2,140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2,227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2,356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2,318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2,535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2,445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2,104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30,008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6114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2,133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2,165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2,183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2,141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2,268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2,356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2,494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2,458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2,460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2,411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2,362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31,187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40809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2,208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2,238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2,286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2,314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2,400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2,517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2,629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2,756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2,614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2,438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2,329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32,197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1,010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2644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2,292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2,318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2,357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2,403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2,442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2,398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2,563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2,666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2,765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2,909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2,671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2,597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2,357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33,330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1,133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51936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2,371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2,412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2,443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2,481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2,542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2,591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2,549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2,709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2,812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3,063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2,818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2,655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2,506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34,544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03486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2029/30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2,491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2,533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2,579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2,619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2,697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2,747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2,682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2,840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3,108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2,961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2,804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2,562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35,669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41773"/>
                  </a:ext>
                </a:extLst>
              </a:tr>
              <a:tr h="229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2030/31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2,536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2,579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2,617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2,675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2,721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2,782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2,861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2,893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2,814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3,140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2,903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2,704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36,828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1,159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2348" marR="2348" marT="2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94485"/>
                  </a:ext>
                </a:extLst>
              </a:tr>
            </a:tbl>
          </a:graphicData>
        </a:graphic>
      </p:graphicFrame>
      <p:sp>
        <p:nvSpPr>
          <p:cNvPr id="14" name="Title 3">
            <a:extLst>
              <a:ext uri="{FF2B5EF4-FFF2-40B4-BE49-F238E27FC236}">
                <a16:creationId xmlns:a16="http://schemas.microsoft.com/office/drawing/2014/main" id="{A707B508-6C7F-0A4F-BBF2-F0C1FB2C15EC}"/>
              </a:ext>
            </a:extLst>
          </p:cNvPr>
          <p:cNvSpPr txBox="1">
            <a:spLocks/>
          </p:cNvSpPr>
          <p:nvPr/>
        </p:nvSpPr>
        <p:spPr>
          <a:xfrm>
            <a:off x="366177" y="244921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Ten Year Forecast by Grade</a:t>
            </a:r>
            <a:endParaRPr lang="en-US" sz="4800" b="1">
              <a:solidFill>
                <a:schemeClr val="accent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22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65A0B-E51D-47E6-9943-C4C65311F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E5C70-F941-4AE1-9555-2B92E9836D7C}"/>
              </a:ext>
            </a:extLst>
          </p:cNvPr>
          <p:cNvSpPr txBox="1"/>
          <p:nvPr/>
        </p:nvSpPr>
        <p:spPr>
          <a:xfrm>
            <a:off x="9872272" y="6167345"/>
            <a:ext cx="180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exceeds 90% capacity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681404-0071-F54F-A54F-3FC41DA05107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6C7619-4B96-FA48-AF8C-99D31AAC9DF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5DFC12-C091-9C47-8E0E-B1CBFE41D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CDA43-31D3-354E-9B91-A855EEB9B4B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545FAA-116D-CF48-A7D1-19A72563815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B65AF2B7-4148-FE49-91EE-22465475732B}"/>
              </a:ext>
            </a:extLst>
          </p:cNvPr>
          <p:cNvSpPr txBox="1">
            <a:spLocks/>
          </p:cNvSpPr>
          <p:nvPr/>
        </p:nvSpPr>
        <p:spPr>
          <a:xfrm>
            <a:off x="366177" y="136525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Ten Year Forecast by </a:t>
            </a:r>
            <a:r>
              <a:rPr lang="en-US" sz="4800" b="1">
                <a:solidFill>
                  <a:schemeClr val="accent1"/>
                </a:solidFill>
                <a:cs typeface="Calibri Light"/>
              </a:rPr>
              <a:t>Campus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103722-90A7-4882-B015-99A45B5C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72164"/>
              </p:ext>
            </p:extLst>
          </p:nvPr>
        </p:nvGraphicFramePr>
        <p:xfrm>
          <a:off x="513177" y="962488"/>
          <a:ext cx="11016961" cy="5035029"/>
        </p:xfrm>
        <a:graphic>
          <a:graphicData uri="http://schemas.openxmlformats.org/drawingml/2006/table">
            <a:tbl>
              <a:tblPr/>
              <a:tblGrid>
                <a:gridCol w="2330022">
                  <a:extLst>
                    <a:ext uri="{9D8B030D-6E8A-4147-A177-3AD203B41FA5}">
                      <a16:colId xmlns:a16="http://schemas.microsoft.com/office/drawing/2014/main" val="2931775854"/>
                    </a:ext>
                  </a:extLst>
                </a:gridCol>
                <a:gridCol w="797781">
                  <a:extLst>
                    <a:ext uri="{9D8B030D-6E8A-4147-A177-3AD203B41FA5}">
                      <a16:colId xmlns:a16="http://schemas.microsoft.com/office/drawing/2014/main" val="849488662"/>
                    </a:ext>
                  </a:extLst>
                </a:gridCol>
                <a:gridCol w="797781">
                  <a:extLst>
                    <a:ext uri="{9D8B030D-6E8A-4147-A177-3AD203B41FA5}">
                      <a16:colId xmlns:a16="http://schemas.microsoft.com/office/drawing/2014/main" val="4219316489"/>
                    </a:ext>
                  </a:extLst>
                </a:gridCol>
                <a:gridCol w="607833">
                  <a:extLst>
                    <a:ext uri="{9D8B030D-6E8A-4147-A177-3AD203B41FA5}">
                      <a16:colId xmlns:a16="http://schemas.microsoft.com/office/drawing/2014/main" val="2871089918"/>
                    </a:ext>
                  </a:extLst>
                </a:gridCol>
                <a:gridCol w="607833">
                  <a:extLst>
                    <a:ext uri="{9D8B030D-6E8A-4147-A177-3AD203B41FA5}">
                      <a16:colId xmlns:a16="http://schemas.microsoft.com/office/drawing/2014/main" val="2754107753"/>
                    </a:ext>
                  </a:extLst>
                </a:gridCol>
                <a:gridCol w="607833">
                  <a:extLst>
                    <a:ext uri="{9D8B030D-6E8A-4147-A177-3AD203B41FA5}">
                      <a16:colId xmlns:a16="http://schemas.microsoft.com/office/drawing/2014/main" val="2596127596"/>
                    </a:ext>
                  </a:extLst>
                </a:gridCol>
                <a:gridCol w="607833">
                  <a:extLst>
                    <a:ext uri="{9D8B030D-6E8A-4147-A177-3AD203B41FA5}">
                      <a16:colId xmlns:a16="http://schemas.microsoft.com/office/drawing/2014/main" val="618730114"/>
                    </a:ext>
                  </a:extLst>
                </a:gridCol>
                <a:gridCol w="692255">
                  <a:extLst>
                    <a:ext uri="{9D8B030D-6E8A-4147-A177-3AD203B41FA5}">
                      <a16:colId xmlns:a16="http://schemas.microsoft.com/office/drawing/2014/main" val="417852748"/>
                    </a:ext>
                  </a:extLst>
                </a:gridCol>
                <a:gridCol w="692255">
                  <a:extLst>
                    <a:ext uri="{9D8B030D-6E8A-4147-A177-3AD203B41FA5}">
                      <a16:colId xmlns:a16="http://schemas.microsoft.com/office/drawing/2014/main" val="4268085942"/>
                    </a:ext>
                  </a:extLst>
                </a:gridCol>
                <a:gridCol w="692255">
                  <a:extLst>
                    <a:ext uri="{9D8B030D-6E8A-4147-A177-3AD203B41FA5}">
                      <a16:colId xmlns:a16="http://schemas.microsoft.com/office/drawing/2014/main" val="506558335"/>
                    </a:ext>
                  </a:extLst>
                </a:gridCol>
                <a:gridCol w="645820">
                  <a:extLst>
                    <a:ext uri="{9D8B030D-6E8A-4147-A177-3AD203B41FA5}">
                      <a16:colId xmlns:a16="http://schemas.microsoft.com/office/drawing/2014/main" val="2442833413"/>
                    </a:ext>
                  </a:extLst>
                </a:gridCol>
                <a:gridCol w="645820">
                  <a:extLst>
                    <a:ext uri="{9D8B030D-6E8A-4147-A177-3AD203B41FA5}">
                      <a16:colId xmlns:a16="http://schemas.microsoft.com/office/drawing/2014/main" val="3041870425"/>
                    </a:ext>
                  </a:extLst>
                </a:gridCol>
                <a:gridCol w="645820">
                  <a:extLst>
                    <a:ext uri="{9D8B030D-6E8A-4147-A177-3AD203B41FA5}">
                      <a16:colId xmlns:a16="http://schemas.microsoft.com/office/drawing/2014/main" val="1708760067"/>
                    </a:ext>
                  </a:extLst>
                </a:gridCol>
                <a:gridCol w="645820">
                  <a:extLst>
                    <a:ext uri="{9D8B030D-6E8A-4147-A177-3AD203B41FA5}">
                      <a16:colId xmlns:a16="http://schemas.microsoft.com/office/drawing/2014/main" val="3851377527"/>
                    </a:ext>
                  </a:extLst>
                </a:gridCol>
              </a:tblGrid>
              <a:tr h="262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Classroom Capacity</a:t>
                      </a:r>
                    </a:p>
                  </a:txBody>
                  <a:tcPr marL="100151" marR="100151" marT="50076" marB="500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90% Capacity</a:t>
                      </a:r>
                    </a:p>
                  </a:txBody>
                  <a:tcPr marL="100151" marR="100151" marT="50076" marB="500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ENROLLMENT PROJECTIONS</a:t>
                      </a:r>
                    </a:p>
                  </a:txBody>
                  <a:tcPr marL="100151" marR="100151" marT="50076" marB="5007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914773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Campus Name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2029/30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2030/31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23419"/>
                  </a:ext>
                </a:extLst>
              </a:tr>
              <a:tr h="249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Clear Spring Elementary</a:t>
                      </a:r>
                      <a:r>
                        <a:rPr lang="en-US" sz="13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1,065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1,085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1,110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37814"/>
                  </a:ext>
                </a:extLst>
              </a:tr>
              <a:tr h="249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Freiheit Elementary</a:t>
                      </a:r>
                      <a:r>
                        <a:rPr lang="en-US" sz="13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1,011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1,114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1,172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1,223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82376"/>
                  </a:ext>
                </a:extLst>
              </a:tr>
              <a:tr h="249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Garden Ridge Elementary</a:t>
                      </a:r>
                      <a:r>
                        <a:rPr lang="en-US" sz="13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1,007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1,037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75475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Morningside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1,053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1,092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1,136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1,178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1,223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9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86275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Goodwin Frazier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35487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Hoffmann Lane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91661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Oak Creek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44979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Mountain Valley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031385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Rebecca Creek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08636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Startzville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58999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Bill Brown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1,051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1,129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1,209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1,286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03704"/>
                  </a:ext>
                </a:extLst>
              </a:tr>
              <a:tr h="249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Indian Springs Elementary</a:t>
                      </a:r>
                      <a:r>
                        <a:rPr lang="en-US" sz="13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04730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Johnson Ranch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1,023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1,090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1,154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1,244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1,318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1,407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18871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Specht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585562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Kinder Ranch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95395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Rahe Bulverde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19870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Seay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79417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Timberwood Park Elementary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39036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ELEMENTARY TOTALS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15,394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13,855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11,465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12,063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12,446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12,959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13,451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13,838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14,305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14,802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15,432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15,965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Calibri" panose="020F0502020204030204" pitchFamily="34" charset="0"/>
                        </a:rPr>
                        <a:t>16,502</a:t>
                      </a:r>
                    </a:p>
                  </a:txBody>
                  <a:tcPr marL="2755" marR="2755" marT="2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2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2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18F2A05F-41F2-0648-A450-B4D9337846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89" y="-1467933"/>
            <a:ext cx="12317977" cy="81949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896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65A0B-E51D-47E6-9943-C4C65311F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11B4B-EFCE-4094-9006-F8B932C495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EA390-6DBA-8F4A-B66A-3F8F01E0AE3F}"/>
              </a:ext>
            </a:extLst>
          </p:cNvPr>
          <p:cNvSpPr/>
          <p:nvPr/>
        </p:nvSpPr>
        <p:spPr>
          <a:xfrm>
            <a:off x="-180109" y="-152400"/>
            <a:ext cx="1039091" cy="743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2D753F-298C-1C41-B0EB-9863715C389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D11D02-9192-4947-9B28-7EAA1C2150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2857A5"/>
            </a:solidFill>
            <a:ln w="12700" cap="flat" cmpd="sng" algn="ctr">
              <a:solidFill>
                <a:srgbClr val="2857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3BF1C5-E8C0-4247-8556-90BA04DAD9B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noFill/>
            <a:ln w="57150" cap="flat" cmpd="sng" algn="ctr">
              <a:solidFill>
                <a:srgbClr val="ED4A42"/>
              </a:solidFill>
              <a:prstDash val="solid"/>
              <a:miter lim="800000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301A6F-FE92-4A4C-8E6F-6AF4B0DD5A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Comal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Independent School District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444FC6-B8E2-4944-B5B3-5AD9F9FC1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9884"/>
              </p:ext>
            </p:extLst>
          </p:nvPr>
        </p:nvGraphicFramePr>
        <p:xfrm>
          <a:off x="476738" y="933376"/>
          <a:ext cx="11372338" cy="5173644"/>
        </p:xfrm>
        <a:graphic>
          <a:graphicData uri="http://schemas.openxmlformats.org/drawingml/2006/table">
            <a:tbl>
              <a:tblPr/>
              <a:tblGrid>
                <a:gridCol w="2405186">
                  <a:extLst>
                    <a:ext uri="{9D8B030D-6E8A-4147-A177-3AD203B41FA5}">
                      <a16:colId xmlns:a16="http://schemas.microsoft.com/office/drawing/2014/main" val="243265532"/>
                    </a:ext>
                  </a:extLst>
                </a:gridCol>
                <a:gridCol w="823516">
                  <a:extLst>
                    <a:ext uri="{9D8B030D-6E8A-4147-A177-3AD203B41FA5}">
                      <a16:colId xmlns:a16="http://schemas.microsoft.com/office/drawing/2014/main" val="2512797062"/>
                    </a:ext>
                  </a:extLst>
                </a:gridCol>
                <a:gridCol w="823516">
                  <a:extLst>
                    <a:ext uri="{9D8B030D-6E8A-4147-A177-3AD203B41FA5}">
                      <a16:colId xmlns:a16="http://schemas.microsoft.com/office/drawing/2014/main" val="3108028356"/>
                    </a:ext>
                  </a:extLst>
                </a:gridCol>
                <a:gridCol w="627439">
                  <a:extLst>
                    <a:ext uri="{9D8B030D-6E8A-4147-A177-3AD203B41FA5}">
                      <a16:colId xmlns:a16="http://schemas.microsoft.com/office/drawing/2014/main" val="3446439373"/>
                    </a:ext>
                  </a:extLst>
                </a:gridCol>
                <a:gridCol w="627439">
                  <a:extLst>
                    <a:ext uri="{9D8B030D-6E8A-4147-A177-3AD203B41FA5}">
                      <a16:colId xmlns:a16="http://schemas.microsoft.com/office/drawing/2014/main" val="1490889318"/>
                    </a:ext>
                  </a:extLst>
                </a:gridCol>
                <a:gridCol w="627439">
                  <a:extLst>
                    <a:ext uri="{9D8B030D-6E8A-4147-A177-3AD203B41FA5}">
                      <a16:colId xmlns:a16="http://schemas.microsoft.com/office/drawing/2014/main" val="43857346"/>
                    </a:ext>
                  </a:extLst>
                </a:gridCol>
                <a:gridCol w="627439">
                  <a:extLst>
                    <a:ext uri="{9D8B030D-6E8A-4147-A177-3AD203B41FA5}">
                      <a16:colId xmlns:a16="http://schemas.microsoft.com/office/drawing/2014/main" val="1311330514"/>
                    </a:ext>
                  </a:extLst>
                </a:gridCol>
                <a:gridCol w="714584">
                  <a:extLst>
                    <a:ext uri="{9D8B030D-6E8A-4147-A177-3AD203B41FA5}">
                      <a16:colId xmlns:a16="http://schemas.microsoft.com/office/drawing/2014/main" val="3135300014"/>
                    </a:ext>
                  </a:extLst>
                </a:gridCol>
                <a:gridCol w="714584">
                  <a:extLst>
                    <a:ext uri="{9D8B030D-6E8A-4147-A177-3AD203B41FA5}">
                      <a16:colId xmlns:a16="http://schemas.microsoft.com/office/drawing/2014/main" val="2927345209"/>
                    </a:ext>
                  </a:extLst>
                </a:gridCol>
                <a:gridCol w="714584">
                  <a:extLst>
                    <a:ext uri="{9D8B030D-6E8A-4147-A177-3AD203B41FA5}">
                      <a16:colId xmlns:a16="http://schemas.microsoft.com/office/drawing/2014/main" val="4239887425"/>
                    </a:ext>
                  </a:extLst>
                </a:gridCol>
                <a:gridCol w="666653">
                  <a:extLst>
                    <a:ext uri="{9D8B030D-6E8A-4147-A177-3AD203B41FA5}">
                      <a16:colId xmlns:a16="http://schemas.microsoft.com/office/drawing/2014/main" val="1438085277"/>
                    </a:ext>
                  </a:extLst>
                </a:gridCol>
                <a:gridCol w="666653">
                  <a:extLst>
                    <a:ext uri="{9D8B030D-6E8A-4147-A177-3AD203B41FA5}">
                      <a16:colId xmlns:a16="http://schemas.microsoft.com/office/drawing/2014/main" val="3897880324"/>
                    </a:ext>
                  </a:extLst>
                </a:gridCol>
                <a:gridCol w="666653">
                  <a:extLst>
                    <a:ext uri="{9D8B030D-6E8A-4147-A177-3AD203B41FA5}">
                      <a16:colId xmlns:a16="http://schemas.microsoft.com/office/drawing/2014/main" val="3962159223"/>
                    </a:ext>
                  </a:extLst>
                </a:gridCol>
                <a:gridCol w="666653">
                  <a:extLst>
                    <a:ext uri="{9D8B030D-6E8A-4147-A177-3AD203B41FA5}">
                      <a16:colId xmlns:a16="http://schemas.microsoft.com/office/drawing/2014/main" val="2721816655"/>
                    </a:ext>
                  </a:extLst>
                </a:gridCol>
              </a:tblGrid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Classroom Capacity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90% Capacity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ENROLLMENT PROJECTIONS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16302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Campus Name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2029/30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2030/31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72447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Canyon Middle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1,075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1,006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1,043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1,056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1,127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1,275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1,501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1,489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1,558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1,646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61790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Church Hill Middle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1,010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1,007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1,020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6870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Danville Middle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1,016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1,041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1,069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1,165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96298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Mountain Valley Middle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59890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Pieper Ranch Middle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1,444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1,469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1,519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1,557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1,583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1,616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1,564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1,593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1,615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45957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Smithson Valley Middle School</a:t>
                      </a:r>
                      <a:r>
                        <a:rPr lang="en-US" sz="12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1,025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1,046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1,252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1,407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62768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Spring Branch Middle School</a:t>
                      </a:r>
                      <a:r>
                        <a:rPr lang="en-US" sz="12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1,023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5401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Comal Discipline Center (6-8)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53436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MIDDLE SCHOOL TOTALS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7,585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6,827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6,263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6,395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6,535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6,717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7,050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7,412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7,755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7,994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8,070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8,269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8,568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13838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Middle School Growth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752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Middle School Percent Growth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2.98%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2.11%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2.19%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2.79%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4.96%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5.13%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4.63%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3.08%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0.95%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2.47%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3.62%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92573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Canyon High School</a:t>
                      </a:r>
                      <a:r>
                        <a:rPr lang="en-US" sz="12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2,205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2,469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2,309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2,320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2,410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2,620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2,733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2,946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3,096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3,210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38952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Canyon Lake High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1,238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1,087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1,117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1,174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1,190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1,203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1,178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1,222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1,260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17270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Memorial Early College H.S.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45933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Smithson Valley High School</a:t>
                      </a:r>
                      <a:r>
                        <a:rPr lang="en-US" sz="1200" b="0" i="0" u="none" strike="noStrike" baseline="3000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2,205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3,132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2,409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2,107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1,818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1,908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2,041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2,185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2,366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2,539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2,734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2,888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75612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Davenport High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1,500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1,078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1,256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1,342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1,383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1,398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1,456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1,488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1,516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137810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Pieper High School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2,500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1,421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1,887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2,003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2,080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2,102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2,162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2,225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2,203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2,207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50527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Hill Country College H.S.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180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400191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Comal Academy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572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Comal Discipline Center (9-12)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N/A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N/A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2518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HIGH SCHOOL TOTALS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6,675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6,008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7,732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8,121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8,685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9,059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9,507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9,937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10,137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10,534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11,042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11,435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11,758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356747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High School Growth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70465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High School Percent Growth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6.06%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5.03%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6.94%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4.32%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4.94%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4.52%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2.01%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3.92%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4.82%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3.56%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2.82%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19800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DISTRICT TOTALS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29,654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26,689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25,460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26,579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27,666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28,735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30,008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31,187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32,197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33,330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34,544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35,669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36,828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31889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District Growth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1,119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1,087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1,010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1,133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1,159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95808"/>
                  </a:ext>
                </a:extLst>
              </a:tr>
              <a:tr h="183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District Percent Growth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1893" marR="1893" marT="1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68856"/>
                  </a:ext>
                </a:extLst>
              </a:tr>
            </a:tbl>
          </a:graphicData>
        </a:graphic>
      </p:graphicFrame>
      <p:sp>
        <p:nvSpPr>
          <p:cNvPr id="14" name="Title 3">
            <a:extLst>
              <a:ext uri="{FF2B5EF4-FFF2-40B4-BE49-F238E27FC236}">
                <a16:creationId xmlns:a16="http://schemas.microsoft.com/office/drawing/2014/main" id="{3449E31E-A3CD-6144-B5D8-5BECF4F68AE5}"/>
              </a:ext>
            </a:extLst>
          </p:cNvPr>
          <p:cNvSpPr txBox="1">
            <a:spLocks/>
          </p:cNvSpPr>
          <p:nvPr/>
        </p:nvSpPr>
        <p:spPr>
          <a:xfrm>
            <a:off x="366177" y="136525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Ten Year Forecast by </a:t>
            </a:r>
            <a:r>
              <a:rPr lang="en-US" sz="4800" b="1">
                <a:solidFill>
                  <a:schemeClr val="accent1"/>
                </a:solidFill>
                <a:cs typeface="Calibri Light"/>
              </a:rPr>
              <a:t>Campus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C01EF-CAAB-9B4D-856E-D903313FF959}"/>
              </a:ext>
            </a:extLst>
          </p:cNvPr>
          <p:cNvSpPr txBox="1"/>
          <p:nvPr/>
        </p:nvSpPr>
        <p:spPr>
          <a:xfrm>
            <a:off x="9872272" y="6167345"/>
            <a:ext cx="180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exceeds 90% capacity</a:t>
            </a:r>
          </a:p>
        </p:txBody>
      </p:sp>
    </p:spTree>
    <p:extLst>
      <p:ext uri="{BB962C8B-B14F-4D97-AF65-F5344CB8AC3E}">
        <p14:creationId xmlns:p14="http://schemas.microsoft.com/office/powerpoint/2010/main" val="30098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41B43C-DEBF-EE48-9EAB-0AA56D541E20}"/>
              </a:ext>
            </a:extLst>
          </p:cNvPr>
          <p:cNvSpPr txBox="1"/>
          <p:nvPr/>
        </p:nvSpPr>
        <p:spPr>
          <a:xfrm>
            <a:off x="5251061" y="2545370"/>
            <a:ext cx="65520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2">
                    <a:lumMod val="25000"/>
                  </a:schemeClr>
                </a:solidFill>
                <a:cs typeface="Calibri Light"/>
              </a:rPr>
              <a:t>T</a:t>
            </a:r>
            <a:r>
              <a:rPr lang="en-US" sz="5400" b="1">
                <a:solidFill>
                  <a:schemeClr val="bg2">
                    <a:lumMod val="25000"/>
                  </a:schemeClr>
                </a:solidFill>
              </a:rPr>
              <a:t>eacher/Staff </a:t>
            </a:r>
          </a:p>
          <a:p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Need local revenue for </a:t>
            </a:r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compensation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to hire more teachers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Staff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C197FC1-2D8D-8E41-BE44-54CDBEA8417C}"/>
              </a:ext>
            </a:extLst>
          </p:cNvPr>
          <p:cNvSpPr txBox="1">
            <a:spLocks/>
          </p:cNvSpPr>
          <p:nvPr/>
        </p:nvSpPr>
        <p:spPr>
          <a:xfrm>
            <a:off x="366177" y="471432"/>
            <a:ext cx="8493618" cy="444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accent1"/>
                </a:solidFill>
                <a:cs typeface="Calibri Light"/>
              </a:rPr>
              <a:t>Future Moments…</a:t>
            </a:r>
            <a:endParaRPr lang="en-US" sz="4800" b="1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AB39FD2-9849-B748-8DC2-2E75C320C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57" y="2670015"/>
            <a:ext cx="4622151" cy="12990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0D006D-2917-E043-B0C4-881ACD72924E}"/>
              </a:ext>
            </a:extLst>
          </p:cNvPr>
          <p:cNvCxnSpPr>
            <a:cxnSpLocks/>
          </p:cNvCxnSpPr>
          <p:nvPr/>
        </p:nvCxnSpPr>
        <p:spPr>
          <a:xfrm flipH="1">
            <a:off x="4960620" y="1801145"/>
            <a:ext cx="1" cy="324612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717C36-9538-5D44-98F3-465400E3C927}"/>
              </a:ext>
            </a:extLst>
          </p:cNvPr>
          <p:cNvSpPr/>
          <p:nvPr/>
        </p:nvSpPr>
        <p:spPr>
          <a:xfrm>
            <a:off x="9234374" y="2491725"/>
            <a:ext cx="261481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700" b="1">
                <a:solidFill>
                  <a:schemeClr val="accent4">
                    <a:lumMod val="75000"/>
                  </a:schemeClr>
                </a:solidFill>
              </a:rPr>
              <a:t>Support</a:t>
            </a:r>
            <a:endParaRPr lang="en-US" sz="5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BD104-49F5-FA41-B7B8-DE50703E8CD2}"/>
              </a:ext>
            </a:extLst>
          </p:cNvPr>
          <p:cNvSpPr/>
          <p:nvPr/>
        </p:nvSpPr>
        <p:spPr>
          <a:xfrm>
            <a:off x="9234374" y="2499936"/>
            <a:ext cx="125361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700" b="1">
                <a:solidFill>
                  <a:srgbClr val="00B050"/>
                </a:solidFill>
              </a:rPr>
              <a:t>Pay</a:t>
            </a:r>
            <a:endParaRPr lang="en-US" sz="5700"/>
          </a:p>
        </p:txBody>
      </p:sp>
    </p:spTree>
    <p:extLst>
      <p:ext uri="{BB962C8B-B14F-4D97-AF65-F5344CB8AC3E}">
        <p14:creationId xmlns:p14="http://schemas.microsoft.com/office/powerpoint/2010/main" val="41187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04B62-2FAC-064F-9287-47BFA1981E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42143" y="1152263"/>
            <a:ext cx="6930473" cy="49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lined, line&#10;&#10;Description automatically generated">
            <a:extLst>
              <a:ext uri="{FF2B5EF4-FFF2-40B4-BE49-F238E27FC236}">
                <a16:creationId xmlns:a16="http://schemas.microsoft.com/office/drawing/2014/main" id="{81EA57FB-17A6-0746-9BFD-EDB39BC4DA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93" y="-1635512"/>
            <a:ext cx="12667786" cy="95008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76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2170E91-943D-B148-87D4-65A7F72B4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596"/>
            <a:ext cx="12632053" cy="70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pic>
        <p:nvPicPr>
          <p:cNvPr id="1026" name="Picture 2" descr="Comal ISD Job Fairs Scheduled This Week | My Canyon Lake">
            <a:extLst>
              <a:ext uri="{FF2B5EF4-FFF2-40B4-BE49-F238E27FC236}">
                <a16:creationId xmlns:a16="http://schemas.microsoft.com/office/drawing/2014/main" id="{3B4F25F5-351F-6642-A7BB-98153492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352" y="884"/>
            <a:ext cx="13419435" cy="64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1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A753916-2240-804E-AE00-B313B1DCC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071" y="-869021"/>
            <a:ext cx="12334724" cy="73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2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pic>
        <p:nvPicPr>
          <p:cNvPr id="16" name="Picture 15" descr="A picture containing person, indoor, food, sitting&#10;&#10;Description automatically generated">
            <a:extLst>
              <a:ext uri="{FF2B5EF4-FFF2-40B4-BE49-F238E27FC236}">
                <a16:creationId xmlns:a16="http://schemas.microsoft.com/office/drawing/2014/main" id="{858CEC8A-C422-BC49-B350-C38ECAFC5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350" y="0"/>
            <a:ext cx="12458700" cy="64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8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C056C-A783-4448-9D03-AA6238781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5" b="-1781"/>
          <a:stretch/>
        </p:blipFill>
        <p:spPr>
          <a:xfrm>
            <a:off x="534421" y="1980499"/>
            <a:ext cx="10743810" cy="389179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C40098E-D4D1-4C46-B8AA-118C5A91B9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43" y="1082185"/>
            <a:ext cx="11416743" cy="9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al Independent School District">
            <a:extLst>
              <a:ext uri="{FF2B5EF4-FFF2-40B4-BE49-F238E27FC236}">
                <a16:creationId xmlns:a16="http://schemas.microsoft.com/office/drawing/2014/main" id="{0CC2BFC0-F43D-1744-9108-F3FE12EF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546" y="-1031448"/>
            <a:ext cx="12296546" cy="8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66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F66CCE-0131-AD4B-8891-1C13FEC09B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6567" y="-446311"/>
            <a:ext cx="10308431" cy="6857999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4068558-2F2B-9346-85CD-D3D915E95102}"/>
              </a:ext>
            </a:extLst>
          </p:cNvPr>
          <p:cNvSpPr/>
          <p:nvPr/>
        </p:nvSpPr>
        <p:spPr>
          <a:xfrm>
            <a:off x="4667969" y="1888509"/>
            <a:ext cx="5165124" cy="3078228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92100" eaLnBrk="0" fontAlgn="auto" latinLnBrk="0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Avenir Next"/>
              <a:cs typeface="Avenir Next"/>
              <a:sym typeface="Avenir Nex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80E0B8-1D5E-5143-A823-5FDC09F6F511}"/>
              </a:ext>
            </a:extLst>
          </p:cNvPr>
          <p:cNvGrpSpPr/>
          <p:nvPr/>
        </p:nvGrpSpPr>
        <p:grpSpPr>
          <a:xfrm>
            <a:off x="4859833" y="1880896"/>
            <a:ext cx="6861524" cy="2691185"/>
            <a:chOff x="457806" y="609799"/>
            <a:chExt cx="6861524" cy="26911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40C0AE-FBCC-DD45-8992-DB2ADE66E9EF}"/>
                </a:ext>
              </a:extLst>
            </p:cNvPr>
            <p:cNvSpPr txBox="1"/>
            <p:nvPr/>
          </p:nvSpPr>
          <p:spPr>
            <a:xfrm>
              <a:off x="457806" y="609799"/>
              <a:ext cx="6429037" cy="2500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1" i="0" u="none" strike="noStrike" kern="0" cap="none" spc="0" normalizeH="0" baseline="0" noProof="0" dirty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Medium"/>
                  <a:sym typeface="Avenir Book"/>
                </a:rPr>
                <a:t>25,843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6890E8-84B3-3646-8155-D0AC970F58A7}"/>
                </a:ext>
              </a:extLst>
            </p:cNvPr>
            <p:cNvSpPr txBox="1"/>
            <p:nvPr/>
          </p:nvSpPr>
          <p:spPr>
            <a:xfrm>
              <a:off x="506568" y="2631570"/>
              <a:ext cx="6812762" cy="6694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Book"/>
                  <a:sym typeface="Avenir Book"/>
                </a:rPr>
                <a:t>2020-21 Projected Student Enrollment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479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seball bat&#10;&#10;Description automatically generated with medium confidence">
            <a:extLst>
              <a:ext uri="{FF2B5EF4-FFF2-40B4-BE49-F238E27FC236}">
                <a16:creationId xmlns:a16="http://schemas.microsoft.com/office/drawing/2014/main" id="{B0AF762B-DB14-C24F-B5B9-C07D337DD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133" y="-905435"/>
            <a:ext cx="12612851" cy="83910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711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laying a violin&#10;&#10;Description automatically generated">
            <a:extLst>
              <a:ext uri="{FF2B5EF4-FFF2-40B4-BE49-F238E27FC236}">
                <a16:creationId xmlns:a16="http://schemas.microsoft.com/office/drawing/2014/main" id="{41593FAA-6B5C-D341-9D80-9536DECF77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7736"/>
            <a:ext cx="12487835" cy="83079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871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floor&#10;&#10;Description automatically generated">
            <a:extLst>
              <a:ext uri="{FF2B5EF4-FFF2-40B4-BE49-F238E27FC236}">
                <a16:creationId xmlns:a16="http://schemas.microsoft.com/office/drawing/2014/main" id="{AE735AE9-65ED-7841-BF8B-3F07AE7C7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50170"/>
            <a:ext cx="12418541" cy="82618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44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B18512-6D8A-0742-9890-0AB8F9B7D8D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849B87-9BFB-3A44-9964-8ED0972C9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CCBDDB-726F-8C4D-80E6-AF5C23A331E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FC9D2-E16D-7E4D-906D-635BF77001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Comal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Independent School District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41B43C-DEBF-EE48-9EAB-0AA56D541E20}"/>
              </a:ext>
            </a:extLst>
          </p:cNvPr>
          <p:cNvSpPr txBox="1"/>
          <p:nvPr/>
        </p:nvSpPr>
        <p:spPr>
          <a:xfrm>
            <a:off x="5768690" y="2318798"/>
            <a:ext cx="545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elvetica" pitchFamily="2" charset="0"/>
              </a:rPr>
              <a:t>This is our moment…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07E31-4B27-124B-AA65-25407C719EBF}"/>
              </a:ext>
            </a:extLst>
          </p:cNvPr>
          <p:cNvSpPr/>
          <p:nvPr/>
        </p:nvSpPr>
        <p:spPr>
          <a:xfrm>
            <a:off x="5528139" y="2703518"/>
            <a:ext cx="58596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/>
              <a:t> TOGETHER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E98733-2B8D-554E-9190-038BA671E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66" y="1574755"/>
            <a:ext cx="3289935" cy="32899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BCEE42-F18C-8C46-B004-17B550886E48}"/>
              </a:ext>
            </a:extLst>
          </p:cNvPr>
          <p:cNvCxnSpPr/>
          <p:nvPr/>
        </p:nvCxnSpPr>
        <p:spPr>
          <a:xfrm>
            <a:off x="5429250" y="1836692"/>
            <a:ext cx="0" cy="276606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pic>
        <p:nvPicPr>
          <p:cNvPr id="3" name="Picture 2" descr="A picture containing person, table, indoor, ceiling&#10;&#10;Description automatically generated">
            <a:extLst>
              <a:ext uri="{FF2B5EF4-FFF2-40B4-BE49-F238E27FC236}">
                <a16:creationId xmlns:a16="http://schemas.microsoft.com/office/drawing/2014/main" id="{93F66CCE-0131-AD4B-8891-1C13FEC09B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402" y="-413656"/>
            <a:ext cx="10308431" cy="6858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4068558-2F2B-9346-85CD-D3D915E95102}"/>
              </a:ext>
            </a:extLst>
          </p:cNvPr>
          <p:cNvSpPr/>
          <p:nvPr/>
        </p:nvSpPr>
        <p:spPr>
          <a:xfrm>
            <a:off x="2483708" y="2137717"/>
            <a:ext cx="4374291" cy="3039762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92100" eaLnBrk="0" fontAlgn="auto" latinLnBrk="0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Avenir Next"/>
              <a:cs typeface="Avenir Next"/>
              <a:sym typeface="Avenir Nex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80E0B8-1D5E-5143-A823-5FDC09F6F511}"/>
              </a:ext>
            </a:extLst>
          </p:cNvPr>
          <p:cNvGrpSpPr/>
          <p:nvPr/>
        </p:nvGrpSpPr>
        <p:grpSpPr>
          <a:xfrm>
            <a:off x="232996" y="2137718"/>
            <a:ext cx="6440867" cy="2657941"/>
            <a:chOff x="451893" y="609799"/>
            <a:chExt cx="6440867" cy="26579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40C0AE-FBCC-DD45-8992-DB2ADE66E9EF}"/>
                </a:ext>
              </a:extLst>
            </p:cNvPr>
            <p:cNvSpPr txBox="1"/>
            <p:nvPr/>
          </p:nvSpPr>
          <p:spPr>
            <a:xfrm>
              <a:off x="457806" y="609799"/>
              <a:ext cx="6429037" cy="2500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1" i="0" u="none" strike="noStrike" kern="0" cap="none" spc="0" normalizeH="0" baseline="0" noProof="0" dirty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Medium"/>
                  <a:sym typeface="Avenir Book"/>
                </a:rPr>
                <a:t>25,807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6890E8-84B3-3646-8155-D0AC970F58A7}"/>
                </a:ext>
              </a:extLst>
            </p:cNvPr>
            <p:cNvSpPr txBox="1"/>
            <p:nvPr/>
          </p:nvSpPr>
          <p:spPr>
            <a:xfrm>
              <a:off x="451893" y="2598326"/>
              <a:ext cx="6440867" cy="6694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Book"/>
                  <a:sym typeface="Avenir Book"/>
                </a:rPr>
                <a:t>2020-21 </a:t>
              </a:r>
              <a:r>
                <a:rPr lang="en-US" sz="3100" kern="0" dirty="0">
                  <a:solidFill>
                    <a:srgbClr val="212121">
                      <a:lumMod val="90000"/>
                      <a:lumOff val="10000"/>
                    </a:srgbClr>
                  </a:solidFill>
                  <a:latin typeface="Avenir Book"/>
                  <a:sym typeface="Avenir Book"/>
                </a:rPr>
                <a:t>Actual Peak 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Book"/>
                  <a:sym typeface="Avenir Book"/>
                </a:rPr>
                <a:t>Student Enrollment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09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99535280-8212-7E47-B865-22BC0021A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4034" y="-131021"/>
            <a:ext cx="10308431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B410651-8F0E-7242-856C-43507628BB10}"/>
              </a:ext>
            </a:extLst>
          </p:cNvPr>
          <p:cNvSpPr/>
          <p:nvPr/>
        </p:nvSpPr>
        <p:spPr>
          <a:xfrm>
            <a:off x="5881230" y="1334814"/>
            <a:ext cx="4849832" cy="3552496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92100" eaLnBrk="0" fontAlgn="auto" latinLnBrk="0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Avenir Next"/>
              <a:cs typeface="Avenir Next"/>
              <a:sym typeface="Avenir Nex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15E557-1311-1748-918D-3ECA1248D236}"/>
              </a:ext>
            </a:extLst>
          </p:cNvPr>
          <p:cNvGrpSpPr/>
          <p:nvPr/>
        </p:nvGrpSpPr>
        <p:grpSpPr>
          <a:xfrm>
            <a:off x="6096000" y="1649465"/>
            <a:ext cx="5648051" cy="2703598"/>
            <a:chOff x="397851" y="248656"/>
            <a:chExt cx="5648051" cy="2703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A50ADF-3F75-2347-B479-5F5F1F952C2C}"/>
                </a:ext>
              </a:extLst>
            </p:cNvPr>
            <p:cNvSpPr txBox="1"/>
            <p:nvPr/>
          </p:nvSpPr>
          <p:spPr>
            <a:xfrm>
              <a:off x="397851" y="248656"/>
              <a:ext cx="5648051" cy="2500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0" b="1" kern="0">
                  <a:solidFill>
                    <a:srgbClr val="212121">
                      <a:lumMod val="90000"/>
                      <a:lumOff val="10000"/>
                    </a:srgbClr>
                  </a:solidFill>
                  <a:latin typeface="Avenir Medium"/>
                  <a:sym typeface="Avenir Book"/>
                </a:rPr>
                <a:t>95.5</a:t>
              </a:r>
              <a:r>
                <a:rPr kumimoji="0" lang="en-US" sz="15000" b="1" i="0" u="none" strike="noStrike" kern="0" cap="none" spc="0" normalizeH="0" baseline="0" noProof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Medium"/>
                  <a:sym typeface="Avenir Book"/>
                </a:rPr>
                <a:t>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EAD0B0-129E-CA48-B419-E1BC413C0261}"/>
                </a:ext>
              </a:extLst>
            </p:cNvPr>
            <p:cNvSpPr txBox="1"/>
            <p:nvPr/>
          </p:nvSpPr>
          <p:spPr>
            <a:xfrm>
              <a:off x="793008" y="2282840"/>
              <a:ext cx="5166479" cy="6694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Book"/>
                  <a:sym typeface="Avenir Book"/>
                </a:rPr>
                <a:t>2020-21 Teacher Attendance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9951A-2D03-B54F-9207-4702A3CB0C72}"/>
              </a:ext>
            </a:extLst>
          </p:cNvPr>
          <p:cNvGrpSpPr/>
          <p:nvPr/>
        </p:nvGrpSpPr>
        <p:grpSpPr>
          <a:xfrm>
            <a:off x="9160021" y="4549331"/>
            <a:ext cx="2936371" cy="1220838"/>
            <a:chOff x="9074397" y="4728440"/>
            <a:chExt cx="2936371" cy="12208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42D9AF-AC96-4E4A-9335-42ED8827054B}"/>
                </a:ext>
              </a:extLst>
            </p:cNvPr>
            <p:cNvSpPr txBox="1"/>
            <p:nvPr/>
          </p:nvSpPr>
          <p:spPr>
            <a:xfrm>
              <a:off x="9860529" y="4728440"/>
              <a:ext cx="1333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Compare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FB3C6A-C605-584D-9C62-6A73473BD6BF}"/>
                </a:ext>
              </a:extLst>
            </p:cNvPr>
            <p:cNvSpPr txBox="1"/>
            <p:nvPr/>
          </p:nvSpPr>
          <p:spPr>
            <a:xfrm>
              <a:off x="9718695" y="4940243"/>
              <a:ext cx="17187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94.4%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9F4C37-500F-1C4C-A816-AB30AD33A873}"/>
                </a:ext>
              </a:extLst>
            </p:cNvPr>
            <p:cNvSpPr txBox="1"/>
            <p:nvPr/>
          </p:nvSpPr>
          <p:spPr>
            <a:xfrm>
              <a:off x="9074397" y="5579946"/>
              <a:ext cx="2936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2019-20 Teacher Attendance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pic>
        <p:nvPicPr>
          <p:cNvPr id="3" name="Picture 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03522319-EDA0-534D-9A4C-73CEDA823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82"/>
          <a:stretch/>
        </p:blipFill>
        <p:spPr>
          <a:xfrm>
            <a:off x="4119892" y="-222182"/>
            <a:ext cx="9711559" cy="689816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FE8E6E-195F-564E-B54F-1FDA096412F9}"/>
              </a:ext>
            </a:extLst>
          </p:cNvPr>
          <p:cNvSpPr/>
          <p:nvPr/>
        </p:nvSpPr>
        <p:spPr>
          <a:xfrm>
            <a:off x="125681" y="453706"/>
            <a:ext cx="4751968" cy="5546392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92100" eaLnBrk="0" fontAlgn="auto" latinLnBrk="0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ea typeface="Avenir Next"/>
              <a:cs typeface="Avenir Next"/>
              <a:sym typeface="Avenir Nex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D1B482-0C38-CE42-8971-5D8A1B1C75AA}"/>
              </a:ext>
            </a:extLst>
          </p:cNvPr>
          <p:cNvGrpSpPr/>
          <p:nvPr/>
        </p:nvGrpSpPr>
        <p:grpSpPr>
          <a:xfrm>
            <a:off x="553334" y="1584556"/>
            <a:ext cx="3896662" cy="2834403"/>
            <a:chOff x="1293936" y="248656"/>
            <a:chExt cx="3896662" cy="28344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C69082-DCAD-964E-BA37-C4DEDD2A58D8}"/>
                </a:ext>
              </a:extLst>
            </p:cNvPr>
            <p:cNvSpPr txBox="1"/>
            <p:nvPr/>
          </p:nvSpPr>
          <p:spPr>
            <a:xfrm>
              <a:off x="1293936" y="248656"/>
              <a:ext cx="3896662" cy="2500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0" b="1" kern="0">
                  <a:solidFill>
                    <a:srgbClr val="212121">
                      <a:lumMod val="90000"/>
                      <a:lumOff val="10000"/>
                    </a:srgbClr>
                  </a:solidFill>
                  <a:latin typeface="Avenir Medium"/>
                  <a:sym typeface="Avenir Book"/>
                </a:rPr>
                <a:t>80</a:t>
              </a:r>
              <a:endParaRPr kumimoji="0" lang="en-US" sz="15000" b="1" i="0" u="none" strike="noStrike" kern="0" cap="none" spc="0" normalizeH="0" baseline="0" noProof="0">
                <a:ln>
                  <a:noFill/>
                </a:ln>
                <a:solidFill>
                  <a:srgbClr val="212121">
                    <a:lumMod val="90000"/>
                    <a:lumOff val="10000"/>
                  </a:srgbClr>
                </a:solidFill>
                <a:effectLst/>
                <a:uLnTx/>
                <a:uFillTx/>
                <a:latin typeface="Avenir Medium"/>
                <a:sym typeface="Avenir Book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DB9DAB-3E14-EA48-84C5-0363F9C43B38}"/>
                </a:ext>
              </a:extLst>
            </p:cNvPr>
            <p:cNvSpPr txBox="1"/>
            <p:nvPr/>
          </p:nvSpPr>
          <p:spPr>
            <a:xfrm>
              <a:off x="1806109" y="2152035"/>
              <a:ext cx="3140283" cy="931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292100" eaLnBrk="0" fontAlgn="auto" latinLnBrk="0" hangingPunct="0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212121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venir Book"/>
                  <a:sym typeface="Avenir Book"/>
                </a:rPr>
                <a:t>Super-Subs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53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, girl&#10;&#10;Description automatically generated">
            <a:extLst>
              <a:ext uri="{FF2B5EF4-FFF2-40B4-BE49-F238E27FC236}">
                <a16:creationId xmlns:a16="http://schemas.microsoft.com/office/drawing/2014/main" id="{48097592-C501-AE4E-BF32-373479A8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3834" y="-15533"/>
            <a:ext cx="7391400" cy="656624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8C406BC-1474-564C-BF84-59A5E272AC89}"/>
              </a:ext>
            </a:extLst>
          </p:cNvPr>
          <p:cNvSpPr/>
          <p:nvPr/>
        </p:nvSpPr>
        <p:spPr>
          <a:xfrm>
            <a:off x="5476321" y="1324303"/>
            <a:ext cx="3497530" cy="3678621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eaLnBrk="0" hangingPunct="0">
              <a:lnSpc>
                <a:spcPct val="90000"/>
              </a:lnSpc>
              <a:spcBef>
                <a:spcPts val="500"/>
              </a:spcBef>
            </a:pPr>
            <a:endParaRPr lang="en-US" sz="120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30674-2012-1A40-9A10-580F7D3C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091" y="-1423627"/>
            <a:ext cx="997834" cy="9978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E6EE10-B8AC-CB4A-A78F-530DC1C84CE3}"/>
              </a:ext>
            </a:extLst>
          </p:cNvPr>
          <p:cNvGrpSpPr/>
          <p:nvPr/>
        </p:nvGrpSpPr>
        <p:grpSpPr>
          <a:xfrm>
            <a:off x="6096000" y="1684653"/>
            <a:ext cx="5136022" cy="2629112"/>
            <a:chOff x="674256" y="597685"/>
            <a:chExt cx="5136022" cy="26291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8B45C5-0D07-AC4F-930B-30357DC69651}"/>
                </a:ext>
              </a:extLst>
            </p:cNvPr>
            <p:cNvSpPr txBox="1"/>
            <p:nvPr/>
          </p:nvSpPr>
          <p:spPr>
            <a:xfrm>
              <a:off x="1293936" y="597685"/>
              <a:ext cx="3896662" cy="2500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292100" eaLnBrk="0" hangingPunct="0">
                <a:spcBef>
                  <a:spcPts val="1500"/>
                </a:spcBef>
              </a:pPr>
              <a:r>
                <a:rPr lang="en-US" sz="15000" b="1">
                  <a:solidFill>
                    <a:srgbClr val="212121">
                      <a:lumMod val="90000"/>
                      <a:lumOff val="10000"/>
                    </a:srgbClr>
                  </a:solidFill>
                  <a:latin typeface="Avenir Medium"/>
                  <a:sym typeface="Avenir Book"/>
                </a:rPr>
                <a:t>96%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C6B67E-1D96-7A4E-A21B-0F72357B64D1}"/>
                </a:ext>
              </a:extLst>
            </p:cNvPr>
            <p:cNvSpPr txBox="1"/>
            <p:nvPr/>
          </p:nvSpPr>
          <p:spPr>
            <a:xfrm>
              <a:off x="674256" y="2557383"/>
              <a:ext cx="5136022" cy="6694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algn="ctr" defTabSz="292100" eaLnBrk="0" hangingPunct="0">
                <a:spcBef>
                  <a:spcPts val="1500"/>
                </a:spcBef>
              </a:pPr>
              <a:r>
                <a:rPr lang="en-US" sz="3100">
                  <a:solidFill>
                    <a:srgbClr val="212121">
                      <a:lumMod val="90000"/>
                      <a:lumOff val="10000"/>
                    </a:srgbClr>
                  </a:solidFill>
                  <a:latin typeface="Avenir Book"/>
                  <a:sym typeface="Avenir Book"/>
                </a:rPr>
                <a:t>2020-21 Student Attendance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F7F54A-FD9E-AF43-BB5F-EBD2067752A1}"/>
              </a:ext>
            </a:extLst>
          </p:cNvPr>
          <p:cNvGrpSpPr/>
          <p:nvPr/>
        </p:nvGrpSpPr>
        <p:grpSpPr>
          <a:xfrm>
            <a:off x="7675971" y="4752855"/>
            <a:ext cx="2936371" cy="1220838"/>
            <a:chOff x="9074397" y="4728440"/>
            <a:chExt cx="2936371" cy="12208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690379-6C0C-CE47-A7A5-2B9452B010A1}"/>
                </a:ext>
              </a:extLst>
            </p:cNvPr>
            <p:cNvSpPr txBox="1"/>
            <p:nvPr/>
          </p:nvSpPr>
          <p:spPr>
            <a:xfrm>
              <a:off x="9860529" y="4728440"/>
              <a:ext cx="1333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</a:schemeClr>
                  </a:solidFill>
                  <a:latin typeface="Calibri" panose="020F0502020204030204"/>
                </a:rPr>
                <a:t>To Compare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84A61D-614B-1D4E-AB0F-B9AE64D94FC6}"/>
                </a:ext>
              </a:extLst>
            </p:cNvPr>
            <p:cNvSpPr txBox="1"/>
            <p:nvPr/>
          </p:nvSpPr>
          <p:spPr>
            <a:xfrm>
              <a:off x="9924237" y="4926331"/>
              <a:ext cx="12506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tx1">
                      <a:lumMod val="75000"/>
                    </a:schemeClr>
                  </a:solidFill>
                  <a:latin typeface="Calibri" panose="020F0502020204030204"/>
                </a:rPr>
                <a:t>96%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997BC4-40CD-094A-B431-E0337C89BCC9}"/>
                </a:ext>
              </a:extLst>
            </p:cNvPr>
            <p:cNvSpPr txBox="1"/>
            <p:nvPr/>
          </p:nvSpPr>
          <p:spPr>
            <a:xfrm>
              <a:off x="9074397" y="5579946"/>
              <a:ext cx="2936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</a:schemeClr>
                  </a:solidFill>
                  <a:latin typeface="Calibri" panose="020F0502020204030204"/>
                </a:rPr>
                <a:t>2019-20 Student Attendance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502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usic, brass, person, indoor&#10;&#10;Description automatically generated">
            <a:extLst>
              <a:ext uri="{FF2B5EF4-FFF2-40B4-BE49-F238E27FC236}">
                <a16:creationId xmlns:a16="http://schemas.microsoft.com/office/drawing/2014/main" id="{5B0A7991-AA29-3842-9074-437715095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55" y="-330853"/>
            <a:ext cx="10308431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3BC3A72-3DD9-2844-BA29-59B579FF41DC}"/>
              </a:ext>
            </a:extLst>
          </p:cNvPr>
          <p:cNvSpPr/>
          <p:nvPr/>
        </p:nvSpPr>
        <p:spPr>
          <a:xfrm>
            <a:off x="1627120" y="807433"/>
            <a:ext cx="3636858" cy="4436076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eaLnBrk="0" hangingPunct="0">
              <a:lnSpc>
                <a:spcPct val="90000"/>
              </a:lnSpc>
              <a:spcBef>
                <a:spcPts val="500"/>
              </a:spcBef>
            </a:pPr>
            <a:endParaRPr lang="en-US" sz="1200">
              <a:solidFill>
                <a:srgbClr val="FFFFFF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30DF-626F-0549-ACC5-37169A9620B6}"/>
              </a:ext>
            </a:extLst>
          </p:cNvPr>
          <p:cNvSpPr txBox="1"/>
          <p:nvPr/>
        </p:nvSpPr>
        <p:spPr>
          <a:xfrm>
            <a:off x="917183" y="1775129"/>
            <a:ext cx="3896662" cy="2500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292100" eaLnBrk="0" hangingPunct="0">
              <a:spcBef>
                <a:spcPts val="1500"/>
              </a:spcBef>
            </a:pPr>
            <a:r>
              <a:rPr lang="en-US" sz="15000" b="1">
                <a:solidFill>
                  <a:srgbClr val="212121">
                    <a:lumMod val="90000"/>
                    <a:lumOff val="10000"/>
                  </a:srgbClr>
                </a:solidFill>
                <a:latin typeface="Avenir Medium"/>
                <a:sym typeface="Avenir Book"/>
              </a:rPr>
              <a:t>82%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B790D-A80C-814E-BEB2-732461D25654}"/>
              </a:ext>
            </a:extLst>
          </p:cNvPr>
          <p:cNvSpPr txBox="1"/>
          <p:nvPr/>
        </p:nvSpPr>
        <p:spPr>
          <a:xfrm>
            <a:off x="915980" y="3685752"/>
            <a:ext cx="4113307" cy="669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algn="ctr" defTabSz="292100" eaLnBrk="0" hangingPunct="0">
              <a:spcBef>
                <a:spcPts val="1500"/>
              </a:spcBef>
            </a:pPr>
            <a:r>
              <a:rPr lang="en-US" sz="3100">
                <a:solidFill>
                  <a:srgbClr val="212121">
                    <a:lumMod val="90000"/>
                    <a:lumOff val="10000"/>
                  </a:srgbClr>
                </a:solidFill>
                <a:latin typeface="Avenir Book"/>
                <a:sym typeface="Avenir Book"/>
              </a:rPr>
              <a:t>On-Campus Instruction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9AE96-CF26-BF41-8FD2-C1018FCA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19" y="180972"/>
            <a:ext cx="1583872" cy="15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51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ass, stadium&#10;&#10;Description automatically generated">
            <a:extLst>
              <a:ext uri="{FF2B5EF4-FFF2-40B4-BE49-F238E27FC236}">
                <a16:creationId xmlns:a16="http://schemas.microsoft.com/office/drawing/2014/main" id="{8D4AB2F2-6FC9-0A4A-91A7-32F214A32B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206"/>
            <a:ext cx="12192000" cy="67591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7A4D3-2A58-4ED2-B2DB-E1672389AF2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02A1F-CE1F-40F6-892C-0517C8AA5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AAAE3-8513-4B9E-8D73-4E029EE97FE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56390-DC09-4216-BB59-A706756CF8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B8E9D-9B9C-4A49-9CAE-26C89C7CFFF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6477000"/>
            <a:ext cx="12192000" cy="434645"/>
            <a:chOff x="0" y="6477000"/>
            <a:chExt cx="12192000" cy="434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481AE-0725-ED4A-BBFB-DF7CF4D2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6A0124-EB24-D748-A36A-CE43936C63A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0" y="6477000"/>
              <a:ext cx="1219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131240-98D7-1C4B-A074-1443BEF00E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58200" y="6542313"/>
              <a:ext cx="344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Comal</a:t>
              </a:r>
              <a:r>
                <a:rPr lang="en-US">
                  <a:solidFill>
                    <a:schemeClr val="bg1"/>
                  </a:solidFill>
                </a:rPr>
                <a:t> Independent School District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04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7A5"/>
      </a:accent1>
      <a:accent2>
        <a:srgbClr val="ED4A42"/>
      </a:accent2>
      <a:accent3>
        <a:srgbClr val="DADBDB"/>
      </a:accent3>
      <a:accent4>
        <a:srgbClr val="6F309F"/>
      </a:accent4>
      <a:accent5>
        <a:srgbClr val="2F559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Comal ISD ">
      <a:dk1>
        <a:srgbClr val="F6F8F8"/>
      </a:dk1>
      <a:lt1>
        <a:srgbClr val="424242"/>
      </a:lt1>
      <a:dk2>
        <a:srgbClr val="212121"/>
      </a:dk2>
      <a:lt2>
        <a:srgbClr val="FFFFFF"/>
      </a:lt2>
      <a:accent1>
        <a:srgbClr val="005392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5B9BD5"/>
      </a:hlink>
      <a:folHlink>
        <a:srgbClr val="70AD47"/>
      </a:folHlink>
    </a:clrScheme>
    <a:fontScheme name="Custom 21">
      <a:majorFont>
        <a:latin typeface="Avenir Medium"/>
        <a:ea typeface="Avenir Book"/>
        <a:cs typeface="Avenir Book"/>
      </a:majorFont>
      <a:minorFont>
        <a:latin typeface="Avenir Book"/>
        <a:ea typeface="Avenir Book"/>
        <a:cs typeface="Avenir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D4C7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"/>
            <a:ea typeface="Avenir Next"/>
            <a:cs typeface="Avenir Next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342D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30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A6AAA9"/>
            </a:solidFill>
            <a:effectLst/>
            <a:uFillTx/>
            <a:latin typeface="+mn-lt"/>
            <a:ea typeface="+mn-ea"/>
            <a:cs typeface="+mn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D9A68A9F071A47A42F4104D0C4F93B" ma:contentTypeVersion="4" ma:contentTypeDescription="Create a new document." ma:contentTypeScope="" ma:versionID="80b807f595bb31f82bf75dfa2cd2d480">
  <xsd:schema xmlns:xsd="http://www.w3.org/2001/XMLSchema" xmlns:xs="http://www.w3.org/2001/XMLSchema" xmlns:p="http://schemas.microsoft.com/office/2006/metadata/properties" xmlns:ns2="af8ba6b1-1fb0-47f8-bb64-e67246d60ddc" targetNamespace="http://schemas.microsoft.com/office/2006/metadata/properties" ma:root="true" ma:fieldsID="342b6569cd0d95c273e8a181f5bdf738" ns2:_="">
    <xsd:import namespace="af8ba6b1-1fb0-47f8-bb64-e67246d6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ba6b1-1fb0-47f8-bb64-e67246d60d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A85028-B2A2-44CA-8BBF-D035F0806276}">
  <ds:schemaRefs>
    <ds:schemaRef ds:uri="af8ba6b1-1fb0-47f8-bb64-e67246d60d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2378F9-512E-4F53-A9BD-E1A024121D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FC30B-528F-48A9-8039-805F6ED1874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af8ba6b1-1fb0-47f8-bb64-e67246d60dd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Microsoft Office PowerPoint</Application>
  <PresentationFormat>Widescreen</PresentationFormat>
  <Paragraphs>1400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Avenir Book</vt:lpstr>
      <vt:lpstr>Avenir Medium</vt:lpstr>
      <vt:lpstr>Avenir Next</vt:lpstr>
      <vt:lpstr>Calibri</vt:lpstr>
      <vt:lpstr>Calibri Light</vt:lpstr>
      <vt:lpstr>Helvetica</vt:lpstr>
      <vt:lpstr>Times</vt:lpstr>
      <vt:lpstr>Office Theme</vt:lpstr>
      <vt:lpstr>2_Custom Design</vt:lpstr>
      <vt:lpstr>3_Custom Design</vt:lpstr>
      <vt:lpstr>1_Custom Design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Krawczynski</dc:creator>
  <cp:lastModifiedBy>Steve Stanford</cp:lastModifiedBy>
  <cp:revision>2</cp:revision>
  <cp:lastPrinted>2021-02-08T19:17:16Z</cp:lastPrinted>
  <dcterms:created xsi:type="dcterms:W3CDTF">2020-05-21T15:31:04Z</dcterms:created>
  <dcterms:modified xsi:type="dcterms:W3CDTF">2021-02-08T21:50:58Z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0x010100F4D9A68A9F071A47A42F4104D0C4F93B</vt:lpwstr>
  </property>
</Properties>
</file>