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18" r:id="rId5"/>
    <p:sldMasterId id="2147483671" r:id="rId6"/>
    <p:sldMasterId id="2147483716" r:id="rId7"/>
    <p:sldMasterId id="2147483714" r:id="rId8"/>
    <p:sldMasterId id="2147483684" r:id="rId9"/>
    <p:sldMasterId id="2147483719" r:id="rId10"/>
  </p:sldMasterIdLst>
  <p:notesMasterIdLst>
    <p:notesMasterId r:id="rId62"/>
  </p:notesMasterIdLst>
  <p:sldIdLst>
    <p:sldId id="518" r:id="rId11"/>
    <p:sldId id="567" r:id="rId12"/>
    <p:sldId id="583" r:id="rId13"/>
    <p:sldId id="607" r:id="rId14"/>
    <p:sldId id="618" r:id="rId15"/>
    <p:sldId id="608" r:id="rId16"/>
    <p:sldId id="612" r:id="rId17"/>
    <p:sldId id="520" r:id="rId18"/>
    <p:sldId id="604" r:id="rId19"/>
    <p:sldId id="609" r:id="rId20"/>
    <p:sldId id="605" r:id="rId21"/>
    <p:sldId id="538" r:id="rId22"/>
    <p:sldId id="616" r:id="rId23"/>
    <p:sldId id="617" r:id="rId24"/>
    <p:sldId id="557" r:id="rId25"/>
    <p:sldId id="529" r:id="rId26"/>
    <p:sldId id="579" r:id="rId27"/>
    <p:sldId id="535" r:id="rId28"/>
    <p:sldId id="574" r:id="rId29"/>
    <p:sldId id="558" r:id="rId30"/>
    <p:sldId id="601" r:id="rId31"/>
    <p:sldId id="566" r:id="rId32"/>
    <p:sldId id="559" r:id="rId33"/>
    <p:sldId id="551" r:id="rId34"/>
    <p:sldId id="560" r:id="rId35"/>
    <p:sldId id="550" r:id="rId36"/>
    <p:sldId id="593" r:id="rId37"/>
    <p:sldId id="561" r:id="rId38"/>
    <p:sldId id="533" r:id="rId39"/>
    <p:sldId id="602" r:id="rId40"/>
    <p:sldId id="562" r:id="rId41"/>
    <p:sldId id="530" r:id="rId42"/>
    <p:sldId id="536" r:id="rId43"/>
    <p:sldId id="610" r:id="rId44"/>
    <p:sldId id="581" r:id="rId45"/>
    <p:sldId id="619" r:id="rId46"/>
    <p:sldId id="611" r:id="rId47"/>
    <p:sldId id="572" r:id="rId48"/>
    <p:sldId id="568" r:id="rId49"/>
    <p:sldId id="569" r:id="rId50"/>
    <p:sldId id="578" r:id="rId51"/>
    <p:sldId id="613" r:id="rId52"/>
    <p:sldId id="614" r:id="rId53"/>
    <p:sldId id="541" r:id="rId54"/>
    <p:sldId id="599" r:id="rId55"/>
    <p:sldId id="600" r:id="rId56"/>
    <p:sldId id="596" r:id="rId57"/>
    <p:sldId id="598" r:id="rId58"/>
    <p:sldId id="597" r:id="rId59"/>
    <p:sldId id="615" r:id="rId60"/>
    <p:sldId id="449" r:id="rId61"/>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AEC60C-7DEC-C378-C690-5606634C8317}" name="Benjamin Bratcher" initials="BB" userId="Benjamin Bratcher" providerId="None"/>
  <p188:author id="{C7CC5F74-B159-B5F6-719C-C0A155FABA85}" name="Benjamin Bratcher" initials="BB" userId="S::bbratcher@neworleans.com::03805e16-d7fd-4e8d-9348-e314abcbdf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njamin Bratcher" initials="BB" lastIdx="1" clrIdx="0">
    <p:extLst>
      <p:ext uri="{19B8F6BF-5375-455C-9EA6-DF929625EA0E}">
        <p15:presenceInfo xmlns:p15="http://schemas.microsoft.com/office/powerpoint/2012/main" userId="S::bbratcher@neworleans.com::03805e16-d7fd-4e8d-9348-e314abcbdff0" providerId="AD"/>
      </p:ext>
    </p:extLst>
  </p:cmAuthor>
  <p:cmAuthor id="2" name="Benjamin Bratcher" initials="BB [2]" lastIdx="1" clrIdx="1">
    <p:extLst>
      <p:ext uri="{19B8F6BF-5375-455C-9EA6-DF929625EA0E}">
        <p15:presenceInfo xmlns:p15="http://schemas.microsoft.com/office/powerpoint/2012/main" userId="Benjamin Bratch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7C61"/>
    <a:srgbClr val="A7BFB2"/>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C85689-C298-4429-9810-D6777A1B1E0B}" v="3" dt="2022-04-07T20:03:22.8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3"/>
  </p:normalViewPr>
  <p:slideViewPr>
    <p:cSldViewPr snapToGrid="0">
      <p:cViewPr varScale="1">
        <p:scale>
          <a:sx n="115" d="100"/>
          <a:sy n="115" d="100"/>
        </p:scale>
        <p:origin x="1016"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commentAuthors" Target="commentAuthors.xml"/><Relationship Id="rId68"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notesMaster" Target="notesMasters/notesMaster1.xml"/><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jamin Bratcher" userId="03805e16-d7fd-4e8d-9348-e314abcbdff0" providerId="ADAL" clId="{B7C85689-C298-4429-9810-D6777A1B1E0B}"/>
    <pc:docChg chg="addSld delSld modSld">
      <pc:chgData name="Benjamin Bratcher" userId="03805e16-d7fd-4e8d-9348-e314abcbdff0" providerId="ADAL" clId="{B7C85689-C298-4429-9810-D6777A1B1E0B}" dt="2022-04-07T20:03:22.803" v="6" actId="164"/>
      <pc:docMkLst>
        <pc:docMk/>
      </pc:docMkLst>
      <pc:sldChg chg="addSp modSp">
        <pc:chgData name="Benjamin Bratcher" userId="03805e16-d7fd-4e8d-9348-e314abcbdff0" providerId="ADAL" clId="{B7C85689-C298-4429-9810-D6777A1B1E0B}" dt="2022-04-07T20:03:22.803" v="6" actId="164"/>
        <pc:sldMkLst>
          <pc:docMk/>
          <pc:sldMk cId="2273275886" sldId="538"/>
        </pc:sldMkLst>
        <pc:grpChg chg="add mod">
          <ac:chgData name="Benjamin Bratcher" userId="03805e16-d7fd-4e8d-9348-e314abcbdff0" providerId="ADAL" clId="{B7C85689-C298-4429-9810-D6777A1B1E0B}" dt="2022-04-07T20:03:22.803" v="6" actId="164"/>
          <ac:grpSpMkLst>
            <pc:docMk/>
            <pc:sldMk cId="2273275886" sldId="538"/>
            <ac:grpSpMk id="2" creationId="{A126301F-00A6-4919-AF0C-F8A93AEC1BC8}"/>
          </ac:grpSpMkLst>
        </pc:grpChg>
        <pc:grpChg chg="mod">
          <ac:chgData name="Benjamin Bratcher" userId="03805e16-d7fd-4e8d-9348-e314abcbdff0" providerId="ADAL" clId="{B7C85689-C298-4429-9810-D6777A1B1E0B}" dt="2022-04-07T20:03:22.803" v="6" actId="164"/>
          <ac:grpSpMkLst>
            <pc:docMk/>
            <pc:sldMk cId="2273275886" sldId="538"/>
            <ac:grpSpMk id="7" creationId="{DD87210B-FF67-484A-A0B9-06C5BAA46CA0}"/>
          </ac:grpSpMkLst>
        </pc:grpChg>
        <pc:grpChg chg="mod">
          <ac:chgData name="Benjamin Bratcher" userId="03805e16-d7fd-4e8d-9348-e314abcbdff0" providerId="ADAL" clId="{B7C85689-C298-4429-9810-D6777A1B1E0B}" dt="2022-04-07T20:03:22.803" v="6" actId="164"/>
          <ac:grpSpMkLst>
            <pc:docMk/>
            <pc:sldMk cId="2273275886" sldId="538"/>
            <ac:grpSpMk id="10" creationId="{0D6E006C-01DF-43CE-A7BE-2B32794249E0}"/>
          </ac:grpSpMkLst>
        </pc:grpChg>
        <pc:grpChg chg="mod">
          <ac:chgData name="Benjamin Bratcher" userId="03805e16-d7fd-4e8d-9348-e314abcbdff0" providerId="ADAL" clId="{B7C85689-C298-4429-9810-D6777A1B1E0B}" dt="2022-04-07T20:03:22.803" v="6" actId="164"/>
          <ac:grpSpMkLst>
            <pc:docMk/>
            <pc:sldMk cId="2273275886" sldId="538"/>
            <ac:grpSpMk id="13" creationId="{FAAFFA3F-DE51-47E2-982D-A767FE308B06}"/>
          </ac:grpSpMkLst>
        </pc:grpChg>
        <pc:grpChg chg="mod">
          <ac:chgData name="Benjamin Bratcher" userId="03805e16-d7fd-4e8d-9348-e314abcbdff0" providerId="ADAL" clId="{B7C85689-C298-4429-9810-D6777A1B1E0B}" dt="2022-04-07T20:03:22.803" v="6" actId="164"/>
          <ac:grpSpMkLst>
            <pc:docMk/>
            <pc:sldMk cId="2273275886" sldId="538"/>
            <ac:grpSpMk id="17" creationId="{4913B19E-7D24-4250-9877-81C46AC31997}"/>
          </ac:grpSpMkLst>
        </pc:grpChg>
        <pc:grpChg chg="mod">
          <ac:chgData name="Benjamin Bratcher" userId="03805e16-d7fd-4e8d-9348-e314abcbdff0" providerId="ADAL" clId="{B7C85689-C298-4429-9810-D6777A1B1E0B}" dt="2022-04-07T20:03:22.803" v="6" actId="164"/>
          <ac:grpSpMkLst>
            <pc:docMk/>
            <pc:sldMk cId="2273275886" sldId="538"/>
            <ac:grpSpMk id="20" creationId="{60BD6A8D-1B47-4E07-832E-4D38D4F4179E}"/>
          </ac:grpSpMkLst>
        </pc:grpChg>
        <pc:grpChg chg="mod">
          <ac:chgData name="Benjamin Bratcher" userId="03805e16-d7fd-4e8d-9348-e314abcbdff0" providerId="ADAL" clId="{B7C85689-C298-4429-9810-D6777A1B1E0B}" dt="2022-04-07T20:03:22.803" v="6" actId="164"/>
          <ac:grpSpMkLst>
            <pc:docMk/>
            <pc:sldMk cId="2273275886" sldId="538"/>
            <ac:grpSpMk id="23" creationId="{FCA5447D-87D4-47ED-A4A1-7226F025CB34}"/>
          </ac:grpSpMkLst>
        </pc:grpChg>
        <pc:grpChg chg="mod">
          <ac:chgData name="Benjamin Bratcher" userId="03805e16-d7fd-4e8d-9348-e314abcbdff0" providerId="ADAL" clId="{B7C85689-C298-4429-9810-D6777A1B1E0B}" dt="2022-04-07T20:03:22.803" v="6" actId="164"/>
          <ac:grpSpMkLst>
            <pc:docMk/>
            <pc:sldMk cId="2273275886" sldId="538"/>
            <ac:grpSpMk id="29" creationId="{1B6E0533-99A5-43FB-92AA-934C3FDB9BFA}"/>
          </ac:grpSpMkLst>
        </pc:grpChg>
        <pc:grpChg chg="mod">
          <ac:chgData name="Benjamin Bratcher" userId="03805e16-d7fd-4e8d-9348-e314abcbdff0" providerId="ADAL" clId="{B7C85689-C298-4429-9810-D6777A1B1E0B}" dt="2022-04-07T20:03:22.803" v="6" actId="164"/>
          <ac:grpSpMkLst>
            <pc:docMk/>
            <pc:sldMk cId="2273275886" sldId="538"/>
            <ac:grpSpMk id="32" creationId="{35C27B2A-E307-4DE2-BCA9-E889F83618D4}"/>
          </ac:grpSpMkLst>
        </pc:grpChg>
        <pc:grpChg chg="mod">
          <ac:chgData name="Benjamin Bratcher" userId="03805e16-d7fd-4e8d-9348-e314abcbdff0" providerId="ADAL" clId="{B7C85689-C298-4429-9810-D6777A1B1E0B}" dt="2022-04-07T20:03:22.803" v="6" actId="164"/>
          <ac:grpSpMkLst>
            <pc:docMk/>
            <pc:sldMk cId="2273275886" sldId="538"/>
            <ac:grpSpMk id="35" creationId="{E996F169-0BC5-450C-85AC-C6C8C4198D2C}"/>
          </ac:grpSpMkLst>
        </pc:grpChg>
        <pc:grpChg chg="mod">
          <ac:chgData name="Benjamin Bratcher" userId="03805e16-d7fd-4e8d-9348-e314abcbdff0" providerId="ADAL" clId="{B7C85689-C298-4429-9810-D6777A1B1E0B}" dt="2022-04-07T20:03:22.803" v="6" actId="164"/>
          <ac:grpSpMkLst>
            <pc:docMk/>
            <pc:sldMk cId="2273275886" sldId="538"/>
            <ac:grpSpMk id="41" creationId="{58234887-3465-4FD8-9AF1-216BFE9A112C}"/>
          </ac:grpSpMkLst>
        </pc:grpChg>
        <pc:grpChg chg="mod">
          <ac:chgData name="Benjamin Bratcher" userId="03805e16-d7fd-4e8d-9348-e314abcbdff0" providerId="ADAL" clId="{B7C85689-C298-4429-9810-D6777A1B1E0B}" dt="2022-04-07T20:03:22.803" v="6" actId="164"/>
          <ac:grpSpMkLst>
            <pc:docMk/>
            <pc:sldMk cId="2273275886" sldId="538"/>
            <ac:grpSpMk id="54" creationId="{5925F981-FF6C-4EB4-AED1-2261218F2335}"/>
          </ac:grpSpMkLst>
        </pc:grpChg>
        <pc:grpChg chg="mod">
          <ac:chgData name="Benjamin Bratcher" userId="03805e16-d7fd-4e8d-9348-e314abcbdff0" providerId="ADAL" clId="{B7C85689-C298-4429-9810-D6777A1B1E0B}" dt="2022-04-07T20:03:22.803" v="6" actId="164"/>
          <ac:grpSpMkLst>
            <pc:docMk/>
            <pc:sldMk cId="2273275886" sldId="538"/>
            <ac:grpSpMk id="57" creationId="{7B074F16-ACED-44B2-88F0-DF2A4214F569}"/>
          </ac:grpSpMkLst>
        </pc:grpChg>
        <pc:grpChg chg="mod">
          <ac:chgData name="Benjamin Bratcher" userId="03805e16-d7fd-4e8d-9348-e314abcbdff0" providerId="ADAL" clId="{B7C85689-C298-4429-9810-D6777A1B1E0B}" dt="2022-04-07T20:03:22.803" v="6" actId="164"/>
          <ac:grpSpMkLst>
            <pc:docMk/>
            <pc:sldMk cId="2273275886" sldId="538"/>
            <ac:grpSpMk id="60" creationId="{1E0A6ACF-8F20-4FD4-87F6-F67A48FF79BD}"/>
          </ac:grpSpMkLst>
        </pc:grpChg>
        <pc:grpChg chg="mod">
          <ac:chgData name="Benjamin Bratcher" userId="03805e16-d7fd-4e8d-9348-e314abcbdff0" providerId="ADAL" clId="{B7C85689-C298-4429-9810-D6777A1B1E0B}" dt="2022-04-07T20:03:22.803" v="6" actId="164"/>
          <ac:grpSpMkLst>
            <pc:docMk/>
            <pc:sldMk cId="2273275886" sldId="538"/>
            <ac:grpSpMk id="63" creationId="{EE04F3F3-1A25-4C68-BBE2-05A96F6152F4}"/>
          </ac:grpSpMkLst>
        </pc:grpChg>
        <pc:grpChg chg="mod">
          <ac:chgData name="Benjamin Bratcher" userId="03805e16-d7fd-4e8d-9348-e314abcbdff0" providerId="ADAL" clId="{B7C85689-C298-4429-9810-D6777A1B1E0B}" dt="2022-04-07T20:03:22.803" v="6" actId="164"/>
          <ac:grpSpMkLst>
            <pc:docMk/>
            <pc:sldMk cId="2273275886" sldId="538"/>
            <ac:grpSpMk id="85" creationId="{5D126937-E36E-4FD0-8410-B18233B5B9D0}"/>
          </ac:grpSpMkLst>
        </pc:grpChg>
        <pc:grpChg chg="mod">
          <ac:chgData name="Benjamin Bratcher" userId="03805e16-d7fd-4e8d-9348-e314abcbdff0" providerId="ADAL" clId="{B7C85689-C298-4429-9810-D6777A1B1E0B}" dt="2022-04-07T20:03:22.803" v="6" actId="164"/>
          <ac:grpSpMkLst>
            <pc:docMk/>
            <pc:sldMk cId="2273275886" sldId="538"/>
            <ac:grpSpMk id="88" creationId="{660220ED-DF92-4D73-9088-316EF5863572}"/>
          </ac:grpSpMkLst>
        </pc:grpChg>
      </pc:sldChg>
      <pc:sldChg chg="addSp modSp">
        <pc:chgData name="Benjamin Bratcher" userId="03805e16-d7fd-4e8d-9348-e314abcbdff0" providerId="ADAL" clId="{B7C85689-C298-4429-9810-D6777A1B1E0B}" dt="2022-04-07T20:01:02.227" v="5" actId="164"/>
        <pc:sldMkLst>
          <pc:docMk/>
          <pc:sldMk cId="2408160514" sldId="604"/>
        </pc:sldMkLst>
        <pc:spChg chg="mod">
          <ac:chgData name="Benjamin Bratcher" userId="03805e16-d7fd-4e8d-9348-e314abcbdff0" providerId="ADAL" clId="{B7C85689-C298-4429-9810-D6777A1B1E0B}" dt="2022-04-07T20:01:02.227" v="5" actId="164"/>
          <ac:spMkLst>
            <pc:docMk/>
            <pc:sldMk cId="2408160514" sldId="604"/>
            <ac:spMk id="2" creationId="{C5E0E1BD-69D5-41C1-AA89-F6E1FEEFBF3D}"/>
          </ac:spMkLst>
        </pc:spChg>
        <pc:spChg chg="mod">
          <ac:chgData name="Benjamin Bratcher" userId="03805e16-d7fd-4e8d-9348-e314abcbdff0" providerId="ADAL" clId="{B7C85689-C298-4429-9810-D6777A1B1E0B}" dt="2022-04-07T20:01:02.227" v="5" actId="164"/>
          <ac:spMkLst>
            <pc:docMk/>
            <pc:sldMk cId="2408160514" sldId="604"/>
            <ac:spMk id="3" creationId="{26C587A1-2F39-4332-8AEF-1F1C9FF3186B}"/>
          </ac:spMkLst>
        </pc:spChg>
        <pc:grpChg chg="add mod">
          <ac:chgData name="Benjamin Bratcher" userId="03805e16-d7fd-4e8d-9348-e314abcbdff0" providerId="ADAL" clId="{B7C85689-C298-4429-9810-D6777A1B1E0B}" dt="2022-04-07T20:01:02.227" v="5" actId="164"/>
          <ac:grpSpMkLst>
            <pc:docMk/>
            <pc:sldMk cId="2408160514" sldId="604"/>
            <ac:grpSpMk id="5" creationId="{2E31620C-73AC-442C-B202-3671B71B3536}"/>
          </ac:grpSpMkLst>
        </pc:grpChg>
        <pc:picChg chg="mod">
          <ac:chgData name="Benjamin Bratcher" userId="03805e16-d7fd-4e8d-9348-e314abcbdff0" providerId="ADAL" clId="{B7C85689-C298-4429-9810-D6777A1B1E0B}" dt="2022-04-07T20:01:02.227" v="5" actId="164"/>
          <ac:picMkLst>
            <pc:docMk/>
            <pc:sldMk cId="2408160514" sldId="604"/>
            <ac:picMk id="9" creationId="{F757EBCB-DD3F-4A06-8480-A31B2C89B484}"/>
          </ac:picMkLst>
        </pc:picChg>
        <pc:cxnChg chg="mod">
          <ac:chgData name="Benjamin Bratcher" userId="03805e16-d7fd-4e8d-9348-e314abcbdff0" providerId="ADAL" clId="{B7C85689-C298-4429-9810-D6777A1B1E0B}" dt="2022-04-07T20:01:02.227" v="5" actId="164"/>
          <ac:cxnSpMkLst>
            <pc:docMk/>
            <pc:sldMk cId="2408160514" sldId="604"/>
            <ac:cxnSpMk id="4" creationId="{B0A370CB-7F4E-4410-963F-2A89E67CC155}"/>
          </ac:cxnSpMkLst>
        </pc:cxnChg>
      </pc:sldChg>
      <pc:sldChg chg="addSp modSp new del mod">
        <pc:chgData name="Benjamin Bratcher" userId="03805e16-d7fd-4e8d-9348-e314abcbdff0" providerId="ADAL" clId="{B7C85689-C298-4429-9810-D6777A1B1E0B}" dt="2022-04-07T20:00:25.831" v="4" actId="2696"/>
        <pc:sldMkLst>
          <pc:docMk/>
          <pc:sldMk cId="1416144690" sldId="620"/>
        </pc:sldMkLst>
        <pc:picChg chg="add mod">
          <ac:chgData name="Benjamin Bratcher" userId="03805e16-d7fd-4e8d-9348-e314abcbdff0" providerId="ADAL" clId="{B7C85689-C298-4429-9810-D6777A1B1E0B}" dt="2022-04-07T19:59:50.470" v="3" actId="962"/>
          <ac:picMkLst>
            <pc:docMk/>
            <pc:sldMk cId="1416144690" sldId="620"/>
            <ac:picMk id="5" creationId="{20D603C9-5E63-4F83-807F-21367414057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66733" cy="469779"/>
          </a:xfrm>
          <a:prstGeom prst="rect">
            <a:avLst/>
          </a:prstGeom>
        </p:spPr>
        <p:txBody>
          <a:bodyPr vert="horz" lIns="93927" tIns="46964" rIns="93927" bIns="46964" rtlCol="0"/>
          <a:lstStyle>
            <a:lvl1pPr algn="l">
              <a:defRPr sz="1200"/>
            </a:lvl1pPr>
          </a:lstStyle>
          <a:p>
            <a:endParaRPr lang="en-US"/>
          </a:p>
        </p:txBody>
      </p:sp>
      <p:sp>
        <p:nvSpPr>
          <p:cNvPr id="3" name="Date Placeholder 2"/>
          <p:cNvSpPr>
            <a:spLocks noGrp="1"/>
          </p:cNvSpPr>
          <p:nvPr>
            <p:ph type="dt" idx="1"/>
          </p:nvPr>
        </p:nvSpPr>
        <p:spPr>
          <a:xfrm>
            <a:off x="4008704" y="1"/>
            <a:ext cx="3066733" cy="469779"/>
          </a:xfrm>
          <a:prstGeom prst="rect">
            <a:avLst/>
          </a:prstGeom>
        </p:spPr>
        <p:txBody>
          <a:bodyPr vert="horz" lIns="93927" tIns="46964" rIns="93927" bIns="46964" rtlCol="0"/>
          <a:lstStyle>
            <a:lvl1pPr algn="r">
              <a:defRPr sz="1200"/>
            </a:lvl1pPr>
          </a:lstStyle>
          <a:p>
            <a:fld id="{1266C650-E5B9-0443-A6D5-CD343796713D}" type="datetimeFigureOut">
              <a:rPr lang="en-US" smtClean="0"/>
              <a:t>5/24/22</a:t>
            </a:fld>
            <a:endParaRPr lang="en-US"/>
          </a:p>
        </p:txBody>
      </p:sp>
      <p:sp>
        <p:nvSpPr>
          <p:cNvPr id="4" name="Slide Image Placeholder 3"/>
          <p:cNvSpPr>
            <a:spLocks noGrp="1" noRot="1" noChangeAspect="1"/>
          </p:cNvSpPr>
          <p:nvPr>
            <p:ph type="sldImg" idx="2"/>
          </p:nvPr>
        </p:nvSpPr>
        <p:spPr>
          <a:xfrm>
            <a:off x="730250" y="1169988"/>
            <a:ext cx="5616575" cy="3160712"/>
          </a:xfrm>
          <a:prstGeom prst="rect">
            <a:avLst/>
          </a:prstGeom>
          <a:noFill/>
          <a:ln w="12700">
            <a:solidFill>
              <a:prstClr val="black"/>
            </a:solidFill>
          </a:ln>
        </p:spPr>
        <p:txBody>
          <a:bodyPr vert="horz" lIns="93927" tIns="46964" rIns="93927" bIns="46964"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27" tIns="46964" rIns="93927" bIns="4696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8"/>
            <a:ext cx="3066733" cy="469778"/>
          </a:xfrm>
          <a:prstGeom prst="rect">
            <a:avLst/>
          </a:prstGeom>
        </p:spPr>
        <p:txBody>
          <a:bodyPr vert="horz" lIns="93927" tIns="46964" rIns="93927" bIns="46964" rtlCol="0" anchor="b"/>
          <a:lstStyle>
            <a:lvl1pPr algn="l">
              <a:defRPr sz="1200"/>
            </a:lvl1pPr>
          </a:lstStyle>
          <a:p>
            <a:endParaRPr lang="en-US"/>
          </a:p>
        </p:txBody>
      </p:sp>
      <p:sp>
        <p:nvSpPr>
          <p:cNvPr id="7" name="Slide Number Placeholder 6"/>
          <p:cNvSpPr>
            <a:spLocks noGrp="1"/>
          </p:cNvSpPr>
          <p:nvPr>
            <p:ph type="sldNum" sz="quarter" idx="5"/>
          </p:nvPr>
        </p:nvSpPr>
        <p:spPr>
          <a:xfrm>
            <a:off x="4008704" y="8893298"/>
            <a:ext cx="3066733" cy="469778"/>
          </a:xfrm>
          <a:prstGeom prst="rect">
            <a:avLst/>
          </a:prstGeom>
        </p:spPr>
        <p:txBody>
          <a:bodyPr vert="horz" lIns="93927" tIns="46964" rIns="93927" bIns="46964" rtlCol="0" anchor="b"/>
          <a:lstStyle>
            <a:lvl1pPr algn="r">
              <a:defRPr sz="1200"/>
            </a:lvl1pPr>
          </a:lstStyle>
          <a:p>
            <a:fld id="{E145A95C-EEF8-4542-B2A6-C030F5F6E5EA}" type="slidenum">
              <a:rPr lang="en-US" smtClean="0"/>
              <a:t>‹#›</a:t>
            </a:fld>
            <a:endParaRPr lang="en-US"/>
          </a:p>
        </p:txBody>
      </p:sp>
    </p:spTree>
    <p:extLst>
      <p:ext uri="{BB962C8B-B14F-4D97-AF65-F5344CB8AC3E}">
        <p14:creationId xmlns:p14="http://schemas.microsoft.com/office/powerpoint/2010/main" val="1606803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45A95C-EEF8-4542-B2A6-C030F5F6E5EA}" type="slidenum">
              <a:rPr lang="en-US" smtClean="0"/>
              <a:t>1</a:t>
            </a:fld>
            <a:endParaRPr lang="en-US"/>
          </a:p>
        </p:txBody>
      </p:sp>
    </p:spTree>
    <p:extLst>
      <p:ext uri="{BB962C8B-B14F-4D97-AF65-F5344CB8AC3E}">
        <p14:creationId xmlns:p14="http://schemas.microsoft.com/office/powerpoint/2010/main" val="965061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FORMATTING NOTE</a:t>
            </a:r>
            <a:endParaRPr lang="en-US"/>
          </a:p>
          <a:p>
            <a:r>
              <a:rPr lang="en-US"/>
              <a:t>Slide is locked, do not edit/customize</a:t>
            </a:r>
          </a:p>
        </p:txBody>
      </p:sp>
      <p:sp>
        <p:nvSpPr>
          <p:cNvPr id="4" name="Slide Number Placeholder 3"/>
          <p:cNvSpPr>
            <a:spLocks noGrp="1"/>
          </p:cNvSpPr>
          <p:nvPr>
            <p:ph type="sldNum" sz="quarter" idx="5"/>
          </p:nvPr>
        </p:nvSpPr>
        <p:spPr/>
        <p:txBody>
          <a:bodyPr/>
          <a:lstStyle/>
          <a:p>
            <a:fld id="{E145A95C-EEF8-4542-B2A6-C030F5F6E5EA}" type="slidenum">
              <a:rPr lang="en-US" smtClean="0"/>
              <a:t>13</a:t>
            </a:fld>
            <a:endParaRPr lang="en-US"/>
          </a:p>
        </p:txBody>
      </p:sp>
    </p:spTree>
    <p:extLst>
      <p:ext uri="{BB962C8B-B14F-4D97-AF65-F5344CB8AC3E}">
        <p14:creationId xmlns:p14="http://schemas.microsoft.com/office/powerpoint/2010/main" val="3902312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FORMATTING NOTE</a:t>
            </a:r>
            <a:endParaRPr lang="en-US"/>
          </a:p>
          <a:p>
            <a:r>
              <a:rPr lang="en-US"/>
              <a:t>Slide is locked, do not edit/customize</a:t>
            </a:r>
          </a:p>
          <a:p>
            <a:endParaRPr lang="en-US"/>
          </a:p>
          <a:p>
            <a:r>
              <a:rPr lang="en-US"/>
              <a:t>15 minute: 8,300 rooms</a:t>
            </a:r>
            <a:br>
              <a:rPr lang="en-US"/>
            </a:br>
            <a:r>
              <a:rPr lang="en-US"/>
              <a:t>10 minute: 7,800 rooms</a:t>
            </a:r>
          </a:p>
          <a:p>
            <a:r>
              <a:rPr lang="en-US"/>
              <a:t>5 minute: 7,300 rooms</a:t>
            </a:r>
          </a:p>
        </p:txBody>
      </p:sp>
      <p:sp>
        <p:nvSpPr>
          <p:cNvPr id="4" name="Slide Number Placeholder 3"/>
          <p:cNvSpPr>
            <a:spLocks noGrp="1"/>
          </p:cNvSpPr>
          <p:nvPr>
            <p:ph type="sldNum" sz="quarter" idx="5"/>
          </p:nvPr>
        </p:nvSpPr>
        <p:spPr/>
        <p:txBody>
          <a:bodyPr/>
          <a:lstStyle/>
          <a:p>
            <a:fld id="{154EC01C-4204-5F48-9430-4F4F1C6E2AD1}" type="slidenum">
              <a:rPr lang="en-US" smtClean="0"/>
              <a:t>14</a:t>
            </a:fld>
            <a:endParaRPr lang="en-US"/>
          </a:p>
        </p:txBody>
      </p:sp>
    </p:spTree>
    <p:extLst>
      <p:ext uri="{BB962C8B-B14F-4D97-AF65-F5344CB8AC3E}">
        <p14:creationId xmlns:p14="http://schemas.microsoft.com/office/powerpoint/2010/main" val="4195263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810A6A-8125-4688-90D0-6620EC37B76B}" type="slidenum">
              <a:rPr lang="en-US" smtClean="0"/>
              <a:t>15</a:t>
            </a:fld>
            <a:endParaRPr lang="en-US"/>
          </a:p>
        </p:txBody>
      </p:sp>
    </p:spTree>
    <p:extLst>
      <p:ext uri="{BB962C8B-B14F-4D97-AF65-F5344CB8AC3E}">
        <p14:creationId xmlns:p14="http://schemas.microsoft.com/office/powerpoint/2010/main" val="1672480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d762d67027_0_69:notes"/>
          <p:cNvSpPr>
            <a:spLocks noGrp="1" noRot="1" noChangeAspect="1"/>
          </p:cNvSpPr>
          <p:nvPr>
            <p:ph type="sldImg" idx="2"/>
          </p:nvPr>
        </p:nvSpPr>
        <p:spPr>
          <a:xfrm>
            <a:off x="344488" y="668338"/>
            <a:ext cx="5945187" cy="33448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d762d67027_0_69:notes"/>
          <p:cNvSpPr txBox="1">
            <a:spLocks noGrp="1"/>
          </p:cNvSpPr>
          <p:nvPr>
            <p:ph type="body" idx="1"/>
          </p:nvPr>
        </p:nvSpPr>
        <p:spPr>
          <a:xfrm>
            <a:off x="663476" y="4235677"/>
            <a:ext cx="5307806" cy="4012746"/>
          </a:xfrm>
          <a:prstGeom prst="rect">
            <a:avLst/>
          </a:prstGeom>
        </p:spPr>
        <p:txBody>
          <a:bodyPr spcFirstLastPara="1" wrap="square" lIns="88847" tIns="88847" rIns="88847" bIns="88847" anchor="t" anchorCtr="0">
            <a:noAutofit/>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d762d67027_0_69:notes"/>
          <p:cNvSpPr>
            <a:spLocks noGrp="1" noRot="1" noChangeAspect="1"/>
          </p:cNvSpPr>
          <p:nvPr>
            <p:ph type="sldImg" idx="2"/>
          </p:nvPr>
        </p:nvSpPr>
        <p:spPr>
          <a:xfrm>
            <a:off x="344488" y="668338"/>
            <a:ext cx="5945187" cy="33448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d762d67027_0_69:notes"/>
          <p:cNvSpPr txBox="1">
            <a:spLocks noGrp="1"/>
          </p:cNvSpPr>
          <p:nvPr>
            <p:ph type="body" idx="1"/>
          </p:nvPr>
        </p:nvSpPr>
        <p:spPr>
          <a:xfrm>
            <a:off x="663476" y="4235677"/>
            <a:ext cx="5307806" cy="4012746"/>
          </a:xfrm>
          <a:prstGeom prst="rect">
            <a:avLst/>
          </a:prstGeom>
        </p:spPr>
        <p:txBody>
          <a:bodyPr spcFirstLastPara="1" wrap="square" lIns="88847" tIns="88847" rIns="88847" bIns="88847" anchor="t" anchorCtr="0">
            <a:noAutofit/>
          </a:bodyPr>
          <a:lstStyle/>
          <a:p>
            <a:endParaRPr/>
          </a:p>
        </p:txBody>
      </p:sp>
    </p:spTree>
    <p:extLst>
      <p:ext uri="{BB962C8B-B14F-4D97-AF65-F5344CB8AC3E}">
        <p14:creationId xmlns:p14="http://schemas.microsoft.com/office/powerpoint/2010/main" val="1153685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d762d67027_0_69:notes"/>
          <p:cNvSpPr>
            <a:spLocks noGrp="1" noRot="1" noChangeAspect="1"/>
          </p:cNvSpPr>
          <p:nvPr>
            <p:ph type="sldImg" idx="2"/>
          </p:nvPr>
        </p:nvSpPr>
        <p:spPr>
          <a:xfrm>
            <a:off x="344488" y="668338"/>
            <a:ext cx="5945187" cy="33448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d762d67027_0_69:notes"/>
          <p:cNvSpPr txBox="1">
            <a:spLocks noGrp="1"/>
          </p:cNvSpPr>
          <p:nvPr>
            <p:ph type="body" idx="1"/>
          </p:nvPr>
        </p:nvSpPr>
        <p:spPr>
          <a:xfrm>
            <a:off x="663476" y="4235677"/>
            <a:ext cx="5307806" cy="4012746"/>
          </a:xfrm>
          <a:prstGeom prst="rect">
            <a:avLst/>
          </a:prstGeom>
        </p:spPr>
        <p:txBody>
          <a:bodyPr spcFirstLastPara="1" wrap="square" lIns="88847" tIns="88847" rIns="88847" bIns="88847" anchor="t" anchorCtr="0">
            <a:noAutofit/>
          </a:bodyPr>
          <a:lstStyle/>
          <a:p>
            <a:endParaRPr lang="en-US"/>
          </a:p>
        </p:txBody>
      </p:sp>
    </p:spTree>
    <p:extLst>
      <p:ext uri="{BB962C8B-B14F-4D97-AF65-F5344CB8AC3E}">
        <p14:creationId xmlns:p14="http://schemas.microsoft.com/office/powerpoint/2010/main" val="2451023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810A6A-8125-4688-90D0-6620EC37B76B}" type="slidenum">
              <a:rPr lang="en-US" smtClean="0"/>
              <a:t>20</a:t>
            </a:fld>
            <a:endParaRPr lang="en-US"/>
          </a:p>
        </p:txBody>
      </p:sp>
    </p:spTree>
    <p:extLst>
      <p:ext uri="{BB962C8B-B14F-4D97-AF65-F5344CB8AC3E}">
        <p14:creationId xmlns:p14="http://schemas.microsoft.com/office/powerpoint/2010/main" val="3818834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810A6A-8125-4688-90D0-6620EC37B76B}" type="slidenum">
              <a:rPr lang="en-US" smtClean="0"/>
              <a:t>22</a:t>
            </a:fld>
            <a:endParaRPr lang="en-US"/>
          </a:p>
        </p:txBody>
      </p:sp>
    </p:spTree>
    <p:extLst>
      <p:ext uri="{BB962C8B-B14F-4D97-AF65-F5344CB8AC3E}">
        <p14:creationId xmlns:p14="http://schemas.microsoft.com/office/powerpoint/2010/main" val="2272799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810A6A-8125-4688-90D0-6620EC37B76B}" type="slidenum">
              <a:rPr lang="en-US" smtClean="0"/>
              <a:t>23</a:t>
            </a:fld>
            <a:endParaRPr lang="en-US"/>
          </a:p>
        </p:txBody>
      </p:sp>
    </p:spTree>
    <p:extLst>
      <p:ext uri="{BB962C8B-B14F-4D97-AF65-F5344CB8AC3E}">
        <p14:creationId xmlns:p14="http://schemas.microsoft.com/office/powerpoint/2010/main" val="10416362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810A6A-8125-4688-90D0-6620EC37B76B}" type="slidenum">
              <a:rPr lang="en-US" smtClean="0"/>
              <a:t>24</a:t>
            </a:fld>
            <a:endParaRPr lang="en-US"/>
          </a:p>
        </p:txBody>
      </p:sp>
    </p:spTree>
    <p:extLst>
      <p:ext uri="{BB962C8B-B14F-4D97-AF65-F5344CB8AC3E}">
        <p14:creationId xmlns:p14="http://schemas.microsoft.com/office/powerpoint/2010/main" val="2839715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810A6A-8125-4688-90D0-6620EC37B76B}" type="slidenum">
              <a:rPr lang="en-US" smtClean="0"/>
              <a:t>2</a:t>
            </a:fld>
            <a:endParaRPr lang="en-US"/>
          </a:p>
        </p:txBody>
      </p:sp>
    </p:spTree>
    <p:extLst>
      <p:ext uri="{BB962C8B-B14F-4D97-AF65-F5344CB8AC3E}">
        <p14:creationId xmlns:p14="http://schemas.microsoft.com/office/powerpoint/2010/main" val="27666528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810A6A-8125-4688-90D0-6620EC37B76B}" type="slidenum">
              <a:rPr lang="en-US" smtClean="0"/>
              <a:t>25</a:t>
            </a:fld>
            <a:endParaRPr lang="en-US"/>
          </a:p>
        </p:txBody>
      </p:sp>
    </p:spTree>
    <p:extLst>
      <p:ext uri="{BB962C8B-B14F-4D97-AF65-F5344CB8AC3E}">
        <p14:creationId xmlns:p14="http://schemas.microsoft.com/office/powerpoint/2010/main" val="971356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810A6A-8125-4688-90D0-6620EC37B76B}" type="slidenum">
              <a:rPr lang="en-US" smtClean="0"/>
              <a:t>26</a:t>
            </a:fld>
            <a:endParaRPr lang="en-US"/>
          </a:p>
        </p:txBody>
      </p:sp>
    </p:spTree>
    <p:extLst>
      <p:ext uri="{BB962C8B-B14F-4D97-AF65-F5344CB8AC3E}">
        <p14:creationId xmlns:p14="http://schemas.microsoft.com/office/powerpoint/2010/main" val="2071550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810A6A-8125-4688-90D0-6620EC37B76B}" type="slidenum">
              <a:rPr lang="en-US" smtClean="0"/>
              <a:t>27</a:t>
            </a:fld>
            <a:endParaRPr lang="en-US"/>
          </a:p>
        </p:txBody>
      </p:sp>
    </p:spTree>
    <p:extLst>
      <p:ext uri="{BB962C8B-B14F-4D97-AF65-F5344CB8AC3E}">
        <p14:creationId xmlns:p14="http://schemas.microsoft.com/office/powerpoint/2010/main" val="2793614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810A6A-8125-4688-90D0-6620EC37B76B}" type="slidenum">
              <a:rPr lang="en-US" smtClean="0"/>
              <a:t>28</a:t>
            </a:fld>
            <a:endParaRPr lang="en-US"/>
          </a:p>
        </p:txBody>
      </p:sp>
    </p:spTree>
    <p:extLst>
      <p:ext uri="{BB962C8B-B14F-4D97-AF65-F5344CB8AC3E}">
        <p14:creationId xmlns:p14="http://schemas.microsoft.com/office/powerpoint/2010/main" val="13481529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810A6A-8125-4688-90D0-6620EC37B76B}" type="slidenum">
              <a:rPr lang="en-US" smtClean="0"/>
              <a:t>31</a:t>
            </a:fld>
            <a:endParaRPr lang="en-US"/>
          </a:p>
        </p:txBody>
      </p:sp>
    </p:spTree>
    <p:extLst>
      <p:ext uri="{BB962C8B-B14F-4D97-AF65-F5344CB8AC3E}">
        <p14:creationId xmlns:p14="http://schemas.microsoft.com/office/powerpoint/2010/main" val="1939024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d762d67027_0_46:notes"/>
          <p:cNvSpPr>
            <a:spLocks noGrp="1" noRot="1" noChangeAspect="1"/>
          </p:cNvSpPr>
          <p:nvPr>
            <p:ph type="sldImg" idx="2"/>
          </p:nvPr>
        </p:nvSpPr>
        <p:spPr>
          <a:xfrm>
            <a:off x="344488" y="668338"/>
            <a:ext cx="5945187" cy="33448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d762d67027_0_46:notes"/>
          <p:cNvSpPr txBox="1">
            <a:spLocks noGrp="1"/>
          </p:cNvSpPr>
          <p:nvPr>
            <p:ph type="body" idx="1"/>
          </p:nvPr>
        </p:nvSpPr>
        <p:spPr>
          <a:xfrm>
            <a:off x="663476" y="4235677"/>
            <a:ext cx="5307806" cy="4012746"/>
          </a:xfrm>
          <a:prstGeom prst="rect">
            <a:avLst/>
          </a:prstGeom>
        </p:spPr>
        <p:txBody>
          <a:bodyPr spcFirstLastPara="1" wrap="square" lIns="88847" tIns="88847" rIns="88847" bIns="88847" anchor="t" anchorCtr="0">
            <a:noAutofit/>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45A95C-EEF8-4542-B2A6-C030F5F6E5EA}" type="slidenum">
              <a:rPr lang="en-US" smtClean="0"/>
              <a:t>33</a:t>
            </a:fld>
            <a:endParaRPr lang="en-US"/>
          </a:p>
        </p:txBody>
      </p:sp>
    </p:spTree>
    <p:extLst>
      <p:ext uri="{BB962C8B-B14F-4D97-AF65-F5344CB8AC3E}">
        <p14:creationId xmlns:p14="http://schemas.microsoft.com/office/powerpoint/2010/main" val="35004557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810A6A-8125-4688-90D0-6620EC37B76B}" type="slidenum">
              <a:rPr lang="en-US" smtClean="0"/>
              <a:t>34</a:t>
            </a:fld>
            <a:endParaRPr lang="en-US"/>
          </a:p>
        </p:txBody>
      </p:sp>
    </p:spTree>
    <p:extLst>
      <p:ext uri="{BB962C8B-B14F-4D97-AF65-F5344CB8AC3E}">
        <p14:creationId xmlns:p14="http://schemas.microsoft.com/office/powerpoint/2010/main" val="464245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810A6A-8125-4688-90D0-6620EC37B76B}" type="slidenum">
              <a:rPr lang="en-US" smtClean="0"/>
              <a:t>35</a:t>
            </a:fld>
            <a:endParaRPr lang="en-US"/>
          </a:p>
        </p:txBody>
      </p:sp>
    </p:spTree>
    <p:extLst>
      <p:ext uri="{BB962C8B-B14F-4D97-AF65-F5344CB8AC3E}">
        <p14:creationId xmlns:p14="http://schemas.microsoft.com/office/powerpoint/2010/main" val="8749419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810A6A-8125-4688-90D0-6620EC37B76B}" type="slidenum">
              <a:rPr lang="en-US" smtClean="0"/>
              <a:t>36</a:t>
            </a:fld>
            <a:endParaRPr lang="en-US"/>
          </a:p>
        </p:txBody>
      </p:sp>
    </p:spTree>
    <p:extLst>
      <p:ext uri="{BB962C8B-B14F-4D97-AF65-F5344CB8AC3E}">
        <p14:creationId xmlns:p14="http://schemas.microsoft.com/office/powerpoint/2010/main" val="3216086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810A6A-8125-4688-90D0-6620EC37B76B}" type="slidenum">
              <a:rPr lang="en-US" smtClean="0"/>
              <a:t>3</a:t>
            </a:fld>
            <a:endParaRPr lang="en-US"/>
          </a:p>
        </p:txBody>
      </p:sp>
    </p:spTree>
    <p:extLst>
      <p:ext uri="{BB962C8B-B14F-4D97-AF65-F5344CB8AC3E}">
        <p14:creationId xmlns:p14="http://schemas.microsoft.com/office/powerpoint/2010/main" val="3370379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810A6A-8125-4688-90D0-6620EC37B76B}" type="slidenum">
              <a:rPr lang="en-US" smtClean="0"/>
              <a:t>37</a:t>
            </a:fld>
            <a:endParaRPr lang="en-US"/>
          </a:p>
        </p:txBody>
      </p:sp>
    </p:spTree>
    <p:extLst>
      <p:ext uri="{BB962C8B-B14F-4D97-AF65-F5344CB8AC3E}">
        <p14:creationId xmlns:p14="http://schemas.microsoft.com/office/powerpoint/2010/main" val="12429365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810A6A-8125-4688-90D0-6620EC37B76B}" type="slidenum">
              <a:rPr lang="en-US" smtClean="0"/>
              <a:t>38</a:t>
            </a:fld>
            <a:endParaRPr lang="en-US"/>
          </a:p>
        </p:txBody>
      </p:sp>
    </p:spTree>
    <p:extLst>
      <p:ext uri="{BB962C8B-B14F-4D97-AF65-F5344CB8AC3E}">
        <p14:creationId xmlns:p14="http://schemas.microsoft.com/office/powerpoint/2010/main" val="15330102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810A6A-8125-4688-90D0-6620EC37B76B}" type="slidenum">
              <a:rPr lang="en-US" smtClean="0"/>
              <a:t>39</a:t>
            </a:fld>
            <a:endParaRPr lang="en-US"/>
          </a:p>
        </p:txBody>
      </p:sp>
    </p:spTree>
    <p:extLst>
      <p:ext uri="{BB962C8B-B14F-4D97-AF65-F5344CB8AC3E}">
        <p14:creationId xmlns:p14="http://schemas.microsoft.com/office/powerpoint/2010/main" val="9749011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810A6A-8125-4688-90D0-6620EC37B76B}" type="slidenum">
              <a:rPr lang="en-US" smtClean="0"/>
              <a:t>40</a:t>
            </a:fld>
            <a:endParaRPr lang="en-US"/>
          </a:p>
        </p:txBody>
      </p:sp>
    </p:spTree>
    <p:extLst>
      <p:ext uri="{BB962C8B-B14F-4D97-AF65-F5344CB8AC3E}">
        <p14:creationId xmlns:p14="http://schemas.microsoft.com/office/powerpoint/2010/main" val="29209521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810A6A-8125-4688-90D0-6620EC37B76B}" type="slidenum">
              <a:rPr lang="en-US" smtClean="0"/>
              <a:t>41</a:t>
            </a:fld>
            <a:endParaRPr lang="en-US"/>
          </a:p>
        </p:txBody>
      </p:sp>
    </p:spTree>
    <p:extLst>
      <p:ext uri="{BB962C8B-B14F-4D97-AF65-F5344CB8AC3E}">
        <p14:creationId xmlns:p14="http://schemas.microsoft.com/office/powerpoint/2010/main" val="7876445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810A6A-8125-4688-90D0-6620EC37B76B}" type="slidenum">
              <a:rPr lang="en-US" smtClean="0"/>
              <a:t>42</a:t>
            </a:fld>
            <a:endParaRPr lang="en-US"/>
          </a:p>
        </p:txBody>
      </p:sp>
    </p:spTree>
    <p:extLst>
      <p:ext uri="{BB962C8B-B14F-4D97-AF65-F5344CB8AC3E}">
        <p14:creationId xmlns:p14="http://schemas.microsoft.com/office/powerpoint/2010/main" val="22416173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810A6A-8125-4688-90D0-6620EC37B76B}" type="slidenum">
              <a:rPr lang="en-US" smtClean="0"/>
              <a:t>43</a:t>
            </a:fld>
            <a:endParaRPr lang="en-US"/>
          </a:p>
        </p:txBody>
      </p:sp>
    </p:spTree>
    <p:extLst>
      <p:ext uri="{BB962C8B-B14F-4D97-AF65-F5344CB8AC3E}">
        <p14:creationId xmlns:p14="http://schemas.microsoft.com/office/powerpoint/2010/main" val="31226453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810A6A-8125-4688-90D0-6620EC37B76B}" type="slidenum">
              <a:rPr lang="en-US" smtClean="0"/>
              <a:t>44</a:t>
            </a:fld>
            <a:endParaRPr lang="en-US"/>
          </a:p>
        </p:txBody>
      </p:sp>
    </p:spTree>
    <p:extLst>
      <p:ext uri="{BB962C8B-B14F-4D97-AF65-F5344CB8AC3E}">
        <p14:creationId xmlns:p14="http://schemas.microsoft.com/office/powerpoint/2010/main" val="12931613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for JSP – do we want to consider asking about GOPPAR, even though we don’t have much affect on that? https://</a:t>
            </a:r>
            <a:r>
              <a:rPr lang="en-US" err="1"/>
              <a:t>www.hospitalitynet.org</a:t>
            </a:r>
            <a:r>
              <a:rPr lang="en-US"/>
              <a:t>/explainer/4102264.html</a:t>
            </a:r>
            <a:br>
              <a:rPr lang="en-US"/>
            </a:br>
            <a:r>
              <a:rPr lang="en-US"/>
              <a:t>divide the hotel's gross operating profit by the total number of available rooms.</a:t>
            </a:r>
          </a:p>
          <a:p>
            <a:endParaRPr lang="en-US"/>
          </a:p>
        </p:txBody>
      </p:sp>
      <p:sp>
        <p:nvSpPr>
          <p:cNvPr id="4" name="Slide Number Placeholder 3"/>
          <p:cNvSpPr>
            <a:spLocks noGrp="1"/>
          </p:cNvSpPr>
          <p:nvPr>
            <p:ph type="sldNum" sz="quarter" idx="5"/>
          </p:nvPr>
        </p:nvSpPr>
        <p:spPr/>
        <p:txBody>
          <a:bodyPr/>
          <a:lstStyle/>
          <a:p>
            <a:fld id="{154EC01C-4204-5F48-9430-4F4F1C6E2AD1}" type="slidenum">
              <a:rPr lang="en-US" smtClean="0"/>
              <a:t>45</a:t>
            </a:fld>
            <a:endParaRPr lang="en-US"/>
          </a:p>
        </p:txBody>
      </p:sp>
    </p:spTree>
    <p:extLst>
      <p:ext uri="{BB962C8B-B14F-4D97-AF65-F5344CB8AC3E}">
        <p14:creationId xmlns:p14="http://schemas.microsoft.com/office/powerpoint/2010/main" val="24083220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for JSP – do we want to consider asking about GOPPAR, even though we don’t have much affect on that? https://</a:t>
            </a:r>
            <a:r>
              <a:rPr lang="en-US" err="1"/>
              <a:t>www.hospitalitynet.org</a:t>
            </a:r>
            <a:r>
              <a:rPr lang="en-US"/>
              <a:t>/explainer/4102264.html</a:t>
            </a:r>
            <a:br>
              <a:rPr lang="en-US"/>
            </a:br>
            <a:r>
              <a:rPr lang="en-US"/>
              <a:t>divide the hotel's gross operating profit by the total number of available rooms.</a:t>
            </a:r>
          </a:p>
          <a:p>
            <a:endParaRPr lang="en-US"/>
          </a:p>
        </p:txBody>
      </p:sp>
      <p:sp>
        <p:nvSpPr>
          <p:cNvPr id="4" name="Slide Number Placeholder 3"/>
          <p:cNvSpPr>
            <a:spLocks noGrp="1"/>
          </p:cNvSpPr>
          <p:nvPr>
            <p:ph type="sldNum" sz="quarter" idx="5"/>
          </p:nvPr>
        </p:nvSpPr>
        <p:spPr/>
        <p:txBody>
          <a:bodyPr/>
          <a:lstStyle/>
          <a:p>
            <a:fld id="{154EC01C-4204-5F48-9430-4F4F1C6E2AD1}" type="slidenum">
              <a:rPr lang="en-US" smtClean="0"/>
              <a:t>46</a:t>
            </a:fld>
            <a:endParaRPr lang="en-US"/>
          </a:p>
        </p:txBody>
      </p:sp>
    </p:spTree>
    <p:extLst>
      <p:ext uri="{BB962C8B-B14F-4D97-AF65-F5344CB8AC3E}">
        <p14:creationId xmlns:p14="http://schemas.microsoft.com/office/powerpoint/2010/main" val="1406703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810A6A-8125-4688-90D0-6620EC37B76B}" type="slidenum">
              <a:rPr lang="en-US" smtClean="0"/>
              <a:t>4</a:t>
            </a:fld>
            <a:endParaRPr lang="en-US"/>
          </a:p>
        </p:txBody>
      </p:sp>
    </p:spTree>
    <p:extLst>
      <p:ext uri="{BB962C8B-B14F-4D97-AF65-F5344CB8AC3E}">
        <p14:creationId xmlns:p14="http://schemas.microsoft.com/office/powerpoint/2010/main" val="9559409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for JSP – do we want to consider asking about GOPPAR, even though we don’t have much affect on that? https://</a:t>
            </a:r>
            <a:r>
              <a:rPr lang="en-US" err="1"/>
              <a:t>www.hospitalitynet.org</a:t>
            </a:r>
            <a:r>
              <a:rPr lang="en-US"/>
              <a:t>/explainer/4102264.html</a:t>
            </a:r>
            <a:br>
              <a:rPr lang="en-US"/>
            </a:br>
            <a:r>
              <a:rPr lang="en-US"/>
              <a:t>divide the hotel's gross operating profit by the total number of available rooms.</a:t>
            </a:r>
          </a:p>
          <a:p>
            <a:endParaRPr lang="en-US"/>
          </a:p>
        </p:txBody>
      </p:sp>
      <p:sp>
        <p:nvSpPr>
          <p:cNvPr id="4" name="Slide Number Placeholder 3"/>
          <p:cNvSpPr>
            <a:spLocks noGrp="1"/>
          </p:cNvSpPr>
          <p:nvPr>
            <p:ph type="sldNum" sz="quarter" idx="5"/>
          </p:nvPr>
        </p:nvSpPr>
        <p:spPr/>
        <p:txBody>
          <a:bodyPr/>
          <a:lstStyle/>
          <a:p>
            <a:fld id="{154EC01C-4204-5F48-9430-4F4F1C6E2AD1}" type="slidenum">
              <a:rPr lang="en-US" smtClean="0"/>
              <a:t>47</a:t>
            </a:fld>
            <a:endParaRPr lang="en-US"/>
          </a:p>
        </p:txBody>
      </p:sp>
    </p:spTree>
    <p:extLst>
      <p:ext uri="{BB962C8B-B14F-4D97-AF65-F5344CB8AC3E}">
        <p14:creationId xmlns:p14="http://schemas.microsoft.com/office/powerpoint/2010/main" val="20899391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for JSP – do we want to consider asking about GOPPAR, even though we don’t have much affect on that? https://</a:t>
            </a:r>
            <a:r>
              <a:rPr lang="en-US" err="1"/>
              <a:t>www.hospitalitynet.org</a:t>
            </a:r>
            <a:r>
              <a:rPr lang="en-US"/>
              <a:t>/explainer/4102264.html</a:t>
            </a:r>
            <a:br>
              <a:rPr lang="en-US"/>
            </a:br>
            <a:r>
              <a:rPr lang="en-US"/>
              <a:t>divide the hotel's gross operating profit by the total number of available rooms.</a:t>
            </a:r>
          </a:p>
          <a:p>
            <a:endParaRPr lang="en-US"/>
          </a:p>
        </p:txBody>
      </p:sp>
      <p:sp>
        <p:nvSpPr>
          <p:cNvPr id="4" name="Slide Number Placeholder 3"/>
          <p:cNvSpPr>
            <a:spLocks noGrp="1"/>
          </p:cNvSpPr>
          <p:nvPr>
            <p:ph type="sldNum" sz="quarter" idx="5"/>
          </p:nvPr>
        </p:nvSpPr>
        <p:spPr/>
        <p:txBody>
          <a:bodyPr/>
          <a:lstStyle/>
          <a:p>
            <a:fld id="{154EC01C-4204-5F48-9430-4F4F1C6E2AD1}" type="slidenum">
              <a:rPr lang="en-US" smtClean="0"/>
              <a:t>48</a:t>
            </a:fld>
            <a:endParaRPr lang="en-US"/>
          </a:p>
        </p:txBody>
      </p:sp>
    </p:spTree>
    <p:extLst>
      <p:ext uri="{BB962C8B-B14F-4D97-AF65-F5344CB8AC3E}">
        <p14:creationId xmlns:p14="http://schemas.microsoft.com/office/powerpoint/2010/main" val="1001129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for JSP – do we want to consider asking about GOPPAR, even though we don’t have much affect on that? https://</a:t>
            </a:r>
            <a:r>
              <a:rPr lang="en-US" err="1"/>
              <a:t>www.hospitalitynet.org</a:t>
            </a:r>
            <a:r>
              <a:rPr lang="en-US"/>
              <a:t>/explainer/4102264.html</a:t>
            </a:r>
            <a:br>
              <a:rPr lang="en-US"/>
            </a:br>
            <a:r>
              <a:rPr lang="en-US"/>
              <a:t>divide the hotel's gross operating profit by the total number of available rooms.</a:t>
            </a:r>
          </a:p>
          <a:p>
            <a:endParaRPr lang="en-US"/>
          </a:p>
        </p:txBody>
      </p:sp>
      <p:sp>
        <p:nvSpPr>
          <p:cNvPr id="4" name="Slide Number Placeholder 3"/>
          <p:cNvSpPr>
            <a:spLocks noGrp="1"/>
          </p:cNvSpPr>
          <p:nvPr>
            <p:ph type="sldNum" sz="quarter" idx="5"/>
          </p:nvPr>
        </p:nvSpPr>
        <p:spPr/>
        <p:txBody>
          <a:bodyPr/>
          <a:lstStyle/>
          <a:p>
            <a:fld id="{154EC01C-4204-5F48-9430-4F4F1C6E2AD1}" type="slidenum">
              <a:rPr lang="en-US" smtClean="0"/>
              <a:t>49</a:t>
            </a:fld>
            <a:endParaRPr lang="en-US"/>
          </a:p>
        </p:txBody>
      </p:sp>
    </p:spTree>
    <p:extLst>
      <p:ext uri="{BB962C8B-B14F-4D97-AF65-F5344CB8AC3E}">
        <p14:creationId xmlns:p14="http://schemas.microsoft.com/office/powerpoint/2010/main" val="22570497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810A6A-8125-4688-90D0-6620EC37B76B}" type="slidenum">
              <a:rPr lang="en-US" smtClean="0"/>
              <a:t>50</a:t>
            </a:fld>
            <a:endParaRPr lang="en-US"/>
          </a:p>
        </p:txBody>
      </p:sp>
    </p:spTree>
    <p:extLst>
      <p:ext uri="{BB962C8B-B14F-4D97-AF65-F5344CB8AC3E}">
        <p14:creationId xmlns:p14="http://schemas.microsoft.com/office/powerpoint/2010/main" val="37095574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45A95C-EEF8-4542-B2A6-C030F5F6E5EA}" type="slidenum">
              <a:rPr lang="en-US" smtClean="0"/>
              <a:t>51</a:t>
            </a:fld>
            <a:endParaRPr lang="en-US"/>
          </a:p>
        </p:txBody>
      </p:sp>
    </p:spTree>
    <p:extLst>
      <p:ext uri="{BB962C8B-B14F-4D97-AF65-F5344CB8AC3E}">
        <p14:creationId xmlns:p14="http://schemas.microsoft.com/office/powerpoint/2010/main" val="537804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810A6A-8125-4688-90D0-6620EC37B76B}" type="slidenum">
              <a:rPr lang="en-US" smtClean="0"/>
              <a:t>5</a:t>
            </a:fld>
            <a:endParaRPr lang="en-US"/>
          </a:p>
        </p:txBody>
      </p:sp>
    </p:spTree>
    <p:extLst>
      <p:ext uri="{BB962C8B-B14F-4D97-AF65-F5344CB8AC3E}">
        <p14:creationId xmlns:p14="http://schemas.microsoft.com/office/powerpoint/2010/main" val="2906925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810A6A-8125-4688-90D0-6620EC37B76B}" type="slidenum">
              <a:rPr lang="en-US" smtClean="0"/>
              <a:t>6</a:t>
            </a:fld>
            <a:endParaRPr lang="en-US"/>
          </a:p>
        </p:txBody>
      </p:sp>
    </p:spTree>
    <p:extLst>
      <p:ext uri="{BB962C8B-B14F-4D97-AF65-F5344CB8AC3E}">
        <p14:creationId xmlns:p14="http://schemas.microsoft.com/office/powerpoint/2010/main" val="338530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810A6A-8125-4688-90D0-6620EC37B76B}" type="slidenum">
              <a:rPr lang="en-US" smtClean="0"/>
              <a:t>7</a:t>
            </a:fld>
            <a:endParaRPr lang="en-US"/>
          </a:p>
        </p:txBody>
      </p:sp>
    </p:spTree>
    <p:extLst>
      <p:ext uri="{BB962C8B-B14F-4D97-AF65-F5344CB8AC3E}">
        <p14:creationId xmlns:p14="http://schemas.microsoft.com/office/powerpoint/2010/main" val="2708794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d348ca894d_0_7:notes"/>
          <p:cNvSpPr>
            <a:spLocks noGrp="1" noRot="1" noChangeAspect="1"/>
          </p:cNvSpPr>
          <p:nvPr>
            <p:ph type="sldImg" idx="2"/>
          </p:nvPr>
        </p:nvSpPr>
        <p:spPr>
          <a:xfrm>
            <a:off x="344488" y="668338"/>
            <a:ext cx="5945187" cy="33448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d348ca894d_0_7:notes"/>
          <p:cNvSpPr txBox="1">
            <a:spLocks noGrp="1"/>
          </p:cNvSpPr>
          <p:nvPr>
            <p:ph type="body" idx="1"/>
          </p:nvPr>
        </p:nvSpPr>
        <p:spPr>
          <a:xfrm>
            <a:off x="663476" y="4235677"/>
            <a:ext cx="5307806" cy="4012746"/>
          </a:xfrm>
          <a:prstGeom prst="rect">
            <a:avLst/>
          </a:prstGeom>
        </p:spPr>
        <p:txBody>
          <a:bodyPr spcFirstLastPara="1" wrap="square" lIns="88847" tIns="88847" rIns="88847" bIns="88847" anchor="t" anchorCtr="0">
            <a:noAutofit/>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br>
            <a:endParaRPr lang="en-US"/>
          </a:p>
        </p:txBody>
      </p:sp>
      <p:sp>
        <p:nvSpPr>
          <p:cNvPr id="4" name="Slide Number Placeholder 3"/>
          <p:cNvSpPr>
            <a:spLocks noGrp="1"/>
          </p:cNvSpPr>
          <p:nvPr>
            <p:ph type="sldNum" sz="quarter" idx="5"/>
          </p:nvPr>
        </p:nvSpPr>
        <p:spPr/>
        <p:txBody>
          <a:bodyPr/>
          <a:lstStyle/>
          <a:p>
            <a:fld id="{D7810A6A-8125-4688-90D0-6620EC37B76B}" type="slidenum">
              <a:rPr lang="en-US" smtClean="0"/>
              <a:t>12</a:t>
            </a:fld>
            <a:endParaRPr lang="en-US"/>
          </a:p>
        </p:txBody>
      </p:sp>
    </p:spTree>
    <p:extLst>
      <p:ext uri="{BB962C8B-B14F-4D97-AF65-F5344CB8AC3E}">
        <p14:creationId xmlns:p14="http://schemas.microsoft.com/office/powerpoint/2010/main" val="4105441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28B76-908A-A348-ADF6-BA7171B804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CFD740-9718-C84E-8954-9064ABE43F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15FD8F-BFFA-0E4F-9EB3-25FF0D0BDDF3}"/>
              </a:ext>
            </a:extLst>
          </p:cNvPr>
          <p:cNvSpPr>
            <a:spLocks noGrp="1"/>
          </p:cNvSpPr>
          <p:nvPr>
            <p:ph type="dt" sz="half" idx="10"/>
          </p:nvPr>
        </p:nvSpPr>
        <p:spPr/>
        <p:txBody>
          <a:bodyPr/>
          <a:lstStyle/>
          <a:p>
            <a:fld id="{5F4FBE00-A5BE-6047-B329-A8A3BBBC66A0}" type="datetimeFigureOut">
              <a:rPr lang="en-US" smtClean="0"/>
              <a:t>5/24/22</a:t>
            </a:fld>
            <a:endParaRPr lang="en-US"/>
          </a:p>
        </p:txBody>
      </p:sp>
      <p:sp>
        <p:nvSpPr>
          <p:cNvPr id="5" name="Footer Placeholder 4">
            <a:extLst>
              <a:ext uri="{FF2B5EF4-FFF2-40B4-BE49-F238E27FC236}">
                <a16:creationId xmlns:a16="http://schemas.microsoft.com/office/drawing/2014/main" id="{35D90681-3952-834F-81C9-EA2BB492E8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2F0662-153B-D544-89C8-0678E03EBE2D}"/>
              </a:ext>
            </a:extLst>
          </p:cNvPr>
          <p:cNvSpPr>
            <a:spLocks noGrp="1"/>
          </p:cNvSpPr>
          <p:nvPr>
            <p:ph type="sldNum" sz="quarter" idx="12"/>
          </p:nvPr>
        </p:nvSpPr>
        <p:spPr/>
        <p:txBody>
          <a:bodyPr/>
          <a:lstStyle/>
          <a:p>
            <a:fld id="{1F80D0AE-ED15-724D-8CC1-6B64212E4AFA}" type="slidenum">
              <a:rPr lang="en-US" smtClean="0"/>
              <a:t>‹#›</a:t>
            </a:fld>
            <a:endParaRPr lang="en-US"/>
          </a:p>
        </p:txBody>
      </p:sp>
    </p:spTree>
    <p:extLst>
      <p:ext uri="{BB962C8B-B14F-4D97-AF65-F5344CB8AC3E}">
        <p14:creationId xmlns:p14="http://schemas.microsoft.com/office/powerpoint/2010/main" val="3447482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5F7D-8BC7-8E4E-B691-6C6ED5B246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107695-59BF-314E-ACF6-92F8502E66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8D5EB7-9E20-994D-929A-7ECF6930DEE0}"/>
              </a:ext>
            </a:extLst>
          </p:cNvPr>
          <p:cNvSpPr>
            <a:spLocks noGrp="1"/>
          </p:cNvSpPr>
          <p:nvPr>
            <p:ph type="dt" sz="half" idx="10"/>
          </p:nvPr>
        </p:nvSpPr>
        <p:spPr/>
        <p:txBody>
          <a:bodyPr/>
          <a:lstStyle/>
          <a:p>
            <a:fld id="{5F4FBE00-A5BE-6047-B329-A8A3BBBC66A0}" type="datetimeFigureOut">
              <a:rPr lang="en-US" smtClean="0"/>
              <a:t>5/24/22</a:t>
            </a:fld>
            <a:endParaRPr lang="en-US"/>
          </a:p>
        </p:txBody>
      </p:sp>
      <p:sp>
        <p:nvSpPr>
          <p:cNvPr id="5" name="Footer Placeholder 4">
            <a:extLst>
              <a:ext uri="{FF2B5EF4-FFF2-40B4-BE49-F238E27FC236}">
                <a16:creationId xmlns:a16="http://schemas.microsoft.com/office/drawing/2014/main" id="{7BECE2C0-3FFF-B548-ADFE-63E29C974C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CDF8B0-A85E-1747-BF8A-DC1FBFBE4244}"/>
              </a:ext>
            </a:extLst>
          </p:cNvPr>
          <p:cNvSpPr>
            <a:spLocks noGrp="1"/>
          </p:cNvSpPr>
          <p:nvPr>
            <p:ph type="sldNum" sz="quarter" idx="12"/>
          </p:nvPr>
        </p:nvSpPr>
        <p:spPr/>
        <p:txBody>
          <a:bodyPr/>
          <a:lstStyle/>
          <a:p>
            <a:fld id="{1F80D0AE-ED15-724D-8CC1-6B64212E4AFA}" type="slidenum">
              <a:rPr lang="en-US" smtClean="0"/>
              <a:t>‹#›</a:t>
            </a:fld>
            <a:endParaRPr lang="en-US"/>
          </a:p>
        </p:txBody>
      </p:sp>
    </p:spTree>
    <p:extLst>
      <p:ext uri="{BB962C8B-B14F-4D97-AF65-F5344CB8AC3E}">
        <p14:creationId xmlns:p14="http://schemas.microsoft.com/office/powerpoint/2010/main" val="569596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42E330-CE5E-FC4A-978F-2DBB347784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6E22F1-5BC9-F24A-8152-6EA655938D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5B182C-E209-E941-B139-038BD6E80180}"/>
              </a:ext>
            </a:extLst>
          </p:cNvPr>
          <p:cNvSpPr>
            <a:spLocks noGrp="1"/>
          </p:cNvSpPr>
          <p:nvPr>
            <p:ph type="dt" sz="half" idx="10"/>
          </p:nvPr>
        </p:nvSpPr>
        <p:spPr/>
        <p:txBody>
          <a:bodyPr/>
          <a:lstStyle/>
          <a:p>
            <a:fld id="{5F4FBE00-A5BE-6047-B329-A8A3BBBC66A0}" type="datetimeFigureOut">
              <a:rPr lang="en-US" smtClean="0"/>
              <a:t>5/24/22</a:t>
            </a:fld>
            <a:endParaRPr lang="en-US"/>
          </a:p>
        </p:txBody>
      </p:sp>
      <p:sp>
        <p:nvSpPr>
          <p:cNvPr id="5" name="Footer Placeholder 4">
            <a:extLst>
              <a:ext uri="{FF2B5EF4-FFF2-40B4-BE49-F238E27FC236}">
                <a16:creationId xmlns:a16="http://schemas.microsoft.com/office/drawing/2014/main" id="{1B2C2DDF-92E9-3D4D-902D-B42F60766E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29C355-988F-F549-92E4-9A8EAA551574}"/>
              </a:ext>
            </a:extLst>
          </p:cNvPr>
          <p:cNvSpPr>
            <a:spLocks noGrp="1"/>
          </p:cNvSpPr>
          <p:nvPr>
            <p:ph type="sldNum" sz="quarter" idx="12"/>
          </p:nvPr>
        </p:nvSpPr>
        <p:spPr/>
        <p:txBody>
          <a:bodyPr/>
          <a:lstStyle/>
          <a:p>
            <a:fld id="{1F80D0AE-ED15-724D-8CC1-6B64212E4AFA}" type="slidenum">
              <a:rPr lang="en-US" smtClean="0"/>
              <a:t>‹#›</a:t>
            </a:fld>
            <a:endParaRPr lang="en-US"/>
          </a:p>
        </p:txBody>
      </p:sp>
    </p:spTree>
    <p:extLst>
      <p:ext uri="{BB962C8B-B14F-4D97-AF65-F5344CB8AC3E}">
        <p14:creationId xmlns:p14="http://schemas.microsoft.com/office/powerpoint/2010/main" val="2477852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28B76-908A-A348-ADF6-BA7171B804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CFD740-9718-C84E-8954-9064ABE43F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15FD8F-BFFA-0E4F-9EB3-25FF0D0BDDF3}"/>
              </a:ext>
            </a:extLst>
          </p:cNvPr>
          <p:cNvSpPr>
            <a:spLocks noGrp="1"/>
          </p:cNvSpPr>
          <p:nvPr>
            <p:ph type="dt" sz="half" idx="10"/>
          </p:nvPr>
        </p:nvSpPr>
        <p:spPr/>
        <p:txBody>
          <a:bodyPr/>
          <a:lstStyle/>
          <a:p>
            <a:fld id="{5F4FBE00-A5BE-6047-B329-A8A3BBBC66A0}" type="datetimeFigureOut">
              <a:rPr lang="en-US" smtClean="0"/>
              <a:t>5/24/22</a:t>
            </a:fld>
            <a:endParaRPr lang="en-US"/>
          </a:p>
        </p:txBody>
      </p:sp>
      <p:sp>
        <p:nvSpPr>
          <p:cNvPr id="5" name="Footer Placeholder 4">
            <a:extLst>
              <a:ext uri="{FF2B5EF4-FFF2-40B4-BE49-F238E27FC236}">
                <a16:creationId xmlns:a16="http://schemas.microsoft.com/office/drawing/2014/main" id="{35D90681-3952-834F-81C9-EA2BB492E8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2F0662-153B-D544-89C8-0678E03EBE2D}"/>
              </a:ext>
            </a:extLst>
          </p:cNvPr>
          <p:cNvSpPr>
            <a:spLocks noGrp="1"/>
          </p:cNvSpPr>
          <p:nvPr>
            <p:ph type="sldNum" sz="quarter" idx="12"/>
          </p:nvPr>
        </p:nvSpPr>
        <p:spPr/>
        <p:txBody>
          <a:bodyPr/>
          <a:lstStyle/>
          <a:p>
            <a:fld id="{1F80D0AE-ED15-724D-8CC1-6B64212E4AFA}" type="slidenum">
              <a:rPr lang="en-US" smtClean="0"/>
              <a:t>‹#›</a:t>
            </a:fld>
            <a:endParaRPr lang="en-US"/>
          </a:p>
        </p:txBody>
      </p:sp>
    </p:spTree>
    <p:extLst>
      <p:ext uri="{BB962C8B-B14F-4D97-AF65-F5344CB8AC3E}">
        <p14:creationId xmlns:p14="http://schemas.microsoft.com/office/powerpoint/2010/main" val="34474822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F00B0-0544-E947-8171-91B923639A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720320-D2F3-DE44-A30D-6BE9AD90E7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AC1B0F-84BB-ED4F-90E3-BA491767EC3F}"/>
              </a:ext>
            </a:extLst>
          </p:cNvPr>
          <p:cNvSpPr>
            <a:spLocks noGrp="1"/>
          </p:cNvSpPr>
          <p:nvPr>
            <p:ph type="dt" sz="half" idx="10"/>
          </p:nvPr>
        </p:nvSpPr>
        <p:spPr/>
        <p:txBody>
          <a:bodyPr/>
          <a:lstStyle/>
          <a:p>
            <a:fld id="{5F4FBE00-A5BE-6047-B329-A8A3BBBC66A0}" type="datetimeFigureOut">
              <a:rPr lang="en-US" smtClean="0"/>
              <a:t>5/24/22</a:t>
            </a:fld>
            <a:endParaRPr lang="en-US"/>
          </a:p>
        </p:txBody>
      </p:sp>
      <p:sp>
        <p:nvSpPr>
          <p:cNvPr id="5" name="Footer Placeholder 4">
            <a:extLst>
              <a:ext uri="{FF2B5EF4-FFF2-40B4-BE49-F238E27FC236}">
                <a16:creationId xmlns:a16="http://schemas.microsoft.com/office/drawing/2014/main" id="{322DF24E-9C96-314B-9379-D1C18AA38E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4B1BB-BD1B-134A-B3BF-D6FD2183F21D}"/>
              </a:ext>
            </a:extLst>
          </p:cNvPr>
          <p:cNvSpPr>
            <a:spLocks noGrp="1"/>
          </p:cNvSpPr>
          <p:nvPr>
            <p:ph type="sldNum" sz="quarter" idx="12"/>
          </p:nvPr>
        </p:nvSpPr>
        <p:spPr/>
        <p:txBody>
          <a:bodyPr/>
          <a:lstStyle/>
          <a:p>
            <a:fld id="{1F80D0AE-ED15-724D-8CC1-6B64212E4AFA}" type="slidenum">
              <a:rPr lang="en-US" smtClean="0"/>
              <a:t>‹#›</a:t>
            </a:fld>
            <a:endParaRPr lang="en-US"/>
          </a:p>
        </p:txBody>
      </p:sp>
    </p:spTree>
    <p:extLst>
      <p:ext uri="{BB962C8B-B14F-4D97-AF65-F5344CB8AC3E}">
        <p14:creationId xmlns:p14="http://schemas.microsoft.com/office/powerpoint/2010/main" val="2460849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786D9-9057-6B4E-944D-26BD5A5DDF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2D016C-E82E-B849-8214-99DC5AB0DF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CF955D-89DC-C544-9C45-AB5B26A518CA}"/>
              </a:ext>
            </a:extLst>
          </p:cNvPr>
          <p:cNvSpPr>
            <a:spLocks noGrp="1"/>
          </p:cNvSpPr>
          <p:nvPr>
            <p:ph type="dt" sz="half" idx="10"/>
          </p:nvPr>
        </p:nvSpPr>
        <p:spPr/>
        <p:txBody>
          <a:bodyPr/>
          <a:lstStyle/>
          <a:p>
            <a:fld id="{5F4FBE00-A5BE-6047-B329-A8A3BBBC66A0}" type="datetimeFigureOut">
              <a:rPr lang="en-US" smtClean="0"/>
              <a:t>5/24/22</a:t>
            </a:fld>
            <a:endParaRPr lang="en-US"/>
          </a:p>
        </p:txBody>
      </p:sp>
      <p:sp>
        <p:nvSpPr>
          <p:cNvPr id="5" name="Footer Placeholder 4">
            <a:extLst>
              <a:ext uri="{FF2B5EF4-FFF2-40B4-BE49-F238E27FC236}">
                <a16:creationId xmlns:a16="http://schemas.microsoft.com/office/drawing/2014/main" id="{3249DF03-ED7A-144B-A830-64E7C8CE5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CDF5A1-7314-2149-BD69-D3FE382E8400}"/>
              </a:ext>
            </a:extLst>
          </p:cNvPr>
          <p:cNvSpPr>
            <a:spLocks noGrp="1"/>
          </p:cNvSpPr>
          <p:nvPr>
            <p:ph type="sldNum" sz="quarter" idx="12"/>
          </p:nvPr>
        </p:nvSpPr>
        <p:spPr/>
        <p:txBody>
          <a:bodyPr/>
          <a:lstStyle/>
          <a:p>
            <a:fld id="{1F80D0AE-ED15-724D-8CC1-6B64212E4AFA}" type="slidenum">
              <a:rPr lang="en-US" smtClean="0"/>
              <a:t>‹#›</a:t>
            </a:fld>
            <a:endParaRPr lang="en-US"/>
          </a:p>
        </p:txBody>
      </p:sp>
    </p:spTree>
    <p:extLst>
      <p:ext uri="{BB962C8B-B14F-4D97-AF65-F5344CB8AC3E}">
        <p14:creationId xmlns:p14="http://schemas.microsoft.com/office/powerpoint/2010/main" val="27721191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558E8-5187-7D4D-B4B5-F06CF02450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1E8F9D-5044-F649-9A09-36B6A7D088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EE8A0B-3E31-AD46-A5CF-C8BE3B905D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2D9739-22F7-9244-8E80-42FA87319B6C}"/>
              </a:ext>
            </a:extLst>
          </p:cNvPr>
          <p:cNvSpPr>
            <a:spLocks noGrp="1"/>
          </p:cNvSpPr>
          <p:nvPr>
            <p:ph type="dt" sz="half" idx="10"/>
          </p:nvPr>
        </p:nvSpPr>
        <p:spPr/>
        <p:txBody>
          <a:bodyPr/>
          <a:lstStyle/>
          <a:p>
            <a:fld id="{5F4FBE00-A5BE-6047-B329-A8A3BBBC66A0}" type="datetimeFigureOut">
              <a:rPr lang="en-US" smtClean="0"/>
              <a:t>5/24/22</a:t>
            </a:fld>
            <a:endParaRPr lang="en-US"/>
          </a:p>
        </p:txBody>
      </p:sp>
      <p:sp>
        <p:nvSpPr>
          <p:cNvPr id="6" name="Footer Placeholder 5">
            <a:extLst>
              <a:ext uri="{FF2B5EF4-FFF2-40B4-BE49-F238E27FC236}">
                <a16:creationId xmlns:a16="http://schemas.microsoft.com/office/drawing/2014/main" id="{F8535DDF-74D6-3A48-A7CE-8684340358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F6E9CA-AC1E-2749-AB4C-ECE7E08036AF}"/>
              </a:ext>
            </a:extLst>
          </p:cNvPr>
          <p:cNvSpPr>
            <a:spLocks noGrp="1"/>
          </p:cNvSpPr>
          <p:nvPr>
            <p:ph type="sldNum" sz="quarter" idx="12"/>
          </p:nvPr>
        </p:nvSpPr>
        <p:spPr/>
        <p:txBody>
          <a:bodyPr/>
          <a:lstStyle/>
          <a:p>
            <a:fld id="{1F80D0AE-ED15-724D-8CC1-6B64212E4AFA}" type="slidenum">
              <a:rPr lang="en-US" smtClean="0"/>
              <a:t>‹#›</a:t>
            </a:fld>
            <a:endParaRPr lang="en-US"/>
          </a:p>
        </p:txBody>
      </p:sp>
    </p:spTree>
    <p:extLst>
      <p:ext uri="{BB962C8B-B14F-4D97-AF65-F5344CB8AC3E}">
        <p14:creationId xmlns:p14="http://schemas.microsoft.com/office/powerpoint/2010/main" val="2618881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44B56-3EB6-4441-9439-11829FF83E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374D98-C3FA-C74A-AF30-EF05859D2B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95DFB3-E06A-C14A-BA1A-30357880B7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8ECA3A-015F-4D40-A362-B83B65EC19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77AFB2-2A95-1740-A397-40FBC88C11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E578BC-A44F-4741-9E6D-D8E12866F319}"/>
              </a:ext>
            </a:extLst>
          </p:cNvPr>
          <p:cNvSpPr>
            <a:spLocks noGrp="1"/>
          </p:cNvSpPr>
          <p:nvPr>
            <p:ph type="dt" sz="half" idx="10"/>
          </p:nvPr>
        </p:nvSpPr>
        <p:spPr/>
        <p:txBody>
          <a:bodyPr/>
          <a:lstStyle/>
          <a:p>
            <a:fld id="{5F4FBE00-A5BE-6047-B329-A8A3BBBC66A0}" type="datetimeFigureOut">
              <a:rPr lang="en-US" smtClean="0"/>
              <a:t>5/24/22</a:t>
            </a:fld>
            <a:endParaRPr lang="en-US"/>
          </a:p>
        </p:txBody>
      </p:sp>
      <p:sp>
        <p:nvSpPr>
          <p:cNvPr id="8" name="Footer Placeholder 7">
            <a:extLst>
              <a:ext uri="{FF2B5EF4-FFF2-40B4-BE49-F238E27FC236}">
                <a16:creationId xmlns:a16="http://schemas.microsoft.com/office/drawing/2014/main" id="{9C7A21DD-18D2-B341-870D-0180377A62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D22A7B-1C91-C841-844B-524C192B2342}"/>
              </a:ext>
            </a:extLst>
          </p:cNvPr>
          <p:cNvSpPr>
            <a:spLocks noGrp="1"/>
          </p:cNvSpPr>
          <p:nvPr>
            <p:ph type="sldNum" sz="quarter" idx="12"/>
          </p:nvPr>
        </p:nvSpPr>
        <p:spPr/>
        <p:txBody>
          <a:bodyPr/>
          <a:lstStyle/>
          <a:p>
            <a:fld id="{1F80D0AE-ED15-724D-8CC1-6B64212E4AFA}" type="slidenum">
              <a:rPr lang="en-US" smtClean="0"/>
              <a:t>‹#›</a:t>
            </a:fld>
            <a:endParaRPr lang="en-US"/>
          </a:p>
        </p:txBody>
      </p:sp>
    </p:spTree>
    <p:extLst>
      <p:ext uri="{BB962C8B-B14F-4D97-AF65-F5344CB8AC3E}">
        <p14:creationId xmlns:p14="http://schemas.microsoft.com/office/powerpoint/2010/main" val="771634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B56B-95E8-E545-BE27-C984A207C5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19E680-6A67-9746-9CB4-61141180E11D}"/>
              </a:ext>
            </a:extLst>
          </p:cNvPr>
          <p:cNvSpPr>
            <a:spLocks noGrp="1"/>
          </p:cNvSpPr>
          <p:nvPr>
            <p:ph type="dt" sz="half" idx="10"/>
          </p:nvPr>
        </p:nvSpPr>
        <p:spPr/>
        <p:txBody>
          <a:bodyPr/>
          <a:lstStyle/>
          <a:p>
            <a:fld id="{5F4FBE00-A5BE-6047-B329-A8A3BBBC66A0}" type="datetimeFigureOut">
              <a:rPr lang="en-US" smtClean="0"/>
              <a:t>5/24/22</a:t>
            </a:fld>
            <a:endParaRPr lang="en-US"/>
          </a:p>
        </p:txBody>
      </p:sp>
      <p:sp>
        <p:nvSpPr>
          <p:cNvPr id="4" name="Footer Placeholder 3">
            <a:extLst>
              <a:ext uri="{FF2B5EF4-FFF2-40B4-BE49-F238E27FC236}">
                <a16:creationId xmlns:a16="http://schemas.microsoft.com/office/drawing/2014/main" id="{95672023-49ED-184E-86BB-59AAC93FDC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35913F-DD05-FA4C-B912-C10C9E85EA5D}"/>
              </a:ext>
            </a:extLst>
          </p:cNvPr>
          <p:cNvSpPr>
            <a:spLocks noGrp="1"/>
          </p:cNvSpPr>
          <p:nvPr>
            <p:ph type="sldNum" sz="quarter" idx="12"/>
          </p:nvPr>
        </p:nvSpPr>
        <p:spPr/>
        <p:txBody>
          <a:bodyPr/>
          <a:lstStyle/>
          <a:p>
            <a:fld id="{1F80D0AE-ED15-724D-8CC1-6B64212E4AFA}" type="slidenum">
              <a:rPr lang="en-US" smtClean="0"/>
              <a:t>‹#›</a:t>
            </a:fld>
            <a:endParaRPr lang="en-US"/>
          </a:p>
        </p:txBody>
      </p:sp>
    </p:spTree>
    <p:extLst>
      <p:ext uri="{BB962C8B-B14F-4D97-AF65-F5344CB8AC3E}">
        <p14:creationId xmlns:p14="http://schemas.microsoft.com/office/powerpoint/2010/main" val="1093522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B4AE95-F1A1-8445-A51E-89E58D7CD400}"/>
              </a:ext>
            </a:extLst>
          </p:cNvPr>
          <p:cNvSpPr>
            <a:spLocks noGrp="1"/>
          </p:cNvSpPr>
          <p:nvPr>
            <p:ph type="dt" sz="half" idx="10"/>
          </p:nvPr>
        </p:nvSpPr>
        <p:spPr/>
        <p:txBody>
          <a:bodyPr/>
          <a:lstStyle/>
          <a:p>
            <a:fld id="{5F4FBE00-A5BE-6047-B329-A8A3BBBC66A0}" type="datetimeFigureOut">
              <a:rPr lang="en-US" smtClean="0"/>
              <a:t>5/24/22</a:t>
            </a:fld>
            <a:endParaRPr lang="en-US"/>
          </a:p>
        </p:txBody>
      </p:sp>
      <p:sp>
        <p:nvSpPr>
          <p:cNvPr id="3" name="Footer Placeholder 2">
            <a:extLst>
              <a:ext uri="{FF2B5EF4-FFF2-40B4-BE49-F238E27FC236}">
                <a16:creationId xmlns:a16="http://schemas.microsoft.com/office/drawing/2014/main" id="{21B4B9B2-758A-9246-8657-0C3B10C0F7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DEC9BA-B923-304B-9545-5856DED96656}"/>
              </a:ext>
            </a:extLst>
          </p:cNvPr>
          <p:cNvSpPr>
            <a:spLocks noGrp="1"/>
          </p:cNvSpPr>
          <p:nvPr>
            <p:ph type="sldNum" sz="quarter" idx="12"/>
          </p:nvPr>
        </p:nvSpPr>
        <p:spPr/>
        <p:txBody>
          <a:bodyPr/>
          <a:lstStyle/>
          <a:p>
            <a:fld id="{1F80D0AE-ED15-724D-8CC1-6B64212E4AFA}" type="slidenum">
              <a:rPr lang="en-US" smtClean="0"/>
              <a:t>‹#›</a:t>
            </a:fld>
            <a:endParaRPr lang="en-US"/>
          </a:p>
        </p:txBody>
      </p:sp>
    </p:spTree>
    <p:extLst>
      <p:ext uri="{BB962C8B-B14F-4D97-AF65-F5344CB8AC3E}">
        <p14:creationId xmlns:p14="http://schemas.microsoft.com/office/powerpoint/2010/main" val="18027926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F914-0E52-DD43-84A1-148E137217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321BE0-835C-EA4B-80DF-7413EF258D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8CC453-7E75-164F-A240-6BF0E29369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4C1523-0712-FF42-A97E-65A7760B2404}"/>
              </a:ext>
            </a:extLst>
          </p:cNvPr>
          <p:cNvSpPr>
            <a:spLocks noGrp="1"/>
          </p:cNvSpPr>
          <p:nvPr>
            <p:ph type="dt" sz="half" idx="10"/>
          </p:nvPr>
        </p:nvSpPr>
        <p:spPr/>
        <p:txBody>
          <a:bodyPr/>
          <a:lstStyle/>
          <a:p>
            <a:fld id="{5F4FBE00-A5BE-6047-B329-A8A3BBBC66A0}" type="datetimeFigureOut">
              <a:rPr lang="en-US" smtClean="0"/>
              <a:t>5/24/22</a:t>
            </a:fld>
            <a:endParaRPr lang="en-US"/>
          </a:p>
        </p:txBody>
      </p:sp>
      <p:sp>
        <p:nvSpPr>
          <p:cNvPr id="6" name="Footer Placeholder 5">
            <a:extLst>
              <a:ext uri="{FF2B5EF4-FFF2-40B4-BE49-F238E27FC236}">
                <a16:creationId xmlns:a16="http://schemas.microsoft.com/office/drawing/2014/main" id="{FBBC4541-8590-5D47-8CAA-89E5885E8A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0951FA-97A2-5443-B2D7-CEDA966BEDB1}"/>
              </a:ext>
            </a:extLst>
          </p:cNvPr>
          <p:cNvSpPr>
            <a:spLocks noGrp="1"/>
          </p:cNvSpPr>
          <p:nvPr>
            <p:ph type="sldNum" sz="quarter" idx="12"/>
          </p:nvPr>
        </p:nvSpPr>
        <p:spPr/>
        <p:txBody>
          <a:bodyPr/>
          <a:lstStyle/>
          <a:p>
            <a:fld id="{1F80D0AE-ED15-724D-8CC1-6B64212E4AFA}" type="slidenum">
              <a:rPr lang="en-US" smtClean="0"/>
              <a:t>‹#›</a:t>
            </a:fld>
            <a:endParaRPr lang="en-US"/>
          </a:p>
        </p:txBody>
      </p:sp>
    </p:spTree>
    <p:extLst>
      <p:ext uri="{BB962C8B-B14F-4D97-AF65-F5344CB8AC3E}">
        <p14:creationId xmlns:p14="http://schemas.microsoft.com/office/powerpoint/2010/main" val="804763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F00B0-0544-E947-8171-91B923639A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720320-D2F3-DE44-A30D-6BE9AD90E7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AC1B0F-84BB-ED4F-90E3-BA491767EC3F}"/>
              </a:ext>
            </a:extLst>
          </p:cNvPr>
          <p:cNvSpPr>
            <a:spLocks noGrp="1"/>
          </p:cNvSpPr>
          <p:nvPr>
            <p:ph type="dt" sz="half" idx="10"/>
          </p:nvPr>
        </p:nvSpPr>
        <p:spPr/>
        <p:txBody>
          <a:bodyPr/>
          <a:lstStyle/>
          <a:p>
            <a:fld id="{5F4FBE00-A5BE-6047-B329-A8A3BBBC66A0}" type="datetimeFigureOut">
              <a:rPr lang="en-US" smtClean="0"/>
              <a:t>5/24/22</a:t>
            </a:fld>
            <a:endParaRPr lang="en-US"/>
          </a:p>
        </p:txBody>
      </p:sp>
      <p:sp>
        <p:nvSpPr>
          <p:cNvPr id="5" name="Footer Placeholder 4">
            <a:extLst>
              <a:ext uri="{FF2B5EF4-FFF2-40B4-BE49-F238E27FC236}">
                <a16:creationId xmlns:a16="http://schemas.microsoft.com/office/drawing/2014/main" id="{322DF24E-9C96-314B-9379-D1C18AA38E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4B1BB-BD1B-134A-B3BF-D6FD2183F21D}"/>
              </a:ext>
            </a:extLst>
          </p:cNvPr>
          <p:cNvSpPr>
            <a:spLocks noGrp="1"/>
          </p:cNvSpPr>
          <p:nvPr>
            <p:ph type="sldNum" sz="quarter" idx="12"/>
          </p:nvPr>
        </p:nvSpPr>
        <p:spPr/>
        <p:txBody>
          <a:bodyPr/>
          <a:lstStyle/>
          <a:p>
            <a:fld id="{1F80D0AE-ED15-724D-8CC1-6B64212E4AFA}" type="slidenum">
              <a:rPr lang="en-US" smtClean="0"/>
              <a:t>‹#›</a:t>
            </a:fld>
            <a:endParaRPr lang="en-US"/>
          </a:p>
        </p:txBody>
      </p:sp>
    </p:spTree>
    <p:extLst>
      <p:ext uri="{BB962C8B-B14F-4D97-AF65-F5344CB8AC3E}">
        <p14:creationId xmlns:p14="http://schemas.microsoft.com/office/powerpoint/2010/main" val="2460849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8950A-6155-DF4E-982B-E9F444F2F4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B24DD1-4A7D-6642-9B88-5CA8A3B098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FD555FE-3A9E-2943-9BDA-6C0B9DDCE3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09CFBD-DD1F-B34E-8931-C739E60B8A1D}"/>
              </a:ext>
            </a:extLst>
          </p:cNvPr>
          <p:cNvSpPr>
            <a:spLocks noGrp="1"/>
          </p:cNvSpPr>
          <p:nvPr>
            <p:ph type="dt" sz="half" idx="10"/>
          </p:nvPr>
        </p:nvSpPr>
        <p:spPr/>
        <p:txBody>
          <a:bodyPr/>
          <a:lstStyle/>
          <a:p>
            <a:fld id="{5F4FBE00-A5BE-6047-B329-A8A3BBBC66A0}" type="datetimeFigureOut">
              <a:rPr lang="en-US" smtClean="0"/>
              <a:t>5/24/22</a:t>
            </a:fld>
            <a:endParaRPr lang="en-US"/>
          </a:p>
        </p:txBody>
      </p:sp>
      <p:sp>
        <p:nvSpPr>
          <p:cNvPr id="6" name="Footer Placeholder 5">
            <a:extLst>
              <a:ext uri="{FF2B5EF4-FFF2-40B4-BE49-F238E27FC236}">
                <a16:creationId xmlns:a16="http://schemas.microsoft.com/office/drawing/2014/main" id="{468C24F8-FAF5-D845-AD4C-D17745B1DF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2F504D-175E-1249-BFAC-D567E694166D}"/>
              </a:ext>
            </a:extLst>
          </p:cNvPr>
          <p:cNvSpPr>
            <a:spLocks noGrp="1"/>
          </p:cNvSpPr>
          <p:nvPr>
            <p:ph type="sldNum" sz="quarter" idx="12"/>
          </p:nvPr>
        </p:nvSpPr>
        <p:spPr/>
        <p:txBody>
          <a:bodyPr/>
          <a:lstStyle/>
          <a:p>
            <a:fld id="{1F80D0AE-ED15-724D-8CC1-6B64212E4AFA}" type="slidenum">
              <a:rPr lang="en-US" smtClean="0"/>
              <a:t>‹#›</a:t>
            </a:fld>
            <a:endParaRPr lang="en-US"/>
          </a:p>
        </p:txBody>
      </p:sp>
    </p:spTree>
    <p:extLst>
      <p:ext uri="{BB962C8B-B14F-4D97-AF65-F5344CB8AC3E}">
        <p14:creationId xmlns:p14="http://schemas.microsoft.com/office/powerpoint/2010/main" val="27446821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5F7D-8BC7-8E4E-B691-6C6ED5B246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107695-59BF-314E-ACF6-92F8502E66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8D5EB7-9E20-994D-929A-7ECF6930DEE0}"/>
              </a:ext>
            </a:extLst>
          </p:cNvPr>
          <p:cNvSpPr>
            <a:spLocks noGrp="1"/>
          </p:cNvSpPr>
          <p:nvPr>
            <p:ph type="dt" sz="half" idx="10"/>
          </p:nvPr>
        </p:nvSpPr>
        <p:spPr/>
        <p:txBody>
          <a:bodyPr/>
          <a:lstStyle/>
          <a:p>
            <a:fld id="{5F4FBE00-A5BE-6047-B329-A8A3BBBC66A0}" type="datetimeFigureOut">
              <a:rPr lang="en-US" smtClean="0"/>
              <a:t>5/24/22</a:t>
            </a:fld>
            <a:endParaRPr lang="en-US"/>
          </a:p>
        </p:txBody>
      </p:sp>
      <p:sp>
        <p:nvSpPr>
          <p:cNvPr id="5" name="Footer Placeholder 4">
            <a:extLst>
              <a:ext uri="{FF2B5EF4-FFF2-40B4-BE49-F238E27FC236}">
                <a16:creationId xmlns:a16="http://schemas.microsoft.com/office/drawing/2014/main" id="{7BECE2C0-3FFF-B548-ADFE-63E29C974C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CDF8B0-A85E-1747-BF8A-DC1FBFBE4244}"/>
              </a:ext>
            </a:extLst>
          </p:cNvPr>
          <p:cNvSpPr>
            <a:spLocks noGrp="1"/>
          </p:cNvSpPr>
          <p:nvPr>
            <p:ph type="sldNum" sz="quarter" idx="12"/>
          </p:nvPr>
        </p:nvSpPr>
        <p:spPr/>
        <p:txBody>
          <a:bodyPr/>
          <a:lstStyle/>
          <a:p>
            <a:fld id="{1F80D0AE-ED15-724D-8CC1-6B64212E4AFA}" type="slidenum">
              <a:rPr lang="en-US" smtClean="0"/>
              <a:t>‹#›</a:t>
            </a:fld>
            <a:endParaRPr lang="en-US"/>
          </a:p>
        </p:txBody>
      </p:sp>
    </p:spTree>
    <p:extLst>
      <p:ext uri="{BB962C8B-B14F-4D97-AF65-F5344CB8AC3E}">
        <p14:creationId xmlns:p14="http://schemas.microsoft.com/office/powerpoint/2010/main" val="5695967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42E330-CE5E-FC4A-978F-2DBB347784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6E22F1-5BC9-F24A-8152-6EA655938D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5B182C-E209-E941-B139-038BD6E80180}"/>
              </a:ext>
            </a:extLst>
          </p:cNvPr>
          <p:cNvSpPr>
            <a:spLocks noGrp="1"/>
          </p:cNvSpPr>
          <p:nvPr>
            <p:ph type="dt" sz="half" idx="10"/>
          </p:nvPr>
        </p:nvSpPr>
        <p:spPr/>
        <p:txBody>
          <a:bodyPr/>
          <a:lstStyle/>
          <a:p>
            <a:fld id="{5F4FBE00-A5BE-6047-B329-A8A3BBBC66A0}" type="datetimeFigureOut">
              <a:rPr lang="en-US" smtClean="0"/>
              <a:t>5/24/22</a:t>
            </a:fld>
            <a:endParaRPr lang="en-US"/>
          </a:p>
        </p:txBody>
      </p:sp>
      <p:sp>
        <p:nvSpPr>
          <p:cNvPr id="5" name="Footer Placeholder 4">
            <a:extLst>
              <a:ext uri="{FF2B5EF4-FFF2-40B4-BE49-F238E27FC236}">
                <a16:creationId xmlns:a16="http://schemas.microsoft.com/office/drawing/2014/main" id="{1B2C2DDF-92E9-3D4D-902D-B42F60766E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29C355-988F-F549-92E4-9A8EAA551574}"/>
              </a:ext>
            </a:extLst>
          </p:cNvPr>
          <p:cNvSpPr>
            <a:spLocks noGrp="1"/>
          </p:cNvSpPr>
          <p:nvPr>
            <p:ph type="sldNum" sz="quarter" idx="12"/>
          </p:nvPr>
        </p:nvSpPr>
        <p:spPr/>
        <p:txBody>
          <a:bodyPr/>
          <a:lstStyle/>
          <a:p>
            <a:fld id="{1F80D0AE-ED15-724D-8CC1-6B64212E4AFA}" type="slidenum">
              <a:rPr lang="en-US" smtClean="0"/>
              <a:t>‹#›</a:t>
            </a:fld>
            <a:endParaRPr lang="en-US"/>
          </a:p>
        </p:txBody>
      </p:sp>
    </p:spTree>
    <p:extLst>
      <p:ext uri="{BB962C8B-B14F-4D97-AF65-F5344CB8AC3E}">
        <p14:creationId xmlns:p14="http://schemas.microsoft.com/office/powerpoint/2010/main" val="2477852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4" name="Google Shape;64;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A1E17-06EE-E146-A5F5-771F6F65A9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576C19-4514-CC49-8358-DB0B39EAF4D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C698F9-DD7E-2544-8C52-9120BA7CBBE7}"/>
              </a:ext>
            </a:extLst>
          </p:cNvPr>
          <p:cNvSpPr>
            <a:spLocks noGrp="1"/>
          </p:cNvSpPr>
          <p:nvPr>
            <p:ph type="dt" sz="half" idx="10"/>
          </p:nvPr>
        </p:nvSpPr>
        <p:spPr/>
        <p:txBody>
          <a:bodyPr/>
          <a:lstStyle/>
          <a:p>
            <a:fld id="{63E2E1F1-3950-CF4D-B87E-D4EEBCE1DC66}" type="datetimeFigureOut">
              <a:rPr lang="en-US" smtClean="0"/>
              <a:t>5/24/22</a:t>
            </a:fld>
            <a:endParaRPr lang="en-US"/>
          </a:p>
        </p:txBody>
      </p:sp>
      <p:sp>
        <p:nvSpPr>
          <p:cNvPr id="5" name="Footer Placeholder 4">
            <a:extLst>
              <a:ext uri="{FF2B5EF4-FFF2-40B4-BE49-F238E27FC236}">
                <a16:creationId xmlns:a16="http://schemas.microsoft.com/office/drawing/2014/main" id="{A30E8215-AF7B-3344-88B0-2D4F2AB772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8CF737-90FD-054F-BFA7-441D9B8B1C46}"/>
              </a:ext>
            </a:extLst>
          </p:cNvPr>
          <p:cNvSpPr>
            <a:spLocks noGrp="1"/>
          </p:cNvSpPr>
          <p:nvPr>
            <p:ph type="sldNum" sz="quarter" idx="12"/>
          </p:nvPr>
        </p:nvSpPr>
        <p:spPr/>
        <p:txBody>
          <a:bodyPr/>
          <a:lstStyle/>
          <a:p>
            <a:fld id="{110CB773-D563-B24F-954B-B76145CC419D}" type="slidenum">
              <a:rPr lang="en-US" smtClean="0"/>
              <a:t>‹#›</a:t>
            </a:fld>
            <a:endParaRPr lang="en-US"/>
          </a:p>
        </p:txBody>
      </p:sp>
    </p:spTree>
    <p:extLst>
      <p:ext uri="{BB962C8B-B14F-4D97-AF65-F5344CB8AC3E}">
        <p14:creationId xmlns:p14="http://schemas.microsoft.com/office/powerpoint/2010/main" val="36927563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B2AE6-8452-0544-9A05-C68C153C55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5A7F4A-072F-5042-8748-91ACB28B0C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E57ABD-314C-3141-84E0-0A9732C4FD66}"/>
              </a:ext>
            </a:extLst>
          </p:cNvPr>
          <p:cNvSpPr>
            <a:spLocks noGrp="1"/>
          </p:cNvSpPr>
          <p:nvPr>
            <p:ph type="dt" sz="half" idx="10"/>
          </p:nvPr>
        </p:nvSpPr>
        <p:spPr/>
        <p:txBody>
          <a:bodyPr/>
          <a:lstStyle/>
          <a:p>
            <a:fld id="{63E2E1F1-3950-CF4D-B87E-D4EEBCE1DC66}" type="datetimeFigureOut">
              <a:rPr lang="en-US" smtClean="0"/>
              <a:t>5/24/22</a:t>
            </a:fld>
            <a:endParaRPr lang="en-US"/>
          </a:p>
        </p:txBody>
      </p:sp>
      <p:sp>
        <p:nvSpPr>
          <p:cNvPr id="5" name="Footer Placeholder 4">
            <a:extLst>
              <a:ext uri="{FF2B5EF4-FFF2-40B4-BE49-F238E27FC236}">
                <a16:creationId xmlns:a16="http://schemas.microsoft.com/office/drawing/2014/main" id="{EACD0E9E-8378-1247-BDBD-B4D5CBA2A8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B6A605-3E52-1540-8E8B-2C91980C736A}"/>
              </a:ext>
            </a:extLst>
          </p:cNvPr>
          <p:cNvSpPr>
            <a:spLocks noGrp="1"/>
          </p:cNvSpPr>
          <p:nvPr>
            <p:ph type="sldNum" sz="quarter" idx="12"/>
          </p:nvPr>
        </p:nvSpPr>
        <p:spPr/>
        <p:txBody>
          <a:bodyPr/>
          <a:lstStyle/>
          <a:p>
            <a:fld id="{110CB773-D563-B24F-954B-B76145CC419D}" type="slidenum">
              <a:rPr lang="en-US" smtClean="0"/>
              <a:t>‹#›</a:t>
            </a:fld>
            <a:endParaRPr lang="en-US"/>
          </a:p>
        </p:txBody>
      </p:sp>
    </p:spTree>
    <p:extLst>
      <p:ext uri="{BB962C8B-B14F-4D97-AF65-F5344CB8AC3E}">
        <p14:creationId xmlns:p14="http://schemas.microsoft.com/office/powerpoint/2010/main" val="19378679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1B8A4-97AC-4111-9EF2-047D08D3A1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6175D6-80B9-4BF9-AB83-A3B905EBF9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25A604-7038-4293-9C31-C2F165053991}"/>
              </a:ext>
            </a:extLst>
          </p:cNvPr>
          <p:cNvSpPr>
            <a:spLocks noGrp="1"/>
          </p:cNvSpPr>
          <p:nvPr>
            <p:ph type="dt" sz="half" idx="10"/>
          </p:nvPr>
        </p:nvSpPr>
        <p:spPr/>
        <p:txBody>
          <a:bodyPr/>
          <a:lstStyle/>
          <a:p>
            <a:fld id="{11597B90-4934-4ACA-B653-0C595D95F1B4}" type="datetimeFigureOut">
              <a:rPr lang="en-US" smtClean="0"/>
              <a:t>5/24/22</a:t>
            </a:fld>
            <a:endParaRPr lang="en-US"/>
          </a:p>
        </p:txBody>
      </p:sp>
      <p:sp>
        <p:nvSpPr>
          <p:cNvPr id="5" name="Footer Placeholder 4">
            <a:extLst>
              <a:ext uri="{FF2B5EF4-FFF2-40B4-BE49-F238E27FC236}">
                <a16:creationId xmlns:a16="http://schemas.microsoft.com/office/drawing/2014/main" id="{ADBE9A11-837E-4B8C-8B77-114C66A570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6F2AB6-36B5-47BD-96EE-063B4CC45A3C}"/>
              </a:ext>
            </a:extLst>
          </p:cNvPr>
          <p:cNvSpPr>
            <a:spLocks noGrp="1"/>
          </p:cNvSpPr>
          <p:nvPr>
            <p:ph type="sldNum" sz="quarter" idx="12"/>
          </p:nvPr>
        </p:nvSpPr>
        <p:spPr/>
        <p:txBody>
          <a:bodyPr/>
          <a:lstStyle/>
          <a:p>
            <a:fld id="{0D20E8B9-CCD5-47E7-BA95-0026F14978D8}" type="slidenum">
              <a:rPr lang="en-US" smtClean="0"/>
              <a:t>‹#›</a:t>
            </a:fld>
            <a:endParaRPr lang="en-US"/>
          </a:p>
        </p:txBody>
      </p:sp>
    </p:spTree>
    <p:extLst>
      <p:ext uri="{BB962C8B-B14F-4D97-AF65-F5344CB8AC3E}">
        <p14:creationId xmlns:p14="http://schemas.microsoft.com/office/powerpoint/2010/main" val="26396341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4AD4-26CF-4D73-B402-7BC6D0DDDB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8AE242-9F95-4EA5-8B59-9B501225A1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0CB134-4631-4BFC-982E-2A7B05CDE4F6}"/>
              </a:ext>
            </a:extLst>
          </p:cNvPr>
          <p:cNvSpPr>
            <a:spLocks noGrp="1"/>
          </p:cNvSpPr>
          <p:nvPr>
            <p:ph type="dt" sz="half" idx="10"/>
          </p:nvPr>
        </p:nvSpPr>
        <p:spPr/>
        <p:txBody>
          <a:bodyPr/>
          <a:lstStyle/>
          <a:p>
            <a:fld id="{9048784D-9DD2-4940-BC25-BE0683391211}" type="datetimeFigureOut">
              <a:rPr lang="en-US" smtClean="0"/>
              <a:t>5/24/22</a:t>
            </a:fld>
            <a:endParaRPr lang="en-US"/>
          </a:p>
        </p:txBody>
      </p:sp>
      <p:sp>
        <p:nvSpPr>
          <p:cNvPr id="5" name="Footer Placeholder 4">
            <a:extLst>
              <a:ext uri="{FF2B5EF4-FFF2-40B4-BE49-F238E27FC236}">
                <a16:creationId xmlns:a16="http://schemas.microsoft.com/office/drawing/2014/main" id="{AE659482-C82E-4C71-A6CF-43D8F768C4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C89EEE-6229-46DE-9913-0B19673C8948}"/>
              </a:ext>
            </a:extLst>
          </p:cNvPr>
          <p:cNvSpPr>
            <a:spLocks noGrp="1"/>
          </p:cNvSpPr>
          <p:nvPr>
            <p:ph type="sldNum" sz="quarter" idx="12"/>
          </p:nvPr>
        </p:nvSpPr>
        <p:spPr/>
        <p:txBody>
          <a:bodyPr/>
          <a:lstStyle/>
          <a:p>
            <a:fld id="{66E5AF67-5B46-5745-8F6C-9473A15C9DD1}" type="slidenum">
              <a:rPr lang="en-US" smtClean="0"/>
              <a:t>‹#›</a:t>
            </a:fld>
            <a:endParaRPr lang="en-US"/>
          </a:p>
        </p:txBody>
      </p:sp>
    </p:spTree>
    <p:extLst>
      <p:ext uri="{BB962C8B-B14F-4D97-AF65-F5344CB8AC3E}">
        <p14:creationId xmlns:p14="http://schemas.microsoft.com/office/powerpoint/2010/main" val="31835922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0CC20-5AA2-C846-943C-5F174A66D2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5DBB40-100A-3545-811A-5BDA3DC750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AE346-0878-1441-B673-B815AE54BA34}"/>
              </a:ext>
            </a:extLst>
          </p:cNvPr>
          <p:cNvSpPr>
            <a:spLocks noGrp="1"/>
          </p:cNvSpPr>
          <p:nvPr>
            <p:ph type="dt" sz="half" idx="10"/>
          </p:nvPr>
        </p:nvSpPr>
        <p:spPr/>
        <p:txBody>
          <a:bodyPr/>
          <a:lstStyle/>
          <a:p>
            <a:fld id="{B520EF04-8639-4D46-8DBF-958C7794EA8F}" type="datetimeFigureOut">
              <a:rPr lang="en-US" smtClean="0"/>
              <a:t>5/24/22</a:t>
            </a:fld>
            <a:endParaRPr lang="en-US"/>
          </a:p>
        </p:txBody>
      </p:sp>
      <p:sp>
        <p:nvSpPr>
          <p:cNvPr id="5" name="Footer Placeholder 4">
            <a:extLst>
              <a:ext uri="{FF2B5EF4-FFF2-40B4-BE49-F238E27FC236}">
                <a16:creationId xmlns:a16="http://schemas.microsoft.com/office/drawing/2014/main" id="{E3D535DC-3ECB-2745-8F7C-0CB7A77B91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F9A5DD-C63D-3845-83FC-C7157AA856E1}"/>
              </a:ext>
            </a:extLst>
          </p:cNvPr>
          <p:cNvSpPr>
            <a:spLocks noGrp="1"/>
          </p:cNvSpPr>
          <p:nvPr>
            <p:ph type="sldNum" sz="quarter" idx="12"/>
          </p:nvPr>
        </p:nvSpPr>
        <p:spPr/>
        <p:txBody>
          <a:bodyPr/>
          <a:lstStyle/>
          <a:p>
            <a:fld id="{C39B5F91-DD1E-3F48-876F-F2A6BB83AE59}" type="slidenum">
              <a:rPr lang="en-US" smtClean="0"/>
              <a:t>‹#›</a:t>
            </a:fld>
            <a:endParaRPr lang="en-US"/>
          </a:p>
        </p:txBody>
      </p:sp>
    </p:spTree>
    <p:extLst>
      <p:ext uri="{BB962C8B-B14F-4D97-AF65-F5344CB8AC3E}">
        <p14:creationId xmlns:p14="http://schemas.microsoft.com/office/powerpoint/2010/main" val="670899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786D9-9057-6B4E-944D-26BD5A5DDF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2D016C-E82E-B849-8214-99DC5AB0DF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CF955D-89DC-C544-9C45-AB5B26A518CA}"/>
              </a:ext>
            </a:extLst>
          </p:cNvPr>
          <p:cNvSpPr>
            <a:spLocks noGrp="1"/>
          </p:cNvSpPr>
          <p:nvPr>
            <p:ph type="dt" sz="half" idx="10"/>
          </p:nvPr>
        </p:nvSpPr>
        <p:spPr/>
        <p:txBody>
          <a:bodyPr/>
          <a:lstStyle/>
          <a:p>
            <a:fld id="{5F4FBE00-A5BE-6047-B329-A8A3BBBC66A0}" type="datetimeFigureOut">
              <a:rPr lang="en-US" smtClean="0"/>
              <a:t>5/24/22</a:t>
            </a:fld>
            <a:endParaRPr lang="en-US"/>
          </a:p>
        </p:txBody>
      </p:sp>
      <p:sp>
        <p:nvSpPr>
          <p:cNvPr id="5" name="Footer Placeholder 4">
            <a:extLst>
              <a:ext uri="{FF2B5EF4-FFF2-40B4-BE49-F238E27FC236}">
                <a16:creationId xmlns:a16="http://schemas.microsoft.com/office/drawing/2014/main" id="{3249DF03-ED7A-144B-A830-64E7C8CE5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CDF5A1-7314-2149-BD69-D3FE382E8400}"/>
              </a:ext>
            </a:extLst>
          </p:cNvPr>
          <p:cNvSpPr>
            <a:spLocks noGrp="1"/>
          </p:cNvSpPr>
          <p:nvPr>
            <p:ph type="sldNum" sz="quarter" idx="12"/>
          </p:nvPr>
        </p:nvSpPr>
        <p:spPr/>
        <p:txBody>
          <a:bodyPr/>
          <a:lstStyle/>
          <a:p>
            <a:fld id="{1F80D0AE-ED15-724D-8CC1-6B64212E4AFA}" type="slidenum">
              <a:rPr lang="en-US" smtClean="0"/>
              <a:t>‹#›</a:t>
            </a:fld>
            <a:endParaRPr lang="en-US"/>
          </a:p>
        </p:txBody>
      </p:sp>
    </p:spTree>
    <p:extLst>
      <p:ext uri="{BB962C8B-B14F-4D97-AF65-F5344CB8AC3E}">
        <p14:creationId xmlns:p14="http://schemas.microsoft.com/office/powerpoint/2010/main" val="2772119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558E8-5187-7D4D-B4B5-F06CF02450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1E8F9D-5044-F649-9A09-36B6A7D088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EE8A0B-3E31-AD46-A5CF-C8BE3B905D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2D9739-22F7-9244-8E80-42FA87319B6C}"/>
              </a:ext>
            </a:extLst>
          </p:cNvPr>
          <p:cNvSpPr>
            <a:spLocks noGrp="1"/>
          </p:cNvSpPr>
          <p:nvPr>
            <p:ph type="dt" sz="half" idx="10"/>
          </p:nvPr>
        </p:nvSpPr>
        <p:spPr/>
        <p:txBody>
          <a:bodyPr/>
          <a:lstStyle/>
          <a:p>
            <a:fld id="{5F4FBE00-A5BE-6047-B329-A8A3BBBC66A0}" type="datetimeFigureOut">
              <a:rPr lang="en-US" smtClean="0"/>
              <a:t>5/24/22</a:t>
            </a:fld>
            <a:endParaRPr lang="en-US"/>
          </a:p>
        </p:txBody>
      </p:sp>
      <p:sp>
        <p:nvSpPr>
          <p:cNvPr id="6" name="Footer Placeholder 5">
            <a:extLst>
              <a:ext uri="{FF2B5EF4-FFF2-40B4-BE49-F238E27FC236}">
                <a16:creationId xmlns:a16="http://schemas.microsoft.com/office/drawing/2014/main" id="{F8535DDF-74D6-3A48-A7CE-8684340358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F6E9CA-AC1E-2749-AB4C-ECE7E08036AF}"/>
              </a:ext>
            </a:extLst>
          </p:cNvPr>
          <p:cNvSpPr>
            <a:spLocks noGrp="1"/>
          </p:cNvSpPr>
          <p:nvPr>
            <p:ph type="sldNum" sz="quarter" idx="12"/>
          </p:nvPr>
        </p:nvSpPr>
        <p:spPr/>
        <p:txBody>
          <a:bodyPr/>
          <a:lstStyle/>
          <a:p>
            <a:fld id="{1F80D0AE-ED15-724D-8CC1-6B64212E4AFA}" type="slidenum">
              <a:rPr lang="en-US" smtClean="0"/>
              <a:t>‹#›</a:t>
            </a:fld>
            <a:endParaRPr lang="en-US"/>
          </a:p>
        </p:txBody>
      </p:sp>
    </p:spTree>
    <p:extLst>
      <p:ext uri="{BB962C8B-B14F-4D97-AF65-F5344CB8AC3E}">
        <p14:creationId xmlns:p14="http://schemas.microsoft.com/office/powerpoint/2010/main" val="2618881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44B56-3EB6-4441-9439-11829FF83E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374D98-C3FA-C74A-AF30-EF05859D2B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95DFB3-E06A-C14A-BA1A-30357880B7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8ECA3A-015F-4D40-A362-B83B65EC19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77AFB2-2A95-1740-A397-40FBC88C11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E578BC-A44F-4741-9E6D-D8E12866F319}"/>
              </a:ext>
            </a:extLst>
          </p:cNvPr>
          <p:cNvSpPr>
            <a:spLocks noGrp="1"/>
          </p:cNvSpPr>
          <p:nvPr>
            <p:ph type="dt" sz="half" idx="10"/>
          </p:nvPr>
        </p:nvSpPr>
        <p:spPr/>
        <p:txBody>
          <a:bodyPr/>
          <a:lstStyle/>
          <a:p>
            <a:fld id="{5F4FBE00-A5BE-6047-B329-A8A3BBBC66A0}" type="datetimeFigureOut">
              <a:rPr lang="en-US" smtClean="0"/>
              <a:t>5/24/22</a:t>
            </a:fld>
            <a:endParaRPr lang="en-US"/>
          </a:p>
        </p:txBody>
      </p:sp>
      <p:sp>
        <p:nvSpPr>
          <p:cNvPr id="8" name="Footer Placeholder 7">
            <a:extLst>
              <a:ext uri="{FF2B5EF4-FFF2-40B4-BE49-F238E27FC236}">
                <a16:creationId xmlns:a16="http://schemas.microsoft.com/office/drawing/2014/main" id="{9C7A21DD-18D2-B341-870D-0180377A62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D22A7B-1C91-C841-844B-524C192B2342}"/>
              </a:ext>
            </a:extLst>
          </p:cNvPr>
          <p:cNvSpPr>
            <a:spLocks noGrp="1"/>
          </p:cNvSpPr>
          <p:nvPr>
            <p:ph type="sldNum" sz="quarter" idx="12"/>
          </p:nvPr>
        </p:nvSpPr>
        <p:spPr/>
        <p:txBody>
          <a:bodyPr/>
          <a:lstStyle/>
          <a:p>
            <a:fld id="{1F80D0AE-ED15-724D-8CC1-6B64212E4AFA}" type="slidenum">
              <a:rPr lang="en-US" smtClean="0"/>
              <a:t>‹#›</a:t>
            </a:fld>
            <a:endParaRPr lang="en-US"/>
          </a:p>
        </p:txBody>
      </p:sp>
    </p:spTree>
    <p:extLst>
      <p:ext uri="{BB962C8B-B14F-4D97-AF65-F5344CB8AC3E}">
        <p14:creationId xmlns:p14="http://schemas.microsoft.com/office/powerpoint/2010/main" val="771634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B56B-95E8-E545-BE27-C984A207C5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19E680-6A67-9746-9CB4-61141180E11D}"/>
              </a:ext>
            </a:extLst>
          </p:cNvPr>
          <p:cNvSpPr>
            <a:spLocks noGrp="1"/>
          </p:cNvSpPr>
          <p:nvPr>
            <p:ph type="dt" sz="half" idx="10"/>
          </p:nvPr>
        </p:nvSpPr>
        <p:spPr/>
        <p:txBody>
          <a:bodyPr/>
          <a:lstStyle/>
          <a:p>
            <a:fld id="{5F4FBE00-A5BE-6047-B329-A8A3BBBC66A0}" type="datetimeFigureOut">
              <a:rPr lang="en-US" smtClean="0"/>
              <a:t>5/24/22</a:t>
            </a:fld>
            <a:endParaRPr lang="en-US"/>
          </a:p>
        </p:txBody>
      </p:sp>
      <p:sp>
        <p:nvSpPr>
          <p:cNvPr id="4" name="Footer Placeholder 3">
            <a:extLst>
              <a:ext uri="{FF2B5EF4-FFF2-40B4-BE49-F238E27FC236}">
                <a16:creationId xmlns:a16="http://schemas.microsoft.com/office/drawing/2014/main" id="{95672023-49ED-184E-86BB-59AAC93FDC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35913F-DD05-FA4C-B912-C10C9E85EA5D}"/>
              </a:ext>
            </a:extLst>
          </p:cNvPr>
          <p:cNvSpPr>
            <a:spLocks noGrp="1"/>
          </p:cNvSpPr>
          <p:nvPr>
            <p:ph type="sldNum" sz="quarter" idx="12"/>
          </p:nvPr>
        </p:nvSpPr>
        <p:spPr/>
        <p:txBody>
          <a:bodyPr/>
          <a:lstStyle/>
          <a:p>
            <a:fld id="{1F80D0AE-ED15-724D-8CC1-6B64212E4AFA}" type="slidenum">
              <a:rPr lang="en-US" smtClean="0"/>
              <a:t>‹#›</a:t>
            </a:fld>
            <a:endParaRPr lang="en-US"/>
          </a:p>
        </p:txBody>
      </p:sp>
    </p:spTree>
    <p:extLst>
      <p:ext uri="{BB962C8B-B14F-4D97-AF65-F5344CB8AC3E}">
        <p14:creationId xmlns:p14="http://schemas.microsoft.com/office/powerpoint/2010/main" val="1093522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B4AE95-F1A1-8445-A51E-89E58D7CD400}"/>
              </a:ext>
            </a:extLst>
          </p:cNvPr>
          <p:cNvSpPr>
            <a:spLocks noGrp="1"/>
          </p:cNvSpPr>
          <p:nvPr>
            <p:ph type="dt" sz="half" idx="10"/>
          </p:nvPr>
        </p:nvSpPr>
        <p:spPr/>
        <p:txBody>
          <a:bodyPr/>
          <a:lstStyle/>
          <a:p>
            <a:fld id="{5F4FBE00-A5BE-6047-B329-A8A3BBBC66A0}" type="datetimeFigureOut">
              <a:rPr lang="en-US" smtClean="0"/>
              <a:t>5/24/22</a:t>
            </a:fld>
            <a:endParaRPr lang="en-US"/>
          </a:p>
        </p:txBody>
      </p:sp>
      <p:sp>
        <p:nvSpPr>
          <p:cNvPr id="3" name="Footer Placeholder 2">
            <a:extLst>
              <a:ext uri="{FF2B5EF4-FFF2-40B4-BE49-F238E27FC236}">
                <a16:creationId xmlns:a16="http://schemas.microsoft.com/office/drawing/2014/main" id="{21B4B9B2-758A-9246-8657-0C3B10C0F7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DEC9BA-B923-304B-9545-5856DED96656}"/>
              </a:ext>
            </a:extLst>
          </p:cNvPr>
          <p:cNvSpPr>
            <a:spLocks noGrp="1"/>
          </p:cNvSpPr>
          <p:nvPr>
            <p:ph type="sldNum" sz="quarter" idx="12"/>
          </p:nvPr>
        </p:nvSpPr>
        <p:spPr/>
        <p:txBody>
          <a:bodyPr/>
          <a:lstStyle/>
          <a:p>
            <a:fld id="{1F80D0AE-ED15-724D-8CC1-6B64212E4AFA}" type="slidenum">
              <a:rPr lang="en-US" smtClean="0"/>
              <a:t>‹#›</a:t>
            </a:fld>
            <a:endParaRPr lang="en-US"/>
          </a:p>
        </p:txBody>
      </p:sp>
    </p:spTree>
    <p:extLst>
      <p:ext uri="{BB962C8B-B14F-4D97-AF65-F5344CB8AC3E}">
        <p14:creationId xmlns:p14="http://schemas.microsoft.com/office/powerpoint/2010/main" val="1802792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F914-0E52-DD43-84A1-148E137217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321BE0-835C-EA4B-80DF-7413EF258D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8CC453-7E75-164F-A240-6BF0E29369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4C1523-0712-FF42-A97E-65A7760B2404}"/>
              </a:ext>
            </a:extLst>
          </p:cNvPr>
          <p:cNvSpPr>
            <a:spLocks noGrp="1"/>
          </p:cNvSpPr>
          <p:nvPr>
            <p:ph type="dt" sz="half" idx="10"/>
          </p:nvPr>
        </p:nvSpPr>
        <p:spPr/>
        <p:txBody>
          <a:bodyPr/>
          <a:lstStyle/>
          <a:p>
            <a:fld id="{5F4FBE00-A5BE-6047-B329-A8A3BBBC66A0}" type="datetimeFigureOut">
              <a:rPr lang="en-US" smtClean="0"/>
              <a:t>5/24/22</a:t>
            </a:fld>
            <a:endParaRPr lang="en-US"/>
          </a:p>
        </p:txBody>
      </p:sp>
      <p:sp>
        <p:nvSpPr>
          <p:cNvPr id="6" name="Footer Placeholder 5">
            <a:extLst>
              <a:ext uri="{FF2B5EF4-FFF2-40B4-BE49-F238E27FC236}">
                <a16:creationId xmlns:a16="http://schemas.microsoft.com/office/drawing/2014/main" id="{FBBC4541-8590-5D47-8CAA-89E5885E8A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0951FA-97A2-5443-B2D7-CEDA966BEDB1}"/>
              </a:ext>
            </a:extLst>
          </p:cNvPr>
          <p:cNvSpPr>
            <a:spLocks noGrp="1"/>
          </p:cNvSpPr>
          <p:nvPr>
            <p:ph type="sldNum" sz="quarter" idx="12"/>
          </p:nvPr>
        </p:nvSpPr>
        <p:spPr/>
        <p:txBody>
          <a:bodyPr/>
          <a:lstStyle/>
          <a:p>
            <a:fld id="{1F80D0AE-ED15-724D-8CC1-6B64212E4AFA}" type="slidenum">
              <a:rPr lang="en-US" smtClean="0"/>
              <a:t>‹#›</a:t>
            </a:fld>
            <a:endParaRPr lang="en-US"/>
          </a:p>
        </p:txBody>
      </p:sp>
    </p:spTree>
    <p:extLst>
      <p:ext uri="{BB962C8B-B14F-4D97-AF65-F5344CB8AC3E}">
        <p14:creationId xmlns:p14="http://schemas.microsoft.com/office/powerpoint/2010/main" val="804763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8950A-6155-DF4E-982B-E9F444F2F4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B24DD1-4A7D-6642-9B88-5CA8A3B098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FD555FE-3A9E-2943-9BDA-6C0B9DDCE3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09CFBD-DD1F-B34E-8931-C739E60B8A1D}"/>
              </a:ext>
            </a:extLst>
          </p:cNvPr>
          <p:cNvSpPr>
            <a:spLocks noGrp="1"/>
          </p:cNvSpPr>
          <p:nvPr>
            <p:ph type="dt" sz="half" idx="10"/>
          </p:nvPr>
        </p:nvSpPr>
        <p:spPr/>
        <p:txBody>
          <a:bodyPr/>
          <a:lstStyle/>
          <a:p>
            <a:fld id="{5F4FBE00-A5BE-6047-B329-A8A3BBBC66A0}" type="datetimeFigureOut">
              <a:rPr lang="en-US" smtClean="0"/>
              <a:t>5/24/22</a:t>
            </a:fld>
            <a:endParaRPr lang="en-US"/>
          </a:p>
        </p:txBody>
      </p:sp>
      <p:sp>
        <p:nvSpPr>
          <p:cNvPr id="6" name="Footer Placeholder 5">
            <a:extLst>
              <a:ext uri="{FF2B5EF4-FFF2-40B4-BE49-F238E27FC236}">
                <a16:creationId xmlns:a16="http://schemas.microsoft.com/office/drawing/2014/main" id="{468C24F8-FAF5-D845-AD4C-D17745B1DF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2F504D-175E-1249-BFAC-D567E694166D}"/>
              </a:ext>
            </a:extLst>
          </p:cNvPr>
          <p:cNvSpPr>
            <a:spLocks noGrp="1"/>
          </p:cNvSpPr>
          <p:nvPr>
            <p:ph type="sldNum" sz="quarter" idx="12"/>
          </p:nvPr>
        </p:nvSpPr>
        <p:spPr/>
        <p:txBody>
          <a:bodyPr/>
          <a:lstStyle/>
          <a:p>
            <a:fld id="{1F80D0AE-ED15-724D-8CC1-6B64212E4AFA}" type="slidenum">
              <a:rPr lang="en-US" smtClean="0"/>
              <a:t>‹#›</a:t>
            </a:fld>
            <a:endParaRPr lang="en-US"/>
          </a:p>
        </p:txBody>
      </p:sp>
    </p:spTree>
    <p:extLst>
      <p:ext uri="{BB962C8B-B14F-4D97-AF65-F5344CB8AC3E}">
        <p14:creationId xmlns:p14="http://schemas.microsoft.com/office/powerpoint/2010/main" val="2744682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DD690F-6AC4-CA4E-BB5F-46F4DA87FA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8F3D5C-6BF4-874B-A9D0-246A9B55FB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ED0E8D-33E6-4A49-AFB1-05F80701C2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4FBE00-A5BE-6047-B329-A8A3BBBC66A0}" type="datetimeFigureOut">
              <a:rPr lang="en-US" smtClean="0"/>
              <a:t>5/24/22</a:t>
            </a:fld>
            <a:endParaRPr lang="en-US"/>
          </a:p>
        </p:txBody>
      </p:sp>
      <p:sp>
        <p:nvSpPr>
          <p:cNvPr id="5" name="Footer Placeholder 4">
            <a:extLst>
              <a:ext uri="{FF2B5EF4-FFF2-40B4-BE49-F238E27FC236}">
                <a16:creationId xmlns:a16="http://schemas.microsoft.com/office/drawing/2014/main" id="{CB04FF14-DD5B-7F48-A1CC-8CBBA61235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C2D677-D3E6-2B48-908B-37E461F375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80D0AE-ED15-724D-8CC1-6B64212E4AFA}" type="slidenum">
              <a:rPr lang="en-US" smtClean="0"/>
              <a:t>‹#›</a:t>
            </a:fld>
            <a:endParaRPr lang="en-US"/>
          </a:p>
        </p:txBody>
      </p:sp>
    </p:spTree>
    <p:extLst>
      <p:ext uri="{BB962C8B-B14F-4D97-AF65-F5344CB8AC3E}">
        <p14:creationId xmlns:p14="http://schemas.microsoft.com/office/powerpoint/2010/main" val="2314958689"/>
      </p:ext>
    </p:extLst>
  </p:cSld>
  <p:clrMap bg1="lt1" tx1="dk1" bg2="lt2" tx2="dk2" accent1="accent1" accent2="accent2" accent3="accent3" accent4="accent4" accent5="accent5" accent6="accent6" hlink="hlink" folHlink="folHlink"/>
  <p:sldLayoutIdLst>
    <p:sldLayoutId id="2147483649" r:id="rId1"/>
    <p:sldLayoutId id="2147483715"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DD690F-6AC4-CA4E-BB5F-46F4DA87FA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8F3D5C-6BF4-874B-A9D0-246A9B55FB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ED0E8D-33E6-4A49-AFB1-05F80701C2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4FBE00-A5BE-6047-B329-A8A3BBBC66A0}" type="datetimeFigureOut">
              <a:rPr lang="en-US" smtClean="0"/>
              <a:t>5/24/22</a:t>
            </a:fld>
            <a:endParaRPr lang="en-US"/>
          </a:p>
        </p:txBody>
      </p:sp>
      <p:sp>
        <p:nvSpPr>
          <p:cNvPr id="5" name="Footer Placeholder 4">
            <a:extLst>
              <a:ext uri="{FF2B5EF4-FFF2-40B4-BE49-F238E27FC236}">
                <a16:creationId xmlns:a16="http://schemas.microsoft.com/office/drawing/2014/main" id="{CB04FF14-DD5B-7F48-A1CC-8CBBA61235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C2D677-D3E6-2B48-908B-37E461F375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80D0AE-ED15-724D-8CC1-6B64212E4AFA}" type="slidenum">
              <a:rPr lang="en-US" smtClean="0"/>
              <a:t>‹#›</a:t>
            </a:fld>
            <a:endParaRPr lang="en-US"/>
          </a:p>
        </p:txBody>
      </p:sp>
    </p:spTree>
    <p:extLst>
      <p:ext uri="{BB962C8B-B14F-4D97-AF65-F5344CB8AC3E}">
        <p14:creationId xmlns:p14="http://schemas.microsoft.com/office/powerpoint/2010/main" val="231495868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dk2"/>
                </a:solidFill>
              </a:defRPr>
            </a:lvl1pPr>
            <a:lvl2pPr lvl="1" algn="r" rtl="0">
              <a:buNone/>
              <a:defRPr sz="1333">
                <a:solidFill>
                  <a:schemeClr val="dk2"/>
                </a:solidFill>
              </a:defRPr>
            </a:lvl2pPr>
            <a:lvl3pPr lvl="2" algn="r" rtl="0">
              <a:buNone/>
              <a:defRPr sz="1333">
                <a:solidFill>
                  <a:schemeClr val="dk2"/>
                </a:solidFill>
              </a:defRPr>
            </a:lvl3pPr>
            <a:lvl4pPr lvl="3" algn="r" rtl="0">
              <a:buNone/>
              <a:defRPr sz="1333">
                <a:solidFill>
                  <a:schemeClr val="dk2"/>
                </a:solidFill>
              </a:defRPr>
            </a:lvl4pPr>
            <a:lvl5pPr lvl="4" algn="r" rtl="0">
              <a:buNone/>
              <a:defRPr sz="1333">
                <a:solidFill>
                  <a:schemeClr val="dk2"/>
                </a:solidFill>
              </a:defRPr>
            </a:lvl5pPr>
            <a:lvl6pPr lvl="5" algn="r" rtl="0">
              <a:buNone/>
              <a:defRPr sz="1333">
                <a:solidFill>
                  <a:schemeClr val="dk2"/>
                </a:solidFill>
              </a:defRPr>
            </a:lvl6pPr>
            <a:lvl7pPr lvl="6" algn="r" rtl="0">
              <a:buNone/>
              <a:defRPr sz="1333">
                <a:solidFill>
                  <a:schemeClr val="dk2"/>
                </a:solidFill>
              </a:defRPr>
            </a:lvl7pPr>
            <a:lvl8pPr lvl="7" algn="r" rtl="0">
              <a:buNone/>
              <a:defRPr sz="1333">
                <a:solidFill>
                  <a:schemeClr val="dk2"/>
                </a:solidFill>
              </a:defRPr>
            </a:lvl8pPr>
            <a:lvl9pPr lvl="8" algn="r" rtl="0">
              <a:buNone/>
              <a:defRPr sz="1333">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C9D938-9541-C043-9386-D8FA88D741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27C671-0DC8-ED43-9D8B-CEEB69E89F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00BBD2-C440-BE4D-A9AA-C61539B7FB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E2E1F1-3950-CF4D-B87E-D4EEBCE1DC66}" type="datetimeFigureOut">
              <a:rPr lang="en-US" smtClean="0"/>
              <a:t>5/24/22</a:t>
            </a:fld>
            <a:endParaRPr lang="en-US"/>
          </a:p>
        </p:txBody>
      </p:sp>
      <p:sp>
        <p:nvSpPr>
          <p:cNvPr id="5" name="Footer Placeholder 4">
            <a:extLst>
              <a:ext uri="{FF2B5EF4-FFF2-40B4-BE49-F238E27FC236}">
                <a16:creationId xmlns:a16="http://schemas.microsoft.com/office/drawing/2014/main" id="{48045026-BC64-B449-9BBB-A350E097FF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80FD06-203A-BE49-A19C-16200864D6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0CB773-D563-B24F-954B-B76145CC419D}" type="slidenum">
              <a:rPr lang="en-US" smtClean="0"/>
              <a:t>‹#›</a:t>
            </a:fld>
            <a:endParaRPr lang="en-US"/>
          </a:p>
        </p:txBody>
      </p:sp>
    </p:spTree>
    <p:extLst>
      <p:ext uri="{BB962C8B-B14F-4D97-AF65-F5344CB8AC3E}">
        <p14:creationId xmlns:p14="http://schemas.microsoft.com/office/powerpoint/2010/main" val="3365284381"/>
      </p:ext>
    </p:extLst>
  </p:cSld>
  <p:clrMap bg1="lt1" tx1="dk1" bg2="lt2" tx2="dk2" accent1="accent1" accent2="accent2" accent3="accent3" accent4="accent4" accent5="accent5" accent6="accent6" hlink="hlink" folHlink="folHlink"/>
  <p:sldLayoutIdLst>
    <p:sldLayoutId id="2147483717" r:id="rId1"/>
    <p:sldLayoutId id="214748368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5797B7-ACB7-44DA-B58D-04FDA772EF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8C82E7-68D2-416E-B3BB-3E81A47E97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44EB8A-8623-4498-8795-1F979E2D68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597B90-4934-4ACA-B653-0C595D95F1B4}" type="datetimeFigureOut">
              <a:rPr lang="en-US" smtClean="0"/>
              <a:t>5/24/22</a:t>
            </a:fld>
            <a:endParaRPr lang="en-US"/>
          </a:p>
        </p:txBody>
      </p:sp>
      <p:sp>
        <p:nvSpPr>
          <p:cNvPr id="5" name="Footer Placeholder 4">
            <a:extLst>
              <a:ext uri="{FF2B5EF4-FFF2-40B4-BE49-F238E27FC236}">
                <a16:creationId xmlns:a16="http://schemas.microsoft.com/office/drawing/2014/main" id="{D720AE6C-FD18-4F0A-9706-156CC894CA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A3EEEC-5C90-41FD-8B26-B94F3E3583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20E8B9-CCD5-47E7-BA95-0026F14978D8}" type="slidenum">
              <a:rPr lang="en-US" smtClean="0"/>
              <a:t>‹#›</a:t>
            </a:fld>
            <a:endParaRPr lang="en-US"/>
          </a:p>
        </p:txBody>
      </p:sp>
    </p:spTree>
    <p:extLst>
      <p:ext uri="{BB962C8B-B14F-4D97-AF65-F5344CB8AC3E}">
        <p14:creationId xmlns:p14="http://schemas.microsoft.com/office/powerpoint/2010/main" val="2691509076"/>
      </p:ext>
    </p:extLst>
  </p:cSld>
  <p:clrMap bg1="lt1" tx1="dk1" bg2="lt2" tx2="dk2" accent1="accent1" accent2="accent2" accent3="accent3" accent4="accent4" accent5="accent5" accent6="accent6" hlink="hlink" folHlink="folHlink"/>
  <p:sldLayoutIdLst>
    <p:sldLayoutId id="214748371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C6C03A-2858-46E5-B6E6-81424FACDC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D0461F-AE0D-4F56-B9D9-046B8569AB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722CDA-76D5-4544-9CED-4A6D453FA4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E2E1F1-3950-CF4D-B87E-D4EEBCE1DC66}" type="datetimeFigureOut">
              <a:rPr lang="en-US" smtClean="0"/>
              <a:t>5/24/22</a:t>
            </a:fld>
            <a:endParaRPr lang="en-US"/>
          </a:p>
        </p:txBody>
      </p:sp>
      <p:sp>
        <p:nvSpPr>
          <p:cNvPr id="5" name="Footer Placeholder 4">
            <a:extLst>
              <a:ext uri="{FF2B5EF4-FFF2-40B4-BE49-F238E27FC236}">
                <a16:creationId xmlns:a16="http://schemas.microsoft.com/office/drawing/2014/main" id="{6F64269B-C188-4B1F-A21A-CB8BA91EC9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83967F-EC06-4923-9EF7-0AE512FF18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0CB773-D563-B24F-954B-B76145CC419D}" type="slidenum">
              <a:rPr lang="en-US" smtClean="0"/>
              <a:t>‹#›</a:t>
            </a:fld>
            <a:endParaRPr lang="en-US"/>
          </a:p>
        </p:txBody>
      </p:sp>
    </p:spTree>
    <p:extLst>
      <p:ext uri="{BB962C8B-B14F-4D97-AF65-F5344CB8AC3E}">
        <p14:creationId xmlns:p14="http://schemas.microsoft.com/office/powerpoint/2010/main" val="2849666790"/>
      </p:ext>
    </p:extLst>
  </p:cSld>
  <p:clrMap bg1="lt1" tx1="dk1" bg2="lt2" tx2="dk2" accent1="accent1" accent2="accent2" accent3="accent3" accent4="accent4" accent5="accent5" accent6="accent6" hlink="hlink" folHlink="folHlink"/>
  <p:sldLayoutIdLst>
    <p:sldLayoutId id="21474836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2A72BB-B892-114B-94BF-344C93F8A2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9C5612-DA4F-EC4E-B2EF-AF41DF8CAE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55DD24-111B-AE42-9803-6E290B697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20EF04-8639-4D46-8DBF-958C7794EA8F}" type="datetimeFigureOut">
              <a:rPr lang="en-US" smtClean="0"/>
              <a:t>5/24/22</a:t>
            </a:fld>
            <a:endParaRPr lang="en-US"/>
          </a:p>
        </p:txBody>
      </p:sp>
      <p:sp>
        <p:nvSpPr>
          <p:cNvPr id="5" name="Footer Placeholder 4">
            <a:extLst>
              <a:ext uri="{FF2B5EF4-FFF2-40B4-BE49-F238E27FC236}">
                <a16:creationId xmlns:a16="http://schemas.microsoft.com/office/drawing/2014/main" id="{BBC85F40-C3D3-794B-97A3-EA0B5609AF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F12B41-092E-6149-9FBD-4FA2456A7F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9B5F91-DD1E-3F48-876F-F2A6BB83AE59}" type="slidenum">
              <a:rPr lang="en-US" smtClean="0"/>
              <a:t>‹#›</a:t>
            </a:fld>
            <a:endParaRPr lang="en-US"/>
          </a:p>
        </p:txBody>
      </p:sp>
    </p:spTree>
    <p:extLst>
      <p:ext uri="{BB962C8B-B14F-4D97-AF65-F5344CB8AC3E}">
        <p14:creationId xmlns:p14="http://schemas.microsoft.com/office/powerpoint/2010/main" val="3998580072"/>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15.jpeg"/><Relationship Id="rId5" Type="http://schemas.openxmlformats.org/officeDocument/2006/relationships/image" Target="../media/image14.emf"/><Relationship Id="rId4" Type="http://schemas.openxmlformats.org/officeDocument/2006/relationships/image" Target="../media/image13.emf"/><Relationship Id="rId9"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8.xml"/><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hyperlink" Target="https://youtu.be/ZqHrvtBeMB8" TargetMode="External"/><Relationship Id="rId2" Type="http://schemas.openxmlformats.org/officeDocument/2006/relationships/slideLayout" Target="../slideLayouts/slideLayout26.xml"/><Relationship Id="rId1" Type="http://schemas.openxmlformats.org/officeDocument/2006/relationships/video" Target="https://www.youtube.com/embed/ZqHrvtBeMB8?feature=oembed" TargetMode="External"/><Relationship Id="rId5" Type="http://schemas.openxmlformats.org/officeDocument/2006/relationships/image" Target="../media/image33.jpe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5.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1.pn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youtube.com/watch?v=wAmGwuKd1lk" TargetMode="External"/><Relationship Id="rId1" Type="http://schemas.openxmlformats.org/officeDocument/2006/relationships/slideLayout" Target="../slideLayouts/slideLayout18.xml"/><Relationship Id="rId5" Type="http://schemas.openxmlformats.org/officeDocument/2006/relationships/image" Target="../media/image45.png"/><Relationship Id="rId4" Type="http://schemas.openxmlformats.org/officeDocument/2006/relationships/hyperlink" Target="https://youtu.be/uuU7ZBTNw7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6.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5.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25.xml"/><Relationship Id="rId5" Type="http://schemas.openxmlformats.org/officeDocument/2006/relationships/image" Target="../media/image57.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25.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hyperlink" Target="https://www.screencast.com/t/nzIjdUzusi" TargetMode="External"/><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1.jpeg"/></Relationships>
</file>

<file path=ppt/slides/_rels/slide50.xml.rels><?xml version="1.0" encoding="UTF-8" standalone="yes"?>
<Relationships xmlns="http://schemas.openxmlformats.org/package/2006/relationships"><Relationship Id="rId3" Type="http://schemas.openxmlformats.org/officeDocument/2006/relationships/hyperlink" Target="https://neworleanscvb.wufoo.com/forms/sdmmwxm1c4ufa6/" TargetMode="External"/><Relationship Id="rId2" Type="http://schemas.openxmlformats.org/officeDocument/2006/relationships/notesSlide" Target="../notesSlides/notesSlide43.xml"/><Relationship Id="rId1" Type="http://schemas.openxmlformats.org/officeDocument/2006/relationships/slideLayout" Target="../slideLayouts/slideLayout25.xml"/><Relationship Id="rId4" Type="http://schemas.openxmlformats.org/officeDocument/2006/relationships/image" Target="../media/image5.jpeg"/></Relationships>
</file>

<file path=ppt/slides/_rels/slide5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openxmlformats.org/officeDocument/2006/relationships/image" Target="../media/image2.emf"/><Relationship Id="rId4" Type="http://schemas.openxmlformats.org/officeDocument/2006/relationships/image" Target="../media/image60.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1.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8.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vimeo.com/688621111"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6C805BC-15D7-49E8-8B30-1E16E74C1476}"/>
              </a:ext>
            </a:extLst>
          </p:cNvPr>
          <p:cNvGrpSpPr/>
          <p:nvPr/>
        </p:nvGrpSpPr>
        <p:grpSpPr>
          <a:xfrm>
            <a:off x="0" y="0"/>
            <a:ext cx="12191999" cy="6858000"/>
            <a:chOff x="0" y="0"/>
            <a:chExt cx="12191999" cy="6858000"/>
          </a:xfrm>
        </p:grpSpPr>
        <p:sp>
          <p:nvSpPr>
            <p:cNvPr id="6" name="Rectangle 5">
              <a:extLst>
                <a:ext uri="{FF2B5EF4-FFF2-40B4-BE49-F238E27FC236}">
                  <a16:creationId xmlns:a16="http://schemas.microsoft.com/office/drawing/2014/main" id="{0E1786B5-A877-9E40-B216-6A418CDE86C8}"/>
                </a:ext>
              </a:extLst>
            </p:cNvPr>
            <p:cNvSpPr/>
            <p:nvPr/>
          </p:nvSpPr>
          <p:spPr>
            <a:xfrm>
              <a:off x="0" y="0"/>
              <a:ext cx="12191999"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5" name="Picture 4" descr="A picture containing outdoor, green&#10;&#10;Description automatically generated">
              <a:extLst>
                <a:ext uri="{FF2B5EF4-FFF2-40B4-BE49-F238E27FC236}">
                  <a16:creationId xmlns:a16="http://schemas.microsoft.com/office/drawing/2014/main" id="{A39F3938-75DC-C44C-9093-14CF3E6C1D8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5634038" cy="6858000"/>
            </a:xfrm>
            <a:prstGeom prst="rect">
              <a:avLst/>
            </a:prstGeom>
          </p:spPr>
        </p:pic>
        <p:pic>
          <p:nvPicPr>
            <p:cNvPr id="12" name="Picture 11">
              <a:extLst>
                <a:ext uri="{FF2B5EF4-FFF2-40B4-BE49-F238E27FC236}">
                  <a16:creationId xmlns:a16="http://schemas.microsoft.com/office/drawing/2014/main" id="{C6EEB097-2858-E44F-A2F2-DCFD98A5952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88523" y="278042"/>
              <a:ext cx="3248990" cy="2949010"/>
            </a:xfrm>
            <a:prstGeom prst="rect">
              <a:avLst/>
            </a:prstGeom>
            <a:effectLst/>
          </p:spPr>
        </p:pic>
      </p:grpSp>
      <p:sp>
        <p:nvSpPr>
          <p:cNvPr id="3" name="TextBox 2">
            <a:extLst>
              <a:ext uri="{FF2B5EF4-FFF2-40B4-BE49-F238E27FC236}">
                <a16:creationId xmlns:a16="http://schemas.microsoft.com/office/drawing/2014/main" id="{13F5D523-9574-475E-9AE5-3BD3829139D9}"/>
              </a:ext>
            </a:extLst>
          </p:cNvPr>
          <p:cNvSpPr txBox="1"/>
          <p:nvPr/>
        </p:nvSpPr>
        <p:spPr>
          <a:xfrm>
            <a:off x="6030218" y="3759974"/>
            <a:ext cx="5765599" cy="1569660"/>
          </a:xfrm>
          <a:prstGeom prst="rect">
            <a:avLst/>
          </a:prstGeom>
          <a:noFill/>
        </p:spPr>
        <p:txBody>
          <a:bodyPr wrap="square" lIns="91440" tIns="45720" rIns="91440" bIns="45720" rtlCol="0" anchor="t">
            <a:spAutoFit/>
          </a:bodyPr>
          <a:lstStyle/>
          <a:p>
            <a:pPr algn="ctr"/>
            <a:r>
              <a:rPr lang="en-US" sz="3200" i="1">
                <a:solidFill>
                  <a:schemeClr val="bg1"/>
                </a:solidFill>
                <a:latin typeface="Arial"/>
                <a:cs typeface="Arial"/>
              </a:rPr>
              <a:t>DIRECTORS OF SALES AND MARKETING MEETING</a:t>
            </a:r>
            <a:br>
              <a:rPr lang="en-US" sz="3200" i="1">
                <a:latin typeface="Arial"/>
                <a:cs typeface="Arial"/>
              </a:rPr>
            </a:br>
            <a:r>
              <a:rPr lang="en-US" sz="3200" i="1">
                <a:solidFill>
                  <a:schemeClr val="bg1"/>
                </a:solidFill>
                <a:latin typeface="Arial"/>
                <a:cs typeface="Arial"/>
              </a:rPr>
              <a:t>March 16, 2022</a:t>
            </a:r>
            <a:endParaRPr lang="en-US" sz="3200" i="1">
              <a:solidFill>
                <a:schemeClr val="bg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EB13E17-19D7-4384-A5F8-DD746474D5F2}"/>
              </a:ext>
            </a:extLst>
          </p:cNvPr>
          <p:cNvPicPr>
            <a:picLocks noChangeAspect="1"/>
          </p:cNvPicPr>
          <p:nvPr/>
        </p:nvPicPr>
        <p:blipFill>
          <a:blip r:embed="rId5"/>
          <a:stretch>
            <a:fillRect/>
          </a:stretch>
        </p:blipFill>
        <p:spPr>
          <a:xfrm>
            <a:off x="6258410" y="5862556"/>
            <a:ext cx="5309216" cy="552650"/>
          </a:xfrm>
          <a:prstGeom prst="rect">
            <a:avLst/>
          </a:prstGeom>
        </p:spPr>
      </p:pic>
    </p:spTree>
    <p:extLst>
      <p:ext uri="{BB962C8B-B14F-4D97-AF65-F5344CB8AC3E}">
        <p14:creationId xmlns:p14="http://schemas.microsoft.com/office/powerpoint/2010/main" val="2416967746"/>
      </p:ext>
    </p:extLst>
  </p:cSld>
  <p:clrMapOvr>
    <a:masterClrMapping/>
  </p:clrMapOvr>
  <mc:AlternateContent xmlns:mc="http://schemas.openxmlformats.org/markup-compatibility/2006" xmlns:p14="http://schemas.microsoft.com/office/powerpoint/2010/main">
    <mc:Choice Requires="p14">
      <p:transition spd="slow" p14:dur="2000" advTm="4522"/>
    </mc:Choice>
    <mc:Fallback xmlns="">
      <p:transition spd="slow" advTm="452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C587A1-2F39-4332-8AEF-1F1C9FF3186B}"/>
              </a:ext>
            </a:extLst>
          </p:cNvPr>
          <p:cNvSpPr txBox="1"/>
          <p:nvPr/>
        </p:nvSpPr>
        <p:spPr>
          <a:xfrm>
            <a:off x="4824417" y="1168887"/>
            <a:ext cx="7263749" cy="5016758"/>
          </a:xfrm>
          <a:prstGeom prst="rect">
            <a:avLst/>
          </a:prstGeom>
          <a:noFill/>
        </p:spPr>
        <p:txBody>
          <a:bodyPr wrap="square" lIns="91440" tIns="45720" rIns="91440" bIns="45720" rtlCol="0" anchor="t">
            <a:spAutoFit/>
          </a:bodyPr>
          <a:lstStyle/>
          <a:p>
            <a:pPr marL="285750" indent="-285750" fontAlgn="base">
              <a:buFont typeface="Arial" panose="020B0604020202020204" pitchFamily="34" charset="0"/>
              <a:buChar char="•"/>
            </a:pPr>
            <a:r>
              <a:rPr lang="en-US" sz="1600">
                <a:solidFill>
                  <a:srgbClr val="000000"/>
                </a:solidFill>
                <a:latin typeface="Arial" panose="020B0604020202020204" pitchFamily="34" charset="0"/>
                <a:ea typeface="ＭＳ 明朝"/>
                <a:cs typeface="Arial" panose="020B0604020202020204" pitchFamily="34" charset="0"/>
              </a:rPr>
              <a:t>The Four Seasons Hotel + Residences, The Virgin Hotels New Orleans and </a:t>
            </a:r>
          </a:p>
          <a:p>
            <a:pPr fontAlgn="base"/>
            <a:r>
              <a:rPr lang="en-US" sz="1600">
                <a:solidFill>
                  <a:srgbClr val="000000"/>
                </a:solidFill>
                <a:latin typeface="Arial" panose="020B0604020202020204" pitchFamily="34" charset="0"/>
                <a:ea typeface="ＭＳ 明朝"/>
                <a:cs typeface="Arial" panose="020B0604020202020204" pitchFamily="34" charset="0"/>
              </a:rPr>
              <a:t>The </a:t>
            </a:r>
            <a:r>
              <a:rPr lang="en-US" sz="1600" err="1">
                <a:solidFill>
                  <a:srgbClr val="000000"/>
                </a:solidFill>
                <a:latin typeface="Arial" panose="020B0604020202020204" pitchFamily="34" charset="0"/>
                <a:ea typeface="ＭＳ 明朝"/>
                <a:cs typeface="Arial" panose="020B0604020202020204" pitchFamily="34" charset="0"/>
              </a:rPr>
              <a:t>Kimpton</a:t>
            </a:r>
            <a:r>
              <a:rPr lang="en-US" sz="1600">
                <a:solidFill>
                  <a:srgbClr val="000000"/>
                </a:solidFill>
                <a:latin typeface="Arial" panose="020B0604020202020204" pitchFamily="34" charset="0"/>
                <a:ea typeface="ＭＳ 明朝"/>
                <a:cs typeface="Arial" panose="020B0604020202020204" pitchFamily="34" charset="0"/>
              </a:rPr>
              <a:t> Fontenot Hotel opened, adding to the 26,000 downtown hotel rooms. </a:t>
            </a:r>
          </a:p>
          <a:p>
            <a:endParaRPr lang="en-US" sz="1600">
              <a:latin typeface="Arial" panose="020B0604020202020204" pitchFamily="34" charset="0"/>
              <a:ea typeface="ＭＳ 明朝"/>
              <a:cs typeface="Arial" panose="020B0604020202020204" pitchFamily="34" charset="0"/>
            </a:endParaRPr>
          </a:p>
          <a:p>
            <a:pPr marL="285750" indent="-285750">
              <a:buFont typeface="Arial" panose="020B0604020202020204" pitchFamily="34" charset="0"/>
              <a:buChar char="•"/>
            </a:pPr>
            <a:r>
              <a:rPr lang="en-US" sz="1600">
                <a:solidFill>
                  <a:srgbClr val="000000"/>
                </a:solidFill>
                <a:latin typeface="Arial" panose="020B0604020202020204" pitchFamily="34" charset="0"/>
                <a:ea typeface="ＭＳ 明朝"/>
                <a:cs typeface="Arial" panose="020B0604020202020204" pitchFamily="34" charset="0"/>
              </a:rPr>
              <a:t>Caesars Entertainment, Inc. is investing $325 million to renovate and</a:t>
            </a:r>
          </a:p>
          <a:p>
            <a:r>
              <a:rPr lang="en-US" sz="1600">
                <a:solidFill>
                  <a:srgbClr val="000000"/>
                </a:solidFill>
                <a:latin typeface="Arial" panose="020B0604020202020204" pitchFamily="34" charset="0"/>
                <a:ea typeface="ＭＳ 明朝"/>
                <a:cs typeface="Arial" panose="020B0604020202020204" pitchFamily="34" charset="0"/>
              </a:rPr>
              <a:t>rebrand Harrah’s Hotel and Casino with additional plans for a 340-room hotel tower by 2024.  And the legendary Superdome has been renamed the Caesars Superdome. </a:t>
            </a:r>
            <a:br>
              <a:rPr lang="en-US" sz="1600">
                <a:solidFill>
                  <a:srgbClr val="000000"/>
                </a:solidFill>
                <a:latin typeface="Arial" panose="020B0604020202020204" pitchFamily="34" charset="0"/>
                <a:ea typeface="ＭＳ 明朝"/>
                <a:cs typeface="Arial" panose="020B0604020202020204" pitchFamily="34" charset="0"/>
              </a:rPr>
            </a:br>
            <a:endParaRPr lang="en-US" sz="1600">
              <a:latin typeface="Arial" panose="020B0604020202020204" pitchFamily="34" charset="0"/>
              <a:ea typeface="ＭＳ 明朝"/>
              <a:cs typeface="Arial" panose="020B0604020202020204" pitchFamily="34" charset="0"/>
            </a:endParaRPr>
          </a:p>
          <a:p>
            <a:pPr marL="285750" indent="-285750">
              <a:buFont typeface="Arial" panose="020B0604020202020204" pitchFamily="34" charset="0"/>
              <a:buChar char="•"/>
            </a:pPr>
            <a:r>
              <a:rPr lang="en-US" sz="1600">
                <a:solidFill>
                  <a:srgbClr val="000000"/>
                </a:solidFill>
                <a:latin typeface="Arial" panose="020B0604020202020204" pitchFamily="34" charset="0"/>
                <a:cs typeface="Arial" panose="020B0604020202020204" pitchFamily="34" charset="0"/>
              </a:rPr>
              <a:t>Louis Armstrong New Orleans International Airport: New </a:t>
            </a:r>
            <a:r>
              <a:rPr lang="en-US" sz="1600" b="0" i="0">
                <a:solidFill>
                  <a:srgbClr val="000000"/>
                </a:solidFill>
                <a:effectLst/>
                <a:latin typeface="Arial" panose="020B0604020202020204" pitchFamily="34" charset="0"/>
                <a:cs typeface="Arial" panose="020B0604020202020204" pitchFamily="34" charset="0"/>
              </a:rPr>
              <a:t>state-of-the-art</a:t>
            </a:r>
          </a:p>
          <a:p>
            <a:r>
              <a:rPr lang="en-US" sz="1600" b="0" i="0">
                <a:solidFill>
                  <a:srgbClr val="000000"/>
                </a:solidFill>
                <a:effectLst/>
                <a:latin typeface="Arial" panose="020B0604020202020204" pitchFamily="34" charset="0"/>
                <a:cs typeface="Arial" panose="020B0604020202020204" pitchFamily="34" charset="0"/>
              </a:rPr>
              <a:t>airport terminal opened in 2019 </a:t>
            </a:r>
            <a:br>
              <a:rPr lang="en-US" sz="1600" b="0" i="0">
                <a:solidFill>
                  <a:srgbClr val="000000"/>
                </a:solidFill>
                <a:effectLst/>
                <a:latin typeface="Arial" panose="020B0604020202020204" pitchFamily="34" charset="0"/>
                <a:cs typeface="Arial" panose="020B0604020202020204" pitchFamily="34" charset="0"/>
              </a:rPr>
            </a:br>
            <a:endParaRPr lang="en-US" sz="1600" b="0" i="0">
              <a:solidFill>
                <a:srgbClr val="000000"/>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a:solidFill>
                  <a:srgbClr val="000000"/>
                </a:solidFill>
                <a:latin typeface="Arial" panose="020B0604020202020204" pitchFamily="34" charset="0"/>
                <a:cs typeface="Arial" panose="020B0604020202020204" pitchFamily="34" charset="0"/>
              </a:rPr>
              <a:t>Millions of dollars in renovations at hotels across the city </a:t>
            </a:r>
            <a:br>
              <a:rPr lang="en-US" sz="1600">
                <a:solidFill>
                  <a:srgbClr val="000000"/>
                </a:solidFill>
                <a:latin typeface="Arial" panose="020B0604020202020204" pitchFamily="34" charset="0"/>
                <a:cs typeface="Arial" panose="020B0604020202020204" pitchFamily="34" charset="0"/>
              </a:rPr>
            </a:br>
            <a:endParaRPr lang="en-US" sz="160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a:solidFill>
                  <a:srgbClr val="000000"/>
                </a:solidFill>
                <a:latin typeface="Arial" panose="020B0604020202020204" pitchFamily="34" charset="0"/>
                <a:cs typeface="Arial" panose="020B0604020202020204" pitchFamily="34" charset="0"/>
              </a:rPr>
              <a:t>$400 million expansion including the World War II Bollinger </a:t>
            </a:r>
          </a:p>
          <a:p>
            <a:r>
              <a:rPr lang="en-US" sz="1600">
                <a:solidFill>
                  <a:srgbClr val="000000"/>
                </a:solidFill>
                <a:latin typeface="Arial" panose="020B0604020202020204" pitchFamily="34" charset="0"/>
                <a:cs typeface="Arial" panose="020B0604020202020204" pitchFamily="34" charset="0"/>
              </a:rPr>
              <a:t>Canopy of Peace</a:t>
            </a:r>
          </a:p>
          <a:p>
            <a:endParaRPr lang="en-US" sz="160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a:solidFill>
                  <a:srgbClr val="000000"/>
                </a:solidFill>
                <a:latin typeface="Arial" panose="020B0604020202020204" pitchFamily="34" charset="0"/>
                <a:ea typeface="ＭＳ 明朝"/>
                <a:cs typeface="Arial" panose="020B0604020202020204" pitchFamily="34" charset="0"/>
              </a:rPr>
              <a:t>The New Orleans Ernest N. </a:t>
            </a:r>
            <a:r>
              <a:rPr lang="en-US" sz="1600" err="1">
                <a:solidFill>
                  <a:srgbClr val="000000"/>
                </a:solidFill>
                <a:latin typeface="Arial" panose="020B0604020202020204" pitchFamily="34" charset="0"/>
                <a:ea typeface="ＭＳ 明朝"/>
                <a:cs typeface="Arial" panose="020B0604020202020204" pitchFamily="34" charset="0"/>
              </a:rPr>
              <a:t>Morial</a:t>
            </a:r>
            <a:r>
              <a:rPr lang="en-US" sz="1600">
                <a:solidFill>
                  <a:srgbClr val="000000"/>
                </a:solidFill>
                <a:latin typeface="Arial" panose="020B0604020202020204" pitchFamily="34" charset="0"/>
                <a:ea typeface="ＭＳ 明朝"/>
                <a:cs typeface="Arial" panose="020B0604020202020204" pitchFamily="34" charset="0"/>
              </a:rPr>
              <a:t> Convention Center (NOENMCC) has</a:t>
            </a:r>
          </a:p>
          <a:p>
            <a:r>
              <a:rPr lang="en-US" sz="1600">
                <a:solidFill>
                  <a:srgbClr val="000000"/>
                </a:solidFill>
                <a:latin typeface="Arial" panose="020B0604020202020204" pitchFamily="34" charset="0"/>
                <a:ea typeface="ＭＳ 明朝"/>
                <a:cs typeface="Arial" panose="020B0604020202020204" pitchFamily="34" charset="0"/>
              </a:rPr>
              <a:t>embarked on a $557 million improvement plan including renovations to 140 meeting rooms and a makeover of the exterior experience.  </a:t>
            </a:r>
            <a:endParaRPr lang="en-US" sz="1600">
              <a:solidFill>
                <a:srgbClr val="000000"/>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B0A370CB-7F4E-4410-963F-2A89E67CC155}"/>
              </a:ext>
            </a:extLst>
          </p:cNvPr>
          <p:cNvCxnSpPr>
            <a:cxnSpLocks/>
          </p:cNvCxnSpPr>
          <p:nvPr/>
        </p:nvCxnSpPr>
        <p:spPr>
          <a:xfrm flipH="1">
            <a:off x="170021" y="645888"/>
            <a:ext cx="11808619" cy="0"/>
          </a:xfrm>
          <a:prstGeom prst="line">
            <a:avLst/>
          </a:prstGeom>
          <a:ln w="28575">
            <a:solidFill>
              <a:srgbClr val="5A7C6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5E0E1BD-69D5-41C1-AA89-F6E1FEEFBF3D}"/>
              </a:ext>
            </a:extLst>
          </p:cNvPr>
          <p:cNvSpPr txBox="1"/>
          <p:nvPr/>
        </p:nvSpPr>
        <p:spPr>
          <a:xfrm>
            <a:off x="4824417" y="115151"/>
            <a:ext cx="8288682" cy="461665"/>
          </a:xfrm>
          <a:prstGeom prst="rect">
            <a:avLst/>
          </a:prstGeom>
          <a:noFill/>
        </p:spPr>
        <p:txBody>
          <a:bodyPr wrap="square" rtlCol="0">
            <a:spAutoFit/>
          </a:bodyPr>
          <a:lstStyle/>
          <a:p>
            <a:pPr fontAlgn="base"/>
            <a:r>
              <a:rPr lang="en-US" sz="2400" b="1">
                <a:solidFill>
                  <a:srgbClr val="5A7C61"/>
                </a:solidFill>
                <a:latin typeface="Arial" panose="020B0604020202020204" pitchFamily="34" charset="0"/>
                <a:cs typeface="Arial" panose="020B0604020202020204" pitchFamily="34" charset="0"/>
              </a:rPr>
              <a:t>Growth &amp; Innovation Continue in New Orleans</a:t>
            </a:r>
            <a:endParaRPr lang="en-US" sz="2400" b="1" i="0">
              <a:solidFill>
                <a:srgbClr val="C00000"/>
              </a:solidFill>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047E155-0249-43F1-B714-46E99F231453}"/>
              </a:ext>
            </a:extLst>
          </p:cNvPr>
          <p:cNvSpPr txBox="1"/>
          <p:nvPr/>
        </p:nvSpPr>
        <p:spPr>
          <a:xfrm>
            <a:off x="4824417" y="690621"/>
            <a:ext cx="8288682" cy="400110"/>
          </a:xfrm>
          <a:prstGeom prst="rect">
            <a:avLst/>
          </a:prstGeom>
          <a:noFill/>
        </p:spPr>
        <p:txBody>
          <a:bodyPr wrap="square" rtlCol="0">
            <a:spAutoFit/>
          </a:bodyPr>
          <a:lstStyle/>
          <a:p>
            <a:pPr fontAlgn="base"/>
            <a:r>
              <a:rPr lang="en-US" sz="2000" b="1">
                <a:solidFill>
                  <a:srgbClr val="5A7C61"/>
                </a:solidFill>
                <a:latin typeface="Arial" panose="020B0604020202020204" pitchFamily="34" charset="0"/>
                <a:cs typeface="Arial" panose="020B0604020202020204" pitchFamily="34" charset="0"/>
              </a:rPr>
              <a:t>Global Hospitality Brands Invest in New Orleans	</a:t>
            </a:r>
            <a:endParaRPr lang="en-US" sz="2000" b="1" i="0">
              <a:solidFill>
                <a:srgbClr val="C00000"/>
              </a:solidFill>
              <a:effectLst/>
              <a:latin typeface="Arial" panose="020B0604020202020204" pitchFamily="34" charset="0"/>
              <a:cs typeface="Arial" panose="020B0604020202020204" pitchFamily="34" charset="0"/>
            </a:endParaRPr>
          </a:p>
        </p:txBody>
      </p:sp>
      <p:pic>
        <p:nvPicPr>
          <p:cNvPr id="7" name="Picture 6" descr="A picture containing brass, music, person&#10;&#10;Description automatically generated">
            <a:extLst>
              <a:ext uri="{FF2B5EF4-FFF2-40B4-BE49-F238E27FC236}">
                <a16:creationId xmlns:a16="http://schemas.microsoft.com/office/drawing/2014/main" id="{7E009ADD-8A35-443A-8958-4D48A462F587}"/>
              </a:ext>
            </a:extLst>
          </p:cNvPr>
          <p:cNvPicPr>
            <a:picLocks noChangeAspect="1"/>
          </p:cNvPicPr>
          <p:nvPr/>
        </p:nvPicPr>
        <p:blipFill rotWithShape="1">
          <a:blip r:embed="rId2"/>
          <a:srcRect l="15232" r="15232"/>
          <a:stretch/>
        </p:blipFill>
        <p:spPr>
          <a:xfrm>
            <a:off x="0" y="0"/>
            <a:ext cx="4570884" cy="6858001"/>
          </a:xfrm>
          <a:prstGeom prst="rect">
            <a:avLst/>
          </a:prstGeom>
        </p:spPr>
      </p:pic>
    </p:spTree>
    <p:extLst>
      <p:ext uri="{BB962C8B-B14F-4D97-AF65-F5344CB8AC3E}">
        <p14:creationId xmlns:p14="http://schemas.microsoft.com/office/powerpoint/2010/main" val="510525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C587A1-2F39-4332-8AEF-1F1C9FF3186B}"/>
              </a:ext>
            </a:extLst>
          </p:cNvPr>
          <p:cNvSpPr txBox="1"/>
          <p:nvPr/>
        </p:nvSpPr>
        <p:spPr>
          <a:xfrm>
            <a:off x="4686692" y="1525507"/>
            <a:ext cx="7286232" cy="4801314"/>
          </a:xfrm>
          <a:prstGeom prst="rect">
            <a:avLst/>
          </a:prstGeom>
          <a:noFill/>
        </p:spPr>
        <p:txBody>
          <a:bodyPr wrap="square" lIns="91440" tIns="45720" rIns="91440" bIns="45720" rtlCol="0" anchor="t">
            <a:spAutoFit/>
          </a:bodyPr>
          <a:lstStyle/>
          <a:p>
            <a:pPr algn="l" rtl="0" fontAlgn="base"/>
            <a:r>
              <a:rPr lang="en-US" b="0" i="0">
                <a:solidFill>
                  <a:srgbClr val="000000"/>
                </a:solidFill>
                <a:effectLst/>
                <a:latin typeface="Arial" panose="020B0604020202020204" pitchFamily="34" charset="0"/>
                <a:cs typeface="Arial" panose="020B0604020202020204" pitchFamily="34" charset="0"/>
              </a:rPr>
              <a:t>The New Orleans &amp; Company team is the most trusted resource for all phases of planning and executing meetings and conventions in New Orleans. </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fontAlgn="base"/>
            <a:r>
              <a:rPr lang="en-US" b="1">
                <a:solidFill>
                  <a:srgbClr val="000000"/>
                </a:solidFill>
                <a:latin typeface="Arial" panose="020B0604020202020204" pitchFamily="34" charset="0"/>
                <a:cs typeface="Arial" panose="020B0604020202020204" pitchFamily="34" charset="0"/>
              </a:rPr>
              <a:t>Customer Focused</a:t>
            </a:r>
            <a:endParaRPr lang="en-US" b="1" i="0">
              <a:solidFill>
                <a:srgbClr val="000000"/>
              </a:solidFill>
              <a:effectLst/>
              <a:latin typeface="Arial" panose="020B0604020202020204" pitchFamily="34" charset="0"/>
              <a:cs typeface="Arial" panose="020B0604020202020204" pitchFamily="34" charset="0"/>
            </a:endParaRPr>
          </a:p>
          <a:p>
            <a:pPr fontAlgn="base"/>
            <a:r>
              <a:rPr lang="en-US" b="0" i="0">
                <a:solidFill>
                  <a:srgbClr val="000000"/>
                </a:solidFill>
                <a:effectLst/>
                <a:latin typeface="Arial" panose="020B0604020202020204" pitchFamily="34" charset="0"/>
                <a:cs typeface="Arial" panose="020B0604020202020204" pitchFamily="34" charset="0"/>
              </a:rPr>
              <a:t>New Orleans is </a:t>
            </a:r>
            <a:r>
              <a:rPr lang="en-US" b="1" i="0">
                <a:solidFill>
                  <a:srgbClr val="000000"/>
                </a:solidFill>
                <a:effectLst/>
                <a:latin typeface="Arial" panose="020B0604020202020204" pitchFamily="34" charset="0"/>
                <a:cs typeface="Arial" panose="020B0604020202020204" pitchFamily="34" charset="0"/>
              </a:rPr>
              <a:t>Built To Host. </a:t>
            </a:r>
            <a:r>
              <a:rPr lang="en-US" b="0" i="0">
                <a:solidFill>
                  <a:srgbClr val="000000"/>
                </a:solidFill>
                <a:effectLst/>
                <a:latin typeface="Arial" panose="020B0604020202020204" pitchFamily="34" charset="0"/>
                <a:cs typeface="Arial" panose="020B0604020202020204" pitchFamily="34" charset="0"/>
              </a:rPr>
              <a:t>Our sales, services and marketing </a:t>
            </a:r>
            <a:r>
              <a:rPr lang="en-US">
                <a:solidFill>
                  <a:srgbClr val="000000"/>
                </a:solidFill>
                <a:latin typeface="Arial" panose="020B0604020202020204" pitchFamily="34" charset="0"/>
                <a:cs typeface="Arial" panose="020B0604020202020204" pitchFamily="34" charset="0"/>
              </a:rPr>
              <a:t>&amp;</a:t>
            </a:r>
            <a:r>
              <a:rPr lang="en-US" b="0" i="0">
                <a:solidFill>
                  <a:srgbClr val="000000"/>
                </a:solidFill>
                <a:effectLst/>
                <a:latin typeface="Arial" panose="020B0604020202020204" pitchFamily="34" charset="0"/>
                <a:cs typeface="Arial" panose="020B0604020202020204" pitchFamily="34" charset="0"/>
              </a:rPr>
              <a:t> attendance building professionals are fully integrated to provide a seamless workflow in a dynamic, fast-paced meeting environment. You can rely on our experienced sales team to provide comprehensive sourcing assistance, convention services offerings and customized marketing and attendance building tools.  Our professional experience, new developments in the city and authentic culture make New Orleans the best choice </a:t>
            </a:r>
            <a:r>
              <a:rPr lang="en-US">
                <a:solidFill>
                  <a:srgbClr val="000000"/>
                </a:solidFill>
                <a:latin typeface="Arial" panose="020B0604020202020204" pitchFamily="34" charset="0"/>
                <a:cs typeface="Arial" panose="020B0604020202020204" pitchFamily="34" charset="0"/>
              </a:rPr>
              <a:t>to conduct business</a:t>
            </a:r>
            <a:r>
              <a:rPr lang="en-US" b="0" i="0">
                <a:solidFill>
                  <a:srgbClr val="000000"/>
                </a:solidFill>
                <a:effectLst/>
                <a:latin typeface="Arial" panose="020B0604020202020204" pitchFamily="34" charset="0"/>
                <a:cs typeface="Arial" panose="020B0604020202020204" pitchFamily="34" charset="0"/>
              </a:rPr>
              <a:t>. </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marL="285750" indent="-285750" algn="l" rtl="0" fontAlgn="base">
              <a:buFont typeface="Arial" panose="020B0604020202020204" pitchFamily="34" charset="0"/>
              <a:buChar char="•"/>
            </a:pPr>
            <a:r>
              <a:rPr lang="en-US" b="0" i="0">
                <a:solidFill>
                  <a:srgbClr val="000000"/>
                </a:solidFill>
                <a:effectLst/>
                <a:latin typeface="Arial" panose="020B0604020202020204" pitchFamily="34" charset="0"/>
                <a:cs typeface="Arial" panose="020B0604020202020204" pitchFamily="34" charset="0"/>
              </a:rPr>
              <a:t>Expanded Convention Services</a:t>
            </a:r>
          </a:p>
          <a:p>
            <a:pPr marL="285750" indent="-285750" algn="l" rtl="0" fontAlgn="base">
              <a:buFont typeface="Arial" panose="020B0604020202020204" pitchFamily="34" charset="0"/>
              <a:buChar char="•"/>
            </a:pPr>
            <a:r>
              <a:rPr lang="en-US" b="0" i="0">
                <a:solidFill>
                  <a:srgbClr val="000000"/>
                </a:solidFill>
                <a:effectLst/>
                <a:latin typeface="Arial" panose="020B0604020202020204" pitchFamily="34" charset="0"/>
                <a:cs typeface="Arial" panose="020B0604020202020204" pitchFamily="34" charset="0"/>
              </a:rPr>
              <a:t>Two marketing and attendance building roles in convention sales </a:t>
            </a:r>
            <a:br>
              <a:rPr lang="en-US" b="0" i="0">
                <a:solidFill>
                  <a:srgbClr val="000000"/>
                </a:solidFill>
                <a:effectLst/>
                <a:latin typeface="Arial" panose="020B0604020202020204" pitchFamily="34" charset="0"/>
                <a:cs typeface="Arial" panose="020B0604020202020204" pitchFamily="34" charset="0"/>
              </a:rPr>
            </a:br>
            <a:r>
              <a:rPr lang="en-US" b="0" i="0">
                <a:solidFill>
                  <a:srgbClr val="000000"/>
                </a:solidFill>
                <a:effectLst/>
                <a:latin typeface="Arial" panose="020B0604020202020204" pitchFamily="34" charset="0"/>
                <a:cs typeface="Arial" panose="020B0604020202020204" pitchFamily="34" charset="0"/>
              </a:rPr>
              <a:t>  </a:t>
            </a:r>
          </a:p>
        </p:txBody>
      </p:sp>
      <p:cxnSp>
        <p:nvCxnSpPr>
          <p:cNvPr id="4" name="Straight Connector 3">
            <a:extLst>
              <a:ext uri="{FF2B5EF4-FFF2-40B4-BE49-F238E27FC236}">
                <a16:creationId xmlns:a16="http://schemas.microsoft.com/office/drawing/2014/main" id="{370D8BF0-3ADC-468C-BF9A-E69CDB49ED3A}"/>
              </a:ext>
            </a:extLst>
          </p:cNvPr>
          <p:cNvCxnSpPr>
            <a:cxnSpLocks/>
          </p:cNvCxnSpPr>
          <p:nvPr/>
        </p:nvCxnSpPr>
        <p:spPr>
          <a:xfrm flipH="1">
            <a:off x="117601" y="994327"/>
            <a:ext cx="11817224" cy="0"/>
          </a:xfrm>
          <a:prstGeom prst="line">
            <a:avLst/>
          </a:prstGeom>
          <a:ln w="28575">
            <a:solidFill>
              <a:srgbClr val="5A7C6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C6FEF36-F0BC-4352-8FCF-BCEF7486C591}"/>
              </a:ext>
            </a:extLst>
          </p:cNvPr>
          <p:cNvSpPr txBox="1"/>
          <p:nvPr/>
        </p:nvSpPr>
        <p:spPr>
          <a:xfrm>
            <a:off x="4675321" y="0"/>
            <a:ext cx="7377105" cy="1077218"/>
          </a:xfrm>
          <a:prstGeom prst="rect">
            <a:avLst/>
          </a:prstGeom>
          <a:noFill/>
        </p:spPr>
        <p:txBody>
          <a:bodyPr wrap="square" rtlCol="0">
            <a:spAutoFit/>
          </a:bodyPr>
          <a:lstStyle/>
          <a:p>
            <a:pPr algn="ctr"/>
            <a:r>
              <a:rPr lang="en-US" sz="3200" b="1">
                <a:solidFill>
                  <a:srgbClr val="5A7C61"/>
                </a:solidFill>
                <a:latin typeface="Arial"/>
                <a:cs typeface="Arial"/>
              </a:rPr>
              <a:t>New Orleans &amp; Company is </a:t>
            </a:r>
            <a:br>
              <a:rPr lang="en-US" sz="3200" b="1">
                <a:solidFill>
                  <a:srgbClr val="5A7C61"/>
                </a:solidFill>
                <a:latin typeface="Arial"/>
                <a:cs typeface="Arial"/>
              </a:rPr>
            </a:br>
            <a:r>
              <a:rPr lang="en-US" sz="3200" b="1">
                <a:solidFill>
                  <a:srgbClr val="5A7C61"/>
                </a:solidFill>
                <a:latin typeface="Arial"/>
                <a:cs typeface="Arial"/>
              </a:rPr>
              <a:t>Built to Host </a:t>
            </a:r>
            <a:endParaRPr lang="en-US" sz="3200" b="1"/>
          </a:p>
        </p:txBody>
      </p:sp>
      <p:pic>
        <p:nvPicPr>
          <p:cNvPr id="8" name="Picture 7" descr="A bowl of food&#10;&#10;Description automatically generated with low confidence">
            <a:extLst>
              <a:ext uri="{FF2B5EF4-FFF2-40B4-BE49-F238E27FC236}">
                <a16:creationId xmlns:a16="http://schemas.microsoft.com/office/drawing/2014/main" id="{35D60679-A45A-44C0-B58A-01DD6D000EA1}"/>
              </a:ext>
            </a:extLst>
          </p:cNvPr>
          <p:cNvPicPr>
            <a:picLocks noChangeAspect="1"/>
          </p:cNvPicPr>
          <p:nvPr/>
        </p:nvPicPr>
        <p:blipFill rotWithShape="1">
          <a:blip r:embed="rId2"/>
          <a:srcRect l="2005" r="2280"/>
          <a:stretch/>
        </p:blipFill>
        <p:spPr>
          <a:xfrm>
            <a:off x="0" y="3"/>
            <a:ext cx="4557720" cy="6857997"/>
          </a:xfrm>
          <a:prstGeom prst="rect">
            <a:avLst/>
          </a:prstGeom>
        </p:spPr>
      </p:pic>
    </p:spTree>
    <p:extLst>
      <p:ext uri="{BB962C8B-B14F-4D97-AF65-F5344CB8AC3E}">
        <p14:creationId xmlns:p14="http://schemas.microsoft.com/office/powerpoint/2010/main" val="2932341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461672A-D4D3-48FE-AC44-1FFFA9959B7F}"/>
              </a:ext>
            </a:extLst>
          </p:cNvPr>
          <p:cNvSpPr/>
          <p:nvPr/>
        </p:nvSpPr>
        <p:spPr>
          <a:xfrm>
            <a:off x="1" y="0"/>
            <a:ext cx="586596"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A126301F-00A6-4919-AF0C-F8A93AEC1BC8}"/>
              </a:ext>
            </a:extLst>
          </p:cNvPr>
          <p:cNvGrpSpPr/>
          <p:nvPr/>
        </p:nvGrpSpPr>
        <p:grpSpPr>
          <a:xfrm>
            <a:off x="1349400" y="2339872"/>
            <a:ext cx="9493198" cy="3091129"/>
            <a:chOff x="1349400" y="2339872"/>
            <a:chExt cx="9493198" cy="3091129"/>
          </a:xfrm>
        </p:grpSpPr>
        <p:grpSp>
          <p:nvGrpSpPr>
            <p:cNvPr id="7" name="Group 6">
              <a:extLst>
                <a:ext uri="{FF2B5EF4-FFF2-40B4-BE49-F238E27FC236}">
                  <a16:creationId xmlns:a16="http://schemas.microsoft.com/office/drawing/2014/main" id="{DD87210B-FF67-484A-A0B9-06C5BAA46CA0}"/>
                </a:ext>
              </a:extLst>
            </p:cNvPr>
            <p:cNvGrpSpPr/>
            <p:nvPr/>
          </p:nvGrpSpPr>
          <p:grpSpPr>
            <a:xfrm>
              <a:off x="3287446" y="2817543"/>
              <a:ext cx="488382" cy="179320"/>
              <a:chOff x="2651039" y="2498867"/>
              <a:chExt cx="531333" cy="278714"/>
            </a:xfrm>
          </p:grpSpPr>
          <p:sp>
            <p:nvSpPr>
              <p:cNvPr id="8" name="Arrow: Right 7">
                <a:extLst>
                  <a:ext uri="{FF2B5EF4-FFF2-40B4-BE49-F238E27FC236}">
                    <a16:creationId xmlns:a16="http://schemas.microsoft.com/office/drawing/2014/main" id="{1BD7FF5A-56D7-4A88-98E2-E0DE1991D264}"/>
                  </a:ext>
                </a:extLst>
              </p:cNvPr>
              <p:cNvSpPr/>
              <p:nvPr/>
            </p:nvSpPr>
            <p:spPr>
              <a:xfrm rot="20604">
                <a:off x="2651039" y="2498867"/>
                <a:ext cx="531333" cy="278714"/>
              </a:xfrm>
              <a:prstGeom prst="rightArrow">
                <a:avLst>
                  <a:gd name="adj1" fmla="val 60000"/>
                  <a:gd name="adj2" fmla="val 50000"/>
                </a:avLst>
              </a:prstGeom>
              <a:solidFill>
                <a:srgbClr val="E7B71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9" name="Arrow: Right 4">
                <a:extLst>
                  <a:ext uri="{FF2B5EF4-FFF2-40B4-BE49-F238E27FC236}">
                    <a16:creationId xmlns:a16="http://schemas.microsoft.com/office/drawing/2014/main" id="{18C94DF7-F85F-4613-A392-E9311CAE48E6}"/>
                  </a:ext>
                </a:extLst>
              </p:cNvPr>
              <p:cNvSpPr txBox="1"/>
              <p:nvPr/>
            </p:nvSpPr>
            <p:spPr>
              <a:xfrm rot="20604">
                <a:off x="2651040" y="2554359"/>
                <a:ext cx="447719" cy="1672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chemeClr val="tx1"/>
                  </a:solidFill>
                </a:endParaRPr>
              </a:p>
            </p:txBody>
          </p:sp>
        </p:grpSp>
        <p:grpSp>
          <p:nvGrpSpPr>
            <p:cNvPr id="10" name="Group 9">
              <a:extLst>
                <a:ext uri="{FF2B5EF4-FFF2-40B4-BE49-F238E27FC236}">
                  <a16:creationId xmlns:a16="http://schemas.microsoft.com/office/drawing/2014/main" id="{0D6E006C-01DF-43CE-A7BE-2B32794249E0}"/>
                </a:ext>
              </a:extLst>
            </p:cNvPr>
            <p:cNvGrpSpPr/>
            <p:nvPr/>
          </p:nvGrpSpPr>
          <p:grpSpPr>
            <a:xfrm>
              <a:off x="1349400" y="2339909"/>
              <a:ext cx="1828800" cy="1188720"/>
              <a:chOff x="1276572" y="2290634"/>
              <a:chExt cx="1123847" cy="682255"/>
            </a:xfrm>
            <a:solidFill>
              <a:srgbClr val="5A7C61"/>
            </a:solidFill>
          </p:grpSpPr>
          <p:sp>
            <p:nvSpPr>
              <p:cNvPr id="11" name="Rectangle: Rounded Corners 10">
                <a:extLst>
                  <a:ext uri="{FF2B5EF4-FFF2-40B4-BE49-F238E27FC236}">
                    <a16:creationId xmlns:a16="http://schemas.microsoft.com/office/drawing/2014/main" id="{B2D18DE0-A397-487C-BF93-34F4633B9C33}"/>
                  </a:ext>
                </a:extLst>
              </p:cNvPr>
              <p:cNvSpPr/>
              <p:nvPr/>
            </p:nvSpPr>
            <p:spPr>
              <a:xfrm>
                <a:off x="1276572" y="2290634"/>
                <a:ext cx="1123847" cy="682255"/>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ectangle: Rounded Corners 4">
                <a:extLst>
                  <a:ext uri="{FF2B5EF4-FFF2-40B4-BE49-F238E27FC236}">
                    <a16:creationId xmlns:a16="http://schemas.microsoft.com/office/drawing/2014/main" id="{C34F2257-D9D4-4A18-A926-38B46309890C}"/>
                  </a:ext>
                </a:extLst>
              </p:cNvPr>
              <p:cNvSpPr txBox="1"/>
              <p:nvPr/>
            </p:nvSpPr>
            <p:spPr>
              <a:xfrm>
                <a:off x="1296555" y="2310617"/>
                <a:ext cx="1083881" cy="6422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2400" b="0" kern="1200" dirty="0">
                    <a:latin typeface="Arial" panose="020B0604020202020204" pitchFamily="34" charset="0"/>
                    <a:cs typeface="Arial" panose="020B0604020202020204" pitchFamily="34" charset="0"/>
                  </a:rPr>
                  <a:t>Data Analytics</a:t>
                </a:r>
              </a:p>
            </p:txBody>
          </p:sp>
        </p:grpSp>
        <p:grpSp>
          <p:nvGrpSpPr>
            <p:cNvPr id="13" name="Group 12">
              <a:extLst>
                <a:ext uri="{FF2B5EF4-FFF2-40B4-BE49-F238E27FC236}">
                  <a16:creationId xmlns:a16="http://schemas.microsoft.com/office/drawing/2014/main" id="{FAAFFA3F-DE51-47E2-982D-A767FE308B06}"/>
                </a:ext>
              </a:extLst>
            </p:cNvPr>
            <p:cNvGrpSpPr/>
            <p:nvPr/>
          </p:nvGrpSpPr>
          <p:grpSpPr>
            <a:xfrm>
              <a:off x="3893866" y="2339872"/>
              <a:ext cx="1828800" cy="1188720"/>
              <a:chOff x="1276572" y="2290634"/>
              <a:chExt cx="1123847" cy="682255"/>
            </a:xfrm>
            <a:solidFill>
              <a:srgbClr val="5A7C61"/>
            </a:solidFill>
          </p:grpSpPr>
          <p:sp>
            <p:nvSpPr>
              <p:cNvPr id="14" name="Rectangle: Rounded Corners 13">
                <a:extLst>
                  <a:ext uri="{FF2B5EF4-FFF2-40B4-BE49-F238E27FC236}">
                    <a16:creationId xmlns:a16="http://schemas.microsoft.com/office/drawing/2014/main" id="{C30DC427-2410-4F41-B16B-EE718025FFEA}"/>
                  </a:ext>
                </a:extLst>
              </p:cNvPr>
              <p:cNvSpPr/>
              <p:nvPr/>
            </p:nvSpPr>
            <p:spPr>
              <a:xfrm>
                <a:off x="1276572" y="2290634"/>
                <a:ext cx="1123847" cy="682255"/>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Rectangle: Rounded Corners 4">
                <a:extLst>
                  <a:ext uri="{FF2B5EF4-FFF2-40B4-BE49-F238E27FC236}">
                    <a16:creationId xmlns:a16="http://schemas.microsoft.com/office/drawing/2014/main" id="{686E4CF3-45F6-417F-9DE8-3F3000405F07}"/>
                  </a:ext>
                </a:extLst>
              </p:cNvPr>
              <p:cNvSpPr txBox="1"/>
              <p:nvPr/>
            </p:nvSpPr>
            <p:spPr>
              <a:xfrm>
                <a:off x="1296555" y="2310617"/>
                <a:ext cx="1083881" cy="6422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2400" b="0" kern="1200">
                    <a:latin typeface="Arial" panose="020B0604020202020204" pitchFamily="34" charset="0"/>
                    <a:cs typeface="Arial" panose="020B0604020202020204" pitchFamily="34" charset="0"/>
                  </a:rPr>
                  <a:t>Presence</a:t>
                </a:r>
              </a:p>
            </p:txBody>
          </p:sp>
        </p:grpSp>
        <p:grpSp>
          <p:nvGrpSpPr>
            <p:cNvPr id="17" name="Group 16">
              <a:extLst>
                <a:ext uri="{FF2B5EF4-FFF2-40B4-BE49-F238E27FC236}">
                  <a16:creationId xmlns:a16="http://schemas.microsoft.com/office/drawing/2014/main" id="{4913B19E-7D24-4250-9877-81C46AC31997}"/>
                </a:ext>
              </a:extLst>
            </p:cNvPr>
            <p:cNvGrpSpPr/>
            <p:nvPr/>
          </p:nvGrpSpPr>
          <p:grpSpPr>
            <a:xfrm>
              <a:off x="6455754" y="2339872"/>
              <a:ext cx="1828800" cy="1188720"/>
              <a:chOff x="1276572" y="2290634"/>
              <a:chExt cx="1123847" cy="682255"/>
            </a:xfrm>
            <a:solidFill>
              <a:srgbClr val="5A7C61"/>
            </a:solidFill>
          </p:grpSpPr>
          <p:sp>
            <p:nvSpPr>
              <p:cNvPr id="18" name="Rectangle: Rounded Corners 17">
                <a:extLst>
                  <a:ext uri="{FF2B5EF4-FFF2-40B4-BE49-F238E27FC236}">
                    <a16:creationId xmlns:a16="http://schemas.microsoft.com/office/drawing/2014/main" id="{ECB1D4D6-6E15-4976-AF98-4EFAA2AF7E11}"/>
                  </a:ext>
                </a:extLst>
              </p:cNvPr>
              <p:cNvSpPr/>
              <p:nvPr/>
            </p:nvSpPr>
            <p:spPr>
              <a:xfrm>
                <a:off x="1276572" y="2290634"/>
                <a:ext cx="1123847" cy="682255"/>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Rectangle: Rounded Corners 4">
                <a:extLst>
                  <a:ext uri="{FF2B5EF4-FFF2-40B4-BE49-F238E27FC236}">
                    <a16:creationId xmlns:a16="http://schemas.microsoft.com/office/drawing/2014/main" id="{9D4E31EC-3527-4632-BBAC-7D9E6753E2A1}"/>
                  </a:ext>
                </a:extLst>
              </p:cNvPr>
              <p:cNvSpPr txBox="1"/>
              <p:nvPr/>
            </p:nvSpPr>
            <p:spPr>
              <a:xfrm>
                <a:off x="1296555" y="2310617"/>
                <a:ext cx="1083881" cy="6422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2400" b="0" kern="1200">
                    <a:latin typeface="Arial" panose="020B0604020202020204" pitchFamily="34" charset="0"/>
                    <a:cs typeface="Arial" panose="020B0604020202020204" pitchFamily="34" charset="0"/>
                  </a:rPr>
                  <a:t>Solicitation</a:t>
                </a:r>
              </a:p>
            </p:txBody>
          </p:sp>
        </p:grpSp>
        <p:grpSp>
          <p:nvGrpSpPr>
            <p:cNvPr id="20" name="Group 19">
              <a:extLst>
                <a:ext uri="{FF2B5EF4-FFF2-40B4-BE49-F238E27FC236}">
                  <a16:creationId xmlns:a16="http://schemas.microsoft.com/office/drawing/2014/main" id="{60BD6A8D-1B47-4E07-832E-4D38D4F4179E}"/>
                </a:ext>
              </a:extLst>
            </p:cNvPr>
            <p:cNvGrpSpPr/>
            <p:nvPr/>
          </p:nvGrpSpPr>
          <p:grpSpPr>
            <a:xfrm>
              <a:off x="9013798" y="2339872"/>
              <a:ext cx="1828800" cy="1188720"/>
              <a:chOff x="1276572" y="2290634"/>
              <a:chExt cx="1123847" cy="682255"/>
            </a:xfrm>
            <a:solidFill>
              <a:srgbClr val="5A7C61"/>
            </a:solidFill>
          </p:grpSpPr>
          <p:sp>
            <p:nvSpPr>
              <p:cNvPr id="21" name="Rectangle: Rounded Corners 20">
                <a:extLst>
                  <a:ext uri="{FF2B5EF4-FFF2-40B4-BE49-F238E27FC236}">
                    <a16:creationId xmlns:a16="http://schemas.microsoft.com/office/drawing/2014/main" id="{791E4FD3-768E-4D2A-86F2-6A73DB90E70F}"/>
                  </a:ext>
                </a:extLst>
              </p:cNvPr>
              <p:cNvSpPr/>
              <p:nvPr/>
            </p:nvSpPr>
            <p:spPr>
              <a:xfrm>
                <a:off x="1276572" y="2290634"/>
                <a:ext cx="1123847" cy="682255"/>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Rectangle: Rounded Corners 4">
                <a:extLst>
                  <a:ext uri="{FF2B5EF4-FFF2-40B4-BE49-F238E27FC236}">
                    <a16:creationId xmlns:a16="http://schemas.microsoft.com/office/drawing/2014/main" id="{9CF513C8-2A3A-4A95-9452-F592425834E4}"/>
                  </a:ext>
                </a:extLst>
              </p:cNvPr>
              <p:cNvSpPr txBox="1"/>
              <p:nvPr/>
            </p:nvSpPr>
            <p:spPr>
              <a:xfrm>
                <a:off x="1296555" y="2310617"/>
                <a:ext cx="1083881" cy="6422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2400" b="0" kern="1200">
                    <a:latin typeface="Arial" panose="020B0604020202020204" pitchFamily="34" charset="0"/>
                    <a:cs typeface="Arial" panose="020B0604020202020204" pitchFamily="34" charset="0"/>
                  </a:rPr>
                  <a:t>Proposal</a:t>
                </a:r>
              </a:p>
            </p:txBody>
          </p:sp>
        </p:grpSp>
        <p:grpSp>
          <p:nvGrpSpPr>
            <p:cNvPr id="23" name="Group 22">
              <a:extLst>
                <a:ext uri="{FF2B5EF4-FFF2-40B4-BE49-F238E27FC236}">
                  <a16:creationId xmlns:a16="http://schemas.microsoft.com/office/drawing/2014/main" id="{FCA5447D-87D4-47ED-A4A1-7226F025CB34}"/>
                </a:ext>
              </a:extLst>
            </p:cNvPr>
            <p:cNvGrpSpPr/>
            <p:nvPr/>
          </p:nvGrpSpPr>
          <p:grpSpPr>
            <a:xfrm>
              <a:off x="9002927" y="4223393"/>
              <a:ext cx="1828800" cy="1188720"/>
              <a:chOff x="1276572" y="2290634"/>
              <a:chExt cx="1123847" cy="682255"/>
            </a:xfrm>
            <a:solidFill>
              <a:srgbClr val="5A7C61"/>
            </a:solidFill>
          </p:grpSpPr>
          <p:sp>
            <p:nvSpPr>
              <p:cNvPr id="24" name="Rectangle: Rounded Corners 23">
                <a:extLst>
                  <a:ext uri="{FF2B5EF4-FFF2-40B4-BE49-F238E27FC236}">
                    <a16:creationId xmlns:a16="http://schemas.microsoft.com/office/drawing/2014/main" id="{48568D7D-47F2-4146-ACEC-B489B42D26FB}"/>
                  </a:ext>
                </a:extLst>
              </p:cNvPr>
              <p:cNvSpPr/>
              <p:nvPr/>
            </p:nvSpPr>
            <p:spPr>
              <a:xfrm>
                <a:off x="1276572" y="2290634"/>
                <a:ext cx="1123847" cy="682255"/>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5" name="Rectangle: Rounded Corners 4">
                <a:extLst>
                  <a:ext uri="{FF2B5EF4-FFF2-40B4-BE49-F238E27FC236}">
                    <a16:creationId xmlns:a16="http://schemas.microsoft.com/office/drawing/2014/main" id="{7DC12DFC-0F9A-4704-921B-B8783F3D18F0}"/>
                  </a:ext>
                </a:extLst>
              </p:cNvPr>
              <p:cNvSpPr txBox="1"/>
              <p:nvPr/>
            </p:nvSpPr>
            <p:spPr>
              <a:xfrm>
                <a:off x="1296555" y="2310617"/>
                <a:ext cx="1083881" cy="6422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2400" b="0" kern="1200" dirty="0">
                    <a:latin typeface="Arial" panose="020B0604020202020204" pitchFamily="34" charset="0"/>
                    <a:cs typeface="Arial" panose="020B0604020202020204" pitchFamily="34" charset="0"/>
                  </a:rPr>
                  <a:t>Site Visits</a:t>
                </a:r>
              </a:p>
            </p:txBody>
          </p:sp>
        </p:grpSp>
        <p:grpSp>
          <p:nvGrpSpPr>
            <p:cNvPr id="29" name="Group 28">
              <a:extLst>
                <a:ext uri="{FF2B5EF4-FFF2-40B4-BE49-F238E27FC236}">
                  <a16:creationId xmlns:a16="http://schemas.microsoft.com/office/drawing/2014/main" id="{1B6E0533-99A5-43FB-92AA-934C3FDB9BFA}"/>
                </a:ext>
              </a:extLst>
            </p:cNvPr>
            <p:cNvGrpSpPr/>
            <p:nvPr/>
          </p:nvGrpSpPr>
          <p:grpSpPr>
            <a:xfrm>
              <a:off x="3902577" y="4223393"/>
              <a:ext cx="1828800" cy="1188720"/>
              <a:chOff x="1276572" y="2290634"/>
              <a:chExt cx="1123847" cy="682255"/>
            </a:xfrm>
            <a:solidFill>
              <a:srgbClr val="5A7C61"/>
            </a:solidFill>
          </p:grpSpPr>
          <p:sp>
            <p:nvSpPr>
              <p:cNvPr id="30" name="Rectangle: Rounded Corners 29">
                <a:extLst>
                  <a:ext uri="{FF2B5EF4-FFF2-40B4-BE49-F238E27FC236}">
                    <a16:creationId xmlns:a16="http://schemas.microsoft.com/office/drawing/2014/main" id="{58791A5E-865E-4DCA-B2E4-59ADA964946D}"/>
                  </a:ext>
                </a:extLst>
              </p:cNvPr>
              <p:cNvSpPr/>
              <p:nvPr/>
            </p:nvSpPr>
            <p:spPr>
              <a:xfrm>
                <a:off x="1276572" y="2290634"/>
                <a:ext cx="1123847" cy="682255"/>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1" name="Rectangle: Rounded Corners 4">
                <a:extLst>
                  <a:ext uri="{FF2B5EF4-FFF2-40B4-BE49-F238E27FC236}">
                    <a16:creationId xmlns:a16="http://schemas.microsoft.com/office/drawing/2014/main" id="{2B825F3D-58C9-4151-AFB4-C0F2ABE205F1}"/>
                  </a:ext>
                </a:extLst>
              </p:cNvPr>
              <p:cNvSpPr txBox="1"/>
              <p:nvPr/>
            </p:nvSpPr>
            <p:spPr>
              <a:xfrm>
                <a:off x="1296555" y="2310617"/>
                <a:ext cx="1083881" cy="6422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2400" b="0" kern="1200" dirty="0">
                    <a:latin typeface="Arial" panose="020B0604020202020204" pitchFamily="34" charset="0"/>
                    <a:cs typeface="Arial" panose="020B0604020202020204" pitchFamily="34" charset="0"/>
                  </a:rPr>
                  <a:t>Convention Services</a:t>
                </a:r>
              </a:p>
            </p:txBody>
          </p:sp>
        </p:grpSp>
        <p:grpSp>
          <p:nvGrpSpPr>
            <p:cNvPr id="32" name="Group 31">
              <a:extLst>
                <a:ext uri="{FF2B5EF4-FFF2-40B4-BE49-F238E27FC236}">
                  <a16:creationId xmlns:a16="http://schemas.microsoft.com/office/drawing/2014/main" id="{35C27B2A-E307-4DE2-BCA9-E889F83618D4}"/>
                </a:ext>
              </a:extLst>
            </p:cNvPr>
            <p:cNvGrpSpPr/>
            <p:nvPr/>
          </p:nvGrpSpPr>
          <p:grpSpPr>
            <a:xfrm>
              <a:off x="6455754" y="4213322"/>
              <a:ext cx="1828800" cy="1188720"/>
              <a:chOff x="1276572" y="2290634"/>
              <a:chExt cx="1123847" cy="682255"/>
            </a:xfrm>
            <a:solidFill>
              <a:srgbClr val="5A7C61"/>
            </a:solidFill>
          </p:grpSpPr>
          <p:sp>
            <p:nvSpPr>
              <p:cNvPr id="33" name="Rectangle: Rounded Corners 32">
                <a:extLst>
                  <a:ext uri="{FF2B5EF4-FFF2-40B4-BE49-F238E27FC236}">
                    <a16:creationId xmlns:a16="http://schemas.microsoft.com/office/drawing/2014/main" id="{BF392CFD-1103-4DD8-AA1D-ECE968651611}"/>
                  </a:ext>
                </a:extLst>
              </p:cNvPr>
              <p:cNvSpPr/>
              <p:nvPr/>
            </p:nvSpPr>
            <p:spPr>
              <a:xfrm>
                <a:off x="1276572" y="2290634"/>
                <a:ext cx="1123847" cy="682255"/>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4" name="Rectangle: Rounded Corners 4">
                <a:extLst>
                  <a:ext uri="{FF2B5EF4-FFF2-40B4-BE49-F238E27FC236}">
                    <a16:creationId xmlns:a16="http://schemas.microsoft.com/office/drawing/2014/main" id="{3750DE48-BCB4-4BC8-9C0C-B38B5A5E9E9C}"/>
                  </a:ext>
                </a:extLst>
              </p:cNvPr>
              <p:cNvSpPr txBox="1"/>
              <p:nvPr/>
            </p:nvSpPr>
            <p:spPr>
              <a:xfrm>
                <a:off x="1296555" y="2310617"/>
                <a:ext cx="1083881" cy="6422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2400" b="0" kern="1200">
                    <a:latin typeface="Arial" panose="020B0604020202020204" pitchFamily="34" charset="0"/>
                    <a:cs typeface="Arial" panose="020B0604020202020204" pitchFamily="34" charset="0"/>
                  </a:rPr>
                  <a:t>Marketing &amp; Attendance Building</a:t>
                </a:r>
              </a:p>
            </p:txBody>
          </p:sp>
        </p:grpSp>
        <p:grpSp>
          <p:nvGrpSpPr>
            <p:cNvPr id="35" name="Group 34">
              <a:extLst>
                <a:ext uri="{FF2B5EF4-FFF2-40B4-BE49-F238E27FC236}">
                  <a16:creationId xmlns:a16="http://schemas.microsoft.com/office/drawing/2014/main" id="{E996F169-0BC5-450C-85AC-C6C8C4198D2C}"/>
                </a:ext>
              </a:extLst>
            </p:cNvPr>
            <p:cNvGrpSpPr/>
            <p:nvPr/>
          </p:nvGrpSpPr>
          <p:grpSpPr>
            <a:xfrm>
              <a:off x="1349400" y="4242281"/>
              <a:ext cx="1828800" cy="1188720"/>
              <a:chOff x="1276572" y="2290634"/>
              <a:chExt cx="1123847" cy="682255"/>
            </a:xfrm>
            <a:solidFill>
              <a:srgbClr val="5A7C61"/>
            </a:solidFill>
          </p:grpSpPr>
          <p:sp>
            <p:nvSpPr>
              <p:cNvPr id="36" name="Rectangle: Rounded Corners 35">
                <a:extLst>
                  <a:ext uri="{FF2B5EF4-FFF2-40B4-BE49-F238E27FC236}">
                    <a16:creationId xmlns:a16="http://schemas.microsoft.com/office/drawing/2014/main" id="{E07DE215-85D3-4301-AC2B-35DED7683F99}"/>
                  </a:ext>
                </a:extLst>
              </p:cNvPr>
              <p:cNvSpPr/>
              <p:nvPr/>
            </p:nvSpPr>
            <p:spPr>
              <a:xfrm>
                <a:off x="1276572" y="2290634"/>
                <a:ext cx="1123847" cy="682255"/>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7" name="Rectangle: Rounded Corners 4">
                <a:extLst>
                  <a:ext uri="{FF2B5EF4-FFF2-40B4-BE49-F238E27FC236}">
                    <a16:creationId xmlns:a16="http://schemas.microsoft.com/office/drawing/2014/main" id="{0BC1B2FC-11C4-420D-83F8-0E62585A1C29}"/>
                  </a:ext>
                </a:extLst>
              </p:cNvPr>
              <p:cNvSpPr txBox="1"/>
              <p:nvPr/>
            </p:nvSpPr>
            <p:spPr>
              <a:xfrm>
                <a:off x="1296555" y="2310617"/>
                <a:ext cx="1083881" cy="6422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2400" b="0" kern="1200">
                    <a:latin typeface="Arial" panose="020B0604020202020204" pitchFamily="34" charset="0"/>
                    <a:cs typeface="Arial" panose="020B0604020202020204" pitchFamily="34" charset="0"/>
                  </a:rPr>
                  <a:t>Welcome Program</a:t>
                </a:r>
              </a:p>
            </p:txBody>
          </p:sp>
        </p:grpSp>
        <p:grpSp>
          <p:nvGrpSpPr>
            <p:cNvPr id="41" name="Group 40">
              <a:extLst>
                <a:ext uri="{FF2B5EF4-FFF2-40B4-BE49-F238E27FC236}">
                  <a16:creationId xmlns:a16="http://schemas.microsoft.com/office/drawing/2014/main" id="{58234887-3465-4FD8-9AF1-216BFE9A112C}"/>
                </a:ext>
              </a:extLst>
            </p:cNvPr>
            <p:cNvGrpSpPr/>
            <p:nvPr/>
          </p:nvGrpSpPr>
          <p:grpSpPr>
            <a:xfrm>
              <a:off x="5848778" y="2816081"/>
              <a:ext cx="488382" cy="179320"/>
              <a:chOff x="2651039" y="2498867"/>
              <a:chExt cx="531333" cy="278714"/>
            </a:xfrm>
          </p:grpSpPr>
          <p:sp>
            <p:nvSpPr>
              <p:cNvPr id="42" name="Arrow: Right 41">
                <a:extLst>
                  <a:ext uri="{FF2B5EF4-FFF2-40B4-BE49-F238E27FC236}">
                    <a16:creationId xmlns:a16="http://schemas.microsoft.com/office/drawing/2014/main" id="{CC4D70CC-E478-496D-A915-4242AF21E995}"/>
                  </a:ext>
                </a:extLst>
              </p:cNvPr>
              <p:cNvSpPr/>
              <p:nvPr/>
            </p:nvSpPr>
            <p:spPr>
              <a:xfrm rot="20604">
                <a:off x="2651039" y="2498867"/>
                <a:ext cx="531333" cy="278714"/>
              </a:xfrm>
              <a:prstGeom prst="rightArrow">
                <a:avLst>
                  <a:gd name="adj1" fmla="val 60000"/>
                  <a:gd name="adj2" fmla="val 50000"/>
                </a:avLst>
              </a:prstGeom>
              <a:solidFill>
                <a:srgbClr val="E7B71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43" name="Arrow: Right 4">
                <a:extLst>
                  <a:ext uri="{FF2B5EF4-FFF2-40B4-BE49-F238E27FC236}">
                    <a16:creationId xmlns:a16="http://schemas.microsoft.com/office/drawing/2014/main" id="{3E1BC5FE-1B9C-4D69-956C-39532EF7328D}"/>
                  </a:ext>
                </a:extLst>
              </p:cNvPr>
              <p:cNvSpPr txBox="1"/>
              <p:nvPr/>
            </p:nvSpPr>
            <p:spPr>
              <a:xfrm rot="20604">
                <a:off x="2651040" y="2554359"/>
                <a:ext cx="447719" cy="1672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chemeClr val="tx1"/>
                  </a:solidFill>
                </a:endParaRPr>
              </a:p>
            </p:txBody>
          </p:sp>
        </p:grpSp>
        <p:grpSp>
          <p:nvGrpSpPr>
            <p:cNvPr id="85" name="Group 84">
              <a:extLst>
                <a:ext uri="{FF2B5EF4-FFF2-40B4-BE49-F238E27FC236}">
                  <a16:creationId xmlns:a16="http://schemas.microsoft.com/office/drawing/2014/main" id="{5D126937-E36E-4FD0-8410-B18233B5B9D0}"/>
                </a:ext>
              </a:extLst>
            </p:cNvPr>
            <p:cNvGrpSpPr/>
            <p:nvPr/>
          </p:nvGrpSpPr>
          <p:grpSpPr>
            <a:xfrm flipH="1">
              <a:off x="5846941" y="4693252"/>
              <a:ext cx="488382" cy="179320"/>
              <a:chOff x="2651039" y="2498867"/>
              <a:chExt cx="531333" cy="278714"/>
            </a:xfrm>
          </p:grpSpPr>
          <p:sp>
            <p:nvSpPr>
              <p:cNvPr id="86" name="Arrow: Right 85">
                <a:extLst>
                  <a:ext uri="{FF2B5EF4-FFF2-40B4-BE49-F238E27FC236}">
                    <a16:creationId xmlns:a16="http://schemas.microsoft.com/office/drawing/2014/main" id="{A29A7955-448A-4C9C-8421-AC34E2237DB1}"/>
                  </a:ext>
                </a:extLst>
              </p:cNvPr>
              <p:cNvSpPr/>
              <p:nvPr/>
            </p:nvSpPr>
            <p:spPr>
              <a:xfrm rot="20604">
                <a:off x="2651039" y="2498867"/>
                <a:ext cx="531333" cy="278714"/>
              </a:xfrm>
              <a:prstGeom prst="rightArrow">
                <a:avLst>
                  <a:gd name="adj1" fmla="val 60000"/>
                  <a:gd name="adj2" fmla="val 50000"/>
                </a:avLst>
              </a:prstGeom>
              <a:solidFill>
                <a:srgbClr val="E7B71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87" name="Arrow: Right 4">
                <a:extLst>
                  <a:ext uri="{FF2B5EF4-FFF2-40B4-BE49-F238E27FC236}">
                    <a16:creationId xmlns:a16="http://schemas.microsoft.com/office/drawing/2014/main" id="{14E336C4-0457-4904-8C02-F8EE5B842295}"/>
                  </a:ext>
                </a:extLst>
              </p:cNvPr>
              <p:cNvSpPr txBox="1"/>
              <p:nvPr/>
            </p:nvSpPr>
            <p:spPr>
              <a:xfrm rot="20604">
                <a:off x="2651040" y="2554359"/>
                <a:ext cx="447719" cy="1672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chemeClr val="tx1"/>
                  </a:solidFill>
                </a:endParaRPr>
              </a:p>
            </p:txBody>
          </p:sp>
        </p:grpSp>
        <p:grpSp>
          <p:nvGrpSpPr>
            <p:cNvPr id="88" name="Group 87">
              <a:extLst>
                <a:ext uri="{FF2B5EF4-FFF2-40B4-BE49-F238E27FC236}">
                  <a16:creationId xmlns:a16="http://schemas.microsoft.com/office/drawing/2014/main" id="{660220ED-DF92-4D73-9088-316EF5863572}"/>
                </a:ext>
              </a:extLst>
            </p:cNvPr>
            <p:cNvGrpSpPr/>
            <p:nvPr/>
          </p:nvGrpSpPr>
          <p:grpSpPr>
            <a:xfrm flipH="1">
              <a:off x="8404985" y="4694714"/>
              <a:ext cx="488382" cy="179320"/>
              <a:chOff x="2651039" y="2498867"/>
              <a:chExt cx="531333" cy="278714"/>
            </a:xfrm>
          </p:grpSpPr>
          <p:sp>
            <p:nvSpPr>
              <p:cNvPr id="89" name="Arrow: Right 88">
                <a:extLst>
                  <a:ext uri="{FF2B5EF4-FFF2-40B4-BE49-F238E27FC236}">
                    <a16:creationId xmlns:a16="http://schemas.microsoft.com/office/drawing/2014/main" id="{DDD2811B-F2CD-4CC7-A40F-F6F5AB9E90A1}"/>
                  </a:ext>
                </a:extLst>
              </p:cNvPr>
              <p:cNvSpPr/>
              <p:nvPr/>
            </p:nvSpPr>
            <p:spPr>
              <a:xfrm rot="20604">
                <a:off x="2651039" y="2498867"/>
                <a:ext cx="531333" cy="278714"/>
              </a:xfrm>
              <a:prstGeom prst="rightArrow">
                <a:avLst>
                  <a:gd name="adj1" fmla="val 60000"/>
                  <a:gd name="adj2" fmla="val 50000"/>
                </a:avLst>
              </a:prstGeom>
              <a:solidFill>
                <a:srgbClr val="E7B71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90" name="Arrow: Right 4">
                <a:extLst>
                  <a:ext uri="{FF2B5EF4-FFF2-40B4-BE49-F238E27FC236}">
                    <a16:creationId xmlns:a16="http://schemas.microsoft.com/office/drawing/2014/main" id="{562AEE0C-9BCC-4D33-B718-F64B53072F73}"/>
                  </a:ext>
                </a:extLst>
              </p:cNvPr>
              <p:cNvSpPr txBox="1"/>
              <p:nvPr/>
            </p:nvSpPr>
            <p:spPr>
              <a:xfrm rot="20604">
                <a:off x="2651040" y="2554359"/>
                <a:ext cx="447719" cy="1672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chemeClr val="tx1"/>
                  </a:solidFill>
                </a:endParaRPr>
              </a:p>
            </p:txBody>
          </p:sp>
        </p:grpSp>
        <p:grpSp>
          <p:nvGrpSpPr>
            <p:cNvPr id="54" name="Group 53">
              <a:extLst>
                <a:ext uri="{FF2B5EF4-FFF2-40B4-BE49-F238E27FC236}">
                  <a16:creationId xmlns:a16="http://schemas.microsoft.com/office/drawing/2014/main" id="{5925F981-FF6C-4EB4-AED1-2261218F2335}"/>
                </a:ext>
              </a:extLst>
            </p:cNvPr>
            <p:cNvGrpSpPr/>
            <p:nvPr/>
          </p:nvGrpSpPr>
          <p:grpSpPr>
            <a:xfrm flipV="1">
              <a:off x="8406546" y="2814619"/>
              <a:ext cx="488382" cy="179320"/>
              <a:chOff x="2651039" y="2498867"/>
              <a:chExt cx="531333" cy="278714"/>
            </a:xfrm>
          </p:grpSpPr>
          <p:sp>
            <p:nvSpPr>
              <p:cNvPr id="55" name="Arrow: Right 54">
                <a:extLst>
                  <a:ext uri="{FF2B5EF4-FFF2-40B4-BE49-F238E27FC236}">
                    <a16:creationId xmlns:a16="http://schemas.microsoft.com/office/drawing/2014/main" id="{C4B649EF-1775-48F6-BFFD-17F6405F7EB8}"/>
                  </a:ext>
                </a:extLst>
              </p:cNvPr>
              <p:cNvSpPr/>
              <p:nvPr/>
            </p:nvSpPr>
            <p:spPr>
              <a:xfrm rot="20604">
                <a:off x="2651039" y="2498867"/>
                <a:ext cx="531333" cy="278714"/>
              </a:xfrm>
              <a:prstGeom prst="rightArrow">
                <a:avLst>
                  <a:gd name="adj1" fmla="val 60000"/>
                  <a:gd name="adj2" fmla="val 50000"/>
                </a:avLst>
              </a:prstGeom>
              <a:solidFill>
                <a:srgbClr val="E7B71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56" name="Arrow: Right 4">
                <a:extLst>
                  <a:ext uri="{FF2B5EF4-FFF2-40B4-BE49-F238E27FC236}">
                    <a16:creationId xmlns:a16="http://schemas.microsoft.com/office/drawing/2014/main" id="{B380368E-E14B-45C1-97F4-380A470499B2}"/>
                  </a:ext>
                </a:extLst>
              </p:cNvPr>
              <p:cNvSpPr txBox="1"/>
              <p:nvPr/>
            </p:nvSpPr>
            <p:spPr>
              <a:xfrm rot="20604">
                <a:off x="2651040" y="2554359"/>
                <a:ext cx="447719" cy="1672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chemeClr val="tx1"/>
                  </a:solidFill>
                </a:endParaRPr>
              </a:p>
            </p:txBody>
          </p:sp>
        </p:grpSp>
        <p:grpSp>
          <p:nvGrpSpPr>
            <p:cNvPr id="57" name="Group 56">
              <a:extLst>
                <a:ext uri="{FF2B5EF4-FFF2-40B4-BE49-F238E27FC236}">
                  <a16:creationId xmlns:a16="http://schemas.microsoft.com/office/drawing/2014/main" id="{7B074F16-ACED-44B2-88F0-DF2A4214F569}"/>
                </a:ext>
              </a:extLst>
            </p:cNvPr>
            <p:cNvGrpSpPr/>
            <p:nvPr/>
          </p:nvGrpSpPr>
          <p:grpSpPr>
            <a:xfrm rot="16200000" flipH="1" flipV="1">
              <a:off x="9684007" y="3786332"/>
              <a:ext cx="488382" cy="179320"/>
              <a:chOff x="2651039" y="2498867"/>
              <a:chExt cx="531333" cy="278714"/>
            </a:xfrm>
          </p:grpSpPr>
          <p:sp>
            <p:nvSpPr>
              <p:cNvPr id="58" name="Arrow: Right 57">
                <a:extLst>
                  <a:ext uri="{FF2B5EF4-FFF2-40B4-BE49-F238E27FC236}">
                    <a16:creationId xmlns:a16="http://schemas.microsoft.com/office/drawing/2014/main" id="{D4169D71-5D01-4211-BAAE-FC185F660B24}"/>
                  </a:ext>
                </a:extLst>
              </p:cNvPr>
              <p:cNvSpPr/>
              <p:nvPr/>
            </p:nvSpPr>
            <p:spPr>
              <a:xfrm rot="20604">
                <a:off x="2651039" y="2498867"/>
                <a:ext cx="531333" cy="278714"/>
              </a:xfrm>
              <a:prstGeom prst="rightArrow">
                <a:avLst>
                  <a:gd name="adj1" fmla="val 60000"/>
                  <a:gd name="adj2" fmla="val 50000"/>
                </a:avLst>
              </a:prstGeom>
              <a:solidFill>
                <a:srgbClr val="E7B71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59" name="Arrow: Right 4">
                <a:extLst>
                  <a:ext uri="{FF2B5EF4-FFF2-40B4-BE49-F238E27FC236}">
                    <a16:creationId xmlns:a16="http://schemas.microsoft.com/office/drawing/2014/main" id="{206B92E9-035E-4F57-8EDE-7B4A9A18AFC3}"/>
                  </a:ext>
                </a:extLst>
              </p:cNvPr>
              <p:cNvSpPr txBox="1"/>
              <p:nvPr/>
            </p:nvSpPr>
            <p:spPr>
              <a:xfrm rot="20604">
                <a:off x="2651040" y="2554359"/>
                <a:ext cx="447719" cy="1672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chemeClr val="tx1"/>
                  </a:solidFill>
                </a:endParaRPr>
              </a:p>
            </p:txBody>
          </p:sp>
        </p:grpSp>
        <p:grpSp>
          <p:nvGrpSpPr>
            <p:cNvPr id="63" name="Group 62">
              <a:extLst>
                <a:ext uri="{FF2B5EF4-FFF2-40B4-BE49-F238E27FC236}">
                  <a16:creationId xmlns:a16="http://schemas.microsoft.com/office/drawing/2014/main" id="{EE04F3F3-1A25-4C68-BBE2-05A96F6152F4}"/>
                </a:ext>
              </a:extLst>
            </p:cNvPr>
            <p:cNvGrpSpPr/>
            <p:nvPr/>
          </p:nvGrpSpPr>
          <p:grpSpPr>
            <a:xfrm flipH="1" flipV="1">
              <a:off x="3303415" y="4691790"/>
              <a:ext cx="488382" cy="179320"/>
              <a:chOff x="2651039" y="2498867"/>
              <a:chExt cx="531333" cy="278714"/>
            </a:xfrm>
          </p:grpSpPr>
          <p:sp>
            <p:nvSpPr>
              <p:cNvPr id="64" name="Arrow: Right 63">
                <a:extLst>
                  <a:ext uri="{FF2B5EF4-FFF2-40B4-BE49-F238E27FC236}">
                    <a16:creationId xmlns:a16="http://schemas.microsoft.com/office/drawing/2014/main" id="{7F76578E-18D5-4E75-9C13-AB7A31D850CC}"/>
                  </a:ext>
                </a:extLst>
              </p:cNvPr>
              <p:cNvSpPr/>
              <p:nvPr/>
            </p:nvSpPr>
            <p:spPr>
              <a:xfrm rot="20604">
                <a:off x="2651039" y="2498867"/>
                <a:ext cx="531333" cy="278714"/>
              </a:xfrm>
              <a:prstGeom prst="rightArrow">
                <a:avLst>
                  <a:gd name="adj1" fmla="val 60000"/>
                  <a:gd name="adj2" fmla="val 50000"/>
                </a:avLst>
              </a:prstGeom>
              <a:solidFill>
                <a:srgbClr val="E7B71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65" name="Arrow: Right 4">
                <a:extLst>
                  <a:ext uri="{FF2B5EF4-FFF2-40B4-BE49-F238E27FC236}">
                    <a16:creationId xmlns:a16="http://schemas.microsoft.com/office/drawing/2014/main" id="{F79C358B-E4BB-4ABC-91F8-AC39FCBB2336}"/>
                  </a:ext>
                </a:extLst>
              </p:cNvPr>
              <p:cNvSpPr txBox="1"/>
              <p:nvPr/>
            </p:nvSpPr>
            <p:spPr>
              <a:xfrm rot="20604">
                <a:off x="2651040" y="2554359"/>
                <a:ext cx="447719" cy="1672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chemeClr val="tx1"/>
                  </a:solidFill>
                </a:endParaRPr>
              </a:p>
            </p:txBody>
          </p:sp>
        </p:grpSp>
        <p:grpSp>
          <p:nvGrpSpPr>
            <p:cNvPr id="60" name="Group 59">
              <a:extLst>
                <a:ext uri="{FF2B5EF4-FFF2-40B4-BE49-F238E27FC236}">
                  <a16:creationId xmlns:a16="http://schemas.microsoft.com/office/drawing/2014/main" id="{1E0A6ACF-8F20-4FD4-87F6-F67A48FF79BD}"/>
                </a:ext>
              </a:extLst>
            </p:cNvPr>
            <p:cNvGrpSpPr/>
            <p:nvPr/>
          </p:nvGrpSpPr>
          <p:grpSpPr>
            <a:xfrm rot="5400000" flipH="1">
              <a:off x="2029685" y="3795795"/>
              <a:ext cx="488382" cy="179320"/>
              <a:chOff x="2651039" y="2498867"/>
              <a:chExt cx="531333" cy="278714"/>
            </a:xfrm>
          </p:grpSpPr>
          <p:sp>
            <p:nvSpPr>
              <p:cNvPr id="61" name="Arrow: Right 60">
                <a:extLst>
                  <a:ext uri="{FF2B5EF4-FFF2-40B4-BE49-F238E27FC236}">
                    <a16:creationId xmlns:a16="http://schemas.microsoft.com/office/drawing/2014/main" id="{202FA321-399C-4150-8887-926241B1EDA5}"/>
                  </a:ext>
                </a:extLst>
              </p:cNvPr>
              <p:cNvSpPr/>
              <p:nvPr/>
            </p:nvSpPr>
            <p:spPr>
              <a:xfrm rot="20604">
                <a:off x="2651039" y="2498867"/>
                <a:ext cx="531333" cy="278714"/>
              </a:xfrm>
              <a:prstGeom prst="rightArrow">
                <a:avLst>
                  <a:gd name="adj1" fmla="val 60000"/>
                  <a:gd name="adj2" fmla="val 50000"/>
                </a:avLst>
              </a:prstGeom>
              <a:solidFill>
                <a:srgbClr val="E7B71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62" name="Arrow: Right 4">
                <a:extLst>
                  <a:ext uri="{FF2B5EF4-FFF2-40B4-BE49-F238E27FC236}">
                    <a16:creationId xmlns:a16="http://schemas.microsoft.com/office/drawing/2014/main" id="{7FAFCF0C-D327-4864-AF4D-86ACDD859226}"/>
                  </a:ext>
                </a:extLst>
              </p:cNvPr>
              <p:cNvSpPr txBox="1"/>
              <p:nvPr/>
            </p:nvSpPr>
            <p:spPr>
              <a:xfrm rot="20604">
                <a:off x="2651040" y="2554359"/>
                <a:ext cx="447719" cy="1672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chemeClr val="tx1"/>
                  </a:solidFill>
                </a:endParaRPr>
              </a:p>
            </p:txBody>
          </p:sp>
        </p:grpSp>
      </p:grpSp>
      <p:sp>
        <p:nvSpPr>
          <p:cNvPr id="6" name="TextBox 5">
            <a:extLst>
              <a:ext uri="{FF2B5EF4-FFF2-40B4-BE49-F238E27FC236}">
                <a16:creationId xmlns:a16="http://schemas.microsoft.com/office/drawing/2014/main" id="{9A7FF5EA-1A02-451F-9031-43E7D36F9E73}"/>
              </a:ext>
            </a:extLst>
          </p:cNvPr>
          <p:cNvSpPr txBox="1"/>
          <p:nvPr/>
        </p:nvSpPr>
        <p:spPr>
          <a:xfrm>
            <a:off x="3795129" y="5951412"/>
            <a:ext cx="4609323" cy="369332"/>
          </a:xfrm>
          <a:prstGeom prst="rect">
            <a:avLst/>
          </a:prstGeom>
          <a:noFill/>
        </p:spPr>
        <p:txBody>
          <a:bodyPr wrap="square" rtlCol="0">
            <a:spAutoFit/>
          </a:bodyPr>
          <a:lstStyle/>
          <a:p>
            <a:r>
              <a:rPr lang="en-US"/>
              <a:t>As shown at State of the Pace October 2021</a:t>
            </a:r>
          </a:p>
        </p:txBody>
      </p:sp>
      <p:pic>
        <p:nvPicPr>
          <p:cNvPr id="53" name="Picture 52" descr="Shape&#10;&#10;Description automatically generated with medium confidence">
            <a:extLst>
              <a:ext uri="{FF2B5EF4-FFF2-40B4-BE49-F238E27FC236}">
                <a16:creationId xmlns:a16="http://schemas.microsoft.com/office/drawing/2014/main" id="{C39E020F-C073-4AD9-BAA0-22A642D1DD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2415" y="500741"/>
            <a:ext cx="6964254" cy="1188720"/>
          </a:xfrm>
          <a:prstGeom prst="rect">
            <a:avLst/>
          </a:prstGeom>
        </p:spPr>
      </p:pic>
    </p:spTree>
    <p:extLst>
      <p:ext uri="{BB962C8B-B14F-4D97-AF65-F5344CB8AC3E}">
        <p14:creationId xmlns:p14="http://schemas.microsoft.com/office/powerpoint/2010/main" val="2273275886"/>
      </p:ext>
    </p:extLst>
  </p:cSld>
  <p:clrMapOvr>
    <a:masterClrMapping/>
  </p:clrMapOvr>
  <mc:AlternateContent xmlns:mc="http://schemas.openxmlformats.org/markup-compatibility/2006" xmlns:p14="http://schemas.microsoft.com/office/powerpoint/2010/main">
    <mc:Choice Requires="p14">
      <p:transition spd="slow" p14:dur="2000" advTm="1415"/>
    </mc:Choice>
    <mc:Fallback xmlns="">
      <p:transition spd="slow" advTm="141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4B8F87F-2AEB-4CC0-8B2D-11613AE024EB}"/>
              </a:ext>
            </a:extLst>
          </p:cNvPr>
          <p:cNvGrpSpPr/>
          <p:nvPr/>
        </p:nvGrpSpPr>
        <p:grpSpPr>
          <a:xfrm>
            <a:off x="0" y="-8965"/>
            <a:ext cx="12211574" cy="6866965"/>
            <a:chOff x="-9787" y="-8965"/>
            <a:chExt cx="12211574" cy="6866965"/>
          </a:xfrm>
        </p:grpSpPr>
        <p:grpSp>
          <p:nvGrpSpPr>
            <p:cNvPr id="5" name="Group 4">
              <a:extLst>
                <a:ext uri="{FF2B5EF4-FFF2-40B4-BE49-F238E27FC236}">
                  <a16:creationId xmlns:a16="http://schemas.microsoft.com/office/drawing/2014/main" id="{B4D9363D-4429-4062-9A8A-3F9CAAE907EA}"/>
                </a:ext>
              </a:extLst>
            </p:cNvPr>
            <p:cNvGrpSpPr/>
            <p:nvPr/>
          </p:nvGrpSpPr>
          <p:grpSpPr>
            <a:xfrm>
              <a:off x="-9787" y="-8965"/>
              <a:ext cx="12211574" cy="6866965"/>
              <a:chOff x="771001" y="-198905"/>
              <a:chExt cx="12211574" cy="6866965"/>
            </a:xfrm>
          </p:grpSpPr>
          <p:pic>
            <p:nvPicPr>
              <p:cNvPr id="8" name="Picture 7" descr="A picture containing outdoor, plant&#10;&#10;Description automatically generated">
                <a:extLst>
                  <a:ext uri="{FF2B5EF4-FFF2-40B4-BE49-F238E27FC236}">
                    <a16:creationId xmlns:a16="http://schemas.microsoft.com/office/drawing/2014/main" id="{61136F39-D3CB-0843-A7D0-A484E77F05FD}"/>
                  </a:ext>
                </a:extLst>
              </p:cNvPr>
              <p:cNvPicPr>
                <a:picLocks noChangeAspect="1"/>
              </p:cNvPicPr>
              <p:nvPr/>
            </p:nvPicPr>
            <p:blipFill rotWithShape="1">
              <a:blip r:embed="rId3" cstate="print">
                <a:alphaModFix amt="60000"/>
                <a:extLst>
                  <a:ext uri="{28A0092B-C50C-407E-A947-70E740481C1C}">
                    <a14:useLocalDpi xmlns:a14="http://schemas.microsoft.com/office/drawing/2010/main"/>
                  </a:ext>
                </a:extLst>
              </a:blip>
              <a:srcRect/>
              <a:stretch/>
            </p:blipFill>
            <p:spPr>
              <a:xfrm>
                <a:off x="771001" y="-198905"/>
                <a:ext cx="12192000" cy="6858000"/>
              </a:xfrm>
              <a:prstGeom prst="rect">
                <a:avLst/>
              </a:prstGeom>
            </p:spPr>
          </p:pic>
          <p:grpSp>
            <p:nvGrpSpPr>
              <p:cNvPr id="2" name="Group 1">
                <a:extLst>
                  <a:ext uri="{FF2B5EF4-FFF2-40B4-BE49-F238E27FC236}">
                    <a16:creationId xmlns:a16="http://schemas.microsoft.com/office/drawing/2014/main" id="{84E55929-7C9C-47C6-8020-E52925BF9F54}"/>
                  </a:ext>
                </a:extLst>
              </p:cNvPr>
              <p:cNvGrpSpPr/>
              <p:nvPr/>
            </p:nvGrpSpPr>
            <p:grpSpPr>
              <a:xfrm>
                <a:off x="771001" y="-198904"/>
                <a:ext cx="12211574" cy="6866964"/>
                <a:chOff x="-19574" y="-17929"/>
                <a:chExt cx="12211574" cy="6866964"/>
              </a:xfrm>
            </p:grpSpPr>
            <p:sp>
              <p:nvSpPr>
                <p:cNvPr id="6" name="Rectangle 5">
                  <a:extLst>
                    <a:ext uri="{FF2B5EF4-FFF2-40B4-BE49-F238E27FC236}">
                      <a16:creationId xmlns:a16="http://schemas.microsoft.com/office/drawing/2014/main" id="{AD9BE4E5-2DFD-F945-894E-38D137FBB2D8}"/>
                    </a:ext>
                  </a:extLst>
                </p:cNvPr>
                <p:cNvSpPr/>
                <p:nvPr/>
              </p:nvSpPr>
              <p:spPr>
                <a:xfrm>
                  <a:off x="-19574" y="-17929"/>
                  <a:ext cx="12211574" cy="6866964"/>
                </a:xfrm>
                <a:prstGeom prst="rect">
                  <a:avLst/>
                </a:prstGeom>
                <a:solidFill>
                  <a:srgbClr val="5A7C6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cxnSp>
              <p:nvCxnSpPr>
                <p:cNvPr id="10" name="Straight Connector 9">
                  <a:extLst>
                    <a:ext uri="{FF2B5EF4-FFF2-40B4-BE49-F238E27FC236}">
                      <a16:creationId xmlns:a16="http://schemas.microsoft.com/office/drawing/2014/main" id="{8C678D12-7F77-A343-B823-299E6A51EFB4}"/>
                    </a:ext>
                  </a:extLst>
                </p:cNvPr>
                <p:cNvCxnSpPr>
                  <a:cxnSpLocks/>
                </p:cNvCxnSpPr>
                <p:nvPr/>
              </p:nvCxnSpPr>
              <p:spPr>
                <a:xfrm>
                  <a:off x="6371701" y="1182957"/>
                  <a:ext cx="580072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DD9E017-83C8-C044-8867-68A6824C5AA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3192" y="683339"/>
                  <a:ext cx="5632808" cy="542482"/>
                </a:xfrm>
                <a:prstGeom prst="rect">
                  <a:avLst/>
                </a:prstGeom>
              </p:spPr>
            </p:pic>
            <p:pic>
              <p:nvPicPr>
                <p:cNvPr id="51" name="Picture 50">
                  <a:extLst>
                    <a:ext uri="{FF2B5EF4-FFF2-40B4-BE49-F238E27FC236}">
                      <a16:creationId xmlns:a16="http://schemas.microsoft.com/office/drawing/2014/main" id="{88D15F76-1F0C-CC46-8AAA-997A44450A0D}"/>
                    </a:ext>
                  </a:extLst>
                </p:cNvPr>
                <p:cNvPicPr>
                  <a:picLocks noChangeAspect="1"/>
                </p:cNvPicPr>
                <p:nvPr/>
              </p:nvPicPr>
              <p:blipFill>
                <a:blip r:embed="rId5"/>
                <a:stretch>
                  <a:fillRect/>
                </a:stretch>
              </p:blipFill>
              <p:spPr>
                <a:xfrm>
                  <a:off x="6371701" y="683339"/>
                  <a:ext cx="2489174" cy="274231"/>
                </a:xfrm>
                <a:prstGeom prst="rect">
                  <a:avLst/>
                </a:prstGeom>
              </p:spPr>
            </p:pic>
            <p:grpSp>
              <p:nvGrpSpPr>
                <p:cNvPr id="4" name="Group 3">
                  <a:extLst>
                    <a:ext uri="{FF2B5EF4-FFF2-40B4-BE49-F238E27FC236}">
                      <a16:creationId xmlns:a16="http://schemas.microsoft.com/office/drawing/2014/main" id="{80DEC974-FD63-014B-A76D-60935D55CBC3}"/>
                    </a:ext>
                  </a:extLst>
                </p:cNvPr>
                <p:cNvGrpSpPr/>
                <p:nvPr/>
              </p:nvGrpSpPr>
              <p:grpSpPr>
                <a:xfrm>
                  <a:off x="374279" y="4743620"/>
                  <a:ext cx="2375862" cy="1123385"/>
                  <a:chOff x="553654" y="4543565"/>
                  <a:chExt cx="2375862" cy="1123385"/>
                </a:xfrm>
              </p:grpSpPr>
              <p:sp>
                <p:nvSpPr>
                  <p:cNvPr id="36" name="TextBox 35">
                    <a:extLst>
                      <a:ext uri="{FF2B5EF4-FFF2-40B4-BE49-F238E27FC236}">
                        <a16:creationId xmlns:a16="http://schemas.microsoft.com/office/drawing/2014/main" id="{87677D46-75C6-5C49-BE26-1D9309281AFA}"/>
                      </a:ext>
                    </a:extLst>
                  </p:cNvPr>
                  <p:cNvSpPr txBox="1"/>
                  <p:nvPr/>
                </p:nvSpPr>
                <p:spPr>
                  <a:xfrm>
                    <a:off x="553654" y="4543565"/>
                    <a:ext cx="2375862" cy="477054"/>
                  </a:xfrm>
                  <a:prstGeom prst="rect">
                    <a:avLst/>
                  </a:prstGeom>
                  <a:noFill/>
                </p:spPr>
                <p:txBody>
                  <a:bodyPr wrap="square" rtlCol="0">
                    <a:spAutoFit/>
                  </a:bodyPr>
                  <a:lstStyle/>
                  <a:p>
                    <a:pPr algn="ctr"/>
                    <a:r>
                      <a:rPr lang="en-US" sz="2500" b="1">
                        <a:solidFill>
                          <a:schemeClr val="bg1"/>
                        </a:solidFill>
                        <a:latin typeface="Arial" panose="020B0604020202020204" pitchFamily="34" charset="0"/>
                        <a:cs typeface="Arial" panose="020B0604020202020204" pitchFamily="34" charset="0"/>
                      </a:rPr>
                      <a:t>WALKABILITY</a:t>
                    </a:r>
                  </a:p>
                </p:txBody>
              </p:sp>
              <p:sp>
                <p:nvSpPr>
                  <p:cNvPr id="46" name="TextBox 45">
                    <a:extLst>
                      <a:ext uri="{FF2B5EF4-FFF2-40B4-BE49-F238E27FC236}">
                        <a16:creationId xmlns:a16="http://schemas.microsoft.com/office/drawing/2014/main" id="{20E67AD6-85B5-5445-8D00-76E633169798}"/>
                      </a:ext>
                    </a:extLst>
                  </p:cNvPr>
                  <p:cNvSpPr txBox="1"/>
                  <p:nvPr/>
                </p:nvSpPr>
                <p:spPr>
                  <a:xfrm>
                    <a:off x="680336" y="5020619"/>
                    <a:ext cx="2122498" cy="646331"/>
                  </a:xfrm>
                  <a:prstGeom prst="rect">
                    <a:avLst/>
                  </a:prstGeom>
                  <a:noFill/>
                </p:spPr>
                <p:txBody>
                  <a:bodyPr wrap="square" rtlCol="0">
                    <a:spAutoFit/>
                  </a:bodyPr>
                  <a:lstStyle/>
                  <a:p>
                    <a:pPr algn="ctr"/>
                    <a:r>
                      <a:rPr lang="en-US">
                        <a:solidFill>
                          <a:schemeClr val="tx1">
                            <a:lumMod val="95000"/>
                            <a:lumOff val="5000"/>
                          </a:schemeClr>
                        </a:solidFill>
                        <a:latin typeface="Arial" panose="020B0604020202020204" pitchFamily="34" charset="0"/>
                        <a:cs typeface="Arial" panose="020B0604020202020204" pitchFamily="34" charset="0"/>
                      </a:rPr>
                      <a:t>Compact, walkable downtown</a:t>
                    </a:r>
                  </a:p>
                </p:txBody>
              </p:sp>
            </p:grpSp>
            <p:grpSp>
              <p:nvGrpSpPr>
                <p:cNvPr id="11" name="Group 10">
                  <a:extLst>
                    <a:ext uri="{FF2B5EF4-FFF2-40B4-BE49-F238E27FC236}">
                      <a16:creationId xmlns:a16="http://schemas.microsoft.com/office/drawing/2014/main" id="{AD4D662F-1584-7442-8756-5FEDFBD009A6}"/>
                    </a:ext>
                  </a:extLst>
                </p:cNvPr>
                <p:cNvGrpSpPr/>
                <p:nvPr/>
              </p:nvGrpSpPr>
              <p:grpSpPr>
                <a:xfrm>
                  <a:off x="3298970" y="4743620"/>
                  <a:ext cx="2452541" cy="1400384"/>
                  <a:chOff x="3496755" y="4543565"/>
                  <a:chExt cx="2452541" cy="1400384"/>
                </a:xfrm>
              </p:grpSpPr>
              <p:sp>
                <p:nvSpPr>
                  <p:cNvPr id="37" name="TextBox 36">
                    <a:extLst>
                      <a:ext uri="{FF2B5EF4-FFF2-40B4-BE49-F238E27FC236}">
                        <a16:creationId xmlns:a16="http://schemas.microsoft.com/office/drawing/2014/main" id="{FFDF2026-8F49-3D4D-97FE-D4B5743702AE}"/>
                      </a:ext>
                    </a:extLst>
                  </p:cNvPr>
                  <p:cNvSpPr txBox="1"/>
                  <p:nvPr/>
                </p:nvSpPr>
                <p:spPr>
                  <a:xfrm>
                    <a:off x="3521944" y="4543565"/>
                    <a:ext cx="2375862" cy="477054"/>
                  </a:xfrm>
                  <a:prstGeom prst="rect">
                    <a:avLst/>
                  </a:prstGeom>
                  <a:noFill/>
                </p:spPr>
                <p:txBody>
                  <a:bodyPr wrap="square" rtlCol="0">
                    <a:spAutoFit/>
                  </a:bodyPr>
                  <a:lstStyle/>
                  <a:p>
                    <a:pPr algn="ctr"/>
                    <a:r>
                      <a:rPr lang="en-US" sz="2500" b="1">
                        <a:solidFill>
                          <a:schemeClr val="bg1"/>
                        </a:solidFill>
                        <a:latin typeface="Arial" panose="020B0604020202020204" pitchFamily="34" charset="0"/>
                        <a:cs typeface="Arial" panose="020B0604020202020204" pitchFamily="34" charset="0"/>
                      </a:rPr>
                      <a:t>HOTELS</a:t>
                    </a:r>
                  </a:p>
                </p:txBody>
              </p:sp>
              <p:sp>
                <p:nvSpPr>
                  <p:cNvPr id="47" name="TextBox 46">
                    <a:extLst>
                      <a:ext uri="{FF2B5EF4-FFF2-40B4-BE49-F238E27FC236}">
                        <a16:creationId xmlns:a16="http://schemas.microsoft.com/office/drawing/2014/main" id="{F6AAEED5-A37D-C443-940D-D9C1BF3FDCD8}"/>
                      </a:ext>
                    </a:extLst>
                  </p:cNvPr>
                  <p:cNvSpPr txBox="1"/>
                  <p:nvPr/>
                </p:nvSpPr>
                <p:spPr>
                  <a:xfrm>
                    <a:off x="3496755" y="5020619"/>
                    <a:ext cx="2452541" cy="923330"/>
                  </a:xfrm>
                  <a:prstGeom prst="rect">
                    <a:avLst/>
                  </a:prstGeom>
                  <a:noFill/>
                </p:spPr>
                <p:txBody>
                  <a:bodyPr wrap="square" lIns="91440" tIns="45720" rIns="91440" bIns="45720" rtlCol="0" anchor="t">
                    <a:spAutoFit/>
                  </a:bodyPr>
                  <a:lstStyle/>
                  <a:p>
                    <a:pPr algn="ctr"/>
                    <a:r>
                      <a:rPr lang="en-US">
                        <a:solidFill>
                          <a:schemeClr val="tx1">
                            <a:lumMod val="95000"/>
                            <a:lumOff val="5000"/>
                          </a:schemeClr>
                        </a:solidFill>
                        <a:latin typeface="Arial"/>
                        <a:cs typeface="Arial"/>
                      </a:rPr>
                      <a:t>26,000 rooms</a:t>
                    </a:r>
                    <a:r>
                      <a:rPr lang="en-US">
                        <a:solidFill>
                          <a:schemeClr val="tx1">
                            <a:lumMod val="95000"/>
                            <a:lumOff val="5000"/>
                          </a:schemeClr>
                        </a:solidFill>
                        <a:latin typeface="Arial" panose="020B0604020202020204" pitchFamily="34" charset="0"/>
                        <a:cs typeface="Arial" panose="020B0604020202020204" pitchFamily="34" charset="0"/>
                      </a:rPr>
                      <a:t> </a:t>
                    </a:r>
                    <a:r>
                      <a:rPr lang="en-US">
                        <a:solidFill>
                          <a:schemeClr val="tx1">
                            <a:lumMod val="95000"/>
                            <a:lumOff val="5000"/>
                          </a:schemeClr>
                        </a:solidFill>
                        <a:latin typeface="Arial"/>
                        <a:cs typeface="Arial"/>
                      </a:rPr>
                      <a:t>downtown in a 2-mile </a:t>
                    </a:r>
                    <a:endParaRPr lang="en-US">
                      <a:solidFill>
                        <a:schemeClr val="tx1">
                          <a:lumMod val="95000"/>
                          <a:lumOff val="5000"/>
                        </a:schemeClr>
                      </a:solidFill>
                      <a:latin typeface="Arial" panose="020B0604020202020204" pitchFamily="34" charset="0"/>
                      <a:cs typeface="Arial" panose="020B0604020202020204" pitchFamily="34" charset="0"/>
                    </a:endParaRPr>
                  </a:p>
                  <a:p>
                    <a:pPr algn="ctr"/>
                    <a:r>
                      <a:rPr lang="en-US">
                        <a:solidFill>
                          <a:schemeClr val="tx1">
                            <a:lumMod val="95000"/>
                            <a:lumOff val="5000"/>
                          </a:schemeClr>
                        </a:solidFill>
                        <a:latin typeface="Arial"/>
                        <a:cs typeface="Arial"/>
                      </a:rPr>
                      <a:t>walkable area</a:t>
                    </a:r>
                    <a:endParaRPr lang="en-US">
                      <a:solidFill>
                        <a:schemeClr val="tx1">
                          <a:lumMod val="95000"/>
                          <a:lumOff val="5000"/>
                        </a:schemeClr>
                      </a:solidFill>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B9ED1C76-F864-8D4F-A73B-36B6F5557861}"/>
                    </a:ext>
                  </a:extLst>
                </p:cNvPr>
                <p:cNvGrpSpPr/>
                <p:nvPr/>
              </p:nvGrpSpPr>
              <p:grpSpPr>
                <a:xfrm>
                  <a:off x="6428357" y="4743620"/>
                  <a:ext cx="2375862" cy="1400384"/>
                  <a:chOff x="6261634" y="4543565"/>
                  <a:chExt cx="2375862" cy="1400384"/>
                </a:xfrm>
              </p:grpSpPr>
              <p:sp>
                <p:nvSpPr>
                  <p:cNvPr id="38" name="TextBox 37">
                    <a:extLst>
                      <a:ext uri="{FF2B5EF4-FFF2-40B4-BE49-F238E27FC236}">
                        <a16:creationId xmlns:a16="http://schemas.microsoft.com/office/drawing/2014/main" id="{697554D1-A078-ED4A-8B65-E86C8E61C1C5}"/>
                      </a:ext>
                    </a:extLst>
                  </p:cNvPr>
                  <p:cNvSpPr txBox="1"/>
                  <p:nvPr/>
                </p:nvSpPr>
                <p:spPr>
                  <a:xfrm>
                    <a:off x="6261634" y="4543565"/>
                    <a:ext cx="2375862" cy="477054"/>
                  </a:xfrm>
                  <a:prstGeom prst="rect">
                    <a:avLst/>
                  </a:prstGeom>
                  <a:noFill/>
                </p:spPr>
                <p:txBody>
                  <a:bodyPr wrap="square" rtlCol="0">
                    <a:spAutoFit/>
                  </a:bodyPr>
                  <a:lstStyle/>
                  <a:p>
                    <a:pPr algn="ctr"/>
                    <a:r>
                      <a:rPr lang="en-US" sz="2500" b="1">
                        <a:solidFill>
                          <a:schemeClr val="bg1"/>
                        </a:solidFill>
                        <a:latin typeface="Arial" panose="020B0604020202020204" pitchFamily="34" charset="0"/>
                        <a:cs typeface="Arial" panose="020B0604020202020204" pitchFamily="34" charset="0"/>
                      </a:rPr>
                      <a:t>DINING</a:t>
                    </a:r>
                  </a:p>
                </p:txBody>
              </p:sp>
              <p:sp>
                <p:nvSpPr>
                  <p:cNvPr id="48" name="TextBox 47">
                    <a:extLst>
                      <a:ext uri="{FF2B5EF4-FFF2-40B4-BE49-F238E27FC236}">
                        <a16:creationId xmlns:a16="http://schemas.microsoft.com/office/drawing/2014/main" id="{AC4B356F-A3F1-E94D-9EA0-C96FA988A9EE}"/>
                      </a:ext>
                    </a:extLst>
                  </p:cNvPr>
                  <p:cNvSpPr txBox="1"/>
                  <p:nvPr/>
                </p:nvSpPr>
                <p:spPr>
                  <a:xfrm>
                    <a:off x="6373396" y="5020619"/>
                    <a:ext cx="2152337" cy="923330"/>
                  </a:xfrm>
                  <a:prstGeom prst="rect">
                    <a:avLst/>
                  </a:prstGeom>
                  <a:noFill/>
                </p:spPr>
                <p:txBody>
                  <a:bodyPr wrap="square" rtlCol="0">
                    <a:spAutoFit/>
                  </a:bodyPr>
                  <a:lstStyle/>
                  <a:p>
                    <a:pPr algn="ctr"/>
                    <a:r>
                      <a:rPr lang="en-US">
                        <a:solidFill>
                          <a:schemeClr val="tx1">
                            <a:lumMod val="95000"/>
                            <a:lumOff val="5000"/>
                          </a:schemeClr>
                        </a:solidFill>
                        <a:latin typeface="Arial" panose="020B0604020202020204" pitchFamily="34" charset="0"/>
                        <a:cs typeface="Arial" panose="020B0604020202020204" pitchFamily="34" charset="0"/>
                      </a:rPr>
                      <a:t>1,200 restaurant options for every budget + palate</a:t>
                    </a:r>
                  </a:p>
                </p:txBody>
              </p:sp>
            </p:grpSp>
            <p:grpSp>
              <p:nvGrpSpPr>
                <p:cNvPr id="14" name="Group 13">
                  <a:extLst>
                    <a:ext uri="{FF2B5EF4-FFF2-40B4-BE49-F238E27FC236}">
                      <a16:creationId xmlns:a16="http://schemas.microsoft.com/office/drawing/2014/main" id="{2F044DAF-AA04-7742-9DE4-D8E5CD5E50CF}"/>
                    </a:ext>
                  </a:extLst>
                </p:cNvPr>
                <p:cNvGrpSpPr/>
                <p:nvPr/>
              </p:nvGrpSpPr>
              <p:grpSpPr>
                <a:xfrm>
                  <a:off x="9404556" y="4743620"/>
                  <a:ext cx="2447747" cy="1400384"/>
                  <a:chOff x="9105021" y="4543565"/>
                  <a:chExt cx="2527957" cy="1400384"/>
                </a:xfrm>
              </p:grpSpPr>
              <p:sp>
                <p:nvSpPr>
                  <p:cNvPr id="39" name="TextBox 38">
                    <a:extLst>
                      <a:ext uri="{FF2B5EF4-FFF2-40B4-BE49-F238E27FC236}">
                        <a16:creationId xmlns:a16="http://schemas.microsoft.com/office/drawing/2014/main" id="{2528B7A3-1DA9-CB42-95A2-35479E9F6AB1}"/>
                      </a:ext>
                    </a:extLst>
                  </p:cNvPr>
                  <p:cNvSpPr txBox="1"/>
                  <p:nvPr/>
                </p:nvSpPr>
                <p:spPr>
                  <a:xfrm>
                    <a:off x="9181068" y="4543565"/>
                    <a:ext cx="2375862" cy="477054"/>
                  </a:xfrm>
                  <a:prstGeom prst="rect">
                    <a:avLst/>
                  </a:prstGeom>
                  <a:noFill/>
                </p:spPr>
                <p:txBody>
                  <a:bodyPr wrap="square" rtlCol="0">
                    <a:spAutoFit/>
                  </a:bodyPr>
                  <a:lstStyle/>
                  <a:p>
                    <a:pPr algn="ctr"/>
                    <a:r>
                      <a:rPr lang="en-US" sz="2500" b="1">
                        <a:solidFill>
                          <a:schemeClr val="bg1"/>
                        </a:solidFill>
                        <a:latin typeface="Arial" panose="020B0604020202020204" pitchFamily="34" charset="0"/>
                        <a:cs typeface="Arial" panose="020B0604020202020204" pitchFamily="34" charset="0"/>
                      </a:rPr>
                      <a:t>CULTURE</a:t>
                    </a:r>
                  </a:p>
                </p:txBody>
              </p:sp>
              <p:sp>
                <p:nvSpPr>
                  <p:cNvPr id="49" name="TextBox 48">
                    <a:extLst>
                      <a:ext uri="{FF2B5EF4-FFF2-40B4-BE49-F238E27FC236}">
                        <a16:creationId xmlns:a16="http://schemas.microsoft.com/office/drawing/2014/main" id="{2F8B22D5-1A66-2B4E-AA65-B069BF8E2547}"/>
                      </a:ext>
                    </a:extLst>
                  </p:cNvPr>
                  <p:cNvSpPr txBox="1"/>
                  <p:nvPr/>
                </p:nvSpPr>
                <p:spPr>
                  <a:xfrm>
                    <a:off x="9105021" y="5020619"/>
                    <a:ext cx="2527957" cy="923330"/>
                  </a:xfrm>
                  <a:prstGeom prst="rect">
                    <a:avLst/>
                  </a:prstGeom>
                  <a:noFill/>
                </p:spPr>
                <p:txBody>
                  <a:bodyPr wrap="square" rtlCol="0">
                    <a:spAutoFit/>
                  </a:bodyPr>
                  <a:lstStyle/>
                  <a:p>
                    <a:pPr algn="ctr"/>
                    <a:r>
                      <a:rPr lang="en-US">
                        <a:solidFill>
                          <a:schemeClr val="tx1">
                            <a:lumMod val="95000"/>
                            <a:lumOff val="5000"/>
                          </a:schemeClr>
                        </a:solidFill>
                        <a:latin typeface="Arial" panose="020B0604020202020204" pitchFamily="34" charset="0"/>
                        <a:cs typeface="Arial" panose="020B0604020202020204" pitchFamily="34" charset="0"/>
                      </a:rPr>
                      <a:t>Authentic, unique, </a:t>
                    </a:r>
                    <a:br>
                      <a:rPr lang="en-US">
                        <a:solidFill>
                          <a:schemeClr val="tx1">
                            <a:lumMod val="95000"/>
                            <a:lumOff val="5000"/>
                          </a:schemeClr>
                        </a:solidFill>
                        <a:latin typeface="Arial" panose="020B0604020202020204" pitchFamily="34" charset="0"/>
                        <a:cs typeface="Arial" panose="020B0604020202020204" pitchFamily="34" charset="0"/>
                      </a:rPr>
                    </a:br>
                    <a:r>
                      <a:rPr lang="en-US">
                        <a:solidFill>
                          <a:schemeClr val="tx1">
                            <a:lumMod val="95000"/>
                            <a:lumOff val="5000"/>
                          </a:schemeClr>
                        </a:solidFill>
                        <a:latin typeface="Arial" panose="020B0604020202020204" pitchFamily="34" charset="0"/>
                        <a:cs typeface="Arial" panose="020B0604020202020204" pitchFamily="34" charset="0"/>
                      </a:rPr>
                      <a:t>and award-winning</a:t>
                    </a:r>
                  </a:p>
                  <a:p>
                    <a:pPr algn="ctr"/>
                    <a:r>
                      <a:rPr lang="en-US">
                        <a:solidFill>
                          <a:schemeClr val="tx1">
                            <a:lumMod val="95000"/>
                            <a:lumOff val="5000"/>
                          </a:schemeClr>
                        </a:solidFill>
                        <a:latin typeface="Arial" panose="020B0604020202020204" pitchFamily="34" charset="0"/>
                        <a:cs typeface="Arial" panose="020B0604020202020204" pitchFamily="34" charset="0"/>
                      </a:rPr>
                      <a:t>experiences + events</a:t>
                    </a:r>
                  </a:p>
                </p:txBody>
              </p:sp>
            </p:grpSp>
            <p:sp>
              <p:nvSpPr>
                <p:cNvPr id="35" name="Rectangle 34">
                  <a:extLst>
                    <a:ext uri="{FF2B5EF4-FFF2-40B4-BE49-F238E27FC236}">
                      <a16:creationId xmlns:a16="http://schemas.microsoft.com/office/drawing/2014/main" id="{D5E18A13-2F31-7243-BBE4-294ACB5C35DC}"/>
                    </a:ext>
                  </a:extLst>
                </p:cNvPr>
                <p:cNvSpPr>
                  <a:spLocks noChangeAspect="1"/>
                </p:cNvSpPr>
                <p:nvPr/>
              </p:nvSpPr>
              <p:spPr>
                <a:xfrm>
                  <a:off x="3309029" y="1910802"/>
                  <a:ext cx="2517885" cy="2517885"/>
                </a:xfrm>
                <a:prstGeom prst="rect">
                  <a:avLst/>
                </a:prstGeom>
                <a:blipFill>
                  <a:blip r:embed="rId6" cstate="print">
                    <a:extLst>
                      <a:ext uri="{28A0092B-C50C-407E-A947-70E740481C1C}">
                        <a14:useLocalDpi xmlns:a14="http://schemas.microsoft.com/office/drawing/2010/main"/>
                      </a:ext>
                    </a:extLst>
                  </a:blip>
                  <a:srcRect/>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posing for a photo in front of a building&#10;&#10;Description automatically generated with medium confidence">
                  <a:hlinkClick r:id="" action="ppaction://noaction" highlightClick="1"/>
                  <a:extLst>
                    <a:ext uri="{FF2B5EF4-FFF2-40B4-BE49-F238E27FC236}">
                      <a16:creationId xmlns:a16="http://schemas.microsoft.com/office/drawing/2014/main" id="{B5ACA4A5-1B5F-4FFD-8187-27F81374842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03268" y="1899087"/>
                  <a:ext cx="2517885" cy="2517885"/>
                </a:xfrm>
                <a:prstGeom prst="rect">
                  <a:avLst/>
                </a:prstGeom>
              </p:spPr>
            </p:pic>
          </p:grpSp>
        </p:grpSp>
        <p:pic>
          <p:nvPicPr>
            <p:cNvPr id="22" name="Picture 21" descr="A crowd of people in front of a stage&#10;&#10;Description automatically generated">
              <a:extLst>
                <a:ext uri="{FF2B5EF4-FFF2-40B4-BE49-F238E27FC236}">
                  <a16:creationId xmlns:a16="http://schemas.microsoft.com/office/drawing/2014/main" id="{74E62C36-3895-439A-A7CD-F7989B04608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371173" y="1919767"/>
              <a:ext cx="2514600" cy="2514600"/>
            </a:xfrm>
            <a:prstGeom prst="rect">
              <a:avLst/>
            </a:prstGeom>
          </p:spPr>
        </p:pic>
        <p:pic>
          <p:nvPicPr>
            <p:cNvPr id="9" name="Picture 8" descr="A plate of food&#10;&#10;Description automatically generated with medium confidence">
              <a:extLst>
                <a:ext uri="{FF2B5EF4-FFF2-40B4-BE49-F238E27FC236}">
                  <a16:creationId xmlns:a16="http://schemas.microsoft.com/office/drawing/2014/main" id="{F0D68BE6-778B-46D4-9CEC-93E12B55417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381488" y="1921409"/>
              <a:ext cx="2514600" cy="2514600"/>
            </a:xfrm>
            <a:prstGeom prst="rect">
              <a:avLst/>
            </a:prstGeom>
          </p:spPr>
        </p:pic>
      </p:grpSp>
    </p:spTree>
    <p:extLst>
      <p:ext uri="{BB962C8B-B14F-4D97-AF65-F5344CB8AC3E}">
        <p14:creationId xmlns:p14="http://schemas.microsoft.com/office/powerpoint/2010/main" val="801626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C36B35-993A-994D-8321-7177F6981F3A}"/>
              </a:ext>
            </a:extLst>
          </p:cNvPr>
          <p:cNvSpPr/>
          <p:nvPr/>
        </p:nvSpPr>
        <p:spPr>
          <a:xfrm>
            <a:off x="1" y="0"/>
            <a:ext cx="12192000"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3" name="Picture 4" descr="Map&#10;&#10;Description automatically generated">
            <a:extLst>
              <a:ext uri="{FF2B5EF4-FFF2-40B4-BE49-F238E27FC236}">
                <a16:creationId xmlns:a16="http://schemas.microsoft.com/office/drawing/2014/main" id="{E757749C-3C5C-40F2-BB37-A2E6FEB1F6F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23978" y="3263"/>
            <a:ext cx="9069208" cy="6854737"/>
          </a:xfrm>
          <a:prstGeom prst="rect">
            <a:avLst/>
          </a:prstGeom>
        </p:spPr>
      </p:pic>
      <p:sp>
        <p:nvSpPr>
          <p:cNvPr id="5" name="TextBox 4">
            <a:extLst>
              <a:ext uri="{FF2B5EF4-FFF2-40B4-BE49-F238E27FC236}">
                <a16:creationId xmlns:a16="http://schemas.microsoft.com/office/drawing/2014/main" id="{1F9718FF-847E-41BD-B34B-0010894E826C}"/>
              </a:ext>
            </a:extLst>
          </p:cNvPr>
          <p:cNvSpPr txBox="1"/>
          <p:nvPr/>
        </p:nvSpPr>
        <p:spPr>
          <a:xfrm>
            <a:off x="73427" y="845071"/>
            <a:ext cx="2907173"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solidFill>
                  <a:schemeClr val="bg1"/>
                </a:solidFill>
                <a:latin typeface="Arial"/>
                <a:cs typeface="Arial"/>
              </a:rPr>
              <a:t>New Orleans walkable city with more than 26,000 hotel rooms</a:t>
            </a:r>
            <a:endParaRPr lang="en-US" sz="2200">
              <a:solidFill>
                <a:schemeClr val="bg1"/>
              </a:solidFill>
              <a:latin typeface="Calibri" panose="020F0502020204030204"/>
              <a:cs typeface="Calibri" panose="020F0502020204030204"/>
            </a:endParaRPr>
          </a:p>
          <a:p>
            <a:endParaRPr lang="en-US" sz="2200">
              <a:solidFill>
                <a:schemeClr val="bg1"/>
              </a:solidFill>
              <a:latin typeface="Arial"/>
              <a:cs typeface="Arial"/>
            </a:endParaRPr>
          </a:p>
          <a:p>
            <a:r>
              <a:rPr lang="en-US" sz="2200">
                <a:solidFill>
                  <a:schemeClr val="bg1"/>
                </a:solidFill>
                <a:latin typeface="Arial"/>
                <a:cs typeface="Arial"/>
              </a:rPr>
              <a:t>500 restaurants </a:t>
            </a:r>
          </a:p>
          <a:p>
            <a:endParaRPr lang="en-US" sz="2200">
              <a:solidFill>
                <a:schemeClr val="bg1"/>
              </a:solidFill>
              <a:latin typeface="Arial"/>
              <a:cs typeface="Arial"/>
            </a:endParaRPr>
          </a:p>
          <a:p>
            <a:r>
              <a:rPr lang="en-US" sz="2200">
                <a:solidFill>
                  <a:schemeClr val="bg1"/>
                </a:solidFill>
                <a:latin typeface="Arial"/>
                <a:cs typeface="Arial"/>
              </a:rPr>
              <a:t>Convention Facilities </a:t>
            </a:r>
            <a:endParaRPr lang="en-US" sz="2200">
              <a:solidFill>
                <a:schemeClr val="bg1"/>
              </a:solidFill>
              <a:latin typeface="Calibri" panose="020F0502020204030204"/>
              <a:cs typeface="Calibri"/>
            </a:endParaRPr>
          </a:p>
          <a:p>
            <a:endParaRPr lang="en-US" sz="2200">
              <a:solidFill>
                <a:schemeClr val="bg1"/>
              </a:solidFill>
              <a:latin typeface="Arial"/>
              <a:cs typeface="Arial"/>
            </a:endParaRPr>
          </a:p>
          <a:p>
            <a:r>
              <a:rPr lang="en-US" sz="2200">
                <a:solidFill>
                  <a:schemeClr val="bg1"/>
                </a:solidFill>
                <a:latin typeface="Arial"/>
                <a:cs typeface="Arial"/>
              </a:rPr>
              <a:t>Hundreds of world-class attractions </a:t>
            </a:r>
            <a:endParaRPr lang="en-US" sz="2200">
              <a:solidFill>
                <a:schemeClr val="bg1"/>
              </a:solidFill>
              <a:latin typeface="Calibri" panose="020F0502020204030204"/>
              <a:cs typeface="Calibri"/>
            </a:endParaRPr>
          </a:p>
          <a:p>
            <a:endParaRPr lang="en-US" sz="2200">
              <a:solidFill>
                <a:schemeClr val="bg1"/>
              </a:solidFill>
              <a:latin typeface="Arial"/>
              <a:cs typeface="Arial"/>
            </a:endParaRPr>
          </a:p>
          <a:p>
            <a:r>
              <a:rPr lang="en-US" sz="2200">
                <a:solidFill>
                  <a:schemeClr val="bg1"/>
                </a:solidFill>
                <a:latin typeface="Arial"/>
                <a:cs typeface="Arial"/>
              </a:rPr>
              <a:t>All in a 2-mile downtown radius </a:t>
            </a:r>
            <a:endParaRPr lang="en-US" sz="2200">
              <a:solidFill>
                <a:schemeClr val="bg1"/>
              </a:solidFill>
              <a:cs typeface="Calibri"/>
            </a:endParaRPr>
          </a:p>
        </p:txBody>
      </p:sp>
    </p:spTree>
    <p:extLst>
      <p:ext uri="{BB962C8B-B14F-4D97-AF65-F5344CB8AC3E}">
        <p14:creationId xmlns:p14="http://schemas.microsoft.com/office/powerpoint/2010/main" val="68619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10;&#10;Description automatically generated with medium confidence">
            <a:extLst>
              <a:ext uri="{FF2B5EF4-FFF2-40B4-BE49-F238E27FC236}">
                <a16:creationId xmlns:a16="http://schemas.microsoft.com/office/drawing/2014/main" id="{E5F19377-335E-468F-AC18-CBD1532E5A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3296" y="216772"/>
            <a:ext cx="5084505" cy="841321"/>
          </a:xfrm>
          <a:prstGeom prst="rect">
            <a:avLst/>
          </a:prstGeom>
        </p:spPr>
      </p:pic>
      <p:sp>
        <p:nvSpPr>
          <p:cNvPr id="15" name="Rectangle 14">
            <a:extLst>
              <a:ext uri="{FF2B5EF4-FFF2-40B4-BE49-F238E27FC236}">
                <a16:creationId xmlns:a16="http://schemas.microsoft.com/office/drawing/2014/main" id="{72DBA3AF-7E47-44C0-9F8B-81F993690B04}"/>
              </a:ext>
            </a:extLst>
          </p:cNvPr>
          <p:cNvSpPr/>
          <p:nvPr/>
        </p:nvSpPr>
        <p:spPr>
          <a:xfrm>
            <a:off x="1" y="0"/>
            <a:ext cx="586596"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4E0B4C0-5EF4-4384-9979-455948FD3486}"/>
              </a:ext>
            </a:extLst>
          </p:cNvPr>
          <p:cNvGrpSpPr/>
          <p:nvPr/>
        </p:nvGrpSpPr>
        <p:grpSpPr>
          <a:xfrm>
            <a:off x="4008626" y="2060257"/>
            <a:ext cx="4593844" cy="2737485"/>
            <a:chOff x="1276572" y="2290634"/>
            <a:chExt cx="1123847" cy="682255"/>
          </a:xfrm>
          <a:solidFill>
            <a:srgbClr val="5A7C61"/>
          </a:solidFill>
        </p:grpSpPr>
        <p:sp>
          <p:nvSpPr>
            <p:cNvPr id="18" name="Rectangle: Rounded Corners 17">
              <a:extLst>
                <a:ext uri="{FF2B5EF4-FFF2-40B4-BE49-F238E27FC236}">
                  <a16:creationId xmlns:a16="http://schemas.microsoft.com/office/drawing/2014/main" id="{A4CD746B-D31B-44AE-8EDE-EF76FBA9C273}"/>
                </a:ext>
              </a:extLst>
            </p:cNvPr>
            <p:cNvSpPr/>
            <p:nvPr/>
          </p:nvSpPr>
          <p:spPr>
            <a:xfrm>
              <a:off x="1276572" y="2290634"/>
              <a:ext cx="1123847" cy="682255"/>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Rectangle: Rounded Corners 4">
              <a:extLst>
                <a:ext uri="{FF2B5EF4-FFF2-40B4-BE49-F238E27FC236}">
                  <a16:creationId xmlns:a16="http://schemas.microsoft.com/office/drawing/2014/main" id="{0D3C7A6C-714E-4605-803F-37523F69E718}"/>
                </a:ext>
              </a:extLst>
            </p:cNvPr>
            <p:cNvSpPr txBox="1">
              <a:spLocks noChangeAspect="1"/>
            </p:cNvSpPr>
            <p:nvPr/>
          </p:nvSpPr>
          <p:spPr>
            <a:xfrm>
              <a:off x="1296555" y="2310617"/>
              <a:ext cx="1083881" cy="6422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r>
                <a:rPr lang="en-US" sz="6000">
                  <a:latin typeface="Arial"/>
                  <a:cs typeface="Arial"/>
                </a:rPr>
                <a:t>Presence</a:t>
              </a:r>
            </a:p>
          </p:txBody>
        </p:sp>
      </p:grpSp>
    </p:spTree>
    <p:extLst>
      <p:ext uri="{BB962C8B-B14F-4D97-AF65-F5344CB8AC3E}">
        <p14:creationId xmlns:p14="http://schemas.microsoft.com/office/powerpoint/2010/main" val="1694851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51"/>
          <p:cNvSpPr txBox="1"/>
          <p:nvPr/>
        </p:nvSpPr>
        <p:spPr>
          <a:xfrm>
            <a:off x="120255" y="70924"/>
            <a:ext cx="5838400" cy="532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3333" b="1">
                <a:solidFill>
                  <a:srgbClr val="5A7C61"/>
                </a:solidFill>
                <a:latin typeface="+mn-lt"/>
                <a:ea typeface="Playfair Display"/>
                <a:cs typeface="Calibri" panose="020F0502020204030204" pitchFamily="34" charset="0"/>
                <a:sym typeface="Playfair Display"/>
              </a:rPr>
              <a:t>E-BLAST MOCK-UP</a:t>
            </a:r>
          </a:p>
          <a:p>
            <a:pPr marL="0" lvl="0" indent="0" algn="ctr" rtl="0">
              <a:spcBef>
                <a:spcPts val="0"/>
              </a:spcBef>
              <a:spcAft>
                <a:spcPts val="0"/>
              </a:spcAft>
              <a:buNone/>
            </a:pPr>
            <a:endParaRPr lang="en-US" sz="3333" i="1">
              <a:solidFill>
                <a:srgbClr val="FFFFFF"/>
              </a:solidFill>
              <a:latin typeface="+mn-lt"/>
              <a:ea typeface="Playfair Display"/>
              <a:cs typeface="Playfair Display"/>
              <a:sym typeface="Playfair Display"/>
            </a:endParaRPr>
          </a:p>
        </p:txBody>
      </p:sp>
      <p:sp>
        <p:nvSpPr>
          <p:cNvPr id="497" name="Google Shape;497;p51"/>
          <p:cNvSpPr txBox="1"/>
          <p:nvPr/>
        </p:nvSpPr>
        <p:spPr>
          <a:xfrm rot="5400000">
            <a:off x="11600667" y="3283800"/>
            <a:ext cx="609600" cy="60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533">
                <a:solidFill>
                  <a:srgbClr val="FFFFFF"/>
                </a:solidFill>
                <a:latin typeface="Proxima Nova"/>
                <a:ea typeface="Proxima Nova"/>
                <a:cs typeface="Proxima Nova"/>
                <a:sym typeface="Proxima Nova"/>
              </a:rPr>
              <a:t>P </a:t>
            </a:r>
            <a:fld id="{00000000-1234-1234-1234-123412341234}" type="slidenum">
              <a:rPr lang="en" sz="533">
                <a:solidFill>
                  <a:srgbClr val="FFFFFF"/>
                </a:solidFill>
                <a:latin typeface="Proxima Nova"/>
                <a:ea typeface="Proxima Nova"/>
                <a:cs typeface="Proxima Nova"/>
                <a:sym typeface="Proxima Nova"/>
              </a:rPr>
              <a:pPr marL="0" lvl="0" indent="0" algn="ctr" rtl="0">
                <a:spcBef>
                  <a:spcPts val="0"/>
                </a:spcBef>
                <a:spcAft>
                  <a:spcPts val="0"/>
                </a:spcAft>
                <a:buNone/>
              </a:pPr>
              <a:t>16</a:t>
            </a:fld>
            <a:endParaRPr sz="533">
              <a:solidFill>
                <a:srgbClr val="FFFFFF"/>
              </a:solidFill>
              <a:latin typeface="Proxima Nova"/>
              <a:ea typeface="Proxima Nova"/>
              <a:cs typeface="Proxima Nova"/>
              <a:sym typeface="Proxima Nova"/>
            </a:endParaRPr>
          </a:p>
        </p:txBody>
      </p:sp>
      <p:pic>
        <p:nvPicPr>
          <p:cNvPr id="9" name="Picture 8">
            <a:extLst>
              <a:ext uri="{FF2B5EF4-FFF2-40B4-BE49-F238E27FC236}">
                <a16:creationId xmlns:a16="http://schemas.microsoft.com/office/drawing/2014/main" id="{1A659F9F-18C3-4CD3-93B5-CE2DF59DDD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116" r="1546" b="990"/>
          <a:stretch/>
        </p:blipFill>
        <p:spPr>
          <a:xfrm>
            <a:off x="1024585" y="1236000"/>
            <a:ext cx="2930013" cy="5144922"/>
          </a:xfrm>
          <a:prstGeom prst="rect">
            <a:avLst/>
          </a:prstGeom>
        </p:spPr>
      </p:pic>
      <p:pic>
        <p:nvPicPr>
          <p:cNvPr id="10" name="Picture 9">
            <a:extLst>
              <a:ext uri="{FF2B5EF4-FFF2-40B4-BE49-F238E27FC236}">
                <a16:creationId xmlns:a16="http://schemas.microsoft.com/office/drawing/2014/main" id="{33739C95-2CC1-4713-8CA4-CA406AC82586}"/>
              </a:ext>
            </a:extLst>
          </p:cNvPr>
          <p:cNvPicPr>
            <a:picLocks noChangeAspect="1"/>
          </p:cNvPicPr>
          <p:nvPr/>
        </p:nvPicPr>
        <p:blipFill rotWithShape="1">
          <a:blip r:embed="rId4"/>
          <a:srcRect l="1256" r="1716" b="918"/>
          <a:stretch/>
        </p:blipFill>
        <p:spPr>
          <a:xfrm>
            <a:off x="4626321" y="1172626"/>
            <a:ext cx="3241140" cy="5148661"/>
          </a:xfrm>
          <a:prstGeom prst="rect">
            <a:avLst/>
          </a:prstGeom>
        </p:spPr>
      </p:pic>
      <p:pic>
        <p:nvPicPr>
          <p:cNvPr id="7" name="Picture 6">
            <a:extLst>
              <a:ext uri="{FF2B5EF4-FFF2-40B4-BE49-F238E27FC236}">
                <a16:creationId xmlns:a16="http://schemas.microsoft.com/office/drawing/2014/main" id="{14297608-4EF8-48E5-BC17-D3715315B92D}"/>
              </a:ext>
            </a:extLst>
          </p:cNvPr>
          <p:cNvPicPr>
            <a:picLocks noChangeAspect="1"/>
          </p:cNvPicPr>
          <p:nvPr/>
        </p:nvPicPr>
        <p:blipFill rotWithShape="1">
          <a:blip r:embed="rId5"/>
          <a:srcRect l="1136" t="1619" r="1238"/>
          <a:stretch/>
        </p:blipFill>
        <p:spPr>
          <a:xfrm>
            <a:off x="8209608" y="1737582"/>
            <a:ext cx="3728853" cy="3382836"/>
          </a:xfrm>
          <a:prstGeom prst="rect">
            <a:avLst/>
          </a:prstGeom>
        </p:spPr>
      </p:pic>
      <p:cxnSp>
        <p:nvCxnSpPr>
          <p:cNvPr id="19" name="Straight Connector 18">
            <a:extLst>
              <a:ext uri="{FF2B5EF4-FFF2-40B4-BE49-F238E27FC236}">
                <a16:creationId xmlns:a16="http://schemas.microsoft.com/office/drawing/2014/main" id="{DBB5C169-391B-47CB-B85A-87BA2ECA0038}"/>
              </a:ext>
            </a:extLst>
          </p:cNvPr>
          <p:cNvCxnSpPr/>
          <p:nvPr/>
        </p:nvCxnSpPr>
        <p:spPr>
          <a:xfrm>
            <a:off x="4343816" y="1548376"/>
            <a:ext cx="0" cy="4309449"/>
          </a:xfrm>
          <a:prstGeom prst="line">
            <a:avLst/>
          </a:prstGeom>
          <a:ln w="28575">
            <a:solidFill>
              <a:srgbClr val="5A7C6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5AAA1D7-6236-49EB-AE8C-8DBFE9963553}"/>
              </a:ext>
            </a:extLst>
          </p:cNvPr>
          <p:cNvCxnSpPr/>
          <p:nvPr/>
        </p:nvCxnSpPr>
        <p:spPr>
          <a:xfrm>
            <a:off x="8104052" y="1548376"/>
            <a:ext cx="0" cy="4309449"/>
          </a:xfrm>
          <a:prstGeom prst="line">
            <a:avLst/>
          </a:prstGeom>
          <a:ln w="28575">
            <a:solidFill>
              <a:srgbClr val="5A7C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C69BE17-23CE-4809-BB3A-2CB5BCE176E2}"/>
              </a:ext>
            </a:extLst>
          </p:cNvPr>
          <p:cNvCxnSpPr>
            <a:cxnSpLocks/>
          </p:cNvCxnSpPr>
          <p:nvPr/>
        </p:nvCxnSpPr>
        <p:spPr>
          <a:xfrm flipH="1">
            <a:off x="1028122" y="792824"/>
            <a:ext cx="10437537" cy="0"/>
          </a:xfrm>
          <a:prstGeom prst="line">
            <a:avLst/>
          </a:prstGeom>
          <a:ln w="28575">
            <a:solidFill>
              <a:srgbClr val="5A7C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592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51"/>
          <p:cNvSpPr txBox="1"/>
          <p:nvPr/>
        </p:nvSpPr>
        <p:spPr>
          <a:xfrm>
            <a:off x="120255" y="107868"/>
            <a:ext cx="7268836" cy="532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3333" b="1">
                <a:solidFill>
                  <a:srgbClr val="5A7C61"/>
                </a:solidFill>
                <a:latin typeface="+mn-lt"/>
                <a:ea typeface="Playfair Display"/>
                <a:cs typeface="Calibri" panose="020F0502020204030204" pitchFamily="34" charset="0"/>
                <a:sym typeface="Playfair Display"/>
              </a:rPr>
              <a:t>CVENT RFP DASHBOARD AD </a:t>
            </a:r>
          </a:p>
          <a:p>
            <a:pPr marL="0" lvl="0" indent="0" algn="ctr" rtl="0">
              <a:spcBef>
                <a:spcPts val="0"/>
              </a:spcBef>
              <a:spcAft>
                <a:spcPts val="0"/>
              </a:spcAft>
              <a:buNone/>
            </a:pPr>
            <a:endParaRPr lang="en-US" sz="3333" i="1">
              <a:solidFill>
                <a:srgbClr val="FFFFFF"/>
              </a:solidFill>
              <a:latin typeface="+mn-lt"/>
              <a:ea typeface="Playfair Display"/>
              <a:cs typeface="Playfair Display"/>
              <a:sym typeface="Playfair Display"/>
            </a:endParaRPr>
          </a:p>
        </p:txBody>
      </p:sp>
      <p:sp>
        <p:nvSpPr>
          <p:cNvPr id="497" name="Google Shape;497;p51"/>
          <p:cNvSpPr txBox="1"/>
          <p:nvPr/>
        </p:nvSpPr>
        <p:spPr>
          <a:xfrm rot="5400000">
            <a:off x="11600667" y="3283800"/>
            <a:ext cx="609600" cy="60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533">
                <a:solidFill>
                  <a:srgbClr val="FFFFFF"/>
                </a:solidFill>
                <a:latin typeface="Proxima Nova"/>
                <a:ea typeface="Proxima Nova"/>
                <a:cs typeface="Proxima Nova"/>
                <a:sym typeface="Proxima Nova"/>
              </a:rPr>
              <a:t>P </a:t>
            </a:r>
            <a:fld id="{00000000-1234-1234-1234-123412341234}" type="slidenum">
              <a:rPr lang="en" sz="533">
                <a:solidFill>
                  <a:srgbClr val="FFFFFF"/>
                </a:solidFill>
                <a:latin typeface="Proxima Nova"/>
                <a:ea typeface="Proxima Nova"/>
                <a:cs typeface="Proxima Nova"/>
                <a:sym typeface="Proxima Nova"/>
              </a:rPr>
              <a:pPr marL="0" lvl="0" indent="0" algn="ctr" rtl="0">
                <a:spcBef>
                  <a:spcPts val="0"/>
                </a:spcBef>
                <a:spcAft>
                  <a:spcPts val="0"/>
                </a:spcAft>
                <a:buNone/>
              </a:pPr>
              <a:t>17</a:t>
            </a:fld>
            <a:endParaRPr sz="533">
              <a:solidFill>
                <a:srgbClr val="FFFFFF"/>
              </a:solidFill>
              <a:latin typeface="Proxima Nova"/>
              <a:ea typeface="Proxima Nova"/>
              <a:cs typeface="Proxima Nova"/>
              <a:sym typeface="Proxima Nova"/>
            </a:endParaRPr>
          </a:p>
        </p:txBody>
      </p:sp>
      <p:sp>
        <p:nvSpPr>
          <p:cNvPr id="498" name="Google Shape;498;p51"/>
          <p:cNvSpPr txBox="1"/>
          <p:nvPr/>
        </p:nvSpPr>
        <p:spPr>
          <a:xfrm>
            <a:off x="5596800" y="6235600"/>
            <a:ext cx="1142800" cy="622400"/>
          </a:xfrm>
          <a:prstGeom prst="rect">
            <a:avLst/>
          </a:prstGeom>
          <a:noFill/>
          <a:ln>
            <a:noFill/>
          </a:ln>
        </p:spPr>
        <p:txBody>
          <a:bodyPr spcFirstLastPara="1" wrap="square" lIns="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533">
                <a:solidFill>
                  <a:srgbClr val="FFFFFF"/>
                </a:solidFill>
                <a:latin typeface="Proxima Nova"/>
                <a:ea typeface="Proxima Nova"/>
                <a:cs typeface="Proxima Nova"/>
                <a:sym typeface="Proxima Nova"/>
              </a:rPr>
              <a:t>360i</a:t>
            </a:r>
            <a:endParaRPr sz="533">
              <a:solidFill>
                <a:srgbClr val="FFFFFF"/>
              </a:solidFill>
              <a:latin typeface="Proxima Nova"/>
              <a:ea typeface="Proxima Nova"/>
              <a:cs typeface="Proxima Nova"/>
              <a:sym typeface="Proxima Nova"/>
            </a:endParaRPr>
          </a:p>
        </p:txBody>
      </p:sp>
      <p:cxnSp>
        <p:nvCxnSpPr>
          <p:cNvPr id="21" name="Straight Connector 20">
            <a:extLst>
              <a:ext uri="{FF2B5EF4-FFF2-40B4-BE49-F238E27FC236}">
                <a16:creationId xmlns:a16="http://schemas.microsoft.com/office/drawing/2014/main" id="{1C69BE17-23CE-4809-BB3A-2CB5BCE176E2}"/>
              </a:ext>
            </a:extLst>
          </p:cNvPr>
          <p:cNvCxnSpPr>
            <a:cxnSpLocks/>
          </p:cNvCxnSpPr>
          <p:nvPr/>
        </p:nvCxnSpPr>
        <p:spPr>
          <a:xfrm flipH="1">
            <a:off x="1028122" y="792824"/>
            <a:ext cx="10437537" cy="0"/>
          </a:xfrm>
          <a:prstGeom prst="line">
            <a:avLst/>
          </a:prstGeom>
          <a:ln w="28575">
            <a:solidFill>
              <a:srgbClr val="5A7C6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053A946-4706-452C-AC8A-14B83E86E5D4}"/>
              </a:ext>
            </a:extLst>
          </p:cNvPr>
          <p:cNvPicPr>
            <a:picLocks noChangeAspect="1"/>
          </p:cNvPicPr>
          <p:nvPr/>
        </p:nvPicPr>
        <p:blipFill rotWithShape="1">
          <a:blip r:embed="rId3"/>
          <a:srcRect r="386"/>
          <a:stretch/>
        </p:blipFill>
        <p:spPr>
          <a:xfrm>
            <a:off x="2053036" y="1229925"/>
            <a:ext cx="8387708" cy="4398150"/>
          </a:xfrm>
          <a:prstGeom prst="rect">
            <a:avLst/>
          </a:prstGeom>
        </p:spPr>
      </p:pic>
      <p:cxnSp>
        <p:nvCxnSpPr>
          <p:cNvPr id="4" name="Straight Arrow Connector 3">
            <a:extLst>
              <a:ext uri="{FF2B5EF4-FFF2-40B4-BE49-F238E27FC236}">
                <a16:creationId xmlns:a16="http://schemas.microsoft.com/office/drawing/2014/main" id="{E38DC3B5-1AD0-4D38-97F0-EFAA6B80F35D}"/>
              </a:ext>
            </a:extLst>
          </p:cNvPr>
          <p:cNvCxnSpPr>
            <a:cxnSpLocks/>
            <a:stCxn id="5" idx="0"/>
          </p:cNvCxnSpPr>
          <p:nvPr/>
        </p:nvCxnSpPr>
        <p:spPr>
          <a:xfrm flipV="1">
            <a:off x="1911928" y="2892287"/>
            <a:ext cx="2130264" cy="21574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A2E9941-1281-4BCC-8708-3F757EA0BAA3}"/>
              </a:ext>
            </a:extLst>
          </p:cNvPr>
          <p:cNvSpPr txBox="1"/>
          <p:nvPr/>
        </p:nvSpPr>
        <p:spPr>
          <a:xfrm>
            <a:off x="415637" y="5049751"/>
            <a:ext cx="2992582" cy="1200329"/>
          </a:xfrm>
          <a:prstGeom prst="rect">
            <a:avLst/>
          </a:prstGeom>
          <a:noFill/>
        </p:spPr>
        <p:txBody>
          <a:bodyPr wrap="square" rtlCol="0">
            <a:spAutoFit/>
          </a:bodyPr>
          <a:lstStyle/>
          <a:p>
            <a:r>
              <a:rPr lang="en-US" sz="2400" b="1">
                <a:solidFill>
                  <a:srgbClr val="5A7C61"/>
                </a:solidFill>
              </a:rPr>
              <a:t>Pilot Opportunity</a:t>
            </a:r>
          </a:p>
          <a:p>
            <a:r>
              <a:rPr lang="en-US" sz="2400" b="1">
                <a:solidFill>
                  <a:srgbClr val="5A7C61"/>
                </a:solidFill>
              </a:rPr>
              <a:t>Meeting Planner RFP Home Page  </a:t>
            </a:r>
            <a:endParaRPr lang="en-US" sz="2400" b="1" dirty="0">
              <a:solidFill>
                <a:srgbClr val="5A7C61"/>
              </a:solidFill>
            </a:endParaRPr>
          </a:p>
        </p:txBody>
      </p:sp>
    </p:spTree>
    <p:extLst>
      <p:ext uri="{BB962C8B-B14F-4D97-AF65-F5344CB8AC3E}">
        <p14:creationId xmlns:p14="http://schemas.microsoft.com/office/powerpoint/2010/main" val="2508861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71317AA4-4D34-4AB4-9BB9-80D34D1C6A68}"/>
              </a:ext>
            </a:extLst>
          </p:cNvPr>
          <p:cNvPicPr>
            <a:picLocks noChangeAspect="1"/>
          </p:cNvPicPr>
          <p:nvPr/>
        </p:nvPicPr>
        <p:blipFill>
          <a:blip r:embed="rId2"/>
          <a:stretch>
            <a:fillRect/>
          </a:stretch>
        </p:blipFill>
        <p:spPr>
          <a:xfrm>
            <a:off x="900595" y="740897"/>
            <a:ext cx="2669249" cy="2807845"/>
          </a:xfrm>
          <a:prstGeom prst="rect">
            <a:avLst/>
          </a:prstGeom>
        </p:spPr>
      </p:pic>
      <p:pic>
        <p:nvPicPr>
          <p:cNvPr id="6" name="Picture 5" descr="A group of people walking in front of a building&#10;&#10;Description automatically generated with low confidence">
            <a:extLst>
              <a:ext uri="{FF2B5EF4-FFF2-40B4-BE49-F238E27FC236}">
                <a16:creationId xmlns:a16="http://schemas.microsoft.com/office/drawing/2014/main" id="{AF312C8D-D545-4D32-B463-23B0238834D7}"/>
              </a:ext>
            </a:extLst>
          </p:cNvPr>
          <p:cNvPicPr>
            <a:picLocks noChangeAspect="1"/>
          </p:cNvPicPr>
          <p:nvPr/>
        </p:nvPicPr>
        <p:blipFill>
          <a:blip r:embed="rId3"/>
          <a:stretch>
            <a:fillRect/>
          </a:stretch>
        </p:blipFill>
        <p:spPr>
          <a:xfrm>
            <a:off x="4167261" y="610524"/>
            <a:ext cx="7627620" cy="4358640"/>
          </a:xfrm>
          <a:prstGeom prst="rect">
            <a:avLst/>
          </a:prstGeom>
        </p:spPr>
      </p:pic>
      <p:pic>
        <p:nvPicPr>
          <p:cNvPr id="10" name="Picture 9" descr="A screenshot of a computer&#10;&#10;Description automatically generated with low confidence">
            <a:extLst>
              <a:ext uri="{FF2B5EF4-FFF2-40B4-BE49-F238E27FC236}">
                <a16:creationId xmlns:a16="http://schemas.microsoft.com/office/drawing/2014/main" id="{C9F017FB-0E47-459E-B68C-EEDCE38C68A2}"/>
              </a:ext>
            </a:extLst>
          </p:cNvPr>
          <p:cNvPicPr>
            <a:picLocks noChangeAspect="1"/>
          </p:cNvPicPr>
          <p:nvPr/>
        </p:nvPicPr>
        <p:blipFill>
          <a:blip r:embed="rId4"/>
          <a:stretch>
            <a:fillRect/>
          </a:stretch>
        </p:blipFill>
        <p:spPr>
          <a:xfrm>
            <a:off x="183436" y="3405721"/>
            <a:ext cx="8904212" cy="3352174"/>
          </a:xfrm>
          <a:prstGeom prst="rect">
            <a:avLst/>
          </a:prstGeom>
        </p:spPr>
      </p:pic>
      <p:pic>
        <p:nvPicPr>
          <p:cNvPr id="12" name="Picture 11" descr="Text&#10;&#10;Description automatically generated">
            <a:extLst>
              <a:ext uri="{FF2B5EF4-FFF2-40B4-BE49-F238E27FC236}">
                <a16:creationId xmlns:a16="http://schemas.microsoft.com/office/drawing/2014/main" id="{F512BB75-86E2-4305-8BA1-EA6C57A8A9EB}"/>
              </a:ext>
            </a:extLst>
          </p:cNvPr>
          <p:cNvPicPr>
            <a:picLocks noChangeAspect="1"/>
          </p:cNvPicPr>
          <p:nvPr/>
        </p:nvPicPr>
        <p:blipFill>
          <a:blip r:embed="rId5"/>
          <a:stretch>
            <a:fillRect/>
          </a:stretch>
        </p:blipFill>
        <p:spPr>
          <a:xfrm>
            <a:off x="8988940" y="4455414"/>
            <a:ext cx="3203060" cy="1971114"/>
          </a:xfrm>
          <a:prstGeom prst="rect">
            <a:avLst/>
          </a:prstGeom>
        </p:spPr>
      </p:pic>
      <p:sp>
        <p:nvSpPr>
          <p:cNvPr id="15" name="TextBox 14">
            <a:extLst>
              <a:ext uri="{FF2B5EF4-FFF2-40B4-BE49-F238E27FC236}">
                <a16:creationId xmlns:a16="http://schemas.microsoft.com/office/drawing/2014/main" id="{E7815280-7BEE-4588-8B2C-223FD6D73AED}"/>
              </a:ext>
            </a:extLst>
          </p:cNvPr>
          <p:cNvSpPr txBox="1"/>
          <p:nvPr/>
        </p:nvSpPr>
        <p:spPr>
          <a:xfrm>
            <a:off x="183435" y="55097"/>
            <a:ext cx="7231155" cy="584775"/>
          </a:xfrm>
          <a:prstGeom prst="rect">
            <a:avLst/>
          </a:prstGeom>
          <a:noFill/>
        </p:spPr>
        <p:txBody>
          <a:bodyPr wrap="square" lIns="91440" tIns="45720" rIns="91440" bIns="45720" rtlCol="0" anchor="t">
            <a:spAutoFit/>
          </a:bodyPr>
          <a:lstStyle/>
          <a:p>
            <a:r>
              <a:rPr lang="en-US" sz="3200" b="1">
                <a:solidFill>
                  <a:srgbClr val="5A7C61"/>
                </a:solidFill>
                <a:latin typeface="Arial" panose="020B0604020202020204" pitchFamily="34" charset="0"/>
                <a:cs typeface="Arial" panose="020B0604020202020204" pitchFamily="34" charset="0"/>
              </a:rPr>
              <a:t>RECENT EARNED TRADE MEDIA</a:t>
            </a:r>
          </a:p>
        </p:txBody>
      </p:sp>
      <p:sp>
        <p:nvSpPr>
          <p:cNvPr id="3" name="Rectangle 2">
            <a:extLst>
              <a:ext uri="{FF2B5EF4-FFF2-40B4-BE49-F238E27FC236}">
                <a16:creationId xmlns:a16="http://schemas.microsoft.com/office/drawing/2014/main" id="{71AAB4A3-F78C-4C1A-BD90-3A00610216D1}"/>
              </a:ext>
            </a:extLst>
          </p:cNvPr>
          <p:cNvSpPr/>
          <p:nvPr/>
        </p:nvSpPr>
        <p:spPr>
          <a:xfrm>
            <a:off x="183436" y="3429001"/>
            <a:ext cx="2878557" cy="2980128"/>
          </a:xfrm>
          <a:prstGeom prst="rect">
            <a:avLst/>
          </a:prstGeom>
          <a:solidFill>
            <a:srgbClr val="5A7C6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6725A6D-37DA-4C84-9C25-3955C9CD5DD3}"/>
              </a:ext>
            </a:extLst>
          </p:cNvPr>
          <p:cNvSpPr/>
          <p:nvPr/>
        </p:nvSpPr>
        <p:spPr>
          <a:xfrm>
            <a:off x="3139718" y="3443611"/>
            <a:ext cx="2878557" cy="2980128"/>
          </a:xfrm>
          <a:prstGeom prst="rect">
            <a:avLst/>
          </a:prstGeom>
          <a:solidFill>
            <a:srgbClr val="5A7C6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DD848B5-1AEB-4B79-BC91-065FF5573C23}"/>
              </a:ext>
            </a:extLst>
          </p:cNvPr>
          <p:cNvSpPr/>
          <p:nvPr/>
        </p:nvSpPr>
        <p:spPr>
          <a:xfrm>
            <a:off x="6109846" y="3443611"/>
            <a:ext cx="2878557" cy="2980128"/>
          </a:xfrm>
          <a:prstGeom prst="rect">
            <a:avLst/>
          </a:prstGeom>
          <a:solidFill>
            <a:srgbClr val="5A7C6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1613034-4D0E-4AFB-B155-FE62A09E8436}"/>
              </a:ext>
            </a:extLst>
          </p:cNvPr>
          <p:cNvSpPr/>
          <p:nvPr/>
        </p:nvSpPr>
        <p:spPr>
          <a:xfrm>
            <a:off x="9087648" y="4454110"/>
            <a:ext cx="3094863" cy="1971115"/>
          </a:xfrm>
          <a:prstGeom prst="rect">
            <a:avLst/>
          </a:prstGeom>
          <a:solidFill>
            <a:srgbClr val="5A7C6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2849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12" name="TextBox 11">
            <a:extLst>
              <a:ext uri="{FF2B5EF4-FFF2-40B4-BE49-F238E27FC236}">
                <a16:creationId xmlns:a16="http://schemas.microsoft.com/office/drawing/2014/main" id="{A548660E-FBDD-42D7-994D-FAB93D897538}"/>
              </a:ext>
            </a:extLst>
          </p:cNvPr>
          <p:cNvSpPr txBox="1"/>
          <p:nvPr/>
        </p:nvSpPr>
        <p:spPr>
          <a:xfrm>
            <a:off x="4237576" y="1455777"/>
            <a:ext cx="7638395" cy="5324535"/>
          </a:xfrm>
          <a:prstGeom prst="rect">
            <a:avLst/>
          </a:prstGeom>
          <a:noFill/>
        </p:spPr>
        <p:txBody>
          <a:bodyPr wrap="square" rtlCol="0">
            <a:spAutoFit/>
          </a:bodyPr>
          <a:lstStyle/>
          <a:p>
            <a:pPr marL="342900" indent="-342900" algn="l">
              <a:buAutoNum type="arabicPeriod"/>
            </a:pPr>
            <a:r>
              <a:rPr lang="en-US" sz="2000" b="0" i="0">
                <a:solidFill>
                  <a:srgbClr val="242424"/>
                </a:solidFill>
                <a:effectLst/>
              </a:rPr>
              <a:t>Associations Conventions &amp; Facilities:</a:t>
            </a:r>
            <a:br>
              <a:rPr lang="en-US" sz="2000" b="0" i="0">
                <a:solidFill>
                  <a:srgbClr val="242424"/>
                </a:solidFill>
                <a:effectLst/>
              </a:rPr>
            </a:br>
            <a:r>
              <a:rPr lang="en-US" sz="2000" b="0" i="0">
                <a:solidFill>
                  <a:srgbClr val="242424"/>
                </a:solidFill>
                <a:effectLst/>
              </a:rPr>
              <a:t>March Full Page ad with Matching editorial</a:t>
            </a:r>
            <a:endParaRPr lang="en-US" sz="2000">
              <a:solidFill>
                <a:srgbClr val="242424"/>
              </a:solidFill>
            </a:endParaRPr>
          </a:p>
          <a:p>
            <a:pPr marL="342900" indent="-342900" algn="l">
              <a:buAutoNum type="arabicPeriod"/>
            </a:pPr>
            <a:endParaRPr lang="en-US" sz="2000" b="0" i="0">
              <a:solidFill>
                <a:srgbClr val="242424"/>
              </a:solidFill>
              <a:effectLst/>
            </a:endParaRPr>
          </a:p>
          <a:p>
            <a:pPr marL="342900" indent="-342900" algn="l">
              <a:buAutoNum type="arabicPeriod"/>
            </a:pPr>
            <a:endParaRPr lang="en-US" sz="2000" b="0" i="0">
              <a:solidFill>
                <a:srgbClr val="242424"/>
              </a:solidFill>
              <a:effectLst/>
            </a:endParaRPr>
          </a:p>
          <a:p>
            <a:pPr marL="342900" indent="-342900" algn="l">
              <a:buAutoNum type="arabicPeriod"/>
            </a:pPr>
            <a:endParaRPr lang="en-US" sz="2000" b="0" i="0">
              <a:solidFill>
                <a:srgbClr val="242424"/>
              </a:solidFill>
              <a:effectLst/>
            </a:endParaRPr>
          </a:p>
          <a:p>
            <a:pPr marL="342900" indent="-342900" algn="l">
              <a:buAutoNum type="arabicPeriod"/>
            </a:pPr>
            <a:r>
              <a:rPr lang="en-US" sz="2000" b="0" i="0">
                <a:solidFill>
                  <a:srgbClr val="242424"/>
                </a:solidFill>
                <a:effectLst/>
              </a:rPr>
              <a:t>Trade Show Executives:</a:t>
            </a:r>
            <a:br>
              <a:rPr lang="en-US" sz="2000" b="0" i="0">
                <a:solidFill>
                  <a:srgbClr val="242424"/>
                </a:solidFill>
                <a:effectLst/>
              </a:rPr>
            </a:br>
            <a:r>
              <a:rPr lang="en-US" sz="2000" b="0" i="0">
                <a:solidFill>
                  <a:srgbClr val="242424"/>
                </a:solidFill>
                <a:effectLst/>
              </a:rPr>
              <a:t>Customized e-blast March 4th and Full-Page Ad- April Issue</a:t>
            </a:r>
            <a:endParaRPr lang="en-US" sz="2000">
              <a:solidFill>
                <a:srgbClr val="242424"/>
              </a:solidFill>
            </a:endParaRPr>
          </a:p>
          <a:p>
            <a:pPr marL="342900" indent="-342900" algn="l">
              <a:buAutoNum type="arabicPeriod"/>
            </a:pPr>
            <a:endParaRPr lang="en-US" sz="2000" b="0" i="0">
              <a:solidFill>
                <a:srgbClr val="242424"/>
              </a:solidFill>
              <a:effectLst/>
            </a:endParaRPr>
          </a:p>
          <a:p>
            <a:pPr marL="342900" indent="-342900" algn="l">
              <a:buAutoNum type="arabicPeriod"/>
            </a:pPr>
            <a:endParaRPr lang="en-US" sz="2000" b="0" i="0">
              <a:solidFill>
                <a:srgbClr val="242424"/>
              </a:solidFill>
              <a:effectLst/>
            </a:endParaRPr>
          </a:p>
          <a:p>
            <a:pPr marL="342900" indent="-342900" algn="l">
              <a:buAutoNum type="arabicPeriod"/>
            </a:pPr>
            <a:endParaRPr lang="en-US" sz="2000" b="0" i="0">
              <a:solidFill>
                <a:srgbClr val="242424"/>
              </a:solidFill>
              <a:effectLst/>
            </a:endParaRPr>
          </a:p>
          <a:p>
            <a:pPr marL="342900" indent="-342900" algn="l">
              <a:buAutoNum type="arabicPeriod"/>
            </a:pPr>
            <a:r>
              <a:rPr lang="en-US" sz="2000" b="0" i="0">
                <a:solidFill>
                  <a:srgbClr val="242424"/>
                </a:solidFill>
                <a:effectLst/>
              </a:rPr>
              <a:t>Meetings Today:</a:t>
            </a:r>
            <a:br>
              <a:rPr lang="en-US" sz="2000" b="0" i="0">
                <a:solidFill>
                  <a:srgbClr val="242424"/>
                </a:solidFill>
                <a:effectLst/>
              </a:rPr>
            </a:br>
            <a:r>
              <a:rPr lang="en-US" sz="2000" b="0" i="0">
                <a:solidFill>
                  <a:srgbClr val="242424"/>
                </a:solidFill>
                <a:effectLst/>
              </a:rPr>
              <a:t>Full-Page Ad &amp; Full-Page Advertorial- April Issue</a:t>
            </a:r>
            <a:endParaRPr lang="en-US" sz="2000">
              <a:solidFill>
                <a:srgbClr val="242424"/>
              </a:solidFill>
            </a:endParaRPr>
          </a:p>
          <a:p>
            <a:pPr marL="342900" indent="-342900" algn="l">
              <a:buAutoNum type="arabicPeriod"/>
            </a:pPr>
            <a:endParaRPr lang="en-US" sz="2000" b="0" i="0">
              <a:solidFill>
                <a:srgbClr val="242424"/>
              </a:solidFill>
              <a:effectLst/>
            </a:endParaRPr>
          </a:p>
          <a:p>
            <a:pPr marL="342900" indent="-342900" algn="l">
              <a:buAutoNum type="arabicPeriod"/>
            </a:pPr>
            <a:endParaRPr lang="en-US" sz="2000" b="0" i="0">
              <a:solidFill>
                <a:srgbClr val="242424"/>
              </a:solidFill>
              <a:effectLst/>
            </a:endParaRPr>
          </a:p>
          <a:p>
            <a:pPr marL="342900" indent="-342900" algn="l">
              <a:buAutoNum type="arabicPeriod"/>
            </a:pPr>
            <a:endParaRPr lang="en-US" sz="2000" b="0" i="0">
              <a:solidFill>
                <a:srgbClr val="242424"/>
              </a:solidFill>
              <a:effectLst/>
            </a:endParaRPr>
          </a:p>
          <a:p>
            <a:pPr marL="342900" indent="-342900" algn="l">
              <a:buAutoNum type="arabicPeriod"/>
            </a:pPr>
            <a:r>
              <a:rPr lang="en-US" sz="2000" b="0" i="0">
                <a:solidFill>
                  <a:srgbClr val="242424"/>
                </a:solidFill>
                <a:effectLst/>
              </a:rPr>
              <a:t>PCMA Convene:</a:t>
            </a:r>
            <a:br>
              <a:rPr lang="en-US" sz="2000" b="0" i="0">
                <a:solidFill>
                  <a:srgbClr val="242424"/>
                </a:solidFill>
                <a:effectLst/>
              </a:rPr>
            </a:br>
            <a:r>
              <a:rPr lang="en-US" sz="2000" b="0" i="0">
                <a:solidFill>
                  <a:srgbClr val="242424"/>
                </a:solidFill>
                <a:effectLst/>
              </a:rPr>
              <a:t>April Issue - 10 Reasons to Meet in New Orleans</a:t>
            </a:r>
          </a:p>
        </p:txBody>
      </p:sp>
      <p:pic>
        <p:nvPicPr>
          <p:cNvPr id="1026" name="Picture 2">
            <a:extLst>
              <a:ext uri="{FF2B5EF4-FFF2-40B4-BE49-F238E27FC236}">
                <a16:creationId xmlns:a16="http://schemas.microsoft.com/office/drawing/2014/main" id="{8F169BF1-2104-48D6-8390-DDA9BD9BEC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429" r="2896" b="33054"/>
          <a:stretch/>
        </p:blipFill>
        <p:spPr bwMode="auto">
          <a:xfrm>
            <a:off x="1038748" y="5769746"/>
            <a:ext cx="2307340" cy="796413"/>
          </a:xfrm>
          <a:prstGeom prst="rect">
            <a:avLst/>
          </a:prstGeom>
          <a:noFill/>
          <a:extLst>
            <a:ext uri="{909E8E84-426E-40DD-AFC4-6F175D3DCCD1}">
              <a14:hiddenFill xmlns:a14="http://schemas.microsoft.com/office/drawing/2010/main">
                <a:solidFill>
                  <a:srgbClr val="FFFFFF"/>
                </a:solidFill>
              </a14:hiddenFill>
            </a:ext>
          </a:extLst>
        </p:spPr>
      </p:pic>
      <p:sp>
        <p:nvSpPr>
          <p:cNvPr id="496" name="Google Shape;496;p51"/>
          <p:cNvSpPr txBox="1"/>
          <p:nvPr/>
        </p:nvSpPr>
        <p:spPr>
          <a:xfrm>
            <a:off x="208840" y="48854"/>
            <a:ext cx="10751127" cy="532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3333" b="1">
                <a:solidFill>
                  <a:srgbClr val="5A7C61"/>
                </a:solidFill>
                <a:latin typeface="Arial" panose="020B0604020202020204" pitchFamily="34" charset="0"/>
                <a:ea typeface="Playfair Display"/>
                <a:cs typeface="Arial" panose="020B0604020202020204" pitchFamily="34" charset="0"/>
                <a:sym typeface="Playfair Display"/>
              </a:rPr>
              <a:t>Strategic 12 Month Meetings Trade Placement Plan  </a:t>
            </a:r>
            <a:endParaRPr sz="3333" b="1">
              <a:solidFill>
                <a:srgbClr val="5A7C61"/>
              </a:solidFill>
              <a:latin typeface="Arial" panose="020B0604020202020204" pitchFamily="34" charset="0"/>
              <a:ea typeface="Playfair Display"/>
              <a:cs typeface="Arial" panose="020B0604020202020204" pitchFamily="34" charset="0"/>
              <a:sym typeface="Playfair Display"/>
            </a:endParaRPr>
          </a:p>
          <a:p>
            <a:pPr marL="0" lvl="0" indent="0" algn="ctr" rtl="0">
              <a:spcBef>
                <a:spcPts val="0"/>
              </a:spcBef>
              <a:spcAft>
                <a:spcPts val="0"/>
              </a:spcAft>
              <a:buNone/>
            </a:pPr>
            <a:endParaRPr sz="3333" i="1">
              <a:solidFill>
                <a:srgbClr val="FFFFFF"/>
              </a:solidFill>
              <a:latin typeface="Arial" panose="020B0604020202020204" pitchFamily="34" charset="0"/>
              <a:ea typeface="Playfair Display"/>
              <a:cs typeface="Arial" panose="020B0604020202020204" pitchFamily="34" charset="0"/>
              <a:sym typeface="Playfair Display"/>
            </a:endParaRPr>
          </a:p>
        </p:txBody>
      </p:sp>
      <p:sp>
        <p:nvSpPr>
          <p:cNvPr id="497" name="Google Shape;497;p51"/>
          <p:cNvSpPr txBox="1"/>
          <p:nvPr/>
        </p:nvSpPr>
        <p:spPr>
          <a:xfrm rot="5400000">
            <a:off x="11600667" y="3283800"/>
            <a:ext cx="609600" cy="60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533">
                <a:solidFill>
                  <a:srgbClr val="FFFFFF"/>
                </a:solidFill>
                <a:latin typeface="Proxima Nova"/>
                <a:ea typeface="Proxima Nova"/>
                <a:cs typeface="Proxima Nova"/>
                <a:sym typeface="Proxima Nova"/>
              </a:rPr>
              <a:t>P </a:t>
            </a:r>
            <a:fld id="{00000000-1234-1234-1234-123412341234}" type="slidenum">
              <a:rPr lang="en" sz="533">
                <a:solidFill>
                  <a:srgbClr val="FFFFFF"/>
                </a:solidFill>
                <a:latin typeface="Proxima Nova"/>
                <a:ea typeface="Proxima Nova"/>
                <a:cs typeface="Proxima Nova"/>
                <a:sym typeface="Proxima Nova"/>
              </a:rPr>
              <a:pPr marL="0" lvl="0" indent="0" algn="ctr" rtl="0">
                <a:spcBef>
                  <a:spcPts val="0"/>
                </a:spcBef>
                <a:spcAft>
                  <a:spcPts val="0"/>
                </a:spcAft>
                <a:buNone/>
              </a:pPr>
              <a:t>19</a:t>
            </a:fld>
            <a:endParaRPr sz="533">
              <a:solidFill>
                <a:srgbClr val="FFFFFF"/>
              </a:solidFill>
              <a:latin typeface="Proxima Nova"/>
              <a:ea typeface="Proxima Nova"/>
              <a:cs typeface="Proxima Nova"/>
              <a:sym typeface="Proxima Nova"/>
            </a:endParaRPr>
          </a:p>
        </p:txBody>
      </p:sp>
      <p:sp>
        <p:nvSpPr>
          <p:cNvPr id="498" name="Google Shape;498;p51"/>
          <p:cNvSpPr txBox="1"/>
          <p:nvPr/>
        </p:nvSpPr>
        <p:spPr>
          <a:xfrm>
            <a:off x="5596800" y="6235600"/>
            <a:ext cx="1142800" cy="622400"/>
          </a:xfrm>
          <a:prstGeom prst="rect">
            <a:avLst/>
          </a:prstGeom>
          <a:noFill/>
          <a:ln>
            <a:noFill/>
          </a:ln>
        </p:spPr>
        <p:txBody>
          <a:bodyPr spcFirstLastPara="1" wrap="square" lIns="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533">
                <a:solidFill>
                  <a:srgbClr val="FFFFFF"/>
                </a:solidFill>
                <a:latin typeface="Proxima Nova"/>
                <a:ea typeface="Proxima Nova"/>
                <a:cs typeface="Proxima Nova"/>
                <a:sym typeface="Proxima Nova"/>
              </a:rPr>
              <a:t>360i</a:t>
            </a:r>
            <a:endParaRPr sz="533">
              <a:solidFill>
                <a:srgbClr val="FFFFFF"/>
              </a:solidFill>
              <a:latin typeface="Proxima Nova"/>
              <a:ea typeface="Proxima Nova"/>
              <a:cs typeface="Proxima Nova"/>
              <a:sym typeface="Proxima Nova"/>
            </a:endParaRPr>
          </a:p>
        </p:txBody>
      </p:sp>
      <p:cxnSp>
        <p:nvCxnSpPr>
          <p:cNvPr id="21" name="Straight Connector 20">
            <a:extLst>
              <a:ext uri="{FF2B5EF4-FFF2-40B4-BE49-F238E27FC236}">
                <a16:creationId xmlns:a16="http://schemas.microsoft.com/office/drawing/2014/main" id="{1C69BE17-23CE-4809-BB3A-2CB5BCE176E2}"/>
              </a:ext>
            </a:extLst>
          </p:cNvPr>
          <p:cNvCxnSpPr>
            <a:cxnSpLocks/>
          </p:cNvCxnSpPr>
          <p:nvPr/>
        </p:nvCxnSpPr>
        <p:spPr>
          <a:xfrm flipH="1">
            <a:off x="365636" y="743449"/>
            <a:ext cx="10437537" cy="0"/>
          </a:xfrm>
          <a:prstGeom prst="line">
            <a:avLst/>
          </a:prstGeom>
          <a:ln w="28575">
            <a:solidFill>
              <a:srgbClr val="5A7C6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4E6DE68-A8FE-4338-B0A8-D7A150051165}"/>
              </a:ext>
            </a:extLst>
          </p:cNvPr>
          <p:cNvPicPr>
            <a:picLocks noChangeAspect="1"/>
          </p:cNvPicPr>
          <p:nvPr/>
        </p:nvPicPr>
        <p:blipFill>
          <a:blip r:embed="rId4"/>
          <a:stretch>
            <a:fillRect/>
          </a:stretch>
        </p:blipFill>
        <p:spPr>
          <a:xfrm>
            <a:off x="767478" y="1357299"/>
            <a:ext cx="3095625" cy="971550"/>
          </a:xfrm>
          <a:prstGeom prst="rect">
            <a:avLst/>
          </a:prstGeom>
        </p:spPr>
      </p:pic>
      <p:pic>
        <p:nvPicPr>
          <p:cNvPr id="1030" name="Picture 6">
            <a:extLst>
              <a:ext uri="{FF2B5EF4-FFF2-40B4-BE49-F238E27FC236}">
                <a16:creationId xmlns:a16="http://schemas.microsoft.com/office/drawing/2014/main" id="{1CD96831-5AA8-4643-90D0-0AB219ED5B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478" y="3045778"/>
            <a:ext cx="2977330" cy="5716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F71A639-A43A-43FC-8278-F008E2A086EF}"/>
              </a:ext>
            </a:extLst>
          </p:cNvPr>
          <p:cNvPicPr>
            <a:picLocks noChangeAspect="1"/>
          </p:cNvPicPr>
          <p:nvPr/>
        </p:nvPicPr>
        <p:blipFill>
          <a:blip r:embed="rId6"/>
          <a:stretch>
            <a:fillRect/>
          </a:stretch>
        </p:blipFill>
        <p:spPr>
          <a:xfrm>
            <a:off x="767478" y="4334355"/>
            <a:ext cx="2849880" cy="971550"/>
          </a:xfrm>
          <a:prstGeom prst="rect">
            <a:avLst/>
          </a:prstGeom>
        </p:spPr>
      </p:pic>
      <p:sp>
        <p:nvSpPr>
          <p:cNvPr id="13" name="Google Shape;496;p51">
            <a:extLst>
              <a:ext uri="{FF2B5EF4-FFF2-40B4-BE49-F238E27FC236}">
                <a16:creationId xmlns:a16="http://schemas.microsoft.com/office/drawing/2014/main" id="{09BBBA89-6CBE-445C-AD7E-AE93ED2AA1B7}"/>
              </a:ext>
            </a:extLst>
          </p:cNvPr>
          <p:cNvSpPr txBox="1"/>
          <p:nvPr/>
        </p:nvSpPr>
        <p:spPr>
          <a:xfrm>
            <a:off x="522952" y="677535"/>
            <a:ext cx="10751127" cy="532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rtl="0">
              <a:spcBef>
                <a:spcPts val="0"/>
              </a:spcBef>
              <a:spcAft>
                <a:spcPts val="0"/>
              </a:spcAft>
              <a:buNone/>
            </a:pPr>
            <a:r>
              <a:rPr lang="en-US" sz="2400" b="1">
                <a:solidFill>
                  <a:srgbClr val="5A7C61"/>
                </a:solidFill>
                <a:latin typeface="Arial" panose="020B0604020202020204" pitchFamily="34" charset="0"/>
                <a:ea typeface="Playfair Display"/>
                <a:cs typeface="Arial" panose="020B0604020202020204" pitchFamily="34" charset="0"/>
                <a:sym typeface="Playfair Display"/>
              </a:rPr>
              <a:t>Upcoming Placements:</a:t>
            </a:r>
            <a:endParaRPr sz="2400" b="1">
              <a:solidFill>
                <a:srgbClr val="5A7C61"/>
              </a:solidFill>
              <a:latin typeface="Arial" panose="020B0604020202020204" pitchFamily="34" charset="0"/>
              <a:ea typeface="Playfair Display"/>
              <a:cs typeface="Arial" panose="020B0604020202020204" pitchFamily="34" charset="0"/>
              <a:sym typeface="Playfair Display"/>
            </a:endParaRPr>
          </a:p>
          <a:p>
            <a:pPr marL="0" lvl="0" indent="0" algn="ctr" rtl="0">
              <a:spcBef>
                <a:spcPts val="0"/>
              </a:spcBef>
              <a:spcAft>
                <a:spcPts val="0"/>
              </a:spcAft>
              <a:buNone/>
            </a:pPr>
            <a:endParaRPr sz="2400" i="1">
              <a:solidFill>
                <a:srgbClr val="FFFFFF"/>
              </a:solidFill>
              <a:latin typeface="Arial" panose="020B0604020202020204" pitchFamily="34" charset="0"/>
              <a:ea typeface="Playfair Display"/>
              <a:cs typeface="Arial" panose="020B0604020202020204" pitchFamily="34" charset="0"/>
              <a:sym typeface="Playfair Display"/>
            </a:endParaRPr>
          </a:p>
        </p:txBody>
      </p:sp>
    </p:spTree>
    <p:extLst>
      <p:ext uri="{BB962C8B-B14F-4D97-AF65-F5344CB8AC3E}">
        <p14:creationId xmlns:p14="http://schemas.microsoft.com/office/powerpoint/2010/main" val="4229090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DBA3AF-7E47-44C0-9F8B-81F993690B04}"/>
              </a:ext>
            </a:extLst>
          </p:cNvPr>
          <p:cNvSpPr/>
          <p:nvPr/>
        </p:nvSpPr>
        <p:spPr>
          <a:xfrm>
            <a:off x="1" y="0"/>
            <a:ext cx="586596"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FE30C24-0D9C-4EB6-8340-3A74C31D925F}"/>
              </a:ext>
            </a:extLst>
          </p:cNvPr>
          <p:cNvSpPr txBox="1"/>
          <p:nvPr/>
        </p:nvSpPr>
        <p:spPr>
          <a:xfrm>
            <a:off x="707923" y="108155"/>
            <a:ext cx="11100619" cy="707886"/>
          </a:xfrm>
          <a:prstGeom prst="rect">
            <a:avLst/>
          </a:prstGeom>
          <a:noFill/>
        </p:spPr>
        <p:txBody>
          <a:bodyPr wrap="square" rtlCol="0">
            <a:spAutoFit/>
          </a:bodyPr>
          <a:lstStyle/>
          <a:p>
            <a:r>
              <a:rPr lang="en-US" sz="4000" b="1">
                <a:solidFill>
                  <a:srgbClr val="5A7C61"/>
                </a:solidFill>
              </a:rPr>
              <a:t>Agenda</a:t>
            </a:r>
          </a:p>
        </p:txBody>
      </p:sp>
      <p:sp>
        <p:nvSpPr>
          <p:cNvPr id="9" name="TextBox 8">
            <a:extLst>
              <a:ext uri="{FF2B5EF4-FFF2-40B4-BE49-F238E27FC236}">
                <a16:creationId xmlns:a16="http://schemas.microsoft.com/office/drawing/2014/main" id="{8C02A562-BD94-4624-9D85-53DB5D880E48}"/>
              </a:ext>
            </a:extLst>
          </p:cNvPr>
          <p:cNvSpPr txBox="1"/>
          <p:nvPr/>
        </p:nvSpPr>
        <p:spPr>
          <a:xfrm>
            <a:off x="875024" y="1568856"/>
            <a:ext cx="6889167" cy="4893647"/>
          </a:xfrm>
          <a:prstGeom prst="rect">
            <a:avLst/>
          </a:prstGeom>
          <a:noFill/>
        </p:spPr>
        <p:txBody>
          <a:bodyPr wrap="square" lIns="91440" tIns="45720" rIns="91440" bIns="45720" rtlCol="0" anchor="t">
            <a:spAutoFit/>
          </a:bodyPr>
          <a:lstStyle/>
          <a:p>
            <a:r>
              <a:rPr lang="en-US" b="1" dirty="0">
                <a:latin typeface="Arial" panose="020B0604020202020204" pitchFamily="34" charset="0"/>
                <a:cs typeface="Arial" panose="020B0604020202020204" pitchFamily="34" charset="0"/>
              </a:rPr>
              <a:t>1) New Orleans &amp; Company Convention Sales</a:t>
            </a:r>
          </a:p>
          <a:p>
            <a:r>
              <a:rPr lang="en-US" b="1" dirty="0">
                <a:latin typeface="Arial" panose="020B0604020202020204" pitchFamily="34" charset="0"/>
                <a:cs typeface="Arial" panose="020B0604020202020204" pitchFamily="34" charset="0"/>
              </a:rPr>
              <a:t>     Increased Communication </a:t>
            </a:r>
          </a:p>
          <a:p>
            <a:pPr marL="914400" lvl="1" indent="-457200">
              <a:buFont typeface="Arial" panose="020B0604020202020204" pitchFamily="34" charset="0"/>
              <a:buChar char="•"/>
            </a:pPr>
            <a:r>
              <a:rPr lang="en-US">
                <a:latin typeface="Arial" panose="020B0604020202020204" pitchFamily="34" charset="0"/>
                <a:cs typeface="Arial" panose="020B0604020202020204" pitchFamily="34" charset="0"/>
              </a:rPr>
              <a:t>DOSM meetings approximately every six weeks</a:t>
            </a:r>
          </a:p>
          <a:p>
            <a:pPr marL="914400" lvl="1" indent="-457200">
              <a:buFont typeface="Arial" panose="020B0604020202020204" pitchFamily="34" charset="0"/>
              <a:buChar char="•"/>
            </a:pPr>
            <a:r>
              <a:rPr lang="en-US">
                <a:latin typeface="Arial" panose="020B0604020202020204" pitchFamily="34" charset="0"/>
                <a:cs typeface="Arial" panose="020B0604020202020204" pitchFamily="34" charset="0"/>
              </a:rPr>
              <a:t>Meeting content focused on business strategy &amp; team approach</a:t>
            </a:r>
          </a:p>
          <a:p>
            <a:pPr marL="914400" lvl="1" indent="-457200">
              <a:buFont typeface="Arial" panose="020B0604020202020204" pitchFamily="34" charset="0"/>
              <a:buChar char="•"/>
            </a:pPr>
            <a:r>
              <a:rPr lang="en-US">
                <a:latin typeface="Arial" panose="020B0604020202020204" pitchFamily="34" charset="0"/>
                <a:cs typeface="Arial" panose="020B0604020202020204" pitchFamily="34" charset="0"/>
              </a:rPr>
              <a:t>Focused DOSM email group </a:t>
            </a:r>
          </a:p>
          <a:p>
            <a:pPr marL="914400" lvl="1" indent="-457200">
              <a:buFont typeface="Arial" panose="020B0604020202020204" pitchFamily="34" charset="0"/>
              <a:buChar char="•"/>
            </a:pPr>
            <a:r>
              <a:rPr lang="en-US">
                <a:latin typeface="Arial" panose="020B0604020202020204" pitchFamily="34" charset="0"/>
                <a:cs typeface="Arial" panose="020B0604020202020204" pitchFamily="34" charset="0"/>
              </a:rPr>
              <a:t>Extranet lead refresher </a:t>
            </a:r>
          </a:p>
          <a:p>
            <a:pPr marL="914400" lvl="1" indent="-457200">
              <a:buFont typeface="Arial" panose="020B0604020202020204" pitchFamily="34" charset="0"/>
              <a:buChar char="•"/>
            </a:pPr>
            <a:r>
              <a:rPr lang="en-US">
                <a:latin typeface="Arial" panose="020B0604020202020204" pitchFamily="34" charset="0"/>
                <a:cs typeface="Arial" panose="020B0604020202020204" pitchFamily="34" charset="0"/>
              </a:rPr>
              <a:t>Drive Built to Host positioning and content in community</a:t>
            </a:r>
          </a:p>
          <a:p>
            <a:endParaRPr lang="en-US">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Built to Host</a:t>
            </a:r>
          </a:p>
          <a:p>
            <a:pPr marL="800100" lvl="1" indent="-342900">
              <a:buFont typeface="Arial" panose="020B0604020202020204" pitchFamily="34" charset="0"/>
              <a:buChar char="•"/>
            </a:pPr>
            <a:r>
              <a:rPr lang="en-US">
                <a:latin typeface="Arial" panose="020B0604020202020204" pitchFamily="34" charset="0"/>
                <a:cs typeface="Arial" panose="020B0604020202020204" pitchFamily="34" charset="0"/>
              </a:rPr>
              <a:t>New Orleans first hospitality community application</a:t>
            </a:r>
          </a:p>
          <a:p>
            <a:pPr marL="800100" lvl="1" indent="-342900">
              <a:buFont typeface="Arial" panose="020B0604020202020204" pitchFamily="34" charset="0"/>
              <a:buChar char="•"/>
            </a:pPr>
            <a:r>
              <a:rPr lang="en-US">
                <a:latin typeface="Arial" panose="020B0604020202020204" pitchFamily="34" charset="0"/>
                <a:cs typeface="Arial" panose="020B0604020202020204" pitchFamily="34" charset="0"/>
              </a:rPr>
              <a:t>One destination, one voice; shared passion with hospitality and customer community </a:t>
            </a:r>
          </a:p>
          <a:p>
            <a:pPr marL="800100" lvl="1" indent="-342900">
              <a:buFont typeface="Arial" panose="020B0604020202020204" pitchFamily="34" charset="0"/>
              <a:buChar char="•"/>
            </a:pPr>
            <a:r>
              <a:rPr lang="en-US">
                <a:latin typeface="Arial" panose="020B0604020202020204" pitchFamily="34" charset="0"/>
                <a:cs typeface="Arial" panose="020B0604020202020204" pitchFamily="34" charset="0"/>
              </a:rPr>
              <a:t>Talking points</a:t>
            </a:r>
          </a:p>
          <a:p>
            <a:pPr marL="800100" lvl="1" indent="-342900">
              <a:buFont typeface="Arial" panose="020B0604020202020204" pitchFamily="34" charset="0"/>
              <a:buChar char="•"/>
            </a:pPr>
            <a:r>
              <a:rPr lang="en-US">
                <a:latin typeface="Arial" panose="020B0604020202020204" pitchFamily="34" charset="0"/>
                <a:cs typeface="Arial" panose="020B0604020202020204" pitchFamily="34" charset="0"/>
              </a:rPr>
              <a:t>Execution and integration</a:t>
            </a:r>
          </a:p>
          <a:p>
            <a:pPr marL="800100" lvl="1" indent="-342900">
              <a:buFont typeface="Arial" panose="020B0604020202020204" pitchFamily="34" charset="0"/>
              <a:buChar char="•"/>
            </a:pPr>
            <a:r>
              <a:rPr lang="en-US">
                <a:latin typeface="Arial" panose="020B0604020202020204" pitchFamily="34" charset="0"/>
                <a:cs typeface="Arial" panose="020B0604020202020204" pitchFamily="34" charset="0"/>
              </a:rPr>
              <a:t>Trade media placements</a:t>
            </a:r>
          </a:p>
          <a:p>
            <a:pPr marL="800100" lvl="1" indent="-342900">
              <a:buFont typeface="Arial" panose="020B0604020202020204" pitchFamily="34" charset="0"/>
              <a:buChar char="•"/>
            </a:pPr>
            <a:r>
              <a:rPr lang="en-US">
                <a:latin typeface="Arial" panose="020B0604020202020204" pitchFamily="34" charset="0"/>
                <a:cs typeface="Arial" panose="020B0604020202020204" pitchFamily="34" charset="0"/>
              </a:rPr>
              <a:t>Local hospitality launch </a:t>
            </a:r>
          </a:p>
        </p:txBody>
      </p:sp>
      <p:cxnSp>
        <p:nvCxnSpPr>
          <p:cNvPr id="5" name="Straight Connector 4">
            <a:extLst>
              <a:ext uri="{FF2B5EF4-FFF2-40B4-BE49-F238E27FC236}">
                <a16:creationId xmlns:a16="http://schemas.microsoft.com/office/drawing/2014/main" id="{AE410803-6B83-4BA0-8E9A-3C7470B7419D}"/>
              </a:ext>
            </a:extLst>
          </p:cNvPr>
          <p:cNvCxnSpPr>
            <a:cxnSpLocks/>
          </p:cNvCxnSpPr>
          <p:nvPr/>
        </p:nvCxnSpPr>
        <p:spPr>
          <a:xfrm>
            <a:off x="-2753" y="929135"/>
            <a:ext cx="12194753" cy="0"/>
          </a:xfrm>
          <a:prstGeom prst="line">
            <a:avLst/>
          </a:prstGeom>
          <a:ln w="57150">
            <a:solidFill>
              <a:srgbClr val="5A7C61"/>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outdoor, green&#10;&#10;Description automatically generated">
            <a:extLst>
              <a:ext uri="{FF2B5EF4-FFF2-40B4-BE49-F238E27FC236}">
                <a16:creationId xmlns:a16="http://schemas.microsoft.com/office/drawing/2014/main" id="{778639D1-3731-4960-8669-A6BC40B779A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634" r="8848"/>
          <a:stretch/>
        </p:blipFill>
        <p:spPr>
          <a:xfrm>
            <a:off x="8052619" y="896360"/>
            <a:ext cx="4139380" cy="5961640"/>
          </a:xfrm>
          <a:prstGeom prst="rect">
            <a:avLst/>
          </a:prstGeom>
        </p:spPr>
      </p:pic>
    </p:spTree>
    <p:extLst>
      <p:ext uri="{BB962C8B-B14F-4D97-AF65-F5344CB8AC3E}">
        <p14:creationId xmlns:p14="http://schemas.microsoft.com/office/powerpoint/2010/main" val="1089105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10;&#10;Description automatically generated with medium confidence">
            <a:extLst>
              <a:ext uri="{FF2B5EF4-FFF2-40B4-BE49-F238E27FC236}">
                <a16:creationId xmlns:a16="http://schemas.microsoft.com/office/drawing/2014/main" id="{E5F19377-335E-468F-AC18-CBD1532E5A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3296" y="216772"/>
            <a:ext cx="5084505" cy="841321"/>
          </a:xfrm>
          <a:prstGeom prst="rect">
            <a:avLst/>
          </a:prstGeom>
        </p:spPr>
      </p:pic>
      <p:sp>
        <p:nvSpPr>
          <p:cNvPr id="15" name="Rectangle 14">
            <a:extLst>
              <a:ext uri="{FF2B5EF4-FFF2-40B4-BE49-F238E27FC236}">
                <a16:creationId xmlns:a16="http://schemas.microsoft.com/office/drawing/2014/main" id="{72DBA3AF-7E47-44C0-9F8B-81F993690B04}"/>
              </a:ext>
            </a:extLst>
          </p:cNvPr>
          <p:cNvSpPr/>
          <p:nvPr/>
        </p:nvSpPr>
        <p:spPr>
          <a:xfrm>
            <a:off x="1" y="0"/>
            <a:ext cx="586596"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4E0B4C0-5EF4-4384-9979-455948FD3486}"/>
              </a:ext>
            </a:extLst>
          </p:cNvPr>
          <p:cNvGrpSpPr/>
          <p:nvPr/>
        </p:nvGrpSpPr>
        <p:grpSpPr>
          <a:xfrm>
            <a:off x="4008626" y="2060257"/>
            <a:ext cx="4593844" cy="2737485"/>
            <a:chOff x="1276572" y="2290634"/>
            <a:chExt cx="1123847" cy="682255"/>
          </a:xfrm>
          <a:solidFill>
            <a:srgbClr val="5A7C61"/>
          </a:solidFill>
        </p:grpSpPr>
        <p:sp>
          <p:nvSpPr>
            <p:cNvPr id="18" name="Rectangle: Rounded Corners 17">
              <a:extLst>
                <a:ext uri="{FF2B5EF4-FFF2-40B4-BE49-F238E27FC236}">
                  <a16:creationId xmlns:a16="http://schemas.microsoft.com/office/drawing/2014/main" id="{A4CD746B-D31B-44AE-8EDE-EF76FBA9C273}"/>
                </a:ext>
              </a:extLst>
            </p:cNvPr>
            <p:cNvSpPr/>
            <p:nvPr/>
          </p:nvSpPr>
          <p:spPr>
            <a:xfrm>
              <a:off x="1276572" y="2290634"/>
              <a:ext cx="1123847" cy="682255"/>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Rectangle: Rounded Corners 4">
              <a:extLst>
                <a:ext uri="{FF2B5EF4-FFF2-40B4-BE49-F238E27FC236}">
                  <a16:creationId xmlns:a16="http://schemas.microsoft.com/office/drawing/2014/main" id="{0D3C7A6C-714E-4605-803F-37523F69E718}"/>
                </a:ext>
              </a:extLst>
            </p:cNvPr>
            <p:cNvSpPr txBox="1">
              <a:spLocks noChangeAspect="1"/>
            </p:cNvSpPr>
            <p:nvPr/>
          </p:nvSpPr>
          <p:spPr>
            <a:xfrm>
              <a:off x="1296555" y="2310617"/>
              <a:ext cx="1083881" cy="6422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r>
                <a:rPr lang="en-US" sz="6000">
                  <a:latin typeface="Arial"/>
                  <a:cs typeface="Arial"/>
                </a:rPr>
                <a:t>Solicitation</a:t>
              </a:r>
            </a:p>
          </p:txBody>
        </p:sp>
      </p:grpSp>
    </p:spTree>
    <p:extLst>
      <p:ext uri="{BB962C8B-B14F-4D97-AF65-F5344CB8AC3E}">
        <p14:creationId xmlns:p14="http://schemas.microsoft.com/office/powerpoint/2010/main" val="2541310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223AD7-4396-4568-82D7-991105DA637C}"/>
              </a:ext>
            </a:extLst>
          </p:cNvPr>
          <p:cNvSpPr txBox="1"/>
          <p:nvPr/>
        </p:nvSpPr>
        <p:spPr>
          <a:xfrm>
            <a:off x="615287" y="123467"/>
            <a:ext cx="10961425" cy="707886"/>
          </a:xfrm>
          <a:prstGeom prst="rect">
            <a:avLst/>
          </a:prstGeom>
          <a:noFill/>
        </p:spPr>
        <p:txBody>
          <a:bodyPr wrap="square" rtlCol="0" anchor="t">
            <a:spAutoFit/>
          </a:bodyPr>
          <a:lstStyle/>
          <a:p>
            <a:r>
              <a:rPr lang="en-US" sz="4000" b="1">
                <a:solidFill>
                  <a:srgbClr val="5A7C61"/>
                </a:solidFill>
                <a:latin typeface="Arial"/>
                <a:cs typeface="Arial"/>
              </a:rPr>
              <a:t>Creating Consistent Solicitation Tools </a:t>
            </a:r>
          </a:p>
        </p:txBody>
      </p:sp>
      <p:cxnSp>
        <p:nvCxnSpPr>
          <p:cNvPr id="4" name="Straight Connector 3">
            <a:extLst>
              <a:ext uri="{FF2B5EF4-FFF2-40B4-BE49-F238E27FC236}">
                <a16:creationId xmlns:a16="http://schemas.microsoft.com/office/drawing/2014/main" id="{F8D599FF-A673-44A6-BF95-681945A69E8B}"/>
              </a:ext>
            </a:extLst>
          </p:cNvPr>
          <p:cNvCxnSpPr>
            <a:cxnSpLocks/>
          </p:cNvCxnSpPr>
          <p:nvPr/>
        </p:nvCxnSpPr>
        <p:spPr>
          <a:xfrm flipH="1">
            <a:off x="757" y="899424"/>
            <a:ext cx="11509830" cy="0"/>
          </a:xfrm>
          <a:prstGeom prst="line">
            <a:avLst/>
          </a:prstGeom>
          <a:ln w="28575">
            <a:solidFill>
              <a:srgbClr val="5A7C6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850B9E6-B136-4C29-A108-08E1A614694A}"/>
              </a:ext>
            </a:extLst>
          </p:cNvPr>
          <p:cNvSpPr/>
          <p:nvPr/>
        </p:nvSpPr>
        <p:spPr>
          <a:xfrm>
            <a:off x="1" y="0"/>
            <a:ext cx="586596"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10;&#10;Description automatically generated">
            <a:hlinkClick r:id="rId3"/>
            <a:extLst>
              <a:ext uri="{FF2B5EF4-FFF2-40B4-BE49-F238E27FC236}">
                <a16:creationId xmlns:a16="http://schemas.microsoft.com/office/drawing/2014/main" id="{F20AF4F3-9BE3-498E-8F94-549209737FE4}"/>
              </a:ext>
            </a:extLst>
          </p:cNvPr>
          <p:cNvPicPr>
            <a:picLocks noChangeAspect="1"/>
          </p:cNvPicPr>
          <p:nvPr/>
        </p:nvPicPr>
        <p:blipFill>
          <a:blip r:embed="rId4"/>
          <a:stretch>
            <a:fillRect/>
          </a:stretch>
        </p:blipFill>
        <p:spPr>
          <a:xfrm>
            <a:off x="9782544" y="5131051"/>
            <a:ext cx="2409455" cy="1726949"/>
          </a:xfrm>
          <a:prstGeom prst="rect">
            <a:avLst/>
          </a:prstGeom>
        </p:spPr>
      </p:pic>
      <p:pic>
        <p:nvPicPr>
          <p:cNvPr id="2" name="Online Media 1" title="Meetings in New Orleans | Testimonials 2022">
            <a:hlinkClick r:id="" action="ppaction://media"/>
            <a:extLst>
              <a:ext uri="{FF2B5EF4-FFF2-40B4-BE49-F238E27FC236}">
                <a16:creationId xmlns:a16="http://schemas.microsoft.com/office/drawing/2014/main" id="{64831BD0-9E19-449B-A0C5-0A7C13D453B3}"/>
              </a:ext>
            </a:extLst>
          </p:cNvPr>
          <p:cNvPicPr>
            <a:picLocks noRot="1" noChangeAspect="1"/>
          </p:cNvPicPr>
          <p:nvPr>
            <a:videoFile r:link="rId1"/>
          </p:nvPr>
        </p:nvPicPr>
        <p:blipFill>
          <a:blip r:embed="rId5"/>
          <a:stretch>
            <a:fillRect/>
          </a:stretch>
        </p:blipFill>
        <p:spPr>
          <a:xfrm>
            <a:off x="2409454" y="1702050"/>
            <a:ext cx="7373091" cy="4165797"/>
          </a:xfrm>
          <a:prstGeom prst="rect">
            <a:avLst/>
          </a:prstGeom>
        </p:spPr>
      </p:pic>
    </p:spTree>
    <p:extLst>
      <p:ext uri="{BB962C8B-B14F-4D97-AF65-F5344CB8AC3E}">
        <p14:creationId xmlns:p14="http://schemas.microsoft.com/office/powerpoint/2010/main" val="113509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96;p51">
            <a:extLst>
              <a:ext uri="{FF2B5EF4-FFF2-40B4-BE49-F238E27FC236}">
                <a16:creationId xmlns:a16="http://schemas.microsoft.com/office/drawing/2014/main" id="{4A7DBB25-07DF-45CE-B88C-BA6AFB2AB5AB}"/>
              </a:ext>
            </a:extLst>
          </p:cNvPr>
          <p:cNvSpPr txBox="1"/>
          <p:nvPr/>
        </p:nvSpPr>
        <p:spPr>
          <a:xfrm>
            <a:off x="-168680" y="-50740"/>
            <a:ext cx="7225748" cy="532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300" b="1">
                <a:solidFill>
                  <a:srgbClr val="5A7C61"/>
                </a:solidFill>
                <a:ea typeface="Playfair Display"/>
                <a:sym typeface="Playfair Display"/>
              </a:rPr>
              <a:t>Tradeshow Booth Designs</a:t>
            </a:r>
            <a:endParaRPr sz="3333" b="1">
              <a:solidFill>
                <a:srgbClr val="5A7C61"/>
              </a:solidFill>
              <a:latin typeface="Arial" panose="020B0604020202020204" pitchFamily="34" charset="0"/>
              <a:ea typeface="Playfair Display"/>
              <a:cs typeface="Arial" panose="020B0604020202020204" pitchFamily="34" charset="0"/>
              <a:sym typeface="Playfair Display"/>
            </a:endParaRPr>
          </a:p>
          <a:p>
            <a:pPr marL="0" lvl="0" indent="0" algn="ctr" rtl="0">
              <a:spcBef>
                <a:spcPts val="0"/>
              </a:spcBef>
              <a:spcAft>
                <a:spcPts val="0"/>
              </a:spcAft>
              <a:buNone/>
            </a:pPr>
            <a:endParaRPr sz="3333" i="1">
              <a:solidFill>
                <a:srgbClr val="FFFFFF"/>
              </a:solidFill>
              <a:latin typeface="Arial" panose="020B0604020202020204" pitchFamily="34" charset="0"/>
              <a:ea typeface="Playfair Display"/>
              <a:cs typeface="Arial" panose="020B0604020202020204" pitchFamily="34" charset="0"/>
              <a:sym typeface="Playfair Display"/>
            </a:endParaRPr>
          </a:p>
        </p:txBody>
      </p:sp>
      <p:cxnSp>
        <p:nvCxnSpPr>
          <p:cNvPr id="6" name="Straight Connector 5">
            <a:extLst>
              <a:ext uri="{FF2B5EF4-FFF2-40B4-BE49-F238E27FC236}">
                <a16:creationId xmlns:a16="http://schemas.microsoft.com/office/drawing/2014/main" id="{911186DE-D8BD-4CDB-8136-F4C911836E59}"/>
              </a:ext>
            </a:extLst>
          </p:cNvPr>
          <p:cNvCxnSpPr>
            <a:cxnSpLocks/>
          </p:cNvCxnSpPr>
          <p:nvPr/>
        </p:nvCxnSpPr>
        <p:spPr>
          <a:xfrm flipH="1">
            <a:off x="590909" y="617939"/>
            <a:ext cx="10795548" cy="0"/>
          </a:xfrm>
          <a:prstGeom prst="line">
            <a:avLst/>
          </a:prstGeom>
          <a:ln w="28575">
            <a:solidFill>
              <a:srgbClr val="5A7C61"/>
            </a:solidFill>
          </a:ln>
        </p:spPr>
        <p:style>
          <a:lnRef idx="1">
            <a:schemeClr val="accent1"/>
          </a:lnRef>
          <a:fillRef idx="0">
            <a:schemeClr val="accent1"/>
          </a:fillRef>
          <a:effectRef idx="0">
            <a:schemeClr val="accent1"/>
          </a:effectRef>
          <a:fontRef idx="minor">
            <a:schemeClr val="tx1"/>
          </a:fontRef>
        </p:style>
      </p:cxnSp>
      <p:pic>
        <p:nvPicPr>
          <p:cNvPr id="7" name="Picture 8" descr="A picture containing text&#10;&#10;Description automatically generated">
            <a:extLst>
              <a:ext uri="{FF2B5EF4-FFF2-40B4-BE49-F238E27FC236}">
                <a16:creationId xmlns:a16="http://schemas.microsoft.com/office/drawing/2014/main" id="{59458720-23A6-4DA5-9CE6-0209B8A697A9}"/>
              </a:ext>
            </a:extLst>
          </p:cNvPr>
          <p:cNvPicPr>
            <a:picLocks noChangeAspect="1"/>
          </p:cNvPicPr>
          <p:nvPr/>
        </p:nvPicPr>
        <p:blipFill>
          <a:blip r:embed="rId3"/>
          <a:stretch>
            <a:fillRect/>
          </a:stretch>
        </p:blipFill>
        <p:spPr>
          <a:xfrm>
            <a:off x="6218673" y="4042077"/>
            <a:ext cx="5815350" cy="2449713"/>
          </a:xfrm>
          <a:prstGeom prst="rect">
            <a:avLst/>
          </a:prstGeom>
        </p:spPr>
      </p:pic>
      <p:pic>
        <p:nvPicPr>
          <p:cNvPr id="9" name="Picture 10">
            <a:extLst>
              <a:ext uri="{FF2B5EF4-FFF2-40B4-BE49-F238E27FC236}">
                <a16:creationId xmlns:a16="http://schemas.microsoft.com/office/drawing/2014/main" id="{A7A1047E-2E53-40D6-BB85-EE4C7D3519B5}"/>
              </a:ext>
            </a:extLst>
          </p:cNvPr>
          <p:cNvPicPr>
            <a:picLocks noChangeAspect="1"/>
          </p:cNvPicPr>
          <p:nvPr/>
        </p:nvPicPr>
        <p:blipFill>
          <a:blip r:embed="rId4"/>
          <a:stretch>
            <a:fillRect/>
          </a:stretch>
        </p:blipFill>
        <p:spPr>
          <a:xfrm>
            <a:off x="83250" y="4042077"/>
            <a:ext cx="5890079" cy="2454374"/>
          </a:xfrm>
          <a:prstGeom prst="rect">
            <a:avLst/>
          </a:prstGeom>
        </p:spPr>
      </p:pic>
      <p:pic>
        <p:nvPicPr>
          <p:cNvPr id="14" name="Picture 15" descr="A picture containing graphical user interface&#10;&#10;Description automatically generated">
            <a:extLst>
              <a:ext uri="{FF2B5EF4-FFF2-40B4-BE49-F238E27FC236}">
                <a16:creationId xmlns:a16="http://schemas.microsoft.com/office/drawing/2014/main" id="{8B4D5640-A747-4224-B9A6-3675221EE11F}"/>
              </a:ext>
            </a:extLst>
          </p:cNvPr>
          <p:cNvPicPr>
            <a:picLocks noChangeAspect="1"/>
          </p:cNvPicPr>
          <p:nvPr/>
        </p:nvPicPr>
        <p:blipFill>
          <a:blip r:embed="rId5"/>
          <a:stretch>
            <a:fillRect/>
          </a:stretch>
        </p:blipFill>
        <p:spPr>
          <a:xfrm>
            <a:off x="2570209" y="805485"/>
            <a:ext cx="7051582" cy="2977953"/>
          </a:xfrm>
          <a:prstGeom prst="rect">
            <a:avLst/>
          </a:prstGeom>
        </p:spPr>
      </p:pic>
    </p:spTree>
    <p:extLst>
      <p:ext uri="{BB962C8B-B14F-4D97-AF65-F5344CB8AC3E}">
        <p14:creationId xmlns:p14="http://schemas.microsoft.com/office/powerpoint/2010/main" val="312620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10;&#10;Description automatically generated with medium confidence">
            <a:extLst>
              <a:ext uri="{FF2B5EF4-FFF2-40B4-BE49-F238E27FC236}">
                <a16:creationId xmlns:a16="http://schemas.microsoft.com/office/drawing/2014/main" id="{E5F19377-335E-468F-AC18-CBD1532E5A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3296" y="216772"/>
            <a:ext cx="5084505" cy="841321"/>
          </a:xfrm>
          <a:prstGeom prst="rect">
            <a:avLst/>
          </a:prstGeom>
        </p:spPr>
      </p:pic>
      <p:sp>
        <p:nvSpPr>
          <p:cNvPr id="15" name="Rectangle 14">
            <a:extLst>
              <a:ext uri="{FF2B5EF4-FFF2-40B4-BE49-F238E27FC236}">
                <a16:creationId xmlns:a16="http://schemas.microsoft.com/office/drawing/2014/main" id="{72DBA3AF-7E47-44C0-9F8B-81F993690B04}"/>
              </a:ext>
            </a:extLst>
          </p:cNvPr>
          <p:cNvSpPr/>
          <p:nvPr/>
        </p:nvSpPr>
        <p:spPr>
          <a:xfrm>
            <a:off x="1" y="0"/>
            <a:ext cx="586596"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4E0B4C0-5EF4-4384-9979-455948FD3486}"/>
              </a:ext>
            </a:extLst>
          </p:cNvPr>
          <p:cNvGrpSpPr/>
          <p:nvPr/>
        </p:nvGrpSpPr>
        <p:grpSpPr>
          <a:xfrm>
            <a:off x="4008626" y="2060257"/>
            <a:ext cx="4593844" cy="2737485"/>
            <a:chOff x="1276572" y="2290634"/>
            <a:chExt cx="1123847" cy="682255"/>
          </a:xfrm>
          <a:solidFill>
            <a:srgbClr val="5A7C61"/>
          </a:solidFill>
        </p:grpSpPr>
        <p:sp>
          <p:nvSpPr>
            <p:cNvPr id="18" name="Rectangle: Rounded Corners 17">
              <a:extLst>
                <a:ext uri="{FF2B5EF4-FFF2-40B4-BE49-F238E27FC236}">
                  <a16:creationId xmlns:a16="http://schemas.microsoft.com/office/drawing/2014/main" id="{A4CD746B-D31B-44AE-8EDE-EF76FBA9C273}"/>
                </a:ext>
              </a:extLst>
            </p:cNvPr>
            <p:cNvSpPr/>
            <p:nvPr/>
          </p:nvSpPr>
          <p:spPr>
            <a:xfrm>
              <a:off x="1276572" y="2290634"/>
              <a:ext cx="1123847" cy="682255"/>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Rectangle: Rounded Corners 4">
              <a:extLst>
                <a:ext uri="{FF2B5EF4-FFF2-40B4-BE49-F238E27FC236}">
                  <a16:creationId xmlns:a16="http://schemas.microsoft.com/office/drawing/2014/main" id="{0D3C7A6C-714E-4605-803F-37523F69E718}"/>
                </a:ext>
              </a:extLst>
            </p:cNvPr>
            <p:cNvSpPr txBox="1">
              <a:spLocks noChangeAspect="1"/>
            </p:cNvSpPr>
            <p:nvPr/>
          </p:nvSpPr>
          <p:spPr>
            <a:xfrm>
              <a:off x="1296555" y="2310617"/>
              <a:ext cx="1083881" cy="6422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r>
                <a:rPr lang="en-US" sz="6000">
                  <a:latin typeface="Arial"/>
                  <a:cs typeface="Arial"/>
                </a:rPr>
                <a:t>Proposal</a:t>
              </a:r>
            </a:p>
          </p:txBody>
        </p:sp>
      </p:grpSp>
    </p:spTree>
    <p:extLst>
      <p:ext uri="{BB962C8B-B14F-4D97-AF65-F5344CB8AC3E}">
        <p14:creationId xmlns:p14="http://schemas.microsoft.com/office/powerpoint/2010/main" val="3850550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DBA3AF-7E47-44C0-9F8B-81F993690B04}"/>
              </a:ext>
            </a:extLst>
          </p:cNvPr>
          <p:cNvSpPr/>
          <p:nvPr/>
        </p:nvSpPr>
        <p:spPr>
          <a:xfrm>
            <a:off x="1" y="0"/>
            <a:ext cx="586596"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9CE0DFD-DB26-4CFE-AC0C-7E964826825E}"/>
              </a:ext>
            </a:extLst>
          </p:cNvPr>
          <p:cNvPicPr>
            <a:picLocks noChangeAspect="1"/>
          </p:cNvPicPr>
          <p:nvPr/>
        </p:nvPicPr>
        <p:blipFill>
          <a:blip r:embed="rId3"/>
          <a:stretch>
            <a:fillRect/>
          </a:stretch>
        </p:blipFill>
        <p:spPr>
          <a:xfrm>
            <a:off x="616414" y="1374115"/>
            <a:ext cx="11511047" cy="4458035"/>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E602C839-4E0F-4622-999B-CB1FA76839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7537" y="194314"/>
            <a:ext cx="5084505" cy="841321"/>
          </a:xfrm>
          <a:prstGeom prst="rect">
            <a:avLst/>
          </a:prstGeom>
        </p:spPr>
      </p:pic>
    </p:spTree>
    <p:extLst>
      <p:ext uri="{BB962C8B-B14F-4D97-AF65-F5344CB8AC3E}">
        <p14:creationId xmlns:p14="http://schemas.microsoft.com/office/powerpoint/2010/main" val="3620208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10;&#10;Description automatically generated with medium confidence">
            <a:extLst>
              <a:ext uri="{FF2B5EF4-FFF2-40B4-BE49-F238E27FC236}">
                <a16:creationId xmlns:a16="http://schemas.microsoft.com/office/drawing/2014/main" id="{E5F19377-335E-468F-AC18-CBD1532E5A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3296" y="216772"/>
            <a:ext cx="5084505" cy="841321"/>
          </a:xfrm>
          <a:prstGeom prst="rect">
            <a:avLst/>
          </a:prstGeom>
        </p:spPr>
      </p:pic>
      <p:sp>
        <p:nvSpPr>
          <p:cNvPr id="15" name="Rectangle 14">
            <a:extLst>
              <a:ext uri="{FF2B5EF4-FFF2-40B4-BE49-F238E27FC236}">
                <a16:creationId xmlns:a16="http://schemas.microsoft.com/office/drawing/2014/main" id="{72DBA3AF-7E47-44C0-9F8B-81F993690B04}"/>
              </a:ext>
            </a:extLst>
          </p:cNvPr>
          <p:cNvSpPr/>
          <p:nvPr/>
        </p:nvSpPr>
        <p:spPr>
          <a:xfrm>
            <a:off x="1" y="0"/>
            <a:ext cx="586596"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4E0B4C0-5EF4-4384-9979-455948FD3486}"/>
              </a:ext>
            </a:extLst>
          </p:cNvPr>
          <p:cNvGrpSpPr/>
          <p:nvPr/>
        </p:nvGrpSpPr>
        <p:grpSpPr>
          <a:xfrm>
            <a:off x="4008626" y="2060257"/>
            <a:ext cx="4593844" cy="2737485"/>
            <a:chOff x="1276572" y="2290634"/>
            <a:chExt cx="1123847" cy="682255"/>
          </a:xfrm>
          <a:solidFill>
            <a:srgbClr val="5A7C61"/>
          </a:solidFill>
        </p:grpSpPr>
        <p:sp>
          <p:nvSpPr>
            <p:cNvPr id="18" name="Rectangle: Rounded Corners 17">
              <a:extLst>
                <a:ext uri="{FF2B5EF4-FFF2-40B4-BE49-F238E27FC236}">
                  <a16:creationId xmlns:a16="http://schemas.microsoft.com/office/drawing/2014/main" id="{A4CD746B-D31B-44AE-8EDE-EF76FBA9C273}"/>
                </a:ext>
              </a:extLst>
            </p:cNvPr>
            <p:cNvSpPr/>
            <p:nvPr/>
          </p:nvSpPr>
          <p:spPr>
            <a:xfrm>
              <a:off x="1276572" y="2290634"/>
              <a:ext cx="1123847" cy="682255"/>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Rectangle: Rounded Corners 4">
              <a:extLst>
                <a:ext uri="{FF2B5EF4-FFF2-40B4-BE49-F238E27FC236}">
                  <a16:creationId xmlns:a16="http://schemas.microsoft.com/office/drawing/2014/main" id="{0D3C7A6C-714E-4605-803F-37523F69E718}"/>
                </a:ext>
              </a:extLst>
            </p:cNvPr>
            <p:cNvSpPr txBox="1">
              <a:spLocks noChangeAspect="1"/>
            </p:cNvSpPr>
            <p:nvPr/>
          </p:nvSpPr>
          <p:spPr>
            <a:xfrm>
              <a:off x="1296555" y="2310617"/>
              <a:ext cx="1083881" cy="6422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r>
                <a:rPr lang="en-US" sz="6000">
                  <a:latin typeface="Arial"/>
                  <a:cs typeface="Arial"/>
                </a:rPr>
                <a:t>Site Visit</a:t>
              </a:r>
            </a:p>
          </p:txBody>
        </p:sp>
      </p:grpSp>
    </p:spTree>
    <p:extLst>
      <p:ext uri="{BB962C8B-B14F-4D97-AF65-F5344CB8AC3E}">
        <p14:creationId xmlns:p14="http://schemas.microsoft.com/office/powerpoint/2010/main" val="825961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DBA3AF-7E47-44C0-9F8B-81F993690B04}"/>
              </a:ext>
            </a:extLst>
          </p:cNvPr>
          <p:cNvSpPr/>
          <p:nvPr/>
        </p:nvSpPr>
        <p:spPr>
          <a:xfrm>
            <a:off x="1" y="0"/>
            <a:ext cx="586596"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hape&#10;&#10;Description automatically generated with medium confidence">
            <a:extLst>
              <a:ext uri="{FF2B5EF4-FFF2-40B4-BE49-F238E27FC236}">
                <a16:creationId xmlns:a16="http://schemas.microsoft.com/office/drawing/2014/main" id="{C85B7167-1ED8-4B85-A16A-18B4E7629B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7537" y="194314"/>
            <a:ext cx="5084505" cy="841321"/>
          </a:xfrm>
          <a:prstGeom prst="rect">
            <a:avLst/>
          </a:prstGeom>
        </p:spPr>
      </p:pic>
      <p:pic>
        <p:nvPicPr>
          <p:cNvPr id="6" name="Picture 5">
            <a:extLst>
              <a:ext uri="{FF2B5EF4-FFF2-40B4-BE49-F238E27FC236}">
                <a16:creationId xmlns:a16="http://schemas.microsoft.com/office/drawing/2014/main" id="{AABEBDF3-10CF-4DEC-8C1D-902D47C847C0}"/>
              </a:ext>
            </a:extLst>
          </p:cNvPr>
          <p:cNvPicPr>
            <a:picLocks noChangeAspect="1"/>
          </p:cNvPicPr>
          <p:nvPr/>
        </p:nvPicPr>
        <p:blipFill>
          <a:blip r:embed="rId4"/>
          <a:stretch>
            <a:fillRect/>
          </a:stretch>
        </p:blipFill>
        <p:spPr>
          <a:xfrm>
            <a:off x="3488218" y="1958009"/>
            <a:ext cx="5215564" cy="4899991"/>
          </a:xfrm>
          <a:prstGeom prst="rect">
            <a:avLst/>
          </a:prstGeom>
        </p:spPr>
      </p:pic>
      <p:sp>
        <p:nvSpPr>
          <p:cNvPr id="7" name="TextBox 6">
            <a:extLst>
              <a:ext uri="{FF2B5EF4-FFF2-40B4-BE49-F238E27FC236}">
                <a16:creationId xmlns:a16="http://schemas.microsoft.com/office/drawing/2014/main" id="{02BFB8E8-B1A9-4C4E-B0C4-E6EE8EEF47D6}"/>
              </a:ext>
            </a:extLst>
          </p:cNvPr>
          <p:cNvSpPr txBox="1"/>
          <p:nvPr/>
        </p:nvSpPr>
        <p:spPr>
          <a:xfrm>
            <a:off x="3148712" y="1232452"/>
            <a:ext cx="5894576" cy="646331"/>
          </a:xfrm>
          <a:prstGeom prst="rect">
            <a:avLst/>
          </a:prstGeom>
          <a:noFill/>
        </p:spPr>
        <p:txBody>
          <a:bodyPr wrap="square" lIns="91440" tIns="45720" rIns="91440" bIns="45720" rtlCol="0" anchor="t">
            <a:spAutoFit/>
          </a:bodyPr>
          <a:lstStyle/>
          <a:p>
            <a:pPr algn="ctr"/>
            <a:r>
              <a:rPr lang="en-US"/>
              <a:t>Mobile site itinerary</a:t>
            </a:r>
            <a:br>
              <a:rPr lang="en-US"/>
            </a:br>
            <a:r>
              <a:rPr lang="en-US">
                <a:cs typeface="Calibri"/>
              </a:rPr>
              <a:t>Adaptation to BTH Forthcoming</a:t>
            </a:r>
          </a:p>
        </p:txBody>
      </p:sp>
    </p:spTree>
    <p:extLst>
      <p:ext uri="{BB962C8B-B14F-4D97-AF65-F5344CB8AC3E}">
        <p14:creationId xmlns:p14="http://schemas.microsoft.com/office/powerpoint/2010/main" val="1999305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DBA3AF-7E47-44C0-9F8B-81F993690B04}"/>
              </a:ext>
            </a:extLst>
          </p:cNvPr>
          <p:cNvSpPr/>
          <p:nvPr/>
        </p:nvSpPr>
        <p:spPr>
          <a:xfrm>
            <a:off x="1" y="0"/>
            <a:ext cx="586596"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hape&#10;&#10;Description automatically generated with medium confidence">
            <a:extLst>
              <a:ext uri="{FF2B5EF4-FFF2-40B4-BE49-F238E27FC236}">
                <a16:creationId xmlns:a16="http://schemas.microsoft.com/office/drawing/2014/main" id="{C85B7167-1ED8-4B85-A16A-18B4E7629B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7537" y="194314"/>
            <a:ext cx="5084505" cy="841321"/>
          </a:xfrm>
          <a:prstGeom prst="rect">
            <a:avLst/>
          </a:prstGeom>
        </p:spPr>
      </p:pic>
      <p:sp>
        <p:nvSpPr>
          <p:cNvPr id="7" name="TextBox 6">
            <a:extLst>
              <a:ext uri="{FF2B5EF4-FFF2-40B4-BE49-F238E27FC236}">
                <a16:creationId xmlns:a16="http://schemas.microsoft.com/office/drawing/2014/main" id="{02BFB8E8-B1A9-4C4E-B0C4-E6EE8EEF47D6}"/>
              </a:ext>
            </a:extLst>
          </p:cNvPr>
          <p:cNvSpPr txBox="1"/>
          <p:nvPr/>
        </p:nvSpPr>
        <p:spPr>
          <a:xfrm>
            <a:off x="3148712" y="1169287"/>
            <a:ext cx="5894576" cy="400110"/>
          </a:xfrm>
          <a:prstGeom prst="rect">
            <a:avLst/>
          </a:prstGeom>
          <a:noFill/>
        </p:spPr>
        <p:txBody>
          <a:bodyPr wrap="square" lIns="91440" tIns="45720" rIns="91440" bIns="45720" rtlCol="0" anchor="t">
            <a:spAutoFit/>
          </a:bodyPr>
          <a:lstStyle/>
          <a:p>
            <a:pPr algn="ctr"/>
            <a:r>
              <a:rPr lang="en-US" sz="2000" b="1">
                <a:latin typeface="Arial" panose="020B0604020202020204" pitchFamily="34" charset="0"/>
                <a:cs typeface="Arial" panose="020B0604020202020204" pitchFamily="34" charset="0"/>
              </a:rPr>
              <a:t>Lanyards &amp; Coasters</a:t>
            </a:r>
          </a:p>
        </p:txBody>
      </p:sp>
      <p:grpSp>
        <p:nvGrpSpPr>
          <p:cNvPr id="13" name="Group 12">
            <a:extLst>
              <a:ext uri="{FF2B5EF4-FFF2-40B4-BE49-F238E27FC236}">
                <a16:creationId xmlns:a16="http://schemas.microsoft.com/office/drawing/2014/main" id="{4B87B238-C200-4030-98B7-025494B8DAE6}"/>
              </a:ext>
            </a:extLst>
          </p:cNvPr>
          <p:cNvGrpSpPr>
            <a:grpSpLocks noChangeAspect="1"/>
          </p:cNvGrpSpPr>
          <p:nvPr/>
        </p:nvGrpSpPr>
        <p:grpSpPr>
          <a:xfrm>
            <a:off x="2055409" y="1744997"/>
            <a:ext cx="8325367" cy="2823357"/>
            <a:chOff x="651912" y="2579314"/>
            <a:chExt cx="11469601" cy="3889650"/>
          </a:xfrm>
        </p:grpSpPr>
        <p:pic>
          <p:nvPicPr>
            <p:cNvPr id="3" name="Picture 2">
              <a:extLst>
                <a:ext uri="{FF2B5EF4-FFF2-40B4-BE49-F238E27FC236}">
                  <a16:creationId xmlns:a16="http://schemas.microsoft.com/office/drawing/2014/main" id="{92608B4F-A371-451E-AE80-7B3435B679BF}"/>
                </a:ext>
              </a:extLst>
            </p:cNvPr>
            <p:cNvPicPr>
              <a:picLocks noChangeAspect="1"/>
            </p:cNvPicPr>
            <p:nvPr/>
          </p:nvPicPr>
          <p:blipFill rotWithShape="1">
            <a:blip r:embed="rId4"/>
            <a:srcRect b="31453"/>
            <a:stretch/>
          </p:blipFill>
          <p:spPr>
            <a:xfrm>
              <a:off x="1781175" y="2579314"/>
              <a:ext cx="8629650" cy="1338452"/>
            </a:xfrm>
            <a:prstGeom prst="rect">
              <a:avLst/>
            </a:prstGeom>
          </p:spPr>
        </p:pic>
        <p:grpSp>
          <p:nvGrpSpPr>
            <p:cNvPr id="9" name="Group 8">
              <a:extLst>
                <a:ext uri="{FF2B5EF4-FFF2-40B4-BE49-F238E27FC236}">
                  <a16:creationId xmlns:a16="http://schemas.microsoft.com/office/drawing/2014/main" id="{94BC46BA-1DF1-4408-BBF9-A5C31992807C}"/>
                </a:ext>
              </a:extLst>
            </p:cNvPr>
            <p:cNvGrpSpPr>
              <a:grpSpLocks noChangeAspect="1"/>
            </p:cNvGrpSpPr>
            <p:nvPr/>
          </p:nvGrpSpPr>
          <p:grpSpPr>
            <a:xfrm>
              <a:off x="651912" y="3917766"/>
              <a:ext cx="11469601" cy="2551198"/>
              <a:chOff x="-135802" y="3765995"/>
              <a:chExt cx="12192000" cy="2711882"/>
            </a:xfrm>
          </p:grpSpPr>
          <p:pic>
            <p:nvPicPr>
              <p:cNvPr id="5" name="Picture 4">
                <a:extLst>
                  <a:ext uri="{FF2B5EF4-FFF2-40B4-BE49-F238E27FC236}">
                    <a16:creationId xmlns:a16="http://schemas.microsoft.com/office/drawing/2014/main" id="{61B4B45D-5363-4073-8D8E-BA123AB9FA16}"/>
                  </a:ext>
                </a:extLst>
              </p:cNvPr>
              <p:cNvPicPr>
                <a:picLocks noChangeAspect="1"/>
              </p:cNvPicPr>
              <p:nvPr/>
            </p:nvPicPr>
            <p:blipFill>
              <a:blip r:embed="rId5"/>
              <a:stretch>
                <a:fillRect/>
              </a:stretch>
            </p:blipFill>
            <p:spPr>
              <a:xfrm>
                <a:off x="-135802" y="3765995"/>
                <a:ext cx="12192000" cy="2331760"/>
              </a:xfrm>
              <a:prstGeom prst="rect">
                <a:avLst/>
              </a:prstGeom>
            </p:spPr>
          </p:pic>
          <p:pic>
            <p:nvPicPr>
              <p:cNvPr id="8" name="Picture 7">
                <a:extLst>
                  <a:ext uri="{FF2B5EF4-FFF2-40B4-BE49-F238E27FC236}">
                    <a16:creationId xmlns:a16="http://schemas.microsoft.com/office/drawing/2014/main" id="{E446573F-78B0-4AE8-A4E4-98C87F4F7DA7}"/>
                  </a:ext>
                </a:extLst>
              </p:cNvPr>
              <p:cNvPicPr>
                <a:picLocks noChangeAspect="1"/>
              </p:cNvPicPr>
              <p:nvPr/>
            </p:nvPicPr>
            <p:blipFill>
              <a:blip r:embed="rId6"/>
              <a:stretch>
                <a:fillRect/>
              </a:stretch>
            </p:blipFill>
            <p:spPr>
              <a:xfrm>
                <a:off x="10722698" y="6087352"/>
                <a:ext cx="1333500" cy="390525"/>
              </a:xfrm>
              <a:prstGeom prst="rect">
                <a:avLst/>
              </a:prstGeom>
            </p:spPr>
          </p:pic>
        </p:grpSp>
      </p:grpSp>
      <p:grpSp>
        <p:nvGrpSpPr>
          <p:cNvPr id="2" name="Group 1">
            <a:extLst>
              <a:ext uri="{FF2B5EF4-FFF2-40B4-BE49-F238E27FC236}">
                <a16:creationId xmlns:a16="http://schemas.microsoft.com/office/drawing/2014/main" id="{DD6D69CE-0478-4805-8682-7EEA72C59248}"/>
              </a:ext>
            </a:extLst>
          </p:cNvPr>
          <p:cNvGrpSpPr/>
          <p:nvPr/>
        </p:nvGrpSpPr>
        <p:grpSpPr>
          <a:xfrm>
            <a:off x="3227300" y="4681166"/>
            <a:ext cx="5834853" cy="1888763"/>
            <a:chOff x="3147661" y="4677890"/>
            <a:chExt cx="5834853" cy="1888763"/>
          </a:xfrm>
        </p:grpSpPr>
        <p:pic>
          <p:nvPicPr>
            <p:cNvPr id="11" name="Picture 10">
              <a:extLst>
                <a:ext uri="{FF2B5EF4-FFF2-40B4-BE49-F238E27FC236}">
                  <a16:creationId xmlns:a16="http://schemas.microsoft.com/office/drawing/2014/main" id="{9494C35E-70C5-42FC-B5EB-E2E7B84925C9}"/>
                </a:ext>
              </a:extLst>
            </p:cNvPr>
            <p:cNvPicPr>
              <a:picLocks noChangeAspect="1"/>
            </p:cNvPicPr>
            <p:nvPr/>
          </p:nvPicPr>
          <p:blipFill rotWithShape="1">
            <a:blip r:embed="rId7"/>
            <a:srcRect t="50000" r="49684"/>
            <a:stretch/>
          </p:blipFill>
          <p:spPr>
            <a:xfrm>
              <a:off x="7046777" y="4677890"/>
              <a:ext cx="1935737" cy="1888763"/>
            </a:xfrm>
            <a:prstGeom prst="rect">
              <a:avLst/>
            </a:prstGeom>
          </p:spPr>
        </p:pic>
        <p:pic>
          <p:nvPicPr>
            <p:cNvPr id="16" name="Picture 15">
              <a:extLst>
                <a:ext uri="{FF2B5EF4-FFF2-40B4-BE49-F238E27FC236}">
                  <a16:creationId xmlns:a16="http://schemas.microsoft.com/office/drawing/2014/main" id="{85135E75-7740-4C88-8917-E0FD4FE82F89}"/>
                </a:ext>
              </a:extLst>
            </p:cNvPr>
            <p:cNvPicPr>
              <a:picLocks noChangeAspect="1"/>
            </p:cNvPicPr>
            <p:nvPr/>
          </p:nvPicPr>
          <p:blipFill>
            <a:blip r:embed="rId8"/>
            <a:stretch>
              <a:fillRect/>
            </a:stretch>
          </p:blipFill>
          <p:spPr>
            <a:xfrm>
              <a:off x="3147661" y="4681165"/>
              <a:ext cx="3899116" cy="1885488"/>
            </a:xfrm>
            <a:prstGeom prst="rect">
              <a:avLst/>
            </a:prstGeom>
          </p:spPr>
        </p:pic>
      </p:grpSp>
    </p:spTree>
    <p:extLst>
      <p:ext uri="{BB962C8B-B14F-4D97-AF65-F5344CB8AC3E}">
        <p14:creationId xmlns:p14="http://schemas.microsoft.com/office/powerpoint/2010/main" val="15396843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10;&#10;Description automatically generated with medium confidence">
            <a:extLst>
              <a:ext uri="{FF2B5EF4-FFF2-40B4-BE49-F238E27FC236}">
                <a16:creationId xmlns:a16="http://schemas.microsoft.com/office/drawing/2014/main" id="{E5F19377-335E-468F-AC18-CBD1532E5A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3296" y="216772"/>
            <a:ext cx="5084505" cy="841321"/>
          </a:xfrm>
          <a:prstGeom prst="rect">
            <a:avLst/>
          </a:prstGeom>
        </p:spPr>
      </p:pic>
      <p:sp>
        <p:nvSpPr>
          <p:cNvPr id="15" name="Rectangle 14">
            <a:extLst>
              <a:ext uri="{FF2B5EF4-FFF2-40B4-BE49-F238E27FC236}">
                <a16:creationId xmlns:a16="http://schemas.microsoft.com/office/drawing/2014/main" id="{72DBA3AF-7E47-44C0-9F8B-81F993690B04}"/>
              </a:ext>
            </a:extLst>
          </p:cNvPr>
          <p:cNvSpPr/>
          <p:nvPr/>
        </p:nvSpPr>
        <p:spPr>
          <a:xfrm>
            <a:off x="1" y="0"/>
            <a:ext cx="586596"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4E0B4C0-5EF4-4384-9979-455948FD3486}"/>
              </a:ext>
            </a:extLst>
          </p:cNvPr>
          <p:cNvGrpSpPr/>
          <p:nvPr/>
        </p:nvGrpSpPr>
        <p:grpSpPr>
          <a:xfrm>
            <a:off x="1275365" y="2060257"/>
            <a:ext cx="4593844" cy="2737485"/>
            <a:chOff x="1276572" y="2290634"/>
            <a:chExt cx="1123847" cy="682255"/>
          </a:xfrm>
          <a:solidFill>
            <a:srgbClr val="5A7C61"/>
          </a:solidFill>
        </p:grpSpPr>
        <p:sp>
          <p:nvSpPr>
            <p:cNvPr id="18" name="Rectangle: Rounded Corners 17">
              <a:extLst>
                <a:ext uri="{FF2B5EF4-FFF2-40B4-BE49-F238E27FC236}">
                  <a16:creationId xmlns:a16="http://schemas.microsoft.com/office/drawing/2014/main" id="{A4CD746B-D31B-44AE-8EDE-EF76FBA9C273}"/>
                </a:ext>
              </a:extLst>
            </p:cNvPr>
            <p:cNvSpPr/>
            <p:nvPr/>
          </p:nvSpPr>
          <p:spPr>
            <a:xfrm>
              <a:off x="1276572" y="2290634"/>
              <a:ext cx="1123847" cy="682255"/>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Rectangle: Rounded Corners 4">
              <a:extLst>
                <a:ext uri="{FF2B5EF4-FFF2-40B4-BE49-F238E27FC236}">
                  <a16:creationId xmlns:a16="http://schemas.microsoft.com/office/drawing/2014/main" id="{0D3C7A6C-714E-4605-803F-37523F69E718}"/>
                </a:ext>
              </a:extLst>
            </p:cNvPr>
            <p:cNvSpPr txBox="1">
              <a:spLocks noChangeAspect="1"/>
            </p:cNvSpPr>
            <p:nvPr/>
          </p:nvSpPr>
          <p:spPr>
            <a:xfrm>
              <a:off x="1296555" y="2310617"/>
              <a:ext cx="1083881" cy="6422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r>
                <a:rPr lang="en-US" sz="4800">
                  <a:latin typeface="Arial"/>
                  <a:cs typeface="Arial"/>
                </a:rPr>
                <a:t>Marketing &amp; Attendance Building</a:t>
              </a:r>
            </a:p>
          </p:txBody>
        </p:sp>
      </p:grpSp>
      <p:grpSp>
        <p:nvGrpSpPr>
          <p:cNvPr id="7" name="Group 6">
            <a:extLst>
              <a:ext uri="{FF2B5EF4-FFF2-40B4-BE49-F238E27FC236}">
                <a16:creationId xmlns:a16="http://schemas.microsoft.com/office/drawing/2014/main" id="{B4AF9CE8-4DDB-4A6D-8B78-2E787EC03A5B}"/>
              </a:ext>
            </a:extLst>
          </p:cNvPr>
          <p:cNvGrpSpPr/>
          <p:nvPr/>
        </p:nvGrpSpPr>
        <p:grpSpPr>
          <a:xfrm>
            <a:off x="6794895" y="2060257"/>
            <a:ext cx="4593844" cy="2737485"/>
            <a:chOff x="1276572" y="2290634"/>
            <a:chExt cx="1123847" cy="682255"/>
          </a:xfrm>
          <a:solidFill>
            <a:srgbClr val="5A7C61"/>
          </a:solidFill>
        </p:grpSpPr>
        <p:sp>
          <p:nvSpPr>
            <p:cNvPr id="8" name="Rectangle: Rounded Corners 7">
              <a:extLst>
                <a:ext uri="{FF2B5EF4-FFF2-40B4-BE49-F238E27FC236}">
                  <a16:creationId xmlns:a16="http://schemas.microsoft.com/office/drawing/2014/main" id="{BE469A38-39E5-4531-AEDA-77840B6511A1}"/>
                </a:ext>
              </a:extLst>
            </p:cNvPr>
            <p:cNvSpPr/>
            <p:nvPr/>
          </p:nvSpPr>
          <p:spPr>
            <a:xfrm>
              <a:off x="1276572" y="2290634"/>
              <a:ext cx="1123847" cy="682255"/>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tangle: Rounded Corners 4">
              <a:extLst>
                <a:ext uri="{FF2B5EF4-FFF2-40B4-BE49-F238E27FC236}">
                  <a16:creationId xmlns:a16="http://schemas.microsoft.com/office/drawing/2014/main" id="{53099B74-6393-42E4-85A8-D750B002E9E2}"/>
                </a:ext>
              </a:extLst>
            </p:cNvPr>
            <p:cNvSpPr txBox="1">
              <a:spLocks noChangeAspect="1"/>
            </p:cNvSpPr>
            <p:nvPr/>
          </p:nvSpPr>
          <p:spPr>
            <a:xfrm>
              <a:off x="1296555" y="2310617"/>
              <a:ext cx="1083881" cy="6422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r>
                <a:rPr lang="en-US" sz="4800">
                  <a:latin typeface="Arial"/>
                  <a:cs typeface="Arial"/>
                </a:rPr>
                <a:t>Convention Services</a:t>
              </a:r>
            </a:p>
          </p:txBody>
        </p:sp>
      </p:grpSp>
    </p:spTree>
    <p:extLst>
      <p:ext uri="{BB962C8B-B14F-4D97-AF65-F5344CB8AC3E}">
        <p14:creationId xmlns:p14="http://schemas.microsoft.com/office/powerpoint/2010/main" val="12151036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76D6DC3-DB01-415B-AFC2-E28F77BB6258}"/>
              </a:ext>
            </a:extLst>
          </p:cNvPr>
          <p:cNvSpPr/>
          <p:nvPr/>
        </p:nvSpPr>
        <p:spPr>
          <a:xfrm>
            <a:off x="0" y="0"/>
            <a:ext cx="12192000"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extBox 1">
            <a:extLst>
              <a:ext uri="{FF2B5EF4-FFF2-40B4-BE49-F238E27FC236}">
                <a16:creationId xmlns:a16="http://schemas.microsoft.com/office/drawing/2014/main" id="{BAA54BD6-1BA4-4E1E-9FD9-63B801172B34}"/>
              </a:ext>
            </a:extLst>
          </p:cNvPr>
          <p:cNvSpPr txBox="1"/>
          <p:nvPr/>
        </p:nvSpPr>
        <p:spPr>
          <a:xfrm>
            <a:off x="286533" y="288707"/>
            <a:ext cx="11867740" cy="707886"/>
          </a:xfrm>
          <a:prstGeom prst="rect">
            <a:avLst/>
          </a:prstGeom>
          <a:noFill/>
        </p:spPr>
        <p:txBody>
          <a:bodyPr wrap="square" rtlCol="0">
            <a:spAutoFit/>
          </a:bodyPr>
          <a:lstStyle/>
          <a:p>
            <a:r>
              <a:rPr lang="en-US" sz="4000" b="1">
                <a:solidFill>
                  <a:schemeClr val="bg1"/>
                </a:solidFill>
              </a:rPr>
              <a:t>Group Welcome Videos</a:t>
            </a:r>
          </a:p>
        </p:txBody>
      </p:sp>
      <p:pic>
        <p:nvPicPr>
          <p:cNvPr id="1026" name="Picture 2">
            <a:hlinkClick r:id="rId2"/>
            <a:extLst>
              <a:ext uri="{FF2B5EF4-FFF2-40B4-BE49-F238E27FC236}">
                <a16:creationId xmlns:a16="http://schemas.microsoft.com/office/drawing/2014/main" id="{AB1EB841-5CA1-4164-9B39-15FD4969CB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2195"/>
          <a:stretch/>
        </p:blipFill>
        <p:spPr bwMode="auto">
          <a:xfrm>
            <a:off x="6782397" y="2522682"/>
            <a:ext cx="4049194" cy="2189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10;&#10;Description automatically generated">
            <a:hlinkClick r:id="rId4"/>
            <a:extLst>
              <a:ext uri="{FF2B5EF4-FFF2-40B4-BE49-F238E27FC236}">
                <a16:creationId xmlns:a16="http://schemas.microsoft.com/office/drawing/2014/main" id="{B36A5188-BDFC-43FE-BF90-6B9CE816D8BA}"/>
              </a:ext>
            </a:extLst>
          </p:cNvPr>
          <p:cNvPicPr>
            <a:picLocks noChangeAspect="1"/>
          </p:cNvPicPr>
          <p:nvPr/>
        </p:nvPicPr>
        <p:blipFill>
          <a:blip r:embed="rId5"/>
          <a:stretch>
            <a:fillRect/>
          </a:stretch>
        </p:blipFill>
        <p:spPr>
          <a:xfrm>
            <a:off x="2352408" y="1944568"/>
            <a:ext cx="2968863" cy="2968863"/>
          </a:xfrm>
          <a:prstGeom prst="rect">
            <a:avLst/>
          </a:prstGeom>
        </p:spPr>
      </p:pic>
      <p:cxnSp>
        <p:nvCxnSpPr>
          <p:cNvPr id="14" name="Straight Connector 13">
            <a:extLst>
              <a:ext uri="{FF2B5EF4-FFF2-40B4-BE49-F238E27FC236}">
                <a16:creationId xmlns:a16="http://schemas.microsoft.com/office/drawing/2014/main" id="{1D57ECEB-72C3-427A-AD59-43CECF09D4A6}"/>
              </a:ext>
            </a:extLst>
          </p:cNvPr>
          <p:cNvCxnSpPr>
            <a:cxnSpLocks/>
          </p:cNvCxnSpPr>
          <p:nvPr/>
        </p:nvCxnSpPr>
        <p:spPr>
          <a:xfrm>
            <a:off x="6096000" y="1515238"/>
            <a:ext cx="0" cy="36257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8965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DBA3AF-7E47-44C0-9F8B-81F993690B04}"/>
              </a:ext>
            </a:extLst>
          </p:cNvPr>
          <p:cNvSpPr/>
          <p:nvPr/>
        </p:nvSpPr>
        <p:spPr>
          <a:xfrm>
            <a:off x="1" y="0"/>
            <a:ext cx="586596"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FE30C24-0D9C-4EB6-8340-3A74C31D925F}"/>
              </a:ext>
            </a:extLst>
          </p:cNvPr>
          <p:cNvSpPr txBox="1"/>
          <p:nvPr/>
        </p:nvSpPr>
        <p:spPr>
          <a:xfrm>
            <a:off x="707923" y="108155"/>
            <a:ext cx="11100619" cy="707886"/>
          </a:xfrm>
          <a:prstGeom prst="rect">
            <a:avLst/>
          </a:prstGeom>
          <a:noFill/>
        </p:spPr>
        <p:txBody>
          <a:bodyPr wrap="square" rtlCol="0">
            <a:spAutoFit/>
          </a:bodyPr>
          <a:lstStyle/>
          <a:p>
            <a:r>
              <a:rPr lang="en-US" sz="4000" b="1">
                <a:solidFill>
                  <a:srgbClr val="5A7C61"/>
                </a:solidFill>
              </a:rPr>
              <a:t>Agenda</a:t>
            </a:r>
          </a:p>
        </p:txBody>
      </p:sp>
      <p:sp>
        <p:nvSpPr>
          <p:cNvPr id="3" name="TextBox 2">
            <a:extLst>
              <a:ext uri="{FF2B5EF4-FFF2-40B4-BE49-F238E27FC236}">
                <a16:creationId xmlns:a16="http://schemas.microsoft.com/office/drawing/2014/main" id="{1C1DD4F0-38D9-402C-A0E6-F7FD2953E4DD}"/>
              </a:ext>
            </a:extLst>
          </p:cNvPr>
          <p:cNvSpPr txBox="1"/>
          <p:nvPr/>
        </p:nvSpPr>
        <p:spPr>
          <a:xfrm>
            <a:off x="989523" y="929135"/>
            <a:ext cx="6784455" cy="6063198"/>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3) Business Acquisition Strategies Overview – </a:t>
            </a:r>
          </a:p>
          <a:p>
            <a:r>
              <a:rPr lang="en-US" b="1" dirty="0">
                <a:latin typeface="Arial" panose="020B0604020202020204" pitchFamily="34" charset="0"/>
                <a:cs typeface="Arial" panose="020B0604020202020204" pitchFamily="34" charset="0"/>
              </a:rPr>
              <a:t>    Stephanie Turner</a:t>
            </a:r>
          </a:p>
          <a:p>
            <a:pPr marL="800100" lvl="1" indent="-342900">
              <a:buFont typeface="Arial" panose="020B0604020202020204" pitchFamily="34" charset="0"/>
              <a:buChar char="•"/>
            </a:pPr>
            <a:r>
              <a:rPr lang="en-US">
                <a:latin typeface="Arial" panose="020B0604020202020204" pitchFamily="34" charset="0"/>
                <a:cs typeface="Arial" panose="020B0604020202020204" pitchFamily="34" charset="0"/>
              </a:rPr>
              <a:t>Strategic Account Management (SAM) </a:t>
            </a:r>
          </a:p>
          <a:p>
            <a:pPr marL="800100" lvl="1" indent="-342900">
              <a:buFont typeface="Arial" panose="020B0604020202020204" pitchFamily="34" charset="0"/>
              <a:buChar char="•"/>
            </a:pPr>
            <a:r>
              <a:rPr lang="en-US">
                <a:latin typeface="Arial" panose="020B0604020202020204" pitchFamily="34" charset="0"/>
                <a:cs typeface="Arial" panose="020B0604020202020204" pitchFamily="34" charset="0"/>
              </a:rPr>
              <a:t>Association &amp; Corporate master list strategies</a:t>
            </a:r>
          </a:p>
          <a:p>
            <a:pPr marL="8001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Vertical segment plans</a:t>
            </a:r>
          </a:p>
          <a:p>
            <a:pPr marL="1257300" lvl="2" indent="-342900">
              <a:buFont typeface="Arial" panose="020B0604020202020204" pitchFamily="34" charset="0"/>
              <a:buChar char="•"/>
            </a:pPr>
            <a:r>
              <a:rPr lang="en-US">
                <a:latin typeface="Arial" panose="020B0604020202020204" pitchFamily="34" charset="0"/>
                <a:cs typeface="Arial" panose="020B0604020202020204" pitchFamily="34" charset="0"/>
              </a:rPr>
              <a:t>Build sales funnel</a:t>
            </a:r>
            <a:endParaRPr lang="en-US" dirty="0">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r>
              <a:rPr lang="en-US">
                <a:latin typeface="Arial" panose="020B0604020202020204" pitchFamily="34" charset="0"/>
                <a:cs typeface="Arial" panose="020B0604020202020204" pitchFamily="34" charset="0"/>
              </a:rPr>
              <a:t>Increase opportunities at bat</a:t>
            </a:r>
            <a:endParaRPr lang="en-US" dirty="0">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r>
              <a:rPr lang="en-US">
                <a:latin typeface="Arial" panose="020B0604020202020204" pitchFamily="34" charset="0"/>
                <a:cs typeface="Arial" panose="020B0604020202020204" pitchFamily="34" charset="0"/>
              </a:rPr>
              <a:t>Craft customized proposals designed to win the business</a:t>
            </a:r>
            <a:endParaRPr lang="en-US" dirty="0">
              <a:latin typeface="Arial" panose="020B0604020202020204" pitchFamily="34" charset="0"/>
              <a:cs typeface="Arial" panose="020B0604020202020204" pitchFamily="34" charset="0"/>
            </a:endParaRPr>
          </a:p>
          <a:p>
            <a:pPr marL="1714500" lvl="3" indent="-342900">
              <a:buFont typeface="Arial" panose="020B0604020202020204" pitchFamily="34" charset="0"/>
              <a:buChar char="•"/>
            </a:pPr>
            <a:r>
              <a:rPr lang="en-US">
                <a:latin typeface="Arial" panose="020B0604020202020204" pitchFamily="34" charset="0"/>
                <a:cs typeface="Arial" panose="020B0604020202020204" pitchFamily="34" charset="0"/>
              </a:rPr>
              <a:t>Ensure robust toolbox </a:t>
            </a:r>
            <a:endParaRPr lang="en-US" dirty="0">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r>
              <a:rPr lang="en-US">
                <a:latin typeface="Arial" panose="020B0604020202020204" pitchFamily="34" charset="0"/>
                <a:cs typeface="Arial" panose="020B0604020202020204" pitchFamily="34" charset="0"/>
              </a:rPr>
              <a:t>Compete at the grass roots level </a:t>
            </a:r>
            <a:br>
              <a:rPr lang="en-US" sz="200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4) Strategic Account Discussion &amp; Updates –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    Sallee Pavlovich &amp; Donna Glover </a:t>
            </a:r>
          </a:p>
          <a:p>
            <a:pPr marL="800100" lvl="1" indent="-342900">
              <a:buFont typeface="Arial" panose="020B0604020202020204" pitchFamily="34" charset="0"/>
              <a:buChar char="•"/>
            </a:pPr>
            <a:r>
              <a:rPr lang="en-US">
                <a:latin typeface="Arial" panose="020B0604020202020204" pitchFamily="34" charset="0"/>
                <a:cs typeface="Arial" panose="020B0604020202020204" pitchFamily="34" charset="0"/>
              </a:rPr>
              <a:t>Account specific conversations </a:t>
            </a:r>
          </a:p>
          <a:p>
            <a:pPr marL="800100" lvl="1" indent="-342900">
              <a:buFont typeface="Arial" panose="020B0604020202020204" pitchFamily="34" charset="0"/>
              <a:buChar char="•"/>
            </a:pPr>
            <a:r>
              <a:rPr lang="en-US">
                <a:latin typeface="Arial" panose="020B0604020202020204" pitchFamily="34" charset="0"/>
                <a:cs typeface="Arial" panose="020B0604020202020204" pitchFamily="34" charset="0"/>
              </a:rPr>
              <a:t>Account updates </a:t>
            </a:r>
            <a:br>
              <a:rPr lang="en-US">
                <a:latin typeface="Arial" panose="020B0604020202020204" pitchFamily="34" charset="0"/>
                <a:cs typeface="Arial" panose="020B0604020202020204" pitchFamily="34" charset="0"/>
              </a:rPr>
            </a:br>
            <a:endParaRPr lang="en-US">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5) New Orleans &amp; Company on the Road</a:t>
            </a:r>
          </a:p>
          <a:p>
            <a:pPr marL="800100" lvl="1" indent="-342900">
              <a:buFont typeface="Arial" panose="020B0604020202020204" pitchFamily="34" charset="0"/>
              <a:buChar char="•"/>
            </a:pPr>
            <a:r>
              <a:rPr lang="en-US">
                <a:latin typeface="Arial" panose="020B0604020202020204" pitchFamily="34" charset="0"/>
                <a:cs typeface="Arial" panose="020B0604020202020204" pitchFamily="34" charset="0"/>
              </a:rPr>
              <a:t>PCMA/DI/IAEE Week</a:t>
            </a:r>
          </a:p>
          <a:p>
            <a:pPr marL="800100" lvl="1" indent="-342900">
              <a:buFont typeface="Arial" panose="020B0604020202020204" pitchFamily="34" charset="0"/>
              <a:buChar char="•"/>
            </a:pPr>
            <a:r>
              <a:rPr lang="en-US">
                <a:latin typeface="Arial" panose="020B0604020202020204" pitchFamily="34" charset="0"/>
                <a:cs typeface="Arial" panose="020B0604020202020204" pitchFamily="34" charset="0"/>
              </a:rPr>
              <a:t>April/May Trips</a:t>
            </a:r>
          </a:p>
          <a:p>
            <a:pPr marL="800100" lvl="1" indent="-342900">
              <a:buFont typeface="Arial" panose="020B0604020202020204" pitchFamily="34" charset="0"/>
              <a:buChar char="•"/>
            </a:pPr>
            <a:r>
              <a:rPr lang="en-US">
                <a:latin typeface="Arial" panose="020B0604020202020204" pitchFamily="34" charset="0"/>
                <a:cs typeface="Arial" panose="020B0604020202020204" pitchFamily="34" charset="0"/>
              </a:rPr>
              <a:t>Additional Buy-In Opportunities</a:t>
            </a:r>
          </a:p>
        </p:txBody>
      </p:sp>
      <p:cxnSp>
        <p:nvCxnSpPr>
          <p:cNvPr id="5" name="Straight Connector 4">
            <a:extLst>
              <a:ext uri="{FF2B5EF4-FFF2-40B4-BE49-F238E27FC236}">
                <a16:creationId xmlns:a16="http://schemas.microsoft.com/office/drawing/2014/main" id="{3BD807D3-78A4-4900-891D-E2B560C0B87B}"/>
              </a:ext>
            </a:extLst>
          </p:cNvPr>
          <p:cNvCxnSpPr>
            <a:cxnSpLocks/>
          </p:cNvCxnSpPr>
          <p:nvPr/>
        </p:nvCxnSpPr>
        <p:spPr>
          <a:xfrm>
            <a:off x="-2753" y="929135"/>
            <a:ext cx="12194753" cy="0"/>
          </a:xfrm>
          <a:prstGeom prst="line">
            <a:avLst/>
          </a:prstGeom>
          <a:ln w="57150">
            <a:solidFill>
              <a:srgbClr val="5A7C61"/>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brass, music, person&#10;&#10;Description automatically generated">
            <a:extLst>
              <a:ext uri="{FF2B5EF4-FFF2-40B4-BE49-F238E27FC236}">
                <a16:creationId xmlns:a16="http://schemas.microsoft.com/office/drawing/2014/main" id="{BF011971-8173-43B7-BED3-464EB135BE22}"/>
              </a:ext>
            </a:extLst>
          </p:cNvPr>
          <p:cNvPicPr>
            <a:picLocks noChangeAspect="1"/>
          </p:cNvPicPr>
          <p:nvPr/>
        </p:nvPicPr>
        <p:blipFill rotWithShape="1">
          <a:blip r:embed="rId3"/>
          <a:srcRect l="14987" r="12573"/>
          <a:stretch/>
        </p:blipFill>
        <p:spPr>
          <a:xfrm>
            <a:off x="8062453" y="904533"/>
            <a:ext cx="4129546" cy="5947476"/>
          </a:xfrm>
          <a:prstGeom prst="rect">
            <a:avLst/>
          </a:prstGeom>
        </p:spPr>
      </p:pic>
    </p:spTree>
    <p:extLst>
      <p:ext uri="{BB962C8B-B14F-4D97-AF65-F5344CB8AC3E}">
        <p14:creationId xmlns:p14="http://schemas.microsoft.com/office/powerpoint/2010/main" val="29301760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223AD7-4396-4568-82D7-991105DA637C}"/>
              </a:ext>
            </a:extLst>
          </p:cNvPr>
          <p:cNvSpPr txBox="1"/>
          <p:nvPr/>
        </p:nvSpPr>
        <p:spPr>
          <a:xfrm>
            <a:off x="615287" y="123467"/>
            <a:ext cx="10961425" cy="707886"/>
          </a:xfrm>
          <a:prstGeom prst="rect">
            <a:avLst/>
          </a:prstGeom>
          <a:noFill/>
        </p:spPr>
        <p:txBody>
          <a:bodyPr wrap="square" rtlCol="0" anchor="t">
            <a:spAutoFit/>
          </a:bodyPr>
          <a:lstStyle/>
          <a:p>
            <a:r>
              <a:rPr lang="en-US" sz="4000" b="1">
                <a:solidFill>
                  <a:srgbClr val="5A7C61"/>
                </a:solidFill>
                <a:latin typeface="Arial"/>
                <a:cs typeface="Arial"/>
              </a:rPr>
              <a:t>Group PR, Marketing &amp; Attendance Building</a:t>
            </a:r>
          </a:p>
        </p:txBody>
      </p:sp>
      <p:cxnSp>
        <p:nvCxnSpPr>
          <p:cNvPr id="4" name="Straight Connector 3">
            <a:extLst>
              <a:ext uri="{FF2B5EF4-FFF2-40B4-BE49-F238E27FC236}">
                <a16:creationId xmlns:a16="http://schemas.microsoft.com/office/drawing/2014/main" id="{F8D599FF-A673-44A6-BF95-681945A69E8B}"/>
              </a:ext>
            </a:extLst>
          </p:cNvPr>
          <p:cNvCxnSpPr>
            <a:cxnSpLocks/>
          </p:cNvCxnSpPr>
          <p:nvPr/>
        </p:nvCxnSpPr>
        <p:spPr>
          <a:xfrm flipH="1">
            <a:off x="757" y="899424"/>
            <a:ext cx="11509830" cy="0"/>
          </a:xfrm>
          <a:prstGeom prst="line">
            <a:avLst/>
          </a:prstGeom>
          <a:ln w="28575">
            <a:solidFill>
              <a:srgbClr val="5A7C6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850B9E6-B136-4C29-A108-08E1A614694A}"/>
              </a:ext>
            </a:extLst>
          </p:cNvPr>
          <p:cNvSpPr/>
          <p:nvPr/>
        </p:nvSpPr>
        <p:spPr>
          <a:xfrm>
            <a:off x="1" y="0"/>
            <a:ext cx="586596"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ECDD478-8EBD-44CD-84B8-56A15AC5555E}"/>
              </a:ext>
            </a:extLst>
          </p:cNvPr>
          <p:cNvPicPr>
            <a:picLocks noChangeAspect="1"/>
          </p:cNvPicPr>
          <p:nvPr/>
        </p:nvPicPr>
        <p:blipFill>
          <a:blip r:embed="rId2"/>
          <a:stretch>
            <a:fillRect/>
          </a:stretch>
        </p:blipFill>
        <p:spPr>
          <a:xfrm>
            <a:off x="3087353" y="5245104"/>
            <a:ext cx="6017291" cy="1557644"/>
          </a:xfrm>
          <a:prstGeom prst="rect">
            <a:avLst/>
          </a:prstGeom>
        </p:spPr>
      </p:pic>
      <p:pic>
        <p:nvPicPr>
          <p:cNvPr id="9" name="Picture 8">
            <a:extLst>
              <a:ext uri="{FF2B5EF4-FFF2-40B4-BE49-F238E27FC236}">
                <a16:creationId xmlns:a16="http://schemas.microsoft.com/office/drawing/2014/main" id="{794803FC-25FE-4E9A-A7BB-A4A55D745418}"/>
              </a:ext>
            </a:extLst>
          </p:cNvPr>
          <p:cNvPicPr>
            <a:picLocks noChangeAspect="1"/>
          </p:cNvPicPr>
          <p:nvPr/>
        </p:nvPicPr>
        <p:blipFill>
          <a:blip r:embed="rId3"/>
          <a:stretch>
            <a:fillRect/>
          </a:stretch>
        </p:blipFill>
        <p:spPr>
          <a:xfrm>
            <a:off x="6423078" y="967496"/>
            <a:ext cx="2114292" cy="4209537"/>
          </a:xfrm>
          <a:prstGeom prst="rect">
            <a:avLst/>
          </a:prstGeom>
        </p:spPr>
      </p:pic>
      <p:pic>
        <p:nvPicPr>
          <p:cNvPr id="11" name="Picture 10">
            <a:extLst>
              <a:ext uri="{FF2B5EF4-FFF2-40B4-BE49-F238E27FC236}">
                <a16:creationId xmlns:a16="http://schemas.microsoft.com/office/drawing/2014/main" id="{78F99BAE-BBCD-4252-B0F7-5770E2E8DA78}"/>
              </a:ext>
            </a:extLst>
          </p:cNvPr>
          <p:cNvPicPr>
            <a:picLocks noChangeAspect="1"/>
          </p:cNvPicPr>
          <p:nvPr/>
        </p:nvPicPr>
        <p:blipFill>
          <a:blip r:embed="rId4"/>
          <a:stretch>
            <a:fillRect/>
          </a:stretch>
        </p:blipFill>
        <p:spPr>
          <a:xfrm>
            <a:off x="3661189" y="967496"/>
            <a:ext cx="2107735" cy="4228168"/>
          </a:xfrm>
          <a:prstGeom prst="rect">
            <a:avLst/>
          </a:prstGeom>
        </p:spPr>
      </p:pic>
    </p:spTree>
    <p:extLst>
      <p:ext uri="{BB962C8B-B14F-4D97-AF65-F5344CB8AC3E}">
        <p14:creationId xmlns:p14="http://schemas.microsoft.com/office/powerpoint/2010/main" val="843484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DBA3AF-7E47-44C0-9F8B-81F993690B04}"/>
              </a:ext>
            </a:extLst>
          </p:cNvPr>
          <p:cNvSpPr/>
          <p:nvPr/>
        </p:nvSpPr>
        <p:spPr>
          <a:xfrm>
            <a:off x="1" y="0"/>
            <a:ext cx="586596"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4E0B4C0-5EF4-4384-9979-455948FD3486}"/>
              </a:ext>
            </a:extLst>
          </p:cNvPr>
          <p:cNvGrpSpPr/>
          <p:nvPr/>
        </p:nvGrpSpPr>
        <p:grpSpPr>
          <a:xfrm>
            <a:off x="3799077" y="2060257"/>
            <a:ext cx="4593844" cy="2737485"/>
            <a:chOff x="1276572" y="2290634"/>
            <a:chExt cx="1123847" cy="682255"/>
          </a:xfrm>
          <a:solidFill>
            <a:srgbClr val="5A7C61"/>
          </a:solidFill>
        </p:grpSpPr>
        <p:sp>
          <p:nvSpPr>
            <p:cNvPr id="18" name="Rectangle: Rounded Corners 17">
              <a:extLst>
                <a:ext uri="{FF2B5EF4-FFF2-40B4-BE49-F238E27FC236}">
                  <a16:creationId xmlns:a16="http://schemas.microsoft.com/office/drawing/2014/main" id="{A4CD746B-D31B-44AE-8EDE-EF76FBA9C273}"/>
                </a:ext>
              </a:extLst>
            </p:cNvPr>
            <p:cNvSpPr/>
            <p:nvPr/>
          </p:nvSpPr>
          <p:spPr>
            <a:xfrm>
              <a:off x="1276572" y="2290634"/>
              <a:ext cx="1123847" cy="682255"/>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Rectangle: Rounded Corners 4">
              <a:extLst>
                <a:ext uri="{FF2B5EF4-FFF2-40B4-BE49-F238E27FC236}">
                  <a16:creationId xmlns:a16="http://schemas.microsoft.com/office/drawing/2014/main" id="{0D3C7A6C-714E-4605-803F-37523F69E718}"/>
                </a:ext>
              </a:extLst>
            </p:cNvPr>
            <p:cNvSpPr txBox="1">
              <a:spLocks noChangeAspect="1"/>
            </p:cNvSpPr>
            <p:nvPr/>
          </p:nvSpPr>
          <p:spPr>
            <a:xfrm>
              <a:off x="1296555" y="2310617"/>
              <a:ext cx="1083881" cy="6422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r>
                <a:rPr lang="en-US" sz="6000">
                  <a:latin typeface="Arial"/>
                  <a:cs typeface="Arial"/>
                </a:rPr>
                <a:t>Welcome Program</a:t>
              </a:r>
            </a:p>
          </p:txBody>
        </p:sp>
      </p:grpSp>
      <p:pic>
        <p:nvPicPr>
          <p:cNvPr id="8" name="Picture 7" descr="Shape&#10;&#10;Description automatically generated with medium confidence">
            <a:extLst>
              <a:ext uri="{FF2B5EF4-FFF2-40B4-BE49-F238E27FC236}">
                <a16:creationId xmlns:a16="http://schemas.microsoft.com/office/drawing/2014/main" id="{7C18D911-60A6-44A4-81F8-0026A0C5D6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3747" y="194314"/>
            <a:ext cx="5084505" cy="841321"/>
          </a:xfrm>
          <a:prstGeom prst="rect">
            <a:avLst/>
          </a:prstGeom>
        </p:spPr>
      </p:pic>
    </p:spTree>
    <p:extLst>
      <p:ext uri="{BB962C8B-B14F-4D97-AF65-F5344CB8AC3E}">
        <p14:creationId xmlns:p14="http://schemas.microsoft.com/office/powerpoint/2010/main" val="2385840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25"/>
        <p:cNvGrpSpPr/>
        <p:nvPr/>
      </p:nvGrpSpPr>
      <p:grpSpPr>
        <a:xfrm>
          <a:off x="0" y="0"/>
          <a:ext cx="0" cy="0"/>
          <a:chOff x="0" y="0"/>
          <a:chExt cx="0" cy="0"/>
        </a:xfrm>
      </p:grpSpPr>
      <p:sp>
        <p:nvSpPr>
          <p:cNvPr id="527" name="Google Shape;527;p54"/>
          <p:cNvSpPr txBox="1"/>
          <p:nvPr/>
        </p:nvSpPr>
        <p:spPr>
          <a:xfrm rot="5400000">
            <a:off x="11600667" y="3283800"/>
            <a:ext cx="609600" cy="60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533">
                <a:solidFill>
                  <a:srgbClr val="FFFFFF"/>
                </a:solidFill>
                <a:latin typeface="Proxima Nova"/>
                <a:ea typeface="Proxima Nova"/>
                <a:cs typeface="Proxima Nova"/>
                <a:sym typeface="Proxima Nova"/>
              </a:rPr>
              <a:t>P </a:t>
            </a:r>
            <a:fld id="{00000000-1234-1234-1234-123412341234}" type="slidenum">
              <a:rPr lang="en" sz="533">
                <a:solidFill>
                  <a:srgbClr val="FFFFFF"/>
                </a:solidFill>
                <a:latin typeface="Proxima Nova"/>
                <a:ea typeface="Proxima Nova"/>
                <a:cs typeface="Proxima Nova"/>
                <a:sym typeface="Proxima Nova"/>
              </a:rPr>
              <a:pPr marL="0" lvl="0" indent="0" algn="ctr" rtl="0">
                <a:spcBef>
                  <a:spcPts val="0"/>
                </a:spcBef>
                <a:spcAft>
                  <a:spcPts val="0"/>
                </a:spcAft>
                <a:buNone/>
              </a:pPr>
              <a:t>32</a:t>
            </a:fld>
            <a:endParaRPr sz="533">
              <a:solidFill>
                <a:srgbClr val="FFFFFF"/>
              </a:solidFill>
              <a:latin typeface="Proxima Nova"/>
              <a:ea typeface="Proxima Nova"/>
              <a:cs typeface="Proxima Nova"/>
              <a:sym typeface="Proxima Nova"/>
            </a:endParaRPr>
          </a:p>
        </p:txBody>
      </p:sp>
      <p:sp>
        <p:nvSpPr>
          <p:cNvPr id="528" name="Google Shape;528;p54"/>
          <p:cNvSpPr txBox="1"/>
          <p:nvPr/>
        </p:nvSpPr>
        <p:spPr>
          <a:xfrm>
            <a:off x="5596800" y="6235600"/>
            <a:ext cx="1142800" cy="622400"/>
          </a:xfrm>
          <a:prstGeom prst="rect">
            <a:avLst/>
          </a:prstGeom>
          <a:noFill/>
          <a:ln>
            <a:noFill/>
          </a:ln>
        </p:spPr>
        <p:txBody>
          <a:bodyPr spcFirstLastPara="1" wrap="square" lIns="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533">
                <a:solidFill>
                  <a:srgbClr val="FFFFFF"/>
                </a:solidFill>
                <a:latin typeface="Proxima Nova"/>
                <a:ea typeface="Proxima Nova"/>
                <a:cs typeface="Proxima Nova"/>
                <a:sym typeface="Proxima Nova"/>
              </a:rPr>
              <a:t>360i</a:t>
            </a:r>
            <a:endParaRPr sz="533">
              <a:solidFill>
                <a:srgbClr val="FFFFFF"/>
              </a:solidFill>
              <a:latin typeface="Proxima Nova"/>
              <a:ea typeface="Proxima Nova"/>
              <a:cs typeface="Proxima Nova"/>
              <a:sym typeface="Proxima Nova"/>
            </a:endParaRPr>
          </a:p>
        </p:txBody>
      </p:sp>
      <p:pic>
        <p:nvPicPr>
          <p:cNvPr id="531" name="Google Shape;531;p54"/>
          <p:cNvPicPr preferRelativeResize="0">
            <a:picLocks noChangeAspect="1"/>
          </p:cNvPicPr>
          <p:nvPr/>
        </p:nvPicPr>
        <p:blipFill rotWithShape="1">
          <a:blip r:embed="rId3">
            <a:alphaModFix/>
          </a:blip>
          <a:srcRect l="1334" t="765" r="1685" b="40206"/>
          <a:stretch/>
        </p:blipFill>
        <p:spPr>
          <a:xfrm>
            <a:off x="786582" y="1386348"/>
            <a:ext cx="5289754" cy="4572228"/>
          </a:xfrm>
          <a:prstGeom prst="rect">
            <a:avLst/>
          </a:prstGeom>
          <a:noFill/>
          <a:ln>
            <a:noFill/>
          </a:ln>
        </p:spPr>
      </p:pic>
      <p:cxnSp>
        <p:nvCxnSpPr>
          <p:cNvPr id="9" name="Straight Connector 8">
            <a:extLst>
              <a:ext uri="{FF2B5EF4-FFF2-40B4-BE49-F238E27FC236}">
                <a16:creationId xmlns:a16="http://schemas.microsoft.com/office/drawing/2014/main" id="{3E0298FE-E617-46AB-B309-743221BE5DF9}"/>
              </a:ext>
            </a:extLst>
          </p:cNvPr>
          <p:cNvCxnSpPr>
            <a:cxnSpLocks/>
          </p:cNvCxnSpPr>
          <p:nvPr/>
        </p:nvCxnSpPr>
        <p:spPr>
          <a:xfrm flipH="1">
            <a:off x="757" y="899424"/>
            <a:ext cx="11509830" cy="0"/>
          </a:xfrm>
          <a:prstGeom prst="line">
            <a:avLst/>
          </a:prstGeom>
          <a:ln w="28575">
            <a:solidFill>
              <a:srgbClr val="5A7C6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E32DD52-EC85-4D2F-A0B7-1D2C033A02E8}"/>
              </a:ext>
            </a:extLst>
          </p:cNvPr>
          <p:cNvSpPr txBox="1"/>
          <p:nvPr/>
        </p:nvSpPr>
        <p:spPr>
          <a:xfrm>
            <a:off x="615287" y="123467"/>
            <a:ext cx="10961425" cy="707886"/>
          </a:xfrm>
          <a:prstGeom prst="rect">
            <a:avLst/>
          </a:prstGeom>
          <a:noFill/>
        </p:spPr>
        <p:txBody>
          <a:bodyPr wrap="square" rtlCol="0" anchor="t">
            <a:spAutoFit/>
          </a:bodyPr>
          <a:lstStyle/>
          <a:p>
            <a:r>
              <a:rPr lang="en-US" sz="4000" b="1">
                <a:solidFill>
                  <a:srgbClr val="5A7C61"/>
                </a:solidFill>
                <a:latin typeface="Arial"/>
                <a:cs typeface="Arial"/>
              </a:rPr>
              <a:t>Airport Welcome Graphics</a:t>
            </a:r>
          </a:p>
        </p:txBody>
      </p:sp>
      <p:sp>
        <p:nvSpPr>
          <p:cNvPr id="11" name="Rectangle 10">
            <a:extLst>
              <a:ext uri="{FF2B5EF4-FFF2-40B4-BE49-F238E27FC236}">
                <a16:creationId xmlns:a16="http://schemas.microsoft.com/office/drawing/2014/main" id="{0208C5A0-6E74-4A86-8E28-5E3D19087356}"/>
              </a:ext>
            </a:extLst>
          </p:cNvPr>
          <p:cNvSpPr/>
          <p:nvPr/>
        </p:nvSpPr>
        <p:spPr>
          <a:xfrm>
            <a:off x="1" y="0"/>
            <a:ext cx="586596"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oogle Shape;531;p54">
            <a:extLst>
              <a:ext uri="{FF2B5EF4-FFF2-40B4-BE49-F238E27FC236}">
                <a16:creationId xmlns:a16="http://schemas.microsoft.com/office/drawing/2014/main" id="{F0FEBC9F-AE96-4B1E-AC7B-3B948BB822D9}"/>
              </a:ext>
            </a:extLst>
          </p:cNvPr>
          <p:cNvPicPr preferRelativeResize="0">
            <a:picLocks noChangeAspect="1"/>
          </p:cNvPicPr>
          <p:nvPr/>
        </p:nvPicPr>
        <p:blipFill rotWithShape="1">
          <a:blip r:embed="rId3">
            <a:alphaModFix/>
          </a:blip>
          <a:srcRect l="1337" t="59827" r="1593" b="839"/>
          <a:stretch/>
        </p:blipFill>
        <p:spPr>
          <a:xfrm>
            <a:off x="6371303" y="2005781"/>
            <a:ext cx="5604387" cy="3224980"/>
          </a:xfrm>
          <a:prstGeom prst="rect">
            <a:avLst/>
          </a:prstGeom>
          <a:noFill/>
          <a:ln>
            <a:noFill/>
          </a:ln>
        </p:spPr>
      </p:pic>
    </p:spTree>
    <p:extLst>
      <p:ext uri="{BB962C8B-B14F-4D97-AF65-F5344CB8AC3E}">
        <p14:creationId xmlns:p14="http://schemas.microsoft.com/office/powerpoint/2010/main" val="16790396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with medium confidence">
            <a:extLst>
              <a:ext uri="{FF2B5EF4-FFF2-40B4-BE49-F238E27FC236}">
                <a16:creationId xmlns:a16="http://schemas.microsoft.com/office/drawing/2014/main" id="{DCFD32FB-E752-475C-925C-DBE4B6C06BC3}"/>
              </a:ext>
            </a:extLst>
          </p:cNvPr>
          <p:cNvPicPr>
            <a:picLocks noChangeAspect="1"/>
          </p:cNvPicPr>
          <p:nvPr/>
        </p:nvPicPr>
        <p:blipFill>
          <a:blip r:embed="rId3"/>
          <a:stretch>
            <a:fillRect/>
          </a:stretch>
        </p:blipFill>
        <p:spPr>
          <a:xfrm>
            <a:off x="9555140" y="5535283"/>
            <a:ext cx="2392681" cy="1129271"/>
          </a:xfrm>
          <a:prstGeom prst="rect">
            <a:avLst/>
          </a:prstGeom>
        </p:spPr>
      </p:pic>
      <p:pic>
        <p:nvPicPr>
          <p:cNvPr id="10" name="Picture 9">
            <a:extLst>
              <a:ext uri="{FF2B5EF4-FFF2-40B4-BE49-F238E27FC236}">
                <a16:creationId xmlns:a16="http://schemas.microsoft.com/office/drawing/2014/main" id="{F666CC09-E744-4A4C-A259-51B02BB7A985}"/>
              </a:ext>
            </a:extLst>
          </p:cNvPr>
          <p:cNvPicPr>
            <a:picLocks noChangeAspect="1"/>
          </p:cNvPicPr>
          <p:nvPr/>
        </p:nvPicPr>
        <p:blipFill>
          <a:blip r:embed="rId4"/>
          <a:stretch>
            <a:fillRect/>
          </a:stretch>
        </p:blipFill>
        <p:spPr>
          <a:xfrm>
            <a:off x="5797424" y="6035707"/>
            <a:ext cx="3594329" cy="374143"/>
          </a:xfrm>
          <a:prstGeom prst="rect">
            <a:avLst/>
          </a:prstGeom>
        </p:spPr>
      </p:pic>
      <p:pic>
        <p:nvPicPr>
          <p:cNvPr id="3" name="Picture 2">
            <a:extLst>
              <a:ext uri="{FF2B5EF4-FFF2-40B4-BE49-F238E27FC236}">
                <a16:creationId xmlns:a16="http://schemas.microsoft.com/office/drawing/2014/main" id="{7D6DEE15-FF34-45E5-AF3F-8D638A7F57F1}"/>
              </a:ext>
            </a:extLst>
          </p:cNvPr>
          <p:cNvPicPr>
            <a:picLocks noChangeAspect="1"/>
          </p:cNvPicPr>
          <p:nvPr/>
        </p:nvPicPr>
        <p:blipFill>
          <a:blip r:embed="rId5"/>
          <a:stretch>
            <a:fillRect/>
          </a:stretch>
        </p:blipFill>
        <p:spPr>
          <a:xfrm>
            <a:off x="5821173" y="-9832"/>
            <a:ext cx="4991896" cy="6867832"/>
          </a:xfrm>
          <a:prstGeom prst="rect">
            <a:avLst/>
          </a:prstGeom>
        </p:spPr>
      </p:pic>
      <p:sp>
        <p:nvSpPr>
          <p:cNvPr id="12" name="Google Shape;526;p54">
            <a:extLst>
              <a:ext uri="{FF2B5EF4-FFF2-40B4-BE49-F238E27FC236}">
                <a16:creationId xmlns:a16="http://schemas.microsoft.com/office/drawing/2014/main" id="{08144D79-A8BE-47D1-B076-31CD7230FA66}"/>
              </a:ext>
            </a:extLst>
          </p:cNvPr>
          <p:cNvSpPr txBox="1"/>
          <p:nvPr/>
        </p:nvSpPr>
        <p:spPr>
          <a:xfrm>
            <a:off x="905715" y="2040890"/>
            <a:ext cx="4384573" cy="276638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4000" b="1">
                <a:solidFill>
                  <a:srgbClr val="5A7C61"/>
                </a:solidFill>
                <a:latin typeface="Arial" panose="020B0604020202020204" pitchFamily="34" charset="0"/>
                <a:ea typeface="Playfair Display"/>
                <a:cs typeface="Arial" panose="020B0604020202020204" pitchFamily="34" charset="0"/>
                <a:sym typeface="Playfair Display"/>
              </a:rPr>
              <a:t>Built to Host Local Hospitality Community Launch</a:t>
            </a:r>
            <a:endParaRPr lang="en-US" sz="3600" i="1">
              <a:solidFill>
                <a:srgbClr val="FFFFFF"/>
              </a:solidFill>
              <a:latin typeface="Arial" panose="020B0604020202020204" pitchFamily="34" charset="0"/>
              <a:ea typeface="Playfair Display"/>
              <a:cs typeface="Arial" panose="020B0604020202020204" pitchFamily="34" charset="0"/>
              <a:sym typeface="Playfair Display"/>
            </a:endParaRPr>
          </a:p>
        </p:txBody>
      </p:sp>
      <p:sp>
        <p:nvSpPr>
          <p:cNvPr id="13" name="Rectangle 12">
            <a:extLst>
              <a:ext uri="{FF2B5EF4-FFF2-40B4-BE49-F238E27FC236}">
                <a16:creationId xmlns:a16="http://schemas.microsoft.com/office/drawing/2014/main" id="{647FBB82-8415-47B3-A51D-470BF7D52B1E}"/>
              </a:ext>
            </a:extLst>
          </p:cNvPr>
          <p:cNvSpPr/>
          <p:nvPr/>
        </p:nvSpPr>
        <p:spPr>
          <a:xfrm>
            <a:off x="1" y="0"/>
            <a:ext cx="586596"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5675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DBA3AF-7E47-44C0-9F8B-81F993690B04}"/>
              </a:ext>
            </a:extLst>
          </p:cNvPr>
          <p:cNvSpPr/>
          <p:nvPr/>
        </p:nvSpPr>
        <p:spPr>
          <a:xfrm>
            <a:off x="1" y="0"/>
            <a:ext cx="586596"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FE30C24-0D9C-4EB6-8340-3A74C31D925F}"/>
              </a:ext>
            </a:extLst>
          </p:cNvPr>
          <p:cNvSpPr txBox="1"/>
          <p:nvPr/>
        </p:nvSpPr>
        <p:spPr>
          <a:xfrm>
            <a:off x="707923" y="108155"/>
            <a:ext cx="11100619" cy="707886"/>
          </a:xfrm>
          <a:prstGeom prst="rect">
            <a:avLst/>
          </a:prstGeom>
          <a:noFill/>
        </p:spPr>
        <p:txBody>
          <a:bodyPr wrap="square" rtlCol="0">
            <a:spAutoFit/>
          </a:bodyPr>
          <a:lstStyle/>
          <a:p>
            <a:r>
              <a:rPr lang="en-US" sz="4000" b="1">
                <a:solidFill>
                  <a:srgbClr val="5A7C61"/>
                </a:solidFill>
              </a:rPr>
              <a:t>Agenda Items 3 &amp; 4</a:t>
            </a:r>
          </a:p>
        </p:txBody>
      </p:sp>
      <p:sp>
        <p:nvSpPr>
          <p:cNvPr id="3" name="TextBox 2">
            <a:extLst>
              <a:ext uri="{FF2B5EF4-FFF2-40B4-BE49-F238E27FC236}">
                <a16:creationId xmlns:a16="http://schemas.microsoft.com/office/drawing/2014/main" id="{1C1DD4F0-38D9-402C-A0E6-F7FD2953E4DD}"/>
              </a:ext>
            </a:extLst>
          </p:cNvPr>
          <p:cNvSpPr txBox="1"/>
          <p:nvPr/>
        </p:nvSpPr>
        <p:spPr>
          <a:xfrm>
            <a:off x="694752" y="1312750"/>
            <a:ext cx="7259545" cy="5324535"/>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Business Acquisition Strategies Overview – </a:t>
            </a:r>
          </a:p>
          <a:p>
            <a:r>
              <a:rPr lang="en-US" sz="2400" b="1">
                <a:latin typeface="Arial" panose="020B0604020202020204" pitchFamily="34" charset="0"/>
                <a:cs typeface="Arial" panose="020B0604020202020204" pitchFamily="34" charset="0"/>
              </a:rPr>
              <a:t>Stephanie Turner</a:t>
            </a:r>
          </a:p>
          <a:p>
            <a:pPr marL="800100" lvl="1" indent="-342900">
              <a:buFont typeface="Arial" panose="020B0604020202020204" pitchFamily="34" charset="0"/>
              <a:buChar char="•"/>
            </a:pPr>
            <a:r>
              <a:rPr lang="en-US" sz="2000">
                <a:latin typeface="Arial" panose="020B0604020202020204" pitchFamily="34" charset="0"/>
                <a:cs typeface="Arial" panose="020B0604020202020204" pitchFamily="34" charset="0"/>
              </a:rPr>
              <a:t>Strategic Account Management (SAM) </a:t>
            </a:r>
          </a:p>
          <a:p>
            <a:pPr marL="800100" lvl="1" indent="-342900">
              <a:buFont typeface="Arial" panose="020B0604020202020204" pitchFamily="34" charset="0"/>
              <a:buChar char="•"/>
            </a:pPr>
            <a:r>
              <a:rPr lang="en-US" sz="2000">
                <a:latin typeface="Arial" panose="020B0604020202020204" pitchFamily="34" charset="0"/>
                <a:cs typeface="Arial" panose="020B0604020202020204" pitchFamily="34" charset="0"/>
              </a:rPr>
              <a:t>Association &amp; Corporate master list strategies</a:t>
            </a:r>
          </a:p>
          <a:p>
            <a:pPr marL="800100"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Vertical segment plans</a:t>
            </a:r>
          </a:p>
          <a:p>
            <a:pPr marL="1257300" lvl="2" indent="-342900">
              <a:buFont typeface="Arial" panose="020B0604020202020204" pitchFamily="34" charset="0"/>
              <a:buChar char="•"/>
            </a:pPr>
            <a:r>
              <a:rPr lang="en-US" sz="2000">
                <a:latin typeface="Arial" panose="020B0604020202020204" pitchFamily="34" charset="0"/>
                <a:cs typeface="Arial" panose="020B0604020202020204" pitchFamily="34" charset="0"/>
              </a:rPr>
              <a:t>Build sales funnel</a:t>
            </a:r>
            <a:endParaRPr lang="en-US" sz="2000" dirty="0">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r>
              <a:rPr lang="en-US" sz="2000">
                <a:latin typeface="Arial" panose="020B0604020202020204" pitchFamily="34" charset="0"/>
                <a:cs typeface="Arial" panose="020B0604020202020204" pitchFamily="34" charset="0"/>
              </a:rPr>
              <a:t>Increase opportunities at bat</a:t>
            </a:r>
            <a:endParaRPr lang="en-US" sz="2000" dirty="0">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r>
              <a:rPr lang="en-US" sz="2000">
                <a:latin typeface="Arial" panose="020B0604020202020204" pitchFamily="34" charset="0"/>
                <a:cs typeface="Arial" panose="020B0604020202020204" pitchFamily="34" charset="0"/>
              </a:rPr>
              <a:t>Craft customized proposals designed to win the business</a:t>
            </a:r>
            <a:endParaRPr lang="en-US" sz="2000" dirty="0">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r>
              <a:rPr lang="en-US" sz="2000">
                <a:latin typeface="Arial" panose="020B0604020202020204" pitchFamily="34" charset="0"/>
                <a:cs typeface="Arial" panose="020B0604020202020204" pitchFamily="34" charset="0"/>
              </a:rPr>
              <a:t>Compete at the grass roots level </a:t>
            </a:r>
            <a:br>
              <a:rPr lang="en-US" sz="2400">
                <a:latin typeface="Arial" panose="020B0604020202020204" pitchFamily="34" charset="0"/>
                <a:cs typeface="Arial" panose="020B0604020202020204" pitchFamily="34" charset="0"/>
              </a:rPr>
            </a:br>
            <a:br>
              <a:rPr lang="en-US" sz="240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r>
              <a:rPr lang="en-US" sz="2400" b="1">
                <a:latin typeface="Arial" panose="020B0604020202020204" pitchFamily="34" charset="0"/>
                <a:cs typeface="Arial" panose="020B0604020202020204" pitchFamily="34" charset="0"/>
              </a:rPr>
              <a:t>Account Discussion &amp; Updates – </a:t>
            </a:r>
            <a:br>
              <a:rPr lang="en-US" sz="2400" b="1">
                <a:latin typeface="Arial" panose="020B0604020202020204" pitchFamily="34" charset="0"/>
                <a:cs typeface="Arial" panose="020B0604020202020204" pitchFamily="34" charset="0"/>
              </a:rPr>
            </a:br>
            <a:r>
              <a:rPr lang="en-US" sz="2400" b="1">
                <a:latin typeface="Arial" panose="020B0604020202020204" pitchFamily="34" charset="0"/>
                <a:cs typeface="Arial" panose="020B0604020202020204" pitchFamily="34" charset="0"/>
              </a:rPr>
              <a:t>Sallee Pavlovich &amp; Donna Glover </a:t>
            </a:r>
          </a:p>
          <a:p>
            <a:pPr marL="800100" lvl="1" indent="-342900">
              <a:buFont typeface="Arial" panose="020B0604020202020204" pitchFamily="34" charset="0"/>
              <a:buChar char="•"/>
            </a:pPr>
            <a:r>
              <a:rPr lang="en-US" sz="2000">
                <a:latin typeface="Arial" panose="020B0604020202020204" pitchFamily="34" charset="0"/>
                <a:cs typeface="Arial" panose="020B0604020202020204" pitchFamily="34" charset="0"/>
              </a:rPr>
              <a:t>Account specific conversations </a:t>
            </a:r>
          </a:p>
          <a:p>
            <a:pPr marL="800100" lvl="1" indent="-342900">
              <a:buFont typeface="Arial" panose="020B0604020202020204" pitchFamily="34" charset="0"/>
              <a:buChar char="•"/>
            </a:pPr>
            <a:r>
              <a:rPr lang="en-US" sz="2000">
                <a:latin typeface="Arial" panose="020B0604020202020204" pitchFamily="34" charset="0"/>
                <a:cs typeface="Arial" panose="020B0604020202020204" pitchFamily="34" charset="0"/>
              </a:rPr>
              <a:t>Account updates </a:t>
            </a:r>
          </a:p>
        </p:txBody>
      </p:sp>
      <p:cxnSp>
        <p:nvCxnSpPr>
          <p:cNvPr id="5" name="Straight Connector 4">
            <a:extLst>
              <a:ext uri="{FF2B5EF4-FFF2-40B4-BE49-F238E27FC236}">
                <a16:creationId xmlns:a16="http://schemas.microsoft.com/office/drawing/2014/main" id="{3BD807D3-78A4-4900-891D-E2B560C0B87B}"/>
              </a:ext>
            </a:extLst>
          </p:cNvPr>
          <p:cNvCxnSpPr>
            <a:cxnSpLocks/>
          </p:cNvCxnSpPr>
          <p:nvPr/>
        </p:nvCxnSpPr>
        <p:spPr>
          <a:xfrm>
            <a:off x="-2753" y="929135"/>
            <a:ext cx="12194753" cy="0"/>
          </a:xfrm>
          <a:prstGeom prst="line">
            <a:avLst/>
          </a:prstGeom>
          <a:ln w="57150">
            <a:solidFill>
              <a:srgbClr val="5A7C61"/>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brass, music, person&#10;&#10;Description automatically generated">
            <a:extLst>
              <a:ext uri="{FF2B5EF4-FFF2-40B4-BE49-F238E27FC236}">
                <a16:creationId xmlns:a16="http://schemas.microsoft.com/office/drawing/2014/main" id="{BF011971-8173-43B7-BED3-464EB135BE22}"/>
              </a:ext>
            </a:extLst>
          </p:cNvPr>
          <p:cNvPicPr>
            <a:picLocks noChangeAspect="1"/>
          </p:cNvPicPr>
          <p:nvPr/>
        </p:nvPicPr>
        <p:blipFill rotWithShape="1">
          <a:blip r:embed="rId3"/>
          <a:srcRect l="14987" r="12573"/>
          <a:stretch/>
        </p:blipFill>
        <p:spPr>
          <a:xfrm>
            <a:off x="8062453" y="904533"/>
            <a:ext cx="4129546" cy="5947476"/>
          </a:xfrm>
          <a:prstGeom prst="rect">
            <a:avLst/>
          </a:prstGeom>
        </p:spPr>
      </p:pic>
    </p:spTree>
    <p:extLst>
      <p:ext uri="{BB962C8B-B14F-4D97-AF65-F5344CB8AC3E}">
        <p14:creationId xmlns:p14="http://schemas.microsoft.com/office/powerpoint/2010/main" val="3030372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DAC016-5BCD-4FB9-8FE0-3104D398EB40}"/>
              </a:ext>
            </a:extLst>
          </p:cNvPr>
          <p:cNvPicPr>
            <a:picLocks noChangeAspect="1"/>
          </p:cNvPicPr>
          <p:nvPr/>
        </p:nvPicPr>
        <p:blipFill rotWithShape="1">
          <a:blip r:embed="rId3"/>
          <a:srcRect l="55455" t="-1399"/>
          <a:stretch/>
        </p:blipFill>
        <p:spPr>
          <a:xfrm>
            <a:off x="7613666" y="2756952"/>
            <a:ext cx="4378407" cy="3977022"/>
          </a:xfrm>
          <a:prstGeom prst="rect">
            <a:avLst/>
          </a:prstGeom>
          <a:ln w="28575">
            <a:solidFill>
              <a:schemeClr val="tx1"/>
            </a:solidFill>
          </a:ln>
        </p:spPr>
      </p:pic>
      <p:pic>
        <p:nvPicPr>
          <p:cNvPr id="9" name="Picture 8">
            <a:extLst>
              <a:ext uri="{FF2B5EF4-FFF2-40B4-BE49-F238E27FC236}">
                <a16:creationId xmlns:a16="http://schemas.microsoft.com/office/drawing/2014/main" id="{78421CAC-8941-4707-A94E-31463B53D07A}"/>
              </a:ext>
            </a:extLst>
          </p:cNvPr>
          <p:cNvPicPr>
            <a:picLocks noChangeAspect="1"/>
          </p:cNvPicPr>
          <p:nvPr/>
        </p:nvPicPr>
        <p:blipFill rotWithShape="1">
          <a:blip r:embed="rId4"/>
          <a:srcRect r="46047"/>
          <a:stretch/>
        </p:blipFill>
        <p:spPr>
          <a:xfrm>
            <a:off x="3322667" y="1976710"/>
            <a:ext cx="5820739" cy="3977022"/>
          </a:xfrm>
          <a:prstGeom prst="rect">
            <a:avLst/>
          </a:prstGeom>
          <a:ln w="28575">
            <a:solidFill>
              <a:schemeClr val="tx1"/>
            </a:solidFill>
          </a:ln>
        </p:spPr>
      </p:pic>
      <p:pic>
        <p:nvPicPr>
          <p:cNvPr id="14" name="Picture 13">
            <a:extLst>
              <a:ext uri="{FF2B5EF4-FFF2-40B4-BE49-F238E27FC236}">
                <a16:creationId xmlns:a16="http://schemas.microsoft.com/office/drawing/2014/main" id="{FF543C67-5F41-43F5-B010-6B991B1BB37F}"/>
              </a:ext>
            </a:extLst>
          </p:cNvPr>
          <p:cNvPicPr>
            <a:picLocks noChangeAspect="1"/>
          </p:cNvPicPr>
          <p:nvPr/>
        </p:nvPicPr>
        <p:blipFill rotWithShape="1">
          <a:blip r:embed="rId3"/>
          <a:srcRect l="236" t="-1399" r="45051"/>
          <a:stretch/>
        </p:blipFill>
        <p:spPr>
          <a:xfrm>
            <a:off x="702759" y="1185768"/>
            <a:ext cx="4999950" cy="3697650"/>
          </a:xfrm>
          <a:prstGeom prst="rect">
            <a:avLst/>
          </a:prstGeom>
          <a:ln w="28575">
            <a:solidFill>
              <a:schemeClr val="tx1"/>
            </a:solidFill>
          </a:ln>
        </p:spPr>
      </p:pic>
      <p:sp>
        <p:nvSpPr>
          <p:cNvPr id="15" name="Rectangle 14">
            <a:extLst>
              <a:ext uri="{FF2B5EF4-FFF2-40B4-BE49-F238E27FC236}">
                <a16:creationId xmlns:a16="http://schemas.microsoft.com/office/drawing/2014/main" id="{72DBA3AF-7E47-44C0-9F8B-81F993690B04}"/>
              </a:ext>
            </a:extLst>
          </p:cNvPr>
          <p:cNvSpPr/>
          <p:nvPr/>
        </p:nvSpPr>
        <p:spPr>
          <a:xfrm>
            <a:off x="1" y="0"/>
            <a:ext cx="586596"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FE30C24-0D9C-4EB6-8340-3A74C31D925F}"/>
              </a:ext>
            </a:extLst>
          </p:cNvPr>
          <p:cNvSpPr txBox="1"/>
          <p:nvPr/>
        </p:nvSpPr>
        <p:spPr>
          <a:xfrm>
            <a:off x="691997" y="31210"/>
            <a:ext cx="11500002" cy="584775"/>
          </a:xfrm>
          <a:prstGeom prst="rect">
            <a:avLst/>
          </a:prstGeom>
          <a:noFill/>
        </p:spPr>
        <p:txBody>
          <a:bodyPr wrap="square" rtlCol="0">
            <a:spAutoFit/>
          </a:bodyPr>
          <a:lstStyle/>
          <a:p>
            <a:r>
              <a:rPr lang="en-US" sz="3200" b="1">
                <a:solidFill>
                  <a:srgbClr val="5A7C61"/>
                </a:solidFill>
                <a:latin typeface="Arial" panose="020B0604020202020204" pitchFamily="34" charset="0"/>
                <a:cs typeface="Arial" panose="020B0604020202020204" pitchFamily="34" charset="0"/>
              </a:rPr>
              <a:t>New Orleans &amp; Company Business Acquisition Strategies</a:t>
            </a:r>
          </a:p>
        </p:txBody>
      </p:sp>
      <p:sp>
        <p:nvSpPr>
          <p:cNvPr id="16" name="TextBox 15">
            <a:extLst>
              <a:ext uri="{FF2B5EF4-FFF2-40B4-BE49-F238E27FC236}">
                <a16:creationId xmlns:a16="http://schemas.microsoft.com/office/drawing/2014/main" id="{C6176BE5-D5B2-4F4E-8253-68C2A99154AE}"/>
              </a:ext>
            </a:extLst>
          </p:cNvPr>
          <p:cNvSpPr txBox="1"/>
          <p:nvPr/>
        </p:nvSpPr>
        <p:spPr>
          <a:xfrm>
            <a:off x="3660058" y="600992"/>
            <a:ext cx="4871884" cy="461665"/>
          </a:xfrm>
          <a:prstGeom prst="rect">
            <a:avLst/>
          </a:prstGeom>
          <a:noFill/>
        </p:spPr>
        <p:txBody>
          <a:bodyPr wrap="square" rtlCol="0">
            <a:spAutoFit/>
          </a:bodyPr>
          <a:lstStyle/>
          <a:p>
            <a:pPr algn="ctr"/>
            <a:r>
              <a:rPr lang="en-US" sz="2400" b="1">
                <a:solidFill>
                  <a:srgbClr val="5A7C61"/>
                </a:solidFill>
                <a:latin typeface="Arial" panose="020B0604020202020204" pitchFamily="34" charset="0"/>
                <a:cs typeface="Arial" panose="020B0604020202020204" pitchFamily="34" charset="0"/>
              </a:rPr>
              <a:t>Strategic Account Management</a:t>
            </a:r>
          </a:p>
        </p:txBody>
      </p:sp>
      <p:cxnSp>
        <p:nvCxnSpPr>
          <p:cNvPr id="7" name="Straight Connector 6">
            <a:extLst>
              <a:ext uri="{FF2B5EF4-FFF2-40B4-BE49-F238E27FC236}">
                <a16:creationId xmlns:a16="http://schemas.microsoft.com/office/drawing/2014/main" id="{18E55D48-4C9C-471E-AE4C-EDC91BCD7F47}"/>
              </a:ext>
            </a:extLst>
          </p:cNvPr>
          <p:cNvCxnSpPr>
            <a:cxnSpLocks/>
          </p:cNvCxnSpPr>
          <p:nvPr/>
        </p:nvCxnSpPr>
        <p:spPr>
          <a:xfrm>
            <a:off x="105401" y="1125099"/>
            <a:ext cx="12077983" cy="0"/>
          </a:xfrm>
          <a:prstGeom prst="line">
            <a:avLst/>
          </a:prstGeom>
          <a:ln w="57150">
            <a:solidFill>
              <a:srgbClr val="5A7C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0515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DBA3AF-7E47-44C0-9F8B-81F993690B04}"/>
              </a:ext>
            </a:extLst>
          </p:cNvPr>
          <p:cNvSpPr/>
          <p:nvPr/>
        </p:nvSpPr>
        <p:spPr>
          <a:xfrm>
            <a:off x="1" y="0"/>
            <a:ext cx="586596"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FE30C24-0D9C-4EB6-8340-3A74C31D925F}"/>
              </a:ext>
            </a:extLst>
          </p:cNvPr>
          <p:cNvSpPr txBox="1"/>
          <p:nvPr/>
        </p:nvSpPr>
        <p:spPr>
          <a:xfrm>
            <a:off x="691997" y="31210"/>
            <a:ext cx="11500002" cy="584775"/>
          </a:xfrm>
          <a:prstGeom prst="rect">
            <a:avLst/>
          </a:prstGeom>
          <a:noFill/>
        </p:spPr>
        <p:txBody>
          <a:bodyPr wrap="square" rtlCol="0">
            <a:spAutoFit/>
          </a:bodyPr>
          <a:lstStyle/>
          <a:p>
            <a:r>
              <a:rPr lang="en-US" sz="3200" b="1">
                <a:solidFill>
                  <a:srgbClr val="5A7C61"/>
                </a:solidFill>
                <a:latin typeface="Arial" panose="020B0604020202020204" pitchFamily="34" charset="0"/>
                <a:cs typeface="Arial" panose="020B0604020202020204" pitchFamily="34" charset="0"/>
              </a:rPr>
              <a:t>New Orleans &amp; Company Business Acquisition Strategies</a:t>
            </a:r>
          </a:p>
        </p:txBody>
      </p:sp>
      <p:sp>
        <p:nvSpPr>
          <p:cNvPr id="16" name="TextBox 15">
            <a:extLst>
              <a:ext uri="{FF2B5EF4-FFF2-40B4-BE49-F238E27FC236}">
                <a16:creationId xmlns:a16="http://schemas.microsoft.com/office/drawing/2014/main" id="{C6176BE5-D5B2-4F4E-8253-68C2A99154AE}"/>
              </a:ext>
            </a:extLst>
          </p:cNvPr>
          <p:cNvSpPr txBox="1"/>
          <p:nvPr/>
        </p:nvSpPr>
        <p:spPr>
          <a:xfrm>
            <a:off x="3660058" y="600992"/>
            <a:ext cx="4871884" cy="461665"/>
          </a:xfrm>
          <a:prstGeom prst="rect">
            <a:avLst/>
          </a:prstGeom>
          <a:noFill/>
        </p:spPr>
        <p:txBody>
          <a:bodyPr wrap="square" rtlCol="0">
            <a:spAutoFit/>
          </a:bodyPr>
          <a:lstStyle/>
          <a:p>
            <a:pPr algn="ctr"/>
            <a:r>
              <a:rPr lang="en-US" sz="2400" b="1">
                <a:solidFill>
                  <a:srgbClr val="5A7C61"/>
                </a:solidFill>
                <a:latin typeface="Arial" panose="020B0604020202020204" pitchFamily="34" charset="0"/>
                <a:cs typeface="Arial" panose="020B0604020202020204" pitchFamily="34" charset="0"/>
              </a:rPr>
              <a:t>Account Discussions </a:t>
            </a:r>
          </a:p>
        </p:txBody>
      </p:sp>
      <p:cxnSp>
        <p:nvCxnSpPr>
          <p:cNvPr id="7" name="Straight Connector 6">
            <a:extLst>
              <a:ext uri="{FF2B5EF4-FFF2-40B4-BE49-F238E27FC236}">
                <a16:creationId xmlns:a16="http://schemas.microsoft.com/office/drawing/2014/main" id="{18E55D48-4C9C-471E-AE4C-EDC91BCD7F47}"/>
              </a:ext>
            </a:extLst>
          </p:cNvPr>
          <p:cNvCxnSpPr>
            <a:cxnSpLocks/>
          </p:cNvCxnSpPr>
          <p:nvPr/>
        </p:nvCxnSpPr>
        <p:spPr>
          <a:xfrm>
            <a:off x="105401" y="1125099"/>
            <a:ext cx="12077983" cy="0"/>
          </a:xfrm>
          <a:prstGeom prst="line">
            <a:avLst/>
          </a:prstGeom>
          <a:ln w="57150">
            <a:solidFill>
              <a:srgbClr val="5A7C6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0853E61-8633-4337-B14E-5F6C6B457489}"/>
              </a:ext>
            </a:extLst>
          </p:cNvPr>
          <p:cNvSpPr txBox="1"/>
          <p:nvPr/>
        </p:nvSpPr>
        <p:spPr>
          <a:xfrm>
            <a:off x="1033030" y="1838431"/>
            <a:ext cx="11150354" cy="4524315"/>
          </a:xfrm>
          <a:prstGeom prst="rect">
            <a:avLst/>
          </a:prstGeom>
          <a:noFill/>
        </p:spPr>
        <p:txBody>
          <a:bodyPr wrap="square" rtlCol="0">
            <a:spAutoFit/>
          </a:bodyPr>
          <a:lstStyle/>
          <a:p>
            <a:pPr marL="285750" indent="-285750">
              <a:buFont typeface="Arial" panose="020B0604020202020204" pitchFamily="34" charset="0"/>
              <a:buChar char="•"/>
            </a:pPr>
            <a:r>
              <a:rPr lang="en-US" sz="3600" dirty="0">
                <a:latin typeface="Arial" panose="020B0604020202020204" pitchFamily="34" charset="0"/>
                <a:cs typeface="Arial" panose="020B0604020202020204" pitchFamily="34" charset="0"/>
              </a:rPr>
              <a:t>AGU</a:t>
            </a:r>
          </a:p>
          <a:p>
            <a:pPr marL="285750" indent="-285750">
              <a:buFont typeface="Arial" panose="020B0604020202020204" pitchFamily="34" charset="0"/>
              <a:buChar char="•"/>
            </a:pPr>
            <a:r>
              <a:rPr lang="en-US" sz="3600" dirty="0">
                <a:latin typeface="Arial" panose="020B0604020202020204" pitchFamily="34" charset="0"/>
                <a:cs typeface="Arial" panose="020B0604020202020204" pitchFamily="34" charset="0"/>
              </a:rPr>
              <a:t>HPE</a:t>
            </a:r>
          </a:p>
          <a:p>
            <a:pPr marL="285750" indent="-285750">
              <a:buFont typeface="Arial" panose="020B0604020202020204" pitchFamily="34" charset="0"/>
              <a:buChar char="•"/>
            </a:pPr>
            <a:r>
              <a:rPr lang="en-US" sz="3600" dirty="0">
                <a:latin typeface="Arial" panose="020B0604020202020204" pitchFamily="34" charset="0"/>
                <a:cs typeface="Arial" panose="020B0604020202020204" pitchFamily="34" charset="0"/>
              </a:rPr>
              <a:t>Essence</a:t>
            </a:r>
          </a:p>
          <a:p>
            <a:pPr marL="285750" indent="-285750">
              <a:buFont typeface="Arial" panose="020B0604020202020204" pitchFamily="34" charset="0"/>
              <a:buChar char="•"/>
            </a:pPr>
            <a:r>
              <a:rPr lang="en-US" sz="3600" dirty="0">
                <a:latin typeface="Arial" panose="020B0604020202020204" pitchFamily="34" charset="0"/>
                <a:cs typeface="Arial" panose="020B0604020202020204" pitchFamily="34" charset="0"/>
              </a:rPr>
              <a:t>Final Four </a:t>
            </a:r>
          </a:p>
          <a:p>
            <a:pPr marL="285750" indent="-285750">
              <a:buFont typeface="Arial" panose="020B0604020202020204" pitchFamily="34" charset="0"/>
              <a:buChar char="•"/>
            </a:pPr>
            <a:r>
              <a:rPr lang="en-US" sz="3600" dirty="0">
                <a:latin typeface="Arial" panose="020B0604020202020204" pitchFamily="34" charset="0"/>
                <a:cs typeface="Arial" panose="020B0604020202020204" pitchFamily="34" charset="0"/>
              </a:rPr>
              <a:t>Cancer Research</a:t>
            </a:r>
            <a:br>
              <a:rPr lang="en-US" sz="3600" dirty="0">
                <a:latin typeface="Arial" panose="020B0604020202020204" pitchFamily="34" charset="0"/>
                <a:cs typeface="Arial" panose="020B0604020202020204" pitchFamily="34" charset="0"/>
              </a:rPr>
            </a:br>
            <a:endParaRPr lang="en-US" sz="36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Future meeting discussions with longer lists and community strategies  </a:t>
            </a:r>
          </a:p>
        </p:txBody>
      </p:sp>
      <p:sp>
        <p:nvSpPr>
          <p:cNvPr id="4" name="TextBox 3">
            <a:extLst>
              <a:ext uri="{FF2B5EF4-FFF2-40B4-BE49-F238E27FC236}">
                <a16:creationId xmlns:a16="http://schemas.microsoft.com/office/drawing/2014/main" id="{1211F8DB-1504-4051-85B1-0C806AEA87CC}"/>
              </a:ext>
            </a:extLst>
          </p:cNvPr>
          <p:cNvSpPr txBox="1"/>
          <p:nvPr/>
        </p:nvSpPr>
        <p:spPr>
          <a:xfrm>
            <a:off x="5784916" y="1810287"/>
            <a:ext cx="5659225" cy="2308324"/>
          </a:xfrm>
          <a:prstGeom prst="rect">
            <a:avLst/>
          </a:prstGeom>
          <a:noFill/>
        </p:spPr>
        <p:txBody>
          <a:bodyPr wrap="square" rtlCol="0">
            <a:spAutoFit/>
          </a:bodyPr>
          <a:lstStyle/>
          <a:p>
            <a:pPr marL="285750" indent="-285750">
              <a:buFont typeface="Arial" panose="020B0604020202020204" pitchFamily="34" charset="0"/>
              <a:buChar char="•"/>
            </a:pPr>
            <a:r>
              <a:rPr lang="en-US" sz="3600" dirty="0">
                <a:latin typeface="Arial" panose="020B0604020202020204" pitchFamily="34" charset="0"/>
                <a:cs typeface="Arial" panose="020B0604020202020204" pitchFamily="34" charset="0"/>
              </a:rPr>
              <a:t>Southern Baptist</a:t>
            </a:r>
          </a:p>
          <a:p>
            <a:pPr marL="285750" indent="-285750">
              <a:buFont typeface="Arial" panose="020B0604020202020204" pitchFamily="34" charset="0"/>
              <a:buChar char="•"/>
            </a:pPr>
            <a:r>
              <a:rPr lang="en-US" sz="3600" dirty="0">
                <a:latin typeface="Arial" panose="020B0604020202020204" pitchFamily="34" charset="0"/>
                <a:cs typeface="Arial" panose="020B0604020202020204" pitchFamily="34" charset="0"/>
              </a:rPr>
              <a:t>Nurses Credentialling</a:t>
            </a:r>
          </a:p>
          <a:p>
            <a:pPr marL="285750" indent="-285750">
              <a:buFont typeface="Arial" panose="020B0604020202020204" pitchFamily="34" charset="0"/>
              <a:buChar char="•"/>
            </a:pPr>
            <a:r>
              <a:rPr lang="en-US" sz="3600" dirty="0">
                <a:latin typeface="Arial" panose="020B0604020202020204" pitchFamily="34" charset="0"/>
                <a:cs typeface="Arial" panose="020B0604020202020204" pitchFamily="34" charset="0"/>
              </a:rPr>
              <a:t>NADA</a:t>
            </a:r>
          </a:p>
          <a:p>
            <a:pPr marL="285750" indent="-285750">
              <a:buFont typeface="Arial" panose="020B0604020202020204" pitchFamily="34" charset="0"/>
              <a:buChar char="•"/>
            </a:pPr>
            <a:r>
              <a:rPr lang="en-US" sz="3600" dirty="0">
                <a:latin typeface="Arial" panose="020B0604020202020204" pitchFamily="34" charset="0"/>
                <a:cs typeface="Arial" panose="020B0604020202020204" pitchFamily="34" charset="0"/>
              </a:rPr>
              <a:t>DigitalNow</a:t>
            </a:r>
            <a:endParaRPr lang="en-US" sz="3600" dirty="0"/>
          </a:p>
        </p:txBody>
      </p:sp>
    </p:spTree>
    <p:extLst>
      <p:ext uri="{BB962C8B-B14F-4D97-AF65-F5344CB8AC3E}">
        <p14:creationId xmlns:p14="http://schemas.microsoft.com/office/powerpoint/2010/main" val="15516679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DBA3AF-7E47-44C0-9F8B-81F993690B04}"/>
              </a:ext>
            </a:extLst>
          </p:cNvPr>
          <p:cNvSpPr/>
          <p:nvPr/>
        </p:nvSpPr>
        <p:spPr>
          <a:xfrm>
            <a:off x="1" y="0"/>
            <a:ext cx="586596"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FE30C24-0D9C-4EB6-8340-3A74C31D925F}"/>
              </a:ext>
            </a:extLst>
          </p:cNvPr>
          <p:cNvSpPr txBox="1"/>
          <p:nvPr/>
        </p:nvSpPr>
        <p:spPr>
          <a:xfrm>
            <a:off x="707923" y="108155"/>
            <a:ext cx="11100619" cy="707886"/>
          </a:xfrm>
          <a:prstGeom prst="rect">
            <a:avLst/>
          </a:prstGeom>
          <a:noFill/>
        </p:spPr>
        <p:txBody>
          <a:bodyPr wrap="square" rtlCol="0">
            <a:spAutoFit/>
          </a:bodyPr>
          <a:lstStyle/>
          <a:p>
            <a:r>
              <a:rPr lang="en-US" sz="4000" b="1">
                <a:solidFill>
                  <a:srgbClr val="5A7C61"/>
                </a:solidFill>
              </a:rPr>
              <a:t>Agenda Item 5</a:t>
            </a:r>
          </a:p>
        </p:txBody>
      </p:sp>
      <p:sp>
        <p:nvSpPr>
          <p:cNvPr id="3" name="TextBox 2">
            <a:extLst>
              <a:ext uri="{FF2B5EF4-FFF2-40B4-BE49-F238E27FC236}">
                <a16:creationId xmlns:a16="http://schemas.microsoft.com/office/drawing/2014/main" id="{1C1DD4F0-38D9-402C-A0E6-F7FD2953E4DD}"/>
              </a:ext>
            </a:extLst>
          </p:cNvPr>
          <p:cNvSpPr txBox="1"/>
          <p:nvPr/>
        </p:nvSpPr>
        <p:spPr>
          <a:xfrm>
            <a:off x="572634" y="2262444"/>
            <a:ext cx="7499650" cy="3231654"/>
          </a:xfrm>
          <a:prstGeom prst="rect">
            <a:avLst/>
          </a:prstGeom>
          <a:noFill/>
        </p:spPr>
        <p:txBody>
          <a:bodyPr wrap="square" rtlCol="0">
            <a:spAutoFit/>
          </a:bodyPr>
          <a:lstStyle/>
          <a:p>
            <a:r>
              <a:rPr lang="en-US" sz="3200" b="1">
                <a:latin typeface="Arial" panose="020B0604020202020204" pitchFamily="34" charset="0"/>
                <a:cs typeface="Arial" panose="020B0604020202020204" pitchFamily="34" charset="0"/>
              </a:rPr>
              <a:t>New Orleans &amp; Company on the Road</a:t>
            </a:r>
            <a:br>
              <a:rPr lang="en-US" sz="3200" b="1">
                <a:latin typeface="Arial" panose="020B0604020202020204" pitchFamily="34" charset="0"/>
                <a:cs typeface="Arial" panose="020B0604020202020204" pitchFamily="34" charset="0"/>
              </a:rPr>
            </a:br>
            <a:endParaRPr lang="en-US" sz="3200" b="1">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800">
                <a:latin typeface="Arial" panose="020B0604020202020204" pitchFamily="34" charset="0"/>
                <a:cs typeface="Arial" panose="020B0604020202020204" pitchFamily="34" charset="0"/>
              </a:rPr>
              <a:t>PCMA/DI/IAEE Week</a:t>
            </a:r>
            <a:br>
              <a:rPr lang="en-US" sz="2800">
                <a:latin typeface="Arial" panose="020B0604020202020204" pitchFamily="34" charset="0"/>
                <a:cs typeface="Arial" panose="020B0604020202020204" pitchFamily="34" charset="0"/>
              </a:rPr>
            </a:br>
            <a:endParaRPr lang="en-US" sz="280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800">
                <a:latin typeface="Arial" panose="020B0604020202020204" pitchFamily="34" charset="0"/>
                <a:cs typeface="Arial" panose="020B0604020202020204" pitchFamily="34" charset="0"/>
              </a:rPr>
              <a:t>April/May Trips</a:t>
            </a:r>
            <a:br>
              <a:rPr lang="en-US" sz="2800">
                <a:latin typeface="Arial" panose="020B0604020202020204" pitchFamily="34" charset="0"/>
                <a:cs typeface="Arial" panose="020B0604020202020204" pitchFamily="34" charset="0"/>
              </a:rPr>
            </a:br>
            <a:endParaRPr lang="en-US" sz="280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800">
                <a:latin typeface="Arial" panose="020B0604020202020204" pitchFamily="34" charset="0"/>
                <a:cs typeface="Arial" panose="020B0604020202020204" pitchFamily="34" charset="0"/>
              </a:rPr>
              <a:t>Additional Buy-In Opportunities</a:t>
            </a:r>
          </a:p>
        </p:txBody>
      </p:sp>
      <p:cxnSp>
        <p:nvCxnSpPr>
          <p:cNvPr id="5" name="Straight Connector 4">
            <a:extLst>
              <a:ext uri="{FF2B5EF4-FFF2-40B4-BE49-F238E27FC236}">
                <a16:creationId xmlns:a16="http://schemas.microsoft.com/office/drawing/2014/main" id="{3BD807D3-78A4-4900-891D-E2B560C0B87B}"/>
              </a:ext>
            </a:extLst>
          </p:cNvPr>
          <p:cNvCxnSpPr>
            <a:cxnSpLocks/>
          </p:cNvCxnSpPr>
          <p:nvPr/>
        </p:nvCxnSpPr>
        <p:spPr>
          <a:xfrm>
            <a:off x="-2753" y="929135"/>
            <a:ext cx="12194753" cy="0"/>
          </a:xfrm>
          <a:prstGeom prst="line">
            <a:avLst/>
          </a:prstGeom>
          <a:ln w="57150">
            <a:solidFill>
              <a:srgbClr val="5A7C61"/>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brass, music, person&#10;&#10;Description automatically generated">
            <a:extLst>
              <a:ext uri="{FF2B5EF4-FFF2-40B4-BE49-F238E27FC236}">
                <a16:creationId xmlns:a16="http://schemas.microsoft.com/office/drawing/2014/main" id="{BF011971-8173-43B7-BED3-464EB135BE22}"/>
              </a:ext>
            </a:extLst>
          </p:cNvPr>
          <p:cNvPicPr>
            <a:picLocks noChangeAspect="1"/>
          </p:cNvPicPr>
          <p:nvPr/>
        </p:nvPicPr>
        <p:blipFill rotWithShape="1">
          <a:blip r:embed="rId3"/>
          <a:srcRect l="14987" r="12573"/>
          <a:stretch/>
        </p:blipFill>
        <p:spPr>
          <a:xfrm>
            <a:off x="8062453" y="904533"/>
            <a:ext cx="4129546" cy="5947476"/>
          </a:xfrm>
          <a:prstGeom prst="rect">
            <a:avLst/>
          </a:prstGeom>
        </p:spPr>
      </p:pic>
    </p:spTree>
    <p:extLst>
      <p:ext uri="{BB962C8B-B14F-4D97-AF65-F5344CB8AC3E}">
        <p14:creationId xmlns:p14="http://schemas.microsoft.com/office/powerpoint/2010/main" val="36690178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DBA3AF-7E47-44C0-9F8B-81F993690B04}"/>
              </a:ext>
            </a:extLst>
          </p:cNvPr>
          <p:cNvSpPr/>
          <p:nvPr/>
        </p:nvSpPr>
        <p:spPr>
          <a:xfrm>
            <a:off x="1" y="0"/>
            <a:ext cx="586596"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FE30C24-0D9C-4EB6-8340-3A74C31D925F}"/>
              </a:ext>
            </a:extLst>
          </p:cNvPr>
          <p:cNvSpPr txBox="1"/>
          <p:nvPr/>
        </p:nvSpPr>
        <p:spPr>
          <a:xfrm>
            <a:off x="707923" y="108155"/>
            <a:ext cx="11100619" cy="646331"/>
          </a:xfrm>
          <a:prstGeom prst="rect">
            <a:avLst/>
          </a:prstGeom>
          <a:noFill/>
        </p:spPr>
        <p:txBody>
          <a:bodyPr wrap="square" rtlCol="0">
            <a:spAutoFit/>
          </a:bodyPr>
          <a:lstStyle/>
          <a:p>
            <a:r>
              <a:rPr lang="en-US" sz="3600" b="1">
                <a:solidFill>
                  <a:srgbClr val="5A7C61"/>
                </a:solidFill>
                <a:latin typeface="Arial" panose="020B0604020202020204" pitchFamily="34" charset="0"/>
                <a:cs typeface="Arial" panose="020B0604020202020204" pitchFamily="34" charset="0"/>
              </a:rPr>
              <a:t>New Orleans &amp; Company On the Road</a:t>
            </a:r>
          </a:p>
        </p:txBody>
      </p:sp>
      <p:sp>
        <p:nvSpPr>
          <p:cNvPr id="6" name="TextBox 5">
            <a:extLst>
              <a:ext uri="{FF2B5EF4-FFF2-40B4-BE49-F238E27FC236}">
                <a16:creationId xmlns:a16="http://schemas.microsoft.com/office/drawing/2014/main" id="{9FEF3647-7AF9-4158-AFAE-05222332783B}"/>
              </a:ext>
            </a:extLst>
          </p:cNvPr>
          <p:cNvSpPr txBox="1"/>
          <p:nvPr/>
        </p:nvSpPr>
        <p:spPr>
          <a:xfrm>
            <a:off x="3754545" y="2056686"/>
            <a:ext cx="4844474" cy="4801314"/>
          </a:xfrm>
          <a:prstGeom prst="rect">
            <a:avLst/>
          </a:prstGeom>
          <a:noFill/>
        </p:spPr>
        <p:txBody>
          <a:bodyPr wrap="square" lIns="91440" tIns="45720" rIns="91440" bIns="45720" rtlCol="0" anchor="t">
            <a:spAutoFit/>
          </a:bodyPr>
          <a:lstStyle/>
          <a:p>
            <a:pPr algn="ctr"/>
            <a:r>
              <a:rPr lang="en-US" b="1"/>
              <a:t>Includes the following events:</a:t>
            </a:r>
            <a:br>
              <a:rPr lang="en-US"/>
            </a:br>
            <a:endParaRPr lang="en-US"/>
          </a:p>
          <a:p>
            <a:pPr marL="285750" indent="-285750">
              <a:buFont typeface="Arial" panose="020B0604020202020204" pitchFamily="34" charset="0"/>
              <a:buChar char="•"/>
            </a:pPr>
            <a:r>
              <a:rPr lang="en-US"/>
              <a:t>PCMA Functions</a:t>
            </a:r>
            <a:endParaRPr lang="en-US">
              <a:cs typeface="Calibri"/>
            </a:endParaRPr>
          </a:p>
          <a:p>
            <a:pPr marL="742950" lvl="1" indent="-285750">
              <a:buFont typeface="Arial" panose="020B0604020202020204" pitchFamily="34" charset="0"/>
              <a:buChar char="•"/>
            </a:pPr>
            <a:r>
              <a:rPr lang="en-US"/>
              <a:t>Chapter Leaders and Partner Reception</a:t>
            </a:r>
            <a:endParaRPr lang="en-US">
              <a:cs typeface="Calibri"/>
            </a:endParaRPr>
          </a:p>
          <a:p>
            <a:pPr marL="1200150" lvl="2" indent="-285750">
              <a:buFont typeface="Arial" panose="020B0604020202020204" pitchFamily="34" charset="0"/>
              <a:buChar char="•"/>
            </a:pPr>
            <a:r>
              <a:rPr lang="en-US"/>
              <a:t>Comes from PCMA Partnership</a:t>
            </a:r>
            <a:endParaRPr lang="en-US">
              <a:cs typeface="Calibri"/>
            </a:endParaRPr>
          </a:p>
          <a:p>
            <a:pPr marL="742950" lvl="1" indent="-285750">
              <a:buFont typeface="Arial" panose="020B0604020202020204" pitchFamily="34" charset="0"/>
              <a:buChar char="•"/>
            </a:pPr>
            <a:r>
              <a:rPr lang="en-US"/>
              <a:t>Visionary Awards</a:t>
            </a:r>
            <a:br>
              <a:rPr lang="en-US"/>
            </a:br>
            <a:endParaRPr lang="en-US"/>
          </a:p>
          <a:p>
            <a:pPr marL="285750" indent="-285750">
              <a:buFont typeface="Arial" panose="020B0604020202020204" pitchFamily="34" charset="0"/>
              <a:buChar char="•"/>
            </a:pPr>
            <a:r>
              <a:rPr lang="en-US"/>
              <a:t>Destinations International</a:t>
            </a:r>
            <a:endParaRPr lang="en-US">
              <a:cs typeface="Calibri"/>
            </a:endParaRPr>
          </a:p>
          <a:p>
            <a:pPr marL="742950" lvl="1" indent="-285750">
              <a:buFont typeface="Arial" panose="020B0604020202020204" pitchFamily="34" charset="0"/>
              <a:buChar char="•"/>
            </a:pPr>
            <a:r>
              <a:rPr lang="en-US"/>
              <a:t>Convention Sales &amp; Services Summit – Main Stage Sponsor </a:t>
            </a:r>
          </a:p>
          <a:p>
            <a:pPr marL="742950" lvl="1" indent="-285750">
              <a:buFont typeface="Arial" panose="020B0604020202020204" pitchFamily="34" charset="0"/>
              <a:buChar char="•"/>
            </a:pPr>
            <a:r>
              <a:rPr lang="en-US"/>
              <a:t>Destination Showcase Tradeshow</a:t>
            </a:r>
            <a:endParaRPr lang="en-US">
              <a:cs typeface="Calibri"/>
            </a:endParaRPr>
          </a:p>
          <a:p>
            <a:pPr marL="1200150" lvl="2" indent="-285750">
              <a:buFont typeface="Arial" panose="020B0604020202020204" pitchFamily="34" charset="0"/>
              <a:buChar char="•"/>
            </a:pPr>
            <a:r>
              <a:rPr lang="en-US"/>
              <a:t>Title Sponsor, includes Stage Time</a:t>
            </a:r>
            <a:br>
              <a:rPr lang="en-US"/>
            </a:br>
            <a:endParaRPr lang="en-US"/>
          </a:p>
          <a:p>
            <a:pPr marL="285750" indent="-285750">
              <a:buFont typeface="Arial" panose="020B0604020202020204" pitchFamily="34" charset="0"/>
              <a:buChar char="•"/>
            </a:pPr>
            <a:r>
              <a:rPr lang="en-US"/>
              <a:t>IAEE</a:t>
            </a:r>
            <a:endParaRPr lang="en-US">
              <a:cs typeface="Calibri"/>
            </a:endParaRPr>
          </a:p>
          <a:p>
            <a:pPr marL="742950" lvl="1" indent="-285750">
              <a:buFont typeface="Arial" panose="020B0604020202020204" pitchFamily="34" charset="0"/>
              <a:buChar char="•"/>
            </a:pPr>
            <a:r>
              <a:rPr lang="en-US"/>
              <a:t>Women’s Leadership Forum</a:t>
            </a:r>
            <a:br>
              <a:rPr lang="en-US"/>
            </a:br>
            <a:endParaRPr lang="en-US"/>
          </a:p>
          <a:p>
            <a:pPr marL="285750" indent="-285750">
              <a:buFont typeface="Arial" panose="020B0604020202020204" pitchFamily="34" charset="0"/>
              <a:buChar char="•"/>
            </a:pPr>
            <a:r>
              <a:rPr lang="en-US"/>
              <a:t>Sales Calls Throughout</a:t>
            </a:r>
            <a:endParaRPr lang="en-US">
              <a:cs typeface="Calibri"/>
            </a:endParaRPr>
          </a:p>
        </p:txBody>
      </p:sp>
      <p:pic>
        <p:nvPicPr>
          <p:cNvPr id="1026" name="Picture 2" descr="Text&#10;&#10;Description automatically generated">
            <a:extLst>
              <a:ext uri="{FF2B5EF4-FFF2-40B4-BE49-F238E27FC236}">
                <a16:creationId xmlns:a16="http://schemas.microsoft.com/office/drawing/2014/main" id="{16CDC70F-F459-4D0A-B3EB-B68555B773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8554" y="1042797"/>
            <a:ext cx="3604938" cy="93645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2D9FEB65-9092-45D7-881E-06CE2A0E4620}"/>
              </a:ext>
            </a:extLst>
          </p:cNvPr>
          <p:cNvCxnSpPr>
            <a:cxnSpLocks/>
          </p:cNvCxnSpPr>
          <p:nvPr/>
        </p:nvCxnSpPr>
        <p:spPr>
          <a:xfrm>
            <a:off x="-2753" y="879975"/>
            <a:ext cx="12194753" cy="0"/>
          </a:xfrm>
          <a:prstGeom prst="line">
            <a:avLst/>
          </a:prstGeom>
          <a:ln w="57150">
            <a:solidFill>
              <a:srgbClr val="5A7C6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E85CE2E-EA99-41CE-999C-2FEF521F3435}"/>
              </a:ext>
            </a:extLst>
          </p:cNvPr>
          <p:cNvSpPr txBox="1"/>
          <p:nvPr/>
        </p:nvSpPr>
        <p:spPr>
          <a:xfrm>
            <a:off x="5267779" y="1187859"/>
            <a:ext cx="5211097" cy="646331"/>
          </a:xfrm>
          <a:prstGeom prst="rect">
            <a:avLst/>
          </a:prstGeom>
          <a:noFill/>
        </p:spPr>
        <p:txBody>
          <a:bodyPr wrap="square" rtlCol="0">
            <a:spAutoFit/>
          </a:bodyPr>
          <a:lstStyle/>
          <a:p>
            <a:pPr algn="ctr"/>
            <a:r>
              <a:rPr lang="en-US" sz="1800" b="1" u="sng"/>
              <a:t>PCMA / Destinations International / IAEE</a:t>
            </a:r>
            <a:br>
              <a:rPr lang="en-US" sz="1800" b="1" u="sng"/>
            </a:br>
            <a:r>
              <a:rPr lang="en-US" sz="1800" b="1" u="sng"/>
              <a:t>Washington D.C.</a:t>
            </a:r>
            <a:endParaRPr lang="en-US"/>
          </a:p>
        </p:txBody>
      </p:sp>
    </p:spTree>
    <p:extLst>
      <p:ext uri="{BB962C8B-B14F-4D97-AF65-F5344CB8AC3E}">
        <p14:creationId xmlns:p14="http://schemas.microsoft.com/office/powerpoint/2010/main" val="10639261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DBA3AF-7E47-44C0-9F8B-81F993690B04}"/>
              </a:ext>
            </a:extLst>
          </p:cNvPr>
          <p:cNvSpPr/>
          <p:nvPr/>
        </p:nvSpPr>
        <p:spPr>
          <a:xfrm>
            <a:off x="1" y="0"/>
            <a:ext cx="586596"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5855B05-372C-4450-B04A-A48A20A17D20}"/>
              </a:ext>
            </a:extLst>
          </p:cNvPr>
          <p:cNvSpPr txBox="1"/>
          <p:nvPr/>
        </p:nvSpPr>
        <p:spPr>
          <a:xfrm>
            <a:off x="1302287" y="1668385"/>
            <a:ext cx="10378436" cy="4401205"/>
          </a:xfrm>
          <a:prstGeom prst="rect">
            <a:avLst/>
          </a:prstGeom>
          <a:noFill/>
        </p:spPr>
        <p:txBody>
          <a:bodyPr wrap="square" rtlCol="0">
            <a:spAutoFit/>
          </a:bodyPr>
          <a:lstStyle/>
          <a:p>
            <a:pPr marL="285750" indent="-285750">
              <a:buFont typeface="Arial" panose="020B0604020202020204" pitchFamily="34" charset="0"/>
              <a:buChar char="•"/>
            </a:pPr>
            <a:r>
              <a:rPr lang="en-US" sz="2000" b="1"/>
              <a:t>SISO CEO Summit </a:t>
            </a:r>
            <a:r>
              <a:rPr lang="en-US" sz="2000"/>
              <a:t>; March 21</a:t>
            </a:r>
            <a:r>
              <a:rPr lang="en-US" sz="2000" baseline="30000"/>
              <a:t>st</a:t>
            </a:r>
            <a:r>
              <a:rPr lang="en-US" sz="2000"/>
              <a:t> ; St. Petersburg, FL ; Sallee Pavlovich &amp; Tim Hemphill</a:t>
            </a:r>
            <a:br>
              <a:rPr lang="en-US" sz="2000"/>
            </a:br>
            <a:endParaRPr lang="en-US" sz="2000"/>
          </a:p>
          <a:p>
            <a:pPr marL="285750" indent="-285750">
              <a:buFont typeface="Arial" panose="020B0604020202020204" pitchFamily="34" charset="0"/>
              <a:buChar char="•"/>
            </a:pPr>
            <a:r>
              <a:rPr lang="en-US" sz="2000" b="1"/>
              <a:t>Brooklyn Bowl &amp; Concert Event – Soul Rebels </a:t>
            </a:r>
            <a:r>
              <a:rPr lang="en-US" sz="2000"/>
              <a:t>; April 2</a:t>
            </a:r>
            <a:r>
              <a:rPr lang="en-US" sz="2000" baseline="30000"/>
              <a:t>nd</a:t>
            </a:r>
            <a:r>
              <a:rPr lang="en-US" sz="2000"/>
              <a:t> ; NYC ; Rocky Dufauchard &amp; Fay Nedd</a:t>
            </a:r>
            <a:br>
              <a:rPr lang="en-US" sz="2000"/>
            </a:br>
            <a:endParaRPr lang="en-US" sz="2000"/>
          </a:p>
          <a:p>
            <a:pPr marL="285750" indent="-285750">
              <a:buFont typeface="Arial" panose="020B0604020202020204" pitchFamily="34" charset="0"/>
              <a:buChar char="•"/>
            </a:pPr>
            <a:r>
              <a:rPr lang="en-US" sz="2000" b="1"/>
              <a:t>Building Trade Legislative Conference </a:t>
            </a:r>
            <a:r>
              <a:rPr lang="en-US" sz="2000"/>
              <a:t>; April 3</a:t>
            </a:r>
            <a:r>
              <a:rPr lang="en-US" sz="2000" baseline="30000"/>
              <a:t>rd </a:t>
            </a:r>
            <a:r>
              <a:rPr lang="en-US" sz="2000"/>
              <a:t> ; Washington D.C. ; Janine Raffray</a:t>
            </a:r>
            <a:br>
              <a:rPr lang="en-US" sz="2000"/>
            </a:br>
            <a:endParaRPr lang="en-US" sz="2000"/>
          </a:p>
          <a:p>
            <a:pPr marL="285750" indent="-285750">
              <a:buFont typeface="Arial" panose="020B0604020202020204" pitchFamily="34" charset="0"/>
              <a:buChar char="•"/>
            </a:pPr>
            <a:r>
              <a:rPr lang="en-US" sz="2000" b="1"/>
              <a:t>Conference Direct CDX </a:t>
            </a:r>
            <a:r>
              <a:rPr lang="en-US" sz="2000"/>
              <a:t>; April 4</a:t>
            </a:r>
            <a:r>
              <a:rPr lang="en-US" sz="2000" baseline="30000"/>
              <a:t>th</a:t>
            </a:r>
            <a:r>
              <a:rPr lang="en-US" sz="2000"/>
              <a:t> ; Phoenix, AZ ; Erica Lee</a:t>
            </a:r>
            <a:br>
              <a:rPr lang="en-US" sz="2000"/>
            </a:br>
            <a:endParaRPr lang="en-US" sz="2000"/>
          </a:p>
          <a:p>
            <a:pPr marL="285750" indent="-285750">
              <a:buFont typeface="Arial" panose="020B0604020202020204" pitchFamily="34" charset="0"/>
              <a:buChar char="•"/>
            </a:pPr>
            <a:r>
              <a:rPr lang="en-US" sz="2000" b="1"/>
              <a:t>MPI Northern California </a:t>
            </a:r>
            <a:r>
              <a:rPr lang="en-US" sz="2000"/>
              <a:t>; April 4</a:t>
            </a:r>
            <a:r>
              <a:rPr lang="en-US" sz="2000" baseline="30000"/>
              <a:t>th</a:t>
            </a:r>
            <a:r>
              <a:rPr lang="en-US" sz="2000"/>
              <a:t> ; San Francisco, CA ; Sallee Pavlovich</a:t>
            </a:r>
            <a:br>
              <a:rPr lang="en-US" sz="2000"/>
            </a:br>
            <a:endParaRPr lang="en-US" sz="2000"/>
          </a:p>
          <a:p>
            <a:pPr marL="285750" indent="-285750">
              <a:buFont typeface="Arial" panose="020B0604020202020204" pitchFamily="34" charset="0"/>
              <a:buChar char="•"/>
            </a:pPr>
            <a:r>
              <a:rPr lang="en-US" sz="2000" b="1"/>
              <a:t>SimpleView Summit </a:t>
            </a:r>
            <a:r>
              <a:rPr lang="en-US" sz="2000"/>
              <a:t>; April 10</a:t>
            </a:r>
            <a:r>
              <a:rPr lang="en-US" sz="2000" baseline="30000"/>
              <a:t>th</a:t>
            </a:r>
            <a:r>
              <a:rPr lang="en-US" sz="2000"/>
              <a:t> ; Phoenix, AZ ; Matthew McDaniel</a:t>
            </a:r>
            <a:br>
              <a:rPr lang="en-US" sz="2000"/>
            </a:br>
            <a:endParaRPr lang="en-US" sz="2000"/>
          </a:p>
          <a:p>
            <a:pPr marL="285750" indent="-285750">
              <a:buFont typeface="Arial" panose="020B0604020202020204" pitchFamily="34" charset="0"/>
              <a:buChar char="•"/>
            </a:pPr>
            <a:r>
              <a:rPr lang="en-US" sz="2000" b="1"/>
              <a:t>Cvent Connect </a:t>
            </a:r>
            <a:r>
              <a:rPr lang="en-US" sz="2000"/>
              <a:t>; </a:t>
            </a:r>
            <a:r>
              <a:rPr lang="en-US" sz="2000" err="1"/>
              <a:t>Aprill</a:t>
            </a:r>
            <a:r>
              <a:rPr lang="en-US" sz="2000"/>
              <a:t> 11</a:t>
            </a:r>
            <a:r>
              <a:rPr lang="en-US" sz="2000" baseline="30000"/>
              <a:t>th</a:t>
            </a:r>
            <a:r>
              <a:rPr lang="en-US" sz="2000"/>
              <a:t> ; Las Vegas, NV ; Brandee Barrett &amp; Erica Lee</a:t>
            </a:r>
            <a:br>
              <a:rPr lang="en-US" sz="2000"/>
            </a:br>
            <a:endParaRPr lang="en-US" sz="2000"/>
          </a:p>
        </p:txBody>
      </p:sp>
      <p:sp>
        <p:nvSpPr>
          <p:cNvPr id="6" name="TextBox 5">
            <a:extLst>
              <a:ext uri="{FF2B5EF4-FFF2-40B4-BE49-F238E27FC236}">
                <a16:creationId xmlns:a16="http://schemas.microsoft.com/office/drawing/2014/main" id="{5CD3FA54-E30E-40D2-8812-07EFC9C5A3CD}"/>
              </a:ext>
            </a:extLst>
          </p:cNvPr>
          <p:cNvSpPr txBox="1"/>
          <p:nvPr/>
        </p:nvSpPr>
        <p:spPr>
          <a:xfrm>
            <a:off x="707923" y="108155"/>
            <a:ext cx="11100619" cy="646331"/>
          </a:xfrm>
          <a:prstGeom prst="rect">
            <a:avLst/>
          </a:prstGeom>
          <a:noFill/>
        </p:spPr>
        <p:txBody>
          <a:bodyPr wrap="square" rtlCol="0">
            <a:spAutoFit/>
          </a:bodyPr>
          <a:lstStyle/>
          <a:p>
            <a:r>
              <a:rPr lang="en-US" sz="3600" b="1">
                <a:solidFill>
                  <a:srgbClr val="5A7C61"/>
                </a:solidFill>
                <a:latin typeface="Arial" panose="020B0604020202020204" pitchFamily="34" charset="0"/>
                <a:cs typeface="Arial" panose="020B0604020202020204" pitchFamily="34" charset="0"/>
              </a:rPr>
              <a:t>New Orleans &amp; Company On the Road</a:t>
            </a:r>
          </a:p>
        </p:txBody>
      </p:sp>
      <p:cxnSp>
        <p:nvCxnSpPr>
          <p:cNvPr id="8" name="Straight Connector 7">
            <a:extLst>
              <a:ext uri="{FF2B5EF4-FFF2-40B4-BE49-F238E27FC236}">
                <a16:creationId xmlns:a16="http://schemas.microsoft.com/office/drawing/2014/main" id="{20178B57-BB55-4C99-BE3A-5651ACFC4AB7}"/>
              </a:ext>
            </a:extLst>
          </p:cNvPr>
          <p:cNvCxnSpPr>
            <a:cxnSpLocks/>
          </p:cNvCxnSpPr>
          <p:nvPr/>
        </p:nvCxnSpPr>
        <p:spPr>
          <a:xfrm>
            <a:off x="-2753" y="879975"/>
            <a:ext cx="12194753" cy="0"/>
          </a:xfrm>
          <a:prstGeom prst="line">
            <a:avLst/>
          </a:prstGeom>
          <a:ln w="57150">
            <a:solidFill>
              <a:srgbClr val="5A7C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4844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DBA3AF-7E47-44C0-9F8B-81F993690B04}"/>
              </a:ext>
            </a:extLst>
          </p:cNvPr>
          <p:cNvSpPr/>
          <p:nvPr/>
        </p:nvSpPr>
        <p:spPr>
          <a:xfrm>
            <a:off x="1" y="0"/>
            <a:ext cx="586596"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FE30C24-0D9C-4EB6-8340-3A74C31D925F}"/>
              </a:ext>
            </a:extLst>
          </p:cNvPr>
          <p:cNvSpPr txBox="1"/>
          <p:nvPr/>
        </p:nvSpPr>
        <p:spPr>
          <a:xfrm>
            <a:off x="707923" y="108155"/>
            <a:ext cx="11100619" cy="707886"/>
          </a:xfrm>
          <a:prstGeom prst="rect">
            <a:avLst/>
          </a:prstGeom>
          <a:noFill/>
        </p:spPr>
        <p:txBody>
          <a:bodyPr wrap="square" rtlCol="0">
            <a:spAutoFit/>
          </a:bodyPr>
          <a:lstStyle/>
          <a:p>
            <a:r>
              <a:rPr lang="en-US" sz="4000" b="1">
                <a:solidFill>
                  <a:srgbClr val="5A7C61"/>
                </a:solidFill>
              </a:rPr>
              <a:t>Agenda</a:t>
            </a:r>
          </a:p>
        </p:txBody>
      </p:sp>
      <p:sp>
        <p:nvSpPr>
          <p:cNvPr id="3" name="TextBox 2">
            <a:extLst>
              <a:ext uri="{FF2B5EF4-FFF2-40B4-BE49-F238E27FC236}">
                <a16:creationId xmlns:a16="http://schemas.microsoft.com/office/drawing/2014/main" id="{1C1DD4F0-38D9-402C-A0E6-F7FD2953E4DD}"/>
              </a:ext>
            </a:extLst>
          </p:cNvPr>
          <p:cNvSpPr txBox="1"/>
          <p:nvPr/>
        </p:nvSpPr>
        <p:spPr>
          <a:xfrm>
            <a:off x="1273080" y="1995369"/>
            <a:ext cx="6093055" cy="3231654"/>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6)</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Built to Host – Planners Experience New Orleans  </a:t>
            </a:r>
          </a:p>
          <a:p>
            <a:pPr marL="800100" lvl="1" indent="-342900">
              <a:buFont typeface="Arial" panose="020B0604020202020204" pitchFamily="34" charset="0"/>
              <a:buChar char="•"/>
            </a:pPr>
            <a:r>
              <a:rPr lang="en-US">
                <a:latin typeface="Arial" panose="020B0604020202020204" pitchFamily="34" charset="0"/>
                <a:cs typeface="Arial" panose="020B0604020202020204" pitchFamily="34" charset="0"/>
              </a:rPr>
              <a:t>PCMA Educon</a:t>
            </a:r>
          </a:p>
          <a:p>
            <a:pPr marL="800100" lvl="1" indent="-342900">
              <a:buFont typeface="Arial" panose="020B0604020202020204" pitchFamily="34" charset="0"/>
              <a:buChar char="•"/>
            </a:pPr>
            <a:r>
              <a:rPr lang="en-US">
                <a:latin typeface="Arial" panose="020B0604020202020204" pitchFamily="34" charset="0"/>
                <a:cs typeface="Arial" panose="020B0604020202020204" pitchFamily="34" charset="0"/>
              </a:rPr>
              <a:t>Host Board Meetings </a:t>
            </a:r>
          </a:p>
          <a:p>
            <a:pPr marL="800100" lvl="1" indent="-342900">
              <a:buFont typeface="Arial" panose="020B0604020202020204" pitchFamily="34" charset="0"/>
              <a:buChar char="•"/>
            </a:pPr>
            <a:r>
              <a:rPr lang="en-US">
                <a:latin typeface="Arial" panose="020B0604020202020204" pitchFamily="34" charset="0"/>
                <a:cs typeface="Arial" panose="020B0604020202020204" pitchFamily="34" charset="0"/>
              </a:rPr>
              <a:t>Fall Customer Event – Corporate focus </a:t>
            </a:r>
            <a:endParaRPr lang="en-US" sz="2000" b="1">
              <a:latin typeface="Arial" panose="020B0604020202020204" pitchFamily="34" charset="0"/>
              <a:cs typeface="Arial" panose="020B0604020202020204" pitchFamily="34" charset="0"/>
            </a:endParaRPr>
          </a:p>
          <a:p>
            <a:endParaRPr lang="en-US" sz="2000" b="1">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7) Financial Incentives</a:t>
            </a:r>
          </a:p>
          <a:p>
            <a:pPr marL="800100" lvl="1" indent="-342900">
              <a:buFont typeface="Arial" panose="020B0604020202020204" pitchFamily="34" charset="0"/>
              <a:buChar char="•"/>
            </a:pPr>
            <a:r>
              <a:rPr lang="en-US">
                <a:latin typeface="Arial" panose="020B0604020202020204" pitchFamily="34" charset="0"/>
                <a:cs typeface="Arial" panose="020B0604020202020204" pitchFamily="34" charset="0"/>
              </a:rPr>
              <a:t>Big Easy Bucks</a:t>
            </a:r>
          </a:p>
          <a:p>
            <a:pPr marL="800100" lvl="1" indent="-342900">
              <a:buFont typeface="Arial" panose="020B0604020202020204" pitchFamily="34" charset="0"/>
              <a:buChar char="•"/>
            </a:pPr>
            <a:r>
              <a:rPr lang="en-US">
                <a:latin typeface="Arial" panose="020B0604020202020204" pitchFamily="34" charset="0"/>
                <a:cs typeface="Arial" panose="020B0604020202020204" pitchFamily="34" charset="0"/>
              </a:rPr>
              <a:t>Customized financial incentives</a:t>
            </a:r>
          </a:p>
          <a:p>
            <a:pPr marL="800100" lvl="1" indent="-342900">
              <a:buFont typeface="Arial" panose="020B0604020202020204" pitchFamily="34" charset="0"/>
              <a:buChar char="•"/>
            </a:pPr>
            <a:endParaRPr lang="en-US">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8) Hotel Renovations Survey</a:t>
            </a:r>
            <a:endParaRPr lang="en-US">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3BD807D3-78A4-4900-891D-E2B560C0B87B}"/>
              </a:ext>
            </a:extLst>
          </p:cNvPr>
          <p:cNvCxnSpPr>
            <a:cxnSpLocks/>
          </p:cNvCxnSpPr>
          <p:nvPr/>
        </p:nvCxnSpPr>
        <p:spPr>
          <a:xfrm>
            <a:off x="-2753" y="929135"/>
            <a:ext cx="12194753" cy="0"/>
          </a:xfrm>
          <a:prstGeom prst="line">
            <a:avLst/>
          </a:prstGeom>
          <a:ln w="57150">
            <a:solidFill>
              <a:srgbClr val="5A7C61"/>
            </a:solidFill>
          </a:ln>
        </p:spPr>
        <p:style>
          <a:lnRef idx="1">
            <a:schemeClr val="accent1"/>
          </a:lnRef>
          <a:fillRef idx="0">
            <a:schemeClr val="accent1"/>
          </a:fillRef>
          <a:effectRef idx="0">
            <a:schemeClr val="accent1"/>
          </a:effectRef>
          <a:fontRef idx="minor">
            <a:schemeClr val="tx1"/>
          </a:fontRef>
        </p:style>
      </p:cxnSp>
      <p:pic>
        <p:nvPicPr>
          <p:cNvPr id="9" name="Picture 8" descr="A bowl of food&#10;&#10;Description automatically generated with low confidence">
            <a:extLst>
              <a:ext uri="{FF2B5EF4-FFF2-40B4-BE49-F238E27FC236}">
                <a16:creationId xmlns:a16="http://schemas.microsoft.com/office/drawing/2014/main" id="{4C222008-F9D8-4B30-B74D-D4BF774D40A3}"/>
              </a:ext>
            </a:extLst>
          </p:cNvPr>
          <p:cNvPicPr>
            <a:picLocks noChangeAspect="1"/>
          </p:cNvPicPr>
          <p:nvPr/>
        </p:nvPicPr>
        <p:blipFill>
          <a:blip r:embed="rId3"/>
          <a:stretch>
            <a:fillRect/>
          </a:stretch>
        </p:blipFill>
        <p:spPr>
          <a:xfrm>
            <a:off x="8052619" y="902915"/>
            <a:ext cx="4139381" cy="5961641"/>
          </a:xfrm>
          <a:prstGeom prst="rect">
            <a:avLst/>
          </a:prstGeom>
        </p:spPr>
      </p:pic>
    </p:spTree>
    <p:extLst>
      <p:ext uri="{BB962C8B-B14F-4D97-AF65-F5344CB8AC3E}">
        <p14:creationId xmlns:p14="http://schemas.microsoft.com/office/powerpoint/2010/main" val="15348821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DBA3AF-7E47-44C0-9F8B-81F993690B04}"/>
              </a:ext>
            </a:extLst>
          </p:cNvPr>
          <p:cNvSpPr/>
          <p:nvPr/>
        </p:nvSpPr>
        <p:spPr>
          <a:xfrm>
            <a:off x="1" y="0"/>
            <a:ext cx="586596"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FBDBD98-A751-4315-8DE7-17C465661F74}"/>
              </a:ext>
            </a:extLst>
          </p:cNvPr>
          <p:cNvSpPr txBox="1"/>
          <p:nvPr/>
        </p:nvSpPr>
        <p:spPr>
          <a:xfrm>
            <a:off x="1142710" y="2004560"/>
            <a:ext cx="10493176" cy="3477875"/>
          </a:xfrm>
          <a:prstGeom prst="rect">
            <a:avLst/>
          </a:prstGeom>
          <a:noFill/>
        </p:spPr>
        <p:txBody>
          <a:bodyPr wrap="square" rtlCol="0">
            <a:spAutoFit/>
          </a:bodyPr>
          <a:lstStyle/>
          <a:p>
            <a:pPr marL="285750" indent="-285750">
              <a:buFont typeface="Arial" panose="020B0604020202020204" pitchFamily="34" charset="0"/>
              <a:buChar char="•"/>
            </a:pPr>
            <a:r>
              <a:rPr lang="en-US" sz="2000" b="1"/>
              <a:t>Texas Sales Calls </a:t>
            </a:r>
            <a:r>
              <a:rPr lang="en-US" sz="2000"/>
              <a:t>; April 18</a:t>
            </a:r>
            <a:r>
              <a:rPr lang="en-US" sz="2000" baseline="30000"/>
              <a:t>th</a:t>
            </a:r>
            <a:r>
              <a:rPr lang="en-US" sz="2000"/>
              <a:t> ; Dallas/Austin, TX ; Ted Pennison</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b="1"/>
              <a:t>Conference Direct CD Forum </a:t>
            </a:r>
            <a:r>
              <a:rPr lang="en-US" sz="2000"/>
              <a:t>; April 25</a:t>
            </a:r>
            <a:r>
              <a:rPr lang="en-US" sz="2000" baseline="30000"/>
              <a:t>th</a:t>
            </a:r>
            <a:r>
              <a:rPr lang="en-US" sz="2000"/>
              <a:t> ; Las Vegas, NV ; Fay Nedd</a:t>
            </a:r>
            <a:br>
              <a:rPr lang="en-US" sz="2000"/>
            </a:br>
            <a:endParaRPr lang="en-US" sz="2000"/>
          </a:p>
          <a:p>
            <a:pPr marL="285750" indent="-285750">
              <a:buFont typeface="Arial" panose="020B0604020202020204" pitchFamily="34" charset="0"/>
              <a:buChar char="•"/>
            </a:pPr>
            <a:r>
              <a:rPr lang="en-US" sz="2000" b="1"/>
              <a:t>Chicago Theater Event </a:t>
            </a:r>
            <a:r>
              <a:rPr lang="en-US" sz="2000"/>
              <a:t>; May 24</a:t>
            </a:r>
            <a:r>
              <a:rPr lang="en-US" sz="2000" baseline="30000"/>
              <a:t>th</a:t>
            </a:r>
            <a:r>
              <a:rPr lang="en-US" sz="2000"/>
              <a:t> ; Chicago, IL ; Allison Comboy, Carl Lauto, &amp; Libby Fein</a:t>
            </a:r>
            <a:br>
              <a:rPr lang="en-US" sz="2000"/>
            </a:br>
            <a:endParaRPr lang="en-US" sz="2000"/>
          </a:p>
          <a:p>
            <a:pPr marL="285750" indent="-285750">
              <a:buFont typeface="Arial" panose="020B0604020202020204" pitchFamily="34" charset="0"/>
              <a:buChar char="•"/>
            </a:pPr>
            <a:r>
              <a:rPr lang="en-US" sz="2000" b="1"/>
              <a:t>Sports ETA </a:t>
            </a:r>
            <a:r>
              <a:rPr lang="en-US" sz="2000"/>
              <a:t>; May 2</a:t>
            </a:r>
            <a:r>
              <a:rPr lang="en-US" sz="2000" baseline="30000"/>
              <a:t>nd</a:t>
            </a:r>
            <a:r>
              <a:rPr lang="en-US" sz="2000"/>
              <a:t> ; Fort Worth, TX ; Andy Le Bouef</a:t>
            </a:r>
            <a:br>
              <a:rPr lang="en-US" sz="2000"/>
            </a:br>
            <a:endParaRPr lang="en-US" sz="2000"/>
          </a:p>
          <a:p>
            <a:pPr marL="285750" indent="-285750">
              <a:buFont typeface="Arial" panose="020B0604020202020204" pitchFamily="34" charset="0"/>
              <a:buChar char="•"/>
            </a:pPr>
            <a:r>
              <a:rPr lang="en-US" sz="2000" b="1"/>
              <a:t>HelmsBriscoe Annual Business Conference </a:t>
            </a:r>
            <a:r>
              <a:rPr lang="en-US" sz="2000"/>
              <a:t>; May 9</a:t>
            </a:r>
            <a:r>
              <a:rPr lang="en-US" sz="2000" baseline="30000"/>
              <a:t>th</a:t>
            </a:r>
            <a:r>
              <a:rPr lang="en-US" sz="2000"/>
              <a:t> ; Las Vegas, NV ; Ted Pennison &amp; Libby Fein</a:t>
            </a:r>
            <a:br>
              <a:rPr lang="en-US" sz="2000"/>
            </a:br>
            <a:endParaRPr lang="en-US" sz="2000"/>
          </a:p>
          <a:p>
            <a:pPr marL="285750" indent="-285750">
              <a:buFont typeface="Arial" panose="020B0604020202020204" pitchFamily="34" charset="0"/>
              <a:buChar char="•"/>
            </a:pPr>
            <a:r>
              <a:rPr lang="en-US" sz="2000" b="1"/>
              <a:t>Observe ACOG 2500 </a:t>
            </a:r>
            <a:r>
              <a:rPr lang="en-US" sz="2000"/>
              <a:t>; May 6</a:t>
            </a:r>
            <a:r>
              <a:rPr lang="en-US" sz="2000" baseline="30000"/>
              <a:t>th</a:t>
            </a:r>
            <a:r>
              <a:rPr lang="en-US" sz="2000"/>
              <a:t> ; San Diego, CA ; Donna Glover &amp; Andy Le Bouef</a:t>
            </a:r>
          </a:p>
        </p:txBody>
      </p:sp>
      <p:sp>
        <p:nvSpPr>
          <p:cNvPr id="6" name="TextBox 5">
            <a:extLst>
              <a:ext uri="{FF2B5EF4-FFF2-40B4-BE49-F238E27FC236}">
                <a16:creationId xmlns:a16="http://schemas.microsoft.com/office/drawing/2014/main" id="{F611DCAE-3F25-4119-AAC8-E297F178E7BB}"/>
              </a:ext>
            </a:extLst>
          </p:cNvPr>
          <p:cNvSpPr txBox="1"/>
          <p:nvPr/>
        </p:nvSpPr>
        <p:spPr>
          <a:xfrm>
            <a:off x="707923" y="108155"/>
            <a:ext cx="11100619" cy="646331"/>
          </a:xfrm>
          <a:prstGeom prst="rect">
            <a:avLst/>
          </a:prstGeom>
          <a:noFill/>
        </p:spPr>
        <p:txBody>
          <a:bodyPr wrap="square" rtlCol="0">
            <a:spAutoFit/>
          </a:bodyPr>
          <a:lstStyle/>
          <a:p>
            <a:r>
              <a:rPr lang="en-US" sz="3600" b="1">
                <a:solidFill>
                  <a:srgbClr val="5A7C61"/>
                </a:solidFill>
                <a:latin typeface="Arial" panose="020B0604020202020204" pitchFamily="34" charset="0"/>
                <a:cs typeface="Arial" panose="020B0604020202020204" pitchFamily="34" charset="0"/>
              </a:rPr>
              <a:t>New Orleans &amp; Company On the Road</a:t>
            </a:r>
          </a:p>
        </p:txBody>
      </p:sp>
      <p:cxnSp>
        <p:nvCxnSpPr>
          <p:cNvPr id="8" name="Straight Connector 7">
            <a:extLst>
              <a:ext uri="{FF2B5EF4-FFF2-40B4-BE49-F238E27FC236}">
                <a16:creationId xmlns:a16="http://schemas.microsoft.com/office/drawing/2014/main" id="{277FF667-E038-4DBB-A85F-BADB5A1CA9AF}"/>
              </a:ext>
            </a:extLst>
          </p:cNvPr>
          <p:cNvCxnSpPr>
            <a:cxnSpLocks/>
          </p:cNvCxnSpPr>
          <p:nvPr/>
        </p:nvCxnSpPr>
        <p:spPr>
          <a:xfrm>
            <a:off x="-2753" y="879975"/>
            <a:ext cx="12194753" cy="0"/>
          </a:xfrm>
          <a:prstGeom prst="line">
            <a:avLst/>
          </a:prstGeom>
          <a:ln w="57150">
            <a:solidFill>
              <a:srgbClr val="5A7C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72658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DBA3AF-7E47-44C0-9F8B-81F993690B04}"/>
              </a:ext>
            </a:extLst>
          </p:cNvPr>
          <p:cNvSpPr/>
          <p:nvPr/>
        </p:nvSpPr>
        <p:spPr>
          <a:xfrm>
            <a:off x="1" y="0"/>
            <a:ext cx="586596"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55C3772-71F5-4391-B036-7E1288DD6CBF}"/>
              </a:ext>
            </a:extLst>
          </p:cNvPr>
          <p:cNvPicPr>
            <a:picLocks noChangeAspect="1"/>
          </p:cNvPicPr>
          <p:nvPr/>
        </p:nvPicPr>
        <p:blipFill rotWithShape="1">
          <a:blip r:embed="rId3"/>
          <a:srcRect t="4522" b="73142"/>
          <a:stretch/>
        </p:blipFill>
        <p:spPr>
          <a:xfrm>
            <a:off x="762500" y="300676"/>
            <a:ext cx="11253509" cy="1170598"/>
          </a:xfrm>
          <a:prstGeom prst="rect">
            <a:avLst/>
          </a:prstGeom>
        </p:spPr>
      </p:pic>
      <p:grpSp>
        <p:nvGrpSpPr>
          <p:cNvPr id="2" name="Group 1">
            <a:extLst>
              <a:ext uri="{FF2B5EF4-FFF2-40B4-BE49-F238E27FC236}">
                <a16:creationId xmlns:a16="http://schemas.microsoft.com/office/drawing/2014/main" id="{B5971E64-B5C0-4994-989E-F202D74D2023}"/>
              </a:ext>
            </a:extLst>
          </p:cNvPr>
          <p:cNvGrpSpPr/>
          <p:nvPr/>
        </p:nvGrpSpPr>
        <p:grpSpPr>
          <a:xfrm>
            <a:off x="1132068" y="1688420"/>
            <a:ext cx="10526925" cy="4385808"/>
            <a:chOff x="1132068" y="1688420"/>
            <a:chExt cx="10526925" cy="4385808"/>
          </a:xfrm>
        </p:grpSpPr>
        <p:pic>
          <p:nvPicPr>
            <p:cNvPr id="3" name="Picture 2">
              <a:extLst>
                <a:ext uri="{FF2B5EF4-FFF2-40B4-BE49-F238E27FC236}">
                  <a16:creationId xmlns:a16="http://schemas.microsoft.com/office/drawing/2014/main" id="{0ED28F5B-709C-4746-BE17-5F321F8DACD5}"/>
                </a:ext>
              </a:extLst>
            </p:cNvPr>
            <p:cNvPicPr>
              <a:picLocks noChangeAspect="1"/>
            </p:cNvPicPr>
            <p:nvPr/>
          </p:nvPicPr>
          <p:blipFill rotWithShape="1">
            <a:blip r:embed="rId4"/>
            <a:srcRect t="11294"/>
            <a:stretch/>
          </p:blipFill>
          <p:spPr>
            <a:xfrm>
              <a:off x="1141900" y="2122713"/>
              <a:ext cx="10494711" cy="3951515"/>
            </a:xfrm>
            <a:prstGeom prst="rect">
              <a:avLst/>
            </a:prstGeom>
          </p:spPr>
        </p:pic>
        <p:pic>
          <p:nvPicPr>
            <p:cNvPr id="8" name="Picture 7">
              <a:extLst>
                <a:ext uri="{FF2B5EF4-FFF2-40B4-BE49-F238E27FC236}">
                  <a16:creationId xmlns:a16="http://schemas.microsoft.com/office/drawing/2014/main" id="{FC4D9373-D6E2-4250-9B81-FE70B1F798CC}"/>
                </a:ext>
              </a:extLst>
            </p:cNvPr>
            <p:cNvPicPr>
              <a:picLocks noChangeAspect="1"/>
            </p:cNvPicPr>
            <p:nvPr/>
          </p:nvPicPr>
          <p:blipFill>
            <a:blip r:embed="rId5"/>
            <a:stretch>
              <a:fillRect/>
            </a:stretch>
          </p:blipFill>
          <p:spPr>
            <a:xfrm>
              <a:off x="1132068" y="1688420"/>
              <a:ext cx="10526925" cy="434293"/>
            </a:xfrm>
            <a:prstGeom prst="rect">
              <a:avLst/>
            </a:prstGeom>
          </p:spPr>
        </p:pic>
      </p:grpSp>
    </p:spTree>
    <p:extLst>
      <p:ext uri="{BB962C8B-B14F-4D97-AF65-F5344CB8AC3E}">
        <p14:creationId xmlns:p14="http://schemas.microsoft.com/office/powerpoint/2010/main" val="10999317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DBA3AF-7E47-44C0-9F8B-81F993690B04}"/>
              </a:ext>
            </a:extLst>
          </p:cNvPr>
          <p:cNvSpPr/>
          <p:nvPr/>
        </p:nvSpPr>
        <p:spPr>
          <a:xfrm>
            <a:off x="1" y="0"/>
            <a:ext cx="586596"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FE30C24-0D9C-4EB6-8340-3A74C31D925F}"/>
              </a:ext>
            </a:extLst>
          </p:cNvPr>
          <p:cNvSpPr txBox="1"/>
          <p:nvPr/>
        </p:nvSpPr>
        <p:spPr>
          <a:xfrm>
            <a:off x="707923" y="108155"/>
            <a:ext cx="11100619" cy="707886"/>
          </a:xfrm>
          <a:prstGeom prst="rect">
            <a:avLst/>
          </a:prstGeom>
          <a:noFill/>
        </p:spPr>
        <p:txBody>
          <a:bodyPr wrap="square" rtlCol="0">
            <a:spAutoFit/>
          </a:bodyPr>
          <a:lstStyle/>
          <a:p>
            <a:r>
              <a:rPr lang="en-US" sz="4000" b="1">
                <a:solidFill>
                  <a:srgbClr val="5A7C61"/>
                </a:solidFill>
              </a:rPr>
              <a:t>Agenda</a:t>
            </a:r>
            <a:r>
              <a:rPr lang="en-US" sz="4000" b="1" dirty="0">
                <a:solidFill>
                  <a:srgbClr val="5A7C61"/>
                </a:solidFill>
              </a:rPr>
              <a:t> Item 6</a:t>
            </a:r>
            <a:endParaRPr lang="en-US" sz="4000" b="1">
              <a:solidFill>
                <a:srgbClr val="5A7C61"/>
              </a:solidFill>
            </a:endParaRPr>
          </a:p>
        </p:txBody>
      </p:sp>
      <p:sp>
        <p:nvSpPr>
          <p:cNvPr id="3" name="TextBox 2">
            <a:extLst>
              <a:ext uri="{FF2B5EF4-FFF2-40B4-BE49-F238E27FC236}">
                <a16:creationId xmlns:a16="http://schemas.microsoft.com/office/drawing/2014/main" id="{1C1DD4F0-38D9-402C-A0E6-F7FD2953E4DD}"/>
              </a:ext>
            </a:extLst>
          </p:cNvPr>
          <p:cNvSpPr txBox="1"/>
          <p:nvPr/>
        </p:nvSpPr>
        <p:spPr>
          <a:xfrm>
            <a:off x="1037993" y="1898576"/>
            <a:ext cx="6563230" cy="3970318"/>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Built to Host – Planners Experience New Orleans  </a:t>
            </a:r>
            <a:br>
              <a:rPr lang="en-US" sz="2800" b="1" dirty="0">
                <a:latin typeface="Arial" panose="020B0604020202020204" pitchFamily="34" charset="0"/>
                <a:cs typeface="Arial" panose="020B0604020202020204" pitchFamily="34" charset="0"/>
              </a:rPr>
            </a:br>
            <a:endParaRPr lang="en-US" sz="2800" b="1"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PCMA Educon</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Host Board Meetings </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Fall Customer Event – Corporate focus</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Other opportunities  </a:t>
            </a:r>
            <a:endParaRPr lang="en-US" sz="2800" b="1" dirty="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3BD807D3-78A4-4900-891D-E2B560C0B87B}"/>
              </a:ext>
            </a:extLst>
          </p:cNvPr>
          <p:cNvCxnSpPr>
            <a:cxnSpLocks/>
          </p:cNvCxnSpPr>
          <p:nvPr/>
        </p:nvCxnSpPr>
        <p:spPr>
          <a:xfrm>
            <a:off x="-2753" y="929135"/>
            <a:ext cx="12194753" cy="0"/>
          </a:xfrm>
          <a:prstGeom prst="line">
            <a:avLst/>
          </a:prstGeom>
          <a:ln w="57150">
            <a:solidFill>
              <a:srgbClr val="5A7C61"/>
            </a:solidFill>
          </a:ln>
        </p:spPr>
        <p:style>
          <a:lnRef idx="1">
            <a:schemeClr val="accent1"/>
          </a:lnRef>
          <a:fillRef idx="0">
            <a:schemeClr val="accent1"/>
          </a:fillRef>
          <a:effectRef idx="0">
            <a:schemeClr val="accent1"/>
          </a:effectRef>
          <a:fontRef idx="minor">
            <a:schemeClr val="tx1"/>
          </a:fontRef>
        </p:style>
      </p:cxnSp>
      <p:pic>
        <p:nvPicPr>
          <p:cNvPr id="9" name="Picture 8" descr="A bowl of food&#10;&#10;Description automatically generated with low confidence">
            <a:extLst>
              <a:ext uri="{FF2B5EF4-FFF2-40B4-BE49-F238E27FC236}">
                <a16:creationId xmlns:a16="http://schemas.microsoft.com/office/drawing/2014/main" id="{4C222008-F9D8-4B30-B74D-D4BF774D40A3}"/>
              </a:ext>
            </a:extLst>
          </p:cNvPr>
          <p:cNvPicPr>
            <a:picLocks noChangeAspect="1"/>
          </p:cNvPicPr>
          <p:nvPr/>
        </p:nvPicPr>
        <p:blipFill>
          <a:blip r:embed="rId3"/>
          <a:stretch>
            <a:fillRect/>
          </a:stretch>
        </p:blipFill>
        <p:spPr>
          <a:xfrm>
            <a:off x="8052619" y="902915"/>
            <a:ext cx="4139381" cy="5961641"/>
          </a:xfrm>
          <a:prstGeom prst="rect">
            <a:avLst/>
          </a:prstGeom>
        </p:spPr>
      </p:pic>
    </p:spTree>
    <p:extLst>
      <p:ext uri="{BB962C8B-B14F-4D97-AF65-F5344CB8AC3E}">
        <p14:creationId xmlns:p14="http://schemas.microsoft.com/office/powerpoint/2010/main" val="22324792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DBA3AF-7E47-44C0-9F8B-81F993690B04}"/>
              </a:ext>
            </a:extLst>
          </p:cNvPr>
          <p:cNvSpPr/>
          <p:nvPr/>
        </p:nvSpPr>
        <p:spPr>
          <a:xfrm>
            <a:off x="1" y="0"/>
            <a:ext cx="586596"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FE30C24-0D9C-4EB6-8340-3A74C31D925F}"/>
              </a:ext>
            </a:extLst>
          </p:cNvPr>
          <p:cNvSpPr txBox="1"/>
          <p:nvPr/>
        </p:nvSpPr>
        <p:spPr>
          <a:xfrm>
            <a:off x="707923" y="108155"/>
            <a:ext cx="11100619" cy="707886"/>
          </a:xfrm>
          <a:prstGeom prst="rect">
            <a:avLst/>
          </a:prstGeom>
          <a:noFill/>
        </p:spPr>
        <p:txBody>
          <a:bodyPr wrap="square" rtlCol="0">
            <a:spAutoFit/>
          </a:bodyPr>
          <a:lstStyle/>
          <a:p>
            <a:r>
              <a:rPr lang="en-US" sz="4000" b="1">
                <a:solidFill>
                  <a:srgbClr val="5A7C61"/>
                </a:solidFill>
              </a:rPr>
              <a:t>Agenda Item 7</a:t>
            </a:r>
          </a:p>
        </p:txBody>
      </p:sp>
      <p:sp>
        <p:nvSpPr>
          <p:cNvPr id="3" name="TextBox 2">
            <a:extLst>
              <a:ext uri="{FF2B5EF4-FFF2-40B4-BE49-F238E27FC236}">
                <a16:creationId xmlns:a16="http://schemas.microsoft.com/office/drawing/2014/main" id="{1C1DD4F0-38D9-402C-A0E6-F7FD2953E4DD}"/>
              </a:ext>
            </a:extLst>
          </p:cNvPr>
          <p:cNvSpPr txBox="1"/>
          <p:nvPr/>
        </p:nvSpPr>
        <p:spPr>
          <a:xfrm>
            <a:off x="929838" y="2253892"/>
            <a:ext cx="6779539" cy="2677656"/>
          </a:xfrm>
          <a:prstGeom prst="rect">
            <a:avLst/>
          </a:prstGeom>
          <a:noFill/>
        </p:spPr>
        <p:txBody>
          <a:bodyPr wrap="square" rtlCol="0">
            <a:spAutoFit/>
          </a:bodyPr>
          <a:lstStyle/>
          <a:p>
            <a:r>
              <a:rPr lang="en-US" sz="3600" b="1">
                <a:latin typeface="Arial" panose="020B0604020202020204" pitchFamily="34" charset="0"/>
                <a:cs typeface="Arial" panose="020B0604020202020204" pitchFamily="34" charset="0"/>
              </a:rPr>
              <a:t>Financial Incentives</a:t>
            </a:r>
            <a:br>
              <a:rPr lang="en-US" sz="3600" b="1">
                <a:latin typeface="Arial" panose="020B0604020202020204" pitchFamily="34" charset="0"/>
                <a:cs typeface="Arial" panose="020B0604020202020204" pitchFamily="34" charset="0"/>
              </a:rPr>
            </a:br>
            <a:endParaRPr lang="en-US" sz="3600" b="1">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3200">
                <a:latin typeface="Arial" panose="020B0604020202020204" pitchFamily="34" charset="0"/>
                <a:cs typeface="Arial" panose="020B0604020202020204" pitchFamily="34" charset="0"/>
              </a:rPr>
              <a:t>Big Easy Bucks</a:t>
            </a:r>
            <a:br>
              <a:rPr lang="en-US" sz="3200">
                <a:latin typeface="Arial" panose="020B0604020202020204" pitchFamily="34" charset="0"/>
                <a:cs typeface="Arial" panose="020B0604020202020204" pitchFamily="34" charset="0"/>
              </a:rPr>
            </a:br>
            <a:endParaRPr lang="en-US" sz="320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3200">
                <a:latin typeface="Arial" panose="020B0604020202020204" pitchFamily="34" charset="0"/>
                <a:cs typeface="Arial" panose="020B0604020202020204" pitchFamily="34" charset="0"/>
              </a:rPr>
              <a:t>Customized financial incentives</a:t>
            </a:r>
          </a:p>
        </p:txBody>
      </p:sp>
      <p:cxnSp>
        <p:nvCxnSpPr>
          <p:cNvPr id="5" name="Straight Connector 4">
            <a:extLst>
              <a:ext uri="{FF2B5EF4-FFF2-40B4-BE49-F238E27FC236}">
                <a16:creationId xmlns:a16="http://schemas.microsoft.com/office/drawing/2014/main" id="{3BD807D3-78A4-4900-891D-E2B560C0B87B}"/>
              </a:ext>
            </a:extLst>
          </p:cNvPr>
          <p:cNvCxnSpPr>
            <a:cxnSpLocks/>
          </p:cNvCxnSpPr>
          <p:nvPr/>
        </p:nvCxnSpPr>
        <p:spPr>
          <a:xfrm>
            <a:off x="-2753" y="929135"/>
            <a:ext cx="12194753" cy="0"/>
          </a:xfrm>
          <a:prstGeom prst="line">
            <a:avLst/>
          </a:prstGeom>
          <a:ln w="57150">
            <a:solidFill>
              <a:srgbClr val="5A7C61"/>
            </a:solidFill>
          </a:ln>
        </p:spPr>
        <p:style>
          <a:lnRef idx="1">
            <a:schemeClr val="accent1"/>
          </a:lnRef>
          <a:fillRef idx="0">
            <a:schemeClr val="accent1"/>
          </a:fillRef>
          <a:effectRef idx="0">
            <a:schemeClr val="accent1"/>
          </a:effectRef>
          <a:fontRef idx="minor">
            <a:schemeClr val="tx1"/>
          </a:fontRef>
        </p:style>
      </p:cxnSp>
      <p:pic>
        <p:nvPicPr>
          <p:cNvPr id="9" name="Picture 8" descr="A bowl of food&#10;&#10;Description automatically generated with low confidence">
            <a:extLst>
              <a:ext uri="{FF2B5EF4-FFF2-40B4-BE49-F238E27FC236}">
                <a16:creationId xmlns:a16="http://schemas.microsoft.com/office/drawing/2014/main" id="{4C222008-F9D8-4B30-B74D-D4BF774D40A3}"/>
              </a:ext>
            </a:extLst>
          </p:cNvPr>
          <p:cNvPicPr>
            <a:picLocks noChangeAspect="1"/>
          </p:cNvPicPr>
          <p:nvPr/>
        </p:nvPicPr>
        <p:blipFill>
          <a:blip r:embed="rId3"/>
          <a:stretch>
            <a:fillRect/>
          </a:stretch>
        </p:blipFill>
        <p:spPr>
          <a:xfrm>
            <a:off x="8052619" y="902915"/>
            <a:ext cx="4139381" cy="5961641"/>
          </a:xfrm>
          <a:prstGeom prst="rect">
            <a:avLst/>
          </a:prstGeom>
        </p:spPr>
      </p:pic>
    </p:spTree>
    <p:extLst>
      <p:ext uri="{BB962C8B-B14F-4D97-AF65-F5344CB8AC3E}">
        <p14:creationId xmlns:p14="http://schemas.microsoft.com/office/powerpoint/2010/main" val="32555126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10;&#10;Description automatically generated with medium confidence">
            <a:extLst>
              <a:ext uri="{FF2B5EF4-FFF2-40B4-BE49-F238E27FC236}">
                <a16:creationId xmlns:a16="http://schemas.microsoft.com/office/drawing/2014/main" id="{E5F19377-335E-468F-AC18-CBD1532E5A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389" y="657523"/>
            <a:ext cx="5084505" cy="841321"/>
          </a:xfrm>
          <a:prstGeom prst="rect">
            <a:avLst/>
          </a:prstGeom>
        </p:spPr>
      </p:pic>
      <p:sp>
        <p:nvSpPr>
          <p:cNvPr id="15" name="Rectangle 14">
            <a:extLst>
              <a:ext uri="{FF2B5EF4-FFF2-40B4-BE49-F238E27FC236}">
                <a16:creationId xmlns:a16="http://schemas.microsoft.com/office/drawing/2014/main" id="{72DBA3AF-7E47-44C0-9F8B-81F993690B04}"/>
              </a:ext>
            </a:extLst>
          </p:cNvPr>
          <p:cNvSpPr/>
          <p:nvPr/>
        </p:nvSpPr>
        <p:spPr>
          <a:xfrm>
            <a:off x="1" y="0"/>
            <a:ext cx="586596"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able&#10;&#10;Description automatically generated">
            <a:extLst>
              <a:ext uri="{FF2B5EF4-FFF2-40B4-BE49-F238E27FC236}">
                <a16:creationId xmlns:a16="http://schemas.microsoft.com/office/drawing/2014/main" id="{74A26ECB-86D0-40CC-986A-1D308D9766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6057" y="319131"/>
            <a:ext cx="6410986" cy="6219737"/>
          </a:xfrm>
          <a:prstGeom prst="rect">
            <a:avLst/>
          </a:prstGeom>
        </p:spPr>
      </p:pic>
      <p:sp>
        <p:nvSpPr>
          <p:cNvPr id="4" name="TextBox 3">
            <a:extLst>
              <a:ext uri="{FF2B5EF4-FFF2-40B4-BE49-F238E27FC236}">
                <a16:creationId xmlns:a16="http://schemas.microsoft.com/office/drawing/2014/main" id="{A92D3BC0-3006-4C31-BB2B-D97A9B65C969}"/>
              </a:ext>
            </a:extLst>
          </p:cNvPr>
          <p:cNvSpPr txBox="1"/>
          <p:nvPr/>
        </p:nvSpPr>
        <p:spPr>
          <a:xfrm>
            <a:off x="1296675" y="4054176"/>
            <a:ext cx="4388483" cy="1477328"/>
          </a:xfrm>
          <a:prstGeom prst="rect">
            <a:avLst/>
          </a:prstGeom>
          <a:noFill/>
        </p:spPr>
        <p:txBody>
          <a:bodyPr wrap="square" lIns="91440" tIns="45720" rIns="91440" bIns="45720" rtlCol="0" anchor="t">
            <a:spAutoFit/>
          </a:bodyPr>
          <a:lstStyle/>
          <a:p>
            <a:r>
              <a:rPr lang="en-US" b="1"/>
              <a:t>Over 5,000 rooms OR</a:t>
            </a:r>
          </a:p>
          <a:p>
            <a:r>
              <a:rPr lang="en-US" b="1"/>
              <a:t>Over 69% occupancy at Convention Center</a:t>
            </a:r>
            <a:br>
              <a:rPr lang="en-US" b="1"/>
            </a:br>
            <a:endParaRPr lang="en-US" b="1"/>
          </a:p>
          <a:p>
            <a:r>
              <a:rPr lang="en-US" b="1"/>
              <a:t>Over 69% at Convention Center BUT </a:t>
            </a:r>
            <a:br>
              <a:rPr lang="en-US" b="1"/>
            </a:br>
            <a:r>
              <a:rPr lang="en-US" b="1"/>
              <a:t>Under 5,000 rooms</a:t>
            </a:r>
          </a:p>
        </p:txBody>
      </p:sp>
      <p:sp>
        <p:nvSpPr>
          <p:cNvPr id="5" name="Rectangle 4">
            <a:extLst>
              <a:ext uri="{FF2B5EF4-FFF2-40B4-BE49-F238E27FC236}">
                <a16:creationId xmlns:a16="http://schemas.microsoft.com/office/drawing/2014/main" id="{F230B28B-FF78-4C8A-98E9-079894431452}"/>
              </a:ext>
            </a:extLst>
          </p:cNvPr>
          <p:cNvSpPr/>
          <p:nvPr/>
        </p:nvSpPr>
        <p:spPr>
          <a:xfrm>
            <a:off x="795096" y="4246012"/>
            <a:ext cx="405214" cy="172671"/>
          </a:xfrm>
          <a:prstGeom prst="rect">
            <a:avLst/>
          </a:prstGeom>
          <a:solidFill>
            <a:srgbClr val="DA969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2DD6336-B476-4D7F-853D-C7986C197800}"/>
              </a:ext>
            </a:extLst>
          </p:cNvPr>
          <p:cNvSpPr/>
          <p:nvPr/>
        </p:nvSpPr>
        <p:spPr>
          <a:xfrm>
            <a:off x="795097" y="5102826"/>
            <a:ext cx="405214" cy="172671"/>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B52AF394-56C1-4515-9198-CC57E47ECB5B}"/>
              </a:ext>
            </a:extLst>
          </p:cNvPr>
          <p:cNvCxnSpPr>
            <a:cxnSpLocks/>
          </p:cNvCxnSpPr>
          <p:nvPr/>
        </p:nvCxnSpPr>
        <p:spPr>
          <a:xfrm flipV="1">
            <a:off x="5099186" y="2450246"/>
            <a:ext cx="2131876" cy="1847789"/>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D0C9A41-75A2-46B8-A119-27442759DA18}"/>
              </a:ext>
            </a:extLst>
          </p:cNvPr>
          <p:cNvCxnSpPr>
            <a:cxnSpLocks/>
          </p:cNvCxnSpPr>
          <p:nvPr/>
        </p:nvCxnSpPr>
        <p:spPr>
          <a:xfrm>
            <a:off x="4910483" y="5109058"/>
            <a:ext cx="3357217" cy="832954"/>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B362761-2B24-4D07-9A93-697ED1AE0133}"/>
              </a:ext>
            </a:extLst>
          </p:cNvPr>
          <p:cNvCxnSpPr>
            <a:cxnSpLocks/>
          </p:cNvCxnSpPr>
          <p:nvPr/>
        </p:nvCxnSpPr>
        <p:spPr>
          <a:xfrm flipV="1">
            <a:off x="4582561" y="1715576"/>
            <a:ext cx="2013217" cy="1539058"/>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BFB8615-1E1D-4438-9608-83EFB7B16410}"/>
              </a:ext>
            </a:extLst>
          </p:cNvPr>
          <p:cNvSpPr txBox="1"/>
          <p:nvPr/>
        </p:nvSpPr>
        <p:spPr>
          <a:xfrm>
            <a:off x="1714717" y="1675072"/>
            <a:ext cx="377601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Calibri"/>
              </a:rPr>
              <a:t>Updated Monthly </a:t>
            </a:r>
            <a:endParaRPr lang="en-US" sz="2400">
              <a:cs typeface="Calibri"/>
            </a:endParaRPr>
          </a:p>
        </p:txBody>
      </p:sp>
      <p:sp>
        <p:nvSpPr>
          <p:cNvPr id="6" name="TextBox 5">
            <a:extLst>
              <a:ext uri="{FF2B5EF4-FFF2-40B4-BE49-F238E27FC236}">
                <a16:creationId xmlns:a16="http://schemas.microsoft.com/office/drawing/2014/main" id="{32F6E769-CD16-4DF5-B414-D944454A5774}"/>
              </a:ext>
            </a:extLst>
          </p:cNvPr>
          <p:cNvSpPr txBox="1"/>
          <p:nvPr/>
        </p:nvSpPr>
        <p:spPr>
          <a:xfrm>
            <a:off x="628650" y="254952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Legend:</a:t>
            </a:r>
            <a:endParaRPr lang="en-US"/>
          </a:p>
        </p:txBody>
      </p:sp>
      <p:sp>
        <p:nvSpPr>
          <p:cNvPr id="14" name="Rectangle 13">
            <a:extLst>
              <a:ext uri="{FF2B5EF4-FFF2-40B4-BE49-F238E27FC236}">
                <a16:creationId xmlns:a16="http://schemas.microsoft.com/office/drawing/2014/main" id="{FA76D482-7386-4ABB-807C-F71E7A352049}"/>
              </a:ext>
            </a:extLst>
          </p:cNvPr>
          <p:cNvSpPr/>
          <p:nvPr/>
        </p:nvSpPr>
        <p:spPr>
          <a:xfrm>
            <a:off x="795096" y="3142396"/>
            <a:ext cx="405214" cy="1726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40B1433-6CA8-4C91-9154-0523EAA50022}"/>
              </a:ext>
            </a:extLst>
          </p:cNvPr>
          <p:cNvSpPr txBox="1"/>
          <p:nvPr/>
        </p:nvSpPr>
        <p:spPr>
          <a:xfrm>
            <a:off x="1295400" y="2962275"/>
            <a:ext cx="454501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Segoe UI"/>
              </a:rPr>
              <a:t>Less than 5,000 rooms OR</a:t>
            </a:r>
            <a:r>
              <a:rPr lang="en-US">
                <a:cs typeface="Segoe UI"/>
              </a:rPr>
              <a:t>​</a:t>
            </a:r>
          </a:p>
          <a:p>
            <a:r>
              <a:rPr lang="en-US" b="1">
                <a:cs typeface="Segoe UI"/>
              </a:rPr>
              <a:t>Less than 69% occupancy at Convention Center</a:t>
            </a:r>
          </a:p>
        </p:txBody>
      </p:sp>
      <p:sp>
        <p:nvSpPr>
          <p:cNvPr id="10" name="TextBox 9">
            <a:extLst>
              <a:ext uri="{FF2B5EF4-FFF2-40B4-BE49-F238E27FC236}">
                <a16:creationId xmlns:a16="http://schemas.microsoft.com/office/drawing/2014/main" id="{363C9765-EFE7-4B21-BD5F-0F74C9A8A426}"/>
              </a:ext>
            </a:extLst>
          </p:cNvPr>
          <p:cNvSpPr txBox="1"/>
          <p:nvPr/>
        </p:nvSpPr>
        <p:spPr>
          <a:xfrm>
            <a:off x="660400" y="6105525"/>
            <a:ext cx="441801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Segoe UI"/>
              </a:rPr>
              <a:t>Room count reflects room nights booked by New Orleans &amp; Company</a:t>
            </a:r>
            <a:endParaRPr lang="en-US"/>
          </a:p>
        </p:txBody>
      </p:sp>
    </p:spTree>
    <p:extLst>
      <p:ext uri="{BB962C8B-B14F-4D97-AF65-F5344CB8AC3E}">
        <p14:creationId xmlns:p14="http://schemas.microsoft.com/office/powerpoint/2010/main" val="25791320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B80D34-122A-9B42-B0BA-5DCCF39243D3}"/>
              </a:ext>
            </a:extLst>
          </p:cNvPr>
          <p:cNvSpPr>
            <a:spLocks noGrp="1"/>
          </p:cNvSpPr>
          <p:nvPr>
            <p:ph idx="1"/>
          </p:nvPr>
        </p:nvSpPr>
        <p:spPr>
          <a:xfrm>
            <a:off x="867696" y="1641096"/>
            <a:ext cx="10844815" cy="4918419"/>
          </a:xfrm>
        </p:spPr>
        <p:txBody>
          <a:bodyPr vert="horz" lIns="91440" tIns="45720" rIns="91440" bIns="45720" rtlCol="0" anchor="t">
            <a:normAutofit/>
          </a:bodyPr>
          <a:lstStyle/>
          <a:p>
            <a:pPr>
              <a:spcBef>
                <a:spcPts val="0"/>
              </a:spcBef>
            </a:pPr>
            <a:endParaRPr lang="en-US" sz="2200">
              <a:latin typeface="Arial"/>
              <a:cs typeface="Arial"/>
            </a:endParaRPr>
          </a:p>
          <a:p>
            <a:pPr>
              <a:spcBef>
                <a:spcPts val="0"/>
              </a:spcBef>
            </a:pPr>
            <a:r>
              <a:rPr lang="en-US" sz="2200">
                <a:latin typeface="Arial"/>
                <a:cs typeface="Arial"/>
              </a:rPr>
              <a:t>400 Peak – rolling 36-month window (expanded from 24)</a:t>
            </a:r>
          </a:p>
          <a:p>
            <a:pPr marL="0" indent="0">
              <a:spcBef>
                <a:spcPts val="0"/>
              </a:spcBef>
              <a:buNone/>
            </a:pPr>
            <a:endParaRPr lang="en-US" sz="2200">
              <a:latin typeface="Arial"/>
              <a:cs typeface="Arial"/>
            </a:endParaRPr>
          </a:p>
          <a:p>
            <a:pPr>
              <a:spcBef>
                <a:spcPts val="0"/>
              </a:spcBef>
            </a:pPr>
            <a:r>
              <a:rPr lang="en-US" sz="2200">
                <a:latin typeface="Arial"/>
                <a:cs typeface="Arial"/>
              </a:rPr>
              <a:t>$5.00 paid on actual pick-up</a:t>
            </a:r>
          </a:p>
          <a:p>
            <a:pPr marL="0" indent="0">
              <a:spcBef>
                <a:spcPts val="0"/>
              </a:spcBef>
              <a:buNone/>
            </a:pPr>
            <a:endParaRPr lang="en-US" sz="2200">
              <a:latin typeface="Arial"/>
              <a:cs typeface="Arial"/>
            </a:endParaRPr>
          </a:p>
          <a:p>
            <a:pPr>
              <a:spcBef>
                <a:spcPts val="0"/>
              </a:spcBef>
            </a:pPr>
            <a:r>
              <a:rPr lang="en-US" sz="2200">
                <a:latin typeface="Arial"/>
                <a:cs typeface="Arial"/>
              </a:rPr>
              <a:t>All dates under 5,000 peak on current month dashboard are eligible – weekends require approval  </a:t>
            </a:r>
          </a:p>
          <a:p>
            <a:pPr marL="0" indent="0">
              <a:spcBef>
                <a:spcPts val="0"/>
              </a:spcBef>
              <a:buNone/>
            </a:pPr>
            <a:endParaRPr lang="en-US" sz="2200">
              <a:latin typeface="Arial"/>
              <a:cs typeface="Arial"/>
            </a:endParaRPr>
          </a:p>
          <a:p>
            <a:pPr>
              <a:spcBef>
                <a:spcPts val="0"/>
              </a:spcBef>
            </a:pPr>
            <a:r>
              <a:rPr lang="en-US" sz="2200">
                <a:latin typeface="Arial"/>
                <a:cs typeface="Arial"/>
              </a:rPr>
              <a:t>Availability of incentive and official document must be issued by </a:t>
            </a:r>
            <a:r>
              <a:rPr lang="en-US" sz="2200" err="1">
                <a:latin typeface="Arial"/>
                <a:cs typeface="Arial"/>
              </a:rPr>
              <a:t>NO&amp;Co</a:t>
            </a:r>
            <a:r>
              <a:rPr lang="en-US" sz="2200">
                <a:latin typeface="Arial"/>
                <a:cs typeface="Arial"/>
              </a:rPr>
              <a:t> and signed by customer</a:t>
            </a:r>
          </a:p>
          <a:p>
            <a:pPr marL="0" indent="0">
              <a:spcBef>
                <a:spcPts val="0"/>
              </a:spcBef>
              <a:buNone/>
            </a:pPr>
            <a:r>
              <a:rPr lang="en-US" sz="2200">
                <a:latin typeface="Arial"/>
                <a:cs typeface="Arial"/>
              </a:rPr>
              <a:t> </a:t>
            </a:r>
          </a:p>
          <a:p>
            <a:pPr>
              <a:spcBef>
                <a:spcPts val="0"/>
              </a:spcBef>
            </a:pPr>
            <a:r>
              <a:rPr lang="en-US" sz="2200">
                <a:latin typeface="Arial"/>
                <a:cs typeface="Arial"/>
              </a:rPr>
              <a:t>Hotel contract also required </a:t>
            </a:r>
          </a:p>
          <a:p>
            <a:pPr marL="0" indent="0">
              <a:spcBef>
                <a:spcPts val="0"/>
              </a:spcBef>
              <a:buNone/>
            </a:pPr>
            <a:endParaRPr lang="en-US" sz="2200">
              <a:latin typeface="Arial"/>
              <a:cs typeface="Arial"/>
            </a:endParaRPr>
          </a:p>
          <a:p>
            <a:pPr>
              <a:spcBef>
                <a:spcPts val="0"/>
              </a:spcBef>
            </a:pPr>
            <a:r>
              <a:rPr lang="en-US" sz="2200">
                <a:latin typeface="Arial"/>
                <a:cs typeface="Arial"/>
              </a:rPr>
              <a:t>Pick-up is verified by </a:t>
            </a:r>
            <a:r>
              <a:rPr lang="en-US" sz="2200" err="1">
                <a:latin typeface="Arial"/>
                <a:cs typeface="Arial"/>
              </a:rPr>
              <a:t>NO&amp;Co</a:t>
            </a:r>
            <a:r>
              <a:rPr lang="en-US" sz="2200">
                <a:latin typeface="Arial"/>
                <a:cs typeface="Arial"/>
              </a:rPr>
              <a:t> with hotel and payment issued</a:t>
            </a:r>
          </a:p>
        </p:txBody>
      </p:sp>
      <p:sp>
        <p:nvSpPr>
          <p:cNvPr id="5" name="Rectangle 4">
            <a:extLst>
              <a:ext uri="{FF2B5EF4-FFF2-40B4-BE49-F238E27FC236}">
                <a16:creationId xmlns:a16="http://schemas.microsoft.com/office/drawing/2014/main" id="{9DA0DD23-1088-4BF5-894F-5C78677F4C0E}"/>
              </a:ext>
            </a:extLst>
          </p:cNvPr>
          <p:cNvSpPr/>
          <p:nvPr/>
        </p:nvSpPr>
        <p:spPr>
          <a:xfrm>
            <a:off x="1" y="0"/>
            <a:ext cx="586596"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A7C61"/>
              </a:solidFill>
            </a:endParaRPr>
          </a:p>
        </p:txBody>
      </p:sp>
      <p:cxnSp>
        <p:nvCxnSpPr>
          <p:cNvPr id="7" name="Straight Connector 6">
            <a:extLst>
              <a:ext uri="{FF2B5EF4-FFF2-40B4-BE49-F238E27FC236}">
                <a16:creationId xmlns:a16="http://schemas.microsoft.com/office/drawing/2014/main" id="{7697ED83-16E5-48BE-9A2F-FE741F187A75}"/>
              </a:ext>
            </a:extLst>
          </p:cNvPr>
          <p:cNvCxnSpPr>
            <a:cxnSpLocks/>
          </p:cNvCxnSpPr>
          <p:nvPr/>
        </p:nvCxnSpPr>
        <p:spPr>
          <a:xfrm>
            <a:off x="-2753" y="929135"/>
            <a:ext cx="12194753" cy="0"/>
          </a:xfrm>
          <a:prstGeom prst="line">
            <a:avLst/>
          </a:prstGeom>
          <a:ln w="57150">
            <a:solidFill>
              <a:srgbClr val="5A7C6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5ADCE08-FC16-47CB-BF57-D36C13FCAD6B}"/>
              </a:ext>
            </a:extLst>
          </p:cNvPr>
          <p:cNvSpPr txBox="1"/>
          <p:nvPr/>
        </p:nvSpPr>
        <p:spPr>
          <a:xfrm>
            <a:off x="713245" y="298485"/>
            <a:ext cx="10762756" cy="530530"/>
          </a:xfrm>
          <a:prstGeom prst="rect">
            <a:avLst/>
          </a:prstGeom>
          <a:noFill/>
          <a:effectLst/>
        </p:spPr>
        <p:txBody>
          <a:bodyPr wrap="square" lIns="91440" tIns="45720" rIns="91440" bIns="45720" rtlCol="0" anchor="t">
            <a:spAutoFit/>
          </a:bodyPr>
          <a:lstStyle/>
          <a:p>
            <a:pPr>
              <a:lnSpc>
                <a:spcPct val="80000"/>
              </a:lnSpc>
            </a:pPr>
            <a:r>
              <a:rPr lang="en-US" sz="3500" b="1">
                <a:solidFill>
                  <a:srgbClr val="5A7C61"/>
                </a:solidFill>
                <a:latin typeface="Arial"/>
                <a:cs typeface="Arial"/>
              </a:rPr>
              <a:t>Current Incentives: Less Than 400 Peak</a:t>
            </a:r>
            <a:endParaRPr lang="en-US">
              <a:solidFill>
                <a:srgbClr val="5A7C61"/>
              </a:solidFill>
            </a:endParaRPr>
          </a:p>
        </p:txBody>
      </p:sp>
      <p:sp>
        <p:nvSpPr>
          <p:cNvPr id="8" name="TextBox 7">
            <a:extLst>
              <a:ext uri="{FF2B5EF4-FFF2-40B4-BE49-F238E27FC236}">
                <a16:creationId xmlns:a16="http://schemas.microsoft.com/office/drawing/2014/main" id="{806CA55E-72F0-A54C-B71D-16E7C73FB309}"/>
              </a:ext>
            </a:extLst>
          </p:cNvPr>
          <p:cNvSpPr txBox="1"/>
          <p:nvPr/>
        </p:nvSpPr>
        <p:spPr>
          <a:xfrm>
            <a:off x="10955730" y="5378102"/>
            <a:ext cx="1121461" cy="369332"/>
          </a:xfrm>
          <a:prstGeom prst="rect">
            <a:avLst/>
          </a:prstGeom>
          <a:noFill/>
        </p:spPr>
        <p:txBody>
          <a:bodyPr wrap="none" rtlCol="0">
            <a:spAutoFit/>
          </a:bodyPr>
          <a:lstStyle/>
          <a:p>
            <a:r>
              <a:rPr lang="en-US">
                <a:solidFill>
                  <a:schemeClr val="bg1"/>
                </a:solidFill>
              </a:rPr>
              <a:t>AAO 2021</a:t>
            </a:r>
          </a:p>
        </p:txBody>
      </p:sp>
      <p:sp>
        <p:nvSpPr>
          <p:cNvPr id="2" name="TextBox 1">
            <a:extLst>
              <a:ext uri="{FF2B5EF4-FFF2-40B4-BE49-F238E27FC236}">
                <a16:creationId xmlns:a16="http://schemas.microsoft.com/office/drawing/2014/main" id="{8D49AA73-355F-4512-9F0C-E89C23E2C0F1}"/>
              </a:ext>
            </a:extLst>
          </p:cNvPr>
          <p:cNvSpPr txBox="1"/>
          <p:nvPr/>
        </p:nvSpPr>
        <p:spPr>
          <a:xfrm>
            <a:off x="713245" y="1079310"/>
            <a:ext cx="4953001" cy="461665"/>
          </a:xfrm>
          <a:prstGeom prst="rect">
            <a:avLst/>
          </a:prstGeom>
          <a:noFill/>
        </p:spPr>
        <p:txBody>
          <a:bodyPr wrap="square" rtlCol="0">
            <a:spAutoFit/>
          </a:bodyPr>
          <a:lstStyle/>
          <a:p>
            <a:pPr marL="0" indent="0">
              <a:buNone/>
            </a:pPr>
            <a:r>
              <a:rPr lang="en-US" sz="2400" b="1">
                <a:latin typeface="Arial"/>
                <a:ea typeface="+mn-lt"/>
                <a:cs typeface="Arial"/>
              </a:rPr>
              <a:t>Big Easy Bucks Overview</a:t>
            </a:r>
          </a:p>
        </p:txBody>
      </p:sp>
    </p:spTree>
    <p:extLst>
      <p:ext uri="{BB962C8B-B14F-4D97-AF65-F5344CB8AC3E}">
        <p14:creationId xmlns:p14="http://schemas.microsoft.com/office/powerpoint/2010/main" val="8883680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B80D34-122A-9B42-B0BA-5DCCF39243D3}"/>
              </a:ext>
            </a:extLst>
          </p:cNvPr>
          <p:cNvSpPr>
            <a:spLocks noGrp="1"/>
          </p:cNvSpPr>
          <p:nvPr>
            <p:ph idx="1"/>
          </p:nvPr>
        </p:nvSpPr>
        <p:spPr>
          <a:xfrm>
            <a:off x="1033822" y="2048829"/>
            <a:ext cx="10825757" cy="3818996"/>
          </a:xfrm>
        </p:spPr>
        <p:txBody>
          <a:bodyPr vert="horz" lIns="91440" tIns="45720" rIns="91440" bIns="45720" rtlCol="0" anchor="t">
            <a:normAutofit/>
          </a:bodyPr>
          <a:lstStyle/>
          <a:p>
            <a:pPr marL="0" indent="0">
              <a:spcBef>
                <a:spcPts val="0"/>
              </a:spcBef>
              <a:buNone/>
            </a:pPr>
            <a:endParaRPr lang="en-US">
              <a:latin typeface="Arial"/>
              <a:cs typeface="Arial"/>
            </a:endParaRPr>
          </a:p>
          <a:p>
            <a:pPr>
              <a:spcBef>
                <a:spcPts val="0"/>
              </a:spcBef>
            </a:pPr>
            <a:r>
              <a:rPr lang="en-US">
                <a:latin typeface="Arial"/>
                <a:cs typeface="Arial"/>
              </a:rPr>
              <a:t>Rebrand Big Easy Bucks in Progress </a:t>
            </a:r>
          </a:p>
          <a:p>
            <a:pPr marL="0" indent="0">
              <a:spcBef>
                <a:spcPts val="0"/>
              </a:spcBef>
              <a:buNone/>
            </a:pPr>
            <a:endParaRPr lang="en-US">
              <a:latin typeface="Arial"/>
              <a:cs typeface="Arial"/>
            </a:endParaRPr>
          </a:p>
          <a:p>
            <a:pPr>
              <a:spcBef>
                <a:spcPts val="0"/>
              </a:spcBef>
            </a:pPr>
            <a:r>
              <a:rPr lang="en-US">
                <a:latin typeface="Arial"/>
                <a:cs typeface="Arial"/>
              </a:rPr>
              <a:t>Create new categories of Big Easy Bucks  </a:t>
            </a:r>
          </a:p>
          <a:p>
            <a:pPr>
              <a:spcBef>
                <a:spcPts val="0"/>
              </a:spcBef>
            </a:pPr>
            <a:endParaRPr lang="en-US">
              <a:latin typeface="Arial"/>
              <a:cs typeface="Arial"/>
            </a:endParaRPr>
          </a:p>
          <a:p>
            <a:pPr>
              <a:spcBef>
                <a:spcPts val="0"/>
              </a:spcBef>
            </a:pPr>
            <a:r>
              <a:rPr lang="en-US">
                <a:latin typeface="Arial"/>
                <a:cs typeface="Arial"/>
              </a:rPr>
              <a:t>Examples </a:t>
            </a:r>
          </a:p>
          <a:p>
            <a:pPr lvl="1">
              <a:spcBef>
                <a:spcPts val="0"/>
              </a:spcBef>
            </a:pPr>
            <a:r>
              <a:rPr lang="en-US" sz="2800">
                <a:latin typeface="Arial"/>
                <a:cs typeface="Arial"/>
              </a:rPr>
              <a:t>Lower demand in 2022 and 2023 earn potentially higher payouts </a:t>
            </a:r>
          </a:p>
          <a:p>
            <a:pPr lvl="1">
              <a:spcBef>
                <a:spcPts val="0"/>
              </a:spcBef>
            </a:pPr>
            <a:r>
              <a:rPr lang="en-US" sz="2800">
                <a:latin typeface="Arial"/>
                <a:cs typeface="Arial"/>
              </a:rPr>
              <a:t>Increase peak night to 500 </a:t>
            </a:r>
          </a:p>
          <a:p>
            <a:pPr lvl="1">
              <a:spcBef>
                <a:spcPts val="0"/>
              </a:spcBef>
              <a:buFontTx/>
              <a:buChar char="-"/>
            </a:pPr>
            <a:endParaRPr lang="en-US" sz="2800">
              <a:latin typeface="Arial"/>
              <a:cs typeface="Arial"/>
            </a:endParaRPr>
          </a:p>
        </p:txBody>
      </p:sp>
      <p:sp>
        <p:nvSpPr>
          <p:cNvPr id="5" name="Rectangle 4">
            <a:extLst>
              <a:ext uri="{FF2B5EF4-FFF2-40B4-BE49-F238E27FC236}">
                <a16:creationId xmlns:a16="http://schemas.microsoft.com/office/drawing/2014/main" id="{9DA0DD23-1088-4BF5-894F-5C78677F4C0E}"/>
              </a:ext>
            </a:extLst>
          </p:cNvPr>
          <p:cNvSpPr/>
          <p:nvPr/>
        </p:nvSpPr>
        <p:spPr>
          <a:xfrm>
            <a:off x="1" y="0"/>
            <a:ext cx="586596"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7697ED83-16E5-48BE-9A2F-FE741F187A75}"/>
              </a:ext>
            </a:extLst>
          </p:cNvPr>
          <p:cNvCxnSpPr>
            <a:cxnSpLocks/>
          </p:cNvCxnSpPr>
          <p:nvPr/>
        </p:nvCxnSpPr>
        <p:spPr>
          <a:xfrm>
            <a:off x="-2753" y="929135"/>
            <a:ext cx="12194753" cy="0"/>
          </a:xfrm>
          <a:prstGeom prst="line">
            <a:avLst/>
          </a:prstGeom>
          <a:ln w="57150">
            <a:solidFill>
              <a:srgbClr val="5A7C6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5ADCE08-FC16-47CB-BF57-D36C13FCAD6B}"/>
              </a:ext>
            </a:extLst>
          </p:cNvPr>
          <p:cNvSpPr txBox="1"/>
          <p:nvPr/>
        </p:nvSpPr>
        <p:spPr>
          <a:xfrm>
            <a:off x="701404" y="228066"/>
            <a:ext cx="11490595" cy="530530"/>
          </a:xfrm>
          <a:prstGeom prst="rect">
            <a:avLst/>
          </a:prstGeom>
          <a:noFill/>
          <a:effectLst/>
        </p:spPr>
        <p:txBody>
          <a:bodyPr wrap="square" lIns="91440" tIns="45720" rIns="91440" bIns="45720" rtlCol="0" anchor="t">
            <a:spAutoFit/>
          </a:bodyPr>
          <a:lstStyle/>
          <a:p>
            <a:pPr>
              <a:lnSpc>
                <a:spcPct val="80000"/>
              </a:lnSpc>
            </a:pPr>
            <a:r>
              <a:rPr lang="en-US" sz="3500" b="1">
                <a:solidFill>
                  <a:srgbClr val="5A7C61"/>
                </a:solidFill>
                <a:latin typeface="Arial"/>
                <a:cs typeface="Arial"/>
              </a:rPr>
              <a:t>Big Easy Bucks Potential Enhancements </a:t>
            </a:r>
            <a:endParaRPr lang="en-US">
              <a:solidFill>
                <a:srgbClr val="5A7C61"/>
              </a:solidFill>
            </a:endParaRPr>
          </a:p>
        </p:txBody>
      </p:sp>
      <p:sp>
        <p:nvSpPr>
          <p:cNvPr id="8" name="TextBox 7">
            <a:extLst>
              <a:ext uri="{FF2B5EF4-FFF2-40B4-BE49-F238E27FC236}">
                <a16:creationId xmlns:a16="http://schemas.microsoft.com/office/drawing/2014/main" id="{806CA55E-72F0-A54C-B71D-16E7C73FB309}"/>
              </a:ext>
            </a:extLst>
          </p:cNvPr>
          <p:cNvSpPr txBox="1"/>
          <p:nvPr/>
        </p:nvSpPr>
        <p:spPr>
          <a:xfrm>
            <a:off x="10955730" y="5378102"/>
            <a:ext cx="1121461" cy="369332"/>
          </a:xfrm>
          <a:prstGeom prst="rect">
            <a:avLst/>
          </a:prstGeom>
          <a:noFill/>
        </p:spPr>
        <p:txBody>
          <a:bodyPr wrap="none" rtlCol="0">
            <a:spAutoFit/>
          </a:bodyPr>
          <a:lstStyle/>
          <a:p>
            <a:r>
              <a:rPr lang="en-US" dirty="0">
                <a:solidFill>
                  <a:schemeClr val="bg1"/>
                </a:solidFill>
              </a:rPr>
              <a:t>AAO 2021</a:t>
            </a:r>
          </a:p>
        </p:txBody>
      </p:sp>
      <p:sp>
        <p:nvSpPr>
          <p:cNvPr id="10" name="TextBox 9">
            <a:extLst>
              <a:ext uri="{FF2B5EF4-FFF2-40B4-BE49-F238E27FC236}">
                <a16:creationId xmlns:a16="http://schemas.microsoft.com/office/drawing/2014/main" id="{E8FC58D9-E1C7-4447-8DC8-F393F418F143}"/>
              </a:ext>
            </a:extLst>
          </p:cNvPr>
          <p:cNvSpPr txBox="1"/>
          <p:nvPr/>
        </p:nvSpPr>
        <p:spPr>
          <a:xfrm>
            <a:off x="701404" y="1087610"/>
            <a:ext cx="7821155" cy="461665"/>
          </a:xfrm>
          <a:prstGeom prst="rect">
            <a:avLst/>
          </a:prstGeom>
          <a:noFill/>
        </p:spPr>
        <p:txBody>
          <a:bodyPr wrap="square" rtlCol="0">
            <a:spAutoFit/>
          </a:bodyPr>
          <a:lstStyle/>
          <a:p>
            <a:pPr marL="0" indent="0">
              <a:buNone/>
            </a:pPr>
            <a:r>
              <a:rPr lang="en-US" sz="2400" b="1">
                <a:latin typeface="Arial"/>
                <a:ea typeface="+mn-lt"/>
                <a:cs typeface="Arial"/>
              </a:rPr>
              <a:t>Big Easy Bucks Ideas &amp; Potential Enhancements</a:t>
            </a:r>
          </a:p>
        </p:txBody>
      </p:sp>
    </p:spTree>
    <p:extLst>
      <p:ext uri="{BB962C8B-B14F-4D97-AF65-F5344CB8AC3E}">
        <p14:creationId xmlns:p14="http://schemas.microsoft.com/office/powerpoint/2010/main" val="3625903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B80D34-122A-9B42-B0BA-5DCCF39243D3}"/>
              </a:ext>
            </a:extLst>
          </p:cNvPr>
          <p:cNvSpPr>
            <a:spLocks noGrp="1"/>
          </p:cNvSpPr>
          <p:nvPr>
            <p:ph idx="1"/>
          </p:nvPr>
        </p:nvSpPr>
        <p:spPr>
          <a:xfrm>
            <a:off x="838199" y="1118586"/>
            <a:ext cx="10844815" cy="5557422"/>
          </a:xfrm>
        </p:spPr>
        <p:txBody>
          <a:bodyPr vert="horz" lIns="91440" tIns="45720" rIns="91440" bIns="45720" rtlCol="0" anchor="t">
            <a:normAutofit/>
          </a:bodyPr>
          <a:lstStyle/>
          <a:p>
            <a:endParaRPr lang="en-US" sz="2400" b="1" dirty="0">
              <a:latin typeface="Arial"/>
              <a:cs typeface="Arial"/>
            </a:endParaRPr>
          </a:p>
          <a:p>
            <a:pPr marL="0" indent="0">
              <a:buNone/>
            </a:pPr>
            <a:endParaRPr lang="en-US" sz="2400" b="1" dirty="0">
              <a:latin typeface="Arial"/>
              <a:cs typeface="Arial"/>
            </a:endParaRPr>
          </a:p>
          <a:p>
            <a:endParaRPr lang="en-US" sz="2200" b="1" dirty="0">
              <a:latin typeface="Arial"/>
              <a:cs typeface="Arial"/>
            </a:endParaRPr>
          </a:p>
        </p:txBody>
      </p:sp>
      <p:sp>
        <p:nvSpPr>
          <p:cNvPr id="5" name="Rectangle 4">
            <a:extLst>
              <a:ext uri="{FF2B5EF4-FFF2-40B4-BE49-F238E27FC236}">
                <a16:creationId xmlns:a16="http://schemas.microsoft.com/office/drawing/2014/main" id="{9DA0DD23-1088-4BF5-894F-5C78677F4C0E}"/>
              </a:ext>
            </a:extLst>
          </p:cNvPr>
          <p:cNvSpPr/>
          <p:nvPr/>
        </p:nvSpPr>
        <p:spPr>
          <a:xfrm>
            <a:off x="1" y="0"/>
            <a:ext cx="586596"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7697ED83-16E5-48BE-9A2F-FE741F187A75}"/>
              </a:ext>
            </a:extLst>
          </p:cNvPr>
          <p:cNvCxnSpPr>
            <a:cxnSpLocks/>
          </p:cNvCxnSpPr>
          <p:nvPr/>
        </p:nvCxnSpPr>
        <p:spPr>
          <a:xfrm>
            <a:off x="-2753" y="914651"/>
            <a:ext cx="12194753" cy="0"/>
          </a:xfrm>
          <a:prstGeom prst="line">
            <a:avLst/>
          </a:prstGeom>
          <a:ln w="57150">
            <a:solidFill>
              <a:srgbClr val="5A7C6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06CA55E-72F0-A54C-B71D-16E7C73FB309}"/>
              </a:ext>
            </a:extLst>
          </p:cNvPr>
          <p:cNvSpPr txBox="1"/>
          <p:nvPr/>
        </p:nvSpPr>
        <p:spPr>
          <a:xfrm>
            <a:off x="10955730" y="5378102"/>
            <a:ext cx="1121461" cy="369332"/>
          </a:xfrm>
          <a:prstGeom prst="rect">
            <a:avLst/>
          </a:prstGeom>
          <a:noFill/>
        </p:spPr>
        <p:txBody>
          <a:bodyPr wrap="none" rtlCol="0">
            <a:spAutoFit/>
          </a:bodyPr>
          <a:lstStyle/>
          <a:p>
            <a:r>
              <a:rPr lang="en-US">
                <a:solidFill>
                  <a:schemeClr val="bg1"/>
                </a:solidFill>
              </a:rPr>
              <a:t>AAO 2021</a:t>
            </a:r>
          </a:p>
        </p:txBody>
      </p:sp>
      <p:sp>
        <p:nvSpPr>
          <p:cNvPr id="2" name="TextBox 1">
            <a:extLst>
              <a:ext uri="{FF2B5EF4-FFF2-40B4-BE49-F238E27FC236}">
                <a16:creationId xmlns:a16="http://schemas.microsoft.com/office/drawing/2014/main" id="{CD99FC29-B20D-45E8-8E32-65AEC46731A2}"/>
              </a:ext>
            </a:extLst>
          </p:cNvPr>
          <p:cNvSpPr txBox="1"/>
          <p:nvPr/>
        </p:nvSpPr>
        <p:spPr>
          <a:xfrm>
            <a:off x="1512947" y="1278409"/>
            <a:ext cx="10003513" cy="5601533"/>
          </a:xfrm>
          <a:prstGeom prst="rect">
            <a:avLst/>
          </a:prstGeom>
          <a:noFill/>
        </p:spPr>
        <p:txBody>
          <a:bodyPr wrap="square" rtlCol="0">
            <a:spAutoFit/>
          </a:bodyPr>
          <a:lstStyle/>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Build financial incentive package that is </a:t>
            </a:r>
            <a:r>
              <a:rPr lang="en-US" sz="2000" b="1">
                <a:latin typeface="Arial" panose="020B0604020202020204" pitchFamily="34" charset="0"/>
                <a:cs typeface="Arial" panose="020B0604020202020204" pitchFamily="34" charset="0"/>
              </a:rPr>
              <a:t>customer specific</a:t>
            </a:r>
            <a:r>
              <a:rPr lang="en-US" sz="2000">
                <a:latin typeface="Arial" panose="020B0604020202020204" pitchFamily="34" charset="0"/>
                <a:cs typeface="Arial" panose="020B0604020202020204" pitchFamily="34" charset="0"/>
              </a:rPr>
              <a:t> and motivates new definite bookings</a:t>
            </a:r>
            <a:br>
              <a:rPr lang="en-US" sz="2000">
                <a:latin typeface="Arial" panose="020B0604020202020204" pitchFamily="34" charset="0"/>
                <a:cs typeface="Arial" panose="020B0604020202020204" pitchFamily="34" charset="0"/>
              </a:rPr>
            </a:br>
            <a:endParaRPr lang="en-US" sz="200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000">
                <a:latin typeface="Arial" panose="020B0604020202020204" pitchFamily="34" charset="0"/>
                <a:cs typeface="Arial" panose="020B0604020202020204" pitchFamily="34" charset="0"/>
              </a:rPr>
              <a:t>Assist with overall convention costs</a:t>
            </a:r>
            <a:br>
              <a:rPr lang="en-US" sz="2000">
                <a:latin typeface="Arial" panose="020B0604020202020204" pitchFamily="34" charset="0"/>
                <a:cs typeface="Arial" panose="020B0604020202020204" pitchFamily="34" charset="0"/>
              </a:rPr>
            </a:br>
            <a:endParaRPr lang="en-US" sz="200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000">
                <a:latin typeface="Arial" panose="020B0604020202020204" pitchFamily="34" charset="0"/>
                <a:cs typeface="Arial" panose="020B0604020202020204" pitchFamily="34" charset="0"/>
              </a:rPr>
              <a:t>Reduce and/or offset shuttle costs</a:t>
            </a:r>
            <a:br>
              <a:rPr lang="en-US" sz="2000">
                <a:latin typeface="Arial" panose="020B0604020202020204" pitchFamily="34" charset="0"/>
                <a:cs typeface="Arial" panose="020B0604020202020204" pitchFamily="34" charset="0"/>
              </a:rPr>
            </a:br>
            <a:endParaRPr lang="en-US" sz="200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000">
                <a:latin typeface="Arial" panose="020B0604020202020204" pitchFamily="34" charset="0"/>
                <a:cs typeface="Arial" panose="020B0604020202020204" pitchFamily="34" charset="0"/>
              </a:rPr>
              <a:t>New costs arising out of covid guidelines</a:t>
            </a:r>
            <a:br>
              <a:rPr lang="en-US" sz="2000">
                <a:latin typeface="Arial" panose="020B0604020202020204" pitchFamily="34" charset="0"/>
                <a:cs typeface="Arial" panose="020B0604020202020204" pitchFamily="34" charset="0"/>
              </a:rPr>
            </a:br>
            <a:endParaRPr lang="en-US" sz="200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000">
                <a:latin typeface="Arial" panose="020B0604020202020204" pitchFamily="34" charset="0"/>
                <a:cs typeface="Arial" panose="020B0604020202020204" pitchFamily="34" charset="0"/>
              </a:rPr>
              <a:t>Offset exhibitor costs</a:t>
            </a:r>
            <a:br>
              <a:rPr lang="en-US" sz="2000">
                <a:latin typeface="Arial" panose="020B0604020202020204" pitchFamily="34" charset="0"/>
                <a:cs typeface="Arial" panose="020B0604020202020204" pitchFamily="34" charset="0"/>
              </a:rPr>
            </a:br>
            <a:endParaRPr lang="en-US" sz="200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000">
                <a:latin typeface="Arial" panose="020B0604020202020204" pitchFamily="34" charset="0"/>
                <a:cs typeface="Arial" panose="020B0604020202020204" pitchFamily="34" charset="0"/>
              </a:rPr>
              <a:t>Host all or part of New Orleans themes events/food</a:t>
            </a:r>
            <a:br>
              <a:rPr lang="en-US" sz="2000">
                <a:latin typeface="Arial" panose="020B0604020202020204" pitchFamily="34" charset="0"/>
                <a:cs typeface="Arial" panose="020B0604020202020204" pitchFamily="34" charset="0"/>
              </a:rPr>
            </a:br>
            <a:endParaRPr lang="en-US" sz="200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000">
                <a:latin typeface="Arial" panose="020B0604020202020204" pitchFamily="34" charset="0"/>
                <a:cs typeface="Arial" panose="020B0604020202020204" pitchFamily="34" charset="0"/>
              </a:rPr>
              <a:t>Marketing &amp; attendance building resources</a:t>
            </a:r>
          </a:p>
          <a:p>
            <a:pPr marL="1200150" lvl="2" indent="-285750">
              <a:buFont typeface="Arial" panose="020B0604020202020204" pitchFamily="34" charset="0"/>
              <a:buChar char="•"/>
            </a:pPr>
            <a:r>
              <a:rPr lang="en-US" sz="2000">
                <a:latin typeface="Arial" panose="020B0604020202020204" pitchFamily="34" charset="0"/>
                <a:cs typeface="Arial" panose="020B0604020202020204" pitchFamily="34" charset="0"/>
              </a:rPr>
              <a:t>Promotional videos</a:t>
            </a:r>
          </a:p>
          <a:p>
            <a:pPr marL="1200150" lvl="2" indent="-285750">
              <a:buFont typeface="Arial" panose="020B0604020202020204" pitchFamily="34" charset="0"/>
              <a:buChar char="•"/>
            </a:pPr>
            <a:r>
              <a:rPr lang="en-US" sz="2000">
                <a:latin typeface="Arial" panose="020B0604020202020204" pitchFamily="34" charset="0"/>
                <a:cs typeface="Arial" panose="020B0604020202020204" pitchFamily="34" charset="0"/>
              </a:rPr>
              <a:t>LinkedIn &amp; Facebook ad purchases</a:t>
            </a:r>
          </a:p>
          <a:p>
            <a:pPr marL="1200150" lvl="2" indent="-285750">
              <a:buFont typeface="Arial" panose="020B0604020202020204" pitchFamily="34" charset="0"/>
              <a:buChar char="•"/>
            </a:pPr>
            <a:r>
              <a:rPr lang="en-US" sz="2000">
                <a:latin typeface="Arial" panose="020B0604020202020204" pitchFamily="34" charset="0"/>
                <a:cs typeface="Arial" panose="020B0604020202020204" pitchFamily="34" charset="0"/>
              </a:rPr>
              <a:t>Targeted purchases of curated lists</a:t>
            </a:r>
          </a:p>
          <a:p>
            <a:pPr marL="742950" lvl="1" indent="-285750">
              <a:buFont typeface="Arial" panose="020B0604020202020204" pitchFamily="34" charset="0"/>
              <a:buChar char="•"/>
            </a:pPr>
            <a:endParaRPr lang="en-US" sz="200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3E5F0D5-44AB-4448-ACD9-CAF9B291FC4F}"/>
              </a:ext>
            </a:extLst>
          </p:cNvPr>
          <p:cNvSpPr txBox="1"/>
          <p:nvPr/>
        </p:nvSpPr>
        <p:spPr>
          <a:xfrm>
            <a:off x="701404" y="247734"/>
            <a:ext cx="11490595" cy="530530"/>
          </a:xfrm>
          <a:prstGeom prst="rect">
            <a:avLst/>
          </a:prstGeom>
          <a:noFill/>
          <a:effectLst/>
        </p:spPr>
        <p:txBody>
          <a:bodyPr wrap="square" lIns="91440" tIns="45720" rIns="91440" bIns="45720" rtlCol="0" anchor="t">
            <a:spAutoFit/>
          </a:bodyPr>
          <a:lstStyle/>
          <a:p>
            <a:pPr>
              <a:lnSpc>
                <a:spcPct val="80000"/>
              </a:lnSpc>
            </a:pPr>
            <a:r>
              <a:rPr lang="en-US" sz="3500" b="1">
                <a:solidFill>
                  <a:srgbClr val="5A7C61"/>
                </a:solidFill>
                <a:latin typeface="Arial"/>
                <a:cs typeface="Arial"/>
              </a:rPr>
              <a:t>Larger Groups Customized Offerings </a:t>
            </a:r>
            <a:endParaRPr lang="en-US">
              <a:solidFill>
                <a:srgbClr val="5A7C61"/>
              </a:solidFill>
            </a:endParaRPr>
          </a:p>
        </p:txBody>
      </p:sp>
    </p:spTree>
    <p:extLst>
      <p:ext uri="{BB962C8B-B14F-4D97-AF65-F5344CB8AC3E}">
        <p14:creationId xmlns:p14="http://schemas.microsoft.com/office/powerpoint/2010/main" val="16283308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B80D34-122A-9B42-B0BA-5DCCF39243D3}"/>
              </a:ext>
            </a:extLst>
          </p:cNvPr>
          <p:cNvSpPr>
            <a:spLocks noGrp="1"/>
          </p:cNvSpPr>
          <p:nvPr>
            <p:ph idx="1"/>
          </p:nvPr>
        </p:nvSpPr>
        <p:spPr>
          <a:xfrm>
            <a:off x="1905067" y="1580220"/>
            <a:ext cx="9083268" cy="4324951"/>
          </a:xfrm>
        </p:spPr>
        <p:txBody>
          <a:bodyPr vert="horz" lIns="91440" tIns="45720" rIns="91440" bIns="45720" rtlCol="0" anchor="t">
            <a:noAutofit/>
          </a:bodyPr>
          <a:lstStyle/>
          <a:p>
            <a:pPr marL="0" indent="0">
              <a:buNone/>
            </a:pPr>
            <a:r>
              <a:rPr lang="en-US" sz="2400">
                <a:effectLst/>
                <a:latin typeface="Arial" panose="020B0604020202020204" pitchFamily="34" charset="0"/>
                <a:cs typeface="Arial" panose="020B0604020202020204" pitchFamily="34" charset="0"/>
              </a:rPr>
              <a:t>Welcome Signage at Main Entrance to the Convention Center</a:t>
            </a:r>
            <a:br>
              <a:rPr lang="en-US" sz="2400">
                <a:effectLst/>
                <a:latin typeface="Arial" panose="020B0604020202020204" pitchFamily="34" charset="0"/>
                <a:cs typeface="Arial" panose="020B0604020202020204" pitchFamily="34" charset="0"/>
              </a:rPr>
            </a:br>
            <a:endParaRPr lang="en-US" sz="2400">
              <a:effectLst/>
              <a:latin typeface="Arial" panose="020B0604020202020204" pitchFamily="34" charset="0"/>
              <a:cs typeface="Arial" panose="020B0604020202020204" pitchFamily="34" charset="0"/>
            </a:endParaRPr>
          </a:p>
          <a:p>
            <a:pPr lvl="1"/>
            <a:r>
              <a:rPr lang="en-US">
                <a:effectLst/>
                <a:latin typeface="Arial" panose="020B0604020202020204" pitchFamily="34" charset="0"/>
                <a:cs typeface="Arial" panose="020B0604020202020204" pitchFamily="34" charset="0"/>
              </a:rPr>
              <a:t>Pole Banners Outside Contracted Halls</a:t>
            </a:r>
            <a:endParaRPr lang="en-US">
              <a:latin typeface="Arial" panose="020B0604020202020204" pitchFamily="34" charset="0"/>
              <a:cs typeface="Arial" panose="020B0604020202020204" pitchFamily="34" charset="0"/>
            </a:endParaRPr>
          </a:p>
          <a:p>
            <a:pPr lvl="1"/>
            <a:endParaRPr lang="en-US">
              <a:effectLst/>
              <a:latin typeface="Arial" panose="020B0604020202020204" pitchFamily="34" charset="0"/>
              <a:cs typeface="Arial" panose="020B0604020202020204" pitchFamily="34" charset="0"/>
            </a:endParaRPr>
          </a:p>
          <a:p>
            <a:pPr marL="742950" lvl="1" indent="-285750" algn="l">
              <a:buFont typeface="Arial" panose="020B0604020202020204" pitchFamily="34" charset="0"/>
              <a:buChar char="•"/>
            </a:pPr>
            <a:r>
              <a:rPr lang="en-US">
                <a:latin typeface="Arial" panose="020B0604020202020204" pitchFamily="34" charset="0"/>
                <a:cs typeface="Arial" panose="020B0604020202020204" pitchFamily="34" charset="0"/>
              </a:rPr>
              <a:t>New Orleans Experiences</a:t>
            </a:r>
          </a:p>
          <a:p>
            <a:pPr marL="1200150" lvl="2" indent="-285750"/>
            <a:r>
              <a:rPr lang="en-US" sz="2400">
                <a:effectLst/>
                <a:latin typeface="Arial" panose="020B0604020202020204" pitchFamily="34" charset="0"/>
                <a:cs typeface="Arial" panose="020B0604020202020204" pitchFamily="34" charset="0"/>
              </a:rPr>
              <a:t>Restaurant Gift Car</a:t>
            </a:r>
            <a:r>
              <a:rPr lang="en-US" sz="2400">
                <a:latin typeface="Arial" panose="020B0604020202020204" pitchFamily="34" charset="0"/>
                <a:cs typeface="Arial" panose="020B0604020202020204" pitchFamily="34" charset="0"/>
              </a:rPr>
              <a:t>ds</a:t>
            </a:r>
          </a:p>
          <a:p>
            <a:pPr marL="1200150" lvl="2" indent="-285750"/>
            <a:r>
              <a:rPr lang="en-US" sz="2400">
                <a:effectLst/>
                <a:latin typeface="Arial" panose="020B0604020202020204" pitchFamily="34" charset="0"/>
                <a:cs typeface="Arial" panose="020B0604020202020204" pitchFamily="34" charset="0"/>
              </a:rPr>
              <a:t>Venue Gift </a:t>
            </a:r>
            <a:r>
              <a:rPr lang="en-US" sz="2400">
                <a:latin typeface="Arial" panose="020B0604020202020204" pitchFamily="34" charset="0"/>
                <a:cs typeface="Arial" panose="020B0604020202020204" pitchFamily="34" charset="0"/>
              </a:rPr>
              <a:t>Cards</a:t>
            </a:r>
          </a:p>
          <a:p>
            <a:pPr marL="1200150" lvl="2" indent="-285750"/>
            <a:r>
              <a:rPr lang="en-US" sz="2400">
                <a:effectLst/>
                <a:latin typeface="Arial" panose="020B0604020202020204" pitchFamily="34" charset="0"/>
                <a:cs typeface="Arial" panose="020B0604020202020204" pitchFamily="34" charset="0"/>
              </a:rPr>
              <a:t>Attractions Gift Cards</a:t>
            </a:r>
          </a:p>
          <a:p>
            <a:pPr marL="1200150" lvl="2" indent="-285750"/>
            <a:r>
              <a:rPr lang="en-US" sz="2400">
                <a:latin typeface="Arial" panose="020B0604020202020204" pitchFamily="34" charset="0"/>
                <a:cs typeface="Arial" panose="020B0604020202020204" pitchFamily="34" charset="0"/>
              </a:rPr>
              <a:t>Customized VIP amenities</a:t>
            </a:r>
          </a:p>
          <a:p>
            <a:pPr marL="1200150" lvl="2" indent="-285750"/>
            <a:r>
              <a:rPr lang="en-US" sz="2400">
                <a:latin typeface="Arial" panose="020B0604020202020204" pitchFamily="34" charset="0"/>
                <a:cs typeface="Arial" panose="020B0604020202020204" pitchFamily="34" charset="0"/>
              </a:rPr>
              <a:t>Airport transfers</a:t>
            </a:r>
          </a:p>
          <a:p>
            <a:pPr marL="1200150" lvl="2" indent="-285750"/>
            <a:r>
              <a:rPr lang="en-US" sz="2400">
                <a:effectLst/>
                <a:latin typeface="Arial" panose="020B0604020202020204" pitchFamily="34" charset="0"/>
                <a:cs typeface="Arial" panose="020B0604020202020204" pitchFamily="34" charset="0"/>
              </a:rPr>
              <a:t>Convention Service</a:t>
            </a:r>
            <a:r>
              <a:rPr lang="en-US" sz="2400">
                <a:latin typeface="Arial" panose="020B0604020202020204" pitchFamily="34" charset="0"/>
                <a:cs typeface="Arial" panose="020B0604020202020204" pitchFamily="34" charset="0"/>
              </a:rPr>
              <a:t>s staff attend your annual meeting </a:t>
            </a:r>
            <a:br>
              <a:rPr lang="en-US" sz="2400">
                <a:latin typeface="Arial" panose="020B0604020202020204" pitchFamily="34" charset="0"/>
                <a:cs typeface="Arial" panose="020B0604020202020204" pitchFamily="34" charset="0"/>
              </a:rPr>
            </a:br>
            <a:r>
              <a:rPr lang="en-US" sz="2400">
                <a:latin typeface="Arial" panose="020B0604020202020204" pitchFamily="34" charset="0"/>
                <a:cs typeface="Arial" panose="020B0604020202020204" pitchFamily="34" charset="0"/>
              </a:rPr>
              <a:t>to promote New Orleans meeting </a:t>
            </a:r>
            <a:br>
              <a:rPr lang="en-US" sz="2400">
                <a:effectLst/>
                <a:latin typeface="Arial" panose="020B0604020202020204" pitchFamily="34" charset="0"/>
                <a:cs typeface="Arial" panose="020B0604020202020204" pitchFamily="34" charset="0"/>
              </a:rPr>
            </a:br>
            <a:br>
              <a:rPr lang="en-US" sz="2400">
                <a:effectLst/>
                <a:latin typeface="Arial" panose="020B0604020202020204" pitchFamily="34" charset="0"/>
                <a:cs typeface="Arial" panose="020B0604020202020204" pitchFamily="34" charset="0"/>
              </a:rPr>
            </a:br>
            <a:endParaRPr lang="en-US" sz="2400">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DA0DD23-1088-4BF5-894F-5C78677F4C0E}"/>
              </a:ext>
            </a:extLst>
          </p:cNvPr>
          <p:cNvSpPr/>
          <p:nvPr/>
        </p:nvSpPr>
        <p:spPr>
          <a:xfrm>
            <a:off x="1" y="0"/>
            <a:ext cx="586596" cy="6858000"/>
          </a:xfrm>
          <a:prstGeom prst="rect">
            <a:avLst/>
          </a:prstGeom>
          <a:solidFill>
            <a:srgbClr val="5A7C61"/>
          </a:solidFill>
          <a:ln>
            <a:solidFill>
              <a:srgbClr val="5A7C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7697ED83-16E5-48BE-9A2F-FE741F187A75}"/>
              </a:ext>
            </a:extLst>
          </p:cNvPr>
          <p:cNvCxnSpPr>
            <a:cxnSpLocks/>
          </p:cNvCxnSpPr>
          <p:nvPr/>
        </p:nvCxnSpPr>
        <p:spPr>
          <a:xfrm>
            <a:off x="-2753" y="929135"/>
            <a:ext cx="12194753" cy="0"/>
          </a:xfrm>
          <a:prstGeom prst="line">
            <a:avLst/>
          </a:prstGeom>
          <a:ln w="57150">
            <a:solidFill>
              <a:srgbClr val="5A7C6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06CA55E-72F0-A54C-B71D-16E7C73FB309}"/>
              </a:ext>
            </a:extLst>
          </p:cNvPr>
          <p:cNvSpPr txBox="1"/>
          <p:nvPr/>
        </p:nvSpPr>
        <p:spPr>
          <a:xfrm>
            <a:off x="10955730" y="5378102"/>
            <a:ext cx="1121461" cy="369332"/>
          </a:xfrm>
          <a:prstGeom prst="rect">
            <a:avLst/>
          </a:prstGeom>
          <a:noFill/>
        </p:spPr>
        <p:txBody>
          <a:bodyPr wrap="none" rtlCol="0">
            <a:spAutoFit/>
          </a:bodyPr>
          <a:lstStyle/>
          <a:p>
            <a:r>
              <a:rPr lang="en-US">
                <a:solidFill>
                  <a:schemeClr val="bg1"/>
                </a:solidFill>
              </a:rPr>
              <a:t>AAO 2021</a:t>
            </a:r>
          </a:p>
        </p:txBody>
      </p:sp>
      <p:sp>
        <p:nvSpPr>
          <p:cNvPr id="10" name="TextBox 9">
            <a:extLst>
              <a:ext uri="{FF2B5EF4-FFF2-40B4-BE49-F238E27FC236}">
                <a16:creationId xmlns:a16="http://schemas.microsoft.com/office/drawing/2014/main" id="{3B58FC4A-3025-4859-9D5A-F18AF79304B3}"/>
              </a:ext>
            </a:extLst>
          </p:cNvPr>
          <p:cNvSpPr txBox="1"/>
          <p:nvPr/>
        </p:nvSpPr>
        <p:spPr>
          <a:xfrm>
            <a:off x="701404" y="247734"/>
            <a:ext cx="11490595" cy="530530"/>
          </a:xfrm>
          <a:prstGeom prst="rect">
            <a:avLst/>
          </a:prstGeom>
          <a:noFill/>
          <a:effectLst/>
        </p:spPr>
        <p:txBody>
          <a:bodyPr wrap="square" lIns="91440" tIns="45720" rIns="91440" bIns="45720" rtlCol="0" anchor="t">
            <a:spAutoFit/>
          </a:bodyPr>
          <a:lstStyle/>
          <a:p>
            <a:pPr>
              <a:lnSpc>
                <a:spcPct val="80000"/>
              </a:lnSpc>
            </a:pPr>
            <a:r>
              <a:rPr lang="en-US" sz="3500" b="1">
                <a:solidFill>
                  <a:srgbClr val="5A7C61"/>
                </a:solidFill>
                <a:latin typeface="Arial"/>
                <a:cs typeface="Arial"/>
              </a:rPr>
              <a:t>Current Offerings – Large Groups</a:t>
            </a:r>
            <a:endParaRPr lang="en-US">
              <a:solidFill>
                <a:srgbClr val="5A7C61"/>
              </a:solidFill>
            </a:endParaRPr>
          </a:p>
        </p:txBody>
      </p:sp>
    </p:spTree>
    <p:extLst>
      <p:ext uri="{BB962C8B-B14F-4D97-AF65-F5344CB8AC3E}">
        <p14:creationId xmlns:p14="http://schemas.microsoft.com/office/powerpoint/2010/main" val="1341608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B80D34-122A-9B42-B0BA-5DCCF39243D3}"/>
              </a:ext>
            </a:extLst>
          </p:cNvPr>
          <p:cNvSpPr>
            <a:spLocks noGrp="1"/>
          </p:cNvSpPr>
          <p:nvPr>
            <p:ph idx="1"/>
          </p:nvPr>
        </p:nvSpPr>
        <p:spPr>
          <a:xfrm>
            <a:off x="1024293" y="1707399"/>
            <a:ext cx="10844815" cy="3921755"/>
          </a:xfrm>
        </p:spPr>
        <p:txBody>
          <a:bodyPr vert="horz" lIns="91440" tIns="45720" rIns="91440" bIns="45720" rtlCol="0" anchor="t">
            <a:normAutofit/>
          </a:bodyPr>
          <a:lstStyle/>
          <a:p>
            <a:pPr marL="0" indent="0">
              <a:buNone/>
            </a:pPr>
            <a:r>
              <a:rPr lang="en-US" sz="2000" i="0">
                <a:effectLst/>
                <a:latin typeface="Arial" panose="020B0604020202020204" pitchFamily="34" charset="0"/>
                <a:cs typeface="Arial" panose="020B0604020202020204" pitchFamily="34" charset="0"/>
              </a:rPr>
              <a:t>Special Concessions: </a:t>
            </a:r>
            <a:br>
              <a:rPr lang="en-US" sz="2000" i="0">
                <a:effectLst/>
                <a:latin typeface="Arial" panose="020B0604020202020204" pitchFamily="34" charset="0"/>
                <a:cs typeface="Arial" panose="020B0604020202020204" pitchFamily="34" charset="0"/>
              </a:rPr>
            </a:br>
            <a:endParaRPr lang="en-US" sz="2000" i="0">
              <a:effectLst/>
              <a:latin typeface="Arial" panose="020B0604020202020204" pitchFamily="34" charset="0"/>
              <a:cs typeface="Arial" panose="020B0604020202020204" pitchFamily="34" charset="0"/>
            </a:endParaRPr>
          </a:p>
          <a:p>
            <a:pPr marL="0" indent="0">
              <a:buNone/>
            </a:pPr>
            <a:r>
              <a:rPr lang="en-US" sz="2000" i="0">
                <a:effectLst/>
                <a:latin typeface="Arial" panose="020B0604020202020204" pitchFamily="34" charset="0"/>
                <a:cs typeface="Arial" panose="020B0604020202020204" pitchFamily="34" charset="0"/>
              </a:rPr>
              <a:t>NEW ORLEANS &amp; COMPANY COMPLIMENTARY WELCOME PACKAGE</a:t>
            </a:r>
          </a:p>
          <a:p>
            <a:pPr marL="0" indent="0">
              <a:buNone/>
            </a:pPr>
            <a:r>
              <a:rPr lang="en-US" sz="2000" i="0">
                <a:effectLst/>
                <a:latin typeface="Arial" panose="020B0604020202020204" pitchFamily="34" charset="0"/>
                <a:cs typeface="Arial" panose="020B0604020202020204" pitchFamily="34" charset="0"/>
              </a:rPr>
              <a:t>Custom Welcome Program Commitment: Range from 1000+ Peak </a:t>
            </a:r>
            <a:br>
              <a:rPr lang="en-US" sz="2000" i="0">
                <a:effectLst/>
                <a:latin typeface="Arial" panose="020B0604020202020204" pitchFamily="34" charset="0"/>
                <a:cs typeface="Arial" panose="020B0604020202020204" pitchFamily="34" charset="0"/>
              </a:rPr>
            </a:br>
            <a:endParaRPr lang="en-US" sz="2000" i="0">
              <a:effectLst/>
              <a:latin typeface="Arial" panose="020B0604020202020204" pitchFamily="34" charset="0"/>
              <a:cs typeface="Arial" panose="020B0604020202020204" pitchFamily="34" charset="0"/>
            </a:endParaRPr>
          </a:p>
          <a:p>
            <a:r>
              <a:rPr lang="en-US" sz="2000" i="0">
                <a:effectLst/>
                <a:latin typeface="Arial" panose="020B0604020202020204" pitchFamily="34" charset="0"/>
                <a:cs typeface="Arial" panose="020B0604020202020204" pitchFamily="34" charset="0"/>
              </a:rPr>
              <a:t>Convention Welcome at MSY: </a:t>
            </a:r>
            <a:br>
              <a:rPr lang="en-US" sz="2000" i="0">
                <a:effectLst/>
                <a:latin typeface="Arial" panose="020B0604020202020204" pitchFamily="34" charset="0"/>
                <a:cs typeface="Arial" panose="020B0604020202020204" pitchFamily="34" charset="0"/>
              </a:rPr>
            </a:br>
            <a:r>
              <a:rPr lang="en-US" sz="2000">
                <a:effectLst/>
                <a:latin typeface="Arial" panose="020B0604020202020204" pitchFamily="34" charset="0"/>
                <a:cs typeface="Arial" panose="020B0604020202020204" pitchFamily="34" charset="0"/>
              </a:rPr>
              <a:t>Group will be listed on a 10-second animated ad that runs on a 4–6-minute loop of various promotions on LED screens at baggage claim</a:t>
            </a:r>
            <a:br>
              <a:rPr lang="en-US" sz="2000" i="1">
                <a:effectLst/>
                <a:latin typeface="Arial" panose="020B0604020202020204" pitchFamily="34" charset="0"/>
                <a:cs typeface="Arial" panose="020B0604020202020204" pitchFamily="34" charset="0"/>
              </a:rPr>
            </a:br>
            <a:endParaRPr lang="en-US" sz="2000" i="1">
              <a:effectLst/>
              <a:latin typeface="Arial" panose="020B0604020202020204" pitchFamily="34" charset="0"/>
              <a:cs typeface="Arial" panose="020B0604020202020204" pitchFamily="34" charset="0"/>
            </a:endParaRPr>
          </a:p>
          <a:p>
            <a:r>
              <a:rPr lang="en-US" sz="2000" i="0">
                <a:effectLst/>
                <a:latin typeface="Arial" panose="020B0604020202020204" pitchFamily="34" charset="0"/>
                <a:cs typeface="Arial" panose="020B0604020202020204" pitchFamily="34" charset="0"/>
              </a:rPr>
              <a:t>Jazz Band at MSY’s Baggage Claim with Customized Tuba Cover </a:t>
            </a:r>
            <a:br>
              <a:rPr lang="en-US" sz="2000" i="0">
                <a:effectLst/>
                <a:latin typeface="Arial" panose="020B0604020202020204" pitchFamily="34" charset="0"/>
                <a:cs typeface="Arial" panose="020B0604020202020204" pitchFamily="34" charset="0"/>
              </a:rPr>
            </a:br>
            <a:endParaRPr lang="en-US" sz="900" b="0" i="0">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DA0DD23-1088-4BF5-894F-5C78677F4C0E}"/>
              </a:ext>
            </a:extLst>
          </p:cNvPr>
          <p:cNvSpPr/>
          <p:nvPr/>
        </p:nvSpPr>
        <p:spPr>
          <a:xfrm>
            <a:off x="1" y="0"/>
            <a:ext cx="586596"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7697ED83-16E5-48BE-9A2F-FE741F187A75}"/>
              </a:ext>
            </a:extLst>
          </p:cNvPr>
          <p:cNvCxnSpPr>
            <a:cxnSpLocks/>
          </p:cNvCxnSpPr>
          <p:nvPr/>
        </p:nvCxnSpPr>
        <p:spPr>
          <a:xfrm>
            <a:off x="-2753" y="929135"/>
            <a:ext cx="12194753" cy="0"/>
          </a:xfrm>
          <a:prstGeom prst="line">
            <a:avLst/>
          </a:prstGeom>
          <a:ln w="57150">
            <a:solidFill>
              <a:srgbClr val="5A7C6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06CA55E-72F0-A54C-B71D-16E7C73FB309}"/>
              </a:ext>
            </a:extLst>
          </p:cNvPr>
          <p:cNvSpPr txBox="1"/>
          <p:nvPr/>
        </p:nvSpPr>
        <p:spPr>
          <a:xfrm>
            <a:off x="10955730" y="5378102"/>
            <a:ext cx="1121461" cy="369332"/>
          </a:xfrm>
          <a:prstGeom prst="rect">
            <a:avLst/>
          </a:prstGeom>
          <a:noFill/>
        </p:spPr>
        <p:txBody>
          <a:bodyPr wrap="none" rtlCol="0">
            <a:spAutoFit/>
          </a:bodyPr>
          <a:lstStyle/>
          <a:p>
            <a:r>
              <a:rPr lang="en-US">
                <a:solidFill>
                  <a:schemeClr val="bg1"/>
                </a:solidFill>
              </a:rPr>
              <a:t>AAO 2021</a:t>
            </a:r>
          </a:p>
        </p:txBody>
      </p:sp>
      <p:sp>
        <p:nvSpPr>
          <p:cNvPr id="11" name="TextBox 10">
            <a:extLst>
              <a:ext uri="{FF2B5EF4-FFF2-40B4-BE49-F238E27FC236}">
                <a16:creationId xmlns:a16="http://schemas.microsoft.com/office/drawing/2014/main" id="{01A3F753-F115-4D8B-A0D5-148EC3A17391}"/>
              </a:ext>
            </a:extLst>
          </p:cNvPr>
          <p:cNvSpPr txBox="1"/>
          <p:nvPr/>
        </p:nvSpPr>
        <p:spPr>
          <a:xfrm>
            <a:off x="701404" y="247734"/>
            <a:ext cx="11490595" cy="530530"/>
          </a:xfrm>
          <a:prstGeom prst="rect">
            <a:avLst/>
          </a:prstGeom>
          <a:noFill/>
          <a:effectLst/>
        </p:spPr>
        <p:txBody>
          <a:bodyPr wrap="square" lIns="91440" tIns="45720" rIns="91440" bIns="45720" rtlCol="0" anchor="t">
            <a:spAutoFit/>
          </a:bodyPr>
          <a:lstStyle/>
          <a:p>
            <a:pPr>
              <a:lnSpc>
                <a:spcPct val="80000"/>
              </a:lnSpc>
            </a:pPr>
            <a:r>
              <a:rPr lang="en-US" sz="3500" b="1">
                <a:solidFill>
                  <a:srgbClr val="5A7C61"/>
                </a:solidFill>
                <a:latin typeface="Arial"/>
                <a:cs typeface="Arial"/>
              </a:rPr>
              <a:t>Larger Groups Customized Offerings </a:t>
            </a:r>
            <a:endParaRPr lang="en-US">
              <a:solidFill>
                <a:srgbClr val="5A7C61"/>
              </a:solidFill>
            </a:endParaRPr>
          </a:p>
        </p:txBody>
      </p:sp>
    </p:spTree>
    <p:extLst>
      <p:ext uri="{BB962C8B-B14F-4D97-AF65-F5344CB8AC3E}">
        <p14:creationId xmlns:p14="http://schemas.microsoft.com/office/powerpoint/2010/main" val="3151891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DBA3AF-7E47-44C0-9F8B-81F993690B04}"/>
              </a:ext>
            </a:extLst>
          </p:cNvPr>
          <p:cNvSpPr/>
          <p:nvPr/>
        </p:nvSpPr>
        <p:spPr>
          <a:xfrm>
            <a:off x="1" y="0"/>
            <a:ext cx="586596"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FE30C24-0D9C-4EB6-8340-3A74C31D925F}"/>
              </a:ext>
            </a:extLst>
          </p:cNvPr>
          <p:cNvSpPr txBox="1"/>
          <p:nvPr/>
        </p:nvSpPr>
        <p:spPr>
          <a:xfrm>
            <a:off x="707923" y="108155"/>
            <a:ext cx="11100619" cy="707886"/>
          </a:xfrm>
          <a:prstGeom prst="rect">
            <a:avLst/>
          </a:prstGeom>
          <a:noFill/>
        </p:spPr>
        <p:txBody>
          <a:bodyPr wrap="square" rtlCol="0">
            <a:spAutoFit/>
          </a:bodyPr>
          <a:lstStyle/>
          <a:p>
            <a:r>
              <a:rPr lang="en-US" sz="4000" b="1">
                <a:solidFill>
                  <a:srgbClr val="5A7C61"/>
                </a:solidFill>
              </a:rPr>
              <a:t>Agenda Item 1</a:t>
            </a:r>
          </a:p>
        </p:txBody>
      </p:sp>
      <p:sp>
        <p:nvSpPr>
          <p:cNvPr id="9" name="TextBox 8">
            <a:extLst>
              <a:ext uri="{FF2B5EF4-FFF2-40B4-BE49-F238E27FC236}">
                <a16:creationId xmlns:a16="http://schemas.microsoft.com/office/drawing/2014/main" id="{8C02A562-BD94-4624-9D85-53DB5D880E48}"/>
              </a:ext>
            </a:extLst>
          </p:cNvPr>
          <p:cNvSpPr txBox="1"/>
          <p:nvPr/>
        </p:nvSpPr>
        <p:spPr>
          <a:xfrm>
            <a:off x="865192" y="2384463"/>
            <a:ext cx="6908831" cy="2985433"/>
          </a:xfrm>
          <a:prstGeom prst="rect">
            <a:avLst/>
          </a:prstGeom>
          <a:noFill/>
        </p:spPr>
        <p:txBody>
          <a:bodyPr wrap="square" lIns="91440" tIns="45720" rIns="91440" bIns="45720" rtlCol="0" anchor="t">
            <a:spAutoFit/>
          </a:bodyPr>
          <a:lstStyle/>
          <a:p>
            <a:r>
              <a:rPr lang="en-US" sz="2400" b="1">
                <a:latin typeface="Arial" panose="020B0604020202020204" pitchFamily="34" charset="0"/>
                <a:cs typeface="Arial" panose="020B0604020202020204" pitchFamily="34" charset="0"/>
              </a:rPr>
              <a:t>New Orleans &amp; Company Convention Sales</a:t>
            </a:r>
          </a:p>
          <a:p>
            <a:r>
              <a:rPr lang="en-US" sz="2400" b="1">
                <a:latin typeface="Arial" panose="020B0604020202020204" pitchFamily="34" charset="0"/>
                <a:cs typeface="Arial" panose="020B0604020202020204" pitchFamily="34" charset="0"/>
              </a:rPr>
              <a:t>Increased Communication </a:t>
            </a:r>
          </a:p>
          <a:p>
            <a:pPr marL="914400" lvl="1" indent="-457200">
              <a:buFont typeface="Arial" panose="020B0604020202020204" pitchFamily="34" charset="0"/>
              <a:buChar char="•"/>
            </a:pPr>
            <a:r>
              <a:rPr lang="en-US" sz="2000">
                <a:latin typeface="Arial" panose="020B0604020202020204" pitchFamily="34" charset="0"/>
                <a:cs typeface="Arial" panose="020B0604020202020204" pitchFamily="34" charset="0"/>
              </a:rPr>
              <a:t>DOSM meetings approximately every six weeks</a:t>
            </a:r>
          </a:p>
          <a:p>
            <a:pPr marL="914400" lvl="1" indent="-457200">
              <a:buFont typeface="Arial" panose="020B0604020202020204" pitchFamily="34" charset="0"/>
              <a:buChar char="•"/>
            </a:pPr>
            <a:r>
              <a:rPr lang="en-US" sz="2000">
                <a:latin typeface="Arial" panose="020B0604020202020204" pitchFamily="34" charset="0"/>
                <a:cs typeface="Arial" panose="020B0604020202020204" pitchFamily="34" charset="0"/>
              </a:rPr>
              <a:t>Meeting content focused on business strategy &amp; team approach</a:t>
            </a:r>
          </a:p>
          <a:p>
            <a:pPr marL="914400" lvl="1" indent="-457200">
              <a:buFont typeface="Arial" panose="020B0604020202020204" pitchFamily="34" charset="0"/>
              <a:buChar char="•"/>
            </a:pPr>
            <a:r>
              <a:rPr lang="en-US" sz="2000">
                <a:latin typeface="Arial" panose="020B0604020202020204" pitchFamily="34" charset="0"/>
                <a:cs typeface="Arial" panose="020B0604020202020204" pitchFamily="34" charset="0"/>
              </a:rPr>
              <a:t>Focused DOSM email group </a:t>
            </a:r>
          </a:p>
          <a:p>
            <a:pPr marL="914400" lvl="1" indent="-457200">
              <a:buFont typeface="Arial" panose="020B0604020202020204" pitchFamily="34" charset="0"/>
              <a:buChar char="•"/>
            </a:pPr>
            <a:r>
              <a:rPr lang="en-US" sz="2000">
                <a:latin typeface="Arial" panose="020B0604020202020204" pitchFamily="34" charset="0"/>
                <a:cs typeface="Arial" panose="020B0604020202020204" pitchFamily="34" charset="0"/>
                <a:hlinkClick r:id="rId3"/>
              </a:rPr>
              <a:t>Extranet lead refresher </a:t>
            </a:r>
            <a:r>
              <a:rPr lang="en-US" sz="2000" dirty="0">
                <a:latin typeface="Arial" panose="020B0604020202020204" pitchFamily="34" charset="0"/>
                <a:cs typeface="Arial" panose="020B0604020202020204" pitchFamily="34" charset="0"/>
              </a:rPr>
              <a:t>(watch on own) </a:t>
            </a:r>
            <a:endParaRPr lang="en-US" sz="2000">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r>
              <a:rPr lang="en-US" sz="2000">
                <a:latin typeface="Arial" panose="020B0604020202020204" pitchFamily="34" charset="0"/>
                <a:cs typeface="Arial" panose="020B0604020202020204" pitchFamily="34" charset="0"/>
              </a:rPr>
              <a:t>Drive Built to Host positioning and content in community</a:t>
            </a:r>
          </a:p>
        </p:txBody>
      </p:sp>
      <p:cxnSp>
        <p:nvCxnSpPr>
          <p:cNvPr id="5" name="Straight Connector 4">
            <a:extLst>
              <a:ext uri="{FF2B5EF4-FFF2-40B4-BE49-F238E27FC236}">
                <a16:creationId xmlns:a16="http://schemas.microsoft.com/office/drawing/2014/main" id="{AE410803-6B83-4BA0-8E9A-3C7470B7419D}"/>
              </a:ext>
            </a:extLst>
          </p:cNvPr>
          <p:cNvCxnSpPr>
            <a:cxnSpLocks/>
          </p:cNvCxnSpPr>
          <p:nvPr/>
        </p:nvCxnSpPr>
        <p:spPr>
          <a:xfrm>
            <a:off x="-2753" y="929135"/>
            <a:ext cx="12194753" cy="0"/>
          </a:xfrm>
          <a:prstGeom prst="line">
            <a:avLst/>
          </a:prstGeom>
          <a:ln w="57150">
            <a:solidFill>
              <a:srgbClr val="5A7C61"/>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outdoor, green&#10;&#10;Description automatically generated">
            <a:extLst>
              <a:ext uri="{FF2B5EF4-FFF2-40B4-BE49-F238E27FC236}">
                <a16:creationId xmlns:a16="http://schemas.microsoft.com/office/drawing/2014/main" id="{778639D1-3731-4960-8669-A6BC40B779A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6634" r="8848"/>
          <a:stretch/>
        </p:blipFill>
        <p:spPr>
          <a:xfrm>
            <a:off x="8052619" y="896360"/>
            <a:ext cx="4139380" cy="5961640"/>
          </a:xfrm>
          <a:prstGeom prst="rect">
            <a:avLst/>
          </a:prstGeom>
        </p:spPr>
      </p:pic>
    </p:spTree>
    <p:extLst>
      <p:ext uri="{BB962C8B-B14F-4D97-AF65-F5344CB8AC3E}">
        <p14:creationId xmlns:p14="http://schemas.microsoft.com/office/powerpoint/2010/main" val="1188197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DBA3AF-7E47-44C0-9F8B-81F993690B04}"/>
              </a:ext>
            </a:extLst>
          </p:cNvPr>
          <p:cNvSpPr/>
          <p:nvPr/>
        </p:nvSpPr>
        <p:spPr>
          <a:xfrm>
            <a:off x="1" y="0"/>
            <a:ext cx="586596"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FE30C24-0D9C-4EB6-8340-3A74C31D925F}"/>
              </a:ext>
            </a:extLst>
          </p:cNvPr>
          <p:cNvSpPr txBox="1"/>
          <p:nvPr/>
        </p:nvSpPr>
        <p:spPr>
          <a:xfrm>
            <a:off x="707923" y="108155"/>
            <a:ext cx="11100619" cy="707886"/>
          </a:xfrm>
          <a:prstGeom prst="rect">
            <a:avLst/>
          </a:prstGeom>
          <a:noFill/>
        </p:spPr>
        <p:txBody>
          <a:bodyPr wrap="square" rtlCol="0">
            <a:spAutoFit/>
          </a:bodyPr>
          <a:lstStyle/>
          <a:p>
            <a:r>
              <a:rPr lang="en-US" sz="4000" b="1">
                <a:solidFill>
                  <a:srgbClr val="5A7C61"/>
                </a:solidFill>
              </a:rPr>
              <a:t>Agenda Item 8</a:t>
            </a:r>
          </a:p>
        </p:txBody>
      </p:sp>
      <p:sp>
        <p:nvSpPr>
          <p:cNvPr id="3" name="TextBox 2">
            <a:extLst>
              <a:ext uri="{FF2B5EF4-FFF2-40B4-BE49-F238E27FC236}">
                <a16:creationId xmlns:a16="http://schemas.microsoft.com/office/drawing/2014/main" id="{1C1DD4F0-38D9-402C-A0E6-F7FD2953E4DD}"/>
              </a:ext>
            </a:extLst>
          </p:cNvPr>
          <p:cNvSpPr txBox="1"/>
          <p:nvPr/>
        </p:nvSpPr>
        <p:spPr>
          <a:xfrm>
            <a:off x="1631389" y="1773881"/>
            <a:ext cx="5376437" cy="4154984"/>
          </a:xfrm>
          <a:prstGeom prst="rect">
            <a:avLst/>
          </a:prstGeom>
          <a:noFill/>
        </p:spPr>
        <p:txBody>
          <a:bodyPr wrap="square" rtlCol="0">
            <a:spAutoFit/>
          </a:bodyPr>
          <a:lstStyle/>
          <a:p>
            <a:r>
              <a:rPr lang="en-US" sz="3200" b="1">
                <a:latin typeface="Arial" panose="020B0604020202020204" pitchFamily="34" charset="0"/>
                <a:cs typeface="Arial" panose="020B0604020202020204" pitchFamily="34" charset="0"/>
              </a:rPr>
              <a:t>Hotel Renovations Survey</a:t>
            </a:r>
          </a:p>
          <a:p>
            <a:br>
              <a:rPr lang="en-US" sz="3200" b="1">
                <a:latin typeface="Arial" panose="020B0604020202020204" pitchFamily="34" charset="0"/>
                <a:cs typeface="Arial" panose="020B0604020202020204" pitchFamily="34" charset="0"/>
              </a:rPr>
            </a:br>
            <a:endParaRPr lang="en-US" sz="3200" b="1">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a:latin typeface="Arial" panose="020B0604020202020204" pitchFamily="34" charset="0"/>
                <a:cs typeface="Arial" panose="020B0604020202020204" pitchFamily="34" charset="0"/>
              </a:rPr>
              <a:t>We would love to hear from you about hotel renovations</a:t>
            </a:r>
          </a:p>
          <a:p>
            <a:pPr marL="285750" indent="-285750">
              <a:buFont typeface="Arial" panose="020B0604020202020204" pitchFamily="34" charset="0"/>
              <a:buChar char="•"/>
            </a:pPr>
            <a:endParaRPr lang="en-US" sz="28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8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a:latin typeface="Arial" panose="020B0604020202020204" pitchFamily="34" charset="0"/>
                <a:cs typeface="Arial" panose="020B0604020202020204" pitchFamily="34" charset="0"/>
                <a:hlinkClick r:id="rId3"/>
              </a:rPr>
              <a:t>This survey</a:t>
            </a:r>
            <a:r>
              <a:rPr lang="en-US" sz="2800">
                <a:latin typeface="Arial" panose="020B0604020202020204" pitchFamily="34" charset="0"/>
                <a:cs typeface="Arial" panose="020B0604020202020204" pitchFamily="34" charset="0"/>
              </a:rPr>
              <a:t> will be sent out following this meeting</a:t>
            </a:r>
            <a:endParaRPr lang="en-US" sz="2800" b="1">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3BD807D3-78A4-4900-891D-E2B560C0B87B}"/>
              </a:ext>
            </a:extLst>
          </p:cNvPr>
          <p:cNvCxnSpPr>
            <a:cxnSpLocks/>
          </p:cNvCxnSpPr>
          <p:nvPr/>
        </p:nvCxnSpPr>
        <p:spPr>
          <a:xfrm>
            <a:off x="-2753" y="929135"/>
            <a:ext cx="12194753" cy="0"/>
          </a:xfrm>
          <a:prstGeom prst="line">
            <a:avLst/>
          </a:prstGeom>
          <a:ln w="57150">
            <a:solidFill>
              <a:srgbClr val="5A7C61"/>
            </a:solidFill>
          </a:ln>
        </p:spPr>
        <p:style>
          <a:lnRef idx="1">
            <a:schemeClr val="accent1"/>
          </a:lnRef>
          <a:fillRef idx="0">
            <a:schemeClr val="accent1"/>
          </a:fillRef>
          <a:effectRef idx="0">
            <a:schemeClr val="accent1"/>
          </a:effectRef>
          <a:fontRef idx="minor">
            <a:schemeClr val="tx1"/>
          </a:fontRef>
        </p:style>
      </p:cxnSp>
      <p:pic>
        <p:nvPicPr>
          <p:cNvPr id="9" name="Picture 8" descr="A bowl of food&#10;&#10;Description automatically generated with low confidence">
            <a:extLst>
              <a:ext uri="{FF2B5EF4-FFF2-40B4-BE49-F238E27FC236}">
                <a16:creationId xmlns:a16="http://schemas.microsoft.com/office/drawing/2014/main" id="{4C222008-F9D8-4B30-B74D-D4BF774D40A3}"/>
              </a:ext>
            </a:extLst>
          </p:cNvPr>
          <p:cNvPicPr>
            <a:picLocks noChangeAspect="1"/>
          </p:cNvPicPr>
          <p:nvPr/>
        </p:nvPicPr>
        <p:blipFill>
          <a:blip r:embed="rId4"/>
          <a:stretch>
            <a:fillRect/>
          </a:stretch>
        </p:blipFill>
        <p:spPr>
          <a:xfrm>
            <a:off x="8052619" y="902915"/>
            <a:ext cx="4139381" cy="5961641"/>
          </a:xfrm>
          <a:prstGeom prst="rect">
            <a:avLst/>
          </a:prstGeom>
        </p:spPr>
      </p:pic>
    </p:spTree>
    <p:extLst>
      <p:ext uri="{BB962C8B-B14F-4D97-AF65-F5344CB8AC3E}">
        <p14:creationId xmlns:p14="http://schemas.microsoft.com/office/powerpoint/2010/main" val="36248731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CD19E88-337D-494E-BF5E-364DD9EA96E3}"/>
              </a:ext>
            </a:extLst>
          </p:cNvPr>
          <p:cNvGrpSpPr/>
          <p:nvPr/>
        </p:nvGrpSpPr>
        <p:grpSpPr>
          <a:xfrm>
            <a:off x="371475" y="371474"/>
            <a:ext cx="11487150" cy="6157914"/>
            <a:chOff x="371475" y="371474"/>
            <a:chExt cx="11487150" cy="6157914"/>
          </a:xfrm>
        </p:grpSpPr>
        <p:sp>
          <p:nvSpPr>
            <p:cNvPr id="4" name="Rectangle 3">
              <a:extLst>
                <a:ext uri="{FF2B5EF4-FFF2-40B4-BE49-F238E27FC236}">
                  <a16:creationId xmlns:a16="http://schemas.microsoft.com/office/drawing/2014/main" id="{86DE1FCF-CC47-4648-853F-6551A17798C9}"/>
                </a:ext>
              </a:extLst>
            </p:cNvPr>
            <p:cNvSpPr/>
            <p:nvPr/>
          </p:nvSpPr>
          <p:spPr>
            <a:xfrm>
              <a:off x="371475" y="371474"/>
              <a:ext cx="11487150" cy="6157914"/>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7" name="Picture 6">
              <a:extLst>
                <a:ext uri="{FF2B5EF4-FFF2-40B4-BE49-F238E27FC236}">
                  <a16:creationId xmlns:a16="http://schemas.microsoft.com/office/drawing/2014/main" id="{C6A8D4C5-89B3-B34E-81E7-8FC5A4364BD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72412" y="6159360"/>
              <a:ext cx="2288599" cy="197048"/>
            </a:xfrm>
            <a:prstGeom prst="rect">
              <a:avLst/>
            </a:prstGeom>
          </p:spPr>
        </p:pic>
        <p:pic>
          <p:nvPicPr>
            <p:cNvPr id="8" name="Google Shape;219;p37">
              <a:extLst>
                <a:ext uri="{FF2B5EF4-FFF2-40B4-BE49-F238E27FC236}">
                  <a16:creationId xmlns:a16="http://schemas.microsoft.com/office/drawing/2014/main" id="{6A6A9560-6A00-5248-AD83-06CB376EB112}"/>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71475" y="371474"/>
              <a:ext cx="6094713" cy="6157914"/>
            </a:xfrm>
            <a:prstGeom prst="rect">
              <a:avLst/>
            </a:prstGeom>
            <a:noFill/>
            <a:ln>
              <a:noFill/>
            </a:ln>
          </p:spPr>
        </p:pic>
        <p:sp>
          <p:nvSpPr>
            <p:cNvPr id="2" name="TextBox 1">
              <a:extLst>
                <a:ext uri="{FF2B5EF4-FFF2-40B4-BE49-F238E27FC236}">
                  <a16:creationId xmlns:a16="http://schemas.microsoft.com/office/drawing/2014/main" id="{83F540E7-B1C9-EA4F-BB82-44E1711717BE}"/>
                </a:ext>
              </a:extLst>
            </p:cNvPr>
            <p:cNvSpPr txBox="1"/>
            <p:nvPr/>
          </p:nvSpPr>
          <p:spPr>
            <a:xfrm>
              <a:off x="6374063" y="681044"/>
              <a:ext cx="5286948" cy="1107996"/>
            </a:xfrm>
            <a:prstGeom prst="rect">
              <a:avLst/>
            </a:prstGeom>
            <a:noFill/>
          </p:spPr>
          <p:txBody>
            <a:bodyPr wrap="square" rtlCol="0">
              <a:spAutoFit/>
            </a:bodyPr>
            <a:lstStyle/>
            <a:p>
              <a:pPr algn="r"/>
              <a:r>
                <a:rPr lang="en-US" sz="6600" i="1">
                  <a:solidFill>
                    <a:schemeClr val="bg1"/>
                  </a:solidFill>
                  <a:latin typeface="Arial" panose="020B0604020202020204" pitchFamily="34" charset="0"/>
                  <a:cs typeface="Arial" panose="020B0604020202020204" pitchFamily="34" charset="0"/>
                </a:rPr>
                <a:t>New Orleans</a:t>
              </a:r>
            </a:p>
          </p:txBody>
        </p:sp>
        <p:sp>
          <p:nvSpPr>
            <p:cNvPr id="3" name="TextBox 2">
              <a:extLst>
                <a:ext uri="{FF2B5EF4-FFF2-40B4-BE49-F238E27FC236}">
                  <a16:creationId xmlns:a16="http://schemas.microsoft.com/office/drawing/2014/main" id="{545A0BEC-E225-3341-94A7-5CD72438BDD6}"/>
                </a:ext>
              </a:extLst>
            </p:cNvPr>
            <p:cNvSpPr txBox="1"/>
            <p:nvPr/>
          </p:nvSpPr>
          <p:spPr>
            <a:xfrm>
              <a:off x="7664224" y="5236758"/>
              <a:ext cx="2996365" cy="369332"/>
            </a:xfrm>
            <a:prstGeom prst="rect">
              <a:avLst/>
            </a:prstGeom>
            <a:noFill/>
          </p:spPr>
          <p:txBody>
            <a:bodyPr wrap="square" lIns="91440" tIns="45720" rIns="91440" bIns="45720" rtlCol="0" anchor="t">
              <a:spAutoFit/>
            </a:bodyPr>
            <a:lstStyle/>
            <a:p>
              <a:pPr algn="ctr"/>
              <a:r>
                <a:rPr lang="en-US">
                  <a:solidFill>
                    <a:schemeClr val="bg1"/>
                  </a:solidFill>
                  <a:latin typeface="Arial"/>
                  <a:cs typeface="Arial"/>
                </a:rPr>
                <a:t>NewOrleans.com/Meetings</a:t>
              </a:r>
              <a:endParaRPr lang="en-US">
                <a:solidFill>
                  <a:schemeClr val="bg1"/>
                </a:solidFill>
                <a:latin typeface="Arial" panose="020B060402020202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8DD0D2F5-7A7E-4EA7-B3A5-10113C65A05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05135" y="2127710"/>
            <a:ext cx="2914543" cy="2645442"/>
          </a:xfrm>
          <a:prstGeom prst="rect">
            <a:avLst/>
          </a:prstGeom>
          <a:effectLst/>
        </p:spPr>
      </p:pic>
    </p:spTree>
    <p:extLst>
      <p:ext uri="{BB962C8B-B14F-4D97-AF65-F5344CB8AC3E}">
        <p14:creationId xmlns:p14="http://schemas.microsoft.com/office/powerpoint/2010/main" val="3808218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DBA3AF-7E47-44C0-9F8B-81F993690B04}"/>
              </a:ext>
            </a:extLst>
          </p:cNvPr>
          <p:cNvSpPr/>
          <p:nvPr/>
        </p:nvSpPr>
        <p:spPr>
          <a:xfrm>
            <a:off x="1" y="0"/>
            <a:ext cx="586596"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FE30C24-0D9C-4EB6-8340-3A74C31D925F}"/>
              </a:ext>
            </a:extLst>
          </p:cNvPr>
          <p:cNvSpPr txBox="1"/>
          <p:nvPr/>
        </p:nvSpPr>
        <p:spPr>
          <a:xfrm>
            <a:off x="707923" y="108155"/>
            <a:ext cx="11100619" cy="707886"/>
          </a:xfrm>
          <a:prstGeom prst="rect">
            <a:avLst/>
          </a:prstGeom>
          <a:noFill/>
        </p:spPr>
        <p:txBody>
          <a:bodyPr wrap="square" rtlCol="0">
            <a:spAutoFit/>
          </a:bodyPr>
          <a:lstStyle/>
          <a:p>
            <a:r>
              <a:rPr lang="en-US" sz="4000" b="1">
                <a:solidFill>
                  <a:srgbClr val="5A7C61"/>
                </a:solidFill>
              </a:rPr>
              <a:t>Agenda Item 2</a:t>
            </a:r>
          </a:p>
        </p:txBody>
      </p:sp>
      <p:sp>
        <p:nvSpPr>
          <p:cNvPr id="9" name="TextBox 8">
            <a:extLst>
              <a:ext uri="{FF2B5EF4-FFF2-40B4-BE49-F238E27FC236}">
                <a16:creationId xmlns:a16="http://schemas.microsoft.com/office/drawing/2014/main" id="{8C02A562-BD94-4624-9D85-53DB5D880E48}"/>
              </a:ext>
            </a:extLst>
          </p:cNvPr>
          <p:cNvSpPr txBox="1"/>
          <p:nvPr/>
        </p:nvSpPr>
        <p:spPr>
          <a:xfrm>
            <a:off x="947143" y="1282458"/>
            <a:ext cx="6744929" cy="5139869"/>
          </a:xfrm>
          <a:prstGeom prst="rect">
            <a:avLst/>
          </a:prstGeom>
          <a:noFill/>
        </p:spPr>
        <p:txBody>
          <a:bodyPr wrap="square" lIns="91440" tIns="45720" rIns="91440" bIns="45720" rtlCol="0" anchor="t">
            <a:spAutoFit/>
          </a:bodyPr>
          <a:lstStyle/>
          <a:p>
            <a:r>
              <a:rPr lang="en-US" sz="2400" b="1">
                <a:latin typeface="Arial" panose="020B0604020202020204" pitchFamily="34" charset="0"/>
                <a:cs typeface="Arial" panose="020B0604020202020204" pitchFamily="34" charset="0"/>
              </a:rPr>
              <a:t>Built to Host</a:t>
            </a:r>
            <a:br>
              <a:rPr lang="en-US" sz="2400" b="1">
                <a:latin typeface="Arial" panose="020B0604020202020204" pitchFamily="34" charset="0"/>
                <a:cs typeface="Arial" panose="020B0604020202020204" pitchFamily="34" charset="0"/>
              </a:rPr>
            </a:br>
            <a:endParaRPr lang="en-US" sz="2400" b="1">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000">
                <a:latin typeface="Arial" panose="020B0604020202020204" pitchFamily="34" charset="0"/>
                <a:cs typeface="Arial" panose="020B0604020202020204" pitchFamily="34" charset="0"/>
              </a:rPr>
              <a:t>New Orleans first hospitality community application</a:t>
            </a:r>
            <a:br>
              <a:rPr lang="en-US" sz="2000">
                <a:latin typeface="Arial" panose="020B0604020202020204" pitchFamily="34" charset="0"/>
                <a:cs typeface="Arial" panose="020B0604020202020204" pitchFamily="34" charset="0"/>
              </a:rPr>
            </a:br>
            <a:endParaRPr lang="en-US" sz="200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000">
                <a:latin typeface="Arial" panose="020B0604020202020204" pitchFamily="34" charset="0"/>
                <a:cs typeface="Arial" panose="020B0604020202020204" pitchFamily="34" charset="0"/>
              </a:rPr>
              <a:t>One destination, one voice; shared passion with hospitality and customer community </a:t>
            </a:r>
            <a:br>
              <a:rPr lang="en-US" sz="2000">
                <a:latin typeface="Arial" panose="020B0604020202020204" pitchFamily="34" charset="0"/>
                <a:cs typeface="Arial" panose="020B0604020202020204" pitchFamily="34" charset="0"/>
              </a:rPr>
            </a:br>
            <a:endParaRPr lang="en-US" sz="200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000">
                <a:latin typeface="Arial" panose="020B0604020202020204" pitchFamily="34" charset="0"/>
                <a:cs typeface="Arial" panose="020B0604020202020204" pitchFamily="34" charset="0"/>
              </a:rPr>
              <a:t>Talking points</a:t>
            </a:r>
            <a:br>
              <a:rPr lang="en-US" sz="2000">
                <a:latin typeface="Arial" panose="020B0604020202020204" pitchFamily="34" charset="0"/>
                <a:cs typeface="Arial" panose="020B0604020202020204" pitchFamily="34" charset="0"/>
              </a:rPr>
            </a:br>
            <a:endParaRPr lang="en-US" sz="200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000">
                <a:latin typeface="Arial" panose="020B0604020202020204" pitchFamily="34" charset="0"/>
                <a:cs typeface="Arial" panose="020B0604020202020204" pitchFamily="34" charset="0"/>
              </a:rPr>
              <a:t>Built to Host positioning statements</a:t>
            </a:r>
            <a:br>
              <a:rPr lang="en-US" sz="2000">
                <a:latin typeface="Arial" panose="020B0604020202020204" pitchFamily="34" charset="0"/>
                <a:cs typeface="Arial" panose="020B0604020202020204" pitchFamily="34" charset="0"/>
              </a:rPr>
            </a:br>
            <a:endParaRPr lang="en-US" sz="200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000">
                <a:latin typeface="Arial" panose="020B0604020202020204" pitchFamily="34" charset="0"/>
                <a:cs typeface="Arial" panose="020B0604020202020204" pitchFamily="34" charset="0"/>
              </a:rPr>
              <a:t>Execution and integration</a:t>
            </a:r>
            <a:br>
              <a:rPr lang="en-US" sz="2000">
                <a:latin typeface="Arial" panose="020B0604020202020204" pitchFamily="34" charset="0"/>
                <a:cs typeface="Arial" panose="020B0604020202020204" pitchFamily="34" charset="0"/>
              </a:rPr>
            </a:br>
            <a:endParaRPr lang="en-US" sz="200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000">
                <a:latin typeface="Arial" panose="020B0604020202020204" pitchFamily="34" charset="0"/>
                <a:cs typeface="Arial" panose="020B0604020202020204" pitchFamily="34" charset="0"/>
              </a:rPr>
              <a:t>Trade media placements</a:t>
            </a:r>
            <a:br>
              <a:rPr lang="en-US" sz="2000">
                <a:latin typeface="Arial" panose="020B0604020202020204" pitchFamily="34" charset="0"/>
                <a:cs typeface="Arial" panose="020B0604020202020204" pitchFamily="34" charset="0"/>
              </a:rPr>
            </a:br>
            <a:endParaRPr lang="en-US" sz="200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000">
                <a:latin typeface="Arial" panose="020B0604020202020204" pitchFamily="34" charset="0"/>
                <a:cs typeface="Arial" panose="020B0604020202020204" pitchFamily="34" charset="0"/>
              </a:rPr>
              <a:t>Local hospitality launch</a:t>
            </a:r>
          </a:p>
        </p:txBody>
      </p:sp>
      <p:cxnSp>
        <p:nvCxnSpPr>
          <p:cNvPr id="5" name="Straight Connector 4">
            <a:extLst>
              <a:ext uri="{FF2B5EF4-FFF2-40B4-BE49-F238E27FC236}">
                <a16:creationId xmlns:a16="http://schemas.microsoft.com/office/drawing/2014/main" id="{AE410803-6B83-4BA0-8E9A-3C7470B7419D}"/>
              </a:ext>
            </a:extLst>
          </p:cNvPr>
          <p:cNvCxnSpPr>
            <a:cxnSpLocks/>
          </p:cNvCxnSpPr>
          <p:nvPr/>
        </p:nvCxnSpPr>
        <p:spPr>
          <a:xfrm>
            <a:off x="-2753" y="929135"/>
            <a:ext cx="12194753" cy="0"/>
          </a:xfrm>
          <a:prstGeom prst="line">
            <a:avLst/>
          </a:prstGeom>
          <a:ln w="57150">
            <a:solidFill>
              <a:srgbClr val="5A7C61"/>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outdoor, green&#10;&#10;Description automatically generated">
            <a:extLst>
              <a:ext uri="{FF2B5EF4-FFF2-40B4-BE49-F238E27FC236}">
                <a16:creationId xmlns:a16="http://schemas.microsoft.com/office/drawing/2014/main" id="{778639D1-3731-4960-8669-A6BC40B779A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634" r="8848"/>
          <a:stretch/>
        </p:blipFill>
        <p:spPr>
          <a:xfrm>
            <a:off x="8052619" y="896360"/>
            <a:ext cx="4139380" cy="5961640"/>
          </a:xfrm>
          <a:prstGeom prst="rect">
            <a:avLst/>
          </a:prstGeom>
        </p:spPr>
      </p:pic>
    </p:spTree>
    <p:extLst>
      <p:ext uri="{BB962C8B-B14F-4D97-AF65-F5344CB8AC3E}">
        <p14:creationId xmlns:p14="http://schemas.microsoft.com/office/powerpoint/2010/main" val="3688592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DBA3AF-7E47-44C0-9F8B-81F993690B04}"/>
              </a:ext>
            </a:extLst>
          </p:cNvPr>
          <p:cNvSpPr/>
          <p:nvPr/>
        </p:nvSpPr>
        <p:spPr>
          <a:xfrm>
            <a:off x="1" y="0"/>
            <a:ext cx="586596" cy="6858000"/>
          </a:xfrm>
          <a:prstGeom prst="rect">
            <a:avLst/>
          </a:prstGeom>
          <a:solidFill>
            <a:srgbClr val="5A7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FE30C24-0D9C-4EB6-8340-3A74C31D925F}"/>
              </a:ext>
            </a:extLst>
          </p:cNvPr>
          <p:cNvSpPr txBox="1"/>
          <p:nvPr/>
        </p:nvSpPr>
        <p:spPr>
          <a:xfrm>
            <a:off x="707923" y="108155"/>
            <a:ext cx="11100619" cy="707886"/>
          </a:xfrm>
          <a:prstGeom prst="rect">
            <a:avLst/>
          </a:prstGeom>
          <a:noFill/>
        </p:spPr>
        <p:txBody>
          <a:bodyPr wrap="square" rtlCol="0">
            <a:spAutoFit/>
          </a:bodyPr>
          <a:lstStyle/>
          <a:p>
            <a:r>
              <a:rPr lang="en-US" sz="4000" b="1">
                <a:solidFill>
                  <a:srgbClr val="5A7C61"/>
                </a:solidFill>
                <a:latin typeface="Arial" panose="020B0604020202020204" pitchFamily="34" charset="0"/>
                <a:cs typeface="Arial" panose="020B0604020202020204" pitchFamily="34" charset="0"/>
              </a:rPr>
              <a:t>What is Built to Host?</a:t>
            </a:r>
          </a:p>
        </p:txBody>
      </p:sp>
      <p:sp>
        <p:nvSpPr>
          <p:cNvPr id="9" name="TextBox 8">
            <a:extLst>
              <a:ext uri="{FF2B5EF4-FFF2-40B4-BE49-F238E27FC236}">
                <a16:creationId xmlns:a16="http://schemas.microsoft.com/office/drawing/2014/main" id="{8C02A562-BD94-4624-9D85-53DB5D880E48}"/>
              </a:ext>
            </a:extLst>
          </p:cNvPr>
          <p:cNvSpPr txBox="1"/>
          <p:nvPr/>
        </p:nvSpPr>
        <p:spPr>
          <a:xfrm>
            <a:off x="625948" y="1688322"/>
            <a:ext cx="5479884" cy="4401205"/>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Built to Host is a fully integrated destination sales and marketing approach </a:t>
            </a:r>
            <a:br>
              <a:rPr lang="en-US" sz="2800">
                <a:latin typeface="Arial" panose="020B0604020202020204" pitchFamily="34" charset="0"/>
                <a:cs typeface="Arial" panose="020B0604020202020204" pitchFamily="34" charset="0"/>
              </a:rPr>
            </a:br>
            <a:endParaRPr lang="en-US" sz="280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It is designed to promote, position, and sell New Orleans as the premier meetings and destination event in the nation</a:t>
            </a:r>
            <a:br>
              <a:rPr lang="en-US" sz="2800">
                <a:latin typeface="Arial" panose="020B0604020202020204" pitchFamily="34" charset="0"/>
                <a:cs typeface="Arial" panose="020B0604020202020204" pitchFamily="34" charset="0"/>
              </a:rPr>
            </a:br>
            <a:endParaRPr lang="en-US" sz="280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a:latin typeface="Arial" panose="020B0604020202020204" pitchFamily="34" charset="0"/>
                <a:cs typeface="Arial" panose="020B0604020202020204" pitchFamily="34" charset="0"/>
              </a:rPr>
              <a:t>One destination, one voice </a:t>
            </a:r>
          </a:p>
        </p:txBody>
      </p:sp>
      <p:cxnSp>
        <p:nvCxnSpPr>
          <p:cNvPr id="5" name="Straight Connector 4">
            <a:extLst>
              <a:ext uri="{FF2B5EF4-FFF2-40B4-BE49-F238E27FC236}">
                <a16:creationId xmlns:a16="http://schemas.microsoft.com/office/drawing/2014/main" id="{AE410803-6B83-4BA0-8E9A-3C7470B7419D}"/>
              </a:ext>
            </a:extLst>
          </p:cNvPr>
          <p:cNvCxnSpPr>
            <a:cxnSpLocks/>
          </p:cNvCxnSpPr>
          <p:nvPr/>
        </p:nvCxnSpPr>
        <p:spPr>
          <a:xfrm>
            <a:off x="-2753" y="929135"/>
            <a:ext cx="12194753" cy="0"/>
          </a:xfrm>
          <a:prstGeom prst="line">
            <a:avLst/>
          </a:prstGeom>
          <a:ln w="57150">
            <a:solidFill>
              <a:srgbClr val="5A7C61"/>
            </a:solidFill>
          </a:ln>
        </p:spPr>
        <p:style>
          <a:lnRef idx="1">
            <a:schemeClr val="accent1"/>
          </a:lnRef>
          <a:fillRef idx="0">
            <a:schemeClr val="accent1"/>
          </a:fillRef>
          <a:effectRef idx="0">
            <a:schemeClr val="accent1"/>
          </a:effectRef>
          <a:fontRef idx="minor">
            <a:schemeClr val="tx1"/>
          </a:fontRef>
        </p:style>
      </p:cxnSp>
      <p:pic>
        <p:nvPicPr>
          <p:cNvPr id="10" name="Picture 9" descr="A bowl of food&#10;&#10;Description automatically generated with low confidence">
            <a:extLst>
              <a:ext uri="{FF2B5EF4-FFF2-40B4-BE49-F238E27FC236}">
                <a16:creationId xmlns:a16="http://schemas.microsoft.com/office/drawing/2014/main" id="{66F55FEA-3296-4479-9E13-7DFB8C4520A5}"/>
              </a:ext>
            </a:extLst>
          </p:cNvPr>
          <p:cNvPicPr>
            <a:picLocks noChangeAspect="1"/>
          </p:cNvPicPr>
          <p:nvPr/>
        </p:nvPicPr>
        <p:blipFill>
          <a:blip r:embed="rId3"/>
          <a:stretch>
            <a:fillRect/>
          </a:stretch>
        </p:blipFill>
        <p:spPr>
          <a:xfrm>
            <a:off x="9867737" y="3210794"/>
            <a:ext cx="2327578" cy="3352237"/>
          </a:xfrm>
          <a:prstGeom prst="rect">
            <a:avLst/>
          </a:prstGeom>
          <a:ln w="28575">
            <a:solidFill>
              <a:schemeClr val="tx1"/>
            </a:solidFill>
          </a:ln>
        </p:spPr>
      </p:pic>
      <p:pic>
        <p:nvPicPr>
          <p:cNvPr id="8" name="Picture 7" descr="A picture containing brass, music, person&#10;&#10;Description automatically generated">
            <a:extLst>
              <a:ext uri="{FF2B5EF4-FFF2-40B4-BE49-F238E27FC236}">
                <a16:creationId xmlns:a16="http://schemas.microsoft.com/office/drawing/2014/main" id="{E61F3702-45F7-4768-870C-C27F7C624BC4}"/>
              </a:ext>
            </a:extLst>
          </p:cNvPr>
          <p:cNvPicPr>
            <a:picLocks noChangeAspect="1"/>
          </p:cNvPicPr>
          <p:nvPr/>
        </p:nvPicPr>
        <p:blipFill rotWithShape="1">
          <a:blip r:embed="rId4"/>
          <a:srcRect l="14987" r="12573"/>
          <a:stretch/>
        </p:blipFill>
        <p:spPr>
          <a:xfrm>
            <a:off x="8249867" y="2114222"/>
            <a:ext cx="2327580" cy="3352239"/>
          </a:xfrm>
          <a:prstGeom prst="rect">
            <a:avLst/>
          </a:prstGeom>
          <a:ln w="28575">
            <a:solidFill>
              <a:schemeClr val="tx1"/>
            </a:solidFill>
          </a:ln>
        </p:spPr>
      </p:pic>
      <p:pic>
        <p:nvPicPr>
          <p:cNvPr id="7" name="Picture 6" descr="A picture containing outdoor, green&#10;&#10;Description automatically generated">
            <a:extLst>
              <a:ext uri="{FF2B5EF4-FFF2-40B4-BE49-F238E27FC236}">
                <a16:creationId xmlns:a16="http://schemas.microsoft.com/office/drawing/2014/main" id="{7CCA3861-637F-4172-AABF-1A83347D04D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6634" r="8848"/>
          <a:stretch/>
        </p:blipFill>
        <p:spPr>
          <a:xfrm>
            <a:off x="6184350" y="1337187"/>
            <a:ext cx="2327579" cy="3352239"/>
          </a:xfrm>
          <a:prstGeom prst="rect">
            <a:avLst/>
          </a:prstGeom>
          <a:ln w="28575">
            <a:solidFill>
              <a:schemeClr val="tx1"/>
            </a:solidFill>
          </a:ln>
        </p:spPr>
      </p:pic>
    </p:spTree>
    <p:extLst>
      <p:ext uri="{BB962C8B-B14F-4D97-AF65-F5344CB8AC3E}">
        <p14:creationId xmlns:p14="http://schemas.microsoft.com/office/powerpoint/2010/main" val="691385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8"/>
          <p:cNvSpPr txBox="1"/>
          <p:nvPr/>
        </p:nvSpPr>
        <p:spPr>
          <a:xfrm rot="5400000">
            <a:off x="11600667" y="3283800"/>
            <a:ext cx="609600" cy="60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533">
                <a:solidFill>
                  <a:srgbClr val="FFFFFF"/>
                </a:solidFill>
                <a:latin typeface="Proxima Nova"/>
                <a:ea typeface="Proxima Nova"/>
                <a:cs typeface="Proxima Nova"/>
                <a:sym typeface="Proxima Nova"/>
              </a:rPr>
              <a:t>P </a:t>
            </a:r>
            <a:fld id="{00000000-1234-1234-1234-123412341234}" type="slidenum">
              <a:rPr lang="en" sz="533">
                <a:solidFill>
                  <a:srgbClr val="FFFFFF"/>
                </a:solidFill>
                <a:latin typeface="Proxima Nova"/>
                <a:ea typeface="Proxima Nova"/>
                <a:cs typeface="Proxima Nova"/>
                <a:sym typeface="Proxima Nova"/>
              </a:rPr>
              <a:pPr marL="0" lvl="0" indent="0" algn="ctr" rtl="0">
                <a:spcBef>
                  <a:spcPts val="0"/>
                </a:spcBef>
                <a:spcAft>
                  <a:spcPts val="0"/>
                </a:spcAft>
                <a:buNone/>
              </a:pPr>
              <a:t>8</a:t>
            </a:fld>
            <a:endParaRPr sz="533">
              <a:solidFill>
                <a:srgbClr val="FFFFFF"/>
              </a:solidFill>
              <a:latin typeface="Proxima Nova"/>
              <a:ea typeface="Proxima Nova"/>
              <a:cs typeface="Proxima Nova"/>
              <a:sym typeface="Proxima Nova"/>
            </a:endParaRPr>
          </a:p>
        </p:txBody>
      </p:sp>
      <p:sp>
        <p:nvSpPr>
          <p:cNvPr id="226" name="Google Shape;226;p38"/>
          <p:cNvSpPr txBox="1"/>
          <p:nvPr/>
        </p:nvSpPr>
        <p:spPr>
          <a:xfrm>
            <a:off x="5596800" y="6235600"/>
            <a:ext cx="1142800" cy="622400"/>
          </a:xfrm>
          <a:prstGeom prst="rect">
            <a:avLst/>
          </a:prstGeom>
          <a:noFill/>
          <a:ln>
            <a:noFill/>
          </a:ln>
        </p:spPr>
        <p:txBody>
          <a:bodyPr spcFirstLastPara="1" wrap="square" lIns="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533">
                <a:solidFill>
                  <a:srgbClr val="FFFFFF"/>
                </a:solidFill>
                <a:latin typeface="Proxima Nova"/>
                <a:ea typeface="Proxima Nova"/>
                <a:cs typeface="Proxima Nova"/>
                <a:sym typeface="Proxima Nova"/>
              </a:rPr>
              <a:t>360i</a:t>
            </a:r>
            <a:endParaRPr sz="533">
              <a:solidFill>
                <a:srgbClr val="FFFFFF"/>
              </a:solidFill>
              <a:latin typeface="Proxima Nova"/>
              <a:ea typeface="Proxima Nova"/>
              <a:cs typeface="Proxima Nova"/>
              <a:sym typeface="Proxima Nova"/>
            </a:endParaRPr>
          </a:p>
        </p:txBody>
      </p:sp>
      <p:sp>
        <p:nvSpPr>
          <p:cNvPr id="2" name="TextBox 1">
            <a:extLst>
              <a:ext uri="{FF2B5EF4-FFF2-40B4-BE49-F238E27FC236}">
                <a16:creationId xmlns:a16="http://schemas.microsoft.com/office/drawing/2014/main" id="{02482C7C-C148-49A1-9328-52D760D82AD4}"/>
              </a:ext>
            </a:extLst>
          </p:cNvPr>
          <p:cNvSpPr txBox="1"/>
          <p:nvPr/>
        </p:nvSpPr>
        <p:spPr>
          <a:xfrm>
            <a:off x="608747" y="239697"/>
            <a:ext cx="10830533" cy="707886"/>
          </a:xfrm>
          <a:prstGeom prst="rect">
            <a:avLst/>
          </a:prstGeom>
          <a:noFill/>
        </p:spPr>
        <p:txBody>
          <a:bodyPr wrap="square" lIns="91440" tIns="45720" rIns="91440" bIns="45720" rtlCol="0" anchor="t">
            <a:spAutoFit/>
          </a:bodyPr>
          <a:lstStyle/>
          <a:p>
            <a:pPr algn="ctr"/>
            <a:r>
              <a:rPr lang="en-US" sz="4000" b="1">
                <a:solidFill>
                  <a:srgbClr val="5A7C61"/>
                </a:solidFill>
                <a:latin typeface="+mj-lt"/>
                <a:cs typeface="Calibri"/>
              </a:rPr>
              <a:t> Built to Host Foundational Components</a:t>
            </a:r>
            <a:endParaRPr lang="en-US" sz="4000" b="1">
              <a:solidFill>
                <a:srgbClr val="5A7C61"/>
              </a:solidFill>
              <a:latin typeface="+mj-lt"/>
              <a:cs typeface="Calibri" panose="020F0502020204030204" pitchFamily="34" charset="0"/>
            </a:endParaRPr>
          </a:p>
        </p:txBody>
      </p:sp>
      <p:pic>
        <p:nvPicPr>
          <p:cNvPr id="9" name="Picture 8">
            <a:extLst>
              <a:ext uri="{FF2B5EF4-FFF2-40B4-BE49-F238E27FC236}">
                <a16:creationId xmlns:a16="http://schemas.microsoft.com/office/drawing/2014/main" id="{E9F0BECA-1026-4FB5-8157-232040D4951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136" t="1368" r="2622" b="1333"/>
          <a:stretch/>
        </p:blipFill>
        <p:spPr>
          <a:xfrm>
            <a:off x="606238" y="1162751"/>
            <a:ext cx="3535630" cy="4787900"/>
          </a:xfrm>
          <a:prstGeom prst="rect">
            <a:avLst/>
          </a:prstGeom>
        </p:spPr>
      </p:pic>
      <p:pic>
        <p:nvPicPr>
          <p:cNvPr id="10" name="Picture 9">
            <a:extLst>
              <a:ext uri="{FF2B5EF4-FFF2-40B4-BE49-F238E27FC236}">
                <a16:creationId xmlns:a16="http://schemas.microsoft.com/office/drawing/2014/main" id="{FBFEDDDE-59F8-446F-9D61-266EE5D105D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254944" y="1162752"/>
            <a:ext cx="3535630" cy="4787900"/>
          </a:xfrm>
          <a:prstGeom prst="rect">
            <a:avLst/>
          </a:prstGeom>
        </p:spPr>
      </p:pic>
      <p:pic>
        <p:nvPicPr>
          <p:cNvPr id="11" name="Picture 10">
            <a:extLst>
              <a:ext uri="{FF2B5EF4-FFF2-40B4-BE49-F238E27FC236}">
                <a16:creationId xmlns:a16="http://schemas.microsoft.com/office/drawing/2014/main" id="{92EA7F67-E74F-4CD2-BC84-A4C574757A4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773" t="1997" r="2933" b="1847"/>
          <a:stretch/>
        </p:blipFill>
        <p:spPr>
          <a:xfrm>
            <a:off x="7903649" y="1162750"/>
            <a:ext cx="3535631" cy="4787899"/>
          </a:xfrm>
          <a:prstGeom prst="rect">
            <a:avLst/>
          </a:prstGeom>
        </p:spPr>
      </p:pic>
      <p:cxnSp>
        <p:nvCxnSpPr>
          <p:cNvPr id="13" name="Straight Connector 12">
            <a:extLst>
              <a:ext uri="{FF2B5EF4-FFF2-40B4-BE49-F238E27FC236}">
                <a16:creationId xmlns:a16="http://schemas.microsoft.com/office/drawing/2014/main" id="{E3996232-63B5-44A5-96EB-69BD58BF49D3}"/>
              </a:ext>
            </a:extLst>
          </p:cNvPr>
          <p:cNvCxnSpPr>
            <a:cxnSpLocks/>
          </p:cNvCxnSpPr>
          <p:nvPr/>
        </p:nvCxnSpPr>
        <p:spPr>
          <a:xfrm flipH="1">
            <a:off x="715467" y="947583"/>
            <a:ext cx="10645260" cy="0"/>
          </a:xfrm>
          <a:prstGeom prst="line">
            <a:avLst/>
          </a:prstGeom>
          <a:ln w="28575">
            <a:solidFill>
              <a:srgbClr val="5A7C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3510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E31620C-73AC-442C-B202-3671B71B3536}"/>
              </a:ext>
            </a:extLst>
          </p:cNvPr>
          <p:cNvGrpSpPr/>
          <p:nvPr/>
        </p:nvGrpSpPr>
        <p:grpSpPr>
          <a:xfrm>
            <a:off x="0" y="0"/>
            <a:ext cx="12974559" cy="6858000"/>
            <a:chOff x="0" y="0"/>
            <a:chExt cx="12974559" cy="6858000"/>
          </a:xfrm>
        </p:grpSpPr>
        <p:sp>
          <p:nvSpPr>
            <p:cNvPr id="3" name="TextBox 2">
              <a:extLst>
                <a:ext uri="{FF2B5EF4-FFF2-40B4-BE49-F238E27FC236}">
                  <a16:creationId xmlns:a16="http://schemas.microsoft.com/office/drawing/2014/main" id="{26C587A1-2F39-4332-8AEF-1F1C9FF3186B}"/>
                </a:ext>
              </a:extLst>
            </p:cNvPr>
            <p:cNvSpPr txBox="1"/>
            <p:nvPr/>
          </p:nvSpPr>
          <p:spPr>
            <a:xfrm>
              <a:off x="4794920" y="987427"/>
              <a:ext cx="7263749" cy="5755422"/>
            </a:xfrm>
            <a:prstGeom prst="rect">
              <a:avLst/>
            </a:prstGeom>
            <a:noFill/>
          </p:spPr>
          <p:txBody>
            <a:bodyPr wrap="square" lIns="91440" tIns="45720" rIns="91440" bIns="45720" rtlCol="0" anchor="t">
              <a:spAutoFit/>
            </a:bodyPr>
            <a:lstStyle/>
            <a:p>
              <a:pPr fontAlgn="base"/>
              <a:r>
                <a:rPr lang="en-US" b="1" u="sng" dirty="0">
                  <a:solidFill>
                    <a:srgbClr val="000000"/>
                  </a:solidFill>
                  <a:latin typeface="Arial" panose="020B0604020202020204" pitchFamily="34" charset="0"/>
                  <a:ea typeface="ＭＳ 明朝"/>
                  <a:cs typeface="Arial" panose="020B0604020202020204" pitchFamily="34" charset="0"/>
                  <a:hlinkClick r:id="rId2"/>
                </a:rPr>
                <a:t>Built to Host</a:t>
              </a:r>
              <a:br>
                <a:rPr lang="en-US" sz="1400" dirty="0">
                  <a:solidFill>
                    <a:srgbClr val="000000"/>
                  </a:solidFill>
                  <a:latin typeface="Arial" panose="020B0604020202020204" pitchFamily="34" charset="0"/>
                  <a:ea typeface="ＭＳ 明朝"/>
                  <a:cs typeface="Arial" panose="020B0604020202020204" pitchFamily="34" charset="0"/>
                </a:rPr>
              </a:br>
              <a:endParaRPr lang="en-US" sz="1400" dirty="0">
                <a:solidFill>
                  <a:srgbClr val="000000"/>
                </a:solidFill>
                <a:latin typeface="Arial" panose="020B0604020202020204" pitchFamily="34" charset="0"/>
                <a:ea typeface="ＭＳ 明朝"/>
                <a:cs typeface="Arial" panose="020B0604020202020204" pitchFamily="34" charset="0"/>
              </a:endParaRPr>
            </a:p>
            <a:p>
              <a:pPr marL="285750" indent="-285750" fontAlgn="base">
                <a:buFont typeface="Arial" panose="020B0604020202020204" pitchFamily="34" charset="0"/>
                <a:buChar char="•"/>
              </a:pPr>
              <a:r>
                <a:rPr lang="en-US" sz="1400" dirty="0">
                  <a:solidFill>
                    <a:srgbClr val="000000"/>
                  </a:solidFill>
                  <a:latin typeface="Arial" panose="020B0604020202020204" pitchFamily="34" charset="0"/>
                  <a:ea typeface="ＭＳ 明朝"/>
                  <a:cs typeface="Arial" panose="020B0604020202020204" pitchFamily="34" charset="0"/>
                </a:rPr>
                <a:t>Roots itself in the authentic nature of our community </a:t>
              </a:r>
            </a:p>
            <a:p>
              <a:endParaRPr lang="en-US" sz="1400" dirty="0">
                <a:solidFill>
                  <a:srgbClr val="000000"/>
                </a:solidFill>
                <a:latin typeface="Arial" panose="020B0604020202020204" pitchFamily="34" charset="0"/>
                <a:ea typeface="ＭＳ 明朝"/>
                <a:cs typeface="Arial" panose="020B0604020202020204" pitchFamily="34" charset="0"/>
              </a:endParaRPr>
            </a:p>
            <a:p>
              <a:pPr marL="285750" indent="-285750">
                <a:buFont typeface="Arial" panose="020B0604020202020204" pitchFamily="34" charset="0"/>
                <a:buChar char="•"/>
              </a:pPr>
              <a:r>
                <a:rPr lang="en-US" sz="1400" dirty="0">
                  <a:solidFill>
                    <a:srgbClr val="000000"/>
                  </a:solidFill>
                  <a:latin typeface="Arial" panose="020B0604020202020204" pitchFamily="34" charset="0"/>
                  <a:ea typeface="ＭＳ 明朝"/>
                  <a:cs typeface="Arial" panose="020B0604020202020204" pitchFamily="34" charset="0"/>
                </a:rPr>
                <a:t>Tells the story of why meet in New Orleans</a:t>
              </a:r>
            </a:p>
            <a:p>
              <a:endParaRPr lang="en-US" sz="1400" dirty="0">
                <a:solidFill>
                  <a:srgbClr val="000000"/>
                </a:solidFill>
                <a:latin typeface="Arial" panose="020B0604020202020204" pitchFamily="34" charset="0"/>
                <a:ea typeface="ＭＳ 明朝"/>
                <a:cs typeface="Arial" panose="020B0604020202020204" pitchFamily="34" charset="0"/>
              </a:endParaRPr>
            </a:p>
            <a:p>
              <a:pPr marL="285750" indent="-285750">
                <a:buFont typeface="Arial" panose="020B0604020202020204" pitchFamily="34" charset="0"/>
                <a:buChar char="•"/>
              </a:pPr>
              <a:r>
                <a:rPr lang="en-US" sz="1400" dirty="0">
                  <a:solidFill>
                    <a:srgbClr val="000000"/>
                  </a:solidFill>
                  <a:latin typeface="Arial" panose="020B0604020202020204" pitchFamily="34" charset="0"/>
                  <a:ea typeface="ＭＳ 明朝"/>
                  <a:cs typeface="Arial" panose="020B0604020202020204" pitchFamily="34" charset="0"/>
                </a:rPr>
                <a:t>Speaks to the hospitality extended by our community</a:t>
              </a:r>
            </a:p>
            <a:p>
              <a:endParaRPr lang="en-US" sz="1400" dirty="0">
                <a:solidFill>
                  <a:srgbClr val="000000"/>
                </a:solidFill>
                <a:latin typeface="Arial" panose="020B0604020202020204" pitchFamily="34" charset="0"/>
                <a:ea typeface="ＭＳ 明朝"/>
                <a:cs typeface="Arial" panose="020B0604020202020204" pitchFamily="34" charset="0"/>
              </a:endParaRPr>
            </a:p>
            <a:p>
              <a:pPr marL="285750" indent="-285750">
                <a:buFont typeface="Arial" panose="020B0604020202020204" pitchFamily="34" charset="0"/>
                <a:buChar char="•"/>
              </a:pPr>
              <a:r>
                <a:rPr lang="en-US" sz="1400" dirty="0">
                  <a:solidFill>
                    <a:srgbClr val="000000"/>
                  </a:solidFill>
                  <a:latin typeface="Arial" panose="020B0604020202020204" pitchFamily="34" charset="0"/>
                  <a:ea typeface="ＭＳ 明朝"/>
                  <a:cs typeface="Arial" panose="020B0604020202020204" pitchFamily="34" charset="0"/>
                </a:rPr>
                <a:t>Understands the uniquely New Orleans food, music and culture that results in memorable experiences </a:t>
              </a:r>
            </a:p>
            <a:p>
              <a:endParaRPr lang="en-US" sz="1400" dirty="0">
                <a:solidFill>
                  <a:srgbClr val="000000"/>
                </a:solidFill>
                <a:latin typeface="Arial" panose="020B0604020202020204" pitchFamily="34" charset="0"/>
                <a:ea typeface="ＭＳ 明朝"/>
                <a:cs typeface="Arial" panose="020B0604020202020204" pitchFamily="34" charset="0"/>
              </a:endParaRPr>
            </a:p>
            <a:p>
              <a:pPr marL="285750" indent="-285750">
                <a:buFont typeface="Arial" panose="020B0604020202020204" pitchFamily="34" charset="0"/>
                <a:buChar char="•"/>
              </a:pPr>
              <a:r>
                <a:rPr lang="en-US" sz="1400" dirty="0">
                  <a:solidFill>
                    <a:srgbClr val="000000"/>
                  </a:solidFill>
                  <a:latin typeface="Arial" panose="020B0604020202020204" pitchFamily="34" charset="0"/>
                  <a:ea typeface="ＭＳ 明朝"/>
                  <a:cs typeface="Arial" panose="020B0604020202020204" pitchFamily="34" charset="0"/>
                </a:rPr>
                <a:t>Illustrates why corporations and associations should link their brand with New Orleans   </a:t>
              </a:r>
            </a:p>
            <a:p>
              <a:endParaRPr lang="en-US" sz="1400" dirty="0">
                <a:solidFill>
                  <a:srgbClr val="000000"/>
                </a:solidFill>
                <a:latin typeface="Arial" panose="020B0604020202020204" pitchFamily="34" charset="0"/>
                <a:ea typeface="ＭＳ 明朝"/>
                <a:cs typeface="Arial" panose="020B0604020202020204" pitchFamily="34" charset="0"/>
              </a:endParaRPr>
            </a:p>
            <a:p>
              <a:pPr marL="285750" indent="-285750">
                <a:buFont typeface="Arial" panose="020B0604020202020204" pitchFamily="34" charset="0"/>
                <a:buChar char="•"/>
              </a:pPr>
              <a:r>
                <a:rPr lang="en-US" sz="1400" dirty="0">
                  <a:solidFill>
                    <a:srgbClr val="000000"/>
                  </a:solidFill>
                  <a:latin typeface="Arial" panose="020B0604020202020204" pitchFamily="34" charset="0"/>
                  <a:ea typeface="ＭＳ 明朝"/>
                  <a:cs typeface="Arial" panose="020B0604020202020204" pitchFamily="34" charset="0"/>
                </a:rPr>
                <a:t>Shows the serious nature of business taking place in New Orleans</a:t>
              </a:r>
            </a:p>
            <a:p>
              <a:endParaRPr lang="en-US" sz="1400" dirty="0">
                <a:solidFill>
                  <a:srgbClr val="000000"/>
                </a:solidFill>
                <a:latin typeface="Arial" panose="020B0604020202020204" pitchFamily="34" charset="0"/>
                <a:ea typeface="ＭＳ 明朝"/>
                <a:cs typeface="Arial" panose="020B0604020202020204" pitchFamily="34" charset="0"/>
              </a:endParaRPr>
            </a:p>
            <a:p>
              <a:pPr marL="285750" indent="-285750">
                <a:buFont typeface="Arial" panose="020B0604020202020204" pitchFamily="34" charset="0"/>
                <a:buChar char="•"/>
              </a:pPr>
              <a:r>
                <a:rPr lang="en-US" sz="1400">
                  <a:solidFill>
                    <a:srgbClr val="000000"/>
                  </a:solidFill>
                  <a:latin typeface="Arial" panose="020B0604020202020204" pitchFamily="34" charset="0"/>
                  <a:ea typeface="ＭＳ 明朝"/>
                  <a:cs typeface="Arial" panose="020B0604020202020204" pitchFamily="34" charset="0"/>
                </a:rPr>
                <a:t>Demonstrates how </a:t>
              </a:r>
              <a:r>
                <a:rPr lang="en-US" sz="1400" dirty="0">
                  <a:solidFill>
                    <a:srgbClr val="000000"/>
                  </a:solidFill>
                  <a:latin typeface="Arial" panose="020B0604020202020204" pitchFamily="34" charset="0"/>
                  <a:ea typeface="ＭＳ 明朝"/>
                  <a:cs typeface="Arial" panose="020B0604020202020204" pitchFamily="34" charset="0"/>
                </a:rPr>
                <a:t>excellent we are at delivering on major events, conferences, conventions and meetings</a:t>
              </a:r>
            </a:p>
            <a:p>
              <a:pPr marL="285750" indent="-285750">
                <a:buFont typeface="Arial" panose="020B0604020202020204" pitchFamily="34" charset="0"/>
                <a:buChar char="•"/>
              </a:pPr>
              <a:endParaRPr lang="en-US" sz="1400" dirty="0">
                <a:solidFill>
                  <a:srgbClr val="000000"/>
                </a:solidFill>
                <a:latin typeface="Arial" panose="020B0604020202020204" pitchFamily="34" charset="0"/>
                <a:ea typeface="ＭＳ 明朝"/>
                <a:cs typeface="Arial" panose="020B0604020202020204" pitchFamily="34" charset="0"/>
              </a:endParaRPr>
            </a:p>
            <a:p>
              <a:pPr marL="285750" indent="-285750">
                <a:buFont typeface="Arial" panose="020B0604020202020204" pitchFamily="34" charset="0"/>
                <a:buChar char="•"/>
              </a:pPr>
              <a:r>
                <a:rPr lang="en-US" sz="1400" dirty="0">
                  <a:solidFill>
                    <a:srgbClr val="000000"/>
                  </a:solidFill>
                  <a:latin typeface="Arial" panose="020B0604020202020204" pitchFamily="34" charset="0"/>
                  <a:ea typeface="ＭＳ 明朝"/>
                  <a:cs typeface="Arial" panose="020B0604020202020204" pitchFamily="34" charset="0"/>
                </a:rPr>
                <a:t>Reminds planners how excellent we are at delivering on these types of events from a technical standpoint  </a:t>
              </a:r>
              <a:br>
                <a:rPr lang="en-US" sz="1400" dirty="0">
                  <a:solidFill>
                    <a:srgbClr val="000000"/>
                  </a:solidFill>
                  <a:latin typeface="Arial" panose="020B0604020202020204" pitchFamily="34" charset="0"/>
                  <a:ea typeface="ＭＳ 明朝"/>
                  <a:cs typeface="Arial" panose="020B0604020202020204" pitchFamily="34" charset="0"/>
                </a:rPr>
              </a:br>
              <a:endParaRPr lang="en-US" sz="1400" dirty="0">
                <a:solidFill>
                  <a:srgbClr val="000000"/>
                </a:solidFill>
                <a:latin typeface="Arial" panose="020B0604020202020204" pitchFamily="34" charset="0"/>
                <a:ea typeface="ＭＳ 明朝"/>
                <a:cs typeface="Arial" panose="020B0604020202020204" pitchFamily="34" charset="0"/>
              </a:endParaRPr>
            </a:p>
            <a:p>
              <a:pPr marL="285750" indent="-285750">
                <a:buFont typeface="Arial" panose="020B0604020202020204" pitchFamily="34" charset="0"/>
                <a:buChar char="•"/>
              </a:pPr>
              <a:r>
                <a:rPr lang="en-US" sz="1400" dirty="0">
                  <a:solidFill>
                    <a:srgbClr val="000000"/>
                  </a:solidFill>
                  <a:latin typeface="Arial" panose="020B0604020202020204" pitchFamily="34" charset="0"/>
                  <a:ea typeface="ＭＳ 明朝"/>
                  <a:cs typeface="Arial" panose="020B0604020202020204" pitchFamily="34" charset="0"/>
                </a:rPr>
                <a:t>Speaks to the walkability of the destination</a:t>
              </a:r>
              <a:br>
                <a:rPr lang="en-US" sz="1400" dirty="0">
                  <a:solidFill>
                    <a:srgbClr val="000000"/>
                  </a:solidFill>
                  <a:latin typeface="Arial" panose="020B0604020202020204" pitchFamily="34" charset="0"/>
                  <a:ea typeface="ＭＳ 明朝"/>
                  <a:cs typeface="Arial" panose="020B0604020202020204" pitchFamily="34" charset="0"/>
                </a:rPr>
              </a:br>
              <a:endParaRPr lang="en-US" sz="1400" dirty="0">
                <a:solidFill>
                  <a:srgbClr val="000000"/>
                </a:solidFill>
                <a:latin typeface="Arial" panose="020B0604020202020204" pitchFamily="34" charset="0"/>
                <a:ea typeface="ＭＳ 明朝"/>
                <a:cs typeface="Arial" panose="020B0604020202020204" pitchFamily="34" charset="0"/>
              </a:endParaRPr>
            </a:p>
            <a:p>
              <a:pPr marL="285750" indent="-285750">
                <a:buFont typeface="Arial" panose="020B0604020202020204" pitchFamily="34" charset="0"/>
                <a:buChar char="•"/>
              </a:pPr>
              <a:r>
                <a:rPr lang="en-US" sz="1400" dirty="0">
                  <a:solidFill>
                    <a:srgbClr val="000000"/>
                  </a:solidFill>
                  <a:latin typeface="Arial" panose="020B0604020202020204" pitchFamily="34" charset="0"/>
                  <a:ea typeface="ＭＳ 明朝"/>
                  <a:cs typeface="Arial" panose="020B0604020202020204" pitchFamily="34" charset="0"/>
                </a:rPr>
                <a:t>Demonstrates the continued investments in NOLA by international brands </a:t>
              </a:r>
            </a:p>
            <a:p>
              <a:pPr marL="285750" indent="-285750">
                <a:buFont typeface="Arial" panose="020B0604020202020204" pitchFamily="34" charset="0"/>
                <a:buChar char="•"/>
              </a:pPr>
              <a:endParaRPr lang="en-US" sz="1400" dirty="0">
                <a:solidFill>
                  <a:srgbClr val="000000"/>
                </a:solidFill>
                <a:latin typeface="Arial" panose="020B0604020202020204" pitchFamily="34" charset="0"/>
                <a:ea typeface="ＭＳ 明朝"/>
                <a:cs typeface="Arial" panose="020B0604020202020204" pitchFamily="34" charset="0"/>
              </a:endParaRPr>
            </a:p>
            <a:p>
              <a:pPr marL="285750" indent="-285750">
                <a:buFont typeface="Arial" panose="020B0604020202020204" pitchFamily="34" charset="0"/>
                <a:buChar char="•"/>
              </a:pPr>
              <a:endParaRPr lang="en-US" sz="1400" dirty="0">
                <a:solidFill>
                  <a:srgbClr val="000000"/>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B0A370CB-7F4E-4410-963F-2A89E67CC155}"/>
                </a:ext>
              </a:extLst>
            </p:cNvPr>
            <p:cNvCxnSpPr>
              <a:cxnSpLocks/>
            </p:cNvCxnSpPr>
            <p:nvPr/>
          </p:nvCxnSpPr>
          <p:spPr>
            <a:xfrm flipH="1">
              <a:off x="170021" y="645888"/>
              <a:ext cx="11808619" cy="0"/>
            </a:xfrm>
            <a:prstGeom prst="line">
              <a:avLst/>
            </a:prstGeom>
            <a:ln w="28575">
              <a:solidFill>
                <a:srgbClr val="5A7C6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5E0E1BD-69D5-41C1-AA89-F6E1FEEFBF3D}"/>
                </a:ext>
              </a:extLst>
            </p:cNvPr>
            <p:cNvSpPr txBox="1"/>
            <p:nvPr/>
          </p:nvSpPr>
          <p:spPr>
            <a:xfrm>
              <a:off x="4685877" y="115151"/>
              <a:ext cx="8288682" cy="461665"/>
            </a:xfrm>
            <a:prstGeom prst="rect">
              <a:avLst/>
            </a:prstGeom>
            <a:noFill/>
          </p:spPr>
          <p:txBody>
            <a:bodyPr wrap="square" rtlCol="0">
              <a:spAutoFit/>
            </a:bodyPr>
            <a:lstStyle/>
            <a:p>
              <a:pPr fontAlgn="base"/>
              <a:r>
                <a:rPr lang="en-US" sz="2400" b="1">
                  <a:solidFill>
                    <a:srgbClr val="5A7C61"/>
                  </a:solidFill>
                  <a:latin typeface="Arial" panose="020B0604020202020204" pitchFamily="34" charset="0"/>
                  <a:cs typeface="Arial" panose="020B0604020202020204" pitchFamily="34" charset="0"/>
                </a:rPr>
                <a:t>Built to Host Talking Points </a:t>
              </a:r>
              <a:endParaRPr lang="en-US" sz="2400" b="1" i="0">
                <a:solidFill>
                  <a:srgbClr val="C00000"/>
                </a:solidFill>
                <a:effectLst/>
                <a:latin typeface="Arial" panose="020B0604020202020204" pitchFamily="34" charset="0"/>
                <a:cs typeface="Arial" panose="020B0604020202020204" pitchFamily="34" charset="0"/>
              </a:endParaRPr>
            </a:p>
          </p:txBody>
        </p:sp>
        <p:pic>
          <p:nvPicPr>
            <p:cNvPr id="9" name="Picture 8" descr="A picture containing outdoor&#10;&#10;Description automatically generated">
              <a:extLst>
                <a:ext uri="{FF2B5EF4-FFF2-40B4-BE49-F238E27FC236}">
                  <a16:creationId xmlns:a16="http://schemas.microsoft.com/office/drawing/2014/main" id="{F757EBCB-DD3F-4A06-8480-A31B2C89B484}"/>
                </a:ext>
              </a:extLst>
            </p:cNvPr>
            <p:cNvPicPr>
              <a:picLocks noChangeAspect="1"/>
            </p:cNvPicPr>
            <p:nvPr/>
          </p:nvPicPr>
          <p:blipFill>
            <a:blip r:embed="rId3"/>
            <a:stretch>
              <a:fillRect/>
            </a:stretch>
          </p:blipFill>
          <p:spPr>
            <a:xfrm>
              <a:off x="0" y="0"/>
              <a:ext cx="4570884" cy="6858000"/>
            </a:xfrm>
            <a:prstGeom prst="rect">
              <a:avLst/>
            </a:prstGeom>
          </p:spPr>
        </p:pic>
      </p:grpSp>
    </p:spTree>
    <p:extLst>
      <p:ext uri="{BB962C8B-B14F-4D97-AF65-F5344CB8AC3E}">
        <p14:creationId xmlns:p14="http://schemas.microsoft.com/office/powerpoint/2010/main" val="24081605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CD8EABB3EAC7049A3E1321640BB6E4E" ma:contentTypeVersion="9" ma:contentTypeDescription="Create a new document." ma:contentTypeScope="" ma:versionID="fc5cf289bbc090a0dd86118fb6f87271">
  <xsd:schema xmlns:xsd="http://www.w3.org/2001/XMLSchema" xmlns:xs="http://www.w3.org/2001/XMLSchema" xmlns:p="http://schemas.microsoft.com/office/2006/metadata/properties" xmlns:ns2="52656fc0-d0ac-4a0a-b3dc-9f2edfd8dcfd" targetNamespace="http://schemas.microsoft.com/office/2006/metadata/properties" ma:root="true" ma:fieldsID="7548f9f6cae237ffad4a63d64d9e092a" ns2:_="">
    <xsd:import namespace="52656fc0-d0ac-4a0a-b3dc-9f2edfd8dcf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656fc0-d0ac-4a0a-b3dc-9f2edfd8dc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13B7CF-848A-4BAF-BC04-5737015747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656fc0-d0ac-4a0a-b3dc-9f2edfd8dc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FA03188-B7BD-4F1A-BF50-5D3C115CA88E}">
  <ds:schemaRefs>
    <ds:schemaRef ds:uri="363099ee-16ec-429d-a063-48d7a9aa1d5a"/>
    <ds:schemaRef ds:uri="4ee93564-92f8-4918-89e1-7ace188b311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AAA2772-61B4-4A23-BCDD-50FDE3BFE8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BTH Sales Presentation Template</Template>
  <TotalTime>8</TotalTime>
  <Words>2224</Words>
  <Application>Microsoft Macintosh PowerPoint</Application>
  <PresentationFormat>Widescreen</PresentationFormat>
  <Paragraphs>386</Paragraphs>
  <Slides>51</Slides>
  <Notes>44</Notes>
  <HiddenSlides>0</HiddenSlides>
  <MMClips>1</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51</vt:i4>
      </vt:variant>
    </vt:vector>
  </HeadingPairs>
  <TitlesOfParts>
    <vt:vector size="62" baseType="lpstr">
      <vt:lpstr>Arial</vt:lpstr>
      <vt:lpstr>Calibri</vt:lpstr>
      <vt:lpstr>Calibri Light</vt:lpstr>
      <vt:lpstr>Proxima Nova</vt:lpstr>
      <vt:lpstr>Office Theme</vt:lpstr>
      <vt:lpstr>Office Theme</vt:lpstr>
      <vt:lpstr>Simple Light</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Brandee Barrett</dc:creator>
  <cp:lastModifiedBy>Dwann Wagner</cp:lastModifiedBy>
  <cp:revision>3</cp:revision>
  <cp:lastPrinted>2022-03-15T20:49:15Z</cp:lastPrinted>
  <dcterms:created xsi:type="dcterms:W3CDTF">2022-02-24T15:20:45Z</dcterms:created>
  <dcterms:modified xsi:type="dcterms:W3CDTF">2022-05-24T18:12:32Z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0x0101009CD8EABB3EAC7049A3E1321640BB6E4E</vt:lpwstr>
  </property>
</Properties>
</file>