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3" r:id="rId1"/>
    <p:sldMasterId id="2147483679" r:id="rId2"/>
  </p:sldMasterIdLst>
  <p:notesMasterIdLst>
    <p:notesMasterId r:id="rId33"/>
  </p:notesMasterIdLst>
  <p:handoutMasterIdLst>
    <p:handoutMasterId r:id="rId34"/>
  </p:handoutMasterIdLst>
  <p:sldIdLst>
    <p:sldId id="256" r:id="rId3"/>
    <p:sldId id="629" r:id="rId4"/>
    <p:sldId id="641" r:id="rId5"/>
    <p:sldId id="650" r:id="rId6"/>
    <p:sldId id="651" r:id="rId7"/>
    <p:sldId id="653" r:id="rId8"/>
    <p:sldId id="605" r:id="rId9"/>
    <p:sldId id="652" r:id="rId10"/>
    <p:sldId id="654" r:id="rId11"/>
    <p:sldId id="655" r:id="rId12"/>
    <p:sldId id="656" r:id="rId13"/>
    <p:sldId id="657" r:id="rId14"/>
    <p:sldId id="658" r:id="rId15"/>
    <p:sldId id="660" r:id="rId16"/>
    <p:sldId id="661" r:id="rId17"/>
    <p:sldId id="659" r:id="rId18"/>
    <p:sldId id="662" r:id="rId19"/>
    <p:sldId id="664" r:id="rId20"/>
    <p:sldId id="666" r:id="rId21"/>
    <p:sldId id="663" r:id="rId22"/>
    <p:sldId id="665" r:id="rId23"/>
    <p:sldId id="667" r:id="rId24"/>
    <p:sldId id="668" r:id="rId25"/>
    <p:sldId id="669" r:id="rId26"/>
    <p:sldId id="671" r:id="rId27"/>
    <p:sldId id="672" r:id="rId28"/>
    <p:sldId id="673" r:id="rId29"/>
    <p:sldId id="670" r:id="rId30"/>
    <p:sldId id="674" r:id="rId31"/>
    <p:sldId id="675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jp" initials="c" lastIdx="2" clrIdx="0"/>
  <p:cmAuthor id="1" name="Chris" initials="CB" lastIdx="18" clrIdx="1">
    <p:extLst/>
  </p:cmAuthor>
  <p:cmAuthor id="2" name="Brandon Dowling" initials="BD" lastIdx="16" clrIdx="2">
    <p:extLst/>
  </p:cmAuthor>
  <p:cmAuthor id="3" name="Colin Carrane" initials="CC" lastIdx="20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B1D"/>
    <a:srgbClr val="13B5EA"/>
    <a:srgbClr val="006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4231" autoAdjust="0"/>
  </p:normalViewPr>
  <p:slideViewPr>
    <p:cSldViewPr snapToGrid="0" snapToObjects="1">
      <p:cViewPr varScale="1">
        <p:scale>
          <a:sx n="78" d="100"/>
          <a:sy n="78" d="100"/>
        </p:scale>
        <p:origin x="25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014" y="-7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4FCA93-5DD6-0E44-B6A1-C7C783551D3B}" type="datetimeFigureOut">
              <a:rPr lang="en-US" smtClean="0"/>
              <a:pPr/>
              <a:t>7/18/19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B481A9-DC1A-5640-8F4F-31E3CA011C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81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6BB55E-89DC-B548-BF38-2D0133F26D25}" type="datetimeFigureOut">
              <a:rPr lang="en-US" smtClean="0"/>
              <a:pPr/>
              <a:t>7/18/19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561B2D-58B5-6049-8834-F5248F9455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602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81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61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5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04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82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49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57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4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89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00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8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70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23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92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110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91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16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09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14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51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5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7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59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6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61B2D-58B5-6049-8834-F5248F94550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2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C5279-2A7A-514F-9365-8D3229C5B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403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61B2D-58B5-6049-8834-F5248F9455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80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61B2D-58B5-6049-8834-F5248F9455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78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61B2D-58B5-6049-8834-F5248F9455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9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97017" y="3048000"/>
            <a:ext cx="4114800" cy="620993"/>
          </a:xfrm>
        </p:spPr>
        <p:txBody>
          <a:bodyPr>
            <a:normAutofit/>
          </a:bodyPr>
          <a:lstStyle>
            <a:lvl1pPr algn="r">
              <a:defRPr sz="200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151964" y="6342331"/>
            <a:ext cx="931029" cy="33092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2498" y="1939796"/>
            <a:ext cx="8759004" cy="4838817"/>
          </a:xfrm>
        </p:spPr>
        <p:txBody>
          <a:bodyPr>
            <a:normAutofit/>
          </a:bodyPr>
          <a:lstStyle>
            <a:lvl1pPr algn="ctr">
              <a:defRPr sz="1800">
                <a:latin typeface="Century Gothic" charset="0"/>
                <a:ea typeface="Century Gothic" charset="0"/>
                <a:cs typeface="Century Gothic" charset="0"/>
              </a:defRPr>
            </a:lvl1pPr>
            <a:lvl2pPr algn="ctr">
              <a:defRPr sz="1500">
                <a:latin typeface="Century Gothic" charset="0"/>
                <a:ea typeface="Century Gothic" charset="0"/>
                <a:cs typeface="Century Gothic" charset="0"/>
              </a:defRPr>
            </a:lvl2pPr>
            <a:lvl3pPr algn="ctr">
              <a:defRPr sz="1350">
                <a:latin typeface="Century Gothic" charset="0"/>
                <a:ea typeface="Century Gothic" charset="0"/>
                <a:cs typeface="Century Gothic" charset="0"/>
              </a:defRPr>
            </a:lvl3pPr>
            <a:lvl4pPr algn="ctr">
              <a:defRPr sz="1200">
                <a:latin typeface="Century Gothic" charset="0"/>
                <a:ea typeface="Century Gothic" charset="0"/>
                <a:cs typeface="Century Gothic" charset="0"/>
              </a:defRPr>
            </a:lvl4pPr>
            <a:lvl5pPr algn="ctr"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9361" y="6292089"/>
            <a:ext cx="1572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E7B4696-CF3D-0542-8185-5BBFAFD1A1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CDF85F-1DA1-C245-906C-93F06BDA90D8}"/>
              </a:ext>
            </a:extLst>
          </p:cNvPr>
          <p:cNvSpPr txBox="1">
            <a:spLocks/>
          </p:cNvSpPr>
          <p:nvPr userDrawn="1"/>
        </p:nvSpPr>
        <p:spPr>
          <a:xfrm>
            <a:off x="233719" y="0"/>
            <a:ext cx="7461172" cy="758926"/>
          </a:xfrm>
          <a:custGeom>
            <a:avLst/>
            <a:gdLst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1004235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951296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2358" h="593558">
                <a:moveTo>
                  <a:pt x="0" y="593558"/>
                </a:moveTo>
                <a:lnTo>
                  <a:pt x="0" y="0"/>
                </a:lnTo>
                <a:lnTo>
                  <a:pt x="9512968" y="0"/>
                </a:lnTo>
                <a:lnTo>
                  <a:pt x="10042358" y="593558"/>
                </a:lnTo>
                <a:lnTo>
                  <a:pt x="0" y="593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34290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sz="225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863B034-6231-2C4A-BC29-A32B7DAB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86" y="0"/>
            <a:ext cx="7461172" cy="758926"/>
          </a:xfrm>
          <a:custGeom>
            <a:avLst/>
            <a:gdLst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1004235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951296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2358" h="593558">
                <a:moveTo>
                  <a:pt x="0" y="593558"/>
                </a:moveTo>
                <a:lnTo>
                  <a:pt x="0" y="0"/>
                </a:lnTo>
                <a:lnTo>
                  <a:pt x="9512968" y="0"/>
                </a:lnTo>
                <a:lnTo>
                  <a:pt x="10042358" y="593558"/>
                </a:lnTo>
                <a:lnTo>
                  <a:pt x="0" y="593558"/>
                </a:lnTo>
                <a:close/>
              </a:path>
            </a:pathLst>
          </a:custGeom>
          <a:solidFill>
            <a:srgbClr val="146A92"/>
          </a:solidFill>
        </p:spPr>
        <p:txBody>
          <a:bodyPr lIns="457200">
            <a:normAutofit/>
          </a:bodyPr>
          <a:lstStyle>
            <a:lvl1pPr algn="l">
              <a:defRPr sz="135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26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97555B3-393D-7948-A670-6F32EAC8035E}"/>
              </a:ext>
            </a:extLst>
          </p:cNvPr>
          <p:cNvSpPr txBox="1">
            <a:spLocks/>
          </p:cNvSpPr>
          <p:nvPr userDrawn="1"/>
        </p:nvSpPr>
        <p:spPr>
          <a:xfrm>
            <a:off x="233719" y="0"/>
            <a:ext cx="4476113" cy="758926"/>
          </a:xfrm>
          <a:custGeom>
            <a:avLst/>
            <a:gdLst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1004235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951296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2358" h="593558">
                <a:moveTo>
                  <a:pt x="0" y="593558"/>
                </a:moveTo>
                <a:lnTo>
                  <a:pt x="0" y="0"/>
                </a:lnTo>
                <a:lnTo>
                  <a:pt x="9512968" y="0"/>
                </a:lnTo>
                <a:lnTo>
                  <a:pt x="10042358" y="593558"/>
                </a:lnTo>
                <a:lnTo>
                  <a:pt x="0" y="593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34290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sz="22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151964" y="6342331"/>
            <a:ext cx="931029" cy="33092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2498" y="1338147"/>
            <a:ext cx="8759004" cy="4838817"/>
          </a:xfrm>
        </p:spPr>
        <p:txBody>
          <a:bodyPr>
            <a:normAutofit/>
          </a:bodyPr>
          <a:lstStyle>
            <a:lvl1pPr algn="ctr">
              <a:defRPr sz="1800">
                <a:latin typeface="Century Gothic" charset="0"/>
                <a:ea typeface="Century Gothic" charset="0"/>
                <a:cs typeface="Century Gothic" charset="0"/>
              </a:defRPr>
            </a:lvl1pPr>
            <a:lvl2pPr algn="ctr">
              <a:defRPr sz="1500">
                <a:latin typeface="Century Gothic" charset="0"/>
                <a:ea typeface="Century Gothic" charset="0"/>
                <a:cs typeface="Century Gothic" charset="0"/>
              </a:defRPr>
            </a:lvl2pPr>
            <a:lvl3pPr algn="ctr">
              <a:defRPr sz="1350">
                <a:latin typeface="Century Gothic" charset="0"/>
                <a:ea typeface="Century Gothic" charset="0"/>
                <a:cs typeface="Century Gothic" charset="0"/>
              </a:defRPr>
            </a:lvl3pPr>
            <a:lvl4pPr algn="ctr">
              <a:defRPr sz="1200">
                <a:latin typeface="Century Gothic" charset="0"/>
                <a:ea typeface="Century Gothic" charset="0"/>
                <a:cs typeface="Century Gothic" charset="0"/>
              </a:defRPr>
            </a:lvl4pPr>
            <a:lvl5pPr algn="ctr"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9361" y="6292089"/>
            <a:ext cx="1572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E7B4696-CF3D-0542-8185-5BBFAFD1A1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05D9A3-FAC1-B047-8CD7-32F4DF1E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86" y="0"/>
            <a:ext cx="4476113" cy="758926"/>
          </a:xfrm>
          <a:custGeom>
            <a:avLst/>
            <a:gdLst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1004235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  <a:gd name="connsiteX0" fmla="*/ 0 w 10042358"/>
              <a:gd name="connsiteY0" fmla="*/ 593558 h 593558"/>
              <a:gd name="connsiteX1" fmla="*/ 0 w 10042358"/>
              <a:gd name="connsiteY1" fmla="*/ 0 h 593558"/>
              <a:gd name="connsiteX2" fmla="*/ 9512968 w 10042358"/>
              <a:gd name="connsiteY2" fmla="*/ 0 h 593558"/>
              <a:gd name="connsiteX3" fmla="*/ 10042358 w 10042358"/>
              <a:gd name="connsiteY3" fmla="*/ 593558 h 593558"/>
              <a:gd name="connsiteX4" fmla="*/ 0 w 10042358"/>
              <a:gd name="connsiteY4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2358" h="593558">
                <a:moveTo>
                  <a:pt x="0" y="593558"/>
                </a:moveTo>
                <a:lnTo>
                  <a:pt x="0" y="0"/>
                </a:lnTo>
                <a:lnTo>
                  <a:pt x="9512968" y="0"/>
                </a:lnTo>
                <a:lnTo>
                  <a:pt x="10042358" y="593558"/>
                </a:lnTo>
                <a:lnTo>
                  <a:pt x="0" y="593558"/>
                </a:lnTo>
                <a:close/>
              </a:path>
            </a:pathLst>
          </a:custGeom>
          <a:solidFill>
            <a:srgbClr val="146A92"/>
          </a:solidFill>
        </p:spPr>
        <p:txBody>
          <a:bodyPr lIns="457200">
            <a:normAutofit/>
          </a:bodyPr>
          <a:lstStyle>
            <a:lvl1pPr algn="l">
              <a:defRPr sz="135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1095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0035" y="5209204"/>
            <a:ext cx="4114800" cy="620993"/>
          </a:xfrm>
        </p:spPr>
        <p:txBody>
          <a:bodyPr>
            <a:normAutofit/>
          </a:bodyPr>
          <a:lstStyle>
            <a:lvl1pPr>
              <a:defRPr sz="225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8030091" y="6312369"/>
            <a:ext cx="931029" cy="3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206240"/>
            <a:ext cx="5057775" cy="15773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08610" y="4663282"/>
            <a:ext cx="5057775" cy="617537"/>
          </a:xfrm>
        </p:spPr>
        <p:txBody>
          <a:bodyPr/>
          <a:lstStyle>
            <a:lvl1pPr marL="0" indent="0">
              <a:buNone/>
              <a:defRPr b="0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22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356350"/>
            <a:ext cx="6565900" cy="365126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dirty="0"/>
              <a:t>The Soundside – Dare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6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9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9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 algn="ctr">
              <a:defRPr sz="2250"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07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79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89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533400"/>
            <a:ext cx="8571571" cy="361016"/>
          </a:xfrm>
        </p:spPr>
        <p:txBody>
          <a:bodyPr>
            <a:normAutofit/>
          </a:bodyPr>
          <a:lstStyle>
            <a:lvl1pPr>
              <a:defRPr sz="200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371600"/>
            <a:ext cx="8571571" cy="4805363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buFont typeface="Wingdings" charset="2"/>
              <a:buChar char="§"/>
              <a:defRPr sz="1800"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>
              <a:lnSpc>
                <a:spcPct val="150000"/>
              </a:lnSpc>
              <a:buFont typeface="Wingdings" charset="2"/>
              <a:buChar char="§"/>
              <a:defRPr sz="1500"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>
              <a:lnSpc>
                <a:spcPct val="150000"/>
              </a:lnSpc>
              <a:buFont typeface="Wingdings" charset="2"/>
              <a:buChar char="§"/>
              <a:defRPr sz="1350"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>
              <a:lnSpc>
                <a:spcPct val="150000"/>
              </a:lnSpc>
              <a:buFont typeface="Wingdings" charset="2"/>
              <a:buChar char="§"/>
              <a:defRPr sz="1200"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>
              <a:lnSpc>
                <a:spcPct val="150000"/>
              </a:lnSpc>
              <a:buFont typeface="Wingdings" charset="2"/>
              <a:buChar char="§"/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848600" y="6356350"/>
            <a:ext cx="1027770" cy="365125"/>
          </a:xfrm>
        </p:spPr>
        <p:txBody>
          <a:bodyPr/>
          <a:lstStyle>
            <a:lvl1pPr>
              <a:defRPr sz="9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89064990-FC77-FF4A-A7C1-190C4F4D2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22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91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89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Soundside – Dare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1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32" y="705784"/>
            <a:ext cx="4205868" cy="620993"/>
          </a:xfrm>
        </p:spPr>
        <p:txBody>
          <a:bodyPr>
            <a:normAutofit/>
          </a:bodyPr>
          <a:lstStyle>
            <a:lvl1pPr>
              <a:defRPr sz="200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32" y="1825625"/>
            <a:ext cx="4205868" cy="4351338"/>
          </a:xfrm>
        </p:spPr>
        <p:txBody>
          <a:bodyPr>
            <a:normAutofit/>
          </a:bodyPr>
          <a:lstStyle>
            <a:lvl1pPr marL="228600" indent="-228600">
              <a:buFont typeface="Wingdings" charset="2"/>
              <a:buChar char="§"/>
              <a:defRPr sz="1800"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>
              <a:buFont typeface="Wingdings" charset="2"/>
              <a:buChar char="§"/>
              <a:defRPr sz="1500"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>
              <a:buFont typeface="Wingdings" charset="2"/>
              <a:buChar char="§"/>
              <a:defRPr sz="1350"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>
              <a:buFont typeface="Wingdings" charset="2"/>
              <a:buChar char="§"/>
              <a:defRPr sz="1200"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>
              <a:buFont typeface="Wingdings" charset="2"/>
              <a:buChar char="§"/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CE7B4696-CF3D-0542-8185-5BBFAFD1A1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74215"/>
            <a:ext cx="1490870" cy="44726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24400" y="0"/>
            <a:ext cx="4419600" cy="6858000"/>
          </a:xfrm>
        </p:spPr>
        <p:txBody>
          <a:bodyPr/>
          <a:lstStyle/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05784"/>
            <a:ext cx="7886700" cy="620993"/>
          </a:xfrm>
        </p:spPr>
        <p:txBody>
          <a:bodyPr>
            <a:normAutofit/>
          </a:bodyPr>
          <a:lstStyle>
            <a:lvl1pPr>
              <a:defRPr sz="225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5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35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2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8030091" y="6312369"/>
            <a:ext cx="931029" cy="330924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8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8030091" y="6312369"/>
            <a:ext cx="931029" cy="33092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26280" cy="2926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25883" y="0"/>
            <a:ext cx="4526280" cy="2926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3082834"/>
            <a:ext cx="4526280" cy="2926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5883" y="3082834"/>
            <a:ext cx="4526280" cy="2926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5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8030091" y="6312369"/>
            <a:ext cx="931029" cy="33092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194560" cy="6035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320289" y="0"/>
            <a:ext cx="2194560" cy="6035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40577" y="0"/>
            <a:ext cx="2194560" cy="6035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60866" y="0"/>
            <a:ext cx="2194560" cy="6035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0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500808" y="496957"/>
            <a:ext cx="6142382" cy="459187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8030091" y="6312369"/>
            <a:ext cx="931029" cy="3309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49" y="5559071"/>
            <a:ext cx="7886700" cy="620993"/>
          </a:xfrm>
        </p:spPr>
        <p:txBody>
          <a:bodyPr>
            <a:normAutofit/>
          </a:bodyPr>
          <a:lstStyle>
            <a:lvl1pPr algn="ctr">
              <a:defRPr sz="1125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8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2116" y="345550"/>
            <a:ext cx="4114800" cy="620993"/>
          </a:xfrm>
        </p:spPr>
        <p:txBody>
          <a:bodyPr>
            <a:normAutofit/>
          </a:bodyPr>
          <a:lstStyle>
            <a:lvl1pPr>
              <a:defRPr sz="225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8030091" y="6312369"/>
            <a:ext cx="931029" cy="33092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367130" y="-307782"/>
            <a:ext cx="377687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02116" y="1338147"/>
            <a:ext cx="5165015" cy="4838817"/>
          </a:xfrm>
        </p:spPr>
        <p:txBody>
          <a:bodyPr>
            <a:normAutofit/>
          </a:bodyPr>
          <a:lstStyle>
            <a:lvl1pPr>
              <a:defRPr sz="180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5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35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2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95269"/>
            <a:ext cx="1572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E7B4696-CF3D-0542-8185-5BBFAFD1A1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5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82993" y="454898"/>
            <a:ext cx="6978015" cy="620993"/>
          </a:xfrm>
        </p:spPr>
        <p:txBody>
          <a:bodyPr>
            <a:normAutofit/>
          </a:bodyPr>
          <a:lstStyle>
            <a:lvl1pPr algn="ctr">
              <a:defRPr sz="225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151964" y="6342331"/>
            <a:ext cx="931029" cy="33092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2498" y="1338147"/>
            <a:ext cx="8759004" cy="4838817"/>
          </a:xfrm>
        </p:spPr>
        <p:txBody>
          <a:bodyPr>
            <a:normAutofit/>
          </a:bodyPr>
          <a:lstStyle>
            <a:lvl1pPr algn="ctr">
              <a:defRPr sz="1800">
                <a:latin typeface="Century Gothic" charset="0"/>
                <a:ea typeface="Century Gothic" charset="0"/>
                <a:cs typeface="Century Gothic" charset="0"/>
              </a:defRPr>
            </a:lvl1pPr>
            <a:lvl2pPr algn="ctr">
              <a:defRPr sz="1500">
                <a:latin typeface="Century Gothic" charset="0"/>
                <a:ea typeface="Century Gothic" charset="0"/>
                <a:cs typeface="Century Gothic" charset="0"/>
              </a:defRPr>
            </a:lvl2pPr>
            <a:lvl3pPr algn="ctr">
              <a:defRPr sz="1350">
                <a:latin typeface="Century Gothic" charset="0"/>
                <a:ea typeface="Century Gothic" charset="0"/>
                <a:cs typeface="Century Gothic" charset="0"/>
              </a:defRPr>
            </a:lvl3pPr>
            <a:lvl4pPr algn="ctr">
              <a:defRPr sz="1200">
                <a:latin typeface="Century Gothic" charset="0"/>
                <a:ea typeface="Century Gothic" charset="0"/>
                <a:cs typeface="Century Gothic" charset="0"/>
              </a:defRPr>
            </a:lvl4pPr>
            <a:lvl5pPr algn="ctr"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9361" y="6292089"/>
            <a:ext cx="1572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E7B4696-CF3D-0542-8185-5BBFAFD1A1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8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The Soundside – Dare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64990-FC77-FF4A-A7C1-190C4F4D22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29184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926080" y="0"/>
            <a:ext cx="3291840" cy="45720"/>
          </a:xfrm>
          <a:prstGeom prst="rect">
            <a:avLst/>
          </a:prstGeom>
          <a:solidFill>
            <a:srgbClr val="1B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852160" y="0"/>
            <a:ext cx="3291840" cy="45720"/>
          </a:xfrm>
          <a:prstGeom prst="rect">
            <a:avLst/>
          </a:prstGeom>
          <a:solidFill>
            <a:srgbClr val="1D7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812280"/>
            <a:ext cx="329184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926080" y="6812280"/>
            <a:ext cx="3291840" cy="45720"/>
          </a:xfrm>
          <a:prstGeom prst="rect">
            <a:avLst/>
          </a:prstGeom>
          <a:solidFill>
            <a:srgbClr val="1B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5852160" y="6812280"/>
            <a:ext cx="3291840" cy="45720"/>
          </a:xfrm>
          <a:prstGeom prst="rect">
            <a:avLst/>
          </a:prstGeom>
          <a:solidFill>
            <a:srgbClr val="1D7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8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The Soundside – Dare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B4696-CF3D-0542-8185-5BBFAFD1A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9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EA1266-46D0-4D91-B9F6-D21C1DE56DA7}"/>
              </a:ext>
            </a:extLst>
          </p:cNvPr>
          <p:cNvSpPr/>
          <p:nvPr/>
        </p:nvSpPr>
        <p:spPr>
          <a:xfrm>
            <a:off x="-1" y="0"/>
            <a:ext cx="9144001" cy="68593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92627" y="2452805"/>
            <a:ext cx="7822723" cy="1865900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br>
              <a:rPr lang="en-US" sz="165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700" b="1" dirty="0">
                <a:latin typeface="Century Gothic" charset="0"/>
                <a:ea typeface="Century Gothic" charset="0"/>
                <a:cs typeface="Century Gothic" charset="0"/>
              </a:rPr>
              <a:t>The Soundside Site </a:t>
            </a:r>
            <a:br>
              <a:rPr lang="en-US" sz="2700" b="1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700" b="1" dirty="0">
                <a:latin typeface="Century Gothic" charset="0"/>
                <a:ea typeface="Century Gothic" charset="0"/>
                <a:cs typeface="Century Gothic" charset="0"/>
              </a:rPr>
              <a:t>Dare County</a:t>
            </a:r>
            <a:endParaRPr lang="en-US" sz="2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A88898-94B2-A146-968D-7C1C5E9F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5725993"/>
            <a:ext cx="2478590" cy="861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2A323-6444-4DEC-853A-7D4F4DE296D4}"/>
              </a:ext>
            </a:extLst>
          </p:cNvPr>
          <p:cNvSpPr txBox="1"/>
          <p:nvPr/>
        </p:nvSpPr>
        <p:spPr>
          <a:xfrm>
            <a:off x="6376545" y="4849224"/>
            <a:ext cx="213880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50" dirty="0">
                <a:latin typeface="Century Gothic" charset="0"/>
                <a:ea typeface="Century Gothic" charset="0"/>
                <a:cs typeface="Century Gothic" charset="0"/>
              </a:rPr>
              <a:t>July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D7776-795F-5648-9B03-1F51B9D4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4696-CF3D-0542-8185-5BBFAFD1A1B2}" type="slidenum">
              <a:rPr lang="en-US" smtClean="0"/>
              <a:t>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5691D1-BB5E-A047-947F-B1F86E014A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66" y="5921749"/>
            <a:ext cx="20828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9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RECOMMENDATIONS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4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4361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A: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MULTI-PURPOSE EVENT VENUE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2472" y="1768481"/>
            <a:ext cx="40826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±30,000 SF multi-purpose event venue.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Building itself would have glass walls on 3 sides to maintain a high degree of transparency.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6" y="176634"/>
            <a:ext cx="4368794" cy="654484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2" t="11640" r="16980" b="52819"/>
          <a:stretch/>
        </p:blipFill>
        <p:spPr>
          <a:xfrm>
            <a:off x="527062" y="3721419"/>
            <a:ext cx="3333463" cy="2929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5117" y="5987018"/>
            <a:ext cx="3341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Concepts do not consider Nags Head ordinances (parking, septic, lot coverage etc.)</a:t>
            </a:r>
          </a:p>
        </p:txBody>
      </p:sp>
    </p:spTree>
    <p:extLst>
      <p:ext uri="{BB962C8B-B14F-4D97-AF65-F5344CB8AC3E}">
        <p14:creationId xmlns:p14="http://schemas.microsoft.com/office/powerpoint/2010/main" val="173908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43619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B: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MULTI-PURPOSE EVENT VENUE WITH HOTEL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11914" y="2066738"/>
            <a:ext cx="408264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±30,000 SF multi-purpose event venue and a ±200 key hotel.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Event space designed to include ±5,400 SF ballroom (capacity for up to 500 guests) and opens directly onto the event lawn, maintaining views to the Sound.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72" y="173736"/>
            <a:ext cx="4361949" cy="6505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5117" y="5940895"/>
            <a:ext cx="3341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Concepts do not consider Nags Head ordinances (parking, septic, lot coverage etc.)</a:t>
            </a:r>
          </a:p>
        </p:txBody>
      </p:sp>
    </p:spTree>
    <p:extLst>
      <p:ext uri="{BB962C8B-B14F-4D97-AF65-F5344CB8AC3E}">
        <p14:creationId xmlns:p14="http://schemas.microsoft.com/office/powerpoint/2010/main" val="795955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4361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C: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ALTERNATIVE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CONCEPT WITH HOTEL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2472" y="1718065"/>
            <a:ext cx="40826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±30,000 SF multi-purpose event venue and a ±200 key hotel. 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Key variant = Option C assumes acquisition of the Pamlico Jack’s site, to the north of The Soundside site, to accommodate the hotel and associated parking.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Event space designed to include ±5,400 SF ballroom (capacity for up to 500 guests) and opens directly onto the event lawn, maintaining views to the Sound.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72" y="173736"/>
            <a:ext cx="4361949" cy="6505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5117" y="5961853"/>
            <a:ext cx="3341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Concepts do not consider Nags Head ordinances (parking, septic, lot coverage etc.)</a:t>
            </a:r>
          </a:p>
        </p:txBody>
      </p:sp>
    </p:spTree>
    <p:extLst>
      <p:ext uri="{BB962C8B-B14F-4D97-AF65-F5344CB8AC3E}">
        <p14:creationId xmlns:p14="http://schemas.microsoft.com/office/powerpoint/2010/main" val="2279225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PRELIMINARY COST ESTIMATES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6" y="874086"/>
            <a:ext cx="8627094" cy="28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8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ACQUISITION ANALYSIS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72" y="900733"/>
            <a:ext cx="87238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Option C assumes acquisition of Pamlico Jack’s site.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Option B requires that some existing outdoor event space be consumed by a hotel property; Option C allows for the retention of all existing outdoor event space (hotel property would be located on the Pamlico Jack’s site).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Option C is the most responsive to current and likely future market opportunities, ultimately it is a policy decision to be made by the DCTB and other stakeholders.</a:t>
            </a:r>
          </a:p>
        </p:txBody>
      </p:sp>
    </p:spTree>
    <p:extLst>
      <p:ext uri="{BB962C8B-B14F-4D97-AF65-F5344CB8AC3E}">
        <p14:creationId xmlns:p14="http://schemas.microsoft.com/office/powerpoint/2010/main" val="1348692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15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PROJECTIONS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2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A - EVENTS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1" y="854041"/>
            <a:ext cx="8684713" cy="2883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137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A - ATTENDANCE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72" y="850392"/>
            <a:ext cx="8796105" cy="29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1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A - PROFORMA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8" y="819082"/>
            <a:ext cx="8748442" cy="5100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60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1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PROCESS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07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B OR C - EVENTS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2" y="850392"/>
            <a:ext cx="8684712" cy="2998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156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2" y="850391"/>
            <a:ext cx="8723898" cy="309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B OR C - ATTENDANCE</a:t>
            </a:r>
          </a:p>
        </p:txBody>
      </p:sp>
    </p:spTree>
    <p:extLst>
      <p:ext uri="{BB962C8B-B14F-4D97-AF65-F5344CB8AC3E}">
        <p14:creationId xmlns:p14="http://schemas.microsoft.com/office/powerpoint/2010/main" val="4172415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8" y="819082"/>
            <a:ext cx="8675772" cy="51004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B OR C - PROFORMA</a:t>
            </a:r>
          </a:p>
        </p:txBody>
      </p:sp>
    </p:spTree>
    <p:extLst>
      <p:ext uri="{BB962C8B-B14F-4D97-AF65-F5344CB8AC3E}">
        <p14:creationId xmlns:p14="http://schemas.microsoft.com/office/powerpoint/2010/main" val="2762042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COMPARATIVE PERFORMANCE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83902"/>
            <a:ext cx="6429920" cy="4121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918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23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IMPACTS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1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A - IMPACT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886968"/>
            <a:ext cx="8425471" cy="533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89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OPTION B OR C - IMPACT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886968"/>
            <a:ext cx="8449384" cy="49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15652"/>
            <a:ext cx="8723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COMPARATIVE IMPACT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886968"/>
            <a:ext cx="8120671" cy="52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91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27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STRATEGY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78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63607"/>
            <a:ext cx="7330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STRATEGY DISCUSSION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2472" y="892991"/>
            <a:ext cx="418729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STRATEGIES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Sales Tax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F&amp;B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Tax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Hotel Tax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Bonds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TIF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funding mechanisms</a:t>
            </a:r>
          </a:p>
          <a:p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9071" y="896047"/>
            <a:ext cx="4187299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MODELS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Self-Operate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Private Management Company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501(c)3</a:t>
            </a:r>
          </a:p>
        </p:txBody>
      </p:sp>
    </p:spTree>
    <p:extLst>
      <p:ext uri="{BB962C8B-B14F-4D97-AF65-F5344CB8AC3E}">
        <p14:creationId xmlns:p14="http://schemas.microsoft.com/office/powerpoint/2010/main" val="4215158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7070" y="727542"/>
            <a:ext cx="73303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PROJECT INITIATION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 Tour | Prior Studies Review | Stakeholder + Community Forums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67070" y="1679054"/>
            <a:ext cx="71258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MARKET ANALYSIS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 Conditions and Characteristics | Comparable Venues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267070" y="2618218"/>
            <a:ext cx="7459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RECOMMENDED PROGRAM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Recommended Market-Supportable Land Uses | Alternative Development Concepts | Acquisition Analysis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67071" y="3834381"/>
            <a:ext cx="7459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 PROJECTED PERFORMANCE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10-year Demand and Operating Projections | Economic and Fiscal Impact Analysis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67071" y="506355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5. STRATEGY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 and Implementation Strategy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2472" y="758320"/>
            <a:ext cx="58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13B5EA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13B5EA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2472" y="1679054"/>
            <a:ext cx="58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13B5EA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13B5EA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2472" y="2755469"/>
            <a:ext cx="58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13B5EA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13B5EA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72" y="3834381"/>
            <a:ext cx="58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13B5EA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13B5EA"/>
              </a:solidFill>
            </a:endParaRPr>
          </a:p>
        </p:txBody>
      </p:sp>
      <p:sp>
        <p:nvSpPr>
          <p:cNvPr id="51" name="Right Arrow 50"/>
          <p:cNvSpPr/>
          <p:nvPr/>
        </p:nvSpPr>
        <p:spPr>
          <a:xfrm rot="10800000" flipV="1">
            <a:off x="5502439" y="5207046"/>
            <a:ext cx="593558" cy="531139"/>
          </a:xfrm>
          <a:prstGeom prst="rightArrow">
            <a:avLst/>
          </a:prstGeom>
          <a:solidFill>
            <a:srgbClr val="F08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6311391" y="5155888"/>
            <a:ext cx="241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08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+ </a:t>
            </a:r>
          </a:p>
          <a:p>
            <a:r>
              <a:rPr lang="en-US" b="1" dirty="0">
                <a:solidFill>
                  <a:srgbClr val="F08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Conclusion</a:t>
            </a:r>
          </a:p>
        </p:txBody>
      </p:sp>
      <p:sp>
        <p:nvSpPr>
          <p:cNvPr id="54" name="Left Bracket 53"/>
          <p:cNvSpPr/>
          <p:nvPr/>
        </p:nvSpPr>
        <p:spPr>
          <a:xfrm>
            <a:off x="1138989" y="727542"/>
            <a:ext cx="128081" cy="2906339"/>
          </a:xfrm>
          <a:prstGeom prst="leftBracke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27960" y="1299584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cap="sm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Report</a:t>
            </a:r>
          </a:p>
        </p:txBody>
      </p:sp>
      <p:sp>
        <p:nvSpPr>
          <p:cNvPr id="56" name="Left Bracket 55"/>
          <p:cNvSpPr/>
          <p:nvPr/>
        </p:nvSpPr>
        <p:spPr>
          <a:xfrm>
            <a:off x="1147010" y="3815137"/>
            <a:ext cx="45719" cy="2104400"/>
          </a:xfrm>
          <a:prstGeom prst="leftBracke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118776" y="4380685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cap="sm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Report</a:t>
            </a:r>
          </a:p>
        </p:txBody>
      </p:sp>
    </p:spTree>
    <p:extLst>
      <p:ext uri="{BB962C8B-B14F-4D97-AF65-F5344CB8AC3E}">
        <p14:creationId xmlns:p14="http://schemas.microsoft.com/office/powerpoint/2010/main" val="1301036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29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COMMENTS, QUESTIONS </a:t>
            </a:r>
            <a:br>
              <a:rPr lang="en-US" sz="4050" cap="all" dirty="0">
                <a:solidFill>
                  <a:schemeClr val="bg1"/>
                </a:solidFill>
              </a:rPr>
            </a:br>
            <a:r>
              <a:rPr lang="en-US" sz="4050" cap="all" dirty="0">
                <a:solidFill>
                  <a:schemeClr val="bg1"/>
                </a:solidFill>
              </a:rPr>
              <a:t>+ NEXT STEPS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0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3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MARKET ANALYSIS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7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BB4-7E3C-4BCA-A168-8C55E63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4990-FC77-FF4A-A7C1-190C4F4D226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72" y="263607"/>
            <a:ext cx="7330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MARKET OPPORTUNITIES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2472" y="892991"/>
            <a:ext cx="872389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VENUE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inventory of venues oriented to smaller, social events not sporting, entertainment or conventions/ tradeshows.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Potential to attract year-round visitors to Outer Banks.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Simple designs offer greatest flexibility and allow for integration with surrounding landscapes. </a:t>
            </a:r>
          </a:p>
          <a:p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LAND USES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Hotel: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inventory will be necessary to support event venue; Consistent with Comprehensive Plan vision for Soundside Activity Node.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Retail: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Locational attributes of site suggest only food-service oriented or neighborhood/ convenience.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Multi-Family Residential: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Sound fundamentals and desire of Town to increase diversity of housing; Subject to sufficient land area so may be more appropriate within broader development area.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9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4"/>
          <p:cNvSpPr txBox="1">
            <a:spLocks/>
          </p:cNvSpPr>
          <p:nvPr/>
        </p:nvSpPr>
        <p:spPr>
          <a:xfrm>
            <a:off x="7086600" y="562451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fld id="{CE7B4696-CF3D-0542-8185-5BBFAFD1A1B2}" type="slidenum">
              <a:rPr lang="en-US" sz="900">
                <a:solidFill>
                  <a:srgbClr val="000000"/>
                </a:solidFill>
                <a:latin typeface="Calibri"/>
              </a:rPr>
              <a:pPr algn="r" defTabSz="685800"/>
              <a:t>5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  <a:solidFill>
            <a:schemeClr val="tx1">
              <a:alpha val="50000"/>
            </a:schemeClr>
          </a:solidFill>
          <a:ln w="38100">
            <a:noFill/>
          </a:ln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4050" cap="all" dirty="0">
                <a:solidFill>
                  <a:schemeClr val="bg1"/>
                </a:solidFill>
              </a:rPr>
              <a:t>COMPARABLE VENUES</a:t>
            </a:r>
            <a:endParaRPr lang="en-US" sz="405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50772-1963-144F-8A4A-F06C3F726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6091181"/>
            <a:ext cx="1522685" cy="42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6B7AA-ADCA-8A40-8232-220146F68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3" y="6121665"/>
            <a:ext cx="1508173" cy="3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48AA97-42D6-46C5-8CF9-5F09602E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64990-FC77-FF4A-A7C1-190C4F4D22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4CD8E2-2F51-4EF9-94CA-EDFEBFFA570A}"/>
              </a:ext>
            </a:extLst>
          </p:cNvPr>
          <p:cNvSpPr txBox="1">
            <a:spLocks/>
          </p:cNvSpPr>
          <p:nvPr/>
        </p:nvSpPr>
        <p:spPr>
          <a:xfrm>
            <a:off x="99910" y="284294"/>
            <a:ext cx="9364931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OUTDOOR PAVILIONS</a:t>
            </a:r>
          </a:p>
        </p:txBody>
      </p:sp>
      <p:sp>
        <p:nvSpPr>
          <p:cNvPr id="10" name="object 3"/>
          <p:cNvSpPr/>
          <p:nvPr/>
        </p:nvSpPr>
        <p:spPr>
          <a:xfrm>
            <a:off x="228246" y="913772"/>
            <a:ext cx="4042611" cy="2631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9" dirty="0"/>
          </a:p>
        </p:txBody>
      </p:sp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4782375" y="913772"/>
            <a:ext cx="4042611" cy="263153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1" y="3811127"/>
            <a:ext cx="4042611" cy="263153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74" y="3811127"/>
            <a:ext cx="4042611" cy="2631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246" y="2067955"/>
            <a:ext cx="27462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Levitt Pavilion – Dayton, OH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8274" y="4723627"/>
            <a:ext cx="338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Stubbs Waller Creek Amphitheater – Austin, TX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29" y="2398688"/>
            <a:ext cx="34909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Hat Amphitheater – Raleigh, NC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29012" y="5795262"/>
            <a:ext cx="26418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Bank and Trust Pavilion – Portsmouth, VA</a:t>
            </a:r>
          </a:p>
        </p:txBody>
      </p:sp>
    </p:spTree>
    <p:extLst>
      <p:ext uri="{BB962C8B-B14F-4D97-AF65-F5344CB8AC3E}">
        <p14:creationId xmlns:p14="http://schemas.microsoft.com/office/powerpoint/2010/main" val="77083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3"/>
          <a:stretch>
            <a:fillRect/>
          </a:stretch>
        </p:blipFill>
        <p:spPr>
          <a:xfrm>
            <a:off x="228150" y="992557"/>
            <a:ext cx="3269029" cy="2472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CA0C79-DF15-4A70-A5EB-0F08971FD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336" y="992557"/>
            <a:ext cx="5243465" cy="370778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48AA97-42D6-46C5-8CF9-5F09602E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64990-FC77-FF4A-A7C1-190C4F4D22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4CD8E2-2F51-4EF9-94CA-EDFEBFFA570A}"/>
              </a:ext>
            </a:extLst>
          </p:cNvPr>
          <p:cNvSpPr txBox="1">
            <a:spLocks/>
          </p:cNvSpPr>
          <p:nvPr/>
        </p:nvSpPr>
        <p:spPr>
          <a:xfrm>
            <a:off x="99910" y="284294"/>
            <a:ext cx="9364931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MULTI-PURPOSE EVENT CENTERS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023" y="1029522"/>
            <a:ext cx="3175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Jekyll Island Convention Center – Jekyll Island, GA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6415" y="1380219"/>
            <a:ext cx="3812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State Fairgrounds Expo Center – Syracuse, NY</a:t>
            </a:r>
          </a:p>
        </p:txBody>
      </p:sp>
      <p:pic>
        <p:nvPicPr>
          <p:cNvPr id="20" name="Picture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0" y="3624717"/>
            <a:ext cx="3269029" cy="24725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150" y="3644252"/>
            <a:ext cx="2937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R. Miller Park and Event Center – Marietta, GA</a:t>
            </a:r>
          </a:p>
        </p:txBody>
      </p:sp>
    </p:spTree>
    <p:extLst>
      <p:ext uri="{BB962C8B-B14F-4D97-AF65-F5344CB8AC3E}">
        <p14:creationId xmlns:p14="http://schemas.microsoft.com/office/powerpoint/2010/main" val="420264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0" y="1010658"/>
            <a:ext cx="3477576" cy="2669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0C873-BFB8-4877-828C-320387C0E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11"/>
          <a:stretch/>
        </p:blipFill>
        <p:spPr>
          <a:xfrm>
            <a:off x="3916608" y="1010658"/>
            <a:ext cx="4959762" cy="441283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48AA97-42D6-46C5-8CF9-5F09602E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64990-FC77-FF4A-A7C1-190C4F4D22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4CD8E2-2F51-4EF9-94CA-EDFEBFFA570A}"/>
              </a:ext>
            </a:extLst>
          </p:cNvPr>
          <p:cNvSpPr txBox="1">
            <a:spLocks/>
          </p:cNvSpPr>
          <p:nvPr/>
        </p:nvSpPr>
        <p:spPr>
          <a:xfrm>
            <a:off x="99910" y="284294"/>
            <a:ext cx="9364931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INNOVATIVE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6608" y="1528093"/>
            <a:ext cx="23398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Event Center – Billings, MT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145" y="3022541"/>
            <a:ext cx="2937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Bayfront Convention Center – Erie, PA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150" y="4100053"/>
            <a:ext cx="3330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attributes from various venues have relevance to The Soundside site</a:t>
            </a:r>
          </a:p>
        </p:txBody>
      </p:sp>
    </p:spTree>
    <p:extLst>
      <p:ext uri="{BB962C8B-B14F-4D97-AF65-F5344CB8AC3E}">
        <p14:creationId xmlns:p14="http://schemas.microsoft.com/office/powerpoint/2010/main" val="381966195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Johnson Consulti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E8B"/>
      </a:accent1>
      <a:accent2>
        <a:srgbClr val="F18B00"/>
      </a:accent2>
      <a:accent3>
        <a:srgbClr val="00B3EC"/>
      </a:accent3>
      <a:accent4>
        <a:srgbClr val="7F7D82"/>
      </a:accent4>
      <a:accent5>
        <a:srgbClr val="BABBBD"/>
      </a:accent5>
      <a:accent6>
        <a:srgbClr val="FFCD00"/>
      </a:accent6>
      <a:hlink>
        <a:srgbClr val="00B3EC"/>
      </a:hlink>
      <a:folHlink>
        <a:srgbClr val="807E83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22798</TotalTime>
  <Words>736</Words>
  <Application>Microsoft Macintosh PowerPoint</Application>
  <PresentationFormat>On-screen Show (4:3)</PresentationFormat>
  <Paragraphs>158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Gotham Bold</vt:lpstr>
      <vt:lpstr>Wingdings</vt:lpstr>
      <vt:lpstr>1_Custom Design</vt:lpstr>
      <vt:lpstr>Office Theme</vt:lpstr>
      <vt:lpstr> The Soundside Site  Dare County</vt:lpstr>
      <vt:lpstr>PROCESS</vt:lpstr>
      <vt:lpstr>PowerPoint Presentation</vt:lpstr>
      <vt:lpstr>MARKET ANALYSIS</vt:lpstr>
      <vt:lpstr>PowerPoint Presentation</vt:lpstr>
      <vt:lpstr>COMPARABLE VENUES</vt:lpstr>
      <vt:lpstr>PowerPoint Presentation</vt:lpstr>
      <vt:lpstr>PowerPoint Presentation</vt:lpstr>
      <vt:lpstr>PowerPoint Presentation</vt:lpstr>
      <vt:lpstr>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</vt:lpstr>
      <vt:lpstr>PowerPoint Presentation</vt:lpstr>
      <vt:lpstr>PowerPoint Presentation</vt:lpstr>
      <vt:lpstr>PowerPoint Presentation</vt:lpstr>
      <vt:lpstr>STRATEGY</vt:lpstr>
      <vt:lpstr>PowerPoint Presentation</vt:lpstr>
      <vt:lpstr>COMMENTS, QUESTIONS  + NEXT STEPS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Ayu Listiowati</dc:creator>
  <cp:lastModifiedBy>Lee Nettles</cp:lastModifiedBy>
  <cp:revision>1025</cp:revision>
  <cp:lastPrinted>2018-08-13T18:17:41Z</cp:lastPrinted>
  <dcterms:created xsi:type="dcterms:W3CDTF">2014-07-10T04:56:11Z</dcterms:created>
  <dcterms:modified xsi:type="dcterms:W3CDTF">2019-07-18T19:33:00Z</dcterms:modified>
</cp:coreProperties>
</file>