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20" r:id="rId1"/>
  </p:sldMasterIdLst>
  <p:notesMasterIdLst>
    <p:notesMasterId r:id="rId29"/>
  </p:notesMasterIdLst>
  <p:handoutMasterIdLst>
    <p:handoutMasterId r:id="rId30"/>
  </p:handoutMasterIdLst>
  <p:sldIdLst>
    <p:sldId id="256" r:id="rId2"/>
    <p:sldId id="257" r:id="rId3"/>
    <p:sldId id="269" r:id="rId4"/>
    <p:sldId id="336" r:id="rId5"/>
    <p:sldId id="319" r:id="rId6"/>
    <p:sldId id="339" r:id="rId7"/>
    <p:sldId id="334" r:id="rId8"/>
    <p:sldId id="337" r:id="rId9"/>
    <p:sldId id="340" r:id="rId10"/>
    <p:sldId id="341" r:id="rId11"/>
    <p:sldId id="335" r:id="rId12"/>
    <p:sldId id="338" r:id="rId13"/>
    <p:sldId id="342" r:id="rId14"/>
    <p:sldId id="343" r:id="rId15"/>
    <p:sldId id="320" r:id="rId16"/>
    <p:sldId id="306" r:id="rId17"/>
    <p:sldId id="324" r:id="rId18"/>
    <p:sldId id="294" r:id="rId19"/>
    <p:sldId id="325" r:id="rId20"/>
    <p:sldId id="330" r:id="rId21"/>
    <p:sldId id="312" r:id="rId22"/>
    <p:sldId id="295" r:id="rId23"/>
    <p:sldId id="303" r:id="rId24"/>
    <p:sldId id="298" r:id="rId25"/>
    <p:sldId id="300" r:id="rId26"/>
    <p:sldId id="302" r:id="rId27"/>
    <p:sldId id="261"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C3C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89535" autoAdjust="0"/>
  </p:normalViewPr>
  <p:slideViewPr>
    <p:cSldViewPr snapToGrid="0">
      <p:cViewPr varScale="1">
        <p:scale>
          <a:sx n="115" d="100"/>
          <a:sy n="115" d="100"/>
        </p:scale>
        <p:origin x="45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6CD50A2-AB93-4264-9CDA-9861060C954C}" type="datetimeFigureOut">
              <a:rPr lang="en-US" smtClean="0"/>
              <a:pPr/>
              <a:t>10/1/2019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CEA4151-404D-4608-8745-C66388413833}" type="slidenum">
              <a:rPr lang="en-US" smtClean="0"/>
              <a:pPr/>
              <a:t>‹#›</a:t>
            </a:fld>
            <a:endParaRPr lang="en-US" dirty="0"/>
          </a:p>
        </p:txBody>
      </p:sp>
    </p:spTree>
    <p:extLst>
      <p:ext uri="{BB962C8B-B14F-4D97-AF65-F5344CB8AC3E}">
        <p14:creationId xmlns:p14="http://schemas.microsoft.com/office/powerpoint/2010/main" val="17047215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BFE5C78-D801-4135-B4C4-53F000C14499}" type="datetimeFigureOut">
              <a:rPr lang="en-US" smtClean="0"/>
              <a:pPr/>
              <a:t>10/1/2019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F5E1F0A-C8E2-4B7D-B697-49ADCACD389C}" type="slidenum">
              <a:rPr lang="en-US" smtClean="0"/>
              <a:pPr/>
              <a:t>‹#›</a:t>
            </a:fld>
            <a:endParaRPr lang="en-US" dirty="0"/>
          </a:p>
        </p:txBody>
      </p:sp>
    </p:spTree>
    <p:extLst>
      <p:ext uri="{BB962C8B-B14F-4D97-AF65-F5344CB8AC3E}">
        <p14:creationId xmlns:p14="http://schemas.microsoft.com/office/powerpoint/2010/main" val="21901115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a:t>
            </a:fld>
            <a:endParaRPr lang="en-US" dirty="0"/>
          </a:p>
        </p:txBody>
      </p:sp>
    </p:spTree>
    <p:extLst>
      <p:ext uri="{BB962C8B-B14F-4D97-AF65-F5344CB8AC3E}">
        <p14:creationId xmlns:p14="http://schemas.microsoft.com/office/powerpoint/2010/main" val="3202087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E1F0A-C8E2-4B7D-B697-49ADCACD389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87682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11</a:t>
            </a:fld>
            <a:endParaRPr lang="en-US" dirty="0"/>
          </a:p>
        </p:txBody>
      </p:sp>
    </p:spTree>
    <p:extLst>
      <p:ext uri="{BB962C8B-B14F-4D97-AF65-F5344CB8AC3E}">
        <p14:creationId xmlns:p14="http://schemas.microsoft.com/office/powerpoint/2010/main" val="69564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12</a:t>
            </a:fld>
            <a:endParaRPr lang="en-US" dirty="0"/>
          </a:p>
        </p:txBody>
      </p:sp>
    </p:spTree>
    <p:extLst>
      <p:ext uri="{BB962C8B-B14F-4D97-AF65-F5344CB8AC3E}">
        <p14:creationId xmlns:p14="http://schemas.microsoft.com/office/powerpoint/2010/main" val="679108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E1F0A-C8E2-4B7D-B697-49ADCACD389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5440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E1F0A-C8E2-4B7D-B697-49ADCACD389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6982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15</a:t>
            </a:fld>
            <a:endParaRPr lang="en-US" dirty="0"/>
          </a:p>
        </p:txBody>
      </p:sp>
    </p:spTree>
    <p:extLst>
      <p:ext uri="{BB962C8B-B14F-4D97-AF65-F5344CB8AC3E}">
        <p14:creationId xmlns:p14="http://schemas.microsoft.com/office/powerpoint/2010/main" val="4101529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16</a:t>
            </a:fld>
            <a:endParaRPr lang="en-US" dirty="0"/>
          </a:p>
        </p:txBody>
      </p:sp>
    </p:spTree>
    <p:extLst>
      <p:ext uri="{BB962C8B-B14F-4D97-AF65-F5344CB8AC3E}">
        <p14:creationId xmlns:p14="http://schemas.microsoft.com/office/powerpoint/2010/main" val="137355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17</a:t>
            </a:fld>
            <a:endParaRPr lang="en-US" dirty="0"/>
          </a:p>
        </p:txBody>
      </p:sp>
    </p:spTree>
    <p:extLst>
      <p:ext uri="{BB962C8B-B14F-4D97-AF65-F5344CB8AC3E}">
        <p14:creationId xmlns:p14="http://schemas.microsoft.com/office/powerpoint/2010/main" val="299446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18</a:t>
            </a:fld>
            <a:endParaRPr lang="en-US" dirty="0"/>
          </a:p>
        </p:txBody>
      </p:sp>
    </p:spTree>
    <p:extLst>
      <p:ext uri="{BB962C8B-B14F-4D97-AF65-F5344CB8AC3E}">
        <p14:creationId xmlns:p14="http://schemas.microsoft.com/office/powerpoint/2010/main" val="265627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19</a:t>
            </a:fld>
            <a:endParaRPr lang="en-US" dirty="0"/>
          </a:p>
        </p:txBody>
      </p:sp>
    </p:spTree>
    <p:extLst>
      <p:ext uri="{BB962C8B-B14F-4D97-AF65-F5344CB8AC3E}">
        <p14:creationId xmlns:p14="http://schemas.microsoft.com/office/powerpoint/2010/main" val="429012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a:t>
            </a:fld>
            <a:endParaRPr lang="en-US" dirty="0"/>
          </a:p>
        </p:txBody>
      </p:sp>
    </p:spTree>
    <p:extLst>
      <p:ext uri="{BB962C8B-B14F-4D97-AF65-F5344CB8AC3E}">
        <p14:creationId xmlns:p14="http://schemas.microsoft.com/office/powerpoint/2010/main" val="323681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20</a:t>
            </a:fld>
            <a:endParaRPr lang="en-US" dirty="0"/>
          </a:p>
        </p:txBody>
      </p:sp>
    </p:spTree>
    <p:extLst>
      <p:ext uri="{BB962C8B-B14F-4D97-AF65-F5344CB8AC3E}">
        <p14:creationId xmlns:p14="http://schemas.microsoft.com/office/powerpoint/2010/main" val="159274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21</a:t>
            </a:fld>
            <a:endParaRPr lang="en-US" dirty="0"/>
          </a:p>
        </p:txBody>
      </p:sp>
    </p:spTree>
    <p:extLst>
      <p:ext uri="{BB962C8B-B14F-4D97-AF65-F5344CB8AC3E}">
        <p14:creationId xmlns:p14="http://schemas.microsoft.com/office/powerpoint/2010/main" val="89717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22</a:t>
            </a:fld>
            <a:endParaRPr lang="en-US" dirty="0"/>
          </a:p>
        </p:txBody>
      </p:sp>
    </p:spTree>
    <p:extLst>
      <p:ext uri="{BB962C8B-B14F-4D97-AF65-F5344CB8AC3E}">
        <p14:creationId xmlns:p14="http://schemas.microsoft.com/office/powerpoint/2010/main" val="427716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23</a:t>
            </a:fld>
            <a:endParaRPr lang="en-US" dirty="0"/>
          </a:p>
        </p:txBody>
      </p:sp>
    </p:spTree>
    <p:extLst>
      <p:ext uri="{BB962C8B-B14F-4D97-AF65-F5344CB8AC3E}">
        <p14:creationId xmlns:p14="http://schemas.microsoft.com/office/powerpoint/2010/main" val="320208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24</a:t>
            </a:fld>
            <a:endParaRPr lang="en-US" dirty="0"/>
          </a:p>
        </p:txBody>
      </p:sp>
    </p:spTree>
    <p:extLst>
      <p:ext uri="{BB962C8B-B14F-4D97-AF65-F5344CB8AC3E}">
        <p14:creationId xmlns:p14="http://schemas.microsoft.com/office/powerpoint/2010/main" val="4026966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25</a:t>
            </a:fld>
            <a:endParaRPr lang="en-US" dirty="0"/>
          </a:p>
        </p:txBody>
      </p:sp>
    </p:spTree>
    <p:extLst>
      <p:ext uri="{BB962C8B-B14F-4D97-AF65-F5344CB8AC3E}">
        <p14:creationId xmlns:p14="http://schemas.microsoft.com/office/powerpoint/2010/main" val="4026966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26</a:t>
            </a:fld>
            <a:endParaRPr lang="en-US" dirty="0"/>
          </a:p>
        </p:txBody>
      </p:sp>
    </p:spTree>
    <p:extLst>
      <p:ext uri="{BB962C8B-B14F-4D97-AF65-F5344CB8AC3E}">
        <p14:creationId xmlns:p14="http://schemas.microsoft.com/office/powerpoint/2010/main" val="4026966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27</a:t>
            </a:fld>
            <a:endParaRPr lang="en-US" dirty="0"/>
          </a:p>
        </p:txBody>
      </p:sp>
    </p:spTree>
    <p:extLst>
      <p:ext uri="{BB962C8B-B14F-4D97-AF65-F5344CB8AC3E}">
        <p14:creationId xmlns:p14="http://schemas.microsoft.com/office/powerpoint/2010/main" val="109233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3</a:t>
            </a:fld>
            <a:endParaRPr lang="en-US" dirty="0"/>
          </a:p>
        </p:txBody>
      </p:sp>
    </p:spTree>
    <p:extLst>
      <p:ext uri="{BB962C8B-B14F-4D97-AF65-F5344CB8AC3E}">
        <p14:creationId xmlns:p14="http://schemas.microsoft.com/office/powerpoint/2010/main" val="152155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4</a:t>
            </a:fld>
            <a:endParaRPr lang="en-US" dirty="0"/>
          </a:p>
        </p:txBody>
      </p:sp>
    </p:spTree>
    <p:extLst>
      <p:ext uri="{BB962C8B-B14F-4D97-AF65-F5344CB8AC3E}">
        <p14:creationId xmlns:p14="http://schemas.microsoft.com/office/powerpoint/2010/main" val="349475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5</a:t>
            </a:fld>
            <a:endParaRPr lang="en-US" dirty="0"/>
          </a:p>
        </p:txBody>
      </p:sp>
    </p:spTree>
    <p:extLst>
      <p:ext uri="{BB962C8B-B14F-4D97-AF65-F5344CB8AC3E}">
        <p14:creationId xmlns:p14="http://schemas.microsoft.com/office/powerpoint/2010/main" val="45566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E1F0A-C8E2-4B7D-B697-49ADCACD389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0613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7</a:t>
            </a:fld>
            <a:endParaRPr lang="en-US" dirty="0"/>
          </a:p>
        </p:txBody>
      </p:sp>
    </p:spTree>
    <p:extLst>
      <p:ext uri="{BB962C8B-B14F-4D97-AF65-F5344CB8AC3E}">
        <p14:creationId xmlns:p14="http://schemas.microsoft.com/office/powerpoint/2010/main" val="308586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E1F0A-C8E2-4B7D-B697-49ADCACD389C}" type="slidenum">
              <a:rPr lang="en-US" smtClean="0"/>
              <a:pPr/>
              <a:t>8</a:t>
            </a:fld>
            <a:endParaRPr lang="en-US" dirty="0"/>
          </a:p>
        </p:txBody>
      </p:sp>
    </p:spTree>
    <p:extLst>
      <p:ext uri="{BB962C8B-B14F-4D97-AF65-F5344CB8AC3E}">
        <p14:creationId xmlns:p14="http://schemas.microsoft.com/office/powerpoint/2010/main" val="196901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E1F0A-C8E2-4B7D-B697-49ADCACD389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71976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1E9A43D-853E-4C8F-B7F8-04FC577D9B7F}" type="datetime1">
              <a:rPr lang="en-US" smtClean="0"/>
              <a:t>10/1/2019</a:t>
            </a:fld>
            <a:endParaRPr lang="en-US" dirty="0"/>
          </a:p>
        </p:txBody>
      </p:sp>
      <p:sp>
        <p:nvSpPr>
          <p:cNvPr id="5" name="Footer Placeholder 4"/>
          <p:cNvSpPr>
            <a:spLocks noGrp="1"/>
          </p:cNvSpPr>
          <p:nvPr>
            <p:ph type="ftr" sz="quarter" idx="11"/>
          </p:nvPr>
        </p:nvSpPr>
        <p:spPr/>
        <p:txBody>
          <a:bodyPr/>
          <a:lstStyle/>
          <a:p>
            <a:pPr>
              <a:defRPr/>
            </a:pPr>
            <a:r>
              <a:rPr lang="en-US" smtClean="0"/>
              <a:t>#</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pic>
        <p:nvPicPr>
          <p:cNvPr id="17" name="Picture 7" descr="CamtasiaStudio_titleandmain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E735AC6-BD17-4303-934E-25453D6996C6}" type="datetime1">
              <a:rPr lang="en-US" smtClean="0"/>
              <a:t>10/1/2019</a:t>
            </a:fld>
            <a:endParaRPr lang="en-US" dirty="0"/>
          </a:p>
        </p:txBody>
      </p:sp>
      <p:sp>
        <p:nvSpPr>
          <p:cNvPr id="5" name="Footer Placeholder 4"/>
          <p:cNvSpPr>
            <a:spLocks noGrp="1"/>
          </p:cNvSpPr>
          <p:nvPr>
            <p:ph type="ftr" sz="quarter" idx="11"/>
          </p:nvPr>
        </p:nvSpPr>
        <p:spPr/>
        <p:txBody>
          <a:bodyPr/>
          <a:lstStyle/>
          <a:p>
            <a:pPr>
              <a:defRPr/>
            </a:pPr>
            <a:r>
              <a:rPr lang="en-US" smtClean="0"/>
              <a:t>#</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826C040C-CF6F-45EE-8F79-38066E1A5200}" type="datetime1">
              <a:rPr lang="en-US" smtClean="0"/>
              <a:t>10/1/2019</a:t>
            </a:fld>
            <a:endParaRPr lang="en-US" dirty="0"/>
          </a:p>
        </p:txBody>
      </p:sp>
      <p:sp>
        <p:nvSpPr>
          <p:cNvPr id="5" name="Footer Placeholder 4"/>
          <p:cNvSpPr>
            <a:spLocks noGrp="1"/>
          </p:cNvSpPr>
          <p:nvPr>
            <p:ph type="ftr" sz="quarter" idx="11"/>
          </p:nvPr>
        </p:nvSpPr>
        <p:spPr/>
        <p:txBody>
          <a:bodyPr/>
          <a:lstStyle/>
          <a:p>
            <a:pPr>
              <a:defRPr/>
            </a:pPr>
            <a:r>
              <a:rPr lang="en-US" smtClean="0"/>
              <a:t>#</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5AAD65A-9848-49FB-BDD3-E1BF30014D98}" type="datetime1">
              <a:rPr lang="en-US" smtClean="0"/>
              <a:t>10/1/2019</a:t>
            </a:fld>
            <a:endParaRPr lang="en-US" dirty="0"/>
          </a:p>
        </p:txBody>
      </p:sp>
      <p:sp>
        <p:nvSpPr>
          <p:cNvPr id="5" name="Footer Placeholder 4"/>
          <p:cNvSpPr>
            <a:spLocks noGrp="1"/>
          </p:cNvSpPr>
          <p:nvPr>
            <p:ph type="ftr" sz="quarter" idx="11"/>
          </p:nvPr>
        </p:nvSpPr>
        <p:spPr/>
        <p:txBody>
          <a:bodyPr/>
          <a:lstStyle/>
          <a:p>
            <a:pPr>
              <a:defRPr/>
            </a:pPr>
            <a:r>
              <a:rPr lang="en-US" smtClean="0"/>
              <a:t>#</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3625446-69C7-4141-B393-5DB412AA71B3}" type="datetime1">
              <a:rPr lang="en-US" smtClean="0"/>
              <a:t>10/1/2019</a:t>
            </a:fld>
            <a:endParaRPr lang="en-US" dirty="0"/>
          </a:p>
        </p:txBody>
      </p:sp>
      <p:sp>
        <p:nvSpPr>
          <p:cNvPr id="5" name="Footer Placeholder 4"/>
          <p:cNvSpPr>
            <a:spLocks noGrp="1"/>
          </p:cNvSpPr>
          <p:nvPr>
            <p:ph type="ftr" sz="quarter" idx="11"/>
          </p:nvPr>
        </p:nvSpPr>
        <p:spPr/>
        <p:txBody>
          <a:bodyPr/>
          <a:lstStyle/>
          <a:p>
            <a:pPr>
              <a:defRPr/>
            </a:pPr>
            <a:r>
              <a:rPr lang="en-US" smtClean="0"/>
              <a:t>#</a:t>
            </a:r>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fld id="{5797C5FD-0E64-4954-AC12-67A58EDDE96C}" type="datetime1">
              <a:rPr lang="en-US" smtClean="0"/>
              <a:t>10/1/2019</a:t>
            </a:fld>
            <a:endParaRPr lang="en-US" dirty="0"/>
          </a:p>
        </p:txBody>
      </p:sp>
      <p:sp>
        <p:nvSpPr>
          <p:cNvPr id="6" name="Footer Placeholder 5"/>
          <p:cNvSpPr>
            <a:spLocks noGrp="1"/>
          </p:cNvSpPr>
          <p:nvPr>
            <p:ph type="ftr" sz="quarter" idx="11"/>
          </p:nvPr>
        </p:nvSpPr>
        <p:spPr/>
        <p:txBody>
          <a:bodyPr/>
          <a:lstStyle/>
          <a:p>
            <a:pPr>
              <a:defRPr/>
            </a:pPr>
            <a:r>
              <a:rPr lang="en-US" smtClean="0"/>
              <a:t>#</a:t>
            </a:r>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B0CD4A6F-2580-4D2D-A703-E5A4CFEB5589}" type="datetime1">
              <a:rPr lang="en-US" smtClean="0"/>
              <a:t>10/1/2019</a:t>
            </a:fld>
            <a:endParaRPr lang="en-US" dirty="0"/>
          </a:p>
        </p:txBody>
      </p:sp>
      <p:sp>
        <p:nvSpPr>
          <p:cNvPr id="8" name="Footer Placeholder 7"/>
          <p:cNvSpPr>
            <a:spLocks noGrp="1"/>
          </p:cNvSpPr>
          <p:nvPr>
            <p:ph type="ftr" sz="quarter" idx="11"/>
          </p:nvPr>
        </p:nvSpPr>
        <p:spPr/>
        <p:txBody>
          <a:bodyPr/>
          <a:lstStyle/>
          <a:p>
            <a:pPr>
              <a:defRPr/>
            </a:pPr>
            <a:r>
              <a:rPr lang="en-US" smtClean="0"/>
              <a:t>#</a:t>
            </a:r>
            <a:endParaRPr lang="en-US" dirty="0"/>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D1FC029-A423-4232-B53C-9838B5705D4F}" type="datetime1">
              <a:rPr lang="en-US" smtClean="0"/>
              <a:t>10/1/2019</a:t>
            </a:fld>
            <a:endParaRPr lang="en-US" dirty="0"/>
          </a:p>
        </p:txBody>
      </p:sp>
      <p:sp>
        <p:nvSpPr>
          <p:cNvPr id="4" name="Footer Placeholder 3"/>
          <p:cNvSpPr>
            <a:spLocks noGrp="1"/>
          </p:cNvSpPr>
          <p:nvPr>
            <p:ph type="ftr" sz="quarter" idx="11"/>
          </p:nvPr>
        </p:nvSpPr>
        <p:spPr/>
        <p:txBody>
          <a:bodyPr/>
          <a:lstStyle/>
          <a:p>
            <a:pPr>
              <a:defRPr/>
            </a:pPr>
            <a:r>
              <a:rPr lang="en-US" smtClean="0"/>
              <a:t>#</a:t>
            </a:r>
            <a:endParaRPr lang="en-US" dirty="0"/>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pPr>
              <a:defRPr/>
            </a:pPr>
            <a:fld id="{03329F07-03A2-43A2-8856-D62F497BF65F}" type="datetime1">
              <a:rPr lang="en-US" smtClean="0"/>
              <a:t>10/1/2019</a:t>
            </a:fld>
            <a:endParaRPr lang="en-US" dirty="0"/>
          </a:p>
        </p:txBody>
      </p:sp>
      <p:sp>
        <p:nvSpPr>
          <p:cNvPr id="3" name="Footer Placeholder 2"/>
          <p:cNvSpPr>
            <a:spLocks noGrp="1"/>
          </p:cNvSpPr>
          <p:nvPr>
            <p:ph type="ftr" sz="quarter" idx="11"/>
          </p:nvPr>
        </p:nvSpPr>
        <p:spPr/>
        <p:txBody>
          <a:bodyPr/>
          <a:lstStyle/>
          <a:p>
            <a:pPr>
              <a:defRPr/>
            </a:pPr>
            <a:r>
              <a:rPr lang="en-US" smtClean="0"/>
              <a:t>#</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025C133B-6DD0-4D03-971A-0686FB514CDD}" type="datetime1">
              <a:rPr lang="en-US" smtClean="0"/>
              <a:t>10/1/2019</a:t>
            </a:fld>
            <a:endParaRPr lang="en-US" dirty="0"/>
          </a:p>
        </p:txBody>
      </p:sp>
      <p:sp>
        <p:nvSpPr>
          <p:cNvPr id="6" name="Footer Placeholder 5"/>
          <p:cNvSpPr>
            <a:spLocks noGrp="1"/>
          </p:cNvSpPr>
          <p:nvPr>
            <p:ph type="ftr" sz="quarter" idx="11"/>
          </p:nvPr>
        </p:nvSpPr>
        <p:spPr/>
        <p:txBody>
          <a:bodyPr/>
          <a:lstStyle/>
          <a:p>
            <a:pPr>
              <a:defRPr/>
            </a:pPr>
            <a:r>
              <a:rPr lang="en-US" smtClean="0"/>
              <a:t>#</a:t>
            </a:r>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5E76942-1483-4BA5-AF03-CB9FAC0AADBA}" type="datetime1">
              <a:rPr lang="en-US" smtClean="0"/>
              <a:t>10/1/2019</a:t>
            </a:fld>
            <a:endParaRPr lang="en-US" dirty="0"/>
          </a:p>
        </p:txBody>
      </p:sp>
      <p:sp>
        <p:nvSpPr>
          <p:cNvPr id="6" name="Footer Placeholder 5"/>
          <p:cNvSpPr>
            <a:spLocks noGrp="1"/>
          </p:cNvSpPr>
          <p:nvPr>
            <p:ph type="ftr" sz="quarter" idx="11"/>
          </p:nvPr>
        </p:nvSpPr>
        <p:spPr/>
        <p:txBody>
          <a:bodyPr/>
          <a:lstStyle/>
          <a:p>
            <a:pPr>
              <a:defRPr/>
            </a:pPr>
            <a:r>
              <a:rPr lang="en-US" smtClean="0"/>
              <a:t>#</a:t>
            </a:r>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77C1EE8E-550D-4779-A4C6-4845089DEBB4}" type="datetime1">
              <a:rPr lang="en-US" smtClean="0"/>
              <a:t>10/1/2019</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r>
              <a:rPr lang="en-US" smtClean="0"/>
              <a:t>#</a:t>
            </a:r>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tm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tm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2.tmp"/><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3.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3.png"/><Relationship Id="rId7" Type="http://schemas.openxmlformats.org/officeDocument/2006/relationships/image" Target="../media/image27.tm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tm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tm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tm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tm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tmp"/><Relationship Id="rId5" Type="http://schemas.openxmlformats.org/officeDocument/2006/relationships/image" Target="../media/image36.tm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tmp"/><Relationship Id="rId5" Type="http://schemas.openxmlformats.org/officeDocument/2006/relationships/image" Target="../media/image39.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1.tmp"/><Relationship Id="rId5" Type="http://schemas.openxmlformats.org/officeDocument/2006/relationships/image" Target="../media/image39.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2.tm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tm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tm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5.xml"/><Relationship Id="rId7" Type="http://schemas.openxmlformats.org/officeDocument/2006/relationships/image" Target="../media/image12.tmp"/><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tm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tm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7.tmp"/><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algn="ctr" fontAlgn="auto">
              <a:spcAft>
                <a:spcPts val="0"/>
              </a:spcAft>
              <a:defRPr/>
            </a:pPr>
            <a:endParaRPr lang="en-US" sz="4400" spc="300" dirty="0">
              <a:solidFill>
                <a:srgbClr val="C3CE81"/>
              </a:solidFill>
              <a:latin typeface="+mj-lt"/>
              <a:ea typeface="+mj-ea"/>
            </a:endParaRPr>
          </a:p>
        </p:txBody>
      </p:sp>
      <p:sp>
        <p:nvSpPr>
          <p:cNvPr id="6" name="Straight Connector 5"/>
          <p:cNvSpPr>
            <a:spLocks noChangeShapeType="1"/>
          </p:cNvSpPr>
          <p:nvPr/>
        </p:nvSpPr>
        <p:spPr bwMode="auto">
          <a:xfrm>
            <a:off x="377031" y="5562600"/>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3077" name="TextBox 3077"/>
          <p:cNvSpPr txBox="1">
            <a:spLocks noChangeArrowheads="1"/>
          </p:cNvSpPr>
          <p:nvPr/>
        </p:nvSpPr>
        <p:spPr bwMode="auto">
          <a:xfrm>
            <a:off x="1949846" y="877806"/>
            <a:ext cx="4777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MONTHLY TDT ANALYSIS</a:t>
            </a: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943" y="5818957"/>
            <a:ext cx="2397920" cy="8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29405" y="5618954"/>
            <a:ext cx="3533775" cy="1130950"/>
            <a:chOff x="329405" y="5618954"/>
            <a:chExt cx="3533775" cy="1130950"/>
          </a:xfrm>
        </p:grpSpPr>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406" y="5618954"/>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9405" y="6226684"/>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
        <p:nvSpPr>
          <p:cNvPr id="9" name="TextBox 3077"/>
          <p:cNvSpPr txBox="1">
            <a:spLocks noChangeArrowheads="1"/>
          </p:cNvSpPr>
          <p:nvPr/>
        </p:nvSpPr>
        <p:spPr bwMode="auto">
          <a:xfrm>
            <a:off x="1836737" y="2667000"/>
            <a:ext cx="5562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Statistical and Graphical Reports</a:t>
            </a:r>
            <a:b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for month ending:</a:t>
            </a:r>
            <a:b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August </a:t>
            </a: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31, 2019</a:t>
            </a:r>
          </a:p>
        </p:txBody>
      </p:sp>
      <p:sp>
        <p:nvSpPr>
          <p:cNvPr id="3" name="Slide Number Placeholder 2"/>
          <p:cNvSpPr>
            <a:spLocks noGrp="1"/>
          </p:cNvSpPr>
          <p:nvPr>
            <p:ph type="sldNum" sz="quarter" idx="12"/>
          </p:nvPr>
        </p:nvSpPr>
        <p:spPr/>
        <p:txBody>
          <a:bodyPr/>
          <a:lstStyle/>
          <a:p>
            <a:fld id="{687D7A59-36E2-48B9-B146-C1E59501F63F}"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300" normalizeH="0" baseline="0" noProof="0" dirty="0">
              <a:ln>
                <a:noFill/>
              </a:ln>
              <a:solidFill>
                <a:srgbClr val="C3CE81"/>
              </a:solidFill>
              <a:effectLst/>
              <a:uLnTx/>
              <a:uFillTx/>
              <a:latin typeface="Candara"/>
              <a:ea typeface="+mn-ea"/>
              <a:cs typeface="Arial" charset="0"/>
            </a:endParaRP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Bay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Tourist Development Council</a:t>
            </a:r>
            <a:endParaRPr kumimoji="0" lang="en-US" sz="1400" b="1" i="0" u="none" strike="noStrike" kern="1200" cap="none" spc="0" normalizeH="0" baseline="0" noProof="0" dirty="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87D7A59-36E2-48B9-B146-C1E59501F63F}" type="slidenum">
              <a:rPr kumimoji="0" lang="en-US" sz="1000" b="0" i="0" u="none" strike="noStrike" kern="1200" cap="none" spc="0" normalizeH="0" baseline="0" noProof="0" smtClean="0">
                <a:ln>
                  <a:noFill/>
                </a:ln>
                <a:solidFill>
                  <a:srgbClr val="073E8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073E87"/>
              </a:solidFill>
              <a:effectLst/>
              <a:uLnTx/>
              <a:uFillTx/>
              <a:latin typeface="Arial" charset="0"/>
              <a:ea typeface="+mn-ea"/>
              <a:cs typeface="Arial" charset="0"/>
            </a:endParaRPr>
          </a:p>
        </p:txBody>
      </p:sp>
      <p:sp>
        <p:nvSpPr>
          <p:cNvPr id="13" name="TextBox 3075"/>
          <p:cNvSpPr txBox="1">
            <a:spLocks noChangeArrowheads="1"/>
          </p:cNvSpPr>
          <p:nvPr/>
        </p:nvSpPr>
        <p:spPr bwMode="auto">
          <a:xfrm>
            <a:off x="5152914" y="349141"/>
            <a:ext cx="26351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C6E7FC"/>
                </a:solidFill>
                <a:effectLst/>
                <a:uLnTx/>
                <a:uFillTx/>
                <a:latin typeface="Calibri" pitchFamily="34" charset="0"/>
                <a:ea typeface="+mn-ea"/>
                <a:cs typeface="Arial" charset="0"/>
              </a:rPr>
              <a:t>Panama City</a:t>
            </a:r>
          </a:p>
        </p:txBody>
      </p:sp>
      <p:sp>
        <p:nvSpPr>
          <p:cNvPr id="14"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accent5">
                    <a:lumMod val="60000"/>
                    <a:lumOff val="40000"/>
                  </a:schemeClr>
                </a:solidFill>
                <a:latin typeface="Calibri" pitchFamily="34" charset="0"/>
              </a:rPr>
              <a:t>Cash / Accrual Breakdown</a:t>
            </a:r>
          </a:p>
        </p:txBody>
      </p:sp>
      <p:sp>
        <p:nvSpPr>
          <p:cNvPr id="16" name="TextBox 1"/>
          <p:cNvSpPr txBox="1"/>
          <p:nvPr/>
        </p:nvSpPr>
        <p:spPr>
          <a:xfrm rot="16200000">
            <a:off x="-147467" y="3047592"/>
            <a:ext cx="1362075" cy="2667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73E87">
                    <a:lumMod val="50000"/>
                  </a:srgbClr>
                </a:solidFill>
                <a:effectLst/>
                <a:uLnTx/>
                <a:uFillTx/>
                <a:latin typeface="Candara"/>
                <a:ea typeface="+mn-ea"/>
                <a:cs typeface="+mn-cs"/>
              </a:rPr>
              <a:t>Attributed period</a:t>
            </a:r>
          </a:p>
        </p:txBody>
      </p:sp>
      <p:sp>
        <p:nvSpPr>
          <p:cNvPr id="17" name="Rectangle 16"/>
          <p:cNvSpPr/>
          <p:nvPr/>
        </p:nvSpPr>
        <p:spPr>
          <a:xfrm>
            <a:off x="1516099" y="4550551"/>
            <a:ext cx="6370601"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584D3">
                    <a:lumMod val="75000"/>
                  </a:srgbClr>
                </a:solidFill>
                <a:effectLst/>
                <a:uLnTx/>
                <a:uFillTx/>
                <a:latin typeface="Arial" charset="0"/>
                <a:ea typeface="+mn-ea"/>
                <a:cs typeface="Arial" charset="0"/>
              </a:rPr>
              <a:t>Note: This report delineates the attribution of collected revenue in a given reporting period.</a:t>
            </a:r>
          </a:p>
        </p:txBody>
      </p:sp>
      <p:graphicFrame>
        <p:nvGraphicFramePr>
          <p:cNvPr id="5" name="Object 4"/>
          <p:cNvGraphicFramePr>
            <a:graphicFrameLocks noChangeAspect="1"/>
          </p:cNvGraphicFramePr>
          <p:nvPr>
            <p:extLst>
              <p:ext uri="{D42A27DB-BD31-4B8C-83A1-F6EECF244321}">
                <p14:modId xmlns:p14="http://schemas.microsoft.com/office/powerpoint/2010/main" val="787475013"/>
              </p:ext>
            </p:extLst>
          </p:nvPr>
        </p:nvGraphicFramePr>
        <p:xfrm>
          <a:off x="699240" y="2237051"/>
          <a:ext cx="7979623" cy="2015686"/>
        </p:xfrm>
        <a:graphic>
          <a:graphicData uri="http://schemas.openxmlformats.org/presentationml/2006/ole">
            <mc:AlternateContent xmlns:mc="http://schemas.openxmlformats.org/markup-compatibility/2006">
              <mc:Choice xmlns:v="urn:schemas-microsoft-com:vml" Requires="v">
                <p:oleObj spid="_x0000_s6158" name="Worksheet" r:id="rId6" imgW="10296633" imgH="2600223" progId="Excel.Sheet.12">
                  <p:embed/>
                </p:oleObj>
              </mc:Choice>
              <mc:Fallback>
                <p:oleObj name="Worksheet" r:id="rId6" imgW="10296633" imgH="2600223" progId="Excel.Sheet.12">
                  <p:embed/>
                  <p:pic>
                    <p:nvPicPr>
                      <p:cNvPr id="0" name=""/>
                      <p:cNvPicPr/>
                      <p:nvPr/>
                    </p:nvPicPr>
                    <p:blipFill>
                      <a:blip r:embed="rId7"/>
                      <a:stretch>
                        <a:fillRect/>
                      </a:stretch>
                    </p:blipFill>
                    <p:spPr>
                      <a:xfrm>
                        <a:off x="699240" y="2237051"/>
                        <a:ext cx="7979623" cy="2015686"/>
                      </a:xfrm>
                      <a:prstGeom prst="rect">
                        <a:avLst/>
                      </a:prstGeom>
                    </p:spPr>
                  </p:pic>
                </p:oleObj>
              </mc:Fallback>
            </mc:AlternateContent>
          </a:graphicData>
        </a:graphic>
      </p:graphicFrame>
    </p:spTree>
    <p:extLst>
      <p:ext uri="{BB962C8B-B14F-4D97-AF65-F5344CB8AC3E}">
        <p14:creationId xmlns:p14="http://schemas.microsoft.com/office/powerpoint/2010/main" val="633748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228598" y="196969"/>
            <a:ext cx="45988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Collection  </a:t>
            </a:r>
            <a:r>
              <a:rPr lang="en-US" sz="3200" b="1" dirty="0" smtClean="0">
                <a:solidFill>
                  <a:schemeClr val="bg1"/>
                </a:solidFill>
                <a:latin typeface="Calibri" pitchFamily="34" charset="0"/>
              </a:rPr>
              <a:t>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201566"/>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11</a:t>
            </a:fld>
            <a:endParaRPr lang="en-US" dirty="0"/>
          </a:p>
        </p:txBody>
      </p:sp>
      <p:sp>
        <p:nvSpPr>
          <p:cNvPr id="9" name="TextBox 3077"/>
          <p:cNvSpPr txBox="1">
            <a:spLocks noChangeArrowheads="1"/>
          </p:cNvSpPr>
          <p:nvPr/>
        </p:nvSpPr>
        <p:spPr bwMode="auto">
          <a:xfrm>
            <a:off x="2694040" y="1563956"/>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For the month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4827431" y="221623"/>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Mexico Beach</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652" y="2424875"/>
            <a:ext cx="6220693" cy="3115110"/>
          </a:xfrm>
          <a:prstGeom prst="rect">
            <a:avLst/>
          </a:prstGeom>
        </p:spPr>
      </p:pic>
    </p:spTree>
    <p:extLst>
      <p:ext uri="{BB962C8B-B14F-4D97-AF65-F5344CB8AC3E}">
        <p14:creationId xmlns:p14="http://schemas.microsoft.com/office/powerpoint/2010/main" val="3861104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0" y="212749"/>
            <a:ext cx="50975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Collection  </a:t>
            </a:r>
            <a:r>
              <a:rPr lang="en-US" sz="3200" b="1" dirty="0" smtClean="0">
                <a:solidFill>
                  <a:schemeClr val="bg1"/>
                </a:solidFill>
                <a:latin typeface="Calibri" pitchFamily="34" charset="0"/>
              </a:rPr>
              <a:t>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416" y="631973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12</a:t>
            </a:fld>
            <a:endParaRPr lang="en-US" dirty="0"/>
          </a:p>
        </p:txBody>
      </p:sp>
      <p:sp>
        <p:nvSpPr>
          <p:cNvPr id="9" name="TextBox 3077"/>
          <p:cNvSpPr txBox="1">
            <a:spLocks noChangeArrowheads="1"/>
          </p:cNvSpPr>
          <p:nvPr/>
        </p:nvSpPr>
        <p:spPr bwMode="auto">
          <a:xfrm>
            <a:off x="2694040" y="1563956"/>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Eleven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months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4712976" y="212749"/>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Mexico Beach</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836" y="2443505"/>
            <a:ext cx="6268325" cy="2819794"/>
          </a:xfrm>
          <a:prstGeom prst="rect">
            <a:avLst/>
          </a:prstGeom>
        </p:spPr>
      </p:pic>
    </p:spTree>
    <p:extLst>
      <p:ext uri="{BB962C8B-B14F-4D97-AF65-F5344CB8AC3E}">
        <p14:creationId xmlns:p14="http://schemas.microsoft.com/office/powerpoint/2010/main" val="185400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300" normalizeH="0" baseline="0" noProof="0" dirty="0">
              <a:ln>
                <a:noFill/>
              </a:ln>
              <a:solidFill>
                <a:srgbClr val="C3CE81"/>
              </a:solidFill>
              <a:effectLst/>
              <a:uLnTx/>
              <a:uFillTx/>
              <a:latin typeface="Candara"/>
              <a:ea typeface="+mn-ea"/>
              <a:cs typeface="Arial" charset="0"/>
            </a:endParaRPr>
          </a:p>
        </p:txBody>
      </p:sp>
      <p:sp>
        <p:nvSpPr>
          <p:cNvPr id="3075"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5C040">
                    <a:lumMod val="60000"/>
                    <a:lumOff val="40000"/>
                  </a:srgbClr>
                </a:solidFill>
                <a:effectLst/>
                <a:uLnTx/>
                <a:uFillTx/>
                <a:latin typeface="Calibri" pitchFamily="34" charset="0"/>
                <a:ea typeface="+mn-ea"/>
                <a:cs typeface="Arial" charset="0"/>
              </a:rPr>
              <a:t>Accrual Attribution </a:t>
            </a:r>
            <a:r>
              <a:rPr kumimoji="0" lang="en-US" sz="2400" b="1" i="0" u="none" strike="noStrike" kern="1200" cap="none" spc="0" normalizeH="0" baseline="0" noProof="0" dirty="0" smtClean="0">
                <a:ln>
                  <a:noFill/>
                </a:ln>
                <a:solidFill>
                  <a:srgbClr val="F5C040">
                    <a:lumMod val="60000"/>
                    <a:lumOff val="40000"/>
                  </a:srgbClr>
                </a:solidFill>
                <a:effectLst/>
                <a:uLnTx/>
                <a:uFillTx/>
                <a:latin typeface="Calibri" pitchFamily="34" charset="0"/>
                <a:ea typeface="+mn-ea"/>
                <a:cs typeface="Arial" charset="0"/>
              </a:rPr>
              <a:t>Data</a:t>
            </a: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Bay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Tourist Development Council</a:t>
            </a:r>
            <a:endParaRPr kumimoji="0" lang="en-US" sz="1400" b="1" i="0" u="none" strike="noStrike" kern="1200" cap="none" spc="0" normalizeH="0" baseline="0" noProof="0" dirty="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87D7A59-36E2-48B9-B146-C1E59501F63F}" type="slidenum">
              <a:rPr kumimoji="0" lang="en-US" sz="1000" b="0" i="0" u="none" strike="noStrike" kern="1200" cap="none" spc="0" normalizeH="0" baseline="0" noProof="0" smtClean="0">
                <a:ln>
                  <a:noFill/>
                </a:ln>
                <a:solidFill>
                  <a:srgbClr val="073E8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073E87"/>
              </a:solidFill>
              <a:effectLst/>
              <a:uLnTx/>
              <a:uFillTx/>
              <a:latin typeface="Arial" charset="0"/>
              <a:ea typeface="+mn-ea"/>
              <a:cs typeface="Arial" charset="0"/>
            </a:endParaRPr>
          </a:p>
        </p:txBody>
      </p:sp>
      <p:sp>
        <p:nvSpPr>
          <p:cNvPr id="11" name="TextBox 3075"/>
          <p:cNvSpPr txBox="1">
            <a:spLocks noChangeArrowheads="1"/>
          </p:cNvSpPr>
          <p:nvPr/>
        </p:nvSpPr>
        <p:spPr bwMode="auto">
          <a:xfrm>
            <a:off x="4666197" y="692150"/>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C6E7FC"/>
                </a:solidFill>
                <a:effectLst/>
                <a:uLnTx/>
                <a:uFillTx/>
                <a:latin typeface="Calibri" pitchFamily="34" charset="0"/>
                <a:ea typeface="+mn-ea"/>
                <a:cs typeface="Arial" charset="0"/>
              </a:rPr>
              <a:t>Mexico Beach</a:t>
            </a:r>
          </a:p>
        </p:txBody>
      </p:sp>
      <p:pic>
        <p:nvPicPr>
          <p:cNvPr id="5" name="Picture 4"/>
          <p:cNvPicPr>
            <a:picLocks noChangeAspect="1"/>
          </p:cNvPicPr>
          <p:nvPr/>
        </p:nvPicPr>
        <p:blipFill>
          <a:blip r:embed="rId5"/>
          <a:stretch>
            <a:fillRect/>
          </a:stretch>
        </p:blipFill>
        <p:spPr>
          <a:xfrm>
            <a:off x="1059950" y="1916908"/>
            <a:ext cx="2219325" cy="285750"/>
          </a:xfrm>
          <a:prstGeom prst="rect">
            <a:avLst/>
          </a:prstGeom>
        </p:spPr>
      </p:pic>
      <p:sp>
        <p:nvSpPr>
          <p:cNvPr id="25" name="Rectangle 24"/>
          <p:cNvSpPr/>
          <p:nvPr/>
        </p:nvSpPr>
        <p:spPr>
          <a:xfrm>
            <a:off x="4715396" y="4744714"/>
            <a:ext cx="4047604" cy="136960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"On November 1, 2018, The Tourist Development Council met and approved an amendment to its Program of Work to allow tourist development tax collections in excess of FY 2018 levels for the period of October through February to be used for specified purposes to further tourism interests with the impacted communities. The specified purposes are: to pay the costs for public relations and advertising agency fees for the CVB's agencies of record to support Mexico Beach and Panama City; and to fund local match requirements for design, permitting, administrative, and sand search costs for a beach </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renourishment </a:t>
            </a: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project for Mexico Beach</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a:t>
            </a:r>
            <a:b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Bay </a:t>
            </a: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County Board of County Commissioners </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11/06/2018</a:t>
            </a:r>
            <a:r>
              <a:rPr kumimoji="0" lang="en-US" sz="1100" b="1" i="0" u="none" strike="noStrike" kern="1200" cap="none" spc="0" normalizeH="0" baseline="0" noProof="0" dirty="0">
                <a:ln>
                  <a:noFill/>
                </a:ln>
                <a:solidFill>
                  <a:srgbClr val="4584D3">
                    <a:lumMod val="75000"/>
                  </a:srgbClr>
                </a:solidFill>
                <a:effectLst/>
                <a:uLnTx/>
                <a:uFillTx/>
                <a:latin typeface="Arial" panose="020B0604020202020204" pitchFamily="34" charset="0"/>
                <a:ea typeface="+mn-ea"/>
                <a:cs typeface="Arial" panose="020B0604020202020204" pitchFamily="34" charset="0"/>
              </a:rPr>
              <a:t>	</a:t>
            </a:r>
          </a:p>
        </p:txBody>
      </p:sp>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795" y="2217137"/>
            <a:ext cx="4078236" cy="3767339"/>
          </a:xfrm>
          <a:prstGeom prst="rect">
            <a:avLst/>
          </a:prstGeom>
        </p:spPr>
      </p:pic>
      <p:pic>
        <p:nvPicPr>
          <p:cNvPr id="308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1458493201"/>
              </p:ext>
            </p:extLst>
          </p:nvPr>
        </p:nvGraphicFramePr>
        <p:xfrm>
          <a:off x="5020251" y="2567602"/>
          <a:ext cx="3437893" cy="2117671"/>
        </p:xfrm>
        <a:graphic>
          <a:graphicData uri="http://schemas.openxmlformats.org/presentationml/2006/ole">
            <mc:AlternateContent xmlns:mc="http://schemas.openxmlformats.org/markup-compatibility/2006">
              <mc:Choice xmlns:v="urn:schemas-microsoft-com:vml" Requires="v">
                <p:oleObj spid="_x0000_s3089" name="Worksheet" r:id="rId8" imgW="3695827" imgH="2276611" progId="Excel.Sheet.12">
                  <p:embed/>
                </p:oleObj>
              </mc:Choice>
              <mc:Fallback>
                <p:oleObj name="Worksheet" r:id="rId8" imgW="3695827" imgH="2276611" progId="Excel.Sheet.12">
                  <p:embed/>
                  <p:pic>
                    <p:nvPicPr>
                      <p:cNvPr id="0" name=""/>
                      <p:cNvPicPr/>
                      <p:nvPr/>
                    </p:nvPicPr>
                    <p:blipFill>
                      <a:blip r:embed="rId9"/>
                      <a:stretch>
                        <a:fillRect/>
                      </a:stretch>
                    </p:blipFill>
                    <p:spPr>
                      <a:xfrm>
                        <a:off x="5020251" y="2567602"/>
                        <a:ext cx="3437893" cy="2117671"/>
                      </a:xfrm>
                      <a:prstGeom prst="rect">
                        <a:avLst/>
                      </a:prstGeom>
                    </p:spPr>
                  </p:pic>
                </p:oleObj>
              </mc:Fallback>
            </mc:AlternateContent>
          </a:graphicData>
        </a:graphic>
      </p:graphicFrame>
    </p:spTree>
    <p:extLst>
      <p:ext uri="{BB962C8B-B14F-4D97-AF65-F5344CB8AC3E}">
        <p14:creationId xmlns:p14="http://schemas.microsoft.com/office/powerpoint/2010/main" val="3728016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300" normalizeH="0" baseline="0" noProof="0" dirty="0">
              <a:ln>
                <a:noFill/>
              </a:ln>
              <a:solidFill>
                <a:srgbClr val="C3CE81"/>
              </a:solidFill>
              <a:effectLst/>
              <a:uLnTx/>
              <a:uFillTx/>
              <a:latin typeface="Candara"/>
              <a:ea typeface="+mn-ea"/>
              <a:cs typeface="Arial" charset="0"/>
            </a:endParaRP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Bay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Tourist Development Council</a:t>
            </a:r>
            <a:endParaRPr kumimoji="0" lang="en-US" sz="1400" b="1" i="0" u="none" strike="noStrike" kern="1200" cap="none" spc="0" normalizeH="0" baseline="0" noProof="0" dirty="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87D7A59-36E2-48B9-B146-C1E59501F63F}" type="slidenum">
              <a:rPr kumimoji="0" lang="en-US" sz="1000" b="0" i="0" u="none" strike="noStrike" kern="1200" cap="none" spc="0" normalizeH="0" baseline="0" noProof="0" smtClean="0">
                <a:ln>
                  <a:noFill/>
                </a:ln>
                <a:solidFill>
                  <a:srgbClr val="073E8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073E87"/>
              </a:solidFill>
              <a:effectLst/>
              <a:uLnTx/>
              <a:uFillTx/>
              <a:latin typeface="Arial" charset="0"/>
              <a:ea typeface="+mn-ea"/>
              <a:cs typeface="Arial" charset="0"/>
            </a:endParaRPr>
          </a:p>
        </p:txBody>
      </p:sp>
      <p:sp>
        <p:nvSpPr>
          <p:cNvPr id="13" name="TextBox 3075"/>
          <p:cNvSpPr txBox="1">
            <a:spLocks noChangeArrowheads="1"/>
          </p:cNvSpPr>
          <p:nvPr/>
        </p:nvSpPr>
        <p:spPr bwMode="auto">
          <a:xfrm>
            <a:off x="4572001" y="301939"/>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C6E7FC"/>
                </a:solidFill>
                <a:effectLst/>
                <a:uLnTx/>
                <a:uFillTx/>
                <a:latin typeface="Calibri" pitchFamily="34" charset="0"/>
                <a:ea typeface="+mn-ea"/>
                <a:cs typeface="Arial" charset="0"/>
              </a:rPr>
              <a:t>Mexico Beach</a:t>
            </a:r>
          </a:p>
        </p:txBody>
      </p:sp>
      <p:sp>
        <p:nvSpPr>
          <p:cNvPr id="14"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accent5">
                    <a:lumMod val="60000"/>
                    <a:lumOff val="40000"/>
                  </a:schemeClr>
                </a:solidFill>
                <a:latin typeface="Calibri" pitchFamily="34" charset="0"/>
              </a:rPr>
              <a:t>Cash / Accrual Breakdown</a:t>
            </a:r>
          </a:p>
        </p:txBody>
      </p:sp>
      <p:sp>
        <p:nvSpPr>
          <p:cNvPr id="16" name="TextBox 1"/>
          <p:cNvSpPr txBox="1"/>
          <p:nvPr/>
        </p:nvSpPr>
        <p:spPr>
          <a:xfrm rot="16200000">
            <a:off x="-117667" y="3135749"/>
            <a:ext cx="1362075" cy="2667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73E87">
                    <a:lumMod val="50000"/>
                  </a:srgbClr>
                </a:solidFill>
                <a:effectLst/>
                <a:uLnTx/>
                <a:uFillTx/>
                <a:latin typeface="Candara"/>
                <a:ea typeface="+mn-ea"/>
                <a:cs typeface="+mn-cs"/>
              </a:rPr>
              <a:t>Attributed period</a:t>
            </a:r>
          </a:p>
        </p:txBody>
      </p:sp>
      <p:sp>
        <p:nvSpPr>
          <p:cNvPr id="17" name="Rectangle 16"/>
          <p:cNvSpPr/>
          <p:nvPr/>
        </p:nvSpPr>
        <p:spPr>
          <a:xfrm>
            <a:off x="1642868" y="4772097"/>
            <a:ext cx="6370601"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584D3">
                    <a:lumMod val="75000"/>
                  </a:srgbClr>
                </a:solidFill>
                <a:effectLst/>
                <a:uLnTx/>
                <a:uFillTx/>
                <a:latin typeface="Arial" charset="0"/>
                <a:ea typeface="+mn-ea"/>
                <a:cs typeface="Arial" charset="0"/>
              </a:rPr>
              <a:t>Note: This report delineates the attribution of collected revenue in a given reporting period.</a:t>
            </a:r>
          </a:p>
        </p:txBody>
      </p:sp>
      <p:graphicFrame>
        <p:nvGraphicFramePr>
          <p:cNvPr id="7" name="Object 6"/>
          <p:cNvGraphicFramePr>
            <a:graphicFrameLocks noChangeAspect="1"/>
          </p:cNvGraphicFramePr>
          <p:nvPr>
            <p:extLst>
              <p:ext uri="{D42A27DB-BD31-4B8C-83A1-F6EECF244321}">
                <p14:modId xmlns:p14="http://schemas.microsoft.com/office/powerpoint/2010/main" val="856826492"/>
              </p:ext>
            </p:extLst>
          </p:nvPr>
        </p:nvGraphicFramePr>
        <p:xfrm>
          <a:off x="696721" y="2228316"/>
          <a:ext cx="8165230" cy="2126362"/>
        </p:xfrm>
        <a:graphic>
          <a:graphicData uri="http://schemas.openxmlformats.org/presentationml/2006/ole">
            <mc:AlternateContent xmlns:mc="http://schemas.openxmlformats.org/markup-compatibility/2006">
              <mc:Choice xmlns:v="urn:schemas-microsoft-com:vml" Requires="v">
                <p:oleObj spid="_x0000_s4114" name="Worksheet" r:id="rId6" imgW="9982251" imgH="2600223" progId="Excel.Sheet.12">
                  <p:embed/>
                </p:oleObj>
              </mc:Choice>
              <mc:Fallback>
                <p:oleObj name="Worksheet" r:id="rId6" imgW="9982251" imgH="2600223" progId="Excel.Sheet.12">
                  <p:embed/>
                  <p:pic>
                    <p:nvPicPr>
                      <p:cNvPr id="0" name=""/>
                      <p:cNvPicPr/>
                      <p:nvPr/>
                    </p:nvPicPr>
                    <p:blipFill>
                      <a:blip r:embed="rId7"/>
                      <a:stretch>
                        <a:fillRect/>
                      </a:stretch>
                    </p:blipFill>
                    <p:spPr>
                      <a:xfrm>
                        <a:off x="696721" y="2228316"/>
                        <a:ext cx="8165230" cy="2126362"/>
                      </a:xfrm>
                      <a:prstGeom prst="rect">
                        <a:avLst/>
                      </a:prstGeom>
                    </p:spPr>
                  </p:pic>
                </p:oleObj>
              </mc:Fallback>
            </mc:AlternateContent>
          </a:graphicData>
        </a:graphic>
      </p:graphicFrame>
    </p:spTree>
    <p:extLst>
      <p:ext uri="{BB962C8B-B14F-4D97-AF65-F5344CB8AC3E}">
        <p14:creationId xmlns:p14="http://schemas.microsoft.com/office/powerpoint/2010/main" val="2240812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692150"/>
            <a:ext cx="8634413" cy="4912262"/>
          </a:xfrm>
          <a:prstGeom prst="rect">
            <a:avLst/>
          </a:prstGeom>
          <a:noFill/>
          <a:ln w="349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algn="ctr" fontAlgn="auto">
              <a:spcAft>
                <a:spcPts val="0"/>
              </a:spcAft>
              <a:defRPr/>
            </a:pPr>
            <a:endParaRPr lang="en-US" sz="4400" spc="300" dirty="0">
              <a:solidFill>
                <a:srgbClr val="C3CE81"/>
              </a:solidFill>
              <a:latin typeface="+mj-lt"/>
              <a:ea typeface="+mj-ea"/>
            </a:endParaRPr>
          </a:p>
        </p:txBody>
      </p:sp>
      <p:sp>
        <p:nvSpPr>
          <p:cNvPr id="3077" name="TextBox 3077"/>
          <p:cNvSpPr txBox="1">
            <a:spLocks noChangeArrowheads="1"/>
          </p:cNvSpPr>
          <p:nvPr/>
        </p:nvSpPr>
        <p:spPr bwMode="auto">
          <a:xfrm>
            <a:off x="2322115" y="239836"/>
            <a:ext cx="45918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Layout of TDC Zones</a:t>
            </a:r>
            <a:endParaRPr lang="en-US" sz="28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5691757"/>
            <a:ext cx="1876425" cy="63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6" y="5635209"/>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5727559"/>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Slide Number Placeholder 2"/>
          <p:cNvSpPr>
            <a:spLocks noGrp="1"/>
          </p:cNvSpPr>
          <p:nvPr>
            <p:ph type="sldNum" sz="quarter" idx="12"/>
          </p:nvPr>
        </p:nvSpPr>
        <p:spPr/>
        <p:txBody>
          <a:bodyPr/>
          <a:lstStyle/>
          <a:p>
            <a:fld id="{687D7A59-36E2-48B9-B146-C1E59501F63F}" type="slidenum">
              <a:rPr lang="en-US" smtClean="0"/>
              <a:pPr/>
              <a:t>15</a:t>
            </a:fld>
            <a:endParaRPr lang="en-US" dirty="0"/>
          </a:p>
        </p:txBody>
      </p:sp>
      <p:sp>
        <p:nvSpPr>
          <p:cNvPr id="5" name="TextBox 4"/>
          <p:cNvSpPr txBox="1"/>
          <p:nvPr/>
        </p:nvSpPr>
        <p:spPr>
          <a:xfrm>
            <a:off x="1361349" y="3445159"/>
            <a:ext cx="1863989" cy="1561005"/>
          </a:xfrm>
          <a:prstGeom prst="rect">
            <a:avLst/>
          </a:prstGeom>
          <a:solidFill>
            <a:schemeClr val="bg1"/>
          </a:solidFill>
          <a:ln w="19050">
            <a:solidFill>
              <a:schemeClr val="accent2"/>
            </a:solidFill>
          </a:ln>
        </p:spPr>
        <p:txBody>
          <a:bodyPr wrap="square" rtlCol="0">
            <a:spAutoFit/>
          </a:bodyPr>
          <a:lstStyle/>
          <a:p>
            <a:pPr marL="0" marR="0">
              <a:lnSpc>
                <a:spcPct val="107000"/>
              </a:lnSpc>
              <a:spcBef>
                <a:spcPts val="0"/>
              </a:spcBef>
              <a:spcAft>
                <a:spcPts val="800"/>
              </a:spcAft>
            </a:pPr>
            <a:r>
              <a:rPr lang="en-US" b="1" dirty="0">
                <a:solidFill>
                  <a:srgbClr val="66C296"/>
                </a:solidFill>
                <a:latin typeface="Calibri" panose="020F0502020204030204" pitchFamily="34" charset="0"/>
                <a:ea typeface="Calibri" panose="020F0502020204030204" pitchFamily="34" charset="0"/>
                <a:cs typeface="Times New Roman" panose="02020603050405020304" pitchFamily="18" charset="0"/>
              </a:rPr>
              <a:t>A  West End</a:t>
            </a: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FFD92F"/>
                </a:solidFill>
                <a:latin typeface="Calibri" panose="020F0502020204030204" pitchFamily="34" charset="0"/>
                <a:ea typeface="Calibri" panose="020F0502020204030204" pitchFamily="34" charset="0"/>
                <a:cs typeface="Times New Roman" panose="02020603050405020304" pitchFamily="18" charset="0"/>
              </a:rPr>
              <a:t>B  Pier Park</a:t>
            </a: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BBD854"/>
                </a:solidFill>
                <a:latin typeface="Calibri" panose="020F0502020204030204" pitchFamily="34" charset="0"/>
                <a:ea typeface="Calibri" panose="020F0502020204030204" pitchFamily="34" charset="0"/>
                <a:cs typeface="Times New Roman" panose="02020603050405020304" pitchFamily="18" charset="0"/>
              </a:rPr>
              <a:t>C  Open Sands</a:t>
            </a: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8DAACB"/>
                </a:solidFill>
                <a:latin typeface="Calibri" panose="020F0502020204030204" pitchFamily="34" charset="0"/>
                <a:ea typeface="Calibri" panose="020F0502020204030204" pitchFamily="34" charset="0"/>
                <a:cs typeface="Times New Roman" panose="02020603050405020304" pitchFamily="18" charset="0"/>
              </a:rPr>
              <a:t>D  Middle Beach</a:t>
            </a: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FC7362"/>
                </a:solidFill>
                <a:latin typeface="Calibri" panose="020F0502020204030204" pitchFamily="34" charset="0"/>
                <a:ea typeface="Calibri" panose="020F0502020204030204" pitchFamily="34" charset="0"/>
                <a:cs typeface="Times New Roman" panose="02020603050405020304" pitchFamily="18" charset="0"/>
              </a:rPr>
              <a:t>E  Grand Lagoon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682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3657600" y="159852"/>
            <a:ext cx="5307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Annual % of Gross Receipts by Zones</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a:r>
            <a:b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Three Year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Comparison</a:t>
            </a:r>
            <a:endParaRPr lang="en-US" sz="28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grpSp>
        <p:nvGrpSpPr>
          <p:cNvPr id="5" name="Group 4"/>
          <p:cNvGrpSpPr/>
          <p:nvPr/>
        </p:nvGrpSpPr>
        <p:grpSpPr>
          <a:xfrm>
            <a:off x="43304" y="1019625"/>
            <a:ext cx="9029700" cy="5783945"/>
            <a:chOff x="54767" y="1020710"/>
            <a:chExt cx="9029700" cy="5783945"/>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45588"/>
              <a:ext cx="1876425" cy="63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58288"/>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Rectangle 2"/>
            <p:cNvSpPr/>
            <p:nvPr/>
          </p:nvSpPr>
          <p:spPr>
            <a:xfrm>
              <a:off x="54767" y="1020710"/>
              <a:ext cx="9029700" cy="509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raight Connector 5"/>
            <p:cNvSpPr>
              <a:spLocks noChangeShapeType="1"/>
            </p:cNvSpPr>
            <p:nvPr/>
          </p:nvSpPr>
          <p:spPr bwMode="auto">
            <a:xfrm>
              <a:off x="328611" y="6117764"/>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grpSp>
      <p:sp>
        <p:nvSpPr>
          <p:cNvPr id="12" name="TextBox 11"/>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10" name="Slide Number Placeholder 9"/>
          <p:cNvSpPr>
            <a:spLocks noGrp="1"/>
          </p:cNvSpPr>
          <p:nvPr>
            <p:ph type="sldNum" sz="quarter" idx="12"/>
          </p:nvPr>
        </p:nvSpPr>
        <p:spPr/>
        <p:txBody>
          <a:bodyPr/>
          <a:lstStyle/>
          <a:p>
            <a:fld id="{687D7A59-36E2-48B9-B146-C1E59501F63F}" type="slidenum">
              <a:rPr lang="en-US" smtClean="0"/>
              <a:pPr/>
              <a:t>16</a:t>
            </a:fld>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710" y="3400421"/>
            <a:ext cx="28579" cy="57158"/>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00" y="1242072"/>
            <a:ext cx="8544219" cy="3564768"/>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274" y="1080227"/>
            <a:ext cx="1242887" cy="837314"/>
          </a:xfrm>
          <a:prstGeom prst="rect">
            <a:avLst/>
          </a:prstGeom>
        </p:spPr>
      </p:pic>
      <p:pic>
        <p:nvPicPr>
          <p:cNvPr id="13" name="Picture 1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679" y="5050650"/>
            <a:ext cx="6020640" cy="809738"/>
          </a:xfrm>
          <a:prstGeom prst="rect">
            <a:avLst/>
          </a:prstGeom>
        </p:spPr>
      </p:pic>
    </p:spTree>
    <p:extLst>
      <p:ext uri="{BB962C8B-B14F-4D97-AF65-F5344CB8AC3E}">
        <p14:creationId xmlns:p14="http://schemas.microsoft.com/office/powerpoint/2010/main" val="1681634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3581400" y="140600"/>
            <a:ext cx="533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Total Unit Count</a:t>
            </a:r>
            <a:b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Three Year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Comparison </a:t>
            </a:r>
            <a:endParaRPr lang="en-US" sz="28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grpSp>
        <p:nvGrpSpPr>
          <p:cNvPr id="5" name="Group 4"/>
          <p:cNvGrpSpPr/>
          <p:nvPr/>
        </p:nvGrpSpPr>
        <p:grpSpPr>
          <a:xfrm>
            <a:off x="258760" y="1094707"/>
            <a:ext cx="8758514" cy="5625396"/>
            <a:chOff x="54767" y="1020710"/>
            <a:chExt cx="9029700" cy="5783945"/>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45588"/>
              <a:ext cx="1876425" cy="63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58288"/>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Rectangle 2"/>
            <p:cNvSpPr/>
            <p:nvPr/>
          </p:nvSpPr>
          <p:spPr>
            <a:xfrm>
              <a:off x="54767" y="1020710"/>
              <a:ext cx="9029700" cy="509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raight Connector 5"/>
            <p:cNvSpPr>
              <a:spLocks noChangeShapeType="1"/>
            </p:cNvSpPr>
            <p:nvPr/>
          </p:nvSpPr>
          <p:spPr bwMode="auto">
            <a:xfrm>
              <a:off x="328611" y="6117764"/>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grpSp>
      <p:sp>
        <p:nvSpPr>
          <p:cNvPr id="11" name="TextBox 10"/>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16" name="Slide Number Placeholder 15"/>
          <p:cNvSpPr>
            <a:spLocks noGrp="1"/>
          </p:cNvSpPr>
          <p:nvPr>
            <p:ph type="sldNum" sz="quarter" idx="12"/>
          </p:nvPr>
        </p:nvSpPr>
        <p:spPr/>
        <p:txBody>
          <a:bodyPr/>
          <a:lstStyle/>
          <a:p>
            <a:fld id="{687D7A59-36E2-48B9-B146-C1E59501F63F}" type="slidenum">
              <a:rPr lang="en-US" smtClean="0"/>
              <a:pPr/>
              <a:t>17</a:t>
            </a:fld>
            <a:endParaRPr lang="en-US"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60" y="1199989"/>
            <a:ext cx="8534400" cy="3327845"/>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64" y="4804610"/>
            <a:ext cx="7563906" cy="809738"/>
          </a:xfrm>
          <a:prstGeom prst="rect">
            <a:avLst/>
          </a:prstGeom>
        </p:spPr>
      </p:pic>
    </p:spTree>
    <p:extLst>
      <p:ext uri="{BB962C8B-B14F-4D97-AF65-F5344CB8AC3E}">
        <p14:creationId xmlns:p14="http://schemas.microsoft.com/office/powerpoint/2010/main" val="346636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3623651" y="113221"/>
            <a:ext cx="53238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Gross Rental Receipts</a:t>
            </a:r>
            <a:b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Three Year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a:t>
            </a: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Comparison</a:t>
            </a:r>
            <a:endParaRPr lang="en-US" sz="28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grpSp>
        <p:nvGrpSpPr>
          <p:cNvPr id="5" name="Group 4"/>
          <p:cNvGrpSpPr/>
          <p:nvPr/>
        </p:nvGrpSpPr>
        <p:grpSpPr>
          <a:xfrm>
            <a:off x="34358" y="1074055"/>
            <a:ext cx="9029700" cy="5783945"/>
            <a:chOff x="54767" y="1020710"/>
            <a:chExt cx="9029700" cy="5783945"/>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45588"/>
              <a:ext cx="1876425" cy="63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58288"/>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Rectangle 2"/>
            <p:cNvSpPr/>
            <p:nvPr/>
          </p:nvSpPr>
          <p:spPr>
            <a:xfrm>
              <a:off x="54767" y="1020710"/>
              <a:ext cx="9029700" cy="509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raight Connector 5"/>
            <p:cNvSpPr>
              <a:spLocks noChangeShapeType="1"/>
            </p:cNvSpPr>
            <p:nvPr/>
          </p:nvSpPr>
          <p:spPr bwMode="auto">
            <a:xfrm>
              <a:off x="328611" y="6117764"/>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grpSp>
      <p:sp>
        <p:nvSpPr>
          <p:cNvPr id="10" name="TextBox 9"/>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8" name="Slide Number Placeholder 7"/>
          <p:cNvSpPr>
            <a:spLocks noGrp="1"/>
          </p:cNvSpPr>
          <p:nvPr>
            <p:ph type="sldNum" sz="quarter" idx="12"/>
          </p:nvPr>
        </p:nvSpPr>
        <p:spPr/>
        <p:txBody>
          <a:bodyPr/>
          <a:lstStyle/>
          <a:p>
            <a:fld id="{687D7A59-36E2-48B9-B146-C1E59501F63F}" type="slidenum">
              <a:rPr lang="en-US" smtClean="0"/>
              <a:pPr/>
              <a:t>18</a:t>
            </a:fld>
            <a:endParaRPr lang="en-US" dirty="0"/>
          </a:p>
        </p:txBody>
      </p:sp>
      <p:sp>
        <p:nvSpPr>
          <p:cNvPr id="12" name="TextBox 11"/>
          <p:cNvSpPr txBox="1"/>
          <p:nvPr/>
        </p:nvSpPr>
        <p:spPr>
          <a:xfrm>
            <a:off x="5334056" y="5883977"/>
            <a:ext cx="3613490" cy="261610"/>
          </a:xfrm>
          <a:prstGeom prst="rect">
            <a:avLst/>
          </a:prstGeom>
          <a:noFill/>
        </p:spPr>
        <p:txBody>
          <a:bodyPr wrap="none" rtlCol="0">
            <a:spAutoFit/>
          </a:bodyPr>
          <a:lstStyle/>
          <a:p>
            <a:r>
              <a:rPr lang="en-US" sz="1100" b="1" dirty="0" smtClean="0">
                <a:solidFill>
                  <a:schemeClr val="accent1">
                    <a:lumMod val="50000"/>
                  </a:schemeClr>
                </a:solidFill>
              </a:rPr>
              <a:t>*Rounded to nearest whole dollar per each element</a:t>
            </a:r>
            <a:endParaRPr lang="en-US" sz="1100" b="1" dirty="0">
              <a:solidFill>
                <a:schemeClr val="accent1">
                  <a:lumMod val="50000"/>
                </a:schemeClr>
              </a:solidFill>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397589"/>
            <a:ext cx="8409215" cy="3875723"/>
          </a:xfrm>
          <a:prstGeom prst="rect">
            <a:avLst/>
          </a:prstGeom>
        </p:spPr>
      </p:pic>
    </p:spTree>
    <p:extLst>
      <p:ext uri="{BB962C8B-B14F-4D97-AF65-F5344CB8AC3E}">
        <p14:creationId xmlns:p14="http://schemas.microsoft.com/office/powerpoint/2010/main" val="4022130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5993" y="1151649"/>
            <a:ext cx="4688378" cy="1085995"/>
          </a:xfrm>
          <a:prstGeom prst="rect">
            <a:avLst/>
          </a:prstGeom>
          <a:solidFill>
            <a:schemeClr val="bg1"/>
          </a:solidFill>
          <a:ln>
            <a:noFill/>
          </a:ln>
        </p:spPr>
        <p:txBody>
          <a:bodyPr wrap="square" rtlCol="0">
            <a:spAutoFit/>
          </a:bodyPr>
          <a:lstStyle/>
          <a:p>
            <a:endParaRPr lang="en-US" dirty="0"/>
          </a:p>
        </p:txBody>
      </p:sp>
      <p:sp>
        <p:nvSpPr>
          <p:cNvPr id="3077" name="TextBox 3077"/>
          <p:cNvSpPr txBox="1">
            <a:spLocks noChangeArrowheads="1"/>
          </p:cNvSpPr>
          <p:nvPr/>
        </p:nvSpPr>
        <p:spPr bwMode="auto">
          <a:xfrm>
            <a:off x="3733801" y="241300"/>
            <a:ext cx="5410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Unit Count by Property Type</a:t>
            </a:r>
            <a:r>
              <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
            </a:r>
            <a:br>
              <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Three Year </a:t>
            </a: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a:t>
            </a: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Comparison</a:t>
            </a:r>
            <a:endPar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76888"/>
            <a:ext cx="1876425" cy="60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88985"/>
            <a:ext cx="1243014" cy="61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306284"/>
            <a:ext cx="3533775" cy="498371"/>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83040" y="6031907"/>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10" name="TextBox 9"/>
          <p:cNvSpPr txBox="1"/>
          <p:nvPr/>
        </p:nvSpPr>
        <p:spPr>
          <a:xfrm>
            <a:off x="1905000" y="5783671"/>
            <a:ext cx="5526600" cy="246221"/>
          </a:xfrm>
          <a:prstGeom prst="rect">
            <a:avLst/>
          </a:prstGeom>
          <a:noFill/>
        </p:spPr>
        <p:txBody>
          <a:bodyPr wrap="square" rtlCol="0">
            <a:spAutoFit/>
          </a:bodyPr>
          <a:lstStyle/>
          <a:p>
            <a:r>
              <a:rPr lang="en-US" sz="1000" dirty="0">
                <a:latin typeface="Calibri" panose="020F0502020204030204" pitchFamily="34" charset="0"/>
                <a:ea typeface="Tahoma" panose="020B0604030504040204" pitchFamily="34" charset="0"/>
                <a:cs typeface="Tahoma" panose="020B0604030504040204" pitchFamily="34" charset="0"/>
              </a:rPr>
              <a:t>Miscellaneous Includes:   Campgrounds, Apartments, Duplex / Multi-family and Timeshare properties</a:t>
            </a:r>
            <a:r>
              <a:rPr lang="en-US" sz="10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pPr/>
              <a:t>19</a:t>
            </a:fld>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 y="1439005"/>
            <a:ext cx="8441316" cy="4070289"/>
          </a:xfrm>
          <a:prstGeom prst="rect">
            <a:avLst/>
          </a:prstGeom>
        </p:spPr>
      </p:pic>
    </p:spTree>
    <p:extLst>
      <p:ext uri="{BB962C8B-B14F-4D97-AF65-F5344CB8AC3E}">
        <p14:creationId xmlns:p14="http://schemas.microsoft.com/office/powerpoint/2010/main" val="2093327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0737" y="373063"/>
            <a:ext cx="5318126" cy="607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algn="ctr" fontAlgn="auto">
              <a:spcAft>
                <a:spcPts val="0"/>
              </a:spcAft>
              <a:defRPr/>
            </a:pPr>
            <a:endParaRPr lang="en-US" sz="4400" spc="300" dirty="0">
              <a:solidFill>
                <a:srgbClr val="C3CE81"/>
              </a:solidFill>
              <a:latin typeface="+mj-lt"/>
              <a:ea typeface="+mj-ea"/>
            </a:endParaRPr>
          </a:p>
        </p:txBody>
      </p:sp>
      <p:sp>
        <p:nvSpPr>
          <p:cNvPr id="3075" name="TextBox 3075"/>
          <p:cNvSpPr txBox="1">
            <a:spLocks noChangeArrowheads="1"/>
          </p:cNvSpPr>
          <p:nvPr/>
        </p:nvSpPr>
        <p:spPr bwMode="auto">
          <a:xfrm>
            <a:off x="381000" y="1219200"/>
            <a:ext cx="297973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chemeClr val="bg1"/>
                </a:solidFill>
                <a:latin typeface="Calibri" pitchFamily="34" charset="0"/>
              </a:rPr>
              <a:t>Clerk of Court &amp;</a:t>
            </a:r>
            <a:r>
              <a:rPr lang="en-US" sz="2400" b="1" dirty="0">
                <a:solidFill>
                  <a:schemeClr val="bg1"/>
                </a:solidFill>
                <a:latin typeface="Calibri" pitchFamily="34" charset="0"/>
              </a:rPr>
              <a:t/>
            </a:r>
            <a:br>
              <a:rPr lang="en-US" sz="2400" b="1" dirty="0">
                <a:solidFill>
                  <a:schemeClr val="bg1"/>
                </a:solidFill>
                <a:latin typeface="Calibri" pitchFamily="34" charset="0"/>
              </a:rPr>
            </a:br>
            <a:r>
              <a:rPr lang="en-US" sz="2400" b="1" dirty="0" smtClean="0">
                <a:solidFill>
                  <a:schemeClr val="bg1"/>
                </a:solidFill>
                <a:latin typeface="Calibri" pitchFamily="34" charset="0"/>
              </a:rPr>
              <a:t>Comptroller</a:t>
            </a:r>
            <a:br>
              <a:rPr lang="en-US" sz="2400" b="1" dirty="0" smtClean="0">
                <a:solidFill>
                  <a:schemeClr val="bg1"/>
                </a:solidFill>
                <a:latin typeface="Calibri" pitchFamily="34" charset="0"/>
              </a:rPr>
            </a:br>
            <a:r>
              <a:rPr lang="en-US" sz="2400" b="1" dirty="0" smtClean="0">
                <a:solidFill>
                  <a:schemeClr val="bg1"/>
                </a:solidFill>
                <a:latin typeface="Calibri" pitchFamily="34" charset="0"/>
              </a:rPr>
              <a:t/>
            </a:r>
            <a:br>
              <a:rPr lang="en-US" sz="2400" b="1" dirty="0" smtClean="0">
                <a:solidFill>
                  <a:schemeClr val="bg1"/>
                </a:solidFill>
                <a:latin typeface="Calibri" pitchFamily="34" charset="0"/>
              </a:rPr>
            </a:br>
            <a:r>
              <a:rPr lang="en-US" sz="2400" b="1" dirty="0" smtClean="0">
                <a:solidFill>
                  <a:schemeClr val="bg1"/>
                </a:solidFill>
                <a:latin typeface="Calibri" pitchFamily="34" charset="0"/>
              </a:rPr>
              <a:t>Report for Month</a:t>
            </a:r>
            <a:br>
              <a:rPr lang="en-US" sz="2400" b="1" dirty="0" smtClean="0">
                <a:solidFill>
                  <a:schemeClr val="bg1"/>
                </a:solidFill>
                <a:latin typeface="Calibri" pitchFamily="34" charset="0"/>
              </a:rPr>
            </a:br>
            <a:r>
              <a:rPr lang="en-US" sz="2400" b="1" dirty="0" smtClean="0">
                <a:solidFill>
                  <a:schemeClr val="bg1"/>
                </a:solidFill>
                <a:latin typeface="Calibri" pitchFamily="34" charset="0"/>
              </a:rPr>
              <a:t>Ending</a:t>
            </a:r>
            <a:br>
              <a:rPr lang="en-US" sz="2400" b="1" dirty="0" smtClean="0">
                <a:solidFill>
                  <a:schemeClr val="bg1"/>
                </a:solidFill>
                <a:latin typeface="Calibri" pitchFamily="34" charset="0"/>
              </a:rPr>
            </a:br>
            <a:r>
              <a:rPr lang="en-US" sz="2400" b="1" dirty="0">
                <a:solidFill>
                  <a:schemeClr val="bg1"/>
                </a:solidFill>
                <a:latin typeface="Calibri" pitchFamily="34" charset="0"/>
              </a:rPr>
              <a:t/>
            </a:r>
            <a:br>
              <a:rPr lang="en-US" sz="2400" b="1" dirty="0">
                <a:solidFill>
                  <a:schemeClr val="bg1"/>
                </a:solidFill>
                <a:latin typeface="Calibri" pitchFamily="34" charset="0"/>
              </a:rPr>
            </a:br>
            <a:r>
              <a:rPr lang="en-US" sz="2400" b="1" dirty="0" smtClean="0">
                <a:solidFill>
                  <a:schemeClr val="bg1"/>
                </a:solidFill>
                <a:latin typeface="Calibri" pitchFamily="34" charset="0"/>
              </a:rPr>
              <a:t>August </a:t>
            </a:r>
            <a:r>
              <a:rPr lang="en-US" sz="2400" b="1" dirty="0" smtClean="0">
                <a:solidFill>
                  <a:schemeClr val="bg1"/>
                </a:solidFill>
                <a:latin typeface="Calibri" pitchFamily="34" charset="0"/>
              </a:rPr>
              <a:t>31, 2019</a:t>
            </a:r>
          </a:p>
          <a:p>
            <a:pPr eaLnBrk="1" hangingPunct="1">
              <a:spcBef>
                <a:spcPct val="50000"/>
              </a:spcBef>
            </a:pPr>
            <a:endParaRPr lang="en-US" sz="2400" b="1" dirty="0" smtClean="0">
              <a:solidFill>
                <a:schemeClr val="accent2">
                  <a:lumMod val="40000"/>
                  <a:lumOff val="60000"/>
                </a:schemeClr>
              </a:solidFill>
              <a:latin typeface="Calibri" pitchFamily="34" charset="0"/>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6" y="5638800"/>
            <a:ext cx="354806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687D7A59-36E2-48B9-B146-C1E59501F63F}" type="slidenum">
              <a:rPr lang="en-US" smtClean="0"/>
              <a:pPr/>
              <a:t>2</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217" y="498620"/>
            <a:ext cx="2136457" cy="72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3511491" y="558361"/>
            <a:ext cx="4994183" cy="6011537"/>
          </a:xfrm>
          <a:prstGeom prst="rect">
            <a:avLst/>
          </a:prstGeom>
        </p:spPr>
      </p:pic>
    </p:spTree>
    <p:extLst>
      <p:ext uri="{BB962C8B-B14F-4D97-AF65-F5344CB8AC3E}">
        <p14:creationId xmlns:p14="http://schemas.microsoft.com/office/powerpoint/2010/main" val="2076131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05993" y="1151649"/>
            <a:ext cx="4688378" cy="1085995"/>
          </a:xfrm>
          <a:prstGeom prst="rect">
            <a:avLst/>
          </a:prstGeom>
          <a:solidFill>
            <a:schemeClr val="bg1"/>
          </a:solidFill>
          <a:ln>
            <a:noFill/>
          </a:ln>
        </p:spPr>
        <p:txBody>
          <a:bodyPr wrap="square" rtlCol="0">
            <a:spAutoFit/>
          </a:bodyPr>
          <a:lstStyle/>
          <a:p>
            <a:endParaRPr lang="en-US" dirty="0"/>
          </a:p>
        </p:txBody>
      </p:sp>
      <p:sp>
        <p:nvSpPr>
          <p:cNvPr id="3077" name="TextBox 3077"/>
          <p:cNvSpPr txBox="1">
            <a:spLocks noChangeArrowheads="1"/>
          </p:cNvSpPr>
          <p:nvPr/>
        </p:nvSpPr>
        <p:spPr bwMode="auto">
          <a:xfrm>
            <a:off x="3733800" y="241300"/>
            <a:ext cx="54863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Gross Receipts by Property Type</a:t>
            </a:r>
            <a:r>
              <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
            </a:r>
            <a:br>
              <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a:t>
            </a:r>
            <a:r>
              <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Three Year </a:t>
            </a: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C</a:t>
            </a: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omparison</a:t>
            </a:r>
            <a:endPar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76888"/>
            <a:ext cx="1876425" cy="60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88985"/>
            <a:ext cx="1243014" cy="61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306284"/>
            <a:ext cx="3533775" cy="498371"/>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83040" y="6031907"/>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8" name="TextBox 7"/>
          <p:cNvSpPr txBox="1"/>
          <p:nvPr/>
        </p:nvSpPr>
        <p:spPr>
          <a:xfrm>
            <a:off x="1909582" y="5596319"/>
            <a:ext cx="5526600" cy="246221"/>
          </a:xfrm>
          <a:prstGeom prst="rect">
            <a:avLst/>
          </a:prstGeom>
          <a:noFill/>
        </p:spPr>
        <p:txBody>
          <a:bodyPr wrap="square" rtlCol="0">
            <a:spAutoFit/>
          </a:bodyPr>
          <a:lstStyle/>
          <a:p>
            <a:r>
              <a:rPr lang="en-US" sz="1000" dirty="0">
                <a:latin typeface="Calibri" panose="020F0502020204030204" pitchFamily="34" charset="0"/>
                <a:ea typeface="Tahoma" panose="020B0604030504040204" pitchFamily="34" charset="0"/>
                <a:cs typeface="Tahoma" panose="020B0604030504040204" pitchFamily="34" charset="0"/>
              </a:rPr>
              <a:t>Miscellaneous Includes:   Campgrounds, Apartments, Duplex / Multi-family and Timeshare properties</a:t>
            </a:r>
            <a:r>
              <a:rPr lang="en-US" sz="10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pPr/>
              <a:t>20</a:t>
            </a:fld>
            <a:endParaRPr lang="en-US" dirty="0"/>
          </a:p>
        </p:txBody>
      </p:sp>
      <p:sp>
        <p:nvSpPr>
          <p:cNvPr id="11" name="TextBox 10"/>
          <p:cNvSpPr txBox="1"/>
          <p:nvPr/>
        </p:nvSpPr>
        <p:spPr>
          <a:xfrm>
            <a:off x="5351274" y="5808175"/>
            <a:ext cx="3613490" cy="261610"/>
          </a:xfrm>
          <a:prstGeom prst="rect">
            <a:avLst/>
          </a:prstGeom>
          <a:noFill/>
        </p:spPr>
        <p:txBody>
          <a:bodyPr wrap="none" rtlCol="0">
            <a:spAutoFit/>
          </a:bodyPr>
          <a:lstStyle/>
          <a:p>
            <a:r>
              <a:rPr lang="en-US" sz="1100" b="1" dirty="0" smtClean="0">
                <a:solidFill>
                  <a:schemeClr val="accent1">
                    <a:lumMod val="50000"/>
                  </a:schemeClr>
                </a:solidFill>
              </a:rPr>
              <a:t>*Rounded to nearest whole dollar per each element</a:t>
            </a:r>
            <a:endParaRPr lang="en-US" sz="1100" b="1" dirty="0">
              <a:solidFill>
                <a:schemeClr val="accent1">
                  <a:lumMod val="50000"/>
                </a:schemeClr>
              </a:solidFill>
            </a:endParaRPr>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321707"/>
            <a:ext cx="8329614" cy="4157999"/>
          </a:xfrm>
          <a:prstGeom prst="rect">
            <a:avLst/>
          </a:prstGeom>
        </p:spPr>
      </p:pic>
    </p:spTree>
    <p:extLst>
      <p:ext uri="{BB962C8B-B14F-4D97-AF65-F5344CB8AC3E}">
        <p14:creationId xmlns:p14="http://schemas.microsoft.com/office/powerpoint/2010/main" val="2132951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76888"/>
            <a:ext cx="1876425" cy="60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88985"/>
            <a:ext cx="1243014" cy="61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306284"/>
            <a:ext cx="3533775" cy="498371"/>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3077"/>
          <p:cNvSpPr txBox="1">
            <a:spLocks noChangeArrowheads="1"/>
          </p:cNvSpPr>
          <p:nvPr/>
        </p:nvSpPr>
        <p:spPr bwMode="auto">
          <a:xfrm>
            <a:off x="3886200" y="265360"/>
            <a:ext cx="506405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Seasonal Gross Receipts</a:t>
            </a:r>
            <a:b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Three Year Comparison</a:t>
            </a:r>
            <a:endPar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sp>
        <p:nvSpPr>
          <p:cNvPr id="6" name="Straight Connector 5"/>
          <p:cNvSpPr>
            <a:spLocks noChangeShapeType="1"/>
          </p:cNvSpPr>
          <p:nvPr/>
        </p:nvSpPr>
        <p:spPr bwMode="auto">
          <a:xfrm>
            <a:off x="383040" y="6031907"/>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11" name="TextBox 10"/>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pPr/>
              <a:t>21</a:t>
            </a:fld>
            <a:endParaRPr lang="en-US"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244" y="1595683"/>
            <a:ext cx="4933604" cy="253656"/>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072" y="2006416"/>
            <a:ext cx="7263934" cy="3757207"/>
          </a:xfrm>
          <a:prstGeom prst="rect">
            <a:avLst/>
          </a:prstGeom>
        </p:spPr>
      </p:pic>
    </p:spTree>
    <p:extLst>
      <p:ext uri="{BB962C8B-B14F-4D97-AF65-F5344CB8AC3E}">
        <p14:creationId xmlns:p14="http://schemas.microsoft.com/office/powerpoint/2010/main" val="2319148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176888"/>
            <a:ext cx="1876425" cy="60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188985"/>
            <a:ext cx="1243014" cy="61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306284"/>
            <a:ext cx="3533775" cy="498371"/>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83040" y="6031907"/>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12" name="TextBox 11"/>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10" name="TextBox 3077"/>
          <p:cNvSpPr txBox="1">
            <a:spLocks noChangeArrowheads="1"/>
          </p:cNvSpPr>
          <p:nvPr/>
        </p:nvSpPr>
        <p:spPr bwMode="auto">
          <a:xfrm>
            <a:off x="4613342" y="265360"/>
            <a:ext cx="433691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Year to Date Monthly Gross</a:t>
            </a:r>
            <a:b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6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Receipts Comparison</a:t>
            </a:r>
            <a:endParaRPr lang="en-US" sz="26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sp>
        <p:nvSpPr>
          <p:cNvPr id="3077" name="TextBox 3077"/>
          <p:cNvSpPr txBox="1">
            <a:spLocks noChangeArrowheads="1"/>
          </p:cNvSpPr>
          <p:nvPr/>
        </p:nvSpPr>
        <p:spPr bwMode="auto">
          <a:xfrm>
            <a:off x="304730" y="879064"/>
            <a:ext cx="3411641"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b="1" i="1" dirty="0" smtClean="0">
                <a:solidFill>
                  <a:schemeClr val="accent1">
                    <a:lumMod val="75000"/>
                  </a:schemeClr>
                </a:solidFill>
                <a:latin typeface="Calibri" panose="020F0502020204030204" pitchFamily="34" charset="0"/>
              </a:rPr>
              <a:t>Fiscal </a:t>
            </a:r>
            <a:r>
              <a:rPr lang="en-US" sz="1600" b="1" i="1" dirty="0">
                <a:solidFill>
                  <a:schemeClr val="accent1">
                    <a:lumMod val="75000"/>
                  </a:schemeClr>
                </a:solidFill>
                <a:latin typeface="Calibri" panose="020F0502020204030204" pitchFamily="34" charset="0"/>
              </a:rPr>
              <a:t>Year Ending </a:t>
            </a:r>
            <a:r>
              <a:rPr lang="en-US" sz="1600" b="1" i="1" dirty="0" smtClean="0">
                <a:solidFill>
                  <a:schemeClr val="accent1">
                    <a:lumMod val="75000"/>
                  </a:schemeClr>
                </a:solidFill>
                <a:latin typeface="Calibri" panose="020F0502020204030204" pitchFamily="34" charset="0"/>
              </a:rPr>
              <a:t>September 30, 2019</a:t>
            </a:r>
            <a:endParaRPr lang="en-US" sz="1600" i="1" dirty="0">
              <a:solidFill>
                <a:schemeClr val="accent1">
                  <a:lumMod val="75000"/>
                </a:schemeClr>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687D7A59-36E2-48B9-B146-C1E59501F63F}" type="slidenum">
              <a:rPr lang="en-US" smtClean="0"/>
              <a:pPr/>
              <a:t>22</a:t>
            </a:fld>
            <a:endParaRPr lang="en-US" dirty="0"/>
          </a:p>
        </p:txBody>
      </p:sp>
      <p:sp>
        <p:nvSpPr>
          <p:cNvPr id="13" name="TextBox 12"/>
          <p:cNvSpPr txBox="1"/>
          <p:nvPr/>
        </p:nvSpPr>
        <p:spPr>
          <a:xfrm>
            <a:off x="5336768" y="5786319"/>
            <a:ext cx="3613490" cy="261610"/>
          </a:xfrm>
          <a:prstGeom prst="rect">
            <a:avLst/>
          </a:prstGeom>
          <a:noFill/>
        </p:spPr>
        <p:txBody>
          <a:bodyPr wrap="none" rtlCol="0">
            <a:spAutoFit/>
          </a:bodyPr>
          <a:lstStyle/>
          <a:p>
            <a:r>
              <a:rPr lang="en-US" sz="1100" b="1" dirty="0" smtClean="0">
                <a:solidFill>
                  <a:schemeClr val="accent1">
                    <a:lumMod val="50000"/>
                  </a:schemeClr>
                </a:solidFill>
              </a:rPr>
              <a:t>*Rounded to nearest whole dollar per each element</a:t>
            </a:r>
            <a:endParaRPr lang="en-US" sz="1100" b="1" dirty="0">
              <a:solidFill>
                <a:schemeClr val="accent1">
                  <a:lumMod val="50000"/>
                </a:schemeClr>
              </a:solidFill>
            </a:endParaRP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30" y="1141103"/>
            <a:ext cx="8645528" cy="3962972"/>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368" y="1216065"/>
            <a:ext cx="790685" cy="600159"/>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5259623"/>
            <a:ext cx="8484053" cy="498636"/>
          </a:xfrm>
          <a:prstGeom prst="rect">
            <a:avLst/>
          </a:prstGeom>
          <a:ln w="19050">
            <a:solidFill>
              <a:schemeClr val="accent2">
                <a:lumMod val="50000"/>
              </a:schemeClr>
            </a:solidFill>
          </a:ln>
        </p:spPr>
      </p:pic>
    </p:spTree>
    <p:extLst>
      <p:ext uri="{BB962C8B-B14F-4D97-AF65-F5344CB8AC3E}">
        <p14:creationId xmlns:p14="http://schemas.microsoft.com/office/powerpoint/2010/main" val="3351522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algn="ctr" fontAlgn="auto">
              <a:spcAft>
                <a:spcPts val="0"/>
              </a:spcAft>
              <a:defRPr/>
            </a:pPr>
            <a:endParaRPr lang="en-US" sz="4400" spc="300" dirty="0">
              <a:solidFill>
                <a:srgbClr val="C3CE81"/>
              </a:solidFill>
              <a:latin typeface="+mj-lt"/>
              <a:ea typeface="+mj-ea"/>
            </a:endParaRPr>
          </a:p>
        </p:txBody>
      </p:sp>
      <p:sp>
        <p:nvSpPr>
          <p:cNvPr id="6" name="Straight Connector 5"/>
          <p:cNvSpPr>
            <a:spLocks noChangeShapeType="1"/>
          </p:cNvSpPr>
          <p:nvPr/>
        </p:nvSpPr>
        <p:spPr bwMode="auto">
          <a:xfrm>
            <a:off x="377031" y="5562600"/>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3077" name="TextBox 3077"/>
          <p:cNvSpPr txBox="1">
            <a:spLocks noChangeArrowheads="1"/>
          </p:cNvSpPr>
          <p:nvPr/>
        </p:nvSpPr>
        <p:spPr bwMode="auto">
          <a:xfrm>
            <a:off x="2229246" y="838200"/>
            <a:ext cx="4777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MONTHLY TDT DATA DETAIL</a:t>
            </a: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943" y="5818957"/>
            <a:ext cx="2397920" cy="8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406" y="5618954"/>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9405" y="6226684"/>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TextBox 3077"/>
          <p:cNvSpPr txBox="1">
            <a:spLocks noChangeArrowheads="1"/>
          </p:cNvSpPr>
          <p:nvPr/>
        </p:nvSpPr>
        <p:spPr bwMode="auto">
          <a:xfrm>
            <a:off x="1782763" y="2971800"/>
            <a:ext cx="5562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Tourist Tax Data and Statistics Report for Panama City Beach Area for month ending:</a:t>
            </a:r>
            <a:b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b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August </a:t>
            </a:r>
            <a:r>
              <a:rPr lang="en-US" sz="2800" b="1" dirty="0" smtClean="0">
                <a:solidFill>
                  <a:schemeClr val="tx2">
                    <a:lumMod val="60000"/>
                    <a:lumOff val="40000"/>
                  </a:schemeClr>
                </a:solidFill>
                <a:effectLst>
                  <a:outerShdw blurRad="38100" dist="38100" dir="2700000" algn="tl">
                    <a:srgbClr val="000000">
                      <a:alpha val="43137"/>
                    </a:srgbClr>
                  </a:outerShdw>
                </a:effectLst>
                <a:latin typeface="Calibri" pitchFamily="34" charset="0"/>
              </a:rPr>
              <a:t>31, 2019</a:t>
            </a:r>
          </a:p>
        </p:txBody>
      </p:sp>
      <p:sp>
        <p:nvSpPr>
          <p:cNvPr id="3" name="Slide Number Placeholder 2"/>
          <p:cNvSpPr>
            <a:spLocks noGrp="1"/>
          </p:cNvSpPr>
          <p:nvPr>
            <p:ph type="sldNum" sz="quarter" idx="12"/>
          </p:nvPr>
        </p:nvSpPr>
        <p:spPr/>
        <p:txBody>
          <a:bodyPr/>
          <a:lstStyle/>
          <a:p>
            <a:fld id="{687D7A59-36E2-48B9-B146-C1E59501F63F}" type="slidenum">
              <a:rPr lang="en-US" smtClean="0"/>
              <a:pPr/>
              <a:t>23</a:t>
            </a:fld>
            <a:endParaRPr lang="en-US" dirty="0"/>
          </a:p>
        </p:txBody>
      </p:sp>
    </p:spTree>
    <p:extLst>
      <p:ext uri="{BB962C8B-B14F-4D97-AF65-F5344CB8AC3E}">
        <p14:creationId xmlns:p14="http://schemas.microsoft.com/office/powerpoint/2010/main" val="4022943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3276600" y="473604"/>
            <a:ext cx="56797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Reporting Units grouped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by</a:t>
            </a:r>
            <a:b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Condominium / Townhome</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property type</a:t>
            </a: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
            </a:r>
            <a:b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for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month ending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31,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2019</a:t>
            </a:r>
            <a:endPar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281435"/>
            <a:ext cx="1876425" cy="50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396046"/>
            <a:ext cx="1243014" cy="40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28611" y="6117764"/>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25364" y="4447902"/>
            <a:ext cx="8888506" cy="1472329"/>
          </a:xfrm>
          <a:prstGeom prst="rect">
            <a:avLst/>
          </a:prstGeom>
        </p:spPr>
      </p:pic>
      <p:sp>
        <p:nvSpPr>
          <p:cNvPr id="10" name="TextBox 9"/>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pPr/>
              <a:t>24</a:t>
            </a:fld>
            <a:endParaRPr lang="en-US" dirty="0"/>
          </a:p>
        </p:txBody>
      </p:sp>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04" y="2966973"/>
            <a:ext cx="8354591" cy="924054"/>
          </a:xfrm>
          <a:prstGeom prst="rect">
            <a:avLst/>
          </a:prstGeom>
          <a:ln w="22225">
            <a:solidFill>
              <a:schemeClr val="accent2">
                <a:lumMod val="50000"/>
              </a:schemeClr>
            </a:solidFill>
          </a:ln>
        </p:spPr>
      </p:pic>
    </p:spTree>
    <p:extLst>
      <p:ext uri="{BB962C8B-B14F-4D97-AF65-F5344CB8AC3E}">
        <p14:creationId xmlns:p14="http://schemas.microsoft.com/office/powerpoint/2010/main" val="3393577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3276600" y="452240"/>
            <a:ext cx="571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Reporting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Gross Receipts grouped by</a:t>
            </a:r>
            <a:b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Condominium / Townhome</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property type</a:t>
            </a: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
            </a:r>
            <a:b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for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month ending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31, </a:t>
            </a:r>
            <a:r>
              <a:rPr lang="en-US" sz="24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2019</a:t>
            </a:r>
            <a:endParaRPr lang="en-US" sz="24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281435"/>
            <a:ext cx="1876425" cy="50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396046"/>
            <a:ext cx="1243014" cy="40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28611" y="6117764"/>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57861" y="4495800"/>
            <a:ext cx="8888506" cy="1472329"/>
          </a:xfrm>
          <a:prstGeom prst="rect">
            <a:avLst/>
          </a:prstGeom>
        </p:spPr>
      </p:pic>
      <p:sp>
        <p:nvSpPr>
          <p:cNvPr id="9" name="TextBox 8"/>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pPr/>
              <a:t>25</a:t>
            </a:fld>
            <a:endParaRPr lang="en-US" dirty="0"/>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84" y="3000315"/>
            <a:ext cx="7754432" cy="857370"/>
          </a:xfrm>
          <a:prstGeom prst="rect">
            <a:avLst/>
          </a:prstGeom>
          <a:ln w="22225">
            <a:solidFill>
              <a:schemeClr val="accent2">
                <a:lumMod val="50000"/>
              </a:schemeClr>
            </a:solidFill>
          </a:ln>
        </p:spPr>
      </p:pic>
    </p:spTree>
    <p:extLst>
      <p:ext uri="{BB962C8B-B14F-4D97-AF65-F5344CB8AC3E}">
        <p14:creationId xmlns:p14="http://schemas.microsoft.com/office/powerpoint/2010/main" val="1775780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077"/>
          <p:cNvSpPr txBox="1">
            <a:spLocks noChangeArrowheads="1"/>
          </p:cNvSpPr>
          <p:nvPr/>
        </p:nvSpPr>
        <p:spPr bwMode="auto">
          <a:xfrm>
            <a:off x="1905000" y="381000"/>
            <a:ext cx="7239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3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Reporting Units </a:t>
            </a:r>
            <a: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and Gross Receipts for</a:t>
            </a:r>
            <a:b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Hotel/Motel, Single Family and Miscellaneous</a:t>
            </a:r>
            <a:b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br>
            <a: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 property types for month ending </a:t>
            </a:r>
            <a: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August 31, </a:t>
            </a:r>
            <a:r>
              <a:rPr lang="en-US" sz="2300" b="1" dirty="0" smtClean="0">
                <a:solidFill>
                  <a:schemeClr val="accent1">
                    <a:lumMod val="20000"/>
                    <a:lumOff val="80000"/>
                  </a:schemeClr>
                </a:solidFill>
                <a:effectLst>
                  <a:outerShdw blurRad="38100" dist="38100" dir="2700000" algn="tl">
                    <a:srgbClr val="000000">
                      <a:alpha val="43137"/>
                    </a:srgbClr>
                  </a:outerShdw>
                </a:effectLst>
                <a:latin typeface="Calibri" pitchFamily="34" charset="0"/>
              </a:rPr>
              <a:t>2019</a:t>
            </a:r>
            <a:endParaRPr lang="en-US" sz="2300" b="1" dirty="0">
              <a:solidFill>
                <a:schemeClr val="accent1">
                  <a:lumMod val="20000"/>
                  <a:lumOff val="80000"/>
                </a:schemeClr>
              </a:solidFill>
              <a:effectLst>
                <a:outerShdw blurRad="38100" dist="38100" dir="2700000" algn="tl">
                  <a:srgbClr val="000000">
                    <a:alpha val="43137"/>
                  </a:srgbClr>
                </a:outerShdw>
              </a:effectLst>
              <a:latin typeface="Calibri" pitchFamily="34" charset="0"/>
            </a:endParaRPr>
          </a:p>
        </p:txBody>
      </p:sp>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281435"/>
            <a:ext cx="1876425" cy="50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1" y="6396046"/>
            <a:ext cx="1243014" cy="40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1625" y="6281435"/>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Straight Connector 5"/>
          <p:cNvSpPr>
            <a:spLocks noChangeShapeType="1"/>
          </p:cNvSpPr>
          <p:nvPr/>
        </p:nvSpPr>
        <p:spPr bwMode="auto">
          <a:xfrm>
            <a:off x="328611" y="6099103"/>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sp>
        <p:nvSpPr>
          <p:cNvPr id="8" name="TextBox 7"/>
          <p:cNvSpPr txBox="1"/>
          <p:nvPr/>
        </p:nvSpPr>
        <p:spPr>
          <a:xfrm>
            <a:off x="381000" y="267574"/>
            <a:ext cx="2438400" cy="369332"/>
          </a:xfrm>
          <a:prstGeom prst="rect">
            <a:avLst/>
          </a:prstGeom>
          <a:noFill/>
          <a:ln>
            <a:noFill/>
          </a:ln>
        </p:spPr>
        <p:txBody>
          <a:bodyPr wrap="square" rtlCol="0">
            <a:spAutoFit/>
          </a:bodyPr>
          <a:lstStyle/>
          <a:p>
            <a:r>
              <a:rPr lang="en-US" b="1" i="1" dirty="0" smtClean="0">
                <a:solidFill>
                  <a:schemeClr val="accent1">
                    <a:lumMod val="20000"/>
                    <a:lumOff val="80000"/>
                  </a:schemeClr>
                </a:solidFill>
                <a:latin typeface="Sitka Text" panose="02000505000000020004" pitchFamily="2" charset="0"/>
              </a:rPr>
              <a:t>Panama City Beach</a:t>
            </a:r>
            <a:endParaRPr lang="en-US" b="1" i="1" dirty="0">
              <a:solidFill>
                <a:schemeClr val="accent1">
                  <a:lumMod val="20000"/>
                  <a:lumOff val="80000"/>
                </a:schemeClr>
              </a:solidFill>
              <a:latin typeface="Sitka Text" panose="02000505000000020004" pitchFamily="2" charset="0"/>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pPr/>
              <a:t>26</a:t>
            </a:fld>
            <a:endParaRPr lang="en-US"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012" y="2492131"/>
            <a:ext cx="4409210" cy="3310030"/>
          </a:xfrm>
          <a:prstGeom prst="rect">
            <a:avLst/>
          </a:prstGeom>
        </p:spPr>
      </p:pic>
    </p:spTree>
    <p:extLst>
      <p:ext uri="{BB962C8B-B14F-4D97-AF65-F5344CB8AC3E}">
        <p14:creationId xmlns:p14="http://schemas.microsoft.com/office/powerpoint/2010/main" val="2100801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effectLst>
                  <a:outerShdw blurRad="38100" dist="38100" dir="2700000" algn="tl">
                    <a:srgbClr val="000000">
                      <a:alpha val="43137"/>
                    </a:srgbClr>
                  </a:outerShdw>
                </a:effectLst>
              </a:rPr>
              <a:t>Supporting Data and Service Contributors</a:t>
            </a:r>
            <a:endParaRPr lang="en-US" sz="3200" dirty="0">
              <a:effectLst>
                <a:outerShdw blurRad="38100" dist="38100" dir="2700000" algn="tl">
                  <a:srgbClr val="000000">
                    <a:alpha val="43137"/>
                  </a:srgbClr>
                </a:outerShdw>
              </a:effectLst>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5929310"/>
            <a:ext cx="153733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5881685"/>
            <a:ext cx="158115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traight Connector 6"/>
          <p:cNvSpPr>
            <a:spLocks noChangeShapeType="1"/>
          </p:cNvSpPr>
          <p:nvPr/>
        </p:nvSpPr>
        <p:spPr bwMode="auto">
          <a:xfrm>
            <a:off x="377031" y="5562600"/>
            <a:ext cx="8482013"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fontAlgn="auto">
              <a:spcBef>
                <a:spcPts val="0"/>
              </a:spcBef>
              <a:spcAft>
                <a:spcPts val="0"/>
              </a:spcAft>
              <a:defRPr/>
            </a:pPr>
            <a:endParaRPr lang="en-US" kern="0" dirty="0"/>
          </a:p>
        </p:txBody>
      </p:sp>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87" y="2683113"/>
            <a:ext cx="4241004" cy="6805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5349" y="4114800"/>
            <a:ext cx="1094281"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4700" y="4274343"/>
            <a:ext cx="58674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2"/>
          <p:cNvSpPr txBox="1">
            <a:spLocks/>
          </p:cNvSpPr>
          <p:nvPr/>
        </p:nvSpPr>
        <p:spPr>
          <a:xfrm>
            <a:off x="1528763" y="3515481"/>
            <a:ext cx="2181225" cy="371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smtClean="0">
                <a:solidFill>
                  <a:schemeClr val="bg2">
                    <a:lumMod val="50000"/>
                  </a:schemeClr>
                </a:solidFill>
                <a:effectLst>
                  <a:outerShdw blurRad="38100" dist="38100" dir="2700000" algn="tl">
                    <a:srgbClr val="000000">
                      <a:alpha val="43137"/>
                    </a:srgbClr>
                  </a:outerShdw>
                </a:effectLst>
              </a:rPr>
              <a:t>Robert Snaidman</a:t>
            </a:r>
            <a:endParaRPr lang="en-US" sz="1600" dirty="0">
              <a:solidFill>
                <a:schemeClr val="bg2">
                  <a:lumMod val="50000"/>
                </a:schemeClr>
              </a:solidFill>
              <a:effectLst>
                <a:outerShdw blurRad="38100" dist="38100" dir="2700000" algn="tl">
                  <a:srgbClr val="000000">
                    <a:alpha val="43137"/>
                  </a:srgbClr>
                </a:outerShdw>
              </a:effectLst>
            </a:endParaRPr>
          </a:p>
        </p:txBody>
      </p:sp>
      <p:sp>
        <p:nvSpPr>
          <p:cNvPr id="12" name="Title 2"/>
          <p:cNvSpPr txBox="1">
            <a:spLocks/>
          </p:cNvSpPr>
          <p:nvPr/>
        </p:nvSpPr>
        <p:spPr>
          <a:xfrm>
            <a:off x="3259629" y="4952999"/>
            <a:ext cx="3217371" cy="371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bg2">
                    <a:lumMod val="50000"/>
                  </a:schemeClr>
                </a:solidFill>
                <a:effectLst>
                  <a:outerShdw blurRad="38100" dist="38100" dir="2700000" algn="tl">
                    <a:srgbClr val="000000">
                      <a:alpha val="43137"/>
                    </a:srgbClr>
                  </a:outerShdw>
                </a:effectLst>
              </a:rPr>
              <a:t>Jennifer  Morgan / Chris Mathers </a:t>
            </a:r>
            <a:endParaRPr lang="en-US" sz="1600" dirty="0">
              <a:solidFill>
                <a:schemeClr val="bg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7591" y="2617784"/>
            <a:ext cx="2401887" cy="811213"/>
          </a:xfrm>
          <a:prstGeom prst="rect">
            <a:avLst/>
          </a:prstGeom>
          <a:noFill/>
          <a:ln w="9525">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2"/>
          <p:cNvSpPr txBox="1">
            <a:spLocks/>
          </p:cNvSpPr>
          <p:nvPr/>
        </p:nvSpPr>
        <p:spPr>
          <a:xfrm>
            <a:off x="6237923" y="3510397"/>
            <a:ext cx="2181225" cy="371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smtClean="0">
                <a:solidFill>
                  <a:schemeClr val="bg2">
                    <a:lumMod val="50000"/>
                  </a:schemeClr>
                </a:solidFill>
                <a:effectLst>
                  <a:outerShdw blurRad="38100" dist="38100" dir="2700000" algn="tl">
                    <a:srgbClr val="000000">
                      <a:alpha val="43137"/>
                    </a:srgbClr>
                  </a:outerShdw>
                </a:effectLst>
              </a:rPr>
              <a:t>Support Staff</a:t>
            </a:r>
            <a:endParaRPr lang="en-US" sz="1600" dirty="0">
              <a:solidFill>
                <a:schemeClr val="bg2">
                  <a:lumMod val="50000"/>
                </a:schemeClr>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10" y="5791190"/>
            <a:ext cx="1537190" cy="659905"/>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3306" y="5822158"/>
            <a:ext cx="1385738" cy="6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1"/>
          <a:stretch>
            <a:fillRect/>
          </a:stretch>
        </p:blipFill>
        <p:spPr>
          <a:xfrm>
            <a:off x="3553124" y="5694910"/>
            <a:ext cx="2037751" cy="691600"/>
          </a:xfrm>
          <a:prstGeom prst="rect">
            <a:avLst/>
          </a:prstGeom>
        </p:spPr>
      </p:pic>
      <p:sp>
        <p:nvSpPr>
          <p:cNvPr id="6" name="Slide Number Placeholder 5"/>
          <p:cNvSpPr>
            <a:spLocks noGrp="1"/>
          </p:cNvSpPr>
          <p:nvPr>
            <p:ph type="sldNum" sz="quarter" idx="12"/>
          </p:nvPr>
        </p:nvSpPr>
        <p:spPr/>
        <p:txBody>
          <a:bodyPr/>
          <a:lstStyle/>
          <a:p>
            <a:fld id="{687D7A59-36E2-48B9-B146-C1E59501F63F}" type="slidenum">
              <a:rPr lang="en-US" smtClean="0"/>
              <a:pPr/>
              <a:t>27</a:t>
            </a:fld>
            <a:endParaRPr lang="en-US" dirty="0"/>
          </a:p>
        </p:txBody>
      </p:sp>
    </p:spTree>
    <p:extLst>
      <p:ext uri="{BB962C8B-B14F-4D97-AF65-F5344CB8AC3E}">
        <p14:creationId xmlns:p14="http://schemas.microsoft.com/office/powerpoint/2010/main" val="131373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60085" y="187676"/>
            <a:ext cx="49895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a:t>
            </a:r>
            <a:r>
              <a:rPr lang="en-US" sz="3200" b="1" dirty="0" smtClean="0">
                <a:solidFill>
                  <a:schemeClr val="bg1"/>
                </a:solidFill>
                <a:latin typeface="Calibri" pitchFamily="34" charset="0"/>
              </a:rPr>
              <a:t>Collection 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201566"/>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3</a:t>
            </a:fld>
            <a:endParaRPr lang="en-US" dirty="0"/>
          </a:p>
        </p:txBody>
      </p:sp>
      <p:sp>
        <p:nvSpPr>
          <p:cNvPr id="9" name="TextBox 3077"/>
          <p:cNvSpPr txBox="1">
            <a:spLocks noChangeArrowheads="1"/>
          </p:cNvSpPr>
          <p:nvPr/>
        </p:nvSpPr>
        <p:spPr bwMode="auto">
          <a:xfrm>
            <a:off x="2694040" y="1563956"/>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For the month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5020547" y="187676"/>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Panama City Beach</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125" y="2472507"/>
            <a:ext cx="6963747" cy="3019846"/>
          </a:xfrm>
          <a:prstGeom prst="rect">
            <a:avLst/>
          </a:prstGeom>
        </p:spPr>
      </p:pic>
    </p:spTree>
    <p:extLst>
      <p:ext uri="{BB962C8B-B14F-4D97-AF65-F5344CB8AC3E}">
        <p14:creationId xmlns:p14="http://schemas.microsoft.com/office/powerpoint/2010/main" val="2979932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156047" y="160214"/>
            <a:ext cx="4681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Collection </a:t>
            </a:r>
            <a:r>
              <a:rPr lang="en-US" sz="3200" b="1" dirty="0" smtClean="0">
                <a:solidFill>
                  <a:schemeClr val="bg1"/>
                </a:solidFill>
                <a:latin typeface="Calibri" pitchFamily="34" charset="0"/>
              </a:rPr>
              <a:t>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201566"/>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4</a:t>
            </a:fld>
            <a:endParaRPr lang="en-US" dirty="0"/>
          </a:p>
        </p:txBody>
      </p:sp>
      <p:sp>
        <p:nvSpPr>
          <p:cNvPr id="9" name="TextBox 3077"/>
          <p:cNvSpPr txBox="1">
            <a:spLocks noChangeArrowheads="1"/>
          </p:cNvSpPr>
          <p:nvPr/>
        </p:nvSpPr>
        <p:spPr bwMode="auto">
          <a:xfrm>
            <a:off x="2694040" y="1563956"/>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Eleven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months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4838007" y="187356"/>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Panama City Beach</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784" y="2394953"/>
            <a:ext cx="6306430" cy="3029373"/>
          </a:xfrm>
          <a:prstGeom prst="rect">
            <a:avLst/>
          </a:prstGeom>
        </p:spPr>
      </p:pic>
    </p:spTree>
    <p:extLst>
      <p:ext uri="{BB962C8B-B14F-4D97-AF65-F5344CB8AC3E}">
        <p14:creationId xmlns:p14="http://schemas.microsoft.com/office/powerpoint/2010/main" val="2523692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algn="ctr" fontAlgn="auto">
              <a:spcAft>
                <a:spcPts val="0"/>
              </a:spcAft>
              <a:defRPr/>
            </a:pPr>
            <a:endParaRPr lang="en-US" sz="4400" spc="300" dirty="0">
              <a:solidFill>
                <a:srgbClr val="C3CE81"/>
              </a:solidFill>
              <a:latin typeface="+mj-lt"/>
              <a:ea typeface="+mj-ea"/>
            </a:endParaRPr>
          </a:p>
        </p:txBody>
      </p:sp>
      <p:sp>
        <p:nvSpPr>
          <p:cNvPr id="3075"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accent5">
                    <a:lumMod val="60000"/>
                    <a:lumOff val="40000"/>
                  </a:schemeClr>
                </a:solidFill>
                <a:latin typeface="Calibri" pitchFamily="34" charset="0"/>
              </a:rPr>
              <a:t>Accrual Attribution </a:t>
            </a:r>
            <a:r>
              <a:rPr lang="en-US" sz="2400" b="1" dirty="0" smtClean="0">
                <a:solidFill>
                  <a:schemeClr val="accent5">
                    <a:lumMod val="60000"/>
                    <a:lumOff val="40000"/>
                  </a:schemeClr>
                </a:solidFill>
                <a:latin typeface="Calibri" pitchFamily="34" charset="0"/>
              </a:rPr>
              <a:t>Data</a:t>
            </a: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687D7A59-36E2-48B9-B146-C1E59501F63F}" type="slidenum">
              <a:rPr lang="en-US" smtClean="0"/>
              <a:pPr/>
              <a:t>5</a:t>
            </a:fld>
            <a:endParaRPr lang="en-US" dirty="0"/>
          </a:p>
        </p:txBody>
      </p:sp>
      <p:sp>
        <p:nvSpPr>
          <p:cNvPr id="11" name="TextBox 3075"/>
          <p:cNvSpPr txBox="1">
            <a:spLocks noChangeArrowheads="1"/>
          </p:cNvSpPr>
          <p:nvPr/>
        </p:nvSpPr>
        <p:spPr bwMode="auto">
          <a:xfrm>
            <a:off x="4666197" y="692150"/>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2"/>
                </a:solidFill>
                <a:latin typeface="Calibri" pitchFamily="34" charset="0"/>
              </a:rPr>
              <a:t>Panama City Beach</a:t>
            </a:r>
          </a:p>
        </p:txBody>
      </p:sp>
      <p:pic>
        <p:nvPicPr>
          <p:cNvPr id="5" name="Picture 4"/>
          <p:cNvPicPr>
            <a:picLocks noChangeAspect="1"/>
          </p:cNvPicPr>
          <p:nvPr/>
        </p:nvPicPr>
        <p:blipFill>
          <a:blip r:embed="rId5"/>
          <a:stretch>
            <a:fillRect/>
          </a:stretch>
        </p:blipFill>
        <p:spPr>
          <a:xfrm>
            <a:off x="1217891" y="1964393"/>
            <a:ext cx="2219325" cy="285750"/>
          </a:xfrm>
          <a:prstGeom prst="rect">
            <a:avLst/>
          </a:prstGeom>
        </p:spPr>
      </p:pic>
      <p:sp>
        <p:nvSpPr>
          <p:cNvPr id="25" name="Rectangle 24"/>
          <p:cNvSpPr/>
          <p:nvPr/>
        </p:nvSpPr>
        <p:spPr>
          <a:xfrm>
            <a:off x="4698706" y="4663522"/>
            <a:ext cx="4047604" cy="1369606"/>
          </a:xfrm>
          <a:prstGeom prst="rect">
            <a:avLst/>
          </a:prstGeom>
        </p:spPr>
        <p:txBody>
          <a:bodyPr wrap="square">
            <a:spAutoFit/>
          </a:bodyPr>
          <a:lstStyle/>
          <a:p>
            <a:pPr algn="ctr"/>
            <a:r>
              <a:rPr lang="en-US" sz="800" b="1" dirty="0">
                <a:solidFill>
                  <a:schemeClr val="accent2">
                    <a:lumMod val="50000"/>
                  </a:schemeClr>
                </a:solidFill>
                <a:latin typeface="Arial" panose="020B0604020202020204" pitchFamily="34" charset="0"/>
                <a:cs typeface="Arial" panose="020B0604020202020204" pitchFamily="34" charset="0"/>
              </a:rPr>
              <a:t>"On November 1, 2018, The Tourist Development Council met and approved an amendment to its Program of Work to allow tourist development tax collections in excess of FY 2018 levels for the period of October through February to be used for specified purposes to further tourism interests with the impacted communities. The specified purposes are: to pay the costs for public relations and advertising agency fees for the CVB's agencies of record to support Mexico Beach and Panama City; and to fund local match requirements for design, permitting, administrative, and sand search costs for a beach </a:t>
            </a:r>
            <a:r>
              <a:rPr lang="en-US" sz="800" b="1" dirty="0" smtClean="0">
                <a:solidFill>
                  <a:schemeClr val="accent2">
                    <a:lumMod val="50000"/>
                  </a:schemeClr>
                </a:solidFill>
                <a:latin typeface="Arial" panose="020B0604020202020204" pitchFamily="34" charset="0"/>
                <a:cs typeface="Arial" panose="020B0604020202020204" pitchFamily="34" charset="0"/>
              </a:rPr>
              <a:t>renourishment </a:t>
            </a:r>
            <a:r>
              <a:rPr lang="en-US" sz="800" b="1" dirty="0">
                <a:solidFill>
                  <a:schemeClr val="accent2">
                    <a:lumMod val="50000"/>
                  </a:schemeClr>
                </a:solidFill>
                <a:latin typeface="Arial" panose="020B0604020202020204" pitchFamily="34" charset="0"/>
                <a:cs typeface="Arial" panose="020B0604020202020204" pitchFamily="34" charset="0"/>
              </a:rPr>
              <a:t>project for Mexico Beach</a:t>
            </a:r>
            <a:r>
              <a:rPr lang="en-US" sz="800" b="1" dirty="0" smtClean="0">
                <a:solidFill>
                  <a:schemeClr val="accent2">
                    <a:lumMod val="50000"/>
                  </a:schemeClr>
                </a:solidFill>
                <a:latin typeface="Arial" panose="020B0604020202020204" pitchFamily="34" charset="0"/>
                <a:cs typeface="Arial" panose="020B0604020202020204" pitchFamily="34" charset="0"/>
              </a:rPr>
              <a:t>.“</a:t>
            </a:r>
            <a:br>
              <a:rPr lang="en-US" sz="800" b="1" dirty="0" smtClean="0">
                <a:solidFill>
                  <a:schemeClr val="accent2">
                    <a:lumMod val="50000"/>
                  </a:schemeClr>
                </a:solidFill>
                <a:latin typeface="Arial" panose="020B0604020202020204" pitchFamily="34" charset="0"/>
                <a:cs typeface="Arial" panose="020B0604020202020204" pitchFamily="34" charset="0"/>
              </a:rPr>
            </a:br>
            <a:r>
              <a:rPr lang="en-US" sz="800" b="1" dirty="0" smtClean="0">
                <a:solidFill>
                  <a:schemeClr val="accent2">
                    <a:lumMod val="50000"/>
                  </a:schemeClr>
                </a:solidFill>
                <a:latin typeface="Arial" panose="020B0604020202020204" pitchFamily="34" charset="0"/>
                <a:cs typeface="Arial" panose="020B0604020202020204" pitchFamily="34" charset="0"/>
              </a:rPr>
              <a:t>Bay </a:t>
            </a:r>
            <a:r>
              <a:rPr lang="en-US" sz="800" b="1" dirty="0">
                <a:solidFill>
                  <a:schemeClr val="accent2">
                    <a:lumMod val="50000"/>
                  </a:schemeClr>
                </a:solidFill>
                <a:latin typeface="Arial" panose="020B0604020202020204" pitchFamily="34" charset="0"/>
                <a:cs typeface="Arial" panose="020B0604020202020204" pitchFamily="34" charset="0"/>
              </a:rPr>
              <a:t>County Board of County Commissioners </a:t>
            </a:r>
            <a:r>
              <a:rPr lang="en-US" sz="800" b="1" dirty="0" smtClean="0">
                <a:solidFill>
                  <a:schemeClr val="accent2">
                    <a:lumMod val="50000"/>
                  </a:schemeClr>
                </a:solidFill>
                <a:latin typeface="Arial" panose="020B0604020202020204" pitchFamily="34" charset="0"/>
                <a:cs typeface="Arial" panose="020B0604020202020204" pitchFamily="34" charset="0"/>
              </a:rPr>
              <a:t>11/06/2018</a:t>
            </a:r>
            <a:r>
              <a:rPr lang="en-US" sz="1100" b="1" dirty="0">
                <a:solidFill>
                  <a:schemeClr val="accent2">
                    <a:lumMod val="75000"/>
                  </a:schemeClr>
                </a:solidFill>
                <a:latin typeface="Arial" panose="020B0604020202020204" pitchFamily="34" charset="0"/>
                <a:cs typeface="Arial" panose="020B0604020202020204" pitchFamily="34" charset="0"/>
              </a:rPr>
              <a:t>	</a:t>
            </a:r>
          </a:p>
        </p:txBody>
      </p:sp>
      <p:pic>
        <p:nvPicPr>
          <p:cNvPr id="308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646" y="2327396"/>
            <a:ext cx="3537814" cy="337453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597402370"/>
              </p:ext>
            </p:extLst>
          </p:nvPr>
        </p:nvGraphicFramePr>
        <p:xfrm>
          <a:off x="4768302" y="2634066"/>
          <a:ext cx="3787113" cy="2006918"/>
        </p:xfrm>
        <a:graphic>
          <a:graphicData uri="http://schemas.openxmlformats.org/presentationml/2006/ole">
            <mc:AlternateContent xmlns:mc="http://schemas.openxmlformats.org/markup-compatibility/2006">
              <mc:Choice xmlns:v="urn:schemas-microsoft-com:vml" Requires="v">
                <p:oleObj spid="_x0000_s1041" name="Worksheet" r:id="rId8" imgW="4295845" imgH="2276611" progId="Excel.Sheet.12">
                  <p:embed/>
                </p:oleObj>
              </mc:Choice>
              <mc:Fallback>
                <p:oleObj name="Worksheet" r:id="rId8" imgW="4295845" imgH="2276611" progId="Excel.Sheet.12">
                  <p:embed/>
                  <p:pic>
                    <p:nvPicPr>
                      <p:cNvPr id="0" name=""/>
                      <p:cNvPicPr/>
                      <p:nvPr/>
                    </p:nvPicPr>
                    <p:blipFill>
                      <a:blip r:embed="rId9"/>
                      <a:stretch>
                        <a:fillRect/>
                      </a:stretch>
                    </p:blipFill>
                    <p:spPr>
                      <a:xfrm>
                        <a:off x="4768302" y="2634066"/>
                        <a:ext cx="3787113" cy="2006918"/>
                      </a:xfrm>
                      <a:prstGeom prst="rect">
                        <a:avLst/>
                      </a:prstGeom>
                    </p:spPr>
                  </p:pic>
                </p:oleObj>
              </mc:Fallback>
            </mc:AlternateContent>
          </a:graphicData>
        </a:graphic>
      </p:graphicFrame>
    </p:spTree>
    <p:extLst>
      <p:ext uri="{BB962C8B-B14F-4D97-AF65-F5344CB8AC3E}">
        <p14:creationId xmlns:p14="http://schemas.microsoft.com/office/powerpoint/2010/main" val="1190332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300" normalizeH="0" baseline="0" noProof="0" dirty="0">
              <a:ln>
                <a:noFill/>
              </a:ln>
              <a:solidFill>
                <a:srgbClr val="C3CE81"/>
              </a:solidFill>
              <a:effectLst/>
              <a:uLnTx/>
              <a:uFillTx/>
              <a:latin typeface="Candara"/>
              <a:ea typeface="+mn-ea"/>
              <a:cs typeface="Arial" charset="0"/>
            </a:endParaRP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Bay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Tourist Development Council</a:t>
            </a:r>
            <a:endParaRPr kumimoji="0" lang="en-US" sz="1400" b="1" i="0" u="none" strike="noStrike" kern="1200" cap="none" spc="0" normalizeH="0" baseline="0" noProof="0" dirty="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87D7A59-36E2-48B9-B146-C1E59501F63F}" type="slidenum">
              <a:rPr kumimoji="0" lang="en-US" sz="1000" b="0" i="0" u="none" strike="noStrike" kern="1200" cap="none" spc="0" normalizeH="0" baseline="0" noProof="0" smtClean="0">
                <a:ln>
                  <a:noFill/>
                </a:ln>
                <a:solidFill>
                  <a:srgbClr val="073E8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073E87"/>
              </a:solidFill>
              <a:effectLst/>
              <a:uLnTx/>
              <a:uFillTx/>
              <a:latin typeface="Arial" charset="0"/>
              <a:ea typeface="+mn-ea"/>
              <a:cs typeface="Arial" charset="0"/>
            </a:endParaRPr>
          </a:p>
        </p:txBody>
      </p:sp>
      <p:sp>
        <p:nvSpPr>
          <p:cNvPr id="13" name="TextBox 3075"/>
          <p:cNvSpPr txBox="1">
            <a:spLocks noChangeArrowheads="1"/>
          </p:cNvSpPr>
          <p:nvPr/>
        </p:nvSpPr>
        <p:spPr bwMode="auto">
          <a:xfrm>
            <a:off x="4572001" y="301939"/>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2"/>
                </a:solidFill>
                <a:latin typeface="Calibri" pitchFamily="34" charset="0"/>
              </a:rPr>
              <a:t>Panama City Beach</a:t>
            </a:r>
          </a:p>
        </p:txBody>
      </p:sp>
      <p:sp>
        <p:nvSpPr>
          <p:cNvPr id="14"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chemeClr val="accent5">
                    <a:lumMod val="60000"/>
                    <a:lumOff val="40000"/>
                  </a:schemeClr>
                </a:solidFill>
                <a:latin typeface="Calibri" pitchFamily="34" charset="0"/>
              </a:rPr>
              <a:t>Cash / Accrual Breakdown</a:t>
            </a:r>
          </a:p>
        </p:txBody>
      </p:sp>
      <p:sp>
        <p:nvSpPr>
          <p:cNvPr id="16" name="TextBox 1"/>
          <p:cNvSpPr txBox="1"/>
          <p:nvPr/>
        </p:nvSpPr>
        <p:spPr>
          <a:xfrm rot="16200000">
            <a:off x="-325437" y="3295184"/>
            <a:ext cx="1362075" cy="2667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dirty="0">
                <a:solidFill>
                  <a:schemeClr val="tx2">
                    <a:lumMod val="50000"/>
                  </a:schemeClr>
                </a:solidFill>
              </a:rPr>
              <a:t>Attributed period</a:t>
            </a:r>
          </a:p>
        </p:txBody>
      </p:sp>
      <p:sp>
        <p:nvSpPr>
          <p:cNvPr id="17" name="Rectangle 16"/>
          <p:cNvSpPr/>
          <p:nvPr/>
        </p:nvSpPr>
        <p:spPr>
          <a:xfrm>
            <a:off x="1378762" y="4600157"/>
            <a:ext cx="6370601" cy="261610"/>
          </a:xfrm>
          <a:prstGeom prst="rect">
            <a:avLst/>
          </a:prstGeom>
        </p:spPr>
        <p:txBody>
          <a:bodyPr wrap="square">
            <a:spAutoFit/>
          </a:bodyPr>
          <a:lstStyle/>
          <a:p>
            <a:r>
              <a:rPr lang="en-US" sz="1100" b="1" dirty="0">
                <a:solidFill>
                  <a:schemeClr val="accent2">
                    <a:lumMod val="75000"/>
                  </a:schemeClr>
                </a:solidFill>
              </a:rPr>
              <a:t>Note: This report delineates the attribution of collected revenue in a given reporting period.</a:t>
            </a:r>
          </a:p>
        </p:txBody>
      </p:sp>
      <p:graphicFrame>
        <p:nvGraphicFramePr>
          <p:cNvPr id="7" name="Object 6"/>
          <p:cNvGraphicFramePr>
            <a:graphicFrameLocks noChangeAspect="1"/>
          </p:cNvGraphicFramePr>
          <p:nvPr>
            <p:extLst>
              <p:ext uri="{D42A27DB-BD31-4B8C-83A1-F6EECF244321}">
                <p14:modId xmlns:p14="http://schemas.microsoft.com/office/powerpoint/2010/main" val="1907294161"/>
              </p:ext>
            </p:extLst>
          </p:nvPr>
        </p:nvGraphicFramePr>
        <p:xfrm>
          <a:off x="449263" y="2461345"/>
          <a:ext cx="8327367" cy="1934378"/>
        </p:xfrm>
        <a:graphic>
          <a:graphicData uri="http://schemas.openxmlformats.org/presentationml/2006/ole">
            <mc:AlternateContent xmlns:mc="http://schemas.openxmlformats.org/markup-compatibility/2006">
              <mc:Choice xmlns:v="urn:schemas-microsoft-com:vml" Requires="v">
                <p:oleObj spid="_x0000_s2067" name="Worksheet" r:id="rId6" imgW="11896680" imgH="2762182" progId="Excel.Sheet.12">
                  <p:embed/>
                </p:oleObj>
              </mc:Choice>
              <mc:Fallback>
                <p:oleObj name="Worksheet" r:id="rId6" imgW="11896680" imgH="2762182" progId="Excel.Sheet.12">
                  <p:embed/>
                  <p:pic>
                    <p:nvPicPr>
                      <p:cNvPr id="0" name=""/>
                      <p:cNvPicPr/>
                      <p:nvPr/>
                    </p:nvPicPr>
                    <p:blipFill>
                      <a:blip r:embed="rId7"/>
                      <a:stretch>
                        <a:fillRect/>
                      </a:stretch>
                    </p:blipFill>
                    <p:spPr>
                      <a:xfrm>
                        <a:off x="449263" y="2461345"/>
                        <a:ext cx="8327367" cy="1934378"/>
                      </a:xfrm>
                      <a:prstGeom prst="rect">
                        <a:avLst/>
                      </a:prstGeom>
                    </p:spPr>
                  </p:pic>
                </p:oleObj>
              </mc:Fallback>
            </mc:AlternateContent>
          </a:graphicData>
        </a:graphic>
      </p:graphicFrame>
    </p:spTree>
    <p:extLst>
      <p:ext uri="{BB962C8B-B14F-4D97-AF65-F5344CB8AC3E}">
        <p14:creationId xmlns:p14="http://schemas.microsoft.com/office/powerpoint/2010/main" val="1075417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0" y="180298"/>
            <a:ext cx="50892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Collection </a:t>
            </a:r>
            <a:r>
              <a:rPr lang="en-US" sz="3200" b="1" dirty="0" smtClean="0">
                <a:solidFill>
                  <a:schemeClr val="bg1"/>
                </a:solidFill>
                <a:latin typeface="Calibri" pitchFamily="34" charset="0"/>
              </a:rPr>
              <a:t>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201566"/>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7</a:t>
            </a:fld>
            <a:endParaRPr lang="en-US" dirty="0"/>
          </a:p>
        </p:txBody>
      </p:sp>
      <p:sp>
        <p:nvSpPr>
          <p:cNvPr id="9" name="TextBox 3077"/>
          <p:cNvSpPr txBox="1">
            <a:spLocks noChangeArrowheads="1"/>
          </p:cNvSpPr>
          <p:nvPr/>
        </p:nvSpPr>
        <p:spPr bwMode="auto">
          <a:xfrm>
            <a:off x="2694040" y="1563956"/>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For the month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4904169" y="204952"/>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Panama City</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968" y="2507413"/>
            <a:ext cx="6354062" cy="2857899"/>
          </a:xfrm>
          <a:prstGeom prst="rect">
            <a:avLst/>
          </a:prstGeom>
        </p:spPr>
      </p:pic>
    </p:spTree>
    <p:extLst>
      <p:ext uri="{BB962C8B-B14F-4D97-AF65-F5344CB8AC3E}">
        <p14:creationId xmlns:p14="http://schemas.microsoft.com/office/powerpoint/2010/main" val="1989097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075"/>
          <p:cNvSpPr txBox="1">
            <a:spLocks noChangeArrowheads="1"/>
          </p:cNvSpPr>
          <p:nvPr/>
        </p:nvSpPr>
        <p:spPr bwMode="auto">
          <a:xfrm>
            <a:off x="81233" y="137993"/>
            <a:ext cx="47068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chemeClr val="bg1"/>
                </a:solidFill>
                <a:latin typeface="Calibri" pitchFamily="34" charset="0"/>
              </a:rPr>
              <a:t>Cash </a:t>
            </a:r>
            <a:r>
              <a:rPr lang="en-US" sz="3200" b="1" dirty="0" smtClean="0">
                <a:solidFill>
                  <a:schemeClr val="bg1"/>
                </a:solidFill>
                <a:latin typeface="Calibri" pitchFamily="34" charset="0"/>
              </a:rPr>
              <a:t>Collection Analysis:</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616110"/>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8" y="6210112"/>
            <a:ext cx="3533775" cy="523220"/>
          </a:xfrm>
          <a:prstGeom prst="rect">
            <a:avLst/>
          </a:prstGeom>
          <a:noFill/>
        </p:spPr>
        <p:txBody>
          <a:bodyPr wrap="square" lIns="91440" tIns="45720" rIns="91440" bIns="45720">
            <a:spAutoFit/>
          </a:bodyPr>
          <a:lstStyle/>
          <a:p>
            <a:r>
              <a:rPr lang="en-US" sz="1400" b="1" cap="none" spc="0"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Bay County</a:t>
            </a:r>
          </a:p>
          <a:p>
            <a:r>
              <a:rPr lang="en-US" sz="1400" b="1" dirty="0" smtClean="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Tourist Development Council</a:t>
            </a:r>
            <a:endParaRPr lang="en-US" sz="1400" b="1" cap="none" spc="0" dirty="0">
              <a:ln w="635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201566"/>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7D7A59-36E2-48B9-B146-C1E59501F63F}" type="slidenum">
              <a:rPr lang="en-US" smtClean="0"/>
              <a:pPr/>
              <a:t>8</a:t>
            </a:fld>
            <a:endParaRPr lang="en-US" dirty="0"/>
          </a:p>
        </p:txBody>
      </p:sp>
      <p:sp>
        <p:nvSpPr>
          <p:cNvPr id="9" name="TextBox 3077"/>
          <p:cNvSpPr txBox="1">
            <a:spLocks noChangeArrowheads="1"/>
          </p:cNvSpPr>
          <p:nvPr/>
        </p:nvSpPr>
        <p:spPr bwMode="auto">
          <a:xfrm>
            <a:off x="2694041" y="1548659"/>
            <a:ext cx="37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Eleven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months ending</a:t>
            </a:r>
            <a:b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b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August </a:t>
            </a:r>
            <a:r>
              <a:rPr lang="en-US" sz="2400" dirty="0" smtClean="0">
                <a:solidFill>
                  <a:schemeClr val="bg2">
                    <a:lumMod val="75000"/>
                  </a:schemeClr>
                </a:solidFill>
                <a:effectLst>
                  <a:outerShdw blurRad="38100" dist="38100" dir="2700000" algn="tl">
                    <a:srgbClr val="000000">
                      <a:alpha val="43137"/>
                    </a:srgbClr>
                  </a:outerShdw>
                </a:effectLst>
                <a:latin typeface="Calibri" pitchFamily="34" charset="0"/>
              </a:rPr>
              <a:t>31, 2019</a:t>
            </a:r>
            <a:endParaRPr lang="en-US" sz="2400" dirty="0">
              <a:solidFill>
                <a:schemeClr val="bg2">
                  <a:lumMod val="75000"/>
                </a:schemeClr>
              </a:solidFill>
              <a:effectLst>
                <a:outerShdw blurRad="38100" dist="38100" dir="2700000" algn="tl">
                  <a:srgbClr val="000000">
                    <a:alpha val="43137"/>
                  </a:srgbClr>
                </a:outerShdw>
              </a:effectLst>
              <a:latin typeface="Calibri" pitchFamily="34" charset="0"/>
            </a:endParaRPr>
          </a:p>
        </p:txBody>
      </p:sp>
      <p:sp>
        <p:nvSpPr>
          <p:cNvPr id="10" name="TextBox 3075"/>
          <p:cNvSpPr txBox="1">
            <a:spLocks noChangeArrowheads="1"/>
          </p:cNvSpPr>
          <p:nvPr/>
        </p:nvSpPr>
        <p:spPr bwMode="auto">
          <a:xfrm>
            <a:off x="4904169" y="234253"/>
            <a:ext cx="366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chemeClr val="bg1"/>
                </a:solidFill>
                <a:latin typeface="Calibri" pitchFamily="34" charset="0"/>
              </a:rPr>
              <a:t>Panama City</a:t>
            </a:r>
          </a:p>
        </p:txBody>
      </p:sp>
      <p:sp>
        <p:nvSpPr>
          <p:cNvPr id="11" name="Rectangle 10"/>
          <p:cNvSpPr/>
          <p:nvPr/>
        </p:nvSpPr>
        <p:spPr>
          <a:xfrm>
            <a:off x="1962979" y="5662313"/>
            <a:ext cx="5867024" cy="600164"/>
          </a:xfrm>
          <a:prstGeom prst="rect">
            <a:avLst/>
          </a:prstGeom>
        </p:spPr>
        <p:txBody>
          <a:bodyPr wrap="square">
            <a:spAutoFit/>
          </a:bodyPr>
          <a:lstStyle/>
          <a:p>
            <a:r>
              <a:rPr lang="en-US" sz="1100" b="1" dirty="0">
                <a:solidFill>
                  <a:schemeClr val="accent2">
                    <a:lumMod val="75000"/>
                  </a:schemeClr>
                </a:solidFill>
              </a:rPr>
              <a:t>Note: </a:t>
            </a:r>
            <a:r>
              <a:rPr lang="en-US" sz="1100" b="1" dirty="0" smtClean="0">
                <a:solidFill>
                  <a:schemeClr val="accent2">
                    <a:lumMod val="75000"/>
                  </a:schemeClr>
                </a:solidFill>
              </a:rPr>
              <a:t>This </a:t>
            </a:r>
            <a:r>
              <a:rPr lang="en-US" sz="1100" b="1" dirty="0">
                <a:solidFill>
                  <a:schemeClr val="accent2">
                    <a:lumMod val="75000"/>
                  </a:schemeClr>
                </a:solidFill>
              </a:rPr>
              <a:t>report represents collections on a cash basis. The collection period is indicative of all cash receipts generated in the following month (i.e. December period collections are generated January 1st through January 31st).</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390" y="2481212"/>
            <a:ext cx="6049219" cy="3048425"/>
          </a:xfrm>
          <a:prstGeom prst="rect">
            <a:avLst/>
          </a:prstGeom>
        </p:spPr>
      </p:pic>
    </p:spTree>
    <p:extLst>
      <p:ext uri="{BB962C8B-B14F-4D97-AF65-F5344CB8AC3E}">
        <p14:creationId xmlns:p14="http://schemas.microsoft.com/office/powerpoint/2010/main" val="119227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449263" y="373063"/>
            <a:ext cx="8229600" cy="638175"/>
          </a:xfrm>
          <a:prstGeom prst="rect">
            <a:avLst/>
          </a:prstGeom>
        </p:spPr>
        <p:txBody>
          <a:bodyPr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300" normalizeH="0" baseline="0" noProof="0" dirty="0">
              <a:ln>
                <a:noFill/>
              </a:ln>
              <a:solidFill>
                <a:srgbClr val="C3CE81"/>
              </a:solidFill>
              <a:effectLst/>
              <a:uLnTx/>
              <a:uFillTx/>
              <a:latin typeface="Candara"/>
              <a:ea typeface="+mn-ea"/>
              <a:cs typeface="Arial" charset="0"/>
            </a:endParaRPr>
          </a:p>
        </p:txBody>
      </p:sp>
      <p:sp>
        <p:nvSpPr>
          <p:cNvPr id="3075" name="TextBox 3075"/>
          <p:cNvSpPr txBox="1">
            <a:spLocks noChangeArrowheads="1"/>
          </p:cNvSpPr>
          <p:nvPr/>
        </p:nvSpPr>
        <p:spPr bwMode="auto">
          <a:xfrm>
            <a:off x="222249" y="267023"/>
            <a:ext cx="357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5C040">
                    <a:lumMod val="60000"/>
                    <a:lumOff val="40000"/>
                  </a:srgbClr>
                </a:solidFill>
                <a:effectLst/>
                <a:uLnTx/>
                <a:uFillTx/>
                <a:latin typeface="Calibri" pitchFamily="34" charset="0"/>
                <a:ea typeface="+mn-ea"/>
                <a:cs typeface="Arial" charset="0"/>
              </a:rPr>
              <a:t>Accrual Attribution </a:t>
            </a:r>
            <a:r>
              <a:rPr kumimoji="0" lang="en-US" sz="2400" b="1" i="0" u="none" strike="noStrike" kern="1200" cap="none" spc="0" normalizeH="0" baseline="0" noProof="0" dirty="0" smtClean="0">
                <a:ln>
                  <a:noFill/>
                </a:ln>
                <a:solidFill>
                  <a:srgbClr val="F5C040">
                    <a:lumMod val="60000"/>
                    <a:lumOff val="40000"/>
                  </a:srgbClr>
                </a:solidFill>
                <a:effectLst/>
                <a:uLnTx/>
                <a:uFillTx/>
                <a:latin typeface="Calibri" pitchFamily="34" charset="0"/>
                <a:ea typeface="+mn-ea"/>
                <a:cs typeface="Arial" charset="0"/>
              </a:rPr>
              <a:t>Data</a:t>
            </a:r>
          </a:p>
        </p:txBody>
      </p:sp>
      <p:sp>
        <p:nvSpPr>
          <p:cNvPr id="2" name="Rectangle 1"/>
          <p:cNvSpPr/>
          <p:nvPr/>
        </p:nvSpPr>
        <p:spPr>
          <a:xfrm>
            <a:off x="222249" y="6173761"/>
            <a:ext cx="3533775" cy="523220"/>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Bay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rPr>
              <a:t>Tourist Development Council</a:t>
            </a:r>
            <a:endParaRPr kumimoji="0" lang="en-US" sz="1400" b="1" i="0" u="none" strike="noStrike" kern="1200" cap="none" spc="0" normalizeH="0" baseline="0" noProof="0" dirty="0">
              <a:ln w="6350"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ffectLst/>
              <a:uLnTx/>
              <a:uFillTx/>
              <a:latin typeface="Arial" charset="0"/>
              <a:ea typeface="+mn-ea"/>
              <a:cs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6173761"/>
            <a:ext cx="1752600" cy="5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87D7A59-36E2-48B9-B146-C1E59501F63F}" type="slidenum">
              <a:rPr kumimoji="0" lang="en-US" sz="1000" b="0" i="0" u="none" strike="noStrike" kern="1200" cap="none" spc="0" normalizeH="0" baseline="0" noProof="0" smtClean="0">
                <a:ln>
                  <a:noFill/>
                </a:ln>
                <a:solidFill>
                  <a:srgbClr val="073E8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073E87"/>
              </a:solidFill>
              <a:effectLst/>
              <a:uLnTx/>
              <a:uFillTx/>
              <a:latin typeface="Arial" charset="0"/>
              <a:ea typeface="+mn-ea"/>
              <a:cs typeface="Arial" charset="0"/>
            </a:endParaRPr>
          </a:p>
        </p:txBody>
      </p:sp>
      <p:sp>
        <p:nvSpPr>
          <p:cNvPr id="11" name="TextBox 3075"/>
          <p:cNvSpPr txBox="1">
            <a:spLocks noChangeArrowheads="1"/>
          </p:cNvSpPr>
          <p:nvPr/>
        </p:nvSpPr>
        <p:spPr bwMode="auto">
          <a:xfrm>
            <a:off x="5279261" y="692150"/>
            <a:ext cx="26074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smtClean="0">
                <a:ln>
                  <a:noFill/>
                </a:ln>
                <a:solidFill>
                  <a:srgbClr val="C6E7FC"/>
                </a:solidFill>
                <a:effectLst/>
                <a:uLnTx/>
                <a:uFillTx/>
                <a:latin typeface="Calibri" pitchFamily="34" charset="0"/>
                <a:ea typeface="+mn-ea"/>
                <a:cs typeface="Arial" charset="0"/>
              </a:rPr>
              <a:t>Panama City</a:t>
            </a:r>
          </a:p>
        </p:txBody>
      </p:sp>
      <p:pic>
        <p:nvPicPr>
          <p:cNvPr id="5" name="Picture 4"/>
          <p:cNvPicPr>
            <a:picLocks noChangeAspect="1"/>
          </p:cNvPicPr>
          <p:nvPr/>
        </p:nvPicPr>
        <p:blipFill>
          <a:blip r:embed="rId5"/>
          <a:stretch>
            <a:fillRect/>
          </a:stretch>
        </p:blipFill>
        <p:spPr>
          <a:xfrm>
            <a:off x="1010074" y="1926049"/>
            <a:ext cx="2219325" cy="285750"/>
          </a:xfrm>
          <a:prstGeom prst="rect">
            <a:avLst/>
          </a:prstGeom>
        </p:spPr>
      </p:pic>
      <p:sp>
        <p:nvSpPr>
          <p:cNvPr id="25" name="Rectangle 24"/>
          <p:cNvSpPr/>
          <p:nvPr/>
        </p:nvSpPr>
        <p:spPr>
          <a:xfrm>
            <a:off x="4715396" y="4817984"/>
            <a:ext cx="4047604" cy="136960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"On November 1, 2018, The Tourist Development Council met and approved an amendment to its Program of Work to allow tourist development tax collections in excess of FY 2018 levels for the period of October through February to be used for specified purposes to further tourism interests with the impacted communities. The specified purposes are: to pay the costs for public relations and advertising agency fees for the CVB's agencies of record to support Mexico Beach and Panama City; and to fund local match requirements for design, permitting, administrative, and sand search costs for a beach </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renourishment </a:t>
            </a: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project for Mexico Beach</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a:t>
            </a:r>
            <a:b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Bay </a:t>
            </a:r>
            <a:r>
              <a:rPr kumimoji="0" lang="en-US" sz="800" b="1" i="0" u="none" strike="noStrike" kern="1200" cap="none" spc="0" normalizeH="0" baseline="0" noProof="0" dirty="0">
                <a:ln>
                  <a:noFill/>
                </a:ln>
                <a:solidFill>
                  <a:srgbClr val="4584D3">
                    <a:lumMod val="50000"/>
                  </a:srgbClr>
                </a:solidFill>
                <a:effectLst/>
                <a:uLnTx/>
                <a:uFillTx/>
                <a:latin typeface="Arial" panose="020B0604020202020204" pitchFamily="34" charset="0"/>
                <a:ea typeface="+mn-ea"/>
                <a:cs typeface="Arial" panose="020B0604020202020204" pitchFamily="34" charset="0"/>
              </a:rPr>
              <a:t>County Board of County Commissioners </a:t>
            </a:r>
            <a:r>
              <a:rPr kumimoji="0" lang="en-US" sz="800" b="1" i="0" u="none" strike="noStrike" kern="1200" cap="none" spc="0" normalizeH="0" baseline="0" noProof="0" dirty="0" smtClean="0">
                <a:ln>
                  <a:noFill/>
                </a:ln>
                <a:solidFill>
                  <a:srgbClr val="4584D3">
                    <a:lumMod val="50000"/>
                  </a:srgbClr>
                </a:solidFill>
                <a:effectLst/>
                <a:uLnTx/>
                <a:uFillTx/>
                <a:latin typeface="Arial" panose="020B0604020202020204" pitchFamily="34" charset="0"/>
                <a:ea typeface="+mn-ea"/>
                <a:cs typeface="Arial" panose="020B0604020202020204" pitchFamily="34" charset="0"/>
              </a:rPr>
              <a:t>11/06/2018</a:t>
            </a:r>
            <a:r>
              <a:rPr kumimoji="0" lang="en-US" sz="1100" b="1" i="0" u="none" strike="noStrike" kern="1200" cap="none" spc="0" normalizeH="0" baseline="0" noProof="0" dirty="0">
                <a:ln>
                  <a:noFill/>
                </a:ln>
                <a:solidFill>
                  <a:srgbClr val="4584D3">
                    <a:lumMod val="75000"/>
                  </a:srgbClr>
                </a:solidFill>
                <a:effectLst/>
                <a:uLnTx/>
                <a:uFillTx/>
                <a:latin typeface="Arial" panose="020B0604020202020204" pitchFamily="34" charset="0"/>
                <a:ea typeface="+mn-ea"/>
                <a:cs typeface="Arial" panose="020B0604020202020204" pitchFamily="34" charset="0"/>
              </a:rPr>
              <a:t>	</a:t>
            </a:r>
          </a:p>
        </p:txBody>
      </p:sp>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185" y="2155764"/>
            <a:ext cx="3874899" cy="3747714"/>
          </a:xfrm>
          <a:prstGeom prst="rect">
            <a:avLst/>
          </a:prstGeom>
        </p:spPr>
      </p:pic>
      <p:pic>
        <p:nvPicPr>
          <p:cNvPr id="308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249" y="5633195"/>
            <a:ext cx="1243014"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3617202172"/>
              </p:ext>
            </p:extLst>
          </p:nvPr>
        </p:nvGraphicFramePr>
        <p:xfrm>
          <a:off x="4919653" y="2601416"/>
          <a:ext cx="3639089" cy="2185282"/>
        </p:xfrm>
        <a:graphic>
          <a:graphicData uri="http://schemas.openxmlformats.org/presentationml/2006/ole">
            <mc:AlternateContent xmlns:mc="http://schemas.openxmlformats.org/markup-compatibility/2006">
              <mc:Choice xmlns:v="urn:schemas-microsoft-com:vml" Requires="v">
                <p:oleObj spid="_x0000_s5135" name="Worksheet" r:id="rId8" imgW="3790937" imgH="2276611" progId="Excel.Sheet.12">
                  <p:embed/>
                </p:oleObj>
              </mc:Choice>
              <mc:Fallback>
                <p:oleObj name="Worksheet" r:id="rId8" imgW="3790937" imgH="2276611" progId="Excel.Sheet.12">
                  <p:embed/>
                  <p:pic>
                    <p:nvPicPr>
                      <p:cNvPr id="0" name=""/>
                      <p:cNvPicPr/>
                      <p:nvPr/>
                    </p:nvPicPr>
                    <p:blipFill>
                      <a:blip r:embed="rId9"/>
                      <a:stretch>
                        <a:fillRect/>
                      </a:stretch>
                    </p:blipFill>
                    <p:spPr>
                      <a:xfrm>
                        <a:off x="4919653" y="2601416"/>
                        <a:ext cx="3639089" cy="2185282"/>
                      </a:xfrm>
                      <a:prstGeom prst="rect">
                        <a:avLst/>
                      </a:prstGeom>
                    </p:spPr>
                  </p:pic>
                </p:oleObj>
              </mc:Fallback>
            </mc:AlternateContent>
          </a:graphicData>
        </a:graphic>
      </p:graphicFrame>
    </p:spTree>
    <p:extLst>
      <p:ext uri="{BB962C8B-B14F-4D97-AF65-F5344CB8AC3E}">
        <p14:creationId xmlns:p14="http://schemas.microsoft.com/office/powerpoint/2010/main" val="27925446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0</TotalTime>
  <Words>1083</Words>
  <Application>Microsoft Office PowerPoint</Application>
  <PresentationFormat>On-screen Show (4:3)</PresentationFormat>
  <Paragraphs>186</Paragraphs>
  <Slides>27</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Calibri</vt:lpstr>
      <vt:lpstr>Candara</vt:lpstr>
      <vt:lpstr>Sitka Text</vt:lpstr>
      <vt:lpstr>Symbol</vt:lpstr>
      <vt:lpstr>Tahoma</vt:lpstr>
      <vt:lpstr>Times New Roman</vt:lpstr>
      <vt:lpstr>Waveform</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Data and Service Contributors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2019-07-05T12:41:57Z</dcterms:created>
  <dcterms:modified xsi:type="dcterms:W3CDTF">2019-10-01T18:55:56Z</dcterms:modified>
</cp:coreProperties>
</file>