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4"/>
  </p:sldMasterIdLst>
  <p:notesMasterIdLst>
    <p:notesMasterId r:id="rId10"/>
  </p:notesMasterIdLst>
  <p:handoutMasterIdLst>
    <p:handoutMasterId r:id="rId11"/>
  </p:handoutMasterIdLst>
  <p:sldIdLst>
    <p:sldId id="534" r:id="rId5"/>
    <p:sldId id="531" r:id="rId6"/>
    <p:sldId id="535" r:id="rId7"/>
    <p:sldId id="536" r:id="rId8"/>
    <p:sldId id="537" r:id="rId9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41">
          <p15:clr>
            <a:srgbClr val="A4A3A4"/>
          </p15:clr>
        </p15:guide>
        <p15:guide id="2" orient="horz" pos="967">
          <p15:clr>
            <a:srgbClr val="A4A3A4"/>
          </p15:clr>
        </p15:guide>
        <p15:guide id="3" pos="2880">
          <p15:clr>
            <a:srgbClr val="A4A3A4"/>
          </p15:clr>
        </p15:guide>
        <p15:guide id="4" pos="233">
          <p15:clr>
            <a:srgbClr val="A4A3A4"/>
          </p15:clr>
        </p15:guide>
        <p15:guide id="5" pos="56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A5390"/>
    <a:srgbClr val="E080B0"/>
    <a:srgbClr val="862A74"/>
    <a:srgbClr val="2E923A"/>
    <a:srgbClr val="00B050"/>
    <a:srgbClr val="FF0000"/>
    <a:srgbClr val="C00000"/>
    <a:srgbClr val="B8B8B8"/>
    <a:srgbClr val="0AFF0A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77" autoAdjust="0"/>
    <p:restoredTop sz="86524" autoAdjust="0"/>
  </p:normalViewPr>
  <p:slideViewPr>
    <p:cSldViewPr snapToGrid="0">
      <p:cViewPr varScale="1">
        <p:scale>
          <a:sx n="69" d="100"/>
          <a:sy n="69" d="100"/>
        </p:scale>
        <p:origin x="1258" y="38"/>
      </p:cViewPr>
      <p:guideLst>
        <p:guide orient="horz" pos="4041"/>
        <p:guide orient="horz" pos="967"/>
        <p:guide pos="2880"/>
        <p:guide pos="233"/>
        <p:guide pos="561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2" y="0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/>
          <a:lstStyle>
            <a:lvl1pPr algn="r">
              <a:defRPr sz="1200"/>
            </a:lvl1pPr>
          </a:lstStyle>
          <a:p>
            <a:fld id="{E7B02AE9-3EA1-451F-8CD3-9B1F5F1C8304}" type="datetimeFigureOut">
              <a:rPr lang="en-US" smtClean="0"/>
              <a:pPr/>
              <a:t>4/10/2019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1738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2" y="8841738"/>
            <a:ext cx="3043980" cy="465773"/>
          </a:xfrm>
          <a:prstGeom prst="rect">
            <a:avLst/>
          </a:prstGeom>
        </p:spPr>
        <p:txBody>
          <a:bodyPr vert="horz" lIns="91569" tIns="45784" rIns="91569" bIns="45784" rtlCol="0" anchor="b"/>
          <a:lstStyle>
            <a:lvl1pPr algn="r">
              <a:defRPr sz="1200"/>
            </a:lvl1pPr>
          </a:lstStyle>
          <a:p>
            <a:fld id="{95ABB414-6283-4ABA-8492-DCE27C04669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73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1" y="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/>
          <a:lstStyle>
            <a:lvl1pPr algn="r">
              <a:defRPr sz="1200"/>
            </a:lvl1pPr>
          </a:lstStyle>
          <a:p>
            <a:fld id="{FA4C57C3-2744-4F8A-BDEC-BF0B50422E57}" type="datetimeFigureOut">
              <a:rPr lang="en-US" smtClean="0"/>
              <a:pPr/>
              <a:t>4/10/2019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6913"/>
            <a:ext cx="4654550" cy="3490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9" tIns="46655" rIns="93309" bIns="4665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09" tIns="46655" rIns="93309" bIns="4665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1" y="8842030"/>
            <a:ext cx="3043343" cy="465455"/>
          </a:xfrm>
          <a:prstGeom prst="rect">
            <a:avLst/>
          </a:prstGeom>
        </p:spPr>
        <p:txBody>
          <a:bodyPr vert="horz" lIns="93309" tIns="46655" rIns="93309" bIns="46655" rtlCol="0" anchor="b"/>
          <a:lstStyle>
            <a:lvl1pPr algn="r">
              <a:defRPr sz="1200"/>
            </a:lvl1pPr>
          </a:lstStyle>
          <a:p>
            <a:fld id="{0973CCE4-F8AF-45CE-8E62-5F766BB236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113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notes</a:t>
            </a:r>
            <a:r>
              <a:rPr lang="en-US" baseline="0" dirty="0" smtClean="0"/>
              <a:t> on estimated cost and type/trade  of sub  and when the project might hit the street.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CCE4-F8AF-45CE-8E62-5F766BB23636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CCE4-F8AF-45CE-8E62-5F766BB2363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36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CCE4-F8AF-45CE-8E62-5F766BB2363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6090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73CCE4-F8AF-45CE-8E62-5F766BB2363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32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ground.jpg"/>
          <p:cNvPicPr>
            <a:picLocks noChangeAspect="1"/>
          </p:cNvPicPr>
          <p:nvPr userDrawn="1"/>
        </p:nvPicPr>
        <p:blipFill>
          <a:blip r:embed="rId3" cstate="print"/>
          <a:srcRect b="66814"/>
          <a:stretch>
            <a:fillRect/>
          </a:stretch>
        </p:blipFill>
        <p:spPr>
          <a:xfrm>
            <a:off x="0" y="0"/>
            <a:ext cx="9144000" cy="2246050"/>
          </a:xfrm>
          <a:prstGeom prst="rect">
            <a:avLst/>
          </a:prstGeom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69888" y="5177941"/>
            <a:ext cx="5937671" cy="388860"/>
          </a:xfrm>
        </p:spPr>
        <p:txBody>
          <a:bodyPr lIns="0" tIns="0" rIns="0" bIns="0"/>
          <a:lstStyle>
            <a:lvl1pPr marL="0" indent="0" algn="l">
              <a:buFont typeface="Wingdings" pitchFamily="2" charset="2"/>
              <a:buNone/>
              <a:defRPr sz="1800" b="0" i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493927" y="6620221"/>
            <a:ext cx="4800600" cy="21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" dirty="0">
                <a:solidFill>
                  <a:schemeClr val="bg1"/>
                </a:solidFill>
                <a:latin typeface="Arial" charset="0"/>
              </a:rPr>
              <a:t>Copyright [insert date set by system] by [CH2M HILL Entity] • Company Confidential</a:t>
            </a:r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2919" y="1535113"/>
            <a:ext cx="8106464" cy="4879974"/>
          </a:xfrm>
        </p:spPr>
        <p:txBody>
          <a:bodyPr/>
          <a:lstStyle>
            <a:lvl1pPr marL="285750" indent="-285750">
              <a:defRPr b="1"/>
            </a:lvl1pPr>
            <a:lvl2pPr marL="573088" indent="-287338">
              <a:defRPr/>
            </a:lvl2pPr>
            <a:lvl3pPr marL="804863" indent="-231775">
              <a:defRPr/>
            </a:lvl3pPr>
            <a:lvl4pPr marL="1090613" indent="-285750">
              <a:defRPr/>
            </a:lvl4pPr>
            <a:lvl5pPr marL="1311275" indent="-220663"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888" y="2102472"/>
            <a:ext cx="8124825" cy="1500187"/>
          </a:xfrm>
        </p:spPr>
        <p:txBody>
          <a:bodyPr anchor="ctr" anchorCtr="0"/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887" y="1524000"/>
            <a:ext cx="4158963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267200" cy="44958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9888" y="242371"/>
            <a:ext cx="8316912" cy="79321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081" y="1535113"/>
            <a:ext cx="4040188" cy="639762"/>
          </a:xfrm>
        </p:spPr>
        <p:txBody>
          <a:bodyPr lIns="0" tIns="0" rIns="0" bIns="0"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081" y="2174875"/>
            <a:ext cx="4040188" cy="3951288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lIns="0" tIns="0" rIns="0" bIns="0" anchor="t" anchorCtr="0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 lIns="0" tIns="0" rIns="0" bIns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4" descr="PBI_B&amp;W_Aerial_BKGRND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PBC_DOA_LOGO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6110288"/>
            <a:ext cx="701675" cy="75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2457450"/>
          </a:xfrm>
          <a:effectLst>
            <a:outerShdw dist="17961" dir="2700000" algn="ctr" rotWithShape="0">
              <a:schemeClr val="tx1"/>
            </a:outerShdw>
          </a:effectLst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8980728-D9F3-4C4C-AEFF-B9E21FAC0F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 bwMode="auto">
          <a:xfrm>
            <a:off x="0" y="6634264"/>
            <a:ext cx="9144000" cy="223736"/>
          </a:xfrm>
          <a:prstGeom prst="rect">
            <a:avLst/>
          </a:prstGeom>
          <a:solidFill>
            <a:srgbClr val="0A539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pic>
        <p:nvPicPr>
          <p:cNvPr id="5" name="Picture 4" descr="Corp_2011_PPT_Bkgd_Slide.jpg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0" y="0"/>
            <a:ext cx="9144000" cy="1426464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9887" y="157007"/>
            <a:ext cx="8542337" cy="872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60079" y="1535113"/>
            <a:ext cx="8070251" cy="4879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pic>
        <p:nvPicPr>
          <p:cNvPr id="8" name="Picture 8" descr="Palm_Beach_County_Seal2.png"/>
          <p:cNvPicPr>
            <a:picLocks noChangeAspect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7697" y="6117911"/>
            <a:ext cx="715222" cy="712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n-lt"/>
          <a:ea typeface="+mj-ea"/>
          <a:cs typeface="+mj-cs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2pPr>
      <a:lvl3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3pPr>
      <a:lvl4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4pPr>
      <a:lvl5pPr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5pPr>
      <a:lvl6pPr marL="4572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6pPr>
      <a:lvl7pPr marL="9144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7pPr>
      <a:lvl8pPr marL="13716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8pPr>
      <a:lvl9pPr marL="1828800" algn="l" rtl="0" eaLnBrk="0" fontAlgn="base" hangingPunct="0">
        <a:lnSpc>
          <a:spcPct val="85000"/>
        </a:lnSpc>
        <a:spcBef>
          <a:spcPct val="0"/>
        </a:spcBef>
        <a:spcAft>
          <a:spcPct val="0"/>
        </a:spcAft>
        <a:defRPr sz="3400">
          <a:solidFill>
            <a:srgbClr val="8000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200" b="1" baseline="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 baseline="0">
          <a:solidFill>
            <a:schemeClr val="tx1"/>
          </a:solidFill>
          <a:latin typeface="Arial" pitchFamily="34" charset="0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1800" baseline="0">
          <a:solidFill>
            <a:schemeClr val="tx1"/>
          </a:solidFill>
          <a:latin typeface="Arial" pitchFamily="34" charset="0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1600" baseline="0">
          <a:solidFill>
            <a:schemeClr val="tx1"/>
          </a:solidFill>
          <a:latin typeface="Arial" pitchFamily="34" charset="0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400" baseline="0">
          <a:solidFill>
            <a:schemeClr val="tx1"/>
          </a:solidFill>
          <a:latin typeface="Arial" pitchFamily="34" charset="0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lorrainegassett29@gmail.com" TargetMode="External"/><Relationship Id="rId5" Type="http://schemas.openxmlformats.org/officeDocument/2006/relationships/hyperlink" Target="mailto:mklaverghetta@pbia.org" TargetMode="External"/><Relationship Id="rId4" Type="http://schemas.openxmlformats.org/officeDocument/2006/relationships/hyperlink" Target="mailto:gsypek@pbia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BI_Airport_030_Airs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094053"/>
            <a:ext cx="914400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1" y="2131378"/>
            <a:ext cx="9143999" cy="4889182"/>
          </a:xfrm>
          <a:prstGeom prst="rect">
            <a:avLst/>
          </a:prstGeom>
          <a:solidFill>
            <a:srgbClr val="0A5390">
              <a:alpha val="61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029" y="4166485"/>
            <a:ext cx="9065941" cy="2324787"/>
          </a:xfrm>
        </p:spPr>
        <p:txBody>
          <a:bodyPr/>
          <a:lstStyle/>
          <a:p>
            <a:pPr lv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>Upcoming Projects &amp;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>Business Opportunities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>Quarterly Workshop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  <a:t/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Raavi" pitchFamily="34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000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Quarter CY19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aavi" pitchFamily="34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aavi" pitchFamily="34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aavi" pitchFamily="34" charset="0"/>
              </a:rPr>
              <a:t/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aavi" pitchFamily="34" charset="0"/>
              </a:rPr>
            </a:b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aavi" pitchFamily="34" charset="0"/>
              </a:rPr>
              <a:t>April 10, 2019</a:t>
            </a:r>
            <a:b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Raavi" pitchFamily="34" charset="0"/>
              </a:rPr>
            </a:br>
            <a:endParaRPr lang="en-US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Raavi" pitchFamily="34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92376" y="495347"/>
            <a:ext cx="7123813" cy="250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>Palm Beach County Department of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>Airports</a:t>
            </a:r>
          </a:p>
          <a:p>
            <a:pPr marL="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Raavi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  <a:t/>
            </a:r>
            <a:b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j-ea"/>
                <a:cs typeface="Raavi" pitchFamily="34" charset="0"/>
              </a:rPr>
            </a:br>
            <a:endParaRPr kumimoji="0" lang="en-US" sz="1600" b="0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Raavi" pitchFamily="34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2095018"/>
            <a:ext cx="9144000" cy="1041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8" descr="Palm_Beach_County_Seal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2319" y="977564"/>
            <a:ext cx="2264521" cy="2257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858" y="563407"/>
            <a:ext cx="8542337" cy="872247"/>
          </a:xfrm>
        </p:spPr>
        <p:txBody>
          <a:bodyPr/>
          <a:lstStyle/>
          <a:p>
            <a:r>
              <a:rPr lang="en-US" dirty="0" smtClean="0"/>
              <a:t>Upcoming Procurement Opportunities/Advertisements</a:t>
            </a:r>
            <a:r>
              <a:rPr lang="en-US" sz="3600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932" y="1282390"/>
            <a:ext cx="6349258" cy="52742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40858" y="563407"/>
            <a:ext cx="8542337" cy="872247"/>
          </a:xfrm>
        </p:spPr>
        <p:txBody>
          <a:bodyPr/>
          <a:lstStyle/>
          <a:p>
            <a:r>
              <a:rPr lang="en-US" dirty="0" smtClean="0"/>
              <a:t>Upcoming Procurement Opportunities/Advertisements</a:t>
            </a:r>
            <a:r>
              <a:rPr lang="en-US" sz="3600" dirty="0" smtClean="0"/>
              <a:t>	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9418" y="1267691"/>
            <a:ext cx="6670963" cy="525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63768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3"/>
          <a:srcRect r="10043" b="9059"/>
          <a:stretch/>
        </p:blipFill>
        <p:spPr bwMode="auto">
          <a:xfrm>
            <a:off x="841664" y="1361209"/>
            <a:ext cx="8011391" cy="50499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3203" y="116598"/>
            <a:ext cx="8542337" cy="872247"/>
          </a:xfrm>
        </p:spPr>
        <p:txBody>
          <a:bodyPr/>
          <a:lstStyle/>
          <a:p>
            <a:r>
              <a:rPr lang="en-US" sz="3200" dirty="0" smtClean="0"/>
              <a:t>DBE Events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107716353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 descr="IMG_1673.JPG"/>
          <p:cNvPicPr>
            <a:picLocks noChangeAspect="1"/>
          </p:cNvPicPr>
          <p:nvPr/>
        </p:nvPicPr>
        <p:blipFill>
          <a:blip r:embed="rId3" cstate="print"/>
          <a:srcRect l="25314" t="14430" r="25343" b="362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1000">
                <a:schemeClr val="accent1">
                  <a:tint val="44500"/>
                  <a:satMod val="160000"/>
                  <a:alpha val="74000"/>
                </a:schemeClr>
              </a:gs>
              <a:gs pos="100000">
                <a:schemeClr val="accent5">
                  <a:lumMod val="50000"/>
                  <a:alpha val="99000"/>
                </a:schemeClr>
              </a:gs>
            </a:gsLst>
            <a:lin ang="5400000" scaled="0"/>
          </a:gradFill>
          <a:ln w="1905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362" y="433232"/>
            <a:ext cx="8542337" cy="872247"/>
          </a:xfrm>
        </p:spPr>
        <p:txBody>
          <a:bodyPr/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You!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54880" y="1436914"/>
            <a:ext cx="8106464" cy="5012190"/>
          </a:xfrm>
        </p:spPr>
        <p:txBody>
          <a:bodyPr/>
          <a:lstStyle/>
          <a:p>
            <a:pPr marL="285750" lvl="1" indent="-285750">
              <a:buSzPct val="75000"/>
              <a:buNone/>
            </a:pPr>
            <a:r>
              <a:rPr lang="en-US" sz="1600" b="1" dirty="0">
                <a:solidFill>
                  <a:srgbClr val="0A5390"/>
                </a:solidFill>
              </a:rPr>
              <a:t>Gary M. Sypek		</a:t>
            </a:r>
          </a:p>
          <a:p>
            <a:pPr marL="285750" lvl="1" indent="-285750">
              <a:buSzPct val="75000"/>
              <a:buNone/>
            </a:pPr>
            <a:r>
              <a:rPr lang="en-US" sz="1600" b="1" dirty="0">
                <a:solidFill>
                  <a:srgbClr val="0A5390"/>
                </a:solidFill>
              </a:rPr>
              <a:t>Director of Airport Planning</a:t>
            </a:r>
          </a:p>
          <a:p>
            <a:pPr marL="285750" lvl="1" indent="-285750">
              <a:buSzPct val="75000"/>
              <a:buNone/>
            </a:pPr>
            <a:r>
              <a:rPr lang="en-US" sz="1600" b="1" dirty="0">
                <a:solidFill>
                  <a:srgbClr val="0A5390"/>
                </a:solidFill>
              </a:rPr>
              <a:t>Palm Beach County Department of Airports</a:t>
            </a:r>
          </a:p>
          <a:p>
            <a:pPr marL="285750" lvl="1" indent="-285750">
              <a:buSzPct val="75000"/>
              <a:buNone/>
            </a:pPr>
            <a:r>
              <a:rPr lang="en-US" sz="1600" b="1" dirty="0">
                <a:solidFill>
                  <a:srgbClr val="0A5390"/>
                </a:solidFill>
              </a:rPr>
              <a:t>561-471-7400</a:t>
            </a:r>
          </a:p>
          <a:p>
            <a:pPr marL="285750" lvl="1" indent="-285750"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  <a:hlinkClick r:id="rId4"/>
              </a:rPr>
              <a:t>gsypek@pbia.org</a:t>
            </a:r>
            <a:endParaRPr lang="en-US" sz="1600" b="1" dirty="0" smtClean="0">
              <a:solidFill>
                <a:srgbClr val="0A5390"/>
              </a:solidFill>
            </a:endParaRPr>
          </a:p>
          <a:p>
            <a:pPr marL="285750" lvl="1" indent="-285750">
              <a:lnSpc>
                <a:spcPct val="200000"/>
              </a:lnSpc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</a:rPr>
              <a:t>Martha </a:t>
            </a:r>
            <a:r>
              <a:rPr lang="en-US" sz="1600" b="1" dirty="0" smtClean="0">
                <a:solidFill>
                  <a:srgbClr val="0A5390"/>
                </a:solidFill>
              </a:rPr>
              <a:t>LaVerghetta	</a:t>
            </a:r>
          </a:p>
          <a:p>
            <a:pPr marL="285750" lvl="1" indent="-285750"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</a:rPr>
              <a:t>Airports Compliance Manager</a:t>
            </a:r>
          </a:p>
          <a:p>
            <a:pPr marL="285750" lvl="1" indent="-285750"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</a:rPr>
              <a:t>Palm Beach County Department of Airports</a:t>
            </a:r>
          </a:p>
          <a:p>
            <a:pPr marL="285750" lvl="1" indent="-285750"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</a:rPr>
              <a:t>561-471-7421</a:t>
            </a:r>
          </a:p>
          <a:p>
            <a:pPr marL="285750" lvl="1" indent="-285750"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  <a:hlinkClick r:id="rId5"/>
              </a:rPr>
              <a:t>mklaverghetta@pbia.org</a:t>
            </a:r>
            <a:endParaRPr lang="en-US" sz="1600" b="1" dirty="0" smtClean="0">
              <a:solidFill>
                <a:srgbClr val="0A5390"/>
              </a:solidFill>
            </a:endParaRPr>
          </a:p>
          <a:p>
            <a:pPr marL="285750" lvl="1" indent="-28575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</a:rPr>
              <a:t>Lorraine </a:t>
            </a:r>
            <a:r>
              <a:rPr lang="en-US" sz="1600" b="1" dirty="0" smtClean="0">
                <a:solidFill>
                  <a:srgbClr val="0A5390"/>
                </a:solidFill>
              </a:rPr>
              <a:t>Gassett</a:t>
            </a: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</a:rPr>
              <a:t>Consultant, C.C.D.</a:t>
            </a:r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US" sz="1600" b="1" dirty="0" smtClean="0">
                <a:solidFill>
                  <a:srgbClr val="0A5390"/>
                </a:solidFill>
              </a:rPr>
              <a:t>954-854-1894</a:t>
            </a:r>
            <a:endParaRPr lang="en-US" sz="1600" dirty="0" smtClean="0"/>
          </a:p>
          <a:p>
            <a:pPr marL="285750" lvl="1" indent="-285750">
              <a:spcBef>
                <a:spcPts val="0"/>
              </a:spcBef>
              <a:spcAft>
                <a:spcPts val="0"/>
              </a:spcAft>
              <a:buSzPct val="75000"/>
              <a:buNone/>
            </a:pPr>
            <a:r>
              <a:rPr lang="en-US" sz="1600" u="sng" dirty="0" smtClean="0">
                <a:hlinkClick r:id="rId6"/>
              </a:rPr>
              <a:t>lorrainegassett29@gmail.com</a:t>
            </a:r>
            <a:r>
              <a:rPr lang="en-US" sz="1600" dirty="0" smtClean="0"/>
              <a:t> </a:t>
            </a:r>
            <a:endParaRPr lang="en-US" sz="1600" b="1" dirty="0" smtClean="0">
              <a:solidFill>
                <a:srgbClr val="0A5390"/>
              </a:solidFill>
            </a:endParaRPr>
          </a:p>
          <a:p>
            <a:pPr marL="285750" lvl="1" indent="-285750">
              <a:spcBef>
                <a:spcPts val="0"/>
              </a:spcBef>
              <a:spcAft>
                <a:spcPts val="1200"/>
              </a:spcAft>
              <a:buSzPct val="75000"/>
              <a:buNone/>
            </a:pPr>
            <a:endParaRPr lang="en-US" b="1" dirty="0">
              <a:solidFill>
                <a:srgbClr val="0A5390"/>
              </a:solidFill>
            </a:endParaRPr>
          </a:p>
          <a:p>
            <a:pPr marL="285750" lvl="1" indent="-285750">
              <a:buSzPct val="75000"/>
              <a:buNone/>
            </a:pPr>
            <a:endParaRPr lang="en-US" dirty="0" smtClean="0">
              <a:solidFill>
                <a:srgbClr val="0A5390"/>
              </a:solidFill>
            </a:endParaRPr>
          </a:p>
        </p:txBody>
      </p:sp>
      <p:pic>
        <p:nvPicPr>
          <p:cNvPr id="66565" name="Picture 8" descr="Palm_Beach_County_Seal2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282823" y="5124352"/>
            <a:ext cx="1619876" cy="1614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831663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BE620E"/>
      </a:dk2>
      <a:lt2>
        <a:srgbClr val="808080"/>
      </a:lt2>
      <a:accent1>
        <a:srgbClr val="006600"/>
      </a:accent1>
      <a:accent2>
        <a:srgbClr val="336699"/>
      </a:accent2>
      <a:accent3>
        <a:srgbClr val="FFFFFF"/>
      </a:accent3>
      <a:accent4>
        <a:srgbClr val="000000"/>
      </a:accent4>
      <a:accent5>
        <a:srgbClr val="AAB8AA"/>
      </a:accent5>
      <a:accent6>
        <a:srgbClr val="2D5C8A"/>
      </a:accent6>
      <a:hlink>
        <a:srgbClr val="800000"/>
      </a:hlink>
      <a:folHlink>
        <a:srgbClr val="C0C0C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A539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2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  <a:txDef>
      <a:spPr>
        <a:noFill/>
      </a:spPr>
      <a:bodyPr wrap="square" lIns="0" tIns="0" rIns="0" bIns="0" rtlCol="0">
        <a:spAutoFit/>
      </a:bodyPr>
      <a:lstStyle>
        <a:defPPr>
          <a:defRPr sz="18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BD256DD5311343A9DA323BEDBB27DE" ma:contentTypeVersion="0" ma:contentTypeDescription="Create a new document." ma:contentTypeScope="" ma:versionID="fad8c267abaafe513991f6dc548a3a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DCC9C288-A0EA-4D52-9FEF-46F9E2910A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7CBAA4A-4A86-41F1-B682-878A93E4C2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5F6E3A-668C-4C7F-B349-10F256BC0D62}">
  <ds:schemaRefs>
    <ds:schemaRef ds:uri="http://schemas.microsoft.com/office/2006/metadata/properties"/>
    <ds:schemaRef ds:uri="http://schemas.microsoft.com/office/infopath/2007/PartnerControls"/>
    <ds:schemaRef ds:uri="http://purl.org/dc/terms/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18399</TotalTime>
  <Words>39</Words>
  <Application>Microsoft Office PowerPoint</Application>
  <PresentationFormat>On-screen Show (4:3)</PresentationFormat>
  <Paragraphs>27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Arial</vt:lpstr>
      <vt:lpstr>Arial Black</vt:lpstr>
      <vt:lpstr>Calibri</vt:lpstr>
      <vt:lpstr>Raavi</vt:lpstr>
      <vt:lpstr>Times New Roman</vt:lpstr>
      <vt:lpstr>Wingdings</vt:lpstr>
      <vt:lpstr>Default Design</vt:lpstr>
      <vt:lpstr>                 Upcoming Projects &amp; Business Opportunities  Quarterly Workshop   2nd Quarter CY19   April 10, 2019 </vt:lpstr>
      <vt:lpstr>Upcoming Procurement Opportunities/Advertisements </vt:lpstr>
      <vt:lpstr>Upcoming Procurement Opportunities/Advertisements </vt:lpstr>
      <vt:lpstr>DBE Events and Opportunities</vt:lpstr>
      <vt:lpstr>Thank You!</vt:lpstr>
    </vt:vector>
  </TitlesOfParts>
  <Company>CH2MHILL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Ehler, Kathy/DEN</dc:creator>
  <cp:lastModifiedBy>Gary Sypek</cp:lastModifiedBy>
  <cp:revision>783</cp:revision>
  <dcterms:created xsi:type="dcterms:W3CDTF">2011-05-02T18:01:48Z</dcterms:created>
  <dcterms:modified xsi:type="dcterms:W3CDTF">2019-04-10T13:21:59Z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0x0101007ABD256DD5311343A9DA323BEDBB27DE</vt:lpwstr>
  </property>
  <property fmtid="{D5CDD505-2E9C-101B-9397-08002B2CF9AE}" pid="3" name="NXPowerLiteLastOptimized">
    <vt:lpwstr>798818</vt:lpwstr>
  </property>
  <property fmtid="{D5CDD505-2E9C-101B-9397-08002B2CF9AE}" pid="4" name="NXPowerLiteSettings">
    <vt:lpwstr>B74006B004C800</vt:lpwstr>
  </property>
  <property fmtid="{D5CDD505-2E9C-101B-9397-08002B2CF9AE}" pid="5" name="NXPowerLiteVersion">
    <vt:lpwstr>D5.0.2</vt:lpwstr>
  </property>
</Properties>
</file>