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74" r:id="rId2"/>
    <p:sldId id="259" r:id="rId3"/>
    <p:sldId id="364" r:id="rId4"/>
    <p:sldId id="360" r:id="rId5"/>
    <p:sldId id="361" r:id="rId6"/>
    <p:sldId id="388" r:id="rId7"/>
    <p:sldId id="392" r:id="rId8"/>
    <p:sldId id="365" r:id="rId9"/>
    <p:sldId id="366" r:id="rId10"/>
    <p:sldId id="369" r:id="rId11"/>
    <p:sldId id="377" r:id="rId12"/>
    <p:sldId id="393" r:id="rId13"/>
    <p:sldId id="375" r:id="rId14"/>
    <p:sldId id="376" r:id="rId15"/>
    <p:sldId id="343" r:id="rId16"/>
    <p:sldId id="373" r:id="rId17"/>
    <p:sldId id="378" r:id="rId18"/>
    <p:sldId id="397" r:id="rId19"/>
    <p:sldId id="396" r:id="rId20"/>
    <p:sldId id="342" r:id="rId21"/>
    <p:sldId id="371" r:id="rId22"/>
    <p:sldId id="347" r:id="rId23"/>
    <p:sldId id="372" r:id="rId24"/>
    <p:sldId id="387" r:id="rId25"/>
    <p:sldId id="386" r:id="rId26"/>
    <p:sldId id="385" r:id="rId27"/>
    <p:sldId id="26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570578-89D1-410E-8594-74E7EED2B128}" v="15" dt="2023-11-08T02:47:43.4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0" autoAdjust="0"/>
    <p:restoredTop sz="80751" autoAdjust="0"/>
  </p:normalViewPr>
  <p:slideViewPr>
    <p:cSldViewPr snapToGrid="0">
      <p:cViewPr varScale="1">
        <p:scale>
          <a:sx n="58" d="100"/>
          <a:sy n="58" d="100"/>
        </p:scale>
        <p:origin x="124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CA472E-5547-43D0-8221-97C00A401318}" type="datetimeFigureOut">
              <a:rPr lang="en-NZ" smtClean="0"/>
              <a:t>8/11/2023</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14891-CB8A-4CAC-88A5-4567A2C9D8C1}" type="slidenum">
              <a:rPr lang="en-NZ" smtClean="0"/>
              <a:t>‹#›</a:t>
            </a:fld>
            <a:endParaRPr lang="en-NZ"/>
          </a:p>
        </p:txBody>
      </p:sp>
    </p:spTree>
    <p:extLst>
      <p:ext uri="{BB962C8B-B14F-4D97-AF65-F5344CB8AC3E}">
        <p14:creationId xmlns:p14="http://schemas.microsoft.com/office/powerpoint/2010/main" val="1613498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fld id="{FA114891-CB8A-4CAC-88A5-4567A2C9D8C1}" type="slidenum">
              <a:rPr lang="en-NZ" smtClean="0"/>
              <a:t>1</a:t>
            </a:fld>
            <a:endParaRPr lang="en-NZ"/>
          </a:p>
        </p:txBody>
      </p:sp>
    </p:spTree>
    <p:extLst>
      <p:ext uri="{BB962C8B-B14F-4D97-AF65-F5344CB8AC3E}">
        <p14:creationId xmlns:p14="http://schemas.microsoft.com/office/powerpoint/2010/main" val="1057871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arine Light" panose="02000503030000020004" pitchFamily="50" charset="0"/>
              </a:rPr>
              <a:t>Queenstown boasts EIGHT spectacular golf courses, including </a:t>
            </a:r>
            <a:r>
              <a:rPr lang="en-AU" sz="1200" u="sng" dirty="0">
                <a:latin typeface="Marine Light" panose="02000503030000020004" pitchFamily="50" charset="0"/>
              </a:rPr>
              <a:t>four championship courses</a:t>
            </a:r>
            <a:r>
              <a:rPr lang="en-AU" sz="1200" dirty="0">
                <a:latin typeface="Marine Light" panose="02000503030000020004" pitchFamily="50" charset="0"/>
              </a:rPr>
              <a:t> and </a:t>
            </a:r>
            <a:r>
              <a:rPr lang="en-AU" sz="1200" u="sng" dirty="0">
                <a:latin typeface="Marine Light" panose="02000503030000020004" pitchFamily="50" charset="0"/>
              </a:rPr>
              <a:t>four experience courses.</a:t>
            </a:r>
            <a:r>
              <a:rPr lang="en-AU" sz="1200" dirty="0">
                <a:latin typeface="Marine Light" panose="02000503030000020004" pitchFamily="50" charset="0"/>
              </a:rPr>
              <a:t>  Six of which are located within 25 minutes of downtown.  Making Queenstown New Zealand’s premier golf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Marine Light" panose="02000503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Marine Light" panose="02000503030000020004" pitchFamily="50" charset="0"/>
              </a:rPr>
              <a:t>We have multi award-winning courses, a diverse range of golfing experiences and world-class facilities all set within spectacular alpine landscapes.</a:t>
            </a:r>
          </a:p>
          <a:p>
            <a:pPr lvl="0"/>
            <a:endParaRPr lang="en-NZ" sz="1200" dirty="0">
              <a:latin typeface="Marine Light" panose="02000503030000020004" pitchFamily="50" charset="0"/>
            </a:endParaRPr>
          </a:p>
          <a:p>
            <a:r>
              <a:rPr lang="en-NZ" sz="1200" dirty="0">
                <a:latin typeface="Marine Light" panose="02000503030000020004" pitchFamily="50" charset="0"/>
              </a:rPr>
              <a:t>There are a variety of golfing experiences that cater to all abilities and challenge levels, and there are </a:t>
            </a:r>
            <a:r>
              <a:rPr lang="en-AU" sz="1200" dirty="0">
                <a:latin typeface="Marine Light" panose="02000503030000020004" pitchFamily="50" charset="0"/>
              </a:rPr>
              <a:t>experienced local golf operators that offer services and tailored packages to suit golfers of all abilities too. </a:t>
            </a:r>
          </a:p>
          <a:p>
            <a:endParaRPr lang="en-NZ" sz="1200" dirty="0">
              <a:latin typeface="Marine Light" panose="02000503030000020004" pitchFamily="50" charset="0"/>
            </a:endParaRPr>
          </a:p>
          <a:p>
            <a:r>
              <a:rPr lang="en-NZ" sz="1200" dirty="0">
                <a:latin typeface="Marine Light" panose="02000503030000020004" pitchFamily="50" charset="0"/>
              </a:rPr>
              <a:t>It is the dramatic natural landscapes and breath-taking scenery of Queenstown that come together, alongside skilful course design, that truly create unique golf experiences.</a:t>
            </a:r>
          </a:p>
          <a:p>
            <a:endParaRPr lang="en-NZ" sz="1200" dirty="0">
              <a:latin typeface="Marine Light" panose="02000503030000020004" pitchFamily="50" charset="0"/>
            </a:endParaRPr>
          </a:p>
          <a:p>
            <a:r>
              <a:rPr lang="en-NZ" sz="1200" dirty="0">
                <a:latin typeface="Marine Light" panose="02000503030000020004" pitchFamily="50" charset="0"/>
              </a:rPr>
              <a:t>We are also the host destination to the New Zealand Open, which is played at the prestigious Millbrook Resort, the golf venue that is home to two of our eight courses. </a:t>
            </a:r>
          </a:p>
          <a:p>
            <a:endParaRPr lang="en-NZ" sz="1200" dirty="0">
              <a:latin typeface="Marine Light" panose="02000503030000020004" pitchFamily="50" charset="0"/>
            </a:endParaRPr>
          </a:p>
        </p:txBody>
      </p:sp>
      <p:sp>
        <p:nvSpPr>
          <p:cNvPr id="4" name="Slide Number Placeholder 3"/>
          <p:cNvSpPr>
            <a:spLocks noGrp="1"/>
          </p:cNvSpPr>
          <p:nvPr>
            <p:ph type="sldNum" sz="quarter" idx="5"/>
          </p:nvPr>
        </p:nvSpPr>
        <p:spPr/>
        <p:txBody>
          <a:bodyPr/>
          <a:lstStyle/>
          <a:p>
            <a:fld id="{3E9A41F7-56A8-4075-B470-0B6FE90F7B43}" type="slidenum">
              <a:rPr lang="en-NZ" smtClean="0"/>
              <a:t>14</a:t>
            </a:fld>
            <a:endParaRPr lang="en-NZ"/>
          </a:p>
        </p:txBody>
      </p:sp>
    </p:spTree>
    <p:extLst>
      <p:ext uri="{BB962C8B-B14F-4D97-AF65-F5344CB8AC3E}">
        <p14:creationId xmlns:p14="http://schemas.microsoft.com/office/powerpoint/2010/main" val="27089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NZ" sz="1100" kern="1200" dirty="0">
                <a:solidFill>
                  <a:schemeClr val="tx1"/>
                </a:solidFill>
                <a:effectLst/>
                <a:latin typeface="+mn-lt"/>
                <a:ea typeface="+mn-ea"/>
                <a:cs typeface="+mn-cs"/>
              </a:rPr>
              <a:t>Four ski resorts: Coronet Peak</a:t>
            </a:r>
            <a:r>
              <a:rPr lang="en-NZ" sz="1100" kern="1200" baseline="0" dirty="0">
                <a:solidFill>
                  <a:schemeClr val="tx1"/>
                </a:solidFill>
                <a:effectLst/>
                <a:latin typeface="+mn-lt"/>
                <a:ea typeface="+mn-ea"/>
                <a:cs typeface="+mn-cs"/>
              </a:rPr>
              <a:t> and The </a:t>
            </a:r>
            <a:r>
              <a:rPr lang="en-NZ" sz="1100" kern="1200" dirty="0" err="1">
                <a:solidFill>
                  <a:schemeClr val="tx1"/>
                </a:solidFill>
                <a:effectLst/>
                <a:latin typeface="+mn-lt"/>
                <a:ea typeface="+mn-ea"/>
                <a:cs typeface="+mn-cs"/>
              </a:rPr>
              <a:t>Remarkables</a:t>
            </a:r>
            <a:r>
              <a:rPr lang="en-NZ" sz="1100" kern="1200" baseline="0" dirty="0">
                <a:solidFill>
                  <a:schemeClr val="tx1"/>
                </a:solidFill>
                <a:effectLst/>
                <a:latin typeface="+mn-lt"/>
                <a:ea typeface="+mn-ea"/>
                <a:cs typeface="+mn-cs"/>
              </a:rPr>
              <a:t> in Queenstown and Cardrona and Treble Cone in Wanaka.  The travel time to access these mountains range from Coronet Peak in 25 minutes to Treble Cone taking about 90 minutes.</a:t>
            </a:r>
            <a:endParaRPr lang="en-NZ"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100" kern="1200" dirty="0">
                <a:solidFill>
                  <a:schemeClr val="tx1"/>
                </a:solidFill>
                <a:effectLst/>
                <a:latin typeface="+mn-lt"/>
                <a:ea typeface="+mn-ea"/>
                <a:cs typeface="+mn-cs"/>
              </a:rPr>
              <a:t>Queenstown is a world-class ski destination that</a:t>
            </a:r>
            <a:r>
              <a:rPr lang="en-NZ" sz="1100" kern="1200" baseline="0" dirty="0">
                <a:solidFill>
                  <a:schemeClr val="tx1"/>
                </a:solidFill>
                <a:effectLst/>
                <a:latin typeface="+mn-lt"/>
                <a:ea typeface="+mn-ea"/>
                <a:cs typeface="+mn-cs"/>
              </a:rPr>
              <a:t> offers something for everyone… and g</a:t>
            </a:r>
            <a:r>
              <a:rPr lang="en-NZ" sz="1100" kern="1200" dirty="0">
                <a:solidFill>
                  <a:schemeClr val="tx1"/>
                </a:solidFill>
                <a:effectLst/>
                <a:latin typeface="+mn-lt"/>
                <a:ea typeface="+mn-ea"/>
                <a:cs typeface="+mn-cs"/>
              </a:rPr>
              <a:t>reat for progression learning with purpose-built beginner slopes, consisting of a wide variety of terrain with lifts and chairs designed for beginner progression</a:t>
            </a:r>
            <a:r>
              <a:rPr lang="en-NZ" sz="1100" kern="1200" baseline="0" dirty="0">
                <a:solidFill>
                  <a:schemeClr val="tx1"/>
                </a:solidFill>
                <a:effectLst/>
                <a:latin typeface="+mn-lt"/>
                <a:ea typeface="+mn-ea"/>
                <a:cs typeface="+mn-cs"/>
              </a:rPr>
              <a:t> as mentioned through to intermediate and advanced skiing abilities.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100" kern="1200" baseline="0" dirty="0">
                <a:solidFill>
                  <a:schemeClr val="tx1"/>
                </a:solidFill>
                <a:effectLst/>
                <a:latin typeface="+mn-lt"/>
                <a:ea typeface="+mn-ea"/>
                <a:cs typeface="+mn-cs"/>
              </a:rPr>
              <a:t>One of the great specialities is Queenstown’s v</a:t>
            </a:r>
            <a:r>
              <a:rPr lang="en-NZ" sz="1100" kern="1200" dirty="0">
                <a:solidFill>
                  <a:schemeClr val="tx1"/>
                </a:solidFill>
                <a:effectLst/>
                <a:latin typeface="+mn-lt"/>
                <a:ea typeface="+mn-ea"/>
                <a:cs typeface="+mn-cs"/>
              </a:rPr>
              <a:t>ibrant nightlife and</a:t>
            </a:r>
            <a:r>
              <a:rPr lang="en-NZ" sz="1100" kern="1200" baseline="0" dirty="0">
                <a:solidFill>
                  <a:schemeClr val="tx1"/>
                </a:solidFill>
                <a:effectLst/>
                <a:latin typeface="+mn-lt"/>
                <a:ea typeface="+mn-ea"/>
                <a:cs typeface="+mn-cs"/>
              </a:rPr>
              <a:t> the</a:t>
            </a:r>
            <a:r>
              <a:rPr lang="en-NZ" sz="1100" kern="1200" dirty="0">
                <a:solidFill>
                  <a:schemeClr val="tx1"/>
                </a:solidFill>
                <a:effectLst/>
                <a:latin typeface="+mn-lt"/>
                <a:ea typeface="+mn-ea"/>
                <a:cs typeface="+mn-cs"/>
              </a:rPr>
              <a:t> après ski scene, sophisticated food and wine culture to match.  Which provides</a:t>
            </a:r>
            <a:r>
              <a:rPr lang="en-NZ" sz="1100" kern="1200" baseline="0" dirty="0">
                <a:solidFill>
                  <a:schemeClr val="tx1"/>
                </a:solidFill>
                <a:effectLst/>
                <a:latin typeface="+mn-lt"/>
                <a:ea typeface="+mn-ea"/>
                <a:cs typeface="+mn-cs"/>
              </a:rPr>
              <a:t> a</a:t>
            </a:r>
            <a:r>
              <a:rPr lang="en-NZ" sz="1100" kern="1200" dirty="0">
                <a:solidFill>
                  <a:schemeClr val="tx1"/>
                </a:solidFill>
                <a:effectLst/>
                <a:latin typeface="+mn-lt"/>
                <a:ea typeface="+mn-ea"/>
                <a:cs typeface="+mn-cs"/>
              </a:rPr>
              <a:t> great chance to sit back with a pinot noir, fireside with</a:t>
            </a:r>
            <a:r>
              <a:rPr lang="en-NZ" sz="1100" kern="1200" baseline="0" dirty="0">
                <a:solidFill>
                  <a:schemeClr val="tx1"/>
                </a:solidFill>
                <a:effectLst/>
                <a:latin typeface="+mn-lt"/>
                <a:ea typeface="+mn-ea"/>
                <a:cs typeface="+mn-cs"/>
              </a:rPr>
              <a:t> friends to round of your day on the slopes.</a:t>
            </a:r>
            <a:r>
              <a:rPr lang="en-NZ" sz="11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100" kern="1200" dirty="0">
              <a:solidFill>
                <a:schemeClr val="tx1"/>
              </a:solidFill>
              <a:effectLst/>
              <a:latin typeface="+mn-lt"/>
              <a:ea typeface="+mn-ea"/>
              <a:cs typeface="+mn-cs"/>
            </a:endParaRPr>
          </a:p>
          <a:p>
            <a:endParaRPr lang="en-US" sz="1050" dirty="0"/>
          </a:p>
        </p:txBody>
      </p:sp>
      <p:sp>
        <p:nvSpPr>
          <p:cNvPr id="4" name="Slide Number Placeholder 3"/>
          <p:cNvSpPr>
            <a:spLocks noGrp="1"/>
          </p:cNvSpPr>
          <p:nvPr>
            <p:ph type="sldNum" sz="quarter" idx="10"/>
          </p:nvPr>
        </p:nvSpPr>
        <p:spPr/>
        <p:txBody>
          <a:bodyPr/>
          <a:lstStyle/>
          <a:p>
            <a:fld id="{75A336DA-FE64-1043-B939-0589E96F3D77}" type="slidenum">
              <a:rPr lang="en-US" smtClean="0"/>
              <a:t>15</a:t>
            </a:fld>
            <a:endParaRPr lang="en-US"/>
          </a:p>
        </p:txBody>
      </p:sp>
    </p:spTree>
    <p:extLst>
      <p:ext uri="{BB962C8B-B14F-4D97-AF65-F5344CB8AC3E}">
        <p14:creationId xmlns:p14="http://schemas.microsoft.com/office/powerpoint/2010/main" val="4294345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000"/>
              </a:lnSpc>
              <a:buFont typeface="Symbol" panose="05050102010706020507" pitchFamily="18" charset="2"/>
              <a:buNone/>
              <a:tabLst>
                <a:tab pos="228600" algn="l"/>
              </a:tabLst>
            </a:pPr>
            <a:r>
              <a:rPr lang="en-AU" dirty="0">
                <a:latin typeface="Marine Light" panose="02000503030000020004" pitchFamily="50" charset="0"/>
              </a:rPr>
              <a:t>Queenstown has forged an enduring reputation as a world leader in adventure tourism.</a:t>
            </a:r>
          </a:p>
          <a:p>
            <a:pPr marL="0" indent="0">
              <a:lnSpc>
                <a:spcPct val="114000"/>
              </a:lnSpc>
              <a:buFont typeface="Symbol" panose="05050102010706020507" pitchFamily="18" charset="2"/>
              <a:buNone/>
              <a:tabLst>
                <a:tab pos="228600" algn="l"/>
              </a:tabLst>
            </a:pPr>
            <a:endParaRPr lang="en-AU" dirty="0">
              <a:latin typeface="Marine Light" panose="02000503030000020004" pitchFamily="50" charset="0"/>
            </a:endParaRPr>
          </a:p>
          <a:p>
            <a:pPr marL="0" indent="0">
              <a:lnSpc>
                <a:spcPct val="114000"/>
              </a:lnSpc>
              <a:buFont typeface="Symbol" panose="05050102010706020507" pitchFamily="18" charset="2"/>
              <a:buNone/>
              <a:tabLst>
                <a:tab pos="228600" algn="l"/>
              </a:tabLst>
            </a:pPr>
            <a:r>
              <a:rPr lang="en-AU" dirty="0">
                <a:latin typeface="Marine Light" panose="02000503030000020004" pitchFamily="50" charset="0"/>
              </a:rPr>
              <a:t>This region has been a magnet for adventurers and entrepreneurs for a long time, making it the home of many firsts!!  That includes - the world’s first commercial jet boating and bungy jumping operations and NZ’s first </a:t>
            </a:r>
            <a:r>
              <a:rPr lang="en-NZ" dirty="0">
                <a:latin typeface="Marine Light" panose="02000503030000020004" pitchFamily="50" charset="0"/>
              </a:rPr>
              <a:t>commercial ski field, river surfing, rafting, paragliding and skydiving!!</a:t>
            </a:r>
          </a:p>
          <a:p>
            <a:pPr marL="0" indent="0">
              <a:lnSpc>
                <a:spcPct val="114000"/>
              </a:lnSpc>
              <a:buFont typeface="Symbol" panose="05050102010706020507" pitchFamily="18" charset="2"/>
              <a:buNone/>
              <a:tabLst>
                <a:tab pos="228600" algn="l"/>
              </a:tabLst>
            </a:pPr>
            <a:endParaRPr lang="en-AU" dirty="0">
              <a:latin typeface="Marine Light" panose="02000503030000020004" pitchFamily="50" charset="0"/>
            </a:endParaRPr>
          </a:p>
          <a:p>
            <a:pPr marL="0" indent="0">
              <a:lnSpc>
                <a:spcPct val="114000"/>
              </a:lnSpc>
              <a:buFont typeface="Symbol" panose="05050102010706020507" pitchFamily="18" charset="2"/>
              <a:buNone/>
              <a:tabLst>
                <a:tab pos="228600" algn="l"/>
              </a:tabLst>
            </a:pPr>
            <a:r>
              <a:rPr lang="en-AU" dirty="0">
                <a:latin typeface="Marine Light" panose="02000503030000020004" pitchFamily="50" charset="0"/>
              </a:rPr>
              <a:t>The diverse natural environment sets the stage for a range of year-round thrills. </a:t>
            </a:r>
          </a:p>
          <a:p>
            <a:pPr marL="0" indent="0">
              <a:lnSpc>
                <a:spcPct val="114000"/>
              </a:lnSpc>
              <a:buFont typeface="Symbol" panose="05050102010706020507" pitchFamily="18" charset="2"/>
              <a:buNone/>
              <a:tabLst>
                <a:tab pos="228600" algn="l"/>
              </a:tabLst>
            </a:pPr>
            <a:endParaRPr lang="en-AU" dirty="0">
              <a:latin typeface="Marine Light" panose="02000503030000020004" pitchFamily="50" charset="0"/>
            </a:endParaRPr>
          </a:p>
          <a:p>
            <a:pPr marL="0" indent="0">
              <a:lnSpc>
                <a:spcPct val="114000"/>
              </a:lnSpc>
              <a:buFont typeface="Symbol" panose="05050102010706020507" pitchFamily="18" charset="2"/>
              <a:buNone/>
              <a:tabLst>
                <a:tab pos="228600" algn="l"/>
              </a:tabLst>
            </a:pPr>
            <a:r>
              <a:rPr lang="en-AU" dirty="0">
                <a:latin typeface="Marine Light" panose="02000503030000020004" pitchFamily="50" charset="0"/>
              </a:rPr>
              <a:t>Our history and our love of adventure really continues to shape Queenstown’s culture, inspiring innovative new ways to challenge and thrill visitors!  That in turn encourages people to challenge themselves and discover not only something new but also to create lifelong memories!</a:t>
            </a:r>
          </a:p>
          <a:p>
            <a:pPr marL="0" indent="0">
              <a:lnSpc>
                <a:spcPct val="114000"/>
              </a:lnSpc>
              <a:buFont typeface="Symbol" panose="05050102010706020507" pitchFamily="18" charset="2"/>
              <a:buNone/>
              <a:tabLst>
                <a:tab pos="228600" algn="l"/>
              </a:tabLst>
            </a:pPr>
            <a:endParaRPr lang="en-AU" dirty="0">
              <a:latin typeface="Marine Light" panose="02000503030000020004" pitchFamily="50" charset="0"/>
            </a:endParaRPr>
          </a:p>
          <a:p>
            <a:pPr marL="0" indent="0">
              <a:lnSpc>
                <a:spcPct val="114000"/>
              </a:lnSpc>
              <a:buFont typeface="Symbol" panose="05050102010706020507" pitchFamily="18" charset="2"/>
              <a:buNone/>
              <a:tabLst>
                <a:tab pos="228600" algn="l"/>
              </a:tabLst>
            </a:pPr>
            <a:r>
              <a:rPr lang="en-AU" dirty="0">
                <a:latin typeface="Marine Light" panose="02000503030000020004" pitchFamily="50" charset="0"/>
              </a:rPr>
              <a:t>Queenstown’s fun-loving and adventurous culture is definitely tangible in the vibrant and youthful town.</a:t>
            </a:r>
            <a:endParaRPr lang="en-NZ" dirty="0">
              <a:latin typeface="Marine Light" panose="02000503030000020004" pitchFamily="50" charset="0"/>
            </a:endParaRPr>
          </a:p>
          <a:p>
            <a:endParaRPr lang="en-NZ" dirty="0"/>
          </a:p>
        </p:txBody>
      </p:sp>
      <p:sp>
        <p:nvSpPr>
          <p:cNvPr id="4" name="Slide Number Placeholder 3"/>
          <p:cNvSpPr>
            <a:spLocks noGrp="1"/>
          </p:cNvSpPr>
          <p:nvPr>
            <p:ph type="sldNum" sz="quarter" idx="5"/>
          </p:nvPr>
        </p:nvSpPr>
        <p:spPr/>
        <p:txBody>
          <a:bodyPr/>
          <a:lstStyle/>
          <a:p>
            <a:fld id="{3E9A41F7-56A8-4075-B470-0B6FE90F7B43}" type="slidenum">
              <a:rPr lang="en-NZ" smtClean="0"/>
              <a:t>16</a:t>
            </a:fld>
            <a:endParaRPr lang="en-NZ"/>
          </a:p>
        </p:txBody>
      </p:sp>
    </p:spTree>
    <p:extLst>
      <p:ext uri="{BB962C8B-B14F-4D97-AF65-F5344CB8AC3E}">
        <p14:creationId xmlns:p14="http://schemas.microsoft.com/office/powerpoint/2010/main" val="1651166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kern="1200" dirty="0">
                <a:solidFill>
                  <a:schemeClr val="tx1"/>
                </a:solidFill>
                <a:effectLst/>
                <a:latin typeface="+mn-lt"/>
                <a:ea typeface="+mn-ea"/>
                <a:cs typeface="+mn-cs"/>
              </a:rPr>
              <a:t>Explore Queenstown with the family and discover many new experiences together. There are many activities in Queenstown that are suitable for children and most companies offer kids’ prices or even ‘kids go free’ promotions at certain times of the year. </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Some great family activities include visiting farms, jetboating (</a:t>
            </a:r>
            <a:r>
              <a:rPr lang="en-NZ" sz="1200" b="0" i="1" kern="1200" dirty="0">
                <a:solidFill>
                  <a:schemeClr val="tx1"/>
                </a:solidFill>
                <a:effectLst/>
                <a:latin typeface="+mn-lt"/>
                <a:ea typeface="+mn-ea"/>
                <a:cs typeface="+mn-cs"/>
              </a:rPr>
              <a:t>for those tall enough</a:t>
            </a:r>
            <a:r>
              <a:rPr lang="en-NZ" sz="1200" b="0" i="0" kern="1200" dirty="0">
                <a:solidFill>
                  <a:schemeClr val="tx1"/>
                </a:solidFill>
                <a:effectLst/>
                <a:latin typeface="+mn-lt"/>
                <a:ea typeface="+mn-ea"/>
                <a:cs typeface="+mn-cs"/>
              </a:rPr>
              <a:t>), paddleboarding or kayaking, or you can go beneath the water’s surface and see the trout and salmon that gather at the Queenstown Pier for regular feeds.</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There is some great off the beaten track experiences with an off road adventure or land tours.  Hiking or biking is another family-friendly option to get out and explore the wide open trails and taking the views in along the way.  </a:t>
            </a:r>
          </a:p>
          <a:p>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And for downtime or rainy days there’s plenty of indoor fun activities, including the cinema and swimming pools, go karting, indoor skydiving and trampolines to keep everyone occupied and happy.</a:t>
            </a:r>
          </a:p>
          <a:p>
            <a:endParaRPr lang="en-NZ" dirty="0"/>
          </a:p>
        </p:txBody>
      </p:sp>
      <p:sp>
        <p:nvSpPr>
          <p:cNvPr id="4" name="Slide Number Placeholder 3"/>
          <p:cNvSpPr>
            <a:spLocks noGrp="1"/>
          </p:cNvSpPr>
          <p:nvPr>
            <p:ph type="sldNum" sz="quarter" idx="5"/>
          </p:nvPr>
        </p:nvSpPr>
        <p:spPr/>
        <p:txBody>
          <a:bodyPr/>
          <a:lstStyle/>
          <a:p>
            <a:fld id="{3E9A41F7-56A8-4075-B470-0B6FE90F7B43}" type="slidenum">
              <a:rPr lang="en-NZ" smtClean="0"/>
              <a:t>17</a:t>
            </a:fld>
            <a:endParaRPr lang="en-NZ"/>
          </a:p>
        </p:txBody>
      </p:sp>
    </p:spTree>
    <p:extLst>
      <p:ext uri="{BB962C8B-B14F-4D97-AF65-F5344CB8AC3E}">
        <p14:creationId xmlns:p14="http://schemas.microsoft.com/office/powerpoint/2010/main" val="874430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Food and wine is one of those experiences that unpin all of the previously mentioned segments. </a:t>
            </a:r>
          </a:p>
          <a:p>
            <a:endParaRPr lang="en-NZ" dirty="0"/>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kern="1200" dirty="0">
                <a:solidFill>
                  <a:schemeClr val="tx1"/>
                </a:solidFill>
                <a:effectLst/>
                <a:latin typeface="+mn-lt"/>
                <a:ea typeface="+mn-ea"/>
                <a:cs typeface="+mn-cs"/>
              </a:rPr>
              <a:t>Queenstown offers some of the best restaurants and bars in New Zealand. With delectable food and a great night out practically always on the menu.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kern="1200" dirty="0">
                <a:solidFill>
                  <a:schemeClr val="tx1"/>
                </a:solidFill>
                <a:effectLst/>
                <a:latin typeface="+mn-lt"/>
                <a:ea typeface="+mn-ea"/>
                <a:cs typeface="+mn-cs"/>
              </a:rPr>
              <a:t>There are more than 150 cafes and restaurants </a:t>
            </a:r>
            <a:r>
              <a:rPr lang="en-US" sz="1200" kern="1200" dirty="0">
                <a:solidFill>
                  <a:schemeClr val="tx1"/>
                </a:solidFill>
                <a:effectLst/>
                <a:latin typeface="+mn-lt"/>
                <a:ea typeface="+mn-ea"/>
                <a:cs typeface="+mn-cs"/>
              </a:rPr>
              <a:t>innovative and award-winning restaurants and eateries to cater for any occasion from fine dining to fun dining.  And, our local chefs are really passionate about using local ingredients, and different seasons, always bring changes to menus to reflect the season’s freshest produce.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downtown Queenstown you</a:t>
            </a:r>
            <a:r>
              <a:rPr lang="en-US" sz="1200" kern="1200" baseline="0" dirty="0">
                <a:solidFill>
                  <a:schemeClr val="tx1"/>
                </a:solidFill>
                <a:effectLst/>
                <a:latin typeface="+mn-lt"/>
                <a:ea typeface="+mn-ea"/>
                <a:cs typeface="+mn-cs"/>
              </a:rPr>
              <a:t> will find </a:t>
            </a:r>
            <a:r>
              <a:rPr lang="en-US" sz="1200" kern="1200" dirty="0">
                <a:solidFill>
                  <a:schemeClr val="tx1"/>
                </a:solidFill>
                <a:effectLst/>
                <a:latin typeface="+mn-lt"/>
                <a:ea typeface="+mn-ea"/>
                <a:cs typeface="+mn-cs"/>
              </a:rPr>
              <a:t>stylish bistro food, celebrity chef restaurants, traditional pub meals, designer burgers and a variety of ethnic cuisine. </a:t>
            </a:r>
            <a:r>
              <a:rPr lang="en-US" sz="1200" dirty="0"/>
              <a:t>If you have special requirements, in Queenstown you can easily find delicious vegetarian, vegan, halal and gluten-free options.</a:t>
            </a:r>
            <a:r>
              <a:rPr lang="en-US" sz="1200" baseline="0" dirty="0"/>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Gibbston</a:t>
            </a:r>
            <a:r>
              <a:rPr lang="en-US" dirty="0"/>
              <a:t>, the 'Valley of Vines', is only a 25 minute drive from Queenstown. This area is home to some of the world’s best Pinot Noir and there are about 200 vineyards to sample wine from when you explore </a:t>
            </a:r>
            <a:r>
              <a:rPr lang="en-US" dirty="0" err="1"/>
              <a:t>Gibbston</a:t>
            </a:r>
            <a:r>
              <a:rPr lang="en-US" dirty="0"/>
              <a:t> and beyond including Bannockburn, Bendigo and Cromwell. Biking/e-biking is also a popular option to explore </a:t>
            </a:r>
            <a:r>
              <a:rPr lang="en-US" dirty="0" err="1"/>
              <a:t>Gibbston</a:t>
            </a:r>
            <a:r>
              <a:rPr lang="en-US" dirty="0"/>
              <a:t> for a half or full-day, with wine tours and shuttles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Another experience that is really gaining some traction here also is craft beer with some local brewers, these little spots not only define some great hidden secrets but these craft beers also appear on many of our local bars menu selection, supporting the love and passion from our local brewers.</a:t>
            </a:r>
            <a:endParaRPr lang="en-NZ"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kern="1200" dirty="0">
                <a:solidFill>
                  <a:schemeClr val="tx1"/>
                </a:solidFill>
                <a:effectLst/>
                <a:latin typeface="+mn-lt"/>
                <a:ea typeface="+mn-ea"/>
                <a:cs typeface="+mn-cs"/>
              </a:rPr>
              <a:t>Food and wine really is an integral part of any holiday experience and Queenstown really does deliver!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Settle in for the evening at a </a:t>
            </a:r>
            <a:r>
              <a:rPr lang="en-US" sz="1200" dirty="0" err="1"/>
              <a:t>cosy</a:t>
            </a:r>
            <a:r>
              <a:rPr lang="en-US" sz="1200" dirty="0"/>
              <a:t> wine bar or friendly pub or explore the town and experience Queenstown’s legendary night life, and discover the vibrant atmosphere, any night of the week.</a:t>
            </a:r>
            <a:r>
              <a:rPr lang="en-US" sz="1200" baseline="0" dirty="0"/>
              <a:t> </a:t>
            </a:r>
          </a:p>
        </p:txBody>
      </p:sp>
      <p:sp>
        <p:nvSpPr>
          <p:cNvPr id="4" name="Slide Number Placeholder 3"/>
          <p:cNvSpPr>
            <a:spLocks noGrp="1"/>
          </p:cNvSpPr>
          <p:nvPr>
            <p:ph type="sldNum" sz="quarter" idx="5"/>
          </p:nvPr>
        </p:nvSpPr>
        <p:spPr/>
        <p:txBody>
          <a:bodyPr/>
          <a:lstStyle/>
          <a:p>
            <a:fld id="{3E9A41F7-56A8-4075-B470-0B6FE90F7B43}" type="slidenum">
              <a:rPr lang="en-NZ" smtClean="0"/>
              <a:t>18</a:t>
            </a:fld>
            <a:endParaRPr lang="en-NZ"/>
          </a:p>
        </p:txBody>
      </p:sp>
    </p:spTree>
    <p:extLst>
      <p:ext uri="{BB962C8B-B14F-4D97-AF65-F5344CB8AC3E}">
        <p14:creationId xmlns:p14="http://schemas.microsoft.com/office/powerpoint/2010/main" val="132733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19</a:t>
            </a:fld>
            <a:endParaRPr lang="en-US"/>
          </a:p>
        </p:txBody>
      </p:sp>
    </p:spTree>
    <p:extLst>
      <p:ext uri="{BB962C8B-B14F-4D97-AF65-F5344CB8AC3E}">
        <p14:creationId xmlns:p14="http://schemas.microsoft.com/office/powerpoint/2010/main" val="1056950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b="0" i="0" kern="1200" dirty="0">
                <a:solidFill>
                  <a:schemeClr val="tx1"/>
                </a:solidFill>
                <a:effectLst/>
                <a:latin typeface="+mn-lt"/>
                <a:ea typeface="+mn-ea"/>
                <a:cs typeface="+mn-cs"/>
              </a:rPr>
              <a:t>Queenstown has a huge range of accommodation styles to suit every age and stage, style and budget. The budget conscious traveller can book into </a:t>
            </a:r>
            <a:r>
              <a:rPr lang="en-NZ" sz="1100" b="1" i="0" kern="1200" dirty="0">
                <a:solidFill>
                  <a:schemeClr val="tx1"/>
                </a:solidFill>
                <a:effectLst/>
                <a:latin typeface="+mn-lt"/>
                <a:ea typeface="+mn-ea"/>
                <a:cs typeface="+mn-cs"/>
              </a:rPr>
              <a:t>backpacker accommodation</a:t>
            </a:r>
            <a:r>
              <a:rPr lang="en-NZ" sz="1100" b="0" i="0" kern="1200" dirty="0">
                <a:solidFill>
                  <a:schemeClr val="tx1"/>
                </a:solidFill>
                <a:effectLst/>
                <a:latin typeface="+mn-lt"/>
                <a:ea typeface="+mn-ea"/>
                <a:cs typeface="+mn-cs"/>
              </a:rPr>
              <a:t>, and if you’re travelling with a tent or camper, Queenstown has a number of well-equipped and centrally located </a:t>
            </a:r>
            <a:r>
              <a:rPr lang="en-NZ" sz="1100" b="1" i="0" kern="1200" dirty="0">
                <a:solidFill>
                  <a:schemeClr val="tx1"/>
                </a:solidFill>
                <a:effectLst/>
                <a:latin typeface="+mn-lt"/>
                <a:ea typeface="+mn-ea"/>
                <a:cs typeface="+mn-cs"/>
              </a:rPr>
              <a:t>holiday parks</a:t>
            </a:r>
            <a:r>
              <a:rPr lang="en-NZ" sz="1100" b="0" i="0" kern="1200" dirty="0">
                <a:solidFill>
                  <a:schemeClr val="tx1"/>
                </a:solidFill>
                <a:effectLst/>
                <a:latin typeface="+mn-lt"/>
                <a:ea typeface="+mn-ea"/>
                <a:cs typeface="+mn-cs"/>
              </a:rPr>
              <a:t>. If you’re looking for a homely feel try one of Queenstown’s </a:t>
            </a:r>
            <a:r>
              <a:rPr lang="en-NZ" sz="1100" b="1" i="0" kern="1200" dirty="0">
                <a:solidFill>
                  <a:schemeClr val="tx1"/>
                </a:solidFill>
                <a:effectLst/>
                <a:latin typeface="+mn-lt"/>
                <a:ea typeface="+mn-ea"/>
                <a:cs typeface="+mn-cs"/>
              </a:rPr>
              <a:t>bed and breakfasts </a:t>
            </a:r>
            <a:r>
              <a:rPr lang="en-NZ" sz="1100" b="0" i="0" kern="1200" dirty="0">
                <a:solidFill>
                  <a:schemeClr val="tx1"/>
                </a:solidFill>
                <a:effectLst/>
                <a:latin typeface="+mn-lt"/>
                <a:ea typeface="+mn-ea"/>
                <a:cs typeface="+mn-cs"/>
              </a:rPr>
              <a:t>in surrounding Arrowtown or Glenorchy. </a:t>
            </a:r>
            <a:r>
              <a:rPr lang="en-NZ" sz="1100" b="1" i="0" kern="1200" dirty="0">
                <a:solidFill>
                  <a:schemeClr val="tx1"/>
                </a:solidFill>
                <a:effectLst/>
                <a:latin typeface="+mn-lt"/>
                <a:ea typeface="+mn-ea"/>
                <a:cs typeface="+mn-cs"/>
              </a:rPr>
              <a:t>Motels</a:t>
            </a:r>
            <a:r>
              <a:rPr lang="en-NZ" sz="1100" b="0" i="0" kern="1200" dirty="0">
                <a:solidFill>
                  <a:schemeClr val="tx1"/>
                </a:solidFill>
                <a:effectLst/>
                <a:latin typeface="+mn-lt"/>
                <a:ea typeface="+mn-ea"/>
                <a:cs typeface="+mn-cs"/>
              </a:rPr>
              <a:t>, are well suited for those on a driving holiday, and are dotted around town.  There are many </a:t>
            </a:r>
            <a:r>
              <a:rPr lang="en-NZ" sz="1100" b="1" i="0" kern="1200" dirty="0">
                <a:solidFill>
                  <a:schemeClr val="tx1"/>
                </a:solidFill>
                <a:effectLst/>
                <a:latin typeface="+mn-lt"/>
                <a:ea typeface="+mn-ea"/>
                <a:cs typeface="+mn-cs"/>
              </a:rPr>
              <a:t>hotels and resorts </a:t>
            </a:r>
            <a:r>
              <a:rPr lang="en-NZ" sz="1100" b="0" i="0" kern="1200" dirty="0">
                <a:solidFill>
                  <a:schemeClr val="tx1"/>
                </a:solidFill>
                <a:effectLst/>
                <a:latin typeface="+mn-lt"/>
                <a:ea typeface="+mn-ea"/>
                <a:cs typeface="+mn-cs"/>
              </a:rPr>
              <a:t>located centrally within walking distance to Queenstown’s vibrant CBD. Queenstown’s </a:t>
            </a:r>
            <a:r>
              <a:rPr lang="en-NZ" sz="1100" b="1" i="0" kern="1200" dirty="0">
                <a:solidFill>
                  <a:schemeClr val="tx1"/>
                </a:solidFill>
                <a:effectLst/>
                <a:latin typeface="+mn-lt"/>
                <a:ea typeface="+mn-ea"/>
                <a:cs typeface="+mn-cs"/>
              </a:rPr>
              <a:t>award-winning luxury lodges </a:t>
            </a:r>
            <a:r>
              <a:rPr lang="en-NZ" sz="1100" b="0" i="0" kern="1200" dirty="0">
                <a:solidFill>
                  <a:schemeClr val="tx1"/>
                </a:solidFill>
                <a:effectLst/>
                <a:latin typeface="+mn-lt"/>
                <a:ea typeface="+mn-ea"/>
                <a:cs typeface="+mn-cs"/>
              </a:rPr>
              <a:t>and retreats show off stunning alpine views, and if you’re travelling with family and require shared accommodation, there are </a:t>
            </a:r>
            <a:r>
              <a:rPr lang="en-NZ" sz="1100" b="1" i="0" kern="1200" dirty="0">
                <a:solidFill>
                  <a:schemeClr val="tx1"/>
                </a:solidFill>
                <a:effectLst/>
                <a:latin typeface="+mn-lt"/>
                <a:ea typeface="+mn-ea"/>
                <a:cs typeface="+mn-cs"/>
              </a:rPr>
              <a:t>serviced apartments and holiday houses </a:t>
            </a:r>
            <a:r>
              <a:rPr lang="en-NZ" sz="1100" b="0" i="0" kern="1200" dirty="0">
                <a:solidFill>
                  <a:schemeClr val="tx1"/>
                </a:solidFill>
                <a:effectLst/>
                <a:latin typeface="+mn-lt"/>
                <a:ea typeface="+mn-ea"/>
                <a:cs typeface="+mn-cs"/>
              </a:rPr>
              <a:t>so you can self-cater with ease.</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There’s a lot of variety when it comes to </a:t>
            </a:r>
            <a:r>
              <a:rPr lang="en-NZ" sz="1100" b="1" i="0" kern="1200" dirty="0">
                <a:solidFill>
                  <a:schemeClr val="tx1"/>
                </a:solidFill>
                <a:effectLst/>
                <a:latin typeface="+mn-lt"/>
                <a:ea typeface="+mn-ea"/>
                <a:cs typeface="+mn-cs"/>
              </a:rPr>
              <a:t>Queenstown's hotel and resort accommodation</a:t>
            </a:r>
            <a:r>
              <a:rPr lang="en-NZ" sz="1100" b="0" i="0" kern="1200" dirty="0">
                <a:solidFill>
                  <a:schemeClr val="tx1"/>
                </a:solidFill>
                <a:effectLst/>
                <a:latin typeface="+mn-lt"/>
                <a:ea typeface="+mn-ea"/>
                <a:cs typeface="+mn-cs"/>
              </a:rPr>
              <a:t>. Ranging from boutique hotels to internationally recognised resorts, many offer lake and alpine views of Queenstown's famed scenery.</a:t>
            </a:r>
          </a:p>
          <a:p>
            <a:r>
              <a:rPr lang="en-NZ" sz="1100" b="0" i="0" kern="1200" dirty="0">
                <a:solidFill>
                  <a:schemeClr val="tx1"/>
                </a:solidFill>
                <a:effectLst/>
                <a:latin typeface="+mn-lt"/>
                <a:ea typeface="+mn-ea"/>
                <a:cs typeface="+mn-cs"/>
              </a:rPr>
              <a:t>Many large hotels and resorts are located centrally within walking distance of the town's centre. If you’re after something away from the hustle and bustle, hotels line the shores of Lake Wakatipu, and can be found close to the airport in Frankton or in neighbouring and quaint Arrowtown. With excellent facilities including restaurants that feature </a:t>
            </a:r>
            <a:r>
              <a:rPr lang="en-NZ" sz="1100" b="0" i="0" kern="1200" dirty="0" err="1">
                <a:solidFill>
                  <a:schemeClr val="tx1"/>
                </a:solidFill>
                <a:effectLst/>
                <a:latin typeface="+mn-lt"/>
                <a:ea typeface="+mn-ea"/>
                <a:cs typeface="+mn-cs"/>
              </a:rPr>
              <a:t>winelists</a:t>
            </a:r>
            <a:r>
              <a:rPr lang="en-NZ" sz="1100" b="0" i="0" kern="1200" dirty="0">
                <a:solidFill>
                  <a:schemeClr val="tx1"/>
                </a:solidFill>
                <a:effectLst/>
                <a:latin typeface="+mn-lt"/>
                <a:ea typeface="+mn-ea"/>
                <a:cs typeface="+mn-cs"/>
              </a:rPr>
              <a:t> rich with Central Otago vintages as well as spa, pool and sauna facilities, Queenstown’s hotel and resort accommodation is second to none.</a:t>
            </a:r>
          </a:p>
          <a:p>
            <a:endParaRPr lang="en-NZ" sz="1100" b="0" i="0" kern="1200" dirty="0">
              <a:solidFill>
                <a:schemeClr val="tx1"/>
              </a:solidFill>
              <a:effectLst/>
              <a:latin typeface="+mn-lt"/>
              <a:ea typeface="+mn-ea"/>
              <a:cs typeface="+mn-cs"/>
            </a:endParaRPr>
          </a:p>
          <a:p>
            <a:r>
              <a:rPr lang="en-NZ" sz="1100" b="1" i="0" kern="1200" dirty="0">
                <a:solidFill>
                  <a:schemeClr val="tx1"/>
                </a:solidFill>
                <a:effectLst/>
                <a:latin typeface="+mn-lt"/>
                <a:ea typeface="+mn-ea"/>
                <a:cs typeface="+mn-cs"/>
              </a:rPr>
              <a:t>Self-contained or serviced apartments </a:t>
            </a:r>
            <a:r>
              <a:rPr lang="en-NZ" sz="1100" b="0" i="0" kern="1200" dirty="0">
                <a:solidFill>
                  <a:schemeClr val="tx1"/>
                </a:solidFill>
                <a:effectLst/>
                <a:latin typeface="+mn-lt"/>
                <a:ea typeface="+mn-ea"/>
                <a:cs typeface="+mn-cs"/>
              </a:rPr>
              <a:t>in Queenstown range from private luxury apartments high in Queenstown’s hills to serviced apartments in the heart of town for those seeking out the nightlife close by. Private apartments offer travellers comfort and style where you can focus on your holiday without worrying about the everyday. Perfect for groups of friends, couples, and families, you can sit back, relax and enjoy the crystal-clear views of Lake Wakatipu.</a:t>
            </a:r>
          </a:p>
          <a:p>
            <a:endParaRPr lang="en-NZ" sz="1100" b="0" i="0" kern="1200" dirty="0">
              <a:solidFill>
                <a:schemeClr val="tx1"/>
              </a:solidFill>
              <a:effectLst/>
              <a:latin typeface="+mn-lt"/>
              <a:ea typeface="+mn-ea"/>
              <a:cs typeface="+mn-cs"/>
            </a:endParaRPr>
          </a:p>
          <a:p>
            <a:r>
              <a:rPr lang="en-NZ" sz="1100" b="0" i="0" kern="1200" dirty="0">
                <a:solidFill>
                  <a:schemeClr val="tx1"/>
                </a:solidFill>
                <a:effectLst/>
                <a:latin typeface="+mn-lt"/>
                <a:ea typeface="+mn-ea"/>
                <a:cs typeface="+mn-cs"/>
              </a:rPr>
              <a:t>Queenstown’s </a:t>
            </a:r>
            <a:r>
              <a:rPr lang="en-NZ" sz="1100" b="1" i="0" kern="1200" dirty="0">
                <a:solidFill>
                  <a:schemeClr val="tx1"/>
                </a:solidFill>
                <a:effectLst/>
                <a:latin typeface="+mn-lt"/>
                <a:ea typeface="+mn-ea"/>
                <a:cs typeface="+mn-cs"/>
              </a:rPr>
              <a:t>lodges and luxury retreats </a:t>
            </a:r>
            <a:r>
              <a:rPr lang="en-NZ" sz="1100" b="0" i="0" kern="1200" dirty="0">
                <a:solidFill>
                  <a:schemeClr val="tx1"/>
                </a:solidFill>
                <a:effectLst/>
                <a:latin typeface="+mn-lt"/>
                <a:ea typeface="+mn-ea"/>
                <a:cs typeface="+mn-cs"/>
              </a:rPr>
              <a:t>provide the very best in exceptional, private accommodation. From exclusive penthouses, to boutique five-star lodges and retreats, Queenstown is renowned internationally as a world-class destination for luxury accommodation, and bespoke premium experiences.  You might find yourself at an exclusive hunting and fishing lake front lodge surrounded by mountains, or at a hidden lodge tucked away from the bustle of central Queenstown, for the ultimate four-season lake and alpine experience, pick one of New Zealand’s top lodges in the heart of the Southern Alps. Helicopter or jet boat transfers can be arranged to a number of luxury accommodation providers, you just have to ask. Pure indulgence is on the menu here in Queenstown.</a:t>
            </a:r>
            <a:endParaRPr lang="en-US" baseline="0" dirty="0"/>
          </a:p>
        </p:txBody>
      </p:sp>
      <p:sp>
        <p:nvSpPr>
          <p:cNvPr id="4" name="Slide Number Placeholder 3"/>
          <p:cNvSpPr>
            <a:spLocks noGrp="1"/>
          </p:cNvSpPr>
          <p:nvPr>
            <p:ph type="sldNum" sz="quarter" idx="10"/>
          </p:nvPr>
        </p:nvSpPr>
        <p:spPr/>
        <p:txBody>
          <a:bodyPr/>
          <a:lstStyle/>
          <a:p>
            <a:fld id="{75A336DA-FE64-1043-B939-0589E96F3D77}" type="slidenum">
              <a:rPr lang="en-US" smtClean="0"/>
              <a:t>20</a:t>
            </a:fld>
            <a:endParaRPr lang="en-US"/>
          </a:p>
        </p:txBody>
      </p:sp>
    </p:spTree>
    <p:extLst>
      <p:ext uri="{BB962C8B-B14F-4D97-AF65-F5344CB8AC3E}">
        <p14:creationId xmlns:p14="http://schemas.microsoft.com/office/powerpoint/2010/main" val="1756711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Queenstown</a:t>
            </a:r>
            <a:r>
              <a:rPr lang="en-US" baseline="0" dirty="0"/>
              <a:t> is a great base to explore the Sounds, especially if you have clients staying for more than a couple of days.  </a:t>
            </a:r>
            <a:r>
              <a:rPr lang="en-US" dirty="0"/>
              <a:t>The iconic Milford Sound</a:t>
            </a:r>
            <a:r>
              <a:rPr lang="en-US" baseline="0" dirty="0"/>
              <a:t> </a:t>
            </a:r>
            <a:r>
              <a:rPr lang="en-US" dirty="0"/>
              <a:t>(as in the photograph)</a:t>
            </a:r>
            <a:r>
              <a:rPr lang="en-US" baseline="0" dirty="0"/>
              <a:t> can be reached by self-drive, coach, helicopter or fixed wing plane.  Best way to sell this product is by coaching one way and flying the other to get the best of all the landscape. Once there, there are several cruise companies that offer scenic cruises on the fiord for up to 2 hours, and some that offer trips into the Underwater Observatory. Rain, hail or shine - Milford Sound is breathtaking in all weather. Especially, when it rains the waterfalls are sensational!</a:t>
            </a:r>
          </a:p>
          <a:p>
            <a:pPr marL="171450" indent="-171450">
              <a:buFont typeface="Arial" panose="020B0604020202020204" pitchFamily="34" charset="0"/>
              <a:buChar char="•"/>
            </a:pPr>
            <a:endParaRPr lang="en-US" baseline="0" dirty="0"/>
          </a:p>
          <a:p>
            <a:pPr marL="0" marR="0" lvl="0" indent="0" algn="l" defTabSz="408167"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200" b="0" i="0" kern="1200" dirty="0" err="1">
                <a:solidFill>
                  <a:schemeClr val="tx1"/>
                </a:solidFill>
                <a:effectLst/>
                <a:latin typeface="+mn-lt"/>
                <a:ea typeface="+mn-ea"/>
                <a:cs typeface="+mn-cs"/>
              </a:rPr>
              <a:t>Glenorchy</a:t>
            </a:r>
            <a:r>
              <a:rPr lang="en-NZ" sz="1200" b="0" i="0" kern="1200" dirty="0">
                <a:solidFill>
                  <a:schemeClr val="tx1"/>
                </a:solidFill>
                <a:effectLst/>
                <a:latin typeface="+mn-lt"/>
                <a:ea typeface="+mn-ea"/>
                <a:cs typeface="+mn-cs"/>
              </a:rPr>
              <a:t>, is a true slice of New Zealand paradise that sits a spectacular 45-minute drive northwest of Queenstown at the northern end of Lake Wakatipu. </a:t>
            </a:r>
            <a:r>
              <a:rPr lang="en-NZ" baseline="0" dirty="0"/>
              <a:t>The scenic drive along the shores of Lake is breathtaking. And no drive to </a:t>
            </a:r>
            <a:r>
              <a:rPr lang="en-NZ" baseline="0" dirty="0" err="1"/>
              <a:t>Glenorchy</a:t>
            </a:r>
            <a:r>
              <a:rPr lang="en-NZ" baseline="0" dirty="0"/>
              <a:t> is complete without a stop at Bennett Bluff for a photo. </a:t>
            </a:r>
            <a:r>
              <a:rPr lang="en-NZ" sz="1200" b="0" i="0" kern="1200" dirty="0">
                <a:solidFill>
                  <a:schemeClr val="tx1"/>
                </a:solidFill>
                <a:effectLst/>
                <a:latin typeface="+mn-lt"/>
                <a:ea typeface="+mn-ea"/>
                <a:cs typeface="+mn-cs"/>
              </a:rPr>
              <a:t>Surrounded by magnificent snow-capped mountains, pristine lakes and rivers, ancient beech forests and at the edge of Mount Aspiring and Fiordland national parks, the frontier town of </a:t>
            </a:r>
            <a:r>
              <a:rPr lang="en-NZ" sz="1200" b="0" i="0" kern="1200" dirty="0" err="1">
                <a:solidFill>
                  <a:schemeClr val="tx1"/>
                </a:solidFill>
                <a:effectLst/>
                <a:latin typeface="+mn-lt"/>
                <a:ea typeface="+mn-ea"/>
                <a:cs typeface="+mn-cs"/>
              </a:rPr>
              <a:t>Glenorchy</a:t>
            </a:r>
            <a:r>
              <a:rPr lang="en-NZ" sz="1200" b="0" i="0" kern="1200" dirty="0">
                <a:solidFill>
                  <a:schemeClr val="tx1"/>
                </a:solidFill>
                <a:effectLst/>
                <a:latin typeface="+mn-lt"/>
                <a:ea typeface="+mn-ea"/>
                <a:cs typeface="+mn-cs"/>
              </a:rPr>
              <a:t> has provided the backdrop for many films, including The Hobbit and Lord of the Rings. The nearby settlements of Kinloch and Paradise are also known for their stunning scenery and tranquil setting.  The area is also the gateway to several world-famous multi-day hikes including the </a:t>
            </a:r>
            <a:r>
              <a:rPr lang="en-NZ" sz="1200" b="0" i="0" kern="1200" dirty="0" err="1">
                <a:solidFill>
                  <a:schemeClr val="tx1"/>
                </a:solidFill>
                <a:effectLst/>
                <a:latin typeface="+mn-lt"/>
                <a:ea typeface="+mn-ea"/>
                <a:cs typeface="+mn-cs"/>
              </a:rPr>
              <a:t>Routeburn</a:t>
            </a:r>
            <a:r>
              <a:rPr lang="en-NZ" sz="1200" b="0" i="0" kern="1200" dirty="0">
                <a:solidFill>
                  <a:schemeClr val="tx1"/>
                </a:solidFill>
                <a:effectLst/>
                <a:latin typeface="+mn-lt"/>
                <a:ea typeface="+mn-ea"/>
                <a:cs typeface="+mn-cs"/>
              </a:rPr>
              <a:t> Track, one of New Zealand’s Great Walks. For walks closer to town, there are well-graded walkways that lead to points of interest including the </a:t>
            </a:r>
            <a:r>
              <a:rPr lang="en-NZ" sz="1200" b="0" i="0" kern="1200" dirty="0" err="1">
                <a:solidFill>
                  <a:schemeClr val="tx1"/>
                </a:solidFill>
                <a:effectLst/>
                <a:latin typeface="+mn-lt"/>
                <a:ea typeface="+mn-ea"/>
                <a:cs typeface="+mn-cs"/>
              </a:rPr>
              <a:t>Glenorchy</a:t>
            </a:r>
            <a:r>
              <a:rPr lang="en-NZ" sz="1200" b="0" i="0" kern="1200" dirty="0">
                <a:solidFill>
                  <a:schemeClr val="tx1"/>
                </a:solidFill>
                <a:effectLst/>
                <a:latin typeface="+mn-lt"/>
                <a:ea typeface="+mn-ea"/>
                <a:cs typeface="+mn-cs"/>
              </a:rPr>
              <a:t> Walkway, Whakaari Conservation Area and Mt Judah, where the remains of scheelite mines can be found. There are a number of exciting ways you can explore the beauty of this pristine area. Take the sites in by horseback and ride through braided rivers, native forests and across open fields. By water you can journey into the heart of glacier country with a jetboat, canoe or kayak. Take a stunning scenic flight into unexplored wilderness or experience the thrill of a skydive over landscapes that have remained untouched for centuries. Or, grab your backpack and hiking boots to enjoy a walk, try your luck at fly-fishing, enjoy a farm tour or 4WD experience.</a:t>
            </a:r>
          </a:p>
          <a:p>
            <a:pPr marL="0" marR="0" lvl="0" indent="0" algn="l" defTabSz="40816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200" b="0" i="0" kern="1200" dirty="0">
              <a:solidFill>
                <a:schemeClr val="tx1"/>
              </a:solidFill>
              <a:effectLst/>
              <a:latin typeface="+mn-lt"/>
              <a:ea typeface="+mn-ea"/>
              <a:cs typeface="+mn-cs"/>
            </a:endParaRPr>
          </a:p>
          <a:p>
            <a:r>
              <a:rPr lang="en-NZ" sz="1200" b="0" i="0" kern="1200" dirty="0">
                <a:solidFill>
                  <a:schemeClr val="tx1"/>
                </a:solidFill>
                <a:effectLst/>
                <a:latin typeface="+mn-lt"/>
                <a:ea typeface="+mn-ea"/>
                <a:cs typeface="+mn-cs"/>
              </a:rPr>
              <a:t>Arrowtown is a historic former gold mining town, rich in heritage and one of the South Island’s and New Zealand’s, iconic visitor destinations. Located only 20 minutes’ drive from Queenstown, the spectacular scenery, distinct four seasons and charming character make Arrowtown a must do for visitors from all over the world. This delightful town has maintained its rich heritage and historic buildings and is now a vibrant destination with world class food and beverage, shopping and attractions. Arrowtown's history has been well preserved, and a stroll through the main streets or down to the Chinese Village gives you a glimpse into what life would have been like for the early settlers.  Some of the ‘must-dos’ in Arrowtown include visiting the historic Chinese miners village, now stone ruins but once a thriving settlement, trying your hand at gold panning in the Arrow river, visiting the Lakes District Museum or browsing through the boutique shopping precinct.</a:t>
            </a:r>
          </a:p>
          <a:p>
            <a:pPr marL="0" marR="0" lvl="0" indent="0" algn="l" defTabSz="40816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75A336DA-FE64-1043-B939-0589E96F3D77}" type="slidenum">
              <a:rPr lang="en-US" smtClean="0"/>
              <a:t>22</a:t>
            </a:fld>
            <a:endParaRPr lang="en-US"/>
          </a:p>
        </p:txBody>
      </p:sp>
    </p:spTree>
    <p:extLst>
      <p:ext uri="{BB962C8B-B14F-4D97-AF65-F5344CB8AC3E}">
        <p14:creationId xmlns:p14="http://schemas.microsoft.com/office/powerpoint/2010/main" val="4149727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114891-CB8A-4CAC-88A5-4567A2C9D8C1}" type="slidenum">
              <a:rPr lang="en-NZ" smtClean="0"/>
              <a:t>24</a:t>
            </a:fld>
            <a:endParaRPr lang="en-NZ"/>
          </a:p>
        </p:txBody>
      </p:sp>
    </p:spTree>
    <p:extLst>
      <p:ext uri="{BB962C8B-B14F-4D97-AF65-F5344CB8AC3E}">
        <p14:creationId xmlns:p14="http://schemas.microsoft.com/office/powerpoint/2010/main" val="561009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mi-NZ" sz="1100" b="0" i="0" dirty="0">
                <a:solidFill>
                  <a:srgbClr val="686868"/>
                </a:solidFill>
                <a:effectLst/>
                <a:latin typeface="Roboto" panose="02000000000000000000" pitchFamily="2" charset="0"/>
                <a:ea typeface="Calibri" panose="020F0502020204030204" pitchFamily="34" charset="0"/>
              </a:rPr>
              <a:t>Travel Trade Website – What’s New, The Tools, Itinerary Inspiration</a:t>
            </a:r>
          </a:p>
          <a:p>
            <a:pPr algn="l"/>
            <a:r>
              <a:rPr lang="mi-NZ" sz="1100" b="0" i="0" dirty="0">
                <a:solidFill>
                  <a:srgbClr val="686868"/>
                </a:solidFill>
                <a:effectLst/>
                <a:latin typeface="Roboto" panose="02000000000000000000" pitchFamily="2" charset="0"/>
                <a:ea typeface="Calibri" panose="020F0502020204030204" pitchFamily="34" charset="0"/>
              </a:rPr>
              <a:t>Newsletter – monthly updates</a:t>
            </a:r>
          </a:p>
          <a:p>
            <a:pPr algn="l"/>
            <a:r>
              <a:rPr lang="mi-NZ" sz="1100" b="0" i="0" dirty="0">
                <a:solidFill>
                  <a:srgbClr val="686868"/>
                </a:solidFill>
                <a:effectLst/>
                <a:latin typeface="Roboto" panose="02000000000000000000" pitchFamily="2" charset="0"/>
                <a:ea typeface="Calibri" panose="020F0502020204030204" pitchFamily="34" charset="0"/>
              </a:rPr>
              <a:t>Facebook Group </a:t>
            </a:r>
          </a:p>
          <a:p>
            <a:pPr algn="l"/>
            <a:r>
              <a:rPr lang="mi-NZ" sz="1100" b="0" i="0" dirty="0">
                <a:solidFill>
                  <a:srgbClr val="686868"/>
                </a:solidFill>
                <a:effectLst/>
                <a:latin typeface="Roboto" panose="02000000000000000000" pitchFamily="2" charset="0"/>
                <a:ea typeface="Calibri" panose="020F0502020204030204" pitchFamily="34" charset="0"/>
              </a:rPr>
              <a:t>YouTube Channel</a:t>
            </a:r>
            <a:endParaRPr lang="en-NZ" sz="800" dirty="0">
              <a:solidFill>
                <a:srgbClr val="201F1E"/>
              </a:solidFill>
              <a:effectLst/>
              <a:latin typeface="Arial" panose="020B0604020202020204" pitchFamily="34" charset="0"/>
              <a:ea typeface="Calibri" panose="020F0502020204030204" pitchFamily="34"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408167" rtl="0" eaLnBrk="1" fontAlgn="auto" latinLnBrk="0" hangingPunct="1">
              <a:lnSpc>
                <a:spcPct val="100000"/>
              </a:lnSpc>
              <a:spcBef>
                <a:spcPts val="0"/>
              </a:spcBef>
              <a:spcAft>
                <a:spcPts val="0"/>
              </a:spcAft>
              <a:buClrTx/>
              <a:buSzTx/>
              <a:buFontTx/>
              <a:buNone/>
              <a:tabLst/>
              <a:defRPr/>
            </a:pPr>
            <a:fld id="{75A336DA-FE64-1043-B939-0589E96F3D7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081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0854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to Queenstown is easy whether you decide to fly, drive or catch a coach.</a:t>
            </a:r>
          </a:p>
          <a:p>
            <a:r>
              <a:rPr lang="en-US" dirty="0"/>
              <a:t>Queenstown International Airport receives daily direct flights from around New Zealand and Australia's main ports, and great road access on major New Zealand highways makes driving into Queenstown an easy and beautiful experience. Exploring the region once you’re in Queenstown is simple with a range of local transport options.</a:t>
            </a:r>
          </a:p>
          <a:p>
            <a:endParaRPr lang="en-US" dirty="0"/>
          </a:p>
          <a:p>
            <a:r>
              <a:rPr lang="en-US" dirty="0"/>
              <a:t>Where is Queenstown?</a:t>
            </a:r>
          </a:p>
          <a:p>
            <a:r>
              <a:rPr lang="en-US" dirty="0"/>
              <a:t>Queenstown is located in the southwest corner of the South Island of New Zealand and is very accessible with multiple daily direct flights from all of New Zealand’s main </a:t>
            </a:r>
            <a:r>
              <a:rPr lang="en-US" dirty="0" err="1"/>
              <a:t>centres</a:t>
            </a:r>
            <a:r>
              <a:rPr lang="en-US" dirty="0"/>
              <a:t> as well as direct scheduled services from Sydney, Brisbane, Melbourne and </a:t>
            </a:r>
            <a:r>
              <a:rPr lang="en-US" dirty="0" err="1"/>
              <a:t>Coolangatta</a:t>
            </a:r>
            <a:r>
              <a:rPr lang="en-US" dirty="0"/>
              <a:t> in Australia. Queenstown international airport is located just 15 minutes from downtown Queenstown and links to the city </a:t>
            </a:r>
            <a:r>
              <a:rPr lang="en-US" dirty="0" err="1"/>
              <a:t>centre</a:t>
            </a:r>
            <a:r>
              <a:rPr lang="en-US" dirty="0"/>
              <a:t> with shuttles, taxi services, buses and rental cars.</a:t>
            </a:r>
          </a:p>
          <a:p>
            <a:endParaRPr lang="en-US" dirty="0"/>
          </a:p>
          <a:p>
            <a:r>
              <a:rPr lang="en-US" dirty="0"/>
              <a:t>For visitors that chose to drive, experiencing the beautiful Southern Scenic Route through Otago and Southland is a stunning way to arrive in Queenstown or meander down the South Island from the West Coast or Canterbury, taking your time to take in the scenery along the way.</a:t>
            </a:r>
          </a:p>
          <a:p>
            <a:endParaRPr lang="en-US" dirty="0"/>
          </a:p>
        </p:txBody>
      </p:sp>
      <p:sp>
        <p:nvSpPr>
          <p:cNvPr id="4" name="Slide Number Placeholder 3"/>
          <p:cNvSpPr>
            <a:spLocks noGrp="1"/>
          </p:cNvSpPr>
          <p:nvPr>
            <p:ph type="sldNum" sz="quarter" idx="5"/>
          </p:nvPr>
        </p:nvSpPr>
        <p:spPr/>
        <p:txBody>
          <a:bodyPr/>
          <a:lstStyle/>
          <a:p>
            <a:fld id="{75A336DA-FE64-1043-B939-0589E96F3D77}" type="slidenum">
              <a:rPr lang="en-US" smtClean="0"/>
              <a:t>4</a:t>
            </a:fld>
            <a:endParaRPr lang="en-US"/>
          </a:p>
        </p:txBody>
      </p:sp>
    </p:spTree>
    <p:extLst>
      <p:ext uri="{BB962C8B-B14F-4D97-AF65-F5344CB8AC3E}">
        <p14:creationId xmlns:p14="http://schemas.microsoft.com/office/powerpoint/2010/main" val="284454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114891-CB8A-4CAC-88A5-4567A2C9D8C1}" type="slidenum">
              <a:rPr lang="en-NZ" smtClean="0"/>
              <a:t>26</a:t>
            </a:fld>
            <a:endParaRPr lang="en-NZ"/>
          </a:p>
        </p:txBody>
      </p:sp>
    </p:spTree>
    <p:extLst>
      <p:ext uri="{BB962C8B-B14F-4D97-AF65-F5344CB8AC3E}">
        <p14:creationId xmlns:p14="http://schemas.microsoft.com/office/powerpoint/2010/main" val="3775170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FA114891-CB8A-4CAC-88A5-4567A2C9D8C1}" type="slidenum">
              <a:rPr lang="en-NZ" smtClean="0"/>
              <a:t>27</a:t>
            </a:fld>
            <a:endParaRPr lang="en-NZ"/>
          </a:p>
        </p:txBody>
      </p:sp>
    </p:spTree>
    <p:extLst>
      <p:ext uri="{BB962C8B-B14F-4D97-AF65-F5344CB8AC3E}">
        <p14:creationId xmlns:p14="http://schemas.microsoft.com/office/powerpoint/2010/main" val="3192716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100" kern="1200" dirty="0">
                <a:solidFill>
                  <a:schemeClr val="tx1"/>
                </a:solidFill>
                <a:effectLst/>
                <a:latin typeface="+mn-lt"/>
                <a:ea typeface="+mn-ea"/>
                <a:cs typeface="+mn-cs"/>
              </a:rPr>
              <a:t>For many</a:t>
            </a:r>
            <a:r>
              <a:rPr lang="en-US" sz="1100" kern="1200" baseline="0" dirty="0">
                <a:solidFill>
                  <a:schemeClr val="tx1"/>
                </a:solidFill>
                <a:effectLst/>
                <a:latin typeface="+mn-lt"/>
                <a:ea typeface="+mn-ea"/>
                <a:cs typeface="+mn-cs"/>
              </a:rPr>
              <a:t> of your clients, they will probably still do the dual destination, visiting both Australia and New Zealand.</a:t>
            </a: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Queenstown is located in the southwest corner of the South Island of New Zealand </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100" kern="1200" dirty="0">
                <a:solidFill>
                  <a:schemeClr val="tx1"/>
                </a:solidFill>
                <a:effectLst/>
                <a:latin typeface="+mn-lt"/>
                <a:ea typeface="+mn-ea"/>
                <a:cs typeface="+mn-cs"/>
              </a:rPr>
              <a:t>Prior to covid, Queenstown welcomed direct scheduled services from Sydney, Brisbane, Melbourne and </a:t>
            </a:r>
            <a:r>
              <a:rPr lang="en-US" sz="1100" kern="1200" dirty="0" err="1">
                <a:solidFill>
                  <a:schemeClr val="tx1"/>
                </a:solidFill>
                <a:effectLst/>
                <a:latin typeface="+mn-lt"/>
                <a:ea typeface="+mn-ea"/>
                <a:cs typeface="+mn-cs"/>
              </a:rPr>
              <a:t>Coolangatta</a:t>
            </a:r>
            <a:r>
              <a:rPr lang="en-US" sz="1100" kern="1200" dirty="0">
                <a:solidFill>
                  <a:schemeClr val="tx1"/>
                </a:solidFill>
                <a:effectLst/>
                <a:latin typeface="+mn-lt"/>
                <a:ea typeface="+mn-ea"/>
                <a:cs typeface="+mn-cs"/>
              </a:rPr>
              <a:t> in Australia. </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0" marR="0" lvl="0" indent="0" algn="l" defTabSz="408167" rtl="0" eaLnBrk="1" fontAlgn="auto" latinLnBrk="0" hangingPunct="1">
              <a:lnSpc>
                <a:spcPct val="100000"/>
              </a:lnSpc>
              <a:spcBef>
                <a:spcPts val="0"/>
              </a:spcBef>
              <a:spcAft>
                <a:spcPts val="0"/>
              </a:spcAft>
              <a:buClrTx/>
              <a:buSzTx/>
              <a:buFontTx/>
              <a:buNone/>
              <a:tabLst/>
              <a:defRPr/>
            </a:pPr>
            <a:r>
              <a:rPr lang="en-NZ" sz="1100" kern="1200" dirty="0">
                <a:solidFill>
                  <a:schemeClr val="tx1"/>
                </a:solidFill>
                <a:effectLst/>
                <a:latin typeface="+mn-lt"/>
                <a:ea typeface="+mn-ea"/>
                <a:cs typeface="+mn-cs"/>
              </a:rPr>
              <a:t>We also hope very soon, that we can welcome back </a:t>
            </a:r>
            <a:r>
              <a:rPr lang="en-US" sz="1100" kern="1200" dirty="0">
                <a:solidFill>
                  <a:schemeClr val="tx1"/>
                </a:solidFill>
                <a:effectLst/>
                <a:latin typeface="+mn-lt"/>
                <a:ea typeface="+mn-ea"/>
                <a:cs typeface="+mn-cs"/>
              </a:rPr>
              <a:t>direct scheduled services from Australia</a:t>
            </a:r>
            <a:r>
              <a:rPr lang="en-US" sz="1100" kern="1200" baseline="0" dirty="0">
                <a:solidFill>
                  <a:schemeClr val="tx1"/>
                </a:solidFill>
                <a:effectLst/>
                <a:latin typeface="+mn-lt"/>
                <a:ea typeface="+mn-ea"/>
                <a:cs typeface="+mn-cs"/>
              </a:rPr>
              <a:t> in the next short while.  With the very much anticipated trans-Tasman bubble.  </a:t>
            </a:r>
          </a:p>
          <a:p>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5</a:t>
            </a:fld>
            <a:endParaRPr lang="en-US"/>
          </a:p>
        </p:txBody>
      </p:sp>
    </p:spTree>
    <p:extLst>
      <p:ext uri="{BB962C8B-B14F-4D97-AF65-F5344CB8AC3E}">
        <p14:creationId xmlns:p14="http://schemas.microsoft.com/office/powerpoint/2010/main" val="3635806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100" kern="1200" dirty="0">
                <a:solidFill>
                  <a:schemeClr val="tx1"/>
                </a:solidFill>
                <a:effectLst/>
                <a:latin typeface="+mn-lt"/>
                <a:ea typeface="+mn-ea"/>
                <a:cs typeface="+mn-cs"/>
              </a:rPr>
              <a:t>Once arriving</a:t>
            </a:r>
            <a:r>
              <a:rPr lang="en-US" sz="1100" kern="1200" baseline="0" dirty="0">
                <a:solidFill>
                  <a:schemeClr val="tx1"/>
                </a:solidFill>
                <a:effectLst/>
                <a:latin typeface="+mn-lt"/>
                <a:ea typeface="+mn-ea"/>
                <a:cs typeface="+mn-cs"/>
              </a:rPr>
              <a:t> into New Zealand, g</a:t>
            </a:r>
            <a:r>
              <a:rPr lang="en-US" sz="1100" kern="1200" dirty="0">
                <a:solidFill>
                  <a:schemeClr val="tx1"/>
                </a:solidFill>
                <a:effectLst/>
                <a:latin typeface="+mn-lt"/>
                <a:ea typeface="+mn-ea"/>
                <a:cs typeface="+mn-cs"/>
              </a:rPr>
              <a:t>etting to Queenstown is easy whether your clients fly or drive.</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0" lvl="0" indent="0">
              <a:buFont typeface="Arial" panose="020B0604020202020204" pitchFamily="34" charset="0"/>
              <a:buNone/>
            </a:pPr>
            <a:r>
              <a:rPr lang="en-US" sz="1100" kern="1200" dirty="0">
                <a:solidFill>
                  <a:schemeClr val="tx1"/>
                </a:solidFill>
                <a:effectLst/>
                <a:latin typeface="+mn-lt"/>
                <a:ea typeface="+mn-ea"/>
                <a:cs typeface="+mn-cs"/>
              </a:rPr>
              <a:t>Queenstown International Airport receives daily direct flights from around New Zealand – Auckland, Wellington and Christchurch. </a:t>
            </a:r>
          </a:p>
          <a:p>
            <a:pPr marL="0" lvl="0" indent="0">
              <a:buFont typeface="Arial" panose="020B0604020202020204" pitchFamily="34" charset="0"/>
              <a:buNone/>
            </a:pPr>
            <a:endParaRPr lang="en-US" sz="1100" kern="1200" baseline="0" dirty="0">
              <a:solidFill>
                <a:schemeClr val="tx1"/>
              </a:solidFill>
              <a:effectLst/>
              <a:latin typeface="+mn-lt"/>
              <a:ea typeface="+mn-ea"/>
              <a:cs typeface="+mn-cs"/>
            </a:endParaRPr>
          </a:p>
          <a:p>
            <a:pPr marL="0" lvl="0" indent="0">
              <a:buFont typeface="Arial" panose="020B0604020202020204" pitchFamily="34" charset="0"/>
              <a:buNone/>
            </a:pPr>
            <a:r>
              <a:rPr lang="en-US" sz="1100" kern="1200" dirty="0">
                <a:solidFill>
                  <a:schemeClr val="tx1"/>
                </a:solidFill>
                <a:effectLst/>
                <a:latin typeface="+mn-lt"/>
                <a:ea typeface="+mn-ea"/>
                <a:cs typeface="+mn-cs"/>
              </a:rPr>
              <a:t>Queenstown international airport is located just 15 minutes from downtown Queenstown and links to the city </a:t>
            </a:r>
            <a:r>
              <a:rPr lang="en-US" sz="1100" kern="1200" dirty="0" err="1">
                <a:solidFill>
                  <a:schemeClr val="tx1"/>
                </a:solidFill>
                <a:effectLst/>
                <a:latin typeface="+mn-lt"/>
                <a:ea typeface="+mn-ea"/>
                <a:cs typeface="+mn-cs"/>
              </a:rPr>
              <a:t>centre</a:t>
            </a:r>
            <a:r>
              <a:rPr lang="en-US" sz="1100" kern="1200" dirty="0">
                <a:solidFill>
                  <a:schemeClr val="tx1"/>
                </a:solidFill>
                <a:effectLst/>
                <a:latin typeface="+mn-lt"/>
                <a:ea typeface="+mn-ea"/>
                <a:cs typeface="+mn-cs"/>
              </a:rPr>
              <a:t> with shuttles, taxi services, buses and rental cars.</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0" lvl="0" indent="0">
              <a:buFont typeface="Arial" panose="020B0604020202020204" pitchFamily="34" charset="0"/>
              <a:buNone/>
            </a:pPr>
            <a:r>
              <a:rPr lang="en-US" sz="1100" kern="1200" dirty="0">
                <a:solidFill>
                  <a:schemeClr val="tx1"/>
                </a:solidFill>
                <a:effectLst/>
                <a:latin typeface="+mn-lt"/>
                <a:ea typeface="+mn-ea"/>
                <a:cs typeface="+mn-cs"/>
              </a:rPr>
              <a:t>For you clients that chose to drive, experiencing the beautiful Southern Scenic Route through Otago and Southland is a stunning way to arrive in Queenstown or meander down the South Island from the West Coast or Canterbury, taking their time to take in the scenery along the way.</a:t>
            </a:r>
            <a:r>
              <a:rPr lang="en-US" sz="1100" b="1" u="sng" kern="1200" dirty="0">
                <a:solidFill>
                  <a:schemeClr val="tx1"/>
                </a:solidFill>
                <a:effectLst/>
                <a:latin typeface="+mn-lt"/>
                <a:ea typeface="+mn-ea"/>
                <a:cs typeface="+mn-cs"/>
              </a:rPr>
              <a:t> </a:t>
            </a:r>
          </a:p>
          <a:p>
            <a:pPr marL="171450" lvl="0" indent="-171450">
              <a:buFont typeface="Arial" panose="020B0604020202020204" pitchFamily="34" charset="0"/>
              <a:buChar char="•"/>
            </a:pPr>
            <a:endParaRPr lang="en-NZ" sz="1100" kern="1200" dirty="0">
              <a:solidFill>
                <a:schemeClr val="tx1"/>
              </a:solidFill>
              <a:effectLst/>
              <a:latin typeface="+mn-lt"/>
              <a:ea typeface="+mn-ea"/>
              <a:cs typeface="+mn-cs"/>
            </a:endParaRPr>
          </a:p>
          <a:p>
            <a:pPr marL="0" lvl="0" indent="0">
              <a:buFont typeface="Arial" panose="020B0604020202020204" pitchFamily="34" charset="0"/>
              <a:buNone/>
            </a:pPr>
            <a:r>
              <a:rPr lang="en-US" sz="1100" kern="1200" dirty="0">
                <a:solidFill>
                  <a:schemeClr val="tx1"/>
                </a:solidFill>
                <a:effectLst/>
                <a:latin typeface="+mn-lt"/>
                <a:ea typeface="+mn-ea"/>
                <a:cs typeface="+mn-cs"/>
              </a:rPr>
              <a:t>Only 1h 30 mins from Auckland, 1hr 20 mins</a:t>
            </a:r>
            <a:r>
              <a:rPr lang="en-US" sz="1100" kern="1200" baseline="0" dirty="0">
                <a:solidFill>
                  <a:schemeClr val="tx1"/>
                </a:solidFill>
                <a:effectLst/>
                <a:latin typeface="+mn-lt"/>
                <a:ea typeface="+mn-ea"/>
                <a:cs typeface="+mn-cs"/>
              </a:rPr>
              <a:t> from Wellington</a:t>
            </a:r>
            <a:r>
              <a:rPr lang="en-US" sz="1100" kern="1200" dirty="0">
                <a:solidFill>
                  <a:schemeClr val="tx1"/>
                </a:solidFill>
                <a:effectLst/>
                <a:latin typeface="+mn-lt"/>
                <a:ea typeface="+mn-ea"/>
                <a:cs typeface="+mn-cs"/>
              </a:rPr>
              <a:t> or 45 minutes from Christchurch</a:t>
            </a:r>
          </a:p>
          <a:p>
            <a:endParaRPr lang="en-NZ" dirty="0"/>
          </a:p>
          <a:p>
            <a:endParaRPr lang="en-NZ" dirty="0"/>
          </a:p>
        </p:txBody>
      </p:sp>
      <p:sp>
        <p:nvSpPr>
          <p:cNvPr id="4" name="Slide Number Placeholder 3"/>
          <p:cNvSpPr>
            <a:spLocks noGrp="1"/>
          </p:cNvSpPr>
          <p:nvPr>
            <p:ph type="sldNum" sz="quarter" idx="5"/>
          </p:nvPr>
        </p:nvSpPr>
        <p:spPr/>
        <p:txBody>
          <a:bodyPr/>
          <a:lstStyle/>
          <a:p>
            <a:fld id="{75A336DA-FE64-1043-B939-0589E96F3D77}" type="slidenum">
              <a:rPr lang="en-US" smtClean="0"/>
              <a:t>6</a:t>
            </a:fld>
            <a:endParaRPr lang="en-US"/>
          </a:p>
        </p:txBody>
      </p:sp>
    </p:spTree>
    <p:extLst>
      <p:ext uri="{BB962C8B-B14F-4D97-AF65-F5344CB8AC3E}">
        <p14:creationId xmlns:p14="http://schemas.microsoft.com/office/powerpoint/2010/main" val="2678528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2249">
              <a:defRPr/>
            </a:pPr>
            <a:r>
              <a:rPr lang="en-US" sz="1600" dirty="0"/>
              <a:t>Queenstown Central &amp; surrounds.</a:t>
            </a:r>
          </a:p>
          <a:p>
            <a:pPr defTabSz="442249">
              <a:defRPr/>
            </a:pPr>
            <a:endParaRPr lang="en-US" sz="1600" dirty="0"/>
          </a:p>
          <a:p>
            <a:pPr defTabSz="442249">
              <a:defRPr/>
            </a:pPr>
            <a:r>
              <a:rPr lang="en-US" sz="1600" dirty="0"/>
              <a:t>This map provides an orientation</a:t>
            </a:r>
            <a:r>
              <a:rPr lang="en-US" sz="1600" baseline="0" dirty="0"/>
              <a:t> for the proximity of the airport to Queenstown.</a:t>
            </a:r>
          </a:p>
          <a:p>
            <a:pPr defTabSz="442249">
              <a:defRPr/>
            </a:pPr>
            <a:endParaRPr lang="en-US" sz="1600" baseline="0" dirty="0"/>
          </a:p>
          <a:p>
            <a:pPr defTabSz="442249">
              <a:defRPr/>
            </a:pPr>
            <a:r>
              <a:rPr lang="en-US" sz="1600" baseline="0" dirty="0"/>
              <a:t>You can also see Arrowtown, which is about 25 minutes drive from Queenstown.</a:t>
            </a:r>
          </a:p>
          <a:p>
            <a:pPr defTabSz="442249">
              <a:defRPr/>
            </a:pPr>
            <a:endParaRPr lang="en-US" sz="1600" baseline="0" dirty="0"/>
          </a:p>
          <a:p>
            <a:pPr defTabSz="442249">
              <a:defRPr/>
            </a:pPr>
            <a:r>
              <a:rPr lang="en-US" sz="1600" baseline="0" dirty="0"/>
              <a:t>To the top of the lake </a:t>
            </a:r>
            <a:r>
              <a:rPr lang="en-US" sz="1600" baseline="0" dirty="0" err="1"/>
              <a:t>Glenorchy</a:t>
            </a:r>
            <a:r>
              <a:rPr lang="en-US" sz="1600" baseline="0" dirty="0"/>
              <a:t>, which boarders our World Heritage Area and only 45 minutes from Queenstown.</a:t>
            </a:r>
          </a:p>
          <a:p>
            <a:pPr defTabSz="442249">
              <a:defRPr/>
            </a:pPr>
            <a:endParaRPr lang="en-US" sz="1600" baseline="0" dirty="0"/>
          </a:p>
          <a:p>
            <a:pPr defTabSz="442249">
              <a:defRPr/>
            </a:pPr>
            <a:r>
              <a:rPr lang="en-US" sz="1600" baseline="0" dirty="0"/>
              <a:t>You can also see out toward </a:t>
            </a:r>
            <a:r>
              <a:rPr lang="en-US" sz="1600" baseline="0" dirty="0" err="1"/>
              <a:t>Gibbston</a:t>
            </a:r>
            <a:r>
              <a:rPr lang="en-US" sz="1600" baseline="0" dirty="0"/>
              <a:t> Valley (the valley of vines) which is also about a 25-minute drive and provides access to our world-renowned wine growing region.</a:t>
            </a:r>
            <a:endParaRPr lang="en-US" sz="1600" dirty="0"/>
          </a:p>
          <a:p>
            <a:pPr algn="l">
              <a:buFont typeface="+mj-lt"/>
              <a:buAutoNum type="arabicPeriod"/>
            </a:pPr>
            <a:endParaRPr lang="en-US" sz="1800" b="0" i="0" dirty="0">
              <a:solidFill>
                <a:srgbClr val="24242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75A336DA-FE64-1043-B939-0589E96F3D77}" type="slidenum">
              <a:rPr lang="en-US" smtClean="0"/>
              <a:t>7</a:t>
            </a:fld>
            <a:endParaRPr lang="en-US"/>
          </a:p>
        </p:txBody>
      </p:sp>
    </p:spTree>
    <p:extLst>
      <p:ext uri="{BB962C8B-B14F-4D97-AF65-F5344CB8AC3E}">
        <p14:creationId xmlns:p14="http://schemas.microsoft.com/office/powerpoint/2010/main" val="4198285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800" dirty="0"/>
              <a:t>Queenstown is famous for being New Zealand’s </a:t>
            </a:r>
            <a:r>
              <a:rPr lang="en-US" sz="1800" dirty="0" err="1"/>
              <a:t>favourite</a:t>
            </a:r>
            <a:r>
              <a:rPr lang="en-US" sz="1800" dirty="0"/>
              <a:t> four season destination. With four distinct and unique seasons Queenstown has year-round appeal with each season offering a markedly different experience. We enjoy a continental-style climate with long hot summers and cool, crisp winters. Queenstown truly offers something for every season, very few activities aren’t available year-round, and it’s no exaggeration to say you can experience more here in a day than some do in a lifetime.</a:t>
            </a:r>
          </a:p>
          <a:p>
            <a:pPr>
              <a:spcBef>
                <a:spcPts val="0"/>
              </a:spcBef>
            </a:pPr>
            <a:endParaRPr lang="en-US" sz="1800" dirty="0"/>
          </a:p>
          <a:p>
            <a:pPr>
              <a:spcBef>
                <a:spcPts val="0"/>
              </a:spcBef>
            </a:pPr>
            <a:r>
              <a:rPr lang="en-NZ" sz="2800" dirty="0"/>
              <a:t>Summer </a:t>
            </a:r>
          </a:p>
          <a:p>
            <a:pPr>
              <a:spcBef>
                <a:spcPts val="0"/>
              </a:spcBef>
            </a:pPr>
            <a:r>
              <a:rPr lang="en-US" sz="2000" dirty="0"/>
              <a:t>20°C  to 30°C (68 to 86</a:t>
            </a:r>
            <a:r>
              <a:rPr lang="en-NZ" sz="2000" dirty="0"/>
              <a:t>°F)</a:t>
            </a:r>
          </a:p>
          <a:p>
            <a:pPr marL="171450" marR="0" lvl="0" indent="-171450" algn="l" defTabSz="4081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Queenstown sits at latitude 45° south against the dramatic backdrop of the Southern Alps. Our location allows for longer days and evenings that are perfect for getting outdoors and enjoying the diversity of landscapes and range of things to do that the region is world-famous for. </a:t>
            </a:r>
          </a:p>
          <a:p>
            <a:pPr marL="171450" indent="-171450">
              <a:buFont typeface="Arial" panose="020B0604020202020204" pitchFamily="34" charset="0"/>
              <a:buChar char="•"/>
            </a:pPr>
            <a:r>
              <a:rPr lang="en-US" sz="1800" dirty="0"/>
              <a:t>It means food, drink, </a:t>
            </a:r>
            <a:r>
              <a:rPr lang="en-US" sz="1800" dirty="0" err="1"/>
              <a:t>socialising</a:t>
            </a:r>
            <a:r>
              <a:rPr lang="en-US" sz="1800" dirty="0"/>
              <a:t> and an irresistible desire for adventure—whether it’s adrenaline-</a:t>
            </a:r>
            <a:r>
              <a:rPr lang="en-US" sz="1800" dirty="0" err="1"/>
              <a:t>fuelled</a:t>
            </a:r>
            <a:r>
              <a:rPr lang="en-US" sz="1800" dirty="0"/>
              <a:t> or leisurely exploration for an unforgettable Queenstown summer holiday. </a:t>
            </a:r>
          </a:p>
          <a:p>
            <a:pPr marL="171450" indent="-171450">
              <a:buFont typeface="Arial" panose="020B0604020202020204" pitchFamily="34" charset="0"/>
              <a:buChar char="•"/>
            </a:pPr>
            <a:r>
              <a:rPr lang="en-US" sz="1800" dirty="0"/>
              <a:t>Summer is peak season in Queenstown and the energy of the downtown area, buzzing with a cosmopolitan mix of people from all around the world, is undeniable. </a:t>
            </a:r>
          </a:p>
          <a:p>
            <a:pPr marL="171450" indent="-171450">
              <a:buFont typeface="Arial" panose="020B0604020202020204" pitchFamily="34" charset="0"/>
              <a:buChar char="•"/>
            </a:pPr>
            <a:r>
              <a:rPr lang="en-US" sz="1800" dirty="0"/>
              <a:t>The epic summer landscapes and inviting outdoors will have your clients heading outside and into nature for their next adventure. </a:t>
            </a:r>
          </a:p>
          <a:p>
            <a:pPr marL="0" indent="0">
              <a:buFont typeface="Arial" panose="020B0604020202020204" pitchFamily="34" charset="0"/>
              <a:buNone/>
            </a:pPr>
            <a:endParaRPr lang="en-US" sz="1800" dirty="0"/>
          </a:p>
          <a:p>
            <a:pPr>
              <a:spcBef>
                <a:spcPts val="0"/>
              </a:spcBef>
            </a:pPr>
            <a:r>
              <a:rPr lang="en-NZ" sz="2800" dirty="0"/>
              <a:t>Autumn </a:t>
            </a:r>
          </a:p>
          <a:p>
            <a:pPr>
              <a:spcBef>
                <a:spcPts val="0"/>
              </a:spcBef>
            </a:pPr>
            <a:r>
              <a:rPr lang="en-US" sz="2000" dirty="0"/>
              <a:t>5°C to 25°C (41 to 77</a:t>
            </a:r>
            <a:r>
              <a:rPr lang="en-NZ" sz="2000" b="0" dirty="0"/>
              <a:t>°</a:t>
            </a:r>
            <a:r>
              <a:rPr lang="en-NZ" sz="2000" dirty="0"/>
              <a:t>F)</a:t>
            </a:r>
          </a:p>
          <a:p>
            <a:pPr marL="171450" lvl="0" indent="-171450">
              <a:buFont typeface="Arial" panose="020B0604020202020204" pitchFamily="34" charset="0"/>
              <a:buChar char="•"/>
            </a:pPr>
            <a:r>
              <a:rPr lang="en-US" sz="2000" kern="1200" dirty="0">
                <a:solidFill>
                  <a:schemeClr val="tx1"/>
                </a:solidFill>
                <a:effectLst/>
                <a:latin typeface="+mn-lt"/>
                <a:ea typeface="+mn-ea"/>
                <a:cs typeface="+mn-cs"/>
              </a:rPr>
              <a:t>Queenstown delivers an unforgettable autumn experience. </a:t>
            </a:r>
          </a:p>
          <a:p>
            <a:pPr marL="171450" lvl="0" indent="-171450">
              <a:buFont typeface="Arial" panose="020B0604020202020204" pitchFamily="34" charset="0"/>
              <a:buChar char="•"/>
            </a:pPr>
            <a:r>
              <a:rPr lang="en-US" sz="2000" kern="1200" dirty="0">
                <a:solidFill>
                  <a:schemeClr val="tx1"/>
                </a:solidFill>
                <a:effectLst/>
                <a:latin typeface="+mn-lt"/>
                <a:ea typeface="+mn-ea"/>
                <a:cs typeface="+mn-cs"/>
              </a:rPr>
              <a:t>The golden and red hues dominate the hills around the region and contrast strikingly with the deep blue of our lakes and rivers—here your</a:t>
            </a:r>
            <a:r>
              <a:rPr lang="en-US" sz="2000" kern="1200" baseline="0" dirty="0">
                <a:solidFill>
                  <a:schemeClr val="tx1"/>
                </a:solidFill>
                <a:effectLst/>
                <a:latin typeface="+mn-lt"/>
                <a:ea typeface="+mn-ea"/>
                <a:cs typeface="+mn-cs"/>
              </a:rPr>
              <a:t> clients </a:t>
            </a:r>
            <a:r>
              <a:rPr lang="en-US" sz="2000" kern="1200" dirty="0">
                <a:solidFill>
                  <a:schemeClr val="tx1"/>
                </a:solidFill>
                <a:effectLst/>
                <a:latin typeface="+mn-lt"/>
                <a:ea typeface="+mn-ea"/>
                <a:cs typeface="+mn-cs"/>
              </a:rPr>
              <a:t>can truly immerse themselves in the wonder of the season. </a:t>
            </a:r>
          </a:p>
          <a:p>
            <a:pPr marL="171450" lvl="0" indent="-171450">
              <a:buFont typeface="Arial" panose="020B0604020202020204" pitchFamily="34" charset="0"/>
              <a:buChar char="•"/>
            </a:pPr>
            <a:r>
              <a:rPr lang="en-US" sz="2000" kern="1200" dirty="0">
                <a:solidFill>
                  <a:schemeClr val="tx1"/>
                </a:solidFill>
                <a:effectLst/>
                <a:latin typeface="+mn-lt"/>
                <a:ea typeface="+mn-ea"/>
                <a:cs typeface="+mn-cs"/>
              </a:rPr>
              <a:t>Of the four distinct seasons, autumn’s arrival in a blaze of reds and golds is the most dramatic, attracting visitors, artists and photographers from around the world. </a:t>
            </a:r>
          </a:p>
          <a:p>
            <a:pPr marL="171450" lvl="0" indent="-171450">
              <a:buFont typeface="Arial" panose="020B0604020202020204" pitchFamily="34" charset="0"/>
              <a:buChar char="•"/>
            </a:pPr>
            <a:r>
              <a:rPr lang="en-US" sz="2000" kern="1200" dirty="0">
                <a:solidFill>
                  <a:schemeClr val="tx1"/>
                </a:solidFill>
                <a:effectLst/>
                <a:latin typeface="+mn-lt"/>
                <a:ea typeface="+mn-ea"/>
                <a:cs typeface="+mn-cs"/>
              </a:rPr>
              <a:t>The fantastic line-up of regional events and great holiday deals make Queenstown an ideal place to visit in autumn and there are experiences to suit any holiday, whether your</a:t>
            </a:r>
            <a:r>
              <a:rPr lang="en-US" sz="2000" kern="1200" baseline="0" dirty="0">
                <a:solidFill>
                  <a:schemeClr val="tx1"/>
                </a:solidFill>
                <a:effectLst/>
                <a:latin typeface="+mn-lt"/>
                <a:ea typeface="+mn-ea"/>
                <a:cs typeface="+mn-cs"/>
              </a:rPr>
              <a:t> clients are</a:t>
            </a:r>
            <a:r>
              <a:rPr lang="en-US" sz="2000" kern="1200" dirty="0">
                <a:solidFill>
                  <a:schemeClr val="tx1"/>
                </a:solidFill>
                <a:effectLst/>
                <a:latin typeface="+mn-lt"/>
                <a:ea typeface="+mn-ea"/>
                <a:cs typeface="+mn-cs"/>
              </a:rPr>
              <a:t> looking for adventure, relaxation, luxury or a family break.</a:t>
            </a:r>
          </a:p>
          <a:p>
            <a:pPr marL="171450" marR="0" lvl="0" indent="-171450" algn="l" defTabSz="40816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The best time to visit Queenstown depends entirely on your interests. It is a true year-round destination with appeal in every month of the year. Explore below to find out more about the seasons.</a:t>
            </a:r>
          </a:p>
          <a:p>
            <a:pPr>
              <a:spcBef>
                <a:spcPts val="0"/>
              </a:spcBef>
            </a:pPr>
            <a:endParaRPr lang="en-NZ" sz="1800" dirty="0"/>
          </a:p>
          <a:p>
            <a:pPr>
              <a:spcBef>
                <a:spcPts val="0"/>
              </a:spcBef>
            </a:pPr>
            <a:r>
              <a:rPr lang="en-NZ" sz="1800" dirty="0"/>
              <a:t>Winter  </a:t>
            </a:r>
          </a:p>
          <a:p>
            <a:pPr>
              <a:spcBef>
                <a:spcPts val="0"/>
              </a:spcBef>
            </a:pPr>
            <a:r>
              <a:rPr lang="en-US" sz="1400" dirty="0"/>
              <a:t>-2°C  to </a:t>
            </a:r>
            <a:r>
              <a:rPr lang="en-NZ" sz="1400" dirty="0"/>
              <a:t>8</a:t>
            </a:r>
            <a:r>
              <a:rPr lang="en-US" sz="1400" dirty="0"/>
              <a:t>°C (28.4 to 46.4</a:t>
            </a:r>
            <a:r>
              <a:rPr lang="en-NZ" sz="1400" b="0" dirty="0"/>
              <a:t>°F)</a:t>
            </a:r>
          </a:p>
          <a:p>
            <a:pPr marL="171450" indent="-171450">
              <a:buFont typeface="Arial" panose="020B0604020202020204" pitchFamily="34" charset="0"/>
              <a:buChar char="•"/>
            </a:pPr>
            <a:r>
              <a:rPr lang="en-NZ" sz="1400" i="0" kern="1200" dirty="0">
                <a:solidFill>
                  <a:schemeClr val="tx1"/>
                </a:solidFill>
                <a:effectLst/>
                <a:latin typeface="+mn-lt"/>
                <a:ea typeface="+mn-ea"/>
                <a:cs typeface="+mn-cs"/>
              </a:rPr>
              <a:t>Set against a stunning backdrop of lakes and mountains, in the heart of the majestic Southern Alps, Queenstown is the Southern Hemisphere’s premier ski destination offering a true alpine experience.</a:t>
            </a:r>
          </a:p>
          <a:p>
            <a:pPr marL="171450" indent="-171450">
              <a:buFont typeface="Arial" panose="020B0604020202020204" pitchFamily="34" charset="0"/>
              <a:buChar char="•"/>
            </a:pPr>
            <a:r>
              <a:rPr lang="en-NZ" sz="1400" i="0" kern="1200" dirty="0">
                <a:solidFill>
                  <a:schemeClr val="tx1"/>
                </a:solidFill>
                <a:effectLst/>
                <a:latin typeface="+mn-lt"/>
                <a:ea typeface="+mn-ea"/>
                <a:cs typeface="+mn-cs"/>
              </a:rPr>
              <a:t>Known as the home of adventure, Queenstown’s fun-loving culture makes for an unforgettable winter holiday. </a:t>
            </a:r>
          </a:p>
          <a:p>
            <a:pPr marL="171450" indent="-171450">
              <a:buFont typeface="Arial" panose="020B0604020202020204" pitchFamily="34" charset="0"/>
              <a:buChar char="•"/>
            </a:pPr>
            <a:r>
              <a:rPr lang="en-NZ" sz="1400" i="0" kern="1200" dirty="0">
                <a:solidFill>
                  <a:schemeClr val="tx1"/>
                </a:solidFill>
                <a:effectLst/>
                <a:latin typeface="+mn-lt"/>
                <a:ea typeface="+mn-ea"/>
                <a:cs typeface="+mn-cs"/>
              </a:rPr>
              <a:t>During the day four world-class ski fields cater for all abilities, off the mountain iconic activities invite you to test your limits and a vibrant, cosmopolitan town centre offers bustling après ski and a sophisticated bar and restaurant scene.</a:t>
            </a:r>
          </a:p>
          <a:p>
            <a:pPr>
              <a:spcBef>
                <a:spcPts val="0"/>
              </a:spcBef>
            </a:pPr>
            <a:endParaRPr lang="en-NZ" sz="1400" b="0" dirty="0"/>
          </a:p>
          <a:p>
            <a:pPr>
              <a:spcBef>
                <a:spcPts val="0"/>
              </a:spcBef>
            </a:pPr>
            <a:r>
              <a:rPr lang="en-NZ" sz="1800" dirty="0"/>
              <a:t>Spring </a:t>
            </a:r>
          </a:p>
          <a:p>
            <a:pPr>
              <a:spcBef>
                <a:spcPts val="0"/>
              </a:spcBef>
            </a:pPr>
            <a:r>
              <a:rPr lang="en-US" sz="1400" dirty="0"/>
              <a:t>8°C to 22°C (46.4 to 71.6</a:t>
            </a:r>
            <a:r>
              <a:rPr lang="en-NZ" sz="1400" b="0" dirty="0"/>
              <a:t>°</a:t>
            </a:r>
            <a:r>
              <a:rPr lang="en-NZ" sz="1400" dirty="0"/>
              <a:t>F)</a:t>
            </a:r>
          </a:p>
          <a:p>
            <a:pPr marL="171450" indent="-171450">
              <a:buFont typeface="Arial" panose="020B0604020202020204" pitchFamily="34" charset="0"/>
              <a:buChar char="•"/>
            </a:pPr>
            <a:r>
              <a:rPr lang="en-US" sz="1200" dirty="0"/>
              <a:t>Spring in Queenstown is a time for fun and discovery</a:t>
            </a:r>
            <a:r>
              <a:rPr lang="en-US" sz="1200" baseline="0" dirty="0"/>
              <a:t> with a sense of energy and playfulness.</a:t>
            </a:r>
            <a:endParaRPr lang="en-US" sz="1200" dirty="0"/>
          </a:p>
          <a:p>
            <a:pPr marL="171450" indent="-171450">
              <a:buFont typeface="Arial" panose="020B0604020202020204" pitchFamily="34" charset="0"/>
              <a:buChar char="•"/>
            </a:pPr>
            <a:r>
              <a:rPr lang="en-US" sz="1200" dirty="0"/>
              <a:t>The region</a:t>
            </a:r>
            <a:r>
              <a:rPr lang="en-US" sz="1200" baseline="0" dirty="0"/>
              <a:t> transforms with bright </a:t>
            </a:r>
            <a:r>
              <a:rPr lang="en-US" sz="1200" baseline="0" dirty="0" err="1"/>
              <a:t>colours</a:t>
            </a:r>
            <a:r>
              <a:rPr lang="en-US" sz="1200" baseline="0" dirty="0"/>
              <a:t> of fresh buds and </a:t>
            </a:r>
            <a:r>
              <a:rPr lang="en-US" sz="1200" dirty="0"/>
              <a:t>green pastures</a:t>
            </a:r>
            <a:r>
              <a:rPr lang="en-US" sz="1200" baseline="0" dirty="0"/>
              <a:t> </a:t>
            </a:r>
            <a:r>
              <a:rPr lang="en-US" sz="1200" dirty="0"/>
              <a:t>yet are surrounded by snow-capped peaks</a:t>
            </a:r>
          </a:p>
          <a:p>
            <a:pPr marL="171450" indent="-171450">
              <a:buFont typeface="Arial" panose="020B0604020202020204" pitchFamily="34" charset="0"/>
              <a:buChar char="•"/>
            </a:pPr>
            <a:r>
              <a:rPr lang="en-US" sz="1200" dirty="0"/>
              <a:t>Spring is a unique season when your clients can literally do everything Queenstown has on offer.</a:t>
            </a:r>
          </a:p>
          <a:p>
            <a:pPr marL="171450" indent="-171450">
              <a:buFont typeface="Arial" panose="020B0604020202020204" pitchFamily="34" charset="0"/>
              <a:buChar char="•"/>
            </a:pPr>
            <a:r>
              <a:rPr lang="en-US" sz="1200" dirty="0"/>
              <a:t>With the ski fields open until early October, but the basin green with fresh growth, your clients can ski in the morning and either golf, mountain bike or hike in the afternoons. </a:t>
            </a:r>
          </a:p>
        </p:txBody>
      </p:sp>
      <p:sp>
        <p:nvSpPr>
          <p:cNvPr id="4" name="Slide Number Placeholder 3"/>
          <p:cNvSpPr>
            <a:spLocks noGrp="1"/>
          </p:cNvSpPr>
          <p:nvPr>
            <p:ph type="sldNum" sz="quarter" idx="10"/>
          </p:nvPr>
        </p:nvSpPr>
        <p:spPr/>
        <p:txBody>
          <a:bodyPr/>
          <a:lstStyle/>
          <a:p>
            <a:fld id="{75A336DA-FE64-1043-B939-0589E96F3D77}" type="slidenum">
              <a:rPr lang="en-US" smtClean="0"/>
              <a:t>9</a:t>
            </a:fld>
            <a:endParaRPr lang="en-US"/>
          </a:p>
        </p:txBody>
      </p:sp>
    </p:spTree>
    <p:extLst>
      <p:ext uri="{BB962C8B-B14F-4D97-AF65-F5344CB8AC3E}">
        <p14:creationId xmlns:p14="http://schemas.microsoft.com/office/powerpoint/2010/main" val="3897941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latin typeface="Marine Light" panose="02000503030000020004" pitchFamily="50" charset="0"/>
              </a:rPr>
              <a:t>Queenstown is renowned for awe-inspiring panoramas and dramatic scenery that invite you to step into nature and explore and centred within a majestic lake and alpine landscape.</a:t>
            </a:r>
          </a:p>
          <a:p>
            <a:endParaRPr lang="en-NZ" sz="1200" dirty="0">
              <a:latin typeface="Marine Light" panose="02000503030000020004" pitchFamily="50" charset="0"/>
            </a:endParaRPr>
          </a:p>
          <a:p>
            <a:r>
              <a:rPr lang="en-NZ" sz="1200" dirty="0">
                <a:latin typeface="Marine Light" panose="02000503030000020004" pitchFamily="50" charset="0"/>
              </a:rPr>
              <a:t>Three Great Walks (the </a:t>
            </a:r>
            <a:r>
              <a:rPr lang="en-NZ" sz="1200" dirty="0" err="1">
                <a:latin typeface="Marine Light" panose="02000503030000020004" pitchFamily="50" charset="0"/>
              </a:rPr>
              <a:t>Routeburn</a:t>
            </a:r>
            <a:r>
              <a:rPr lang="en-NZ" sz="1200" dirty="0">
                <a:latin typeface="Marine Light" panose="02000503030000020004" pitchFamily="50" charset="0"/>
              </a:rPr>
              <a:t>, Milford Track and the Kepler), are accessible from Queenstown including multiple national parks, conservation areas and a range of outdoor experiences. </a:t>
            </a:r>
          </a:p>
          <a:p>
            <a:endParaRPr lang="en-NZ" sz="1200" dirty="0">
              <a:latin typeface="Marine Light" panose="02000503030000020004" pitchFamily="50" charset="0"/>
            </a:endParaRPr>
          </a:p>
          <a:p>
            <a:r>
              <a:rPr lang="en-NZ" sz="1200" dirty="0">
                <a:latin typeface="Marine Light" panose="02000503030000020004" pitchFamily="50" charset="0"/>
              </a:rPr>
              <a:t>The choice for day walks to iconic multi-day hikes, ensures that Queenstown has a variety of easy to access trails that will have your clients experience diverse landscapes and stunning scenery, including native forests, rivers and waterfalls, lakes and mountains.</a:t>
            </a:r>
          </a:p>
          <a:p>
            <a:endParaRPr lang="en-NZ" sz="1200" dirty="0">
              <a:latin typeface="Marine Light" panose="02000503030000020004" pitchFamily="50" charset="0"/>
            </a:endParaRPr>
          </a:p>
          <a:p>
            <a:r>
              <a:rPr lang="en-NZ" sz="1200" dirty="0">
                <a:latin typeface="Marine Light" panose="02000503030000020004" pitchFamily="50" charset="0"/>
              </a:rPr>
              <a:t>From the experienced explorer that is planning their own adventure, to those seeking guided or fully catered experiences, Queenstown offers a range of services and information to plan your trip.  There is also great support infrastructure that includes track transport, department of conservation office, lodging, guiding and fully inclusive packages.</a:t>
            </a:r>
          </a:p>
          <a:p>
            <a:endParaRPr lang="en-NZ" sz="1200" dirty="0">
              <a:latin typeface="Marine Light" panose="02000503030000020004" pitchFamily="50" charset="0"/>
            </a:endParaRPr>
          </a:p>
          <a:p>
            <a:r>
              <a:rPr lang="en-AU" sz="1200" dirty="0">
                <a:latin typeface="Marine Light" panose="02000503030000020004" pitchFamily="50" charset="0"/>
              </a:rPr>
              <a:t>For any outdoor enthusiast, </a:t>
            </a:r>
            <a:r>
              <a:rPr lang="en-NZ" sz="1200" dirty="0">
                <a:latin typeface="Marine Light" panose="02000503030000020004" pitchFamily="50" charset="0"/>
              </a:rPr>
              <a:t>Queenstown offers an extensive range of ‘other’ outdoor activities, from climbing and rafting to canyoning and kayaking, these all really invite you to step away, pursue your passions and connect with nature.</a:t>
            </a:r>
          </a:p>
        </p:txBody>
      </p:sp>
      <p:sp>
        <p:nvSpPr>
          <p:cNvPr id="4" name="Slide Number Placeholder 3"/>
          <p:cNvSpPr>
            <a:spLocks noGrp="1"/>
          </p:cNvSpPr>
          <p:nvPr>
            <p:ph type="sldNum" sz="quarter" idx="5"/>
          </p:nvPr>
        </p:nvSpPr>
        <p:spPr/>
        <p:txBody>
          <a:bodyPr/>
          <a:lstStyle/>
          <a:p>
            <a:fld id="{3E9A41F7-56A8-4075-B470-0B6FE90F7B43}" type="slidenum">
              <a:rPr lang="en-NZ" smtClean="0"/>
              <a:t>11</a:t>
            </a:fld>
            <a:endParaRPr lang="en-NZ"/>
          </a:p>
        </p:txBody>
      </p:sp>
    </p:spTree>
    <p:extLst>
      <p:ext uri="{BB962C8B-B14F-4D97-AF65-F5344CB8AC3E}">
        <p14:creationId xmlns:p14="http://schemas.microsoft.com/office/powerpoint/2010/main" val="179109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latin typeface="Marine Light" panose="02000503030000020004" pitchFamily="50" charset="0"/>
              </a:rPr>
              <a:t>Queenstown is an </a:t>
            </a:r>
            <a:r>
              <a:rPr lang="en-US" sz="1200" dirty="0">
                <a:latin typeface="Marine Light" panose="02000503030000020004" pitchFamily="50" charset="0"/>
              </a:rPr>
              <a:t>international mountain biking destination.  We boast </a:t>
            </a:r>
            <a:r>
              <a:rPr lang="en-US" sz="1200" u="sng" dirty="0">
                <a:latin typeface="Marine Light" panose="02000503030000020004" pitchFamily="50" charset="0"/>
              </a:rPr>
              <a:t>three </a:t>
            </a:r>
            <a:r>
              <a:rPr lang="en-NZ" sz="1200" u="sng" dirty="0">
                <a:latin typeface="Marine Light" panose="02000503030000020004" pitchFamily="50" charset="0"/>
              </a:rPr>
              <a:t>lift-accessed parks </a:t>
            </a:r>
            <a:r>
              <a:rPr lang="en-NZ" sz="1200" dirty="0">
                <a:latin typeface="Marine Light" panose="02000503030000020004" pitchFamily="50" charset="0"/>
              </a:rPr>
              <a:t>(Skyline, Coronet Peak, Cardrona).  But also quality gravity-fed downhill biking all bundled in an iconic, world famous alpine location!</a:t>
            </a:r>
          </a:p>
          <a:p>
            <a:endParaRPr lang="en-NZ" sz="1200" dirty="0">
              <a:latin typeface="Marine Light" panose="02000503030000020004" pitchFamily="50" charset="0"/>
            </a:endParaRPr>
          </a:p>
          <a:p>
            <a:r>
              <a:rPr lang="en-AU" sz="1200" dirty="0">
                <a:latin typeface="Marine Light" panose="02000503030000020004" pitchFamily="50" charset="0"/>
              </a:rPr>
              <a:t>There is a comprehensive range of mountain biking with trails to suit riders of all abilities and styles - from backcountry trails, downhill, single tracks, jump parks, flow trails and </a:t>
            </a:r>
            <a:r>
              <a:rPr lang="en-AU" sz="1200" dirty="0" err="1">
                <a:latin typeface="Marine Light" panose="02000503030000020004" pitchFamily="50" charset="0"/>
              </a:rPr>
              <a:t>heli</a:t>
            </a:r>
            <a:r>
              <a:rPr lang="en-AU" sz="1200" dirty="0">
                <a:latin typeface="Marine Light" panose="02000503030000020004" pitchFamily="50" charset="0"/>
              </a:rPr>
              <a:t>-biking to short scenic trails and lift-assisted riding – all with excellent trail quality and diversity of terrain.</a:t>
            </a:r>
          </a:p>
          <a:p>
            <a:endParaRPr lang="en-NZ" sz="1200" dirty="0">
              <a:latin typeface="Marine Light" panose="02000503030000020004" pitchFamily="50" charset="0"/>
            </a:endParaRPr>
          </a:p>
          <a:p>
            <a:r>
              <a:rPr lang="en-NZ" sz="1200" dirty="0">
                <a:latin typeface="Marine Light" panose="02000503030000020004" pitchFamily="50" charset="0"/>
              </a:rPr>
              <a:t>We welcome the hardiest of bikers to the aspirational progression riders. The </a:t>
            </a:r>
            <a:r>
              <a:rPr lang="en-AU" sz="1200" dirty="0">
                <a:latin typeface="Marine Light" panose="02000503030000020004" pitchFamily="50" charset="0"/>
              </a:rPr>
              <a:t>varied terrain here coupled with an array of international-standard facilities attract some of the world’s best riders who use this as their training ground! </a:t>
            </a:r>
          </a:p>
          <a:p>
            <a:endParaRPr lang="en-NZ" sz="1200" dirty="0">
              <a:latin typeface="Marine Light" panose="02000503030000020004" pitchFamily="50" charset="0"/>
            </a:endParaRPr>
          </a:p>
          <a:p>
            <a:r>
              <a:rPr lang="en-NZ" sz="1200" dirty="0">
                <a:latin typeface="Marine Light" panose="02000503030000020004" pitchFamily="50" charset="0"/>
              </a:rPr>
              <a:t>Our bike culture is really unique.  We have very passionate locals who are part of the renowned Queenstown Mountain Bike Club which created and maintain a range of free to access bike trails.</a:t>
            </a:r>
          </a:p>
          <a:p>
            <a:endParaRPr lang="en-NZ" sz="1200" dirty="0">
              <a:latin typeface="Marine Light" panose="02000503030000020004" pitchFamily="50" charset="0"/>
            </a:endParaRPr>
          </a:p>
          <a:p>
            <a:r>
              <a:rPr lang="en-NZ" sz="1200" dirty="0">
                <a:latin typeface="Marine Light" panose="02000503030000020004" pitchFamily="50" charset="0"/>
              </a:rPr>
              <a:t>The mountain bike experience is also supported by an extensive range of bike services.  As well as a range of world-class amenities and a very vibrant bike social community.  </a:t>
            </a:r>
          </a:p>
          <a:p>
            <a:r>
              <a:rPr lang="en-NZ" sz="1200" dirty="0">
                <a:latin typeface="Marine Light" panose="02000503030000020004" pitchFamily="50" charset="0"/>
              </a:rPr>
              <a:t>With continual development and our committed local mountain bike community the trails seen here continue to evolve.</a:t>
            </a:r>
          </a:p>
          <a:p>
            <a:endParaRPr lang="en-NZ" dirty="0"/>
          </a:p>
          <a:p>
            <a:r>
              <a:rPr lang="en-NZ" sz="1200" dirty="0">
                <a:latin typeface="Marine Light" panose="02000503030000020004" pitchFamily="50" charset="0"/>
              </a:rPr>
              <a:t>The upside to round out the experience is Queenstown’s diverse and cosmopolitan nature which makes it a really social and fun destination, especially with lots of bike-friendly eateries and pubs close to bike tracks. </a:t>
            </a:r>
          </a:p>
          <a:p>
            <a:endParaRPr lang="en-NZ" sz="1200" dirty="0">
              <a:latin typeface="Marine Light" panose="02000503030000020004" pitchFamily="50" charset="0"/>
            </a:endParaRPr>
          </a:p>
          <a:p>
            <a:r>
              <a:rPr lang="en-NZ" sz="1200" dirty="0">
                <a:latin typeface="Marine Light" panose="02000503030000020004" pitchFamily="50" charset="0"/>
              </a:rPr>
              <a:t>Our vibrant nightlife and burgeoning après-bike scene, means the fun goes on well after the sun sets!</a:t>
            </a:r>
          </a:p>
          <a:p>
            <a:endParaRPr lang="en-NZ" dirty="0"/>
          </a:p>
        </p:txBody>
      </p:sp>
      <p:sp>
        <p:nvSpPr>
          <p:cNvPr id="4" name="Slide Number Placeholder 3"/>
          <p:cNvSpPr>
            <a:spLocks noGrp="1"/>
          </p:cNvSpPr>
          <p:nvPr>
            <p:ph type="sldNum" sz="quarter" idx="5"/>
          </p:nvPr>
        </p:nvSpPr>
        <p:spPr/>
        <p:txBody>
          <a:bodyPr/>
          <a:lstStyle/>
          <a:p>
            <a:fld id="{3E9A41F7-56A8-4075-B470-0B6FE90F7B43}" type="slidenum">
              <a:rPr lang="en-NZ" smtClean="0"/>
              <a:t>12</a:t>
            </a:fld>
            <a:endParaRPr lang="en-NZ"/>
          </a:p>
        </p:txBody>
      </p:sp>
    </p:spTree>
    <p:extLst>
      <p:ext uri="{BB962C8B-B14F-4D97-AF65-F5344CB8AC3E}">
        <p14:creationId xmlns:p14="http://schemas.microsoft.com/office/powerpoint/2010/main" val="195452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dirty="0">
              <a:latin typeface="Marine Light" panose="02000503030000020004" pitchFamily="50" charset="0"/>
            </a:endParaRPr>
          </a:p>
          <a:p>
            <a:r>
              <a:rPr lang="en-AU" sz="1200" dirty="0">
                <a:latin typeface="Marine Light" panose="02000503030000020004" pitchFamily="50" charset="0"/>
              </a:rPr>
              <a:t>There is an extensive network of trails, from short</a:t>
            </a:r>
            <a:r>
              <a:rPr lang="en-NZ" sz="1200" dirty="0">
                <a:latin typeface="Marine Light" panose="02000503030000020004" pitchFamily="50" charset="0"/>
              </a:rPr>
              <a:t> scenic rides to multi-day adventures.  Biking </a:t>
            </a:r>
            <a:r>
              <a:rPr lang="en-NZ" sz="1200" dirty="0" err="1">
                <a:latin typeface="Marine Light" panose="02000503030000020004" pitchFamily="50" charset="0"/>
              </a:rPr>
              <a:t>i</a:t>
            </a:r>
            <a:r>
              <a:rPr lang="en-AU" sz="1200" dirty="0">
                <a:latin typeface="Marine Light" panose="02000503030000020004" pitchFamily="50" charset="0"/>
              </a:rPr>
              <a:t>s a great way to explore the region </a:t>
            </a:r>
            <a:r>
              <a:rPr lang="en-NZ" sz="1200" dirty="0">
                <a:latin typeface="Marine Light" panose="02000503030000020004" pitchFamily="50" charset="0"/>
              </a:rPr>
              <a:t>and experience some of NZ’s most scenic landscapes.</a:t>
            </a:r>
          </a:p>
          <a:p>
            <a:endParaRPr lang="en-NZ" sz="1200" dirty="0">
              <a:latin typeface="Marine Light" panose="02000503030000020004" pitchFamily="50" charset="0"/>
            </a:endParaRPr>
          </a:p>
          <a:p>
            <a:r>
              <a:rPr lang="en-AU" sz="1200" dirty="0">
                <a:latin typeface="Marine Light" panose="02000503030000020004" pitchFamily="50" charset="0"/>
              </a:rPr>
              <a:t>You can choose a guided ride or you can set your own pace as you explore over </a:t>
            </a:r>
            <a:r>
              <a:rPr lang="en-NZ" sz="1200" dirty="0">
                <a:latin typeface="Marine Light" panose="02000503030000020004" pitchFamily="50" charset="0"/>
              </a:rPr>
              <a:t>130km of biking trails on one NZ’s famed Great Rides – the Queenstown Trail.  Where you will experience unparalleled scenery, heritage sites, suspension bridges, forest, rivers and lakes.</a:t>
            </a:r>
          </a:p>
          <a:p>
            <a:endParaRPr lang="en-NZ" sz="1200" dirty="0">
              <a:latin typeface="Marine Light" panose="02000503030000020004" pitchFamily="50" charset="0"/>
            </a:endParaRPr>
          </a:p>
          <a:p>
            <a:r>
              <a:rPr lang="en-NZ" sz="1200" dirty="0">
                <a:latin typeface="Marine Light" panose="02000503030000020004" pitchFamily="50" charset="0"/>
              </a:rPr>
              <a:t>And, with trails for all abilities and amenities for both independent adventurers or if supported riding is more your preference, Queenstown is a great place to include biking in your adventure.</a:t>
            </a:r>
          </a:p>
          <a:p>
            <a:endParaRPr lang="en-NZ" sz="1200" dirty="0">
              <a:latin typeface="Marine Light" panose="02000503030000020004" pitchFamily="50" charset="0"/>
            </a:endParaRPr>
          </a:p>
          <a:p>
            <a:r>
              <a:rPr lang="en-NZ" dirty="0"/>
              <a:t>Queenstown is not only the gateway to the Queenstown Trail, one of New Zealand’s Great Rides, but also to FIVE others.</a:t>
            </a:r>
          </a:p>
          <a:p>
            <a:r>
              <a:rPr lang="en-NZ" dirty="0"/>
              <a:t> </a:t>
            </a:r>
            <a:r>
              <a:rPr lang="en-NZ" u="sng" dirty="0"/>
              <a:t>Great Rides</a:t>
            </a:r>
            <a:r>
              <a:rPr lang="en-NZ" dirty="0"/>
              <a:t>:</a:t>
            </a:r>
          </a:p>
          <a:p>
            <a:pPr marL="228600" indent="-228600">
              <a:buFont typeface="+mj-lt"/>
              <a:buAutoNum type="arabicPeriod"/>
            </a:pPr>
            <a:r>
              <a:rPr lang="en-NZ" dirty="0"/>
              <a:t>Around The Mountains (Walter Peak to Kingston)</a:t>
            </a:r>
          </a:p>
          <a:p>
            <a:pPr marL="228600" indent="-228600">
              <a:buFont typeface="+mj-lt"/>
              <a:buAutoNum type="arabicPeriod"/>
            </a:pPr>
            <a:r>
              <a:rPr lang="en-NZ" dirty="0"/>
              <a:t>Otago Central Rail Trail </a:t>
            </a:r>
          </a:p>
          <a:p>
            <a:pPr marL="228600" marR="0" lvl="0" indent="-228600" algn="l" defTabSz="408167" rtl="0" eaLnBrk="1" fontAlgn="auto" latinLnBrk="0" hangingPunct="1">
              <a:lnSpc>
                <a:spcPct val="100000"/>
              </a:lnSpc>
              <a:spcBef>
                <a:spcPts val="0"/>
              </a:spcBef>
              <a:spcAft>
                <a:spcPts val="0"/>
              </a:spcAft>
              <a:buClrTx/>
              <a:buSzTx/>
              <a:buFont typeface="+mj-lt"/>
              <a:buAutoNum type="arabicPeriod"/>
              <a:tabLst/>
              <a:defRPr/>
            </a:pPr>
            <a:r>
              <a:rPr lang="en-NZ" dirty="0"/>
              <a:t>Lake Dunstan</a:t>
            </a:r>
          </a:p>
          <a:p>
            <a:pPr marL="228600" indent="-228600">
              <a:buFont typeface="+mj-lt"/>
              <a:buAutoNum type="arabicPeriod"/>
            </a:pPr>
            <a:r>
              <a:rPr lang="en-NZ" dirty="0"/>
              <a:t>Roxburgh Gorge Trail </a:t>
            </a:r>
          </a:p>
          <a:p>
            <a:pPr marL="228600" indent="-228600">
              <a:buFont typeface="+mj-lt"/>
              <a:buAutoNum type="arabicPeriod"/>
            </a:pPr>
            <a:r>
              <a:rPr lang="en-NZ" dirty="0"/>
              <a:t>Clutha Gold Trail </a:t>
            </a:r>
          </a:p>
          <a:p>
            <a:pPr lvl="0"/>
            <a:endParaRPr lang="en-NZ" sz="1200" dirty="0">
              <a:latin typeface="Marine Light" panose="02000503030000020004"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dirty="0">
                <a:latin typeface="Marine Light" panose="02000503030000020004" pitchFamily="50" charset="0"/>
              </a:rPr>
              <a:t>And, to support all of your biking adventures there are a range of biking services including bike hire, transport and guided trips.</a:t>
            </a:r>
          </a:p>
          <a:p>
            <a:pPr lvl="0"/>
            <a:endParaRPr lang="en-NZ" sz="1200" dirty="0">
              <a:latin typeface="Marine Light" panose="02000503030000020004" pitchFamily="50" charset="0"/>
            </a:endParaRPr>
          </a:p>
          <a:p>
            <a:r>
              <a:rPr lang="en-NZ" sz="1200" dirty="0">
                <a:latin typeface="Marine Light" panose="02000503030000020004" pitchFamily="50" charset="0"/>
              </a:rPr>
              <a:t>This again is all complemented by an extensive range of visitor experiences, world-class activities and exceptional food and wine to round out any adventure.</a:t>
            </a:r>
          </a:p>
          <a:p>
            <a:endParaRPr lang="en-NZ" dirty="0"/>
          </a:p>
        </p:txBody>
      </p:sp>
      <p:sp>
        <p:nvSpPr>
          <p:cNvPr id="4" name="Slide Number Placeholder 3"/>
          <p:cNvSpPr>
            <a:spLocks noGrp="1"/>
          </p:cNvSpPr>
          <p:nvPr>
            <p:ph type="sldNum" sz="quarter" idx="5"/>
          </p:nvPr>
        </p:nvSpPr>
        <p:spPr/>
        <p:txBody>
          <a:bodyPr/>
          <a:lstStyle/>
          <a:p>
            <a:fld id="{3E9A41F7-56A8-4075-B470-0B6FE90F7B43}" type="slidenum">
              <a:rPr lang="en-NZ" smtClean="0"/>
              <a:t>13</a:t>
            </a:fld>
            <a:endParaRPr lang="en-NZ"/>
          </a:p>
        </p:txBody>
      </p:sp>
    </p:spTree>
    <p:extLst>
      <p:ext uri="{BB962C8B-B14F-4D97-AF65-F5344CB8AC3E}">
        <p14:creationId xmlns:p14="http://schemas.microsoft.com/office/powerpoint/2010/main" val="401740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F962E-B31B-2FE8-CD6B-613CA95A41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91D6E054-63B8-693D-E142-7A39924B83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DD04315C-6F67-28A5-96F5-FA908D987546}"/>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5" name="Footer Placeholder 4">
            <a:extLst>
              <a:ext uri="{FF2B5EF4-FFF2-40B4-BE49-F238E27FC236}">
                <a16:creationId xmlns:a16="http://schemas.microsoft.com/office/drawing/2014/main" id="{4F244624-FF46-277C-30F6-6F04C2078B5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DF31A05-996D-C098-ABA3-CB96AC794254}"/>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3211045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4A74C-D635-43AF-3659-2C204031CF11}"/>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0EC7FE5-3DC3-0992-C850-6BA802596D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C3909F3-D21E-D94B-B462-5B32D07F1755}"/>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5" name="Footer Placeholder 4">
            <a:extLst>
              <a:ext uri="{FF2B5EF4-FFF2-40B4-BE49-F238E27FC236}">
                <a16:creationId xmlns:a16="http://schemas.microsoft.com/office/drawing/2014/main" id="{7A65245C-1D03-28BD-115C-85A98B184904}"/>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B2FDD6E5-5CAB-536B-926C-946CD7995C82}"/>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356570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7CD062-D43E-8C6D-D8E5-5200D1FAA3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2AA7CC0-D061-C169-78C8-9809574161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17FC754-4ADF-472E-5049-72C71426864E}"/>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5" name="Footer Placeholder 4">
            <a:extLst>
              <a:ext uri="{FF2B5EF4-FFF2-40B4-BE49-F238E27FC236}">
                <a16:creationId xmlns:a16="http://schemas.microsoft.com/office/drawing/2014/main" id="{C7462A21-9761-FC78-0D52-6ACBBC962E5D}"/>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B8956F9-FEE3-1DBA-37C6-B6E7B0EB23F9}"/>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89237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Contents 1">
    <p:spTree>
      <p:nvGrpSpPr>
        <p:cNvPr id="1" name=""/>
        <p:cNvGrpSpPr/>
        <p:nvPr/>
      </p:nvGrpSpPr>
      <p:grpSpPr>
        <a:xfrm>
          <a:off x="0" y="0"/>
          <a:ext cx="0" cy="0"/>
          <a:chOff x="0" y="0"/>
          <a:chExt cx="0" cy="0"/>
        </a:xfrm>
      </p:grpSpPr>
      <p:pic>
        <p:nvPicPr>
          <p:cNvPr id="27" name="Picture 2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83" y="0"/>
            <a:ext cx="4122837" cy="6858000"/>
          </a:xfrm>
          <a:prstGeom prst="rect">
            <a:avLst/>
          </a:prstGeom>
        </p:spPr>
      </p:pic>
      <p:sp>
        <p:nvSpPr>
          <p:cNvPr id="25" name="Picture Placeholder 24"/>
          <p:cNvSpPr>
            <a:spLocks noGrp="1"/>
          </p:cNvSpPr>
          <p:nvPr>
            <p:ph type="pic" sz="quarter" idx="34"/>
          </p:nvPr>
        </p:nvSpPr>
        <p:spPr>
          <a:xfrm>
            <a:off x="1" y="0"/>
            <a:ext cx="4120455" cy="6858000"/>
          </a:xfrm>
          <a:prstGeom prst="rect">
            <a:avLst/>
          </a:prstGeom>
        </p:spPr>
        <p:txBody>
          <a:bodyPr vert="horz" lIns="50610" tIns="25305" rIns="50610" bIns="25305"/>
          <a:lstStyle>
            <a:lvl1pPr>
              <a:defRPr>
                <a:latin typeface="Avenir" panose="02000503020000020003" pitchFamily="2" charset="0"/>
              </a:defRPr>
            </a:lvl1pPr>
          </a:lstStyle>
          <a:p>
            <a:endParaRPr lang="en-US" dirty="0"/>
          </a:p>
        </p:txBody>
      </p:sp>
      <p:sp>
        <p:nvSpPr>
          <p:cNvPr id="28" name="Text Placeholder 11"/>
          <p:cNvSpPr>
            <a:spLocks noGrp="1"/>
          </p:cNvSpPr>
          <p:nvPr>
            <p:ph type="body" sz="quarter" idx="35" hasCustomPrompt="1"/>
          </p:nvPr>
        </p:nvSpPr>
        <p:spPr>
          <a:xfrm>
            <a:off x="642645" y="487329"/>
            <a:ext cx="3773476" cy="670985"/>
          </a:xfrm>
          <a:prstGeom prst="rect">
            <a:avLst/>
          </a:prstGeom>
        </p:spPr>
        <p:txBody>
          <a:bodyPr vert="horz" lIns="50610" tIns="25305" rIns="50610" bIns="25305"/>
          <a:lstStyle>
            <a:lvl1pPr marL="0" indent="0">
              <a:buNone/>
              <a:defRPr sz="52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30" name="Text Placeholder 4"/>
          <p:cNvSpPr>
            <a:spLocks noGrp="1"/>
          </p:cNvSpPr>
          <p:nvPr>
            <p:ph type="body" sz="quarter" idx="11" hasCustomPrompt="1"/>
          </p:nvPr>
        </p:nvSpPr>
        <p:spPr>
          <a:xfrm>
            <a:off x="5490048" y="774871"/>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31" name="Text Placeholder 4"/>
          <p:cNvSpPr>
            <a:spLocks noGrp="1"/>
          </p:cNvSpPr>
          <p:nvPr>
            <p:ph type="body" sz="quarter" idx="12" hasCustomPrompt="1"/>
          </p:nvPr>
        </p:nvSpPr>
        <p:spPr>
          <a:xfrm>
            <a:off x="5490048" y="1254175"/>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32" name="Text Placeholder 4"/>
          <p:cNvSpPr>
            <a:spLocks noGrp="1"/>
          </p:cNvSpPr>
          <p:nvPr>
            <p:ph type="body" sz="quarter" idx="14" hasCustomPrompt="1"/>
          </p:nvPr>
        </p:nvSpPr>
        <p:spPr>
          <a:xfrm>
            <a:off x="5490048" y="1741475"/>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33" name="Text Placeholder 4"/>
          <p:cNvSpPr>
            <a:spLocks noGrp="1"/>
          </p:cNvSpPr>
          <p:nvPr>
            <p:ph type="body" sz="quarter" idx="16" hasCustomPrompt="1"/>
          </p:nvPr>
        </p:nvSpPr>
        <p:spPr>
          <a:xfrm>
            <a:off x="5490048" y="2236768"/>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34" name="Text Placeholder 4"/>
          <p:cNvSpPr>
            <a:spLocks noGrp="1"/>
          </p:cNvSpPr>
          <p:nvPr>
            <p:ph type="body" sz="quarter" idx="17" hasCustomPrompt="1"/>
          </p:nvPr>
        </p:nvSpPr>
        <p:spPr>
          <a:xfrm>
            <a:off x="5490048" y="2740043"/>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35" name="Text Placeholder 4"/>
          <p:cNvSpPr>
            <a:spLocks noGrp="1"/>
          </p:cNvSpPr>
          <p:nvPr>
            <p:ph type="body" sz="quarter" idx="18" hasCustomPrompt="1"/>
          </p:nvPr>
        </p:nvSpPr>
        <p:spPr>
          <a:xfrm>
            <a:off x="5490048" y="3243307"/>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36" name="Text Placeholder 4"/>
          <p:cNvSpPr>
            <a:spLocks noGrp="1"/>
          </p:cNvSpPr>
          <p:nvPr>
            <p:ph type="body" sz="quarter" idx="20" hasCustomPrompt="1"/>
          </p:nvPr>
        </p:nvSpPr>
        <p:spPr>
          <a:xfrm>
            <a:off x="5490048" y="3754572"/>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37" name="Text Placeholder 4"/>
          <p:cNvSpPr>
            <a:spLocks noGrp="1"/>
          </p:cNvSpPr>
          <p:nvPr>
            <p:ph type="body" sz="quarter" idx="21" hasCustomPrompt="1"/>
          </p:nvPr>
        </p:nvSpPr>
        <p:spPr>
          <a:xfrm>
            <a:off x="5490048" y="4265827"/>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38" name="Text Placeholder 4"/>
          <p:cNvSpPr>
            <a:spLocks noGrp="1"/>
          </p:cNvSpPr>
          <p:nvPr>
            <p:ph type="body" sz="quarter" idx="22" hasCustomPrompt="1"/>
          </p:nvPr>
        </p:nvSpPr>
        <p:spPr>
          <a:xfrm>
            <a:off x="5490048" y="4769093"/>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39" name="Text Placeholder 4"/>
          <p:cNvSpPr>
            <a:spLocks noGrp="1"/>
          </p:cNvSpPr>
          <p:nvPr>
            <p:ph type="body" sz="quarter" idx="23" hasCustomPrompt="1"/>
          </p:nvPr>
        </p:nvSpPr>
        <p:spPr>
          <a:xfrm>
            <a:off x="5490048" y="5280349"/>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40" name="Text Placeholder 4"/>
          <p:cNvSpPr>
            <a:spLocks noGrp="1"/>
          </p:cNvSpPr>
          <p:nvPr>
            <p:ph type="body" sz="quarter" idx="24" hasCustomPrompt="1"/>
          </p:nvPr>
        </p:nvSpPr>
        <p:spPr>
          <a:xfrm>
            <a:off x="6142428" y="774871"/>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25" hasCustomPrompt="1"/>
          </p:nvPr>
        </p:nvSpPr>
        <p:spPr>
          <a:xfrm>
            <a:off x="6142428" y="1254175"/>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26" hasCustomPrompt="1"/>
          </p:nvPr>
        </p:nvSpPr>
        <p:spPr>
          <a:xfrm>
            <a:off x="6142428" y="1741475"/>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27" hasCustomPrompt="1"/>
          </p:nvPr>
        </p:nvSpPr>
        <p:spPr>
          <a:xfrm>
            <a:off x="6142428" y="2236768"/>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28" hasCustomPrompt="1"/>
          </p:nvPr>
        </p:nvSpPr>
        <p:spPr>
          <a:xfrm>
            <a:off x="6142428" y="2742531"/>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5" name="Text Placeholder 4"/>
          <p:cNvSpPr>
            <a:spLocks noGrp="1"/>
          </p:cNvSpPr>
          <p:nvPr>
            <p:ph type="body" sz="quarter" idx="29" hasCustomPrompt="1"/>
          </p:nvPr>
        </p:nvSpPr>
        <p:spPr>
          <a:xfrm>
            <a:off x="6142428" y="3244275"/>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6" name="Text Placeholder 4"/>
          <p:cNvSpPr>
            <a:spLocks noGrp="1"/>
          </p:cNvSpPr>
          <p:nvPr>
            <p:ph type="body" sz="quarter" idx="30" hasCustomPrompt="1"/>
          </p:nvPr>
        </p:nvSpPr>
        <p:spPr>
          <a:xfrm>
            <a:off x="6142428" y="3754572"/>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7" name="Text Placeholder 4"/>
          <p:cNvSpPr>
            <a:spLocks noGrp="1"/>
          </p:cNvSpPr>
          <p:nvPr>
            <p:ph type="body" sz="quarter" idx="31" hasCustomPrompt="1"/>
          </p:nvPr>
        </p:nvSpPr>
        <p:spPr>
          <a:xfrm>
            <a:off x="6142428" y="4265827"/>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8" name="Text Placeholder 4"/>
          <p:cNvSpPr>
            <a:spLocks noGrp="1"/>
          </p:cNvSpPr>
          <p:nvPr>
            <p:ph type="body" sz="quarter" idx="32" hasCustomPrompt="1"/>
          </p:nvPr>
        </p:nvSpPr>
        <p:spPr>
          <a:xfrm>
            <a:off x="6142428" y="4769093"/>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9" name="Text Placeholder 4"/>
          <p:cNvSpPr>
            <a:spLocks noGrp="1"/>
          </p:cNvSpPr>
          <p:nvPr>
            <p:ph type="body" sz="quarter" idx="33" hasCustomPrompt="1"/>
          </p:nvPr>
        </p:nvSpPr>
        <p:spPr>
          <a:xfrm>
            <a:off x="6142428" y="5280349"/>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48E69420-9510-A548-9ABF-7273E7C11F75}"/>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1661950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 Item Content">
    <p:spTree>
      <p:nvGrpSpPr>
        <p:cNvPr id="1" name=""/>
        <p:cNvGrpSpPr/>
        <p:nvPr/>
      </p:nvGrpSpPr>
      <p:grpSpPr>
        <a:xfrm>
          <a:off x="0" y="0"/>
          <a:ext cx="0" cy="0"/>
          <a:chOff x="0" y="0"/>
          <a:chExt cx="0" cy="0"/>
        </a:xfrm>
      </p:grpSpPr>
      <p:sp>
        <p:nvSpPr>
          <p:cNvPr id="3" name="Text Placeholder 11"/>
          <p:cNvSpPr>
            <a:spLocks noGrp="1"/>
          </p:cNvSpPr>
          <p:nvPr>
            <p:ph type="body" sz="quarter" idx="18" hasCustomPrompt="1"/>
          </p:nvPr>
        </p:nvSpPr>
        <p:spPr>
          <a:xfrm>
            <a:off x="642644" y="487329"/>
            <a:ext cx="10919557" cy="670985"/>
          </a:xfrm>
          <a:prstGeom prst="rect">
            <a:avLst/>
          </a:prstGeom>
        </p:spPr>
        <p:txBody>
          <a:bodyPr vert="horz" lIns="36000" tIns="0" rIns="50610" bIns="0"/>
          <a:lstStyle>
            <a:lvl1pPr marL="0" indent="0">
              <a:buNone/>
              <a:defRPr sz="52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Four items</a:t>
            </a:r>
          </a:p>
        </p:txBody>
      </p:sp>
      <p:sp>
        <p:nvSpPr>
          <p:cNvPr id="13" name="Picture Placeholder 12"/>
          <p:cNvSpPr>
            <a:spLocks noGrp="1"/>
          </p:cNvSpPr>
          <p:nvPr>
            <p:ph type="pic" sz="quarter" idx="19" hasCustomPrompt="1"/>
          </p:nvPr>
        </p:nvSpPr>
        <p:spPr>
          <a:xfrm>
            <a:off x="726887" y="1443322"/>
            <a:ext cx="5067736" cy="1931596"/>
          </a:xfrm>
          <a:prstGeom prst="rect">
            <a:avLst/>
          </a:prstGeom>
        </p:spPr>
        <p:txBody>
          <a:bodyPr vert="horz" lIns="50610" tIns="25305" rIns="50610" bIns="25305"/>
          <a:lstStyle>
            <a:lvl1pPr>
              <a:defRPr sz="2400"/>
            </a:lvl1pPr>
          </a:lstStyle>
          <a:p>
            <a:r>
              <a:rPr lang="en-US" sz="1867" b="0" i="0" dirty="0">
                <a:solidFill>
                  <a:srgbClr val="000000"/>
                </a:solidFill>
                <a:latin typeface="Lucida Grande"/>
                <a:ea typeface="Lucida Grande"/>
                <a:cs typeface="Lucida Grande"/>
              </a:rPr>
              <a:t>Four Item Content</a:t>
            </a:r>
            <a:endParaRPr lang="en-US" dirty="0"/>
          </a:p>
        </p:txBody>
      </p:sp>
      <p:sp>
        <p:nvSpPr>
          <p:cNvPr id="14" name="Picture Placeholder 12"/>
          <p:cNvSpPr>
            <a:spLocks noGrp="1"/>
          </p:cNvSpPr>
          <p:nvPr>
            <p:ph type="pic" sz="quarter" idx="20" hasCustomPrompt="1"/>
          </p:nvPr>
        </p:nvSpPr>
        <p:spPr>
          <a:xfrm>
            <a:off x="726887" y="3618581"/>
            <a:ext cx="5067736" cy="1931596"/>
          </a:xfrm>
          <a:prstGeom prst="rect">
            <a:avLst/>
          </a:prstGeom>
        </p:spPr>
        <p:txBody>
          <a:bodyPr vert="horz" lIns="50610" tIns="25305" rIns="50610" bIns="25305"/>
          <a:lstStyle>
            <a:lvl1pPr>
              <a:defRPr sz="2400"/>
            </a:lvl1pPr>
          </a:lstStyle>
          <a:p>
            <a:r>
              <a:rPr lang="en-US" sz="1867" b="0" i="0" dirty="0">
                <a:solidFill>
                  <a:srgbClr val="000000"/>
                </a:solidFill>
                <a:latin typeface="Lucida Grande"/>
                <a:ea typeface="Lucida Grande"/>
                <a:cs typeface="Lucida Grande"/>
              </a:rPr>
              <a:t>Four Item Content</a:t>
            </a:r>
            <a:endParaRPr lang="en-US" dirty="0"/>
          </a:p>
        </p:txBody>
      </p:sp>
      <p:sp>
        <p:nvSpPr>
          <p:cNvPr id="15" name="Picture Placeholder 12"/>
          <p:cNvSpPr>
            <a:spLocks noGrp="1"/>
          </p:cNvSpPr>
          <p:nvPr>
            <p:ph type="pic" sz="quarter" idx="21" hasCustomPrompt="1"/>
          </p:nvPr>
        </p:nvSpPr>
        <p:spPr>
          <a:xfrm>
            <a:off x="6367943" y="3618581"/>
            <a:ext cx="5067736" cy="1931596"/>
          </a:xfrm>
          <a:prstGeom prst="rect">
            <a:avLst/>
          </a:prstGeom>
        </p:spPr>
        <p:txBody>
          <a:bodyPr vert="horz" lIns="50610" tIns="25305" rIns="50610" bIns="25305"/>
          <a:lstStyle>
            <a:lvl1pPr>
              <a:defRPr sz="2400"/>
            </a:lvl1pPr>
          </a:lstStyle>
          <a:p>
            <a:r>
              <a:rPr lang="en-US" sz="1867" b="0" i="0" dirty="0">
                <a:solidFill>
                  <a:srgbClr val="000000"/>
                </a:solidFill>
                <a:latin typeface="Lucida Grande"/>
                <a:ea typeface="Lucida Grande"/>
                <a:cs typeface="Lucida Grande"/>
              </a:rPr>
              <a:t>Four Item Content</a:t>
            </a:r>
            <a:endParaRPr lang="en-US" dirty="0"/>
          </a:p>
        </p:txBody>
      </p:sp>
      <p:sp>
        <p:nvSpPr>
          <p:cNvPr id="16" name="Picture Placeholder 12"/>
          <p:cNvSpPr>
            <a:spLocks noGrp="1"/>
          </p:cNvSpPr>
          <p:nvPr>
            <p:ph type="pic" sz="quarter" idx="22" hasCustomPrompt="1"/>
          </p:nvPr>
        </p:nvSpPr>
        <p:spPr>
          <a:xfrm>
            <a:off x="6367943" y="1443322"/>
            <a:ext cx="5067736" cy="1931596"/>
          </a:xfrm>
          <a:prstGeom prst="rect">
            <a:avLst/>
          </a:prstGeom>
        </p:spPr>
        <p:txBody>
          <a:bodyPr vert="horz" lIns="50610" tIns="25305" rIns="50610" bIns="25305"/>
          <a:lstStyle>
            <a:lvl1pPr>
              <a:defRPr sz="2400"/>
            </a:lvl1pPr>
          </a:lstStyle>
          <a:p>
            <a:r>
              <a:rPr lang="en-US" sz="1867" b="0" i="0" dirty="0">
                <a:solidFill>
                  <a:srgbClr val="000000"/>
                </a:solidFill>
                <a:latin typeface="Lucida Grande"/>
                <a:ea typeface="Lucida Grande"/>
                <a:cs typeface="Lucida Grande"/>
              </a:rPr>
              <a:t>Four Item Content</a:t>
            </a:r>
            <a:endParaRPr lang="en-US" dirty="0"/>
          </a:p>
        </p:txBody>
      </p:sp>
      <p:sp>
        <p:nvSpPr>
          <p:cNvPr id="10" name="Slide Number Placeholder 1">
            <a:extLst>
              <a:ext uri="{FF2B5EF4-FFF2-40B4-BE49-F238E27FC236}">
                <a16:creationId xmlns:a16="http://schemas.microsoft.com/office/drawing/2014/main" id="{E062972D-A92F-E44A-8687-FDFD1987B159}"/>
              </a:ext>
            </a:extLst>
          </p:cNvPr>
          <p:cNvSpPr txBox="1">
            <a:spLocks/>
          </p:cNvSpPr>
          <p:nvPr userDrawn="1"/>
        </p:nvSpPr>
        <p:spPr>
          <a:xfrm>
            <a:off x="10223441" y="6585189"/>
            <a:ext cx="1719959" cy="175703"/>
          </a:xfrm>
          <a:prstGeom prst="rect">
            <a:avLst/>
          </a:prstGeom>
        </p:spPr>
        <p:txBody>
          <a:bodyPr lIns="67480" tIns="33740" rIns="67480" bIns="33740"/>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1067" b="1" i="0" smtClean="0">
                <a:solidFill>
                  <a:schemeClr val="tx1"/>
                </a:solidFill>
                <a:latin typeface="Avenir Black" panose="02000503020000020003" pitchFamily="2" charset="0"/>
                <a:cs typeface="Avenir Next Demi Bold"/>
              </a:rPr>
              <a:pPr/>
              <a:t>‹#›</a:t>
            </a:fld>
            <a:endParaRPr lang="en-US" sz="1067" b="1" i="0" dirty="0">
              <a:solidFill>
                <a:schemeClr val="tx1"/>
              </a:solidFill>
              <a:latin typeface="Avenir Black" panose="02000503020000020003" pitchFamily="2" charset="0"/>
              <a:cs typeface="Avenir Next Demi Bold"/>
            </a:endParaRPr>
          </a:p>
        </p:txBody>
      </p:sp>
      <p:pic>
        <p:nvPicPr>
          <p:cNvPr id="9" name="Picture Placeholder 9">
            <a:extLst>
              <a:ext uri="{FF2B5EF4-FFF2-40B4-BE49-F238E27FC236}">
                <a16:creationId xmlns:a16="http://schemas.microsoft.com/office/drawing/2014/main" id="{76AACAAB-CBE9-E24D-AA52-5A26D7B5B329}"/>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3180271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age White">
    <p:spTree>
      <p:nvGrpSpPr>
        <p:cNvPr id="1" name=""/>
        <p:cNvGrpSpPr/>
        <p:nvPr/>
      </p:nvGrpSpPr>
      <p:grpSpPr>
        <a:xfrm>
          <a:off x="0" y="0"/>
          <a:ext cx="0" cy="0"/>
          <a:chOff x="0" y="0"/>
          <a:chExt cx="0" cy="0"/>
        </a:xfrm>
      </p:grpSpPr>
      <p:sp>
        <p:nvSpPr>
          <p:cNvPr id="8" name="Text Placeholder 11"/>
          <p:cNvSpPr>
            <a:spLocks noGrp="1"/>
          </p:cNvSpPr>
          <p:nvPr>
            <p:ph type="body" sz="quarter" idx="18" hasCustomPrompt="1"/>
          </p:nvPr>
        </p:nvSpPr>
        <p:spPr>
          <a:xfrm>
            <a:off x="642644" y="487329"/>
            <a:ext cx="10919557" cy="670985"/>
          </a:xfrm>
          <a:prstGeom prst="rect">
            <a:avLst/>
          </a:prstGeom>
        </p:spPr>
        <p:txBody>
          <a:bodyPr vert="horz" lIns="50610" tIns="25305" rIns="50610" bIns="25305"/>
          <a:lstStyle>
            <a:lvl1pPr marL="0" indent="0">
              <a:buNone/>
              <a:defRPr sz="52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Blank page heading</a:t>
            </a:r>
          </a:p>
        </p:txBody>
      </p:sp>
      <p:sp>
        <p:nvSpPr>
          <p:cNvPr id="6" name="Slide Number Placeholder 1">
            <a:extLst>
              <a:ext uri="{FF2B5EF4-FFF2-40B4-BE49-F238E27FC236}">
                <a16:creationId xmlns:a16="http://schemas.microsoft.com/office/drawing/2014/main" id="{B1539B15-0CFB-EC4C-A3B5-A67BCE4D864F}"/>
              </a:ext>
            </a:extLst>
          </p:cNvPr>
          <p:cNvSpPr txBox="1">
            <a:spLocks/>
          </p:cNvSpPr>
          <p:nvPr userDrawn="1"/>
        </p:nvSpPr>
        <p:spPr>
          <a:xfrm>
            <a:off x="10223441" y="6585189"/>
            <a:ext cx="1719959" cy="175703"/>
          </a:xfrm>
          <a:prstGeom prst="rect">
            <a:avLst/>
          </a:prstGeom>
        </p:spPr>
        <p:txBody>
          <a:bodyPr lIns="67480" tIns="33740" rIns="67480" bIns="33740"/>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1067" b="1" i="0" smtClean="0">
                <a:solidFill>
                  <a:schemeClr val="tx1"/>
                </a:solidFill>
                <a:latin typeface="Avenir Black" panose="02000503020000020003" pitchFamily="2" charset="0"/>
                <a:cs typeface="Avenir Next Demi Bold"/>
              </a:rPr>
              <a:pPr/>
              <a:t>‹#›</a:t>
            </a:fld>
            <a:endParaRPr lang="en-US" sz="1067" b="1" i="0" dirty="0">
              <a:solidFill>
                <a:schemeClr val="tx1"/>
              </a:solidFill>
              <a:latin typeface="Avenir Black" panose="02000503020000020003" pitchFamily="2" charset="0"/>
              <a:cs typeface="Avenir Next Demi Bold"/>
            </a:endParaRPr>
          </a:p>
        </p:txBody>
      </p:sp>
      <p:pic>
        <p:nvPicPr>
          <p:cNvPr id="5" name="Picture Placeholder 9">
            <a:extLst>
              <a:ext uri="{FF2B5EF4-FFF2-40B4-BE49-F238E27FC236}">
                <a16:creationId xmlns:a16="http://schemas.microsoft.com/office/drawing/2014/main" id="{F1A7739F-5266-C64F-A1B2-A8DCF9969E3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3899730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Custom">
    <p:spTree>
      <p:nvGrpSpPr>
        <p:cNvPr id="1" name=""/>
        <p:cNvGrpSpPr/>
        <p:nvPr/>
      </p:nvGrpSpPr>
      <p:grpSpPr>
        <a:xfrm>
          <a:off x="0" y="0"/>
          <a:ext cx="0" cy="0"/>
          <a:chOff x="0" y="0"/>
          <a:chExt cx="0" cy="0"/>
        </a:xfrm>
      </p:grpSpPr>
      <p:pic>
        <p:nvPicPr>
          <p:cNvPr id="17" name="Picture 16" descr="DQ32715 Presentation Template Design - Contents 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83" y="0"/>
            <a:ext cx="4122837" cy="6858000"/>
          </a:xfrm>
          <a:prstGeom prst="rect">
            <a:avLst/>
          </a:prstGeom>
        </p:spPr>
      </p:pic>
      <p:sp>
        <p:nvSpPr>
          <p:cNvPr id="13" name="Picture Placeholder 12"/>
          <p:cNvSpPr>
            <a:spLocks noGrp="1"/>
          </p:cNvSpPr>
          <p:nvPr>
            <p:ph type="pic" sz="quarter" idx="28" hasCustomPrompt="1"/>
          </p:nvPr>
        </p:nvSpPr>
        <p:spPr>
          <a:xfrm>
            <a:off x="-2383" y="0"/>
            <a:ext cx="4122837" cy="6858000"/>
          </a:xfrm>
          <a:prstGeom prst="rect">
            <a:avLst/>
          </a:prstGeom>
        </p:spPr>
        <p:txBody>
          <a:bodyPr vert="horz" lIns="50610" tIns="25305" rIns="50610" bIns="25305"/>
          <a:lstStyle>
            <a:lvl1pPr>
              <a:defRPr sz="2400"/>
            </a:lvl1pPr>
          </a:lstStyle>
          <a:p>
            <a:r>
              <a:rPr lang="en-US" sz="1867" b="0" i="0" dirty="0">
                <a:solidFill>
                  <a:srgbClr val="000000"/>
                </a:solidFill>
                <a:latin typeface="Lucida Grande"/>
                <a:ea typeface="Lucida Grande"/>
                <a:cs typeface="Lucida Grande"/>
              </a:rPr>
              <a:t>Custom Thank You</a:t>
            </a:r>
            <a:endParaRPr lang="en-US" dirty="0"/>
          </a:p>
        </p:txBody>
      </p:sp>
      <p:sp>
        <p:nvSpPr>
          <p:cNvPr id="3" name="Text Placeholder 11"/>
          <p:cNvSpPr>
            <a:spLocks noGrp="1"/>
          </p:cNvSpPr>
          <p:nvPr>
            <p:ph type="body" sz="quarter" idx="10" hasCustomPrompt="1"/>
          </p:nvPr>
        </p:nvSpPr>
        <p:spPr>
          <a:xfrm>
            <a:off x="642645" y="487329"/>
            <a:ext cx="3773476" cy="670985"/>
          </a:xfrm>
          <a:prstGeom prst="rect">
            <a:avLst/>
          </a:prstGeom>
        </p:spPr>
        <p:txBody>
          <a:bodyPr vert="horz" lIns="50610" tIns="25305" rIns="50610" bIns="25305"/>
          <a:lstStyle>
            <a:lvl1pPr marL="0" indent="0">
              <a:buNone/>
              <a:defRPr sz="5200" b="1" i="0">
                <a:solidFill>
                  <a:schemeClr val="bg1"/>
                </a:solidFill>
                <a:latin typeface="Marine-UPBlack" panose="02000503040000020004" pitchFamily="2" charset="77"/>
                <a:cs typeface="Marine-UPBlack" panose="02000503040000020004" pitchFamily="2" charset="77"/>
              </a:defRPr>
            </a:lvl1pPr>
          </a:lstStyle>
          <a:p>
            <a:pPr lvl="0"/>
            <a:r>
              <a:rPr lang="en-US" dirty="0"/>
              <a:t>Thank You</a:t>
            </a:r>
          </a:p>
        </p:txBody>
      </p:sp>
      <p:sp>
        <p:nvSpPr>
          <p:cNvPr id="4" name="Text Placeholder 11"/>
          <p:cNvSpPr>
            <a:spLocks noGrp="1"/>
          </p:cNvSpPr>
          <p:nvPr>
            <p:ph type="body" sz="quarter" idx="22" hasCustomPrompt="1"/>
          </p:nvPr>
        </p:nvSpPr>
        <p:spPr>
          <a:xfrm>
            <a:off x="5519292" y="836048"/>
            <a:ext cx="6153312" cy="345544"/>
          </a:xfrm>
          <a:prstGeom prst="rect">
            <a:avLst/>
          </a:prstGeom>
        </p:spPr>
        <p:txBody>
          <a:bodyPr vert="horz" lIns="50610" tIns="25305" rIns="50610" bIns="25305"/>
          <a:lstStyle>
            <a:lvl1pPr marL="0" indent="0">
              <a:buNone/>
              <a:defRPr sz="2267" b="1" i="0" baseline="0">
                <a:solidFill>
                  <a:srgbClr val="1779C4"/>
                </a:solidFill>
                <a:latin typeface="Marine-UPBlack" panose="02000503040000020004" pitchFamily="2" charset="77"/>
                <a:cs typeface="Marine-UPBlack" panose="02000503040000020004" pitchFamily="2" charset="77"/>
              </a:defRPr>
            </a:lvl1pPr>
          </a:lstStyle>
          <a:p>
            <a:pPr lvl="0"/>
            <a:r>
              <a:rPr lang="en-US" dirty="0"/>
              <a:t>Destination Queenstown</a:t>
            </a:r>
          </a:p>
        </p:txBody>
      </p:sp>
      <p:sp>
        <p:nvSpPr>
          <p:cNvPr id="5" name="Text Placeholder 11"/>
          <p:cNvSpPr>
            <a:spLocks noGrp="1"/>
          </p:cNvSpPr>
          <p:nvPr>
            <p:ph type="body" sz="quarter" idx="23" hasCustomPrompt="1"/>
          </p:nvPr>
        </p:nvSpPr>
        <p:spPr>
          <a:xfrm>
            <a:off x="5519292" y="1305261"/>
            <a:ext cx="6153312" cy="971423"/>
          </a:xfrm>
          <a:prstGeom prst="rect">
            <a:avLst/>
          </a:prstGeom>
        </p:spPr>
        <p:txBody>
          <a:bodyPr vert="horz" lIns="50610" tIns="25305" rIns="50610" bIns="25305"/>
          <a:lstStyle>
            <a:lvl1pPr marL="0" indent="0">
              <a:buFont typeface="Arial"/>
              <a:buNone/>
              <a:defRPr sz="1867"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50 Stanley Street, Queenstown, </a:t>
            </a:r>
            <a:br>
              <a:rPr lang="en-US" dirty="0"/>
            </a:br>
            <a:r>
              <a:rPr lang="en-US" dirty="0"/>
              <a:t>New Zealand, 9300</a:t>
            </a:r>
          </a:p>
          <a:p>
            <a:pPr lvl="0"/>
            <a:r>
              <a:rPr lang="en-US" dirty="0"/>
              <a:t>PO Box 353</a:t>
            </a:r>
          </a:p>
        </p:txBody>
      </p:sp>
      <p:sp>
        <p:nvSpPr>
          <p:cNvPr id="6" name="Text Placeholder 11"/>
          <p:cNvSpPr>
            <a:spLocks noGrp="1"/>
          </p:cNvSpPr>
          <p:nvPr>
            <p:ph type="body" sz="quarter" idx="24" hasCustomPrompt="1"/>
          </p:nvPr>
        </p:nvSpPr>
        <p:spPr>
          <a:xfrm>
            <a:off x="5519292" y="2646613"/>
            <a:ext cx="5460795" cy="345544"/>
          </a:xfrm>
          <a:prstGeom prst="rect">
            <a:avLst/>
          </a:prstGeom>
        </p:spPr>
        <p:txBody>
          <a:bodyPr vert="horz" lIns="50610" tIns="25305" rIns="50610" bIns="25305"/>
          <a:lstStyle>
            <a:lvl1pPr marL="0" indent="0">
              <a:buNone/>
              <a:defRPr sz="2267"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7" name="Text Placeholder 11"/>
          <p:cNvSpPr>
            <a:spLocks noGrp="1"/>
          </p:cNvSpPr>
          <p:nvPr>
            <p:ph type="body" sz="quarter" idx="25" hasCustomPrompt="1"/>
          </p:nvPr>
        </p:nvSpPr>
        <p:spPr>
          <a:xfrm>
            <a:off x="5519292" y="3115824"/>
            <a:ext cx="5460795" cy="715797"/>
          </a:xfrm>
          <a:prstGeom prst="rect">
            <a:avLst/>
          </a:prstGeom>
        </p:spPr>
        <p:txBody>
          <a:bodyPr vert="horz" lIns="50610" tIns="25305" rIns="50610" bIns="25305"/>
          <a:lstStyle>
            <a:lvl1pPr marL="0" indent="0">
              <a:buFont typeface="Arial"/>
              <a:buNone/>
              <a:defRPr sz="1867"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8" name="Text Placeholder 11"/>
          <p:cNvSpPr>
            <a:spLocks noGrp="1"/>
          </p:cNvSpPr>
          <p:nvPr>
            <p:ph type="body" sz="quarter" idx="26" hasCustomPrompt="1"/>
          </p:nvPr>
        </p:nvSpPr>
        <p:spPr>
          <a:xfrm>
            <a:off x="5519292" y="3764988"/>
            <a:ext cx="5460795" cy="345544"/>
          </a:xfrm>
          <a:prstGeom prst="rect">
            <a:avLst/>
          </a:prstGeom>
        </p:spPr>
        <p:txBody>
          <a:bodyPr vert="horz" lIns="50610" tIns="25305" rIns="50610" bIns="25305"/>
          <a:lstStyle>
            <a:lvl1pPr marL="0" indent="0">
              <a:buNone/>
              <a:defRPr sz="2267" b="1" i="0" baseline="0">
                <a:solidFill>
                  <a:srgbClr val="1779C4"/>
                </a:solidFill>
                <a:latin typeface="Marine-UPBlack" panose="02000503040000020004" pitchFamily="2" charset="77"/>
                <a:cs typeface="Marine-UPBlack" panose="02000503040000020004" pitchFamily="2" charset="77"/>
              </a:defRPr>
            </a:lvl1pPr>
          </a:lstStyle>
          <a:p>
            <a:pPr lvl="0"/>
            <a:r>
              <a:rPr lang="en-US" dirty="0"/>
              <a:t>Persons Name</a:t>
            </a:r>
          </a:p>
        </p:txBody>
      </p:sp>
      <p:sp>
        <p:nvSpPr>
          <p:cNvPr id="9" name="Text Placeholder 11"/>
          <p:cNvSpPr>
            <a:spLocks noGrp="1"/>
          </p:cNvSpPr>
          <p:nvPr>
            <p:ph type="body" sz="quarter" idx="27" hasCustomPrompt="1"/>
          </p:nvPr>
        </p:nvSpPr>
        <p:spPr>
          <a:xfrm>
            <a:off x="5519292" y="4234199"/>
            <a:ext cx="5460795" cy="715797"/>
          </a:xfrm>
          <a:prstGeom prst="rect">
            <a:avLst/>
          </a:prstGeom>
        </p:spPr>
        <p:txBody>
          <a:bodyPr vert="horz" lIns="50610" tIns="25305" rIns="50610" bIns="25305"/>
          <a:lstStyle>
            <a:lvl1pPr marL="0" indent="0">
              <a:buFont typeface="Arial"/>
              <a:buNone/>
              <a:defRPr sz="1867" b="0" i="0" baseline="0">
                <a:solidFill>
                  <a:schemeClr val="tx1">
                    <a:lumMod val="85000"/>
                    <a:lumOff val="15000"/>
                  </a:schemeClr>
                </a:solidFill>
                <a:latin typeface="Avenir Light" panose="020B0402020203020204" pitchFamily="34" charset="77"/>
                <a:cs typeface="Avenir Light" panose="020B0402020203020204" pitchFamily="34" charset="77"/>
              </a:defRPr>
            </a:lvl1pPr>
          </a:lstStyle>
          <a:p>
            <a:pPr lvl="0"/>
            <a:r>
              <a:rPr lang="en-US" dirty="0"/>
              <a:t>E: </a:t>
            </a:r>
            <a:r>
              <a:rPr lang="en-US" dirty="0" err="1"/>
              <a:t>email@queenstownNZ.nz</a:t>
            </a:r>
            <a:br>
              <a:rPr lang="en-US" dirty="0"/>
            </a:br>
            <a:r>
              <a:rPr lang="en-US" dirty="0"/>
              <a:t>P: +64 (0)00 000 0000</a:t>
            </a:r>
          </a:p>
        </p:txBody>
      </p:sp>
      <p:sp>
        <p:nvSpPr>
          <p:cNvPr id="14" name="Slide Number Placeholder 1">
            <a:extLst>
              <a:ext uri="{FF2B5EF4-FFF2-40B4-BE49-F238E27FC236}">
                <a16:creationId xmlns:a16="http://schemas.microsoft.com/office/drawing/2014/main" id="{11B49AA8-4B3F-5A43-B55F-A94C169E8638}"/>
              </a:ext>
            </a:extLst>
          </p:cNvPr>
          <p:cNvSpPr txBox="1">
            <a:spLocks/>
          </p:cNvSpPr>
          <p:nvPr userDrawn="1"/>
        </p:nvSpPr>
        <p:spPr>
          <a:xfrm>
            <a:off x="10223441" y="6585189"/>
            <a:ext cx="1719959" cy="175703"/>
          </a:xfrm>
          <a:prstGeom prst="rect">
            <a:avLst/>
          </a:prstGeom>
        </p:spPr>
        <p:txBody>
          <a:bodyPr lIns="67480" tIns="33740" rIns="67480" bIns="33740"/>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1067" b="1" i="0" smtClean="0">
                <a:solidFill>
                  <a:schemeClr val="tx1"/>
                </a:solidFill>
                <a:latin typeface="Avenir Black" panose="02000503020000020003" pitchFamily="2" charset="0"/>
                <a:cs typeface="Avenir Next Demi Bold"/>
              </a:rPr>
              <a:pPr/>
              <a:t>‹#›</a:t>
            </a:fld>
            <a:endParaRPr lang="en-US" sz="1067" b="1" i="0" dirty="0">
              <a:solidFill>
                <a:schemeClr val="tx1"/>
              </a:solidFill>
              <a:latin typeface="Avenir Black" panose="02000503020000020003" pitchFamily="2" charset="0"/>
              <a:cs typeface="Avenir Next Demi Bold"/>
            </a:endParaRPr>
          </a:p>
        </p:txBody>
      </p:sp>
      <p:pic>
        <p:nvPicPr>
          <p:cNvPr id="15" name="Picture Placeholder 9">
            <a:extLst>
              <a:ext uri="{FF2B5EF4-FFF2-40B4-BE49-F238E27FC236}">
                <a16:creationId xmlns:a16="http://schemas.microsoft.com/office/drawing/2014/main" id="{47E3482A-EDCE-7E49-B742-DB00F7F4EBD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504120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v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B81889-5F0A-501C-8BAA-1CBF43D70E0A}"/>
              </a:ext>
            </a:extLst>
          </p:cNvPr>
          <p:cNvPicPr>
            <a:picLocks noChangeAspect="1"/>
          </p:cNvPicPr>
          <p:nvPr userDrawn="1"/>
        </p:nvPicPr>
        <p:blipFill rotWithShape="1">
          <a:blip r:embed="rId2"/>
          <a:srcRect l="10732" r="3611" b="14343"/>
          <a:stretch/>
        </p:blipFill>
        <p:spPr>
          <a:xfrm>
            <a:off x="0" y="0"/>
            <a:ext cx="12192000" cy="6858000"/>
          </a:xfrm>
          <a:prstGeom prst="rect">
            <a:avLst/>
          </a:prstGeom>
        </p:spPr>
      </p:pic>
      <p:sp>
        <p:nvSpPr>
          <p:cNvPr id="10" name="Text Placeholder 19">
            <a:extLst>
              <a:ext uri="{FF2B5EF4-FFF2-40B4-BE49-F238E27FC236}">
                <a16:creationId xmlns:a16="http://schemas.microsoft.com/office/drawing/2014/main" id="{CCFDCA9A-9D40-0449-B52C-737ACDD09889}"/>
              </a:ext>
            </a:extLst>
          </p:cNvPr>
          <p:cNvSpPr>
            <a:spLocks noGrp="1"/>
          </p:cNvSpPr>
          <p:nvPr>
            <p:ph type="body" sz="quarter" idx="11" hasCustomPrompt="1"/>
          </p:nvPr>
        </p:nvSpPr>
        <p:spPr>
          <a:xfrm>
            <a:off x="1033674" y="1084607"/>
            <a:ext cx="9684900" cy="734557"/>
          </a:xfrm>
          <a:prstGeom prst="rect">
            <a:avLst/>
          </a:prstGeom>
        </p:spPr>
        <p:txBody>
          <a:bodyPr vert="horz" lIns="50610" tIns="0" rIns="50610" bIns="25305"/>
          <a:lstStyle>
            <a:lvl1pPr marL="0" indent="0">
              <a:buNone/>
              <a:defRPr sz="6400" b="1" i="0" u="none" baseline="0">
                <a:solidFill>
                  <a:srgbClr val="FFFFFF"/>
                </a:solidFill>
                <a:latin typeface="Marine-UPBlack" panose="02000503040000020004" pitchFamily="2" charset="77"/>
                <a:cs typeface="Marine-UPBlack" panose="02000503040000020004" pitchFamily="2" charset="77"/>
              </a:defRPr>
            </a:lvl1pPr>
          </a:lstStyle>
          <a:p>
            <a:pPr lvl="0"/>
            <a:r>
              <a:rPr lang="en-US" dirty="0"/>
              <a:t>Presentation Title</a:t>
            </a:r>
          </a:p>
        </p:txBody>
      </p:sp>
      <p:sp>
        <p:nvSpPr>
          <p:cNvPr id="13" name="Text Placeholder 21">
            <a:extLst>
              <a:ext uri="{FF2B5EF4-FFF2-40B4-BE49-F238E27FC236}">
                <a16:creationId xmlns:a16="http://schemas.microsoft.com/office/drawing/2014/main" id="{BA77BDFB-C280-544A-B674-D651AA2B324C}"/>
              </a:ext>
            </a:extLst>
          </p:cNvPr>
          <p:cNvSpPr>
            <a:spLocks noGrp="1"/>
          </p:cNvSpPr>
          <p:nvPr>
            <p:ph type="body" sz="quarter" idx="12" hasCustomPrompt="1"/>
          </p:nvPr>
        </p:nvSpPr>
        <p:spPr>
          <a:xfrm>
            <a:off x="723091" y="711339"/>
            <a:ext cx="7627199" cy="415388"/>
          </a:xfrm>
          <a:prstGeom prst="rect">
            <a:avLst/>
          </a:prstGeom>
        </p:spPr>
        <p:txBody>
          <a:bodyPr vert="horz" lIns="50610" tIns="25305" rIns="50610" bIns="25305"/>
          <a:lstStyle>
            <a:lvl1pPr marL="0" indent="0">
              <a:buNone/>
              <a:defRPr sz="3067" b="0" i="1" baseline="0">
                <a:solidFill>
                  <a:srgbClr val="FFFFFF"/>
                </a:solidFill>
                <a:latin typeface="Marine-LightItalic" panose="02000503030000020004" pitchFamily="2" charset="0"/>
                <a:cs typeface="Marine-LightItalic" panose="02000503030000020004" pitchFamily="2" charset="0"/>
              </a:defRPr>
            </a:lvl1pPr>
          </a:lstStyle>
          <a:p>
            <a:pPr lvl="0"/>
            <a:r>
              <a:rPr lang="en-US" dirty="0"/>
              <a:t>Destination Queenstown</a:t>
            </a:r>
          </a:p>
        </p:txBody>
      </p:sp>
      <p:sp>
        <p:nvSpPr>
          <p:cNvPr id="14" name="Text Placeholder 8">
            <a:extLst>
              <a:ext uri="{FF2B5EF4-FFF2-40B4-BE49-F238E27FC236}">
                <a16:creationId xmlns:a16="http://schemas.microsoft.com/office/drawing/2014/main" id="{19706E63-F2E4-1E43-B1DB-12B97F33682E}"/>
              </a:ext>
            </a:extLst>
          </p:cNvPr>
          <p:cNvSpPr>
            <a:spLocks noGrp="1"/>
          </p:cNvSpPr>
          <p:nvPr>
            <p:ph type="body" sz="quarter" idx="10" hasCustomPrompt="1"/>
          </p:nvPr>
        </p:nvSpPr>
        <p:spPr>
          <a:xfrm>
            <a:off x="1043708" y="2071959"/>
            <a:ext cx="6112111" cy="259847"/>
          </a:xfrm>
          <a:prstGeom prst="rect">
            <a:avLst/>
          </a:prstGeom>
        </p:spPr>
        <p:txBody>
          <a:bodyPr lIns="50610" tIns="25305" rIns="50610" bIns="25305">
            <a:noAutofit/>
          </a:bodyPr>
          <a:lstStyle>
            <a:lvl1pPr marL="0" indent="0">
              <a:buNone/>
              <a:defRPr sz="1333" b="0" i="1" baseline="0">
                <a:solidFill>
                  <a:srgbClr val="FFFFFF"/>
                </a:solidFill>
                <a:latin typeface="+mn-lt"/>
                <a:cs typeface="Avenir Light"/>
              </a:defRPr>
            </a:lvl1pPr>
          </a:lstStyle>
          <a:p>
            <a:pPr lvl="0"/>
            <a:r>
              <a:rPr lang="en-US" dirty="0"/>
              <a:t>Date, location, name of person or similar</a:t>
            </a:r>
            <a:r>
              <a:rPr lang="mr-IN" dirty="0"/>
              <a:t>…</a:t>
            </a:r>
            <a:endParaRPr lang="en-US" dirty="0"/>
          </a:p>
        </p:txBody>
      </p:sp>
      <p:pic>
        <p:nvPicPr>
          <p:cNvPr id="8" name="Picture Placeholder 9">
            <a:extLst>
              <a:ext uri="{FF2B5EF4-FFF2-40B4-BE49-F238E27FC236}">
                <a16:creationId xmlns:a16="http://schemas.microsoft.com/office/drawing/2014/main" id="{E21354FA-D229-F746-9F99-C7DFE475BC2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313162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 Zealan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D4642A-6662-0C44-A704-A7B243E5EA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81"/>
          <a:stretch/>
        </p:blipFill>
        <p:spPr>
          <a:xfrm>
            <a:off x="4369284" y="1158314"/>
            <a:ext cx="4265858" cy="5514725"/>
          </a:xfrm>
          <a:prstGeom prst="rect">
            <a:avLst/>
          </a:prstGeom>
        </p:spPr>
      </p:pic>
      <p:sp>
        <p:nvSpPr>
          <p:cNvPr id="8" name="Text Placeholder 11"/>
          <p:cNvSpPr>
            <a:spLocks noGrp="1"/>
          </p:cNvSpPr>
          <p:nvPr>
            <p:ph type="body" sz="quarter" idx="18" hasCustomPrompt="1"/>
          </p:nvPr>
        </p:nvSpPr>
        <p:spPr>
          <a:xfrm>
            <a:off x="642644" y="487329"/>
            <a:ext cx="10919557" cy="670985"/>
          </a:xfrm>
          <a:prstGeom prst="rect">
            <a:avLst/>
          </a:prstGeom>
        </p:spPr>
        <p:txBody>
          <a:bodyPr vert="horz" lIns="50610" tIns="25305" rIns="50610" bIns="25305"/>
          <a:lstStyle>
            <a:lvl1pPr marL="0" indent="0">
              <a:buNone/>
              <a:defRPr sz="52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sp>
        <p:nvSpPr>
          <p:cNvPr id="7" name="Slide Number Placeholder 1">
            <a:extLst>
              <a:ext uri="{FF2B5EF4-FFF2-40B4-BE49-F238E27FC236}">
                <a16:creationId xmlns:a16="http://schemas.microsoft.com/office/drawing/2014/main" id="{19880377-BD14-714B-ABC5-6CB3D8088DD1}"/>
              </a:ext>
            </a:extLst>
          </p:cNvPr>
          <p:cNvSpPr txBox="1">
            <a:spLocks/>
          </p:cNvSpPr>
          <p:nvPr userDrawn="1"/>
        </p:nvSpPr>
        <p:spPr>
          <a:xfrm>
            <a:off x="10223441" y="6585189"/>
            <a:ext cx="1719959" cy="175703"/>
          </a:xfrm>
          <a:prstGeom prst="rect">
            <a:avLst/>
          </a:prstGeom>
        </p:spPr>
        <p:txBody>
          <a:bodyPr lIns="67480" tIns="33740" rIns="67480" bIns="33740"/>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1067" b="1" i="0" smtClean="0">
                <a:solidFill>
                  <a:schemeClr val="tx1"/>
                </a:solidFill>
                <a:latin typeface="Avenir Black" panose="02000503020000020003" pitchFamily="2" charset="0"/>
                <a:cs typeface="Avenir Next Demi Bold"/>
              </a:rPr>
              <a:pPr/>
              <a:t>‹#›</a:t>
            </a:fld>
            <a:endParaRPr lang="en-US" sz="1067" b="1" i="0" dirty="0">
              <a:solidFill>
                <a:schemeClr val="tx1"/>
              </a:solidFill>
              <a:latin typeface="Avenir Black" panose="02000503020000020003" pitchFamily="2" charset="0"/>
              <a:cs typeface="Avenir Next Demi Bold"/>
            </a:endParaRPr>
          </a:p>
        </p:txBody>
      </p:sp>
      <p:pic>
        <p:nvPicPr>
          <p:cNvPr id="11" name="Picture Placeholder 9">
            <a:extLst>
              <a:ext uri="{FF2B5EF4-FFF2-40B4-BE49-F238E27FC236}">
                <a16:creationId xmlns:a16="http://schemas.microsoft.com/office/drawing/2014/main" id="{EAC9AB9F-6D1E-EE4C-8DE5-8A0066D3CB8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pic>
        <p:nvPicPr>
          <p:cNvPr id="3" name="Picture 2">
            <a:extLst>
              <a:ext uri="{FF2B5EF4-FFF2-40B4-BE49-F238E27FC236}">
                <a16:creationId xmlns:a16="http://schemas.microsoft.com/office/drawing/2014/main" id="{7C083EA9-A13A-8ADE-758E-7CC1EB78E4F9}"/>
              </a:ext>
            </a:extLst>
          </p:cNvPr>
          <p:cNvPicPr>
            <a:picLocks noChangeAspect="1"/>
          </p:cNvPicPr>
          <p:nvPr userDrawn="1"/>
        </p:nvPicPr>
        <p:blipFill>
          <a:blip r:embed="rId4"/>
          <a:stretch>
            <a:fillRect/>
          </a:stretch>
        </p:blipFill>
        <p:spPr>
          <a:xfrm>
            <a:off x="1919541" y="1399669"/>
            <a:ext cx="1295581" cy="4944165"/>
          </a:xfrm>
          <a:prstGeom prst="rect">
            <a:avLst/>
          </a:prstGeom>
        </p:spPr>
      </p:pic>
    </p:spTree>
    <p:extLst>
      <p:ext uri="{BB962C8B-B14F-4D97-AF65-F5344CB8AC3E}">
        <p14:creationId xmlns:p14="http://schemas.microsoft.com/office/powerpoint/2010/main" val="2710876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age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950FD6-9262-D74B-B594-00ED50EB19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60076" y="5799125"/>
            <a:ext cx="2628312" cy="734400"/>
          </a:xfrm>
          <a:prstGeom prst="rect">
            <a:avLst/>
          </a:prstGeom>
        </p:spPr>
      </p:pic>
      <p:sp>
        <p:nvSpPr>
          <p:cNvPr id="3" name="Picture Placeholder 11"/>
          <p:cNvSpPr>
            <a:spLocks noGrp="1"/>
          </p:cNvSpPr>
          <p:nvPr>
            <p:ph type="pic" sz="quarter" idx="13" hasCustomPrompt="1"/>
          </p:nvPr>
        </p:nvSpPr>
        <p:spPr>
          <a:xfrm>
            <a:off x="0" y="0"/>
            <a:ext cx="12192000" cy="6858000"/>
          </a:xfrm>
          <a:prstGeom prst="rect">
            <a:avLst/>
          </a:prstGeom>
        </p:spPr>
        <p:txBody>
          <a:bodyPr vert="horz" lIns="50610" tIns="25305" rIns="50610" bIns="25305"/>
          <a:lstStyle/>
          <a:p>
            <a:r>
              <a:rPr lang="en-US" dirty="0"/>
              <a:t>Blank Picture Page</a:t>
            </a:r>
          </a:p>
        </p:txBody>
      </p:sp>
      <p:sp>
        <p:nvSpPr>
          <p:cNvPr id="7" name="Picture Placeholder 5"/>
          <p:cNvSpPr>
            <a:spLocks noGrp="1"/>
          </p:cNvSpPr>
          <p:nvPr>
            <p:ph type="pic" sz="quarter" idx="16" hasCustomPrompt="1"/>
          </p:nvPr>
        </p:nvSpPr>
        <p:spPr>
          <a:xfrm>
            <a:off x="9558528" y="5790544"/>
            <a:ext cx="2633472" cy="742533"/>
          </a:xfrm>
          <a:prstGeom prst="rect">
            <a:avLst/>
          </a:prstGeom>
        </p:spPr>
        <p:txBody>
          <a:bodyPr vert="horz" lIns="50610" tIns="25305" rIns="50610" bIns="25305"/>
          <a:lstStyle>
            <a:lvl1pPr>
              <a:defRPr sz="2400"/>
            </a:lvl1pPr>
          </a:lstStyle>
          <a:p>
            <a:r>
              <a:rPr lang="en-US" dirty="0"/>
              <a:t>logo</a:t>
            </a:r>
          </a:p>
        </p:txBody>
      </p:sp>
    </p:spTree>
    <p:extLst>
      <p:ext uri="{BB962C8B-B14F-4D97-AF65-F5344CB8AC3E}">
        <p14:creationId xmlns:p14="http://schemas.microsoft.com/office/powerpoint/2010/main" val="1626455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section title image">
    <p:spTree>
      <p:nvGrpSpPr>
        <p:cNvPr id="1" name=""/>
        <p:cNvGrpSpPr/>
        <p:nvPr/>
      </p:nvGrpSpPr>
      <p:grpSpPr>
        <a:xfrm>
          <a:off x="0" y="0"/>
          <a:ext cx="0" cy="0"/>
          <a:chOff x="0" y="0"/>
          <a:chExt cx="0" cy="0"/>
        </a:xfrm>
      </p:grpSpPr>
      <p:pic>
        <p:nvPicPr>
          <p:cNvPr id="2" name="Picture 1" descr="DQ32715 Presentation Template Design - Grey BG.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85323" cy="6858000"/>
          </a:xfrm>
          <a:prstGeom prst="rect">
            <a:avLst/>
          </a:prstGeom>
        </p:spPr>
      </p:pic>
      <p:sp>
        <p:nvSpPr>
          <p:cNvPr id="13" name="Picture Placeholder 12"/>
          <p:cNvSpPr>
            <a:spLocks noGrp="1"/>
          </p:cNvSpPr>
          <p:nvPr>
            <p:ph type="pic" sz="quarter" idx="19"/>
          </p:nvPr>
        </p:nvSpPr>
        <p:spPr>
          <a:xfrm>
            <a:off x="3839" y="0"/>
            <a:ext cx="12192000" cy="6858000"/>
          </a:xfrm>
          <a:prstGeom prst="rect">
            <a:avLst/>
          </a:prstGeom>
        </p:spPr>
        <p:txBody>
          <a:bodyPr vert="horz" lIns="50610" tIns="25305" rIns="50610" bIns="25305"/>
          <a:lstStyle/>
          <a:p>
            <a:endParaRPr lang="en-US"/>
          </a:p>
        </p:txBody>
      </p:sp>
      <p:sp>
        <p:nvSpPr>
          <p:cNvPr id="9" name="Text Placeholder 11"/>
          <p:cNvSpPr>
            <a:spLocks noGrp="1"/>
          </p:cNvSpPr>
          <p:nvPr>
            <p:ph type="body" sz="quarter" idx="18" hasCustomPrompt="1"/>
          </p:nvPr>
        </p:nvSpPr>
        <p:spPr>
          <a:xfrm>
            <a:off x="642645" y="487329"/>
            <a:ext cx="10929596" cy="670985"/>
          </a:xfrm>
          <a:prstGeom prst="rect">
            <a:avLst/>
          </a:prstGeom>
        </p:spPr>
        <p:txBody>
          <a:bodyPr vert="horz" lIns="50610" tIns="0" rIns="50610" bIns="25305"/>
          <a:lstStyle>
            <a:lvl1pPr marL="0" indent="0">
              <a:buNone/>
              <a:defRPr sz="5200" b="1" i="0" baseline="0">
                <a:solidFill>
                  <a:schemeClr val="bg1"/>
                </a:solidFill>
                <a:latin typeface="+mj-lt"/>
                <a:cs typeface="Marine UP Black"/>
              </a:defRPr>
            </a:lvl1pPr>
          </a:lstStyle>
          <a:p>
            <a:pPr lvl="0"/>
            <a:r>
              <a:rPr lang="en-US" dirty="0"/>
              <a:t>New section title 1</a:t>
            </a:r>
          </a:p>
        </p:txBody>
      </p:sp>
      <p:sp>
        <p:nvSpPr>
          <p:cNvPr id="10" name="Picture Placeholder 5"/>
          <p:cNvSpPr>
            <a:spLocks noGrp="1"/>
          </p:cNvSpPr>
          <p:nvPr>
            <p:ph type="pic" sz="quarter" idx="16" hasCustomPrompt="1"/>
          </p:nvPr>
        </p:nvSpPr>
        <p:spPr>
          <a:xfrm>
            <a:off x="10001955" y="5790544"/>
            <a:ext cx="2193884" cy="742533"/>
          </a:xfrm>
          <a:prstGeom prst="rect">
            <a:avLst/>
          </a:prstGeom>
        </p:spPr>
        <p:txBody>
          <a:bodyPr vert="horz" lIns="50610" tIns="25305" rIns="50610" bIns="25305"/>
          <a:lstStyle>
            <a:lvl1pPr>
              <a:defRPr sz="2400"/>
            </a:lvl1pPr>
          </a:lstStyle>
          <a:p>
            <a:r>
              <a:rPr lang="en-US" dirty="0"/>
              <a:t>logo</a:t>
            </a:r>
          </a:p>
        </p:txBody>
      </p:sp>
    </p:spTree>
    <p:extLst>
      <p:ext uri="{BB962C8B-B14F-4D97-AF65-F5344CB8AC3E}">
        <p14:creationId xmlns:p14="http://schemas.microsoft.com/office/powerpoint/2010/main" val="2458874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B9FD-21F8-79AB-814E-51F9414F526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8ACB837C-DF8B-4318-6FC4-34473E7C83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27EE1D70-2C04-689C-6BF8-0E1EC5C722D3}"/>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5" name="Footer Placeholder 4">
            <a:extLst>
              <a:ext uri="{FF2B5EF4-FFF2-40B4-BE49-F238E27FC236}">
                <a16:creationId xmlns:a16="http://schemas.microsoft.com/office/drawing/2014/main" id="{5ACB3C80-EC4A-EC8E-4445-8013652CB94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11BDE5B2-26F5-EA53-C692-7CB723D24948}"/>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2597793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section title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85316A-9A7C-D445-B898-42AE6D3BD989}"/>
              </a:ext>
            </a:extLst>
          </p:cNvPr>
          <p:cNvPicPr>
            <a:picLocks noChangeAspect="1"/>
          </p:cNvPicPr>
          <p:nvPr userDrawn="1"/>
        </p:nvPicPr>
        <p:blipFill>
          <a:blip r:embed="rId2"/>
          <a:stretch>
            <a:fillRect/>
          </a:stretch>
        </p:blipFill>
        <p:spPr>
          <a:xfrm>
            <a:off x="1807" y="0"/>
            <a:ext cx="12188388" cy="6858000"/>
          </a:xfrm>
          <a:prstGeom prst="rect">
            <a:avLst/>
          </a:prstGeom>
        </p:spPr>
      </p:pic>
      <p:sp>
        <p:nvSpPr>
          <p:cNvPr id="4" name="Text Placeholder 11"/>
          <p:cNvSpPr>
            <a:spLocks noGrp="1"/>
          </p:cNvSpPr>
          <p:nvPr>
            <p:ph type="body" sz="quarter" idx="18" hasCustomPrompt="1"/>
          </p:nvPr>
        </p:nvSpPr>
        <p:spPr>
          <a:xfrm>
            <a:off x="612537" y="2895886"/>
            <a:ext cx="10929596" cy="1673452"/>
          </a:xfrm>
          <a:prstGeom prst="rect">
            <a:avLst/>
          </a:prstGeom>
        </p:spPr>
        <p:txBody>
          <a:bodyPr vert="horz" lIns="50610" tIns="25305" rIns="50610" bIns="25305"/>
          <a:lstStyle>
            <a:lvl1pPr marL="0" indent="0" algn="ctr">
              <a:buNone/>
              <a:defRPr sz="5200" b="1" i="0" baseline="0">
                <a:solidFill>
                  <a:schemeClr val="bg1"/>
                </a:solidFill>
                <a:latin typeface="Marine-UPBlack" panose="02000503040000020004" pitchFamily="2" charset="77"/>
                <a:cs typeface="Marine-UPBlack" panose="02000503040000020004" pitchFamily="2" charset="77"/>
              </a:defRPr>
            </a:lvl1pPr>
          </a:lstStyle>
          <a:p>
            <a:pPr lvl="0"/>
            <a:r>
              <a:rPr lang="en-US" dirty="0"/>
              <a:t>New section title 2</a:t>
            </a:r>
          </a:p>
        </p:txBody>
      </p:sp>
      <p:pic>
        <p:nvPicPr>
          <p:cNvPr id="5" name="Picture Placeholder 9">
            <a:extLst>
              <a:ext uri="{FF2B5EF4-FFF2-40B4-BE49-F238E27FC236}">
                <a16:creationId xmlns:a16="http://schemas.microsoft.com/office/drawing/2014/main" id="{5C705793-0AE8-C94F-9B48-0DBD4488F75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1794897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World Map">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96715-2893-A842-8212-83FC79D9CE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6818" y="1016763"/>
            <a:ext cx="10071209" cy="5067760"/>
          </a:xfrm>
          <a:prstGeom prst="rect">
            <a:avLst/>
          </a:prstGeom>
        </p:spPr>
      </p:pic>
      <p:sp>
        <p:nvSpPr>
          <p:cNvPr id="8" name="Text Placeholder 11"/>
          <p:cNvSpPr>
            <a:spLocks noGrp="1"/>
          </p:cNvSpPr>
          <p:nvPr>
            <p:ph type="body" sz="quarter" idx="18" hasCustomPrompt="1"/>
          </p:nvPr>
        </p:nvSpPr>
        <p:spPr>
          <a:xfrm>
            <a:off x="642644" y="487329"/>
            <a:ext cx="10919557" cy="670985"/>
          </a:xfrm>
          <a:prstGeom prst="rect">
            <a:avLst/>
          </a:prstGeom>
        </p:spPr>
        <p:txBody>
          <a:bodyPr vert="horz" lIns="50610" tIns="25305" rIns="50610" bIns="25305"/>
          <a:lstStyle>
            <a:lvl1pPr marL="0" indent="0">
              <a:buNone/>
              <a:defRPr sz="52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2643" y="5844738"/>
            <a:ext cx="5388676" cy="729161"/>
          </a:xfrm>
          <a:prstGeom prst="rect">
            <a:avLst/>
          </a:prstGeom>
        </p:spPr>
      </p:pic>
      <p:pic>
        <p:nvPicPr>
          <p:cNvPr id="9" name="Picture 8">
            <a:extLst>
              <a:ext uri="{FF2B5EF4-FFF2-40B4-BE49-F238E27FC236}">
                <a16:creationId xmlns:a16="http://schemas.microsoft.com/office/drawing/2014/main" id="{3789EE85-45A7-6642-8D05-E52360E404B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102422" y="6036204"/>
            <a:ext cx="2022492" cy="616528"/>
          </a:xfrm>
          <a:prstGeom prst="rect">
            <a:avLst/>
          </a:prstGeom>
        </p:spPr>
      </p:pic>
      <p:sp>
        <p:nvSpPr>
          <p:cNvPr id="11" name="Slide Number Placeholder 1">
            <a:extLst>
              <a:ext uri="{FF2B5EF4-FFF2-40B4-BE49-F238E27FC236}">
                <a16:creationId xmlns:a16="http://schemas.microsoft.com/office/drawing/2014/main" id="{52AEAFDD-3BDB-2148-B44B-D3F8CB54B74E}"/>
              </a:ext>
            </a:extLst>
          </p:cNvPr>
          <p:cNvSpPr txBox="1">
            <a:spLocks/>
          </p:cNvSpPr>
          <p:nvPr userDrawn="1"/>
        </p:nvSpPr>
        <p:spPr>
          <a:xfrm>
            <a:off x="10223441" y="6585189"/>
            <a:ext cx="1719959" cy="175703"/>
          </a:xfrm>
          <a:prstGeom prst="rect">
            <a:avLst/>
          </a:prstGeom>
        </p:spPr>
        <p:txBody>
          <a:bodyPr lIns="67480" tIns="33740" rIns="67480" bIns="33740"/>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1067" b="1" i="0" smtClean="0">
                <a:solidFill>
                  <a:schemeClr val="tx1"/>
                </a:solidFill>
                <a:latin typeface="Avenir Black" panose="02000503020000020003" pitchFamily="2" charset="0"/>
                <a:cs typeface="Avenir Next Demi Bold"/>
              </a:rPr>
              <a:pPr/>
              <a:t>‹#›</a:t>
            </a:fld>
            <a:endParaRPr lang="en-US" sz="1067" b="1" i="0" dirty="0">
              <a:solidFill>
                <a:schemeClr val="tx1"/>
              </a:solidFill>
              <a:latin typeface="Avenir Black" panose="02000503020000020003" pitchFamily="2" charset="0"/>
              <a:cs typeface="Avenir Next Demi Bold"/>
            </a:endParaRPr>
          </a:p>
        </p:txBody>
      </p:sp>
      <p:pic>
        <p:nvPicPr>
          <p:cNvPr id="12" name="Picture Placeholder 9">
            <a:extLst>
              <a:ext uri="{FF2B5EF4-FFF2-40B4-BE49-F238E27FC236}">
                <a16:creationId xmlns:a16="http://schemas.microsoft.com/office/drawing/2014/main" id="{AFE1F769-841F-6545-AB15-502DBB22062C}"/>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3411077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ustralia &amp; NZ">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AD0C332-EAF6-A340-BAC0-55C94E379162}"/>
              </a:ext>
            </a:extLst>
          </p:cNvPr>
          <p:cNvSpPr txBox="1">
            <a:spLocks/>
          </p:cNvSpPr>
          <p:nvPr userDrawn="1"/>
        </p:nvSpPr>
        <p:spPr>
          <a:xfrm>
            <a:off x="10223441" y="6585189"/>
            <a:ext cx="1719959" cy="175703"/>
          </a:xfrm>
          <a:prstGeom prst="rect">
            <a:avLst/>
          </a:prstGeom>
        </p:spPr>
        <p:txBody>
          <a:bodyPr lIns="67480" tIns="33740" rIns="67480" bIns="33740"/>
          <a:lstStyle>
            <a:defPPr>
              <a:defRPr lang="en-US"/>
            </a:defPPr>
            <a:lvl1pPr marL="0" algn="r" defTabSz="737464" rtl="0" eaLnBrk="1" latinLnBrk="0" hangingPunct="1">
              <a:defRPr sz="1000" kern="1200">
                <a:solidFill>
                  <a:srgbClr val="FFFFFF"/>
                </a:solidFill>
                <a:latin typeface="+mn-lt"/>
                <a:ea typeface="+mn-ea"/>
                <a:cs typeface="+mn-cs"/>
              </a:defRPr>
            </a:lvl1pPr>
            <a:lvl2pPr marL="737464" algn="l" defTabSz="737464" rtl="0" eaLnBrk="1" latinLnBrk="0" hangingPunct="1">
              <a:defRPr sz="2900" kern="1200">
                <a:solidFill>
                  <a:schemeClr val="tx1"/>
                </a:solidFill>
                <a:latin typeface="+mn-lt"/>
                <a:ea typeface="+mn-ea"/>
                <a:cs typeface="+mn-cs"/>
              </a:defRPr>
            </a:lvl2pPr>
            <a:lvl3pPr marL="1474927" algn="l" defTabSz="737464" rtl="0" eaLnBrk="1" latinLnBrk="0" hangingPunct="1">
              <a:defRPr sz="2900" kern="1200">
                <a:solidFill>
                  <a:schemeClr val="tx1"/>
                </a:solidFill>
                <a:latin typeface="+mn-lt"/>
                <a:ea typeface="+mn-ea"/>
                <a:cs typeface="+mn-cs"/>
              </a:defRPr>
            </a:lvl3pPr>
            <a:lvl4pPr marL="2212391" algn="l" defTabSz="737464" rtl="0" eaLnBrk="1" latinLnBrk="0" hangingPunct="1">
              <a:defRPr sz="2900" kern="1200">
                <a:solidFill>
                  <a:schemeClr val="tx1"/>
                </a:solidFill>
                <a:latin typeface="+mn-lt"/>
                <a:ea typeface="+mn-ea"/>
                <a:cs typeface="+mn-cs"/>
              </a:defRPr>
            </a:lvl4pPr>
            <a:lvl5pPr marL="2949854" algn="l" defTabSz="737464" rtl="0" eaLnBrk="1" latinLnBrk="0" hangingPunct="1">
              <a:defRPr sz="2900" kern="1200">
                <a:solidFill>
                  <a:schemeClr val="tx1"/>
                </a:solidFill>
                <a:latin typeface="+mn-lt"/>
                <a:ea typeface="+mn-ea"/>
                <a:cs typeface="+mn-cs"/>
              </a:defRPr>
            </a:lvl5pPr>
            <a:lvl6pPr marL="3687318" algn="l" defTabSz="737464" rtl="0" eaLnBrk="1" latinLnBrk="0" hangingPunct="1">
              <a:defRPr sz="2900" kern="1200">
                <a:solidFill>
                  <a:schemeClr val="tx1"/>
                </a:solidFill>
                <a:latin typeface="+mn-lt"/>
                <a:ea typeface="+mn-ea"/>
                <a:cs typeface="+mn-cs"/>
              </a:defRPr>
            </a:lvl6pPr>
            <a:lvl7pPr marL="4424782" algn="l" defTabSz="737464" rtl="0" eaLnBrk="1" latinLnBrk="0" hangingPunct="1">
              <a:defRPr sz="2900" kern="1200">
                <a:solidFill>
                  <a:schemeClr val="tx1"/>
                </a:solidFill>
                <a:latin typeface="+mn-lt"/>
                <a:ea typeface="+mn-ea"/>
                <a:cs typeface="+mn-cs"/>
              </a:defRPr>
            </a:lvl7pPr>
            <a:lvl8pPr marL="5162245" algn="l" defTabSz="737464" rtl="0" eaLnBrk="1" latinLnBrk="0" hangingPunct="1">
              <a:defRPr sz="2900" kern="1200">
                <a:solidFill>
                  <a:schemeClr val="tx1"/>
                </a:solidFill>
                <a:latin typeface="+mn-lt"/>
                <a:ea typeface="+mn-ea"/>
                <a:cs typeface="+mn-cs"/>
              </a:defRPr>
            </a:lvl8pPr>
            <a:lvl9pPr marL="5899709" algn="l" defTabSz="737464" rtl="0" eaLnBrk="1" latinLnBrk="0" hangingPunct="1">
              <a:defRPr sz="2900" kern="1200">
                <a:solidFill>
                  <a:schemeClr val="tx1"/>
                </a:solidFill>
                <a:latin typeface="+mn-lt"/>
                <a:ea typeface="+mn-ea"/>
                <a:cs typeface="+mn-cs"/>
              </a:defRPr>
            </a:lvl9pPr>
          </a:lstStyle>
          <a:p>
            <a:fld id="{711B26CC-B292-4765-B3A7-85895E45F22E}" type="slidenum">
              <a:rPr lang="en-US" sz="1067" b="1" i="0" smtClean="0">
                <a:solidFill>
                  <a:schemeClr val="tx1"/>
                </a:solidFill>
                <a:latin typeface="Avenir Black" panose="02000503020000020003" pitchFamily="2" charset="0"/>
                <a:cs typeface="Avenir Next Demi Bold"/>
              </a:rPr>
              <a:pPr/>
              <a:t>‹#›</a:t>
            </a:fld>
            <a:endParaRPr lang="en-US" sz="1067" b="1" i="0" dirty="0">
              <a:solidFill>
                <a:schemeClr val="tx1"/>
              </a:solidFill>
              <a:latin typeface="Avenir Black" panose="02000503020000020003" pitchFamily="2" charset="0"/>
              <a:cs typeface="Avenir Next Demi Bold"/>
            </a:endParaRPr>
          </a:p>
        </p:txBody>
      </p:sp>
      <p:pic>
        <p:nvPicPr>
          <p:cNvPr id="12" name="Picture 11">
            <a:extLst>
              <a:ext uri="{FF2B5EF4-FFF2-40B4-BE49-F238E27FC236}">
                <a16:creationId xmlns:a16="http://schemas.microsoft.com/office/drawing/2014/main" id="{AA995C71-F799-6446-A291-C564B3161B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7421" y="1349525"/>
            <a:ext cx="7935807" cy="5184000"/>
          </a:xfrm>
          <a:prstGeom prst="rect">
            <a:avLst/>
          </a:prstGeom>
        </p:spPr>
      </p:pic>
      <p:sp>
        <p:nvSpPr>
          <p:cNvPr id="13" name="Text Placeholder 11">
            <a:extLst>
              <a:ext uri="{FF2B5EF4-FFF2-40B4-BE49-F238E27FC236}">
                <a16:creationId xmlns:a16="http://schemas.microsoft.com/office/drawing/2014/main" id="{35450D5C-7B82-7D40-9E25-5FE58B6ED837}"/>
              </a:ext>
            </a:extLst>
          </p:cNvPr>
          <p:cNvSpPr>
            <a:spLocks noGrp="1"/>
          </p:cNvSpPr>
          <p:nvPr>
            <p:ph type="body" sz="quarter" idx="18" hasCustomPrompt="1"/>
          </p:nvPr>
        </p:nvSpPr>
        <p:spPr>
          <a:xfrm>
            <a:off x="642644" y="487329"/>
            <a:ext cx="10919557" cy="670985"/>
          </a:xfrm>
          <a:prstGeom prst="rect">
            <a:avLst/>
          </a:prstGeom>
        </p:spPr>
        <p:txBody>
          <a:bodyPr vert="horz" lIns="50610" tIns="25305" rIns="50610" bIns="25305"/>
          <a:lstStyle>
            <a:lvl1pPr marL="0" indent="0">
              <a:buNone/>
              <a:defRPr sz="5200" b="1" i="0" baseline="0">
                <a:solidFill>
                  <a:srgbClr val="1779C4"/>
                </a:solidFill>
                <a:latin typeface="Marine-UPBlack" panose="02000503040000020004" pitchFamily="2" charset="77"/>
                <a:cs typeface="Marine-UPBlack" panose="02000503040000020004" pitchFamily="2" charset="77"/>
              </a:defRPr>
            </a:lvl1pPr>
          </a:lstStyle>
          <a:p>
            <a:pPr lvl="0"/>
            <a:r>
              <a:rPr lang="en-US" dirty="0"/>
              <a:t>Title goes here</a:t>
            </a:r>
          </a:p>
        </p:txBody>
      </p:sp>
      <p:pic>
        <p:nvPicPr>
          <p:cNvPr id="14" name="Picture 13">
            <a:extLst>
              <a:ext uri="{FF2B5EF4-FFF2-40B4-BE49-F238E27FC236}">
                <a16:creationId xmlns:a16="http://schemas.microsoft.com/office/drawing/2014/main" id="{95218038-1B17-7C4C-B7A2-77587591FF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2644" y="5856027"/>
            <a:ext cx="3923117" cy="702780"/>
          </a:xfrm>
          <a:prstGeom prst="rect">
            <a:avLst/>
          </a:prstGeom>
        </p:spPr>
      </p:pic>
      <p:pic>
        <p:nvPicPr>
          <p:cNvPr id="8" name="Picture Placeholder 9">
            <a:extLst>
              <a:ext uri="{FF2B5EF4-FFF2-40B4-BE49-F238E27FC236}">
                <a16:creationId xmlns:a16="http://schemas.microsoft.com/office/drawing/2014/main" id="{7CCC2459-C86C-E344-B703-342278CB50F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40920729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3D8CF-C133-3DA0-214D-59FF3B1025A0}"/>
              </a:ext>
            </a:extLst>
          </p:cNvPr>
          <p:cNvPicPr>
            <a:picLocks noChangeAspect="1"/>
          </p:cNvPicPr>
          <p:nvPr userDrawn="1"/>
        </p:nvPicPr>
        <p:blipFill rotWithShape="1">
          <a:blip r:embed="rId2"/>
          <a:srcRect l="16513" r="6689"/>
          <a:stretch/>
        </p:blipFill>
        <p:spPr>
          <a:xfrm>
            <a:off x="-1" y="0"/>
            <a:ext cx="4178595" cy="6858000"/>
          </a:xfrm>
          <a:prstGeom prst="rect">
            <a:avLst/>
          </a:prstGeom>
        </p:spPr>
      </p:pic>
      <p:sp>
        <p:nvSpPr>
          <p:cNvPr id="13" name="Text Placeholder 11"/>
          <p:cNvSpPr>
            <a:spLocks noGrp="1"/>
          </p:cNvSpPr>
          <p:nvPr>
            <p:ph type="body" sz="quarter" idx="10" hasCustomPrompt="1"/>
          </p:nvPr>
        </p:nvSpPr>
        <p:spPr>
          <a:xfrm>
            <a:off x="642645" y="487329"/>
            <a:ext cx="3773476" cy="670985"/>
          </a:xfrm>
          <a:prstGeom prst="rect">
            <a:avLst/>
          </a:prstGeom>
        </p:spPr>
        <p:txBody>
          <a:bodyPr vert="horz" lIns="50610" tIns="25305" rIns="50610" bIns="25305"/>
          <a:lstStyle>
            <a:lvl1pPr marL="0" indent="0">
              <a:buNone/>
              <a:defRPr sz="5200" b="1" i="0">
                <a:solidFill>
                  <a:schemeClr val="bg1"/>
                </a:solidFill>
                <a:latin typeface="Marine-UPBlack" panose="02000503040000020004" pitchFamily="2" charset="77"/>
                <a:cs typeface="Marine-UPBlack" panose="02000503040000020004" pitchFamily="2" charset="77"/>
              </a:defRPr>
            </a:lvl1pPr>
          </a:lstStyle>
          <a:p>
            <a:pPr lvl="0"/>
            <a:r>
              <a:rPr lang="en-US" dirty="0"/>
              <a:t>Contents</a:t>
            </a:r>
          </a:p>
        </p:txBody>
      </p:sp>
      <p:sp>
        <p:nvSpPr>
          <p:cNvPr id="5" name="Text Placeholder 4"/>
          <p:cNvSpPr>
            <a:spLocks noGrp="1"/>
          </p:cNvSpPr>
          <p:nvPr>
            <p:ph type="body" sz="quarter" idx="11" hasCustomPrompt="1"/>
          </p:nvPr>
        </p:nvSpPr>
        <p:spPr>
          <a:xfrm>
            <a:off x="5490048" y="774871"/>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01</a:t>
            </a:r>
            <a:r>
              <a:rPr lang="en-US" dirty="0">
                <a:latin typeface="Avenir Light"/>
                <a:cs typeface="Avenir Light"/>
              </a:rPr>
              <a:t>  </a:t>
            </a:r>
            <a:endParaRPr lang="en-US" dirty="0"/>
          </a:p>
        </p:txBody>
      </p:sp>
      <p:sp>
        <p:nvSpPr>
          <p:cNvPr id="8" name="Text Placeholder 4"/>
          <p:cNvSpPr>
            <a:spLocks noGrp="1"/>
          </p:cNvSpPr>
          <p:nvPr>
            <p:ph type="body" sz="quarter" idx="12" hasCustomPrompt="1"/>
          </p:nvPr>
        </p:nvSpPr>
        <p:spPr>
          <a:xfrm>
            <a:off x="5490048" y="1254175"/>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02</a:t>
            </a:r>
          </a:p>
        </p:txBody>
      </p:sp>
      <p:sp>
        <p:nvSpPr>
          <p:cNvPr id="11" name="Text Placeholder 4"/>
          <p:cNvSpPr>
            <a:spLocks noGrp="1"/>
          </p:cNvSpPr>
          <p:nvPr>
            <p:ph type="body" sz="quarter" idx="14" hasCustomPrompt="1"/>
          </p:nvPr>
        </p:nvSpPr>
        <p:spPr>
          <a:xfrm>
            <a:off x="5490048" y="1741475"/>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03</a:t>
            </a:r>
          </a:p>
        </p:txBody>
      </p:sp>
      <p:sp>
        <p:nvSpPr>
          <p:cNvPr id="14" name="Text Placeholder 4"/>
          <p:cNvSpPr>
            <a:spLocks noGrp="1"/>
          </p:cNvSpPr>
          <p:nvPr>
            <p:ph type="body" sz="quarter" idx="16" hasCustomPrompt="1"/>
          </p:nvPr>
        </p:nvSpPr>
        <p:spPr>
          <a:xfrm>
            <a:off x="5490048" y="2236768"/>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04</a:t>
            </a:r>
          </a:p>
        </p:txBody>
      </p:sp>
      <p:sp>
        <p:nvSpPr>
          <p:cNvPr id="15" name="Text Placeholder 4"/>
          <p:cNvSpPr>
            <a:spLocks noGrp="1"/>
          </p:cNvSpPr>
          <p:nvPr>
            <p:ph type="body" sz="quarter" idx="17" hasCustomPrompt="1"/>
          </p:nvPr>
        </p:nvSpPr>
        <p:spPr>
          <a:xfrm>
            <a:off x="5490048" y="2740043"/>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05</a:t>
            </a:r>
          </a:p>
        </p:txBody>
      </p:sp>
      <p:sp>
        <p:nvSpPr>
          <p:cNvPr id="16" name="Text Placeholder 4"/>
          <p:cNvSpPr>
            <a:spLocks noGrp="1"/>
          </p:cNvSpPr>
          <p:nvPr>
            <p:ph type="body" sz="quarter" idx="18" hasCustomPrompt="1"/>
          </p:nvPr>
        </p:nvSpPr>
        <p:spPr>
          <a:xfrm>
            <a:off x="5490048" y="3243307"/>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06</a:t>
            </a:r>
          </a:p>
        </p:txBody>
      </p:sp>
      <p:sp>
        <p:nvSpPr>
          <p:cNvPr id="18" name="Text Placeholder 4"/>
          <p:cNvSpPr>
            <a:spLocks noGrp="1"/>
          </p:cNvSpPr>
          <p:nvPr>
            <p:ph type="body" sz="quarter" idx="20" hasCustomPrompt="1"/>
          </p:nvPr>
        </p:nvSpPr>
        <p:spPr>
          <a:xfrm>
            <a:off x="5490048" y="3754572"/>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07</a:t>
            </a:r>
          </a:p>
        </p:txBody>
      </p:sp>
      <p:sp>
        <p:nvSpPr>
          <p:cNvPr id="22" name="Text Placeholder 4"/>
          <p:cNvSpPr>
            <a:spLocks noGrp="1"/>
          </p:cNvSpPr>
          <p:nvPr>
            <p:ph type="body" sz="quarter" idx="21" hasCustomPrompt="1"/>
          </p:nvPr>
        </p:nvSpPr>
        <p:spPr>
          <a:xfrm>
            <a:off x="5490048" y="4265827"/>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08</a:t>
            </a:r>
          </a:p>
        </p:txBody>
      </p:sp>
      <p:sp>
        <p:nvSpPr>
          <p:cNvPr id="23" name="Text Placeholder 4"/>
          <p:cNvSpPr>
            <a:spLocks noGrp="1"/>
          </p:cNvSpPr>
          <p:nvPr>
            <p:ph type="body" sz="quarter" idx="22" hasCustomPrompt="1"/>
          </p:nvPr>
        </p:nvSpPr>
        <p:spPr>
          <a:xfrm>
            <a:off x="5490048" y="4769093"/>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09</a:t>
            </a:r>
          </a:p>
        </p:txBody>
      </p:sp>
      <p:sp>
        <p:nvSpPr>
          <p:cNvPr id="24" name="Text Placeholder 4"/>
          <p:cNvSpPr>
            <a:spLocks noGrp="1"/>
          </p:cNvSpPr>
          <p:nvPr>
            <p:ph type="body" sz="quarter" idx="23" hasCustomPrompt="1"/>
          </p:nvPr>
        </p:nvSpPr>
        <p:spPr>
          <a:xfrm>
            <a:off x="5490048" y="5280349"/>
            <a:ext cx="562043" cy="383443"/>
          </a:xfrm>
          <a:prstGeom prst="rect">
            <a:avLst/>
          </a:prstGeom>
        </p:spPr>
        <p:txBody>
          <a:bodyPr vert="horz" lIns="50610" tIns="25305" rIns="50610" bIns="25305"/>
          <a:lstStyle>
            <a:lvl1pPr marL="0" indent="0">
              <a:buNone/>
              <a:defRPr b="1" i="0" baseline="0">
                <a:solidFill>
                  <a:srgbClr val="1779C4"/>
                </a:solidFill>
                <a:latin typeface="Avenir Black" panose="02000503020000020003" pitchFamily="2" charset="0"/>
                <a:cs typeface="Avenir Black" panose="02000503020000020003" pitchFamily="2" charset="0"/>
              </a:defRPr>
            </a:lvl1pPr>
          </a:lstStyle>
          <a:p>
            <a:pPr lvl="0"/>
            <a:r>
              <a:rPr lang="en-US" dirty="0"/>
              <a:t>10</a:t>
            </a:r>
          </a:p>
        </p:txBody>
      </p:sp>
      <p:sp>
        <p:nvSpPr>
          <p:cNvPr id="25" name="Text Placeholder 4"/>
          <p:cNvSpPr>
            <a:spLocks noGrp="1"/>
          </p:cNvSpPr>
          <p:nvPr>
            <p:ph type="body" sz="quarter" idx="24" hasCustomPrompt="1"/>
          </p:nvPr>
        </p:nvSpPr>
        <p:spPr>
          <a:xfrm>
            <a:off x="6142428" y="770808"/>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6" name="Text Placeholder 4"/>
          <p:cNvSpPr>
            <a:spLocks noGrp="1"/>
          </p:cNvSpPr>
          <p:nvPr>
            <p:ph type="body" sz="quarter" idx="25" hasCustomPrompt="1"/>
          </p:nvPr>
        </p:nvSpPr>
        <p:spPr>
          <a:xfrm>
            <a:off x="6142428" y="1254175"/>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7" name="Text Placeholder 4"/>
          <p:cNvSpPr>
            <a:spLocks noGrp="1"/>
          </p:cNvSpPr>
          <p:nvPr>
            <p:ph type="body" sz="quarter" idx="26" hasCustomPrompt="1"/>
          </p:nvPr>
        </p:nvSpPr>
        <p:spPr>
          <a:xfrm>
            <a:off x="6142428" y="1741475"/>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8" name="Text Placeholder 4"/>
          <p:cNvSpPr>
            <a:spLocks noGrp="1"/>
          </p:cNvSpPr>
          <p:nvPr>
            <p:ph type="body" sz="quarter" idx="27" hasCustomPrompt="1"/>
          </p:nvPr>
        </p:nvSpPr>
        <p:spPr>
          <a:xfrm>
            <a:off x="6142428" y="2236768"/>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39" name="Text Placeholder 4"/>
          <p:cNvSpPr>
            <a:spLocks noGrp="1"/>
          </p:cNvSpPr>
          <p:nvPr>
            <p:ph type="body" sz="quarter" idx="28" hasCustomPrompt="1"/>
          </p:nvPr>
        </p:nvSpPr>
        <p:spPr>
          <a:xfrm>
            <a:off x="6142428" y="2742531"/>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0" name="Text Placeholder 4"/>
          <p:cNvSpPr>
            <a:spLocks noGrp="1"/>
          </p:cNvSpPr>
          <p:nvPr>
            <p:ph type="body" sz="quarter" idx="29" hasCustomPrompt="1"/>
          </p:nvPr>
        </p:nvSpPr>
        <p:spPr>
          <a:xfrm>
            <a:off x="6142428" y="3244275"/>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1" name="Text Placeholder 4"/>
          <p:cNvSpPr>
            <a:spLocks noGrp="1"/>
          </p:cNvSpPr>
          <p:nvPr>
            <p:ph type="body" sz="quarter" idx="30" hasCustomPrompt="1"/>
          </p:nvPr>
        </p:nvSpPr>
        <p:spPr>
          <a:xfrm>
            <a:off x="6142428" y="3754572"/>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2" name="Text Placeholder 4"/>
          <p:cNvSpPr>
            <a:spLocks noGrp="1"/>
          </p:cNvSpPr>
          <p:nvPr>
            <p:ph type="body" sz="quarter" idx="31" hasCustomPrompt="1"/>
          </p:nvPr>
        </p:nvSpPr>
        <p:spPr>
          <a:xfrm>
            <a:off x="6142428" y="4265827"/>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3" name="Text Placeholder 4"/>
          <p:cNvSpPr>
            <a:spLocks noGrp="1"/>
          </p:cNvSpPr>
          <p:nvPr>
            <p:ph type="body" sz="quarter" idx="32" hasCustomPrompt="1"/>
          </p:nvPr>
        </p:nvSpPr>
        <p:spPr>
          <a:xfrm>
            <a:off x="6142428" y="4769093"/>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sp>
        <p:nvSpPr>
          <p:cNvPr id="44" name="Text Placeholder 4"/>
          <p:cNvSpPr>
            <a:spLocks noGrp="1"/>
          </p:cNvSpPr>
          <p:nvPr>
            <p:ph type="body" sz="quarter" idx="33" hasCustomPrompt="1"/>
          </p:nvPr>
        </p:nvSpPr>
        <p:spPr>
          <a:xfrm>
            <a:off x="6142428" y="5280349"/>
            <a:ext cx="3693472" cy="383443"/>
          </a:xfrm>
          <a:prstGeom prst="rect">
            <a:avLst/>
          </a:prstGeom>
        </p:spPr>
        <p:txBody>
          <a:bodyPr vert="horz" lIns="50610" tIns="25305" rIns="50610" bIns="25305"/>
          <a:lstStyle>
            <a:lvl1pPr marL="0" indent="0">
              <a:buNone/>
              <a:defRPr b="0" i="0" baseline="0">
                <a:solidFill>
                  <a:srgbClr val="262626"/>
                </a:solidFill>
                <a:latin typeface="Avenir Light" panose="020B0402020203020204" pitchFamily="34" charset="77"/>
                <a:cs typeface="Avenir Light" panose="020B0402020203020204" pitchFamily="34" charset="77"/>
              </a:defRPr>
            </a:lvl1pPr>
          </a:lstStyle>
          <a:p>
            <a:pPr lvl="0"/>
            <a:r>
              <a:rPr lang="en-US" dirty="0"/>
              <a:t>Bullet point</a:t>
            </a:r>
          </a:p>
        </p:txBody>
      </p:sp>
      <p:pic>
        <p:nvPicPr>
          <p:cNvPr id="26" name="Picture Placeholder 9">
            <a:extLst>
              <a:ext uri="{FF2B5EF4-FFF2-40B4-BE49-F238E27FC236}">
                <a16:creationId xmlns:a16="http://schemas.microsoft.com/office/drawing/2014/main" id="{863F75F9-5543-5241-911F-1478286251D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58926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68A3-4E29-4F58-0E8F-ECB23AFCDA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7FDB1AC-DE28-83E2-41BC-B77E84743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24FFC-26CA-3FDC-A1B8-C81AEB85A6D9}"/>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5" name="Footer Placeholder 4">
            <a:extLst>
              <a:ext uri="{FF2B5EF4-FFF2-40B4-BE49-F238E27FC236}">
                <a16:creationId xmlns:a16="http://schemas.microsoft.com/office/drawing/2014/main" id="{7F5DE219-783E-EC33-3E00-DD0579FC4D4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4CCEE453-4029-7272-8233-4D3D19430C71}"/>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3897244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EAB4-E96C-954E-F50F-3C0FA2815D16}"/>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0837D15-8577-E6E4-4507-F39E88E855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FE96C9F9-48A9-7B5E-BDAA-08721F4E33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1EAD93F7-AB51-77C3-946C-B3CBB6227F8E}"/>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6" name="Footer Placeholder 5">
            <a:extLst>
              <a:ext uri="{FF2B5EF4-FFF2-40B4-BE49-F238E27FC236}">
                <a16:creationId xmlns:a16="http://schemas.microsoft.com/office/drawing/2014/main" id="{F231CDB6-6A69-3E05-41BC-99B48F17EB3D}"/>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F979C148-E04D-854F-C391-C0F7C5D8FC1A}"/>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215801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8352-6172-3DF7-D136-F061EA19298B}"/>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67278CC-56BF-6299-45CE-30329AAED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6DE29B-1F47-5833-5A56-9C3A60AC35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8FD7290C-70F5-6007-EEA8-F044261B62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903637-9616-1CBF-74AA-DB85EBDF8E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33157A59-C625-2868-D915-A39069C9EEFE}"/>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8" name="Footer Placeholder 7">
            <a:extLst>
              <a:ext uri="{FF2B5EF4-FFF2-40B4-BE49-F238E27FC236}">
                <a16:creationId xmlns:a16="http://schemas.microsoft.com/office/drawing/2014/main" id="{CDEE4E49-A1E5-DBEB-E165-B7A65BD9626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BCBED817-2948-84B3-5291-FEF28C6C08DD}"/>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2010293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CBB2A-6FE0-F014-B89A-5F9200543669}"/>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2EF8AA08-942C-96C6-DFCC-C181FB79CB29}"/>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4" name="Footer Placeholder 3">
            <a:extLst>
              <a:ext uri="{FF2B5EF4-FFF2-40B4-BE49-F238E27FC236}">
                <a16:creationId xmlns:a16="http://schemas.microsoft.com/office/drawing/2014/main" id="{0FED9C06-0A8B-25F5-5C50-23ED5C9032C9}"/>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D17FF6F8-0BC1-2B9F-7DB2-6C712BC7E49A}"/>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332756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60C31-B7D2-7C9B-DC6C-C1D485145C62}"/>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3" name="Footer Placeholder 2">
            <a:extLst>
              <a:ext uri="{FF2B5EF4-FFF2-40B4-BE49-F238E27FC236}">
                <a16:creationId xmlns:a16="http://schemas.microsoft.com/office/drawing/2014/main" id="{815A62AF-065E-B740-AA46-39196EED918C}"/>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3FB538F-17D5-5E3F-621B-81DE67FAFCFA}"/>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3158267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9485B-5D3B-3258-BA12-BC0CA281E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93BFDA5D-89ED-628B-FCE0-D3AE59DCB4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07DA62FA-CB61-DFC8-6049-0CF7AE9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B71357-FC9A-9B4E-F8D0-DA8C75FF5C35}"/>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6" name="Footer Placeholder 5">
            <a:extLst>
              <a:ext uri="{FF2B5EF4-FFF2-40B4-BE49-F238E27FC236}">
                <a16:creationId xmlns:a16="http://schemas.microsoft.com/office/drawing/2014/main" id="{4116866D-A69A-4667-1002-4135E0ECA69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AAFBE393-284C-F3BF-21D4-3ED34EF08921}"/>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2515048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10783-E3D3-DD8D-4BC3-EE99277E22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7ABB019-9B73-D0CF-ADA7-368A4A5BE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4A246923-89FE-C459-C5B8-3801939CB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7722A-B320-93A0-1CFE-662F8B01B166}"/>
              </a:ext>
            </a:extLst>
          </p:cNvPr>
          <p:cNvSpPr>
            <a:spLocks noGrp="1"/>
          </p:cNvSpPr>
          <p:nvPr>
            <p:ph type="dt" sz="half" idx="10"/>
          </p:nvPr>
        </p:nvSpPr>
        <p:spPr/>
        <p:txBody>
          <a:bodyPr/>
          <a:lstStyle/>
          <a:p>
            <a:fld id="{84AAEB68-10D1-4E21-8568-7E05219C1134}" type="datetimeFigureOut">
              <a:rPr lang="en-NZ" smtClean="0"/>
              <a:t>8/11/2023</a:t>
            </a:fld>
            <a:endParaRPr lang="en-NZ"/>
          </a:p>
        </p:txBody>
      </p:sp>
      <p:sp>
        <p:nvSpPr>
          <p:cNvPr id="6" name="Footer Placeholder 5">
            <a:extLst>
              <a:ext uri="{FF2B5EF4-FFF2-40B4-BE49-F238E27FC236}">
                <a16:creationId xmlns:a16="http://schemas.microsoft.com/office/drawing/2014/main" id="{CEC62376-16E9-8971-FC57-22C482C1146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940DAC3-175A-C1F4-EB49-30A4A10E38E1}"/>
              </a:ext>
            </a:extLst>
          </p:cNvPr>
          <p:cNvSpPr>
            <a:spLocks noGrp="1"/>
          </p:cNvSpPr>
          <p:nvPr>
            <p:ph type="sldNum" sz="quarter" idx="12"/>
          </p:nvPr>
        </p:nvSpPr>
        <p:spPr/>
        <p:txBody>
          <a:bodyPr/>
          <a:lstStyle/>
          <a:p>
            <a:fld id="{DB1888C4-882C-4740-9030-BECB3FC09817}" type="slidenum">
              <a:rPr lang="en-NZ" smtClean="0"/>
              <a:t>‹#›</a:t>
            </a:fld>
            <a:endParaRPr lang="en-NZ"/>
          </a:p>
        </p:txBody>
      </p:sp>
    </p:spTree>
    <p:extLst>
      <p:ext uri="{BB962C8B-B14F-4D97-AF65-F5344CB8AC3E}">
        <p14:creationId xmlns:p14="http://schemas.microsoft.com/office/powerpoint/2010/main" val="1948378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3BD19-153E-8705-4B16-678BB70E9F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BEF949B5-365F-DA03-8DCA-B5F2D78A7D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DD7D34FE-C7E7-B48F-2EB9-9B3947CB20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AEB68-10D1-4E21-8568-7E05219C1134}" type="datetimeFigureOut">
              <a:rPr lang="en-NZ" smtClean="0"/>
              <a:t>8/11/2023</a:t>
            </a:fld>
            <a:endParaRPr lang="en-NZ"/>
          </a:p>
        </p:txBody>
      </p:sp>
      <p:sp>
        <p:nvSpPr>
          <p:cNvPr id="5" name="Footer Placeholder 4">
            <a:extLst>
              <a:ext uri="{FF2B5EF4-FFF2-40B4-BE49-F238E27FC236}">
                <a16:creationId xmlns:a16="http://schemas.microsoft.com/office/drawing/2014/main" id="{2B11FE10-CE3B-FCD5-9A84-45999E6ED8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DD5868FB-4D88-015F-7345-362642B267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1888C4-882C-4740-9030-BECB3FC09817}" type="slidenum">
              <a:rPr lang="en-NZ" smtClean="0"/>
              <a:t>‹#›</a:t>
            </a:fld>
            <a:endParaRPr lang="en-NZ"/>
          </a:p>
        </p:txBody>
      </p:sp>
    </p:spTree>
    <p:extLst>
      <p:ext uri="{BB962C8B-B14F-4D97-AF65-F5344CB8AC3E}">
        <p14:creationId xmlns:p14="http://schemas.microsoft.com/office/powerpoint/2010/main" val="276439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672" r:id="rId21"/>
    <p:sldLayoutId id="2147483673" r:id="rId22"/>
    <p:sldLayoutId id="214748367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queenstownnz.co.nz/travel-trade/" TargetMode="External"/><Relationship Id="rId7" Type="http://schemas.openxmlformats.org/officeDocument/2006/relationships/hyperlink" Target="https://www.facebook.com/groups/queenstownnztravelsellers"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hyperlink" Target="https://www.queenstownnz.co.nz/travel-trade/whats-new/newsletter-sign-up/" TargetMode="External"/><Relationship Id="rId10" Type="http://schemas.openxmlformats.org/officeDocument/2006/relationships/image" Target="../media/image38.png"/><Relationship Id="rId4" Type="http://schemas.openxmlformats.org/officeDocument/2006/relationships/image" Target="../media/image35.png"/><Relationship Id="rId9" Type="http://schemas.openxmlformats.org/officeDocument/2006/relationships/hyperlink" Target="https://www.youtube.com/channel/UCgV0SIk2gNqlP_Hn526bikQ"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hyperlink" Target="mailto:rosew@queenstownnz.nz" TargetMode="External"/><Relationship Id="rId5" Type="http://schemas.openxmlformats.org/officeDocument/2006/relationships/hyperlink" Target="mailto:yangziz@queenstownnz.nz" TargetMode="External"/><Relationship Id="rId4" Type="http://schemas.openxmlformats.org/officeDocument/2006/relationships/hyperlink" Target="mailto:lindam@queenstownnz.n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A027F8-560B-9642-A7FF-1809497BDDA8}"/>
              </a:ext>
            </a:extLst>
          </p:cNvPr>
          <p:cNvSpPr>
            <a:spLocks noGrp="1"/>
          </p:cNvSpPr>
          <p:nvPr>
            <p:ph type="body" sz="quarter" idx="11"/>
          </p:nvPr>
        </p:nvSpPr>
        <p:spPr>
          <a:xfrm>
            <a:off x="1033674" y="1148107"/>
            <a:ext cx="9684900" cy="734557"/>
          </a:xfrm>
        </p:spPr>
        <p:txBody>
          <a:bodyPr>
            <a:normAutofit fontScale="92500" lnSpcReduction="20000"/>
          </a:bodyPr>
          <a:lstStyle/>
          <a:p>
            <a:r>
              <a:rPr lang="en-US" dirty="0"/>
              <a:t>Queenstown 101</a:t>
            </a:r>
          </a:p>
        </p:txBody>
      </p:sp>
      <p:sp>
        <p:nvSpPr>
          <p:cNvPr id="3" name="Text Placeholder 2">
            <a:extLst>
              <a:ext uri="{FF2B5EF4-FFF2-40B4-BE49-F238E27FC236}">
                <a16:creationId xmlns:a16="http://schemas.microsoft.com/office/drawing/2014/main" id="{8E928E38-B90A-4F40-A00C-2E1967E760FC}"/>
              </a:ext>
            </a:extLst>
          </p:cNvPr>
          <p:cNvSpPr>
            <a:spLocks noGrp="1"/>
          </p:cNvSpPr>
          <p:nvPr>
            <p:ph type="body" sz="quarter" idx="12"/>
          </p:nvPr>
        </p:nvSpPr>
        <p:spPr/>
        <p:txBody>
          <a:bodyPr>
            <a:normAutofit fontScale="92500" lnSpcReduction="10000"/>
          </a:bodyPr>
          <a:lstStyle/>
          <a:p>
            <a:r>
              <a:rPr lang="en-US" dirty="0"/>
              <a:t>Destination Queenstown</a:t>
            </a:r>
          </a:p>
        </p:txBody>
      </p:sp>
      <p:pic>
        <p:nvPicPr>
          <p:cNvPr id="5" name="Picture Placeholder 9">
            <a:extLst>
              <a:ext uri="{FF2B5EF4-FFF2-40B4-BE49-F238E27FC236}">
                <a16:creationId xmlns:a16="http://schemas.microsoft.com/office/drawing/2014/main" id="{365CC4AE-7CBF-E446-A908-1DA3B63F77D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39374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CFF816-7FEE-6D22-8182-D2189BDB39BA}"/>
              </a:ext>
            </a:extLst>
          </p:cNvPr>
          <p:cNvSpPr>
            <a:spLocks noGrp="1"/>
          </p:cNvSpPr>
          <p:nvPr>
            <p:ph type="body" sz="quarter" idx="18"/>
          </p:nvPr>
        </p:nvSpPr>
        <p:spPr/>
        <p:txBody>
          <a:bodyPr/>
          <a:lstStyle/>
          <a:p>
            <a:r>
              <a:rPr lang="mi-NZ" dirty="0"/>
              <a:t>Experiences</a:t>
            </a:r>
            <a:endParaRPr lang="en-NZ" dirty="0"/>
          </a:p>
        </p:txBody>
      </p:sp>
    </p:spTree>
    <p:extLst>
      <p:ext uri="{BB962C8B-B14F-4D97-AF65-F5344CB8AC3E}">
        <p14:creationId xmlns:p14="http://schemas.microsoft.com/office/powerpoint/2010/main" val="2027426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C60D8B-BA28-3EEF-898A-C7D5CF8F188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10" name="Text Placeholder 1">
            <a:extLst>
              <a:ext uri="{FF2B5EF4-FFF2-40B4-BE49-F238E27FC236}">
                <a16:creationId xmlns:a16="http://schemas.microsoft.com/office/drawing/2014/main" id="{49E1D0B6-6620-DF28-2C48-085D32159430}"/>
              </a:ext>
            </a:extLst>
          </p:cNvPr>
          <p:cNvSpPr>
            <a:spLocks noGrp="1"/>
          </p:cNvSpPr>
          <p:nvPr>
            <p:ph type="body" sz="quarter" idx="18"/>
          </p:nvPr>
        </p:nvSpPr>
        <p:spPr>
          <a:xfrm>
            <a:off x="631202" y="615246"/>
            <a:ext cx="10929596" cy="1673452"/>
          </a:xfrm>
        </p:spPr>
        <p:txBody>
          <a:bodyPr>
            <a:normAutofit/>
          </a:bodyPr>
          <a:lstStyle/>
          <a:p>
            <a:r>
              <a:rPr lang="en-NZ" sz="4800" dirty="0">
                <a:latin typeface="Marine-UPBlack" panose="02000503050000020004" pitchFamily="50" charset="0"/>
              </a:rPr>
              <a:t>Hiking &amp; Nature</a:t>
            </a:r>
          </a:p>
        </p:txBody>
      </p:sp>
      <p:pic>
        <p:nvPicPr>
          <p:cNvPr id="4" name="Picture Placeholder 5" descr="Logo, company name&#10;&#10;Description automatically generated">
            <a:extLst>
              <a:ext uri="{FF2B5EF4-FFF2-40B4-BE49-F238E27FC236}">
                <a16:creationId xmlns:a16="http://schemas.microsoft.com/office/drawing/2014/main" id="{B0CC4DFC-5C21-3E6A-91A0-918F0AFFCC14}"/>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p:spPr>
      </p:pic>
    </p:spTree>
    <p:extLst>
      <p:ext uri="{BB962C8B-B14F-4D97-AF65-F5344CB8AC3E}">
        <p14:creationId xmlns:p14="http://schemas.microsoft.com/office/powerpoint/2010/main" val="4207469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
            <a:extLst>
              <a:ext uri="{FF2B5EF4-FFF2-40B4-BE49-F238E27FC236}">
                <a16:creationId xmlns:a16="http://schemas.microsoft.com/office/drawing/2014/main" id="{C6EB65F0-2E7A-7ED3-1B9F-EB568F6665E6}"/>
              </a:ext>
            </a:extLst>
          </p:cNvPr>
          <p:cNvPicPr>
            <a:picLocks noGrp="1" noChangeAspect="1"/>
          </p:cNvPicPr>
          <p:nvPr>
            <p:ph type="pic" sz="quarter" idx="19"/>
          </p:nvPr>
        </p:nvPicPr>
        <p:blipFill rotWithShape="1">
          <a:blip r:embed="rId3"/>
          <a:srcRect t="7583" b="7583"/>
          <a:stretch/>
        </p:blipFill>
        <p:spPr>
          <a:xfrm>
            <a:off x="3175" y="0"/>
            <a:ext cx="12192000" cy="6858000"/>
          </a:xfrm>
        </p:spPr>
      </p:pic>
      <p:sp>
        <p:nvSpPr>
          <p:cNvPr id="10" name="Text Placeholder 1">
            <a:extLst>
              <a:ext uri="{FF2B5EF4-FFF2-40B4-BE49-F238E27FC236}">
                <a16:creationId xmlns:a16="http://schemas.microsoft.com/office/drawing/2014/main" id="{8D1E9BCC-B179-D394-A0E8-A1A19B694EA9}"/>
              </a:ext>
            </a:extLst>
          </p:cNvPr>
          <p:cNvSpPr>
            <a:spLocks noGrp="1"/>
          </p:cNvSpPr>
          <p:nvPr>
            <p:ph type="body" sz="quarter" idx="18"/>
          </p:nvPr>
        </p:nvSpPr>
        <p:spPr>
          <a:xfrm>
            <a:off x="631202" y="615246"/>
            <a:ext cx="10929596" cy="1673452"/>
          </a:xfrm>
        </p:spPr>
        <p:txBody>
          <a:bodyPr>
            <a:normAutofit/>
          </a:bodyPr>
          <a:lstStyle/>
          <a:p>
            <a:r>
              <a:rPr lang="en-NZ" sz="4800" dirty="0">
                <a:latin typeface="Marine-UPBlack" panose="02000503050000020004" pitchFamily="50" charset="0"/>
              </a:rPr>
              <a:t>Mountain Biking</a:t>
            </a:r>
          </a:p>
        </p:txBody>
      </p:sp>
      <p:pic>
        <p:nvPicPr>
          <p:cNvPr id="4" name="Picture Placeholder 5" descr="Logo, company name&#10;&#10;Description automatically generated">
            <a:extLst>
              <a:ext uri="{FF2B5EF4-FFF2-40B4-BE49-F238E27FC236}">
                <a16:creationId xmlns:a16="http://schemas.microsoft.com/office/drawing/2014/main" id="{0CC291C1-F732-E089-C154-D49AFFB5AACB}"/>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p:spPr>
      </p:pic>
    </p:spTree>
    <p:extLst>
      <p:ext uri="{BB962C8B-B14F-4D97-AF65-F5344CB8AC3E}">
        <p14:creationId xmlns:p14="http://schemas.microsoft.com/office/powerpoint/2010/main" val="738651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B2DD02-C9C8-E0B8-64FC-D356560363D9}"/>
              </a:ext>
            </a:extLst>
          </p:cNvPr>
          <p:cNvPicPr>
            <a:picLocks noChangeAspect="1"/>
          </p:cNvPicPr>
          <p:nvPr/>
        </p:nvPicPr>
        <p:blipFill rotWithShape="1">
          <a:blip r:embed="rId3"/>
          <a:srcRect t="5431" b="10079"/>
          <a:stretch/>
        </p:blipFill>
        <p:spPr>
          <a:xfrm>
            <a:off x="0" y="0"/>
            <a:ext cx="12192000" cy="6858000"/>
          </a:xfrm>
          <a:prstGeom prst="rect">
            <a:avLst/>
          </a:prstGeom>
        </p:spPr>
      </p:pic>
      <p:sp>
        <p:nvSpPr>
          <p:cNvPr id="10" name="Text Placeholder 1">
            <a:extLst>
              <a:ext uri="{FF2B5EF4-FFF2-40B4-BE49-F238E27FC236}">
                <a16:creationId xmlns:a16="http://schemas.microsoft.com/office/drawing/2014/main" id="{75F7FB8A-51C0-738D-680B-4EB91EAD8872}"/>
              </a:ext>
            </a:extLst>
          </p:cNvPr>
          <p:cNvSpPr>
            <a:spLocks noGrp="1"/>
          </p:cNvSpPr>
          <p:nvPr>
            <p:ph type="body" sz="quarter" idx="18"/>
          </p:nvPr>
        </p:nvSpPr>
        <p:spPr>
          <a:xfrm>
            <a:off x="631202" y="615246"/>
            <a:ext cx="10929596" cy="1673452"/>
          </a:xfrm>
        </p:spPr>
        <p:txBody>
          <a:bodyPr>
            <a:normAutofit/>
          </a:bodyPr>
          <a:lstStyle/>
          <a:p>
            <a:r>
              <a:rPr lang="en-NZ" sz="4800" dirty="0">
                <a:latin typeface="Marine-UPBlack" panose="02000503050000020004" pitchFamily="50" charset="0"/>
              </a:rPr>
              <a:t>Leisure Biking</a:t>
            </a:r>
          </a:p>
        </p:txBody>
      </p:sp>
      <p:pic>
        <p:nvPicPr>
          <p:cNvPr id="4" name="Picture Placeholder 5" descr="Logo, company name&#10;&#10;Description automatically generated">
            <a:extLst>
              <a:ext uri="{FF2B5EF4-FFF2-40B4-BE49-F238E27FC236}">
                <a16:creationId xmlns:a16="http://schemas.microsoft.com/office/drawing/2014/main" id="{DC787BE9-F5C9-8AA4-72B3-AF269C07F32B}"/>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p:spPr>
      </p:pic>
    </p:spTree>
    <p:extLst>
      <p:ext uri="{BB962C8B-B14F-4D97-AF65-F5344CB8AC3E}">
        <p14:creationId xmlns:p14="http://schemas.microsoft.com/office/powerpoint/2010/main" val="1699019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C5C83-2CE0-A1C3-178F-D26E7B0D0153}"/>
              </a:ext>
            </a:extLst>
          </p:cNvPr>
          <p:cNvPicPr>
            <a:picLocks noChangeAspect="1"/>
          </p:cNvPicPr>
          <p:nvPr/>
        </p:nvPicPr>
        <p:blipFill rotWithShape="1">
          <a:blip r:embed="rId3"/>
          <a:srcRect t="7798" b="7798"/>
          <a:stretch/>
        </p:blipFill>
        <p:spPr>
          <a:xfrm>
            <a:off x="0" y="-1"/>
            <a:ext cx="12192000" cy="6858001"/>
          </a:xfrm>
          <a:prstGeom prst="rect">
            <a:avLst/>
          </a:prstGeom>
        </p:spPr>
      </p:pic>
      <p:sp>
        <p:nvSpPr>
          <p:cNvPr id="10" name="Text Placeholder 1">
            <a:extLst>
              <a:ext uri="{FF2B5EF4-FFF2-40B4-BE49-F238E27FC236}">
                <a16:creationId xmlns:a16="http://schemas.microsoft.com/office/drawing/2014/main" id="{24C7296D-C1A6-F7BA-DF4F-10A85B9A81B6}"/>
              </a:ext>
            </a:extLst>
          </p:cNvPr>
          <p:cNvSpPr>
            <a:spLocks noGrp="1"/>
          </p:cNvSpPr>
          <p:nvPr>
            <p:ph type="body" sz="quarter" idx="18"/>
          </p:nvPr>
        </p:nvSpPr>
        <p:spPr>
          <a:xfrm>
            <a:off x="631202" y="615246"/>
            <a:ext cx="10929596" cy="1673452"/>
          </a:xfrm>
        </p:spPr>
        <p:txBody>
          <a:bodyPr>
            <a:normAutofit/>
          </a:bodyPr>
          <a:lstStyle/>
          <a:p>
            <a:r>
              <a:rPr lang="en-NZ" sz="4800" dirty="0">
                <a:latin typeface="Marine-UPBlack" panose="02000503050000020004" pitchFamily="50" charset="0"/>
              </a:rPr>
              <a:t>Golfing</a:t>
            </a:r>
          </a:p>
        </p:txBody>
      </p:sp>
      <p:pic>
        <p:nvPicPr>
          <p:cNvPr id="4" name="Picture Placeholder 5" descr="Logo, company name&#10;&#10;Description automatically generated">
            <a:extLst>
              <a:ext uri="{FF2B5EF4-FFF2-40B4-BE49-F238E27FC236}">
                <a16:creationId xmlns:a16="http://schemas.microsoft.com/office/drawing/2014/main" id="{12A25703-F24A-37AF-8B8A-9C4D3769482D}"/>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p:spPr>
      </p:pic>
    </p:spTree>
    <p:extLst>
      <p:ext uri="{BB962C8B-B14F-4D97-AF65-F5344CB8AC3E}">
        <p14:creationId xmlns:p14="http://schemas.microsoft.com/office/powerpoint/2010/main" val="388104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2">
            <a:extLst>
              <a:ext uri="{FF2B5EF4-FFF2-40B4-BE49-F238E27FC236}">
                <a16:creationId xmlns:a16="http://schemas.microsoft.com/office/drawing/2014/main" id="{C4B08735-5ECE-7D29-0FB5-EFC83F1B6DBB}"/>
              </a:ext>
            </a:extLst>
          </p:cNvPr>
          <p:cNvPicPr>
            <a:picLocks noChangeAspect="1"/>
          </p:cNvPicPr>
          <p:nvPr/>
        </p:nvPicPr>
        <p:blipFill>
          <a:blip r:embed="rId3"/>
          <a:srcRect t="7989" b="7989"/>
          <a:stretch>
            <a:fillRect/>
          </a:stretch>
        </p:blipFill>
        <p:spPr>
          <a:xfrm>
            <a:off x="0" y="0"/>
            <a:ext cx="12192000" cy="6858000"/>
          </a:xfrm>
          <a:prstGeom prst="rect">
            <a:avLst/>
          </a:prstGeom>
        </p:spPr>
      </p:pic>
      <p:sp>
        <p:nvSpPr>
          <p:cNvPr id="8" name="Text Placeholder 1">
            <a:extLst>
              <a:ext uri="{FF2B5EF4-FFF2-40B4-BE49-F238E27FC236}">
                <a16:creationId xmlns:a16="http://schemas.microsoft.com/office/drawing/2014/main" id="{C2DE531E-D6A3-8FF2-66C7-962B47041FFE}"/>
              </a:ext>
            </a:extLst>
          </p:cNvPr>
          <p:cNvSpPr txBox="1">
            <a:spLocks/>
          </p:cNvSpPr>
          <p:nvPr/>
        </p:nvSpPr>
        <p:spPr>
          <a:xfrm>
            <a:off x="631202" y="615246"/>
            <a:ext cx="10929596" cy="16734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4800" dirty="0">
                <a:solidFill>
                  <a:schemeClr val="bg1"/>
                </a:solidFill>
                <a:latin typeface="Marine-UPBlack" panose="02000503050000020004" pitchFamily="50" charset="0"/>
              </a:rPr>
              <a:t>Ski</a:t>
            </a:r>
          </a:p>
        </p:txBody>
      </p:sp>
      <p:pic>
        <p:nvPicPr>
          <p:cNvPr id="6" name="Picture Placeholder 5" descr="Logo, company name&#10;&#10;Description automatically generated">
            <a:extLst>
              <a:ext uri="{FF2B5EF4-FFF2-40B4-BE49-F238E27FC236}">
                <a16:creationId xmlns:a16="http://schemas.microsoft.com/office/drawing/2014/main" id="{EDC5B9F2-65BD-3357-8AB5-93E9802B0624}"/>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p:spPr>
      </p:pic>
    </p:spTree>
    <p:extLst>
      <p:ext uri="{BB962C8B-B14F-4D97-AF65-F5344CB8AC3E}">
        <p14:creationId xmlns:p14="http://schemas.microsoft.com/office/powerpoint/2010/main" val="1189611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190F6B-4CAE-1160-4778-21ECA0064F47}"/>
              </a:ext>
            </a:extLst>
          </p:cNvPr>
          <p:cNvPicPr>
            <a:picLocks noChangeAspect="1"/>
          </p:cNvPicPr>
          <p:nvPr/>
        </p:nvPicPr>
        <p:blipFill rotWithShape="1">
          <a:blip r:embed="rId3"/>
          <a:srcRect t="1046" b="14517"/>
          <a:stretch/>
        </p:blipFill>
        <p:spPr>
          <a:xfrm>
            <a:off x="0" y="0"/>
            <a:ext cx="12192000" cy="6858000"/>
          </a:xfrm>
          <a:prstGeom prst="rect">
            <a:avLst/>
          </a:prstGeom>
        </p:spPr>
      </p:pic>
      <p:sp>
        <p:nvSpPr>
          <p:cNvPr id="10" name="Text Placeholder 1">
            <a:extLst>
              <a:ext uri="{FF2B5EF4-FFF2-40B4-BE49-F238E27FC236}">
                <a16:creationId xmlns:a16="http://schemas.microsoft.com/office/drawing/2014/main" id="{5C929DB8-F572-74B0-7708-550D8EF5464F}"/>
              </a:ext>
            </a:extLst>
          </p:cNvPr>
          <p:cNvSpPr>
            <a:spLocks noGrp="1"/>
          </p:cNvSpPr>
          <p:nvPr>
            <p:ph type="body" sz="quarter" idx="18"/>
          </p:nvPr>
        </p:nvSpPr>
        <p:spPr>
          <a:xfrm>
            <a:off x="631202" y="615246"/>
            <a:ext cx="10929596" cy="1673452"/>
          </a:xfrm>
        </p:spPr>
        <p:txBody>
          <a:bodyPr>
            <a:normAutofit/>
          </a:bodyPr>
          <a:lstStyle/>
          <a:p>
            <a:r>
              <a:rPr lang="en-NZ" sz="4800" dirty="0">
                <a:latin typeface="Marine-UPBlack" panose="02000503050000020004" pitchFamily="50" charset="0"/>
              </a:rPr>
              <a:t>Adventure</a:t>
            </a:r>
          </a:p>
        </p:txBody>
      </p:sp>
      <p:pic>
        <p:nvPicPr>
          <p:cNvPr id="4" name="Picture Placeholder 5" descr="Logo, company name&#10;&#10;Description automatically generated">
            <a:extLst>
              <a:ext uri="{FF2B5EF4-FFF2-40B4-BE49-F238E27FC236}">
                <a16:creationId xmlns:a16="http://schemas.microsoft.com/office/drawing/2014/main" id="{E5AD301B-C0A7-EE7F-76D3-371D47BFAE2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a:prstGeom prst="rect">
            <a:avLst/>
          </a:prstGeom>
        </p:spPr>
      </p:pic>
    </p:spTree>
    <p:extLst>
      <p:ext uri="{BB962C8B-B14F-4D97-AF65-F5344CB8AC3E}">
        <p14:creationId xmlns:p14="http://schemas.microsoft.com/office/powerpoint/2010/main" val="1753042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01CA1271-6433-2F2D-0A7B-F7EAA12578F1}"/>
              </a:ext>
            </a:extLst>
          </p:cNvPr>
          <p:cNvPicPr>
            <a:picLocks noGrp="1" noChangeAspect="1"/>
          </p:cNvPicPr>
          <p:nvPr>
            <p:ph type="pic" sz="quarter" idx="19"/>
          </p:nvPr>
        </p:nvPicPr>
        <p:blipFill rotWithShape="1">
          <a:blip r:embed="rId3"/>
          <a:srcRect t="7830" b="7830"/>
          <a:stretch/>
        </p:blipFill>
        <p:spPr>
          <a:xfrm>
            <a:off x="3175" y="0"/>
            <a:ext cx="12192000" cy="6858000"/>
          </a:xfrm>
          <a:prstGeom prst="rect">
            <a:avLst/>
          </a:prstGeom>
        </p:spPr>
      </p:pic>
      <p:sp>
        <p:nvSpPr>
          <p:cNvPr id="8" name="Text Placeholder 1">
            <a:extLst>
              <a:ext uri="{FF2B5EF4-FFF2-40B4-BE49-F238E27FC236}">
                <a16:creationId xmlns:a16="http://schemas.microsoft.com/office/drawing/2014/main" id="{522EAAE6-6955-A482-1489-7F66ECBDA145}"/>
              </a:ext>
            </a:extLst>
          </p:cNvPr>
          <p:cNvSpPr>
            <a:spLocks noGrp="1"/>
          </p:cNvSpPr>
          <p:nvPr>
            <p:ph type="body" sz="quarter" idx="18"/>
          </p:nvPr>
        </p:nvSpPr>
        <p:spPr>
          <a:xfrm>
            <a:off x="631202" y="615246"/>
            <a:ext cx="10929596" cy="1673452"/>
          </a:xfrm>
        </p:spPr>
        <p:txBody>
          <a:bodyPr>
            <a:normAutofit/>
          </a:bodyPr>
          <a:lstStyle/>
          <a:p>
            <a:r>
              <a:rPr lang="en-NZ" sz="4800" dirty="0">
                <a:latin typeface="Marine-UPBlack" panose="02000503050000020004" pitchFamily="50" charset="0"/>
              </a:rPr>
              <a:t>Family</a:t>
            </a:r>
          </a:p>
        </p:txBody>
      </p:sp>
      <p:pic>
        <p:nvPicPr>
          <p:cNvPr id="2" name="Picture Placeholder 5" descr="Logo, company name&#10;&#10;Description automatically generated">
            <a:extLst>
              <a:ext uri="{FF2B5EF4-FFF2-40B4-BE49-F238E27FC236}">
                <a16:creationId xmlns:a16="http://schemas.microsoft.com/office/drawing/2014/main" id="{75BA72A4-7592-885F-0D48-2729325F1BB5}"/>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p:spPr>
      </p:pic>
    </p:spTree>
    <p:extLst>
      <p:ext uri="{BB962C8B-B14F-4D97-AF65-F5344CB8AC3E}">
        <p14:creationId xmlns:p14="http://schemas.microsoft.com/office/powerpoint/2010/main" val="3965427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descr="A person serving a group of people at a table&#10;&#10;Description automatically generated">
            <a:extLst>
              <a:ext uri="{FF2B5EF4-FFF2-40B4-BE49-F238E27FC236}">
                <a16:creationId xmlns:a16="http://schemas.microsoft.com/office/drawing/2014/main" id="{696321DB-FDF7-2DBD-BE5B-3C8B234CB3C2}"/>
              </a:ext>
            </a:extLst>
          </p:cNvPr>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30" t="-1" r="6845" b="20266"/>
          <a:stretch/>
        </p:blipFill>
        <p:spPr>
          <a:xfrm>
            <a:off x="3839" y="0"/>
            <a:ext cx="12192000" cy="6858000"/>
          </a:xfrm>
        </p:spPr>
      </p:pic>
      <p:sp>
        <p:nvSpPr>
          <p:cNvPr id="7" name="Text Placeholder 1">
            <a:extLst>
              <a:ext uri="{FF2B5EF4-FFF2-40B4-BE49-F238E27FC236}">
                <a16:creationId xmlns:a16="http://schemas.microsoft.com/office/drawing/2014/main" id="{6D945F3C-A117-EE83-F97D-78559030263E}"/>
              </a:ext>
            </a:extLst>
          </p:cNvPr>
          <p:cNvSpPr>
            <a:spLocks noGrp="1"/>
          </p:cNvSpPr>
          <p:nvPr>
            <p:ph type="body" sz="quarter" idx="18"/>
          </p:nvPr>
        </p:nvSpPr>
        <p:spPr>
          <a:xfrm>
            <a:off x="631202" y="615246"/>
            <a:ext cx="10929596" cy="1673452"/>
          </a:xfrm>
        </p:spPr>
        <p:txBody>
          <a:bodyPr>
            <a:normAutofit/>
          </a:bodyPr>
          <a:lstStyle/>
          <a:p>
            <a:r>
              <a:rPr lang="en-NZ" sz="4800" dirty="0">
                <a:latin typeface="Marine-UPBlack" panose="02000503050000020004" pitchFamily="50" charset="0"/>
              </a:rPr>
              <a:t>Food &amp; Drink</a:t>
            </a:r>
          </a:p>
        </p:txBody>
      </p:sp>
      <p:pic>
        <p:nvPicPr>
          <p:cNvPr id="2" name="Picture Placeholder 5" descr="Logo, company name&#10;&#10;Description automatically generated">
            <a:extLst>
              <a:ext uri="{FF2B5EF4-FFF2-40B4-BE49-F238E27FC236}">
                <a16:creationId xmlns:a16="http://schemas.microsoft.com/office/drawing/2014/main" id="{DCE080BD-187A-65AA-BDF1-B72947E8728A}"/>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p:spPr>
      </p:pic>
    </p:spTree>
    <p:extLst>
      <p:ext uri="{BB962C8B-B14F-4D97-AF65-F5344CB8AC3E}">
        <p14:creationId xmlns:p14="http://schemas.microsoft.com/office/powerpoint/2010/main" val="3943348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CFF816-7FEE-6D22-8182-D2189BDB39BA}"/>
              </a:ext>
            </a:extLst>
          </p:cNvPr>
          <p:cNvSpPr>
            <a:spLocks noGrp="1"/>
          </p:cNvSpPr>
          <p:nvPr>
            <p:ph type="body" sz="quarter" idx="18"/>
          </p:nvPr>
        </p:nvSpPr>
        <p:spPr/>
        <p:txBody>
          <a:bodyPr/>
          <a:lstStyle/>
          <a:p>
            <a:r>
              <a:rPr lang="en-NZ" dirty="0"/>
              <a:t>Accommodation</a:t>
            </a:r>
          </a:p>
        </p:txBody>
      </p:sp>
    </p:spTree>
    <p:extLst>
      <p:ext uri="{BB962C8B-B14F-4D97-AF65-F5344CB8AC3E}">
        <p14:creationId xmlns:p14="http://schemas.microsoft.com/office/powerpoint/2010/main" val="237648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881B5B-EBFD-C4ED-9D54-40D21F0068A5}"/>
              </a:ext>
            </a:extLst>
          </p:cNvPr>
          <p:cNvSpPr>
            <a:spLocks noGrp="1"/>
          </p:cNvSpPr>
          <p:nvPr>
            <p:ph type="body" sz="quarter" idx="10"/>
          </p:nvPr>
        </p:nvSpPr>
        <p:spPr/>
        <p:txBody>
          <a:bodyPr>
            <a:normAutofit fontScale="92500" lnSpcReduction="10000"/>
          </a:bodyPr>
          <a:lstStyle/>
          <a:p>
            <a:r>
              <a:rPr lang="mi-NZ" dirty="0"/>
              <a:t>Contents</a:t>
            </a:r>
            <a:endParaRPr lang="en-NZ" dirty="0"/>
          </a:p>
        </p:txBody>
      </p:sp>
      <p:sp>
        <p:nvSpPr>
          <p:cNvPr id="39" name="Text Placeholder 5">
            <a:extLst>
              <a:ext uri="{FF2B5EF4-FFF2-40B4-BE49-F238E27FC236}">
                <a16:creationId xmlns:a16="http://schemas.microsoft.com/office/drawing/2014/main" id="{535EC66A-1F38-0982-6116-D07A47B23039}"/>
              </a:ext>
            </a:extLst>
          </p:cNvPr>
          <p:cNvSpPr>
            <a:spLocks noGrp="1"/>
          </p:cNvSpPr>
          <p:nvPr>
            <p:ph type="body" sz="quarter" idx="11"/>
          </p:nvPr>
        </p:nvSpPr>
        <p:spPr>
          <a:xfrm>
            <a:off x="5213322" y="1941934"/>
            <a:ext cx="562043" cy="383443"/>
          </a:xfrm>
        </p:spPr>
        <p:txBody>
          <a:bodyPr>
            <a:normAutofit fontScale="92500" lnSpcReduction="20000"/>
          </a:bodyPr>
          <a:lstStyle/>
          <a:p>
            <a:r>
              <a:rPr lang="mi-NZ" dirty="0"/>
              <a:t>01</a:t>
            </a:r>
            <a:endParaRPr lang="en-NZ" dirty="0"/>
          </a:p>
        </p:txBody>
      </p:sp>
      <p:sp>
        <p:nvSpPr>
          <p:cNvPr id="40" name="Text Placeholder 6">
            <a:extLst>
              <a:ext uri="{FF2B5EF4-FFF2-40B4-BE49-F238E27FC236}">
                <a16:creationId xmlns:a16="http://schemas.microsoft.com/office/drawing/2014/main" id="{0D3D8216-816B-4F8E-56D1-1D4EAFA91E75}"/>
              </a:ext>
            </a:extLst>
          </p:cNvPr>
          <p:cNvSpPr>
            <a:spLocks noGrp="1"/>
          </p:cNvSpPr>
          <p:nvPr>
            <p:ph type="body" sz="quarter" idx="12"/>
          </p:nvPr>
        </p:nvSpPr>
        <p:spPr>
          <a:xfrm>
            <a:off x="5213322" y="2421238"/>
            <a:ext cx="562043" cy="383443"/>
          </a:xfrm>
        </p:spPr>
        <p:txBody>
          <a:bodyPr>
            <a:normAutofit fontScale="92500" lnSpcReduction="20000"/>
          </a:bodyPr>
          <a:lstStyle/>
          <a:p>
            <a:r>
              <a:rPr lang="mi-NZ" dirty="0"/>
              <a:t>02</a:t>
            </a:r>
            <a:endParaRPr lang="en-NZ" dirty="0"/>
          </a:p>
        </p:txBody>
      </p:sp>
      <p:sp>
        <p:nvSpPr>
          <p:cNvPr id="41" name="Text Placeholder 7">
            <a:extLst>
              <a:ext uri="{FF2B5EF4-FFF2-40B4-BE49-F238E27FC236}">
                <a16:creationId xmlns:a16="http://schemas.microsoft.com/office/drawing/2014/main" id="{BC372C22-C17F-326A-E700-B6565A24257E}"/>
              </a:ext>
            </a:extLst>
          </p:cNvPr>
          <p:cNvSpPr>
            <a:spLocks noGrp="1"/>
          </p:cNvSpPr>
          <p:nvPr>
            <p:ph type="body" sz="quarter" idx="14"/>
          </p:nvPr>
        </p:nvSpPr>
        <p:spPr>
          <a:xfrm>
            <a:off x="5213322" y="2908538"/>
            <a:ext cx="562043" cy="383443"/>
          </a:xfrm>
        </p:spPr>
        <p:txBody>
          <a:bodyPr>
            <a:normAutofit fontScale="92500" lnSpcReduction="20000"/>
          </a:bodyPr>
          <a:lstStyle/>
          <a:p>
            <a:r>
              <a:rPr lang="mi-NZ" dirty="0"/>
              <a:t>03</a:t>
            </a:r>
            <a:endParaRPr lang="en-NZ" dirty="0"/>
          </a:p>
        </p:txBody>
      </p:sp>
      <p:sp>
        <p:nvSpPr>
          <p:cNvPr id="42" name="Text Placeholder 8">
            <a:extLst>
              <a:ext uri="{FF2B5EF4-FFF2-40B4-BE49-F238E27FC236}">
                <a16:creationId xmlns:a16="http://schemas.microsoft.com/office/drawing/2014/main" id="{65239782-9559-A2FA-B467-2D75E4898F35}"/>
              </a:ext>
            </a:extLst>
          </p:cNvPr>
          <p:cNvSpPr>
            <a:spLocks noGrp="1"/>
          </p:cNvSpPr>
          <p:nvPr>
            <p:ph type="body" sz="quarter" idx="16"/>
          </p:nvPr>
        </p:nvSpPr>
        <p:spPr>
          <a:xfrm>
            <a:off x="5213322" y="3403831"/>
            <a:ext cx="562043" cy="383443"/>
          </a:xfrm>
        </p:spPr>
        <p:txBody>
          <a:bodyPr>
            <a:normAutofit fontScale="92500" lnSpcReduction="20000"/>
          </a:bodyPr>
          <a:lstStyle/>
          <a:p>
            <a:r>
              <a:rPr lang="mi-NZ" dirty="0"/>
              <a:t>04</a:t>
            </a:r>
            <a:endParaRPr lang="en-NZ" dirty="0"/>
          </a:p>
        </p:txBody>
      </p:sp>
      <p:sp>
        <p:nvSpPr>
          <p:cNvPr id="43" name="Text Placeholder 3">
            <a:extLst>
              <a:ext uri="{FF2B5EF4-FFF2-40B4-BE49-F238E27FC236}">
                <a16:creationId xmlns:a16="http://schemas.microsoft.com/office/drawing/2014/main" id="{10B6FCE9-548B-F54E-2A88-523CF125235D}"/>
              </a:ext>
            </a:extLst>
          </p:cNvPr>
          <p:cNvSpPr>
            <a:spLocks noGrp="1"/>
          </p:cNvSpPr>
          <p:nvPr>
            <p:ph type="body" sz="quarter" idx="17"/>
          </p:nvPr>
        </p:nvSpPr>
        <p:spPr>
          <a:xfrm>
            <a:off x="5213322" y="3907106"/>
            <a:ext cx="562043" cy="383443"/>
          </a:xfrm>
        </p:spPr>
        <p:txBody>
          <a:bodyPr>
            <a:normAutofit fontScale="92500" lnSpcReduction="20000"/>
          </a:bodyPr>
          <a:lstStyle/>
          <a:p>
            <a:r>
              <a:rPr lang="mi-NZ" dirty="0"/>
              <a:t>05</a:t>
            </a:r>
            <a:endParaRPr lang="en-NZ" dirty="0"/>
          </a:p>
        </p:txBody>
      </p:sp>
      <p:sp>
        <p:nvSpPr>
          <p:cNvPr id="44" name="Text Placeholder 24">
            <a:extLst>
              <a:ext uri="{FF2B5EF4-FFF2-40B4-BE49-F238E27FC236}">
                <a16:creationId xmlns:a16="http://schemas.microsoft.com/office/drawing/2014/main" id="{1D00197C-2F5A-E996-B663-32A9870CE988}"/>
              </a:ext>
            </a:extLst>
          </p:cNvPr>
          <p:cNvSpPr>
            <a:spLocks noGrp="1"/>
          </p:cNvSpPr>
          <p:nvPr>
            <p:ph type="body" sz="quarter" idx="18"/>
          </p:nvPr>
        </p:nvSpPr>
        <p:spPr>
          <a:xfrm>
            <a:off x="5213322" y="4410370"/>
            <a:ext cx="562043" cy="383443"/>
          </a:xfrm>
        </p:spPr>
        <p:txBody>
          <a:bodyPr>
            <a:normAutofit fontScale="92500" lnSpcReduction="20000"/>
          </a:bodyPr>
          <a:lstStyle/>
          <a:p>
            <a:r>
              <a:rPr lang="mi-NZ" dirty="0"/>
              <a:t>06</a:t>
            </a:r>
            <a:endParaRPr lang="en-NZ" dirty="0"/>
          </a:p>
        </p:txBody>
      </p:sp>
      <p:sp>
        <p:nvSpPr>
          <p:cNvPr id="45" name="Text Placeholder 15">
            <a:extLst>
              <a:ext uri="{FF2B5EF4-FFF2-40B4-BE49-F238E27FC236}">
                <a16:creationId xmlns:a16="http://schemas.microsoft.com/office/drawing/2014/main" id="{3FE31E48-6ACA-96D2-B3D9-C0113D78BFC4}"/>
              </a:ext>
            </a:extLst>
          </p:cNvPr>
          <p:cNvSpPr txBox="1">
            <a:spLocks/>
          </p:cNvSpPr>
          <p:nvPr/>
        </p:nvSpPr>
        <p:spPr>
          <a:xfrm>
            <a:off x="5865702" y="1889743"/>
            <a:ext cx="3693472" cy="383443"/>
          </a:xfrm>
          <a:prstGeom prst="rect">
            <a:avLst/>
          </a:prstGeom>
        </p:spPr>
        <p:txBody>
          <a:bodyPr vert="horz" lIns="50610" tIns="25305" rIns="50610" bIns="25305"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262626"/>
                </a:solidFill>
                <a:latin typeface="Avenir Light" panose="020B0402020203020204" pitchFamily="34" charset="77"/>
                <a:ea typeface="+mn-ea"/>
                <a:cs typeface="Avenir Light" panose="020B04020202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i-NZ" sz="2400">
                <a:latin typeface="Marine Light" panose="02000503030000020004" pitchFamily="50" charset="0"/>
              </a:rPr>
              <a:t>Flight Connections &amp; Map</a:t>
            </a:r>
            <a:endParaRPr lang="en-NZ" sz="2400" dirty="0">
              <a:latin typeface="Marine Light" panose="02000503030000020004" pitchFamily="50" charset="0"/>
            </a:endParaRPr>
          </a:p>
        </p:txBody>
      </p:sp>
      <p:sp>
        <p:nvSpPr>
          <p:cNvPr id="46" name="Text Placeholder 16">
            <a:extLst>
              <a:ext uri="{FF2B5EF4-FFF2-40B4-BE49-F238E27FC236}">
                <a16:creationId xmlns:a16="http://schemas.microsoft.com/office/drawing/2014/main" id="{0D621E9A-5228-225D-469F-F9EB25084DA3}"/>
              </a:ext>
            </a:extLst>
          </p:cNvPr>
          <p:cNvSpPr txBox="1">
            <a:spLocks/>
          </p:cNvSpPr>
          <p:nvPr/>
        </p:nvSpPr>
        <p:spPr>
          <a:xfrm>
            <a:off x="5865702" y="2373110"/>
            <a:ext cx="3693472" cy="383443"/>
          </a:xfrm>
          <a:prstGeom prst="rect">
            <a:avLst/>
          </a:prstGeom>
        </p:spPr>
        <p:txBody>
          <a:bodyPr vert="horz" lIns="50610" tIns="25305" rIns="50610" bIns="25305"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262626"/>
                </a:solidFill>
                <a:latin typeface="Avenir Light" panose="020B0402020203020204" pitchFamily="34" charset="77"/>
                <a:ea typeface="+mn-ea"/>
                <a:cs typeface="Avenir Light" panose="020B04020202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i-NZ" sz="2400">
                <a:latin typeface="Marine Light" panose="02000503030000020004" pitchFamily="50" charset="0"/>
              </a:rPr>
              <a:t>Four Seasons</a:t>
            </a:r>
            <a:endParaRPr lang="en-NZ" sz="2400" dirty="0">
              <a:latin typeface="Marine Light" panose="02000503030000020004" pitchFamily="50" charset="0"/>
            </a:endParaRPr>
          </a:p>
        </p:txBody>
      </p:sp>
      <p:sp>
        <p:nvSpPr>
          <p:cNvPr id="47" name="Text Placeholder 18">
            <a:extLst>
              <a:ext uri="{FF2B5EF4-FFF2-40B4-BE49-F238E27FC236}">
                <a16:creationId xmlns:a16="http://schemas.microsoft.com/office/drawing/2014/main" id="{A958A56F-98AE-5227-E6CE-35094B709788}"/>
              </a:ext>
            </a:extLst>
          </p:cNvPr>
          <p:cNvSpPr txBox="1">
            <a:spLocks/>
          </p:cNvSpPr>
          <p:nvPr/>
        </p:nvSpPr>
        <p:spPr>
          <a:xfrm>
            <a:off x="5865702" y="3367735"/>
            <a:ext cx="3693472" cy="383443"/>
          </a:xfrm>
          <a:prstGeom prst="rect">
            <a:avLst/>
          </a:prstGeom>
        </p:spPr>
        <p:txBody>
          <a:bodyPr vert="horz" lIns="50610" tIns="25305" rIns="50610" bIns="25305"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262626"/>
                </a:solidFill>
                <a:latin typeface="Avenir Light" panose="020B0402020203020204" pitchFamily="34" charset="77"/>
                <a:ea typeface="+mn-ea"/>
                <a:cs typeface="Avenir Light" panose="020B04020202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i-NZ" sz="2400">
                <a:latin typeface="Marine Light" panose="02000503030000020004" pitchFamily="50" charset="0"/>
              </a:rPr>
              <a:t>Accommodation</a:t>
            </a:r>
            <a:endParaRPr lang="en-NZ" sz="2400" dirty="0">
              <a:latin typeface="Marine Light" panose="02000503030000020004" pitchFamily="50" charset="0"/>
            </a:endParaRPr>
          </a:p>
        </p:txBody>
      </p:sp>
      <p:sp>
        <p:nvSpPr>
          <p:cNvPr id="48" name="Text Placeholder 30">
            <a:extLst>
              <a:ext uri="{FF2B5EF4-FFF2-40B4-BE49-F238E27FC236}">
                <a16:creationId xmlns:a16="http://schemas.microsoft.com/office/drawing/2014/main" id="{06C03721-A452-2488-F6BB-28AEDAA91680}"/>
              </a:ext>
            </a:extLst>
          </p:cNvPr>
          <p:cNvSpPr txBox="1">
            <a:spLocks/>
          </p:cNvSpPr>
          <p:nvPr/>
        </p:nvSpPr>
        <p:spPr>
          <a:xfrm>
            <a:off x="5863185" y="3866005"/>
            <a:ext cx="4249347" cy="383443"/>
          </a:xfrm>
          <a:prstGeom prst="rect">
            <a:avLst/>
          </a:prstGeom>
        </p:spPr>
        <p:txBody>
          <a:bodyPr vert="horz" lIns="50610" tIns="25305" rIns="50610" bIns="25305"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262626"/>
                </a:solidFill>
                <a:latin typeface="Avenir Light" panose="020B0402020203020204" pitchFamily="34" charset="77"/>
                <a:ea typeface="+mn-ea"/>
                <a:cs typeface="Avenir Light" panose="020B04020202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i-NZ" sz="2400">
                <a:latin typeface="Marine Light" panose="02000503030000020004" pitchFamily="50" charset="0"/>
              </a:rPr>
              <a:t>Day Trips</a:t>
            </a:r>
            <a:endParaRPr lang="en-NZ" sz="2400" dirty="0">
              <a:latin typeface="Marine Light" panose="02000503030000020004" pitchFamily="50" charset="0"/>
            </a:endParaRPr>
          </a:p>
        </p:txBody>
      </p:sp>
      <p:sp>
        <p:nvSpPr>
          <p:cNvPr id="49" name="Text Placeholder 31">
            <a:extLst>
              <a:ext uri="{FF2B5EF4-FFF2-40B4-BE49-F238E27FC236}">
                <a16:creationId xmlns:a16="http://schemas.microsoft.com/office/drawing/2014/main" id="{ADE4F8C8-1EE5-60A4-CD36-BA314E85FC3A}"/>
              </a:ext>
            </a:extLst>
          </p:cNvPr>
          <p:cNvSpPr txBox="1">
            <a:spLocks/>
          </p:cNvSpPr>
          <p:nvPr/>
        </p:nvSpPr>
        <p:spPr>
          <a:xfrm>
            <a:off x="5865702" y="4339146"/>
            <a:ext cx="3693472" cy="383443"/>
          </a:xfrm>
          <a:prstGeom prst="rect">
            <a:avLst/>
          </a:prstGeom>
        </p:spPr>
        <p:txBody>
          <a:bodyPr vert="horz" lIns="50610" tIns="25305" rIns="50610" bIns="25305"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262626"/>
                </a:solidFill>
                <a:latin typeface="Avenir Light" panose="020B0402020203020204" pitchFamily="34" charset="77"/>
                <a:ea typeface="+mn-ea"/>
                <a:cs typeface="Avenir Light" panose="020B04020202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i-NZ" sz="2400">
                <a:latin typeface="Marine Light" panose="02000503030000020004" pitchFamily="50" charset="0"/>
              </a:rPr>
              <a:t>Travel Trade Resourses</a:t>
            </a:r>
            <a:endParaRPr lang="en-NZ" sz="2400" dirty="0">
              <a:latin typeface="Marine Light" panose="02000503030000020004" pitchFamily="50" charset="0"/>
            </a:endParaRPr>
          </a:p>
        </p:txBody>
      </p:sp>
      <p:sp>
        <p:nvSpPr>
          <p:cNvPr id="50" name="Text Placeholder 17">
            <a:extLst>
              <a:ext uri="{FF2B5EF4-FFF2-40B4-BE49-F238E27FC236}">
                <a16:creationId xmlns:a16="http://schemas.microsoft.com/office/drawing/2014/main" id="{651F2DE3-B2FF-833E-0AEB-573ACB004E71}"/>
              </a:ext>
            </a:extLst>
          </p:cNvPr>
          <p:cNvSpPr txBox="1">
            <a:spLocks/>
          </p:cNvSpPr>
          <p:nvPr/>
        </p:nvSpPr>
        <p:spPr>
          <a:xfrm>
            <a:off x="5865702" y="2872442"/>
            <a:ext cx="4947104" cy="383443"/>
          </a:xfrm>
          <a:prstGeom prst="rect">
            <a:avLst/>
          </a:prstGeom>
        </p:spPr>
        <p:txBody>
          <a:bodyPr vert="horz" lIns="50610" tIns="25305" rIns="50610" bIns="25305"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262626"/>
                </a:solidFill>
                <a:latin typeface="Avenir Light" panose="020B0402020203020204" pitchFamily="34" charset="77"/>
                <a:ea typeface="+mn-ea"/>
                <a:cs typeface="Avenir Light" panose="020B0402020203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i-NZ" sz="2400">
                <a:latin typeface="Marine Light" panose="02000503030000020004" pitchFamily="50" charset="0"/>
              </a:rPr>
              <a:t>Experiences</a:t>
            </a:r>
            <a:endParaRPr lang="en-NZ" sz="2400" dirty="0">
              <a:latin typeface="Marine Light" panose="02000503030000020004" pitchFamily="50" charset="0"/>
            </a:endParaRPr>
          </a:p>
        </p:txBody>
      </p:sp>
    </p:spTree>
    <p:extLst>
      <p:ext uri="{BB962C8B-B14F-4D97-AF65-F5344CB8AC3E}">
        <p14:creationId xmlns:p14="http://schemas.microsoft.com/office/powerpoint/2010/main" val="929987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3">
            <a:extLst>
              <a:ext uri="{FF2B5EF4-FFF2-40B4-BE49-F238E27FC236}">
                <a16:creationId xmlns:a16="http://schemas.microsoft.com/office/drawing/2014/main" id="{9075EF43-6DA1-367C-0C15-FA653A8C6FE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Text Placeholder 1">
            <a:extLst>
              <a:ext uri="{FF2B5EF4-FFF2-40B4-BE49-F238E27FC236}">
                <a16:creationId xmlns:a16="http://schemas.microsoft.com/office/drawing/2014/main" id="{0A30FAF6-3B88-56E8-F6F7-FDF345486BC4}"/>
              </a:ext>
            </a:extLst>
          </p:cNvPr>
          <p:cNvSpPr txBox="1">
            <a:spLocks/>
          </p:cNvSpPr>
          <p:nvPr/>
        </p:nvSpPr>
        <p:spPr>
          <a:xfrm>
            <a:off x="631202" y="615246"/>
            <a:ext cx="10929596" cy="16734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4800" dirty="0">
                <a:solidFill>
                  <a:schemeClr val="bg1"/>
                </a:solidFill>
                <a:latin typeface="Marine-UPBlack" panose="02000503050000020004" pitchFamily="50" charset="0"/>
              </a:rPr>
              <a:t>Accommodation</a:t>
            </a:r>
          </a:p>
        </p:txBody>
      </p:sp>
      <p:pic>
        <p:nvPicPr>
          <p:cNvPr id="11" name="Picture Placeholder 5" descr="Logo, company name&#10;&#10;Description automatically generated">
            <a:extLst>
              <a:ext uri="{FF2B5EF4-FFF2-40B4-BE49-F238E27FC236}">
                <a16:creationId xmlns:a16="http://schemas.microsoft.com/office/drawing/2014/main" id="{B2E271C5-9EDC-259D-6C4A-8F4095204A1E}"/>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p:spPr>
      </p:pic>
    </p:spTree>
    <p:extLst>
      <p:ext uri="{BB962C8B-B14F-4D97-AF65-F5344CB8AC3E}">
        <p14:creationId xmlns:p14="http://schemas.microsoft.com/office/powerpoint/2010/main" val="268822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CFF816-7FEE-6D22-8182-D2189BDB39BA}"/>
              </a:ext>
            </a:extLst>
          </p:cNvPr>
          <p:cNvSpPr>
            <a:spLocks noGrp="1"/>
          </p:cNvSpPr>
          <p:nvPr>
            <p:ph type="body" sz="quarter" idx="18"/>
          </p:nvPr>
        </p:nvSpPr>
        <p:spPr/>
        <p:txBody>
          <a:bodyPr/>
          <a:lstStyle/>
          <a:p>
            <a:r>
              <a:rPr lang="mi-NZ" dirty="0"/>
              <a:t>Day Trips</a:t>
            </a:r>
            <a:endParaRPr lang="en-NZ" dirty="0"/>
          </a:p>
        </p:txBody>
      </p:sp>
    </p:spTree>
    <p:extLst>
      <p:ext uri="{BB962C8B-B14F-4D97-AF65-F5344CB8AC3E}">
        <p14:creationId xmlns:p14="http://schemas.microsoft.com/office/powerpoint/2010/main" val="1929322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9" name="Text Placeholder 2"/>
          <p:cNvSpPr txBox="1">
            <a:spLocks/>
          </p:cNvSpPr>
          <p:nvPr/>
        </p:nvSpPr>
        <p:spPr>
          <a:xfrm>
            <a:off x="772973" y="5441734"/>
            <a:ext cx="14572795" cy="894647"/>
          </a:xfrm>
          <a:prstGeom prst="rect">
            <a:avLst/>
          </a:prstGeom>
        </p:spPr>
        <p:txBody>
          <a:bodyPr vert="horz" lIns="67480" tIns="0" rIns="67480" bIns="33740" rtlCol="0">
            <a:noAutofit/>
          </a:bodyPr>
          <a:lstStyle>
            <a:lvl1pPr marL="0" indent="0" algn="l" defTabSz="914400" rtl="0" eaLnBrk="1" latinLnBrk="0" hangingPunct="1">
              <a:lnSpc>
                <a:spcPct val="90000"/>
              </a:lnSpc>
              <a:spcBef>
                <a:spcPts val="1000"/>
              </a:spcBef>
              <a:buFont typeface="Arial" panose="020B0604020202020204" pitchFamily="34" charset="0"/>
              <a:buNone/>
              <a:defRPr sz="5200" b="1" i="0" kern="1200" baseline="0">
                <a:solidFill>
                  <a:schemeClr val="bg1"/>
                </a:solidFill>
                <a:latin typeface="+mj-lt"/>
                <a:ea typeface="+mn-ea"/>
                <a:cs typeface="Marine UP Black"/>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NZ" sz="2667" dirty="0"/>
          </a:p>
        </p:txBody>
      </p:sp>
      <p:pic>
        <p:nvPicPr>
          <p:cNvPr id="6" name="Picture Placeholder 5" descr="Logo, company name&#10;&#10;Description automatically generated">
            <a:extLst>
              <a:ext uri="{FF2B5EF4-FFF2-40B4-BE49-F238E27FC236}">
                <a16:creationId xmlns:a16="http://schemas.microsoft.com/office/drawing/2014/main" id="{C507C315-E519-6AD8-C54A-ABA78E747C3B}"/>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xfrm>
            <a:off x="10657579" y="5739013"/>
            <a:ext cx="1534421" cy="816000"/>
          </a:xfrm>
        </p:spPr>
      </p:pic>
      <p:sp>
        <p:nvSpPr>
          <p:cNvPr id="7" name="Text Placeholder 1">
            <a:extLst>
              <a:ext uri="{FF2B5EF4-FFF2-40B4-BE49-F238E27FC236}">
                <a16:creationId xmlns:a16="http://schemas.microsoft.com/office/drawing/2014/main" id="{AFF83169-A015-177C-6197-AFA523106C0F}"/>
              </a:ext>
            </a:extLst>
          </p:cNvPr>
          <p:cNvSpPr txBox="1">
            <a:spLocks/>
          </p:cNvSpPr>
          <p:nvPr/>
        </p:nvSpPr>
        <p:spPr>
          <a:xfrm>
            <a:off x="631202" y="615246"/>
            <a:ext cx="10929596" cy="16734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4800" dirty="0">
                <a:solidFill>
                  <a:schemeClr val="bg1"/>
                </a:solidFill>
                <a:latin typeface="Marine-UPBlack" panose="02000503050000020004" pitchFamily="50" charset="0"/>
              </a:rPr>
              <a:t>Day Trips</a:t>
            </a:r>
          </a:p>
        </p:txBody>
      </p:sp>
    </p:spTree>
    <p:extLst>
      <p:ext uri="{BB962C8B-B14F-4D97-AF65-F5344CB8AC3E}">
        <p14:creationId xmlns:p14="http://schemas.microsoft.com/office/powerpoint/2010/main" val="858814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CFF816-7FEE-6D22-8182-D2189BDB39BA}"/>
              </a:ext>
            </a:extLst>
          </p:cNvPr>
          <p:cNvSpPr>
            <a:spLocks noGrp="1"/>
          </p:cNvSpPr>
          <p:nvPr>
            <p:ph type="body" sz="quarter" idx="18"/>
          </p:nvPr>
        </p:nvSpPr>
        <p:spPr/>
        <p:txBody>
          <a:bodyPr/>
          <a:lstStyle/>
          <a:p>
            <a:r>
              <a:rPr lang="mi-NZ" dirty="0"/>
              <a:t>Travel Trade Resources</a:t>
            </a:r>
            <a:endParaRPr lang="en-NZ" dirty="0"/>
          </a:p>
        </p:txBody>
      </p:sp>
    </p:spTree>
    <p:extLst>
      <p:ext uri="{BB962C8B-B14F-4D97-AF65-F5344CB8AC3E}">
        <p14:creationId xmlns:p14="http://schemas.microsoft.com/office/powerpoint/2010/main" val="3357758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0">
            <a:extLst>
              <a:ext uri="{FF2B5EF4-FFF2-40B4-BE49-F238E27FC236}">
                <a16:creationId xmlns:a16="http://schemas.microsoft.com/office/drawing/2014/main" id="{F92C252A-0A28-4C40-50A6-DF9DE215E904}"/>
              </a:ext>
            </a:extLst>
          </p:cNvPr>
          <p:cNvSpPr txBox="1">
            <a:spLocks/>
          </p:cNvSpPr>
          <p:nvPr/>
        </p:nvSpPr>
        <p:spPr>
          <a:xfrm>
            <a:off x="5368648" y="630205"/>
            <a:ext cx="6359580" cy="670985"/>
          </a:xfrm>
          <a:prstGeom prst="rect">
            <a:avLst/>
          </a:prstGeom>
        </p:spPr>
        <p:txBody>
          <a:bodyPr vert="horz" lIns="50610" tIns="25305" rIns="50610" bIns="25305"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1" i="0" kern="1200" baseline="0">
                <a:solidFill>
                  <a:srgbClr val="1779C4"/>
                </a:solidFill>
                <a:latin typeface="Avenir Black" panose="02000503020000020003" pitchFamily="2" charset="0"/>
                <a:ea typeface="+mn-ea"/>
                <a:cs typeface="Avenir Black" panose="02000503020000020003"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mi-NZ" sz="5200" dirty="0">
                <a:latin typeface="Marine-UPBlack" panose="02000503040000020004" pitchFamily="2" charset="77"/>
              </a:rPr>
              <a:t>Travel Trade Resources</a:t>
            </a:r>
            <a:endParaRPr lang="en-NZ" sz="5200" dirty="0">
              <a:latin typeface="Marine-UPBlack" panose="02000503040000020004" pitchFamily="2" charset="77"/>
            </a:endParaRPr>
          </a:p>
        </p:txBody>
      </p:sp>
      <p:pic>
        <p:nvPicPr>
          <p:cNvPr id="38" name="Picture 37" descr="A qr code with blue squares&#10;&#10;Description automatically generated">
            <a:extLst>
              <a:ext uri="{FF2B5EF4-FFF2-40B4-BE49-F238E27FC236}">
                <a16:creationId xmlns:a16="http://schemas.microsoft.com/office/drawing/2014/main" id="{41AA3962-7E83-1167-7825-F1973340F73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32317" y="2045368"/>
            <a:ext cx="4172552" cy="4172552"/>
          </a:xfrm>
          <a:prstGeom prst="rect">
            <a:avLst/>
          </a:prstGeom>
        </p:spPr>
      </p:pic>
      <p:sp>
        <p:nvSpPr>
          <p:cNvPr id="39" name="Text Placeholder 2">
            <a:extLst>
              <a:ext uri="{FF2B5EF4-FFF2-40B4-BE49-F238E27FC236}">
                <a16:creationId xmlns:a16="http://schemas.microsoft.com/office/drawing/2014/main" id="{9F2085DD-9209-8E3D-70D4-23BE612D7920}"/>
              </a:ext>
            </a:extLst>
          </p:cNvPr>
          <p:cNvSpPr txBox="1">
            <a:spLocks/>
          </p:cNvSpPr>
          <p:nvPr/>
        </p:nvSpPr>
        <p:spPr>
          <a:xfrm>
            <a:off x="6096000" y="1332597"/>
            <a:ext cx="4172551" cy="670985"/>
          </a:xfrm>
          <a:prstGeom prst="rect">
            <a:avLst/>
          </a:prstGeom>
        </p:spPr>
        <p:txBody>
          <a:bodyPr vert="horz" lIns="50610" tIns="0" rIns="50610" bIns="25305"/>
          <a:lstStyle>
            <a:lvl1pPr marL="0" indent="0" algn="l" defTabSz="253047" rtl="0" eaLnBrk="1" latinLnBrk="0" hangingPunct="1">
              <a:spcBef>
                <a:spcPct val="20000"/>
              </a:spcBef>
              <a:buFont typeface="Arial"/>
              <a:buNone/>
              <a:defRPr sz="3200" b="1" i="0" kern="1200" baseline="0">
                <a:solidFill>
                  <a:srgbClr val="1779C4"/>
                </a:solidFill>
                <a:latin typeface="Marine-UPBlack" panose="02000503040000020004" pitchFamily="2" charset="77"/>
                <a:ea typeface="+mn-ea"/>
                <a:cs typeface="Marine-UPBlack" panose="02000503040000020004" pitchFamily="2" charset="77"/>
              </a:defRPr>
            </a:lvl1pPr>
            <a:lvl2pPr marL="411200" indent="-158154" algn="l" defTabSz="253047" rtl="0" eaLnBrk="1" latinLnBrk="0" hangingPunct="1">
              <a:spcBef>
                <a:spcPct val="20000"/>
              </a:spcBef>
              <a:buFont typeface="Arial"/>
              <a:buChar char="–"/>
              <a:defRPr sz="1500" kern="1200">
                <a:solidFill>
                  <a:schemeClr val="tx1"/>
                </a:solidFill>
                <a:latin typeface="+mn-lt"/>
                <a:ea typeface="+mn-ea"/>
                <a:cs typeface="+mn-cs"/>
              </a:defRPr>
            </a:lvl2pPr>
            <a:lvl3pPr marL="632617" indent="-126523" algn="l" defTabSz="253047" rtl="0" eaLnBrk="1" latinLnBrk="0" hangingPunct="1">
              <a:spcBef>
                <a:spcPct val="20000"/>
              </a:spcBef>
              <a:buFont typeface="Arial"/>
              <a:buChar char="•"/>
              <a:defRPr sz="1300" kern="1200">
                <a:solidFill>
                  <a:schemeClr val="tx1"/>
                </a:solidFill>
                <a:latin typeface="+mn-lt"/>
                <a:ea typeface="+mn-ea"/>
                <a:cs typeface="+mn-cs"/>
              </a:defRPr>
            </a:lvl3pPr>
            <a:lvl4pPr marL="885664" indent="-126523" algn="l" defTabSz="253047" rtl="0" eaLnBrk="1" latinLnBrk="0" hangingPunct="1">
              <a:spcBef>
                <a:spcPct val="20000"/>
              </a:spcBef>
              <a:buFont typeface="Arial"/>
              <a:buChar char="–"/>
              <a:defRPr sz="1100" kern="1200">
                <a:solidFill>
                  <a:schemeClr val="tx1"/>
                </a:solidFill>
                <a:latin typeface="+mn-lt"/>
                <a:ea typeface="+mn-ea"/>
                <a:cs typeface="+mn-cs"/>
              </a:defRPr>
            </a:lvl4pPr>
            <a:lvl5pPr marL="1138711" indent="-126523" algn="l" defTabSz="253047" rtl="0" eaLnBrk="1" latinLnBrk="0" hangingPunct="1">
              <a:spcBef>
                <a:spcPct val="20000"/>
              </a:spcBef>
              <a:buFont typeface="Arial"/>
              <a:buChar char="»"/>
              <a:defRPr sz="1100" kern="1200">
                <a:solidFill>
                  <a:schemeClr val="tx1"/>
                </a:solidFill>
                <a:latin typeface="+mn-lt"/>
                <a:ea typeface="+mn-ea"/>
                <a:cs typeface="+mn-cs"/>
              </a:defRPr>
            </a:lvl5pPr>
            <a:lvl6pPr marL="1391758" indent="-126523" algn="l" defTabSz="253047" rtl="0" eaLnBrk="1" latinLnBrk="0" hangingPunct="1">
              <a:spcBef>
                <a:spcPct val="20000"/>
              </a:spcBef>
              <a:buFont typeface="Arial"/>
              <a:buChar char="•"/>
              <a:defRPr sz="1100" kern="1200">
                <a:solidFill>
                  <a:schemeClr val="tx1"/>
                </a:solidFill>
                <a:latin typeface="+mn-lt"/>
                <a:ea typeface="+mn-ea"/>
                <a:cs typeface="+mn-cs"/>
              </a:defRPr>
            </a:lvl6pPr>
            <a:lvl7pPr marL="1644805" indent="-126523" algn="l" defTabSz="253047" rtl="0" eaLnBrk="1" latinLnBrk="0" hangingPunct="1">
              <a:spcBef>
                <a:spcPct val="20000"/>
              </a:spcBef>
              <a:buFont typeface="Arial"/>
              <a:buChar char="•"/>
              <a:defRPr sz="1100" kern="1200">
                <a:solidFill>
                  <a:schemeClr val="tx1"/>
                </a:solidFill>
                <a:latin typeface="+mn-lt"/>
                <a:ea typeface="+mn-ea"/>
                <a:cs typeface="+mn-cs"/>
              </a:defRPr>
            </a:lvl7pPr>
            <a:lvl8pPr marL="1897852" indent="-126523" algn="l" defTabSz="253047" rtl="0" eaLnBrk="1" latinLnBrk="0" hangingPunct="1">
              <a:spcBef>
                <a:spcPct val="20000"/>
              </a:spcBef>
              <a:buFont typeface="Arial"/>
              <a:buChar char="•"/>
              <a:defRPr sz="1100" kern="1200">
                <a:solidFill>
                  <a:schemeClr val="tx1"/>
                </a:solidFill>
                <a:latin typeface="+mn-lt"/>
                <a:ea typeface="+mn-ea"/>
                <a:cs typeface="+mn-cs"/>
              </a:defRPr>
            </a:lvl8pPr>
            <a:lvl9pPr marL="2150899" indent="-126523" algn="l" defTabSz="253047" rtl="0" eaLnBrk="1" latinLnBrk="0" hangingPunct="1">
              <a:spcBef>
                <a:spcPct val="20000"/>
              </a:spcBef>
              <a:buFont typeface="Arial"/>
              <a:buChar char="•"/>
              <a:defRPr sz="1100" kern="1200">
                <a:solidFill>
                  <a:schemeClr val="tx1"/>
                </a:solidFill>
                <a:latin typeface="+mn-lt"/>
                <a:ea typeface="+mn-ea"/>
                <a:cs typeface="+mn-cs"/>
              </a:defRPr>
            </a:lvl9pPr>
          </a:lstStyle>
          <a:p>
            <a:pPr algn="ctr"/>
            <a:r>
              <a:rPr lang="mi-NZ" sz="2000" dirty="0"/>
              <a:t>Scan for Destination Queenstown Travel Trade Website</a:t>
            </a:r>
            <a:endParaRPr lang="en-NZ" sz="2000" dirty="0"/>
          </a:p>
        </p:txBody>
      </p:sp>
      <p:pic>
        <p:nvPicPr>
          <p:cNvPr id="7" name="Picture 6">
            <a:extLst>
              <a:ext uri="{FF2B5EF4-FFF2-40B4-BE49-F238E27FC236}">
                <a16:creationId xmlns:a16="http://schemas.microsoft.com/office/drawing/2014/main" id="{54786D37-5A49-5CE5-BB4D-598E2DB3C9DA}"/>
              </a:ext>
            </a:extLst>
          </p:cNvPr>
          <p:cNvPicPr>
            <a:picLocks noChangeAspect="1"/>
          </p:cNvPicPr>
          <p:nvPr/>
        </p:nvPicPr>
        <p:blipFill rotWithShape="1">
          <a:blip r:embed="rId4"/>
          <a:srcRect l="23153" r="7767"/>
          <a:stretch/>
        </p:blipFill>
        <p:spPr>
          <a:xfrm>
            <a:off x="0" y="0"/>
            <a:ext cx="4172551" cy="6858000"/>
          </a:xfrm>
          <a:prstGeom prst="rect">
            <a:avLst/>
          </a:prstGeom>
        </p:spPr>
      </p:pic>
    </p:spTree>
    <p:extLst>
      <p:ext uri="{BB962C8B-B14F-4D97-AF65-F5344CB8AC3E}">
        <p14:creationId xmlns:p14="http://schemas.microsoft.com/office/powerpoint/2010/main" val="7740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D6DC5305-7ED3-AF6A-50A4-0AF9F3C6883A}"/>
              </a:ext>
            </a:extLst>
          </p:cNvPr>
          <p:cNvSpPr>
            <a:spLocks noGrp="1"/>
          </p:cNvSpPr>
          <p:nvPr>
            <p:ph type="body" sz="quarter" idx="18"/>
          </p:nvPr>
        </p:nvSpPr>
        <p:spPr/>
        <p:txBody>
          <a:bodyPr>
            <a:normAutofit lnSpcReduction="10000"/>
          </a:bodyPr>
          <a:lstStyle/>
          <a:p>
            <a:r>
              <a:rPr lang="mi-NZ" dirty="0"/>
              <a:t>Travel Trade Resources</a:t>
            </a:r>
            <a:endParaRPr lang="en-NZ" dirty="0"/>
          </a:p>
        </p:txBody>
      </p:sp>
      <p:pic>
        <p:nvPicPr>
          <p:cNvPr id="10" name="Picture Placeholder 9">
            <a:hlinkClick r:id="rId3"/>
            <a:extLst>
              <a:ext uri="{FF2B5EF4-FFF2-40B4-BE49-F238E27FC236}">
                <a16:creationId xmlns:a16="http://schemas.microsoft.com/office/drawing/2014/main" id="{57DBED4A-4B18-84C9-65FC-A176574555E4}"/>
              </a:ext>
            </a:extLst>
          </p:cNvPr>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a:stretch/>
        </p:blipFill>
        <p:spPr>
          <a:xfrm>
            <a:off x="726887" y="1742738"/>
            <a:ext cx="5067736" cy="1632179"/>
          </a:xfrm>
          <a:prstGeom prst="rect">
            <a:avLst/>
          </a:prstGeom>
        </p:spPr>
      </p:pic>
      <p:pic>
        <p:nvPicPr>
          <p:cNvPr id="17" name="Picture Placeholder 16">
            <a:hlinkClick r:id="rId5"/>
            <a:extLst>
              <a:ext uri="{FF2B5EF4-FFF2-40B4-BE49-F238E27FC236}">
                <a16:creationId xmlns:a16="http://schemas.microsoft.com/office/drawing/2014/main" id="{8371F7CC-172F-E45B-0E65-85535333F25B}"/>
              </a:ext>
            </a:extLst>
          </p:cNvPr>
          <p:cNvPicPr>
            <a:picLocks noGrp="1" noChangeAspect="1"/>
          </p:cNvPicPr>
          <p:nvPr>
            <p:ph type="pic" sz="quarter" idx="22"/>
          </p:nvPr>
        </p:nvPicPr>
        <p:blipFill rotWithShape="1">
          <a:blip r:embed="rId6" cstate="screen">
            <a:extLst>
              <a:ext uri="{28A0092B-C50C-407E-A947-70E740481C1C}">
                <a14:useLocalDpi xmlns:a14="http://schemas.microsoft.com/office/drawing/2010/main"/>
              </a:ext>
            </a:extLst>
          </a:blip>
          <a:srcRect/>
          <a:stretch/>
        </p:blipFill>
        <p:spPr>
          <a:xfrm>
            <a:off x="6367943" y="1742738"/>
            <a:ext cx="5067736" cy="1632180"/>
          </a:xfrm>
        </p:spPr>
      </p:pic>
      <p:pic>
        <p:nvPicPr>
          <p:cNvPr id="21" name="Picture Placeholder 20">
            <a:hlinkClick r:id="rId7"/>
            <a:extLst>
              <a:ext uri="{FF2B5EF4-FFF2-40B4-BE49-F238E27FC236}">
                <a16:creationId xmlns:a16="http://schemas.microsoft.com/office/drawing/2014/main" id="{2774B4AE-5939-55DF-F8A5-A36753CE6D2A}"/>
              </a:ext>
            </a:extLst>
          </p:cNvPr>
          <p:cNvPicPr>
            <a:picLocks noGrp="1" noChangeAspect="1"/>
          </p:cNvPicPr>
          <p:nvPr>
            <p:ph type="pic" sz="quarter" idx="20"/>
          </p:nvPr>
        </p:nvPicPr>
        <p:blipFill>
          <a:blip r:embed="rId8" cstate="screen">
            <a:extLst>
              <a:ext uri="{28A0092B-C50C-407E-A947-70E740481C1C}">
                <a14:useLocalDpi xmlns:a14="http://schemas.microsoft.com/office/drawing/2010/main"/>
              </a:ext>
            </a:extLst>
          </a:blip>
          <a:srcRect/>
          <a:stretch/>
        </p:blipFill>
        <p:spPr>
          <a:xfrm>
            <a:off x="726887" y="3939625"/>
            <a:ext cx="5067736" cy="1931596"/>
          </a:xfrm>
        </p:spPr>
      </p:pic>
      <p:pic>
        <p:nvPicPr>
          <p:cNvPr id="5" name="Picture 4">
            <a:hlinkClick r:id="rId9"/>
            <a:extLst>
              <a:ext uri="{FF2B5EF4-FFF2-40B4-BE49-F238E27FC236}">
                <a16:creationId xmlns:a16="http://schemas.microsoft.com/office/drawing/2014/main" id="{AE005D3A-903D-0BB1-44BE-875ED18F9B1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67944" y="3939626"/>
            <a:ext cx="5067736" cy="1931596"/>
          </a:xfrm>
          <a:prstGeom prst="rect">
            <a:avLst/>
          </a:prstGeom>
        </p:spPr>
      </p:pic>
      <p:sp>
        <p:nvSpPr>
          <p:cNvPr id="2" name="Text Placeholder 2">
            <a:extLst>
              <a:ext uri="{FF2B5EF4-FFF2-40B4-BE49-F238E27FC236}">
                <a16:creationId xmlns:a16="http://schemas.microsoft.com/office/drawing/2014/main" id="{94231D7B-EB97-2826-CF2F-18FBF66153D7}"/>
              </a:ext>
            </a:extLst>
          </p:cNvPr>
          <p:cNvSpPr txBox="1">
            <a:spLocks/>
          </p:cNvSpPr>
          <p:nvPr/>
        </p:nvSpPr>
        <p:spPr>
          <a:xfrm>
            <a:off x="683855" y="3676427"/>
            <a:ext cx="2240569" cy="392715"/>
          </a:xfrm>
          <a:prstGeom prst="rect">
            <a:avLst/>
          </a:prstGeom>
        </p:spPr>
        <p:txBody>
          <a:bodyPr vert="horz" lIns="50610" tIns="0" rIns="50610" bIns="25305"/>
          <a:lstStyle>
            <a:lvl1pPr marL="0" indent="0" algn="l" defTabSz="253047" rtl="0" eaLnBrk="1" latinLnBrk="0" hangingPunct="1">
              <a:spcBef>
                <a:spcPct val="20000"/>
              </a:spcBef>
              <a:buFont typeface="Arial"/>
              <a:buNone/>
              <a:defRPr sz="3200" b="1" i="0" kern="1200" baseline="0">
                <a:solidFill>
                  <a:srgbClr val="1779C4"/>
                </a:solidFill>
                <a:latin typeface="Marine-UPBlack" panose="02000503040000020004" pitchFamily="2" charset="77"/>
                <a:ea typeface="+mn-ea"/>
                <a:cs typeface="Marine-UPBlack" panose="02000503040000020004" pitchFamily="2" charset="77"/>
              </a:defRPr>
            </a:lvl1pPr>
            <a:lvl2pPr marL="411200" indent="-158154" algn="l" defTabSz="253047" rtl="0" eaLnBrk="1" latinLnBrk="0" hangingPunct="1">
              <a:spcBef>
                <a:spcPct val="20000"/>
              </a:spcBef>
              <a:buFont typeface="Arial"/>
              <a:buChar char="–"/>
              <a:defRPr sz="1500" kern="1200">
                <a:solidFill>
                  <a:schemeClr val="tx1"/>
                </a:solidFill>
                <a:latin typeface="+mn-lt"/>
                <a:ea typeface="+mn-ea"/>
                <a:cs typeface="+mn-cs"/>
              </a:defRPr>
            </a:lvl2pPr>
            <a:lvl3pPr marL="632617" indent="-126523" algn="l" defTabSz="253047" rtl="0" eaLnBrk="1" latinLnBrk="0" hangingPunct="1">
              <a:spcBef>
                <a:spcPct val="20000"/>
              </a:spcBef>
              <a:buFont typeface="Arial"/>
              <a:buChar char="•"/>
              <a:defRPr sz="1300" kern="1200">
                <a:solidFill>
                  <a:schemeClr val="tx1"/>
                </a:solidFill>
                <a:latin typeface="+mn-lt"/>
                <a:ea typeface="+mn-ea"/>
                <a:cs typeface="+mn-cs"/>
              </a:defRPr>
            </a:lvl3pPr>
            <a:lvl4pPr marL="885664" indent="-126523" algn="l" defTabSz="253047" rtl="0" eaLnBrk="1" latinLnBrk="0" hangingPunct="1">
              <a:spcBef>
                <a:spcPct val="20000"/>
              </a:spcBef>
              <a:buFont typeface="Arial"/>
              <a:buChar char="–"/>
              <a:defRPr sz="1100" kern="1200">
                <a:solidFill>
                  <a:schemeClr val="tx1"/>
                </a:solidFill>
                <a:latin typeface="+mn-lt"/>
                <a:ea typeface="+mn-ea"/>
                <a:cs typeface="+mn-cs"/>
              </a:defRPr>
            </a:lvl4pPr>
            <a:lvl5pPr marL="1138711" indent="-126523" algn="l" defTabSz="253047" rtl="0" eaLnBrk="1" latinLnBrk="0" hangingPunct="1">
              <a:spcBef>
                <a:spcPct val="20000"/>
              </a:spcBef>
              <a:buFont typeface="Arial"/>
              <a:buChar char="»"/>
              <a:defRPr sz="1100" kern="1200">
                <a:solidFill>
                  <a:schemeClr val="tx1"/>
                </a:solidFill>
                <a:latin typeface="+mn-lt"/>
                <a:ea typeface="+mn-ea"/>
                <a:cs typeface="+mn-cs"/>
              </a:defRPr>
            </a:lvl5pPr>
            <a:lvl6pPr marL="1391758" indent="-126523" algn="l" defTabSz="253047" rtl="0" eaLnBrk="1" latinLnBrk="0" hangingPunct="1">
              <a:spcBef>
                <a:spcPct val="20000"/>
              </a:spcBef>
              <a:buFont typeface="Arial"/>
              <a:buChar char="•"/>
              <a:defRPr sz="1100" kern="1200">
                <a:solidFill>
                  <a:schemeClr val="tx1"/>
                </a:solidFill>
                <a:latin typeface="+mn-lt"/>
                <a:ea typeface="+mn-ea"/>
                <a:cs typeface="+mn-cs"/>
              </a:defRPr>
            </a:lvl6pPr>
            <a:lvl7pPr marL="1644805" indent="-126523" algn="l" defTabSz="253047" rtl="0" eaLnBrk="1" latinLnBrk="0" hangingPunct="1">
              <a:spcBef>
                <a:spcPct val="20000"/>
              </a:spcBef>
              <a:buFont typeface="Arial"/>
              <a:buChar char="•"/>
              <a:defRPr sz="1100" kern="1200">
                <a:solidFill>
                  <a:schemeClr val="tx1"/>
                </a:solidFill>
                <a:latin typeface="+mn-lt"/>
                <a:ea typeface="+mn-ea"/>
                <a:cs typeface="+mn-cs"/>
              </a:defRPr>
            </a:lvl7pPr>
            <a:lvl8pPr marL="1897852" indent="-126523" algn="l" defTabSz="253047" rtl="0" eaLnBrk="1" latinLnBrk="0" hangingPunct="1">
              <a:spcBef>
                <a:spcPct val="20000"/>
              </a:spcBef>
              <a:buFont typeface="Arial"/>
              <a:buChar char="•"/>
              <a:defRPr sz="1100" kern="1200">
                <a:solidFill>
                  <a:schemeClr val="tx1"/>
                </a:solidFill>
                <a:latin typeface="+mn-lt"/>
                <a:ea typeface="+mn-ea"/>
                <a:cs typeface="+mn-cs"/>
              </a:defRPr>
            </a:lvl8pPr>
            <a:lvl9pPr marL="2150899" indent="-126523" algn="l" defTabSz="253047" rtl="0" eaLnBrk="1" latinLnBrk="0" hangingPunct="1">
              <a:spcBef>
                <a:spcPct val="20000"/>
              </a:spcBef>
              <a:buFont typeface="Arial"/>
              <a:buChar char="•"/>
              <a:defRPr sz="1100" kern="1200">
                <a:solidFill>
                  <a:schemeClr val="tx1"/>
                </a:solidFill>
                <a:latin typeface="+mn-lt"/>
                <a:ea typeface="+mn-ea"/>
                <a:cs typeface="+mn-cs"/>
              </a:defRPr>
            </a:lvl9pPr>
          </a:lstStyle>
          <a:p>
            <a:r>
              <a:rPr lang="mi-NZ" sz="1600" dirty="0"/>
              <a:t>Facebook Group</a:t>
            </a:r>
            <a:endParaRPr lang="en-NZ" sz="1600" dirty="0"/>
          </a:p>
        </p:txBody>
      </p:sp>
      <p:sp>
        <p:nvSpPr>
          <p:cNvPr id="3" name="Text Placeholder 2">
            <a:extLst>
              <a:ext uri="{FF2B5EF4-FFF2-40B4-BE49-F238E27FC236}">
                <a16:creationId xmlns:a16="http://schemas.microsoft.com/office/drawing/2014/main" id="{7C91215B-24CD-2216-11CE-90F0B3F7C768}"/>
              </a:ext>
            </a:extLst>
          </p:cNvPr>
          <p:cNvSpPr txBox="1">
            <a:spLocks/>
          </p:cNvSpPr>
          <p:nvPr/>
        </p:nvSpPr>
        <p:spPr>
          <a:xfrm>
            <a:off x="6367943" y="3676426"/>
            <a:ext cx="2240569" cy="392715"/>
          </a:xfrm>
          <a:prstGeom prst="rect">
            <a:avLst/>
          </a:prstGeom>
        </p:spPr>
        <p:txBody>
          <a:bodyPr vert="horz" lIns="50610" tIns="0" rIns="50610" bIns="25305"/>
          <a:lstStyle>
            <a:lvl1pPr marL="0" indent="0" algn="l" defTabSz="253047" rtl="0" eaLnBrk="1" latinLnBrk="0" hangingPunct="1">
              <a:spcBef>
                <a:spcPct val="20000"/>
              </a:spcBef>
              <a:buFont typeface="Arial"/>
              <a:buNone/>
              <a:defRPr sz="3200" b="1" i="0" kern="1200" baseline="0">
                <a:solidFill>
                  <a:srgbClr val="1779C4"/>
                </a:solidFill>
                <a:latin typeface="Marine-UPBlack" panose="02000503040000020004" pitchFamily="2" charset="77"/>
                <a:ea typeface="+mn-ea"/>
                <a:cs typeface="Marine-UPBlack" panose="02000503040000020004" pitchFamily="2" charset="77"/>
              </a:defRPr>
            </a:lvl1pPr>
            <a:lvl2pPr marL="411200" indent="-158154" algn="l" defTabSz="253047" rtl="0" eaLnBrk="1" latinLnBrk="0" hangingPunct="1">
              <a:spcBef>
                <a:spcPct val="20000"/>
              </a:spcBef>
              <a:buFont typeface="Arial"/>
              <a:buChar char="–"/>
              <a:defRPr sz="1500" kern="1200">
                <a:solidFill>
                  <a:schemeClr val="tx1"/>
                </a:solidFill>
                <a:latin typeface="+mn-lt"/>
                <a:ea typeface="+mn-ea"/>
                <a:cs typeface="+mn-cs"/>
              </a:defRPr>
            </a:lvl2pPr>
            <a:lvl3pPr marL="632617" indent="-126523" algn="l" defTabSz="253047" rtl="0" eaLnBrk="1" latinLnBrk="0" hangingPunct="1">
              <a:spcBef>
                <a:spcPct val="20000"/>
              </a:spcBef>
              <a:buFont typeface="Arial"/>
              <a:buChar char="•"/>
              <a:defRPr sz="1300" kern="1200">
                <a:solidFill>
                  <a:schemeClr val="tx1"/>
                </a:solidFill>
                <a:latin typeface="+mn-lt"/>
                <a:ea typeface="+mn-ea"/>
                <a:cs typeface="+mn-cs"/>
              </a:defRPr>
            </a:lvl3pPr>
            <a:lvl4pPr marL="885664" indent="-126523" algn="l" defTabSz="253047" rtl="0" eaLnBrk="1" latinLnBrk="0" hangingPunct="1">
              <a:spcBef>
                <a:spcPct val="20000"/>
              </a:spcBef>
              <a:buFont typeface="Arial"/>
              <a:buChar char="–"/>
              <a:defRPr sz="1100" kern="1200">
                <a:solidFill>
                  <a:schemeClr val="tx1"/>
                </a:solidFill>
                <a:latin typeface="+mn-lt"/>
                <a:ea typeface="+mn-ea"/>
                <a:cs typeface="+mn-cs"/>
              </a:defRPr>
            </a:lvl4pPr>
            <a:lvl5pPr marL="1138711" indent="-126523" algn="l" defTabSz="253047" rtl="0" eaLnBrk="1" latinLnBrk="0" hangingPunct="1">
              <a:spcBef>
                <a:spcPct val="20000"/>
              </a:spcBef>
              <a:buFont typeface="Arial"/>
              <a:buChar char="»"/>
              <a:defRPr sz="1100" kern="1200">
                <a:solidFill>
                  <a:schemeClr val="tx1"/>
                </a:solidFill>
                <a:latin typeface="+mn-lt"/>
                <a:ea typeface="+mn-ea"/>
                <a:cs typeface="+mn-cs"/>
              </a:defRPr>
            </a:lvl5pPr>
            <a:lvl6pPr marL="1391758" indent="-126523" algn="l" defTabSz="253047" rtl="0" eaLnBrk="1" latinLnBrk="0" hangingPunct="1">
              <a:spcBef>
                <a:spcPct val="20000"/>
              </a:spcBef>
              <a:buFont typeface="Arial"/>
              <a:buChar char="•"/>
              <a:defRPr sz="1100" kern="1200">
                <a:solidFill>
                  <a:schemeClr val="tx1"/>
                </a:solidFill>
                <a:latin typeface="+mn-lt"/>
                <a:ea typeface="+mn-ea"/>
                <a:cs typeface="+mn-cs"/>
              </a:defRPr>
            </a:lvl6pPr>
            <a:lvl7pPr marL="1644805" indent="-126523" algn="l" defTabSz="253047" rtl="0" eaLnBrk="1" latinLnBrk="0" hangingPunct="1">
              <a:spcBef>
                <a:spcPct val="20000"/>
              </a:spcBef>
              <a:buFont typeface="Arial"/>
              <a:buChar char="•"/>
              <a:defRPr sz="1100" kern="1200">
                <a:solidFill>
                  <a:schemeClr val="tx1"/>
                </a:solidFill>
                <a:latin typeface="+mn-lt"/>
                <a:ea typeface="+mn-ea"/>
                <a:cs typeface="+mn-cs"/>
              </a:defRPr>
            </a:lvl7pPr>
            <a:lvl8pPr marL="1897852" indent="-126523" algn="l" defTabSz="253047" rtl="0" eaLnBrk="1" latinLnBrk="0" hangingPunct="1">
              <a:spcBef>
                <a:spcPct val="20000"/>
              </a:spcBef>
              <a:buFont typeface="Arial"/>
              <a:buChar char="•"/>
              <a:defRPr sz="1100" kern="1200">
                <a:solidFill>
                  <a:schemeClr val="tx1"/>
                </a:solidFill>
                <a:latin typeface="+mn-lt"/>
                <a:ea typeface="+mn-ea"/>
                <a:cs typeface="+mn-cs"/>
              </a:defRPr>
            </a:lvl8pPr>
            <a:lvl9pPr marL="2150899" indent="-126523" algn="l" defTabSz="253047" rtl="0" eaLnBrk="1" latinLnBrk="0" hangingPunct="1">
              <a:spcBef>
                <a:spcPct val="20000"/>
              </a:spcBef>
              <a:buFont typeface="Arial"/>
              <a:buChar char="•"/>
              <a:defRPr sz="1100" kern="1200">
                <a:solidFill>
                  <a:schemeClr val="tx1"/>
                </a:solidFill>
                <a:latin typeface="+mn-lt"/>
                <a:ea typeface="+mn-ea"/>
                <a:cs typeface="+mn-cs"/>
              </a:defRPr>
            </a:lvl9pPr>
          </a:lstStyle>
          <a:p>
            <a:r>
              <a:rPr lang="mi-NZ" sz="1600" dirty="0"/>
              <a:t>YouTube Channel</a:t>
            </a:r>
            <a:endParaRPr lang="en-NZ" sz="1600" dirty="0"/>
          </a:p>
        </p:txBody>
      </p:sp>
      <p:sp>
        <p:nvSpPr>
          <p:cNvPr id="4" name="Text Placeholder 2">
            <a:extLst>
              <a:ext uri="{FF2B5EF4-FFF2-40B4-BE49-F238E27FC236}">
                <a16:creationId xmlns:a16="http://schemas.microsoft.com/office/drawing/2014/main" id="{14780362-FDBB-DD5D-021C-A5407923F306}"/>
              </a:ext>
            </a:extLst>
          </p:cNvPr>
          <p:cNvSpPr txBox="1">
            <a:spLocks/>
          </p:cNvSpPr>
          <p:nvPr/>
        </p:nvSpPr>
        <p:spPr>
          <a:xfrm>
            <a:off x="683855" y="1475331"/>
            <a:ext cx="2240569" cy="392715"/>
          </a:xfrm>
          <a:prstGeom prst="rect">
            <a:avLst/>
          </a:prstGeom>
        </p:spPr>
        <p:txBody>
          <a:bodyPr vert="horz" lIns="50610" tIns="0" rIns="50610" bIns="25305"/>
          <a:lstStyle>
            <a:lvl1pPr marL="0" indent="0" algn="l" defTabSz="253047" rtl="0" eaLnBrk="1" latinLnBrk="0" hangingPunct="1">
              <a:spcBef>
                <a:spcPct val="20000"/>
              </a:spcBef>
              <a:buFont typeface="Arial"/>
              <a:buNone/>
              <a:defRPr sz="3200" b="1" i="0" kern="1200" baseline="0">
                <a:solidFill>
                  <a:srgbClr val="1779C4"/>
                </a:solidFill>
                <a:latin typeface="Marine-UPBlack" panose="02000503040000020004" pitchFamily="2" charset="77"/>
                <a:ea typeface="+mn-ea"/>
                <a:cs typeface="Marine-UPBlack" panose="02000503040000020004" pitchFamily="2" charset="77"/>
              </a:defRPr>
            </a:lvl1pPr>
            <a:lvl2pPr marL="411200" indent="-158154" algn="l" defTabSz="253047" rtl="0" eaLnBrk="1" latinLnBrk="0" hangingPunct="1">
              <a:spcBef>
                <a:spcPct val="20000"/>
              </a:spcBef>
              <a:buFont typeface="Arial"/>
              <a:buChar char="–"/>
              <a:defRPr sz="1500" kern="1200">
                <a:solidFill>
                  <a:schemeClr val="tx1"/>
                </a:solidFill>
                <a:latin typeface="+mn-lt"/>
                <a:ea typeface="+mn-ea"/>
                <a:cs typeface="+mn-cs"/>
              </a:defRPr>
            </a:lvl2pPr>
            <a:lvl3pPr marL="632617" indent="-126523" algn="l" defTabSz="253047" rtl="0" eaLnBrk="1" latinLnBrk="0" hangingPunct="1">
              <a:spcBef>
                <a:spcPct val="20000"/>
              </a:spcBef>
              <a:buFont typeface="Arial"/>
              <a:buChar char="•"/>
              <a:defRPr sz="1300" kern="1200">
                <a:solidFill>
                  <a:schemeClr val="tx1"/>
                </a:solidFill>
                <a:latin typeface="+mn-lt"/>
                <a:ea typeface="+mn-ea"/>
                <a:cs typeface="+mn-cs"/>
              </a:defRPr>
            </a:lvl3pPr>
            <a:lvl4pPr marL="885664" indent="-126523" algn="l" defTabSz="253047" rtl="0" eaLnBrk="1" latinLnBrk="0" hangingPunct="1">
              <a:spcBef>
                <a:spcPct val="20000"/>
              </a:spcBef>
              <a:buFont typeface="Arial"/>
              <a:buChar char="–"/>
              <a:defRPr sz="1100" kern="1200">
                <a:solidFill>
                  <a:schemeClr val="tx1"/>
                </a:solidFill>
                <a:latin typeface="+mn-lt"/>
                <a:ea typeface="+mn-ea"/>
                <a:cs typeface="+mn-cs"/>
              </a:defRPr>
            </a:lvl4pPr>
            <a:lvl5pPr marL="1138711" indent="-126523" algn="l" defTabSz="253047" rtl="0" eaLnBrk="1" latinLnBrk="0" hangingPunct="1">
              <a:spcBef>
                <a:spcPct val="20000"/>
              </a:spcBef>
              <a:buFont typeface="Arial"/>
              <a:buChar char="»"/>
              <a:defRPr sz="1100" kern="1200">
                <a:solidFill>
                  <a:schemeClr val="tx1"/>
                </a:solidFill>
                <a:latin typeface="+mn-lt"/>
                <a:ea typeface="+mn-ea"/>
                <a:cs typeface="+mn-cs"/>
              </a:defRPr>
            </a:lvl5pPr>
            <a:lvl6pPr marL="1391758" indent="-126523" algn="l" defTabSz="253047" rtl="0" eaLnBrk="1" latinLnBrk="0" hangingPunct="1">
              <a:spcBef>
                <a:spcPct val="20000"/>
              </a:spcBef>
              <a:buFont typeface="Arial"/>
              <a:buChar char="•"/>
              <a:defRPr sz="1100" kern="1200">
                <a:solidFill>
                  <a:schemeClr val="tx1"/>
                </a:solidFill>
                <a:latin typeface="+mn-lt"/>
                <a:ea typeface="+mn-ea"/>
                <a:cs typeface="+mn-cs"/>
              </a:defRPr>
            </a:lvl6pPr>
            <a:lvl7pPr marL="1644805" indent="-126523" algn="l" defTabSz="253047" rtl="0" eaLnBrk="1" latinLnBrk="0" hangingPunct="1">
              <a:spcBef>
                <a:spcPct val="20000"/>
              </a:spcBef>
              <a:buFont typeface="Arial"/>
              <a:buChar char="•"/>
              <a:defRPr sz="1100" kern="1200">
                <a:solidFill>
                  <a:schemeClr val="tx1"/>
                </a:solidFill>
                <a:latin typeface="+mn-lt"/>
                <a:ea typeface="+mn-ea"/>
                <a:cs typeface="+mn-cs"/>
              </a:defRPr>
            </a:lvl7pPr>
            <a:lvl8pPr marL="1897852" indent="-126523" algn="l" defTabSz="253047" rtl="0" eaLnBrk="1" latinLnBrk="0" hangingPunct="1">
              <a:spcBef>
                <a:spcPct val="20000"/>
              </a:spcBef>
              <a:buFont typeface="Arial"/>
              <a:buChar char="•"/>
              <a:defRPr sz="1100" kern="1200">
                <a:solidFill>
                  <a:schemeClr val="tx1"/>
                </a:solidFill>
                <a:latin typeface="+mn-lt"/>
                <a:ea typeface="+mn-ea"/>
                <a:cs typeface="+mn-cs"/>
              </a:defRPr>
            </a:lvl8pPr>
            <a:lvl9pPr marL="2150899" indent="-126523" algn="l" defTabSz="253047" rtl="0" eaLnBrk="1" latinLnBrk="0" hangingPunct="1">
              <a:spcBef>
                <a:spcPct val="20000"/>
              </a:spcBef>
              <a:buFont typeface="Arial"/>
              <a:buChar char="•"/>
              <a:defRPr sz="1100" kern="1200">
                <a:solidFill>
                  <a:schemeClr val="tx1"/>
                </a:solidFill>
                <a:latin typeface="+mn-lt"/>
                <a:ea typeface="+mn-ea"/>
                <a:cs typeface="+mn-cs"/>
              </a:defRPr>
            </a:lvl9pPr>
          </a:lstStyle>
          <a:p>
            <a:r>
              <a:rPr lang="mi-NZ" sz="1600" dirty="0"/>
              <a:t>Travel Trade Website</a:t>
            </a:r>
            <a:endParaRPr lang="en-NZ" sz="1600" dirty="0"/>
          </a:p>
        </p:txBody>
      </p:sp>
      <p:sp>
        <p:nvSpPr>
          <p:cNvPr id="6" name="Text Placeholder 2">
            <a:extLst>
              <a:ext uri="{FF2B5EF4-FFF2-40B4-BE49-F238E27FC236}">
                <a16:creationId xmlns:a16="http://schemas.microsoft.com/office/drawing/2014/main" id="{B6FE5E44-9854-D552-9049-040F25914E94}"/>
              </a:ext>
            </a:extLst>
          </p:cNvPr>
          <p:cNvSpPr txBox="1">
            <a:spLocks/>
          </p:cNvSpPr>
          <p:nvPr/>
        </p:nvSpPr>
        <p:spPr>
          <a:xfrm>
            <a:off x="6367943" y="1475330"/>
            <a:ext cx="2240569" cy="392715"/>
          </a:xfrm>
          <a:prstGeom prst="rect">
            <a:avLst/>
          </a:prstGeom>
        </p:spPr>
        <p:txBody>
          <a:bodyPr vert="horz" lIns="50610" tIns="0" rIns="50610" bIns="25305"/>
          <a:lstStyle>
            <a:lvl1pPr marL="0" indent="0" algn="l" defTabSz="253047" rtl="0" eaLnBrk="1" latinLnBrk="0" hangingPunct="1">
              <a:spcBef>
                <a:spcPct val="20000"/>
              </a:spcBef>
              <a:buFont typeface="Arial"/>
              <a:buNone/>
              <a:defRPr sz="3200" b="1" i="0" kern="1200" baseline="0">
                <a:solidFill>
                  <a:srgbClr val="1779C4"/>
                </a:solidFill>
                <a:latin typeface="Marine-UPBlack" panose="02000503040000020004" pitchFamily="2" charset="77"/>
                <a:ea typeface="+mn-ea"/>
                <a:cs typeface="Marine-UPBlack" panose="02000503040000020004" pitchFamily="2" charset="77"/>
              </a:defRPr>
            </a:lvl1pPr>
            <a:lvl2pPr marL="411200" indent="-158154" algn="l" defTabSz="253047" rtl="0" eaLnBrk="1" latinLnBrk="0" hangingPunct="1">
              <a:spcBef>
                <a:spcPct val="20000"/>
              </a:spcBef>
              <a:buFont typeface="Arial"/>
              <a:buChar char="–"/>
              <a:defRPr sz="1500" kern="1200">
                <a:solidFill>
                  <a:schemeClr val="tx1"/>
                </a:solidFill>
                <a:latin typeface="+mn-lt"/>
                <a:ea typeface="+mn-ea"/>
                <a:cs typeface="+mn-cs"/>
              </a:defRPr>
            </a:lvl2pPr>
            <a:lvl3pPr marL="632617" indent="-126523" algn="l" defTabSz="253047" rtl="0" eaLnBrk="1" latinLnBrk="0" hangingPunct="1">
              <a:spcBef>
                <a:spcPct val="20000"/>
              </a:spcBef>
              <a:buFont typeface="Arial"/>
              <a:buChar char="•"/>
              <a:defRPr sz="1300" kern="1200">
                <a:solidFill>
                  <a:schemeClr val="tx1"/>
                </a:solidFill>
                <a:latin typeface="+mn-lt"/>
                <a:ea typeface="+mn-ea"/>
                <a:cs typeface="+mn-cs"/>
              </a:defRPr>
            </a:lvl3pPr>
            <a:lvl4pPr marL="885664" indent="-126523" algn="l" defTabSz="253047" rtl="0" eaLnBrk="1" latinLnBrk="0" hangingPunct="1">
              <a:spcBef>
                <a:spcPct val="20000"/>
              </a:spcBef>
              <a:buFont typeface="Arial"/>
              <a:buChar char="–"/>
              <a:defRPr sz="1100" kern="1200">
                <a:solidFill>
                  <a:schemeClr val="tx1"/>
                </a:solidFill>
                <a:latin typeface="+mn-lt"/>
                <a:ea typeface="+mn-ea"/>
                <a:cs typeface="+mn-cs"/>
              </a:defRPr>
            </a:lvl4pPr>
            <a:lvl5pPr marL="1138711" indent="-126523" algn="l" defTabSz="253047" rtl="0" eaLnBrk="1" latinLnBrk="0" hangingPunct="1">
              <a:spcBef>
                <a:spcPct val="20000"/>
              </a:spcBef>
              <a:buFont typeface="Arial"/>
              <a:buChar char="»"/>
              <a:defRPr sz="1100" kern="1200">
                <a:solidFill>
                  <a:schemeClr val="tx1"/>
                </a:solidFill>
                <a:latin typeface="+mn-lt"/>
                <a:ea typeface="+mn-ea"/>
                <a:cs typeface="+mn-cs"/>
              </a:defRPr>
            </a:lvl5pPr>
            <a:lvl6pPr marL="1391758" indent="-126523" algn="l" defTabSz="253047" rtl="0" eaLnBrk="1" latinLnBrk="0" hangingPunct="1">
              <a:spcBef>
                <a:spcPct val="20000"/>
              </a:spcBef>
              <a:buFont typeface="Arial"/>
              <a:buChar char="•"/>
              <a:defRPr sz="1100" kern="1200">
                <a:solidFill>
                  <a:schemeClr val="tx1"/>
                </a:solidFill>
                <a:latin typeface="+mn-lt"/>
                <a:ea typeface="+mn-ea"/>
                <a:cs typeface="+mn-cs"/>
              </a:defRPr>
            </a:lvl6pPr>
            <a:lvl7pPr marL="1644805" indent="-126523" algn="l" defTabSz="253047" rtl="0" eaLnBrk="1" latinLnBrk="0" hangingPunct="1">
              <a:spcBef>
                <a:spcPct val="20000"/>
              </a:spcBef>
              <a:buFont typeface="Arial"/>
              <a:buChar char="•"/>
              <a:defRPr sz="1100" kern="1200">
                <a:solidFill>
                  <a:schemeClr val="tx1"/>
                </a:solidFill>
                <a:latin typeface="+mn-lt"/>
                <a:ea typeface="+mn-ea"/>
                <a:cs typeface="+mn-cs"/>
              </a:defRPr>
            </a:lvl7pPr>
            <a:lvl8pPr marL="1897852" indent="-126523" algn="l" defTabSz="253047" rtl="0" eaLnBrk="1" latinLnBrk="0" hangingPunct="1">
              <a:spcBef>
                <a:spcPct val="20000"/>
              </a:spcBef>
              <a:buFont typeface="Arial"/>
              <a:buChar char="•"/>
              <a:defRPr sz="1100" kern="1200">
                <a:solidFill>
                  <a:schemeClr val="tx1"/>
                </a:solidFill>
                <a:latin typeface="+mn-lt"/>
                <a:ea typeface="+mn-ea"/>
                <a:cs typeface="+mn-cs"/>
              </a:defRPr>
            </a:lvl8pPr>
            <a:lvl9pPr marL="2150899" indent="-126523" algn="l" defTabSz="253047" rtl="0" eaLnBrk="1" latinLnBrk="0" hangingPunct="1">
              <a:spcBef>
                <a:spcPct val="20000"/>
              </a:spcBef>
              <a:buFont typeface="Arial"/>
              <a:buChar char="•"/>
              <a:defRPr sz="1100" kern="1200">
                <a:solidFill>
                  <a:schemeClr val="tx1"/>
                </a:solidFill>
                <a:latin typeface="+mn-lt"/>
                <a:ea typeface="+mn-ea"/>
                <a:cs typeface="+mn-cs"/>
              </a:defRPr>
            </a:lvl9pPr>
          </a:lstStyle>
          <a:p>
            <a:r>
              <a:rPr lang="mi-NZ" sz="1600" dirty="0"/>
              <a:t>Trade Newsletter</a:t>
            </a:r>
            <a:endParaRPr lang="en-NZ" sz="1600" dirty="0"/>
          </a:p>
        </p:txBody>
      </p:sp>
    </p:spTree>
    <p:extLst>
      <p:ext uri="{BB962C8B-B14F-4D97-AF65-F5344CB8AC3E}">
        <p14:creationId xmlns:p14="http://schemas.microsoft.com/office/powerpoint/2010/main" val="4247385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C3BD1D05-5692-1481-DA60-1846C704F395}"/>
              </a:ext>
            </a:extLst>
          </p:cNvPr>
          <p:cNvSpPr>
            <a:spLocks noGrp="1"/>
          </p:cNvSpPr>
          <p:nvPr>
            <p:ph type="body" sz="quarter" idx="18"/>
          </p:nvPr>
        </p:nvSpPr>
        <p:spPr/>
        <p:txBody>
          <a:bodyPr>
            <a:normAutofit fontScale="92500" lnSpcReduction="10000"/>
          </a:bodyPr>
          <a:lstStyle/>
          <a:p>
            <a:r>
              <a:rPr lang="mi-NZ" dirty="0"/>
              <a:t>Meet the Travel Trade Team</a:t>
            </a:r>
            <a:endParaRPr lang="en-NZ" dirty="0"/>
          </a:p>
        </p:txBody>
      </p:sp>
      <p:sp>
        <p:nvSpPr>
          <p:cNvPr id="2" name="Oval 1">
            <a:extLst>
              <a:ext uri="{FF2B5EF4-FFF2-40B4-BE49-F238E27FC236}">
                <a16:creationId xmlns:a16="http://schemas.microsoft.com/office/drawing/2014/main" id="{A5373867-E2D2-7223-C5EA-F414C3B62590}"/>
              </a:ext>
            </a:extLst>
          </p:cNvPr>
          <p:cNvSpPr/>
          <p:nvPr/>
        </p:nvSpPr>
        <p:spPr>
          <a:xfrm>
            <a:off x="604711" y="1538184"/>
            <a:ext cx="2990375" cy="3042836"/>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sz="1000" dirty="0">
              <a:solidFill>
                <a:schemeClr val="bg1"/>
              </a:solidFill>
            </a:endParaRPr>
          </a:p>
        </p:txBody>
      </p:sp>
      <p:sp>
        <p:nvSpPr>
          <p:cNvPr id="4" name="Oval 3">
            <a:extLst>
              <a:ext uri="{FF2B5EF4-FFF2-40B4-BE49-F238E27FC236}">
                <a16:creationId xmlns:a16="http://schemas.microsoft.com/office/drawing/2014/main" id="{0302C287-64DA-BAB8-9AB4-D360715AE710}"/>
              </a:ext>
            </a:extLst>
          </p:cNvPr>
          <p:cNvSpPr/>
          <p:nvPr/>
        </p:nvSpPr>
        <p:spPr>
          <a:xfrm>
            <a:off x="8229055" y="1538184"/>
            <a:ext cx="2991600" cy="304283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solidFill>
            </a:endParaRPr>
          </a:p>
        </p:txBody>
      </p:sp>
      <p:sp>
        <p:nvSpPr>
          <p:cNvPr id="6" name="Text Placeholder 2">
            <a:extLst>
              <a:ext uri="{FF2B5EF4-FFF2-40B4-BE49-F238E27FC236}">
                <a16:creationId xmlns:a16="http://schemas.microsoft.com/office/drawing/2014/main" id="{C402FF17-6473-04E2-32CB-5346581BE48F}"/>
              </a:ext>
            </a:extLst>
          </p:cNvPr>
          <p:cNvSpPr txBox="1">
            <a:spLocks/>
          </p:cNvSpPr>
          <p:nvPr/>
        </p:nvSpPr>
        <p:spPr>
          <a:xfrm>
            <a:off x="979613" y="4819816"/>
            <a:ext cx="2240569" cy="392715"/>
          </a:xfrm>
          <a:prstGeom prst="rect">
            <a:avLst/>
          </a:prstGeom>
        </p:spPr>
        <p:txBody>
          <a:bodyPr vert="horz" lIns="50610" tIns="0" rIns="50610" bIns="25305"/>
          <a:lstStyle>
            <a:lvl1pPr marL="0" indent="0" algn="l" defTabSz="253047" rtl="0" eaLnBrk="1" latinLnBrk="0" hangingPunct="1">
              <a:spcBef>
                <a:spcPct val="20000"/>
              </a:spcBef>
              <a:buFont typeface="Arial"/>
              <a:buNone/>
              <a:defRPr sz="3200" b="1" i="0" kern="1200" baseline="0">
                <a:solidFill>
                  <a:srgbClr val="1779C4"/>
                </a:solidFill>
                <a:latin typeface="Marine-UPBlack" panose="02000503040000020004" pitchFamily="2" charset="77"/>
                <a:ea typeface="+mn-ea"/>
                <a:cs typeface="Marine-UPBlack" panose="02000503040000020004" pitchFamily="2" charset="77"/>
              </a:defRPr>
            </a:lvl1pPr>
            <a:lvl2pPr marL="411200" indent="-158154" algn="l" defTabSz="253047" rtl="0" eaLnBrk="1" latinLnBrk="0" hangingPunct="1">
              <a:spcBef>
                <a:spcPct val="20000"/>
              </a:spcBef>
              <a:buFont typeface="Arial"/>
              <a:buChar char="–"/>
              <a:defRPr sz="1500" kern="1200">
                <a:solidFill>
                  <a:schemeClr val="tx1"/>
                </a:solidFill>
                <a:latin typeface="+mn-lt"/>
                <a:ea typeface="+mn-ea"/>
                <a:cs typeface="+mn-cs"/>
              </a:defRPr>
            </a:lvl2pPr>
            <a:lvl3pPr marL="632617" indent="-126523" algn="l" defTabSz="253047" rtl="0" eaLnBrk="1" latinLnBrk="0" hangingPunct="1">
              <a:spcBef>
                <a:spcPct val="20000"/>
              </a:spcBef>
              <a:buFont typeface="Arial"/>
              <a:buChar char="•"/>
              <a:defRPr sz="1300" kern="1200">
                <a:solidFill>
                  <a:schemeClr val="tx1"/>
                </a:solidFill>
                <a:latin typeface="+mn-lt"/>
                <a:ea typeface="+mn-ea"/>
                <a:cs typeface="+mn-cs"/>
              </a:defRPr>
            </a:lvl3pPr>
            <a:lvl4pPr marL="885664" indent="-126523" algn="l" defTabSz="253047" rtl="0" eaLnBrk="1" latinLnBrk="0" hangingPunct="1">
              <a:spcBef>
                <a:spcPct val="20000"/>
              </a:spcBef>
              <a:buFont typeface="Arial"/>
              <a:buChar char="–"/>
              <a:defRPr sz="1100" kern="1200">
                <a:solidFill>
                  <a:schemeClr val="tx1"/>
                </a:solidFill>
                <a:latin typeface="+mn-lt"/>
                <a:ea typeface="+mn-ea"/>
                <a:cs typeface="+mn-cs"/>
              </a:defRPr>
            </a:lvl4pPr>
            <a:lvl5pPr marL="1138711" indent="-126523" algn="l" defTabSz="253047" rtl="0" eaLnBrk="1" latinLnBrk="0" hangingPunct="1">
              <a:spcBef>
                <a:spcPct val="20000"/>
              </a:spcBef>
              <a:buFont typeface="Arial"/>
              <a:buChar char="»"/>
              <a:defRPr sz="1100" kern="1200">
                <a:solidFill>
                  <a:schemeClr val="tx1"/>
                </a:solidFill>
                <a:latin typeface="+mn-lt"/>
                <a:ea typeface="+mn-ea"/>
                <a:cs typeface="+mn-cs"/>
              </a:defRPr>
            </a:lvl5pPr>
            <a:lvl6pPr marL="1391758" indent="-126523" algn="l" defTabSz="253047" rtl="0" eaLnBrk="1" latinLnBrk="0" hangingPunct="1">
              <a:spcBef>
                <a:spcPct val="20000"/>
              </a:spcBef>
              <a:buFont typeface="Arial"/>
              <a:buChar char="•"/>
              <a:defRPr sz="1100" kern="1200">
                <a:solidFill>
                  <a:schemeClr val="tx1"/>
                </a:solidFill>
                <a:latin typeface="+mn-lt"/>
                <a:ea typeface="+mn-ea"/>
                <a:cs typeface="+mn-cs"/>
              </a:defRPr>
            </a:lvl6pPr>
            <a:lvl7pPr marL="1644805" indent="-126523" algn="l" defTabSz="253047" rtl="0" eaLnBrk="1" latinLnBrk="0" hangingPunct="1">
              <a:spcBef>
                <a:spcPct val="20000"/>
              </a:spcBef>
              <a:buFont typeface="Arial"/>
              <a:buChar char="•"/>
              <a:defRPr sz="1100" kern="1200">
                <a:solidFill>
                  <a:schemeClr val="tx1"/>
                </a:solidFill>
                <a:latin typeface="+mn-lt"/>
                <a:ea typeface="+mn-ea"/>
                <a:cs typeface="+mn-cs"/>
              </a:defRPr>
            </a:lvl7pPr>
            <a:lvl8pPr marL="1897852" indent="-126523" algn="l" defTabSz="253047" rtl="0" eaLnBrk="1" latinLnBrk="0" hangingPunct="1">
              <a:spcBef>
                <a:spcPct val="20000"/>
              </a:spcBef>
              <a:buFont typeface="Arial"/>
              <a:buChar char="•"/>
              <a:defRPr sz="1100" kern="1200">
                <a:solidFill>
                  <a:schemeClr val="tx1"/>
                </a:solidFill>
                <a:latin typeface="+mn-lt"/>
                <a:ea typeface="+mn-ea"/>
                <a:cs typeface="+mn-cs"/>
              </a:defRPr>
            </a:lvl8pPr>
            <a:lvl9pPr marL="2150899" indent="-126523" algn="l" defTabSz="253047" rtl="0" eaLnBrk="1" latinLnBrk="0" hangingPunct="1">
              <a:spcBef>
                <a:spcPct val="20000"/>
              </a:spcBef>
              <a:buFont typeface="Arial"/>
              <a:buChar char="•"/>
              <a:defRPr sz="1100" kern="1200">
                <a:solidFill>
                  <a:schemeClr val="tx1"/>
                </a:solidFill>
                <a:latin typeface="+mn-lt"/>
                <a:ea typeface="+mn-ea"/>
                <a:cs typeface="+mn-cs"/>
              </a:defRPr>
            </a:lvl9pPr>
          </a:lstStyle>
          <a:p>
            <a:pPr algn="ctr"/>
            <a:r>
              <a:rPr lang="mi-NZ" sz="2000" dirty="0"/>
              <a:t>Linda McIntosh</a:t>
            </a:r>
            <a:endParaRPr lang="en-NZ" sz="2000" dirty="0"/>
          </a:p>
          <a:p>
            <a:pPr algn="ctr"/>
            <a:r>
              <a:rPr lang="en-NZ" sz="1600" b="0" dirty="0">
                <a:solidFill>
                  <a:srgbClr val="0070C0"/>
                </a:solidFill>
                <a:latin typeface="Marine" panose="02000503040000020004" pitchFamily="50" charset="0"/>
              </a:rPr>
              <a:t>Trade Marketing Manager</a:t>
            </a:r>
            <a:endParaRPr lang="en-NZ" sz="1200" b="0" dirty="0">
              <a:solidFill>
                <a:srgbClr val="0070C0"/>
              </a:solidFill>
              <a:latin typeface="Marine" panose="02000503040000020004" pitchFamily="50" charset="0"/>
            </a:endParaRPr>
          </a:p>
        </p:txBody>
      </p:sp>
      <p:sp>
        <p:nvSpPr>
          <p:cNvPr id="16" name="TextBox 15">
            <a:extLst>
              <a:ext uri="{FF2B5EF4-FFF2-40B4-BE49-F238E27FC236}">
                <a16:creationId xmlns:a16="http://schemas.microsoft.com/office/drawing/2014/main" id="{FB551041-7BD9-1633-B5BE-3279FC43511B}"/>
              </a:ext>
            </a:extLst>
          </p:cNvPr>
          <p:cNvSpPr txBox="1"/>
          <p:nvPr/>
        </p:nvSpPr>
        <p:spPr>
          <a:xfrm>
            <a:off x="2898940" y="4785340"/>
            <a:ext cx="6097772" cy="400110"/>
          </a:xfrm>
          <a:prstGeom prst="rect">
            <a:avLst/>
          </a:prstGeom>
          <a:noFill/>
        </p:spPr>
        <p:txBody>
          <a:bodyPr wrap="square">
            <a:spAutoFit/>
          </a:bodyPr>
          <a:lstStyle/>
          <a:p>
            <a:pPr algn="ctr"/>
            <a:r>
              <a:rPr lang="en-US" altLang="zh-CN" sz="2000" b="1" dirty="0">
                <a:solidFill>
                  <a:srgbClr val="1779C4"/>
                </a:solidFill>
                <a:latin typeface="Marine-UPBlack" panose="02000503040000020004" pitchFamily="2" charset="77"/>
              </a:rPr>
              <a:t>Yangzi Zhang</a:t>
            </a:r>
            <a:endParaRPr lang="en-NZ" sz="2000" b="1" dirty="0">
              <a:solidFill>
                <a:srgbClr val="1779C4"/>
              </a:solidFill>
              <a:latin typeface="Marine-UPBlack" panose="02000503040000020004" pitchFamily="2" charset="77"/>
            </a:endParaRPr>
          </a:p>
        </p:txBody>
      </p:sp>
      <p:sp>
        <p:nvSpPr>
          <p:cNvPr id="18" name="TextBox 17">
            <a:extLst>
              <a:ext uri="{FF2B5EF4-FFF2-40B4-BE49-F238E27FC236}">
                <a16:creationId xmlns:a16="http://schemas.microsoft.com/office/drawing/2014/main" id="{36171504-70BB-5A44-E091-D3A5D4617655}"/>
              </a:ext>
            </a:extLst>
          </p:cNvPr>
          <p:cNvSpPr txBox="1"/>
          <p:nvPr/>
        </p:nvSpPr>
        <p:spPr>
          <a:xfrm>
            <a:off x="4179830" y="5110592"/>
            <a:ext cx="3535991" cy="338554"/>
          </a:xfrm>
          <a:prstGeom prst="rect">
            <a:avLst/>
          </a:prstGeom>
          <a:noFill/>
        </p:spPr>
        <p:txBody>
          <a:bodyPr wrap="square">
            <a:spAutoFit/>
          </a:bodyPr>
          <a:lstStyle/>
          <a:p>
            <a:pPr algn="ctr"/>
            <a:r>
              <a:rPr lang="en-US" altLang="zh-CN" sz="1600" dirty="0">
                <a:solidFill>
                  <a:srgbClr val="0070C0"/>
                </a:solidFill>
                <a:latin typeface="Marine" panose="02000503040000020004" pitchFamily="50" charset="0"/>
              </a:rPr>
              <a:t>Account Manager - </a:t>
            </a:r>
            <a:r>
              <a:rPr lang="en-NZ" sz="1600" dirty="0">
                <a:solidFill>
                  <a:srgbClr val="0070C0"/>
                </a:solidFill>
                <a:latin typeface="Marine" panose="02000503040000020004" pitchFamily="50" charset="0"/>
              </a:rPr>
              <a:t>Asia</a:t>
            </a:r>
            <a:endParaRPr lang="en-NZ" sz="1050" dirty="0">
              <a:solidFill>
                <a:srgbClr val="0070C0"/>
              </a:solidFill>
              <a:latin typeface="Marine" panose="02000503040000020004" pitchFamily="50" charset="0"/>
            </a:endParaRPr>
          </a:p>
        </p:txBody>
      </p:sp>
      <p:sp>
        <p:nvSpPr>
          <p:cNvPr id="19" name="TextBox 18">
            <a:extLst>
              <a:ext uri="{FF2B5EF4-FFF2-40B4-BE49-F238E27FC236}">
                <a16:creationId xmlns:a16="http://schemas.microsoft.com/office/drawing/2014/main" id="{CB3B2FB5-4530-C53C-F917-23C323F38DD0}"/>
              </a:ext>
            </a:extLst>
          </p:cNvPr>
          <p:cNvSpPr txBox="1"/>
          <p:nvPr/>
        </p:nvSpPr>
        <p:spPr>
          <a:xfrm>
            <a:off x="8352483" y="4770080"/>
            <a:ext cx="2977301" cy="400110"/>
          </a:xfrm>
          <a:prstGeom prst="rect">
            <a:avLst/>
          </a:prstGeom>
          <a:noFill/>
        </p:spPr>
        <p:txBody>
          <a:bodyPr wrap="square">
            <a:spAutoFit/>
          </a:bodyPr>
          <a:lstStyle/>
          <a:p>
            <a:pPr algn="ctr"/>
            <a:r>
              <a:rPr lang="en-NZ" sz="2000" b="1" dirty="0">
                <a:solidFill>
                  <a:srgbClr val="1779C4"/>
                </a:solidFill>
                <a:latin typeface="Marine-UPBlack" panose="02000503040000020004" pitchFamily="2" charset="77"/>
              </a:rPr>
              <a:t>Rose Wood</a:t>
            </a:r>
          </a:p>
        </p:txBody>
      </p:sp>
      <p:sp>
        <p:nvSpPr>
          <p:cNvPr id="20" name="TextBox 19">
            <a:extLst>
              <a:ext uri="{FF2B5EF4-FFF2-40B4-BE49-F238E27FC236}">
                <a16:creationId xmlns:a16="http://schemas.microsoft.com/office/drawing/2014/main" id="{21467C54-579F-88D0-92DE-6386F6560616}"/>
              </a:ext>
            </a:extLst>
          </p:cNvPr>
          <p:cNvSpPr txBox="1"/>
          <p:nvPr/>
        </p:nvSpPr>
        <p:spPr>
          <a:xfrm>
            <a:off x="8229055" y="5107539"/>
            <a:ext cx="3257993" cy="338554"/>
          </a:xfrm>
          <a:prstGeom prst="rect">
            <a:avLst/>
          </a:prstGeom>
          <a:noFill/>
        </p:spPr>
        <p:txBody>
          <a:bodyPr wrap="square">
            <a:spAutoFit/>
          </a:bodyPr>
          <a:lstStyle/>
          <a:p>
            <a:pPr algn="ctr"/>
            <a:r>
              <a:rPr lang="en-NZ" sz="1600" b="0" dirty="0">
                <a:solidFill>
                  <a:srgbClr val="0070C0"/>
                </a:solidFill>
                <a:latin typeface="Marine" panose="02000503040000020004" pitchFamily="50" charset="0"/>
              </a:rPr>
              <a:t>Business Development Executive</a:t>
            </a:r>
            <a:endParaRPr lang="en-NZ" sz="1200" b="0" dirty="0">
              <a:solidFill>
                <a:srgbClr val="0070C0"/>
              </a:solidFill>
              <a:latin typeface="Marine" panose="02000503040000020004" pitchFamily="50" charset="0"/>
            </a:endParaRPr>
          </a:p>
        </p:txBody>
      </p:sp>
      <p:pic>
        <p:nvPicPr>
          <p:cNvPr id="8" name="Picture 7">
            <a:extLst>
              <a:ext uri="{FF2B5EF4-FFF2-40B4-BE49-F238E27FC236}">
                <a16:creationId xmlns:a16="http://schemas.microsoft.com/office/drawing/2014/main" id="{05C8BB0E-D62F-0D6E-4EB8-616D4C67A5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16270" y="1537511"/>
            <a:ext cx="2991600" cy="3044182"/>
          </a:xfrm>
          <a:prstGeom prst="rect">
            <a:avLst/>
          </a:prstGeom>
        </p:spPr>
      </p:pic>
    </p:spTree>
    <p:extLst>
      <p:ext uri="{BB962C8B-B14F-4D97-AF65-F5344CB8AC3E}">
        <p14:creationId xmlns:p14="http://schemas.microsoft.com/office/powerpoint/2010/main" val="1412251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24" descr="A sunset over a lake&#10;&#10;Description automatically generated">
            <a:extLst>
              <a:ext uri="{FF2B5EF4-FFF2-40B4-BE49-F238E27FC236}">
                <a16:creationId xmlns:a16="http://schemas.microsoft.com/office/drawing/2014/main" id="{0605315B-E35E-7F34-22FC-0B060B7D9B1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4136065" cy="6883982"/>
          </a:xfrm>
          <a:prstGeom prst="rect">
            <a:avLst/>
          </a:prstGeom>
        </p:spPr>
      </p:pic>
      <p:sp>
        <p:nvSpPr>
          <p:cNvPr id="3" name="Text Placeholder 2">
            <a:extLst>
              <a:ext uri="{FF2B5EF4-FFF2-40B4-BE49-F238E27FC236}">
                <a16:creationId xmlns:a16="http://schemas.microsoft.com/office/drawing/2014/main" id="{312471AA-6A2A-FF0F-54F3-4F85DE1DAB89}"/>
              </a:ext>
            </a:extLst>
          </p:cNvPr>
          <p:cNvSpPr>
            <a:spLocks noGrp="1"/>
          </p:cNvSpPr>
          <p:nvPr>
            <p:ph type="body" sz="quarter" idx="10"/>
          </p:nvPr>
        </p:nvSpPr>
        <p:spPr/>
        <p:txBody>
          <a:bodyPr>
            <a:normAutofit fontScale="92500" lnSpcReduction="10000"/>
          </a:bodyPr>
          <a:lstStyle/>
          <a:p>
            <a:r>
              <a:rPr lang="mi-NZ" dirty="0"/>
              <a:t>Thank You</a:t>
            </a:r>
            <a:endParaRPr lang="en-NZ" dirty="0"/>
          </a:p>
        </p:txBody>
      </p:sp>
      <p:sp>
        <p:nvSpPr>
          <p:cNvPr id="6" name="Text Placeholder 5">
            <a:extLst>
              <a:ext uri="{FF2B5EF4-FFF2-40B4-BE49-F238E27FC236}">
                <a16:creationId xmlns:a16="http://schemas.microsoft.com/office/drawing/2014/main" id="{31937939-835E-AAF2-E95A-B306D50AE865}"/>
              </a:ext>
            </a:extLst>
          </p:cNvPr>
          <p:cNvSpPr>
            <a:spLocks noGrp="1"/>
          </p:cNvSpPr>
          <p:nvPr>
            <p:ph type="body" sz="quarter" idx="24"/>
          </p:nvPr>
        </p:nvSpPr>
        <p:spPr>
          <a:xfrm>
            <a:off x="5519292" y="1647283"/>
            <a:ext cx="5460795" cy="345544"/>
          </a:xfrm>
        </p:spPr>
        <p:txBody>
          <a:bodyPr>
            <a:normAutofit lnSpcReduction="10000"/>
          </a:bodyPr>
          <a:lstStyle/>
          <a:p>
            <a:r>
              <a:rPr lang="mi-NZ" dirty="0"/>
              <a:t>Linda McIntosh</a:t>
            </a:r>
            <a:endParaRPr lang="en-NZ" dirty="0"/>
          </a:p>
        </p:txBody>
      </p:sp>
      <p:sp>
        <p:nvSpPr>
          <p:cNvPr id="7" name="Text Placeholder 6">
            <a:extLst>
              <a:ext uri="{FF2B5EF4-FFF2-40B4-BE49-F238E27FC236}">
                <a16:creationId xmlns:a16="http://schemas.microsoft.com/office/drawing/2014/main" id="{0AA46573-87B3-E1C1-CE41-F0244F09B0C4}"/>
              </a:ext>
            </a:extLst>
          </p:cNvPr>
          <p:cNvSpPr>
            <a:spLocks noGrp="1"/>
          </p:cNvSpPr>
          <p:nvPr>
            <p:ph type="body" sz="quarter" idx="25"/>
          </p:nvPr>
        </p:nvSpPr>
        <p:spPr>
          <a:xfrm>
            <a:off x="5519292" y="2008207"/>
            <a:ext cx="5460795" cy="715797"/>
          </a:xfrm>
        </p:spPr>
        <p:txBody>
          <a:bodyPr/>
          <a:lstStyle/>
          <a:p>
            <a:r>
              <a:rPr lang="mi-NZ" dirty="0"/>
              <a:t>E: </a:t>
            </a:r>
            <a:r>
              <a:rPr lang="mi-NZ" dirty="0">
                <a:hlinkClick r:id="rId4"/>
              </a:rPr>
              <a:t>lindam@queenstownnz.nz</a:t>
            </a:r>
            <a:endParaRPr lang="mi-NZ" dirty="0"/>
          </a:p>
          <a:p>
            <a:r>
              <a:rPr lang="mi-NZ" dirty="0"/>
              <a:t>P: +6427 264 7533</a:t>
            </a:r>
            <a:endParaRPr lang="en-NZ" dirty="0"/>
          </a:p>
        </p:txBody>
      </p:sp>
      <p:sp>
        <p:nvSpPr>
          <p:cNvPr id="8" name="Text Placeholder 7">
            <a:extLst>
              <a:ext uri="{FF2B5EF4-FFF2-40B4-BE49-F238E27FC236}">
                <a16:creationId xmlns:a16="http://schemas.microsoft.com/office/drawing/2014/main" id="{0030E2AB-771A-C31B-22EA-AC14B32A24DB}"/>
              </a:ext>
            </a:extLst>
          </p:cNvPr>
          <p:cNvSpPr>
            <a:spLocks noGrp="1"/>
          </p:cNvSpPr>
          <p:nvPr>
            <p:ph type="body" sz="quarter" idx="26"/>
          </p:nvPr>
        </p:nvSpPr>
        <p:spPr>
          <a:xfrm>
            <a:off x="5519292" y="3040232"/>
            <a:ext cx="5460795" cy="345544"/>
          </a:xfrm>
        </p:spPr>
        <p:txBody>
          <a:bodyPr>
            <a:normAutofit lnSpcReduction="10000"/>
          </a:bodyPr>
          <a:lstStyle/>
          <a:p>
            <a:r>
              <a:rPr lang="mi-NZ" dirty="0"/>
              <a:t>Yangzi Zhang</a:t>
            </a:r>
            <a:endParaRPr lang="en-NZ" dirty="0"/>
          </a:p>
        </p:txBody>
      </p:sp>
      <p:sp>
        <p:nvSpPr>
          <p:cNvPr id="9" name="Text Placeholder 8">
            <a:extLst>
              <a:ext uri="{FF2B5EF4-FFF2-40B4-BE49-F238E27FC236}">
                <a16:creationId xmlns:a16="http://schemas.microsoft.com/office/drawing/2014/main" id="{CDE8B53A-ADF3-955F-79CB-B276B3677C27}"/>
              </a:ext>
            </a:extLst>
          </p:cNvPr>
          <p:cNvSpPr>
            <a:spLocks noGrp="1"/>
          </p:cNvSpPr>
          <p:nvPr>
            <p:ph type="body" sz="quarter" idx="27"/>
          </p:nvPr>
        </p:nvSpPr>
        <p:spPr>
          <a:xfrm>
            <a:off x="5519292" y="3425219"/>
            <a:ext cx="5460795" cy="715797"/>
          </a:xfrm>
        </p:spPr>
        <p:txBody>
          <a:bodyPr/>
          <a:lstStyle/>
          <a:p>
            <a:r>
              <a:rPr lang="mi-NZ" dirty="0"/>
              <a:t>E: </a:t>
            </a:r>
            <a:r>
              <a:rPr lang="mi-NZ" dirty="0">
                <a:hlinkClick r:id="rId5"/>
              </a:rPr>
              <a:t>yangziz@queenstownnz.nz</a:t>
            </a:r>
            <a:r>
              <a:rPr lang="mi-NZ" dirty="0"/>
              <a:t> </a:t>
            </a:r>
          </a:p>
          <a:p>
            <a:r>
              <a:rPr lang="mi-NZ" dirty="0"/>
              <a:t>P:+6422 455 0973</a:t>
            </a:r>
            <a:endParaRPr lang="en-NZ" dirty="0"/>
          </a:p>
        </p:txBody>
      </p:sp>
      <p:sp>
        <p:nvSpPr>
          <p:cNvPr id="14" name="Text Placeholder 7">
            <a:extLst>
              <a:ext uri="{FF2B5EF4-FFF2-40B4-BE49-F238E27FC236}">
                <a16:creationId xmlns:a16="http://schemas.microsoft.com/office/drawing/2014/main" id="{E1B0C536-04A7-1A11-638B-63721801F9C8}"/>
              </a:ext>
            </a:extLst>
          </p:cNvPr>
          <p:cNvSpPr txBox="1">
            <a:spLocks/>
          </p:cNvSpPr>
          <p:nvPr/>
        </p:nvSpPr>
        <p:spPr>
          <a:xfrm>
            <a:off x="5525088" y="4405556"/>
            <a:ext cx="5460795" cy="345544"/>
          </a:xfrm>
          <a:prstGeom prst="rect">
            <a:avLst/>
          </a:prstGeom>
        </p:spPr>
        <p:txBody>
          <a:bodyPr vert="horz" lIns="67480" tIns="33740" rIns="67480" bIns="33740"/>
          <a:lstStyle>
            <a:lvl1pPr marL="0" indent="0" algn="l" defTabSz="253048" rtl="0" eaLnBrk="1" latinLnBrk="0" hangingPunct="1">
              <a:spcBef>
                <a:spcPct val="20000"/>
              </a:spcBef>
              <a:buFont typeface="Arial"/>
              <a:buNone/>
              <a:defRPr sz="1700" b="1" i="0" kern="1200" baseline="0">
                <a:solidFill>
                  <a:srgbClr val="1779C4"/>
                </a:solidFill>
                <a:latin typeface="Marine-UPBlack" panose="02000503040000020004" pitchFamily="2" charset="77"/>
                <a:ea typeface="+mn-ea"/>
                <a:cs typeface="Marine-UPBlack" panose="02000503040000020004" pitchFamily="2"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en-NZ" sz="2267" dirty="0"/>
              <a:t>Rose Wood</a:t>
            </a:r>
          </a:p>
        </p:txBody>
      </p:sp>
      <p:sp>
        <p:nvSpPr>
          <p:cNvPr id="15" name="Text Placeholder 8">
            <a:extLst>
              <a:ext uri="{FF2B5EF4-FFF2-40B4-BE49-F238E27FC236}">
                <a16:creationId xmlns:a16="http://schemas.microsoft.com/office/drawing/2014/main" id="{DC724684-2335-B8B7-7FAD-B402171F1891}"/>
              </a:ext>
            </a:extLst>
          </p:cNvPr>
          <p:cNvSpPr txBox="1">
            <a:spLocks/>
          </p:cNvSpPr>
          <p:nvPr/>
        </p:nvSpPr>
        <p:spPr>
          <a:xfrm>
            <a:off x="5525088" y="4814607"/>
            <a:ext cx="5460795" cy="715797"/>
          </a:xfrm>
          <a:prstGeom prst="rect">
            <a:avLst/>
          </a:prstGeom>
        </p:spPr>
        <p:txBody>
          <a:bodyPr vert="horz" lIns="67480" tIns="33740" rIns="67480" bIns="33740"/>
          <a:lstStyle>
            <a:lvl1pPr marL="0" indent="0" algn="l" defTabSz="253048" rtl="0" eaLnBrk="1" latinLnBrk="0" hangingPunct="1">
              <a:spcBef>
                <a:spcPct val="20000"/>
              </a:spcBef>
              <a:buFont typeface="Arial"/>
              <a:buNone/>
              <a:defRPr sz="1400" b="0" i="0" kern="1200" baseline="0">
                <a:solidFill>
                  <a:schemeClr val="tx1">
                    <a:lumMod val="85000"/>
                    <a:lumOff val="15000"/>
                  </a:schemeClr>
                </a:solidFill>
                <a:latin typeface="Avenir Light" panose="020B0402020203020204" pitchFamily="34" charset="77"/>
                <a:ea typeface="+mn-ea"/>
                <a:cs typeface="Avenir Light" panose="020B0402020203020204" pitchFamily="34" charset="77"/>
              </a:defRPr>
            </a:lvl1pPr>
            <a:lvl2pPr marL="411203" indent="-158155" algn="l" defTabSz="253048" rtl="0" eaLnBrk="1" latinLnBrk="0" hangingPunct="1">
              <a:spcBef>
                <a:spcPct val="20000"/>
              </a:spcBef>
              <a:buFont typeface="Arial"/>
              <a:buChar char="–"/>
              <a:defRPr sz="1500" kern="1200">
                <a:solidFill>
                  <a:schemeClr val="tx1"/>
                </a:solidFill>
                <a:latin typeface="+mn-lt"/>
                <a:ea typeface="+mn-ea"/>
                <a:cs typeface="+mn-cs"/>
              </a:defRPr>
            </a:lvl2pPr>
            <a:lvl3pPr marL="632621" indent="-126524" algn="l" defTabSz="253048" rtl="0" eaLnBrk="1" latinLnBrk="0" hangingPunct="1">
              <a:spcBef>
                <a:spcPct val="20000"/>
              </a:spcBef>
              <a:buFont typeface="Arial"/>
              <a:buChar char="•"/>
              <a:defRPr sz="1300" kern="1200">
                <a:solidFill>
                  <a:schemeClr val="tx1"/>
                </a:solidFill>
                <a:latin typeface="+mn-lt"/>
                <a:ea typeface="+mn-ea"/>
                <a:cs typeface="+mn-cs"/>
              </a:defRPr>
            </a:lvl3pPr>
            <a:lvl4pPr marL="885669" indent="-126524" algn="l" defTabSz="253048" rtl="0" eaLnBrk="1" latinLnBrk="0" hangingPunct="1">
              <a:spcBef>
                <a:spcPct val="20000"/>
              </a:spcBef>
              <a:buFont typeface="Arial"/>
              <a:buChar char="–"/>
              <a:defRPr sz="1100" kern="1200">
                <a:solidFill>
                  <a:schemeClr val="tx1"/>
                </a:solidFill>
                <a:latin typeface="+mn-lt"/>
                <a:ea typeface="+mn-ea"/>
                <a:cs typeface="+mn-cs"/>
              </a:defRPr>
            </a:lvl4pPr>
            <a:lvl5pPr marL="1138718" indent="-126524" algn="l" defTabSz="253048" rtl="0" eaLnBrk="1" latinLnBrk="0" hangingPunct="1">
              <a:spcBef>
                <a:spcPct val="20000"/>
              </a:spcBef>
              <a:buFont typeface="Arial"/>
              <a:buChar char="»"/>
              <a:defRPr sz="1100" kern="1200">
                <a:solidFill>
                  <a:schemeClr val="tx1"/>
                </a:solidFill>
                <a:latin typeface="+mn-lt"/>
                <a:ea typeface="+mn-ea"/>
                <a:cs typeface="+mn-cs"/>
              </a:defRPr>
            </a:lvl5pPr>
            <a:lvl6pPr marL="1391766" indent="-126524" algn="l" defTabSz="253048" rtl="0" eaLnBrk="1" latinLnBrk="0" hangingPunct="1">
              <a:spcBef>
                <a:spcPct val="20000"/>
              </a:spcBef>
              <a:buFont typeface="Arial"/>
              <a:buChar char="•"/>
              <a:defRPr sz="1100" kern="1200">
                <a:solidFill>
                  <a:schemeClr val="tx1"/>
                </a:solidFill>
                <a:latin typeface="+mn-lt"/>
                <a:ea typeface="+mn-ea"/>
                <a:cs typeface="+mn-cs"/>
              </a:defRPr>
            </a:lvl6pPr>
            <a:lvl7pPr marL="1644814" indent="-126524" algn="l" defTabSz="253048" rtl="0" eaLnBrk="1" latinLnBrk="0" hangingPunct="1">
              <a:spcBef>
                <a:spcPct val="20000"/>
              </a:spcBef>
              <a:buFont typeface="Arial"/>
              <a:buChar char="•"/>
              <a:defRPr sz="1100" kern="1200">
                <a:solidFill>
                  <a:schemeClr val="tx1"/>
                </a:solidFill>
                <a:latin typeface="+mn-lt"/>
                <a:ea typeface="+mn-ea"/>
                <a:cs typeface="+mn-cs"/>
              </a:defRPr>
            </a:lvl7pPr>
            <a:lvl8pPr marL="1897863" indent="-126524" algn="l" defTabSz="253048" rtl="0" eaLnBrk="1" latinLnBrk="0" hangingPunct="1">
              <a:spcBef>
                <a:spcPct val="20000"/>
              </a:spcBef>
              <a:buFont typeface="Arial"/>
              <a:buChar char="•"/>
              <a:defRPr sz="1100" kern="1200">
                <a:solidFill>
                  <a:schemeClr val="tx1"/>
                </a:solidFill>
                <a:latin typeface="+mn-lt"/>
                <a:ea typeface="+mn-ea"/>
                <a:cs typeface="+mn-cs"/>
              </a:defRPr>
            </a:lvl8pPr>
            <a:lvl9pPr marL="2150911" indent="-126524" algn="l" defTabSz="253048" rtl="0" eaLnBrk="1" latinLnBrk="0" hangingPunct="1">
              <a:spcBef>
                <a:spcPct val="20000"/>
              </a:spcBef>
              <a:buFont typeface="Arial"/>
              <a:buChar char="•"/>
              <a:defRPr sz="1100" kern="1200">
                <a:solidFill>
                  <a:schemeClr val="tx1"/>
                </a:solidFill>
                <a:latin typeface="+mn-lt"/>
                <a:ea typeface="+mn-ea"/>
                <a:cs typeface="+mn-cs"/>
              </a:defRPr>
            </a:lvl9pPr>
          </a:lstStyle>
          <a:p>
            <a:r>
              <a:rPr lang="mi-NZ" sz="1867" dirty="0"/>
              <a:t>E: </a:t>
            </a:r>
            <a:r>
              <a:rPr lang="mi-NZ" sz="1867" dirty="0">
                <a:hlinkClick r:id="rId6"/>
              </a:rPr>
              <a:t>rosew@queenstownnz.nz</a:t>
            </a:r>
            <a:r>
              <a:rPr lang="mi-NZ" sz="1867" dirty="0"/>
              <a:t>   </a:t>
            </a:r>
          </a:p>
          <a:p>
            <a:r>
              <a:rPr lang="mi-NZ" sz="1867" dirty="0"/>
              <a:t>P:+6427 467 6878</a:t>
            </a:r>
            <a:endParaRPr lang="en-NZ" sz="1867" dirty="0"/>
          </a:p>
        </p:txBody>
      </p:sp>
    </p:spTree>
    <p:extLst>
      <p:ext uri="{BB962C8B-B14F-4D97-AF65-F5344CB8AC3E}">
        <p14:creationId xmlns:p14="http://schemas.microsoft.com/office/powerpoint/2010/main" val="2253940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CFF816-7FEE-6D22-8182-D2189BDB39BA}"/>
              </a:ext>
            </a:extLst>
          </p:cNvPr>
          <p:cNvSpPr>
            <a:spLocks noGrp="1"/>
          </p:cNvSpPr>
          <p:nvPr>
            <p:ph type="body" sz="quarter" idx="18"/>
          </p:nvPr>
        </p:nvSpPr>
        <p:spPr/>
        <p:txBody>
          <a:bodyPr/>
          <a:lstStyle/>
          <a:p>
            <a:r>
              <a:rPr lang="mi-NZ" dirty="0"/>
              <a:t>Flight Connections &amp; Map</a:t>
            </a:r>
            <a:endParaRPr lang="en-NZ" dirty="0"/>
          </a:p>
        </p:txBody>
      </p:sp>
    </p:spTree>
    <p:extLst>
      <p:ext uri="{BB962C8B-B14F-4D97-AF65-F5344CB8AC3E}">
        <p14:creationId xmlns:p14="http://schemas.microsoft.com/office/powerpoint/2010/main" val="265484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E35448-3EE1-4B3F-B468-1B128A16658B}"/>
              </a:ext>
            </a:extLst>
          </p:cNvPr>
          <p:cNvSpPr>
            <a:spLocks noGrp="1"/>
          </p:cNvSpPr>
          <p:nvPr>
            <p:ph type="body" sz="quarter" idx="18"/>
          </p:nvPr>
        </p:nvSpPr>
        <p:spPr/>
        <p:txBody>
          <a:bodyPr>
            <a:normAutofit fontScale="92500" lnSpcReduction="10000"/>
          </a:bodyPr>
          <a:lstStyle/>
          <a:p>
            <a:r>
              <a:rPr lang="en-NZ" dirty="0">
                <a:latin typeface="Marine-UPBlack" panose="02000503050000020004" pitchFamily="50" charset="0"/>
              </a:rPr>
              <a:t>World Flight Connections</a:t>
            </a:r>
          </a:p>
        </p:txBody>
      </p:sp>
    </p:spTree>
    <p:extLst>
      <p:ext uri="{BB962C8B-B14F-4D97-AF65-F5344CB8AC3E}">
        <p14:creationId xmlns:p14="http://schemas.microsoft.com/office/powerpoint/2010/main" val="2156410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A0B4F7-729A-4BF0-8A0E-D6553642DA9C}"/>
              </a:ext>
            </a:extLst>
          </p:cNvPr>
          <p:cNvSpPr>
            <a:spLocks noGrp="1"/>
          </p:cNvSpPr>
          <p:nvPr>
            <p:ph type="body" sz="quarter" idx="18"/>
          </p:nvPr>
        </p:nvSpPr>
        <p:spPr/>
        <p:txBody>
          <a:bodyPr>
            <a:normAutofit fontScale="92500" lnSpcReduction="10000"/>
          </a:bodyPr>
          <a:lstStyle/>
          <a:p>
            <a:r>
              <a:rPr lang="en-NZ" dirty="0">
                <a:latin typeface="Marine-UPBlack" panose="02000503050000020004" pitchFamily="50" charset="0"/>
              </a:rPr>
              <a:t>Trans Tasman Flight Connections</a:t>
            </a:r>
          </a:p>
        </p:txBody>
      </p:sp>
    </p:spTree>
    <p:extLst>
      <p:ext uri="{BB962C8B-B14F-4D97-AF65-F5344CB8AC3E}">
        <p14:creationId xmlns:p14="http://schemas.microsoft.com/office/powerpoint/2010/main" val="1567213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103BE-D8B3-44D2-848D-B2DD19998550}"/>
              </a:ext>
            </a:extLst>
          </p:cNvPr>
          <p:cNvSpPr>
            <a:spLocks noGrp="1"/>
          </p:cNvSpPr>
          <p:nvPr>
            <p:ph type="body" sz="quarter" idx="18"/>
          </p:nvPr>
        </p:nvSpPr>
        <p:spPr/>
        <p:txBody>
          <a:bodyPr>
            <a:normAutofit fontScale="92500" lnSpcReduction="10000"/>
          </a:bodyPr>
          <a:lstStyle/>
          <a:p>
            <a:r>
              <a:rPr lang="en-NZ" dirty="0">
                <a:latin typeface="Marine-UPBlack" panose="02000503050000020004" pitchFamily="50" charset="0"/>
              </a:rPr>
              <a:t>New Zealand Flight Connections</a:t>
            </a:r>
          </a:p>
        </p:txBody>
      </p:sp>
    </p:spTree>
    <p:extLst>
      <p:ext uri="{BB962C8B-B14F-4D97-AF65-F5344CB8AC3E}">
        <p14:creationId xmlns:p14="http://schemas.microsoft.com/office/powerpoint/2010/main" val="3547559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a river&#10;&#10;Description automatically generated">
            <a:extLst>
              <a:ext uri="{FF2B5EF4-FFF2-40B4-BE49-F238E27FC236}">
                <a16:creationId xmlns:a16="http://schemas.microsoft.com/office/drawing/2014/main" id="{591865AB-DA3C-5F03-238B-1CA6A0FE9B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
          <a:stretch/>
        </p:blipFill>
        <p:spPr>
          <a:xfrm>
            <a:off x="-5610" y="-1"/>
            <a:ext cx="12192000" cy="6858001"/>
          </a:xfrm>
          <a:prstGeom prst="rect">
            <a:avLst/>
          </a:prstGeom>
        </p:spPr>
      </p:pic>
      <p:pic>
        <p:nvPicPr>
          <p:cNvPr id="8" name="Picture 7">
            <a:extLst>
              <a:ext uri="{FF2B5EF4-FFF2-40B4-BE49-F238E27FC236}">
                <a16:creationId xmlns:a16="http://schemas.microsoft.com/office/drawing/2014/main" id="{37755702-2281-DDF5-BA6C-A4FE5ECE28BE}"/>
              </a:ext>
            </a:extLst>
          </p:cNvPr>
          <p:cNvPicPr>
            <a:picLocks noChangeAspect="1"/>
          </p:cNvPicPr>
          <p:nvPr/>
        </p:nvPicPr>
        <p:blipFill>
          <a:blip r:embed="rId4"/>
          <a:stretch>
            <a:fillRect/>
          </a:stretch>
        </p:blipFill>
        <p:spPr>
          <a:xfrm rot="21213917">
            <a:off x="8161362" y="5896182"/>
            <a:ext cx="167018" cy="578599"/>
          </a:xfrm>
          <a:prstGeom prst="rect">
            <a:avLst/>
          </a:prstGeom>
        </p:spPr>
      </p:pic>
      <p:sp>
        <p:nvSpPr>
          <p:cNvPr id="5" name="Text Placeholder 1">
            <a:extLst>
              <a:ext uri="{FF2B5EF4-FFF2-40B4-BE49-F238E27FC236}">
                <a16:creationId xmlns:a16="http://schemas.microsoft.com/office/drawing/2014/main" id="{A7A53972-EF3C-5160-15D3-DE71CF48AA3C}"/>
              </a:ext>
            </a:extLst>
          </p:cNvPr>
          <p:cNvSpPr txBox="1">
            <a:spLocks/>
          </p:cNvSpPr>
          <p:nvPr/>
        </p:nvSpPr>
        <p:spPr>
          <a:xfrm>
            <a:off x="642644" y="487328"/>
            <a:ext cx="9504801" cy="670985"/>
          </a:xfrm>
          <a:prstGeom prst="rect">
            <a:avLst/>
          </a:prstGeom>
        </p:spPr>
        <p:txBody>
          <a:bodyPr vert="horz" lIns="50610" tIns="25305" rIns="50610" bIns="25305"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5200" b="1" i="0" kern="1200" baseline="0">
                <a:solidFill>
                  <a:srgbClr val="1779C4"/>
                </a:solidFill>
                <a:latin typeface="Marine-UPBlack" panose="02000503040000020004" pitchFamily="2" charset="77"/>
                <a:ea typeface="+mn-ea"/>
                <a:cs typeface="Marine-UPBlack" panose="02000503040000020004"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solidFill>
                  <a:schemeClr val="bg1"/>
                </a:solidFill>
                <a:latin typeface="Marine-UPBlack" panose="02000503050000020004" pitchFamily="50" charset="0"/>
              </a:rPr>
              <a:t>Queenstown Map</a:t>
            </a:r>
          </a:p>
        </p:txBody>
      </p:sp>
    </p:spTree>
    <p:extLst>
      <p:ext uri="{BB962C8B-B14F-4D97-AF65-F5344CB8AC3E}">
        <p14:creationId xmlns:p14="http://schemas.microsoft.com/office/powerpoint/2010/main" val="3099654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CFF816-7FEE-6D22-8182-D2189BDB39BA}"/>
              </a:ext>
            </a:extLst>
          </p:cNvPr>
          <p:cNvSpPr>
            <a:spLocks noGrp="1"/>
          </p:cNvSpPr>
          <p:nvPr>
            <p:ph type="body" sz="quarter" idx="18"/>
          </p:nvPr>
        </p:nvSpPr>
        <p:spPr/>
        <p:txBody>
          <a:bodyPr/>
          <a:lstStyle/>
          <a:p>
            <a:r>
              <a:rPr lang="mi-NZ" dirty="0"/>
              <a:t>Four Seasons</a:t>
            </a:r>
            <a:endParaRPr lang="en-NZ" dirty="0"/>
          </a:p>
        </p:txBody>
      </p:sp>
    </p:spTree>
    <p:extLst>
      <p:ext uri="{BB962C8B-B14F-4D97-AF65-F5344CB8AC3E}">
        <p14:creationId xmlns:p14="http://schemas.microsoft.com/office/powerpoint/2010/main" val="85982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normAutofit/>
          </a:bodyPr>
          <a:lstStyle/>
          <a:p>
            <a:r>
              <a:rPr lang="en-NZ" sz="4800" dirty="0">
                <a:latin typeface="Marine-UPBlack" panose="02000503050000020004" pitchFamily="50" charset="0"/>
              </a:rPr>
              <a:t>Four Seasons</a:t>
            </a:r>
          </a:p>
        </p:txBody>
      </p:sp>
      <p:pic>
        <p:nvPicPr>
          <p:cNvPr id="5" name="Picture 4">
            <a:extLst>
              <a:ext uri="{FF2B5EF4-FFF2-40B4-BE49-F238E27FC236}">
                <a16:creationId xmlns:a16="http://schemas.microsoft.com/office/drawing/2014/main" id="{30F3C898-2F56-03B1-123B-B337D9CEA8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3869" y="1408684"/>
            <a:ext cx="5049729" cy="2020315"/>
          </a:xfrm>
          <a:prstGeom prst="rect">
            <a:avLst/>
          </a:prstGeom>
        </p:spPr>
      </p:pic>
      <p:pic>
        <p:nvPicPr>
          <p:cNvPr id="4" name="Picture 3">
            <a:extLst>
              <a:ext uri="{FF2B5EF4-FFF2-40B4-BE49-F238E27FC236}">
                <a16:creationId xmlns:a16="http://schemas.microsoft.com/office/drawing/2014/main" id="{49724B8E-7367-F4FB-90F1-A00CF3B642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8861" y="3679371"/>
            <a:ext cx="5077277" cy="2020315"/>
          </a:xfrm>
          <a:prstGeom prst="rect">
            <a:avLst/>
          </a:prstGeom>
        </p:spPr>
      </p:pic>
      <p:pic>
        <p:nvPicPr>
          <p:cNvPr id="7" name="Picture 6">
            <a:extLst>
              <a:ext uri="{FF2B5EF4-FFF2-40B4-BE49-F238E27FC236}">
                <a16:creationId xmlns:a16="http://schemas.microsoft.com/office/drawing/2014/main" id="{C973BBC4-D9EA-B019-24E0-08F6A8F3298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8861" y="1408684"/>
            <a:ext cx="5077277" cy="2020315"/>
          </a:xfrm>
          <a:prstGeom prst="rect">
            <a:avLst/>
          </a:prstGeom>
        </p:spPr>
      </p:pic>
      <p:pic>
        <p:nvPicPr>
          <p:cNvPr id="9" name="Picture 8">
            <a:extLst>
              <a:ext uri="{FF2B5EF4-FFF2-40B4-BE49-F238E27FC236}">
                <a16:creationId xmlns:a16="http://schemas.microsoft.com/office/drawing/2014/main" id="{2CDBF837-611F-5FBC-2AFA-4BC56A8393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3869" y="3679369"/>
            <a:ext cx="5049729" cy="2020315"/>
          </a:xfrm>
          <a:prstGeom prst="rect">
            <a:avLst/>
          </a:prstGeom>
        </p:spPr>
      </p:pic>
    </p:spTree>
    <p:extLst>
      <p:ext uri="{BB962C8B-B14F-4D97-AF65-F5344CB8AC3E}">
        <p14:creationId xmlns:p14="http://schemas.microsoft.com/office/powerpoint/2010/main" val="9880604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TotalTime>
  <Words>3982</Words>
  <Application>Microsoft Office PowerPoint</Application>
  <PresentationFormat>Widescreen</PresentationFormat>
  <Paragraphs>243</Paragraphs>
  <Slides>27</Slides>
  <Notes>21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27</vt:i4>
      </vt:variant>
    </vt:vector>
  </HeadingPairs>
  <TitlesOfParts>
    <vt:vector size="41" baseType="lpstr">
      <vt:lpstr>Arial</vt:lpstr>
      <vt:lpstr>Avenir</vt:lpstr>
      <vt:lpstr>Avenir Black</vt:lpstr>
      <vt:lpstr>Avenir Light</vt:lpstr>
      <vt:lpstr>Calibri</vt:lpstr>
      <vt:lpstr>Calibri Light</vt:lpstr>
      <vt:lpstr>Lucida Grande</vt:lpstr>
      <vt:lpstr>Marine</vt:lpstr>
      <vt:lpstr>Marine Light</vt:lpstr>
      <vt:lpstr>Marine-LightItalic</vt:lpstr>
      <vt:lpstr>Marine-UPBlack</vt:lpstr>
      <vt:lpstr>Roboto</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Wood</dc:creator>
  <cp:lastModifiedBy>Cara Anderson</cp:lastModifiedBy>
  <cp:revision>40</cp:revision>
  <dcterms:created xsi:type="dcterms:W3CDTF">2023-08-24T01:15:52Z</dcterms:created>
  <dcterms:modified xsi:type="dcterms:W3CDTF">2023-11-08T02:47:49Z</dcterms:modified>
</cp:coreProperties>
</file>