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4" r:id="rId2"/>
    <p:sldMasterId id="2147483657" r:id="rId3"/>
    <p:sldMasterId id="2147483660" r:id="rId4"/>
    <p:sldMasterId id="2147483664" r:id="rId5"/>
    <p:sldMasterId id="2147483678" r:id="rId6"/>
    <p:sldMasterId id="2147483668" r:id="rId7"/>
    <p:sldMasterId id="2147483670" r:id="rId8"/>
    <p:sldMasterId id="2147483672" r:id="rId9"/>
    <p:sldMasterId id="2147483675" r:id="rId10"/>
  </p:sldMasterIdLst>
  <p:notesMasterIdLst>
    <p:notesMasterId r:id="rId27"/>
  </p:notesMasterIdLst>
  <p:sldIdLst>
    <p:sldId id="256" r:id="rId11"/>
    <p:sldId id="326" r:id="rId12"/>
    <p:sldId id="332" r:id="rId13"/>
    <p:sldId id="333" r:id="rId14"/>
    <p:sldId id="329" r:id="rId15"/>
    <p:sldId id="337" r:id="rId16"/>
    <p:sldId id="336" r:id="rId17"/>
    <p:sldId id="335" r:id="rId18"/>
    <p:sldId id="338" r:id="rId19"/>
    <p:sldId id="340" r:id="rId20"/>
    <p:sldId id="345" r:id="rId21"/>
    <p:sldId id="341" r:id="rId22"/>
    <p:sldId id="342" r:id="rId23"/>
    <p:sldId id="343" r:id="rId24"/>
    <p:sldId id="321" r:id="rId25"/>
    <p:sldId id="344" r:id="rId26"/>
  </p:sldIdLst>
  <p:sldSz cx="9144000" cy="5143500" type="screen16x9"/>
  <p:notesSz cx="6797675" cy="9926638"/>
  <p:defaultText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9C4"/>
    <a:srgbClr val="0068A9"/>
    <a:srgbClr val="0087B6"/>
    <a:srgbClr val="0062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DD5334-BC70-4AD6-BEE3-18481BAFD03A}" v="1" dt="2019-04-15T00:38:18.8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68176" autoAdjust="0"/>
  </p:normalViewPr>
  <p:slideViewPr>
    <p:cSldViewPr snapToGrid="0" snapToObjects="1">
      <p:cViewPr varScale="1">
        <p:scale>
          <a:sx n="102" d="100"/>
          <a:sy n="102" d="100"/>
        </p:scale>
        <p:origin x="1632" y="10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3" d="100"/>
          <a:sy n="83" d="100"/>
        </p:scale>
        <p:origin x="313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customXml" Target="../customXml/item2.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3.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16A9AB4-E68B-CB40-81B9-7EE2EFA43F93}" type="datetimeFigureOut">
              <a:rPr lang="en-US" smtClean="0"/>
              <a:t>4/15/2019</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5A336DA-FE64-1043-B939-0589E96F3D77}" type="slidenum">
              <a:rPr lang="en-US" smtClean="0"/>
              <a:t>‹#›</a:t>
            </a:fld>
            <a:endParaRPr lang="en-US"/>
          </a:p>
        </p:txBody>
      </p:sp>
    </p:spTree>
    <p:extLst>
      <p:ext uri="{BB962C8B-B14F-4D97-AF65-F5344CB8AC3E}">
        <p14:creationId xmlns:p14="http://schemas.microsoft.com/office/powerpoint/2010/main" val="2847892241"/>
      </p:ext>
    </p:extLst>
  </p:cSld>
  <p:clrMap bg1="lt1" tx1="dk1" bg2="lt2" tx2="dk2" accent1="accent1" accent2="accent2" accent3="accent3" accent4="accent4" accent5="accent5" accent6="accent6" hlink="hlink" folHlink="folHlink"/>
  <p:notesStyle>
    <a:lvl1pPr marL="0" algn="l" defTabSz="408167" rtl="0" eaLnBrk="1" latinLnBrk="0" hangingPunct="1">
      <a:defRPr sz="1100" kern="1200">
        <a:solidFill>
          <a:schemeClr val="tx1"/>
        </a:solidFill>
        <a:latin typeface="+mn-lt"/>
        <a:ea typeface="+mn-ea"/>
        <a:cs typeface="+mn-cs"/>
      </a:defRPr>
    </a:lvl1pPr>
    <a:lvl2pPr marL="408167" algn="l" defTabSz="408167" rtl="0" eaLnBrk="1" latinLnBrk="0" hangingPunct="1">
      <a:defRPr sz="1100" kern="1200">
        <a:solidFill>
          <a:schemeClr val="tx1"/>
        </a:solidFill>
        <a:latin typeface="+mn-lt"/>
        <a:ea typeface="+mn-ea"/>
        <a:cs typeface="+mn-cs"/>
      </a:defRPr>
    </a:lvl2pPr>
    <a:lvl3pPr marL="816334" algn="l" defTabSz="408167" rtl="0" eaLnBrk="1" latinLnBrk="0" hangingPunct="1">
      <a:defRPr sz="1100" kern="1200">
        <a:solidFill>
          <a:schemeClr val="tx1"/>
        </a:solidFill>
        <a:latin typeface="+mn-lt"/>
        <a:ea typeface="+mn-ea"/>
        <a:cs typeface="+mn-cs"/>
      </a:defRPr>
    </a:lvl3pPr>
    <a:lvl4pPr marL="1224500" algn="l" defTabSz="408167" rtl="0" eaLnBrk="1" latinLnBrk="0" hangingPunct="1">
      <a:defRPr sz="1100" kern="1200">
        <a:solidFill>
          <a:schemeClr val="tx1"/>
        </a:solidFill>
        <a:latin typeface="+mn-lt"/>
        <a:ea typeface="+mn-ea"/>
        <a:cs typeface="+mn-cs"/>
      </a:defRPr>
    </a:lvl4pPr>
    <a:lvl5pPr marL="1632667" algn="l" defTabSz="408167" rtl="0" eaLnBrk="1" latinLnBrk="0" hangingPunct="1">
      <a:defRPr sz="1100" kern="1200">
        <a:solidFill>
          <a:schemeClr val="tx1"/>
        </a:solidFill>
        <a:latin typeface="+mn-lt"/>
        <a:ea typeface="+mn-ea"/>
        <a:cs typeface="+mn-cs"/>
      </a:defRPr>
    </a:lvl5pPr>
    <a:lvl6pPr marL="2040835" algn="l" defTabSz="408167" rtl="0" eaLnBrk="1" latinLnBrk="0" hangingPunct="1">
      <a:defRPr sz="1100" kern="1200">
        <a:solidFill>
          <a:schemeClr val="tx1"/>
        </a:solidFill>
        <a:latin typeface="+mn-lt"/>
        <a:ea typeface="+mn-ea"/>
        <a:cs typeface="+mn-cs"/>
      </a:defRPr>
    </a:lvl6pPr>
    <a:lvl7pPr marL="2449002" algn="l" defTabSz="408167" rtl="0" eaLnBrk="1" latinLnBrk="0" hangingPunct="1">
      <a:defRPr sz="1100" kern="1200">
        <a:solidFill>
          <a:schemeClr val="tx1"/>
        </a:solidFill>
        <a:latin typeface="+mn-lt"/>
        <a:ea typeface="+mn-ea"/>
        <a:cs typeface="+mn-cs"/>
      </a:defRPr>
    </a:lvl7pPr>
    <a:lvl8pPr marL="2857169" algn="l" defTabSz="408167" rtl="0" eaLnBrk="1" latinLnBrk="0" hangingPunct="1">
      <a:defRPr sz="1100" kern="1200">
        <a:solidFill>
          <a:schemeClr val="tx1"/>
        </a:solidFill>
        <a:latin typeface="+mn-lt"/>
        <a:ea typeface="+mn-ea"/>
        <a:cs typeface="+mn-cs"/>
      </a:defRPr>
    </a:lvl8pPr>
    <a:lvl9pPr marL="3265336" algn="l" defTabSz="4081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Queenstown offers some of the best restaurants and bars in New Zealand. Delectable food and a great night out are always on the menu.</a:t>
            </a:r>
            <a:r>
              <a:rPr lang="en-US" baseline="0" dirty="0"/>
              <a:t> </a:t>
            </a:r>
            <a:r>
              <a:rPr lang="en-US" dirty="0"/>
              <a:t>Food is an integral part of your holiday experience, and Queenstown is renowned globally for its great food, wine and legendary nightlife.</a:t>
            </a:r>
          </a:p>
          <a:p>
            <a:pPr algn="just"/>
            <a:endParaRPr lang="en-US" dirty="0"/>
          </a:p>
          <a:p>
            <a:pPr algn="just"/>
            <a:r>
              <a:rPr lang="en-US" dirty="0"/>
              <a:t>Whether you want to taste the flavours of the region and savour the local produce, or you’re after something virtuous with healthy eating top of mind, the Queenstown food scene has you covered. There are over 150 bars and cafes in the Queenstown region, with everything from fine dining, restaurants owned by celebrity chefs, family-friendly eateries to boutique dessert diners. Not to mention award-winning cafes and iconic burger joints that command a serious following. If you have special requirements, in Queenstown you can easily find delicious vegetarian, vegan, halal and gluten-free options. Start your day off right at one of Queenstown’s many cafes, where expert baristas craft coffee to fuel you. Or perhaps have a lazy brunch or lunch lake side.</a:t>
            </a:r>
          </a:p>
          <a:p>
            <a:pPr algn="just"/>
            <a:endParaRPr lang="en-US" dirty="0"/>
          </a:p>
          <a:p>
            <a:pPr algn="just"/>
            <a:r>
              <a:rPr lang="en-US" dirty="0"/>
              <a:t>If it’s takeaways you’re after, grab a giant gourmet burger and meander down to the lakefront, or pick up sushi, a pie or some pastry and pack a picnic basket for the day’s adventures.</a:t>
            </a:r>
            <a:r>
              <a:rPr lang="en-US" baseline="0" dirty="0"/>
              <a:t> S</a:t>
            </a:r>
            <a:r>
              <a:rPr lang="en-US" dirty="0"/>
              <a:t>ettle in for the evening at a cosy wine bar or friendly pub or hot the town and experience Queenstown’s legendary night life, and discover the vibrant atmosphere, any night of the week.</a:t>
            </a:r>
            <a:r>
              <a:rPr lang="en-US" baseline="0" dirty="0"/>
              <a:t> </a:t>
            </a:r>
            <a:r>
              <a:rPr lang="en-US" dirty="0"/>
              <a:t>Learn more about Queenstown's food offerings, but be warned, there’s so much to choose from you’ll have to return to Queenstown for another taste.</a:t>
            </a:r>
          </a:p>
        </p:txBody>
      </p:sp>
      <p:sp>
        <p:nvSpPr>
          <p:cNvPr id="4" name="Slide Number Placeholder 3"/>
          <p:cNvSpPr>
            <a:spLocks noGrp="1"/>
          </p:cNvSpPr>
          <p:nvPr>
            <p:ph type="sldNum" sz="quarter" idx="10"/>
          </p:nvPr>
        </p:nvSpPr>
        <p:spPr/>
        <p:txBody>
          <a:bodyPr/>
          <a:lstStyle/>
          <a:p>
            <a:fld id="{75A336DA-FE64-1043-B939-0589E96F3D77}" type="slidenum">
              <a:rPr lang="en-US" smtClean="0"/>
              <a:t>1</a:t>
            </a:fld>
            <a:endParaRPr lang="en-US"/>
          </a:p>
        </p:txBody>
      </p:sp>
    </p:spTree>
    <p:extLst>
      <p:ext uri="{BB962C8B-B14F-4D97-AF65-F5344CB8AC3E}">
        <p14:creationId xmlns:p14="http://schemas.microsoft.com/office/powerpoint/2010/main" val="4109397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16</a:t>
            </a:fld>
            <a:endParaRPr lang="en-US"/>
          </a:p>
        </p:txBody>
      </p:sp>
    </p:spTree>
    <p:extLst>
      <p:ext uri="{BB962C8B-B14F-4D97-AF65-F5344CB8AC3E}">
        <p14:creationId xmlns:p14="http://schemas.microsoft.com/office/powerpoint/2010/main" val="51883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wineries in Queenstown and nearby Gibbston, the 'Valley of Vines', have a reputation for producing some of the world’s best Pinot Noir, and it’s easy to while away a day exploring cellar doors and restaurants to find your </a:t>
            </a:r>
            <a:r>
              <a:rPr lang="en-US" dirty="0" err="1"/>
              <a:t>favourite</a:t>
            </a:r>
            <a:r>
              <a:rPr lang="en-US" dirty="0"/>
              <a:t> vintage. Queenstown is the gateway to the Central Otago region where you’ll find 200 vineyards within a 40 minute drive of the town </a:t>
            </a:r>
            <a:r>
              <a:rPr lang="en-US" dirty="0" err="1"/>
              <a:t>centre</a:t>
            </a:r>
            <a:r>
              <a:rPr lang="en-US" dirty="0"/>
              <a:t>. The Central Otago wine region is made up of six sub-regions; Gibbston, Cromwell/Pisa/ </a:t>
            </a:r>
            <a:r>
              <a:rPr lang="en-US" dirty="0" err="1"/>
              <a:t>Lowburn</a:t>
            </a:r>
            <a:r>
              <a:rPr lang="en-US" dirty="0"/>
              <a:t>, Bannockburn, Bendigo, Wanaka and Alexandra, all producing world-class wines.</a:t>
            </a:r>
          </a:p>
          <a:p>
            <a:endParaRPr lang="en-US" dirty="0"/>
          </a:p>
          <a:p>
            <a:r>
              <a:rPr lang="en-US" dirty="0"/>
              <a:t>What makes the region’s wine so special is the landscape its grapes are grown in. At a latitude of 45° south, Central Otago is the southernmost wine growing region in the world, with unique </a:t>
            </a:r>
            <a:r>
              <a:rPr lang="en-US" dirty="0" err="1"/>
              <a:t>shaly</a:t>
            </a:r>
            <a:r>
              <a:rPr lang="en-US" dirty="0"/>
              <a:t> soil and climate providing excellent grape growing conditions. Local winemakers produce award-winning wines of exceptional elegance and longevity.</a:t>
            </a:r>
          </a:p>
          <a:p>
            <a:endParaRPr lang="en-US" dirty="0"/>
          </a:p>
          <a:p>
            <a:r>
              <a:rPr lang="en-US" dirty="0"/>
              <a:t>Central Otago features New Zealand's highest and the world's most southerly wine region. The climate, temperatures and terroir (earth) all combine to create the unique </a:t>
            </a:r>
            <a:r>
              <a:rPr lang="en-US" dirty="0" err="1"/>
              <a:t>flavours</a:t>
            </a:r>
            <a:r>
              <a:rPr lang="en-US" dirty="0"/>
              <a:t> of Central Otago Pinot Noir and the other varietals that the talented winemakers create here. Find out more on the climate, temperatures and soil that makes Central Otago so special.</a:t>
            </a:r>
          </a:p>
          <a:p>
            <a:endParaRPr lang="en-US" dirty="0"/>
          </a:p>
          <a:p>
            <a:r>
              <a:rPr lang="en-US" dirty="0"/>
              <a:t>To help you experience our wines for yourself, many Queenstown wineries have cellar door tasting, and several have excellent winery restaurants on site, so you can drop in for a taste, a chat to the staff or a delicious meal with a glass of your </a:t>
            </a:r>
            <a:r>
              <a:rPr lang="en-US" dirty="0" err="1"/>
              <a:t>favourite</a:t>
            </a:r>
            <a:r>
              <a:rPr lang="en-US" dirty="0"/>
              <a:t> variety.</a:t>
            </a:r>
          </a:p>
          <a:p>
            <a:endParaRPr lang="en-US" dirty="0"/>
          </a:p>
          <a:p>
            <a:r>
              <a:rPr lang="en-US" dirty="0"/>
              <a:t>In Queenstown you can choose from tour companies to ferry you around Gibbston and further afield Central Otago wineries, leaving you to indulge in as many tastings as you wish before being whisked to the next destination. You can join an </a:t>
            </a:r>
            <a:r>
              <a:rPr lang="en-US" dirty="0" err="1"/>
              <a:t>organised</a:t>
            </a:r>
            <a:r>
              <a:rPr lang="en-US" dirty="0"/>
              <a:t> group tour, enlist the services of a chauffeur-driven private vehicle or even fly high on a helicopter charter flight across the region. </a:t>
            </a:r>
          </a:p>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3</a:t>
            </a:fld>
            <a:endParaRPr lang="en-US"/>
          </a:p>
        </p:txBody>
      </p:sp>
    </p:spTree>
    <p:extLst>
      <p:ext uri="{BB962C8B-B14F-4D97-AF65-F5344CB8AC3E}">
        <p14:creationId xmlns:p14="http://schemas.microsoft.com/office/powerpoint/2010/main" val="1566831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Explore the</a:t>
            </a:r>
            <a:r>
              <a:rPr lang="en-NZ" baseline="0" dirty="0"/>
              <a:t> region </a:t>
            </a:r>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4</a:t>
            </a:fld>
            <a:endParaRPr lang="en-US"/>
          </a:p>
        </p:txBody>
      </p:sp>
    </p:spTree>
    <p:extLst>
      <p:ext uri="{BB962C8B-B14F-4D97-AF65-F5344CB8AC3E}">
        <p14:creationId xmlns:p14="http://schemas.microsoft.com/office/powerpoint/2010/main" val="192089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Information</a:t>
            </a:r>
            <a:r>
              <a:rPr lang="en-NZ" baseline="0" dirty="0"/>
              <a:t> of wine tour operators </a:t>
            </a:r>
          </a:p>
          <a:p>
            <a:endParaRPr lang="en-NZ" baseline="0" dirty="0"/>
          </a:p>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5</a:t>
            </a:fld>
            <a:endParaRPr lang="en-US"/>
          </a:p>
        </p:txBody>
      </p:sp>
    </p:spTree>
    <p:extLst>
      <p:ext uri="{BB962C8B-B14F-4D97-AF65-F5344CB8AC3E}">
        <p14:creationId xmlns:p14="http://schemas.microsoft.com/office/powerpoint/2010/main" val="3309492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1.About Gibbston Valley Winery- </a:t>
            </a:r>
            <a:r>
              <a:rPr lang="en-US" dirty="0"/>
              <a:t>As one of the region’s founding wineries, their focus is always on handcrafting premium wines and honoring the traditions that have made them</a:t>
            </a:r>
            <a:r>
              <a:rPr lang="en-US" baseline="0" dirty="0"/>
              <a:t> </a:t>
            </a:r>
            <a:r>
              <a:rPr lang="en-US" dirty="0"/>
              <a:t>a world-renowned destination, since releasing Central Otago's first commercial vintage in 1987. Their wine is </a:t>
            </a:r>
            <a:r>
              <a:rPr lang="en-US" dirty="0" err="1"/>
              <a:t>unfined</a:t>
            </a:r>
            <a:r>
              <a:rPr lang="en-US" dirty="0"/>
              <a:t>, unfiltered and sustainably produced. Not only in</a:t>
            </a:r>
            <a:r>
              <a:rPr lang="en-US" baseline="0" dirty="0"/>
              <a:t> thei</a:t>
            </a:r>
            <a:r>
              <a:rPr lang="en-US" dirty="0"/>
              <a:t>r wine, but in their</a:t>
            </a:r>
            <a:r>
              <a:rPr lang="en-US" baseline="0" dirty="0"/>
              <a:t> </a:t>
            </a:r>
            <a:r>
              <a:rPr lang="en-US" dirty="0"/>
              <a:t> dining and other experiences they offer, they</a:t>
            </a:r>
            <a:r>
              <a:rPr lang="en-US" baseline="0" dirty="0"/>
              <a:t> </a:t>
            </a:r>
            <a:r>
              <a:rPr lang="en-US" dirty="0"/>
              <a:t>create unique and pure reflections of their ruggedly-beautiful and incredibly diverse surrounds. They’re inspired by the pursuit of good wine, good food and what they like to call good living. Their</a:t>
            </a:r>
            <a:r>
              <a:rPr lang="en-US" baseline="0" dirty="0"/>
              <a:t> </a:t>
            </a:r>
            <a:r>
              <a:rPr lang="en-US" dirty="0"/>
              <a:t>winemakers pour their passion for wine and the alluring and unique characteristics of their vineyards into every bottle of Gibbston Valley Wine. From handpicking whole bunches of grapes to macerating fruit by foot, they use traditional and time-tested techniques to craft their award-winning range of premium varietals.</a:t>
            </a:r>
            <a:r>
              <a:rPr lang="en-US" baseline="0" dirty="0"/>
              <a:t> </a:t>
            </a:r>
            <a:r>
              <a:rPr lang="en-US" dirty="0"/>
              <a:t>They value and respect our vineyards most of all. They have seven vineyards, two in Gibbston and five in Bendigo. Their intricate and diverse landscapes allow them to create wines that reflect the site they grow in. Everything from the soil type to altitude and temperatures during growing season impacts the flavors and aromas of their wine. Their</a:t>
            </a:r>
            <a:r>
              <a:rPr lang="en-US" baseline="0" dirty="0"/>
              <a:t> </a:t>
            </a:r>
            <a:r>
              <a:rPr lang="en-US" dirty="0"/>
              <a:t>wines have been </a:t>
            </a:r>
            <a:r>
              <a:rPr lang="en-US" dirty="0" err="1"/>
              <a:t>recognised</a:t>
            </a:r>
            <a:r>
              <a:rPr lang="en-US" dirty="0"/>
              <a:t> worldwide for creating and redefining the measure of New Zealand wines.</a:t>
            </a:r>
            <a:r>
              <a:rPr lang="en-US" baseline="0" dirty="0"/>
              <a:t> They </a:t>
            </a:r>
            <a:r>
              <a:rPr lang="en-US" dirty="0"/>
              <a:t>offer four distinct ranges, each showcasing a different aspect of our unique Central Otago vineyards.</a:t>
            </a:r>
          </a:p>
          <a:p>
            <a:endParaRPr lang="en-US" dirty="0"/>
          </a:p>
          <a:p>
            <a:r>
              <a:rPr lang="en-US" b="1" dirty="0"/>
              <a:t>Tours</a:t>
            </a:r>
            <a:r>
              <a:rPr lang="en-US" b="1" baseline="0" dirty="0"/>
              <a:t> and tastings: </a:t>
            </a:r>
            <a:r>
              <a:rPr lang="en-US" baseline="0" dirty="0"/>
              <a:t>They offer daily wine cave and tasting tours where you can visit Home Block, the region's oldest vineyard, do a tasting in their wine cave and catch a glimpse of their winemakers in action. For a more exclusive experience, upgrade to one of their private tour options. </a:t>
            </a:r>
          </a:p>
          <a:p>
            <a:endParaRPr lang="en-US" baseline="0" dirty="0"/>
          </a:p>
          <a:p>
            <a:r>
              <a:rPr lang="en-US" b="1" baseline="0" dirty="0"/>
              <a:t>Bike Tours</a:t>
            </a:r>
            <a:r>
              <a:rPr lang="en-US" baseline="0" dirty="0"/>
              <a:t>: Their bike center gives you access to some of the top trails in Queenstown including the Arrow River Trail and the Gibbston River Trail. They offer bike hire and various packages including return transport from Queenstown.</a:t>
            </a:r>
          </a:p>
          <a:p>
            <a:endParaRPr lang="en-US" baseline="0" dirty="0"/>
          </a:p>
          <a:p>
            <a:r>
              <a:rPr lang="en-US" b="1" baseline="0" dirty="0"/>
              <a:t>Dining: </a:t>
            </a:r>
            <a:r>
              <a:rPr lang="en-US" baseline="0" dirty="0"/>
              <a:t>Renowned as one of the finest dining experiences in the Queenstown region, Gibbston Valley restaurant offers a fine Central Otago wine and food experience featuring seasonal selections that match the freshest ingredients with their range of award-winning wines. Led by their Head Chef Anthony </a:t>
            </a:r>
            <a:r>
              <a:rPr lang="en-US" baseline="0" dirty="0" err="1"/>
              <a:t>Gradiska</a:t>
            </a:r>
            <a:r>
              <a:rPr lang="en-US" baseline="0" dirty="0"/>
              <a:t>, they create a harmonious blend of wine, food and place.</a:t>
            </a:r>
          </a:p>
          <a:p>
            <a:r>
              <a:rPr lang="en-US" baseline="0" dirty="0"/>
              <a:t>Cellar Door Menu-An assortment of platters and other light bites perfect if you are just in the mood for wine and some nibbles. Their Cellar Door Menu features a selection of gourmet meat and cheese platters and other light bites to pair with your Gibbston Valley wine experience. They also offer barista coffees and a selection of handmade pastries and cakes to enjoy with them at the winery or for takeaway.</a:t>
            </a:r>
          </a:p>
          <a:p>
            <a:endParaRPr lang="en-US" baseline="0" dirty="0"/>
          </a:p>
          <a:p>
            <a:r>
              <a:rPr lang="en-US" b="1" baseline="0" dirty="0"/>
              <a:t>Gibbston Valley </a:t>
            </a:r>
            <a:r>
              <a:rPr lang="en-US" b="1" baseline="0" dirty="0" err="1"/>
              <a:t>Cheesery</a:t>
            </a:r>
            <a:r>
              <a:rPr lang="en-US" b="1" baseline="0" dirty="0"/>
              <a:t>: </a:t>
            </a:r>
            <a:r>
              <a:rPr lang="en-US" baseline="0" dirty="0"/>
              <a:t>Open for cheese tasting and light bites, the </a:t>
            </a:r>
            <a:r>
              <a:rPr lang="en-US" baseline="0" dirty="0" err="1"/>
              <a:t>Cheesery</a:t>
            </a:r>
            <a:r>
              <a:rPr lang="en-US" baseline="0" dirty="0"/>
              <a:t> is a delicious pairing to your Gibbston Valley Wine experience. The </a:t>
            </a:r>
            <a:r>
              <a:rPr lang="en-US" baseline="0" dirty="0" err="1"/>
              <a:t>cheesery</a:t>
            </a:r>
            <a:r>
              <a:rPr lang="en-US" baseline="0" dirty="0"/>
              <a:t> is located next to the winery gift shop and showcases the best of New Zealand sheep, cow and goat milk cheeses crafted in the European style.</a:t>
            </a:r>
          </a:p>
          <a:p>
            <a:endParaRPr lang="en-US" baseline="0" dirty="0"/>
          </a:p>
          <a:p>
            <a:r>
              <a:rPr lang="en-US" b="1" baseline="0" dirty="0"/>
              <a:t>Groups: </a:t>
            </a:r>
            <a:r>
              <a:rPr lang="en-US" baseline="0" dirty="0"/>
              <a:t>The wine cave is also available for private functions including weddings, corporate dinners and other special events.</a:t>
            </a:r>
          </a:p>
          <a:p>
            <a:endParaRPr lang="en-US" dirty="0"/>
          </a:p>
          <a:p>
            <a:r>
              <a:rPr lang="en-US" b="1" dirty="0"/>
              <a:t>2.Location: </a:t>
            </a:r>
            <a:r>
              <a:rPr lang="en-US" dirty="0"/>
              <a:t>Gibbston Valley Winery,1820 State Highway 6,Queenstown, New Zealand 9371</a:t>
            </a:r>
          </a:p>
          <a:p>
            <a:endParaRPr lang="en-US" dirty="0"/>
          </a:p>
          <a:p>
            <a:r>
              <a:rPr lang="en-US" b="1" dirty="0"/>
              <a:t>3.Distance from Queenstown: </a:t>
            </a:r>
            <a:r>
              <a:rPr lang="en-US" b="0" dirty="0"/>
              <a:t>20 minutes</a:t>
            </a:r>
            <a:r>
              <a:rPr lang="en-US" b="0" baseline="0" dirty="0"/>
              <a:t> drive from Queenstown</a:t>
            </a:r>
            <a:endParaRPr lang="en-US" b="0" dirty="0"/>
          </a:p>
          <a:p>
            <a:endParaRPr lang="en-US" dirty="0"/>
          </a:p>
          <a:p>
            <a:r>
              <a:rPr lang="en-US" b="1" dirty="0"/>
              <a:t>4.Opening Hours: </a:t>
            </a:r>
            <a:r>
              <a:rPr lang="en-US" b="0" dirty="0"/>
              <a:t>Cellar Door: 10 a.m. – 5p.m, Restaurant 12pm-3pm Daily,</a:t>
            </a:r>
            <a:r>
              <a:rPr lang="en-US" b="0" baseline="0" dirty="0"/>
              <a:t> Cave Tour 10a.m-4pm on the hour daily.</a:t>
            </a:r>
            <a:endParaRPr lang="en-US" b="0" dirty="0"/>
          </a:p>
          <a:p>
            <a:r>
              <a:rPr lang="en-US" b="1" dirty="0"/>
              <a:t>                               </a:t>
            </a:r>
            <a:r>
              <a:rPr lang="en-US" b="0" dirty="0"/>
              <a:t>Closed only on the</a:t>
            </a:r>
            <a:r>
              <a:rPr lang="en-US" b="0" baseline="0" dirty="0"/>
              <a:t> following: Good Friday, ANZAC day, Queens Birthday, Christmas Day.</a:t>
            </a:r>
          </a:p>
          <a:p>
            <a:endParaRPr lang="en-US" b="0" dirty="0"/>
          </a:p>
          <a:p>
            <a:r>
              <a:rPr lang="en-US" b="1" dirty="0"/>
              <a:t>5.Bookings: </a:t>
            </a:r>
            <a:r>
              <a:rPr lang="en-US" b="0" dirty="0"/>
              <a:t>Restaurant Bookings: restaurant@gibbstonvalley.com</a:t>
            </a:r>
            <a:r>
              <a:rPr lang="en-US" b="0" baseline="0" dirty="0"/>
              <a:t> </a:t>
            </a:r>
            <a:r>
              <a:rPr lang="en-US" b="0" dirty="0"/>
              <a:t>Group Bookings: groupevents@gibbstonvalley.com</a:t>
            </a:r>
            <a:r>
              <a:rPr lang="en-US" b="0" baseline="0" dirty="0"/>
              <a:t> </a:t>
            </a:r>
            <a:r>
              <a:rPr lang="en-US" b="0" dirty="0"/>
              <a:t>Wine Club: wineclub@gibbstonvalley.com</a:t>
            </a:r>
          </a:p>
          <a:p>
            <a:endParaRPr lang="en-US" dirty="0"/>
          </a:p>
          <a:p>
            <a:r>
              <a:rPr lang="en-US" b="1" dirty="0"/>
              <a:t>6.Contact: </a:t>
            </a:r>
            <a:r>
              <a:rPr lang="en-US" b="0" dirty="0"/>
              <a:t>Tel:+64 (0) 3 442 6910, Email: General Enquiries: info@gibbstonvalley.com</a:t>
            </a:r>
          </a:p>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7</a:t>
            </a:fld>
            <a:endParaRPr lang="en-US"/>
          </a:p>
        </p:txBody>
      </p:sp>
    </p:spTree>
    <p:extLst>
      <p:ext uri="{BB962C8B-B14F-4D97-AF65-F5344CB8AC3E}">
        <p14:creationId xmlns:p14="http://schemas.microsoft.com/office/powerpoint/2010/main" val="3952102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1.About- </a:t>
            </a:r>
            <a:r>
              <a:rPr lang="en-US" b="0" dirty="0"/>
              <a:t>The Grille by Eichardt's offers a fresh take on quality dining in Queenstown. Approachable enough to be comfortable yet stylish enough to stand out from the crowd. A continuation of the renowned icon of the 1860s, The Grille is a considered testament to the enduring history of Eichardt's. Serving sincerely memorable experiences mere footsteps from the shores of Lake Wakatipu, this outstanding dining hub encapsulates the spirit of Queenstown and Central Otago. The sophisticated interior, reminiscent of New York City bistros and genial French brasseries, warmly welcomes both locals and visitors alike. Once comfortably enveloped by the charm and character, the bounty of Central Otago and Southland awaits; home-grown, free-range, and locally sourced produce is at the forefront of an authentic dining experience. </a:t>
            </a:r>
            <a:r>
              <a:rPr lang="en-US" b="0" dirty="0" err="1"/>
              <a:t>Savour</a:t>
            </a:r>
            <a:r>
              <a:rPr lang="en-US" b="0" dirty="0"/>
              <a:t> each hand-crafted dish thoughtfully designed by Executive Chef Will </a:t>
            </a:r>
            <a:r>
              <a:rPr lang="en-US" b="0" dirty="0" err="1"/>
              <a:t>Eaglesfield</a:t>
            </a:r>
            <a:r>
              <a:rPr lang="en-US" b="0" dirty="0"/>
              <a:t> to showcase the unique tastes of the region. A state of the art kitchen fully equipped for curing, smoking, and grilling dishes to perfection, makes each course unrivalled in its flare and </a:t>
            </a:r>
            <a:r>
              <a:rPr lang="en-US" b="0" dirty="0" err="1"/>
              <a:t>flavour</a:t>
            </a:r>
            <a:r>
              <a:rPr lang="en-US" b="0" dirty="0"/>
              <a:t>. Your new </a:t>
            </a:r>
            <a:r>
              <a:rPr lang="en-US" b="0" dirty="0" err="1"/>
              <a:t>favourite</a:t>
            </a:r>
            <a:r>
              <a:rPr lang="en-US" b="0" dirty="0"/>
              <a:t> local dining experience awaits</a:t>
            </a:r>
            <a:r>
              <a:rPr lang="en-US" b="0" baseline="0" dirty="0"/>
              <a:t>.</a:t>
            </a:r>
          </a:p>
          <a:p>
            <a:endParaRPr lang="en-US" b="0" baseline="0" dirty="0"/>
          </a:p>
          <a:p>
            <a:r>
              <a:rPr lang="en-US" b="1" baseline="0" dirty="0"/>
              <a:t>Breakfast, lunch &amp; dinner.</a:t>
            </a:r>
            <a:endParaRPr lang="en-US" b="1" dirty="0"/>
          </a:p>
          <a:p>
            <a:endParaRPr lang="en-US" b="0" dirty="0"/>
          </a:p>
          <a:p>
            <a:r>
              <a:rPr lang="en-US" b="1" dirty="0"/>
              <a:t>2.Location: </a:t>
            </a:r>
            <a:r>
              <a:rPr lang="en-US" b="0" dirty="0"/>
              <a:t>Marine Parade, Central Queenstown</a:t>
            </a:r>
          </a:p>
          <a:p>
            <a:endParaRPr lang="en-US" b="0" dirty="0"/>
          </a:p>
          <a:p>
            <a:r>
              <a:rPr lang="en-US" b="1" dirty="0"/>
              <a:t>3.Opening</a:t>
            </a:r>
            <a:r>
              <a:rPr lang="en-US" b="1" baseline="0" dirty="0"/>
              <a:t> Hours: </a:t>
            </a:r>
            <a:r>
              <a:rPr lang="en-US" b="0" baseline="0" dirty="0"/>
              <a:t>Monday-Sunday 7.30am –Late</a:t>
            </a:r>
          </a:p>
          <a:p>
            <a:endParaRPr lang="en-US" b="1" baseline="0" dirty="0"/>
          </a:p>
          <a:p>
            <a:r>
              <a:rPr lang="en-US" b="1" baseline="0" dirty="0"/>
              <a:t>4.Groups:</a:t>
            </a:r>
          </a:p>
          <a:p>
            <a:endParaRPr lang="en-US" b="1" baseline="0" dirty="0"/>
          </a:p>
          <a:p>
            <a:r>
              <a:rPr lang="en-US" b="1" baseline="0" dirty="0"/>
              <a:t>5.Contact: </a:t>
            </a:r>
            <a:r>
              <a:rPr lang="en-US" b="0" baseline="0" dirty="0"/>
              <a:t>Tel +64 3 441 0444, Email: thegrille@eichardts.com</a:t>
            </a:r>
          </a:p>
          <a:p>
            <a:endParaRPr lang="en-US" b="0" baseline="0" dirty="0"/>
          </a:p>
          <a:p>
            <a:r>
              <a:rPr lang="en-US" b="1" baseline="0" dirty="0"/>
              <a:t>6.Website: </a:t>
            </a:r>
            <a:r>
              <a:rPr lang="en-US" b="0" baseline="0" dirty="0"/>
              <a:t>http://www.eichardtsdining.com/thegrille/menu/</a:t>
            </a:r>
          </a:p>
          <a:p>
            <a:endParaRPr lang="en-US" b="0" baseline="0" dirty="0"/>
          </a:p>
          <a:p>
            <a:endParaRPr lang="en-US" b="0" dirty="0"/>
          </a:p>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11</a:t>
            </a:fld>
            <a:endParaRPr lang="en-US"/>
          </a:p>
        </p:txBody>
      </p:sp>
    </p:spTree>
    <p:extLst>
      <p:ext uri="{BB962C8B-B14F-4D97-AF65-F5344CB8AC3E}">
        <p14:creationId xmlns:p14="http://schemas.microsoft.com/office/powerpoint/2010/main" val="1432610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12</a:t>
            </a:fld>
            <a:endParaRPr lang="en-US"/>
          </a:p>
        </p:txBody>
      </p:sp>
    </p:spTree>
    <p:extLst>
      <p:ext uri="{BB962C8B-B14F-4D97-AF65-F5344CB8AC3E}">
        <p14:creationId xmlns:p14="http://schemas.microsoft.com/office/powerpoint/2010/main" val="3583155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1.About-</a:t>
            </a:r>
            <a:r>
              <a:rPr lang="en-US" dirty="0"/>
              <a:t> Eichardt's Bar; a Queenstown icon since 1867 has an atmosphere, history and ambience unlike anywhere else in the world, offering a welcoming environment for comfortable interaction between guests of the hotel and some of </a:t>
            </a:r>
            <a:r>
              <a:rPr lang="en-US" dirty="0" err="1"/>
              <a:t>Queenstowns</a:t>
            </a:r>
            <a:r>
              <a:rPr lang="en-US" dirty="0"/>
              <a:t> most colorful characters. Here, cocktails are created by top New Zealand bartenders who incorporate years of experience and passion into every drink. Eichardt's' attentive bar team is always ready to serve with a welcoming smile, good humor and utterly professional and knowledgeable manner. Eichardt's signature breakfast, lunch and tapas menus feature fresh and organic produce sourced from the very best local growers and all can be paired with a wine from their extensive hand selected list. Eichardt's' chefs have built a loyal following for consistent delicious and always inspiring dishes. The Bar oozes the warmth, comfort and style of this beautiful hotel with breathtaking views of the lake and mountains. A Queenstown must do. </a:t>
            </a:r>
          </a:p>
          <a:p>
            <a:endParaRPr lang="en-US" dirty="0"/>
          </a:p>
          <a:p>
            <a:r>
              <a:rPr lang="en-US" b="1" dirty="0"/>
              <a:t>2.Location:</a:t>
            </a:r>
            <a:r>
              <a:rPr lang="en-US" b="1" baseline="0" dirty="0"/>
              <a:t> </a:t>
            </a:r>
            <a:r>
              <a:rPr lang="en-US" baseline="0" dirty="0"/>
              <a:t>Marine Parade , Central Queenstown </a:t>
            </a:r>
            <a:endParaRPr lang="en-US" dirty="0"/>
          </a:p>
          <a:p>
            <a:endParaRPr lang="en-US" dirty="0"/>
          </a:p>
          <a:p>
            <a:r>
              <a:rPr lang="en-US" b="1" dirty="0"/>
              <a:t>3.Opening Hours: 7.30am-Late</a:t>
            </a:r>
          </a:p>
          <a:p>
            <a:endParaRPr lang="en-US" b="1" dirty="0"/>
          </a:p>
          <a:p>
            <a:r>
              <a:rPr lang="en-US" b="1" dirty="0"/>
              <a:t>4.Groups:</a:t>
            </a:r>
          </a:p>
          <a:p>
            <a:endParaRPr lang="en-US" b="1" dirty="0"/>
          </a:p>
          <a:p>
            <a:r>
              <a:rPr lang="en-US" b="1" dirty="0"/>
              <a:t>5.Contact: </a:t>
            </a:r>
            <a:r>
              <a:rPr lang="en-US" b="0" dirty="0"/>
              <a:t>Tel: +64 3 441 0450,</a:t>
            </a:r>
            <a:r>
              <a:rPr lang="en-US" b="0" baseline="0" dirty="0"/>
              <a:t> Email: bar@eichardts.com</a:t>
            </a:r>
          </a:p>
          <a:p>
            <a:endParaRPr lang="en-US" b="0" baseline="0" dirty="0"/>
          </a:p>
          <a:p>
            <a:r>
              <a:rPr lang="en-US" b="1" baseline="0" dirty="0"/>
              <a:t>6.Website: </a:t>
            </a:r>
            <a:r>
              <a:rPr lang="en-US" b="0" baseline="0" dirty="0"/>
              <a:t>http://www.eichardtsdining.com/eichardtsbar/#footer-widgets</a:t>
            </a:r>
            <a:endParaRPr lang="en-US" b="0" dirty="0"/>
          </a:p>
          <a:p>
            <a:endParaRPr lang="en-US" b="1" dirty="0"/>
          </a:p>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13</a:t>
            </a:fld>
            <a:endParaRPr lang="en-US"/>
          </a:p>
        </p:txBody>
      </p:sp>
    </p:spTree>
    <p:extLst>
      <p:ext uri="{BB962C8B-B14F-4D97-AF65-F5344CB8AC3E}">
        <p14:creationId xmlns:p14="http://schemas.microsoft.com/office/powerpoint/2010/main" val="3334218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1.About- </a:t>
            </a:r>
            <a:r>
              <a:rPr lang="en-US" b="0" dirty="0"/>
              <a:t>Fergburger is a Queenstown 'Must Do'!  Operating since 2001 it has been a favourite by locals and visitors alike.  Try the classic Ferg with Cheese, Tropical Swine, the Chief Wiggam or the Cockadoodle Oink… you can’t go wrong!</a:t>
            </a:r>
          </a:p>
          <a:p>
            <a:endParaRPr lang="en-US" b="0" dirty="0"/>
          </a:p>
          <a:p>
            <a:r>
              <a:rPr lang="en-US" b="1" dirty="0"/>
              <a:t>2.Location- </a:t>
            </a:r>
            <a:r>
              <a:rPr lang="en-US" b="0" dirty="0"/>
              <a:t>42 </a:t>
            </a:r>
            <a:r>
              <a:rPr lang="en-US" b="0" dirty="0" err="1"/>
              <a:t>Shotover</a:t>
            </a:r>
            <a:r>
              <a:rPr lang="en-US" b="0" dirty="0"/>
              <a:t> Street</a:t>
            </a:r>
            <a:r>
              <a:rPr lang="en-US" b="0" baseline="0" dirty="0"/>
              <a:t> </a:t>
            </a:r>
            <a:r>
              <a:rPr lang="en-US" b="0" dirty="0"/>
              <a:t>Queenstown </a:t>
            </a:r>
          </a:p>
          <a:p>
            <a:endParaRPr lang="en-US" b="1" dirty="0"/>
          </a:p>
          <a:p>
            <a:r>
              <a:rPr lang="en-US" b="1" dirty="0"/>
              <a:t>3.Opening Hours: </a:t>
            </a:r>
            <a:r>
              <a:rPr lang="en-US" b="0" dirty="0"/>
              <a:t>21 hours a day 7 days a week.</a:t>
            </a:r>
          </a:p>
          <a:p>
            <a:endParaRPr lang="en-US" b="0" dirty="0"/>
          </a:p>
          <a:p>
            <a:r>
              <a:rPr lang="en-US" b="1" dirty="0"/>
              <a:t>4.Contact: </a:t>
            </a:r>
            <a:r>
              <a:rPr lang="en-US" b="0" dirty="0"/>
              <a:t>Tel: +64 3-441 1232, Email:  admin@fergburger.com</a:t>
            </a:r>
          </a:p>
          <a:p>
            <a:endParaRPr lang="en-US" b="0" dirty="0"/>
          </a:p>
          <a:p>
            <a:r>
              <a:rPr lang="en-US" b="1" dirty="0"/>
              <a:t>5.Website: </a:t>
            </a:r>
            <a:r>
              <a:rPr lang="en-US" b="0" dirty="0"/>
              <a:t>https://www.fergburger.com</a:t>
            </a:r>
          </a:p>
          <a:p>
            <a:endParaRPr lang="en-US" b="1" dirty="0"/>
          </a:p>
        </p:txBody>
      </p:sp>
      <p:sp>
        <p:nvSpPr>
          <p:cNvPr id="4" name="Slide Number Placeholder 3"/>
          <p:cNvSpPr>
            <a:spLocks noGrp="1"/>
          </p:cNvSpPr>
          <p:nvPr>
            <p:ph type="sldNum" sz="quarter" idx="10"/>
          </p:nvPr>
        </p:nvSpPr>
        <p:spPr/>
        <p:txBody>
          <a:bodyPr/>
          <a:lstStyle/>
          <a:p>
            <a:fld id="{75A336DA-FE64-1043-B939-0589E96F3D77}" type="slidenum">
              <a:rPr lang="en-US" smtClean="0"/>
              <a:t>15</a:t>
            </a:fld>
            <a:endParaRPr lang="en-US"/>
          </a:p>
        </p:txBody>
      </p:sp>
    </p:spTree>
    <p:extLst>
      <p:ext uri="{BB962C8B-B14F-4D97-AF65-F5344CB8AC3E}">
        <p14:creationId xmlns:p14="http://schemas.microsoft.com/office/powerpoint/2010/main" val="1805664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emf"/><Relationship Id="rId1" Type="http://schemas.openxmlformats.org/officeDocument/2006/relationships/slideMaster" Target="../slideMasters/slideMaster5.xml"/><Relationship Id="rId4" Type="http://schemas.openxmlformats.org/officeDocument/2006/relationships/image" Target="../media/image1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13.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pic>
        <p:nvPicPr>
          <p:cNvPr id="26" name="Picture 25" descr="DQ32715 Presentation Template Design - Contents 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090341" cy="5143501"/>
          </a:xfrm>
          <a:prstGeom prst="rect">
            <a:avLst/>
          </a:prstGeom>
        </p:spPr>
      </p:pic>
      <p:sp>
        <p:nvSpPr>
          <p:cNvPr id="1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5"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02</a:t>
            </a:r>
          </a:p>
        </p:txBody>
      </p:sp>
      <p:sp>
        <p:nvSpPr>
          <p:cNvPr id="11"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03</a:t>
            </a:r>
          </a:p>
        </p:txBody>
      </p:sp>
      <p:sp>
        <p:nvSpPr>
          <p:cNvPr id="14"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04</a:t>
            </a:r>
          </a:p>
        </p:txBody>
      </p:sp>
      <p:sp>
        <p:nvSpPr>
          <p:cNvPr id="15"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05</a:t>
            </a:r>
          </a:p>
        </p:txBody>
      </p:sp>
      <p:sp>
        <p:nvSpPr>
          <p:cNvPr id="16"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06</a:t>
            </a:r>
          </a:p>
        </p:txBody>
      </p:sp>
      <p:sp>
        <p:nvSpPr>
          <p:cNvPr id="18"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07</a:t>
            </a:r>
          </a:p>
        </p:txBody>
      </p:sp>
      <p:sp>
        <p:nvSpPr>
          <p:cNvPr id="22"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08</a:t>
            </a:r>
          </a:p>
        </p:txBody>
      </p:sp>
      <p:sp>
        <p:nvSpPr>
          <p:cNvPr id="23"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09</a:t>
            </a:r>
          </a:p>
        </p:txBody>
      </p:sp>
      <p:sp>
        <p:nvSpPr>
          <p:cNvPr id="24"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10</a:t>
            </a:r>
          </a:p>
        </p:txBody>
      </p:sp>
      <p:sp>
        <p:nvSpPr>
          <p:cNvPr id="25" name="Text Placeholder 4"/>
          <p:cNvSpPr>
            <a:spLocks noGrp="1"/>
          </p:cNvSpPr>
          <p:nvPr>
            <p:ph type="body" sz="quarter" idx="24" hasCustomPrompt="1"/>
          </p:nvPr>
        </p:nvSpPr>
        <p:spPr>
          <a:xfrm>
            <a:off x="4606821" y="578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6"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7"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8"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9"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0"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1"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2"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3"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4"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pic>
        <p:nvPicPr>
          <p:cNvPr id="27" name="Picture 26"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2161914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8992" cy="5143500"/>
          </a:xfrm>
          <a:prstGeom prst="rect">
            <a:avLst/>
          </a:prstGeom>
        </p:spPr>
      </p:pic>
      <p:sp>
        <p:nvSpPr>
          <p:cNvPr id="4" name="Picture Placeholder 12"/>
          <p:cNvSpPr>
            <a:spLocks noGrp="1"/>
          </p:cNvSpPr>
          <p:nvPr>
            <p:ph type="pic" sz="quarter" idx="19"/>
          </p:nvPr>
        </p:nvSpPr>
        <p:spPr>
          <a:xfrm>
            <a:off x="-5008"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New section title 1</a:t>
            </a:r>
          </a:p>
        </p:txBody>
      </p:sp>
      <p:sp>
        <p:nvSpPr>
          <p:cNvPr id="8" name="Text Placeholder 11"/>
          <p:cNvSpPr>
            <a:spLocks noGrp="1"/>
          </p:cNvSpPr>
          <p:nvPr>
            <p:ph type="body" sz="quarter" idx="22" hasCustomPrompt="1"/>
          </p:nvPr>
        </p:nvSpPr>
        <p:spPr>
          <a:xfrm>
            <a:off x="481983" y="980002"/>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mn-lt"/>
                <a:cs typeface="Avenir LT Std 35 Light"/>
              </a:defRPr>
            </a:lvl1pPr>
            <a:lvl2pPr>
              <a:defRPr sz="1400">
                <a:solidFill>
                  <a:srgbClr val="FFFFFF"/>
                </a:solidFill>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7" name="Picture Placeholder 5"/>
          <p:cNvSpPr>
            <a:spLocks noGrp="1"/>
          </p:cNvSpPr>
          <p:nvPr>
            <p:ph type="pic" sz="quarter" idx="16" hasCustomPrompt="1"/>
          </p:nvPr>
        </p:nvSpPr>
        <p:spPr>
          <a:xfrm>
            <a:off x="7501466" y="4342908"/>
            <a:ext cx="1645413"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35509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j-lt"/>
                <a:cs typeface="Marine UP Black"/>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n-lt"/>
                <a:cs typeface="Marine Regular Italic"/>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mn-lt"/>
                <a:cs typeface="Avenir LT Std 35 Light"/>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mn-lt"/>
                <a:cs typeface="Avenir LT Std 35 Light"/>
              </a:defRPr>
            </a:lvl1pPr>
            <a:lvl2pPr>
              <a:defRPr sz="1400"/>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One Item Content</a:t>
            </a:r>
            <a:endParaRPr lang="en-US" dirty="0"/>
          </a:p>
        </p:txBody>
      </p:sp>
      <p:sp>
        <p:nvSpPr>
          <p:cNvPr id="10"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1" name="Picture 10"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3342201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pic>
        <p:nvPicPr>
          <p:cNvPr id="12" name="Picture 11"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1"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spTree>
    <p:extLst>
      <p:ext uri="{BB962C8B-B14F-4D97-AF65-F5344CB8AC3E}">
        <p14:creationId xmlns:p14="http://schemas.microsoft.com/office/powerpoint/2010/main" val="914520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pic>
        <p:nvPicPr>
          <p:cNvPr id="24" name="Picture 23"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j-lt"/>
                <a:cs typeface="Marine UP Black"/>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14"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spTree>
    <p:extLst>
      <p:ext uri="{BB962C8B-B14F-4D97-AF65-F5344CB8AC3E}">
        <p14:creationId xmlns:p14="http://schemas.microsoft.com/office/powerpoint/2010/main" val="2756702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pic>
        <p:nvPicPr>
          <p:cNvPr id="10" name="Picture 9"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j-lt"/>
                <a:cs typeface="Marine UP Black"/>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9"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spTree>
    <p:extLst>
      <p:ext uri="{BB962C8B-B14F-4D97-AF65-F5344CB8AC3E}">
        <p14:creationId xmlns:p14="http://schemas.microsoft.com/office/powerpoint/2010/main" val="1456274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9" name="Picture 8"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876308"/>
            <a:ext cx="9144000" cy="3882665"/>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1982" y="4383553"/>
            <a:ext cx="4041507" cy="546871"/>
          </a:xfrm>
          <a:prstGeom prst="rect">
            <a:avLst/>
          </a:prstGeom>
        </p:spPr>
      </p:pic>
    </p:spTree>
    <p:extLst>
      <p:ext uri="{BB962C8B-B14F-4D97-AF65-F5344CB8AC3E}">
        <p14:creationId xmlns:p14="http://schemas.microsoft.com/office/powerpoint/2010/main" val="196408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ustralia &amp; NZ">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7639" y="868735"/>
            <a:ext cx="6609560" cy="405037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6" name="Picture 5"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1983" y="4392020"/>
            <a:ext cx="2942338" cy="527085"/>
          </a:xfrm>
          <a:prstGeom prst="rect">
            <a:avLst/>
          </a:prstGeom>
        </p:spPr>
      </p:pic>
    </p:spTree>
    <p:extLst>
      <p:ext uri="{BB962C8B-B14F-4D97-AF65-F5344CB8AC3E}">
        <p14:creationId xmlns:p14="http://schemas.microsoft.com/office/powerpoint/2010/main" val="2669472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w Zealand">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90800" y="-59269"/>
            <a:ext cx="3838091" cy="5783332"/>
          </a:xfrm>
          <a:prstGeom prst="rect">
            <a:avLst/>
          </a:prstGeom>
        </p:spPr>
      </p:pic>
      <p:pic>
        <p:nvPicPr>
          <p:cNvPr id="6" name="Picture 5"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1983" y="4392020"/>
            <a:ext cx="2368547" cy="527085"/>
          </a:xfrm>
          <a:prstGeom prst="rect">
            <a:avLst/>
          </a:prstGeom>
        </p:spPr>
      </p:pic>
    </p:spTree>
    <p:extLst>
      <p:ext uri="{BB962C8B-B14F-4D97-AF65-F5344CB8AC3E}">
        <p14:creationId xmlns:p14="http://schemas.microsoft.com/office/powerpoint/2010/main" val="1313485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 Pag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Graph page</a:t>
            </a:r>
          </a:p>
        </p:txBody>
      </p:sp>
      <p:sp>
        <p:nvSpPr>
          <p:cNvPr id="11" name="Chart Placeholder 10"/>
          <p:cNvSpPr>
            <a:spLocks noGrp="1"/>
          </p:cNvSpPr>
          <p:nvPr>
            <p:ph type="chart" sz="quarter" idx="19"/>
          </p:nvPr>
        </p:nvSpPr>
        <p:spPr>
          <a:xfrm>
            <a:off x="481820" y="1090411"/>
            <a:ext cx="8189960" cy="3175341"/>
          </a:xfrm>
          <a:prstGeom prst="rect">
            <a:avLst/>
          </a:prstGeom>
        </p:spPr>
        <p:txBody>
          <a:bodyPr vert="horz" lIns="50610" tIns="25305" rIns="50610" bIns="25305"/>
          <a:lstStyle/>
          <a:p>
            <a:endParaRPr lang="en-US"/>
          </a:p>
        </p:txBody>
      </p:sp>
      <p:sp>
        <p:nvSpPr>
          <p:cNvPr id="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9" name="Picture 8"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3147704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8" name="Picture 7"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133223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3090341" cy="5143502"/>
          </a:xfrm>
          <a:prstGeom prst="rect">
            <a:avLst/>
          </a:prstGeom>
        </p:spPr>
      </p:pic>
      <p:sp>
        <p:nvSpPr>
          <p:cNvPr id="17"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mn-lt"/>
                <a:cs typeface="Avenir LT Std 35 Light"/>
              </a:defRPr>
            </a:lvl1pPr>
          </a:lstStyle>
          <a:p>
            <a:pPr lvl="0"/>
            <a:r>
              <a:rPr lang="en-US" dirty="0"/>
              <a:t>Option 1</a:t>
            </a:r>
          </a:p>
        </p:txBody>
      </p:sp>
      <p:sp>
        <p:nvSpPr>
          <p:cNvPr id="18"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2</a:t>
            </a:r>
          </a:p>
        </p:txBody>
      </p:sp>
      <p:sp>
        <p:nvSpPr>
          <p:cNvPr id="19"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mn-lt"/>
                <a:cs typeface="Avenir LT Std 35 Light"/>
              </a:defRPr>
            </a:lvl1pPr>
          </a:lstStyle>
          <a:p>
            <a:pPr lvl="0"/>
            <a:r>
              <a:rPr lang="en-US" dirty="0"/>
              <a:t>Option 3</a:t>
            </a:r>
          </a:p>
        </p:txBody>
      </p:sp>
      <p:sp>
        <p:nvSpPr>
          <p:cNvPr id="21"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4</a:t>
            </a:r>
          </a:p>
        </p:txBody>
      </p:sp>
      <p:sp>
        <p:nvSpPr>
          <p:cNvPr id="11" name="Text Placeholder 11"/>
          <p:cNvSpPr>
            <a:spLocks noGrp="1"/>
          </p:cNvSpPr>
          <p:nvPr>
            <p:ph type="body" sz="quarter" idx="18"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20" name="Picture Placeholder 5"/>
          <p:cNvSpPr>
            <a:spLocks noGrp="1"/>
          </p:cNvSpPr>
          <p:nvPr>
            <p:ph type="pic" sz="quarter" idx="13" hasCustomPrompt="1"/>
          </p:nvPr>
        </p:nvSpPr>
        <p:spPr>
          <a:xfrm>
            <a:off x="4094091" y="3450895"/>
            <a:ext cx="925519" cy="731007"/>
          </a:xfrm>
          <a:prstGeom prst="rect">
            <a:avLst/>
          </a:prstGeom>
        </p:spPr>
        <p:txBody>
          <a:bodyPr vert="horz" lIns="50610" tIns="25305" rIns="50610" bIns="25305"/>
          <a:lstStyle>
            <a:lvl1pPr marL="0" indent="0">
              <a:buNone/>
              <a:defRPr baseline="0"/>
            </a:lvl1pPr>
          </a:lstStyle>
          <a:p>
            <a:r>
              <a:rPr lang="en-US" dirty="0"/>
              <a:t>Icon 4</a:t>
            </a:r>
          </a:p>
        </p:txBody>
      </p:sp>
      <p:sp>
        <p:nvSpPr>
          <p:cNvPr id="22" name="Picture Placeholder 5"/>
          <p:cNvSpPr>
            <a:spLocks noGrp="1"/>
          </p:cNvSpPr>
          <p:nvPr>
            <p:ph type="pic" sz="quarter" idx="10" hasCustomPrompt="1"/>
          </p:nvPr>
        </p:nvSpPr>
        <p:spPr>
          <a:xfrm>
            <a:off x="4094091" y="898618"/>
            <a:ext cx="925519" cy="731007"/>
          </a:xfrm>
          <a:prstGeom prst="rect">
            <a:avLst/>
          </a:prstGeom>
        </p:spPr>
        <p:txBody>
          <a:bodyPr vert="horz" lIns="50610" tIns="25305" rIns="50610" bIns="25305"/>
          <a:lstStyle>
            <a:lvl1pPr marL="0" indent="0">
              <a:buNone/>
              <a:defRPr baseline="0"/>
            </a:lvl1pPr>
          </a:lstStyle>
          <a:p>
            <a:r>
              <a:rPr lang="en-US" dirty="0"/>
              <a:t>Icon 1</a:t>
            </a:r>
          </a:p>
        </p:txBody>
      </p:sp>
      <p:sp>
        <p:nvSpPr>
          <p:cNvPr id="23" name="Picture Placeholder 5"/>
          <p:cNvSpPr>
            <a:spLocks noGrp="1"/>
          </p:cNvSpPr>
          <p:nvPr>
            <p:ph type="pic" sz="quarter" idx="11" hasCustomPrompt="1"/>
          </p:nvPr>
        </p:nvSpPr>
        <p:spPr>
          <a:xfrm>
            <a:off x="4094091" y="1749377"/>
            <a:ext cx="925519" cy="731007"/>
          </a:xfrm>
          <a:prstGeom prst="rect">
            <a:avLst/>
          </a:prstGeom>
        </p:spPr>
        <p:txBody>
          <a:bodyPr vert="horz" lIns="50610" tIns="25305" rIns="50610" bIns="25305"/>
          <a:lstStyle>
            <a:lvl1pPr marL="0" indent="0">
              <a:buNone/>
              <a:defRPr baseline="0"/>
            </a:lvl1pPr>
          </a:lstStyle>
          <a:p>
            <a:r>
              <a:rPr lang="en-US" dirty="0"/>
              <a:t>Icon 2</a:t>
            </a:r>
          </a:p>
        </p:txBody>
      </p:sp>
      <p:sp>
        <p:nvSpPr>
          <p:cNvPr id="24" name="Picture Placeholder 5"/>
          <p:cNvSpPr>
            <a:spLocks noGrp="1"/>
          </p:cNvSpPr>
          <p:nvPr>
            <p:ph type="pic" sz="quarter" idx="12" hasCustomPrompt="1"/>
          </p:nvPr>
        </p:nvSpPr>
        <p:spPr>
          <a:xfrm>
            <a:off x="4094091" y="2600135"/>
            <a:ext cx="925519" cy="731007"/>
          </a:xfrm>
          <a:prstGeom prst="rect">
            <a:avLst/>
          </a:prstGeom>
        </p:spPr>
        <p:txBody>
          <a:bodyPr vert="horz" lIns="50610" tIns="25305" rIns="50610" bIns="25305"/>
          <a:lstStyle>
            <a:lvl1pPr marL="0" indent="0">
              <a:buNone/>
              <a:defRPr baseline="0"/>
            </a:lvl1pPr>
          </a:lstStyle>
          <a:p>
            <a:r>
              <a:rPr lang="en-US" dirty="0"/>
              <a:t>Icon 3</a:t>
            </a:r>
          </a:p>
        </p:txBody>
      </p:sp>
      <p:pic>
        <p:nvPicPr>
          <p:cNvPr id="13" name="Picture 12"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2054520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6" name="Picture 5" descr="DQ32715 Presentation Template Design - Bullet Page 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Text Placeholder 11"/>
          <p:cNvSpPr>
            <a:spLocks noGrp="1"/>
          </p:cNvSpPr>
          <p:nvPr>
            <p:ph type="body" sz="quarter" idx="18" hasCustomPrompt="1"/>
          </p:nvPr>
        </p:nvSpPr>
        <p:spPr>
          <a:xfrm>
            <a:off x="1924342" y="1737629"/>
            <a:ext cx="5359337" cy="1611488"/>
          </a:xfrm>
          <a:prstGeom prst="rect">
            <a:avLst/>
          </a:prstGeom>
        </p:spPr>
        <p:txBody>
          <a:bodyPr vert="horz" lIns="50610" tIns="25305" rIns="50610" bIns="25305"/>
          <a:lstStyle>
            <a:lvl1pPr marL="0" indent="0" algn="l">
              <a:lnSpc>
                <a:spcPct val="80000"/>
              </a:lnSpc>
              <a:buNone/>
              <a:defRPr sz="3900" b="0" i="1" baseline="0">
                <a:solidFill>
                  <a:schemeClr val="bg1"/>
                </a:solidFill>
                <a:latin typeface="+mj-lt"/>
                <a:cs typeface="Marine Light"/>
              </a:defRPr>
            </a:lvl1pPr>
          </a:lstStyle>
          <a:p>
            <a:pPr lvl="0"/>
            <a:r>
              <a:rPr lang="en-US" dirty="0"/>
              <a:t>“A quote or statement </a:t>
            </a:r>
            <a:br>
              <a:rPr lang="en-US" dirty="0"/>
            </a:br>
            <a:r>
              <a:rPr lang="en-US" dirty="0"/>
              <a:t> can go on this page”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7" name="Picture 6"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1558079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Blank page heading</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6" name="Picture 5"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2651389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age Graphic">
    <p:spTree>
      <p:nvGrpSpPr>
        <p:cNvPr id="1" name=""/>
        <p:cNvGrpSpPr/>
        <p:nvPr/>
      </p:nvGrpSpPr>
      <p:grpSpPr>
        <a:xfrm>
          <a:off x="0" y="0"/>
          <a:ext cx="0" cy="0"/>
          <a:chOff x="0" y="0"/>
          <a:chExt cx="0" cy="0"/>
        </a:xfrm>
      </p:grpSpPr>
      <p:pic>
        <p:nvPicPr>
          <p:cNvPr id="6" name="Picture 5" descr="DQ32715 Presentation Template Design - Bullet Page 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j-lt"/>
                <a:cs typeface="Marine UP Black"/>
              </a:defRPr>
            </a:lvl1pPr>
          </a:lstStyle>
          <a:p>
            <a:pPr lvl="0"/>
            <a:r>
              <a:rPr lang="en-US" dirty="0"/>
              <a:t>Blank page heading</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9" name="Picture 8"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50" y="4187893"/>
            <a:ext cx="1819850" cy="856751"/>
          </a:xfrm>
          <a:prstGeom prst="rect">
            <a:avLst/>
          </a:prstGeom>
        </p:spPr>
      </p:pic>
    </p:spTree>
    <p:extLst>
      <p:ext uri="{BB962C8B-B14F-4D97-AF65-F5344CB8AC3E}">
        <p14:creationId xmlns:p14="http://schemas.microsoft.com/office/powerpoint/2010/main" val="3688647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age Image">
    <p:spTree>
      <p:nvGrpSpPr>
        <p:cNvPr id="1" name=""/>
        <p:cNvGrpSpPr/>
        <p:nvPr/>
      </p:nvGrpSpPr>
      <p:grpSpPr>
        <a:xfrm>
          <a:off x="0" y="0"/>
          <a:ext cx="0" cy="0"/>
          <a:chOff x="0" y="0"/>
          <a:chExt cx="0" cy="0"/>
        </a:xfrm>
      </p:grpSpPr>
      <p:pic>
        <p:nvPicPr>
          <p:cNvPr id="6" name="Picture 5"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7" name="Picture Placeholder 5"/>
          <p:cNvSpPr>
            <a:spLocks noGrp="1"/>
          </p:cNvSpPr>
          <p:nvPr>
            <p:ph type="pic" sz="quarter" idx="16" hasCustomPrompt="1"/>
          </p:nvPr>
        </p:nvSpPr>
        <p:spPr>
          <a:xfrm>
            <a:off x="7501466" y="4342908"/>
            <a:ext cx="1645413"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612400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Graphic">
    <p:spTree>
      <p:nvGrpSpPr>
        <p:cNvPr id="1" name=""/>
        <p:cNvGrpSpPr/>
        <p:nvPr/>
      </p:nvGrpSpPr>
      <p:grpSpPr>
        <a:xfrm>
          <a:off x="0" y="0"/>
          <a:ext cx="0" cy="0"/>
          <a:chOff x="0" y="0"/>
          <a:chExt cx="0" cy="0"/>
        </a:xfrm>
      </p:grpSpPr>
      <p:pic>
        <p:nvPicPr>
          <p:cNvPr id="17" name="Picture 16" descr="DQ32715 Presentation Template Design - Bullet Page 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p:spPr>
      </p:pic>
      <p:pic>
        <p:nvPicPr>
          <p:cNvPr id="18" name="Picture 17"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50" y="4187893"/>
            <a:ext cx="1819850" cy="856751"/>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j-lt"/>
                <a:cs typeface="Marine UP Black"/>
              </a:defRPr>
            </a:lvl1pPr>
          </a:lstStyle>
          <a:p>
            <a:pPr lvl="0"/>
            <a:r>
              <a:rPr lang="en-US" dirty="0"/>
              <a:t>Thank you message goes here</a:t>
            </a:r>
          </a:p>
        </p:txBody>
      </p:sp>
      <p:sp>
        <p:nvSpPr>
          <p:cNvPr id="10" name="Text Placeholder 11"/>
          <p:cNvSpPr>
            <a:spLocks noGrp="1"/>
          </p:cNvSpPr>
          <p:nvPr>
            <p:ph type="body" sz="quarter" idx="22" hasCustomPrompt="1"/>
          </p:nvPr>
        </p:nvSpPr>
        <p:spPr>
          <a:xfrm>
            <a:off x="812318" y="1627575"/>
            <a:ext cx="2943892"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Destination Queenstown</a:t>
            </a:r>
          </a:p>
        </p:txBody>
      </p:sp>
      <p:sp>
        <p:nvSpPr>
          <p:cNvPr id="11" name="Text Placeholder 11"/>
          <p:cNvSpPr>
            <a:spLocks noGrp="1"/>
          </p:cNvSpPr>
          <p:nvPr>
            <p:ph type="body" sz="quarter" idx="23" hasCustomPrompt="1"/>
          </p:nvPr>
        </p:nvSpPr>
        <p:spPr>
          <a:xfrm>
            <a:off x="812318" y="1979484"/>
            <a:ext cx="2943892" cy="1172683"/>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50 Stanley Street, Queenstown, New Zealand, 9300</a:t>
            </a:r>
          </a:p>
          <a:p>
            <a:pPr lvl="0"/>
            <a:r>
              <a:rPr lang="en-US" dirty="0"/>
              <a:t>PO Box 353</a:t>
            </a:r>
          </a:p>
        </p:txBody>
      </p:sp>
      <p:sp>
        <p:nvSpPr>
          <p:cNvPr id="12" name="Text Placeholder 11"/>
          <p:cNvSpPr>
            <a:spLocks noGrp="1"/>
          </p:cNvSpPr>
          <p:nvPr>
            <p:ph type="body" sz="quarter" idx="24" hasCustomPrompt="1"/>
          </p:nvPr>
        </p:nvSpPr>
        <p:spPr>
          <a:xfrm>
            <a:off x="4485713" y="1627575"/>
            <a:ext cx="4095596"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Persons Name</a:t>
            </a:r>
          </a:p>
        </p:txBody>
      </p:sp>
      <p:sp>
        <p:nvSpPr>
          <p:cNvPr id="13" name="Text Placeholder 11"/>
          <p:cNvSpPr>
            <a:spLocks noGrp="1"/>
          </p:cNvSpPr>
          <p:nvPr>
            <p:ph type="body" sz="quarter" idx="25" hasCustomPrompt="1"/>
          </p:nvPr>
        </p:nvSpPr>
        <p:spPr>
          <a:xfrm>
            <a:off x="4485713" y="1979483"/>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485713" y="2664064"/>
            <a:ext cx="4095596"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Persons Name</a:t>
            </a:r>
          </a:p>
        </p:txBody>
      </p:sp>
      <p:sp>
        <p:nvSpPr>
          <p:cNvPr id="15" name="Text Placeholder 11"/>
          <p:cNvSpPr>
            <a:spLocks noGrp="1"/>
          </p:cNvSpPr>
          <p:nvPr>
            <p:ph type="body" sz="quarter" idx="27" hasCustomPrompt="1"/>
          </p:nvPr>
        </p:nvSpPr>
        <p:spPr>
          <a:xfrm>
            <a:off x="4485713" y="3015972"/>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spTree>
    <p:extLst>
      <p:ext uri="{BB962C8B-B14F-4D97-AF65-F5344CB8AC3E}">
        <p14:creationId xmlns:p14="http://schemas.microsoft.com/office/powerpoint/2010/main" val="984417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Image">
    <p:spTree>
      <p:nvGrpSpPr>
        <p:cNvPr id="1" name=""/>
        <p:cNvGrpSpPr/>
        <p:nvPr/>
      </p:nvGrpSpPr>
      <p:grpSpPr>
        <a:xfrm>
          <a:off x="0" y="0"/>
          <a:ext cx="0" cy="0"/>
          <a:chOff x="0" y="0"/>
          <a:chExt cx="0" cy="0"/>
        </a:xfrm>
      </p:grpSpPr>
      <p:pic>
        <p:nvPicPr>
          <p:cNvPr id="17" name="Picture 16" descr="DQ32715 Presentation Template Design - Thank You.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090341" cy="5143502"/>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8" name="Picture 17"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50" y="4187893"/>
            <a:ext cx="1819850" cy="856751"/>
          </a:xfrm>
          <a:prstGeom prst="rect">
            <a:avLst/>
          </a:prstGeom>
        </p:spPr>
      </p:pic>
    </p:spTree>
    <p:extLst>
      <p:ext uri="{BB962C8B-B14F-4D97-AF65-F5344CB8AC3E}">
        <p14:creationId xmlns:p14="http://schemas.microsoft.com/office/powerpoint/2010/main" val="1079455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13" name="Picture Placeholder 12"/>
          <p:cNvSpPr>
            <a:spLocks noGrp="1"/>
          </p:cNvSpPr>
          <p:nvPr>
            <p:ph type="pic" sz="quarter" idx="28" hasCustomPrompt="1"/>
          </p:nvPr>
        </p:nvSpPr>
        <p:spPr>
          <a:xfrm>
            <a:off x="-1787" y="0"/>
            <a:ext cx="3092128" cy="5143500"/>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Thank You</a:t>
            </a:r>
          </a:p>
        </p:txBody>
      </p:sp>
      <p:sp>
        <p:nvSpPr>
          <p:cNvPr id="4"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Destination Queenstown</a:t>
            </a:r>
          </a:p>
        </p:txBody>
      </p:sp>
      <p:sp>
        <p:nvSpPr>
          <p:cNvPr id="5"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7"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9"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2"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8" name="Picture 17"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50" y="4187893"/>
            <a:ext cx="1819850" cy="856751"/>
          </a:xfrm>
          <a:prstGeom prst="rect">
            <a:avLst/>
          </a:prstGeom>
        </p:spPr>
      </p:pic>
    </p:spTree>
    <p:extLst>
      <p:ext uri="{BB962C8B-B14F-4D97-AF65-F5344CB8AC3E}">
        <p14:creationId xmlns:p14="http://schemas.microsoft.com/office/powerpoint/2010/main" val="3550286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5" name="Picture Placeholder 24"/>
          <p:cNvSpPr>
            <a:spLocks noGrp="1"/>
          </p:cNvSpPr>
          <p:nvPr>
            <p:ph type="pic" sz="quarter" idx="34"/>
          </p:nvPr>
        </p:nvSpPr>
        <p:spPr>
          <a:xfrm>
            <a:off x="0" y="0"/>
            <a:ext cx="3090341" cy="5143500"/>
          </a:xfrm>
          <a:prstGeom prst="rect">
            <a:avLst/>
          </a:prstGeom>
        </p:spPr>
        <p:txBody>
          <a:bodyPr vert="horz" lIns="50610" tIns="25305" rIns="50610" bIns="25305"/>
          <a:lstStyle/>
          <a:p>
            <a:endParaRPr lang="en-US" dirty="0"/>
          </a:p>
        </p:txBody>
      </p:sp>
      <p:sp>
        <p:nvSpPr>
          <p:cNvPr id="28" name="Text Placeholder 11"/>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30"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02</a:t>
            </a:r>
          </a:p>
        </p:txBody>
      </p:sp>
      <p:sp>
        <p:nvSpPr>
          <p:cNvPr id="32"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03</a:t>
            </a:r>
          </a:p>
        </p:txBody>
      </p:sp>
      <p:sp>
        <p:nvSpPr>
          <p:cNvPr id="33"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04</a:t>
            </a:r>
          </a:p>
        </p:txBody>
      </p:sp>
      <p:sp>
        <p:nvSpPr>
          <p:cNvPr id="34"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05</a:t>
            </a:r>
          </a:p>
        </p:txBody>
      </p:sp>
      <p:sp>
        <p:nvSpPr>
          <p:cNvPr id="35"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06</a:t>
            </a:r>
          </a:p>
        </p:txBody>
      </p:sp>
      <p:sp>
        <p:nvSpPr>
          <p:cNvPr id="36"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07</a:t>
            </a:r>
          </a:p>
        </p:txBody>
      </p:sp>
      <p:sp>
        <p:nvSpPr>
          <p:cNvPr id="37"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08</a:t>
            </a:r>
          </a:p>
        </p:txBody>
      </p:sp>
      <p:sp>
        <p:nvSpPr>
          <p:cNvPr id="38"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09</a:t>
            </a:r>
          </a:p>
        </p:txBody>
      </p:sp>
      <p:sp>
        <p:nvSpPr>
          <p:cNvPr id="39"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10</a:t>
            </a:r>
          </a:p>
        </p:txBody>
      </p:sp>
      <p:sp>
        <p:nvSpPr>
          <p:cNvPr id="40" name="Text Placeholder 4"/>
          <p:cNvSpPr>
            <a:spLocks noGrp="1"/>
          </p:cNvSpPr>
          <p:nvPr>
            <p:ph type="body" sz="quarter" idx="24" hasCustomPrompt="1"/>
          </p:nvPr>
        </p:nvSpPr>
        <p:spPr>
          <a:xfrm>
            <a:off x="4606821" y="581153"/>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1"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2"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3"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4"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5"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6"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7"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8"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9"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pic>
        <p:nvPicPr>
          <p:cNvPr id="29" name="Picture 28"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33878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Contents 2">
    <p:spTree>
      <p:nvGrpSpPr>
        <p:cNvPr id="1" name=""/>
        <p:cNvGrpSpPr/>
        <p:nvPr/>
      </p:nvGrpSpPr>
      <p:grpSpPr>
        <a:xfrm>
          <a:off x="0" y="0"/>
          <a:ext cx="0" cy="0"/>
          <a:chOff x="0" y="0"/>
          <a:chExt cx="0" cy="0"/>
        </a:xfrm>
      </p:grpSpPr>
      <p:pic>
        <p:nvPicPr>
          <p:cNvPr id="19" name="Picture 18"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0" name="Picture Placeholder 24"/>
          <p:cNvSpPr>
            <a:spLocks noGrp="1"/>
          </p:cNvSpPr>
          <p:nvPr>
            <p:ph type="pic" sz="quarter" idx="34"/>
          </p:nvPr>
        </p:nvSpPr>
        <p:spPr>
          <a:xfrm>
            <a:off x="-1787" y="0"/>
            <a:ext cx="3090341" cy="5143500"/>
          </a:xfrm>
          <a:prstGeom prst="rect">
            <a:avLst/>
          </a:prstGeom>
        </p:spPr>
        <p:txBody>
          <a:bodyPr vert="horz" lIns="50610" tIns="25305" rIns="50610" bIns="25305"/>
          <a:lstStyle/>
          <a:p>
            <a:endParaRPr lang="en-US" dirty="0"/>
          </a:p>
        </p:txBody>
      </p:sp>
      <p:sp>
        <p:nvSpPr>
          <p:cNvPr id="8" name="Picture Placeholder 5"/>
          <p:cNvSpPr>
            <a:spLocks noGrp="1"/>
          </p:cNvSpPr>
          <p:nvPr>
            <p:ph type="pic" sz="quarter" idx="13" hasCustomPrompt="1"/>
          </p:nvPr>
        </p:nvSpPr>
        <p:spPr>
          <a:xfrm>
            <a:off x="4094091" y="3450895"/>
            <a:ext cx="925519" cy="731007"/>
          </a:xfrm>
          <a:prstGeom prst="rect">
            <a:avLst/>
          </a:prstGeom>
        </p:spPr>
        <p:txBody>
          <a:bodyPr vert="horz" lIns="50610" tIns="25305" rIns="50610" bIns="25305"/>
          <a:lstStyle>
            <a:lvl1pPr marL="0" indent="0">
              <a:buNone/>
              <a:defRPr baseline="0"/>
            </a:lvl1pPr>
          </a:lstStyle>
          <a:p>
            <a:r>
              <a:rPr lang="en-US" dirty="0"/>
              <a:t>Icon 4</a:t>
            </a:r>
          </a:p>
        </p:txBody>
      </p:sp>
      <p:sp>
        <p:nvSpPr>
          <p:cNvPr id="9" name="Picture Placeholder 5"/>
          <p:cNvSpPr>
            <a:spLocks noGrp="1"/>
          </p:cNvSpPr>
          <p:nvPr>
            <p:ph type="pic" sz="quarter" idx="10" hasCustomPrompt="1"/>
          </p:nvPr>
        </p:nvSpPr>
        <p:spPr>
          <a:xfrm>
            <a:off x="4094091" y="898618"/>
            <a:ext cx="925519" cy="731007"/>
          </a:xfrm>
          <a:prstGeom prst="rect">
            <a:avLst/>
          </a:prstGeom>
        </p:spPr>
        <p:txBody>
          <a:bodyPr vert="horz" lIns="50610" tIns="25305" rIns="50610" bIns="25305"/>
          <a:lstStyle>
            <a:lvl1pPr marL="0" indent="0">
              <a:buNone/>
              <a:defRPr baseline="0"/>
            </a:lvl1pPr>
          </a:lstStyle>
          <a:p>
            <a:r>
              <a:rPr lang="en-US" dirty="0"/>
              <a:t>Icon 1</a:t>
            </a:r>
          </a:p>
        </p:txBody>
      </p:sp>
      <p:sp>
        <p:nvSpPr>
          <p:cNvPr id="10" name="Picture Placeholder 5"/>
          <p:cNvSpPr>
            <a:spLocks noGrp="1"/>
          </p:cNvSpPr>
          <p:nvPr>
            <p:ph type="pic" sz="quarter" idx="11" hasCustomPrompt="1"/>
          </p:nvPr>
        </p:nvSpPr>
        <p:spPr>
          <a:xfrm>
            <a:off x="4094091" y="1749377"/>
            <a:ext cx="925519" cy="731007"/>
          </a:xfrm>
          <a:prstGeom prst="rect">
            <a:avLst/>
          </a:prstGeom>
        </p:spPr>
        <p:txBody>
          <a:bodyPr vert="horz" lIns="50610" tIns="25305" rIns="50610" bIns="25305"/>
          <a:lstStyle>
            <a:lvl1pPr marL="0" indent="0">
              <a:buNone/>
              <a:defRPr baseline="0"/>
            </a:lvl1pPr>
          </a:lstStyle>
          <a:p>
            <a:r>
              <a:rPr lang="en-US" dirty="0"/>
              <a:t>Icon 2</a:t>
            </a:r>
          </a:p>
        </p:txBody>
      </p:sp>
      <p:sp>
        <p:nvSpPr>
          <p:cNvPr id="11" name="Picture Placeholder 5"/>
          <p:cNvSpPr>
            <a:spLocks noGrp="1"/>
          </p:cNvSpPr>
          <p:nvPr>
            <p:ph type="pic" sz="quarter" idx="12" hasCustomPrompt="1"/>
          </p:nvPr>
        </p:nvSpPr>
        <p:spPr>
          <a:xfrm>
            <a:off x="4094091" y="2600135"/>
            <a:ext cx="925519" cy="731007"/>
          </a:xfrm>
          <a:prstGeom prst="rect">
            <a:avLst/>
          </a:prstGeom>
        </p:spPr>
        <p:txBody>
          <a:bodyPr vert="horz" lIns="50610" tIns="25305" rIns="50610" bIns="25305"/>
          <a:lstStyle>
            <a:lvl1pPr marL="0" indent="0">
              <a:buNone/>
              <a:defRPr baseline="0"/>
            </a:lvl1pPr>
          </a:lstStyle>
          <a:p>
            <a:r>
              <a:rPr lang="en-US" dirty="0"/>
              <a:t>Icon 3</a:t>
            </a:r>
          </a:p>
        </p:txBody>
      </p:sp>
      <p:sp>
        <p:nvSpPr>
          <p:cNvPr id="14" name="Text Placeholder 11"/>
          <p:cNvSpPr>
            <a:spLocks noGrp="1"/>
          </p:cNvSpPr>
          <p:nvPr>
            <p:ph type="body" sz="quarter" idx="18" hasCustomPrompt="1"/>
          </p:nvPr>
        </p:nvSpPr>
        <p:spPr>
          <a:xfrm>
            <a:off x="481983" y="365496"/>
            <a:ext cx="2830107" cy="503239"/>
          </a:xfrm>
          <a:prstGeom prst="rect">
            <a:avLst/>
          </a:prstGeom>
        </p:spPr>
        <p:txBody>
          <a:bodyPr vert="horz" lIns="50610" tIns="0" rIns="50610" bIns="25305"/>
          <a:lstStyle>
            <a:lvl1pPr marL="0" indent="0">
              <a:buNone/>
              <a:defRPr sz="3900">
                <a:solidFill>
                  <a:schemeClr val="bg1"/>
                </a:solidFill>
                <a:latin typeface="Marine UP Black"/>
                <a:cs typeface="Marine UP Black"/>
              </a:defRPr>
            </a:lvl1pPr>
          </a:lstStyle>
          <a:p>
            <a:pPr lvl="0"/>
            <a:r>
              <a:rPr lang="en-US" dirty="0"/>
              <a:t>Contents</a:t>
            </a:r>
          </a:p>
        </p:txBody>
      </p:sp>
      <p:sp>
        <p:nvSpPr>
          <p:cNvPr id="15"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mn-lt"/>
                <a:cs typeface="Avenir LT Std 35 Light"/>
              </a:defRPr>
            </a:lvl1pPr>
          </a:lstStyle>
          <a:p>
            <a:pPr lvl="0"/>
            <a:r>
              <a:rPr lang="en-US" dirty="0"/>
              <a:t>Option 1</a:t>
            </a:r>
          </a:p>
        </p:txBody>
      </p:sp>
      <p:sp>
        <p:nvSpPr>
          <p:cNvPr id="16"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2</a:t>
            </a:r>
          </a:p>
        </p:txBody>
      </p:sp>
      <p:sp>
        <p:nvSpPr>
          <p:cNvPr id="17"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mn-lt"/>
                <a:cs typeface="Avenir LT Std 35 Light"/>
              </a:defRPr>
            </a:lvl1pPr>
          </a:lstStyle>
          <a:p>
            <a:pPr lvl="0"/>
            <a:r>
              <a:rPr lang="en-US" dirty="0"/>
              <a:t>Option 3</a:t>
            </a:r>
          </a:p>
        </p:txBody>
      </p:sp>
      <p:sp>
        <p:nvSpPr>
          <p:cNvPr id="18"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4</a:t>
            </a:r>
          </a:p>
        </p:txBody>
      </p:sp>
      <p:pic>
        <p:nvPicPr>
          <p:cNvPr id="21" name="Picture 20"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253065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ver 2">
    <p:spTree>
      <p:nvGrpSpPr>
        <p:cNvPr id="1" name=""/>
        <p:cNvGrpSpPr/>
        <p:nvPr/>
      </p:nvGrpSpPr>
      <p:grpSpPr>
        <a:xfrm>
          <a:off x="0" y="0"/>
          <a:ext cx="0" cy="0"/>
          <a:chOff x="0" y="0"/>
          <a:chExt cx="0" cy="0"/>
        </a:xfrm>
      </p:grpSpPr>
      <p:pic>
        <p:nvPicPr>
          <p:cNvPr id="9" name="Picture 8" descr="DQ32715 Presentation Template Design - Cover Option 2.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43999" cy="5143501"/>
          </a:xfrm>
          <a:prstGeom prst="rect">
            <a:avLst/>
          </a:prstGeom>
        </p:spPr>
      </p:pic>
      <p:sp>
        <p:nvSpPr>
          <p:cNvPr id="4" name="Text Placeholder 19"/>
          <p:cNvSpPr>
            <a:spLocks noGrp="1"/>
          </p:cNvSpPr>
          <p:nvPr>
            <p:ph type="body" sz="quarter" idx="11" hasCustomPrompt="1"/>
          </p:nvPr>
        </p:nvSpPr>
        <p:spPr>
          <a:xfrm>
            <a:off x="775255" y="695266"/>
            <a:ext cx="7263675" cy="592856"/>
          </a:xfrm>
          <a:prstGeom prst="rect">
            <a:avLst/>
          </a:prstGeom>
        </p:spPr>
        <p:txBody>
          <a:bodyPr vert="horz" lIns="50610" tIns="0" rIns="50610" bIns="25305"/>
          <a:lstStyle>
            <a:lvl1pPr marL="0" indent="0">
              <a:buNone/>
              <a:defRPr sz="4800" b="1" i="0" baseline="0">
                <a:solidFill>
                  <a:srgbClr val="FFFFFF"/>
                </a:solidFill>
                <a:latin typeface="+mj-lt"/>
                <a:cs typeface="Trebuchet MS"/>
              </a:defRPr>
            </a:lvl1pPr>
          </a:lstStyle>
          <a:p>
            <a:pPr lvl="0"/>
            <a:r>
              <a:rPr lang="en-US" dirty="0"/>
              <a:t>Presentation Title</a:t>
            </a:r>
          </a:p>
        </p:txBody>
      </p:sp>
      <p:sp>
        <p:nvSpPr>
          <p:cNvPr id="5"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j-lt"/>
                <a:cs typeface="Marine Light"/>
              </a:defRPr>
            </a:lvl1pPr>
          </a:lstStyle>
          <a:p>
            <a:pPr lvl="0"/>
            <a:r>
              <a:rPr lang="en-US" dirty="0"/>
              <a:t>Destination Queenstown</a:t>
            </a:r>
          </a:p>
        </p:txBody>
      </p:sp>
      <p:sp>
        <p:nvSpPr>
          <p:cNvPr id="10" name="Text Placeholder 8"/>
          <p:cNvSpPr>
            <a:spLocks noGrp="1"/>
          </p:cNvSpPr>
          <p:nvPr>
            <p:ph type="body" sz="quarter" idx="10" hasCustomPrompt="1"/>
          </p:nvPr>
        </p:nvSpPr>
        <p:spPr>
          <a:xfrm>
            <a:off x="782781" y="1342503"/>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7" name="Picture 6"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1530512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8" name="Picture 7" descr="DQ32715 Presentation Template Design - Bullet Page 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mn-lt"/>
                <a:cs typeface="Avenir LT Std 55 Roman"/>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10" name="Picture 9"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3617842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mn-lt"/>
                <a:cs typeface="Avenir LT Std 55 Roman"/>
              </a:defRPr>
            </a:lvl1pPr>
            <a:lvl2pPr>
              <a:defRPr b="0" i="0">
                <a:solidFill>
                  <a:schemeClr val="tx1">
                    <a:lumMod val="95000"/>
                    <a:lumOff val="5000"/>
                  </a:schemeClr>
                </a:solidFill>
                <a:latin typeface="+mn-lt"/>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8" name="Picture 7"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756296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8992" cy="5143500"/>
          </a:xfrm>
          <a:prstGeom prst="rect">
            <a:avLst/>
          </a:prstGeom>
        </p:spPr>
      </p:pic>
      <p:sp>
        <p:nvSpPr>
          <p:cNvPr id="13" name="Picture Placeholder 12"/>
          <p:cNvSpPr>
            <a:spLocks noGrp="1"/>
          </p:cNvSpPr>
          <p:nvPr>
            <p:ph type="pic" sz="quarter" idx="19"/>
          </p:nvPr>
        </p:nvSpPr>
        <p:spPr>
          <a:xfrm>
            <a:off x="2879" y="0"/>
            <a:ext cx="9144000" cy="5143500"/>
          </a:xfrm>
          <a:prstGeom prst="rect">
            <a:avLst/>
          </a:prstGeom>
        </p:spPr>
        <p:txBody>
          <a:bodyPr vert="horz" lIns="50610" tIns="25305" rIns="50610" bIns="25305"/>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New section title 1</a:t>
            </a:r>
          </a:p>
        </p:txBody>
      </p:sp>
      <p:sp>
        <p:nvSpPr>
          <p:cNvPr id="7" name="Picture Placeholder 5"/>
          <p:cNvSpPr>
            <a:spLocks noGrp="1"/>
          </p:cNvSpPr>
          <p:nvPr>
            <p:ph type="pic" sz="quarter" idx="16" hasCustomPrompt="1"/>
          </p:nvPr>
        </p:nvSpPr>
        <p:spPr>
          <a:xfrm>
            <a:off x="7501466" y="4342908"/>
            <a:ext cx="1645413"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518859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section title graphic">
    <p:spTree>
      <p:nvGrpSpPr>
        <p:cNvPr id="1" name=""/>
        <p:cNvGrpSpPr/>
        <p:nvPr/>
      </p:nvGrpSpPr>
      <p:grpSpPr>
        <a:xfrm>
          <a:off x="0" y="0"/>
          <a:ext cx="0" cy="0"/>
          <a:chOff x="0" y="0"/>
          <a:chExt cx="0" cy="0"/>
        </a:xfrm>
      </p:grpSpPr>
      <p:pic>
        <p:nvPicPr>
          <p:cNvPr id="5" name="Picture 4" descr="DQ32715 Presentation Template Design - Bullet Page 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j-lt"/>
                <a:cs typeface="Marine UP Black"/>
              </a:defRPr>
            </a:lvl1pPr>
          </a:lstStyle>
          <a:p>
            <a:pPr lvl="0"/>
            <a:r>
              <a:rPr lang="en-US" dirty="0"/>
              <a:t>New section title 2</a:t>
            </a:r>
          </a:p>
        </p:txBody>
      </p:sp>
      <p:pic>
        <p:nvPicPr>
          <p:cNvPr id="6" name="Picture 5"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27716908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1788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4" r:id="rId3"/>
    <p:sldLayoutId id="2147483695" r:id="rId4"/>
    <p:sldLayoutId id="2147483697" r:id="rId5"/>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9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6"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4207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468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92"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53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9237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5264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2659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Food &amp; Wine</a:t>
            </a:r>
          </a:p>
        </p:txBody>
      </p:sp>
      <p:sp>
        <p:nvSpPr>
          <p:cNvPr id="3" name="Text Placeholder 2"/>
          <p:cNvSpPr>
            <a:spLocks noGrp="1"/>
          </p:cNvSpPr>
          <p:nvPr>
            <p:ph type="body" sz="quarter" idx="12"/>
          </p:nvPr>
        </p:nvSpPr>
        <p:spPr/>
        <p:txBody>
          <a:bodyPr/>
          <a:lstStyle/>
          <a:p>
            <a:r>
              <a:rPr lang="en-US" dirty="0"/>
              <a:t>Destination Queenstown</a:t>
            </a: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626202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Restaurants</a:t>
            </a:r>
            <a:endParaRPr lang="en-US" dirty="0"/>
          </a:p>
        </p:txBody>
      </p:sp>
      <p:pic>
        <p:nvPicPr>
          <p:cNvPr id="2" name="Picture Placeholder 1"/>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16111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Restaurants</a:t>
            </a:r>
            <a:endParaRPr lang="en-US" dirty="0"/>
          </a:p>
        </p:txBody>
      </p:sp>
      <p:pic>
        <p:nvPicPr>
          <p:cNvPr id="7" name="Picture Placeholder 6"/>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56805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Cafes</a:t>
            </a:r>
            <a:endParaRPr lang="en-US" dirty="0"/>
          </a:p>
        </p:txBody>
      </p:sp>
      <p:pic>
        <p:nvPicPr>
          <p:cNvPr id="2" name="Picture Placeholder 1"/>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60156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Pubs &amp; Bars</a:t>
            </a:r>
            <a:endParaRPr lang="en-US" dirty="0"/>
          </a:p>
        </p:txBody>
      </p:sp>
      <p:pic>
        <p:nvPicPr>
          <p:cNvPr id="2" name="Picture Placeholder 1"/>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49409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Dessert &amp; </a:t>
            </a:r>
            <a:r>
              <a:rPr lang="en-NZ" dirty="0" err="1"/>
              <a:t>Icecream</a:t>
            </a:r>
            <a:endParaRPr lang="en-US" dirty="0"/>
          </a:p>
        </p:txBody>
      </p:sp>
      <p:pic>
        <p:nvPicPr>
          <p:cNvPr id="2" name="Picture Placeholder 1"/>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59054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endParaRPr lang="en-US" dirty="0">
              <a:solidFill>
                <a:srgbClr val="0068A9"/>
              </a:solidFill>
            </a:endParaRPr>
          </a:p>
        </p:txBody>
      </p:sp>
      <p:pic>
        <p:nvPicPr>
          <p:cNvPr id="6"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
        <p:nvSpPr>
          <p:cNvPr id="4" name="TextBox 3"/>
          <p:cNvSpPr txBox="1"/>
          <p:nvPr/>
        </p:nvSpPr>
        <p:spPr>
          <a:xfrm>
            <a:off x="234333" y="293949"/>
            <a:ext cx="3566142" cy="646331"/>
          </a:xfrm>
          <a:prstGeom prst="rect">
            <a:avLst/>
          </a:prstGeom>
          <a:noFill/>
        </p:spPr>
        <p:txBody>
          <a:bodyPr wrap="square" rtlCol="0">
            <a:spAutoFit/>
          </a:bodyPr>
          <a:lstStyle/>
          <a:p>
            <a:r>
              <a:rPr lang="en-US" sz="3600" b="1" dirty="0">
                <a:solidFill>
                  <a:schemeClr val="bg1"/>
                </a:solidFill>
              </a:rPr>
              <a:t>Fergburger</a:t>
            </a:r>
          </a:p>
        </p:txBody>
      </p:sp>
      <p:pic>
        <p:nvPicPr>
          <p:cNvPr id="8" name="Picture 7"/>
          <p:cNvPicPr>
            <a:picLocks noChangeAspect="1"/>
          </p:cNvPicPr>
          <p:nvPr/>
        </p:nvPicPr>
        <p:blipFill>
          <a:blip r:embed="rId5"/>
          <a:stretch>
            <a:fillRect/>
          </a:stretch>
        </p:blipFill>
        <p:spPr>
          <a:xfrm>
            <a:off x="7501466" y="4342908"/>
            <a:ext cx="1639966" cy="554784"/>
          </a:xfrm>
          <a:prstGeom prst="rect">
            <a:avLst/>
          </a:prstGeom>
        </p:spPr>
      </p:pic>
    </p:spTree>
    <p:extLst>
      <p:ext uri="{BB962C8B-B14F-4D97-AF65-F5344CB8AC3E}">
        <p14:creationId xmlns:p14="http://schemas.microsoft.com/office/powerpoint/2010/main" val="2909253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p:txBody>
          <a:bodyPr/>
          <a:lstStyle/>
          <a:p>
            <a:endParaRPr lang="en-US"/>
          </a:p>
        </p:txBody>
      </p:sp>
      <p:sp>
        <p:nvSpPr>
          <p:cNvPr id="4" name="Picture Placeholder 3"/>
          <p:cNvSpPr>
            <a:spLocks noGrp="1"/>
          </p:cNvSpPr>
          <p:nvPr>
            <p:ph type="pic" sz="quarter" idx="16"/>
          </p:nvPr>
        </p:nvSpPr>
        <p:spPr/>
      </p:sp>
      <p:pic>
        <p:nvPicPr>
          <p:cNvPr id="11" name="Picture Placeholder 10"/>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10019" y="0"/>
            <a:ext cx="9218063" cy="5956071"/>
          </a:xfrm>
        </p:spPr>
      </p:pic>
    </p:spTree>
    <p:extLst>
      <p:ext uri="{BB962C8B-B14F-4D97-AF65-F5344CB8AC3E}">
        <p14:creationId xmlns:p14="http://schemas.microsoft.com/office/powerpoint/2010/main" val="3796949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232639" y="1096472"/>
            <a:ext cx="2650120" cy="257554"/>
          </a:xfrm>
        </p:spPr>
        <p:txBody>
          <a:bodyPr/>
          <a:lstStyle/>
          <a:p>
            <a:r>
              <a:rPr lang="en-NZ" dirty="0"/>
              <a:t>Central Otago Wine region</a:t>
            </a:r>
            <a:endParaRPr lang="en-US" dirty="0"/>
          </a:p>
        </p:txBody>
      </p:sp>
      <p:sp>
        <p:nvSpPr>
          <p:cNvPr id="3" name="Text Placeholder 2"/>
          <p:cNvSpPr>
            <a:spLocks noGrp="1"/>
          </p:cNvSpPr>
          <p:nvPr>
            <p:ph type="body" sz="quarter" idx="15"/>
          </p:nvPr>
        </p:nvSpPr>
        <p:spPr/>
        <p:txBody>
          <a:bodyPr/>
          <a:lstStyle/>
          <a:p>
            <a:r>
              <a:rPr lang="en-NZ" dirty="0"/>
              <a:t>Wine tours</a:t>
            </a:r>
            <a:endParaRPr lang="en-US" dirty="0"/>
          </a:p>
        </p:txBody>
      </p:sp>
      <p:sp>
        <p:nvSpPr>
          <p:cNvPr id="4" name="Text Placeholder 3"/>
          <p:cNvSpPr>
            <a:spLocks noGrp="1"/>
          </p:cNvSpPr>
          <p:nvPr>
            <p:ph type="body" sz="quarter" idx="16"/>
          </p:nvPr>
        </p:nvSpPr>
        <p:spPr>
          <a:xfrm>
            <a:off x="5232638" y="2803982"/>
            <a:ext cx="2376851" cy="257554"/>
          </a:xfrm>
        </p:spPr>
        <p:txBody>
          <a:bodyPr/>
          <a:lstStyle/>
          <a:p>
            <a:r>
              <a:rPr lang="en-NZ" dirty="0"/>
              <a:t>Wineries &amp; Cellar doors</a:t>
            </a:r>
            <a:endParaRPr lang="en-US" dirty="0"/>
          </a:p>
        </p:txBody>
      </p:sp>
      <p:sp>
        <p:nvSpPr>
          <p:cNvPr id="5" name="Text Placeholder 4"/>
          <p:cNvSpPr>
            <a:spLocks noGrp="1"/>
          </p:cNvSpPr>
          <p:nvPr>
            <p:ph type="body" sz="quarter" idx="17"/>
          </p:nvPr>
        </p:nvSpPr>
        <p:spPr>
          <a:xfrm>
            <a:off x="5232639" y="3678706"/>
            <a:ext cx="2849816" cy="233590"/>
          </a:xfrm>
        </p:spPr>
        <p:txBody>
          <a:bodyPr/>
          <a:lstStyle/>
          <a:p>
            <a:r>
              <a:rPr lang="en-NZ" dirty="0"/>
              <a:t>Restaurants &amp; Bars and more</a:t>
            </a:r>
            <a:endParaRPr lang="en-US" dirty="0"/>
          </a:p>
        </p:txBody>
      </p:sp>
      <p:sp>
        <p:nvSpPr>
          <p:cNvPr id="6" name="Text Placeholder 5"/>
          <p:cNvSpPr>
            <a:spLocks noGrp="1"/>
          </p:cNvSpPr>
          <p:nvPr>
            <p:ph type="body" sz="quarter" idx="18"/>
          </p:nvPr>
        </p:nvSpPr>
        <p:spPr/>
        <p:txBody>
          <a:bodyPr/>
          <a:lstStyle/>
          <a:p>
            <a:endParaRPr lang="en-US" dirty="0"/>
          </a:p>
        </p:txBody>
      </p:sp>
      <p:sp>
        <p:nvSpPr>
          <p:cNvPr id="7" name="Picture Placeholder 6"/>
          <p:cNvSpPr>
            <a:spLocks noGrp="1"/>
          </p:cNvSpPr>
          <p:nvPr>
            <p:ph type="pic" sz="quarter" idx="13"/>
          </p:nvPr>
        </p:nvSpPr>
        <p:spPr/>
      </p:sp>
      <p:sp>
        <p:nvSpPr>
          <p:cNvPr id="9" name="Picture Placeholder 8"/>
          <p:cNvSpPr>
            <a:spLocks noGrp="1"/>
          </p:cNvSpPr>
          <p:nvPr>
            <p:ph type="pic" sz="quarter" idx="11"/>
          </p:nvPr>
        </p:nvSpPr>
        <p:spPr/>
      </p:sp>
      <p:sp>
        <p:nvSpPr>
          <p:cNvPr id="10" name="Picture Placeholder 9"/>
          <p:cNvSpPr>
            <a:spLocks noGrp="1"/>
          </p:cNvSpPr>
          <p:nvPr>
            <p:ph type="pic" sz="quarter" idx="12"/>
          </p:nvPr>
        </p:nvSpPr>
        <p:spPr/>
      </p:sp>
      <p:sp>
        <p:nvSpPr>
          <p:cNvPr id="12" name="Picture Placeholder 11"/>
          <p:cNvSpPr>
            <a:spLocks noGrp="1"/>
          </p:cNvSpPr>
          <p:nvPr>
            <p:ph type="pic" sz="quarter" idx="10"/>
          </p:nvPr>
        </p:nvSpPr>
        <p:spPr/>
      </p:sp>
    </p:spTree>
    <p:extLst>
      <p:ext uri="{BB962C8B-B14F-4D97-AF65-F5344CB8AC3E}">
        <p14:creationId xmlns:p14="http://schemas.microsoft.com/office/powerpoint/2010/main" val="1312197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Central Otago Wine Region</a:t>
            </a:r>
            <a:endParaRPr lang="en-US" dirty="0"/>
          </a:p>
        </p:txBody>
      </p:sp>
      <p:pic>
        <p:nvPicPr>
          <p:cNvPr id="2" name="Picture Placeholder 1"/>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38604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r="-1045"/>
          <a:stretch/>
        </p:blipFill>
        <p:spPr>
          <a:xfrm>
            <a:off x="8581" y="0"/>
            <a:ext cx="9144000" cy="5143500"/>
          </a:xfrm>
        </p:spPr>
      </p:pic>
      <p:pic>
        <p:nvPicPr>
          <p:cNvPr id="2" name="Picture Placeholder 1"/>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86261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Wine Tours</a:t>
            </a:r>
            <a:endParaRPr lang="en-US" dirty="0"/>
          </a:p>
        </p:txBody>
      </p:sp>
      <p:pic>
        <p:nvPicPr>
          <p:cNvPr id="6" name="Picture Placeholder 5"/>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76279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Explore the area</a:t>
            </a:r>
            <a:endParaRPr lang="en-US" dirty="0"/>
          </a:p>
        </p:txBody>
      </p:sp>
      <p:pic>
        <p:nvPicPr>
          <p:cNvPr id="2" name="Picture Placeholder 1"/>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30363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Gibbston Valley Winery</a:t>
            </a:r>
            <a:endParaRPr lang="en-US" dirty="0"/>
          </a:p>
        </p:txBody>
      </p:sp>
      <p:pic>
        <p:nvPicPr>
          <p:cNvPr id="2" name="Picture Placeholder 1"/>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56640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Amisfield Winery</a:t>
            </a:r>
            <a:endParaRPr lang="en-US" dirty="0"/>
          </a:p>
        </p:txBody>
      </p:sp>
      <p:pic>
        <p:nvPicPr>
          <p:cNvPr id="2" name="Picture Placeholder 1"/>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91889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err="1"/>
              <a:t>Akarua</a:t>
            </a:r>
            <a:r>
              <a:rPr lang="en-NZ" dirty="0"/>
              <a:t> Wines and Kitchen</a:t>
            </a:r>
            <a:endParaRPr lang="en-US" dirty="0"/>
          </a:p>
        </p:txBody>
      </p:sp>
      <p:pic>
        <p:nvPicPr>
          <p:cNvPr id="2" name="Picture Placeholder 1"/>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69236477"/>
      </p:ext>
    </p:extLst>
  </p:cSld>
  <p:clrMapOvr>
    <a:masterClrMapping/>
  </p:clrMapOvr>
</p:sld>
</file>

<file path=ppt/theme/theme1.xml><?xml version="1.0" encoding="utf-8"?>
<a:theme xmlns:a="http://schemas.openxmlformats.org/drawingml/2006/main" name="Contents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3CBF9969-D0D2-4136-A042-81896F30908A}"/>
    </a:ext>
  </a:extLst>
</a:theme>
</file>

<file path=ppt/theme/theme10.xml><?xml version="1.0" encoding="utf-8"?>
<a:theme xmlns:a="http://schemas.openxmlformats.org/drawingml/2006/main" name="Thank You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2F834DFD-4F3B-4ACF-9937-D67F25384CFB}"/>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7B9D8731-38C0-487D-833B-48E42D76A56F}"/>
    </a:ext>
  </a:extLst>
</a:theme>
</file>

<file path=ppt/theme/theme3.xml><?xml version="1.0" encoding="utf-8"?>
<a:theme xmlns:a="http://schemas.openxmlformats.org/drawingml/2006/main" name="New Section Title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88A3C4DD-9D19-4270-A9BE-12669798E519}"/>
    </a:ext>
  </a:extLst>
</a:theme>
</file>

<file path=ppt/theme/theme4.xml><?xml version="1.0" encoding="utf-8"?>
<a:theme xmlns:a="http://schemas.openxmlformats.org/drawingml/2006/main" name="Conten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75275D89-DCA3-4363-91C5-2F4FF97ADAEF}"/>
    </a:ext>
  </a:extLst>
</a:theme>
</file>

<file path=ppt/theme/theme5.xml><?xml version="1.0" encoding="utf-8"?>
<a:theme xmlns:a="http://schemas.openxmlformats.org/drawingml/2006/main" name="Map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D6BCB485-0F37-4F20-886E-C5A2DEA4B8B6}"/>
    </a:ext>
  </a:extLst>
</a:theme>
</file>

<file path=ppt/theme/theme6.xml><?xml version="1.0" encoding="utf-8"?>
<a:theme xmlns:a="http://schemas.openxmlformats.org/drawingml/2006/main" name="Graph Pages">
  <a:themeElements>
    <a:clrScheme name="Destination Queenstown ">
      <a:dk1>
        <a:srgbClr val="323332"/>
      </a:dk1>
      <a:lt1>
        <a:sysClr val="window" lastClr="FFFFFF"/>
      </a:lt1>
      <a:dk2>
        <a:srgbClr val="313131"/>
      </a:dk2>
      <a:lt2>
        <a:srgbClr val="FFFFFE"/>
      </a:lt2>
      <a:accent1>
        <a:srgbClr val="1779C3"/>
      </a:accent1>
      <a:accent2>
        <a:srgbClr val="F27719"/>
      </a:accent2>
      <a:accent3>
        <a:srgbClr val="B5D325"/>
      </a:accent3>
      <a:accent4>
        <a:srgbClr val="FCBA13"/>
      </a:accent4>
      <a:accent5>
        <a:srgbClr val="ED551C"/>
      </a:accent5>
      <a:accent6>
        <a:srgbClr val="143581"/>
      </a:accent6>
      <a:hlink>
        <a:srgbClr val="0C5D35"/>
      </a:hlink>
      <a:folHlink>
        <a:srgbClr val="0D53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D3FFF577-CED5-40B8-B7A8-C743021E2714}"/>
    </a:ext>
  </a:extLst>
</a:theme>
</file>

<file path=ppt/theme/theme7.xml><?xml version="1.0" encoding="utf-8"?>
<a:theme xmlns:a="http://schemas.openxmlformats.org/drawingml/2006/main" name="Video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BFDDEBCE-5059-464E-B545-FC24AB870D69}"/>
    </a:ext>
  </a:extLst>
</a:theme>
</file>

<file path=ppt/theme/theme8.xml><?xml version="1.0" encoding="utf-8"?>
<a:theme xmlns:a="http://schemas.openxmlformats.org/drawingml/2006/main" name="Quote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D5E5B0DA-C316-40A7-B4CE-71E669EA5039}"/>
    </a:ext>
  </a:extLst>
</a:theme>
</file>

<file path=ppt/theme/theme9.xml><?xml version="1.0" encoding="utf-8"?>
<a:theme xmlns:a="http://schemas.openxmlformats.org/drawingml/2006/main" name="Blank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13681E09-4FEE-457A-8D79-7C18BAB16A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F61CC457E8874CB3F2A061A602ED93" ma:contentTypeVersion="10" ma:contentTypeDescription="Create a new document." ma:contentTypeScope="" ma:versionID="f9772a74c1327efa8dccf0e8c5e79cf4">
  <xsd:schema xmlns:xsd="http://www.w3.org/2001/XMLSchema" xmlns:xs="http://www.w3.org/2001/XMLSchema" xmlns:p="http://schemas.microsoft.com/office/2006/metadata/properties" xmlns:ns2="abcae805-40bc-4745-bb7d-7ec5a4aa27db" xmlns:ns3="576feec0-1606-4ba0-8cb7-abd29e4b93a4" targetNamespace="http://schemas.microsoft.com/office/2006/metadata/properties" ma:root="true" ma:fieldsID="3b11fbb98c19b256fa28e302368f0ff9" ns2:_="" ns3:_="">
    <xsd:import namespace="abcae805-40bc-4745-bb7d-7ec5a4aa27db"/>
    <xsd:import namespace="576feec0-1606-4ba0-8cb7-abd29e4b93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cae805-40bc-4745-bb7d-7ec5a4aa27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6feec0-1606-4ba0-8cb7-abd29e4b93a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CF20475-1553-4E18-9AE6-4ABAC4ACD601}"/>
</file>

<file path=customXml/itemProps2.xml><?xml version="1.0" encoding="utf-8"?>
<ds:datastoreItem xmlns:ds="http://schemas.openxmlformats.org/officeDocument/2006/customXml" ds:itemID="{A16637EA-6855-4193-97BB-1AA22B2D153B}"/>
</file>

<file path=customXml/itemProps3.xml><?xml version="1.0" encoding="utf-8"?>
<ds:datastoreItem xmlns:ds="http://schemas.openxmlformats.org/officeDocument/2006/customXml" ds:itemID="{8249508F-7B2C-4A8E-A598-6E1F756D1E51}"/>
</file>

<file path=docProps/app.xml><?xml version="1.0" encoding="utf-8"?>
<Properties xmlns="http://schemas.openxmlformats.org/officeDocument/2006/extended-properties" xmlns:vt="http://schemas.openxmlformats.org/officeDocument/2006/docPropsVTypes">
  <Template>Presentation Template - Wide Format</Template>
  <TotalTime>3453</TotalTime>
  <Words>1968</Words>
  <Application>Microsoft Office PowerPoint</Application>
  <PresentationFormat>On-screen Show (16:9)</PresentationFormat>
  <Paragraphs>101</Paragraphs>
  <Slides>16</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16</vt:i4>
      </vt:variant>
    </vt:vector>
  </HeadingPairs>
  <TitlesOfParts>
    <vt:vector size="32" baseType="lpstr">
      <vt:lpstr>Arial</vt:lpstr>
      <vt:lpstr>Avenir Light</vt:lpstr>
      <vt:lpstr>Avenir LT Std 35 Light</vt:lpstr>
      <vt:lpstr>Calibri</vt:lpstr>
      <vt:lpstr>Lucida Grande</vt:lpstr>
      <vt:lpstr>Marine UP Black</vt:lpstr>
      <vt:lpstr>Contents Pages</vt:lpstr>
      <vt:lpstr>Bullet Pages</vt:lpstr>
      <vt:lpstr>New Section Title Pages</vt:lpstr>
      <vt:lpstr>Content Pages</vt:lpstr>
      <vt:lpstr>Map Pages</vt:lpstr>
      <vt:lpstr>Graph Pages</vt:lpstr>
      <vt:lpstr>Video Page</vt:lpstr>
      <vt:lpstr>Quote Pages</vt:lpstr>
      <vt:lpstr>Blank Pages</vt:lpstr>
      <vt:lpstr>Thank You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Archibald</dc:creator>
  <cp:lastModifiedBy>Brian Walker</cp:lastModifiedBy>
  <cp:revision>138</cp:revision>
  <cp:lastPrinted>2019-01-31T22:32:53Z</cp:lastPrinted>
  <dcterms:created xsi:type="dcterms:W3CDTF">2018-04-27T04:20:12Z</dcterms:created>
  <dcterms:modified xsi:type="dcterms:W3CDTF">2019-04-15T00:38:21Z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0x0101003EF61CC457E8874CB3F2A061A602ED93</vt:lpwstr>
  </property>
</Properties>
</file>