
<file path=[Content_Types].xml><?xml version="1.0" encoding="utf-8"?>
<Types xmlns="http://schemas.openxmlformats.org/package/2006/content-types">
  <Default ContentType="image/x-emf" Extension="emf"/>
  <Default ContentType="image/jpeg" Extension="jfif"/>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Master+xml" PartName="/ppt/slideMasters/slideMaster4.xml"/>
  <Override ContentType="application/vnd.openxmlformats-officedocument.presentationml.slideMaster+xml" PartName="/ppt/slideMasters/slideMaster5.xml"/>
  <Override ContentType="application/vnd.openxmlformats-officedocument.presentationml.slideMaster+xml" PartName="/ppt/slideMasters/slideMaster6.xml"/>
  <Override ContentType="application/vnd.openxmlformats-officedocument.presentationml.slideMaster+xml" PartName="/ppt/slideMasters/slideMaster7.xml"/>
  <Override ContentType="application/vnd.openxmlformats-officedocument.presentationml.slideMaster+xml" PartName="/ppt/slideMasters/slideMaster8.xml"/>
  <Override ContentType="application/vnd.openxmlformats-officedocument.presentationml.slideMaster+xml" PartName="/ppt/slideMasters/slideMaster9.xml"/>
  <Override ContentType="application/vnd.openxmlformats-officedocument.presentationml.slideMaster+xml" PartName="/ppt/slideMasters/slideMaster10.xml"/>
  <Override ContentType="application/vnd.openxmlformats-officedocument.presentationml.slideMaster+xml" PartName="/ppt/slideMasters/slideMaster11.xml"/>
  <Override ContentType="application/vnd.openxmlformats-officedocument.presentationml.slideMaster+xml" PartName="/ppt/slideMasters/slideMaster1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slide+xml" PartName="/ppt/slides/slide70.xml"/>
  <Override ContentType="application/vnd.openxmlformats-officedocument.presentationml.slide+xml" PartName="/ppt/slides/slide71.xml"/>
  <Override ContentType="application/vnd.openxmlformats-officedocument.presentationml.slide+xml" PartName="/ppt/slides/slide72.xml"/>
  <Override ContentType="application/vnd.openxmlformats-officedocument.presentationml.slide+xml" PartName="/ppt/slides/slide73.xml"/>
  <Override ContentType="application/vnd.openxmlformats-officedocument.presentationml.slide+xml" PartName="/ppt/slides/slide74.xml"/>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theme+xml" PartName="/ppt/theme/theme2.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theme+xml" PartName="/ppt/theme/theme3.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theme+xml" PartName="/ppt/theme/theme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theme+xml" PartName="/ppt/theme/theme5.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theme+xml" PartName="/ppt/theme/theme6.xml"/>
  <Override ContentType="application/vnd.openxmlformats-officedocument.presentationml.slideLayout+xml" PartName="/ppt/slideLayouts/slideLayout25.xml"/>
  <Override ContentType="application/vnd.openxmlformats-officedocument.theme+xml" PartName="/ppt/theme/theme7.xml"/>
  <Override ContentType="application/vnd.openxmlformats-officedocument.presentationml.slideLayout+xml" PartName="/ppt/slideLayouts/slideLayout26.xml"/>
  <Override ContentType="application/vnd.openxmlformats-officedocument.theme+xml" PartName="/ppt/theme/theme8.xml"/>
  <Override ContentType="application/vnd.openxmlformats-officedocument.presentationml.slideLayout+xml" PartName="/ppt/slideLayouts/slideLayout27.xml"/>
  <Override ContentType="application/vnd.openxmlformats-officedocument.theme+xml" PartName="/ppt/theme/theme9.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theme+xml" PartName="/ppt/theme/theme10.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theme+xml" PartName="/ppt/theme/theme11.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theme+xml" PartName="/ppt/theme/theme12.xml"/>
  <Override ContentType="application/vnd.openxmlformats-officedocument.theme+xml" PartName="/ppt/theme/theme13.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notesSlide+xml" PartName="/ppt/notesSlides/notesSlide48.xml"/>
  <Override ContentType="application/vnd.openxmlformats-officedocument.presentationml.notesSlide+xml" PartName="/ppt/notesSlides/notesSlide49.xml"/>
  <Override ContentType="application/vnd.openxmlformats-officedocument.presentationml.notesSlide+xml" PartName="/ppt/notesSlides/notesSlide50.xml"/>
  <Override ContentType="application/vnd.openxmlformats-officedocument.presentationml.notesSlide+xml" PartName="/ppt/notesSlides/notesSlide51.xml"/>
  <Override ContentType="application/vnd.openxmlformats-officedocument.presentationml.notesSlide+xml" PartName="/ppt/notesSlides/notesSlide52.xml"/>
  <Override ContentType="application/vnd.openxmlformats-officedocument.presentationml.notesSlide+xml" PartName="/ppt/notesSlides/notesSlide53.xml"/>
  <Override ContentType="application/vnd.openxmlformats-officedocument.presentationml.notesSlide+xml" PartName="/ppt/notesSlides/notesSlide54.xml"/>
  <Override ContentType="application/vnd.openxmlformats-officedocument.presentationml.notesSlide+xml" PartName="/ppt/notesSlides/notesSlide55.xml"/>
  <Override ContentType="application/vnd.openxmlformats-officedocument.presentationml.notesSlide+xml" PartName="/ppt/notesSlides/notesSlide56.xml"/>
  <Override ContentType="application/vnd.openxmlformats-officedocument.presentationml.notesSlide+xml" PartName="/ppt/notesSlides/notesSlide57.xml"/>
  <Override ContentType="application/vnd.openxmlformats-officedocument.presentationml.notesSlide+xml" PartName="/ppt/notesSlides/notesSlide58.xml"/>
  <Override ContentType="application/vnd.openxmlformats-officedocument.presentationml.notesSlide+xml" PartName="/ppt/notesSlides/notesSlide59.xml"/>
  <Override ContentType="application/vnd.openxmlformats-officedocument.presentationml.notesSlide+xml" PartName="/ppt/notesSlides/notesSlide60.xml"/>
  <Override ContentType="application/vnd.openxmlformats-officedocument.presentationml.notesSlide+xml" PartName="/ppt/notesSlides/notesSlide61.xml"/>
  <Override ContentType="application/vnd.openxmlformats-officedocument.presentationml.notesSlide+xml" PartName="/ppt/notesSlides/notesSlide62.xml"/>
  <Override ContentType="application/vnd.openxmlformats-officedocument.presentationml.notesSlide+xml" PartName="/ppt/notesSlides/notesSlide63.xml"/>
  <Override ContentType="application/vnd.openxmlformats-officedocument.presentationml.notesSlide+xml" PartName="/ppt/notesSlides/notesSlide64.xml"/>
  <Override ContentType="application/vnd.openxmlformats-officedocument.presentationml.notesSlide+xml" PartName="/ppt/notesSlides/notesSlide65.xml"/>
  <Override ContentType="application/vnd.openxmlformats-officedocument.presentationml.notesSlide+xml" PartName="/ppt/notesSlides/notesSlide66.xml"/>
  <Override ContentType="application/vnd.openxmlformats-officedocument.presentationml.notesSlide+xml" PartName="/ppt/notesSlides/notesSlide67.xml"/>
  <Override ContentType="application/vnd.openxmlformats-officedocument.presentationml.notesSlide+xml" PartName="/ppt/notesSlides/notesSlide68.xml"/>
  <Override ContentType="application/vnd.openxmlformats-officedocument.presentationml.notesSlide+xml" PartName="/ppt/notesSlides/notesSlide69.xml"/>
  <Override ContentType="application/vnd.openxmlformats-officedocument.presentationml.notesSlide+xml" PartName="/ppt/notesSlides/notesSlide70.xml"/>
  <Override ContentType="application/vnd.openxmlformats-officedocument.presentationml.notesSlide+xml" PartName="/ppt/notesSlides/notesSlide71.xml"/>
  <Override ContentType="application/vnd.openxmlformats-officedocument.presentationml.notesSlide+xml" PartName="/ppt/notesSlides/notesSlide72.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 id="2147483654" r:id="rId3"/>
    <p:sldMasterId id="2147483657" r:id="rId4"/>
    <p:sldMasterId id="2147483660" r:id="rId5"/>
    <p:sldMasterId id="2147483664" r:id="rId6"/>
    <p:sldMasterId id="2147483678" r:id="rId7"/>
    <p:sldMasterId id="2147483668" r:id="rId8"/>
    <p:sldMasterId id="2147483670" r:id="rId9"/>
    <p:sldMasterId id="2147483672" r:id="rId10"/>
    <p:sldMasterId id="2147483675" r:id="rId11"/>
    <p:sldMasterId id="2147483708" r:id="rId12"/>
  </p:sldMasterIdLst>
  <p:notesMasterIdLst>
    <p:notesMasterId r:id="rId87"/>
  </p:notesMasterIdLst>
  <p:sldIdLst>
    <p:sldId id="256" r:id="rId13"/>
    <p:sldId id="257" r:id="rId14"/>
    <p:sldId id="275" r:id="rId15"/>
    <p:sldId id="333" r:id="rId16"/>
    <p:sldId id="509" r:id="rId17"/>
    <p:sldId id="506" r:id="rId18"/>
    <p:sldId id="507" r:id="rId19"/>
    <p:sldId id="336" r:id="rId20"/>
    <p:sldId id="337" r:id="rId21"/>
    <p:sldId id="311" r:id="rId22"/>
    <p:sldId id="332" r:id="rId23"/>
    <p:sldId id="313" r:id="rId24"/>
    <p:sldId id="312" r:id="rId25"/>
    <p:sldId id="304" r:id="rId26"/>
    <p:sldId id="259" r:id="rId27"/>
    <p:sldId id="299" r:id="rId28"/>
    <p:sldId id="278" r:id="rId29"/>
    <p:sldId id="292" r:id="rId30"/>
    <p:sldId id="293" r:id="rId31"/>
    <p:sldId id="295" r:id="rId32"/>
    <p:sldId id="281" r:id="rId33"/>
    <p:sldId id="262" r:id="rId34"/>
    <p:sldId id="305" r:id="rId35"/>
    <p:sldId id="306" r:id="rId36"/>
    <p:sldId id="307" r:id="rId37"/>
    <p:sldId id="308" r:id="rId38"/>
    <p:sldId id="309" r:id="rId39"/>
    <p:sldId id="310" r:id="rId40"/>
    <p:sldId id="274" r:id="rId41"/>
    <p:sldId id="314" r:id="rId42"/>
    <p:sldId id="315" r:id="rId43"/>
    <p:sldId id="303" r:id="rId44"/>
    <p:sldId id="302" r:id="rId45"/>
    <p:sldId id="508" r:id="rId46"/>
    <p:sldId id="316" r:id="rId47"/>
    <p:sldId id="265" r:id="rId48"/>
    <p:sldId id="300" r:id="rId49"/>
    <p:sldId id="318" r:id="rId50"/>
    <p:sldId id="264" r:id="rId51"/>
    <p:sldId id="285" r:id="rId52"/>
    <p:sldId id="320" r:id="rId53"/>
    <p:sldId id="321" r:id="rId54"/>
    <p:sldId id="322" r:id="rId55"/>
    <p:sldId id="323" r:id="rId56"/>
    <p:sldId id="324" r:id="rId57"/>
    <p:sldId id="301" r:id="rId58"/>
    <p:sldId id="287" r:id="rId59"/>
    <p:sldId id="325" r:id="rId60"/>
    <p:sldId id="279" r:id="rId61"/>
    <p:sldId id="326" r:id="rId62"/>
    <p:sldId id="327" r:id="rId63"/>
    <p:sldId id="276" r:id="rId64"/>
    <p:sldId id="266" r:id="rId65"/>
    <p:sldId id="511" r:id="rId66"/>
    <p:sldId id="510" r:id="rId67"/>
    <p:sldId id="334" r:id="rId68"/>
    <p:sldId id="512" r:id="rId69"/>
    <p:sldId id="338" r:id="rId70"/>
    <p:sldId id="335" r:id="rId71"/>
    <p:sldId id="328" r:id="rId72"/>
    <p:sldId id="329" r:id="rId73"/>
    <p:sldId id="330" r:id="rId74"/>
    <p:sldId id="331" r:id="rId75"/>
    <p:sldId id="297" r:id="rId76"/>
    <p:sldId id="298" r:id="rId77"/>
    <p:sldId id="280" r:id="rId78"/>
    <p:sldId id="296" r:id="rId79"/>
    <p:sldId id="290" r:id="rId80"/>
    <p:sldId id="291" r:id="rId81"/>
    <p:sldId id="267" r:id="rId82"/>
    <p:sldId id="268" r:id="rId83"/>
    <p:sldId id="277" r:id="rId84"/>
    <p:sldId id="286" r:id="rId85"/>
    <p:sldId id="503" r:id="rId86"/>
  </p:sldIdLst>
  <p:sldSz cx="9144000" cy="5143500" type="screen16x9"/>
  <p:notesSz cx="6858000" cy="9144000"/>
  <p:defaultTextStyle>
    <a:defPPr>
      <a:defRPr lang="en-US"/>
    </a:defPPr>
    <a:lvl1pPr marL="0" algn="l" defTabSz="408167" rtl="0" eaLnBrk="1" latinLnBrk="0" hangingPunct="1">
      <a:defRPr sz="1600" kern="1200">
        <a:solidFill>
          <a:schemeClr val="tx1"/>
        </a:solidFill>
        <a:latin typeface="+mn-lt"/>
        <a:ea typeface="+mn-ea"/>
        <a:cs typeface="+mn-cs"/>
      </a:defRPr>
    </a:lvl1pPr>
    <a:lvl2pPr marL="408167" algn="l" defTabSz="408167" rtl="0" eaLnBrk="1" latinLnBrk="0" hangingPunct="1">
      <a:defRPr sz="1600" kern="1200">
        <a:solidFill>
          <a:schemeClr val="tx1"/>
        </a:solidFill>
        <a:latin typeface="+mn-lt"/>
        <a:ea typeface="+mn-ea"/>
        <a:cs typeface="+mn-cs"/>
      </a:defRPr>
    </a:lvl2pPr>
    <a:lvl3pPr marL="816334" algn="l" defTabSz="408167" rtl="0" eaLnBrk="1" latinLnBrk="0" hangingPunct="1">
      <a:defRPr sz="1600" kern="1200">
        <a:solidFill>
          <a:schemeClr val="tx1"/>
        </a:solidFill>
        <a:latin typeface="+mn-lt"/>
        <a:ea typeface="+mn-ea"/>
        <a:cs typeface="+mn-cs"/>
      </a:defRPr>
    </a:lvl3pPr>
    <a:lvl4pPr marL="1224500" algn="l" defTabSz="408167" rtl="0" eaLnBrk="1" latinLnBrk="0" hangingPunct="1">
      <a:defRPr sz="1600" kern="1200">
        <a:solidFill>
          <a:schemeClr val="tx1"/>
        </a:solidFill>
        <a:latin typeface="+mn-lt"/>
        <a:ea typeface="+mn-ea"/>
        <a:cs typeface="+mn-cs"/>
      </a:defRPr>
    </a:lvl4pPr>
    <a:lvl5pPr marL="1632667" algn="l" defTabSz="408167" rtl="0" eaLnBrk="1" latinLnBrk="0" hangingPunct="1">
      <a:defRPr sz="1600" kern="1200">
        <a:solidFill>
          <a:schemeClr val="tx1"/>
        </a:solidFill>
        <a:latin typeface="+mn-lt"/>
        <a:ea typeface="+mn-ea"/>
        <a:cs typeface="+mn-cs"/>
      </a:defRPr>
    </a:lvl5pPr>
    <a:lvl6pPr marL="2040835" algn="l" defTabSz="408167" rtl="0" eaLnBrk="1" latinLnBrk="0" hangingPunct="1">
      <a:defRPr sz="1600" kern="1200">
        <a:solidFill>
          <a:schemeClr val="tx1"/>
        </a:solidFill>
        <a:latin typeface="+mn-lt"/>
        <a:ea typeface="+mn-ea"/>
        <a:cs typeface="+mn-cs"/>
      </a:defRPr>
    </a:lvl6pPr>
    <a:lvl7pPr marL="2449002" algn="l" defTabSz="408167" rtl="0" eaLnBrk="1" latinLnBrk="0" hangingPunct="1">
      <a:defRPr sz="1600" kern="1200">
        <a:solidFill>
          <a:schemeClr val="tx1"/>
        </a:solidFill>
        <a:latin typeface="+mn-lt"/>
        <a:ea typeface="+mn-ea"/>
        <a:cs typeface="+mn-cs"/>
      </a:defRPr>
    </a:lvl7pPr>
    <a:lvl8pPr marL="2857169" algn="l" defTabSz="408167" rtl="0" eaLnBrk="1" latinLnBrk="0" hangingPunct="1">
      <a:defRPr sz="1600" kern="1200">
        <a:solidFill>
          <a:schemeClr val="tx1"/>
        </a:solidFill>
        <a:latin typeface="+mn-lt"/>
        <a:ea typeface="+mn-ea"/>
        <a:cs typeface="+mn-cs"/>
      </a:defRPr>
    </a:lvl8pPr>
    <a:lvl9pPr marL="3265336" algn="l" defTabSz="408167"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1779C4"/>
    <a:srgbClr val="0087B6"/>
    <a:srgbClr val="0068A9"/>
    <a:srgbClr val="00629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44" autoAdjust="0"/>
    <p:restoredTop sz="57085" autoAdjust="0"/>
  </p:normalViewPr>
  <p:slideViewPr>
    <p:cSldViewPr snapToGrid="0" snapToObjects="1">
      <p:cViewPr varScale="1">
        <p:scale>
          <a:sx n="81" d="100"/>
          <a:sy n="81" d="100"/>
        </p:scale>
        <p:origin x="2040" y="78"/>
      </p:cViewPr>
      <p:guideLst>
        <p:guide orient="horz" pos="1620"/>
        <p:guide pos="2880"/>
      </p:guideLst>
    </p:cSldViewPr>
  </p:slideViewPr>
  <p:outlineViewPr>
    <p:cViewPr>
      <p:scale>
        <a:sx n="33" d="100"/>
        <a:sy n="33" d="100"/>
      </p:scale>
      <p:origin x="0" y="-1040"/>
    </p:cViewPr>
  </p:outlineViewPr>
  <p:notesTextViewPr>
    <p:cViewPr>
      <p:scale>
        <a:sx n="100" d="100"/>
        <a:sy n="100" d="100"/>
      </p:scale>
      <p:origin x="0" y="0"/>
    </p:cViewPr>
  </p:notesTextViewPr>
  <p:sorterViewPr>
    <p:cViewPr>
      <p:scale>
        <a:sx n="66" d="100"/>
        <a:sy n="66" d="100"/>
      </p:scale>
      <p:origin x="0" y="-255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viewProps" Target="viewProps.xml"/><Relationship Id="rId16" Type="http://schemas.openxmlformats.org/officeDocument/2006/relationships/slide" Target="slides/slide4.xml"/><Relationship Id="rId11" Type="http://schemas.openxmlformats.org/officeDocument/2006/relationships/slideMaster" Target="slideMasters/slideMaster11.xml"/><Relationship Id="rId32" Type="http://schemas.openxmlformats.org/officeDocument/2006/relationships/slide" Target="slides/slide20.xml"/><Relationship Id="rId37" Type="http://schemas.openxmlformats.org/officeDocument/2006/relationships/slide" Target="slides/slide25.xml"/><Relationship Id="rId53" Type="http://schemas.openxmlformats.org/officeDocument/2006/relationships/slide" Target="slides/slide41.xml"/><Relationship Id="rId58" Type="http://schemas.openxmlformats.org/officeDocument/2006/relationships/slide" Target="slides/slide46.xml"/><Relationship Id="rId74" Type="http://schemas.openxmlformats.org/officeDocument/2006/relationships/slide" Target="slides/slide62.xml"/><Relationship Id="rId79" Type="http://schemas.openxmlformats.org/officeDocument/2006/relationships/slide" Target="slides/slide67.xml"/><Relationship Id="rId5" Type="http://schemas.openxmlformats.org/officeDocument/2006/relationships/slideMaster" Target="slideMasters/slideMaster5.xml"/><Relationship Id="rId90" Type="http://schemas.openxmlformats.org/officeDocument/2006/relationships/theme" Target="theme/theme1.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29" Type="http://schemas.openxmlformats.org/officeDocument/2006/relationships/slide" Target="slides/slide17.xml"/><Relationship Id="rId24" Type="http://schemas.openxmlformats.org/officeDocument/2006/relationships/slide" Target="slides/slide12.xml"/><Relationship Id="rId40" Type="http://schemas.openxmlformats.org/officeDocument/2006/relationships/slide" Target="slides/slide28.xml"/><Relationship Id="rId45" Type="http://schemas.openxmlformats.org/officeDocument/2006/relationships/slide" Target="slides/slide33.xml"/><Relationship Id="rId66" Type="http://schemas.openxmlformats.org/officeDocument/2006/relationships/slide" Target="slides/slide54.xml"/><Relationship Id="rId87" Type="http://schemas.openxmlformats.org/officeDocument/2006/relationships/notesMaster" Target="notesMasters/notesMaster1.xml"/><Relationship Id="rId61" Type="http://schemas.openxmlformats.org/officeDocument/2006/relationships/slide" Target="slides/slide49.xml"/><Relationship Id="rId82" Type="http://schemas.openxmlformats.org/officeDocument/2006/relationships/slide" Target="slides/slide70.xml"/><Relationship Id="rId1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6A9AB4-E68B-CB40-81B9-7EE2EFA43F93}" type="datetimeFigureOut">
              <a:rPr lang="en-US" smtClean="0"/>
              <a:t>4/11/2022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336DA-FE64-1043-B939-0589E96F3D77}" type="slidenum">
              <a:rPr lang="en-US" smtClean="0"/>
              <a:t>‹#›</a:t>
            </a:fld>
            <a:endParaRPr lang="en-US"/>
          </a:p>
        </p:txBody>
      </p:sp>
    </p:spTree>
    <p:extLst>
      <p:ext uri="{BB962C8B-B14F-4D97-AF65-F5344CB8AC3E}">
        <p14:creationId xmlns:p14="http://schemas.microsoft.com/office/powerpoint/2010/main" val="2847892241"/>
      </p:ext>
    </p:extLst>
  </p:cSld>
  <p:clrMap bg1="lt1" tx1="dk1" bg2="lt2" tx2="dk2" accent1="accent1" accent2="accent2" accent3="accent3" accent4="accent4" accent5="accent5" accent6="accent6" hlink="hlink" folHlink="folHlink"/>
  <p:notesStyle>
    <a:lvl1pPr marL="0" algn="l" defTabSz="408167" rtl="0" eaLnBrk="1" latinLnBrk="0" hangingPunct="1">
      <a:defRPr sz="1100" kern="1200">
        <a:solidFill>
          <a:schemeClr val="tx1"/>
        </a:solidFill>
        <a:latin typeface="+mn-lt"/>
        <a:ea typeface="+mn-ea"/>
        <a:cs typeface="+mn-cs"/>
      </a:defRPr>
    </a:lvl1pPr>
    <a:lvl2pPr marL="408167" algn="l" defTabSz="408167" rtl="0" eaLnBrk="1" latinLnBrk="0" hangingPunct="1">
      <a:defRPr sz="1100" kern="1200">
        <a:solidFill>
          <a:schemeClr val="tx1"/>
        </a:solidFill>
        <a:latin typeface="+mn-lt"/>
        <a:ea typeface="+mn-ea"/>
        <a:cs typeface="+mn-cs"/>
      </a:defRPr>
    </a:lvl2pPr>
    <a:lvl3pPr marL="816334" algn="l" defTabSz="408167" rtl="0" eaLnBrk="1" latinLnBrk="0" hangingPunct="1">
      <a:defRPr sz="1100" kern="1200">
        <a:solidFill>
          <a:schemeClr val="tx1"/>
        </a:solidFill>
        <a:latin typeface="+mn-lt"/>
        <a:ea typeface="+mn-ea"/>
        <a:cs typeface="+mn-cs"/>
      </a:defRPr>
    </a:lvl3pPr>
    <a:lvl4pPr marL="1224500" algn="l" defTabSz="408167" rtl="0" eaLnBrk="1" latinLnBrk="0" hangingPunct="1">
      <a:defRPr sz="1100" kern="1200">
        <a:solidFill>
          <a:schemeClr val="tx1"/>
        </a:solidFill>
        <a:latin typeface="+mn-lt"/>
        <a:ea typeface="+mn-ea"/>
        <a:cs typeface="+mn-cs"/>
      </a:defRPr>
    </a:lvl4pPr>
    <a:lvl5pPr marL="1632667" algn="l" defTabSz="408167" rtl="0" eaLnBrk="1" latinLnBrk="0" hangingPunct="1">
      <a:defRPr sz="1100" kern="1200">
        <a:solidFill>
          <a:schemeClr val="tx1"/>
        </a:solidFill>
        <a:latin typeface="+mn-lt"/>
        <a:ea typeface="+mn-ea"/>
        <a:cs typeface="+mn-cs"/>
      </a:defRPr>
    </a:lvl5pPr>
    <a:lvl6pPr marL="2040835" algn="l" defTabSz="408167" rtl="0" eaLnBrk="1" latinLnBrk="0" hangingPunct="1">
      <a:defRPr sz="1100" kern="1200">
        <a:solidFill>
          <a:schemeClr val="tx1"/>
        </a:solidFill>
        <a:latin typeface="+mn-lt"/>
        <a:ea typeface="+mn-ea"/>
        <a:cs typeface="+mn-cs"/>
      </a:defRPr>
    </a:lvl6pPr>
    <a:lvl7pPr marL="2449002" algn="l" defTabSz="408167" rtl="0" eaLnBrk="1" latinLnBrk="0" hangingPunct="1">
      <a:defRPr sz="1100" kern="1200">
        <a:solidFill>
          <a:schemeClr val="tx1"/>
        </a:solidFill>
        <a:latin typeface="+mn-lt"/>
        <a:ea typeface="+mn-ea"/>
        <a:cs typeface="+mn-cs"/>
      </a:defRPr>
    </a:lvl7pPr>
    <a:lvl8pPr marL="2857169" algn="l" defTabSz="408167" rtl="0" eaLnBrk="1" latinLnBrk="0" hangingPunct="1">
      <a:defRPr sz="1100" kern="1200">
        <a:solidFill>
          <a:schemeClr val="tx1"/>
        </a:solidFill>
        <a:latin typeface="+mn-lt"/>
        <a:ea typeface="+mn-ea"/>
        <a:cs typeface="+mn-cs"/>
      </a:defRPr>
    </a:lvl8pPr>
    <a:lvl9pPr marL="3265336" algn="l" defTabSz="40816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queenstownnz.co.nz/listing/glenorchy-air/5482/?utm_source=Trade&amp;utm_campaign=c05255895c-EMAIL_CAMPAIGN_2020_03_30_12_55_COPY_01&amp;utm_medium=email&amp;utm_term=0_5c96d47a6f-c05255895c-"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dventuresinparadise.co.nz/?utm_source=Trade&amp;utm_campaign=c05255895c-EMAIL_CAMPAIGN_2020_03_30_12_55_COPY_01&amp;utm_medium=email&amp;utm_term=0_5c96d47a6f-c05255895c-"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queenstownnz.co.nz/listing/camp-glenorchy/12020/?utm_source=Trade&amp;utm_campaign=c05255895c-EMAIL_CAMPAIGN_2020_03_30_12_55_COPY_01&amp;utm_medium=email&amp;utm_term=0_5c96d47a6f-c05255895c-"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queenstownnz.co.nz/listing/alpine-wine-tours/12108/?utm_source=Trade&amp;utm_campaign=c05255895c-EMAIL_CAMPAIGN_2020_03_30_12_55_COPY_01&amp;utm_medium=email&amp;utm_term=0_5c96d47a6f-c05255895c-"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kevincarlin.com.au/portfolios/the-carlin-hote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lqqueenstown.co.nz/?utm_source=Trade&amp;utm_campaign=d835054085-EMAIL_CAMPAIGN_2020_03_30_12_55_COPY_01&amp;utm_medium=email&amp;utm_term=0_5c96d47a6f-d835054085-"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www.kingpinplay.com/en-nz/parties-and-events" TargetMode="External"/><Relationship Id="rId3" Type="http://schemas.openxmlformats.org/officeDocument/2006/relationships/hyperlink" Target="https://www.kingpinplay.com/en-nz/activities/bowling" TargetMode="External"/><Relationship Id="rId7" Type="http://schemas.openxmlformats.org/officeDocument/2006/relationships/hyperlink" Target="https://www.kingpinplay.com/en-nz/activities/karaok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kingpinplay.com/en-nz/activities/escape-rooms" TargetMode="External"/><Relationship Id="rId5" Type="http://schemas.openxmlformats.org/officeDocument/2006/relationships/hyperlink" Target="https://www.kingpinplay.com/en-nz/activities/virtual-reality" TargetMode="External"/><Relationship Id="rId4" Type="http://schemas.openxmlformats.org/officeDocument/2006/relationships/hyperlink" Target="https://www.kingpinplay.com/activities/arcade"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www.queenstownnz.co.nz/listing/matakauri-lodge/844/"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3" Type="http://schemas.openxmlformats.org/officeDocument/2006/relationships/hyperlink" Target="https://living-future.org/lbc/"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aus01.safelinks.protection.outlook.com/?url=https%3A%2F%2Fwww.aosta.nz%2F&amp;data=04%7C01%7CJane.Torrance%40pead.co.nz%7C79f0c4fdef7846fc50be08d9eea88c9f%7C1022ad295eb44d5d919430fa18888db0%7C0%7C0%7C637803229972989757%7CUnknown%7CTWFpbGZsb3d8eyJWIjoiMC4wLjAwMDAiLCJQIjoiV2luMzIiLCJBTiI6Ik1haWwiLCJXVCI6Mn0%3D%7C3000&amp;sdata=C3GfRBWr2ogQf5SW9uXMeeEV1%2BtHyOtau8QpOWirKZ0%3D&amp;reserved=0"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queenstownnz.us15.list-manage.com/track/click?u=1fe7c5dcadac7af4db6b4643b&amp;id=a686b90d61&amp;e=14596c1722"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3" Type="http://schemas.openxmlformats.org/officeDocument/2006/relationships/hyperlink" Target="https://www.thecrownpub.nz/" TargetMode="External"/><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hyperlink" Target="mailto:trade@queenstownNZ.nz"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queenstownnz.co.nz/listing/glenorchy-air/5482/?utm_source=Trade&amp;utm_campaign=c05255895c-EMAIL_CAMPAIGN_2020_03_30_12_55_COPY_01&amp;utm_medium=email&amp;utm_term=0_5c96d47a6f-c05255895c-"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queenstownnz.co.nz/listing/black-zqn/1904/?utm_source=Trade&amp;utm_campaign=c05255895c-EMAIL_CAMPAIGN_2020_03_30_12_55_COPY_01&amp;utm_medium=email&amp;utm_term=0_5c96d47a6f-c05255895c-"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1</a:t>
            </a:fld>
            <a:endParaRPr lang="en-US"/>
          </a:p>
        </p:txBody>
      </p:sp>
    </p:spTree>
    <p:extLst>
      <p:ext uri="{BB962C8B-B14F-4D97-AF65-F5344CB8AC3E}">
        <p14:creationId xmlns:p14="http://schemas.microsoft.com/office/powerpoint/2010/main" val="7977700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u="none" strike="noStrike" dirty="0">
                <a:solidFill>
                  <a:srgbClr val="0069B5"/>
                </a:solidFill>
                <a:effectLst/>
                <a:latin typeface="Helvetica" panose="020B0604020202020204" pitchFamily="34" charset="0"/>
                <a:ea typeface="Calibri" panose="020F0502020204030204" pitchFamily="34" charset="0"/>
                <a:hlinkClick r:id="rId3"/>
              </a:rPr>
              <a:t>Glenorchy Air</a:t>
            </a:r>
            <a:r>
              <a:rPr lang="en-NZ" sz="1800" dirty="0">
                <a:solidFill>
                  <a:srgbClr val="202020"/>
                </a:solidFill>
                <a:effectLst/>
                <a:latin typeface="Helvetica" panose="020B0604020202020204" pitchFamily="34" charset="0"/>
                <a:ea typeface="Calibri" panose="020F0502020204030204" pitchFamily="34" charset="0"/>
              </a:rPr>
              <a:t> is now offering a </a:t>
            </a:r>
            <a:r>
              <a:rPr lang="en-NZ" sz="1800" i="1" dirty="0">
                <a:solidFill>
                  <a:srgbClr val="202020"/>
                </a:solidFill>
                <a:effectLst/>
                <a:latin typeface="Helvetica" panose="020B0604020202020204" pitchFamily="34" charset="0"/>
                <a:ea typeface="Calibri" panose="020F0502020204030204" pitchFamily="34" charset="0"/>
              </a:rPr>
              <a:t>Stewart Island Fly – Explore – Fly</a:t>
            </a:r>
            <a:r>
              <a:rPr lang="en-NZ" sz="1800" dirty="0">
                <a:solidFill>
                  <a:srgbClr val="202020"/>
                </a:solidFill>
                <a:effectLst/>
                <a:latin typeface="Helvetica" panose="020B0604020202020204" pitchFamily="34" charset="0"/>
                <a:ea typeface="Calibri" panose="020F0502020204030204" pitchFamily="34" charset="0"/>
              </a:rPr>
              <a:t> experience where guests get to experience the island in one day. A </a:t>
            </a:r>
            <a:r>
              <a:rPr lang="en-NZ" sz="1800" i="1" dirty="0">
                <a:solidFill>
                  <a:srgbClr val="202020"/>
                </a:solidFill>
                <a:effectLst/>
                <a:latin typeface="Helvetica" panose="020B0604020202020204" pitchFamily="34" charset="0"/>
                <a:ea typeface="Calibri" panose="020F0502020204030204" pitchFamily="34" charset="0"/>
              </a:rPr>
              <a:t>Milford Sound Ultimate Overnight experience</a:t>
            </a:r>
            <a:r>
              <a:rPr lang="en-NZ" sz="1800" dirty="0">
                <a:solidFill>
                  <a:srgbClr val="202020"/>
                </a:solidFill>
                <a:effectLst/>
                <a:latin typeface="Helvetica" panose="020B0604020202020204" pitchFamily="34" charset="0"/>
                <a:ea typeface="Calibri" panose="020F0502020204030204" pitchFamily="34" charset="0"/>
              </a:rPr>
              <a:t> has also been launched including the best Milford Sound operators. </a:t>
            </a:r>
          </a:p>
          <a:p>
            <a:endParaRPr lang="en-NZ" sz="1800" dirty="0">
              <a:solidFill>
                <a:srgbClr val="202020"/>
              </a:solidFill>
              <a:effectLst/>
              <a:latin typeface="Helvetica" panose="020B0604020202020204" pitchFamily="34" charset="0"/>
            </a:endParaRPr>
          </a:p>
          <a:p>
            <a:r>
              <a:rPr lang="en-US" b="0" i="0" dirty="0">
                <a:solidFill>
                  <a:srgbClr val="222222"/>
                </a:solidFill>
                <a:effectLst/>
                <a:latin typeface="Avenir LT W01_55 Roman1475520"/>
              </a:rPr>
              <a:t>Glenorchy Air is a family-owned and operated scenic flight company </a:t>
            </a:r>
            <a:r>
              <a:rPr lang="en-US" b="1" i="0" dirty="0">
                <a:solidFill>
                  <a:srgbClr val="222222"/>
                </a:solidFill>
                <a:effectLst/>
                <a:latin typeface="Avenir LT W01_55 Roman1475520"/>
              </a:rPr>
              <a:t>based at Queenstown International Airport</a:t>
            </a:r>
            <a:r>
              <a:rPr lang="en-US" b="0" i="0" dirty="0">
                <a:solidFill>
                  <a:srgbClr val="222222"/>
                </a:solidFill>
                <a:effectLst/>
                <a:latin typeface="Avenir LT W01_55 Roman1475520"/>
              </a:rPr>
              <a:t> on the stunning South Island of New Zealand. Experience awe-inspiring, personalised flights to Milford Sound, Mt. Cook, Mt. Aspiring and beyond. With Glenorchy Air, </a:t>
            </a:r>
            <a:r>
              <a:rPr lang="en-US" b="1" i="0" dirty="0">
                <a:solidFill>
                  <a:srgbClr val="222222"/>
                </a:solidFill>
                <a:effectLst/>
                <a:latin typeface="Avenir LT W01_55 Roman1475520"/>
              </a:rPr>
              <a:t>your window seat awaits</a:t>
            </a:r>
            <a:r>
              <a:rPr lang="en-US" b="0" i="0" dirty="0">
                <a:solidFill>
                  <a:srgbClr val="222222"/>
                </a:solidFill>
                <a:effectLst/>
                <a:latin typeface="Avenir LT W01_55 Roman1475520"/>
              </a:rPr>
              <a:t>. All of our aircraft have expansive windows, allowing every passenger unobstructed views of the stunning locations we fly over.</a:t>
            </a:r>
          </a:p>
          <a:p>
            <a:endParaRPr lang="en-US" sz="1800" b="0" i="0" dirty="0">
              <a:solidFill>
                <a:srgbClr val="222222"/>
              </a:solidFill>
              <a:effectLst/>
              <a:latin typeface="Avenir LT W01_55 Roman1475520"/>
            </a:endParaRPr>
          </a:p>
          <a:p>
            <a:r>
              <a:rPr lang="en-NZ" sz="1800" b="0" i="0" dirty="0">
                <a:solidFill>
                  <a:srgbClr val="202020"/>
                </a:solidFill>
                <a:effectLst/>
                <a:latin typeface="Helvetica" panose="020B0604020202020204" pitchFamily="34" charset="0"/>
              </a:rPr>
              <a:t>https://www.queenstownnz.co.nz/listing/glenorchy-air/5482/</a:t>
            </a:r>
          </a:p>
        </p:txBody>
      </p:sp>
      <p:sp>
        <p:nvSpPr>
          <p:cNvPr id="4" name="Slide Number Placeholder 3"/>
          <p:cNvSpPr>
            <a:spLocks noGrp="1"/>
          </p:cNvSpPr>
          <p:nvPr>
            <p:ph type="sldNum" sz="quarter" idx="10"/>
          </p:nvPr>
        </p:nvSpPr>
        <p:spPr/>
        <p:txBody>
          <a:bodyPr/>
          <a:lstStyle/>
          <a:p>
            <a:pPr marL="0" marR="0" lvl="0" indent="0" algn="r" defTabSz="408167" rtl="0" eaLnBrk="1" fontAlgn="auto" latinLnBrk="0" hangingPunct="1">
              <a:lnSpc>
                <a:spcPct val="100000"/>
              </a:lnSpc>
              <a:spcBef>
                <a:spcPts val="0"/>
              </a:spcBef>
              <a:spcAft>
                <a:spcPts val="0"/>
              </a:spcAft>
              <a:buClrTx/>
              <a:buSzTx/>
              <a:buFontTx/>
              <a:buNone/>
              <a:tabLst/>
              <a:defRPr/>
            </a:pPr>
            <a:fld id="{75A336DA-FE64-1043-B939-0589E96F3D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08167"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67111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u="none" strike="noStrike" dirty="0">
                <a:solidFill>
                  <a:srgbClr val="0069B5"/>
                </a:solidFill>
                <a:effectLst/>
                <a:latin typeface="Helvetica" panose="020B0604020202020204" pitchFamily="34" charset="0"/>
                <a:ea typeface="Calibri" panose="020F0502020204030204" pitchFamily="34" charset="0"/>
                <a:cs typeface="Calibri" panose="020F0502020204030204" pitchFamily="34" charset="0"/>
                <a:hlinkClick r:id="rId3"/>
              </a:rPr>
              <a:t>Adventures in Paradise</a:t>
            </a:r>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 is proudly brought to you by the creators of </a:t>
            </a:r>
            <a:r>
              <a:rPr lang="en-NZ" sz="1100" b="1" u="none" strike="noStrike" dirty="0">
                <a:solidFill>
                  <a:srgbClr val="0069B5"/>
                </a:solidFill>
                <a:effectLst/>
                <a:latin typeface="Helvetica" panose="020B0604020202020204" pitchFamily="34" charset="0"/>
                <a:ea typeface="Calibri" panose="020F0502020204030204" pitchFamily="34" charset="0"/>
                <a:cs typeface="Calibri" panose="020F0502020204030204" pitchFamily="34" charset="0"/>
                <a:hlinkClick r:id="rId4"/>
              </a:rPr>
              <a:t>Camp Glenorchy Eco Retreat</a:t>
            </a:r>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 They’ve crafted these all-inclusive, multi-day getaways to explore the very best of our Glenorchy region with Camp Glenorchy Eco Retreat as the home base. With special access to </a:t>
            </a:r>
            <a:r>
              <a:rPr lang="en-NZ" sz="1100" dirty="0" err="1">
                <a:solidFill>
                  <a:srgbClr val="202020"/>
                </a:solidFill>
                <a:effectLst/>
                <a:latin typeface="Helvetica" panose="020B0604020202020204" pitchFamily="34" charset="0"/>
                <a:ea typeface="Calibri" panose="020F0502020204030204" pitchFamily="34" charset="0"/>
                <a:cs typeface="Calibri" panose="020F0502020204030204" pitchFamily="34" charset="0"/>
              </a:rPr>
              <a:t>Glenorchy's</a:t>
            </a:r>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 hidden gems, opportunities to give back to the community and options to customise your experience, this is a whole new way to holiday that gets us one step closer to our goal of supporting the Glenorchy community and natural environment through regenerative tourism. </a:t>
            </a:r>
            <a:endParaRPr lang="en-NZ" dirty="0"/>
          </a:p>
          <a:p>
            <a:endParaRPr lang="en-NZ" dirty="0"/>
          </a:p>
        </p:txBody>
      </p:sp>
      <p:sp>
        <p:nvSpPr>
          <p:cNvPr id="4" name="Slide Number Placeholder 3"/>
          <p:cNvSpPr>
            <a:spLocks noGrp="1"/>
          </p:cNvSpPr>
          <p:nvPr>
            <p:ph type="sldNum" sz="quarter" idx="10"/>
          </p:nvPr>
        </p:nvSpPr>
        <p:spPr/>
        <p:txBody>
          <a:bodyPr/>
          <a:lstStyle/>
          <a:p>
            <a:pPr marL="0" marR="0" lvl="0" indent="0" algn="r" defTabSz="408167" rtl="0" eaLnBrk="1" fontAlgn="auto" latinLnBrk="0" hangingPunct="1">
              <a:lnSpc>
                <a:spcPct val="100000"/>
              </a:lnSpc>
              <a:spcBef>
                <a:spcPts val="0"/>
              </a:spcBef>
              <a:spcAft>
                <a:spcPts val="0"/>
              </a:spcAft>
              <a:buClrTx/>
              <a:buSzTx/>
              <a:buFontTx/>
              <a:buNone/>
              <a:tabLst/>
              <a:defRPr/>
            </a:pPr>
            <a:fld id="{75A336DA-FE64-1043-B939-0589E96F3D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0816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7581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u="none" strike="noStrike" dirty="0">
                <a:solidFill>
                  <a:srgbClr val="0069B5"/>
                </a:solidFill>
                <a:effectLst/>
                <a:latin typeface="Helvetica" panose="020B0604020202020204" pitchFamily="34" charset="0"/>
                <a:ea typeface="Calibri" panose="020F0502020204030204" pitchFamily="34" charset="0"/>
                <a:cs typeface="Calibri" panose="020F0502020204030204" pitchFamily="34" charset="0"/>
                <a:hlinkClick r:id="rId3"/>
              </a:rPr>
              <a:t>Alpine Wine Tours - Progressive Lunch Tour</a:t>
            </a:r>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 Wine and food lovers are taken on a culinary journey to three of Queenstown’s most iconic winery restaurants. Experience a long lunch like no other, showcasing the very best of Central Otago wines and cuisine. Begin with a stunning entrée and wine tasting at world renowned </a:t>
            </a:r>
            <a:r>
              <a:rPr lang="en-NZ" sz="1100" dirty="0" err="1">
                <a:solidFill>
                  <a:srgbClr val="202020"/>
                </a:solidFill>
                <a:effectLst/>
                <a:latin typeface="Helvetica" panose="020B0604020202020204" pitchFamily="34" charset="0"/>
                <a:ea typeface="Calibri" panose="020F0502020204030204" pitchFamily="34" charset="0"/>
                <a:cs typeface="Calibri" panose="020F0502020204030204" pitchFamily="34" charset="0"/>
              </a:rPr>
              <a:t>Amisfield</a:t>
            </a:r>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 restaurant. Take a short drive along Lake Hayes to </a:t>
            </a:r>
            <a:r>
              <a:rPr lang="en-NZ" sz="1100" dirty="0" err="1">
                <a:solidFill>
                  <a:srgbClr val="202020"/>
                </a:solidFill>
                <a:effectLst/>
                <a:latin typeface="Helvetica" panose="020B0604020202020204" pitchFamily="34" charset="0"/>
                <a:ea typeface="Calibri" panose="020F0502020204030204" pitchFamily="34" charset="0"/>
                <a:cs typeface="Calibri" panose="020F0502020204030204" pitchFamily="34" charset="0"/>
              </a:rPr>
              <a:t>Akaura</a:t>
            </a:r>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 Wines &amp; Kitchen by Artisan to enjoy a delicious main and wine tasting. </a:t>
            </a:r>
          </a:p>
          <a:p>
            <a:endPar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endParaRPr>
          </a:p>
          <a:p>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Wrap up your long lunch with a scenic drive through the valley of the vines for a decadent dessert and wine tasting at Gibbston Valley Wines. Alpine Wine Tours specialises in boutique and personalised wine tours, all inclusive and exclusively for adults only with a small group of up to 11 wine lovers.</a:t>
            </a:r>
            <a:endParaRPr lang="en-NZ" dirty="0"/>
          </a:p>
          <a:p>
            <a:endParaRPr lang="en-NZ" dirty="0"/>
          </a:p>
        </p:txBody>
      </p:sp>
      <p:sp>
        <p:nvSpPr>
          <p:cNvPr id="4" name="Slide Number Placeholder 3"/>
          <p:cNvSpPr>
            <a:spLocks noGrp="1"/>
          </p:cNvSpPr>
          <p:nvPr>
            <p:ph type="sldNum" sz="quarter" idx="10"/>
          </p:nvPr>
        </p:nvSpPr>
        <p:spPr/>
        <p:txBody>
          <a:bodyPr/>
          <a:lstStyle/>
          <a:p>
            <a:pPr marL="0" marR="0" lvl="0" indent="0" algn="r" defTabSz="408167" rtl="0" eaLnBrk="1" fontAlgn="auto" latinLnBrk="0" hangingPunct="1">
              <a:lnSpc>
                <a:spcPct val="100000"/>
              </a:lnSpc>
              <a:spcBef>
                <a:spcPts val="0"/>
              </a:spcBef>
              <a:spcAft>
                <a:spcPts val="0"/>
              </a:spcAft>
              <a:buClrTx/>
              <a:buSzTx/>
              <a:buFontTx/>
              <a:buNone/>
              <a:tabLst/>
              <a:defRPr/>
            </a:pPr>
            <a:fld id="{75A336DA-FE64-1043-B939-0589E96F3D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0816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5823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KERERU INTERACTIVE TOUR is Ziptrek Ecotours newest tour and a world first experience that is an integration of digital story-telling in the real world.</a:t>
            </a:r>
          </a:p>
          <a:p>
            <a:endParaRPr lang="en-NZ" dirty="0"/>
          </a:p>
          <a:p>
            <a:r>
              <a:rPr lang="en-NZ" dirty="0"/>
              <a:t>The experience is one hour in duration and includes two ziplines in an immersive story-telling experience that utilizes augmented reality.</a:t>
            </a:r>
          </a:p>
          <a:p>
            <a:endParaRPr lang="en-NZ" dirty="0"/>
          </a:p>
          <a:p>
            <a:r>
              <a:rPr lang="en-NZ" dirty="0"/>
              <a:t>This new tour will still feature the exciting 21m drop after the two ziplines that the Kereru tour is well known for, however there is the option to return via a small exit zipline, for those that are apprehensive flyers.</a:t>
            </a:r>
          </a:p>
          <a:p>
            <a:endParaRPr lang="en-NZ" dirty="0"/>
          </a:p>
          <a:p>
            <a:r>
              <a:rPr lang="en-NZ" dirty="0"/>
              <a:t>https://www.queenstownnz.co.nz/listing/ziptrek-ecotours/11248/</a:t>
            </a:r>
          </a:p>
        </p:txBody>
      </p:sp>
      <p:sp>
        <p:nvSpPr>
          <p:cNvPr id="4" name="Slide Number Placeholder 3"/>
          <p:cNvSpPr>
            <a:spLocks noGrp="1"/>
          </p:cNvSpPr>
          <p:nvPr>
            <p:ph type="sldNum" sz="quarter" idx="10"/>
          </p:nvPr>
        </p:nvSpPr>
        <p:spPr/>
        <p:txBody>
          <a:bodyPr/>
          <a:lstStyle/>
          <a:p>
            <a:fld id="{75A336DA-FE64-1043-B939-0589E96F3D77}" type="slidenum">
              <a:rPr lang="en-US" smtClean="0"/>
              <a:t>14</a:t>
            </a:fld>
            <a:endParaRPr lang="en-US"/>
          </a:p>
        </p:txBody>
      </p:sp>
    </p:spTree>
    <p:extLst>
      <p:ext uri="{BB962C8B-B14F-4D97-AF65-F5344CB8AC3E}">
        <p14:creationId xmlns:p14="http://schemas.microsoft.com/office/powerpoint/2010/main" val="2863211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b="1" dirty="0"/>
              <a:t>Opened September 2020.</a:t>
            </a:r>
          </a:p>
          <a:p>
            <a:endParaRPr lang="en-NZ" dirty="0"/>
          </a:p>
          <a:p>
            <a:r>
              <a:rPr lang="en-NZ" dirty="0"/>
              <a:t>Oxbow Adventure Co is located in the heart of New Zealand’s Southern Alps at the iconic Nevis Bluff and will be proud to exist as a passionate provider of one hundred percent super charged, kiwi fun!</a:t>
            </a:r>
          </a:p>
          <a:p>
            <a:endParaRPr lang="en-NZ" dirty="0"/>
          </a:p>
          <a:p>
            <a:r>
              <a:rPr lang="en-NZ" sz="1100" b="0" i="0" u="none" strike="noStrike" kern="1200" baseline="0" dirty="0">
                <a:solidFill>
                  <a:schemeClr val="tx1"/>
                </a:solidFill>
                <a:latin typeface="+mn-lt"/>
                <a:ea typeface="+mn-ea"/>
                <a:cs typeface="+mn-cs"/>
              </a:rPr>
              <a:t>The team at Oxbow are in the business of sending people home with huge grins, a surge of endorphins and a head full of fantastic memories. Whether your clients are planning a boy or girl’s weekend, some Family fun or just craving some adventure...</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The friendly and adrenaline hungry folk at Oxbow will provide a personalised service for each individual and group, guarantying an experience your clients guests will never forget. A highly experienced, trained and certified team operate a professional range of activities:</a:t>
            </a:r>
          </a:p>
          <a:p>
            <a:pPr marL="228600" indent="-228600">
              <a:buFont typeface="+mj-lt"/>
              <a:buAutoNum type="arabicPeriod"/>
            </a:pPr>
            <a:r>
              <a:rPr lang="en-NZ" sz="1100" b="0" i="0" u="none" strike="noStrike" kern="1200" baseline="0" dirty="0">
                <a:solidFill>
                  <a:schemeClr val="tx1"/>
                </a:solidFill>
                <a:latin typeface="+mn-lt"/>
                <a:ea typeface="+mn-ea"/>
                <a:cs typeface="+mn-cs"/>
              </a:rPr>
              <a:t>Jet Sprint Boats </a:t>
            </a:r>
          </a:p>
          <a:p>
            <a:pPr marL="228600" indent="-228600">
              <a:buFont typeface="+mj-lt"/>
              <a:buAutoNum type="arabicPeriod"/>
            </a:pPr>
            <a:r>
              <a:rPr lang="en-NZ" sz="1100" b="0" i="0" u="none" strike="noStrike" kern="1200" baseline="0" dirty="0">
                <a:solidFill>
                  <a:schemeClr val="tx1"/>
                </a:solidFill>
                <a:latin typeface="+mn-lt"/>
                <a:ea typeface="+mn-ea"/>
                <a:cs typeface="+mn-cs"/>
              </a:rPr>
              <a:t>4WD Off-Roader</a:t>
            </a:r>
          </a:p>
          <a:p>
            <a:pPr marL="228600" indent="-228600">
              <a:buFont typeface="+mj-lt"/>
              <a:buAutoNum type="arabicPeriod"/>
            </a:pPr>
            <a:r>
              <a:rPr lang="en-NZ" sz="1100" b="0" i="0" u="none" strike="noStrike" kern="1200" baseline="0" dirty="0" err="1">
                <a:solidFill>
                  <a:schemeClr val="tx1"/>
                </a:solidFill>
                <a:latin typeface="+mn-lt"/>
                <a:ea typeface="+mn-ea"/>
                <a:cs typeface="+mn-cs"/>
              </a:rPr>
              <a:t>ClayBird</a:t>
            </a:r>
            <a:r>
              <a:rPr lang="en-NZ" sz="1100" b="0" i="0" u="none" strike="noStrike" kern="1200" baseline="0" dirty="0">
                <a:solidFill>
                  <a:schemeClr val="tx1"/>
                </a:solidFill>
                <a:latin typeface="+mn-lt"/>
                <a:ea typeface="+mn-ea"/>
                <a:cs typeface="+mn-cs"/>
              </a:rPr>
              <a:t> Shooting</a:t>
            </a:r>
          </a:p>
          <a:p>
            <a:pPr marL="0" indent="0">
              <a:buFont typeface="+mj-lt"/>
              <a:buNone/>
            </a:pPr>
            <a:endParaRPr lang="en-NZ" sz="1100" b="0" i="0" u="none" strike="noStrike" kern="1200" baseline="0" dirty="0">
              <a:solidFill>
                <a:schemeClr val="tx1"/>
              </a:solidFill>
              <a:latin typeface="+mn-lt"/>
              <a:ea typeface="+mn-ea"/>
              <a:cs typeface="+mn-cs"/>
            </a:endParaRPr>
          </a:p>
          <a:p>
            <a:pPr marL="0" indent="0">
              <a:buFont typeface="+mj-lt"/>
              <a:buNone/>
            </a:pPr>
            <a:r>
              <a:rPr lang="en-NZ" sz="1100" b="1" i="0" u="none" strike="noStrike" kern="1200" baseline="0" dirty="0">
                <a:solidFill>
                  <a:schemeClr val="tx1"/>
                </a:solidFill>
                <a:latin typeface="+mn-lt"/>
                <a:ea typeface="+mn-ea"/>
                <a:cs typeface="+mn-cs"/>
              </a:rPr>
              <a:t>Jet Boat Sprints (SPEED)</a:t>
            </a:r>
          </a:p>
          <a:p>
            <a:r>
              <a:rPr lang="en-NZ" sz="1100" b="0" i="0" u="none" strike="noStrike" kern="1200" baseline="0" dirty="0">
                <a:solidFill>
                  <a:schemeClr val="tx1"/>
                </a:solidFill>
                <a:latin typeface="+mn-lt"/>
                <a:ea typeface="+mn-ea"/>
                <a:cs typeface="+mn-cs"/>
              </a:rPr>
              <a:t>The 4-Seater Jet Sprint boats consist of the professional driver and 3 passengers. They operate on a custom-built Jet Sprint course with a series of islands to navigate around. They accelerate from 0-100km/hr in 2.5 seconds. The trip consists of 3 separate track rotations.</a:t>
            </a:r>
          </a:p>
          <a:p>
            <a:r>
              <a:rPr lang="en-NZ" sz="1100" b="0" i="1" u="none" strike="noStrike" kern="1200" baseline="0" dirty="0">
                <a:solidFill>
                  <a:schemeClr val="tx1"/>
                </a:solidFill>
                <a:latin typeface="+mn-lt"/>
                <a:ea typeface="+mn-ea"/>
                <a:cs typeface="+mn-cs"/>
              </a:rPr>
              <a:t>Departures: </a:t>
            </a:r>
            <a:r>
              <a:rPr lang="en-NZ" sz="1100" b="0" i="0" u="none" strike="noStrike" kern="1200" baseline="0" dirty="0">
                <a:solidFill>
                  <a:schemeClr val="tx1"/>
                </a:solidFill>
                <a:latin typeface="+mn-lt"/>
                <a:ea typeface="+mn-ea"/>
                <a:cs typeface="+mn-cs"/>
              </a:rPr>
              <a:t>every 10 minutes, from 8am to 5pm (winter) and 8pm (summer)</a:t>
            </a:r>
          </a:p>
          <a:p>
            <a:r>
              <a:rPr lang="en-NZ" sz="1100" b="0" i="1" u="none" strike="noStrike" kern="1200" baseline="0" dirty="0">
                <a:solidFill>
                  <a:schemeClr val="tx1"/>
                </a:solidFill>
                <a:latin typeface="+mn-lt"/>
                <a:ea typeface="+mn-ea"/>
                <a:cs typeface="+mn-cs"/>
              </a:rPr>
              <a:t>Duration: </a:t>
            </a:r>
            <a:r>
              <a:rPr lang="en-NZ" sz="1100" b="0" i="0" u="none" strike="noStrike" kern="1200" baseline="0" dirty="0">
                <a:solidFill>
                  <a:schemeClr val="tx1"/>
                </a:solidFill>
                <a:latin typeface="+mn-lt"/>
                <a:ea typeface="+mn-ea"/>
                <a:cs typeface="+mn-cs"/>
              </a:rPr>
              <a:t>10 minutes on the water</a:t>
            </a:r>
          </a:p>
          <a:p>
            <a:r>
              <a:rPr lang="en-NZ" sz="1100" b="0" i="1" u="none" strike="noStrike" kern="1200" baseline="0" dirty="0">
                <a:solidFill>
                  <a:schemeClr val="tx1"/>
                </a:solidFill>
                <a:latin typeface="+mn-lt"/>
                <a:ea typeface="+mn-ea"/>
                <a:cs typeface="+mn-cs"/>
              </a:rPr>
              <a:t>Eligibility: </a:t>
            </a:r>
            <a:r>
              <a:rPr lang="en-NZ" sz="1100" b="0" i="0" u="none" strike="noStrike" kern="1200" baseline="0" dirty="0">
                <a:solidFill>
                  <a:schemeClr val="tx1"/>
                </a:solidFill>
                <a:latin typeface="+mn-lt"/>
                <a:ea typeface="+mn-ea"/>
                <a:cs typeface="+mn-cs"/>
              </a:rPr>
              <a:t>Minimum height of 1.2metres.</a:t>
            </a:r>
          </a:p>
          <a:p>
            <a:endParaRPr lang="en-NZ" sz="1100" b="0" i="0" u="none" strike="noStrike" kern="1200" baseline="0" dirty="0">
              <a:solidFill>
                <a:schemeClr val="tx1"/>
              </a:solidFill>
              <a:latin typeface="+mn-lt"/>
              <a:ea typeface="+mn-ea"/>
              <a:cs typeface="+mn-cs"/>
            </a:endParaRPr>
          </a:p>
          <a:p>
            <a:r>
              <a:rPr lang="en-NZ" sz="1100" b="1" i="0" u="none" strike="noStrike" kern="1200" baseline="0" dirty="0">
                <a:solidFill>
                  <a:schemeClr val="tx1"/>
                </a:solidFill>
                <a:latin typeface="+mn-lt"/>
                <a:ea typeface="+mn-ea"/>
                <a:cs typeface="+mn-cs"/>
              </a:rPr>
              <a:t>4WD Off-Roader (THRILL)</a:t>
            </a:r>
          </a:p>
          <a:p>
            <a:r>
              <a:rPr lang="en-NZ" sz="1100" b="0" i="0" u="none" strike="noStrike" kern="1200" baseline="0" dirty="0">
                <a:solidFill>
                  <a:schemeClr val="tx1"/>
                </a:solidFill>
                <a:latin typeface="+mn-lt"/>
                <a:ea typeface="+mn-ea"/>
                <a:cs typeface="+mn-cs"/>
              </a:rPr>
              <a:t>The Off-Roader is a 4-Seater, which carries the professional driver and 3 passengers. The Off-Roaders are 4WD, 4-wheel steer and have an extremely low centre of gravity which allows them to pretty much go anywhere. They operate on a custom-built course which includes near vertical hill climbs and descents, rock features and many other crazy features.</a:t>
            </a:r>
          </a:p>
          <a:p>
            <a:r>
              <a:rPr lang="en-NZ" sz="1100" b="0" i="1" u="none" strike="noStrike" kern="1200" baseline="0" dirty="0">
                <a:solidFill>
                  <a:schemeClr val="tx1"/>
                </a:solidFill>
                <a:latin typeface="+mn-lt"/>
                <a:ea typeface="+mn-ea"/>
                <a:cs typeface="+mn-cs"/>
              </a:rPr>
              <a:t>Departures: </a:t>
            </a:r>
            <a:r>
              <a:rPr lang="en-NZ" sz="1100" b="0" i="0" u="none" strike="noStrike" kern="1200" baseline="0" dirty="0">
                <a:solidFill>
                  <a:schemeClr val="tx1"/>
                </a:solidFill>
                <a:latin typeface="+mn-lt"/>
                <a:ea typeface="+mn-ea"/>
                <a:cs typeface="+mn-cs"/>
              </a:rPr>
              <a:t>every 10 minutes, from 8am to 5pm (winter) and 8pm (summer)</a:t>
            </a:r>
          </a:p>
          <a:p>
            <a:r>
              <a:rPr lang="en-NZ" sz="1100" b="0" i="1" u="none" strike="noStrike" kern="1200" baseline="0" dirty="0">
                <a:solidFill>
                  <a:schemeClr val="tx1"/>
                </a:solidFill>
                <a:latin typeface="+mn-lt"/>
                <a:ea typeface="+mn-ea"/>
                <a:cs typeface="+mn-cs"/>
              </a:rPr>
              <a:t>Duration: </a:t>
            </a:r>
            <a:r>
              <a:rPr lang="en-NZ" sz="1100" b="0" i="0" u="none" strike="noStrike" kern="1200" baseline="0" dirty="0">
                <a:solidFill>
                  <a:schemeClr val="tx1"/>
                </a:solidFill>
                <a:latin typeface="+mn-lt"/>
                <a:ea typeface="+mn-ea"/>
                <a:cs typeface="+mn-cs"/>
              </a:rPr>
              <a:t>15 minutes</a:t>
            </a:r>
          </a:p>
          <a:p>
            <a:r>
              <a:rPr lang="en-NZ" sz="1100" b="0" i="1" u="none" strike="noStrike" kern="1200" baseline="0" dirty="0">
                <a:solidFill>
                  <a:schemeClr val="tx1"/>
                </a:solidFill>
                <a:latin typeface="+mn-lt"/>
                <a:ea typeface="+mn-ea"/>
                <a:cs typeface="+mn-cs"/>
              </a:rPr>
              <a:t>Eligibility: </a:t>
            </a:r>
            <a:r>
              <a:rPr lang="en-NZ" sz="1100" b="0" i="0" u="none" strike="noStrike" kern="1200" baseline="0" dirty="0">
                <a:solidFill>
                  <a:schemeClr val="tx1"/>
                </a:solidFill>
                <a:latin typeface="+mn-lt"/>
                <a:ea typeface="+mn-ea"/>
                <a:cs typeface="+mn-cs"/>
              </a:rPr>
              <a:t>Minimum height of 1.2metres. Injuries on a case by case basis. No pregnant woman.</a:t>
            </a:r>
          </a:p>
          <a:p>
            <a:endParaRPr lang="en-NZ" sz="1100" b="0" i="0" u="none" strike="noStrike" kern="1200" baseline="0" dirty="0">
              <a:solidFill>
                <a:schemeClr val="tx1"/>
              </a:solidFill>
              <a:latin typeface="+mn-lt"/>
              <a:ea typeface="+mn-ea"/>
              <a:cs typeface="+mn-cs"/>
            </a:endParaRPr>
          </a:p>
          <a:p>
            <a:pPr marL="0" indent="0">
              <a:buFont typeface="+mj-lt"/>
              <a:buNone/>
            </a:pPr>
            <a:r>
              <a:rPr lang="en-NZ" b="1" dirty="0"/>
              <a:t>Clay Bird</a:t>
            </a:r>
            <a:r>
              <a:rPr lang="en-NZ" b="1" baseline="0" dirty="0"/>
              <a:t> Shooting (SKILL)</a:t>
            </a:r>
          </a:p>
          <a:p>
            <a:r>
              <a:rPr lang="en-NZ" sz="1100" b="0" i="0" u="none" strike="noStrike" kern="1200" baseline="0" dirty="0">
                <a:solidFill>
                  <a:schemeClr val="tx1"/>
                </a:solidFill>
                <a:latin typeface="+mn-lt"/>
                <a:ea typeface="+mn-ea"/>
                <a:cs typeface="+mn-cs"/>
              </a:rPr>
              <a:t>Their custom designed compact sporting field is equipped with 8 automatic clay bird throwers to suit all abilities, it also includes the run-away rabbit across the ground (don’t worry it’s not the real thing!) The stand facilitates 6 shooters per session, each shooter is positioned in their own stand with safety barriers to ensure safe operation at all times.</a:t>
            </a:r>
          </a:p>
          <a:p>
            <a:r>
              <a:rPr lang="en-NZ" sz="1100" b="0" i="0" u="none" strike="noStrike" kern="1200" baseline="0" dirty="0">
                <a:solidFill>
                  <a:schemeClr val="tx1"/>
                </a:solidFill>
                <a:latin typeface="+mn-lt"/>
                <a:ea typeface="+mn-ea"/>
                <a:cs typeface="+mn-cs"/>
              </a:rPr>
              <a:t>For those more experienced shooters or those wanting an extra challenge, we offer the choice of a 25 or 50 Bird ‘Flurry’.</a:t>
            </a:r>
          </a:p>
          <a:p>
            <a:r>
              <a:rPr lang="en-NZ" sz="1100" b="0" i="1" u="none" strike="noStrike" kern="1200" baseline="0" dirty="0">
                <a:solidFill>
                  <a:schemeClr val="tx1"/>
                </a:solidFill>
                <a:latin typeface="+mn-lt"/>
                <a:ea typeface="+mn-ea"/>
                <a:cs typeface="+mn-cs"/>
              </a:rPr>
              <a:t>Departures: </a:t>
            </a:r>
            <a:r>
              <a:rPr lang="en-NZ" sz="1100" b="0" i="0" u="none" strike="noStrike" kern="1200" baseline="0" dirty="0">
                <a:solidFill>
                  <a:schemeClr val="tx1"/>
                </a:solidFill>
                <a:latin typeface="+mn-lt"/>
                <a:ea typeface="+mn-ea"/>
                <a:cs typeface="+mn-cs"/>
              </a:rPr>
              <a:t>every 45 minutes, from 8am to 5pm (winter) and 8pm (summer)</a:t>
            </a:r>
          </a:p>
          <a:p>
            <a:r>
              <a:rPr lang="en-NZ" sz="1100" b="0" i="1" u="none" strike="noStrike" kern="1200" baseline="0" dirty="0">
                <a:solidFill>
                  <a:schemeClr val="tx1"/>
                </a:solidFill>
                <a:latin typeface="+mn-lt"/>
                <a:ea typeface="+mn-ea"/>
                <a:cs typeface="+mn-cs"/>
              </a:rPr>
              <a:t>Duration: </a:t>
            </a:r>
            <a:r>
              <a:rPr lang="en-NZ" sz="1100" b="0" i="0" u="none" strike="noStrike" kern="1200" baseline="0" dirty="0">
                <a:solidFill>
                  <a:schemeClr val="tx1"/>
                </a:solidFill>
                <a:latin typeface="+mn-lt"/>
                <a:ea typeface="+mn-ea"/>
                <a:cs typeface="+mn-cs"/>
              </a:rPr>
              <a:t>45 minutes </a:t>
            </a:r>
          </a:p>
          <a:p>
            <a:r>
              <a:rPr lang="en-NZ" sz="1100" b="0" i="1" u="none" strike="noStrike" kern="1200" baseline="0" dirty="0">
                <a:solidFill>
                  <a:schemeClr val="tx1"/>
                </a:solidFill>
                <a:latin typeface="+mn-lt"/>
                <a:ea typeface="+mn-ea"/>
                <a:cs typeface="+mn-cs"/>
              </a:rPr>
              <a:t>Eligibility: </a:t>
            </a:r>
            <a:r>
              <a:rPr lang="en-NZ" sz="1100" b="0" i="0" u="none" strike="noStrike" kern="1200" baseline="0" dirty="0">
                <a:solidFill>
                  <a:schemeClr val="tx1"/>
                </a:solidFill>
                <a:latin typeface="+mn-lt"/>
                <a:ea typeface="+mn-ea"/>
                <a:cs typeface="+mn-cs"/>
              </a:rPr>
              <a:t>Minimum 13 years old</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https://www.queenstownnz.co.nz/listing/oxbow-adventure-co/7806/</a:t>
            </a:r>
          </a:p>
          <a:p>
            <a:endParaRPr lang="en-NZ" sz="1100" b="0" i="0" u="none" strike="noStrike" kern="1200" baseline="0" dirty="0">
              <a:solidFill>
                <a:schemeClr val="tx1"/>
              </a:solidFill>
              <a:latin typeface="+mn-lt"/>
              <a:ea typeface="+mn-ea"/>
              <a:cs typeface="+mn-cs"/>
            </a:endParaRPr>
          </a:p>
          <a:p>
            <a:r>
              <a:rPr lang="en-NZ" sz="1100" b="1" i="0" u="none" strike="noStrike" kern="1200" baseline="0" dirty="0">
                <a:solidFill>
                  <a:schemeClr val="tx1"/>
                </a:solidFill>
                <a:latin typeface="+mn-lt"/>
                <a:ea typeface="+mn-ea"/>
                <a:cs typeface="+mn-cs"/>
              </a:rPr>
              <a:t>Combos</a:t>
            </a:r>
          </a:p>
          <a:p>
            <a:r>
              <a:rPr lang="en-NZ" sz="1100" b="0" i="0" u="none" strike="noStrike" kern="1200" baseline="0" dirty="0">
                <a:solidFill>
                  <a:schemeClr val="tx1"/>
                </a:solidFill>
                <a:latin typeface="+mn-lt"/>
                <a:ea typeface="+mn-ea"/>
                <a:cs typeface="+mn-cs"/>
              </a:rPr>
              <a:t>Jet Sprints &amp; 4WD Off-Roader </a:t>
            </a:r>
            <a:r>
              <a:rPr lang="en-NZ" sz="1100" b="1" i="0" u="none" strike="noStrike" kern="1200" baseline="0" dirty="0">
                <a:solidFill>
                  <a:schemeClr val="tx1"/>
                </a:solidFill>
                <a:latin typeface="+mn-lt"/>
                <a:ea typeface="+mn-ea"/>
                <a:cs typeface="+mn-cs"/>
              </a:rPr>
              <a:t>$275pp</a:t>
            </a:r>
          </a:p>
          <a:p>
            <a:r>
              <a:rPr lang="en-NZ" sz="1100" b="0" i="0" u="none" strike="noStrike" kern="1200" baseline="0" dirty="0">
                <a:solidFill>
                  <a:schemeClr val="tx1"/>
                </a:solidFill>
                <a:latin typeface="+mn-lt"/>
                <a:ea typeface="+mn-ea"/>
                <a:cs typeface="+mn-cs"/>
              </a:rPr>
              <a:t>Jet Sprints OR 4WD Off Roader and Clay Birds </a:t>
            </a:r>
            <a:r>
              <a:rPr lang="en-NZ" sz="1100" b="1" i="0" u="none" strike="noStrike" kern="1200" baseline="0" dirty="0">
                <a:solidFill>
                  <a:schemeClr val="tx1"/>
                </a:solidFill>
                <a:latin typeface="+mn-lt"/>
                <a:ea typeface="+mn-ea"/>
                <a:cs typeface="+mn-cs"/>
              </a:rPr>
              <a:t>$265pp</a:t>
            </a:r>
          </a:p>
          <a:p>
            <a:r>
              <a:rPr lang="en-NZ" sz="1100" b="0" i="0" u="none" strike="noStrike" kern="1200" baseline="0" dirty="0">
                <a:solidFill>
                  <a:schemeClr val="tx1"/>
                </a:solidFill>
                <a:latin typeface="+mn-lt"/>
                <a:ea typeface="+mn-ea"/>
                <a:cs typeface="+mn-cs"/>
              </a:rPr>
              <a:t>All 3 products </a:t>
            </a:r>
            <a:r>
              <a:rPr lang="en-NZ" sz="1100" b="1" i="0" u="none" strike="noStrike" kern="1200" baseline="0" dirty="0">
                <a:solidFill>
                  <a:schemeClr val="tx1"/>
                </a:solidFill>
                <a:latin typeface="+mn-lt"/>
                <a:ea typeface="+mn-ea"/>
                <a:cs typeface="+mn-cs"/>
              </a:rPr>
              <a:t>$399pp</a:t>
            </a:r>
            <a:endParaRPr lang="en-NZ" sz="1100" b="0" i="0" u="none" strike="noStrike" kern="1200" baseline="0" dirty="0">
              <a:solidFill>
                <a:schemeClr val="tx1"/>
              </a:solidFill>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15</a:t>
            </a:fld>
            <a:endParaRPr lang="en-US"/>
          </a:p>
        </p:txBody>
      </p:sp>
    </p:spTree>
    <p:extLst>
      <p:ext uri="{BB962C8B-B14F-4D97-AF65-F5344CB8AC3E}">
        <p14:creationId xmlns:p14="http://schemas.microsoft.com/office/powerpoint/2010/main" val="2863211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dirty="0">
                <a:solidFill>
                  <a:schemeClr val="tx1"/>
                </a:solidFill>
                <a:effectLst/>
                <a:latin typeface="+mn-lt"/>
                <a:ea typeface="+mn-ea"/>
                <a:cs typeface="+mn-cs"/>
              </a:rPr>
              <a:t>Air Milford </a:t>
            </a:r>
            <a:r>
              <a:rPr lang="en-NZ" sz="1100" b="0" i="0" kern="1200" dirty="0">
                <a:solidFill>
                  <a:schemeClr val="tx1"/>
                </a:solidFill>
                <a:effectLst/>
                <a:latin typeface="+mn-lt"/>
                <a:ea typeface="+mn-ea"/>
                <a:cs typeface="+mn-cs"/>
              </a:rPr>
              <a:t>is now offering New Zealand’s isolated Gem Milford Sound + 5 Big Glaciers Flight.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Board their Cessna aircraft from Queenstown and be transported through a magical wonder of dramatic views including the </a:t>
            </a:r>
            <a:r>
              <a:rPr lang="en-NZ" sz="1100" b="1" i="0" kern="1200" dirty="0">
                <a:solidFill>
                  <a:schemeClr val="tx1"/>
                </a:solidFill>
                <a:effectLst/>
                <a:latin typeface="+mn-lt"/>
                <a:ea typeface="+mn-ea"/>
                <a:cs typeface="+mn-cs"/>
              </a:rPr>
              <a:t>Rob Roy, Bonar, Jura, Volta, Dart, Olivine and Donne Glaciers </a:t>
            </a:r>
            <a:r>
              <a:rPr lang="en-NZ" sz="1100" b="0" i="0" kern="1200" dirty="0">
                <a:solidFill>
                  <a:schemeClr val="tx1"/>
                </a:solidFill>
                <a:effectLst/>
                <a:latin typeface="+mn-lt"/>
                <a:ea typeface="+mn-ea"/>
                <a:cs typeface="+mn-cs"/>
              </a:rPr>
              <a:t>as well as the famous </a:t>
            </a:r>
            <a:r>
              <a:rPr lang="en-NZ" sz="1100" b="1" i="0" kern="1200" dirty="0">
                <a:solidFill>
                  <a:schemeClr val="tx1"/>
                </a:solidFill>
                <a:effectLst/>
                <a:latin typeface="+mn-lt"/>
                <a:ea typeface="+mn-ea"/>
                <a:cs typeface="+mn-cs"/>
              </a:rPr>
              <a:t>Milford Sound</a:t>
            </a:r>
            <a:r>
              <a:rPr lang="en-NZ" sz="1100" b="0" i="0" kern="1200" dirty="0">
                <a:solidFill>
                  <a:schemeClr val="tx1"/>
                </a:solidFill>
                <a:effectLst/>
                <a:latin typeface="+mn-lt"/>
                <a:ea typeface="+mn-ea"/>
                <a:cs typeface="+mn-cs"/>
              </a:rPr>
              <a:t>.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Expect to see New Zealand fur seals, bottle nose dolphins, penguins and other New Zealand wildlife as you fly over and around the Mt Aspiring and Fiordland national parks largest glaciers.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Air Milford is experienced, established, personalised and thrilled to be able to offer unique and exclusive experiences like this!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https://www.queenstownnz.co.nz/listing/air-milford/9957/ </a:t>
            </a:r>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16</a:t>
            </a:fld>
            <a:endParaRPr lang="en-US"/>
          </a:p>
        </p:txBody>
      </p:sp>
    </p:spTree>
    <p:extLst>
      <p:ext uri="{BB962C8B-B14F-4D97-AF65-F5344CB8AC3E}">
        <p14:creationId xmlns:p14="http://schemas.microsoft.com/office/powerpoint/2010/main" val="24541944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Air Milford and Real Journeys have</a:t>
            </a:r>
            <a:r>
              <a:rPr lang="en-NZ" baseline="0" dirty="0"/>
              <a:t> teamed up to bring your clients a new experience to the best of Queenstown from the sky and Lake Wakatipu. </a:t>
            </a:r>
          </a:p>
          <a:p>
            <a:endParaRPr lang="en-NZ" sz="1100" b="0" i="0" kern="1200" baseline="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Your clients</a:t>
            </a:r>
            <a:r>
              <a:rPr lang="en-NZ" sz="1100" b="0" i="0" kern="1200" baseline="0" dirty="0">
                <a:solidFill>
                  <a:schemeClr val="tx1"/>
                </a:solidFill>
                <a:effectLst/>
                <a:latin typeface="+mn-lt"/>
                <a:ea typeface="+mn-ea"/>
                <a:cs typeface="+mn-cs"/>
              </a:rPr>
              <a:t> will d</a:t>
            </a:r>
            <a:r>
              <a:rPr lang="en-NZ" sz="1100" b="0" i="0" kern="1200" dirty="0">
                <a:solidFill>
                  <a:schemeClr val="tx1"/>
                </a:solidFill>
                <a:effectLst/>
                <a:latin typeface="+mn-lt"/>
                <a:ea typeface="+mn-ea"/>
                <a:cs typeface="+mn-cs"/>
              </a:rPr>
              <a:t>epart Queenstown with Air Milford to get an aerial view of the Wakatipu Basin, including the world famous gold mining settlement - Arrowtown. Flying past the first founded ski field in New Zealand, Coronet Peak. Overflight Queenstown CBD including a flyby of the Skyline Gondola, before tracking along the northern side of New Zealand's longest lake, Lake Wakatipu.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b="0" i="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b="0" i="0" kern="1200" dirty="0">
                <a:solidFill>
                  <a:schemeClr val="tx1"/>
                </a:solidFill>
                <a:effectLst/>
                <a:latin typeface="+mn-lt"/>
                <a:ea typeface="+mn-ea"/>
                <a:cs typeface="+mn-cs"/>
              </a:rPr>
              <a:t>On the right of the aircraft dominating the horizon is Bob's Peak, at 1748m. Secluded behind this mountain are the alpine lakes, Dispute and </a:t>
            </a:r>
            <a:r>
              <a:rPr lang="en-NZ" sz="1100" b="0" i="0" kern="1200" dirty="0" err="1">
                <a:solidFill>
                  <a:schemeClr val="tx1"/>
                </a:solidFill>
                <a:effectLst/>
                <a:latin typeface="+mn-lt"/>
                <a:ea typeface="+mn-ea"/>
                <a:cs typeface="+mn-cs"/>
              </a:rPr>
              <a:t>Moke</a:t>
            </a:r>
            <a:r>
              <a:rPr lang="en-NZ" sz="1100" b="0" i="0" kern="1200" dirty="0">
                <a:solidFill>
                  <a:schemeClr val="tx1"/>
                </a:solidFill>
                <a:effectLst/>
                <a:latin typeface="+mn-lt"/>
                <a:ea typeface="+mn-ea"/>
                <a:cs typeface="+mn-cs"/>
              </a:rPr>
              <a:t>. The journey continues to provide a magnificent view of Glenorchy and the Paradise region, including Mt Earnslaw (2830m) and the Earnslaw Glacier.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b="0" i="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b="0" i="0" kern="1200" dirty="0">
                <a:solidFill>
                  <a:schemeClr val="tx1"/>
                </a:solidFill>
                <a:effectLst/>
                <a:latin typeface="+mn-lt"/>
                <a:ea typeface="+mn-ea"/>
                <a:cs typeface="+mn-cs"/>
              </a:rPr>
              <a:t>A descent into Walter Peak station is precluded with an aerial view of the Wakatipu's largest high country station, Mt Nicholas. To finish the flight on a high note, the landing takes place on a non-sealed airstrip, which is an ideal introduction to the relaxed farm life of Walter Peak station.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b="0" i="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b="0" i="0" kern="1200" dirty="0">
                <a:solidFill>
                  <a:schemeClr val="tx1"/>
                </a:solidFill>
                <a:effectLst/>
                <a:latin typeface="+mn-lt"/>
                <a:ea typeface="+mn-ea"/>
                <a:cs typeface="+mn-cs"/>
              </a:rPr>
              <a:t>Your</a:t>
            </a:r>
            <a:r>
              <a:rPr lang="en-NZ" sz="1100" b="0" i="0" kern="1200" baseline="0" dirty="0">
                <a:solidFill>
                  <a:schemeClr val="tx1"/>
                </a:solidFill>
                <a:effectLst/>
                <a:latin typeface="+mn-lt"/>
                <a:ea typeface="+mn-ea"/>
                <a:cs typeface="+mn-cs"/>
              </a:rPr>
              <a:t> clients will then be able to explore Walter Peak station with the farm tour, including the dog barking demo. They will then board the TSS Earnslaw back to Queenstown.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b="0" i="0" kern="1200" baseline="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b="0" i="0" kern="1200" baseline="0" dirty="0">
                <a:solidFill>
                  <a:schemeClr val="tx1"/>
                </a:solidFill>
                <a:effectLst/>
                <a:latin typeface="+mn-lt"/>
                <a:ea typeface="+mn-ea"/>
                <a:cs typeface="+mn-cs"/>
              </a:rPr>
              <a:t>On board they will be able to enjoy a beverage or food from the café.</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b="0" i="0" kern="1200" baseline="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Flight duration:</a:t>
            </a:r>
            <a:r>
              <a:rPr lang="en-NZ" sz="1100" kern="1200" baseline="0" dirty="0">
                <a:solidFill>
                  <a:schemeClr val="tx1"/>
                </a:solidFill>
                <a:effectLst/>
                <a:latin typeface="+mn-lt"/>
                <a:ea typeface="+mn-ea"/>
                <a:cs typeface="+mn-cs"/>
              </a:rPr>
              <a:t> </a:t>
            </a:r>
            <a:r>
              <a:rPr lang="en-NZ" sz="1100" kern="1200" dirty="0">
                <a:solidFill>
                  <a:schemeClr val="tx1"/>
                </a:solidFill>
                <a:effectLst/>
                <a:latin typeface="+mn-lt"/>
                <a:ea typeface="+mn-ea"/>
                <a:cs typeface="+mn-cs"/>
              </a:rPr>
              <a:t>20 minutes</a:t>
            </a:r>
          </a:p>
          <a:p>
            <a:r>
              <a:rPr lang="en-NZ" sz="1100" kern="1200" dirty="0">
                <a:solidFill>
                  <a:schemeClr val="tx1"/>
                </a:solidFill>
                <a:effectLst/>
                <a:latin typeface="+mn-lt"/>
                <a:ea typeface="+mn-ea"/>
                <a:cs typeface="+mn-cs"/>
              </a:rPr>
              <a:t>Total trip time is 2.5 hours</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https://www.queenstownnz.co.nz/listing/air-milford/9955/</a:t>
            </a:r>
            <a:endParaRPr lang="en-NZ" sz="1100" b="0" i="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17</a:t>
            </a:fld>
            <a:endParaRPr lang="en-US"/>
          </a:p>
        </p:txBody>
      </p:sp>
    </p:spTree>
    <p:extLst>
      <p:ext uri="{BB962C8B-B14F-4D97-AF65-F5344CB8AC3E}">
        <p14:creationId xmlns:p14="http://schemas.microsoft.com/office/powerpoint/2010/main" val="3578088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dirty="0">
                <a:solidFill>
                  <a:schemeClr val="tx1"/>
                </a:solidFill>
                <a:effectLst/>
                <a:latin typeface="+mn-lt"/>
                <a:ea typeface="+mn-ea"/>
                <a:cs typeface="+mn-cs"/>
              </a:rPr>
              <a:t>Xtreme Off Road </a:t>
            </a:r>
            <a:r>
              <a:rPr lang="en-NZ" sz="1100" b="0" i="0" kern="1200" dirty="0">
                <a:solidFill>
                  <a:schemeClr val="tx1"/>
                </a:solidFill>
                <a:effectLst/>
                <a:latin typeface="+mn-lt"/>
                <a:ea typeface="+mn-ea"/>
                <a:cs typeface="+mn-cs"/>
              </a:rPr>
              <a:t>based in Kingston just 30mins from Queenstown Airport.</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They offer world-class vehicles with out of this world scenery to give you both thrilling rides and breath taking views.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Our 2.5km X Track gives you the opportunity to release your inner rev head, there’s ample opportunity to give it some </a:t>
            </a:r>
            <a:r>
              <a:rPr lang="en-NZ" sz="1100" b="0" i="0" kern="1200" dirty="0" err="1">
                <a:solidFill>
                  <a:schemeClr val="tx1"/>
                </a:solidFill>
                <a:effectLst/>
                <a:latin typeface="+mn-lt"/>
                <a:ea typeface="+mn-ea"/>
                <a:cs typeface="+mn-cs"/>
              </a:rPr>
              <a:t>jandal</a:t>
            </a:r>
            <a:r>
              <a:rPr lang="en-NZ" sz="1100" b="0" i="0" kern="1200" dirty="0">
                <a:solidFill>
                  <a:schemeClr val="tx1"/>
                </a:solidFill>
                <a:effectLst/>
                <a:latin typeface="+mn-lt"/>
                <a:ea typeface="+mn-ea"/>
                <a:cs typeface="+mn-cs"/>
              </a:rPr>
              <a:t>, drop the hammer or put the pedal to the metal.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If you want something more scenic their 2-hour tour up Kingston Hill will provide you with some of the most breath taking views of Lake Wakatipu. </a:t>
            </a:r>
          </a:p>
          <a:p>
            <a:endParaRPr lang="en-NZ" sz="1100" b="0" i="0" kern="1200" dirty="0">
              <a:solidFill>
                <a:schemeClr val="tx1"/>
              </a:solidFill>
              <a:effectLst/>
              <a:latin typeface="+mn-lt"/>
              <a:ea typeface="+mn-ea"/>
              <a:cs typeface="+mn-cs"/>
            </a:endParaRPr>
          </a:p>
          <a:p>
            <a:r>
              <a:rPr lang="en-NZ" dirty="0"/>
              <a:t>https://www.queenstownnz.co.nz/listing/xtreme-off-road-limited/10074/ </a:t>
            </a:r>
          </a:p>
        </p:txBody>
      </p:sp>
      <p:sp>
        <p:nvSpPr>
          <p:cNvPr id="4" name="Slide Number Placeholder 3"/>
          <p:cNvSpPr>
            <a:spLocks noGrp="1"/>
          </p:cNvSpPr>
          <p:nvPr>
            <p:ph type="sldNum" sz="quarter" idx="10"/>
          </p:nvPr>
        </p:nvSpPr>
        <p:spPr/>
        <p:txBody>
          <a:bodyPr/>
          <a:lstStyle/>
          <a:p>
            <a:fld id="{75A336DA-FE64-1043-B939-0589E96F3D77}" type="slidenum">
              <a:rPr lang="en-US" smtClean="0"/>
              <a:t>18</a:t>
            </a:fld>
            <a:endParaRPr lang="en-US"/>
          </a:p>
        </p:txBody>
      </p:sp>
    </p:spTree>
    <p:extLst>
      <p:ext uri="{BB962C8B-B14F-4D97-AF65-F5344CB8AC3E}">
        <p14:creationId xmlns:p14="http://schemas.microsoft.com/office/powerpoint/2010/main" val="1033630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dirty="0">
                <a:solidFill>
                  <a:schemeClr val="tx1"/>
                </a:solidFill>
                <a:effectLst/>
                <a:latin typeface="+mn-lt"/>
                <a:ea typeface="+mn-ea"/>
                <a:cs typeface="+mn-cs"/>
              </a:rPr>
              <a:t>Cardrona Alpine Resort</a:t>
            </a:r>
            <a:r>
              <a:rPr lang="en-NZ" sz="1100" b="0" i="0" kern="1200" dirty="0">
                <a:solidFill>
                  <a:schemeClr val="tx1"/>
                </a:solidFill>
                <a:effectLst/>
                <a:latin typeface="+mn-lt"/>
                <a:ea typeface="+mn-ea"/>
                <a:cs typeface="+mn-cs"/>
              </a:rPr>
              <a:t> has announced its first move into Soho Ski Area with the installation of Willows Quad Chair for winter 2021.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Willows Basin is the first area to be unlocked within Soho and will </a:t>
            </a:r>
            <a:r>
              <a:rPr lang="en-NZ" sz="1100" b="1" i="0" kern="1200" dirty="0">
                <a:solidFill>
                  <a:schemeClr val="tx1"/>
                </a:solidFill>
                <a:effectLst/>
                <a:latin typeface="+mn-lt"/>
                <a:ea typeface="+mn-ea"/>
                <a:cs typeface="+mn-cs"/>
              </a:rPr>
              <a:t>open up 65 hectares of new terrain</a:t>
            </a:r>
            <a:r>
              <a:rPr lang="en-NZ" sz="1100" b="0" i="0" kern="1200" dirty="0">
                <a:solidFill>
                  <a:schemeClr val="tx1"/>
                </a:solidFill>
                <a:effectLst/>
                <a:latin typeface="+mn-lt"/>
                <a:ea typeface="+mn-ea"/>
                <a:cs typeface="+mn-cs"/>
              </a:rPr>
              <a:t>, the first new major section of skiable terrain in New Zealand since Cardrona put in Valley View.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https://www.queenstownnz.co.nz/listing/cardrona-alpine-resort/1008/ </a:t>
            </a:r>
          </a:p>
        </p:txBody>
      </p:sp>
      <p:sp>
        <p:nvSpPr>
          <p:cNvPr id="4" name="Slide Number Placeholder 3"/>
          <p:cNvSpPr>
            <a:spLocks noGrp="1"/>
          </p:cNvSpPr>
          <p:nvPr>
            <p:ph type="sldNum" sz="quarter" idx="10"/>
          </p:nvPr>
        </p:nvSpPr>
        <p:spPr/>
        <p:txBody>
          <a:bodyPr/>
          <a:lstStyle/>
          <a:p>
            <a:fld id="{75A336DA-FE64-1043-B939-0589E96F3D77}" type="slidenum">
              <a:rPr lang="en-US" smtClean="0"/>
              <a:t>19</a:t>
            </a:fld>
            <a:endParaRPr lang="en-US"/>
          </a:p>
        </p:txBody>
      </p:sp>
    </p:spTree>
    <p:extLst>
      <p:ext uri="{BB962C8B-B14F-4D97-AF65-F5344CB8AC3E}">
        <p14:creationId xmlns:p14="http://schemas.microsoft.com/office/powerpoint/2010/main" val="3218892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u="none" strike="noStrike" kern="1200" dirty="0" err="1">
                <a:solidFill>
                  <a:schemeClr val="tx1"/>
                </a:solidFill>
                <a:effectLst/>
                <a:latin typeface="+mn-lt"/>
                <a:ea typeface="+mn-ea"/>
                <a:cs typeface="+mn-cs"/>
              </a:rPr>
              <a:t>Lighthorse</a:t>
            </a:r>
            <a:r>
              <a:rPr lang="en-NZ" sz="1100" b="1" i="0" u="none" strike="noStrike" kern="1200" dirty="0">
                <a:solidFill>
                  <a:schemeClr val="tx1"/>
                </a:solidFill>
                <a:effectLst/>
                <a:latin typeface="+mn-lt"/>
                <a:ea typeface="+mn-ea"/>
                <a:cs typeface="+mn-cs"/>
              </a:rPr>
              <a:t> Adventures</a:t>
            </a:r>
            <a:r>
              <a:rPr lang="en-NZ" sz="1100" b="1" i="0" u="none" kern="1200" dirty="0">
                <a:solidFill>
                  <a:schemeClr val="tx1"/>
                </a:solidFill>
                <a:effectLst/>
                <a:latin typeface="+mn-lt"/>
                <a:ea typeface="+mn-ea"/>
                <a:cs typeface="+mn-cs"/>
              </a:rPr>
              <a:t> </a:t>
            </a:r>
            <a:r>
              <a:rPr lang="en-NZ" sz="1100" b="0" i="0" kern="1200" dirty="0">
                <a:solidFill>
                  <a:schemeClr val="tx1"/>
                </a:solidFill>
                <a:effectLst/>
                <a:latin typeface="+mn-lt"/>
                <a:ea typeface="+mn-ea"/>
                <a:cs typeface="+mn-cs"/>
              </a:rPr>
              <a:t>located at the head of the lake in the Dart Valley, Glenorchy, offer amazing horse treks for riders of all levels.</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From shorter 75 minute rides, to half, full-day and custom trek experiences.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Your clients will enjoy scenic landscapes, gentle rides, quality guides and more importantly a full immersion into the experience of horsemanship.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https://www.queenstownnz.co.nz/listing/lighthorse-adventures/10542/</a:t>
            </a:r>
          </a:p>
        </p:txBody>
      </p:sp>
      <p:sp>
        <p:nvSpPr>
          <p:cNvPr id="4" name="Slide Number Placeholder 3"/>
          <p:cNvSpPr>
            <a:spLocks noGrp="1"/>
          </p:cNvSpPr>
          <p:nvPr>
            <p:ph type="sldNum" sz="quarter" idx="10"/>
          </p:nvPr>
        </p:nvSpPr>
        <p:spPr/>
        <p:txBody>
          <a:bodyPr/>
          <a:lstStyle/>
          <a:p>
            <a:fld id="{75A336DA-FE64-1043-B939-0589E96F3D77}" type="slidenum">
              <a:rPr lang="en-US" smtClean="0"/>
              <a:t>20</a:t>
            </a:fld>
            <a:endParaRPr lang="en-US"/>
          </a:p>
        </p:txBody>
      </p:sp>
    </p:spTree>
    <p:extLst>
      <p:ext uri="{BB962C8B-B14F-4D97-AF65-F5344CB8AC3E}">
        <p14:creationId xmlns:p14="http://schemas.microsoft.com/office/powerpoint/2010/main" val="218389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75A336DA-FE64-1043-B939-0589E96F3D77}" type="slidenum">
              <a:rPr lang="en-US" smtClean="0"/>
              <a:t>2</a:t>
            </a:fld>
            <a:endParaRPr lang="en-US"/>
          </a:p>
        </p:txBody>
      </p:sp>
    </p:spTree>
    <p:extLst>
      <p:ext uri="{BB962C8B-B14F-4D97-AF65-F5344CB8AC3E}">
        <p14:creationId xmlns:p14="http://schemas.microsoft.com/office/powerpoint/2010/main" val="481665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kern="1200" dirty="0">
                <a:solidFill>
                  <a:schemeClr val="tx1"/>
                </a:solidFill>
                <a:effectLst/>
                <a:latin typeface="+mn-lt"/>
                <a:ea typeface="+mn-ea"/>
                <a:cs typeface="+mn-cs"/>
              </a:rPr>
              <a:t>Queenstown Golf Collective Super Pass allows golfers a round </a:t>
            </a:r>
            <a:r>
              <a:rPr lang="en-NZ" sz="1100" b="1" kern="1200" dirty="0">
                <a:solidFill>
                  <a:schemeClr val="tx1"/>
                </a:solidFill>
                <a:effectLst/>
                <a:latin typeface="+mn-lt"/>
                <a:ea typeface="+mn-ea"/>
                <a:cs typeface="+mn-cs"/>
              </a:rPr>
              <a:t>at Arrowtown, Jack’s Point, Millbrook </a:t>
            </a:r>
            <a:r>
              <a:rPr lang="en-NZ" sz="1100" kern="1200" dirty="0">
                <a:solidFill>
                  <a:schemeClr val="tx1"/>
                </a:solidFill>
                <a:effectLst/>
                <a:latin typeface="+mn-lt"/>
                <a:ea typeface="+mn-ea"/>
                <a:cs typeface="+mn-cs"/>
              </a:rPr>
              <a:t>and </a:t>
            </a:r>
            <a:r>
              <a:rPr lang="en-NZ" sz="1100" b="1" kern="1200" dirty="0">
                <a:solidFill>
                  <a:schemeClr val="tx1"/>
                </a:solidFill>
                <a:effectLst/>
                <a:latin typeface="+mn-lt"/>
                <a:ea typeface="+mn-ea"/>
                <a:cs typeface="+mn-cs"/>
              </a:rPr>
              <a:t>Queenstown courses </a:t>
            </a:r>
            <a:r>
              <a:rPr lang="en-NZ" sz="1100" kern="1200" dirty="0">
                <a:solidFill>
                  <a:schemeClr val="tx1"/>
                </a:solidFill>
                <a:effectLst/>
                <a:latin typeface="+mn-lt"/>
                <a:ea typeface="+mn-ea"/>
                <a:cs typeface="+mn-cs"/>
              </a:rPr>
              <a:t>on the same pass. </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Available to book with:</a:t>
            </a:r>
          </a:p>
          <a:p>
            <a:r>
              <a:rPr lang="en-NZ" sz="1100" b="1" kern="1200" dirty="0">
                <a:solidFill>
                  <a:schemeClr val="tx1"/>
                </a:solidFill>
                <a:effectLst/>
                <a:latin typeface="+mn-lt"/>
                <a:ea typeface="+mn-ea"/>
                <a:cs typeface="+mn-cs"/>
              </a:rPr>
              <a:t>Remarkable Golf Tours, or</a:t>
            </a:r>
          </a:p>
          <a:p>
            <a:r>
              <a:rPr lang="en-NZ" sz="1100" b="1" kern="1200" dirty="0">
                <a:solidFill>
                  <a:schemeClr val="tx1"/>
                </a:solidFill>
                <a:effectLst/>
                <a:latin typeface="+mn-lt"/>
                <a:ea typeface="+mn-ea"/>
                <a:cs typeface="+mn-cs"/>
              </a:rPr>
              <a:t>Peak Golf Queenstown</a:t>
            </a:r>
          </a:p>
          <a:p>
            <a:endParaRPr lang="en-NZ" sz="1100" b="1" kern="1200" dirty="0">
              <a:solidFill>
                <a:schemeClr val="tx1"/>
              </a:solidFill>
              <a:effectLst/>
              <a:latin typeface="+mn-lt"/>
              <a:ea typeface="+mn-ea"/>
              <a:cs typeface="+mn-cs"/>
            </a:endParaRPr>
          </a:p>
          <a:p>
            <a:r>
              <a:rPr lang="en-NZ" sz="1100" b="0" kern="1200" dirty="0">
                <a:solidFill>
                  <a:schemeClr val="tx1"/>
                </a:solidFill>
                <a:effectLst/>
                <a:latin typeface="+mn-lt"/>
                <a:ea typeface="+mn-ea"/>
                <a:cs typeface="+mn-cs"/>
              </a:rPr>
              <a:t>Both companies can arrange other golf services as required – tee-off time reservations, equipment hire &amp; transportation etc</a:t>
            </a:r>
          </a:p>
          <a:p>
            <a:endParaRPr lang="en-NZ" sz="1100" b="0" kern="1200" dirty="0">
              <a:solidFill>
                <a:schemeClr val="tx1"/>
              </a:solidFill>
              <a:effectLst/>
              <a:latin typeface="+mn-lt"/>
              <a:ea typeface="+mn-ea"/>
              <a:cs typeface="+mn-cs"/>
            </a:endParaRPr>
          </a:p>
          <a:p>
            <a:r>
              <a:rPr lang="en-NZ" sz="1100" b="0" kern="1200" dirty="0">
                <a:solidFill>
                  <a:schemeClr val="tx1"/>
                </a:solidFill>
                <a:effectLst/>
                <a:latin typeface="+mn-lt"/>
                <a:ea typeface="+mn-ea"/>
                <a:cs typeface="+mn-cs"/>
              </a:rPr>
              <a:t>https://www.queenstownnz.co.nz/listing/remarkable-golf-tours/910/</a:t>
            </a:r>
          </a:p>
          <a:p>
            <a:r>
              <a:rPr lang="en-NZ" sz="1100" b="0" kern="1200" dirty="0">
                <a:solidFill>
                  <a:schemeClr val="tx1"/>
                </a:solidFill>
                <a:effectLst/>
                <a:latin typeface="+mn-lt"/>
                <a:ea typeface="+mn-ea"/>
                <a:cs typeface="+mn-cs"/>
              </a:rPr>
              <a:t>https://www.queenstownnz.co.nz/listing/peak-golf-queenstown/9728/</a:t>
            </a:r>
          </a:p>
          <a:p>
            <a:endParaRPr lang="en-NZ" sz="11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A336DA-FE64-1043-B939-0589E96F3D77}" type="slidenum">
              <a:rPr lang="en-US" smtClean="0"/>
              <a:t>21</a:t>
            </a:fld>
            <a:endParaRPr lang="en-US"/>
          </a:p>
        </p:txBody>
      </p:sp>
    </p:spTree>
    <p:extLst>
      <p:ext uri="{BB962C8B-B14F-4D97-AF65-F5344CB8AC3E}">
        <p14:creationId xmlns:p14="http://schemas.microsoft.com/office/powerpoint/2010/main" val="951742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cap="all" dirty="0">
                <a:solidFill>
                  <a:schemeClr val="tx1"/>
                </a:solidFill>
                <a:effectLst/>
                <a:latin typeface="+mn-lt"/>
                <a:ea typeface="+mn-ea"/>
                <a:cs typeface="+mn-cs"/>
              </a:rPr>
              <a:t>QUEENSTOWN’S ONLY UNDERWATER CINEMATIC EXPERIENCE</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Time Tripper is a state-of-the-art animated show situated under Lake Wakatipu, that tells the Māori Legend of the Lake and the story of the creation of the Wakatipu region, starting 90 million years ago taking the viewer through to present day Queenstown.</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 show is approximately 15 minutes long, with 10-15 minutes of underwater viewing available afterwards where you can see eels, diving ducks and trout that live under Lake Wakatipu.</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Price:</a:t>
            </a:r>
            <a:r>
              <a:rPr lang="en-NZ" sz="1100" b="0" i="0" kern="1200" baseline="0" dirty="0">
                <a:solidFill>
                  <a:schemeClr val="tx1"/>
                </a:solidFill>
                <a:effectLst/>
                <a:latin typeface="+mn-lt"/>
                <a:ea typeface="+mn-ea"/>
                <a:cs typeface="+mn-cs"/>
              </a:rPr>
              <a:t> $10 Adult $5 Child</a:t>
            </a:r>
          </a:p>
          <a:p>
            <a:endParaRPr lang="en-NZ" sz="1100" b="0" i="0" kern="1200" baseline="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Every 30 minutes from 9.45am – 3.45pm, 7 days a week</a:t>
            </a:r>
          </a:p>
          <a:p>
            <a:endParaRPr lang="en-NZ" dirty="0"/>
          </a:p>
          <a:p>
            <a:r>
              <a:rPr lang="en-NZ" dirty="0"/>
              <a:t>https://www.queenstownnz.co.nz/listing/kjet/5530/</a:t>
            </a:r>
          </a:p>
        </p:txBody>
      </p:sp>
      <p:sp>
        <p:nvSpPr>
          <p:cNvPr id="4" name="Slide Number Placeholder 3"/>
          <p:cNvSpPr>
            <a:spLocks noGrp="1"/>
          </p:cNvSpPr>
          <p:nvPr>
            <p:ph type="sldNum" sz="quarter" idx="10"/>
          </p:nvPr>
        </p:nvSpPr>
        <p:spPr/>
        <p:txBody>
          <a:bodyPr/>
          <a:lstStyle/>
          <a:p>
            <a:fld id="{75A336DA-FE64-1043-B939-0589E96F3D77}" type="slidenum">
              <a:rPr lang="en-US" smtClean="0"/>
              <a:t>22</a:t>
            </a:fld>
            <a:endParaRPr lang="en-US"/>
          </a:p>
        </p:txBody>
      </p:sp>
    </p:spTree>
    <p:extLst>
      <p:ext uri="{BB962C8B-B14F-4D97-AF65-F5344CB8AC3E}">
        <p14:creationId xmlns:p14="http://schemas.microsoft.com/office/powerpoint/2010/main" val="3879095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22222"/>
                </a:solidFill>
                <a:effectLst/>
                <a:latin typeface="Avenir LT W01_55 Roman1475520"/>
              </a:rPr>
              <a:t>Ever dream of flying? Now you can!</a:t>
            </a:r>
            <a:endParaRPr lang="en-US" b="0" i="0" dirty="0">
              <a:solidFill>
                <a:srgbClr val="222222"/>
              </a:solidFill>
              <a:effectLst/>
              <a:latin typeface="Avenir LT W01_55 Roman1475520"/>
            </a:endParaRPr>
          </a:p>
          <a:p>
            <a:pPr algn="l"/>
            <a:r>
              <a:rPr lang="en-US" b="0" i="0" dirty="0">
                <a:solidFill>
                  <a:srgbClr val="222222"/>
                </a:solidFill>
                <a:effectLst/>
                <a:latin typeface="Avenir LT W01_55 Roman1475520"/>
              </a:rPr>
              <a:t>Experience the rush of 100% pure human flight at iFLY, New Zealand’s only indoor skydiving attraction and Queenstown’s most exhilarating new adrenaline experience!</a:t>
            </a:r>
          </a:p>
          <a:p>
            <a:pPr algn="l"/>
            <a:endParaRPr lang="en-US" b="0" i="0" dirty="0">
              <a:solidFill>
                <a:srgbClr val="222222"/>
              </a:solidFill>
              <a:effectLst/>
              <a:latin typeface="Avenir LT W01_55 Roman1475520"/>
            </a:endParaRPr>
          </a:p>
          <a:p>
            <a:pPr algn="l"/>
            <a:r>
              <a:rPr lang="en-US" b="0" i="0" dirty="0">
                <a:solidFill>
                  <a:srgbClr val="222222"/>
                </a:solidFill>
                <a:effectLst/>
                <a:latin typeface="Avenir LT W01_55 Roman1475520"/>
              </a:rPr>
              <a:t>From the </a:t>
            </a:r>
            <a:r>
              <a:rPr lang="en-US" b="0" i="0" dirty="0" err="1">
                <a:solidFill>
                  <a:srgbClr val="222222"/>
                </a:solidFill>
                <a:effectLst/>
                <a:latin typeface="Avenir LT W01_55 Roman1475520"/>
              </a:rPr>
              <a:t>Maori</a:t>
            </a:r>
            <a:r>
              <a:rPr lang="en-US" b="0" i="0" dirty="0">
                <a:solidFill>
                  <a:srgbClr val="222222"/>
                </a:solidFill>
                <a:effectLst/>
                <a:latin typeface="Avenir LT W01_55 Roman1475520"/>
              </a:rPr>
              <a:t> legends of New Zealand’s ancestral people, to our modern-day aviation innovators, there is nothing more quintessentially Kiwi than the dream of flight. It’s in this country’s DNA. It’s in ours, too.</a:t>
            </a:r>
          </a:p>
          <a:p>
            <a:pPr algn="l"/>
            <a:r>
              <a:rPr lang="en-US" b="0" i="0" dirty="0">
                <a:solidFill>
                  <a:srgbClr val="222222"/>
                </a:solidFill>
                <a:effectLst/>
                <a:latin typeface="Avenir LT W01_55 Roman1475520"/>
              </a:rPr>
              <a:t>In 1998 iFLY pioneered the technology that made human flight not just a dream, but a reality. Since then we’ve flown over 8 million people from all corners of the world. iFLY creates a smooth, wall-to-wall cushion of air on which anyone can safely float - no experience necessary. Simply lean into the airflow and that’s it - you’re flying! There’s no parachute, no jumping, and nothing attaching you to Planet Earth. It’s just YOU, indoor skydiving in the heart of New Zealand’s adventure capital!</a:t>
            </a:r>
          </a:p>
          <a:p>
            <a:endParaRPr lang="en-NZ" sz="1100" b="0" i="0" kern="1200" dirty="0">
              <a:solidFill>
                <a:schemeClr val="tx1"/>
              </a:solidFill>
              <a:effectLst/>
              <a:latin typeface="+mn-lt"/>
              <a:ea typeface="+mn-ea"/>
              <a:cs typeface="+mn-cs"/>
            </a:endParaRPr>
          </a:p>
          <a:p>
            <a:endParaRPr lang="en-NZ" sz="1100" b="0" i="0" kern="1200" dirty="0">
              <a:solidFill>
                <a:schemeClr val="tx1"/>
              </a:solidFill>
              <a:effectLst/>
              <a:latin typeface="+mn-lt"/>
              <a:ea typeface="+mn-ea"/>
              <a:cs typeface="+mn-cs"/>
            </a:endParaRPr>
          </a:p>
          <a:p>
            <a:r>
              <a:rPr lang="en-NZ" sz="1100" b="1" kern="1200" dirty="0">
                <a:solidFill>
                  <a:schemeClr val="tx1"/>
                </a:solidFill>
                <a:effectLst/>
                <a:latin typeface="+mn-lt"/>
                <a:ea typeface="+mn-ea"/>
                <a:cs typeface="+mn-cs"/>
              </a:rPr>
              <a:t>https://www.queenstownnz.co.nz/listing/ifly-indoor-skydiving-queenstown/1481/</a:t>
            </a:r>
          </a:p>
          <a:p>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23</a:t>
            </a:fld>
            <a:endParaRPr lang="en-US"/>
          </a:p>
        </p:txBody>
      </p:sp>
    </p:spTree>
    <p:extLst>
      <p:ext uri="{BB962C8B-B14F-4D97-AF65-F5344CB8AC3E}">
        <p14:creationId xmlns:p14="http://schemas.microsoft.com/office/powerpoint/2010/main" val="37455460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Avenir LT W01_55 Roman1475520"/>
              </a:rPr>
              <a:t>Take a scenic tour into the heart of New Zealand high country in a luxury Tesla Model X ESUV unique to Nomad Safaris. These personalized small group tours are woven with fascinating history and legendary stories delivered by true 4WD wizards.</a:t>
            </a:r>
          </a:p>
          <a:p>
            <a:pPr algn="l"/>
            <a:endParaRPr lang="en-US" b="0" i="0" dirty="0">
              <a:solidFill>
                <a:srgbClr val="222222"/>
              </a:solidFill>
              <a:effectLst/>
              <a:latin typeface="Avenir LT W01_55 Roman1475520"/>
            </a:endParaRPr>
          </a:p>
          <a:p>
            <a:pPr algn="l"/>
            <a:r>
              <a:rPr lang="en-US" b="0" i="0" dirty="0">
                <a:solidFill>
                  <a:srgbClr val="222222"/>
                </a:solidFill>
                <a:effectLst/>
                <a:latin typeface="Avenir LT W01_55 Roman1475520"/>
              </a:rPr>
              <a:t>These vehicles offer unrivalled visibility with a vast glass roof and ultra-luxurious seating. Take in the landscapes in this whisper-quiet car driven by your personal guide. With impressive air suspension to deliver an ultra-smooth ride, they really are the ideal vehicle to take you off the beaten path. Take pride in emission free touring through the incredible landscapes of the Southern Lakes region.</a:t>
            </a:r>
          </a:p>
          <a:p>
            <a:endParaRPr lang="en-AU" sz="1100" b="1" kern="1200" dirty="0">
              <a:solidFill>
                <a:schemeClr val="tx1"/>
              </a:solidFill>
              <a:effectLst/>
              <a:latin typeface="+mn-lt"/>
              <a:ea typeface="+mn-ea"/>
              <a:cs typeface="+mn-cs"/>
            </a:endParaRPr>
          </a:p>
          <a:p>
            <a:r>
              <a:rPr lang="en-AU" sz="1100" kern="1200" dirty="0">
                <a:solidFill>
                  <a:schemeClr val="tx1"/>
                </a:solidFill>
                <a:effectLst/>
                <a:latin typeface="+mn-lt"/>
                <a:ea typeface="+mn-ea"/>
                <a:cs typeface="+mn-cs"/>
              </a:rPr>
              <a:t>Two matching outstanding all wheel drive all electric SUV vehicles from Tesla</a:t>
            </a:r>
            <a:endParaRPr lang="en-NZ" sz="1100" kern="1200" dirty="0">
              <a:solidFill>
                <a:schemeClr val="tx1"/>
              </a:solidFill>
              <a:effectLst/>
              <a:latin typeface="+mn-lt"/>
              <a:ea typeface="+mn-ea"/>
              <a:cs typeface="+mn-cs"/>
            </a:endParaRPr>
          </a:p>
          <a:p>
            <a:r>
              <a:rPr lang="en-AU" sz="1100" kern="1200" dirty="0">
                <a:solidFill>
                  <a:schemeClr val="tx1"/>
                </a:solidFill>
                <a:effectLst/>
                <a:latin typeface="+mn-lt"/>
                <a:ea typeface="+mn-ea"/>
                <a:cs typeface="+mn-cs"/>
              </a:rPr>
              <a:t>Available for all nomad safaris tours (except river wading) e.g. can do Skippers Canyon, Glenorchy, Paradise, Routeburn, Wanaka</a:t>
            </a:r>
            <a:endParaRPr lang="en-NZ" sz="1100" kern="1200" dirty="0">
              <a:solidFill>
                <a:schemeClr val="tx1"/>
              </a:solidFill>
              <a:effectLst/>
              <a:latin typeface="+mn-lt"/>
              <a:ea typeface="+mn-ea"/>
              <a:cs typeface="+mn-cs"/>
            </a:endParaRPr>
          </a:p>
          <a:p>
            <a:r>
              <a:rPr lang="en-AU" sz="1100" kern="1200" dirty="0">
                <a:solidFill>
                  <a:schemeClr val="tx1"/>
                </a:solidFill>
                <a:effectLst/>
                <a:latin typeface="+mn-lt"/>
                <a:ea typeface="+mn-ea"/>
                <a:cs typeface="+mn-cs"/>
              </a:rPr>
              <a:t>best wedding car in the world due to falcon wing rear doors</a:t>
            </a:r>
            <a:endParaRPr lang="en-NZ" sz="1100" kern="1200" dirty="0">
              <a:solidFill>
                <a:schemeClr val="tx1"/>
              </a:solidFill>
              <a:effectLst/>
              <a:latin typeface="+mn-lt"/>
              <a:ea typeface="+mn-ea"/>
              <a:cs typeface="+mn-cs"/>
            </a:endParaRPr>
          </a:p>
          <a:p>
            <a:r>
              <a:rPr lang="en-AU" sz="1100" kern="1200" dirty="0">
                <a:solidFill>
                  <a:schemeClr val="tx1"/>
                </a:solidFill>
                <a:effectLst/>
                <a:latin typeface="+mn-lt"/>
                <a:ea typeface="+mn-ea"/>
                <a:cs typeface="+mn-cs"/>
              </a:rPr>
              <a:t>biggest glass roof of any production vehicle</a:t>
            </a:r>
            <a:endParaRPr lang="en-NZ" sz="1100" kern="1200" dirty="0">
              <a:solidFill>
                <a:schemeClr val="tx1"/>
              </a:solidFill>
              <a:effectLst/>
              <a:latin typeface="+mn-lt"/>
              <a:ea typeface="+mn-ea"/>
              <a:cs typeface="+mn-cs"/>
            </a:endParaRPr>
          </a:p>
          <a:p>
            <a:r>
              <a:rPr lang="en-AU" sz="1100" kern="1200" dirty="0">
                <a:solidFill>
                  <a:schemeClr val="tx1"/>
                </a:solidFill>
                <a:effectLst/>
                <a:latin typeface="+mn-lt"/>
                <a:ea typeface="+mn-ea"/>
                <a:cs typeface="+mn-cs"/>
              </a:rPr>
              <a:t>quietest of any luxury vehicle</a:t>
            </a:r>
            <a:endParaRPr lang="en-NZ" sz="1100" kern="1200" dirty="0">
              <a:solidFill>
                <a:schemeClr val="tx1"/>
              </a:solidFill>
              <a:effectLst/>
              <a:latin typeface="+mn-lt"/>
              <a:ea typeface="+mn-ea"/>
              <a:cs typeface="+mn-cs"/>
            </a:endParaRPr>
          </a:p>
          <a:p>
            <a:r>
              <a:rPr lang="en-AU" sz="1100" kern="1200" dirty="0">
                <a:solidFill>
                  <a:schemeClr val="tx1"/>
                </a:solidFill>
                <a:effectLst/>
                <a:latin typeface="+mn-lt"/>
                <a:ea typeface="+mn-ea"/>
                <a:cs typeface="+mn-cs"/>
              </a:rPr>
              <a:t>no carbon footprint – what bragging rights</a:t>
            </a:r>
            <a:endParaRPr lang="en-NZ" sz="1100" kern="1200" dirty="0">
              <a:solidFill>
                <a:schemeClr val="tx1"/>
              </a:solidFill>
              <a:effectLst/>
              <a:latin typeface="+mn-lt"/>
              <a:ea typeface="+mn-ea"/>
              <a:cs typeface="+mn-cs"/>
            </a:endParaRPr>
          </a:p>
          <a:p>
            <a:r>
              <a:rPr lang="en-AU" sz="1100" kern="1200" dirty="0">
                <a:solidFill>
                  <a:schemeClr val="tx1"/>
                </a:solidFill>
                <a:effectLst/>
                <a:latin typeface="+mn-lt"/>
                <a:ea typeface="+mn-ea"/>
                <a:cs typeface="+mn-cs"/>
              </a:rPr>
              <a:t>licenced for 5 passengers in each vehicle</a:t>
            </a:r>
            <a:endParaRPr lang="en-NZ" sz="1100" kern="1200" dirty="0">
              <a:solidFill>
                <a:schemeClr val="tx1"/>
              </a:solidFill>
              <a:effectLst/>
              <a:latin typeface="+mn-lt"/>
              <a:ea typeface="+mn-ea"/>
              <a:cs typeface="+mn-cs"/>
            </a:endParaRPr>
          </a:p>
          <a:p>
            <a:r>
              <a:rPr lang="en-AU" sz="1100" kern="1200" dirty="0">
                <a:solidFill>
                  <a:schemeClr val="tx1"/>
                </a:solidFill>
                <a:effectLst/>
                <a:latin typeface="+mn-lt"/>
                <a:ea typeface="+mn-ea"/>
                <a:cs typeface="+mn-cs"/>
              </a:rPr>
              <a:t>2 available</a:t>
            </a:r>
            <a:endParaRPr lang="en-NZ" sz="1100" kern="1200" dirty="0">
              <a:solidFill>
                <a:schemeClr val="tx1"/>
              </a:solidFill>
              <a:effectLst/>
              <a:latin typeface="+mn-lt"/>
              <a:ea typeface="+mn-ea"/>
              <a:cs typeface="+mn-cs"/>
            </a:endParaRPr>
          </a:p>
          <a:p>
            <a:r>
              <a:rPr lang="en-AU" sz="1100" kern="1200" dirty="0">
                <a:solidFill>
                  <a:schemeClr val="tx1"/>
                </a:solidFill>
                <a:effectLst/>
                <a:latin typeface="+mn-lt"/>
                <a:ea typeface="+mn-ea"/>
                <a:cs typeface="+mn-cs"/>
              </a:rPr>
              <a:t>Airport, dinner, wine tours etc. all in the portfolio</a:t>
            </a:r>
            <a:endParaRPr lang="en-NZ" sz="1100" kern="1200" dirty="0">
              <a:solidFill>
                <a:schemeClr val="tx1"/>
              </a:solidFill>
              <a:effectLst/>
              <a:latin typeface="+mn-lt"/>
              <a:ea typeface="+mn-ea"/>
              <a:cs typeface="+mn-cs"/>
            </a:endParaRPr>
          </a:p>
          <a:p>
            <a:r>
              <a:rPr lang="en-AU" sz="1100" kern="1200" dirty="0">
                <a:solidFill>
                  <a:schemeClr val="tx1"/>
                </a:solidFill>
                <a:effectLst/>
                <a:latin typeface="+mn-lt"/>
                <a:ea typeface="+mn-ea"/>
                <a:cs typeface="+mn-cs"/>
              </a:rPr>
              <a:t>Still the best most homely guides in town </a:t>
            </a:r>
            <a:endParaRPr lang="en-NZ" sz="1100" kern="1200" dirty="0">
              <a:solidFill>
                <a:schemeClr val="tx1"/>
              </a:solidFill>
              <a:effectLst/>
              <a:latin typeface="+mn-lt"/>
              <a:ea typeface="+mn-ea"/>
              <a:cs typeface="+mn-cs"/>
            </a:endParaRPr>
          </a:p>
          <a:p>
            <a:r>
              <a:rPr lang="en-AU" sz="1100" kern="1200" dirty="0">
                <a:solidFill>
                  <a:schemeClr val="tx1"/>
                </a:solidFill>
                <a:effectLst/>
                <a:latin typeface="+mn-lt"/>
                <a:ea typeface="+mn-ea"/>
                <a:cs typeface="+mn-cs"/>
              </a:rPr>
              <a:t>Delivering the tiaki promise, “leave no trace”</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https://www.queenstownnz.co.nz/listing/nomad-safaris/5688/</a:t>
            </a:r>
          </a:p>
          <a:p>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24</a:t>
            </a:fld>
            <a:endParaRPr lang="en-US"/>
          </a:p>
        </p:txBody>
      </p:sp>
    </p:spTree>
    <p:extLst>
      <p:ext uri="{BB962C8B-B14F-4D97-AF65-F5344CB8AC3E}">
        <p14:creationId xmlns:p14="http://schemas.microsoft.com/office/powerpoint/2010/main" val="14833075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u="none" strike="noStrike" kern="1200" baseline="0" dirty="0">
                <a:solidFill>
                  <a:schemeClr val="tx1"/>
                </a:solidFill>
                <a:latin typeface="+mn-lt"/>
                <a:ea typeface="+mn-ea"/>
                <a:cs typeface="+mn-cs"/>
              </a:rPr>
              <a:t>This is the complete half day wine tour; </a:t>
            </a:r>
            <a:r>
              <a:rPr lang="en-NZ" sz="1100" b="0" i="0" u="none" strike="noStrike" kern="1200" baseline="0" dirty="0">
                <a:solidFill>
                  <a:schemeClr val="tx1"/>
                </a:solidFill>
                <a:latin typeface="+mn-lt"/>
                <a:ea typeface="+mn-ea"/>
                <a:cs typeface="+mn-cs"/>
              </a:rPr>
              <a:t>with a fully- kitted ebike, guide, support vehicle, and wine tasting, we have covered all of the bases. </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Beginning in Arrowtown, the gentle trail winds its way to the Gibbston Valley and guests finish the day sipping boutique wines. </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Our purpose-built ebikes are easy to use and keep the trip scenic, fun and comfortable. Perfect for those who would like to get active (but not too active), it is a one of a kind afternoon not to be forgotten. </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https://www.queenstownnz.co.nz/listing/nomad-safaris/3519/</a:t>
            </a:r>
          </a:p>
          <a:p>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25</a:t>
            </a:fld>
            <a:endParaRPr lang="en-US"/>
          </a:p>
        </p:txBody>
      </p:sp>
    </p:spTree>
    <p:extLst>
      <p:ext uri="{BB962C8B-B14F-4D97-AF65-F5344CB8AC3E}">
        <p14:creationId xmlns:p14="http://schemas.microsoft.com/office/powerpoint/2010/main" val="346535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kern="1200" dirty="0">
                <a:solidFill>
                  <a:schemeClr val="tx1"/>
                </a:solidFill>
                <a:effectLst/>
                <a:latin typeface="+mn-lt"/>
                <a:ea typeface="+mn-ea"/>
                <a:cs typeface="+mn-cs"/>
              </a:rPr>
              <a:t>Offering two half-day trips, Queenstown Expeditions is a recent player in the sightseeing tour scene. </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Explore the historic gold trails from Queenstown, Arrowtown and the Kawarau Gorge through to old Cromwell and a working high country station, or head to Glenorchy and soak up farmland, see a sheep-shearing demonstration and have your picture taken with a llama. </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The accompanying commentary took nearly a year to develop, and features interactive and GPS-activated narratives so guests can really immerse themselves in the region’s history.</a:t>
            </a:r>
          </a:p>
          <a:p>
            <a:endParaRPr lang="en-NZ" sz="1100" b="1" i="0" kern="1200" dirty="0">
              <a:solidFill>
                <a:schemeClr val="tx1"/>
              </a:solidFill>
              <a:effectLst/>
              <a:latin typeface="+mn-lt"/>
              <a:ea typeface="+mn-ea"/>
              <a:cs typeface="+mn-cs"/>
            </a:endParaRPr>
          </a:p>
          <a:p>
            <a:r>
              <a:rPr lang="en-NZ" b="0" i="0" dirty="0"/>
              <a:t>https://www.queenstownnz.co.nz/listing/queenstown-expeditions/1683/</a:t>
            </a:r>
          </a:p>
          <a:p>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26</a:t>
            </a:fld>
            <a:endParaRPr lang="en-US"/>
          </a:p>
        </p:txBody>
      </p:sp>
    </p:spTree>
    <p:extLst>
      <p:ext uri="{BB962C8B-B14F-4D97-AF65-F5344CB8AC3E}">
        <p14:creationId xmlns:p14="http://schemas.microsoft.com/office/powerpoint/2010/main" val="41227690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kern="1200" dirty="0">
                <a:solidFill>
                  <a:schemeClr val="tx1"/>
                </a:solidFill>
                <a:effectLst/>
                <a:latin typeface="+mn-lt"/>
                <a:ea typeface="+mn-ea"/>
                <a:cs typeface="+mn-cs"/>
              </a:rPr>
              <a:t>Discover Queenstown’s amazing scenery with Remarkable Scenic Tours a locally owned and operated small group tour specialists run by Kathy &amp; Wayne Hansen</a:t>
            </a:r>
            <a:br>
              <a:rPr lang="en-NZ" sz="1100" kern="1200" dirty="0">
                <a:solidFill>
                  <a:schemeClr val="tx1"/>
                </a:solidFill>
                <a:effectLst/>
                <a:latin typeface="+mn-lt"/>
                <a:ea typeface="+mn-ea"/>
                <a:cs typeface="+mn-cs"/>
              </a:rPr>
            </a:br>
            <a:br>
              <a:rPr lang="en-NZ" sz="1100" i="1" kern="1200" dirty="0">
                <a:solidFill>
                  <a:schemeClr val="tx1"/>
                </a:solidFill>
                <a:effectLst/>
                <a:latin typeface="+mn-lt"/>
                <a:ea typeface="+mn-ea"/>
                <a:cs typeface="+mn-cs"/>
              </a:rPr>
            </a:br>
            <a:r>
              <a:rPr lang="en-NZ" sz="1100" kern="1200" dirty="0">
                <a:solidFill>
                  <a:schemeClr val="tx1"/>
                </a:solidFill>
                <a:effectLst/>
                <a:latin typeface="+mn-lt"/>
                <a:ea typeface="+mn-ea"/>
                <a:cs typeface="+mn-cs"/>
              </a:rPr>
              <a:t>Remarkable Scenic Tours understands the importance of using local knowledge to experience the finest a region has to offer. Offering relaxed small group half and full day tours with full commentary and specialising in finding secluded locations for amazing photo opportunities without the crowds. </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Modern comfortable fleet catering up to 13 guests per tour combined with easy access and microphones these tours are perfect for all ages.</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https://www.queenstownnz.co.nz/listing/remarkable-scenic-tours/1987/</a:t>
            </a:r>
          </a:p>
          <a:p>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27</a:t>
            </a:fld>
            <a:endParaRPr lang="en-US"/>
          </a:p>
        </p:txBody>
      </p:sp>
    </p:spTree>
    <p:extLst>
      <p:ext uri="{BB962C8B-B14F-4D97-AF65-F5344CB8AC3E}">
        <p14:creationId xmlns:p14="http://schemas.microsoft.com/office/powerpoint/2010/main" val="18904240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kern="1200" dirty="0">
                <a:solidFill>
                  <a:schemeClr val="tx1"/>
                </a:solidFill>
                <a:effectLst/>
                <a:latin typeface="+mn-lt"/>
                <a:ea typeface="+mn-ea"/>
                <a:cs typeface="+mn-cs"/>
              </a:rPr>
              <a:t>Opened in the summer of 2019, and just a 20 minutes easy drive from Queenstown on a sealed road with the Wakatipu Basin is laid out below you.  Enjoy a Tele mix cabin ride to 1649m, high above the valley below.  </a:t>
            </a:r>
          </a:p>
          <a:p>
            <a:r>
              <a:rPr lang="en-NZ" sz="1100" kern="1200" dirty="0">
                <a:solidFill>
                  <a:schemeClr val="tx1"/>
                </a:solidFill>
                <a:effectLst/>
                <a:latin typeface="+mn-lt"/>
                <a:ea typeface="+mn-ea"/>
                <a:cs typeface="+mn-cs"/>
              </a:rPr>
              <a:t>World famous views over the Wakatipu basin and back to the divide of the Southern Alps.</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While you are up on top of the world take a guided hike out towards Skippers along the ridgeline.  Or go at your own pace and take a picnic hamper and enjoy some time out with the world below your feet.  </a:t>
            </a:r>
          </a:p>
          <a:p>
            <a:r>
              <a:rPr lang="en-NZ" sz="1100" kern="1200" dirty="0">
                <a:solidFill>
                  <a:schemeClr val="tx1"/>
                </a:solidFill>
                <a:effectLst/>
                <a:latin typeface="+mn-lt"/>
                <a:ea typeface="+mn-ea"/>
                <a:cs typeface="+mn-cs"/>
              </a:rPr>
              <a:t>Bring your own Mountain Bike or rent one of ours on mountain. </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There are three trails ranging from International Downhill to Enduro with a fourth opening in 2022. </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Our mountain bike workshop will do its best to keep your wheels rolling when the unexpected happens.  </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https://www.queenstownnz.co.nz/listing/coronet-peak/9306</a:t>
            </a:r>
          </a:p>
          <a:p>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28</a:t>
            </a:fld>
            <a:endParaRPr lang="en-US"/>
          </a:p>
        </p:txBody>
      </p:sp>
    </p:spTree>
    <p:extLst>
      <p:ext uri="{BB962C8B-B14F-4D97-AF65-F5344CB8AC3E}">
        <p14:creationId xmlns:p14="http://schemas.microsoft.com/office/powerpoint/2010/main" val="5277419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29</a:t>
            </a:fld>
            <a:endParaRPr lang="en-US"/>
          </a:p>
        </p:txBody>
      </p:sp>
    </p:spTree>
    <p:extLst>
      <p:ext uri="{BB962C8B-B14F-4D97-AF65-F5344CB8AC3E}">
        <p14:creationId xmlns:p14="http://schemas.microsoft.com/office/powerpoint/2010/main" val="2045750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Hind" panose="020B0502040204020203" pitchFamily="2" charset="0"/>
              </a:rPr>
              <a:t>The Carlin is for discerning travellers attracted to a one-of-a-kind, local boutique Hotel experience. Offering a range of spacious suites in 1, 2, 3 and 4-bedroom configurations with 50 to 288 square meters of indoor and outdoor living space. </a:t>
            </a:r>
          </a:p>
          <a:p>
            <a:endParaRPr lang="en-US" b="0" i="0" dirty="0">
              <a:solidFill>
                <a:srgbClr val="222222"/>
              </a:solidFill>
              <a:effectLst/>
              <a:latin typeface="Hind" panose="020B0502040204020203" pitchFamily="2" charset="0"/>
            </a:endParaRPr>
          </a:p>
          <a:p>
            <a:pPr algn="l" fontAlgn="base"/>
            <a:r>
              <a:rPr lang="en-US" b="0" i="0" dirty="0">
                <a:solidFill>
                  <a:srgbClr val="222222"/>
                </a:solidFill>
                <a:effectLst/>
                <a:latin typeface="Hind" panose="02000000000000000000" pitchFamily="2" charset="0"/>
              </a:rPr>
              <a:t>The Hotel includes outdoor terraces with private spas and gas fires, and exceptional Lake and Mountain views</a:t>
            </a:r>
          </a:p>
          <a:p>
            <a:pPr algn="l" fontAlgn="base"/>
            <a:endParaRPr lang="en-US" b="0" i="0" dirty="0">
              <a:solidFill>
                <a:srgbClr val="222222"/>
              </a:solidFill>
              <a:effectLst/>
              <a:latin typeface="Hind" panose="02000000000000000000" pitchFamily="2" charset="0"/>
            </a:endParaRPr>
          </a:p>
          <a:p>
            <a:pPr algn="l" fontAlgn="base"/>
            <a:r>
              <a:rPr lang="en-US" b="0" i="0" dirty="0">
                <a:solidFill>
                  <a:srgbClr val="222222"/>
                </a:solidFill>
                <a:effectLst/>
                <a:latin typeface="Hind" panose="02000000000000000000" pitchFamily="2" charset="0"/>
              </a:rPr>
              <a:t>Relax in 6 Star Luxury, enjoy world class amenities and personalised service provided by an experienced team of Hotel Ambassadors, Concierge, Butlers, Massage Therapists and Chefs.</a:t>
            </a:r>
            <a:endParaRPr lang="en-US" b="0" i="0" dirty="0">
              <a:solidFill>
                <a:srgbClr val="222222"/>
              </a:solidFill>
              <a:effectLst/>
              <a:latin typeface="Hind" panose="020B0502040204020203" pitchFamily="2" charset="0"/>
            </a:endParaRPr>
          </a:p>
          <a:p>
            <a:endParaRPr lang="en-NZ" dirty="0"/>
          </a:p>
          <a:p>
            <a:r>
              <a:rPr lang="en-NZ" sz="1800" u="sng" dirty="0">
                <a:solidFill>
                  <a:srgbClr val="0000FF"/>
                </a:solidFill>
                <a:effectLst/>
                <a:latin typeface="Calibri" panose="020F0502020204030204" pitchFamily="34" charset="0"/>
                <a:ea typeface="MS Gothic" panose="020B0609070205080204" pitchFamily="49" charset="-128"/>
                <a:cs typeface="Times New Roman" panose="02020603050405020304" pitchFamily="18" charset="0"/>
                <a:hlinkClick r:id="rId3"/>
              </a:rPr>
              <a:t>https://www.kevincarlin.com.au/portfolios/the-carlin-hotel/</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p>
          <a:p>
            <a:endParaRPr lang="en-US" sz="1800" dirty="0">
              <a:effectLst/>
              <a:latin typeface="Calibri" panose="020F0502020204030204" pitchFamily="34" charset="0"/>
              <a:ea typeface="MS Mincho" panose="02020609040205080304" pitchFamily="49" charset="-128"/>
              <a:cs typeface="Times New Roman" panose="02020603050405020304" pitchFamily="18" charset="0"/>
            </a:endParaRPr>
          </a:p>
          <a:p>
            <a:r>
              <a:rPr lang="en-US" sz="1800" dirty="0">
                <a:effectLst/>
                <a:latin typeface="Calibri" panose="020F0502020204030204" pitchFamily="34" charset="0"/>
                <a:ea typeface="MS Mincho" panose="02020609040205080304" pitchFamily="49" charset="-128"/>
                <a:cs typeface="Times New Roman" panose="02020603050405020304" pitchFamily="18" charset="0"/>
              </a:rPr>
              <a:t>ORO Restaurant is </a:t>
            </a:r>
            <a:r>
              <a:rPr lang="en-US" sz="3200" b="0" i="0" dirty="0">
                <a:solidFill>
                  <a:srgbClr val="000000"/>
                </a:solidFill>
                <a:effectLst/>
                <a:latin typeface="Raleway" pitchFamily="2" charset="0"/>
              </a:rPr>
              <a:t>a sophisticated modern Queenstown Restaurant celebrating the best seasonal produce what the beautiful land and sea Aotearoa has to offer.</a:t>
            </a:r>
            <a:endParaRPr lang="en-NZ" sz="18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A336DA-FE64-1043-B939-0589E96F3D77}" type="slidenum">
              <a:rPr lang="en-US" smtClean="0"/>
              <a:t>30</a:t>
            </a:fld>
            <a:endParaRPr lang="en-US"/>
          </a:p>
        </p:txBody>
      </p:sp>
    </p:spTree>
    <p:extLst>
      <p:ext uri="{BB962C8B-B14F-4D97-AF65-F5344CB8AC3E}">
        <p14:creationId xmlns:p14="http://schemas.microsoft.com/office/powerpoint/2010/main" val="18142824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FFFFFF"/>
                </a:solidFill>
                <a:effectLst/>
                <a:latin typeface="Archivo"/>
              </a:rPr>
              <a:t>An elevated take on the classic Ice Bar experience, offering premium cocktails, a striking lounge bar, and a truly unique night out in one of the most scenic cities in the world. They’re located next to the iconic Queenstown Gondola. Settle in and let them take care of you for your pre-dinner tipple, après ski cocktail, or late-night drinks.</a:t>
            </a:r>
          </a:p>
          <a:p>
            <a:endParaRPr lang="en-US" sz="1100" b="0" i="0" dirty="0">
              <a:solidFill>
                <a:srgbClr val="FFFFFF"/>
              </a:solidFill>
              <a:effectLst/>
              <a:latin typeface="Archivo"/>
              <a:ea typeface="Calibri" panose="020F0502020204030204" pitchFamily="34" charset="0"/>
              <a:cs typeface="Calibri" panose="020F0502020204030204" pitchFamily="34" charset="0"/>
            </a:endParaRPr>
          </a:p>
          <a:p>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https://www.queenstownicebar.com/</a:t>
            </a:r>
          </a:p>
          <a:p>
            <a:endPar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408167" rtl="0" eaLnBrk="1" fontAlgn="auto" latinLnBrk="0" hangingPunct="1">
              <a:lnSpc>
                <a:spcPct val="100000"/>
              </a:lnSpc>
              <a:spcBef>
                <a:spcPts val="0"/>
              </a:spcBef>
              <a:spcAft>
                <a:spcPts val="0"/>
              </a:spcAft>
              <a:buClrTx/>
              <a:buSzTx/>
              <a:buFontTx/>
              <a:buNone/>
              <a:tabLst/>
              <a:defRPr/>
            </a:pPr>
            <a:fld id="{75A336DA-FE64-1043-B939-0589E96F3D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08167"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49729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414142"/>
                </a:solidFill>
                <a:effectLst/>
                <a:latin typeface="Roboto" panose="02000000000000000000" pitchFamily="2" charset="0"/>
              </a:rPr>
              <a:t>The Brand New Quest Queenstown serviced apartment style hotel rooms offer guests a relaxed and comfortable accommodation experience perfect for short or long stays.</a:t>
            </a:r>
          </a:p>
          <a:p>
            <a:pPr algn="l"/>
            <a:endParaRPr lang="en-US" b="0" i="0" dirty="0">
              <a:solidFill>
                <a:srgbClr val="414142"/>
              </a:solidFill>
              <a:effectLst/>
              <a:latin typeface="Roboto" panose="02000000000000000000" pitchFamily="2" charset="0"/>
            </a:endParaRPr>
          </a:p>
          <a:p>
            <a:pPr algn="l"/>
            <a:r>
              <a:rPr lang="en-US" b="0" i="0" dirty="0">
                <a:solidFill>
                  <a:srgbClr val="414142"/>
                </a:solidFill>
                <a:effectLst/>
                <a:latin typeface="Roboto" panose="02000000000000000000" pitchFamily="2" charset="0"/>
              </a:rPr>
              <a:t>Quest Queenstown is very close to Queenstown International Airport and a short drive into central Queenstown and all the amenities the town has to offer, Quest Queenstown is ideally situated for easy access to the Remarkables Ski Area, Arrowtown, Wanaka and all the adventure tourism hotspots Queenstown is famous for.   </a:t>
            </a:r>
          </a:p>
          <a:p>
            <a:pPr algn="l"/>
            <a:endParaRPr lang="en-US" b="0" i="0" dirty="0">
              <a:solidFill>
                <a:srgbClr val="414142"/>
              </a:solidFill>
              <a:effectLst/>
              <a:latin typeface="Roboto" panose="02000000000000000000" pitchFamily="2" charset="0"/>
            </a:endParaRPr>
          </a:p>
          <a:p>
            <a:pPr algn="l"/>
            <a:r>
              <a:rPr lang="en-US" b="0" i="0" dirty="0">
                <a:solidFill>
                  <a:srgbClr val="414142"/>
                </a:solidFill>
                <a:effectLst/>
                <a:latin typeface="Roboto" panose="02000000000000000000" pitchFamily="2" charset="0"/>
              </a:rPr>
              <a:t>The Quest features 41 rooms, including Studios, One and Two Bedroom Apartments. Our Studio Apartments are the perfect alternative to a hotel room each with a fully equipped kitchenette. The One and Two Bedroom Apartments are ideal for families, colleagues or larger groups looking for a home away from home experience. They are fully equipped with full kitchen and laundry facilities.</a:t>
            </a:r>
          </a:p>
          <a:p>
            <a:endParaRPr lang="en-NZ" dirty="0"/>
          </a:p>
          <a:p>
            <a:r>
              <a:rPr lang="en-US" sz="1100" dirty="0">
                <a:effectLst/>
                <a:latin typeface="Calibri" panose="020F0502020204030204" pitchFamily="34" charset="0"/>
                <a:ea typeface="MS Mincho" panose="02020609040205080304" pitchFamily="49" charset="-128"/>
                <a:cs typeface="Times New Roman" panose="02020603050405020304" pitchFamily="18" charset="0"/>
              </a:rPr>
              <a:t>https://www.questapartments.co.nz/properties/south-island/queenstown/quest-queenstown/overview</a:t>
            </a:r>
            <a:endParaRPr lang="en-NZ" sz="1100" dirty="0">
              <a:effectLst/>
              <a:latin typeface="Calibri" panose="020F0502020204030204" pitchFamily="34" charset="0"/>
              <a:ea typeface="MS Mincho" panose="02020609040205080304" pitchFamily="49" charset="-128"/>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5A336DA-FE64-1043-B939-0589E96F3D77}" type="slidenum">
              <a:rPr lang="en-US" smtClean="0"/>
              <a:t>31</a:t>
            </a:fld>
            <a:endParaRPr lang="en-US"/>
          </a:p>
        </p:txBody>
      </p:sp>
    </p:spTree>
    <p:extLst>
      <p:ext uri="{BB962C8B-B14F-4D97-AF65-F5344CB8AC3E}">
        <p14:creationId xmlns:p14="http://schemas.microsoft.com/office/powerpoint/2010/main" val="419061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Avenir LT W01_55 Roman1475520"/>
              </a:rPr>
              <a:t>Ever wanted to wake up with a view of snow-capped mountain ranges, just minutes away from some of the best skiing and outdoor adventure New Zealand has to offer?</a:t>
            </a:r>
          </a:p>
          <a:p>
            <a:pPr algn="l"/>
            <a:br>
              <a:rPr lang="en-US" b="0" i="0" dirty="0">
                <a:solidFill>
                  <a:srgbClr val="222222"/>
                </a:solidFill>
                <a:effectLst/>
                <a:latin typeface="Avenir LT W01_55 Roman1475520"/>
              </a:rPr>
            </a:br>
            <a:r>
              <a:rPr lang="en-US" b="0" i="0" dirty="0">
                <a:solidFill>
                  <a:srgbClr val="222222"/>
                </a:solidFill>
                <a:effectLst/>
                <a:latin typeface="Avenir LT W01_55 Roman1475520"/>
              </a:rPr>
              <a:t>Holiday Inn Queenstown Remarkables Park is a new hub for South Island exploration. With a convenient location in the Remarkables Park precinct, their full-service hotel has a range of modern facilities to make your stay extra comfortable while you create memories in the heart of New Zealand’s world famous alpine playground.</a:t>
            </a:r>
          </a:p>
          <a:p>
            <a:pPr algn="l"/>
            <a:br>
              <a:rPr lang="en-US" b="0" i="0" dirty="0">
                <a:solidFill>
                  <a:srgbClr val="222222"/>
                </a:solidFill>
                <a:effectLst/>
                <a:latin typeface="Avenir LT W01_55 Roman1475520"/>
              </a:rPr>
            </a:br>
            <a:r>
              <a:rPr lang="en-US" b="0" i="0" dirty="0">
                <a:solidFill>
                  <a:srgbClr val="222222"/>
                </a:solidFill>
                <a:effectLst/>
                <a:latin typeface="Avenir LT W01_55 Roman1475520"/>
              </a:rPr>
              <a:t>Views of The Remarkables and nearby mountain peaks set the scene for our restaurant, café and bar all available within our Open Lobby area – designed so you can relax and feel at home in comfy and convenient modern surroundings. You will be in the perfect spot to connect with friends, family and colleagues, enjoying great food and drink while you catch up on the day’s highlights.</a:t>
            </a:r>
          </a:p>
          <a:p>
            <a:endParaRPr lang="en-NZ" dirty="0"/>
          </a:p>
          <a:p>
            <a:r>
              <a:rPr lang="en-NZ" dirty="0"/>
              <a:t>Hotel rooms and suites.</a:t>
            </a:r>
          </a:p>
          <a:p>
            <a:r>
              <a:rPr lang="en-NZ" dirty="0"/>
              <a:t>4 star.</a:t>
            </a:r>
          </a:p>
          <a:p>
            <a:endParaRPr lang="en-NZ" dirty="0"/>
          </a:p>
          <a:p>
            <a:r>
              <a:rPr lang="en-NZ" dirty="0"/>
              <a:t>https://www.queenstownnz.co.nz/listing/holiday-inn-queenstown-remarkables-park/12549/</a:t>
            </a:r>
          </a:p>
        </p:txBody>
      </p:sp>
      <p:sp>
        <p:nvSpPr>
          <p:cNvPr id="4" name="Slide Number Placeholder 3"/>
          <p:cNvSpPr>
            <a:spLocks noGrp="1"/>
          </p:cNvSpPr>
          <p:nvPr>
            <p:ph type="sldNum" sz="quarter" idx="10"/>
          </p:nvPr>
        </p:nvSpPr>
        <p:spPr/>
        <p:txBody>
          <a:bodyPr/>
          <a:lstStyle/>
          <a:p>
            <a:fld id="{75A336DA-FE64-1043-B939-0589E96F3D77}" type="slidenum">
              <a:rPr lang="en-US" smtClean="0"/>
              <a:t>32</a:t>
            </a:fld>
            <a:endParaRPr lang="en-US"/>
          </a:p>
        </p:txBody>
      </p:sp>
    </p:spTree>
    <p:extLst>
      <p:ext uri="{BB962C8B-B14F-4D97-AF65-F5344CB8AC3E}">
        <p14:creationId xmlns:p14="http://schemas.microsoft.com/office/powerpoint/2010/main" val="3572354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1B1B1B"/>
                </a:solidFill>
                <a:effectLst/>
                <a:latin typeface="FoundersGrotesk"/>
              </a:rPr>
              <a:t>Sudima</a:t>
            </a:r>
            <a:r>
              <a:rPr lang="en-US" b="0" i="0" dirty="0">
                <a:solidFill>
                  <a:srgbClr val="1B1B1B"/>
                </a:solidFill>
                <a:effectLst/>
                <a:latin typeface="FoundersGrotesk"/>
              </a:rPr>
              <a:t> Queenstown Five Mile is a new 4.5-star hotel in the bustling Frankton area conveniently located in the Five Mile retail precinct close to the Airport and on the main road to the surrounding ski fields and routes north and south. </a:t>
            </a:r>
          </a:p>
          <a:p>
            <a:endParaRPr lang="en-US" b="0" i="0" dirty="0">
              <a:solidFill>
                <a:srgbClr val="1B1B1B"/>
              </a:solidFill>
              <a:effectLst/>
              <a:latin typeface="FoundersGrotesk"/>
            </a:endParaRPr>
          </a:p>
          <a:p>
            <a:r>
              <a:rPr lang="en-US" b="0" i="0" dirty="0">
                <a:solidFill>
                  <a:srgbClr val="1B1B1B"/>
                </a:solidFill>
                <a:effectLst/>
                <a:latin typeface="FoundersGrotesk"/>
              </a:rPr>
              <a:t>With views of the surrounding landscapes, high quality fit-out, well-appointed rooms, restaurant, bar, bike and ski storage and free parking, it represents 4.5-star style, comfort and value. </a:t>
            </a:r>
            <a:r>
              <a:rPr lang="en-US" b="0" i="0" dirty="0" err="1">
                <a:solidFill>
                  <a:srgbClr val="1B1B1B"/>
                </a:solidFill>
                <a:effectLst/>
                <a:latin typeface="FoundersGrotesk"/>
              </a:rPr>
              <a:t>Sudima</a:t>
            </a:r>
            <a:r>
              <a:rPr lang="en-US" b="0" i="0" dirty="0">
                <a:solidFill>
                  <a:srgbClr val="1B1B1B"/>
                </a:solidFill>
                <a:effectLst/>
                <a:latin typeface="FoundersGrotesk"/>
              </a:rPr>
              <a:t> Queenstown Five Mile is a great option for both leisure and business </a:t>
            </a:r>
            <a:r>
              <a:rPr lang="en-US" b="0" i="0" dirty="0" err="1">
                <a:solidFill>
                  <a:srgbClr val="1B1B1B"/>
                </a:solidFill>
                <a:effectLst/>
                <a:latin typeface="FoundersGrotesk"/>
              </a:rPr>
              <a:t>travellers</a:t>
            </a:r>
            <a:r>
              <a:rPr lang="en-US" b="0" i="0" dirty="0">
                <a:solidFill>
                  <a:srgbClr val="1B1B1B"/>
                </a:solidFill>
                <a:effectLst/>
                <a:latin typeface="FoundersGrotesk"/>
              </a:rPr>
              <a:t>.</a:t>
            </a:r>
          </a:p>
          <a:p>
            <a:endParaRPr lang="en-NZ" dirty="0"/>
          </a:p>
          <a:p>
            <a:r>
              <a:rPr lang="en-NZ" dirty="0"/>
              <a:t>https://www.sudimahotels.com/en/our-hotels/queenstown-5-mile/</a:t>
            </a:r>
          </a:p>
        </p:txBody>
      </p:sp>
      <p:sp>
        <p:nvSpPr>
          <p:cNvPr id="4" name="Slide Number Placeholder 3"/>
          <p:cNvSpPr>
            <a:spLocks noGrp="1"/>
          </p:cNvSpPr>
          <p:nvPr>
            <p:ph type="sldNum" sz="quarter" idx="10"/>
          </p:nvPr>
        </p:nvSpPr>
        <p:spPr/>
        <p:txBody>
          <a:bodyPr/>
          <a:lstStyle/>
          <a:p>
            <a:fld id="{75A336DA-FE64-1043-B939-0589E96F3D77}" type="slidenum">
              <a:rPr lang="en-US" smtClean="0"/>
              <a:t>33</a:t>
            </a:fld>
            <a:endParaRPr lang="en-US"/>
          </a:p>
        </p:txBody>
      </p:sp>
    </p:spTree>
    <p:extLst>
      <p:ext uri="{BB962C8B-B14F-4D97-AF65-F5344CB8AC3E}">
        <p14:creationId xmlns:p14="http://schemas.microsoft.com/office/powerpoint/2010/main" val="39192894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Hind" panose="020B0502040204020203" pitchFamily="2" charset="0"/>
              </a:rPr>
              <a:t>Waimarino Luxury is being sustainably developed to set a new standard in eco-lodges in New Zealand. Located just a short 12-minute drive from Queenstown, the lodge will have its own onsite kitchen garden and orchard. The single level villas are nestled into the landscape and surrounded by regenerated native vegetation. It is expected to open in Bob’s Cove in 2023.</a:t>
            </a:r>
          </a:p>
          <a:p>
            <a:endParaRPr lang="en-US" b="0" i="0" dirty="0">
              <a:solidFill>
                <a:srgbClr val="222222"/>
              </a:solidFill>
              <a:effectLst/>
              <a:latin typeface="Hind" panose="020B0502040204020203" pitchFamily="2" charset="0"/>
            </a:endParaRPr>
          </a:p>
          <a:p>
            <a:r>
              <a:rPr lang="en-US" b="0" i="0" dirty="0">
                <a:solidFill>
                  <a:srgbClr val="222222"/>
                </a:solidFill>
                <a:effectLst/>
                <a:latin typeface="Hind" panose="020B0502040204020203" pitchFamily="2" charset="0"/>
              </a:rPr>
              <a:t>This will consist of a range of luxury villas, premium villas and an owner’s residence.</a:t>
            </a:r>
          </a:p>
          <a:p>
            <a:endParaRPr lang="en-US" b="0" i="0" dirty="0">
              <a:solidFill>
                <a:srgbClr val="222222"/>
              </a:solidFill>
              <a:effectLst/>
              <a:latin typeface="Hind" panose="020B0502040204020203" pitchFamily="2" charset="0"/>
            </a:endParaRPr>
          </a:p>
          <a:p>
            <a:endParaRPr lang="en-NZ" dirty="0"/>
          </a:p>
          <a:p>
            <a:r>
              <a:rPr lang="en-NZ" sz="1800" u="sng" dirty="0">
                <a:solidFill>
                  <a:srgbClr val="0000FF"/>
                </a:solidFill>
                <a:effectLst/>
                <a:latin typeface="Calibri" panose="020F0502020204030204" pitchFamily="34" charset="0"/>
                <a:ea typeface="MS Gothic" panose="020B0609070205080204" pitchFamily="49" charset="-128"/>
                <a:cs typeface="Times New Roman" panose="02020603050405020304" pitchFamily="18" charset="0"/>
              </a:rPr>
              <a:t>https://waimarinolodge.co.nz/</a:t>
            </a:r>
          </a:p>
          <a:p>
            <a:r>
              <a:rPr lang="en-NZ" sz="1800" u="sng" dirty="0">
                <a:solidFill>
                  <a:srgbClr val="0000FF"/>
                </a:solidFill>
                <a:effectLst/>
                <a:latin typeface="Calibri" panose="020F0502020204030204" pitchFamily="34" charset="0"/>
                <a:ea typeface="MS Gothic" panose="020B0609070205080204" pitchFamily="49" charset="-128"/>
                <a:cs typeface="Times New Roman" panose="02020603050405020304" pitchFamily="18" charset="0"/>
              </a:rPr>
              <a:t>https://www.waimarinolodge.com/</a:t>
            </a:r>
          </a:p>
        </p:txBody>
      </p:sp>
      <p:sp>
        <p:nvSpPr>
          <p:cNvPr id="4" name="Slide Number Placeholder 3"/>
          <p:cNvSpPr>
            <a:spLocks noGrp="1"/>
          </p:cNvSpPr>
          <p:nvPr>
            <p:ph type="sldNum" sz="quarter" idx="10"/>
          </p:nvPr>
        </p:nvSpPr>
        <p:spPr/>
        <p:txBody>
          <a:bodyPr/>
          <a:lstStyle/>
          <a:p>
            <a:fld id="{75A336DA-FE64-1043-B939-0589E96F3D77}" type="slidenum">
              <a:rPr lang="en-US" smtClean="0"/>
              <a:t>34</a:t>
            </a:fld>
            <a:endParaRPr lang="en-US"/>
          </a:p>
        </p:txBody>
      </p:sp>
    </p:spTree>
    <p:extLst>
      <p:ext uri="{BB962C8B-B14F-4D97-AF65-F5344CB8AC3E}">
        <p14:creationId xmlns:p14="http://schemas.microsoft.com/office/powerpoint/2010/main" val="4133066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67"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venir LT W01_55 Roman1475520"/>
              </a:rPr>
              <a:t>The Cottages are on the shores of Lake Hayes, one of New Zealand’s most iconic settings, and close to all of the outdoor activities, with ski fields, golf courses and vineyards on your doorstep, and only 10 minutes from bustling Queenstown and historic Arrowtown for world class shops, bars and restaurants.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venir LT W01_55 Roman1475520"/>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venir LT W01_55 Roman1475520"/>
              </a:rPr>
              <a:t>The Cottages were launched in 2020 and the stunning views, luxurious interiors, a curated art collection and exquisite attention to detail have already welcomed back many returning guests. Each of the 5 cottages sleep up to 4 adults with 2 </a:t>
            </a:r>
            <a:r>
              <a:rPr lang="en-US" b="0" i="0" dirty="0" err="1">
                <a:solidFill>
                  <a:srgbClr val="222222"/>
                </a:solidFill>
                <a:effectLst/>
                <a:latin typeface="Avenir LT W01_55 Roman1475520"/>
              </a:rPr>
              <a:t>en</a:t>
            </a:r>
            <a:r>
              <a:rPr lang="en-US" b="0" i="0" dirty="0">
                <a:solidFill>
                  <a:srgbClr val="222222"/>
                </a:solidFill>
                <a:effectLst/>
                <a:latin typeface="Avenir LT W01_55 Roman1475520"/>
              </a:rPr>
              <a:t>-suite bedrooms with private terraces, a fully-equipped kitchen, dining, bar, and lounge with wood-burner.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venir LT W01_55 Roman1475520"/>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venir LT W01_55 Roman1475520"/>
              </a:rPr>
              <a:t>Each cottage has their own parking, plus secure storage for skis, golf clubs, bikes, and a laundry and drying room. There is also a communal Pinot Pit, and you can treat yourself to a cottage with a hot tub. The Cottages are perfect for a private escape or an extended group get-together.</a:t>
            </a:r>
          </a:p>
          <a:p>
            <a:pPr marL="0" marR="0" lvl="0" indent="0" algn="l" defTabSz="408167" rtl="0" eaLnBrk="1" fontAlgn="auto" latinLnBrk="0" hangingPunct="1">
              <a:lnSpc>
                <a:spcPct val="100000"/>
              </a:lnSpc>
              <a:spcBef>
                <a:spcPts val="0"/>
              </a:spcBef>
              <a:spcAft>
                <a:spcPts val="0"/>
              </a:spcAft>
              <a:buClrTx/>
              <a:buSzTx/>
              <a:buFontTx/>
              <a:buNone/>
              <a:tabLst/>
              <a:defRPr/>
            </a:pPr>
            <a:endParaRPr lang="mi-NZ" sz="1100" b="0" i="0" kern="1200" dirty="0">
              <a:solidFill>
                <a:srgbClr val="222222"/>
              </a:solidFill>
              <a:effectLst/>
              <a:latin typeface="Avenir LT W01_55 Roman1475520"/>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kern="1200" dirty="0">
                <a:solidFill>
                  <a:schemeClr val="tx1"/>
                </a:solidFill>
                <a:effectLst/>
                <a:latin typeface="+mn-lt"/>
                <a:ea typeface="+mn-ea"/>
                <a:cs typeface="+mn-cs"/>
              </a:rPr>
              <a:t>https://www.queenstownnz.co.nz/listing/the-cottages-at-lake-hayes/12055/</a:t>
            </a:r>
          </a:p>
        </p:txBody>
      </p:sp>
      <p:sp>
        <p:nvSpPr>
          <p:cNvPr id="4" name="Slide Number Placeholder 3"/>
          <p:cNvSpPr>
            <a:spLocks noGrp="1"/>
          </p:cNvSpPr>
          <p:nvPr>
            <p:ph type="sldNum" sz="quarter" idx="10"/>
          </p:nvPr>
        </p:nvSpPr>
        <p:spPr/>
        <p:txBody>
          <a:bodyPr/>
          <a:lstStyle/>
          <a:p>
            <a:fld id="{75A336DA-FE64-1043-B939-0589E96F3D77}" type="slidenum">
              <a:rPr lang="en-US" smtClean="0"/>
              <a:t>35</a:t>
            </a:fld>
            <a:endParaRPr lang="en-US"/>
          </a:p>
        </p:txBody>
      </p:sp>
    </p:spTree>
    <p:extLst>
      <p:ext uri="{BB962C8B-B14F-4D97-AF65-F5344CB8AC3E}">
        <p14:creationId xmlns:p14="http://schemas.microsoft.com/office/powerpoint/2010/main" val="30348405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kern="1200" dirty="0">
                <a:solidFill>
                  <a:schemeClr val="tx1"/>
                </a:solidFill>
                <a:effectLst/>
                <a:latin typeface="+mn-lt"/>
                <a:ea typeface="+mn-ea"/>
                <a:cs typeface="+mn-cs"/>
              </a:rPr>
              <a:t>At STAY your</a:t>
            </a:r>
            <a:r>
              <a:rPr lang="en-NZ" sz="1100" b="0" i="0" kern="1200" baseline="0" dirty="0">
                <a:solidFill>
                  <a:schemeClr val="tx1"/>
                </a:solidFill>
                <a:effectLst/>
                <a:latin typeface="+mn-lt"/>
                <a:ea typeface="+mn-ea"/>
                <a:cs typeface="+mn-cs"/>
              </a:rPr>
              <a:t> clients</a:t>
            </a:r>
            <a:r>
              <a:rPr lang="en-NZ" sz="1100" b="0" i="0" kern="1200" dirty="0">
                <a:solidFill>
                  <a:schemeClr val="tx1"/>
                </a:solidFill>
                <a:effectLst/>
                <a:latin typeface="+mn-lt"/>
                <a:ea typeface="+mn-ea"/>
                <a:cs typeface="+mn-cs"/>
              </a:rPr>
              <a:t> will be located in the heart of Queenstown's most established residential area.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STAY is boutique accommodation made up of </a:t>
            </a:r>
            <a:r>
              <a:rPr lang="en-NZ" sz="1100" b="1" i="0" kern="1200" dirty="0">
                <a:solidFill>
                  <a:schemeClr val="tx1"/>
                </a:solidFill>
                <a:effectLst/>
                <a:latin typeface="+mn-lt"/>
                <a:ea typeface="+mn-ea"/>
                <a:cs typeface="+mn-cs"/>
              </a:rPr>
              <a:t>eight, self-contained private suites located strolling distance from the town centre </a:t>
            </a:r>
            <a:r>
              <a:rPr lang="en-NZ" sz="1100" b="0" i="0" kern="1200" dirty="0">
                <a:solidFill>
                  <a:schemeClr val="tx1"/>
                </a:solidFill>
                <a:effectLst/>
                <a:latin typeface="+mn-lt"/>
                <a:ea typeface="+mn-ea"/>
                <a:cs typeface="+mn-cs"/>
              </a:rPr>
              <a:t>and the beaches of Lake Wakatipu.  Every suite looks out from its garden setting onto magnificent lake and mountain landscapes.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Each one or two bedroom suite has been meticulously designed with your comfort in mind.  Every suite is fitted out with a luxurious Bellagio bed, the highest quality linen, a </a:t>
            </a:r>
            <a:r>
              <a:rPr lang="en-NZ" sz="1100" b="0" i="0" kern="1200" dirty="0" err="1">
                <a:solidFill>
                  <a:schemeClr val="tx1"/>
                </a:solidFill>
                <a:effectLst/>
                <a:latin typeface="+mn-lt"/>
                <a:ea typeface="+mn-ea"/>
                <a:cs typeface="+mn-cs"/>
              </a:rPr>
              <a:t>Nespresso</a:t>
            </a:r>
            <a:r>
              <a:rPr lang="en-NZ" sz="1100" b="0" i="0" kern="1200" dirty="0">
                <a:solidFill>
                  <a:schemeClr val="tx1"/>
                </a:solidFill>
                <a:effectLst/>
                <a:latin typeface="+mn-lt"/>
                <a:ea typeface="+mn-ea"/>
                <a:cs typeface="+mn-cs"/>
              </a:rPr>
              <a:t> machine, a private living area with </a:t>
            </a:r>
            <a:r>
              <a:rPr lang="en-NZ" sz="1100" b="0" i="0" kern="1200" dirty="0" err="1">
                <a:solidFill>
                  <a:schemeClr val="tx1"/>
                </a:solidFill>
                <a:effectLst/>
                <a:latin typeface="+mn-lt"/>
                <a:ea typeface="+mn-ea"/>
                <a:cs typeface="+mn-cs"/>
              </a:rPr>
              <a:t>wifi</a:t>
            </a:r>
            <a:r>
              <a:rPr lang="en-NZ" sz="1100" b="0" i="0" kern="1200" dirty="0">
                <a:solidFill>
                  <a:schemeClr val="tx1"/>
                </a:solidFill>
                <a:effectLst/>
                <a:latin typeface="+mn-lt"/>
                <a:ea typeface="+mn-ea"/>
                <a:cs typeface="+mn-cs"/>
              </a:rPr>
              <a:t>, a smart TV, a microwave, electric fry pan, tea and coffee, a dining table, a </a:t>
            </a:r>
            <a:r>
              <a:rPr lang="en-NZ" sz="1100" b="0" i="0" kern="1200" dirty="0" err="1">
                <a:solidFill>
                  <a:schemeClr val="tx1"/>
                </a:solidFill>
                <a:effectLst/>
                <a:latin typeface="+mn-lt"/>
                <a:ea typeface="+mn-ea"/>
                <a:cs typeface="+mn-cs"/>
              </a:rPr>
              <a:t>bluetooth</a:t>
            </a:r>
            <a:r>
              <a:rPr lang="en-NZ" sz="1100" b="0" i="0" kern="1200" dirty="0">
                <a:solidFill>
                  <a:schemeClr val="tx1"/>
                </a:solidFill>
                <a:effectLst/>
                <a:latin typeface="+mn-lt"/>
                <a:ea typeface="+mn-ea"/>
                <a:cs typeface="+mn-cs"/>
              </a:rPr>
              <a:t> speaker, a private bathroom complete with heated towel rails and complimentary Natural Earth body products.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STAY suites are designed to enjoy the best of every season, cosy and warm in the winter with heat pumps or fireplaces, and with windows and doors to throw open to the view in the warmer months.  </a:t>
            </a:r>
          </a:p>
          <a:p>
            <a:r>
              <a:rPr lang="en-NZ" sz="1100" b="0" i="0" kern="1200" dirty="0">
                <a:solidFill>
                  <a:schemeClr val="tx1"/>
                </a:solidFill>
                <a:effectLst/>
                <a:latin typeface="+mn-lt"/>
                <a:ea typeface="+mn-ea"/>
                <a:cs typeface="+mn-cs"/>
              </a:rPr>
              <a:t>Each suite has its own private outdoor sitting area, and there are gorgeous communal outdoor areas perfect for sharing the region's bounty of superb wines and cheeses.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Each morning fresh local bread, jams, and cereal will be delivered for you to create your breakfast and in summer, these deliveries will include seasonal fresh herbs, fruit and vegetables from our onsite garden.   </a:t>
            </a:r>
          </a:p>
          <a:p>
            <a:endParaRPr lang="en-NZ" sz="1100" b="0" i="0" kern="1200" dirty="0">
              <a:solidFill>
                <a:schemeClr val="tx1"/>
              </a:solidFill>
              <a:effectLst/>
              <a:latin typeface="+mn-lt"/>
              <a:ea typeface="+mn-ea"/>
              <a:cs typeface="+mn-cs"/>
            </a:endParaRPr>
          </a:p>
          <a:p>
            <a:r>
              <a:rPr lang="en-NZ" dirty="0"/>
              <a:t>https://www.queenstownnz.co.nz/listing/stay-of-queenstown/5500/  </a:t>
            </a:r>
          </a:p>
        </p:txBody>
      </p:sp>
      <p:sp>
        <p:nvSpPr>
          <p:cNvPr id="4" name="Slide Number Placeholder 3"/>
          <p:cNvSpPr>
            <a:spLocks noGrp="1"/>
          </p:cNvSpPr>
          <p:nvPr>
            <p:ph type="sldNum" sz="quarter" idx="10"/>
          </p:nvPr>
        </p:nvSpPr>
        <p:spPr/>
        <p:txBody>
          <a:bodyPr/>
          <a:lstStyle/>
          <a:p>
            <a:fld id="{75A336DA-FE64-1043-B939-0589E96F3D77}" type="slidenum">
              <a:rPr lang="en-US" smtClean="0"/>
              <a:t>36</a:t>
            </a:fld>
            <a:endParaRPr lang="en-US"/>
          </a:p>
        </p:txBody>
      </p:sp>
    </p:spTree>
    <p:extLst>
      <p:ext uri="{BB962C8B-B14F-4D97-AF65-F5344CB8AC3E}">
        <p14:creationId xmlns:p14="http://schemas.microsoft.com/office/powerpoint/2010/main" val="28853744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67" rtl="0" eaLnBrk="1" fontAlgn="auto" latinLnBrk="0" hangingPunct="1">
              <a:lnSpc>
                <a:spcPct val="100000"/>
              </a:lnSpc>
              <a:spcBef>
                <a:spcPts val="0"/>
              </a:spcBef>
              <a:spcAft>
                <a:spcPts val="0"/>
              </a:spcAft>
              <a:buClrTx/>
              <a:buSzTx/>
              <a:buFontTx/>
              <a:buNone/>
              <a:tabLst/>
              <a:defRPr/>
            </a:pPr>
            <a:r>
              <a:rPr lang="en-NZ" sz="1100" b="1" u="none" strike="noStrike" kern="1200" dirty="0">
                <a:solidFill>
                  <a:schemeClr val="tx1"/>
                </a:solidFill>
                <a:effectLst/>
                <a:latin typeface="+mn-lt"/>
                <a:ea typeface="+mn-ea"/>
                <a:cs typeface="+mn-cs"/>
                <a:hlinkClick r:id="rId3"/>
              </a:rPr>
              <a:t>LQ Hotel by Ramada</a:t>
            </a:r>
            <a:r>
              <a:rPr lang="en-NZ" sz="1100" kern="1200" dirty="0">
                <a:solidFill>
                  <a:schemeClr val="tx1"/>
                </a:solidFill>
                <a:effectLst/>
                <a:latin typeface="+mn-lt"/>
                <a:ea typeface="+mn-ea"/>
                <a:cs typeface="+mn-cs"/>
              </a:rPr>
              <a:t> </a:t>
            </a:r>
            <a:r>
              <a:rPr lang="en-NZ" sz="1100" b="1" kern="1200" dirty="0">
                <a:solidFill>
                  <a:schemeClr val="tx1"/>
                </a:solidFill>
                <a:effectLst/>
                <a:latin typeface="+mn-lt"/>
                <a:ea typeface="+mn-ea"/>
                <a:cs typeface="+mn-cs"/>
              </a:rPr>
              <a:t>opened December 2020 </a:t>
            </a:r>
            <a:r>
              <a:rPr lang="en-NZ" sz="1100" kern="1200" dirty="0">
                <a:solidFill>
                  <a:schemeClr val="tx1"/>
                </a:solidFill>
                <a:effectLst/>
                <a:latin typeface="+mn-lt"/>
                <a:ea typeface="+mn-ea"/>
                <a:cs typeface="+mn-cs"/>
              </a:rPr>
              <a:t>and is located in Remarkables Park, Frankton, 15 minutes from downtown Queenstown.</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kern="1200" dirty="0">
                <a:solidFill>
                  <a:schemeClr val="tx1"/>
                </a:solidFill>
                <a:effectLst/>
                <a:latin typeface="+mn-lt"/>
                <a:ea typeface="+mn-ea"/>
                <a:cs typeface="+mn-cs"/>
              </a:rPr>
              <a:t>With unparalleled views of the Remarkables mountain range, Kawarau River to the south and Coronet Peak to the north.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kern="1200" dirty="0">
                <a:solidFill>
                  <a:schemeClr val="tx1"/>
                </a:solidFill>
                <a:effectLst/>
                <a:latin typeface="+mn-lt"/>
                <a:ea typeface="+mn-ea"/>
                <a:cs typeface="+mn-cs"/>
              </a:rPr>
              <a:t>LQ Queenstown offers a combination of hotel rooms and self-contained apartments in a range of sizes and configurations.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kern="1200" dirty="0">
                <a:solidFill>
                  <a:schemeClr val="tx1"/>
                </a:solidFill>
                <a:effectLst/>
                <a:latin typeface="+mn-lt"/>
                <a:ea typeface="+mn-ea"/>
                <a:cs typeface="+mn-cs"/>
              </a:rPr>
              <a:t>Made up of 91 guest rooms featuring king size beds, air conditioning and 40" flat screen TV's with Sky TV.  Studio and 1 bedroom apartments are fully self-contained, providing kitchenette with stovetop, microwave, and full laundry facilities.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kern="1200" dirty="0">
                <a:solidFill>
                  <a:schemeClr val="tx1"/>
                </a:solidFill>
                <a:effectLst/>
                <a:latin typeface="+mn-lt"/>
                <a:ea typeface="+mn-ea"/>
                <a:cs typeface="+mn-cs"/>
              </a:rPr>
              <a:t>https://www.queenstownnz.co.nz/listing/lq-queenstown-hotel/10299/</a:t>
            </a:r>
          </a:p>
        </p:txBody>
      </p:sp>
      <p:sp>
        <p:nvSpPr>
          <p:cNvPr id="4" name="Slide Number Placeholder 3"/>
          <p:cNvSpPr>
            <a:spLocks noGrp="1"/>
          </p:cNvSpPr>
          <p:nvPr>
            <p:ph type="sldNum" sz="quarter" idx="10"/>
          </p:nvPr>
        </p:nvSpPr>
        <p:spPr/>
        <p:txBody>
          <a:bodyPr/>
          <a:lstStyle/>
          <a:p>
            <a:fld id="{75A336DA-FE64-1043-B939-0589E96F3D77}" type="slidenum">
              <a:rPr lang="en-US" smtClean="0"/>
              <a:t>37</a:t>
            </a:fld>
            <a:endParaRPr lang="en-US"/>
          </a:p>
        </p:txBody>
      </p:sp>
    </p:spTree>
    <p:extLst>
      <p:ext uri="{BB962C8B-B14F-4D97-AF65-F5344CB8AC3E}">
        <p14:creationId xmlns:p14="http://schemas.microsoft.com/office/powerpoint/2010/main" val="39125725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67"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venir LT W01_55 Roman1475520"/>
              </a:rPr>
              <a:t>As the company’s flagship property in New Zealand, Ramada Queenstown Central hotel is perfectly positioned in the heart of Queenstown on a wonderfully elevated position allowing spectacular views that include Lake Wakatipu, The Remarkables Mountain Range, the Queenstown Golf Course, Walter Peak and many other parts of the iconic Central Otago landscape Queenstown is famous for.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venir LT W01_55 Roman1475520"/>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venir LT W01_55 Roman1475520"/>
              </a:rPr>
              <a:t>Experience tranquility all year round overlooking the beautiful shores of Lake Wakatipu and within easy walking distance of Queenstown’s central shopping, entertainment and restaurant precinct. The property is just 15 minutes’ drive from Queenstown Airport and has popular ski areas close by, such as Coronet Peak just a 20-minute drive, The Remarkables a 30-minute drive away and Cardrona Mountain a 60-minute drive.</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venir LT W01_55 Roman1475520"/>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dirty="0"/>
              <a:t>https://www.queenstownnz.co.nz/listing/ramada-queenstown-central/6301/</a:t>
            </a:r>
          </a:p>
        </p:txBody>
      </p:sp>
      <p:sp>
        <p:nvSpPr>
          <p:cNvPr id="4" name="Slide Number Placeholder 3"/>
          <p:cNvSpPr>
            <a:spLocks noGrp="1"/>
          </p:cNvSpPr>
          <p:nvPr>
            <p:ph type="sldNum" sz="quarter" idx="10"/>
          </p:nvPr>
        </p:nvSpPr>
        <p:spPr/>
        <p:txBody>
          <a:bodyPr/>
          <a:lstStyle/>
          <a:p>
            <a:fld id="{75A336DA-FE64-1043-B939-0589E96F3D77}" type="slidenum">
              <a:rPr lang="en-US" smtClean="0"/>
              <a:t>38</a:t>
            </a:fld>
            <a:endParaRPr lang="en-US"/>
          </a:p>
        </p:txBody>
      </p:sp>
    </p:spTree>
    <p:extLst>
      <p:ext uri="{BB962C8B-B14F-4D97-AF65-F5344CB8AC3E}">
        <p14:creationId xmlns:p14="http://schemas.microsoft.com/office/powerpoint/2010/main" val="26746999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67" rtl="0" eaLnBrk="1" fontAlgn="auto" latinLnBrk="0" hangingPunct="1">
              <a:lnSpc>
                <a:spcPct val="100000"/>
              </a:lnSpc>
              <a:spcBef>
                <a:spcPts val="0"/>
              </a:spcBef>
              <a:spcAft>
                <a:spcPts val="0"/>
              </a:spcAft>
              <a:buClrTx/>
              <a:buSzTx/>
              <a:buFontTx/>
              <a:buNone/>
              <a:tabLst/>
              <a:defRPr/>
            </a:pPr>
            <a:r>
              <a:rPr lang="en-NZ" sz="1100" b="1" i="0" u="none" strike="noStrike" kern="1200" baseline="0" dirty="0">
                <a:solidFill>
                  <a:schemeClr val="tx1"/>
                </a:solidFill>
                <a:latin typeface="+mn-lt"/>
                <a:ea typeface="+mn-ea"/>
                <a:cs typeface="+mn-cs"/>
              </a:rPr>
              <a:t>Opened July 2020.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At Holiday Inn Express they keep it simple and smart by providing their guests with more where it matters most. </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They believe in smart, hassle free travel. They also believe travel should have more to offer, such as fast check-in, free Express Start Breakfast included, free high-speed Wi-Fi, comfy beds and a choice of pillows in your  clients room and everything else needed for a great stay within arm’s reach. </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The hotel features spacious suites with king size beds, separate lounge with double sofa and kitchenettes, perfect for families or a group of friends to spread out. At the centre of the outdoor alfresco terrace is an inviting fire pit, a perfect place for après ski drinks. </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Guests can also relax in the hotel’s sauna. With views over the crystal clear Lake Wakatipu and out to the majestic </a:t>
            </a:r>
            <a:r>
              <a:rPr lang="en-NZ" sz="1100" b="0" i="0" u="none" strike="noStrike" kern="1200" baseline="0" dirty="0" err="1">
                <a:solidFill>
                  <a:schemeClr val="tx1"/>
                </a:solidFill>
                <a:latin typeface="+mn-lt"/>
                <a:ea typeface="+mn-ea"/>
                <a:cs typeface="+mn-cs"/>
              </a:rPr>
              <a:t>Remarkables</a:t>
            </a:r>
            <a:r>
              <a:rPr lang="en-NZ" sz="1100" b="0" i="0" u="none" strike="noStrike" kern="1200" baseline="0" dirty="0">
                <a:solidFill>
                  <a:schemeClr val="tx1"/>
                </a:solidFill>
                <a:latin typeface="+mn-lt"/>
                <a:ea typeface="+mn-ea"/>
                <a:cs typeface="+mn-cs"/>
              </a:rPr>
              <a:t> Mountain Range, the brand new Holiday Inn Express and Suites Queenstown is located in the prime position to downtown Queenstown.</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227 rooms and suites (5 room type categories)</a:t>
            </a:r>
          </a:p>
          <a:p>
            <a:r>
              <a:rPr lang="en-NZ" sz="1100" b="0" i="0" u="none" strike="noStrike" kern="1200" baseline="0" dirty="0">
                <a:solidFill>
                  <a:schemeClr val="tx1"/>
                </a:solidFill>
                <a:latin typeface="+mn-lt"/>
                <a:ea typeface="+mn-ea"/>
                <a:cs typeface="+mn-cs"/>
              </a:rPr>
              <a:t>Suites featuring king size bed, separate lounge with double sofa, kitchenette and two 55” smart TVs</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FOOD:</a:t>
            </a:r>
          </a:p>
          <a:p>
            <a:r>
              <a:rPr lang="en-NZ" sz="1100" b="0" i="0" u="none" strike="noStrike" kern="1200" baseline="0" dirty="0">
                <a:solidFill>
                  <a:schemeClr val="tx1"/>
                </a:solidFill>
                <a:latin typeface="+mn-lt"/>
                <a:ea typeface="+mn-ea"/>
                <a:cs typeface="+mn-cs"/>
              </a:rPr>
              <a:t>Breakfast, lunch and dinner daily</a:t>
            </a:r>
          </a:p>
          <a:p>
            <a:r>
              <a:rPr lang="en-NZ" sz="1100" b="0" i="0" u="none" strike="noStrike" kern="1200" baseline="0" dirty="0">
                <a:solidFill>
                  <a:schemeClr val="tx1"/>
                </a:solidFill>
                <a:latin typeface="+mn-lt"/>
                <a:ea typeface="+mn-ea"/>
                <a:cs typeface="+mn-cs"/>
              </a:rPr>
              <a:t>• Free Express Start available: Monday to Sunday - 6am to 9:30am</a:t>
            </a:r>
          </a:p>
          <a:p>
            <a:r>
              <a:rPr lang="en-NZ" sz="1100" b="0" i="0" u="none" strike="noStrike" kern="1200" baseline="0" dirty="0">
                <a:solidFill>
                  <a:schemeClr val="tx1"/>
                </a:solidFill>
                <a:latin typeface="+mn-lt"/>
                <a:ea typeface="+mn-ea"/>
                <a:cs typeface="+mn-cs"/>
              </a:rPr>
              <a:t>• Grab &amp; Go breakfast option</a:t>
            </a:r>
          </a:p>
          <a:p>
            <a:r>
              <a:rPr lang="en-NZ" sz="1100" b="0" i="0" u="none" strike="noStrike" kern="1200" baseline="0" dirty="0">
                <a:solidFill>
                  <a:schemeClr val="tx1"/>
                </a:solidFill>
                <a:latin typeface="+mn-lt"/>
                <a:ea typeface="+mn-ea"/>
                <a:cs typeface="+mn-cs"/>
              </a:rPr>
              <a:t>• Snacks, beverages and barista made coffee available from Reception 24-hours</a:t>
            </a:r>
          </a:p>
          <a:p>
            <a:r>
              <a:rPr lang="en-NZ" sz="1100" b="0" i="0" u="none" strike="noStrike" kern="1200" baseline="0" dirty="0">
                <a:solidFill>
                  <a:schemeClr val="tx1"/>
                </a:solidFill>
                <a:latin typeface="+mn-lt"/>
                <a:ea typeface="+mn-ea"/>
                <a:cs typeface="+mn-cs"/>
              </a:rPr>
              <a:t>• On-site restaurant with healthy and classic meals prepared to order: Monday to Sunday - 5pm to 10pm</a:t>
            </a:r>
          </a:p>
          <a:p>
            <a:r>
              <a:rPr lang="en-NZ" sz="1100" b="0" i="0" u="none" strike="noStrike" kern="1200" baseline="0" dirty="0">
                <a:solidFill>
                  <a:schemeClr val="tx1"/>
                </a:solidFill>
                <a:latin typeface="+mn-lt"/>
                <a:ea typeface="+mn-ea"/>
                <a:cs typeface="+mn-cs"/>
              </a:rPr>
              <a:t>• 24-hour menu with Call &amp; Collect option</a:t>
            </a:r>
          </a:p>
          <a:p>
            <a:r>
              <a:rPr lang="en-NZ" sz="1100" b="0" i="0" u="none" strike="noStrike" kern="1200" baseline="0" dirty="0">
                <a:solidFill>
                  <a:schemeClr val="tx1"/>
                </a:solidFill>
                <a:latin typeface="+mn-lt"/>
                <a:ea typeface="+mn-ea"/>
                <a:cs typeface="+mn-cs"/>
              </a:rPr>
              <a:t>• Bar with selection of local and international wine, craft beer and bar snacks</a:t>
            </a:r>
          </a:p>
          <a:p>
            <a:endParaRPr lang="en-NZ" sz="1100" b="0" i="0" u="none" strike="noStrike" kern="1200" baseline="0" dirty="0">
              <a:solidFill>
                <a:schemeClr val="tx1"/>
              </a:solidFill>
              <a:latin typeface="+mn-lt"/>
              <a:ea typeface="+mn-ea"/>
              <a:cs typeface="+mn-cs"/>
            </a:endParaRPr>
          </a:p>
          <a:p>
            <a:r>
              <a:rPr lang="en-NZ" sz="1100" b="0" i="0" u="none" strike="noStrike" kern="1200" baseline="0" dirty="0">
                <a:solidFill>
                  <a:schemeClr val="tx1"/>
                </a:solidFill>
                <a:latin typeface="+mn-lt"/>
                <a:ea typeface="+mn-ea"/>
                <a:cs typeface="+mn-cs"/>
              </a:rPr>
              <a:t>https://www.queenstownnz.co.nz/listing/holiday-inn-express-%26-suites-queenstown/5334/</a:t>
            </a:r>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39</a:t>
            </a:fld>
            <a:endParaRPr lang="en-US"/>
          </a:p>
        </p:txBody>
      </p:sp>
    </p:spTree>
    <p:extLst>
      <p:ext uri="{BB962C8B-B14F-4D97-AF65-F5344CB8AC3E}">
        <p14:creationId xmlns:p14="http://schemas.microsoft.com/office/powerpoint/2010/main" val="1005757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dirty="0">
                <a:solidFill>
                  <a:schemeClr val="tx1"/>
                </a:solidFill>
                <a:effectLst/>
                <a:latin typeface="+mn-lt"/>
                <a:ea typeface="+mn-ea"/>
                <a:cs typeface="+mn-cs"/>
              </a:rPr>
              <a:t>Opened in December 2019</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Gibbston Valley Lodge and Spa is set within Central Otago’s oldest founding vineyard, and nestled between rugged schist mountains.  This property offers the ultimate in relaxed luxury, fine wine, gastronomic food and five-star concierge service.</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There are 24 private villas featuring views over organic and historic vineyards.  Each villa offers spacious and luxurious indoor living areas that open onto a secluded, covered deck and courtyard.</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Inspired by the Central Otago landscape, the lodge’s high ceilings and schist finishing echoes the natural beauty and the inspiring elements of the region.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Located inside the lodge, is an exclusive wine cellar, the conservatory and a media room that are perfect venue options for the most important and intimate events.</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Clients can also indulge in their onsite Spa experience and a host of other activities on offer that include exclusive wine tastings, vineyard tours, wine cave dinner, private picnics and luxury cycle tours.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 concierge team at Gibbston Valley is committed to making every moment of your time here a seamless, enjoyable, and unforgettable experience.</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dirty="0"/>
          </a:p>
          <a:p>
            <a:pPr marL="0" marR="0" lvl="0" indent="0" algn="l" defTabSz="408167" rtl="0" eaLnBrk="1" fontAlgn="auto" latinLnBrk="0" hangingPunct="1">
              <a:lnSpc>
                <a:spcPct val="100000"/>
              </a:lnSpc>
              <a:spcBef>
                <a:spcPts val="0"/>
              </a:spcBef>
              <a:spcAft>
                <a:spcPts val="0"/>
              </a:spcAft>
              <a:buClrTx/>
              <a:buSzTx/>
              <a:buFontTx/>
              <a:buNone/>
              <a:tabLst/>
              <a:defRPr/>
            </a:pPr>
            <a:r>
              <a:rPr lang="en-NZ" dirty="0"/>
              <a:t>https://www.queenstownnz.co.nz/listing/gibbston-valley/5410/ </a:t>
            </a:r>
          </a:p>
        </p:txBody>
      </p:sp>
      <p:sp>
        <p:nvSpPr>
          <p:cNvPr id="4" name="Slide Number Placeholder 3"/>
          <p:cNvSpPr>
            <a:spLocks noGrp="1"/>
          </p:cNvSpPr>
          <p:nvPr>
            <p:ph type="sldNum" sz="quarter" idx="10"/>
          </p:nvPr>
        </p:nvSpPr>
        <p:spPr/>
        <p:txBody>
          <a:bodyPr/>
          <a:lstStyle/>
          <a:p>
            <a:fld id="{75A336DA-FE64-1043-B939-0589E96F3D77}" type="slidenum">
              <a:rPr lang="en-US" smtClean="0"/>
              <a:t>40</a:t>
            </a:fld>
            <a:endParaRPr lang="en-US"/>
          </a:p>
        </p:txBody>
      </p:sp>
    </p:spTree>
    <p:extLst>
      <p:ext uri="{BB962C8B-B14F-4D97-AF65-F5344CB8AC3E}">
        <p14:creationId xmlns:p14="http://schemas.microsoft.com/office/powerpoint/2010/main" val="3366574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Kingpin has recently opened in Queenstown, right beside iFly and below the Skyline Gondola. </a:t>
            </a:r>
            <a:r>
              <a:rPr lang="en-US" b="0" i="0" dirty="0">
                <a:solidFill>
                  <a:srgbClr val="4D4D4D"/>
                </a:solidFill>
                <a:effectLst/>
                <a:latin typeface="Montserrat-Light"/>
              </a:rPr>
              <a:t>Have the time of your life with their </a:t>
            </a:r>
            <a:r>
              <a:rPr lang="en-US" b="0" i="0" dirty="0">
                <a:solidFill>
                  <a:srgbClr val="5D3754"/>
                </a:solidFill>
                <a:effectLst/>
                <a:latin typeface="Montserrat-Light"/>
                <a:hlinkClick r:id="rId3" tooltip="bowling"/>
              </a:rPr>
              <a:t>ten pin bowling lanes</a:t>
            </a:r>
            <a:r>
              <a:rPr lang="en-US" b="0" i="0" dirty="0">
                <a:solidFill>
                  <a:srgbClr val="4D4D4D"/>
                </a:solidFill>
                <a:effectLst/>
                <a:latin typeface="Montserrat-Light"/>
              </a:rPr>
              <a:t>, </a:t>
            </a:r>
            <a:r>
              <a:rPr lang="en-US" b="0" i="0" dirty="0">
                <a:solidFill>
                  <a:srgbClr val="5D3754"/>
                </a:solidFill>
                <a:effectLst/>
                <a:latin typeface="Montserrat-Light"/>
                <a:hlinkClick r:id="rId4" tooltip="arcade"/>
              </a:rPr>
              <a:t>arcade</a:t>
            </a:r>
            <a:r>
              <a:rPr lang="en-US" b="0" i="0" dirty="0">
                <a:solidFill>
                  <a:srgbClr val="4D4D4D"/>
                </a:solidFill>
                <a:effectLst/>
                <a:latin typeface="Montserrat-Light"/>
              </a:rPr>
              <a:t>, </a:t>
            </a:r>
            <a:r>
              <a:rPr lang="en-US" b="0" i="0" dirty="0">
                <a:solidFill>
                  <a:srgbClr val="5D3754"/>
                </a:solidFill>
                <a:effectLst/>
                <a:latin typeface="Montserrat-Light"/>
                <a:hlinkClick r:id="rId5" tooltip="virtual reality"/>
              </a:rPr>
              <a:t>virtual reality</a:t>
            </a:r>
            <a:r>
              <a:rPr lang="en-US" b="0" i="0" dirty="0">
                <a:solidFill>
                  <a:srgbClr val="4D4D4D"/>
                </a:solidFill>
                <a:effectLst/>
                <a:latin typeface="Montserrat-Light"/>
              </a:rPr>
              <a:t> games, </a:t>
            </a:r>
            <a:r>
              <a:rPr lang="en-US" b="0" i="0" dirty="0">
                <a:solidFill>
                  <a:srgbClr val="5D3754"/>
                </a:solidFill>
                <a:effectLst/>
                <a:latin typeface="Montserrat-Light"/>
                <a:hlinkClick r:id="rId6" tooltip="escape rooms"/>
              </a:rPr>
              <a:t>escape rooms</a:t>
            </a:r>
            <a:r>
              <a:rPr lang="en-US" b="0" i="0" dirty="0">
                <a:solidFill>
                  <a:srgbClr val="4D4D4D"/>
                </a:solidFill>
                <a:effectLst/>
                <a:latin typeface="Montserrat-Light"/>
              </a:rPr>
              <a:t> and private </a:t>
            </a:r>
            <a:r>
              <a:rPr lang="en-US" b="0" i="0" dirty="0">
                <a:solidFill>
                  <a:srgbClr val="5D3754"/>
                </a:solidFill>
                <a:effectLst/>
                <a:latin typeface="Montserrat-Light"/>
                <a:hlinkClick r:id="rId7" tooltip="karaoke"/>
              </a:rPr>
              <a:t>karaoke</a:t>
            </a:r>
            <a:r>
              <a:rPr lang="en-US" b="0" i="0" dirty="0">
                <a:solidFill>
                  <a:srgbClr val="4D4D4D"/>
                </a:solidFill>
                <a:effectLst/>
                <a:latin typeface="Montserrat-Light"/>
              </a:rPr>
              <a:t> rooms. Perfect your experience with an exclusive party in our </a:t>
            </a:r>
            <a:r>
              <a:rPr lang="en-US" b="0" i="0" dirty="0">
                <a:solidFill>
                  <a:srgbClr val="5D3754"/>
                </a:solidFill>
                <a:effectLst/>
                <a:latin typeface="Montserrat-Light"/>
                <a:hlinkClick r:id="rId8" tooltip="parties and events"/>
              </a:rPr>
              <a:t>VIP event spaces</a:t>
            </a:r>
            <a:r>
              <a:rPr lang="en-US" b="0" i="0" dirty="0">
                <a:solidFill>
                  <a:srgbClr val="4D4D4D"/>
                </a:solidFill>
                <a:effectLst/>
                <a:latin typeface="Montserrat-Light"/>
              </a:rPr>
              <a:t>.</a:t>
            </a:r>
            <a:endPar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endParaRPr>
          </a:p>
          <a:p>
            <a:endPar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endParaRPr>
          </a:p>
          <a:p>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https://www.kingpinplay.com/en-nz/venues/new-zealand/Queenstown</a:t>
            </a:r>
          </a:p>
          <a:p>
            <a:endPar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408167" rtl="0" eaLnBrk="1" fontAlgn="auto" latinLnBrk="0" hangingPunct="1">
              <a:lnSpc>
                <a:spcPct val="100000"/>
              </a:lnSpc>
              <a:spcBef>
                <a:spcPts val="0"/>
              </a:spcBef>
              <a:spcAft>
                <a:spcPts val="0"/>
              </a:spcAft>
              <a:buClrTx/>
              <a:buSzTx/>
              <a:buFontTx/>
              <a:buNone/>
              <a:tabLst/>
              <a:defRPr/>
            </a:pPr>
            <a:fld id="{75A336DA-FE64-1043-B939-0589E96F3D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0816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00339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Avenir LT W01_55 Roman1475520"/>
              </a:rPr>
              <a:t>Centrally located and only walking distance from Lake Wakatipu, JUCY Snooze opened its doors in April 2018. </a:t>
            </a:r>
          </a:p>
          <a:p>
            <a:pPr algn="l"/>
            <a:endParaRPr lang="en-US" b="0" i="0" dirty="0">
              <a:solidFill>
                <a:srgbClr val="222222"/>
              </a:solidFill>
              <a:effectLst/>
              <a:latin typeface="Avenir LT W01_55 Roman1475520"/>
            </a:endParaRPr>
          </a:p>
          <a:p>
            <a:pPr algn="l"/>
            <a:r>
              <a:rPr lang="en-US" b="0" i="0" dirty="0">
                <a:solidFill>
                  <a:srgbClr val="222222"/>
                </a:solidFill>
                <a:effectLst/>
                <a:latin typeface="Avenir LT W01_55 Roman1475520"/>
              </a:rPr>
              <a:t>Choose from private </a:t>
            </a:r>
            <a:r>
              <a:rPr lang="en-US" b="0" i="0" dirty="0" err="1">
                <a:solidFill>
                  <a:srgbClr val="222222"/>
                </a:solidFill>
                <a:effectLst/>
                <a:latin typeface="Avenir LT W01_55 Roman1475520"/>
              </a:rPr>
              <a:t>ensuite</a:t>
            </a:r>
            <a:r>
              <a:rPr lang="en-US" b="0" i="0" dirty="0">
                <a:solidFill>
                  <a:srgbClr val="222222"/>
                </a:solidFill>
                <a:effectLst/>
                <a:latin typeface="Avenir LT W01_55 Roman1475520"/>
              </a:rPr>
              <a:t> rooms complete with Smart televisions, or nestle into one of the JUCY Pods - a private space in a shared room that's able to be completely enclosed. Free </a:t>
            </a:r>
            <a:r>
              <a:rPr lang="en-US" b="0" i="0" dirty="0" err="1">
                <a:solidFill>
                  <a:srgbClr val="222222"/>
                </a:solidFill>
                <a:effectLst/>
                <a:latin typeface="Avenir LT W01_55 Roman1475520"/>
              </a:rPr>
              <a:t>WiFi</a:t>
            </a:r>
            <a:r>
              <a:rPr lang="en-US" b="0" i="0" dirty="0">
                <a:solidFill>
                  <a:srgbClr val="222222"/>
                </a:solidFill>
                <a:effectLst/>
                <a:latin typeface="Avenir LT W01_55 Roman1475520"/>
              </a:rPr>
              <a:t> throughout allows you to post your travel snaps and Skype the crew back home!</a:t>
            </a:r>
          </a:p>
          <a:p>
            <a:pPr algn="l"/>
            <a:endParaRPr lang="en-US" b="0" i="0" dirty="0">
              <a:solidFill>
                <a:srgbClr val="222222"/>
              </a:solidFill>
              <a:effectLst/>
              <a:latin typeface="Avenir LT W01_55 Roman1475520"/>
            </a:endParaRPr>
          </a:p>
          <a:p>
            <a:pPr algn="l"/>
            <a:r>
              <a:rPr lang="en-US" b="0" i="0" dirty="0">
                <a:solidFill>
                  <a:srgbClr val="222222"/>
                </a:solidFill>
                <a:effectLst/>
                <a:latin typeface="Avenir LT W01_55 Roman1475520"/>
              </a:rPr>
              <a:t>With a unique pizzeria &amp; bar - Miss Lucy's, you can look out to epic views of Lake Wakatipu, with a slice of woodfired pizza in one hand and a local beverage in the other!</a:t>
            </a:r>
          </a:p>
          <a:p>
            <a:pPr algn="l"/>
            <a:endParaRPr lang="en-US" b="0" i="0" dirty="0">
              <a:solidFill>
                <a:srgbClr val="222222"/>
              </a:solidFill>
              <a:effectLst/>
              <a:latin typeface="Avenir LT W01_55 Roman1475520"/>
            </a:endParaRPr>
          </a:p>
          <a:p>
            <a:pPr algn="l"/>
            <a:r>
              <a:rPr lang="en-US" b="0" i="0" dirty="0">
                <a:solidFill>
                  <a:srgbClr val="222222"/>
                </a:solidFill>
                <a:effectLst/>
                <a:latin typeface="Avenir LT W01_55 Roman1475520"/>
              </a:rPr>
              <a:t>https://www.queenstownnz.co.nz/listing/jucy-snooze/2261/</a:t>
            </a:r>
          </a:p>
        </p:txBody>
      </p:sp>
      <p:sp>
        <p:nvSpPr>
          <p:cNvPr id="4" name="Slide Number Placeholder 3"/>
          <p:cNvSpPr>
            <a:spLocks noGrp="1"/>
          </p:cNvSpPr>
          <p:nvPr>
            <p:ph type="sldNum" sz="quarter" idx="10"/>
          </p:nvPr>
        </p:nvSpPr>
        <p:spPr/>
        <p:txBody>
          <a:bodyPr/>
          <a:lstStyle/>
          <a:p>
            <a:fld id="{75A336DA-FE64-1043-B939-0589E96F3D77}" type="slidenum">
              <a:rPr lang="en-US" smtClean="0"/>
              <a:t>41</a:t>
            </a:fld>
            <a:endParaRPr lang="en-US"/>
          </a:p>
        </p:txBody>
      </p:sp>
    </p:spTree>
    <p:extLst>
      <p:ext uri="{BB962C8B-B14F-4D97-AF65-F5344CB8AC3E}">
        <p14:creationId xmlns:p14="http://schemas.microsoft.com/office/powerpoint/2010/main" val="38718765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kern="1200" dirty="0">
                <a:solidFill>
                  <a:schemeClr val="tx1"/>
                </a:solidFill>
                <a:effectLst/>
                <a:latin typeface="+mn-lt"/>
                <a:ea typeface="+mn-ea"/>
                <a:cs typeface="+mn-cs"/>
              </a:rPr>
              <a:t>69 rooms of The QT opened in late 2017, with further wings of the Rydges redeveloped and converted into more of The QT. </a:t>
            </a:r>
            <a:r>
              <a:rPr lang="en-NZ" sz="1100" kern="1200" baseline="0" dirty="0">
                <a:solidFill>
                  <a:schemeClr val="tx1"/>
                </a:solidFill>
                <a:effectLst/>
                <a:latin typeface="+mn-lt"/>
                <a:ea typeface="+mn-ea"/>
                <a:cs typeface="+mn-cs"/>
              </a:rPr>
              <a:t>The</a:t>
            </a:r>
            <a:r>
              <a:rPr lang="en-NZ" sz="1100" kern="1200" dirty="0">
                <a:solidFill>
                  <a:schemeClr val="tx1"/>
                </a:solidFill>
                <a:effectLst/>
                <a:latin typeface="+mn-lt"/>
                <a:ea typeface="+mn-ea"/>
                <a:cs typeface="+mn-cs"/>
              </a:rPr>
              <a:t> designer hub, primly positioned overlooking the world-renowned New Zealand Southern Alps and majestic Lake Wakatipu. QT Queenstown’s eclectic spaces dare guests to adventure into the wild or enjoy the beautiful tranquillity of Queenstown. The</a:t>
            </a:r>
            <a:r>
              <a:rPr lang="en-NZ" sz="1100" kern="1200" baseline="0" dirty="0">
                <a:solidFill>
                  <a:schemeClr val="tx1"/>
                </a:solidFill>
                <a:effectLst/>
                <a:latin typeface="+mn-lt"/>
                <a:ea typeface="+mn-ea"/>
                <a:cs typeface="+mn-cs"/>
              </a:rPr>
              <a:t> hotel also opened </a:t>
            </a:r>
            <a:r>
              <a:rPr lang="en-NZ" sz="1100" kern="1200" dirty="0">
                <a:solidFill>
                  <a:schemeClr val="tx1"/>
                </a:solidFill>
                <a:effectLst/>
                <a:latin typeface="+mn-lt"/>
                <a:ea typeface="+mn-ea"/>
                <a:cs typeface="+mn-cs"/>
              </a:rPr>
              <a:t>Bazaar Interactive Marketplace restaurant, and Reds Cocktail Bar in late 2017.</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https://www.queenstownnz.co.nz/listing/qt-queenstown/8600/</a:t>
            </a:r>
          </a:p>
          <a:p>
            <a:r>
              <a:rPr lang="en-NZ" sz="1100" kern="1200" dirty="0">
                <a:solidFill>
                  <a:schemeClr val="tx1"/>
                </a:solidFill>
                <a:effectLst/>
                <a:latin typeface="+mn-lt"/>
                <a:ea typeface="+mn-ea"/>
                <a:cs typeface="+mn-cs"/>
              </a:rPr>
              <a:t>https://www.queenstownnz.co.nz/listing/rydges-lakeland-resort/1561/</a:t>
            </a:r>
          </a:p>
        </p:txBody>
      </p:sp>
      <p:sp>
        <p:nvSpPr>
          <p:cNvPr id="4" name="Slide Number Placeholder 3"/>
          <p:cNvSpPr>
            <a:spLocks noGrp="1"/>
          </p:cNvSpPr>
          <p:nvPr>
            <p:ph type="sldNum" sz="quarter" idx="10"/>
          </p:nvPr>
        </p:nvSpPr>
        <p:spPr/>
        <p:txBody>
          <a:bodyPr/>
          <a:lstStyle/>
          <a:p>
            <a:fld id="{75A336DA-FE64-1043-B939-0589E96F3D77}" type="slidenum">
              <a:rPr lang="en-US" smtClean="0"/>
              <a:t>42</a:t>
            </a:fld>
            <a:endParaRPr lang="en-US"/>
          </a:p>
        </p:txBody>
      </p:sp>
    </p:spTree>
    <p:extLst>
      <p:ext uri="{BB962C8B-B14F-4D97-AF65-F5344CB8AC3E}">
        <p14:creationId xmlns:p14="http://schemas.microsoft.com/office/powerpoint/2010/main" val="37828112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Avenir LT W01_55 Roman1475520"/>
              </a:rPr>
              <a:t>Opened in late 2019 and seated at the foot of the Coronet Peak ski field and at less than 5 minutes driving distance from Queenstown, the brand-new apartments at Park Residence offer absolute luxury and comfort and are an ideal place to spend your holiday.</a:t>
            </a:r>
          </a:p>
          <a:p>
            <a:pPr algn="l"/>
            <a:endParaRPr lang="en-US" b="0" i="0" dirty="0">
              <a:solidFill>
                <a:srgbClr val="222222"/>
              </a:solidFill>
              <a:effectLst/>
              <a:latin typeface="Avenir LT W01_55 Roman1475520"/>
            </a:endParaRPr>
          </a:p>
          <a:p>
            <a:pPr algn="l"/>
            <a:r>
              <a:rPr lang="en-US" b="0" i="0" dirty="0">
                <a:solidFill>
                  <a:srgbClr val="222222"/>
                </a:solidFill>
                <a:effectLst/>
                <a:latin typeface="Avenir LT W01_55 Roman1475520"/>
              </a:rPr>
              <a:t>Complete with modern amenities and deluxe furnishings, our apartments have everything you’ll need for a luxurious getaway or family vacation. And with views of the historic Shotover River and Queenstown ranges from every window, balcony or patio, there’s no better place to enjoy the rugged and beautiful landscapes of southern New Zealand.</a:t>
            </a:r>
          </a:p>
          <a:p>
            <a:pPr algn="l"/>
            <a:endParaRPr lang="en-US" b="0" i="0" dirty="0">
              <a:solidFill>
                <a:srgbClr val="222222"/>
              </a:solidFill>
              <a:effectLst/>
              <a:latin typeface="Avenir LT W01_55 Roman1475520"/>
            </a:endParaRPr>
          </a:p>
          <a:p>
            <a:pPr algn="l"/>
            <a:r>
              <a:rPr lang="en-US" b="0" i="0" dirty="0">
                <a:solidFill>
                  <a:srgbClr val="222222"/>
                </a:solidFill>
                <a:effectLst/>
                <a:latin typeface="Avenir LT W01_55 Roman1475520"/>
              </a:rPr>
              <a:t>https://www.queenstownnz.co.nz/listing/hotel-park-residence/5630/</a:t>
            </a:r>
          </a:p>
        </p:txBody>
      </p:sp>
      <p:sp>
        <p:nvSpPr>
          <p:cNvPr id="4" name="Slide Number Placeholder 3"/>
          <p:cNvSpPr>
            <a:spLocks noGrp="1"/>
          </p:cNvSpPr>
          <p:nvPr>
            <p:ph type="sldNum" sz="quarter" idx="10"/>
          </p:nvPr>
        </p:nvSpPr>
        <p:spPr/>
        <p:txBody>
          <a:bodyPr/>
          <a:lstStyle/>
          <a:p>
            <a:fld id="{75A336DA-FE64-1043-B939-0589E96F3D77}" type="slidenum">
              <a:rPr lang="en-US" smtClean="0"/>
              <a:t>43</a:t>
            </a:fld>
            <a:endParaRPr lang="en-US"/>
          </a:p>
        </p:txBody>
      </p:sp>
    </p:spTree>
    <p:extLst>
      <p:ext uri="{BB962C8B-B14F-4D97-AF65-F5344CB8AC3E}">
        <p14:creationId xmlns:p14="http://schemas.microsoft.com/office/powerpoint/2010/main" val="393172239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67"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venir LT W01_55 Roman1475520"/>
              </a:rPr>
              <a:t>mi-pad Queenstown is situated in the heart of Queenstown, less than a two-minute walk from the vibrant center with its hundreds of bars, restaurants and activity operators set on the shores of stunning Lake Wakatipu.</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venir LT W01_55 Roman1475520"/>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US" b="0" i="0" dirty="0">
                <a:solidFill>
                  <a:srgbClr val="222222"/>
                </a:solidFill>
                <a:effectLst/>
                <a:latin typeface="Avenir LT W01_55 Roman1475520"/>
              </a:rPr>
              <a:t>The six-</a:t>
            </a:r>
            <a:r>
              <a:rPr lang="en-US" b="0" i="0" dirty="0" err="1">
                <a:solidFill>
                  <a:srgbClr val="222222"/>
                </a:solidFill>
                <a:effectLst/>
                <a:latin typeface="Avenir LT W01_55 Roman1475520"/>
              </a:rPr>
              <a:t>storey</a:t>
            </a:r>
            <a:r>
              <a:rPr lang="en-US" b="0" i="0" dirty="0">
                <a:solidFill>
                  <a:srgbClr val="222222"/>
                </a:solidFill>
                <a:effectLst/>
                <a:latin typeface="Avenir LT W01_55 Roman1475520"/>
              </a:rPr>
              <a:t> hotel features 55 stylish and well-appointed rooms which are fitted with the latest in-room tech, purposefully designed to include everything you need and nothing you don’t.</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US" b="0" i="0" dirty="0">
              <a:solidFill>
                <a:srgbClr val="222222"/>
              </a:solidFill>
              <a:effectLst/>
              <a:latin typeface="Avenir LT W01_55 Roman1475520"/>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dirty="0"/>
              <a:t>https://www.queenstownnz.co.nz/listing/mi-pad-hotel/2660/</a:t>
            </a:r>
          </a:p>
        </p:txBody>
      </p:sp>
      <p:sp>
        <p:nvSpPr>
          <p:cNvPr id="4" name="Slide Number Placeholder 3"/>
          <p:cNvSpPr>
            <a:spLocks noGrp="1"/>
          </p:cNvSpPr>
          <p:nvPr>
            <p:ph type="sldNum" sz="quarter" idx="10"/>
          </p:nvPr>
        </p:nvSpPr>
        <p:spPr/>
        <p:txBody>
          <a:bodyPr/>
          <a:lstStyle/>
          <a:p>
            <a:fld id="{75A336DA-FE64-1043-B939-0589E96F3D77}" type="slidenum">
              <a:rPr lang="en-US" smtClean="0"/>
              <a:t>44</a:t>
            </a:fld>
            <a:endParaRPr lang="en-US"/>
          </a:p>
        </p:txBody>
      </p:sp>
    </p:spTree>
    <p:extLst>
      <p:ext uri="{BB962C8B-B14F-4D97-AF65-F5344CB8AC3E}">
        <p14:creationId xmlns:p14="http://schemas.microsoft.com/office/powerpoint/2010/main" val="10970205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1111"/>
                </a:solidFill>
                <a:effectLst/>
                <a:latin typeface="TTNormsPro-Regular"/>
              </a:rPr>
              <a:t>AWARD WINNING UNPARALLELED LEVEL OF LUXURY, CONVENIENCE AND SECLUSION. Completed in December 2017, this multiple award winning architecturally designed masterpiece adds an impressive fully serviced Villa option to Blanket Bay. Positioned above the Lodge and Chalets, the Villa reveals spectacular views across Lake Wakatipu to the Humboldt and Thomson mountain ranges.</a:t>
            </a:r>
          </a:p>
          <a:p>
            <a:br>
              <a:rPr lang="en-US" dirty="0"/>
            </a:br>
            <a:r>
              <a:rPr lang="en-US" b="0" i="0" dirty="0">
                <a:solidFill>
                  <a:srgbClr val="111111"/>
                </a:solidFill>
                <a:effectLst/>
                <a:latin typeface="TTNormsPro-Regular"/>
              </a:rPr>
              <a:t>Four king suites comprising bedroom, bathroom and sitting area feature individual fireplaces with shared spaces centered around the grand lounge, bar and commercial kitchen, outdoor lounge areas with fire pit and hot tubs.</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https://www.queenstownnz.co.nz/listing/blanket-bay-luxury-lodge/836/</a:t>
            </a:r>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45</a:t>
            </a:fld>
            <a:endParaRPr lang="en-US"/>
          </a:p>
        </p:txBody>
      </p:sp>
    </p:spTree>
    <p:extLst>
      <p:ext uri="{BB962C8B-B14F-4D97-AF65-F5344CB8AC3E}">
        <p14:creationId xmlns:p14="http://schemas.microsoft.com/office/powerpoint/2010/main" val="26501458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NZ" b="0" i="0" dirty="0">
                <a:solidFill>
                  <a:srgbClr val="222222"/>
                </a:solidFill>
                <a:effectLst/>
                <a:latin typeface="Avenir LT W01_55 Roman1475520"/>
              </a:rPr>
              <a:t>Stay in ultimate style and luxury at Castle Cliff Lodge.  Come and experience this amazing holiday home brand new to the luxury rental market and renovated to incredible standards, newly completed in May 2021.</a:t>
            </a:r>
          </a:p>
          <a:p>
            <a:pPr algn="l"/>
            <a:endParaRPr lang="en-NZ" b="0" i="0" dirty="0">
              <a:solidFill>
                <a:srgbClr val="222222"/>
              </a:solidFill>
              <a:effectLst/>
              <a:latin typeface="Avenir LT W01_55 Roman1475520"/>
            </a:endParaRPr>
          </a:p>
          <a:p>
            <a:pPr algn="l"/>
            <a:r>
              <a:rPr lang="en-NZ" b="0" i="0" dirty="0">
                <a:solidFill>
                  <a:srgbClr val="222222"/>
                </a:solidFill>
                <a:effectLst/>
                <a:latin typeface="Avenir LT W01_55 Roman1475520"/>
              </a:rPr>
              <a:t>Key features include:</a:t>
            </a:r>
          </a:p>
          <a:p>
            <a:pPr algn="l">
              <a:buFont typeface="Arial" panose="020B0604020202020204" pitchFamily="34" charset="0"/>
              <a:buChar char="•"/>
            </a:pPr>
            <a:r>
              <a:rPr lang="en-NZ" b="0" i="0" dirty="0">
                <a:solidFill>
                  <a:srgbClr val="222222"/>
                </a:solidFill>
                <a:effectLst/>
                <a:latin typeface="Avenir LT W01_55 Roman1475520"/>
              </a:rPr>
              <a:t>Sleeps 12</a:t>
            </a:r>
          </a:p>
          <a:p>
            <a:pPr algn="l">
              <a:buFont typeface="Arial" panose="020B0604020202020204" pitchFamily="34" charset="0"/>
              <a:buChar char="•"/>
            </a:pPr>
            <a:r>
              <a:rPr lang="en-NZ" b="0" i="0" dirty="0">
                <a:solidFill>
                  <a:srgbClr val="222222"/>
                </a:solidFill>
                <a:effectLst/>
                <a:latin typeface="Avenir LT W01_55 Roman1475520"/>
              </a:rPr>
              <a:t>Spa Pool</a:t>
            </a:r>
          </a:p>
          <a:p>
            <a:pPr algn="l">
              <a:buFont typeface="Arial" panose="020B0604020202020204" pitchFamily="34" charset="0"/>
              <a:buChar char="•"/>
            </a:pPr>
            <a:r>
              <a:rPr lang="en-NZ" b="0" i="0" dirty="0">
                <a:solidFill>
                  <a:srgbClr val="222222"/>
                </a:solidFill>
                <a:effectLst/>
                <a:latin typeface="Avenir LT W01_55 Roman1475520"/>
              </a:rPr>
              <a:t>Weber BBQ and outdoor dining</a:t>
            </a:r>
          </a:p>
          <a:p>
            <a:pPr algn="l">
              <a:buFont typeface="Arial" panose="020B0604020202020204" pitchFamily="34" charset="0"/>
              <a:buChar char="•"/>
            </a:pPr>
            <a:r>
              <a:rPr lang="en-NZ" b="0" i="0" dirty="0">
                <a:solidFill>
                  <a:srgbClr val="222222"/>
                </a:solidFill>
                <a:effectLst/>
                <a:latin typeface="Avenir LT W01_55 Roman1475520"/>
              </a:rPr>
              <a:t>Sauna room</a:t>
            </a:r>
          </a:p>
          <a:p>
            <a:pPr algn="l">
              <a:buFont typeface="Arial" panose="020B0604020202020204" pitchFamily="34" charset="0"/>
              <a:buChar char="•"/>
            </a:pPr>
            <a:r>
              <a:rPr lang="en-NZ" b="0" i="0" dirty="0">
                <a:solidFill>
                  <a:srgbClr val="222222"/>
                </a:solidFill>
                <a:effectLst/>
                <a:latin typeface="Avenir LT W01_55 Roman1475520"/>
              </a:rPr>
              <a:t>Outdoor fireplace</a:t>
            </a:r>
          </a:p>
          <a:p>
            <a:pPr algn="l">
              <a:buFont typeface="Arial" panose="020B0604020202020204" pitchFamily="34" charset="0"/>
              <a:buChar char="•"/>
            </a:pPr>
            <a:r>
              <a:rPr lang="en-NZ" b="0" i="0" dirty="0">
                <a:solidFill>
                  <a:srgbClr val="222222"/>
                </a:solidFill>
                <a:effectLst/>
                <a:latin typeface="Avenir LT W01_55 Roman1475520"/>
              </a:rPr>
              <a:t>2 indoor fireplaces</a:t>
            </a:r>
          </a:p>
          <a:p>
            <a:pPr algn="l">
              <a:buFont typeface="Arial" panose="020B0604020202020204" pitchFamily="34" charset="0"/>
              <a:buChar char="•"/>
            </a:pPr>
            <a:r>
              <a:rPr lang="en-NZ" b="0" i="0" dirty="0">
                <a:solidFill>
                  <a:srgbClr val="222222"/>
                </a:solidFill>
                <a:effectLst/>
                <a:latin typeface="Avenir LT W01_55 Roman1475520"/>
              </a:rPr>
              <a:t>Billiards table</a:t>
            </a:r>
          </a:p>
          <a:p>
            <a:pPr algn="l">
              <a:buFont typeface="Arial" panose="020B0604020202020204" pitchFamily="34" charset="0"/>
              <a:buChar char="•"/>
            </a:pPr>
            <a:r>
              <a:rPr lang="en-NZ" b="0" i="0" dirty="0">
                <a:solidFill>
                  <a:srgbClr val="222222"/>
                </a:solidFill>
                <a:effectLst/>
                <a:latin typeface="Avenir LT W01_55 Roman1475520"/>
              </a:rPr>
              <a:t>Ping pong</a:t>
            </a:r>
          </a:p>
          <a:p>
            <a:pPr algn="l">
              <a:buFont typeface="Arial" panose="020B0604020202020204" pitchFamily="34" charset="0"/>
              <a:buChar char="•"/>
            </a:pPr>
            <a:r>
              <a:rPr lang="en-NZ" b="0" i="0" dirty="0">
                <a:solidFill>
                  <a:srgbClr val="222222"/>
                </a:solidFill>
                <a:effectLst/>
                <a:latin typeface="Avenir LT W01_55 Roman1475520"/>
              </a:rPr>
              <a:t>Dartboard</a:t>
            </a:r>
          </a:p>
          <a:p>
            <a:pPr algn="l">
              <a:buFont typeface="Arial" panose="020B0604020202020204" pitchFamily="34" charset="0"/>
              <a:buChar char="•"/>
            </a:pPr>
            <a:r>
              <a:rPr lang="en-NZ" b="0" i="0" dirty="0">
                <a:solidFill>
                  <a:srgbClr val="222222"/>
                </a:solidFill>
                <a:effectLst/>
                <a:latin typeface="Avenir LT W01_55 Roman1475520"/>
              </a:rPr>
              <a:t>Boardroom table</a:t>
            </a:r>
          </a:p>
          <a:p>
            <a:pPr algn="l">
              <a:buFont typeface="Arial" panose="020B0604020202020204" pitchFamily="34" charset="0"/>
              <a:buChar char="•"/>
            </a:pPr>
            <a:r>
              <a:rPr lang="en-NZ" b="0" i="0" dirty="0">
                <a:solidFill>
                  <a:srgbClr val="222222"/>
                </a:solidFill>
                <a:effectLst/>
                <a:latin typeface="Avenir LT W01_55 Roman1475520"/>
              </a:rPr>
              <a:t>3 Smart TVs including a 90“</a:t>
            </a:r>
          </a:p>
          <a:p>
            <a:pPr algn="l">
              <a:buFont typeface="Arial" panose="020B0604020202020204" pitchFamily="34" charset="0"/>
              <a:buChar char="•"/>
            </a:pPr>
            <a:endParaRPr lang="en-NZ" b="0" i="0" dirty="0">
              <a:solidFill>
                <a:srgbClr val="222222"/>
              </a:solidFill>
              <a:effectLst/>
              <a:latin typeface="Avenir LT W01_55 Roman1475520"/>
            </a:endParaRPr>
          </a:p>
          <a:p>
            <a:pPr algn="l"/>
            <a:r>
              <a:rPr lang="en-NZ" b="0" i="0" dirty="0">
                <a:solidFill>
                  <a:srgbClr val="222222"/>
                </a:solidFill>
                <a:effectLst/>
                <a:latin typeface="Avenir LT W01_55 Roman1475520"/>
              </a:rPr>
              <a:t>Castle Cliff Lodge has been built on a large section positioned perfectly with the most incredible 270-degree views.  The panorama encompasses the famous Remarkable mountain range, Bayonet Peak, Cecil Peak, Walter Peak and Bob’s Peak.  This is a brilliant, elevated location looking down Lake Wakatipu towards Kingston and up towards Glenorchy.</a:t>
            </a:r>
          </a:p>
          <a:p>
            <a:pPr algn="l"/>
            <a:r>
              <a:rPr lang="en-NZ" b="0" i="0" dirty="0">
                <a:solidFill>
                  <a:srgbClr val="222222"/>
                </a:solidFill>
                <a:effectLst/>
                <a:latin typeface="Avenir LT W01_55 Roman1475520"/>
              </a:rPr>
              <a:t>Conveniences include unlimited fibre </a:t>
            </a:r>
            <a:r>
              <a:rPr lang="en-NZ" b="0" i="0" dirty="0" err="1">
                <a:solidFill>
                  <a:srgbClr val="222222"/>
                </a:solidFill>
                <a:effectLst/>
                <a:latin typeface="Avenir LT W01_55 Roman1475520"/>
              </a:rPr>
              <a:t>WiFi</a:t>
            </a:r>
            <a:r>
              <a:rPr lang="en-NZ" b="0" i="0" dirty="0">
                <a:solidFill>
                  <a:srgbClr val="222222"/>
                </a:solidFill>
                <a:effectLst/>
                <a:latin typeface="Avenir LT W01_55 Roman1475520"/>
              </a:rPr>
              <a:t>, SKY Sport channels, a chef's kitchen, coffee machine, ski storage and a drying room.</a:t>
            </a:r>
          </a:p>
          <a:p>
            <a:pPr algn="l"/>
            <a:r>
              <a:rPr lang="en-NZ" b="0" i="0" dirty="0">
                <a:solidFill>
                  <a:srgbClr val="222222"/>
                </a:solidFill>
                <a:effectLst/>
                <a:latin typeface="Avenir LT W01_55 Roman1475520"/>
              </a:rPr>
              <a:t>This is a stand-out home packed with amenities for the ultimate holiday.</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b="0" i="0" dirty="0">
              <a:solidFill>
                <a:srgbClr val="222222"/>
              </a:solidFill>
              <a:effectLst/>
              <a:latin typeface="Avenir LT W01_55 Roman1475520"/>
            </a:endParaRPr>
          </a:p>
        </p:txBody>
      </p:sp>
      <p:sp>
        <p:nvSpPr>
          <p:cNvPr id="4" name="Slide Number Placeholder 3"/>
          <p:cNvSpPr>
            <a:spLocks noGrp="1"/>
          </p:cNvSpPr>
          <p:nvPr>
            <p:ph type="sldNum" sz="quarter" idx="10"/>
          </p:nvPr>
        </p:nvSpPr>
        <p:spPr/>
        <p:txBody>
          <a:bodyPr/>
          <a:lstStyle/>
          <a:p>
            <a:fld id="{75A336DA-FE64-1043-B939-0589E96F3D77}" type="slidenum">
              <a:rPr lang="en-US" smtClean="0"/>
              <a:t>46</a:t>
            </a:fld>
            <a:endParaRPr lang="en-US"/>
          </a:p>
        </p:txBody>
      </p:sp>
    </p:spTree>
    <p:extLst>
      <p:ext uri="{BB962C8B-B14F-4D97-AF65-F5344CB8AC3E}">
        <p14:creationId xmlns:p14="http://schemas.microsoft.com/office/powerpoint/2010/main" val="6619421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67" rtl="0" eaLnBrk="1" fontAlgn="auto" latinLnBrk="0" hangingPunct="1">
              <a:lnSpc>
                <a:spcPct val="100000"/>
              </a:lnSpc>
              <a:spcBef>
                <a:spcPts val="0"/>
              </a:spcBef>
              <a:spcAft>
                <a:spcPts val="0"/>
              </a:spcAft>
              <a:buClrTx/>
              <a:buSzTx/>
              <a:buFontTx/>
              <a:buNone/>
              <a:tabLst/>
              <a:defRPr/>
            </a:pPr>
            <a:r>
              <a:rPr lang="en-NZ" b="1" i="0" u="none" strike="noStrike" dirty="0">
                <a:solidFill>
                  <a:srgbClr val="005696"/>
                </a:solidFill>
                <a:effectLst/>
                <a:latin typeface="Helvetica" panose="020B0604020202020204" pitchFamily="34" charset="0"/>
                <a:hlinkClick r:id="rId3"/>
              </a:rPr>
              <a:t>Matakauri Lodge</a:t>
            </a:r>
            <a:r>
              <a:rPr lang="en-NZ" b="1" i="0" dirty="0">
                <a:solidFill>
                  <a:srgbClr val="202020"/>
                </a:solidFill>
                <a:effectLst/>
                <a:latin typeface="Helvetica" panose="020B0604020202020204" pitchFamily="34" charset="0"/>
              </a:rPr>
              <a:t> reopens its doors on 1 July 2021</a:t>
            </a:r>
            <a:r>
              <a:rPr lang="en-NZ" b="0" i="0" dirty="0">
                <a:solidFill>
                  <a:srgbClr val="202020"/>
                </a:solidFill>
                <a:effectLst/>
                <a:latin typeface="Helvetica" panose="020B0604020202020204" pitchFamily="34" charset="0"/>
              </a:rPr>
              <a:t> </a:t>
            </a:r>
          </a:p>
          <a:p>
            <a:pPr algn="l"/>
            <a:r>
              <a:rPr lang="en-NZ" b="0" i="0" dirty="0">
                <a:solidFill>
                  <a:srgbClr val="222222"/>
                </a:solidFill>
                <a:effectLst/>
                <a:latin typeface="Avenir LT W01_55 Roman1475520"/>
              </a:rPr>
              <a:t>The main lodge consists of a spacious lounge and dining and living areas, all with views of Lake Wakatipu. The lodge also offers a range of indoor and outdoor dining locations for guests, including superb private dining options, and an elegant meeting space with a business centre offering abundant natural light and views of the mountain ranges beyond.</a:t>
            </a:r>
            <a:br>
              <a:rPr lang="en-NZ" b="0" i="0" dirty="0">
                <a:solidFill>
                  <a:srgbClr val="222222"/>
                </a:solidFill>
                <a:effectLst/>
                <a:latin typeface="Avenir LT W01_55 Roman1475520"/>
              </a:rPr>
            </a:br>
            <a:br>
              <a:rPr lang="en-NZ" b="0" i="0" dirty="0">
                <a:solidFill>
                  <a:srgbClr val="222222"/>
                </a:solidFill>
                <a:effectLst/>
                <a:latin typeface="Avenir LT W01_55 Roman1475520"/>
              </a:rPr>
            </a:br>
            <a:r>
              <a:rPr lang="en-NZ" b="0" i="0" dirty="0">
                <a:solidFill>
                  <a:srgbClr val="222222"/>
                </a:solidFill>
                <a:effectLst/>
                <a:latin typeface="Avenir LT W01_55 Roman1475520"/>
              </a:rPr>
              <a:t>Facilities include a full service spa, infinity swimming pool, and fully-equipped fitness centre, including sauna and a jacuzzi.</a:t>
            </a:r>
            <a:br>
              <a:rPr lang="en-NZ" b="0" i="0" dirty="0">
                <a:solidFill>
                  <a:srgbClr val="222222"/>
                </a:solidFill>
                <a:effectLst/>
                <a:latin typeface="Avenir LT W01_55 Roman1475520"/>
              </a:rPr>
            </a:br>
            <a:br>
              <a:rPr lang="en-NZ" b="0" i="0" dirty="0">
                <a:solidFill>
                  <a:srgbClr val="222222"/>
                </a:solidFill>
                <a:effectLst/>
                <a:latin typeface="Avenir LT W01_55 Roman1475520"/>
              </a:rPr>
            </a:br>
            <a:r>
              <a:rPr lang="en-NZ" b="0" i="0" dirty="0">
                <a:solidFill>
                  <a:srgbClr val="222222"/>
                </a:solidFill>
                <a:effectLst/>
                <a:latin typeface="Avenir LT W01_55 Roman1475520"/>
              </a:rPr>
              <a:t>Accommodation is offered in </a:t>
            </a:r>
            <a:r>
              <a:rPr lang="en-NZ" b="1" i="0" dirty="0">
                <a:solidFill>
                  <a:srgbClr val="222222"/>
                </a:solidFill>
                <a:effectLst/>
                <a:latin typeface="Avenir LT W01_55 Roman1475520"/>
              </a:rPr>
              <a:t>twelve luxurious guest suites and rooms</a:t>
            </a:r>
            <a:r>
              <a:rPr lang="en-NZ" b="0" i="0" dirty="0">
                <a:solidFill>
                  <a:srgbClr val="222222"/>
                </a:solidFill>
                <a:effectLst/>
                <a:latin typeface="Avenir LT W01_55 Roman1475520"/>
              </a:rPr>
              <a:t>.  Each suite offers a private porch, bedroom with sitting area and open fireplace, walk-in wardrobe and bathroom. The suites are nestled in to the landscape overlooking Lake Wakatipu and the mountain panorama. </a:t>
            </a:r>
          </a:p>
          <a:p>
            <a:pPr algn="l"/>
            <a:endParaRPr lang="en-NZ" b="0" i="0" dirty="0">
              <a:solidFill>
                <a:srgbClr val="222222"/>
              </a:solidFill>
              <a:effectLst/>
              <a:latin typeface="Avenir LT W01_55 Roman1475520"/>
            </a:endParaRPr>
          </a:p>
          <a:p>
            <a:pPr algn="l"/>
            <a:r>
              <a:rPr lang="en-NZ" b="1" i="0" dirty="0">
                <a:solidFill>
                  <a:srgbClr val="222222"/>
                </a:solidFill>
                <a:effectLst/>
                <a:latin typeface="Avenir LT W01_55 Roman1475520"/>
              </a:rPr>
              <a:t>The Owner’s Cottage</a:t>
            </a:r>
            <a:r>
              <a:rPr lang="en-NZ" b="0" i="0" dirty="0">
                <a:solidFill>
                  <a:srgbClr val="222222"/>
                </a:solidFill>
                <a:effectLst/>
                <a:latin typeface="Avenir LT W01_55 Roman1475520"/>
              </a:rPr>
              <a:t> at </a:t>
            </a:r>
            <a:r>
              <a:rPr lang="en-NZ" b="0" i="0" dirty="0" err="1">
                <a:solidFill>
                  <a:srgbClr val="222222"/>
                </a:solidFill>
                <a:effectLst/>
                <a:latin typeface="Avenir LT W01_55 Roman1475520"/>
              </a:rPr>
              <a:t>Matakauri</a:t>
            </a:r>
            <a:r>
              <a:rPr lang="en-NZ" b="0" i="0" dirty="0">
                <a:solidFill>
                  <a:srgbClr val="222222"/>
                </a:solidFill>
                <a:effectLst/>
                <a:latin typeface="Avenir LT W01_55 Roman1475520"/>
              </a:rPr>
              <a:t> </a:t>
            </a:r>
            <a:r>
              <a:rPr lang="en-NZ" b="1" i="0" dirty="0">
                <a:solidFill>
                  <a:srgbClr val="222222"/>
                </a:solidFill>
                <a:effectLst/>
                <a:latin typeface="Avenir LT W01_55 Roman1475520"/>
              </a:rPr>
              <a:t>features four suites</a:t>
            </a:r>
            <a:r>
              <a:rPr lang="en-NZ" b="0" i="0" dirty="0">
                <a:solidFill>
                  <a:srgbClr val="222222"/>
                </a:solidFill>
                <a:effectLst/>
                <a:latin typeface="Avenir LT W01_55 Roman1475520"/>
              </a:rPr>
              <a:t> in a freestanding residence with private Jacuzzi, kitchen and grand courtyard making it ideal for families, couples or friends travelling together, as well as special celebrations.</a:t>
            </a:r>
          </a:p>
          <a:p>
            <a:pPr algn="l"/>
            <a:endParaRPr lang="en-NZ" b="0" i="0" dirty="0">
              <a:solidFill>
                <a:srgbClr val="222222"/>
              </a:solidFill>
              <a:effectLst/>
              <a:latin typeface="Avenir LT W01_55 Roman1475520"/>
            </a:endParaRPr>
          </a:p>
          <a:p>
            <a:pPr algn="l"/>
            <a:r>
              <a:rPr lang="en-NZ" b="0" i="0" dirty="0" err="1">
                <a:solidFill>
                  <a:srgbClr val="222222"/>
                </a:solidFill>
                <a:effectLst/>
                <a:latin typeface="Avenir LT W01_55 Roman1475520"/>
              </a:rPr>
              <a:t>Matakauri</a:t>
            </a:r>
            <a:r>
              <a:rPr lang="en-NZ" b="0" i="0" dirty="0">
                <a:solidFill>
                  <a:srgbClr val="222222"/>
                </a:solidFill>
                <a:effectLst/>
                <a:latin typeface="Avenir LT W01_55 Roman1475520"/>
              </a:rPr>
              <a:t> Lodge is a member of </a:t>
            </a:r>
            <a:r>
              <a:rPr lang="en-NZ" b="0" i="0" dirty="0" err="1">
                <a:solidFill>
                  <a:srgbClr val="222222"/>
                </a:solidFill>
                <a:effectLst/>
                <a:latin typeface="Avenir LT W01_55 Roman1475520"/>
              </a:rPr>
              <a:t>Relais</a:t>
            </a:r>
            <a:r>
              <a:rPr lang="en-NZ" b="0" i="0" dirty="0">
                <a:solidFill>
                  <a:srgbClr val="222222"/>
                </a:solidFill>
                <a:effectLst/>
                <a:latin typeface="Avenir LT W01_55 Roman1475520"/>
              </a:rPr>
              <a:t> &amp; Châteaux and is a sister property to Kauri Cliffs and Cape Kidnappers.  </a:t>
            </a:r>
          </a:p>
        </p:txBody>
      </p:sp>
      <p:sp>
        <p:nvSpPr>
          <p:cNvPr id="4" name="Slide Number Placeholder 3"/>
          <p:cNvSpPr>
            <a:spLocks noGrp="1"/>
          </p:cNvSpPr>
          <p:nvPr>
            <p:ph type="sldNum" sz="quarter" idx="10"/>
          </p:nvPr>
        </p:nvSpPr>
        <p:spPr/>
        <p:txBody>
          <a:bodyPr/>
          <a:lstStyle/>
          <a:p>
            <a:fld id="{75A336DA-FE64-1043-B939-0589E96F3D77}" type="slidenum">
              <a:rPr lang="en-US" smtClean="0"/>
              <a:t>47</a:t>
            </a:fld>
            <a:endParaRPr lang="en-US"/>
          </a:p>
        </p:txBody>
      </p:sp>
    </p:spTree>
    <p:extLst>
      <p:ext uri="{BB962C8B-B14F-4D97-AF65-F5344CB8AC3E}">
        <p14:creationId xmlns:p14="http://schemas.microsoft.com/office/powerpoint/2010/main" val="42615574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Avenir LT W01_55 Roman1475520"/>
              </a:rPr>
              <a:t>Showcasing breath taking panoramic lake and alpine views, The Rees Hotel Queenstown is a sophisticated Five Star hotel situated right on the shores of Lake Wakatipu, with its own beach and private wharf.</a:t>
            </a:r>
          </a:p>
          <a:p>
            <a:pPr algn="l"/>
            <a:r>
              <a:rPr lang="en-US" b="0" i="0" dirty="0">
                <a:solidFill>
                  <a:srgbClr val="222222"/>
                </a:solidFill>
                <a:effectLst/>
                <a:latin typeface="Avenir LT W01_55 Roman1475520"/>
              </a:rPr>
              <a:t>The Rees Hotel offers a variety of spacious and luxurious accommodation options. This includes </a:t>
            </a:r>
            <a:r>
              <a:rPr lang="en-US" b="1" i="0" dirty="0">
                <a:solidFill>
                  <a:srgbClr val="222222"/>
                </a:solidFill>
                <a:effectLst/>
                <a:latin typeface="Avenir LT W01_55 Roman1475520"/>
              </a:rPr>
              <a:t>5 lakeside private Residences which opened in 2018 which each consists of three bedrooms and 3.5 bathrooms.</a:t>
            </a:r>
            <a:endParaRPr lang="en-US" b="0" i="0" dirty="0">
              <a:solidFill>
                <a:srgbClr val="222222"/>
              </a:solidFill>
              <a:effectLst/>
              <a:latin typeface="Avenir LT W01_55 Roman1475520"/>
            </a:endParaRPr>
          </a:p>
          <a:p>
            <a:endParaRPr lang="en-NZ" dirty="0"/>
          </a:p>
          <a:p>
            <a:r>
              <a:rPr lang="en-NZ" dirty="0"/>
              <a:t>https://www.queenstownnz.co.nz/listing/the-rees-hotel-luxury-apartments-%26-lakeside-residences/1896/</a:t>
            </a:r>
          </a:p>
        </p:txBody>
      </p:sp>
      <p:sp>
        <p:nvSpPr>
          <p:cNvPr id="4" name="Slide Number Placeholder 3"/>
          <p:cNvSpPr>
            <a:spLocks noGrp="1"/>
          </p:cNvSpPr>
          <p:nvPr>
            <p:ph type="sldNum" sz="quarter" idx="10"/>
          </p:nvPr>
        </p:nvSpPr>
        <p:spPr/>
        <p:txBody>
          <a:bodyPr/>
          <a:lstStyle/>
          <a:p>
            <a:fld id="{75A336DA-FE64-1043-B939-0589E96F3D77}" type="slidenum">
              <a:rPr lang="en-US" smtClean="0"/>
              <a:t>48</a:t>
            </a:fld>
            <a:endParaRPr lang="en-US"/>
          </a:p>
        </p:txBody>
      </p:sp>
    </p:spTree>
    <p:extLst>
      <p:ext uri="{BB962C8B-B14F-4D97-AF65-F5344CB8AC3E}">
        <p14:creationId xmlns:p14="http://schemas.microsoft.com/office/powerpoint/2010/main" val="29622510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67" rtl="0" eaLnBrk="1" fontAlgn="auto" latinLnBrk="0" hangingPunct="1">
              <a:lnSpc>
                <a:spcPct val="100000"/>
              </a:lnSpc>
              <a:spcBef>
                <a:spcPts val="0"/>
              </a:spcBef>
              <a:spcAft>
                <a:spcPts val="0"/>
              </a:spcAft>
              <a:buClrTx/>
              <a:buSzTx/>
              <a:buFontTx/>
              <a:buNone/>
              <a:tabLst/>
              <a:defRPr/>
            </a:pPr>
            <a:r>
              <a:rPr lang="en-NZ" sz="1100" kern="1200" dirty="0">
                <a:solidFill>
                  <a:schemeClr val="tx1"/>
                </a:solidFill>
                <a:effectLst/>
                <a:latin typeface="+mn-lt"/>
                <a:ea typeface="+mn-ea"/>
                <a:cs typeface="+mn-cs"/>
              </a:rPr>
              <a:t>A multi-million-dollar rebuild and rebrand have transformed Queenstown’s Aspen Hotel into </a:t>
            </a:r>
            <a:r>
              <a:rPr lang="en-NZ" sz="1100" b="1" kern="1200" dirty="0">
                <a:solidFill>
                  <a:schemeClr val="tx1"/>
                </a:solidFill>
                <a:effectLst/>
                <a:latin typeface="+mn-lt"/>
                <a:ea typeface="+mn-ea"/>
                <a:cs typeface="+mn-cs"/>
              </a:rPr>
              <a:t>Kamana Lakehouse.</a:t>
            </a:r>
            <a:r>
              <a:rPr lang="en-NZ" sz="1100" kern="1200" dirty="0">
                <a:solidFill>
                  <a:schemeClr val="tx1"/>
                </a:solidFill>
                <a:effectLst/>
                <a:latin typeface="+mn-lt"/>
                <a:ea typeface="+mn-ea"/>
                <a:cs typeface="+mn-cs"/>
              </a:rPr>
              <a:t> ‘</a:t>
            </a:r>
            <a:r>
              <a:rPr lang="en-NZ" sz="1100" kern="1200" dirty="0" err="1">
                <a:solidFill>
                  <a:schemeClr val="tx1"/>
                </a:solidFill>
                <a:effectLst/>
                <a:latin typeface="+mn-lt"/>
                <a:ea typeface="+mn-ea"/>
                <a:cs typeface="+mn-cs"/>
              </a:rPr>
              <a:t>Kāmana</a:t>
            </a:r>
            <a:r>
              <a:rPr lang="en-NZ" sz="1100" kern="1200" dirty="0">
                <a:solidFill>
                  <a:schemeClr val="tx1"/>
                </a:solidFill>
                <a:effectLst/>
                <a:latin typeface="+mn-lt"/>
                <a:ea typeface="+mn-ea"/>
                <a:cs typeface="+mn-cs"/>
              </a:rPr>
              <a:t>’ is the Māori name for the Australasian Crested Grebe, which breeds on NZ’s southern lakes.  Situated </a:t>
            </a:r>
            <a:r>
              <a:rPr lang="en-NZ" sz="1100" kern="1200" dirty="0" err="1">
                <a:solidFill>
                  <a:schemeClr val="tx1"/>
                </a:solidFill>
                <a:effectLst/>
                <a:latin typeface="+mn-lt"/>
                <a:ea typeface="+mn-ea"/>
                <a:cs typeface="+mn-cs"/>
              </a:rPr>
              <a:t>ontop</a:t>
            </a:r>
            <a:r>
              <a:rPr lang="en-NZ" sz="1100" kern="1200" dirty="0">
                <a:solidFill>
                  <a:schemeClr val="tx1"/>
                </a:solidFill>
                <a:effectLst/>
                <a:latin typeface="+mn-lt"/>
                <a:ea typeface="+mn-ea"/>
                <a:cs typeface="+mn-cs"/>
              </a:rPr>
              <a:t> of Fernhill Queenstown it is the highest hotel in Queenstown.</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kern="1200" dirty="0">
              <a:solidFill>
                <a:schemeClr val="tx1"/>
              </a:solidFill>
              <a:effectLst/>
              <a:latin typeface="+mn-lt"/>
              <a:ea typeface="+mn-ea"/>
              <a:cs typeface="+mn-cs"/>
            </a:endParaRPr>
          </a:p>
          <a:p>
            <a:pPr fontAlgn="base"/>
            <a:r>
              <a:rPr lang="en-NZ" sz="1100" b="0" i="0" kern="1200" dirty="0">
                <a:solidFill>
                  <a:schemeClr val="tx1"/>
                </a:solidFill>
                <a:effectLst/>
                <a:latin typeface="+mn-lt"/>
                <a:ea typeface="+mn-ea"/>
                <a:cs typeface="+mn-cs"/>
              </a:rPr>
              <a:t>The ultimate private hot tubs experience in Queenstown, Kamana Soak Tubs offers our guests the perfect way to relax and take in the best views of Lake Wakatipu.</a:t>
            </a:r>
          </a:p>
          <a:p>
            <a:pPr fontAlgn="base"/>
            <a:r>
              <a:rPr lang="en-NZ" sz="1100" b="1" i="0" kern="1200" dirty="0">
                <a:solidFill>
                  <a:schemeClr val="tx1"/>
                </a:solidFill>
                <a:effectLst/>
                <a:latin typeface="+mn-lt"/>
                <a:ea typeface="+mn-ea"/>
                <a:cs typeface="+mn-cs"/>
              </a:rPr>
              <a:t>Available exclusively to Kamana Lakehouse in-house guests.</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kern="1200" dirty="0">
              <a:solidFill>
                <a:schemeClr val="tx1"/>
              </a:solidFill>
              <a:effectLst/>
              <a:latin typeface="+mn-lt"/>
              <a:ea typeface="+mn-ea"/>
              <a:cs typeface="+mn-cs"/>
            </a:endParaRPr>
          </a:p>
          <a:p>
            <a:pPr fontAlgn="base"/>
            <a:endParaRPr lang="en-NZ" sz="1100" b="1" i="0" kern="1200" dirty="0">
              <a:solidFill>
                <a:schemeClr val="tx1"/>
              </a:solidFill>
              <a:effectLst/>
              <a:latin typeface="+mn-lt"/>
              <a:ea typeface="+mn-ea"/>
              <a:cs typeface="+mn-cs"/>
            </a:endParaRPr>
          </a:p>
          <a:p>
            <a:pPr fontAlgn="base"/>
            <a:r>
              <a:rPr lang="en-NZ" sz="1100" b="1" i="0" kern="1200" dirty="0">
                <a:solidFill>
                  <a:schemeClr val="tx1"/>
                </a:solidFill>
                <a:effectLst/>
                <a:latin typeface="+mn-lt"/>
                <a:ea typeface="+mn-ea"/>
                <a:cs typeface="+mn-cs"/>
              </a:rPr>
              <a:t>https://www.queenstownnz.co.nz/listing/kamana-lakehouse/1547/</a:t>
            </a:r>
            <a:br>
              <a:rPr lang="en-NZ" sz="1100" b="1" i="0" kern="1200" dirty="0">
                <a:solidFill>
                  <a:schemeClr val="tx1"/>
                </a:solidFill>
                <a:effectLst/>
                <a:latin typeface="+mn-lt"/>
                <a:ea typeface="+mn-ea"/>
                <a:cs typeface="+mn-cs"/>
              </a:rPr>
            </a:br>
            <a:endParaRPr lang="en-NZ" sz="1100" b="0" i="0" kern="1200" dirty="0">
              <a:solidFill>
                <a:schemeClr val="tx1"/>
              </a:solidFill>
              <a:effectLst/>
              <a:latin typeface="+mn-lt"/>
              <a:ea typeface="+mn-ea"/>
              <a:cs typeface="+mn-cs"/>
            </a:endParaRPr>
          </a:p>
          <a:p>
            <a:pPr fontAlgn="base"/>
            <a:br>
              <a:rPr lang="en-NZ" sz="1100" b="1" i="0" kern="1200" dirty="0">
                <a:solidFill>
                  <a:schemeClr val="tx1"/>
                </a:solidFill>
                <a:effectLst/>
                <a:latin typeface="+mn-lt"/>
                <a:ea typeface="+mn-ea"/>
                <a:cs typeface="+mn-cs"/>
              </a:rPr>
            </a:br>
            <a:endParaRPr lang="en-NZ" sz="1100" b="0" i="0" kern="1200" dirty="0">
              <a:solidFill>
                <a:schemeClr val="tx1"/>
              </a:solidFill>
              <a:effectLst/>
              <a:latin typeface="+mn-lt"/>
              <a:ea typeface="+mn-ea"/>
              <a:cs typeface="+mn-cs"/>
            </a:endParaRPr>
          </a:p>
          <a:p>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49</a:t>
            </a:fld>
            <a:endParaRPr lang="en-US"/>
          </a:p>
        </p:txBody>
      </p:sp>
    </p:spTree>
    <p:extLst>
      <p:ext uri="{BB962C8B-B14F-4D97-AF65-F5344CB8AC3E}">
        <p14:creationId xmlns:p14="http://schemas.microsoft.com/office/powerpoint/2010/main" val="28881670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22222"/>
                </a:solidFill>
                <a:effectLst/>
                <a:latin typeface="Avenir LT W01_55 Roman1475520"/>
              </a:rPr>
              <a:t>Wyndham Garden Queenstown opened in April 2018 at the foot of the spectacular Remarkables and a short walk to Remarkables shopping </a:t>
            </a:r>
            <a:r>
              <a:rPr lang="en-US" b="0" i="0" dirty="0" err="1">
                <a:solidFill>
                  <a:srgbClr val="222222"/>
                </a:solidFill>
                <a:effectLst/>
                <a:latin typeface="Avenir LT W01_55 Roman1475520"/>
              </a:rPr>
              <a:t>centre</a:t>
            </a:r>
            <a:r>
              <a:rPr lang="en-US" b="0" i="0" dirty="0">
                <a:solidFill>
                  <a:srgbClr val="222222"/>
                </a:solidFill>
                <a:effectLst/>
                <a:latin typeface="Avenir LT W01_55 Roman1475520"/>
              </a:rPr>
              <a:t>. It offers guests free </a:t>
            </a:r>
            <a:r>
              <a:rPr lang="en-US" b="0" i="0" dirty="0" err="1">
                <a:solidFill>
                  <a:srgbClr val="222222"/>
                </a:solidFill>
                <a:effectLst/>
                <a:latin typeface="Avenir LT W01_55 Roman1475520"/>
              </a:rPr>
              <a:t>WiFi</a:t>
            </a:r>
            <a:r>
              <a:rPr lang="en-US" b="0" i="0" dirty="0">
                <a:solidFill>
                  <a:srgbClr val="222222"/>
                </a:solidFill>
                <a:effectLst/>
                <a:latin typeface="Avenir LT W01_55 Roman1475520"/>
              </a:rPr>
              <a:t>, access to a 24-hour fitness </a:t>
            </a:r>
            <a:r>
              <a:rPr lang="en-US" b="0" i="0" dirty="0" err="1">
                <a:solidFill>
                  <a:srgbClr val="222222"/>
                </a:solidFill>
                <a:effectLst/>
                <a:latin typeface="Avenir LT W01_55 Roman1475520"/>
              </a:rPr>
              <a:t>centre</a:t>
            </a:r>
            <a:r>
              <a:rPr lang="en-US" b="0" i="0" dirty="0">
                <a:solidFill>
                  <a:srgbClr val="222222"/>
                </a:solidFill>
                <a:effectLst/>
                <a:latin typeface="Avenir LT W01_55 Roman1475520"/>
              </a:rPr>
              <a:t> and a secure heated ski gear storage room.</a:t>
            </a:r>
          </a:p>
          <a:p>
            <a:endParaRPr lang="en-US" b="0" i="0" dirty="0">
              <a:solidFill>
                <a:srgbClr val="222222"/>
              </a:solidFill>
              <a:effectLst/>
              <a:latin typeface="Avenir LT W01_55 Roman1475520"/>
            </a:endParaRPr>
          </a:p>
          <a:p>
            <a:r>
              <a:rPr lang="en-NZ" dirty="0"/>
              <a:t>https://www.queenstownnz.co.nz/listing/wyndham-garden-remarkables-park/3433/</a:t>
            </a:r>
          </a:p>
        </p:txBody>
      </p:sp>
      <p:sp>
        <p:nvSpPr>
          <p:cNvPr id="4" name="Slide Number Placeholder 3"/>
          <p:cNvSpPr>
            <a:spLocks noGrp="1"/>
          </p:cNvSpPr>
          <p:nvPr>
            <p:ph type="sldNum" sz="quarter" idx="10"/>
          </p:nvPr>
        </p:nvSpPr>
        <p:spPr/>
        <p:txBody>
          <a:bodyPr/>
          <a:lstStyle/>
          <a:p>
            <a:pPr marL="0" marR="0" lvl="0" indent="0" algn="r" defTabSz="408167" rtl="0" eaLnBrk="1" fontAlgn="auto" latinLnBrk="0" hangingPunct="1">
              <a:lnSpc>
                <a:spcPct val="100000"/>
              </a:lnSpc>
              <a:spcBef>
                <a:spcPts val="0"/>
              </a:spcBef>
              <a:spcAft>
                <a:spcPts val="0"/>
              </a:spcAft>
              <a:buClrTx/>
              <a:buSzTx/>
              <a:buFontTx/>
              <a:buNone/>
              <a:tabLst/>
              <a:defRPr/>
            </a:pPr>
            <a:fld id="{75A336DA-FE64-1043-B939-0589E96F3D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08167"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6134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Altitude Tours has recently introduced NZ’s first heli gin tour. This 6 hour experience </a:t>
            </a:r>
            <a:r>
              <a:rPr lang="en-US" b="0" i="0" dirty="0">
                <a:solidFill>
                  <a:srgbClr val="808080"/>
                </a:solidFill>
                <a:effectLst/>
                <a:latin typeface="mont"/>
              </a:rPr>
              <a:t>runs daily from 1pm but has a minimum numbers required of 4 people. </a:t>
            </a:r>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It includes return transport, a 15-minute scenic flight in the Cardrona Valley, with three gin tastings and a cellar door up Mt Sale, Cardrona Distillery, The Winery and Gin Garden by Broken Heart Gin.</a:t>
            </a:r>
          </a:p>
          <a:p>
            <a:endPar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endParaRPr>
          </a:p>
          <a:p>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https://www.altitudetours.co.nz/tour/queenstown-heli-gin-tour/</a:t>
            </a:r>
          </a:p>
        </p:txBody>
      </p:sp>
      <p:sp>
        <p:nvSpPr>
          <p:cNvPr id="4" name="Slide Number Placeholder 3"/>
          <p:cNvSpPr>
            <a:spLocks noGrp="1"/>
          </p:cNvSpPr>
          <p:nvPr>
            <p:ph type="sldNum" sz="quarter" idx="10"/>
          </p:nvPr>
        </p:nvSpPr>
        <p:spPr/>
        <p:txBody>
          <a:bodyPr/>
          <a:lstStyle/>
          <a:p>
            <a:pPr marL="0" marR="0" lvl="0" indent="0" algn="r" defTabSz="408167" rtl="0" eaLnBrk="1" fontAlgn="auto" latinLnBrk="0" hangingPunct="1">
              <a:lnSpc>
                <a:spcPct val="100000"/>
              </a:lnSpc>
              <a:spcBef>
                <a:spcPts val="0"/>
              </a:spcBef>
              <a:spcAft>
                <a:spcPts val="0"/>
              </a:spcAft>
              <a:buClrTx/>
              <a:buSzTx/>
              <a:buFontTx/>
              <a:buNone/>
              <a:tabLst/>
              <a:defRPr/>
            </a:pPr>
            <a:fld id="{75A336DA-FE64-1043-B939-0589E96F3D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0816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106330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kern="1200" dirty="0">
                <a:solidFill>
                  <a:schemeClr val="tx1"/>
                </a:solidFill>
                <a:effectLst/>
                <a:latin typeface="+mn-lt"/>
                <a:ea typeface="+mn-ea"/>
                <a:cs typeface="+mn-cs"/>
              </a:rPr>
              <a:t>Camp Glenorchy is said to be the first ever guest accommodation designed according to the </a:t>
            </a:r>
            <a:r>
              <a:rPr lang="en-NZ" sz="1100" b="0" i="0" u="none" strike="noStrike" kern="1200" dirty="0">
                <a:solidFill>
                  <a:schemeClr val="tx1"/>
                </a:solidFill>
                <a:effectLst/>
                <a:latin typeface="+mn-lt"/>
                <a:ea typeface="+mn-ea"/>
                <a:cs typeface="+mn-cs"/>
                <a:hlinkClick r:id="rId3"/>
              </a:rPr>
              <a:t>Living Building Challenge</a:t>
            </a:r>
            <a:r>
              <a:rPr lang="en-NZ" sz="1100" b="0" i="0" kern="1200" dirty="0">
                <a:solidFill>
                  <a:schemeClr val="tx1"/>
                </a:solidFill>
                <a:effectLst/>
                <a:latin typeface="+mn-lt"/>
                <a:ea typeface="+mn-ea"/>
                <a:cs typeface="+mn-cs"/>
              </a:rPr>
              <a:t>, built</a:t>
            </a:r>
            <a:r>
              <a:rPr lang="en-NZ" sz="1100" b="0" i="0" kern="1200" baseline="0" dirty="0">
                <a:solidFill>
                  <a:schemeClr val="tx1"/>
                </a:solidFill>
                <a:effectLst/>
                <a:latin typeface="+mn-lt"/>
                <a:ea typeface="+mn-ea"/>
                <a:cs typeface="+mn-cs"/>
              </a:rPr>
              <a:t> to the </a:t>
            </a:r>
            <a:r>
              <a:rPr lang="en-NZ" sz="1100" b="0" i="0" kern="1200" dirty="0">
                <a:solidFill>
                  <a:schemeClr val="tx1"/>
                </a:solidFill>
                <a:effectLst/>
                <a:latin typeface="+mn-lt"/>
                <a:ea typeface="+mn-ea"/>
                <a:cs typeface="+mn-cs"/>
              </a:rPr>
              <a:t>most rigorous sustainability standards in the world.</a:t>
            </a:r>
          </a:p>
          <a:p>
            <a:r>
              <a:rPr lang="en-NZ" sz="1100" b="0" i="0" kern="1200" dirty="0">
                <a:solidFill>
                  <a:schemeClr val="tx1"/>
                </a:solidFill>
                <a:effectLst/>
                <a:latin typeface="+mn-lt"/>
                <a:ea typeface="+mn-ea"/>
                <a:cs typeface="+mn-cs"/>
              </a:rPr>
              <a:t>7 cabins, 2 bunkhouses, 7 powered RV/campervan sites, shared kitchen, dining, relaxing and meeting spaces.</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There is a solar garden to produce power on-site, state-of-the-art composting toilets to save water, an innovative heating system to increase efficiencies, all housed in smartly designed buildings and grounds.</a:t>
            </a:r>
          </a:p>
          <a:p>
            <a:endParaRPr lang="en-NZ" dirty="0"/>
          </a:p>
          <a:p>
            <a:r>
              <a:rPr lang="en-NZ" dirty="0"/>
              <a:t>https://www.queenstownnz.co.nz/listing/camp-glenorchy-eco-retreat/2011/</a:t>
            </a:r>
          </a:p>
        </p:txBody>
      </p:sp>
      <p:sp>
        <p:nvSpPr>
          <p:cNvPr id="4" name="Slide Number Placeholder 3"/>
          <p:cNvSpPr>
            <a:spLocks noGrp="1"/>
          </p:cNvSpPr>
          <p:nvPr>
            <p:ph type="sldNum" sz="quarter" idx="10"/>
          </p:nvPr>
        </p:nvSpPr>
        <p:spPr/>
        <p:txBody>
          <a:bodyPr/>
          <a:lstStyle/>
          <a:p>
            <a:pPr marL="0" marR="0" lvl="0" indent="0" algn="r" defTabSz="408167" rtl="0" eaLnBrk="1" fontAlgn="auto" latinLnBrk="0" hangingPunct="1">
              <a:lnSpc>
                <a:spcPct val="100000"/>
              </a:lnSpc>
              <a:spcBef>
                <a:spcPts val="0"/>
              </a:spcBef>
              <a:spcAft>
                <a:spcPts val="0"/>
              </a:spcAft>
              <a:buClrTx/>
              <a:buSzTx/>
              <a:buFontTx/>
              <a:buNone/>
              <a:tabLst/>
              <a:defRPr/>
            </a:pPr>
            <a:fld id="{75A336DA-FE64-1043-B939-0589E96F3D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08167"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14362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67" rtl="0" eaLnBrk="1" fontAlgn="auto" latinLnBrk="0" hangingPunct="1">
              <a:lnSpc>
                <a:spcPct val="100000"/>
              </a:lnSpc>
              <a:spcBef>
                <a:spcPts val="0"/>
              </a:spcBef>
              <a:spcAft>
                <a:spcPts val="0"/>
              </a:spcAft>
              <a:buClrTx/>
              <a:buSzTx/>
              <a:buFontTx/>
              <a:buNone/>
              <a:tabLst/>
              <a:defRPr/>
            </a:pPr>
            <a:r>
              <a:rPr lang="en-US" sz="3200" b="0" i="0" dirty="0">
                <a:solidFill>
                  <a:srgbClr val="000000"/>
                </a:solidFill>
                <a:effectLst/>
                <a:latin typeface="Raleway" pitchFamily="2" charset="0"/>
              </a:rPr>
              <a:t>Pure culinary artistry from world-class chefs, this dining experience opened in March 2022. ORO is a sophisticated modern Queenstown Restaurant celebrating the best seasonal produce what the beautiful land and sea Aotearoa has to offer. </a:t>
            </a:r>
            <a:r>
              <a:rPr lang="en-US" sz="3200" b="0" i="0" dirty="0">
                <a:solidFill>
                  <a:srgbClr val="143947"/>
                </a:solidFill>
                <a:effectLst/>
                <a:latin typeface="Raleway" pitchFamily="2" charset="0"/>
              </a:rPr>
              <a:t>Explore the Cuisine of our Executive Chef Thomas </a:t>
            </a:r>
            <a:r>
              <a:rPr lang="en-US" sz="3200" b="0" i="0" dirty="0" err="1">
                <a:solidFill>
                  <a:srgbClr val="143947"/>
                </a:solidFill>
                <a:effectLst/>
                <a:latin typeface="Raleway" pitchFamily="2" charset="0"/>
              </a:rPr>
              <a:t>Barta</a:t>
            </a:r>
            <a:r>
              <a:rPr lang="en-US" sz="3200" b="0" i="0" dirty="0">
                <a:solidFill>
                  <a:srgbClr val="143947"/>
                </a:solidFill>
                <a:effectLst/>
                <a:latin typeface="Raleway" pitchFamily="2" charset="0"/>
              </a:rPr>
              <a:t> who has earned Michelin Star experience working in the kitchen of Gordon Ramsay. Chef </a:t>
            </a:r>
            <a:r>
              <a:rPr lang="en-US" sz="3200" b="0" i="0" dirty="0" err="1">
                <a:solidFill>
                  <a:srgbClr val="143947"/>
                </a:solidFill>
                <a:effectLst/>
                <a:latin typeface="Raleway" pitchFamily="2" charset="0"/>
              </a:rPr>
              <a:t>Barta</a:t>
            </a:r>
            <a:r>
              <a:rPr lang="en-US" sz="3200" b="0" i="0" dirty="0">
                <a:solidFill>
                  <a:srgbClr val="143947"/>
                </a:solidFill>
                <a:effectLst/>
                <a:latin typeface="Raleway" pitchFamily="2" charset="0"/>
              </a:rPr>
              <a:t> aims to showcase the extraordinary produce of New Zealand in a golden explosion of </a:t>
            </a:r>
            <a:r>
              <a:rPr lang="en-US" sz="3200" b="0" i="0" dirty="0" err="1">
                <a:solidFill>
                  <a:srgbClr val="143947"/>
                </a:solidFill>
                <a:effectLst/>
                <a:latin typeface="Raleway" pitchFamily="2" charset="0"/>
              </a:rPr>
              <a:t>flavours</a:t>
            </a:r>
            <a:r>
              <a:rPr lang="en-US" sz="3200" b="0" i="0" dirty="0">
                <a:solidFill>
                  <a:srgbClr val="143947"/>
                </a:solidFill>
                <a:effectLst/>
                <a:latin typeface="Raleway" pitchFamily="2" charset="0"/>
              </a:rPr>
              <a:t>.</a:t>
            </a:r>
            <a:endParaRPr lang="en-NZ" sz="1800" dirty="0">
              <a:effectLst/>
              <a:latin typeface="Calibri" panose="020F0502020204030204" pitchFamily="34" charset="0"/>
              <a:ea typeface="Calibri" panose="020F0502020204030204" pitchFamily="34" charset="0"/>
            </a:endParaRP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800" dirty="0">
              <a:effectLst/>
              <a:latin typeface="Calibri" panose="020F0502020204030204" pitchFamily="34" charset="0"/>
              <a:ea typeface="Calibri" panose="020F0502020204030204" pitchFamily="34" charset="0"/>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800" dirty="0">
                <a:effectLst/>
                <a:latin typeface="Calibri" panose="020F0502020204030204" pitchFamily="34" charset="0"/>
                <a:ea typeface="Calibri" panose="020F0502020204030204" pitchFamily="34" charset="0"/>
              </a:rPr>
              <a:t>https://thecarlinhotel.com/oro-dining/</a:t>
            </a:r>
          </a:p>
        </p:txBody>
      </p:sp>
      <p:sp>
        <p:nvSpPr>
          <p:cNvPr id="4" name="Slide Number Placeholder 3"/>
          <p:cNvSpPr>
            <a:spLocks noGrp="1"/>
          </p:cNvSpPr>
          <p:nvPr>
            <p:ph type="sldNum" sz="quarter" idx="10"/>
          </p:nvPr>
        </p:nvSpPr>
        <p:spPr/>
        <p:txBody>
          <a:bodyPr/>
          <a:lstStyle/>
          <a:p>
            <a:fld id="{75A336DA-FE64-1043-B939-0589E96F3D77}" type="slidenum">
              <a:rPr lang="en-US" smtClean="0"/>
              <a:t>53</a:t>
            </a:fld>
            <a:endParaRPr lang="en-US"/>
          </a:p>
        </p:txBody>
      </p:sp>
    </p:spTree>
    <p:extLst>
      <p:ext uri="{BB962C8B-B14F-4D97-AF65-F5344CB8AC3E}">
        <p14:creationId xmlns:p14="http://schemas.microsoft.com/office/powerpoint/2010/main" val="325901913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67" rtl="0" eaLnBrk="1" fontAlgn="auto" latinLnBrk="0" hangingPunct="1">
              <a:lnSpc>
                <a:spcPct val="100000"/>
              </a:lnSpc>
              <a:spcBef>
                <a:spcPts val="0"/>
              </a:spcBef>
              <a:spcAft>
                <a:spcPts val="0"/>
              </a:spcAft>
              <a:buClrTx/>
              <a:buSzTx/>
              <a:buFontTx/>
              <a:buNone/>
              <a:tabLst/>
              <a:defRPr/>
            </a:pPr>
            <a:r>
              <a:rPr lang="en-NZ" sz="1800" dirty="0">
                <a:effectLst/>
                <a:latin typeface="Arial" panose="020B0604020202020204" pitchFamily="34" charset="0"/>
                <a:ea typeface="Calibri" panose="020F0502020204030204" pitchFamily="34" charset="0"/>
              </a:rPr>
              <a:t>Arrowtown’s favourite restaurant </a:t>
            </a:r>
            <a:r>
              <a:rPr lang="en-NZ" sz="1800" u="sng" dirty="0">
                <a:solidFill>
                  <a:srgbClr val="0563C1"/>
                </a:solidFill>
                <a:effectLst/>
                <a:latin typeface="Arial" panose="020B0604020202020204" pitchFamily="34" charset="0"/>
                <a:ea typeface="Calibri" panose="020F0502020204030204" pitchFamily="34" charset="0"/>
                <a:hlinkClick r:id="rId3"/>
              </a:rPr>
              <a:t>Aosta</a:t>
            </a:r>
            <a:r>
              <a:rPr lang="en-NZ" sz="1800" dirty="0">
                <a:effectLst/>
                <a:latin typeface="Arial" panose="020B0604020202020204" pitchFamily="34" charset="0"/>
                <a:ea typeface="Calibri" panose="020F0502020204030204" pitchFamily="34" charset="0"/>
              </a:rPr>
              <a:t> welcomed a little bambino into its family with ‘Little Aosta’ opening next door to the flagship venue. The menu is designed to bring the magic of an authentic multi-generational Italian home into the heart of Arrowtown, capturing the essence of northern Italian food that is pared back and designed for sharing. </a:t>
            </a:r>
            <a:endParaRPr lang="en-NZ" sz="1800" dirty="0">
              <a:effectLst/>
              <a:latin typeface="Calibri" panose="020F0502020204030204" pitchFamily="34" charset="0"/>
              <a:ea typeface="Calibri" panose="020F0502020204030204" pitchFamily="34" charset="0"/>
            </a:endParaRPr>
          </a:p>
          <a:p>
            <a:endParaRPr lang="en-NZ" sz="1800" dirty="0">
              <a:effectLst/>
              <a:latin typeface="Arial" panose="020B0604020202020204" pitchFamily="34" charset="0"/>
              <a:ea typeface="Calibri" panose="020F0502020204030204" pitchFamily="34" charset="0"/>
            </a:endParaRPr>
          </a:p>
          <a:p>
            <a:r>
              <a:rPr lang="en-NZ" sz="1800" dirty="0">
                <a:effectLst/>
                <a:latin typeface="Arial" panose="020B0604020202020204" pitchFamily="34" charset="0"/>
                <a:ea typeface="Calibri" panose="020F0502020204030204" pitchFamily="34" charset="0"/>
              </a:rPr>
              <a:t> </a:t>
            </a:r>
            <a:endParaRPr lang="en-NZ" sz="1800" dirty="0">
              <a:effectLst/>
              <a:latin typeface="Calibri" panose="020F0502020204030204" pitchFamily="34" charset="0"/>
              <a:ea typeface="Calibri" panose="020F0502020204030204" pitchFamily="34" charset="0"/>
            </a:endParaRPr>
          </a:p>
          <a:p>
            <a:r>
              <a:rPr lang="en-NZ" sz="1800" dirty="0">
                <a:effectLst/>
                <a:latin typeface="Arial" panose="020B0604020202020204" pitchFamily="34" charset="0"/>
                <a:ea typeface="Calibri" panose="020F0502020204030204" pitchFamily="34" charset="0"/>
              </a:rPr>
              <a:t>Little Aosta is a family-friendly, fast-paced trattoria offering dine-in and takeaway options for locals and visitors to Arrowtown. The cuisine of both Aosta and Little Aosta is inspired by the cooking techniques of Northern Italy paired with ingredients of the South of New Zealand. The namesake city of Aosta is in an alpine valley near the meeting point of the Italian, French and Swiss Alps. </a:t>
            </a:r>
          </a:p>
          <a:p>
            <a:endParaRPr lang="en-NZ" sz="1800" dirty="0">
              <a:effectLst/>
              <a:latin typeface="Arial" panose="020B0604020202020204" pitchFamily="34" charset="0"/>
              <a:ea typeface="Calibri" panose="020F0502020204030204" pitchFamily="34" charset="0"/>
            </a:endParaRPr>
          </a:p>
          <a:p>
            <a:endParaRPr lang="en-NZ" sz="1800" dirty="0">
              <a:effectLst/>
              <a:latin typeface="Arial" panose="020B0604020202020204" pitchFamily="34" charset="0"/>
              <a:ea typeface="Calibri" panose="020F0502020204030204" pitchFamily="34" charset="0"/>
            </a:endParaRPr>
          </a:p>
          <a:p>
            <a:r>
              <a:rPr lang="en-NZ" sz="1800" dirty="0">
                <a:effectLst/>
                <a:latin typeface="Arial" panose="020B0604020202020204" pitchFamily="34" charset="0"/>
                <a:ea typeface="Calibri" panose="020F0502020204030204" pitchFamily="34" charset="0"/>
              </a:rPr>
              <a:t>https://www.littleaosta.co.nz/</a:t>
            </a:r>
          </a:p>
          <a:p>
            <a:r>
              <a:rPr lang="en-NZ" sz="1800" dirty="0">
                <a:effectLst/>
                <a:latin typeface="Arial" panose="020B0604020202020204" pitchFamily="34" charset="0"/>
                <a:ea typeface="Calibri" panose="020F0502020204030204" pitchFamily="34" charset="0"/>
              </a:rPr>
              <a:t>.</a:t>
            </a:r>
            <a:endParaRPr lang="en-NZ" sz="1800" dirty="0">
              <a:effectLst/>
              <a:latin typeface="Calibri" panose="020F0502020204030204" pitchFamily="34" charset="0"/>
              <a:ea typeface="Calibri" panose="020F0502020204030204" pitchFamily="34" charset="0"/>
            </a:endParaRPr>
          </a:p>
          <a:p>
            <a:r>
              <a:rPr lang="en-NZ" sz="1800" dirty="0">
                <a:effectLst/>
                <a:latin typeface="Arial" panose="020B0604020202020204" pitchFamily="34" charset="0"/>
                <a:ea typeface="Calibri" panose="020F0502020204030204" pitchFamily="34" charset="0"/>
              </a:rPr>
              <a:t> </a:t>
            </a:r>
            <a:endParaRPr lang="en-NZ"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75A336DA-FE64-1043-B939-0589E96F3D77}" type="slidenum">
              <a:rPr lang="en-US" smtClean="0"/>
              <a:t>54</a:t>
            </a:fld>
            <a:endParaRPr lang="en-US"/>
          </a:p>
        </p:txBody>
      </p:sp>
    </p:spTree>
    <p:extLst>
      <p:ext uri="{BB962C8B-B14F-4D97-AF65-F5344CB8AC3E}">
        <p14:creationId xmlns:p14="http://schemas.microsoft.com/office/powerpoint/2010/main" val="35293476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rubik"/>
              </a:rPr>
              <a:t>The Bavarian brings a German-inspired, Aussie-embraced dining experience to Queenstown. Iconic credentials are built on three key attributes: great food, unbeatable German beers and bucket loads of fun</a:t>
            </a:r>
            <a:endParaRPr lang="en-US" b="0" i="0" dirty="0">
              <a:solidFill>
                <a:srgbClr val="222222"/>
              </a:solidFill>
              <a:effectLst/>
              <a:latin typeface="Avenir LT W01_55 Roman1475520"/>
            </a:endParaRPr>
          </a:p>
          <a:p>
            <a:pPr algn="l"/>
            <a:endParaRPr lang="en-US" b="0" i="0" dirty="0">
              <a:solidFill>
                <a:srgbClr val="222222"/>
              </a:solidFill>
              <a:effectLst/>
              <a:latin typeface="Avenir LT W01_55 Roman1475520"/>
            </a:endParaRPr>
          </a:p>
          <a:p>
            <a:pPr algn="l"/>
            <a:r>
              <a:rPr lang="en-US" b="0" i="0" dirty="0">
                <a:solidFill>
                  <a:srgbClr val="222222"/>
                </a:solidFill>
                <a:effectLst/>
                <a:latin typeface="Avenir LT W01_55 Roman1475520"/>
              </a:rPr>
              <a:t>https://www.thebavarians.com/venue/the-bavarian-queenstown/</a:t>
            </a:r>
          </a:p>
        </p:txBody>
      </p:sp>
      <p:sp>
        <p:nvSpPr>
          <p:cNvPr id="4" name="Slide Number Placeholder 3"/>
          <p:cNvSpPr>
            <a:spLocks noGrp="1"/>
          </p:cNvSpPr>
          <p:nvPr>
            <p:ph type="sldNum" sz="quarter" idx="10"/>
          </p:nvPr>
        </p:nvSpPr>
        <p:spPr/>
        <p:txBody>
          <a:bodyPr/>
          <a:lstStyle/>
          <a:p>
            <a:fld id="{75A336DA-FE64-1043-B939-0589E96F3D77}" type="slidenum">
              <a:rPr lang="en-US" smtClean="0"/>
              <a:t>55</a:t>
            </a:fld>
            <a:endParaRPr lang="en-US"/>
          </a:p>
        </p:txBody>
      </p:sp>
    </p:spTree>
    <p:extLst>
      <p:ext uri="{BB962C8B-B14F-4D97-AF65-F5344CB8AC3E}">
        <p14:creationId xmlns:p14="http://schemas.microsoft.com/office/powerpoint/2010/main" val="25338993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montserrat" panose="00000500000000000000" pitchFamily="2" charset="0"/>
              </a:rPr>
              <a:t>Located on Brecon Street, next to the Skyline Gondola, El Camino Cantina is a large &amp; loud Tex-Mex bar filled with classic and frozen margaritas and delicious Tex-Mex feast</a:t>
            </a:r>
            <a:endParaRPr lang="en-US" b="0" i="0" dirty="0">
              <a:solidFill>
                <a:srgbClr val="222222"/>
              </a:solidFill>
              <a:effectLst/>
              <a:latin typeface="Avenir LT W01_55 Roman1475520"/>
            </a:endParaRPr>
          </a:p>
          <a:p>
            <a:pPr algn="l"/>
            <a:r>
              <a:rPr lang="en-US" b="0" i="0" dirty="0">
                <a:solidFill>
                  <a:srgbClr val="222222"/>
                </a:solidFill>
                <a:effectLst/>
                <a:latin typeface="Avenir LT W01_55 Roman1475520"/>
              </a:rPr>
              <a:t>https://www.elcaminocantina.com.au/location/el-camino-queenstown/</a:t>
            </a:r>
          </a:p>
          <a:p>
            <a:pPr algn="l"/>
            <a:endParaRPr lang="en-US" b="0" i="0" dirty="0">
              <a:solidFill>
                <a:srgbClr val="222222"/>
              </a:solidFill>
              <a:effectLst/>
              <a:latin typeface="Avenir LT W01_55 Roman1475520"/>
            </a:endParaRPr>
          </a:p>
        </p:txBody>
      </p:sp>
      <p:sp>
        <p:nvSpPr>
          <p:cNvPr id="4" name="Slide Number Placeholder 3"/>
          <p:cNvSpPr>
            <a:spLocks noGrp="1"/>
          </p:cNvSpPr>
          <p:nvPr>
            <p:ph type="sldNum" sz="quarter" idx="10"/>
          </p:nvPr>
        </p:nvSpPr>
        <p:spPr/>
        <p:txBody>
          <a:bodyPr/>
          <a:lstStyle/>
          <a:p>
            <a:fld id="{75A336DA-FE64-1043-B939-0589E96F3D77}" type="slidenum">
              <a:rPr lang="en-US" smtClean="0"/>
              <a:t>56</a:t>
            </a:fld>
            <a:endParaRPr lang="en-US"/>
          </a:p>
        </p:txBody>
      </p:sp>
    </p:spTree>
    <p:extLst>
      <p:ext uri="{BB962C8B-B14F-4D97-AF65-F5344CB8AC3E}">
        <p14:creationId xmlns:p14="http://schemas.microsoft.com/office/powerpoint/2010/main" val="40301712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latin typeface="Avenir LT W01_55 Roman1475520"/>
              </a:rPr>
              <a:t>Kingpin is a social and entertainment hub where our goal is to make you feel like royalty regardless of how you choose to build your experience.  Kingpin is a venue that not only has everything but the best of everything. This includes a restaurant and bar (including cocktails), coffee cart, and a crepe car.</a:t>
            </a:r>
          </a:p>
          <a:p>
            <a:pPr algn="l"/>
            <a:endParaRPr lang="en-US" b="0" i="0" dirty="0">
              <a:solidFill>
                <a:srgbClr val="222222"/>
              </a:solidFill>
              <a:effectLst/>
              <a:latin typeface="Avenir LT W01_55 Roman1475520"/>
            </a:endParaRPr>
          </a:p>
          <a:p>
            <a:pPr algn="l"/>
            <a:r>
              <a:rPr lang="en-US" b="0" i="0" dirty="0">
                <a:solidFill>
                  <a:srgbClr val="222222"/>
                </a:solidFill>
                <a:effectLst/>
                <a:latin typeface="Avenir LT W01_55 Roman1475520"/>
              </a:rPr>
              <a:t>https://www.queenstownnz.co.nz/listing/kingpin/14592/</a:t>
            </a:r>
          </a:p>
        </p:txBody>
      </p:sp>
      <p:sp>
        <p:nvSpPr>
          <p:cNvPr id="4" name="Slide Number Placeholder 3"/>
          <p:cNvSpPr>
            <a:spLocks noGrp="1"/>
          </p:cNvSpPr>
          <p:nvPr>
            <p:ph type="sldNum" sz="quarter" idx="10"/>
          </p:nvPr>
        </p:nvSpPr>
        <p:spPr/>
        <p:txBody>
          <a:bodyPr/>
          <a:lstStyle/>
          <a:p>
            <a:fld id="{75A336DA-FE64-1043-B939-0589E96F3D77}" type="slidenum">
              <a:rPr lang="en-US" smtClean="0"/>
              <a:t>57</a:t>
            </a:fld>
            <a:endParaRPr lang="en-US"/>
          </a:p>
        </p:txBody>
      </p:sp>
    </p:spTree>
    <p:extLst>
      <p:ext uri="{BB962C8B-B14F-4D97-AF65-F5344CB8AC3E}">
        <p14:creationId xmlns:p14="http://schemas.microsoft.com/office/powerpoint/2010/main" val="414599313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NZ" sz="1800" b="1" u="none" strike="noStrike" dirty="0" err="1">
                <a:solidFill>
                  <a:srgbClr val="0069B5"/>
                </a:solidFill>
                <a:effectLst/>
                <a:latin typeface="Helvetica" panose="020B0604020202020204" pitchFamily="34" charset="0"/>
                <a:ea typeface="Times New Roman" panose="02020603050405020304" pitchFamily="18" charset="0"/>
                <a:hlinkClick r:id="rId3"/>
              </a:rPr>
              <a:t>Yiayia's</a:t>
            </a:r>
            <a:r>
              <a:rPr lang="en-NZ" sz="1800" b="1" u="none" strike="noStrike" dirty="0">
                <a:solidFill>
                  <a:srgbClr val="0069B5"/>
                </a:solidFill>
                <a:effectLst/>
                <a:latin typeface="Helvetica" panose="020B0604020202020204" pitchFamily="34" charset="0"/>
                <a:ea typeface="Times New Roman" panose="02020603050405020304" pitchFamily="18" charset="0"/>
                <a:hlinkClick r:id="rId3"/>
              </a:rPr>
              <a:t> Queenstown</a:t>
            </a:r>
            <a:r>
              <a:rPr lang="en-NZ" sz="1800" dirty="0">
                <a:solidFill>
                  <a:srgbClr val="202020"/>
                </a:solidFill>
                <a:effectLst/>
                <a:latin typeface="Helvetica" panose="020B0604020202020204" pitchFamily="34" charset="0"/>
                <a:ea typeface="Times New Roman" panose="02020603050405020304" pitchFamily="18" charset="0"/>
              </a:rPr>
              <a:t> pronounced [YA-YA] means grandmother in Greek, the matriarch who brings the family together for comfort food feasts of traditional recipes passed down through generations. Now open in central Queenstown on Beach Street.  </a:t>
            </a:r>
          </a:p>
          <a:p>
            <a:pPr algn="l"/>
            <a:endParaRPr lang="en-NZ" sz="1800" dirty="0">
              <a:solidFill>
                <a:srgbClr val="202020"/>
              </a:solidFill>
              <a:effectLst/>
              <a:latin typeface="Helvetica" panose="020B0604020202020204" pitchFamily="34" charset="0"/>
              <a:ea typeface="Times New Roman" panose="02020603050405020304" pitchFamily="18" charset="0"/>
            </a:endParaRPr>
          </a:p>
          <a:p>
            <a:pPr algn="l"/>
            <a:r>
              <a:rPr lang="en-NZ" sz="1800" dirty="0">
                <a:solidFill>
                  <a:srgbClr val="202020"/>
                </a:solidFill>
                <a:effectLst/>
                <a:latin typeface="Helvetica" panose="020B0604020202020204" pitchFamily="34" charset="0"/>
                <a:ea typeface="Times New Roman" panose="02020603050405020304" pitchFamily="18" charset="0"/>
              </a:rPr>
              <a:t>This exciting new venue is the southernmost Greek restaurant in the world. Open everyday from 12pm.</a:t>
            </a:r>
          </a:p>
          <a:p>
            <a:pPr algn="l"/>
            <a:endParaRPr lang="en-NZ" sz="1800" b="0" i="0" dirty="0">
              <a:solidFill>
                <a:srgbClr val="202020"/>
              </a:solidFill>
              <a:effectLst/>
              <a:latin typeface="Helvetica" panose="020B0604020202020204" pitchFamily="34" charset="0"/>
            </a:endParaRPr>
          </a:p>
          <a:p>
            <a:pPr algn="l"/>
            <a:r>
              <a:rPr lang="en-US" b="0" i="0" dirty="0">
                <a:solidFill>
                  <a:srgbClr val="222222"/>
                </a:solidFill>
                <a:effectLst/>
                <a:latin typeface="Avenir LT W01_55 Roman1475520"/>
              </a:rPr>
              <a:t>https://yiayias.co.nz/</a:t>
            </a:r>
          </a:p>
          <a:p>
            <a:pPr algn="l"/>
            <a:endParaRPr lang="en-US" b="0" i="0" dirty="0">
              <a:solidFill>
                <a:srgbClr val="222222"/>
              </a:solidFill>
              <a:effectLst/>
              <a:latin typeface="Avenir LT W01_55 Roman1475520"/>
            </a:endParaRPr>
          </a:p>
        </p:txBody>
      </p:sp>
      <p:sp>
        <p:nvSpPr>
          <p:cNvPr id="4" name="Slide Number Placeholder 3"/>
          <p:cNvSpPr>
            <a:spLocks noGrp="1"/>
          </p:cNvSpPr>
          <p:nvPr>
            <p:ph type="sldNum" sz="quarter" idx="10"/>
          </p:nvPr>
        </p:nvSpPr>
        <p:spPr/>
        <p:txBody>
          <a:bodyPr/>
          <a:lstStyle/>
          <a:p>
            <a:fld id="{75A336DA-FE64-1043-B939-0589E96F3D77}" type="slidenum">
              <a:rPr lang="en-US" smtClean="0"/>
              <a:t>58</a:t>
            </a:fld>
            <a:endParaRPr lang="en-US"/>
          </a:p>
        </p:txBody>
      </p:sp>
    </p:spTree>
    <p:extLst>
      <p:ext uri="{BB962C8B-B14F-4D97-AF65-F5344CB8AC3E}">
        <p14:creationId xmlns:p14="http://schemas.microsoft.com/office/powerpoint/2010/main" val="344142316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22222"/>
                </a:solidFill>
                <a:effectLst/>
                <a:latin typeface="Avenir LT W01_55 Roman1475520"/>
              </a:rPr>
              <a:t>Gin Garden by Broken Heart </a:t>
            </a:r>
            <a:r>
              <a:rPr lang="en-US" b="0" i="0" dirty="0">
                <a:solidFill>
                  <a:srgbClr val="222222"/>
                </a:solidFill>
                <a:effectLst/>
                <a:latin typeface="Avenir LT W01_55 Roman1475520"/>
              </a:rPr>
              <a:t>welcomes you to Queenstown’s first boutique gin tasting room.</a:t>
            </a:r>
          </a:p>
          <a:p>
            <a:pPr algn="l"/>
            <a:r>
              <a:rPr lang="en-US" b="0" i="0" dirty="0">
                <a:solidFill>
                  <a:srgbClr val="222222"/>
                </a:solidFill>
                <a:effectLst/>
                <a:latin typeface="Avenir LT W01_55 Roman1475520"/>
              </a:rPr>
              <a:t>They are located in Arthurs Point, just a 10-minute drive from Queenstown and Arrowtown and only a 3 minute drive from the base of Coronet Peak ski field.</a:t>
            </a:r>
          </a:p>
          <a:p>
            <a:pPr algn="l"/>
            <a:r>
              <a:rPr lang="en-US" b="0" i="0" dirty="0">
                <a:solidFill>
                  <a:srgbClr val="222222"/>
                </a:solidFill>
                <a:effectLst/>
                <a:latin typeface="Avenir LT W01_55 Roman1475520"/>
              </a:rPr>
              <a:t>Owned and operated by Broken Heart, the Gin Garden prides itself on serving award winning, locally distilled Broken Heart Spirits along with a locally brewed Oktoberfest lager. Recently winning Best New Zealand London Dry at the World Gin Awards 2021, a Double Gold at the 2021 New York Fifty Best, and the Double Gold at the NZ Spirit Awards 2020.</a:t>
            </a:r>
          </a:p>
          <a:p>
            <a:pPr algn="l"/>
            <a:endParaRPr lang="en-US" b="0" i="0" dirty="0">
              <a:solidFill>
                <a:srgbClr val="222222"/>
              </a:solidFill>
              <a:effectLst/>
              <a:latin typeface="Avenir LT W01_55 Roman1475520"/>
            </a:endParaRPr>
          </a:p>
          <a:p>
            <a:pPr algn="l"/>
            <a:r>
              <a:rPr lang="en-US" b="0" i="0" dirty="0">
                <a:solidFill>
                  <a:srgbClr val="222222"/>
                </a:solidFill>
                <a:effectLst/>
                <a:latin typeface="Avenir LT W01_55 Roman1475520"/>
              </a:rPr>
              <a:t>https://www.queenstownnz.co.nz/listing/gin-garden/12203/</a:t>
            </a:r>
          </a:p>
        </p:txBody>
      </p:sp>
      <p:sp>
        <p:nvSpPr>
          <p:cNvPr id="4" name="Slide Number Placeholder 3"/>
          <p:cNvSpPr>
            <a:spLocks noGrp="1"/>
          </p:cNvSpPr>
          <p:nvPr>
            <p:ph type="sldNum" sz="quarter" idx="10"/>
          </p:nvPr>
        </p:nvSpPr>
        <p:spPr/>
        <p:txBody>
          <a:bodyPr/>
          <a:lstStyle/>
          <a:p>
            <a:fld id="{75A336DA-FE64-1043-B939-0589E96F3D77}" type="slidenum">
              <a:rPr lang="en-US" smtClean="0"/>
              <a:t>59</a:t>
            </a:fld>
            <a:endParaRPr lang="en-US"/>
          </a:p>
        </p:txBody>
      </p:sp>
    </p:spTree>
    <p:extLst>
      <p:ext uri="{BB962C8B-B14F-4D97-AF65-F5344CB8AC3E}">
        <p14:creationId xmlns:p14="http://schemas.microsoft.com/office/powerpoint/2010/main" val="206713674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mi-NZ" sz="1100" b="1" i="0" u="none" strike="noStrike" kern="1200" dirty="0">
                <a:solidFill>
                  <a:schemeClr val="tx1"/>
                </a:solidFill>
                <a:effectLst/>
                <a:latin typeface="+mn-lt"/>
                <a:ea typeface="+mn-ea"/>
                <a:cs typeface="+mn-cs"/>
              </a:rPr>
              <a:t>Lil Red at QT</a:t>
            </a:r>
          </a:p>
          <a:p>
            <a:pPr algn="l"/>
            <a:r>
              <a:rPr lang="en-US" b="0" i="0" dirty="0">
                <a:solidFill>
                  <a:srgbClr val="222222"/>
                </a:solidFill>
                <a:effectLst/>
                <a:latin typeface="Avenir LT W01_55 Roman1475520"/>
              </a:rPr>
              <a:t>Taking sassy cues from brazen big sis Reds Bar, Lil Red is a culinary whiz kid. Cuisine as bold as the décor, she packs pops of quirk and a flavourful punch.</a:t>
            </a:r>
          </a:p>
          <a:p>
            <a:pPr algn="l"/>
            <a:r>
              <a:rPr lang="en-US" b="0" i="0" dirty="0">
                <a:solidFill>
                  <a:srgbClr val="222222"/>
                </a:solidFill>
                <a:effectLst/>
                <a:latin typeface="Avenir LT W01_55 Roman1475520"/>
              </a:rPr>
              <a:t>With a momentous menu designed for mingling, QT Chef Ryan Henley has gone straight to the source. Seasonal Central Otago produce, locally farmed meats and caught fresh seafood are gathered here for a foraged feast in a homegrown hideaway.</a:t>
            </a:r>
          </a:p>
          <a:p>
            <a:pPr algn="l"/>
            <a:endParaRPr lang="en-US" b="0" i="0" dirty="0">
              <a:solidFill>
                <a:srgbClr val="222222"/>
              </a:solidFill>
              <a:effectLst/>
              <a:latin typeface="Avenir LT W01_55 Roman1475520"/>
            </a:endParaRPr>
          </a:p>
          <a:p>
            <a:pPr algn="l"/>
            <a:r>
              <a:rPr lang="en-US" b="0" i="0" dirty="0">
                <a:solidFill>
                  <a:srgbClr val="222222"/>
                </a:solidFill>
                <a:effectLst/>
                <a:latin typeface="Avenir LT W01_55 Roman1475520"/>
              </a:rPr>
              <a:t>Cocooned in </a:t>
            </a:r>
            <a:r>
              <a:rPr lang="en-US" b="0" i="0" dirty="0" err="1">
                <a:solidFill>
                  <a:srgbClr val="222222"/>
                </a:solidFill>
                <a:effectLst/>
                <a:latin typeface="Avenir LT W01_55 Roman1475520"/>
              </a:rPr>
              <a:t>cosy</a:t>
            </a:r>
            <a:r>
              <a:rPr lang="en-US" b="0" i="0" dirty="0">
                <a:solidFill>
                  <a:srgbClr val="222222"/>
                </a:solidFill>
                <a:effectLst/>
                <a:latin typeface="Avenir LT W01_55 Roman1475520"/>
              </a:rPr>
              <a:t>, the scene is set for après ski revelry. Over delectable delights, we toast to tiny triumphs and dream up big adventures. Our cheeks rosy from the flare of the fire, crimson-lit evenings spark cheerful chatter that glows to deep conversation by dessert.</a:t>
            </a:r>
          </a:p>
          <a:p>
            <a:pPr algn="l"/>
            <a:endParaRPr lang="mi-NZ" sz="1100" b="1" i="0" u="none" strike="noStrike" kern="1200" dirty="0">
              <a:solidFill>
                <a:schemeClr val="tx1"/>
              </a:solidFill>
              <a:effectLst/>
              <a:latin typeface="+mn-lt"/>
              <a:ea typeface="+mn-ea"/>
              <a:cs typeface="+mn-cs"/>
            </a:endParaRPr>
          </a:p>
          <a:p>
            <a:pPr algn="l"/>
            <a:r>
              <a:rPr lang="en-NZ" sz="1100" b="0" i="0" u="none" strike="noStrike" kern="1200" dirty="0">
                <a:solidFill>
                  <a:schemeClr val="tx1"/>
                </a:solidFill>
                <a:effectLst/>
                <a:latin typeface="+mn-lt"/>
                <a:ea typeface="+mn-ea"/>
                <a:cs typeface="+mn-cs"/>
              </a:rPr>
              <a:t>https://www.queenstownnz.co.nz/listing/reds-bar/12196</a:t>
            </a:r>
          </a:p>
        </p:txBody>
      </p:sp>
      <p:sp>
        <p:nvSpPr>
          <p:cNvPr id="4" name="Slide Number Placeholder 3"/>
          <p:cNvSpPr>
            <a:spLocks noGrp="1"/>
          </p:cNvSpPr>
          <p:nvPr>
            <p:ph type="sldNum" sz="quarter" idx="10"/>
          </p:nvPr>
        </p:nvSpPr>
        <p:spPr/>
        <p:txBody>
          <a:bodyPr/>
          <a:lstStyle/>
          <a:p>
            <a:fld id="{75A336DA-FE64-1043-B939-0589E96F3D77}" type="slidenum">
              <a:rPr lang="en-US" smtClean="0"/>
              <a:t>60</a:t>
            </a:fld>
            <a:endParaRPr lang="en-US"/>
          </a:p>
        </p:txBody>
      </p:sp>
    </p:spTree>
    <p:extLst>
      <p:ext uri="{BB962C8B-B14F-4D97-AF65-F5344CB8AC3E}">
        <p14:creationId xmlns:p14="http://schemas.microsoft.com/office/powerpoint/2010/main" val="388483016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NZ" sz="1100" b="1" i="0" u="none" strike="noStrike" kern="1200" dirty="0">
                <a:solidFill>
                  <a:schemeClr val="tx1"/>
                </a:solidFill>
                <a:effectLst/>
                <a:latin typeface="+mn-lt"/>
                <a:ea typeface="+mn-ea"/>
                <a:cs typeface="+mn-cs"/>
              </a:rPr>
              <a:t>Coco Cabana has </a:t>
            </a:r>
            <a:r>
              <a:rPr lang="en-NZ" sz="1100" b="0" i="0" u="none" strike="noStrike" kern="1200" dirty="0">
                <a:solidFill>
                  <a:schemeClr val="tx1"/>
                </a:solidFill>
                <a:effectLst/>
                <a:latin typeface="+mn-lt"/>
                <a:ea typeface="+mn-ea"/>
                <a:cs typeface="+mn-cs"/>
              </a:rPr>
              <a:t>opened at Remarkables Queenstown Central</a:t>
            </a:r>
          </a:p>
          <a:p>
            <a:pPr algn="l" fontAlgn="base"/>
            <a:r>
              <a:rPr lang="en-US" b="0" i="0" dirty="0">
                <a:effectLst/>
                <a:latin typeface="wfont_1f4e4c_594e139b165b4145b24d16cf49c46bd8"/>
              </a:rPr>
              <a:t>Coco Cabana by Frank's is a fun cafe with a tropical Tiki bar theme,</a:t>
            </a:r>
            <a:r>
              <a:rPr lang="en-US" b="0" i="0" dirty="0">
                <a:effectLst/>
                <a:latin typeface="+mn-lt"/>
              </a:rPr>
              <a:t> </a:t>
            </a:r>
            <a:r>
              <a:rPr lang="en-US" b="0" i="0" dirty="0">
                <a:effectLst/>
                <a:latin typeface="wfont_1f4e4c_594e139b165b4145b24d16cf49c46bd8"/>
              </a:rPr>
              <a:t>pizza hut and colourful restaurant. Find us at the top of the hill!</a:t>
            </a:r>
            <a:endParaRPr lang="en-US" b="0" i="0" dirty="0">
              <a:effectLst/>
            </a:endParaRPr>
          </a:p>
          <a:p>
            <a:endParaRPr lang="en-NZ" sz="1100" b="0" i="0" u="none" strike="noStrike" kern="1200" dirty="0">
              <a:solidFill>
                <a:schemeClr val="tx1"/>
              </a:solidFill>
              <a:effectLst/>
              <a:latin typeface="+mn-lt"/>
              <a:ea typeface="+mn-ea"/>
              <a:cs typeface="+mn-cs"/>
            </a:endParaRPr>
          </a:p>
          <a:p>
            <a:r>
              <a:rPr lang="en-NZ" sz="1100" b="1" i="0" kern="1200" dirty="0">
                <a:solidFill>
                  <a:schemeClr val="tx1"/>
                </a:solidFill>
                <a:effectLst/>
                <a:latin typeface="+mn-lt"/>
                <a:ea typeface="+mn-ea"/>
                <a:cs typeface="+mn-cs"/>
              </a:rPr>
              <a:t>https://www.cococabana.co.nz/</a:t>
            </a:r>
            <a:endParaRPr lang="en-NZ" sz="11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A336DA-FE64-1043-B939-0589E96F3D77}" type="slidenum">
              <a:rPr lang="en-US" smtClean="0"/>
              <a:t>61</a:t>
            </a:fld>
            <a:endParaRPr lang="en-US"/>
          </a:p>
        </p:txBody>
      </p:sp>
    </p:spTree>
    <p:extLst>
      <p:ext uri="{BB962C8B-B14F-4D97-AF65-F5344CB8AC3E}">
        <p14:creationId xmlns:p14="http://schemas.microsoft.com/office/powerpoint/2010/main" val="1515507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Altitude Tours has recently introduced NZ’s first gin tour. This 6 hour experience </a:t>
            </a:r>
            <a:r>
              <a:rPr lang="en-US" sz="1100" b="0" i="0" dirty="0">
                <a:solidFill>
                  <a:srgbClr val="808080"/>
                </a:solidFill>
                <a:effectLst/>
                <a:latin typeface="mont"/>
                <a:ea typeface="Calibri" panose="020F0502020204030204" pitchFamily="34" charset="0"/>
                <a:cs typeface="Calibri" panose="020F0502020204030204" pitchFamily="34" charset="0"/>
              </a:rPr>
              <a:t>departs daily at 1pm and returns at 7pm. </a:t>
            </a:r>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It includes transport, three with three tastings, with a visit to Cardrona Distillery, The Winery in Arrowtown and Gin Garden by Broken Heart Spirits.</a:t>
            </a:r>
          </a:p>
          <a:p>
            <a:endPar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endParaRPr>
          </a:p>
          <a:p>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https://www.altitudetours.co.nz/tour/queenstown-gin-tour/</a:t>
            </a:r>
          </a:p>
        </p:txBody>
      </p:sp>
      <p:sp>
        <p:nvSpPr>
          <p:cNvPr id="4" name="Slide Number Placeholder 3"/>
          <p:cNvSpPr>
            <a:spLocks noGrp="1"/>
          </p:cNvSpPr>
          <p:nvPr>
            <p:ph type="sldNum" sz="quarter" idx="10"/>
          </p:nvPr>
        </p:nvSpPr>
        <p:spPr/>
        <p:txBody>
          <a:bodyPr/>
          <a:lstStyle/>
          <a:p>
            <a:pPr marL="0" marR="0" lvl="0" indent="0" algn="r" defTabSz="408167" rtl="0" eaLnBrk="1" fontAlgn="auto" latinLnBrk="0" hangingPunct="1">
              <a:lnSpc>
                <a:spcPct val="100000"/>
              </a:lnSpc>
              <a:spcBef>
                <a:spcPts val="0"/>
              </a:spcBef>
              <a:spcAft>
                <a:spcPts val="0"/>
              </a:spcAft>
              <a:buClrTx/>
              <a:buSzTx/>
              <a:buFontTx/>
              <a:buNone/>
              <a:tabLst/>
              <a:defRPr/>
            </a:pPr>
            <a:fld id="{75A336DA-FE64-1043-B939-0589E96F3D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0816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08564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u="none" strike="noStrike" kern="1200" dirty="0">
                <a:solidFill>
                  <a:schemeClr val="tx1"/>
                </a:solidFill>
                <a:effectLst/>
                <a:latin typeface="+mn-lt"/>
                <a:ea typeface="+mn-ea"/>
                <a:cs typeface="+mn-cs"/>
              </a:rPr>
              <a:t>Hustl. Café is located in Queenstown Central, Frankton which is close to the new accommodation developments at Remarkables Park.</a:t>
            </a:r>
          </a:p>
          <a:p>
            <a:r>
              <a:rPr lang="en-US" b="0" i="0" dirty="0">
                <a:solidFill>
                  <a:srgbClr val="110900"/>
                </a:solidFill>
                <a:effectLst/>
                <a:latin typeface="Graphik-Regular"/>
              </a:rPr>
              <a:t>Hustl. Cafe is a contemporary cafe with a large focus on sustainability. We serve delicious, strong coffee all day long and have a carefully curated menu to suit all. With house plants galore &amp; a warm ambience it is a lovely place to enjoy your coffee, breakfast or lunch.</a:t>
            </a:r>
            <a:endParaRPr lang="en-NZ" sz="1100" b="1" i="0" u="none" strike="noStrike" kern="1200" dirty="0">
              <a:solidFill>
                <a:schemeClr val="tx1"/>
              </a:solidFill>
              <a:effectLst/>
              <a:latin typeface="+mn-lt"/>
              <a:ea typeface="+mn-ea"/>
              <a:cs typeface="+mn-cs"/>
            </a:endParaRPr>
          </a:p>
          <a:p>
            <a:endParaRPr lang="en-NZ" sz="1100" b="1" i="0" u="none" strike="noStrike"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https://queenstowncentral.co.nz/tenant/hustl-cafe/</a:t>
            </a:r>
          </a:p>
        </p:txBody>
      </p:sp>
      <p:sp>
        <p:nvSpPr>
          <p:cNvPr id="4" name="Slide Number Placeholder 3"/>
          <p:cNvSpPr>
            <a:spLocks noGrp="1"/>
          </p:cNvSpPr>
          <p:nvPr>
            <p:ph type="sldNum" sz="quarter" idx="10"/>
          </p:nvPr>
        </p:nvSpPr>
        <p:spPr/>
        <p:txBody>
          <a:bodyPr/>
          <a:lstStyle/>
          <a:p>
            <a:fld id="{75A336DA-FE64-1043-B939-0589E96F3D77}" type="slidenum">
              <a:rPr lang="en-US" smtClean="0"/>
              <a:t>62</a:t>
            </a:fld>
            <a:endParaRPr lang="en-US"/>
          </a:p>
        </p:txBody>
      </p:sp>
    </p:spTree>
    <p:extLst>
      <p:ext uri="{BB962C8B-B14F-4D97-AF65-F5344CB8AC3E}">
        <p14:creationId xmlns:p14="http://schemas.microsoft.com/office/powerpoint/2010/main" val="35318220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u="none" strike="noStrike" kern="1200" dirty="0">
                <a:solidFill>
                  <a:schemeClr val="tx1"/>
                </a:solidFill>
                <a:effectLst/>
                <a:latin typeface="+mn-lt"/>
                <a:ea typeface="+mn-ea"/>
                <a:cs typeface="+mn-cs"/>
                <a:hlinkClick r:id="rId3"/>
              </a:rPr>
              <a:t>The Crown Pub and Beer Garden</a:t>
            </a:r>
            <a:r>
              <a:rPr lang="en-NZ" sz="1100" b="0" i="0" kern="1200" dirty="0">
                <a:solidFill>
                  <a:schemeClr val="tx1"/>
                </a:solidFill>
                <a:effectLst/>
                <a:latin typeface="+mn-lt"/>
                <a:ea typeface="+mn-ea"/>
                <a:cs typeface="+mn-cs"/>
              </a:rPr>
              <a:t> has recently opened in Five Mile in a prime location with uninterrupted views of the Remarkables. It’s a perfect stop off on your way back from your day skiing at Remarkables, golfing or biking.</a:t>
            </a:r>
          </a:p>
          <a:p>
            <a:r>
              <a:rPr lang="en-NZ" sz="1100" b="0" i="0" kern="1200" dirty="0">
                <a:solidFill>
                  <a:schemeClr val="tx1"/>
                </a:solidFill>
                <a:effectLst/>
                <a:latin typeface="+mn-lt"/>
                <a:ea typeface="+mn-ea"/>
                <a:cs typeface="+mn-cs"/>
              </a:rPr>
              <a:t>Open from 11am-late on weekdays and 9am-late on weekends.</a:t>
            </a:r>
          </a:p>
          <a:p>
            <a:r>
              <a:rPr lang="en-NZ" sz="1100" b="0" i="0" kern="1200" dirty="0">
                <a:solidFill>
                  <a:schemeClr val="tx1"/>
                </a:solidFill>
                <a:effectLst/>
                <a:latin typeface="+mn-lt"/>
                <a:ea typeface="+mn-ea"/>
                <a:cs typeface="+mn-cs"/>
              </a:rPr>
              <a:t>The Crown has an extensive menu with pub classics including Fish &amp; Chips and a Sunday Roast, a wide range of local and international beers on tap and an indoor play area for kids.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https://www.queenstownnz.co.nz/listing/the-crown-pub-and-beer-garden/11359/</a:t>
            </a:r>
          </a:p>
          <a:p>
            <a:r>
              <a:rPr lang="en-NZ" sz="1100" b="0" i="0" kern="1200" dirty="0">
                <a:solidFill>
                  <a:schemeClr val="tx1"/>
                </a:solidFill>
                <a:effectLst/>
                <a:latin typeface="+mn-lt"/>
                <a:ea typeface="+mn-ea"/>
                <a:cs typeface="+mn-cs"/>
              </a:rPr>
              <a:t>https://www.thecrownpub.nz/ </a:t>
            </a:r>
          </a:p>
        </p:txBody>
      </p:sp>
      <p:sp>
        <p:nvSpPr>
          <p:cNvPr id="4" name="Slide Number Placeholder 3"/>
          <p:cNvSpPr>
            <a:spLocks noGrp="1"/>
          </p:cNvSpPr>
          <p:nvPr>
            <p:ph type="sldNum" sz="quarter" idx="10"/>
          </p:nvPr>
        </p:nvSpPr>
        <p:spPr/>
        <p:txBody>
          <a:bodyPr/>
          <a:lstStyle/>
          <a:p>
            <a:fld id="{75A336DA-FE64-1043-B939-0589E96F3D77}" type="slidenum">
              <a:rPr lang="en-US" smtClean="0"/>
              <a:t>63</a:t>
            </a:fld>
            <a:endParaRPr lang="en-US"/>
          </a:p>
        </p:txBody>
      </p:sp>
    </p:spTree>
    <p:extLst>
      <p:ext uri="{BB962C8B-B14F-4D97-AF65-F5344CB8AC3E}">
        <p14:creationId xmlns:p14="http://schemas.microsoft.com/office/powerpoint/2010/main" val="34033385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dirty="0">
                <a:solidFill>
                  <a:schemeClr val="tx1"/>
                </a:solidFill>
                <a:effectLst/>
                <a:latin typeface="+mn-lt"/>
                <a:ea typeface="+mn-ea"/>
                <a:cs typeface="+mn-cs"/>
              </a:rPr>
              <a:t>Canyon Brewing</a:t>
            </a:r>
            <a:r>
              <a:rPr lang="en-NZ" sz="1100" b="0" i="0" kern="1200" dirty="0">
                <a:solidFill>
                  <a:schemeClr val="tx1"/>
                </a:solidFill>
                <a:effectLst/>
                <a:latin typeface="+mn-lt"/>
                <a:ea typeface="+mn-ea"/>
                <a:cs typeface="+mn-cs"/>
              </a:rPr>
              <a:t> has reopened under new ownership, now operating daily from 11am-8pm. </a:t>
            </a:r>
          </a:p>
          <a:p>
            <a:r>
              <a:rPr lang="en-NZ" sz="1100" b="0" i="0" kern="1200" dirty="0">
                <a:solidFill>
                  <a:schemeClr val="tx1"/>
                </a:solidFill>
                <a:effectLst/>
                <a:latin typeface="+mn-lt"/>
                <a:ea typeface="+mn-ea"/>
                <a:cs typeface="+mn-cs"/>
              </a:rPr>
              <a:t>The brewery and restaurant sold to The Boatshed Café and Bistro’s owners James Nicholson and Jane, James and Jack Paterson in December 2020.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Gather with friends or family for a Sunday </a:t>
            </a:r>
            <a:r>
              <a:rPr lang="en-NZ" sz="1100" b="0" i="0" kern="1200" dirty="0" err="1">
                <a:solidFill>
                  <a:schemeClr val="tx1"/>
                </a:solidFill>
                <a:effectLst/>
                <a:latin typeface="+mn-lt"/>
                <a:ea typeface="+mn-ea"/>
                <a:cs typeface="+mn-cs"/>
              </a:rPr>
              <a:t>sesh</a:t>
            </a:r>
            <a:r>
              <a:rPr lang="en-NZ" sz="1100" b="0" i="0" kern="1200" dirty="0">
                <a:solidFill>
                  <a:schemeClr val="tx1"/>
                </a:solidFill>
                <a:effectLst/>
                <a:latin typeface="+mn-lt"/>
                <a:ea typeface="+mn-ea"/>
                <a:cs typeface="+mn-cs"/>
              </a:rPr>
              <a:t>, visit after a day skiing, sit outside and watch the iconic Shotover Jet go past, enjoy a quick bite, long lunch, early dinner or local craft beer brewed in-house.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https://www.canyonfoodandbrew.co.nz/brewery</a:t>
            </a:r>
          </a:p>
          <a:p>
            <a:endParaRPr lang="en-NZ" sz="11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5A336DA-FE64-1043-B939-0589E96F3D77}" type="slidenum">
              <a:rPr lang="en-US" smtClean="0"/>
              <a:t>64</a:t>
            </a:fld>
            <a:endParaRPr lang="en-US"/>
          </a:p>
        </p:txBody>
      </p:sp>
    </p:spTree>
    <p:extLst>
      <p:ext uri="{BB962C8B-B14F-4D97-AF65-F5344CB8AC3E}">
        <p14:creationId xmlns:p14="http://schemas.microsoft.com/office/powerpoint/2010/main" val="189201838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dirty="0">
                <a:solidFill>
                  <a:schemeClr val="tx1"/>
                </a:solidFill>
                <a:effectLst/>
                <a:latin typeface="+mn-lt"/>
                <a:ea typeface="+mn-ea"/>
                <a:cs typeface="+mn-cs"/>
              </a:rPr>
              <a:t>Open during summer.</a:t>
            </a:r>
          </a:p>
          <a:p>
            <a:endParaRPr lang="en-NZ" sz="1100" b="1" i="0" kern="1200" dirty="0">
              <a:solidFill>
                <a:schemeClr val="tx1"/>
              </a:solidFill>
              <a:effectLst/>
              <a:latin typeface="+mn-lt"/>
              <a:ea typeface="+mn-ea"/>
              <a:cs typeface="+mn-cs"/>
            </a:endParaRPr>
          </a:p>
          <a:p>
            <a:r>
              <a:rPr lang="en-NZ" sz="1100" b="1" i="0" kern="1200" dirty="0">
                <a:solidFill>
                  <a:schemeClr val="tx1"/>
                </a:solidFill>
                <a:effectLst/>
                <a:latin typeface="+mn-lt"/>
                <a:ea typeface="+mn-ea"/>
                <a:cs typeface="+mn-cs"/>
              </a:rPr>
              <a:t>Gibbston Valley</a:t>
            </a:r>
            <a:r>
              <a:rPr lang="en-NZ" sz="1100" b="0" i="0" kern="1200" dirty="0">
                <a:solidFill>
                  <a:schemeClr val="tx1"/>
                </a:solidFill>
                <a:effectLst/>
                <a:latin typeface="+mn-lt"/>
                <a:ea typeface="+mn-ea"/>
                <a:cs typeface="+mn-cs"/>
              </a:rPr>
              <a:t> offers a Wood-Fired Kitchen: </a:t>
            </a:r>
            <a:r>
              <a:rPr lang="en-NZ" sz="1100" b="0" i="0" kern="1200" dirty="0" err="1">
                <a:solidFill>
                  <a:schemeClr val="tx1"/>
                </a:solidFill>
                <a:effectLst/>
                <a:latin typeface="+mn-lt"/>
                <a:ea typeface="+mn-ea"/>
                <a:cs typeface="+mn-cs"/>
              </a:rPr>
              <a:t>Fumé</a:t>
            </a:r>
            <a:r>
              <a:rPr lang="en-NZ" sz="1100" b="0" i="0" kern="1200" dirty="0">
                <a:solidFill>
                  <a:schemeClr val="tx1"/>
                </a:solidFill>
                <a:effectLst/>
                <a:latin typeface="+mn-lt"/>
                <a:ea typeface="+mn-ea"/>
                <a:cs typeface="+mn-cs"/>
              </a:rPr>
              <a:t> (pronounced foo-may). </a:t>
            </a:r>
          </a:p>
          <a:p>
            <a:endParaRPr lang="en-NZ" sz="1100" b="0" i="0" kern="1200" dirty="0">
              <a:solidFill>
                <a:schemeClr val="tx1"/>
              </a:solidFill>
              <a:effectLst/>
              <a:latin typeface="+mn-lt"/>
              <a:ea typeface="+mn-ea"/>
              <a:cs typeface="+mn-cs"/>
            </a:endParaRPr>
          </a:p>
          <a:p>
            <a:r>
              <a:rPr lang="en-NZ" sz="1100" b="0" i="0" kern="1200" dirty="0" err="1">
                <a:solidFill>
                  <a:schemeClr val="tx1"/>
                </a:solidFill>
                <a:effectLst/>
                <a:latin typeface="+mn-lt"/>
                <a:ea typeface="+mn-ea"/>
                <a:cs typeface="+mn-cs"/>
              </a:rPr>
              <a:t>Fumé</a:t>
            </a:r>
            <a:r>
              <a:rPr lang="en-NZ" sz="1100" b="0" i="0" kern="1200" dirty="0">
                <a:solidFill>
                  <a:schemeClr val="tx1"/>
                </a:solidFill>
                <a:effectLst/>
                <a:latin typeface="+mn-lt"/>
                <a:ea typeface="+mn-ea"/>
                <a:cs typeface="+mn-cs"/>
              </a:rPr>
              <a:t> is a casual style restaurant and offers a 100% wood-fired selection of BBQ meats, home-made pizzas, seasonal salads and craft beer on tap.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Located in the old cheesery building, </a:t>
            </a:r>
            <a:r>
              <a:rPr lang="en-NZ" sz="1100" b="0" i="0" kern="1200" dirty="0" err="1">
                <a:solidFill>
                  <a:schemeClr val="tx1"/>
                </a:solidFill>
                <a:effectLst/>
                <a:latin typeface="+mn-lt"/>
                <a:ea typeface="+mn-ea"/>
                <a:cs typeface="+mn-cs"/>
              </a:rPr>
              <a:t>Fumé</a:t>
            </a:r>
            <a:r>
              <a:rPr lang="en-NZ" sz="1100" b="0" i="0" kern="1200" dirty="0">
                <a:solidFill>
                  <a:schemeClr val="tx1"/>
                </a:solidFill>
                <a:effectLst/>
                <a:latin typeface="+mn-lt"/>
                <a:ea typeface="+mn-ea"/>
                <a:cs typeface="+mn-cs"/>
              </a:rPr>
              <a:t> offers covered, courtyard style dining amongst the vines. </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https://www.gibbstonvalley.com/nz/eat/fume-wood-fired-kitchen/</a:t>
            </a:r>
          </a:p>
        </p:txBody>
      </p:sp>
      <p:sp>
        <p:nvSpPr>
          <p:cNvPr id="4" name="Slide Number Placeholder 3"/>
          <p:cNvSpPr>
            <a:spLocks noGrp="1"/>
          </p:cNvSpPr>
          <p:nvPr>
            <p:ph type="sldNum" sz="quarter" idx="10"/>
          </p:nvPr>
        </p:nvSpPr>
        <p:spPr/>
        <p:txBody>
          <a:bodyPr/>
          <a:lstStyle/>
          <a:p>
            <a:fld id="{75A336DA-FE64-1043-B939-0589E96F3D77}" type="slidenum">
              <a:rPr lang="en-US" smtClean="0"/>
              <a:t>65</a:t>
            </a:fld>
            <a:endParaRPr lang="en-US"/>
          </a:p>
        </p:txBody>
      </p:sp>
    </p:spTree>
    <p:extLst>
      <p:ext uri="{BB962C8B-B14F-4D97-AF65-F5344CB8AC3E}">
        <p14:creationId xmlns:p14="http://schemas.microsoft.com/office/powerpoint/2010/main" val="28712241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kern="1200" dirty="0">
                <a:solidFill>
                  <a:schemeClr val="tx1"/>
                </a:solidFill>
                <a:effectLst/>
                <a:latin typeface="+mn-lt"/>
                <a:ea typeface="+mn-ea"/>
                <a:cs typeface="+mn-cs"/>
              </a:rPr>
              <a:t>Gibbston Valley Cheese Tours run 7 days a week from 10am - 5pm.</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We are redeveloping our dynamic world of wine and cheese.</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We are immersing our wines, food, people and experiences with a new range of cheese from producers whom we treasure and respect, and from the land we love.</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 Gibbston Valley Cheesery &amp; Deli in located in the Old Winery and is open 7 days a week from 10am - 5pm.</a:t>
            </a:r>
          </a:p>
          <a:p>
            <a:endParaRPr lang="en-NZ" dirty="0"/>
          </a:p>
          <a:p>
            <a:r>
              <a:rPr lang="en-NZ" sz="1100" b="1" i="0" kern="1200" cap="all" dirty="0">
                <a:solidFill>
                  <a:schemeClr val="tx1"/>
                </a:solidFill>
                <a:effectLst/>
                <a:latin typeface="+mn-lt"/>
                <a:ea typeface="+mn-ea"/>
                <a:cs typeface="+mn-cs"/>
              </a:rPr>
              <a:t>OUR CHEESES</a:t>
            </a:r>
          </a:p>
          <a:p>
            <a:r>
              <a:rPr lang="en-NZ" sz="1100" b="0" i="0" kern="1200" dirty="0">
                <a:solidFill>
                  <a:schemeClr val="tx1"/>
                </a:solidFill>
                <a:effectLst/>
                <a:latin typeface="+mn-lt"/>
                <a:ea typeface="+mn-ea"/>
                <a:cs typeface="+mn-cs"/>
              </a:rPr>
              <a:t>We offer a range of artisan cheeses and are proud to be partnering with Whitestone Cheese to produce some unique, collaborative cheeses using Gibbston Valley ingredients.</a:t>
            </a:r>
          </a:p>
          <a:p>
            <a:r>
              <a:rPr lang="en-NZ" sz="1100" b="0" i="0" kern="1200" dirty="0">
                <a:solidFill>
                  <a:schemeClr val="tx1"/>
                </a:solidFill>
                <a:effectLst/>
                <a:latin typeface="+mn-lt"/>
                <a:ea typeface="+mn-ea"/>
                <a:cs typeface="+mn-cs"/>
              </a:rPr>
              <a:t>Our selection of cheeses are aged and matured in the Gibbston Valley Cheesery &amp; Deli, and in our famous Gibbston Valley Wine Cave. You will also find our cheese range served across all of our onsite eateries.</a:t>
            </a:r>
          </a:p>
          <a:p>
            <a:r>
              <a:rPr lang="en-NZ" sz="1100" b="0" i="0" kern="1200" dirty="0">
                <a:solidFill>
                  <a:schemeClr val="tx1"/>
                </a:solidFill>
                <a:effectLst/>
                <a:latin typeface="+mn-lt"/>
                <a:ea typeface="+mn-ea"/>
                <a:cs typeface="+mn-cs"/>
              </a:rPr>
              <a:t>Choose from one of our carefully curated cheese boards (designed to pair perfectly with our handcrafted wines) or make your own.</a:t>
            </a:r>
          </a:p>
          <a:p>
            <a:endParaRPr lang="en-NZ" dirty="0"/>
          </a:p>
          <a:p>
            <a:r>
              <a:rPr lang="en-NZ" sz="1100" b="1" i="0" kern="1200" cap="all" dirty="0">
                <a:solidFill>
                  <a:schemeClr val="tx1"/>
                </a:solidFill>
                <a:effectLst/>
                <a:latin typeface="+mn-lt"/>
                <a:ea typeface="+mn-ea"/>
                <a:cs typeface="+mn-cs"/>
              </a:rPr>
              <a:t>THE EXPERIENCE</a:t>
            </a:r>
          </a:p>
          <a:p>
            <a:pPr rtl="0"/>
            <a:r>
              <a:rPr lang="en-NZ" sz="1100" b="0" i="0" kern="1200" dirty="0">
                <a:solidFill>
                  <a:schemeClr val="tx1"/>
                </a:solidFill>
                <a:effectLst/>
                <a:latin typeface="+mn-lt"/>
                <a:ea typeface="+mn-ea"/>
                <a:cs typeface="+mn-cs"/>
              </a:rPr>
              <a:t>The cheese offering at Gibbston Valley is part of a 360 degree experience, stemming from our new Cheesery &amp; Deli, where our cheeses are cut to order.</a:t>
            </a:r>
          </a:p>
          <a:p>
            <a:pPr rtl="0"/>
            <a:endParaRPr lang="en-NZ" sz="1100" b="0" i="0" kern="1200" dirty="0">
              <a:solidFill>
                <a:schemeClr val="tx1"/>
              </a:solidFill>
              <a:effectLst/>
              <a:latin typeface="+mn-lt"/>
              <a:ea typeface="+mn-ea"/>
              <a:cs typeface="+mn-cs"/>
            </a:endParaRPr>
          </a:p>
          <a:p>
            <a:pPr rtl="0"/>
            <a:r>
              <a:rPr lang="en-NZ" sz="1100" b="0" i="0" kern="1200" dirty="0">
                <a:solidFill>
                  <a:schemeClr val="tx1"/>
                </a:solidFill>
                <a:effectLst/>
                <a:latin typeface="+mn-lt"/>
                <a:ea typeface="+mn-ea"/>
                <a:cs typeface="+mn-cs"/>
              </a:rPr>
              <a:t>We will run a full daily schedule of tours and tastings that explore the incredible intricacies of wine and cheese pairing. In doing so, we will illustrate how our land is indispensable to our products, and what our craft does to bring the best out of land and place.</a:t>
            </a:r>
          </a:p>
          <a:p>
            <a:pPr rtl="0"/>
            <a:endParaRPr lang="en-NZ" sz="1100" b="0" i="0" kern="1200" dirty="0">
              <a:solidFill>
                <a:schemeClr val="tx1"/>
              </a:solidFill>
              <a:effectLst/>
              <a:latin typeface="+mn-lt"/>
              <a:ea typeface="+mn-ea"/>
              <a:cs typeface="+mn-cs"/>
            </a:endParaRPr>
          </a:p>
          <a:p>
            <a:pPr rtl="0"/>
            <a:r>
              <a:rPr lang="en-NZ" sz="1100" b="0" i="0" kern="1200" dirty="0">
                <a:solidFill>
                  <a:schemeClr val="tx1"/>
                </a:solidFill>
                <a:effectLst/>
                <a:latin typeface="+mn-lt"/>
                <a:ea typeface="+mn-ea"/>
                <a:cs typeface="+mn-cs"/>
              </a:rPr>
              <a:t>Our cheese is expertly paired with wines from across our property. Gibbston Valley Wine &amp; Cheese tastings and tours are investigatory and educational. They offer you the opportunity to explore and discuss combinations.</a:t>
            </a:r>
          </a:p>
          <a:p>
            <a:endParaRPr lang="en-NZ" dirty="0"/>
          </a:p>
          <a:p>
            <a:r>
              <a:rPr lang="en-NZ" sz="1100" b="1" i="0" kern="1200" cap="all" dirty="0">
                <a:solidFill>
                  <a:schemeClr val="tx1"/>
                </a:solidFill>
                <a:effectLst/>
                <a:latin typeface="+mn-lt"/>
                <a:ea typeface="+mn-ea"/>
                <a:cs typeface="+mn-cs"/>
              </a:rPr>
              <a:t>OUR WHITESTONE PARTNERSHIP</a:t>
            </a:r>
          </a:p>
          <a:p>
            <a:pPr rtl="0"/>
            <a:r>
              <a:rPr lang="en-NZ" sz="1100" b="0" i="0" kern="1200" dirty="0">
                <a:solidFill>
                  <a:schemeClr val="tx1"/>
                </a:solidFill>
                <a:effectLst/>
                <a:latin typeface="+mn-lt"/>
                <a:ea typeface="+mn-ea"/>
                <a:cs typeface="+mn-cs"/>
              </a:rPr>
              <a:t>Gibbston Valley and Whitestone Cheese share a common history, collaborating as early as the late 80s. Founders Bob Berry (Whitestone) and Alan Brady (Gibbston Valley) were quick to recognize the potential of Otago’s landscapes and each chose a hallowed craft as a medium of exploration. As Alan was drawn to Central Otago’s schist, so Bob was to North Otago’s limestone. Standing side by side at tradeshows and country fairs some thirty years ago, they each set their sights on creating authentic Central Otago products that would live on in our regional history.</a:t>
            </a:r>
          </a:p>
          <a:p>
            <a:pPr rtl="0"/>
            <a:endParaRPr lang="en-NZ" sz="1100" b="0" i="0" kern="1200" dirty="0">
              <a:solidFill>
                <a:schemeClr val="tx1"/>
              </a:solidFill>
              <a:effectLst/>
              <a:latin typeface="+mn-lt"/>
              <a:ea typeface="+mn-ea"/>
              <a:cs typeface="+mn-cs"/>
            </a:endParaRPr>
          </a:p>
          <a:p>
            <a:pPr rtl="0"/>
            <a:r>
              <a:rPr lang="en-NZ" sz="1100" b="0" i="0" kern="1200" dirty="0">
                <a:solidFill>
                  <a:schemeClr val="tx1"/>
                </a:solidFill>
                <a:effectLst/>
                <a:latin typeface="+mn-lt"/>
                <a:ea typeface="+mn-ea"/>
                <a:cs typeface="+mn-cs"/>
              </a:rPr>
              <a:t>Gibbston Valley Winery are now working in close unity with Whitestone Cheese Co to continue this legacy and bring the dual pioneering heritage into the present. We have reconnected to continue bringing local, handmade products and experiences that are, as Bob Berry announced in the early 90s, ‘as unique as the land that created them’.</a:t>
            </a:r>
          </a:p>
          <a:p>
            <a:pPr rtl="0"/>
            <a:r>
              <a:rPr lang="en-NZ" sz="1100" b="0" i="0" kern="1200" dirty="0">
                <a:solidFill>
                  <a:schemeClr val="tx1"/>
                </a:solidFill>
                <a:effectLst/>
                <a:latin typeface="+mn-lt"/>
                <a:ea typeface="+mn-ea"/>
                <a:cs typeface="+mn-cs"/>
              </a:rPr>
              <a:t>This is a marriage of diversity and quality, imagination and talent, crafted by patience, history and care.</a:t>
            </a:r>
          </a:p>
          <a:p>
            <a:pPr rtl="0"/>
            <a:endParaRPr lang="en-NZ" sz="1100" b="0" i="0" kern="1200" dirty="0">
              <a:solidFill>
                <a:schemeClr val="tx1"/>
              </a:solidFill>
              <a:effectLst/>
              <a:latin typeface="+mn-lt"/>
              <a:ea typeface="+mn-ea"/>
              <a:cs typeface="+mn-cs"/>
            </a:endParaRPr>
          </a:p>
          <a:p>
            <a:pPr rtl="0"/>
            <a:r>
              <a:rPr lang="en-NZ" sz="1100" b="0" i="0" kern="1200" dirty="0">
                <a:solidFill>
                  <a:schemeClr val="tx1"/>
                </a:solidFill>
                <a:effectLst/>
                <a:latin typeface="+mn-lt"/>
                <a:ea typeface="+mn-ea"/>
                <a:cs typeface="+mn-cs"/>
              </a:rPr>
              <a:t>https://www.gibbstonvalley.com/nz/eat/gibbstonvalleycheese/</a:t>
            </a:r>
          </a:p>
          <a:p>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66</a:t>
            </a:fld>
            <a:endParaRPr lang="en-US"/>
          </a:p>
        </p:txBody>
      </p:sp>
    </p:spTree>
    <p:extLst>
      <p:ext uri="{BB962C8B-B14F-4D97-AF65-F5344CB8AC3E}">
        <p14:creationId xmlns:p14="http://schemas.microsoft.com/office/powerpoint/2010/main" val="42867728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kern="1200" dirty="0">
                <a:solidFill>
                  <a:schemeClr val="tx1"/>
                </a:solidFill>
                <a:effectLst/>
                <a:latin typeface="+mn-lt"/>
                <a:ea typeface="+mn-ea"/>
                <a:cs typeface="+mn-cs"/>
              </a:rPr>
              <a:t>New location, now upstairs on Queenstown Steamer Wharf</a:t>
            </a:r>
          </a:p>
          <a:p>
            <a:endParaRPr lang="en-NZ" sz="1100" b="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b="0" kern="1200" dirty="0">
                <a:solidFill>
                  <a:schemeClr val="tx1"/>
                </a:solidFill>
                <a:effectLst/>
                <a:latin typeface="+mn-lt"/>
                <a:ea typeface="+mn-ea"/>
                <a:cs typeface="+mn-cs"/>
              </a:rPr>
              <a:t>World Famous in Queenstown</a:t>
            </a:r>
          </a:p>
          <a:p>
            <a:endParaRPr lang="en-NZ" sz="1100" b="0" kern="1200" dirty="0">
              <a:solidFill>
                <a:schemeClr val="tx1"/>
              </a:solidFill>
              <a:effectLst/>
              <a:latin typeface="+mn-lt"/>
              <a:ea typeface="+mn-ea"/>
              <a:cs typeface="+mn-cs"/>
            </a:endParaRPr>
          </a:p>
          <a:p>
            <a:r>
              <a:rPr lang="en-NZ" b="0" dirty="0">
                <a:effectLst/>
              </a:rPr>
              <a:t>Ribs are their hero, succulent, juicy and addictive but of course our steaks are where they stand apart. Their cocktails and wine list are extensive with many local award winning wines and hand crafted signature cocktails. Flame has a casual, intimate ambience with an open kitchen and balcony overlooking Lake Wakatipu and the Remarkables Mountain Range, a perfect place to unwind and enjoy the magic of Queenstown.</a:t>
            </a:r>
          </a:p>
          <a:p>
            <a:endParaRPr lang="en-NZ" b="0" dirty="0">
              <a:effectLst/>
            </a:endParaRPr>
          </a:p>
          <a:p>
            <a:r>
              <a:rPr lang="en-NZ" b="0" dirty="0">
                <a:effectLst/>
              </a:rPr>
              <a:t>Bookings are definitely recommended.</a:t>
            </a:r>
          </a:p>
          <a:p>
            <a:endParaRPr lang="en-NZ" b="0" dirty="0">
              <a:effectLst/>
            </a:endParaRPr>
          </a:p>
          <a:p>
            <a:r>
              <a:rPr lang="en-NZ" b="0" dirty="0"/>
              <a:t>https://www.queenstownnz.co.nz/listing/flame-bar-and-grill/1773/</a:t>
            </a:r>
          </a:p>
        </p:txBody>
      </p:sp>
      <p:sp>
        <p:nvSpPr>
          <p:cNvPr id="4" name="Slide Number Placeholder 3"/>
          <p:cNvSpPr>
            <a:spLocks noGrp="1"/>
          </p:cNvSpPr>
          <p:nvPr>
            <p:ph type="sldNum" sz="quarter" idx="10"/>
          </p:nvPr>
        </p:nvSpPr>
        <p:spPr/>
        <p:txBody>
          <a:bodyPr/>
          <a:lstStyle/>
          <a:p>
            <a:fld id="{75A336DA-FE64-1043-B939-0589E96F3D77}" type="slidenum">
              <a:rPr lang="en-US" smtClean="0"/>
              <a:t>67</a:t>
            </a:fld>
            <a:endParaRPr lang="en-US"/>
          </a:p>
        </p:txBody>
      </p:sp>
    </p:spTree>
    <p:extLst>
      <p:ext uri="{BB962C8B-B14F-4D97-AF65-F5344CB8AC3E}">
        <p14:creationId xmlns:p14="http://schemas.microsoft.com/office/powerpoint/2010/main" val="2302035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67" rtl="0" eaLnBrk="1" fontAlgn="auto" latinLnBrk="0" hangingPunct="1">
              <a:lnSpc>
                <a:spcPct val="100000"/>
              </a:lnSpc>
              <a:spcBef>
                <a:spcPts val="0"/>
              </a:spcBef>
              <a:spcAft>
                <a:spcPts val="0"/>
              </a:spcAft>
              <a:buClrTx/>
              <a:buSzTx/>
              <a:buFontTx/>
              <a:buNone/>
              <a:tabLst/>
              <a:defRPr/>
            </a:pPr>
            <a:r>
              <a:rPr lang="en-NZ" sz="1100" b="1" u="none" strike="noStrike" kern="1200" dirty="0">
                <a:solidFill>
                  <a:schemeClr val="tx1"/>
                </a:solidFill>
                <a:effectLst/>
                <a:latin typeface="+mn-lt"/>
                <a:ea typeface="+mn-ea"/>
                <a:cs typeface="+mn-cs"/>
              </a:rPr>
              <a:t>Pedro’s By The Lake</a:t>
            </a:r>
            <a:r>
              <a:rPr lang="en-NZ" sz="1100" kern="1200" dirty="0">
                <a:solidFill>
                  <a:schemeClr val="tx1"/>
                </a:solidFill>
                <a:effectLst/>
                <a:latin typeface="+mn-lt"/>
                <a:ea typeface="+mn-ea"/>
                <a:cs typeface="+mn-cs"/>
              </a:rPr>
              <a:t> is a modern take on the original Pedro’s Restaurant, that was lost due to the 2011 Christchurch earthquake.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kern="1200" dirty="0">
                <a:solidFill>
                  <a:schemeClr val="tx1"/>
                </a:solidFill>
                <a:effectLst/>
                <a:latin typeface="+mn-lt"/>
                <a:ea typeface="+mn-ea"/>
                <a:cs typeface="+mn-cs"/>
              </a:rPr>
              <a:t>It’s taken nearly 10 years to re-open a full restaurant again. Occupying a central position down on the Queenstown lakefront you'll enjoy Spanish food a comprehensive drinks selection and an incredible view.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kern="1200" dirty="0">
              <a:solidFill>
                <a:schemeClr val="tx1"/>
              </a:solidFill>
              <a:effectLst/>
              <a:latin typeface="+mn-lt"/>
              <a:ea typeface="+mn-ea"/>
              <a:cs typeface="+mn-cs"/>
            </a:endParaRPr>
          </a:p>
          <a:p>
            <a:r>
              <a:rPr lang="en-NZ" dirty="0"/>
              <a:t>https://www.pedrosbythelake.co.nz/ </a:t>
            </a:r>
          </a:p>
        </p:txBody>
      </p:sp>
      <p:sp>
        <p:nvSpPr>
          <p:cNvPr id="4" name="Slide Number Placeholder 3"/>
          <p:cNvSpPr>
            <a:spLocks noGrp="1"/>
          </p:cNvSpPr>
          <p:nvPr>
            <p:ph type="sldNum" sz="quarter" idx="10"/>
          </p:nvPr>
        </p:nvSpPr>
        <p:spPr/>
        <p:txBody>
          <a:bodyPr/>
          <a:lstStyle/>
          <a:p>
            <a:fld id="{75A336DA-FE64-1043-B939-0589E96F3D77}" type="slidenum">
              <a:rPr lang="en-US" smtClean="0"/>
              <a:t>68</a:t>
            </a:fld>
            <a:endParaRPr lang="en-US"/>
          </a:p>
        </p:txBody>
      </p:sp>
    </p:spTree>
    <p:extLst>
      <p:ext uri="{BB962C8B-B14F-4D97-AF65-F5344CB8AC3E}">
        <p14:creationId xmlns:p14="http://schemas.microsoft.com/office/powerpoint/2010/main" val="12823587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67" rtl="0" eaLnBrk="1" fontAlgn="auto" latinLnBrk="0" hangingPunct="1">
              <a:lnSpc>
                <a:spcPct val="100000"/>
              </a:lnSpc>
              <a:spcBef>
                <a:spcPts val="0"/>
              </a:spcBef>
              <a:spcAft>
                <a:spcPts val="0"/>
              </a:spcAft>
              <a:buClrTx/>
              <a:buSzTx/>
              <a:buFontTx/>
              <a:buNone/>
              <a:tabLst/>
              <a:defRPr/>
            </a:pPr>
            <a:r>
              <a:rPr lang="en-NZ" sz="1100" b="1" kern="1200" dirty="0">
                <a:solidFill>
                  <a:schemeClr val="tx1"/>
                </a:solidFill>
                <a:effectLst/>
                <a:latin typeface="+mn-lt"/>
                <a:ea typeface="+mn-ea"/>
                <a:cs typeface="+mn-cs"/>
              </a:rPr>
              <a:t>The </a:t>
            </a:r>
            <a:r>
              <a:rPr lang="en-NZ" sz="1100" b="1" kern="1200" dirty="0" err="1">
                <a:solidFill>
                  <a:schemeClr val="tx1"/>
                </a:solidFill>
                <a:effectLst/>
                <a:latin typeface="+mn-lt"/>
                <a:ea typeface="+mn-ea"/>
                <a:cs typeface="+mn-cs"/>
              </a:rPr>
              <a:t>Dishery</a:t>
            </a:r>
            <a:endParaRPr lang="en-NZ" dirty="0"/>
          </a:p>
          <a:p>
            <a:pPr marL="0" marR="0" lvl="0" indent="0" algn="l" defTabSz="408167" rtl="0" eaLnBrk="1" fontAlgn="auto" latinLnBrk="0" hangingPunct="1">
              <a:lnSpc>
                <a:spcPct val="100000"/>
              </a:lnSpc>
              <a:spcBef>
                <a:spcPts val="0"/>
              </a:spcBef>
              <a:spcAft>
                <a:spcPts val="0"/>
              </a:spcAft>
              <a:buClrTx/>
              <a:buSzTx/>
              <a:buFontTx/>
              <a:buNone/>
              <a:tabLst/>
              <a:defRPr/>
            </a:pPr>
            <a:r>
              <a:rPr lang="en-NZ" dirty="0"/>
              <a:t>There's a new hub in Arrowtown called the Dudley's Cottage Precinct near the Chinese Village with Honey &amp; Cocoa, Better By Bike, Jenny </a:t>
            </a:r>
            <a:r>
              <a:rPr lang="en-NZ" dirty="0" err="1"/>
              <a:t>Mehrtens</a:t>
            </a:r>
            <a:r>
              <a:rPr lang="en-NZ" dirty="0"/>
              <a:t> Artists, and The </a:t>
            </a:r>
            <a:r>
              <a:rPr lang="en-NZ" dirty="0" err="1"/>
              <a:t>Dishery</a:t>
            </a:r>
            <a:r>
              <a:rPr lang="en-NZ" dirty="0"/>
              <a:t>.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dirty="0"/>
          </a:p>
          <a:p>
            <a:pPr marL="0" marR="0" lvl="0" indent="0" algn="l" defTabSz="408167" rtl="0" eaLnBrk="1" fontAlgn="auto" latinLnBrk="0" hangingPunct="1">
              <a:lnSpc>
                <a:spcPct val="100000"/>
              </a:lnSpc>
              <a:spcBef>
                <a:spcPts val="0"/>
              </a:spcBef>
              <a:spcAft>
                <a:spcPts val="0"/>
              </a:spcAft>
              <a:buClrTx/>
              <a:buSzTx/>
              <a:buFontTx/>
              <a:buNone/>
              <a:tabLst/>
              <a:defRPr/>
            </a:pPr>
            <a:r>
              <a:rPr lang="en-NZ" dirty="0"/>
              <a:t>The latest addition to the precinct is The </a:t>
            </a:r>
            <a:r>
              <a:rPr lang="en-NZ" dirty="0" err="1"/>
              <a:t>Dishery</a:t>
            </a:r>
            <a:r>
              <a:rPr lang="en-NZ" dirty="0"/>
              <a:t> a new café which focuses on locally sourced produce paired with great wine, all in a garden setting adjacent to the Arrow River Reserve.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dirty="0"/>
          </a:p>
          <a:p>
            <a:pPr marL="0" marR="0" lvl="0" indent="0" algn="l" defTabSz="408167" rtl="0" eaLnBrk="1" fontAlgn="auto" latinLnBrk="0" hangingPunct="1">
              <a:lnSpc>
                <a:spcPct val="100000"/>
              </a:lnSpc>
              <a:spcBef>
                <a:spcPts val="0"/>
              </a:spcBef>
              <a:spcAft>
                <a:spcPts val="0"/>
              </a:spcAft>
              <a:buClrTx/>
              <a:buSzTx/>
              <a:buFontTx/>
              <a:buNone/>
              <a:tabLst/>
              <a:defRPr/>
            </a:pPr>
            <a:r>
              <a:rPr lang="en-NZ" dirty="0"/>
              <a:t>Their menu offers breakfast, lunch and early dinner or grazing </a:t>
            </a:r>
            <a:r>
              <a:rPr lang="en-NZ" dirty="0" err="1"/>
              <a:t>inbetween</a:t>
            </a:r>
            <a:r>
              <a:rPr lang="en-NZ" dirty="0"/>
              <a:t>.</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dirty="0"/>
          </a:p>
          <a:p>
            <a:pPr marL="0" marR="0" lvl="0" indent="0" algn="l" defTabSz="408167" rtl="0" eaLnBrk="1" fontAlgn="auto" latinLnBrk="0" hangingPunct="1">
              <a:lnSpc>
                <a:spcPct val="100000"/>
              </a:lnSpc>
              <a:spcBef>
                <a:spcPts val="0"/>
              </a:spcBef>
              <a:spcAft>
                <a:spcPts val="0"/>
              </a:spcAft>
              <a:buClrTx/>
              <a:buSzTx/>
              <a:buFontTx/>
              <a:buNone/>
              <a:tabLst/>
              <a:defRPr/>
            </a:pPr>
            <a:r>
              <a:rPr lang="en-NZ" dirty="0"/>
              <a:t>https://www.queenstownnz.co.nz/listing/the-dishery-restaurant/10891/</a:t>
            </a:r>
          </a:p>
        </p:txBody>
      </p:sp>
      <p:sp>
        <p:nvSpPr>
          <p:cNvPr id="4" name="Slide Number Placeholder 3"/>
          <p:cNvSpPr>
            <a:spLocks noGrp="1"/>
          </p:cNvSpPr>
          <p:nvPr>
            <p:ph type="sldNum" sz="quarter" idx="10"/>
          </p:nvPr>
        </p:nvSpPr>
        <p:spPr/>
        <p:txBody>
          <a:bodyPr/>
          <a:lstStyle/>
          <a:p>
            <a:fld id="{75A336DA-FE64-1043-B939-0589E96F3D77}" type="slidenum">
              <a:rPr lang="en-US" smtClean="0"/>
              <a:t>69</a:t>
            </a:fld>
            <a:endParaRPr lang="en-US"/>
          </a:p>
        </p:txBody>
      </p:sp>
    </p:spTree>
    <p:extLst>
      <p:ext uri="{BB962C8B-B14F-4D97-AF65-F5344CB8AC3E}">
        <p14:creationId xmlns:p14="http://schemas.microsoft.com/office/powerpoint/2010/main" val="240145441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0" i="0" kern="1200" dirty="0">
                <a:solidFill>
                  <a:schemeClr val="tx1"/>
                </a:solidFill>
                <a:effectLst/>
                <a:latin typeface="+mn-lt"/>
                <a:ea typeface="+mn-ea"/>
                <a:cs typeface="+mn-cs"/>
              </a:rPr>
              <a:t>Newest addition</a:t>
            </a:r>
            <a:r>
              <a:rPr lang="en-NZ" sz="1100" b="0" i="0" kern="1200" baseline="0" dirty="0">
                <a:solidFill>
                  <a:schemeClr val="tx1"/>
                </a:solidFill>
                <a:effectLst/>
                <a:latin typeface="+mn-lt"/>
                <a:ea typeface="+mn-ea"/>
                <a:cs typeface="+mn-cs"/>
              </a:rPr>
              <a:t> to the famous </a:t>
            </a:r>
            <a:r>
              <a:rPr lang="en-NZ" sz="1100" b="0" i="0" kern="1200" baseline="0" dirty="0" err="1">
                <a:solidFill>
                  <a:schemeClr val="tx1"/>
                </a:solidFill>
                <a:effectLst/>
                <a:latin typeface="+mn-lt"/>
                <a:ea typeface="+mn-ea"/>
                <a:cs typeface="+mn-cs"/>
              </a:rPr>
              <a:t>Ferg</a:t>
            </a:r>
            <a:r>
              <a:rPr lang="en-NZ" sz="1100" b="0" i="0" kern="1200" baseline="0" dirty="0">
                <a:solidFill>
                  <a:schemeClr val="tx1"/>
                </a:solidFill>
                <a:effectLst/>
                <a:latin typeface="+mn-lt"/>
                <a:ea typeface="+mn-ea"/>
                <a:cs typeface="+mn-cs"/>
              </a:rPr>
              <a:t> family. </a:t>
            </a:r>
            <a:r>
              <a:rPr lang="en-NZ" sz="1100" b="0" i="0" kern="1200" baseline="0" dirty="0" err="1">
                <a:solidFill>
                  <a:schemeClr val="tx1"/>
                </a:solidFill>
                <a:effectLst/>
                <a:latin typeface="+mn-lt"/>
                <a:ea typeface="+mn-ea"/>
                <a:cs typeface="+mn-cs"/>
              </a:rPr>
              <a:t>Ferg’s</a:t>
            </a:r>
            <a:r>
              <a:rPr lang="en-NZ" sz="1100" b="0" i="0" kern="1200" baseline="0" dirty="0">
                <a:solidFill>
                  <a:schemeClr val="tx1"/>
                </a:solidFill>
                <a:effectLst/>
                <a:latin typeface="+mn-lt"/>
                <a:ea typeface="+mn-ea"/>
                <a:cs typeface="+mn-cs"/>
              </a:rPr>
              <a:t> Bar.</a:t>
            </a:r>
            <a:endParaRPr lang="en-NZ" sz="1100" b="0" i="0" kern="1200" dirty="0">
              <a:solidFill>
                <a:schemeClr val="tx1"/>
              </a:solidFill>
              <a:effectLst/>
              <a:latin typeface="+mn-lt"/>
              <a:ea typeface="+mn-ea"/>
              <a:cs typeface="+mn-cs"/>
            </a:endParaRP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Brand New Cocktail Bar that has opened in the heart of beautiful Queenstown right next door to </a:t>
            </a:r>
            <a:r>
              <a:rPr lang="en-NZ" sz="1100" b="0" i="0" kern="1200" dirty="0" err="1">
                <a:solidFill>
                  <a:schemeClr val="tx1"/>
                </a:solidFill>
                <a:effectLst/>
                <a:latin typeface="+mn-lt"/>
                <a:ea typeface="+mn-ea"/>
                <a:cs typeface="+mn-cs"/>
              </a:rPr>
              <a:t>Fergburger</a:t>
            </a:r>
            <a:r>
              <a:rPr lang="en-NZ" sz="1100" b="0" i="0" kern="1200" dirty="0">
                <a:solidFill>
                  <a:schemeClr val="tx1"/>
                </a:solidFill>
                <a:effectLst/>
                <a:latin typeface="+mn-lt"/>
                <a:ea typeface="+mn-ea"/>
                <a:cs typeface="+mn-cs"/>
              </a:rPr>
              <a:t>. Designed with the Bartender in mind with wood, brass, leather fittings.</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Their feelings are Queenstown is where fun and adventure exist all year round.</a:t>
            </a:r>
            <a:r>
              <a:rPr lang="en-NZ" sz="1100" b="0" i="0" kern="1200" baseline="0" dirty="0">
                <a:solidFill>
                  <a:schemeClr val="tx1"/>
                </a:solidFill>
                <a:effectLst/>
                <a:latin typeface="+mn-lt"/>
                <a:ea typeface="+mn-ea"/>
                <a:cs typeface="+mn-cs"/>
              </a:rPr>
              <a:t> </a:t>
            </a:r>
            <a:r>
              <a:rPr lang="en-NZ" sz="1100" b="0" i="0" kern="1200" dirty="0" err="1">
                <a:solidFill>
                  <a:schemeClr val="tx1"/>
                </a:solidFill>
                <a:effectLst/>
                <a:latin typeface="+mn-lt"/>
                <a:ea typeface="+mn-ea"/>
                <a:cs typeface="+mn-cs"/>
              </a:rPr>
              <a:t>Fergburger</a:t>
            </a:r>
            <a:r>
              <a:rPr lang="en-NZ" sz="1100" b="0" i="0" kern="1200" dirty="0">
                <a:solidFill>
                  <a:schemeClr val="tx1"/>
                </a:solidFill>
                <a:effectLst/>
                <a:latin typeface="+mn-lt"/>
                <a:ea typeface="+mn-ea"/>
                <a:cs typeface="+mn-cs"/>
              </a:rPr>
              <a:t> started as a hole in a wall down an alleyway in 2001.19 years on </a:t>
            </a:r>
            <a:r>
              <a:rPr lang="en-NZ" sz="1100" b="0" i="0" kern="1200" dirty="0" err="1">
                <a:solidFill>
                  <a:schemeClr val="tx1"/>
                </a:solidFill>
                <a:effectLst/>
                <a:latin typeface="+mn-lt"/>
                <a:ea typeface="+mn-ea"/>
                <a:cs typeface="+mn-cs"/>
              </a:rPr>
              <a:t>Fergburger</a:t>
            </a:r>
            <a:r>
              <a:rPr lang="en-NZ" sz="1100" b="0" i="0" kern="1200" dirty="0">
                <a:solidFill>
                  <a:schemeClr val="tx1"/>
                </a:solidFill>
                <a:effectLst/>
                <a:latin typeface="+mn-lt"/>
                <a:ea typeface="+mn-ea"/>
                <a:cs typeface="+mn-cs"/>
              </a:rPr>
              <a:t> has become famous around the world and has expanded with </a:t>
            </a:r>
            <a:r>
              <a:rPr lang="en-NZ" sz="1100" b="0" i="0" kern="1200" dirty="0" err="1">
                <a:solidFill>
                  <a:schemeClr val="tx1"/>
                </a:solidFill>
                <a:effectLst/>
                <a:latin typeface="+mn-lt"/>
                <a:ea typeface="+mn-ea"/>
                <a:cs typeface="+mn-cs"/>
              </a:rPr>
              <a:t>Fergbaker</a:t>
            </a:r>
            <a:r>
              <a:rPr lang="en-NZ" sz="1100" b="0" i="0" kern="1200" dirty="0">
                <a:solidFill>
                  <a:schemeClr val="tx1"/>
                </a:solidFill>
                <a:effectLst/>
                <a:latin typeface="+mn-lt"/>
                <a:ea typeface="+mn-ea"/>
                <a:cs typeface="+mn-cs"/>
              </a:rPr>
              <a:t> and Mrs </a:t>
            </a:r>
            <a:r>
              <a:rPr lang="en-NZ" sz="1100" b="0" i="0" kern="1200" dirty="0" err="1">
                <a:solidFill>
                  <a:schemeClr val="tx1"/>
                </a:solidFill>
                <a:effectLst/>
                <a:latin typeface="+mn-lt"/>
                <a:ea typeface="+mn-ea"/>
                <a:cs typeface="+mn-cs"/>
              </a:rPr>
              <a:t>Ferg</a:t>
            </a:r>
            <a:r>
              <a:rPr lang="en-NZ" sz="1100" b="0" i="0" kern="1200" dirty="0">
                <a:solidFill>
                  <a:schemeClr val="tx1"/>
                </a:solidFill>
                <a:effectLst/>
                <a:latin typeface="+mn-lt"/>
                <a:ea typeface="+mn-ea"/>
                <a:cs typeface="+mn-cs"/>
              </a:rPr>
              <a:t> (Gelato).</a:t>
            </a:r>
            <a:br>
              <a:rPr lang="en-NZ" sz="1100" b="0" i="0" kern="1200" dirty="0">
                <a:solidFill>
                  <a:schemeClr val="tx1"/>
                </a:solidFill>
                <a:effectLst/>
                <a:latin typeface="+mn-lt"/>
                <a:ea typeface="+mn-ea"/>
                <a:cs typeface="+mn-cs"/>
              </a:rPr>
            </a:br>
            <a:br>
              <a:rPr lang="en-NZ" sz="1100" b="0" i="0" kern="1200" dirty="0">
                <a:solidFill>
                  <a:schemeClr val="tx1"/>
                </a:solidFill>
                <a:effectLst/>
                <a:latin typeface="+mn-lt"/>
                <a:ea typeface="+mn-ea"/>
                <a:cs typeface="+mn-cs"/>
              </a:rPr>
            </a:br>
            <a:r>
              <a:rPr lang="en-NZ" sz="1100" b="0" i="0" kern="1200" dirty="0">
                <a:solidFill>
                  <a:schemeClr val="tx1"/>
                </a:solidFill>
                <a:effectLst/>
                <a:latin typeface="+mn-lt"/>
                <a:ea typeface="+mn-ea"/>
                <a:cs typeface="+mn-cs"/>
              </a:rPr>
              <a:t>They are now excited to have opened their new bar with a focus on high quality cocktails and food offerings, with a fast and friendly service. It will have an international feel open from 7am – 2am.</a:t>
            </a:r>
          </a:p>
          <a:p>
            <a:endParaRPr lang="en-NZ" dirty="0"/>
          </a:p>
          <a:p>
            <a:r>
              <a:rPr lang="en-NZ" dirty="0"/>
              <a:t>https://fergsbar.com/</a:t>
            </a:r>
          </a:p>
        </p:txBody>
      </p:sp>
      <p:sp>
        <p:nvSpPr>
          <p:cNvPr id="4" name="Slide Number Placeholder 3"/>
          <p:cNvSpPr>
            <a:spLocks noGrp="1"/>
          </p:cNvSpPr>
          <p:nvPr>
            <p:ph type="sldNum" sz="quarter" idx="10"/>
          </p:nvPr>
        </p:nvSpPr>
        <p:spPr/>
        <p:txBody>
          <a:bodyPr/>
          <a:lstStyle/>
          <a:p>
            <a:fld id="{75A336DA-FE64-1043-B939-0589E96F3D77}" type="slidenum">
              <a:rPr lang="en-US" smtClean="0"/>
              <a:t>70</a:t>
            </a:fld>
            <a:endParaRPr lang="en-US"/>
          </a:p>
        </p:txBody>
      </p:sp>
    </p:spTree>
    <p:extLst>
      <p:ext uri="{BB962C8B-B14F-4D97-AF65-F5344CB8AC3E}">
        <p14:creationId xmlns:p14="http://schemas.microsoft.com/office/powerpoint/2010/main" val="28775807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dirty="0">
                <a:solidFill>
                  <a:schemeClr val="tx1"/>
                </a:solidFill>
                <a:effectLst/>
                <a:latin typeface="+mn-lt"/>
                <a:ea typeface="+mn-ea"/>
                <a:cs typeface="+mn-cs"/>
              </a:rPr>
              <a:t>The world’s largest specialist New Zealand’s wine store. </a:t>
            </a:r>
          </a:p>
          <a:p>
            <a:r>
              <a:rPr lang="en-NZ" sz="1100" b="0" i="0" kern="1200" dirty="0">
                <a:solidFill>
                  <a:schemeClr val="tx1"/>
                </a:solidFill>
                <a:effectLst/>
                <a:latin typeface="+mn-lt"/>
                <a:ea typeface="+mn-ea"/>
                <a:cs typeface="+mn-cs"/>
              </a:rPr>
              <a:t>At</a:t>
            </a:r>
            <a:r>
              <a:rPr lang="en-NZ" sz="1100" b="1" i="0" kern="1200" dirty="0">
                <a:solidFill>
                  <a:schemeClr val="tx1"/>
                </a:solidFill>
                <a:effectLst/>
                <a:latin typeface="+mn-lt"/>
                <a:ea typeface="+mn-ea"/>
                <a:cs typeface="+mn-cs"/>
              </a:rPr>
              <a:t> The Winery</a:t>
            </a:r>
            <a:r>
              <a:rPr lang="en-NZ" sz="1100" b="0" i="0" kern="1200" dirty="0">
                <a:solidFill>
                  <a:schemeClr val="tx1"/>
                </a:solidFill>
                <a:effectLst/>
                <a:latin typeface="+mn-lt"/>
                <a:ea typeface="+mn-ea"/>
                <a:cs typeface="+mn-cs"/>
              </a:rPr>
              <a:t> your clients can taste over 80 award-winning local, single vineyard and reserve wines from boutique wineries from across New Zealand - many of which don’t have cellar doors.</a:t>
            </a:r>
          </a:p>
          <a:p>
            <a:endParaRPr lang="en-NZ" sz="1100" b="0" i="0" kern="1200" dirty="0">
              <a:solidFill>
                <a:schemeClr val="tx1"/>
              </a:solidFill>
              <a:effectLst/>
              <a:latin typeface="+mn-lt"/>
              <a:ea typeface="+mn-ea"/>
              <a:cs typeface="+mn-cs"/>
            </a:endParaRPr>
          </a:p>
          <a:p>
            <a:r>
              <a:rPr lang="en-NZ" sz="1100" b="1" i="0" kern="1200" dirty="0">
                <a:solidFill>
                  <a:schemeClr val="tx1"/>
                </a:solidFill>
                <a:effectLst/>
                <a:latin typeface="+mn-lt"/>
                <a:ea typeface="+mn-ea"/>
                <a:cs typeface="+mn-cs"/>
              </a:rPr>
              <a:t>TASTE 80+ WINES </a:t>
            </a:r>
          </a:p>
          <a:p>
            <a:r>
              <a:rPr lang="en-NZ" sz="1100" b="0" i="0" kern="1200" dirty="0">
                <a:solidFill>
                  <a:schemeClr val="tx1"/>
                </a:solidFill>
                <a:effectLst/>
                <a:latin typeface="+mn-lt"/>
                <a:ea typeface="+mn-ea"/>
                <a:cs typeface="+mn-cs"/>
              </a:rPr>
              <a:t>YOUR</a:t>
            </a:r>
            <a:r>
              <a:rPr lang="en-NZ" sz="1100" b="0" i="0" kern="1200" baseline="0" dirty="0">
                <a:solidFill>
                  <a:schemeClr val="tx1"/>
                </a:solidFill>
                <a:effectLst/>
                <a:latin typeface="+mn-lt"/>
                <a:ea typeface="+mn-ea"/>
                <a:cs typeface="+mn-cs"/>
              </a:rPr>
              <a:t> clients </a:t>
            </a:r>
            <a:r>
              <a:rPr lang="en-NZ" sz="1100" b="0" i="0" kern="1200" dirty="0">
                <a:solidFill>
                  <a:schemeClr val="tx1"/>
                </a:solidFill>
                <a:effectLst/>
                <a:latin typeface="+mn-lt"/>
                <a:ea typeface="+mn-ea"/>
                <a:cs typeface="+mn-cs"/>
              </a:rPr>
              <a:t>choose their wines they taste. With the simple push of a button their can serve themselves either a taste, half or full glass.</a:t>
            </a:r>
          </a:p>
          <a:p>
            <a:endParaRPr lang="en-NZ" sz="1100" b="0" i="0" kern="1200" dirty="0">
              <a:solidFill>
                <a:schemeClr val="tx1"/>
              </a:solidFill>
              <a:effectLst/>
              <a:latin typeface="+mn-lt"/>
              <a:ea typeface="+mn-ea"/>
              <a:cs typeface="+mn-cs"/>
            </a:endParaRPr>
          </a:p>
          <a:p>
            <a:r>
              <a:rPr lang="en-NZ" sz="1100" b="1" i="0" kern="1200" dirty="0">
                <a:solidFill>
                  <a:schemeClr val="tx1"/>
                </a:solidFill>
                <a:effectLst/>
                <a:latin typeface="+mn-lt"/>
                <a:ea typeface="+mn-ea"/>
                <a:cs typeface="+mn-cs"/>
              </a:rPr>
              <a:t>NEW ZEALAND WHISKY</a:t>
            </a:r>
          </a:p>
          <a:p>
            <a:r>
              <a:rPr lang="en-NZ" sz="1100" b="0" i="0" kern="1200" dirty="0">
                <a:solidFill>
                  <a:schemeClr val="tx1"/>
                </a:solidFill>
                <a:effectLst/>
                <a:latin typeface="+mn-lt"/>
                <a:ea typeface="+mn-ea"/>
                <a:cs typeface="+mn-cs"/>
              </a:rPr>
              <a:t>They also are stockists of an extensive range of NZ’s rare single malt whiskies – with 8 for tasting.</a:t>
            </a:r>
          </a:p>
          <a:p>
            <a:endParaRPr lang="en-NZ" sz="1100" b="1" i="0" kern="1200" dirty="0">
              <a:solidFill>
                <a:schemeClr val="tx1"/>
              </a:solidFill>
              <a:effectLst/>
              <a:latin typeface="+mn-lt"/>
              <a:ea typeface="+mn-ea"/>
              <a:cs typeface="+mn-cs"/>
            </a:endParaRPr>
          </a:p>
          <a:p>
            <a:r>
              <a:rPr lang="en-NZ" sz="1100" b="1" i="0" kern="1200" dirty="0">
                <a:solidFill>
                  <a:schemeClr val="tx1"/>
                </a:solidFill>
                <a:effectLst/>
                <a:latin typeface="+mn-lt"/>
                <a:ea typeface="+mn-ea"/>
                <a:cs typeface="+mn-cs"/>
              </a:rPr>
              <a:t>CHEESE BOARDS &amp; TAPAS MENU</a:t>
            </a:r>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Your clients can relax outside in the sun or inside in the cosy leather chairs of the wine lounge as they</a:t>
            </a:r>
            <a:r>
              <a:rPr lang="en-NZ" sz="1100" b="0" i="0" kern="1200" baseline="0" dirty="0">
                <a:solidFill>
                  <a:schemeClr val="tx1"/>
                </a:solidFill>
                <a:effectLst/>
                <a:latin typeface="+mn-lt"/>
                <a:ea typeface="+mn-ea"/>
                <a:cs typeface="+mn-cs"/>
              </a:rPr>
              <a:t> </a:t>
            </a:r>
            <a:r>
              <a:rPr lang="en-NZ" sz="1100" b="0" i="0" kern="1200" dirty="0">
                <a:solidFill>
                  <a:schemeClr val="tx1"/>
                </a:solidFill>
                <a:effectLst/>
                <a:latin typeface="+mn-lt"/>
                <a:ea typeface="+mn-ea"/>
                <a:cs typeface="+mn-cs"/>
              </a:rPr>
              <a:t>enjoy award-winning local cheeses with delicious platters to accompany their time at The Winery.</a:t>
            </a:r>
          </a:p>
          <a:p>
            <a:endParaRPr lang="en-NZ" dirty="0"/>
          </a:p>
          <a:p>
            <a:r>
              <a:rPr lang="en-NZ" dirty="0"/>
              <a:t>https://www.queenstownnz.co.nz/listing/the-winery/1521/</a:t>
            </a:r>
          </a:p>
        </p:txBody>
      </p:sp>
      <p:sp>
        <p:nvSpPr>
          <p:cNvPr id="4" name="Slide Number Placeholder 3"/>
          <p:cNvSpPr>
            <a:spLocks noGrp="1"/>
          </p:cNvSpPr>
          <p:nvPr>
            <p:ph type="sldNum" sz="quarter" idx="10"/>
          </p:nvPr>
        </p:nvSpPr>
        <p:spPr/>
        <p:txBody>
          <a:bodyPr/>
          <a:lstStyle/>
          <a:p>
            <a:fld id="{75A336DA-FE64-1043-B939-0589E96F3D77}" type="slidenum">
              <a:rPr lang="en-US" smtClean="0"/>
              <a:t>71</a:t>
            </a:fld>
            <a:endParaRPr lang="en-US"/>
          </a:p>
        </p:txBody>
      </p:sp>
    </p:spTree>
    <p:extLst>
      <p:ext uri="{BB962C8B-B14F-4D97-AF65-F5344CB8AC3E}">
        <p14:creationId xmlns:p14="http://schemas.microsoft.com/office/powerpoint/2010/main" val="927880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Air Milford has recently introduced their Ride from the Sky offering. This includes a scenic flight over Queenstown, Lake Whakatipu &amp; the surrounding mountains, and a 32km trail traversing the rolling hills and shores of Lake Whakatipu past Mt Nicholas Station to the Walter Peak Homestead. Hear you will enjoy a delicious gourmet </a:t>
            </a:r>
            <a:r>
              <a:rPr lang="en-NZ" sz="1100" dirty="0" err="1">
                <a:solidFill>
                  <a:srgbClr val="202020"/>
                </a:solidFill>
                <a:effectLst/>
                <a:latin typeface="Helvetica" panose="020B0604020202020204" pitchFamily="34" charset="0"/>
                <a:ea typeface="Calibri" panose="020F0502020204030204" pitchFamily="34" charset="0"/>
                <a:cs typeface="Calibri" panose="020F0502020204030204" pitchFamily="34" charset="0"/>
              </a:rPr>
              <a:t>bbq</a:t>
            </a:r>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 meal at the homestead with a return over the lake back to Queenstown on the historic TSS Earnslaw.</a:t>
            </a:r>
          </a:p>
          <a:p>
            <a:endPar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endParaRPr>
          </a:p>
          <a:p>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https://www.airmilford.co.nz/new-zealand-scenic-flight.html</a:t>
            </a:r>
          </a:p>
          <a:p>
            <a:endPar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endParaRPr>
          </a:p>
          <a:p>
            <a:endPar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408167" rtl="0" eaLnBrk="1" fontAlgn="auto" latinLnBrk="0" hangingPunct="1">
              <a:lnSpc>
                <a:spcPct val="100000"/>
              </a:lnSpc>
              <a:spcBef>
                <a:spcPts val="0"/>
              </a:spcBef>
              <a:spcAft>
                <a:spcPts val="0"/>
              </a:spcAft>
              <a:buClrTx/>
              <a:buSzTx/>
              <a:buFontTx/>
              <a:buNone/>
              <a:tabLst/>
              <a:defRPr/>
            </a:pPr>
            <a:fld id="{75A336DA-FE64-1043-B939-0589E96F3D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081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50273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08167" rtl="0" eaLnBrk="1" fontAlgn="auto" latinLnBrk="0" hangingPunct="1">
              <a:lnSpc>
                <a:spcPct val="100000"/>
              </a:lnSpc>
              <a:spcBef>
                <a:spcPts val="0"/>
              </a:spcBef>
              <a:spcAft>
                <a:spcPts val="0"/>
              </a:spcAft>
              <a:buClrTx/>
              <a:buSzTx/>
              <a:buFontTx/>
              <a:buNone/>
              <a:tabLst/>
              <a:defRPr/>
            </a:pPr>
            <a:r>
              <a:rPr lang="en-NZ" sz="1100" b="0" i="0" kern="1200" dirty="0">
                <a:solidFill>
                  <a:schemeClr val="tx1"/>
                </a:solidFill>
                <a:effectLst/>
                <a:latin typeface="+mn-lt"/>
                <a:ea typeface="+mn-ea"/>
                <a:cs typeface="+mn-cs"/>
              </a:rPr>
              <a:t>Pub, Cafe &amp; Takeaway at Gantley's</a:t>
            </a:r>
          </a:p>
          <a:p>
            <a:endParaRPr lang="en-NZ" sz="1100" b="0" i="0" kern="1200" dirty="0">
              <a:solidFill>
                <a:schemeClr val="tx1"/>
              </a:solidFill>
              <a:effectLst/>
              <a:latin typeface="+mn-lt"/>
              <a:ea typeface="+mn-ea"/>
              <a:cs typeface="+mn-cs"/>
            </a:endParaRPr>
          </a:p>
          <a:p>
            <a:r>
              <a:rPr lang="en-NZ" sz="1100" b="1" kern="1200" dirty="0">
                <a:solidFill>
                  <a:schemeClr val="tx1"/>
                </a:solidFill>
                <a:effectLst/>
                <a:latin typeface="+mn-lt"/>
                <a:ea typeface="+mn-ea"/>
                <a:cs typeface="+mn-cs"/>
              </a:rPr>
              <a:t>A little background about Cargo Brewing Company</a:t>
            </a:r>
          </a:p>
          <a:p>
            <a:r>
              <a:rPr lang="en-NZ" sz="1100" kern="1200" dirty="0">
                <a:solidFill>
                  <a:schemeClr val="tx1"/>
                </a:solidFill>
                <a:effectLst/>
                <a:latin typeface="+mn-lt"/>
                <a:ea typeface="+mn-ea"/>
                <a:cs typeface="+mn-cs"/>
              </a:rPr>
              <a:t>Cargo is a unique and innovative brewing company based in Queenstown and their Brewery and cellar door are located in Gibbston Valley, named Cargo at </a:t>
            </a:r>
            <a:r>
              <a:rPr lang="en-NZ" sz="1100" kern="1200" dirty="0" err="1">
                <a:solidFill>
                  <a:schemeClr val="tx1"/>
                </a:solidFill>
                <a:effectLst/>
                <a:latin typeface="+mn-lt"/>
                <a:ea typeface="+mn-ea"/>
                <a:cs typeface="+mn-cs"/>
              </a:rPr>
              <a:t>Waitiri</a:t>
            </a:r>
            <a:r>
              <a:rPr lang="en-NZ" sz="1100" kern="1200" dirty="0">
                <a:solidFill>
                  <a:schemeClr val="tx1"/>
                </a:solidFill>
                <a:effectLst/>
                <a:latin typeface="+mn-lt"/>
                <a:ea typeface="+mn-ea"/>
                <a:cs typeface="+mn-cs"/>
              </a:rPr>
              <a:t>.  There they have created an interactive and versatile space where they not only create their award-winning beer but share their beer making process with visitors.  It’s a great place to </a:t>
            </a:r>
            <a:r>
              <a:rPr lang="en-NZ" sz="1100" kern="1200" dirty="0" err="1">
                <a:solidFill>
                  <a:schemeClr val="tx1"/>
                </a:solidFill>
                <a:effectLst/>
                <a:latin typeface="+mn-lt"/>
                <a:ea typeface="+mn-ea"/>
                <a:cs typeface="+mn-cs"/>
              </a:rPr>
              <a:t>gor</a:t>
            </a:r>
            <a:r>
              <a:rPr lang="en-NZ" sz="1100" kern="1200" dirty="0">
                <a:solidFill>
                  <a:schemeClr val="tx1"/>
                </a:solidFill>
                <a:effectLst/>
                <a:latin typeface="+mn-lt"/>
                <a:ea typeface="+mn-ea"/>
                <a:cs typeface="+mn-cs"/>
              </a:rPr>
              <a:t> for lunch and a drink. </a:t>
            </a:r>
          </a:p>
          <a:p>
            <a:endParaRPr lang="en-NZ" sz="1100" kern="1200" dirty="0">
              <a:solidFill>
                <a:schemeClr val="tx1"/>
              </a:solidFill>
              <a:effectLst/>
              <a:latin typeface="+mn-lt"/>
              <a:ea typeface="+mn-ea"/>
              <a:cs typeface="+mn-cs"/>
            </a:endParaRPr>
          </a:p>
          <a:p>
            <a:r>
              <a:rPr lang="en-NZ" sz="1100" kern="1200" dirty="0">
                <a:solidFill>
                  <a:schemeClr val="tx1"/>
                </a:solidFill>
                <a:effectLst/>
                <a:latin typeface="+mn-lt"/>
                <a:ea typeface="+mn-ea"/>
                <a:cs typeface="+mn-cs"/>
              </a:rPr>
              <a:t>The </a:t>
            </a:r>
            <a:r>
              <a:rPr lang="en-NZ" sz="1100" b="1" kern="1200" dirty="0">
                <a:solidFill>
                  <a:schemeClr val="tx1"/>
                </a:solidFill>
                <a:effectLst/>
                <a:latin typeface="+mn-lt"/>
                <a:ea typeface="+mn-ea"/>
                <a:cs typeface="+mn-cs"/>
              </a:rPr>
              <a:t>newest addition to the Cargo family is</a:t>
            </a:r>
            <a:r>
              <a:rPr lang="en-NZ" sz="1100" b="1" kern="1200" baseline="0" dirty="0">
                <a:solidFill>
                  <a:schemeClr val="tx1"/>
                </a:solidFill>
                <a:effectLst/>
                <a:latin typeface="+mn-lt"/>
                <a:ea typeface="+mn-ea"/>
                <a:cs typeface="+mn-cs"/>
              </a:rPr>
              <a:t> their </a:t>
            </a:r>
            <a:r>
              <a:rPr lang="en-NZ" sz="1100" b="1" kern="1200" dirty="0">
                <a:solidFill>
                  <a:schemeClr val="tx1"/>
                </a:solidFill>
                <a:effectLst/>
                <a:latin typeface="+mn-lt"/>
                <a:ea typeface="+mn-ea"/>
                <a:cs typeface="+mn-cs"/>
              </a:rPr>
              <a:t>Tap Room which can be found in Arthurs Point. </a:t>
            </a:r>
          </a:p>
          <a:p>
            <a:endParaRPr lang="en-NZ" sz="1100" b="1" kern="1200" dirty="0">
              <a:solidFill>
                <a:schemeClr val="tx1"/>
              </a:solidFill>
              <a:effectLst/>
              <a:latin typeface="+mn-lt"/>
              <a:ea typeface="+mn-ea"/>
              <a:cs typeface="+mn-cs"/>
            </a:endParaRPr>
          </a:p>
          <a:p>
            <a:r>
              <a:rPr lang="en-NZ" sz="1100" b="1" kern="1200" dirty="0">
                <a:solidFill>
                  <a:schemeClr val="tx1"/>
                </a:solidFill>
                <a:effectLst/>
                <a:latin typeface="+mn-lt"/>
                <a:ea typeface="+mn-ea"/>
                <a:cs typeface="+mn-cs"/>
              </a:rPr>
              <a:t>Cargo at Gantley's </a:t>
            </a:r>
            <a:r>
              <a:rPr lang="en-NZ" sz="1100" kern="1200" dirty="0">
                <a:solidFill>
                  <a:schemeClr val="tx1"/>
                </a:solidFill>
                <a:effectLst/>
                <a:latin typeface="+mn-lt"/>
                <a:ea typeface="+mn-ea"/>
                <a:cs typeface="+mn-cs"/>
              </a:rPr>
              <a:t>is only a 5 minute drive from central Queenstown and is a great place to visit any time of the year. </a:t>
            </a:r>
            <a:r>
              <a:rPr lang="en-NZ" sz="1100" b="0" i="0" kern="1200" dirty="0">
                <a:solidFill>
                  <a:schemeClr val="tx1"/>
                </a:solidFill>
                <a:effectLst/>
                <a:latin typeface="+mn-lt"/>
                <a:ea typeface="+mn-ea"/>
                <a:cs typeface="+mn-cs"/>
              </a:rPr>
              <a:t>This amazing building has a rich history dating back to the early settlement of Queenstown. Built over 150 years ago it provided hospitality for both travellers and locals, and they have brough it’s history back to life. </a:t>
            </a:r>
          </a:p>
          <a:p>
            <a:endParaRPr lang="en-NZ" sz="1100" b="0" i="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sz="1100" kern="1200" dirty="0">
                <a:solidFill>
                  <a:schemeClr val="tx1"/>
                </a:solidFill>
                <a:effectLst/>
                <a:latin typeface="+mn-lt"/>
                <a:ea typeface="+mn-ea"/>
                <a:cs typeface="+mn-cs"/>
              </a:rPr>
              <a:t>Open from 7am – 10pm for breakfast, lunch, dinner and drinks and have </a:t>
            </a:r>
            <a:r>
              <a:rPr lang="en-NZ" sz="1100" b="0" i="0" kern="1200" dirty="0">
                <a:solidFill>
                  <a:schemeClr val="tx1"/>
                </a:solidFill>
                <a:effectLst/>
                <a:latin typeface="+mn-lt"/>
                <a:ea typeface="+mn-ea"/>
                <a:cs typeface="+mn-cs"/>
              </a:rPr>
              <a:t>a delicious menu.  There’s a roaring fire in winter, and an awesome beer garden to enjoy live music in summer.</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sz="1100" b="0" i="0" kern="1200" dirty="0">
              <a:solidFill>
                <a:schemeClr val="tx1"/>
              </a:solidFill>
              <a:effectLst/>
              <a:latin typeface="+mn-lt"/>
              <a:ea typeface="+mn-ea"/>
              <a:cs typeface="+mn-cs"/>
            </a:endParaRPr>
          </a:p>
          <a:p>
            <a:pPr marL="0" marR="0" lvl="0" indent="0" algn="l" defTabSz="408167" rtl="0" eaLnBrk="1" fontAlgn="auto" latinLnBrk="0" hangingPunct="1">
              <a:lnSpc>
                <a:spcPct val="100000"/>
              </a:lnSpc>
              <a:spcBef>
                <a:spcPts val="0"/>
              </a:spcBef>
              <a:spcAft>
                <a:spcPts val="0"/>
              </a:spcAft>
              <a:buClrTx/>
              <a:buSzTx/>
              <a:buFontTx/>
              <a:buNone/>
              <a:tabLst/>
              <a:defRPr/>
            </a:pPr>
            <a:r>
              <a:rPr lang="en-NZ" dirty="0"/>
              <a:t>https://www.queenstownnz.co.nz/listing/cargo-at-gantleys/6214/</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72</a:t>
            </a:fld>
            <a:endParaRPr lang="en-US"/>
          </a:p>
        </p:txBody>
      </p:sp>
    </p:spTree>
    <p:extLst>
      <p:ext uri="{BB962C8B-B14F-4D97-AF65-F5344CB8AC3E}">
        <p14:creationId xmlns:p14="http://schemas.microsoft.com/office/powerpoint/2010/main" val="86706838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i="0" kern="1200" dirty="0">
                <a:solidFill>
                  <a:schemeClr val="tx1"/>
                </a:solidFill>
                <a:effectLst/>
                <a:latin typeface="+mn-lt"/>
                <a:ea typeface="+mn-ea"/>
                <a:cs typeface="+mn-cs"/>
              </a:rPr>
              <a:t>Margo’s</a:t>
            </a:r>
            <a:r>
              <a:rPr lang="en-NZ" sz="1100" b="0" i="0" kern="1200" dirty="0">
                <a:solidFill>
                  <a:schemeClr val="tx1"/>
                </a:solidFill>
                <a:effectLst/>
                <a:latin typeface="+mn-lt"/>
                <a:ea typeface="+mn-ea"/>
                <a:cs typeface="+mn-cs"/>
              </a:rPr>
              <a:t> is a new Mexican restaurant located on Ballarat Street, right in Queenstown Mall.</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The atmosphere is fun, bold and high-energy, with colourful street art filled walls, and fun colourful food and cocktails that draw inspiration from the many different flavours of Mexico.</a:t>
            </a:r>
          </a:p>
          <a:p>
            <a:endParaRPr lang="en-NZ" sz="1100" b="0" i="0" kern="1200" dirty="0">
              <a:solidFill>
                <a:schemeClr val="tx1"/>
              </a:solidFill>
              <a:effectLst/>
              <a:latin typeface="+mn-lt"/>
              <a:ea typeface="+mn-ea"/>
              <a:cs typeface="+mn-cs"/>
            </a:endParaRPr>
          </a:p>
          <a:p>
            <a:r>
              <a:rPr lang="en-NZ" sz="1100" b="0" i="0" kern="1200" dirty="0">
                <a:solidFill>
                  <a:schemeClr val="tx1"/>
                </a:solidFill>
                <a:effectLst/>
                <a:latin typeface="+mn-lt"/>
                <a:ea typeface="+mn-ea"/>
                <a:cs typeface="+mn-cs"/>
              </a:rPr>
              <a:t>Open: Wednesday – Sunday 5pm to late.</a:t>
            </a:r>
          </a:p>
          <a:p>
            <a:endParaRPr lang="en-NZ" sz="1100" b="0" i="0" kern="1200" dirty="0">
              <a:solidFill>
                <a:schemeClr val="tx1"/>
              </a:solidFill>
              <a:effectLst/>
              <a:latin typeface="+mn-lt"/>
              <a:ea typeface="+mn-ea"/>
              <a:cs typeface="+mn-cs"/>
            </a:endParaRPr>
          </a:p>
          <a:p>
            <a:r>
              <a:rPr lang="en-NZ"/>
              <a:t>https://www.queenstownnz.co.nz/listing/margos/8932/</a:t>
            </a:r>
            <a:endParaRPr lang="en-NZ" dirty="0"/>
          </a:p>
        </p:txBody>
      </p:sp>
      <p:sp>
        <p:nvSpPr>
          <p:cNvPr id="4" name="Slide Number Placeholder 3"/>
          <p:cNvSpPr>
            <a:spLocks noGrp="1"/>
          </p:cNvSpPr>
          <p:nvPr>
            <p:ph type="sldNum" sz="quarter" idx="10"/>
          </p:nvPr>
        </p:nvSpPr>
        <p:spPr/>
        <p:txBody>
          <a:bodyPr/>
          <a:lstStyle/>
          <a:p>
            <a:fld id="{75A336DA-FE64-1043-B939-0589E96F3D77}" type="slidenum">
              <a:rPr lang="en-US" smtClean="0"/>
              <a:t>73</a:t>
            </a:fld>
            <a:endParaRPr lang="en-US"/>
          </a:p>
        </p:txBody>
      </p:sp>
    </p:spTree>
    <p:extLst>
      <p:ext uri="{BB962C8B-B14F-4D97-AF65-F5344CB8AC3E}">
        <p14:creationId xmlns:p14="http://schemas.microsoft.com/office/powerpoint/2010/main" val="428339134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For further resource you can check out our website www.queenstownNZ.nz and our trade pages www.queenstownNZ.nz/trade and if you need any suggestions for product operators for selling to your clients please contact either Linda or myself and we can share the appropriate sales and marketing contact for you.</a:t>
            </a:r>
          </a:p>
          <a:p>
            <a:endParaRPr lang="en-NZ" dirty="0"/>
          </a:p>
          <a:p>
            <a:pPr marL="0" marR="0" lvl="0" indent="0" algn="l" defTabSz="408167" rtl="0" eaLnBrk="1" fontAlgn="auto" latinLnBrk="0" hangingPunct="1">
              <a:lnSpc>
                <a:spcPct val="100000"/>
              </a:lnSpc>
              <a:spcBef>
                <a:spcPts val="0"/>
              </a:spcBef>
              <a:spcAft>
                <a:spcPts val="0"/>
              </a:spcAft>
              <a:buClrTx/>
              <a:buSzTx/>
              <a:buFontTx/>
              <a:buNone/>
              <a:tabLst/>
              <a:defRPr/>
            </a:pPr>
            <a:r>
              <a:rPr lang="en-NZ" dirty="0"/>
              <a:t>You can also join our Queenstown Travel Sellers Facebook Group and subscribe to our YouTube channel where you can receive regular updates on Queenstown. </a:t>
            </a:r>
          </a:p>
          <a:p>
            <a:pPr marL="0" marR="0" lvl="0" indent="0" algn="l" defTabSz="408167" rtl="0" eaLnBrk="1" fontAlgn="auto" latinLnBrk="0" hangingPunct="1">
              <a:lnSpc>
                <a:spcPct val="100000"/>
              </a:lnSpc>
              <a:spcBef>
                <a:spcPts val="0"/>
              </a:spcBef>
              <a:spcAft>
                <a:spcPts val="0"/>
              </a:spcAft>
              <a:buClrTx/>
              <a:buSzTx/>
              <a:buFontTx/>
              <a:buNone/>
              <a:tabLst/>
              <a:defRPr/>
            </a:pPr>
            <a:endParaRPr lang="en-NZ" dirty="0"/>
          </a:p>
          <a:p>
            <a:pPr marL="0" marR="0" lvl="0" indent="0" algn="l" defTabSz="408167" rtl="0" eaLnBrk="1" fontAlgn="auto" latinLnBrk="0" hangingPunct="1">
              <a:lnSpc>
                <a:spcPct val="100000"/>
              </a:lnSpc>
              <a:spcBef>
                <a:spcPts val="0"/>
              </a:spcBef>
              <a:spcAft>
                <a:spcPts val="0"/>
              </a:spcAft>
              <a:buClrTx/>
              <a:buSzTx/>
              <a:buFontTx/>
              <a:buNone/>
              <a:tabLst/>
              <a:defRPr/>
            </a:pPr>
            <a:r>
              <a:rPr lang="en-NZ" dirty="0">
                <a:latin typeface="Avenir Light"/>
              </a:rPr>
              <a:t>Trade Team email: </a:t>
            </a:r>
            <a:r>
              <a:rPr lang="en-NZ" dirty="0">
                <a:latin typeface="Avenir Light"/>
                <a:hlinkClick r:id="rId3"/>
              </a:rPr>
              <a:t>trade@queenstownNZ.nz</a:t>
            </a:r>
            <a:endParaRPr lang="en-NZ" dirty="0">
              <a:latin typeface="Avenir Light"/>
            </a:endParaRPr>
          </a:p>
          <a:p>
            <a:pPr marL="0" marR="0" lvl="0" indent="0" algn="l" defTabSz="408167" rtl="0" eaLnBrk="1" fontAlgn="auto" latinLnBrk="0" hangingPunct="1">
              <a:lnSpc>
                <a:spcPct val="100000"/>
              </a:lnSpc>
              <a:spcBef>
                <a:spcPts val="0"/>
              </a:spcBef>
              <a:spcAft>
                <a:spcPts val="0"/>
              </a:spcAft>
              <a:buClrTx/>
              <a:buSzTx/>
              <a:buFontTx/>
              <a:buNone/>
              <a:tabLst/>
              <a:defRPr/>
            </a:pPr>
            <a:endParaRPr lang="en-NZ" dirty="0"/>
          </a:p>
          <a:p>
            <a:endParaRPr lang="en-NZ" dirty="0"/>
          </a:p>
          <a:p>
            <a:endParaRPr lang="en-NZ" dirty="0"/>
          </a:p>
        </p:txBody>
      </p:sp>
      <p:sp>
        <p:nvSpPr>
          <p:cNvPr id="4" name="Slide Number Placeholder 3"/>
          <p:cNvSpPr>
            <a:spLocks noGrp="1"/>
          </p:cNvSpPr>
          <p:nvPr>
            <p:ph type="sldNum" sz="quarter" idx="5"/>
          </p:nvPr>
        </p:nvSpPr>
        <p:spPr/>
        <p:txBody>
          <a:bodyPr/>
          <a:lstStyle/>
          <a:p>
            <a:pPr marL="0" marR="0" lvl="0" indent="0" algn="r" defTabSz="408167" rtl="0" eaLnBrk="1" fontAlgn="auto" latinLnBrk="0" hangingPunct="1">
              <a:lnSpc>
                <a:spcPct val="100000"/>
              </a:lnSpc>
              <a:spcBef>
                <a:spcPts val="0"/>
              </a:spcBef>
              <a:spcAft>
                <a:spcPts val="0"/>
              </a:spcAft>
              <a:buClrTx/>
              <a:buSzTx/>
              <a:buFontTx/>
              <a:buNone/>
              <a:tabLst/>
              <a:defRPr/>
            </a:pPr>
            <a:fld id="{75A336DA-FE64-1043-B939-0589E96F3D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08167"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0822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800" b="1" u="none" strike="noStrike" dirty="0">
                <a:solidFill>
                  <a:srgbClr val="0069B5"/>
                </a:solidFill>
                <a:effectLst/>
                <a:latin typeface="Helvetica" panose="020B0604020202020204" pitchFamily="34" charset="0"/>
                <a:ea typeface="Calibri" panose="020F0502020204030204" pitchFamily="34" charset="0"/>
                <a:hlinkClick r:id="rId3"/>
              </a:rPr>
              <a:t>Glenorchy Air</a:t>
            </a:r>
            <a:r>
              <a:rPr lang="en-NZ" sz="1800" dirty="0">
                <a:solidFill>
                  <a:srgbClr val="202020"/>
                </a:solidFill>
                <a:effectLst/>
                <a:latin typeface="Helvetica" panose="020B0604020202020204" pitchFamily="34" charset="0"/>
                <a:ea typeface="Calibri" panose="020F0502020204030204" pitchFamily="34" charset="0"/>
              </a:rPr>
              <a:t> is now offering a Milford Sound Ultimate Overnight Experience where guests get to explore all that Milford Sound has to offer. </a:t>
            </a:r>
          </a:p>
          <a:p>
            <a:endParaRPr lang="en-NZ" sz="1800" dirty="0">
              <a:solidFill>
                <a:srgbClr val="202020"/>
              </a:solidFill>
              <a:effectLst/>
              <a:latin typeface="Helvetica" panose="020B0604020202020204" pitchFamily="34" charset="0"/>
              <a:ea typeface="Calibri" panose="020F0502020204030204" pitchFamily="34" charset="0"/>
            </a:endParaRPr>
          </a:p>
          <a:p>
            <a:pPr algn="l">
              <a:buFont typeface="Arial" panose="020B0604020202020204" pitchFamily="34" charset="0"/>
              <a:buNone/>
            </a:pPr>
            <a:r>
              <a:rPr lang="en-US" sz="3200" b="0" i="0" dirty="0">
                <a:solidFill>
                  <a:srgbClr val="383838"/>
                </a:solidFill>
                <a:effectLst/>
                <a:latin typeface="Arial" panose="020B0604020202020204" pitchFamily="34" charset="0"/>
              </a:rPr>
              <a:t>The Ultimate Overnight Experience includes an unforgettable journey into the heart of Milford Sound by coach, a cruise aboard a spacious, modern catamaran, an overnight stay at Milford Sound Lodge and finishes with a return scenic flight to Queenstown</a:t>
            </a:r>
          </a:p>
          <a:p>
            <a:pPr algn="l">
              <a:buFont typeface="Arial" panose="020B0604020202020204" pitchFamily="34" charset="0"/>
              <a:buNone/>
            </a:pPr>
            <a:endParaRPr lang="en-US" sz="3200" b="0" i="0" dirty="0">
              <a:solidFill>
                <a:srgbClr val="383838"/>
              </a:solidFill>
              <a:effectLst/>
              <a:latin typeface="Arial" panose="020B0604020202020204" pitchFamily="34" charset="0"/>
            </a:endParaRPr>
          </a:p>
          <a:p>
            <a:pPr algn="l">
              <a:buFont typeface="Arial" panose="020B0604020202020204" pitchFamily="34" charset="0"/>
              <a:buNone/>
            </a:pPr>
            <a:r>
              <a:rPr lang="en-US" sz="3200" b="0" i="0" dirty="0">
                <a:solidFill>
                  <a:srgbClr val="383838"/>
                </a:solidFill>
                <a:effectLst/>
                <a:latin typeface="Arial" panose="020B0604020202020204" pitchFamily="34" charset="0"/>
              </a:rPr>
              <a:t>https://www.glenorchyair.co.nz/destinations/milford-sound-glaciers/milford-sound-ultimate-overnight-experience/</a:t>
            </a:r>
          </a:p>
        </p:txBody>
      </p:sp>
      <p:sp>
        <p:nvSpPr>
          <p:cNvPr id="4" name="Slide Number Placeholder 3"/>
          <p:cNvSpPr>
            <a:spLocks noGrp="1"/>
          </p:cNvSpPr>
          <p:nvPr>
            <p:ph type="sldNum" sz="quarter" idx="10"/>
          </p:nvPr>
        </p:nvSpPr>
        <p:spPr/>
        <p:txBody>
          <a:bodyPr/>
          <a:lstStyle/>
          <a:p>
            <a:pPr marL="0" marR="0" lvl="0" indent="0" algn="r" defTabSz="408167" rtl="0" eaLnBrk="1" fontAlgn="auto" latinLnBrk="0" hangingPunct="1">
              <a:lnSpc>
                <a:spcPct val="100000"/>
              </a:lnSpc>
              <a:spcBef>
                <a:spcPts val="0"/>
              </a:spcBef>
              <a:spcAft>
                <a:spcPts val="0"/>
              </a:spcAft>
              <a:buClrTx/>
              <a:buSzTx/>
              <a:buFontTx/>
              <a:buNone/>
              <a:tabLst/>
              <a:defRPr/>
            </a:pPr>
            <a:fld id="{75A336DA-FE64-1043-B939-0589E96F3D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08167"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8886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100" b="1" u="none" strike="noStrike" dirty="0">
                <a:solidFill>
                  <a:srgbClr val="0069B5"/>
                </a:solidFill>
                <a:effectLst/>
                <a:latin typeface="Helvetica" panose="020B0604020202020204" pitchFamily="34" charset="0"/>
                <a:ea typeface="Calibri" panose="020F0502020204030204" pitchFamily="34" charset="0"/>
                <a:cs typeface="Calibri" panose="020F0502020204030204" pitchFamily="34" charset="0"/>
                <a:hlinkClick r:id="rId3"/>
              </a:rPr>
              <a:t>BLACK</a:t>
            </a:r>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 will be soon offering a new exclusive farm experience right here in Queenstown. Private, guided journeys, with options for </a:t>
            </a:r>
            <a:r>
              <a:rPr lang="en-NZ" sz="1100" dirty="0" err="1">
                <a:solidFill>
                  <a:srgbClr val="202020"/>
                </a:solidFill>
                <a:effectLst/>
                <a:latin typeface="Helvetica" panose="020B0604020202020204" pitchFamily="34" charset="0"/>
                <a:ea typeface="Calibri" panose="020F0502020204030204" pitchFamily="34" charset="0"/>
                <a:cs typeface="Calibri" panose="020F0502020204030204" pitchFamily="34" charset="0"/>
              </a:rPr>
              <a:t>heli</a:t>
            </a:r>
            <a:r>
              <a:rPr lang="en-NZ" sz="1100" dirty="0">
                <a:solidFill>
                  <a:srgbClr val="202020"/>
                </a:solidFill>
                <a:effectLst/>
                <a:latin typeface="Helvetica" panose="020B0604020202020204" pitchFamily="34" charset="0"/>
                <a:ea typeface="Calibri" panose="020F0502020204030204" pitchFamily="34" charset="0"/>
                <a:cs typeface="Calibri" panose="020F0502020204030204" pitchFamily="34" charset="0"/>
              </a:rPr>
              <a:t> in both ways or one way, connecting by luxury 4WD. Expect river crossings, off roading and meeting and having lunch with the farmer. There will also be the option to combine with private paddle boarding, kayaking, walks, cycling and jet boating for full day adventure days.  </a:t>
            </a:r>
            <a:endParaRPr lang="en-NZ" dirty="0"/>
          </a:p>
          <a:p>
            <a:endParaRPr lang="en-NZ" dirty="0"/>
          </a:p>
          <a:p>
            <a:r>
              <a:rPr lang="en-NZ" dirty="0"/>
              <a:t>https://www.queenstownnz.co.nz/listing/black-zqn/1904/</a:t>
            </a:r>
          </a:p>
        </p:txBody>
      </p:sp>
      <p:sp>
        <p:nvSpPr>
          <p:cNvPr id="4" name="Slide Number Placeholder 3"/>
          <p:cNvSpPr>
            <a:spLocks noGrp="1"/>
          </p:cNvSpPr>
          <p:nvPr>
            <p:ph type="sldNum" sz="quarter" idx="10"/>
          </p:nvPr>
        </p:nvSpPr>
        <p:spPr/>
        <p:txBody>
          <a:bodyPr/>
          <a:lstStyle/>
          <a:p>
            <a:pPr marL="0" marR="0" lvl="0" indent="0" algn="r" defTabSz="408167" rtl="0" eaLnBrk="1" fontAlgn="auto" latinLnBrk="0" hangingPunct="1">
              <a:lnSpc>
                <a:spcPct val="100000"/>
              </a:lnSpc>
              <a:spcBef>
                <a:spcPts val="0"/>
              </a:spcBef>
              <a:spcAft>
                <a:spcPts val="0"/>
              </a:spcAft>
              <a:buClrTx/>
              <a:buSzTx/>
              <a:buFontTx/>
              <a:buNone/>
              <a:tabLst/>
              <a:defRPr/>
            </a:pPr>
            <a:fld id="{75A336DA-FE64-1043-B939-0589E96F3D7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081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033634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jpeg"/><Relationship Id="rId1" Type="http://schemas.openxmlformats.org/officeDocument/2006/relationships/slideMaster" Target="../slideMasters/slideMaster6.xml"/><Relationship Id="rId5" Type="http://schemas.openxmlformats.org/officeDocument/2006/relationships/image" Target="../media/image2.emf"/><Relationship Id="rId4"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g"/><Relationship Id="rId1" Type="http://schemas.openxmlformats.org/officeDocument/2006/relationships/slideMaster" Target="../slideMasters/slideMaster6.xml"/><Relationship Id="rId4" Type="http://schemas.openxmlformats.org/officeDocument/2006/relationships/image" Target="../media/image2.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jpeg"/><Relationship Id="rId1" Type="http://schemas.openxmlformats.org/officeDocument/2006/relationships/slideMaster" Target="../slideMasters/slideMaster6.xml"/><Relationship Id="rId4" Type="http://schemas.openxmlformats.org/officeDocument/2006/relationships/image" Target="../media/image2.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Master" Target="../slideMasters/slideMaster6.xml"/><Relationship Id="rId5" Type="http://schemas.openxmlformats.org/officeDocument/2006/relationships/image" Target="../media/image2.emf"/><Relationship Id="rId4" Type="http://schemas.openxmlformats.org/officeDocument/2006/relationships/image" Target="../media/image18.jpe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Master" Target="../slideMasters/slideMaster6.xml"/><Relationship Id="rId5" Type="http://schemas.openxmlformats.org/officeDocument/2006/relationships/image" Target="../media/image2.emf"/><Relationship Id="rId4" Type="http://schemas.openxmlformats.org/officeDocument/2006/relationships/image" Target="../media/image18.jpe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Master" Target="../slideMasters/slideMaster6.xml"/><Relationship Id="rId5" Type="http://schemas.openxmlformats.org/officeDocument/2006/relationships/image" Target="../media/image2.emf"/><Relationship Id="rId4" Type="http://schemas.openxmlformats.org/officeDocument/2006/relationships/image" Target="../media/image18.jpe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9.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23.jpg"/><Relationship Id="rId1" Type="http://schemas.openxmlformats.org/officeDocument/2006/relationships/slideMaster" Target="../slideMasters/slideMaster1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1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55B664-9578-FD40-9BD3-16061CA2E438}"/>
              </a:ext>
            </a:extLst>
          </p:cNvPr>
          <p:cNvPicPr>
            <a:picLocks noChangeAspect="1"/>
          </p:cNvPicPr>
          <p:nvPr userDrawn="1"/>
        </p:nvPicPr>
        <p:blipFill>
          <a:blip r:embed="rId2"/>
          <a:stretch>
            <a:fillRect/>
          </a:stretch>
        </p:blipFill>
        <p:spPr>
          <a:xfrm>
            <a:off x="0" y="0"/>
            <a:ext cx="9141291" cy="5143500"/>
          </a:xfrm>
          <a:prstGeom prst="rect">
            <a:avLst/>
          </a:prstGeom>
        </p:spPr>
      </p:pic>
      <p:sp>
        <p:nvSpPr>
          <p:cNvPr id="20" name="Text Placeholder 19"/>
          <p:cNvSpPr>
            <a:spLocks noGrp="1"/>
          </p:cNvSpPr>
          <p:nvPr>
            <p:ph type="body" sz="quarter" idx="11" hasCustomPrompt="1"/>
          </p:nvPr>
        </p:nvSpPr>
        <p:spPr>
          <a:xfrm>
            <a:off x="775255" y="695265"/>
            <a:ext cx="7263675" cy="550918"/>
          </a:xfrm>
          <a:prstGeom prst="rect">
            <a:avLst/>
          </a:prstGeom>
        </p:spPr>
        <p:txBody>
          <a:bodyPr vert="horz" lIns="50610" tIns="0" rIns="50610" bIns="25305"/>
          <a:lstStyle>
            <a:lvl1pPr marL="0" indent="0">
              <a:buNone/>
              <a:defRPr sz="4800" b="1" i="0" u="none" baseline="0">
                <a:solidFill>
                  <a:srgbClr val="FFFFFF"/>
                </a:solidFill>
                <a:latin typeface="+mj-lt"/>
                <a:cs typeface="Marine UP Black"/>
              </a:defRPr>
            </a:lvl1pPr>
          </a:lstStyle>
          <a:p>
            <a:pPr lvl="0"/>
            <a:r>
              <a:rPr lang="en-US" dirty="0"/>
              <a:t>Presentation Title</a:t>
            </a:r>
          </a:p>
        </p:txBody>
      </p:sp>
      <p:sp>
        <p:nvSpPr>
          <p:cNvPr id="22" name="Text Placeholder 21"/>
          <p:cNvSpPr>
            <a:spLocks noGrp="1"/>
          </p:cNvSpPr>
          <p:nvPr>
            <p:ph type="body" sz="quarter" idx="12" hasCustomPrompt="1"/>
          </p:nvPr>
        </p:nvSpPr>
        <p:spPr>
          <a:xfrm>
            <a:off x="542318" y="533504"/>
            <a:ext cx="5720399" cy="311541"/>
          </a:xfrm>
          <a:prstGeom prst="rect">
            <a:avLst/>
          </a:prstGeom>
        </p:spPr>
        <p:txBody>
          <a:bodyPr vert="horz" lIns="50610" tIns="25305" rIns="50610" bIns="25305"/>
          <a:lstStyle>
            <a:lvl1pPr marL="0" indent="0">
              <a:buNone/>
              <a:defRPr sz="2300" b="0" i="1" baseline="0">
                <a:solidFill>
                  <a:srgbClr val="FFFFFF"/>
                </a:solidFill>
                <a:latin typeface="+mj-lt"/>
                <a:cs typeface="Marine Light"/>
              </a:defRPr>
            </a:lvl1pPr>
          </a:lstStyle>
          <a:p>
            <a:pPr lvl="0"/>
            <a:r>
              <a:rPr lang="en-US" dirty="0"/>
              <a:t>Destination Queenstown</a:t>
            </a:r>
          </a:p>
        </p:txBody>
      </p:sp>
      <p:sp>
        <p:nvSpPr>
          <p:cNvPr id="9" name="Text Placeholder 8"/>
          <p:cNvSpPr>
            <a:spLocks noGrp="1"/>
          </p:cNvSpPr>
          <p:nvPr>
            <p:ph type="body" sz="quarter" idx="10" hasCustomPrompt="1"/>
          </p:nvPr>
        </p:nvSpPr>
        <p:spPr>
          <a:xfrm>
            <a:off x="782781" y="1342503"/>
            <a:ext cx="4584083" cy="194885"/>
          </a:xfrm>
          <a:prstGeom prst="rect">
            <a:avLst/>
          </a:prstGeom>
        </p:spPr>
        <p:txBody>
          <a:bodyPr lIns="50610" tIns="25305" rIns="50610" bIns="25305">
            <a:noAutofit/>
          </a:bodyPr>
          <a:lstStyle>
            <a:lvl1pPr marL="0" indent="0">
              <a:buNone/>
              <a:defRPr sz="1000" b="0" i="1" baseline="0">
                <a:solidFill>
                  <a:srgbClr val="FFFFFF"/>
                </a:solidFill>
                <a:latin typeface="+mn-lt"/>
                <a:cs typeface="Avenir Light"/>
              </a:defRPr>
            </a:lvl1pPr>
          </a:lstStyle>
          <a:p>
            <a:pPr lvl="0"/>
            <a:r>
              <a:rPr lang="en-US" dirty="0"/>
              <a:t>Date, location, name of person or similar</a:t>
            </a:r>
            <a:r>
              <a:rPr lang="mr-IN" dirty="0"/>
              <a:t>…</a:t>
            </a:r>
            <a:endParaRPr lang="en-US" dirty="0"/>
          </a:p>
        </p:txBody>
      </p:sp>
      <p:pic>
        <p:nvPicPr>
          <p:cNvPr id="8" name="Picture 7">
            <a:extLst>
              <a:ext uri="{FF2B5EF4-FFF2-40B4-BE49-F238E27FC236}">
                <a16:creationId xmlns:a16="http://schemas.microsoft.com/office/drawing/2014/main" id="{83CA1AD8-8966-614F-8140-550C1536F27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650355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Pag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CA72AC-7851-E741-BEE6-A7A190489705}"/>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9" name="Text Placeholder 11"/>
          <p:cNvSpPr>
            <a:spLocks noGrp="1"/>
          </p:cNvSpPr>
          <p:nvPr>
            <p:ph type="body" sz="quarter" idx="18" hasCustomPrompt="1"/>
          </p:nvPr>
        </p:nvSpPr>
        <p:spPr>
          <a:xfrm>
            <a:off x="481983" y="365496"/>
            <a:ext cx="8197197" cy="503239"/>
          </a:xfrm>
          <a:prstGeom prst="rect">
            <a:avLst/>
          </a:prstGeom>
        </p:spPr>
        <p:txBody>
          <a:bodyPr vert="horz" lIns="50610" tIns="0" rIns="50610" bIns="25305"/>
          <a:lstStyle>
            <a:lvl1pPr marL="0" indent="0">
              <a:buNone/>
              <a:defRPr sz="3900" b="1" i="0" baseline="0">
                <a:solidFill>
                  <a:schemeClr val="bg1"/>
                </a:solidFill>
                <a:latin typeface="+mj-lt"/>
                <a:cs typeface="Marine UP Black"/>
              </a:defRPr>
            </a:lvl1pPr>
          </a:lstStyle>
          <a:p>
            <a:pPr lvl="0"/>
            <a:r>
              <a:rPr lang="en-US" dirty="0"/>
              <a:t>Bullet page 1</a:t>
            </a:r>
          </a:p>
        </p:txBody>
      </p:sp>
      <p:sp>
        <p:nvSpPr>
          <p:cNvPr id="11" name="Text Placeholder 10"/>
          <p:cNvSpPr>
            <a:spLocks noGrp="1"/>
          </p:cNvSpPr>
          <p:nvPr>
            <p:ph type="body" sz="quarter" idx="19" hasCustomPrompt="1"/>
          </p:nvPr>
        </p:nvSpPr>
        <p:spPr>
          <a:xfrm>
            <a:off x="481821" y="1060321"/>
            <a:ext cx="8197359" cy="2941847"/>
          </a:xfrm>
          <a:prstGeom prst="rect">
            <a:avLst/>
          </a:prstGeom>
        </p:spPr>
        <p:txBody>
          <a:bodyPr vert="horz" lIns="50610" tIns="25305" rIns="50610" bIns="25305"/>
          <a:lstStyle>
            <a:lvl1pPr marL="199452" marR="0" indent="-199452" algn="l" defTabSz="253048" rtl="0" eaLnBrk="1" fontAlgn="auto" latinLnBrk="0" hangingPunct="1">
              <a:lnSpc>
                <a:spcPct val="150000"/>
              </a:lnSpc>
              <a:spcBef>
                <a:spcPct val="20000"/>
              </a:spcBef>
              <a:spcAft>
                <a:spcPts val="0"/>
              </a:spcAft>
              <a:buClrTx/>
              <a:buSzTx/>
              <a:buFont typeface="Arial"/>
              <a:buChar char="•"/>
              <a:tabLst/>
              <a:defRPr sz="2500" b="0" i="0" baseline="0">
                <a:solidFill>
                  <a:schemeClr val="bg1"/>
                </a:solidFill>
                <a:latin typeface="+mn-lt"/>
                <a:cs typeface="Avenir LT Std 55 Roman"/>
              </a:defRPr>
            </a:lvl1pPr>
            <a:lvl2pPr>
              <a:defRPr b="0" i="0">
                <a:solidFill>
                  <a:schemeClr val="bg1"/>
                </a:solidFill>
                <a:latin typeface="+mn-lt"/>
              </a:defRPr>
            </a:lvl2pPr>
          </a:lstStyle>
          <a:p>
            <a:pPr lvl="0"/>
            <a:r>
              <a:rPr lang="en-US" dirty="0"/>
              <a:t>Bullet point 1</a:t>
            </a:r>
          </a:p>
          <a:p>
            <a:pPr lvl="1"/>
            <a:r>
              <a:rPr lang="en-US" dirty="0" err="1"/>
              <a:t>dsfffsdfsfsdfs</a:t>
            </a:r>
            <a:endParaRPr lang="en-US" dirty="0"/>
          </a:p>
          <a:p>
            <a:pPr lvl="0"/>
            <a:r>
              <a:rPr lang="en-US" dirty="0"/>
              <a:t>Bullet point 2</a:t>
            </a:r>
          </a:p>
          <a:p>
            <a:pPr lvl="0"/>
            <a:r>
              <a:rPr lang="en-US" dirty="0"/>
              <a:t>Bullet point 3</a:t>
            </a:r>
          </a:p>
          <a:p>
            <a:pPr lvl="0"/>
            <a:r>
              <a:rPr lang="en-US" dirty="0"/>
              <a:t>Bullet point 4</a:t>
            </a:r>
          </a:p>
          <a:p>
            <a:pPr lvl="0"/>
            <a:r>
              <a:rPr lang="en-US" dirty="0"/>
              <a:t>Bullet point 5</a:t>
            </a:r>
          </a:p>
          <a:p>
            <a:pPr lvl="0"/>
            <a:endParaRPr lang="en-US" dirty="0"/>
          </a:p>
          <a:p>
            <a:pPr lvl="0"/>
            <a:endParaRPr lang="en-US" dirty="0"/>
          </a:p>
        </p:txBody>
      </p:sp>
      <p:sp>
        <p:nvSpPr>
          <p:cNvPr id="6"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rgbClr val="FFFFFF"/>
                </a:solidFill>
                <a:latin typeface="+mj-lt"/>
                <a:cs typeface="Avenir Next Demi Bold"/>
              </a:rPr>
              <a:pPr/>
              <a:t>‹#›</a:t>
            </a:fld>
            <a:endParaRPr lang="en-US" sz="800" b="1" i="0" dirty="0">
              <a:solidFill>
                <a:srgbClr val="FFFFFF"/>
              </a:solidFill>
              <a:latin typeface="+mj-lt"/>
              <a:cs typeface="Avenir Next Demi Bold"/>
            </a:endParaRPr>
          </a:p>
        </p:txBody>
      </p:sp>
      <p:pic>
        <p:nvPicPr>
          <p:cNvPr id="8" name="Picture 7">
            <a:extLst>
              <a:ext uri="{FF2B5EF4-FFF2-40B4-BE49-F238E27FC236}">
                <a16:creationId xmlns:a16="http://schemas.microsoft.com/office/drawing/2014/main" id="{DC697380-EE4F-2245-809B-AC8FF482BF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6178420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llet Page 2">
    <p:spTree>
      <p:nvGrpSpPr>
        <p:cNvPr id="1" name=""/>
        <p:cNvGrpSpPr/>
        <p:nvPr/>
      </p:nvGrpSpPr>
      <p:grpSpPr>
        <a:xfrm>
          <a:off x="0" y="0"/>
          <a:ext cx="0" cy="0"/>
          <a:chOff x="0" y="0"/>
          <a:chExt cx="0" cy="0"/>
        </a:xfrm>
      </p:grpSpPr>
      <p:sp>
        <p:nvSpPr>
          <p:cNvPr id="5" name="Text Placeholder 11"/>
          <p:cNvSpPr>
            <a:spLocks noGrp="1"/>
          </p:cNvSpPr>
          <p:nvPr>
            <p:ph type="body" sz="quarter" idx="18" hasCustomPrompt="1"/>
          </p:nvPr>
        </p:nvSpPr>
        <p:spPr>
          <a:xfrm>
            <a:off x="481982" y="365496"/>
            <a:ext cx="8317636" cy="503239"/>
          </a:xfrm>
          <a:prstGeom prst="rect">
            <a:avLst/>
          </a:prstGeom>
        </p:spPr>
        <p:txBody>
          <a:bodyPr vert="horz" lIns="50610" tIns="0" rIns="50610" bIns="25305"/>
          <a:lstStyle>
            <a:lvl1pPr marL="0" indent="0">
              <a:buNone/>
              <a:defRPr sz="3900" b="1" i="0" baseline="0">
                <a:solidFill>
                  <a:srgbClr val="1779C4"/>
                </a:solidFill>
                <a:latin typeface="+mj-lt"/>
                <a:cs typeface="Marine UP Black"/>
              </a:defRPr>
            </a:lvl1pPr>
          </a:lstStyle>
          <a:p>
            <a:pPr lvl="0"/>
            <a:r>
              <a:rPr lang="en-US" dirty="0"/>
              <a:t>Bullet page 2</a:t>
            </a:r>
          </a:p>
        </p:txBody>
      </p:sp>
      <p:sp>
        <p:nvSpPr>
          <p:cNvPr id="6" name="Text Placeholder 10"/>
          <p:cNvSpPr>
            <a:spLocks noGrp="1"/>
          </p:cNvSpPr>
          <p:nvPr>
            <p:ph type="body" sz="quarter" idx="19" hasCustomPrompt="1"/>
          </p:nvPr>
        </p:nvSpPr>
        <p:spPr>
          <a:xfrm>
            <a:off x="481821" y="1060321"/>
            <a:ext cx="8197359" cy="2941847"/>
          </a:xfrm>
          <a:prstGeom prst="rect">
            <a:avLst/>
          </a:prstGeom>
        </p:spPr>
        <p:txBody>
          <a:bodyPr vert="horz" lIns="50610" tIns="25305" rIns="50610" bIns="25305"/>
          <a:lstStyle>
            <a:lvl1pPr marL="199452" marR="0" indent="-199452" algn="l" defTabSz="253048" rtl="0" eaLnBrk="1" fontAlgn="auto" latinLnBrk="0" hangingPunct="1">
              <a:lnSpc>
                <a:spcPct val="150000"/>
              </a:lnSpc>
              <a:spcBef>
                <a:spcPct val="20000"/>
              </a:spcBef>
              <a:spcAft>
                <a:spcPts val="0"/>
              </a:spcAft>
              <a:buClrTx/>
              <a:buSzTx/>
              <a:buFont typeface="Arial"/>
              <a:buChar char="•"/>
              <a:tabLst/>
              <a:defRPr sz="2500" b="0" i="0" baseline="0">
                <a:solidFill>
                  <a:schemeClr val="tx1">
                    <a:lumMod val="85000"/>
                    <a:lumOff val="15000"/>
                  </a:schemeClr>
                </a:solidFill>
                <a:latin typeface="+mn-lt"/>
                <a:cs typeface="Avenir LT Std 55 Roman"/>
              </a:defRPr>
            </a:lvl1pPr>
            <a:lvl2pPr>
              <a:defRPr b="0" i="0">
                <a:solidFill>
                  <a:schemeClr val="tx1">
                    <a:lumMod val="95000"/>
                    <a:lumOff val="5000"/>
                  </a:schemeClr>
                </a:solidFill>
                <a:latin typeface="+mn-lt"/>
              </a:defRPr>
            </a:lvl2pPr>
          </a:lstStyle>
          <a:p>
            <a:pPr lvl="0"/>
            <a:r>
              <a:rPr lang="en-US" dirty="0"/>
              <a:t>Bullet point 1</a:t>
            </a:r>
          </a:p>
          <a:p>
            <a:pPr lvl="1"/>
            <a:r>
              <a:rPr lang="en-US" dirty="0"/>
              <a:t>ds</a:t>
            </a:r>
          </a:p>
          <a:p>
            <a:pPr lvl="0"/>
            <a:r>
              <a:rPr lang="en-US" dirty="0"/>
              <a:t>Bullet point 2</a:t>
            </a:r>
          </a:p>
          <a:p>
            <a:pPr lvl="0"/>
            <a:r>
              <a:rPr lang="en-US" dirty="0"/>
              <a:t>Bullet point 3</a:t>
            </a:r>
          </a:p>
          <a:p>
            <a:pPr lvl="0"/>
            <a:r>
              <a:rPr lang="en-US" dirty="0"/>
              <a:t>Bullet point 4</a:t>
            </a:r>
          </a:p>
          <a:p>
            <a:pPr lvl="0"/>
            <a:r>
              <a:rPr lang="en-US" dirty="0"/>
              <a:t>Bullet point 5</a:t>
            </a:r>
          </a:p>
          <a:p>
            <a:pPr lvl="0"/>
            <a:endParaRPr lang="en-US" dirty="0"/>
          </a:p>
          <a:p>
            <a:pPr lvl="0"/>
            <a:endParaRPr lang="en-US" dirty="0"/>
          </a:p>
        </p:txBody>
      </p:sp>
      <p:sp>
        <p:nvSpPr>
          <p:cNvPr id="7"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8" name="Picture 7">
            <a:extLst>
              <a:ext uri="{FF2B5EF4-FFF2-40B4-BE49-F238E27FC236}">
                <a16:creationId xmlns:a16="http://schemas.microsoft.com/office/drawing/2014/main" id="{C9E6BE3B-B9E9-8F49-BF62-03588A7E5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75629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section title image">
    <p:spTree>
      <p:nvGrpSpPr>
        <p:cNvPr id="1" name=""/>
        <p:cNvGrpSpPr/>
        <p:nvPr/>
      </p:nvGrpSpPr>
      <p:grpSpPr>
        <a:xfrm>
          <a:off x="0" y="0"/>
          <a:ext cx="0" cy="0"/>
          <a:chOff x="0" y="0"/>
          <a:chExt cx="0" cy="0"/>
        </a:xfrm>
      </p:grpSpPr>
      <p:pic>
        <p:nvPicPr>
          <p:cNvPr id="2" name="Picture 1" descr="DQ32715 Presentation Template Design - Grey 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8992" cy="5143500"/>
          </a:xfrm>
          <a:prstGeom prst="rect">
            <a:avLst/>
          </a:prstGeom>
        </p:spPr>
      </p:pic>
      <p:sp>
        <p:nvSpPr>
          <p:cNvPr id="13" name="Picture Placeholder 12"/>
          <p:cNvSpPr>
            <a:spLocks noGrp="1"/>
          </p:cNvSpPr>
          <p:nvPr>
            <p:ph type="pic" sz="quarter" idx="19"/>
          </p:nvPr>
        </p:nvSpPr>
        <p:spPr>
          <a:xfrm>
            <a:off x="2879" y="0"/>
            <a:ext cx="9144000" cy="5143500"/>
          </a:xfrm>
          <a:prstGeom prst="rect">
            <a:avLst/>
          </a:prstGeom>
        </p:spPr>
        <p:txBody>
          <a:bodyPr vert="horz" lIns="50610" tIns="25305" rIns="50610" bIns="25305"/>
          <a:lstStyle/>
          <a:p>
            <a:endParaRPr lang="en-US"/>
          </a:p>
        </p:txBody>
      </p:sp>
      <p:sp>
        <p:nvSpPr>
          <p:cNvPr id="9" name="Text Placeholder 11"/>
          <p:cNvSpPr>
            <a:spLocks noGrp="1"/>
          </p:cNvSpPr>
          <p:nvPr>
            <p:ph type="body" sz="quarter" idx="18" hasCustomPrompt="1"/>
          </p:nvPr>
        </p:nvSpPr>
        <p:spPr>
          <a:xfrm>
            <a:off x="481983" y="365496"/>
            <a:ext cx="8197197" cy="503239"/>
          </a:xfrm>
          <a:prstGeom prst="rect">
            <a:avLst/>
          </a:prstGeom>
        </p:spPr>
        <p:txBody>
          <a:bodyPr vert="horz" lIns="50610" tIns="0" rIns="50610" bIns="25305"/>
          <a:lstStyle>
            <a:lvl1pPr marL="0" indent="0">
              <a:buNone/>
              <a:defRPr sz="3900" b="1" i="0" baseline="0">
                <a:solidFill>
                  <a:schemeClr val="bg1"/>
                </a:solidFill>
                <a:latin typeface="+mj-lt"/>
                <a:cs typeface="Marine UP Black"/>
              </a:defRPr>
            </a:lvl1pPr>
          </a:lstStyle>
          <a:p>
            <a:pPr lvl="0"/>
            <a:r>
              <a:rPr lang="en-US" dirty="0"/>
              <a:t>New section title 1</a:t>
            </a:r>
          </a:p>
        </p:txBody>
      </p:sp>
      <p:sp>
        <p:nvSpPr>
          <p:cNvPr id="10" name="Picture Placeholder 5"/>
          <p:cNvSpPr>
            <a:spLocks noGrp="1"/>
          </p:cNvSpPr>
          <p:nvPr>
            <p:ph type="pic" sz="quarter" idx="16" hasCustomPrompt="1"/>
          </p:nvPr>
        </p:nvSpPr>
        <p:spPr>
          <a:xfrm>
            <a:off x="7168896" y="4342908"/>
            <a:ext cx="1975104" cy="556900"/>
          </a:xfrm>
          <a:prstGeom prst="rect">
            <a:avLst/>
          </a:prstGeom>
        </p:spPr>
        <p:txBody>
          <a:bodyPr vert="horz" lIns="50610" tIns="25305" rIns="50610" bIns="25305"/>
          <a:lstStyle>
            <a:lvl1pPr>
              <a:defRPr sz="1800"/>
            </a:lvl1pPr>
          </a:lstStyle>
          <a:p>
            <a:r>
              <a:rPr lang="en-US" dirty="0"/>
              <a:t>logo</a:t>
            </a:r>
          </a:p>
        </p:txBody>
      </p:sp>
    </p:spTree>
    <p:extLst>
      <p:ext uri="{BB962C8B-B14F-4D97-AF65-F5344CB8AC3E}">
        <p14:creationId xmlns:p14="http://schemas.microsoft.com/office/powerpoint/2010/main" val="518859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ew section title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85316A-9A7C-D445-B898-42AE6D3BD989}"/>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4" name="Text Placeholder 11"/>
          <p:cNvSpPr>
            <a:spLocks noGrp="1"/>
          </p:cNvSpPr>
          <p:nvPr>
            <p:ph type="body" sz="quarter" idx="18" hasCustomPrompt="1"/>
          </p:nvPr>
        </p:nvSpPr>
        <p:spPr>
          <a:xfrm>
            <a:off x="459402" y="2171914"/>
            <a:ext cx="8197197" cy="1255089"/>
          </a:xfrm>
          <a:prstGeom prst="rect">
            <a:avLst/>
          </a:prstGeom>
        </p:spPr>
        <p:txBody>
          <a:bodyPr vert="horz" lIns="50610" tIns="25305" rIns="50610" bIns="25305"/>
          <a:lstStyle>
            <a:lvl1pPr marL="0" indent="0" algn="ctr">
              <a:buNone/>
              <a:defRPr sz="3900" b="1" i="0" baseline="0">
                <a:solidFill>
                  <a:schemeClr val="bg1"/>
                </a:solidFill>
                <a:latin typeface="+mj-lt"/>
                <a:cs typeface="Marine UP Black"/>
              </a:defRPr>
            </a:lvl1pPr>
          </a:lstStyle>
          <a:p>
            <a:pPr lvl="0"/>
            <a:r>
              <a:rPr lang="en-US" dirty="0"/>
              <a:t>New section title 2</a:t>
            </a:r>
          </a:p>
        </p:txBody>
      </p:sp>
      <p:pic>
        <p:nvPicPr>
          <p:cNvPr id="6" name="Picture 5">
            <a:extLst>
              <a:ext uri="{FF2B5EF4-FFF2-40B4-BE49-F238E27FC236}">
                <a16:creationId xmlns:a16="http://schemas.microsoft.com/office/drawing/2014/main" id="{CB0428A4-B33F-174A-BE2C-7060891E51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771690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ew section title Image &amp; Text">
    <p:spTree>
      <p:nvGrpSpPr>
        <p:cNvPr id="1" name=""/>
        <p:cNvGrpSpPr/>
        <p:nvPr/>
      </p:nvGrpSpPr>
      <p:grpSpPr>
        <a:xfrm>
          <a:off x="0" y="0"/>
          <a:ext cx="0" cy="0"/>
          <a:chOff x="0" y="0"/>
          <a:chExt cx="0" cy="0"/>
        </a:xfrm>
      </p:grpSpPr>
      <p:pic>
        <p:nvPicPr>
          <p:cNvPr id="2" name="Picture 1" descr="DQ32715 Presentation Template Design - Grey 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38992" cy="5143500"/>
          </a:xfrm>
          <a:prstGeom prst="rect">
            <a:avLst/>
          </a:prstGeom>
        </p:spPr>
      </p:pic>
      <p:sp>
        <p:nvSpPr>
          <p:cNvPr id="4" name="Picture Placeholder 12"/>
          <p:cNvSpPr>
            <a:spLocks noGrp="1"/>
          </p:cNvSpPr>
          <p:nvPr>
            <p:ph type="pic" sz="quarter" idx="19"/>
          </p:nvPr>
        </p:nvSpPr>
        <p:spPr>
          <a:xfrm>
            <a:off x="-5008" y="0"/>
            <a:ext cx="9144000" cy="5143500"/>
          </a:xfrm>
          <a:prstGeom prst="rect">
            <a:avLst/>
          </a:prstGeom>
        </p:spPr>
        <p:txBody>
          <a:bodyPr vert="horz" lIns="50610" tIns="25305" rIns="50610" bIns="25305"/>
          <a:lstStyle/>
          <a:p>
            <a:endParaRPr lang="en-US"/>
          </a:p>
        </p:txBody>
      </p:sp>
      <p:sp>
        <p:nvSpPr>
          <p:cNvPr id="3" name="Text Placeholder 11"/>
          <p:cNvSpPr>
            <a:spLocks noGrp="1"/>
          </p:cNvSpPr>
          <p:nvPr>
            <p:ph type="body" sz="quarter" idx="18" hasCustomPrompt="1"/>
          </p:nvPr>
        </p:nvSpPr>
        <p:spPr>
          <a:xfrm>
            <a:off x="481983" y="365496"/>
            <a:ext cx="8197197" cy="503239"/>
          </a:xfrm>
          <a:prstGeom prst="rect">
            <a:avLst/>
          </a:prstGeom>
        </p:spPr>
        <p:txBody>
          <a:bodyPr vert="horz" lIns="50610" tIns="0" rIns="50610" bIns="25305"/>
          <a:lstStyle>
            <a:lvl1pPr marL="0" indent="0">
              <a:buNone/>
              <a:defRPr sz="3900" b="1" i="0" baseline="0">
                <a:solidFill>
                  <a:schemeClr val="bg1"/>
                </a:solidFill>
                <a:latin typeface="+mj-lt"/>
                <a:cs typeface="Marine UP Black"/>
              </a:defRPr>
            </a:lvl1pPr>
          </a:lstStyle>
          <a:p>
            <a:pPr lvl="0"/>
            <a:r>
              <a:rPr lang="en-US" dirty="0"/>
              <a:t>New section title 1</a:t>
            </a:r>
          </a:p>
        </p:txBody>
      </p:sp>
      <p:sp>
        <p:nvSpPr>
          <p:cNvPr id="8" name="Text Placeholder 11"/>
          <p:cNvSpPr>
            <a:spLocks noGrp="1"/>
          </p:cNvSpPr>
          <p:nvPr>
            <p:ph type="body" sz="quarter" idx="22" hasCustomPrompt="1"/>
          </p:nvPr>
        </p:nvSpPr>
        <p:spPr>
          <a:xfrm>
            <a:off x="481983" y="980002"/>
            <a:ext cx="8197197" cy="1426788"/>
          </a:xfrm>
          <a:prstGeom prst="rect">
            <a:avLst/>
          </a:prstGeom>
        </p:spPr>
        <p:txBody>
          <a:bodyPr vert="horz" lIns="50610" tIns="25305" rIns="50610" bIns="25305"/>
          <a:lstStyle>
            <a:lvl1pPr marL="189786" indent="-189786">
              <a:buFont typeface="Arial"/>
              <a:buChar char="•"/>
              <a:defRPr sz="1400" b="0" i="0" baseline="0">
                <a:solidFill>
                  <a:srgbClr val="FFFFFF"/>
                </a:solidFill>
                <a:latin typeface="+mn-lt"/>
                <a:cs typeface="Avenir LT Std 35 Light"/>
              </a:defRPr>
            </a:lvl1pPr>
            <a:lvl2pPr>
              <a:defRPr sz="1400">
                <a:solidFill>
                  <a:srgbClr val="FFFFFF"/>
                </a:solidFill>
              </a:defRPr>
            </a:lvl2pPr>
          </a:lstStyle>
          <a:p>
            <a:pPr lvl="0"/>
            <a:r>
              <a:rPr lang="en-US" dirty="0"/>
              <a:t>Body paragraph of text goes here</a:t>
            </a:r>
            <a:r>
              <a:rPr lang="mr-IN" dirty="0"/>
              <a:t>…</a:t>
            </a:r>
            <a:endParaRPr lang="en-US" dirty="0"/>
          </a:p>
          <a:p>
            <a:pPr lvl="0"/>
            <a:r>
              <a:rPr lang="en-US" dirty="0"/>
              <a:t>This can also be bullets</a:t>
            </a:r>
          </a:p>
          <a:p>
            <a:pPr lvl="1"/>
            <a:r>
              <a:rPr lang="en-US" dirty="0"/>
              <a:t>Second tier bullets can also be used</a:t>
            </a:r>
          </a:p>
        </p:txBody>
      </p:sp>
      <p:sp>
        <p:nvSpPr>
          <p:cNvPr id="7" name="Picture Placeholder 5"/>
          <p:cNvSpPr>
            <a:spLocks noGrp="1"/>
          </p:cNvSpPr>
          <p:nvPr>
            <p:ph type="pic" sz="quarter" idx="16" hasCustomPrompt="1"/>
          </p:nvPr>
        </p:nvSpPr>
        <p:spPr>
          <a:xfrm>
            <a:off x="7168896" y="4342908"/>
            <a:ext cx="1975104" cy="556900"/>
          </a:xfrm>
          <a:prstGeom prst="rect">
            <a:avLst/>
          </a:prstGeom>
        </p:spPr>
        <p:txBody>
          <a:bodyPr vert="horz" lIns="50610" tIns="25305" rIns="50610" bIns="25305"/>
          <a:lstStyle>
            <a:lvl1pPr>
              <a:defRPr sz="1800"/>
            </a:lvl1pPr>
          </a:lstStyle>
          <a:p>
            <a:r>
              <a:rPr lang="en-US" dirty="0"/>
              <a:t>logo</a:t>
            </a:r>
          </a:p>
        </p:txBody>
      </p:sp>
    </p:spTree>
    <p:extLst>
      <p:ext uri="{BB962C8B-B14F-4D97-AF65-F5344CB8AC3E}">
        <p14:creationId xmlns:p14="http://schemas.microsoft.com/office/powerpoint/2010/main" val="1355096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Item Content">
    <p:spTree>
      <p:nvGrpSpPr>
        <p:cNvPr id="1" name=""/>
        <p:cNvGrpSpPr/>
        <p:nvPr/>
      </p:nvGrpSpPr>
      <p:grpSpPr>
        <a:xfrm>
          <a:off x="0" y="0"/>
          <a:ext cx="0" cy="0"/>
          <a:chOff x="0" y="0"/>
          <a:chExt cx="0" cy="0"/>
        </a:xfrm>
      </p:grpSpPr>
      <p:sp>
        <p:nvSpPr>
          <p:cNvPr id="8" name="Text Placeholder 11"/>
          <p:cNvSpPr>
            <a:spLocks noGrp="1"/>
          </p:cNvSpPr>
          <p:nvPr>
            <p:ph type="body" sz="quarter" idx="18" hasCustomPrompt="1"/>
          </p:nvPr>
        </p:nvSpPr>
        <p:spPr>
          <a:xfrm>
            <a:off x="481982" y="365496"/>
            <a:ext cx="8317636" cy="503239"/>
          </a:xfrm>
          <a:prstGeom prst="rect">
            <a:avLst/>
          </a:prstGeom>
        </p:spPr>
        <p:txBody>
          <a:bodyPr vert="horz" lIns="50610" tIns="0" rIns="50610" bIns="25305"/>
          <a:lstStyle>
            <a:lvl1pPr marL="0" indent="0">
              <a:buNone/>
              <a:defRPr sz="3900" b="1" i="0" baseline="0">
                <a:solidFill>
                  <a:srgbClr val="1779C4"/>
                </a:solidFill>
                <a:latin typeface="+mj-lt"/>
                <a:cs typeface="Marine UP Black"/>
              </a:defRPr>
            </a:lvl1pPr>
          </a:lstStyle>
          <a:p>
            <a:pPr lvl="0"/>
            <a:r>
              <a:rPr lang="en-US" dirty="0"/>
              <a:t>One item </a:t>
            </a:r>
          </a:p>
        </p:txBody>
      </p:sp>
      <p:sp>
        <p:nvSpPr>
          <p:cNvPr id="13" name="Text Placeholder 11"/>
          <p:cNvSpPr>
            <a:spLocks noGrp="1"/>
          </p:cNvSpPr>
          <p:nvPr>
            <p:ph type="body" sz="quarter" idx="20" hasCustomPrompt="1"/>
          </p:nvPr>
        </p:nvSpPr>
        <p:spPr>
          <a:xfrm>
            <a:off x="4545213" y="1012012"/>
            <a:ext cx="4254405" cy="259158"/>
          </a:xfrm>
          <a:prstGeom prst="rect">
            <a:avLst/>
          </a:prstGeom>
        </p:spPr>
        <p:txBody>
          <a:bodyPr vert="horz" lIns="50610" tIns="25305" rIns="50610" bIns="25305" anchor="t"/>
          <a:lstStyle>
            <a:lvl1pPr marL="0" indent="0">
              <a:buNone/>
              <a:defRPr sz="1700" b="1" i="0" baseline="0">
                <a:solidFill>
                  <a:srgbClr val="1779C4"/>
                </a:solidFill>
                <a:latin typeface="+mj-lt"/>
                <a:cs typeface="Marine UP Black"/>
              </a:defRPr>
            </a:lvl1pPr>
          </a:lstStyle>
          <a:p>
            <a:pPr lvl="0"/>
            <a:r>
              <a:rPr lang="en-US" dirty="0"/>
              <a:t>Heading</a:t>
            </a:r>
          </a:p>
        </p:txBody>
      </p:sp>
      <p:sp>
        <p:nvSpPr>
          <p:cNvPr id="14" name="Text Placeholder 11"/>
          <p:cNvSpPr>
            <a:spLocks noGrp="1"/>
          </p:cNvSpPr>
          <p:nvPr>
            <p:ph type="body" sz="quarter" idx="21" hasCustomPrompt="1"/>
          </p:nvPr>
        </p:nvSpPr>
        <p:spPr>
          <a:xfrm>
            <a:off x="4545213" y="1317582"/>
            <a:ext cx="4254405" cy="754181"/>
          </a:xfrm>
          <a:prstGeom prst="rect">
            <a:avLst/>
          </a:prstGeom>
        </p:spPr>
        <p:txBody>
          <a:bodyPr vert="horz" lIns="50610" tIns="25305" rIns="50610" bIns="25305"/>
          <a:lstStyle>
            <a:lvl1pPr marL="0" indent="0">
              <a:buNone/>
              <a:defRPr sz="1500" b="0" i="1" baseline="0">
                <a:solidFill>
                  <a:srgbClr val="262626"/>
                </a:solidFill>
                <a:latin typeface="+mn-lt"/>
                <a:cs typeface="Marine Regular Italic"/>
              </a:defRPr>
            </a:lvl1pPr>
          </a:lstStyle>
          <a:p>
            <a:pPr lvl="0"/>
            <a:r>
              <a:rPr lang="en-US" dirty="0"/>
              <a:t>Intro paragraph of text goes here</a:t>
            </a:r>
            <a:r>
              <a:rPr lang="en-US" b="0" i="0" dirty="0">
                <a:latin typeface="Avenir LT Std 35 Light"/>
                <a:cs typeface="Avenir LT Std 35 Light"/>
              </a:rPr>
              <a:t> </a:t>
            </a:r>
            <a:endParaRPr lang="en-US" dirty="0"/>
          </a:p>
        </p:txBody>
      </p:sp>
      <p:sp>
        <p:nvSpPr>
          <p:cNvPr id="16" name="Text Placeholder 11"/>
          <p:cNvSpPr>
            <a:spLocks noGrp="1"/>
          </p:cNvSpPr>
          <p:nvPr>
            <p:ph type="body" sz="quarter" idx="22" hasCustomPrompt="1"/>
          </p:nvPr>
        </p:nvSpPr>
        <p:spPr>
          <a:xfrm>
            <a:off x="4545213" y="2191511"/>
            <a:ext cx="4254405" cy="754181"/>
          </a:xfrm>
          <a:prstGeom prst="rect">
            <a:avLst/>
          </a:prstGeom>
        </p:spPr>
        <p:txBody>
          <a:bodyPr vert="horz" lIns="50610" tIns="25305" rIns="50610" bIns="25305"/>
          <a:lstStyle>
            <a:lvl1pPr marL="0" indent="0">
              <a:buNone/>
              <a:defRPr sz="1400" b="0" i="0" baseline="0">
                <a:solidFill>
                  <a:srgbClr val="262626"/>
                </a:solidFill>
                <a:latin typeface="+mn-lt"/>
                <a:cs typeface="Avenir LT Std 35 Light"/>
              </a:defRPr>
            </a:lvl1pPr>
          </a:lstStyle>
          <a:p>
            <a:pPr lvl="0"/>
            <a:r>
              <a:rPr lang="en-US" dirty="0"/>
              <a:t>Body paragraph of text goes here</a:t>
            </a:r>
            <a:endParaRPr lang="en-US" b="0" i="0" dirty="0">
              <a:latin typeface="Avenir LT Std 35 Light"/>
              <a:cs typeface="Avenir LT Std 35 Light"/>
            </a:endParaRPr>
          </a:p>
        </p:txBody>
      </p:sp>
      <p:sp>
        <p:nvSpPr>
          <p:cNvPr id="17" name="Text Placeholder 11"/>
          <p:cNvSpPr>
            <a:spLocks noGrp="1"/>
          </p:cNvSpPr>
          <p:nvPr>
            <p:ph type="body" sz="quarter" idx="23" hasCustomPrompt="1"/>
          </p:nvPr>
        </p:nvSpPr>
        <p:spPr>
          <a:xfrm>
            <a:off x="4545213" y="3065440"/>
            <a:ext cx="4254405" cy="1172683"/>
          </a:xfrm>
          <a:prstGeom prst="rect">
            <a:avLst/>
          </a:prstGeom>
        </p:spPr>
        <p:txBody>
          <a:bodyPr vert="horz" lIns="50610" tIns="25305" rIns="50610" bIns="25305"/>
          <a:lstStyle>
            <a:lvl1pPr marL="98407" indent="-98407">
              <a:buFont typeface="Arial"/>
              <a:buChar char="•"/>
              <a:defRPr sz="1400" b="0" i="0" baseline="0">
                <a:solidFill>
                  <a:srgbClr val="262626"/>
                </a:solidFill>
                <a:latin typeface="+mn-lt"/>
                <a:cs typeface="Avenir LT Std 35 Light"/>
              </a:defRPr>
            </a:lvl1pPr>
            <a:lvl2pPr>
              <a:defRPr sz="1400"/>
            </a:lvl2pPr>
          </a:lstStyle>
          <a:p>
            <a:pPr lvl="0"/>
            <a:r>
              <a:rPr lang="en-US" dirty="0"/>
              <a:t>Bullet points</a:t>
            </a:r>
          </a:p>
          <a:p>
            <a:pPr lvl="1"/>
            <a:r>
              <a:rPr lang="en-US" dirty="0"/>
              <a:t>Second tier bullet points</a:t>
            </a:r>
          </a:p>
        </p:txBody>
      </p:sp>
      <p:sp>
        <p:nvSpPr>
          <p:cNvPr id="15" name="Picture Placeholder 10"/>
          <p:cNvSpPr>
            <a:spLocks noGrp="1"/>
          </p:cNvSpPr>
          <p:nvPr>
            <p:ph type="pic" sz="quarter" idx="19" hasCustomPrompt="1"/>
          </p:nvPr>
        </p:nvSpPr>
        <p:spPr>
          <a:xfrm>
            <a:off x="557094" y="1084644"/>
            <a:ext cx="3800965" cy="3153478"/>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One Item Content</a:t>
            </a:r>
            <a:endParaRPr lang="en-US" dirty="0"/>
          </a:p>
        </p:txBody>
      </p:sp>
      <p:sp>
        <p:nvSpPr>
          <p:cNvPr id="10"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1" name="Picture 10">
            <a:extLst>
              <a:ext uri="{FF2B5EF4-FFF2-40B4-BE49-F238E27FC236}">
                <a16:creationId xmlns:a16="http://schemas.microsoft.com/office/drawing/2014/main" id="{778F731C-5B54-4442-8B1B-A59E649AD27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342201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Item Content">
    <p:spTree>
      <p:nvGrpSpPr>
        <p:cNvPr id="1" name=""/>
        <p:cNvGrpSpPr/>
        <p:nvPr/>
      </p:nvGrpSpPr>
      <p:grpSpPr>
        <a:xfrm>
          <a:off x="0" y="0"/>
          <a:ext cx="0" cy="0"/>
          <a:chOff x="0" y="0"/>
          <a:chExt cx="0" cy="0"/>
        </a:xfrm>
      </p:grpSpPr>
      <p:sp>
        <p:nvSpPr>
          <p:cNvPr id="9" name="Text Placeholder 11"/>
          <p:cNvSpPr>
            <a:spLocks noGrp="1"/>
          </p:cNvSpPr>
          <p:nvPr>
            <p:ph type="body" sz="quarter" idx="18" hasCustomPrompt="1"/>
          </p:nvPr>
        </p:nvSpPr>
        <p:spPr>
          <a:xfrm>
            <a:off x="481983" y="365496"/>
            <a:ext cx="8189668" cy="503239"/>
          </a:xfrm>
          <a:prstGeom prst="rect">
            <a:avLst/>
          </a:prstGeom>
        </p:spPr>
        <p:txBody>
          <a:bodyPr vert="horz" lIns="50610" tIns="0" rIns="50610" bIns="25305"/>
          <a:lstStyle>
            <a:lvl1pPr marL="0" indent="0">
              <a:buNone/>
              <a:defRPr sz="3900" b="1" i="0" baseline="0">
                <a:solidFill>
                  <a:srgbClr val="1779C4"/>
                </a:solidFill>
                <a:latin typeface="+mj-lt"/>
                <a:cs typeface="Marine UP Black"/>
              </a:defRPr>
            </a:lvl1pPr>
          </a:lstStyle>
          <a:p>
            <a:pPr lvl="0"/>
            <a:r>
              <a:rPr lang="en-US" dirty="0"/>
              <a:t>Two items</a:t>
            </a:r>
          </a:p>
        </p:txBody>
      </p:sp>
      <p:sp>
        <p:nvSpPr>
          <p:cNvPr id="17" name="Text Placeholder 11"/>
          <p:cNvSpPr>
            <a:spLocks noGrp="1"/>
          </p:cNvSpPr>
          <p:nvPr>
            <p:ph type="body" sz="quarter" idx="21" hasCustomPrompt="1"/>
          </p:nvPr>
        </p:nvSpPr>
        <p:spPr>
          <a:xfrm>
            <a:off x="481109" y="2845339"/>
            <a:ext cx="3864858"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Heading</a:t>
            </a:r>
          </a:p>
        </p:txBody>
      </p:sp>
      <p:sp>
        <p:nvSpPr>
          <p:cNvPr id="18" name="Text Placeholder 11"/>
          <p:cNvSpPr>
            <a:spLocks noGrp="1"/>
          </p:cNvSpPr>
          <p:nvPr>
            <p:ph type="body" sz="quarter" idx="22" hasCustomPrompt="1"/>
          </p:nvPr>
        </p:nvSpPr>
        <p:spPr>
          <a:xfrm>
            <a:off x="4711548" y="2845339"/>
            <a:ext cx="3864858"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Heading</a:t>
            </a:r>
          </a:p>
        </p:txBody>
      </p:sp>
      <p:sp>
        <p:nvSpPr>
          <p:cNvPr id="19" name="Text Placeholder 11"/>
          <p:cNvSpPr>
            <a:spLocks noGrp="1"/>
          </p:cNvSpPr>
          <p:nvPr>
            <p:ph type="body" sz="quarter" idx="23" hasCustomPrompt="1"/>
          </p:nvPr>
        </p:nvSpPr>
        <p:spPr>
          <a:xfrm>
            <a:off x="481109" y="3197248"/>
            <a:ext cx="3864858" cy="1172683"/>
          </a:xfrm>
          <a:prstGeom prst="rect">
            <a:avLst/>
          </a:prstGeom>
        </p:spPr>
        <p:txBody>
          <a:bodyPr vert="horz" lIns="50610" tIns="25305" rIns="50610" bIns="25305"/>
          <a:lstStyle>
            <a:lvl1pPr marL="0" indent="0">
              <a:buFont typeface="Arial"/>
              <a:buNone/>
              <a:defRPr sz="1400" b="0" i="0" baseline="0">
                <a:solidFill>
                  <a:srgbClr val="262626"/>
                </a:solidFill>
                <a:latin typeface="+mn-lt"/>
                <a:cs typeface="Avenir LT Std 35 Light"/>
              </a:defRPr>
            </a:lvl1pPr>
          </a:lstStyle>
          <a:p>
            <a:pPr lvl="0"/>
            <a:r>
              <a:rPr lang="en-US" dirty="0"/>
              <a:t>Paragraph of text or bullet points</a:t>
            </a:r>
          </a:p>
        </p:txBody>
      </p:sp>
      <p:sp>
        <p:nvSpPr>
          <p:cNvPr id="20" name="Text Placeholder 11"/>
          <p:cNvSpPr>
            <a:spLocks noGrp="1"/>
          </p:cNvSpPr>
          <p:nvPr>
            <p:ph type="body" sz="quarter" idx="24" hasCustomPrompt="1"/>
          </p:nvPr>
        </p:nvSpPr>
        <p:spPr>
          <a:xfrm>
            <a:off x="4711548" y="3197248"/>
            <a:ext cx="3864858" cy="1172683"/>
          </a:xfrm>
          <a:prstGeom prst="rect">
            <a:avLst/>
          </a:prstGeom>
        </p:spPr>
        <p:txBody>
          <a:bodyPr vert="horz" lIns="50610" tIns="25305" rIns="50610" bIns="25305"/>
          <a:lstStyle>
            <a:lvl1pPr marL="0" indent="0">
              <a:buFont typeface="Arial"/>
              <a:buNone/>
              <a:defRPr sz="1400" b="0" i="0" baseline="0">
                <a:solidFill>
                  <a:srgbClr val="262626"/>
                </a:solidFill>
                <a:latin typeface="+mn-lt"/>
                <a:cs typeface="Avenir LT Std 35 Light"/>
              </a:defRPr>
            </a:lvl1pPr>
          </a:lstStyle>
          <a:p>
            <a:pPr lvl="0"/>
            <a:r>
              <a:rPr lang="en-US" dirty="0"/>
              <a:t>Paragraph of text or bullet points</a:t>
            </a:r>
          </a:p>
        </p:txBody>
      </p:sp>
      <p:sp>
        <p:nvSpPr>
          <p:cNvPr id="21" name="Picture Placeholder 12"/>
          <p:cNvSpPr>
            <a:spLocks noGrp="1"/>
          </p:cNvSpPr>
          <p:nvPr>
            <p:ph type="pic" sz="quarter" idx="19" hasCustomPrompt="1"/>
          </p:nvPr>
        </p:nvSpPr>
        <p:spPr>
          <a:xfrm>
            <a:off x="545165" y="1082490"/>
            <a:ext cx="3800802" cy="1705078"/>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Two Item Content</a:t>
            </a:r>
            <a:endParaRPr lang="en-US" dirty="0"/>
          </a:p>
        </p:txBody>
      </p:sp>
      <p:sp>
        <p:nvSpPr>
          <p:cNvPr id="24" name="Picture Placeholder 12"/>
          <p:cNvSpPr>
            <a:spLocks noGrp="1"/>
          </p:cNvSpPr>
          <p:nvPr>
            <p:ph type="pic" sz="quarter" idx="25" hasCustomPrompt="1"/>
          </p:nvPr>
        </p:nvSpPr>
        <p:spPr>
          <a:xfrm>
            <a:off x="4775604" y="1082490"/>
            <a:ext cx="3800802" cy="1705078"/>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Two Item Content</a:t>
            </a:r>
            <a:endParaRPr lang="en-US" dirty="0"/>
          </a:p>
        </p:txBody>
      </p:sp>
      <p:sp>
        <p:nvSpPr>
          <p:cNvPr id="11"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2" name="Picture 11">
            <a:extLst>
              <a:ext uri="{FF2B5EF4-FFF2-40B4-BE49-F238E27FC236}">
                <a16:creationId xmlns:a16="http://schemas.microsoft.com/office/drawing/2014/main" id="{208CD933-AA01-2244-9504-38184AAA1DA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914520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Item Content">
    <p:spTree>
      <p:nvGrpSpPr>
        <p:cNvPr id="1" name=""/>
        <p:cNvGrpSpPr/>
        <p:nvPr/>
      </p:nvGrpSpPr>
      <p:grpSpPr>
        <a:xfrm>
          <a:off x="0" y="0"/>
          <a:ext cx="0" cy="0"/>
          <a:chOff x="0" y="0"/>
          <a:chExt cx="0" cy="0"/>
        </a:xfrm>
      </p:grpSpPr>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0" rIns="50610" bIns="0"/>
          <a:lstStyle>
            <a:lvl1pPr marL="0" indent="0">
              <a:buNone/>
              <a:defRPr sz="3900" b="1" i="0" baseline="0">
                <a:solidFill>
                  <a:srgbClr val="1779C4"/>
                </a:solidFill>
                <a:latin typeface="+mj-lt"/>
                <a:cs typeface="Marine UP Black"/>
              </a:defRPr>
            </a:lvl1pPr>
          </a:lstStyle>
          <a:p>
            <a:pPr lvl="0"/>
            <a:r>
              <a:rPr lang="en-US" dirty="0"/>
              <a:t>Three items</a:t>
            </a:r>
          </a:p>
        </p:txBody>
      </p:sp>
      <p:sp>
        <p:nvSpPr>
          <p:cNvPr id="17" name="Text Placeholder 11"/>
          <p:cNvSpPr>
            <a:spLocks noGrp="1"/>
          </p:cNvSpPr>
          <p:nvPr>
            <p:ph type="body" sz="quarter" idx="22" hasCustomPrompt="1"/>
          </p:nvPr>
        </p:nvSpPr>
        <p:spPr>
          <a:xfrm>
            <a:off x="481110" y="2845339"/>
            <a:ext cx="2447079"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Heading</a:t>
            </a:r>
          </a:p>
        </p:txBody>
      </p:sp>
      <p:sp>
        <p:nvSpPr>
          <p:cNvPr id="18" name="Text Placeholder 11"/>
          <p:cNvSpPr>
            <a:spLocks noGrp="1"/>
          </p:cNvSpPr>
          <p:nvPr>
            <p:ph type="body" sz="quarter" idx="23" hasCustomPrompt="1"/>
          </p:nvPr>
        </p:nvSpPr>
        <p:spPr>
          <a:xfrm>
            <a:off x="481110" y="3197248"/>
            <a:ext cx="2447079" cy="1172683"/>
          </a:xfrm>
          <a:prstGeom prst="rect">
            <a:avLst/>
          </a:prstGeom>
        </p:spPr>
        <p:txBody>
          <a:bodyPr vert="horz" lIns="50610" tIns="25305" rIns="50610" bIns="25305"/>
          <a:lstStyle>
            <a:lvl1pPr marL="0" indent="0">
              <a:buFont typeface="Arial"/>
              <a:buNone/>
              <a:defRPr sz="1400" b="0" i="0" baseline="0">
                <a:solidFill>
                  <a:srgbClr val="262626"/>
                </a:solidFill>
                <a:latin typeface="+mn-lt"/>
                <a:cs typeface="Avenir LT Std 35 Light"/>
              </a:defRPr>
            </a:lvl1pPr>
          </a:lstStyle>
          <a:p>
            <a:pPr lvl="0"/>
            <a:r>
              <a:rPr lang="en-US" dirty="0"/>
              <a:t>Paragraph of text </a:t>
            </a:r>
            <a:br>
              <a:rPr lang="en-US" dirty="0"/>
            </a:br>
            <a:r>
              <a:rPr lang="en-US" dirty="0"/>
              <a:t>or bullet points</a:t>
            </a:r>
          </a:p>
        </p:txBody>
      </p:sp>
      <p:sp>
        <p:nvSpPr>
          <p:cNvPr id="19" name="Text Placeholder 11"/>
          <p:cNvSpPr>
            <a:spLocks noGrp="1"/>
          </p:cNvSpPr>
          <p:nvPr>
            <p:ph type="body" sz="quarter" idx="24" hasCustomPrompt="1"/>
          </p:nvPr>
        </p:nvSpPr>
        <p:spPr>
          <a:xfrm>
            <a:off x="3303912" y="2845339"/>
            <a:ext cx="2447079"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Heading</a:t>
            </a:r>
          </a:p>
        </p:txBody>
      </p:sp>
      <p:sp>
        <p:nvSpPr>
          <p:cNvPr id="20" name="Text Placeholder 11"/>
          <p:cNvSpPr>
            <a:spLocks noGrp="1"/>
          </p:cNvSpPr>
          <p:nvPr>
            <p:ph type="body" sz="quarter" idx="25" hasCustomPrompt="1"/>
          </p:nvPr>
        </p:nvSpPr>
        <p:spPr>
          <a:xfrm>
            <a:off x="3303912" y="3197248"/>
            <a:ext cx="2447079" cy="1172683"/>
          </a:xfrm>
          <a:prstGeom prst="rect">
            <a:avLst/>
          </a:prstGeom>
        </p:spPr>
        <p:txBody>
          <a:bodyPr vert="horz" lIns="50610" tIns="25305" rIns="50610" bIns="25305"/>
          <a:lstStyle>
            <a:lvl1pPr marL="0" indent="0">
              <a:buFont typeface="Arial"/>
              <a:buNone/>
              <a:defRPr sz="1400" b="0" i="0" baseline="0">
                <a:solidFill>
                  <a:srgbClr val="262626"/>
                </a:solidFill>
                <a:latin typeface="+mn-lt"/>
                <a:cs typeface="Avenir LT Std 35 Light"/>
              </a:defRPr>
            </a:lvl1pPr>
          </a:lstStyle>
          <a:p>
            <a:pPr lvl="0"/>
            <a:r>
              <a:rPr lang="en-US" dirty="0"/>
              <a:t>Paragraph of text </a:t>
            </a:r>
            <a:br>
              <a:rPr lang="en-US" dirty="0"/>
            </a:br>
            <a:r>
              <a:rPr lang="en-US" dirty="0"/>
              <a:t>or bullet points</a:t>
            </a:r>
          </a:p>
        </p:txBody>
      </p:sp>
      <p:sp>
        <p:nvSpPr>
          <p:cNvPr id="21" name="Text Placeholder 11"/>
          <p:cNvSpPr>
            <a:spLocks noGrp="1"/>
          </p:cNvSpPr>
          <p:nvPr>
            <p:ph type="body" sz="quarter" idx="26" hasCustomPrompt="1"/>
          </p:nvPr>
        </p:nvSpPr>
        <p:spPr>
          <a:xfrm>
            <a:off x="6106645" y="2845339"/>
            <a:ext cx="2447079"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Heading</a:t>
            </a:r>
          </a:p>
        </p:txBody>
      </p:sp>
      <p:sp>
        <p:nvSpPr>
          <p:cNvPr id="22" name="Text Placeholder 11"/>
          <p:cNvSpPr>
            <a:spLocks noGrp="1"/>
          </p:cNvSpPr>
          <p:nvPr>
            <p:ph type="body" sz="quarter" idx="27" hasCustomPrompt="1"/>
          </p:nvPr>
        </p:nvSpPr>
        <p:spPr>
          <a:xfrm>
            <a:off x="6106645" y="3197248"/>
            <a:ext cx="2447079" cy="1172683"/>
          </a:xfrm>
          <a:prstGeom prst="rect">
            <a:avLst/>
          </a:prstGeom>
        </p:spPr>
        <p:txBody>
          <a:bodyPr vert="horz" lIns="50610" tIns="25305" rIns="50610" bIns="25305"/>
          <a:lstStyle>
            <a:lvl1pPr marL="0" indent="0">
              <a:buFont typeface="Arial"/>
              <a:buNone/>
              <a:defRPr sz="1400" b="0" i="0" baseline="0">
                <a:solidFill>
                  <a:srgbClr val="262626"/>
                </a:solidFill>
                <a:latin typeface="+mn-lt"/>
                <a:cs typeface="Avenir LT Std 35 Light"/>
              </a:defRPr>
            </a:lvl1pPr>
          </a:lstStyle>
          <a:p>
            <a:pPr lvl="0"/>
            <a:r>
              <a:rPr lang="en-US" dirty="0"/>
              <a:t>Paragraph of text </a:t>
            </a:r>
            <a:br>
              <a:rPr lang="en-US" dirty="0"/>
            </a:br>
            <a:r>
              <a:rPr lang="en-US" dirty="0"/>
              <a:t>or bullet points</a:t>
            </a:r>
          </a:p>
        </p:txBody>
      </p:sp>
      <p:sp>
        <p:nvSpPr>
          <p:cNvPr id="15" name="Picture Placeholder 12"/>
          <p:cNvSpPr>
            <a:spLocks noGrp="1"/>
          </p:cNvSpPr>
          <p:nvPr>
            <p:ph type="pic" sz="quarter" idx="19"/>
          </p:nvPr>
        </p:nvSpPr>
        <p:spPr>
          <a:xfrm>
            <a:off x="545166" y="1082490"/>
            <a:ext cx="2383022" cy="1705078"/>
          </a:xfrm>
          <a:prstGeom prst="rect">
            <a:avLst/>
          </a:prstGeom>
        </p:spPr>
        <p:txBody>
          <a:bodyPr vert="horz" lIns="50610" tIns="25305" rIns="50610" bIns="25305"/>
          <a:lstStyle/>
          <a:p>
            <a:endParaRPr lang="en-US"/>
          </a:p>
        </p:txBody>
      </p:sp>
      <p:sp>
        <p:nvSpPr>
          <p:cNvPr id="16" name="Picture Placeholder 12"/>
          <p:cNvSpPr>
            <a:spLocks noGrp="1"/>
          </p:cNvSpPr>
          <p:nvPr>
            <p:ph type="pic" sz="quarter" idx="20"/>
          </p:nvPr>
        </p:nvSpPr>
        <p:spPr>
          <a:xfrm>
            <a:off x="3360441" y="1082490"/>
            <a:ext cx="2383022" cy="1705078"/>
          </a:xfrm>
          <a:prstGeom prst="rect">
            <a:avLst/>
          </a:prstGeom>
        </p:spPr>
        <p:txBody>
          <a:bodyPr vert="horz" lIns="50610" tIns="25305" rIns="50610" bIns="25305"/>
          <a:lstStyle/>
          <a:p>
            <a:endParaRPr lang="en-US"/>
          </a:p>
        </p:txBody>
      </p:sp>
      <p:sp>
        <p:nvSpPr>
          <p:cNvPr id="23" name="Picture Placeholder 12"/>
          <p:cNvSpPr>
            <a:spLocks noGrp="1"/>
          </p:cNvSpPr>
          <p:nvPr>
            <p:ph type="pic" sz="quarter" idx="21"/>
          </p:nvPr>
        </p:nvSpPr>
        <p:spPr>
          <a:xfrm>
            <a:off x="6170702" y="1082490"/>
            <a:ext cx="2383022" cy="1705078"/>
          </a:xfrm>
          <a:prstGeom prst="rect">
            <a:avLst/>
          </a:prstGeom>
        </p:spPr>
        <p:txBody>
          <a:bodyPr vert="horz" lIns="50610" tIns="25305" rIns="50610" bIns="25305"/>
          <a:lstStyle/>
          <a:p>
            <a:endParaRPr lang="en-US"/>
          </a:p>
        </p:txBody>
      </p:sp>
      <p:sp>
        <p:nvSpPr>
          <p:cNvPr id="14"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24" name="Picture 23">
            <a:extLst>
              <a:ext uri="{FF2B5EF4-FFF2-40B4-BE49-F238E27FC236}">
                <a16:creationId xmlns:a16="http://schemas.microsoft.com/office/drawing/2014/main" id="{731C0311-840A-B64C-91E0-EAF2262B218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7567028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tem Content">
    <p:spTree>
      <p:nvGrpSpPr>
        <p:cNvPr id="1" name=""/>
        <p:cNvGrpSpPr/>
        <p:nvPr/>
      </p:nvGrpSpPr>
      <p:grpSpPr>
        <a:xfrm>
          <a:off x="0" y="0"/>
          <a:ext cx="0" cy="0"/>
          <a:chOff x="0" y="0"/>
          <a:chExt cx="0" cy="0"/>
        </a:xfrm>
      </p:grpSpPr>
      <p:sp>
        <p:nvSpPr>
          <p:cNvPr id="3" name="Text Placeholder 11"/>
          <p:cNvSpPr>
            <a:spLocks noGrp="1"/>
          </p:cNvSpPr>
          <p:nvPr>
            <p:ph type="body" sz="quarter" idx="18" hasCustomPrompt="1"/>
          </p:nvPr>
        </p:nvSpPr>
        <p:spPr>
          <a:xfrm>
            <a:off x="481983" y="365496"/>
            <a:ext cx="8189668" cy="503239"/>
          </a:xfrm>
          <a:prstGeom prst="rect">
            <a:avLst/>
          </a:prstGeom>
        </p:spPr>
        <p:txBody>
          <a:bodyPr vert="horz" lIns="36000" tIns="0" rIns="50610" bIns="0"/>
          <a:lstStyle>
            <a:lvl1pPr marL="0" indent="0">
              <a:buNone/>
              <a:defRPr sz="3900" b="1" i="0" baseline="0">
                <a:solidFill>
                  <a:srgbClr val="1779C4"/>
                </a:solidFill>
                <a:latin typeface="+mj-lt"/>
                <a:cs typeface="Marine UP Black"/>
              </a:defRPr>
            </a:lvl1pPr>
          </a:lstStyle>
          <a:p>
            <a:pPr lvl="0"/>
            <a:r>
              <a:rPr lang="en-US" dirty="0"/>
              <a:t>Four items</a:t>
            </a:r>
          </a:p>
        </p:txBody>
      </p:sp>
      <p:sp>
        <p:nvSpPr>
          <p:cNvPr id="13" name="Picture Placeholder 12"/>
          <p:cNvSpPr>
            <a:spLocks noGrp="1"/>
          </p:cNvSpPr>
          <p:nvPr>
            <p:ph type="pic" sz="quarter" idx="19" hasCustomPrompt="1"/>
          </p:nvPr>
        </p:nvSpPr>
        <p:spPr>
          <a:xfrm>
            <a:off x="545165" y="1082491"/>
            <a:ext cx="3800802" cy="1448697"/>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Four Item Content</a:t>
            </a:r>
            <a:endParaRPr lang="en-US" dirty="0"/>
          </a:p>
        </p:txBody>
      </p:sp>
      <p:sp>
        <p:nvSpPr>
          <p:cNvPr id="14" name="Picture Placeholder 12"/>
          <p:cNvSpPr>
            <a:spLocks noGrp="1"/>
          </p:cNvSpPr>
          <p:nvPr>
            <p:ph type="pic" sz="quarter" idx="20" hasCustomPrompt="1"/>
          </p:nvPr>
        </p:nvSpPr>
        <p:spPr>
          <a:xfrm>
            <a:off x="545165" y="2713935"/>
            <a:ext cx="3800802" cy="1448697"/>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Four Item Content</a:t>
            </a:r>
            <a:endParaRPr lang="en-US" dirty="0"/>
          </a:p>
        </p:txBody>
      </p:sp>
      <p:sp>
        <p:nvSpPr>
          <p:cNvPr id="15" name="Picture Placeholder 12"/>
          <p:cNvSpPr>
            <a:spLocks noGrp="1"/>
          </p:cNvSpPr>
          <p:nvPr>
            <p:ph type="pic" sz="quarter" idx="21" hasCustomPrompt="1"/>
          </p:nvPr>
        </p:nvSpPr>
        <p:spPr>
          <a:xfrm>
            <a:off x="4775957" y="2713935"/>
            <a:ext cx="3800802" cy="1448697"/>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Four Item Content</a:t>
            </a:r>
            <a:endParaRPr lang="en-US" dirty="0"/>
          </a:p>
        </p:txBody>
      </p:sp>
      <p:sp>
        <p:nvSpPr>
          <p:cNvPr id="16" name="Picture Placeholder 12"/>
          <p:cNvSpPr>
            <a:spLocks noGrp="1"/>
          </p:cNvSpPr>
          <p:nvPr>
            <p:ph type="pic" sz="quarter" idx="22" hasCustomPrompt="1"/>
          </p:nvPr>
        </p:nvSpPr>
        <p:spPr>
          <a:xfrm>
            <a:off x="4775957" y="1082491"/>
            <a:ext cx="3800802" cy="1448697"/>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Four Item Content</a:t>
            </a:r>
            <a:endParaRPr lang="en-US" dirty="0"/>
          </a:p>
        </p:txBody>
      </p:sp>
      <p:sp>
        <p:nvSpPr>
          <p:cNvPr id="9"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0" name="Picture 9">
            <a:extLst>
              <a:ext uri="{FF2B5EF4-FFF2-40B4-BE49-F238E27FC236}">
                <a16:creationId xmlns:a16="http://schemas.microsoft.com/office/drawing/2014/main" id="{4B71A4C8-04D1-EE44-81F0-A5E7C7B35BA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4562746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7496715-2893-A842-8212-83FC79D9CEA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00113" y="762572"/>
            <a:ext cx="7553407" cy="3800820"/>
          </a:xfrm>
          <a:prstGeom prst="rect">
            <a:avLst/>
          </a:prstGeom>
        </p:spPr>
      </p:pic>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Title goes here</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1982" y="4383553"/>
            <a:ext cx="4041507" cy="546871"/>
          </a:xfrm>
          <a:prstGeom prst="rect">
            <a:avLst/>
          </a:prstGeom>
        </p:spPr>
      </p:pic>
      <p:pic>
        <p:nvPicPr>
          <p:cNvPr id="9" name="Picture 8">
            <a:extLst>
              <a:ext uri="{FF2B5EF4-FFF2-40B4-BE49-F238E27FC236}">
                <a16:creationId xmlns:a16="http://schemas.microsoft.com/office/drawing/2014/main" id="{3789EE85-45A7-6642-8D05-E52360E404B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576816" y="4527153"/>
            <a:ext cx="1516869" cy="462396"/>
          </a:xfrm>
          <a:prstGeom prst="rect">
            <a:avLst/>
          </a:prstGeom>
        </p:spPr>
      </p:pic>
      <p:pic>
        <p:nvPicPr>
          <p:cNvPr id="11" name="Picture 10">
            <a:extLst>
              <a:ext uri="{FF2B5EF4-FFF2-40B4-BE49-F238E27FC236}">
                <a16:creationId xmlns:a16="http://schemas.microsoft.com/office/drawing/2014/main" id="{FF9D2AB2-F670-AF4B-9F41-B17537760EC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96408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62171BD-CD21-8444-A21F-C95BE11AA8F8}"/>
              </a:ext>
            </a:extLst>
          </p:cNvPr>
          <p:cNvPicPr>
            <a:picLocks noChangeAspect="1"/>
          </p:cNvPicPr>
          <p:nvPr userDrawn="1"/>
        </p:nvPicPr>
        <p:blipFill>
          <a:blip r:embed="rId2"/>
          <a:stretch>
            <a:fillRect/>
          </a:stretch>
        </p:blipFill>
        <p:spPr>
          <a:xfrm>
            <a:off x="0" y="0"/>
            <a:ext cx="9141291" cy="5143500"/>
          </a:xfrm>
          <a:prstGeom prst="rect">
            <a:avLst/>
          </a:prstGeom>
        </p:spPr>
      </p:pic>
      <p:sp>
        <p:nvSpPr>
          <p:cNvPr id="4" name="Text Placeholder 19"/>
          <p:cNvSpPr>
            <a:spLocks noGrp="1"/>
          </p:cNvSpPr>
          <p:nvPr>
            <p:ph type="body" sz="quarter" idx="11" hasCustomPrompt="1"/>
          </p:nvPr>
        </p:nvSpPr>
        <p:spPr>
          <a:xfrm>
            <a:off x="775255" y="695266"/>
            <a:ext cx="7263675" cy="592856"/>
          </a:xfrm>
          <a:prstGeom prst="rect">
            <a:avLst/>
          </a:prstGeom>
        </p:spPr>
        <p:txBody>
          <a:bodyPr vert="horz" lIns="50610" tIns="0" rIns="50610" bIns="25305"/>
          <a:lstStyle>
            <a:lvl1pPr marL="0" indent="0">
              <a:buNone/>
              <a:defRPr sz="4800" b="1" i="0" baseline="0">
                <a:solidFill>
                  <a:srgbClr val="FFFFFF"/>
                </a:solidFill>
                <a:latin typeface="+mj-lt"/>
                <a:cs typeface="Trebuchet MS"/>
              </a:defRPr>
            </a:lvl1pPr>
          </a:lstStyle>
          <a:p>
            <a:pPr lvl="0"/>
            <a:r>
              <a:rPr lang="en-US" dirty="0"/>
              <a:t>Presentation Title</a:t>
            </a:r>
          </a:p>
        </p:txBody>
      </p:sp>
      <p:sp>
        <p:nvSpPr>
          <p:cNvPr id="5" name="Text Placeholder 21"/>
          <p:cNvSpPr>
            <a:spLocks noGrp="1"/>
          </p:cNvSpPr>
          <p:nvPr>
            <p:ph type="body" sz="quarter" idx="12" hasCustomPrompt="1"/>
          </p:nvPr>
        </p:nvSpPr>
        <p:spPr>
          <a:xfrm>
            <a:off x="542318" y="533504"/>
            <a:ext cx="5720399" cy="311541"/>
          </a:xfrm>
          <a:prstGeom prst="rect">
            <a:avLst/>
          </a:prstGeom>
        </p:spPr>
        <p:txBody>
          <a:bodyPr vert="horz" lIns="50610" tIns="25305" rIns="50610" bIns="25305"/>
          <a:lstStyle>
            <a:lvl1pPr marL="0" indent="0">
              <a:buNone/>
              <a:defRPr sz="2300" b="0" i="1" baseline="0">
                <a:solidFill>
                  <a:srgbClr val="FFFFFF"/>
                </a:solidFill>
                <a:latin typeface="+mj-lt"/>
                <a:cs typeface="Marine Light"/>
              </a:defRPr>
            </a:lvl1pPr>
          </a:lstStyle>
          <a:p>
            <a:pPr lvl="0"/>
            <a:r>
              <a:rPr lang="en-US" dirty="0"/>
              <a:t>Destination Queenstown</a:t>
            </a:r>
          </a:p>
        </p:txBody>
      </p:sp>
      <p:sp>
        <p:nvSpPr>
          <p:cNvPr id="10" name="Text Placeholder 8"/>
          <p:cNvSpPr>
            <a:spLocks noGrp="1"/>
          </p:cNvSpPr>
          <p:nvPr>
            <p:ph type="body" sz="quarter" idx="10" hasCustomPrompt="1"/>
          </p:nvPr>
        </p:nvSpPr>
        <p:spPr>
          <a:xfrm>
            <a:off x="782781" y="1342503"/>
            <a:ext cx="4584083" cy="194885"/>
          </a:xfrm>
          <a:prstGeom prst="rect">
            <a:avLst/>
          </a:prstGeom>
        </p:spPr>
        <p:txBody>
          <a:bodyPr lIns="50610" tIns="25305" rIns="50610" bIns="25305">
            <a:noAutofit/>
          </a:bodyPr>
          <a:lstStyle>
            <a:lvl1pPr marL="0" indent="0">
              <a:buNone/>
              <a:defRPr sz="1000" b="0" i="1" baseline="0">
                <a:solidFill>
                  <a:srgbClr val="FFFFFF"/>
                </a:solidFill>
                <a:latin typeface="+mn-lt"/>
                <a:cs typeface="Avenir Light"/>
              </a:defRPr>
            </a:lvl1pPr>
          </a:lstStyle>
          <a:p>
            <a:pPr lvl="0"/>
            <a:r>
              <a:rPr lang="en-US" dirty="0"/>
              <a:t>Date, location, name of person or similar</a:t>
            </a:r>
            <a:r>
              <a:rPr lang="mr-IN" dirty="0"/>
              <a:t>…</a:t>
            </a:r>
            <a:endParaRPr lang="en-US" dirty="0"/>
          </a:p>
        </p:txBody>
      </p:sp>
      <p:pic>
        <p:nvPicPr>
          <p:cNvPr id="7" name="Picture 6">
            <a:extLst>
              <a:ext uri="{FF2B5EF4-FFF2-40B4-BE49-F238E27FC236}">
                <a16:creationId xmlns:a16="http://schemas.microsoft.com/office/drawing/2014/main" id="{39950969-8EDF-4446-83C5-2E62ABFD86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681507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ustralia &amp; NZ">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5430E9-731D-AC4C-BFF3-416505B8D42C}"/>
              </a:ext>
            </a:extLst>
          </p:cNvPr>
          <p:cNvPicPr>
            <a:picLocks noChangeAspect="1"/>
          </p:cNvPicPr>
          <p:nvPr userDrawn="1"/>
        </p:nvPicPr>
        <p:blipFill>
          <a:blip r:embed="rId2"/>
          <a:stretch>
            <a:fillRect/>
          </a:stretch>
        </p:blipFill>
        <p:spPr>
          <a:xfrm>
            <a:off x="1348064" y="870120"/>
            <a:ext cx="6197600" cy="4048530"/>
          </a:xfrm>
          <a:prstGeom prst="rect">
            <a:avLst/>
          </a:prstGeom>
        </p:spPr>
      </p:pic>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Title goes here</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1983" y="4392020"/>
            <a:ext cx="2942338" cy="527085"/>
          </a:xfrm>
          <a:prstGeom prst="rect">
            <a:avLst/>
          </a:prstGeom>
        </p:spPr>
      </p:pic>
      <p:pic>
        <p:nvPicPr>
          <p:cNvPr id="10" name="Picture 9">
            <a:extLst>
              <a:ext uri="{FF2B5EF4-FFF2-40B4-BE49-F238E27FC236}">
                <a16:creationId xmlns:a16="http://schemas.microsoft.com/office/drawing/2014/main" id="{1C85D774-7511-5E49-8544-0A8ACFF934C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6694724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ew Zealan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2D4642A-6662-0C44-A704-A7B243E5EA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281"/>
          <a:stretch/>
        </p:blipFill>
        <p:spPr>
          <a:xfrm>
            <a:off x="4124167" y="205169"/>
            <a:ext cx="3712688" cy="4799610"/>
          </a:xfrm>
          <a:prstGeom prst="rect">
            <a:avLst/>
          </a:prstGeom>
        </p:spPr>
      </p:pic>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Title goes here</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1983" y="4392020"/>
            <a:ext cx="2368547" cy="527085"/>
          </a:xfrm>
          <a:prstGeom prst="rect">
            <a:avLst/>
          </a:prstGeom>
        </p:spPr>
      </p:pic>
      <p:pic>
        <p:nvPicPr>
          <p:cNvPr id="11" name="Picture 10">
            <a:extLst>
              <a:ext uri="{FF2B5EF4-FFF2-40B4-BE49-F238E27FC236}">
                <a16:creationId xmlns:a16="http://schemas.microsoft.com/office/drawing/2014/main" id="{86FFF0D9-C409-A147-8732-7716A339585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313485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5548" y="0"/>
            <a:ext cx="7403368" cy="5232128"/>
          </a:xfrm>
          <a:prstGeom prst="rect">
            <a:avLst/>
          </a:prstGeom>
        </p:spPr>
      </p:pic>
      <p:sp>
        <p:nvSpPr>
          <p:cNvPr id="4"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Title goes here</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24059" y="1068117"/>
            <a:ext cx="1598686" cy="2747741"/>
          </a:xfrm>
          <a:prstGeom prst="rect">
            <a:avLst/>
          </a:prstGeom>
        </p:spPr>
      </p:pic>
      <p:pic>
        <p:nvPicPr>
          <p:cNvPr id="9" name="Picture 8">
            <a:extLst>
              <a:ext uri="{FF2B5EF4-FFF2-40B4-BE49-F238E27FC236}">
                <a16:creationId xmlns:a16="http://schemas.microsoft.com/office/drawing/2014/main" id="{F3854512-486F-634D-864D-44380179090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86742" y="4423681"/>
            <a:ext cx="1536003" cy="385173"/>
          </a:xfrm>
          <a:prstGeom prst="rect">
            <a:avLst/>
          </a:prstGeom>
        </p:spPr>
      </p:pic>
      <p:pic>
        <p:nvPicPr>
          <p:cNvPr id="10" name="Picture 9">
            <a:extLst>
              <a:ext uri="{FF2B5EF4-FFF2-40B4-BE49-F238E27FC236}">
                <a16:creationId xmlns:a16="http://schemas.microsoft.com/office/drawing/2014/main" id="{65DED68E-21D8-5144-9C27-2B49C6470FA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41425931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7277961" cy="5143500"/>
          </a:xfrm>
          <a:prstGeom prst="rect">
            <a:avLst/>
          </a:prstGeom>
        </p:spPr>
      </p:pic>
      <p:sp>
        <p:nvSpPr>
          <p:cNvPr id="3"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lgn="r">
              <a:buNone/>
              <a:defRPr sz="3900" b="1" i="0" baseline="0">
                <a:solidFill>
                  <a:srgbClr val="1779C4"/>
                </a:solidFill>
                <a:latin typeface="+mj-lt"/>
                <a:cs typeface="Marine UP Black"/>
              </a:defRPr>
            </a:lvl1pPr>
          </a:lstStyle>
          <a:p>
            <a:pPr lvl="0"/>
            <a:r>
              <a:rPr lang="en-US" dirty="0"/>
              <a:t>Title goes here</a:t>
            </a:r>
          </a:p>
        </p:txBody>
      </p:sp>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0135" y="1068636"/>
            <a:ext cx="1663347" cy="2858877"/>
          </a:xfrm>
          <a:prstGeom prst="rect">
            <a:avLst/>
          </a:prstGeom>
        </p:spPr>
      </p:pic>
      <p:sp>
        <p:nvSpPr>
          <p:cNvPr id="11"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3" name="Picture 12">
            <a:extLst>
              <a:ext uri="{FF2B5EF4-FFF2-40B4-BE49-F238E27FC236}">
                <a16:creationId xmlns:a16="http://schemas.microsoft.com/office/drawing/2014/main" id="{D77B1429-F7F0-B14B-9CC6-23EF8D1D281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6072" y="3932249"/>
            <a:ext cx="1536003" cy="385173"/>
          </a:xfrm>
          <a:prstGeom prst="rect">
            <a:avLst/>
          </a:prstGeom>
        </p:spPr>
      </p:pic>
      <p:pic>
        <p:nvPicPr>
          <p:cNvPr id="9" name="Picture 8">
            <a:extLst>
              <a:ext uri="{FF2B5EF4-FFF2-40B4-BE49-F238E27FC236}">
                <a16:creationId xmlns:a16="http://schemas.microsoft.com/office/drawing/2014/main" id="{662B99EA-2F4D-3242-BA33-534106ED7394}"/>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228291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7277961" cy="5143500"/>
          </a:xfrm>
          <a:prstGeom prst="rect">
            <a:avLst/>
          </a:prstGeom>
        </p:spPr>
      </p:pic>
      <p:sp>
        <p:nvSpPr>
          <p:cNvPr id="4"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lgn="r">
              <a:buNone/>
              <a:defRPr sz="3900" b="1" i="0" baseline="0">
                <a:solidFill>
                  <a:srgbClr val="1779C4"/>
                </a:solidFill>
                <a:latin typeface="+mj-lt"/>
                <a:cs typeface="Marine UP Black"/>
              </a:defRPr>
            </a:lvl1pPr>
          </a:lstStyle>
          <a:p>
            <a:pPr lvl="0"/>
            <a:r>
              <a:rPr lang="en-US" dirty="0"/>
              <a:t>Title goes here</a:t>
            </a:r>
          </a:p>
        </p:txBody>
      </p:sp>
      <p:sp>
        <p:nvSpPr>
          <p:cNvPr id="7"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0" name="Picture 9">
            <a:extLst>
              <a:ext uri="{FF2B5EF4-FFF2-40B4-BE49-F238E27FC236}">
                <a16:creationId xmlns:a16="http://schemas.microsoft.com/office/drawing/2014/main" id="{8AE28B87-790A-EC42-9F29-D4DC830EDEB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7934" y="1068117"/>
            <a:ext cx="1666405" cy="2864132"/>
          </a:xfrm>
          <a:prstGeom prst="rect">
            <a:avLst/>
          </a:prstGeom>
        </p:spPr>
      </p:pic>
      <p:pic>
        <p:nvPicPr>
          <p:cNvPr id="3" name="Picture 2">
            <a:extLst>
              <a:ext uri="{FF2B5EF4-FFF2-40B4-BE49-F238E27FC236}">
                <a16:creationId xmlns:a16="http://schemas.microsoft.com/office/drawing/2014/main" id="{6DC9853B-AECF-3F42-95AB-88EB021EC81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7466072" y="3932249"/>
            <a:ext cx="1536003" cy="385173"/>
          </a:xfrm>
          <a:prstGeom prst="rect">
            <a:avLst/>
          </a:prstGeom>
        </p:spPr>
      </p:pic>
      <p:pic>
        <p:nvPicPr>
          <p:cNvPr id="11" name="Picture 10">
            <a:extLst>
              <a:ext uri="{FF2B5EF4-FFF2-40B4-BE49-F238E27FC236}">
                <a16:creationId xmlns:a16="http://schemas.microsoft.com/office/drawing/2014/main" id="{5F25FD42-5052-D84A-B222-6F4400E3234B}"/>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0557905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 Page">
    <p:spTree>
      <p:nvGrpSpPr>
        <p:cNvPr id="1" name=""/>
        <p:cNvGrpSpPr/>
        <p:nvPr/>
      </p:nvGrpSpPr>
      <p:grpSpPr>
        <a:xfrm>
          <a:off x="0" y="0"/>
          <a:ext cx="0" cy="0"/>
          <a:chOff x="0" y="0"/>
          <a:chExt cx="0" cy="0"/>
        </a:xfrm>
      </p:grpSpPr>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Graph page</a:t>
            </a:r>
          </a:p>
        </p:txBody>
      </p:sp>
      <p:sp>
        <p:nvSpPr>
          <p:cNvPr id="11" name="Chart Placeholder 10"/>
          <p:cNvSpPr>
            <a:spLocks noGrp="1"/>
          </p:cNvSpPr>
          <p:nvPr>
            <p:ph type="chart" sz="quarter" idx="19"/>
          </p:nvPr>
        </p:nvSpPr>
        <p:spPr>
          <a:xfrm>
            <a:off x="481820" y="1090411"/>
            <a:ext cx="8189960" cy="3175341"/>
          </a:xfrm>
          <a:prstGeom prst="rect">
            <a:avLst/>
          </a:prstGeom>
        </p:spPr>
        <p:txBody>
          <a:bodyPr vert="horz" lIns="50610" tIns="25305" rIns="50610" bIns="25305"/>
          <a:lstStyle/>
          <a:p>
            <a:endParaRPr lang="en-US"/>
          </a:p>
        </p:txBody>
      </p:sp>
      <p:sp>
        <p:nvSpPr>
          <p:cNvPr id="6"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9" name="Picture 8">
            <a:extLst>
              <a:ext uri="{FF2B5EF4-FFF2-40B4-BE49-F238E27FC236}">
                <a16:creationId xmlns:a16="http://schemas.microsoft.com/office/drawing/2014/main" id="{D99A38B1-0985-8740-8576-85B0E512942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147704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o Page">
    <p:spTree>
      <p:nvGrpSpPr>
        <p:cNvPr id="1" name=""/>
        <p:cNvGrpSpPr/>
        <p:nvPr/>
      </p:nvGrpSpPr>
      <p:grpSpPr>
        <a:xfrm>
          <a:off x="0" y="0"/>
          <a:ext cx="0" cy="0"/>
          <a:chOff x="0" y="0"/>
          <a:chExt cx="0" cy="0"/>
        </a:xfrm>
      </p:grpSpPr>
      <p:sp>
        <p:nvSpPr>
          <p:cNvPr id="10"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Video page</a:t>
            </a:r>
          </a:p>
        </p:txBody>
      </p:sp>
      <p:sp>
        <p:nvSpPr>
          <p:cNvPr id="6" name="Media Placeholder 8"/>
          <p:cNvSpPr>
            <a:spLocks noGrp="1"/>
          </p:cNvSpPr>
          <p:nvPr>
            <p:ph type="media" sz="quarter" idx="10"/>
          </p:nvPr>
        </p:nvSpPr>
        <p:spPr>
          <a:xfrm>
            <a:off x="1272036" y="1060448"/>
            <a:ext cx="6616850" cy="3181743"/>
          </a:xfrm>
          <a:prstGeom prst="rect">
            <a:avLst/>
          </a:prstGeom>
        </p:spPr>
        <p:txBody>
          <a:bodyPr vert="horz" lIns="50610" tIns="25305" rIns="50610" bIns="25305"/>
          <a:lstStyle/>
          <a:p>
            <a:endParaRPr lang="en-US"/>
          </a:p>
        </p:txBody>
      </p:sp>
      <p:sp>
        <p:nvSpPr>
          <p:cNvPr id="7"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8" name="Picture 7">
            <a:extLst>
              <a:ext uri="{FF2B5EF4-FFF2-40B4-BE49-F238E27FC236}">
                <a16:creationId xmlns:a16="http://schemas.microsoft.com/office/drawing/2014/main" id="{7DBB7C75-A5C4-8D47-A717-E1C8065D2B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332234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23480AA-6CB6-814C-B42F-34CCD4C14832}"/>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10" name="Text Placeholder 11"/>
          <p:cNvSpPr>
            <a:spLocks noGrp="1"/>
          </p:cNvSpPr>
          <p:nvPr>
            <p:ph type="body" sz="quarter" idx="18" hasCustomPrompt="1"/>
          </p:nvPr>
        </p:nvSpPr>
        <p:spPr>
          <a:xfrm>
            <a:off x="1924342" y="1737629"/>
            <a:ext cx="5359337" cy="1611488"/>
          </a:xfrm>
          <a:prstGeom prst="rect">
            <a:avLst/>
          </a:prstGeom>
        </p:spPr>
        <p:txBody>
          <a:bodyPr vert="horz" lIns="50610" tIns="25305" rIns="50610" bIns="25305"/>
          <a:lstStyle>
            <a:lvl1pPr marL="0" indent="0" algn="l">
              <a:lnSpc>
                <a:spcPct val="80000"/>
              </a:lnSpc>
              <a:buNone/>
              <a:defRPr sz="3900" b="0" i="1" baseline="0">
                <a:solidFill>
                  <a:schemeClr val="bg1"/>
                </a:solidFill>
                <a:latin typeface="+mj-lt"/>
                <a:cs typeface="Marine Light"/>
              </a:defRPr>
            </a:lvl1pPr>
          </a:lstStyle>
          <a:p>
            <a:pPr lvl="0"/>
            <a:r>
              <a:rPr lang="en-US" dirty="0"/>
              <a:t>“A quote or statement </a:t>
            </a:r>
            <a:br>
              <a:rPr lang="en-US" dirty="0"/>
            </a:br>
            <a:r>
              <a:rPr lang="en-US" dirty="0"/>
              <a:t> can go on this page”</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rgbClr val="FFFFFF"/>
                </a:solidFill>
                <a:latin typeface="+mj-lt"/>
                <a:cs typeface="Avenir Next Demi Bold"/>
              </a:rPr>
              <a:pPr/>
              <a:t>‹#›</a:t>
            </a:fld>
            <a:endParaRPr lang="en-US" sz="800" b="1" i="0" dirty="0">
              <a:solidFill>
                <a:srgbClr val="FFFFFF"/>
              </a:solidFill>
              <a:latin typeface="+mj-lt"/>
              <a:cs typeface="Avenir Next Demi Bold"/>
            </a:endParaRPr>
          </a:p>
        </p:txBody>
      </p:sp>
      <p:pic>
        <p:nvPicPr>
          <p:cNvPr id="7" name="Picture 6">
            <a:extLst>
              <a:ext uri="{FF2B5EF4-FFF2-40B4-BE49-F238E27FC236}">
                <a16:creationId xmlns:a16="http://schemas.microsoft.com/office/drawing/2014/main" id="{C7139C44-7321-C64C-994B-29491787192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5580796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age White">
    <p:spTree>
      <p:nvGrpSpPr>
        <p:cNvPr id="1" name=""/>
        <p:cNvGrpSpPr/>
        <p:nvPr/>
      </p:nvGrpSpPr>
      <p:grpSpPr>
        <a:xfrm>
          <a:off x="0" y="0"/>
          <a:ext cx="0" cy="0"/>
          <a:chOff x="0" y="0"/>
          <a:chExt cx="0" cy="0"/>
        </a:xfrm>
      </p:grpSpPr>
      <p:sp>
        <p:nvSpPr>
          <p:cNvPr id="8" name="Text Placeholder 11"/>
          <p:cNvSpPr>
            <a:spLocks noGrp="1"/>
          </p:cNvSpPr>
          <p:nvPr>
            <p:ph type="body" sz="quarter" idx="18" hasCustomPrompt="1"/>
          </p:nvPr>
        </p:nvSpPr>
        <p:spPr>
          <a:xfrm>
            <a:off x="481983" y="365496"/>
            <a:ext cx="8189668" cy="503239"/>
          </a:xfrm>
          <a:prstGeom prst="rect">
            <a:avLst/>
          </a:prstGeom>
        </p:spPr>
        <p:txBody>
          <a:bodyPr vert="horz" lIns="50610" tIns="25305" rIns="50610" bIns="25305"/>
          <a:lstStyle>
            <a:lvl1pPr marL="0" indent="0">
              <a:buNone/>
              <a:defRPr sz="3900" b="1" i="0" baseline="0">
                <a:solidFill>
                  <a:srgbClr val="1779C4"/>
                </a:solidFill>
                <a:latin typeface="+mj-lt"/>
                <a:cs typeface="Marine UP Black"/>
              </a:defRPr>
            </a:lvl1pPr>
          </a:lstStyle>
          <a:p>
            <a:pPr lvl="0"/>
            <a:r>
              <a:rPr lang="en-US" dirty="0"/>
              <a:t>Blank page heading</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6" name="Picture 5">
            <a:extLst>
              <a:ext uri="{FF2B5EF4-FFF2-40B4-BE49-F238E27FC236}">
                <a16:creationId xmlns:a16="http://schemas.microsoft.com/office/drawing/2014/main" id="{B4CC5DE3-4CE4-E647-B852-7BA5B2449E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6513890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age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4F76C2-3007-5C4E-8B8C-9CD5BE03292F}"/>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8" name="Text Placeholder 11"/>
          <p:cNvSpPr>
            <a:spLocks noGrp="1"/>
          </p:cNvSpPr>
          <p:nvPr>
            <p:ph type="body" sz="quarter" idx="18" hasCustomPrompt="1"/>
          </p:nvPr>
        </p:nvSpPr>
        <p:spPr>
          <a:xfrm>
            <a:off x="481983" y="365496"/>
            <a:ext cx="8197197" cy="503239"/>
          </a:xfrm>
          <a:prstGeom prst="rect">
            <a:avLst/>
          </a:prstGeom>
        </p:spPr>
        <p:txBody>
          <a:bodyPr vert="horz" lIns="50610" tIns="25305" rIns="50610" bIns="25305"/>
          <a:lstStyle>
            <a:lvl1pPr marL="0" indent="0">
              <a:buNone/>
              <a:defRPr sz="3900" b="1" i="0" baseline="0">
                <a:solidFill>
                  <a:schemeClr val="bg1"/>
                </a:solidFill>
                <a:latin typeface="+mj-lt"/>
                <a:cs typeface="Marine UP Black"/>
              </a:defRPr>
            </a:lvl1pPr>
          </a:lstStyle>
          <a:p>
            <a:pPr lvl="0"/>
            <a:r>
              <a:rPr lang="en-US" dirty="0"/>
              <a:t>Blank page heading</a:t>
            </a:r>
          </a:p>
        </p:txBody>
      </p:sp>
      <p:sp>
        <p:nvSpPr>
          <p:cNvPr id="5"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rgbClr val="FFFFFF"/>
                </a:solidFill>
                <a:latin typeface="+mj-lt"/>
                <a:cs typeface="Avenir Next Demi Bold"/>
              </a:rPr>
              <a:pPr/>
              <a:t>‹#›</a:t>
            </a:fld>
            <a:endParaRPr lang="en-US" sz="800" b="1" i="0" dirty="0">
              <a:solidFill>
                <a:srgbClr val="FFFFFF"/>
              </a:solidFill>
              <a:latin typeface="+mj-lt"/>
              <a:cs typeface="Avenir Next Demi Bold"/>
            </a:endParaRPr>
          </a:p>
        </p:txBody>
      </p:sp>
      <p:pic>
        <p:nvPicPr>
          <p:cNvPr id="7" name="Picture 6">
            <a:extLst>
              <a:ext uri="{FF2B5EF4-FFF2-40B4-BE49-F238E27FC236}">
                <a16:creationId xmlns:a16="http://schemas.microsoft.com/office/drawing/2014/main" id="{F91F6517-F8E8-C647-977C-A7931ACF98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688647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Cover">
    <p:spTree>
      <p:nvGrpSpPr>
        <p:cNvPr id="1" name=""/>
        <p:cNvGrpSpPr/>
        <p:nvPr/>
      </p:nvGrpSpPr>
      <p:grpSpPr>
        <a:xfrm>
          <a:off x="0" y="0"/>
          <a:ext cx="0" cy="0"/>
          <a:chOff x="0" y="0"/>
          <a:chExt cx="0" cy="0"/>
        </a:xfrm>
      </p:grpSpPr>
      <p:sp>
        <p:nvSpPr>
          <p:cNvPr id="18" name="Picture Placeholder 11"/>
          <p:cNvSpPr>
            <a:spLocks noGrp="1"/>
          </p:cNvSpPr>
          <p:nvPr>
            <p:ph type="pic" sz="quarter" idx="13"/>
          </p:nvPr>
        </p:nvSpPr>
        <p:spPr>
          <a:xfrm>
            <a:off x="-15920" y="0"/>
            <a:ext cx="9144000" cy="5143500"/>
          </a:xfrm>
          <a:prstGeom prst="rect">
            <a:avLst/>
          </a:prstGeom>
        </p:spPr>
        <p:txBody>
          <a:bodyPr vert="horz"/>
          <a:lstStyle/>
          <a:p>
            <a:endParaRPr lang="en-US" dirty="0"/>
          </a:p>
        </p:txBody>
      </p:sp>
      <p:pic>
        <p:nvPicPr>
          <p:cNvPr id="10" name="Picture 9" descr="DQ32715 Presentation Template Design - Grey B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4" name="Text Placeholder 21"/>
          <p:cNvSpPr>
            <a:spLocks noGrp="1"/>
          </p:cNvSpPr>
          <p:nvPr>
            <p:ph type="body" sz="quarter" idx="12" hasCustomPrompt="1"/>
          </p:nvPr>
        </p:nvSpPr>
        <p:spPr>
          <a:xfrm>
            <a:off x="542318" y="533504"/>
            <a:ext cx="5720399" cy="311541"/>
          </a:xfrm>
          <a:prstGeom prst="rect">
            <a:avLst/>
          </a:prstGeom>
        </p:spPr>
        <p:txBody>
          <a:bodyPr vert="horz" lIns="50610" tIns="25305" rIns="50610" bIns="25305"/>
          <a:lstStyle>
            <a:lvl1pPr marL="0" indent="0">
              <a:buNone/>
              <a:defRPr sz="2300" b="0" i="1" baseline="0">
                <a:solidFill>
                  <a:srgbClr val="FFFFFF"/>
                </a:solidFill>
                <a:latin typeface="+mn-lt"/>
                <a:cs typeface="Marine Light"/>
              </a:defRPr>
            </a:lvl1pPr>
          </a:lstStyle>
          <a:p>
            <a:pPr lvl="0"/>
            <a:r>
              <a:rPr lang="en-US" dirty="0"/>
              <a:t>Destination Queenstown</a:t>
            </a:r>
          </a:p>
        </p:txBody>
      </p:sp>
      <p:sp>
        <p:nvSpPr>
          <p:cNvPr id="5" name="Text Placeholder 19"/>
          <p:cNvSpPr>
            <a:spLocks noGrp="1"/>
          </p:cNvSpPr>
          <p:nvPr>
            <p:ph type="body" sz="quarter" idx="11" hasCustomPrompt="1"/>
          </p:nvPr>
        </p:nvSpPr>
        <p:spPr>
          <a:xfrm>
            <a:off x="775254" y="695266"/>
            <a:ext cx="7580243" cy="586865"/>
          </a:xfrm>
          <a:prstGeom prst="rect">
            <a:avLst/>
          </a:prstGeom>
        </p:spPr>
        <p:txBody>
          <a:bodyPr vert="horz" lIns="50610" tIns="0" rIns="50610" bIns="25305"/>
          <a:lstStyle>
            <a:lvl1pPr marL="0" indent="0">
              <a:buNone/>
              <a:defRPr sz="4800" b="1" i="0" baseline="0">
                <a:solidFill>
                  <a:srgbClr val="FFFFFF"/>
                </a:solidFill>
                <a:latin typeface="+mj-lt"/>
                <a:cs typeface="Marine UP Black"/>
              </a:defRPr>
            </a:lvl1pPr>
          </a:lstStyle>
          <a:p>
            <a:pPr lvl="0"/>
            <a:r>
              <a:rPr lang="en-US" dirty="0"/>
              <a:t>Presentation Title</a:t>
            </a:r>
          </a:p>
        </p:txBody>
      </p:sp>
      <p:sp>
        <p:nvSpPr>
          <p:cNvPr id="11" name="Text Placeholder 8"/>
          <p:cNvSpPr>
            <a:spLocks noGrp="1"/>
          </p:cNvSpPr>
          <p:nvPr>
            <p:ph type="body" sz="quarter" idx="10" hasCustomPrompt="1"/>
          </p:nvPr>
        </p:nvSpPr>
        <p:spPr>
          <a:xfrm>
            <a:off x="782781" y="1342503"/>
            <a:ext cx="4584083" cy="194885"/>
          </a:xfrm>
          <a:prstGeom prst="rect">
            <a:avLst/>
          </a:prstGeom>
        </p:spPr>
        <p:txBody>
          <a:bodyPr lIns="50610" tIns="25305" rIns="50610" bIns="25305">
            <a:noAutofit/>
          </a:bodyPr>
          <a:lstStyle>
            <a:lvl1pPr marL="0" indent="0">
              <a:buNone/>
              <a:defRPr sz="1000" b="0" i="1" baseline="0">
                <a:solidFill>
                  <a:srgbClr val="FFFFFF"/>
                </a:solidFill>
                <a:latin typeface="+mn-lt"/>
                <a:cs typeface="Avenir Light"/>
              </a:defRPr>
            </a:lvl1pPr>
          </a:lstStyle>
          <a:p>
            <a:pPr lvl="0"/>
            <a:r>
              <a:rPr lang="en-US" dirty="0"/>
              <a:t>Date, location, name of person or similar</a:t>
            </a:r>
            <a:r>
              <a:rPr lang="mr-IN" dirty="0"/>
              <a:t>…</a:t>
            </a:r>
            <a:endParaRPr lang="en-US" dirty="0"/>
          </a:p>
        </p:txBody>
      </p:sp>
      <p:sp>
        <p:nvSpPr>
          <p:cNvPr id="9" name="Picture Placeholder 5"/>
          <p:cNvSpPr>
            <a:spLocks noGrp="1"/>
          </p:cNvSpPr>
          <p:nvPr>
            <p:ph type="pic" sz="quarter" idx="14" hasCustomPrompt="1"/>
          </p:nvPr>
        </p:nvSpPr>
        <p:spPr>
          <a:xfrm>
            <a:off x="11699875" y="9024938"/>
            <a:ext cx="3429000" cy="1157287"/>
          </a:xfrm>
          <a:prstGeom prst="rect">
            <a:avLst/>
          </a:prstGeom>
        </p:spPr>
        <p:txBody>
          <a:bodyPr vert="horz"/>
          <a:lstStyle/>
          <a:p>
            <a:r>
              <a:rPr lang="en-US" dirty="0"/>
              <a:t>logo</a:t>
            </a:r>
          </a:p>
        </p:txBody>
      </p:sp>
      <p:sp>
        <p:nvSpPr>
          <p:cNvPr id="19" name="Picture Placeholder 5"/>
          <p:cNvSpPr>
            <a:spLocks noGrp="1"/>
          </p:cNvSpPr>
          <p:nvPr>
            <p:ph type="pic" sz="quarter" idx="15" hasCustomPrompt="1"/>
          </p:nvPr>
        </p:nvSpPr>
        <p:spPr>
          <a:xfrm>
            <a:off x="11852275" y="9177338"/>
            <a:ext cx="3429000" cy="1157287"/>
          </a:xfrm>
          <a:prstGeom prst="rect">
            <a:avLst/>
          </a:prstGeom>
        </p:spPr>
        <p:txBody>
          <a:bodyPr vert="horz"/>
          <a:lstStyle/>
          <a:p>
            <a:r>
              <a:rPr lang="en-US" dirty="0"/>
              <a:t>logo</a:t>
            </a:r>
          </a:p>
        </p:txBody>
      </p:sp>
      <p:sp>
        <p:nvSpPr>
          <p:cNvPr id="23" name="Picture Placeholder 5"/>
          <p:cNvSpPr>
            <a:spLocks noGrp="1"/>
          </p:cNvSpPr>
          <p:nvPr>
            <p:ph type="pic" sz="quarter" idx="16" hasCustomPrompt="1"/>
          </p:nvPr>
        </p:nvSpPr>
        <p:spPr>
          <a:xfrm>
            <a:off x="7168896" y="4342908"/>
            <a:ext cx="1975104" cy="556900"/>
          </a:xfrm>
          <a:prstGeom prst="rect">
            <a:avLst/>
          </a:prstGeom>
        </p:spPr>
        <p:txBody>
          <a:bodyPr vert="horz" lIns="50610" tIns="25305" rIns="50610" bIns="25305"/>
          <a:lstStyle>
            <a:lvl1pPr>
              <a:defRPr sz="1800"/>
            </a:lvl1pPr>
          </a:lstStyle>
          <a:p>
            <a:r>
              <a:rPr lang="en-US" dirty="0"/>
              <a:t>logo</a:t>
            </a:r>
          </a:p>
        </p:txBody>
      </p:sp>
    </p:spTree>
    <p:extLst>
      <p:ext uri="{BB962C8B-B14F-4D97-AF65-F5344CB8AC3E}">
        <p14:creationId xmlns:p14="http://schemas.microsoft.com/office/powerpoint/2010/main" val="268092657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age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50FD6-9262-D74B-B594-00ED50EB19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
        <p:nvSpPr>
          <p:cNvPr id="3" name="Picture Placeholder 11"/>
          <p:cNvSpPr>
            <a:spLocks noGrp="1"/>
          </p:cNvSpPr>
          <p:nvPr>
            <p:ph type="pic" sz="quarter" idx="13" hasCustomPrompt="1"/>
          </p:nvPr>
        </p:nvSpPr>
        <p:spPr>
          <a:xfrm>
            <a:off x="0" y="0"/>
            <a:ext cx="9144000" cy="5143500"/>
          </a:xfrm>
          <a:prstGeom prst="rect">
            <a:avLst/>
          </a:prstGeom>
        </p:spPr>
        <p:txBody>
          <a:bodyPr vert="horz" lIns="50610" tIns="25305" rIns="50610" bIns="25305"/>
          <a:lstStyle/>
          <a:p>
            <a:r>
              <a:rPr lang="en-US" dirty="0"/>
              <a:t>Blank Picture Page</a:t>
            </a:r>
          </a:p>
        </p:txBody>
      </p:sp>
      <p:sp>
        <p:nvSpPr>
          <p:cNvPr id="7" name="Picture Placeholder 5"/>
          <p:cNvSpPr>
            <a:spLocks noGrp="1"/>
          </p:cNvSpPr>
          <p:nvPr>
            <p:ph type="pic" sz="quarter" idx="16" hasCustomPrompt="1"/>
          </p:nvPr>
        </p:nvSpPr>
        <p:spPr>
          <a:xfrm>
            <a:off x="7168896" y="4342908"/>
            <a:ext cx="1975104" cy="556900"/>
          </a:xfrm>
          <a:prstGeom prst="rect">
            <a:avLst/>
          </a:prstGeom>
        </p:spPr>
        <p:txBody>
          <a:bodyPr vert="horz" lIns="50610" tIns="25305" rIns="50610" bIns="25305"/>
          <a:lstStyle>
            <a:lvl1pPr>
              <a:defRPr sz="1800"/>
            </a:lvl1pPr>
          </a:lstStyle>
          <a:p>
            <a:r>
              <a:rPr lang="en-US" dirty="0"/>
              <a:t>logo</a:t>
            </a:r>
          </a:p>
        </p:txBody>
      </p:sp>
    </p:spTree>
    <p:extLst>
      <p:ext uri="{BB962C8B-B14F-4D97-AF65-F5344CB8AC3E}">
        <p14:creationId xmlns:p14="http://schemas.microsoft.com/office/powerpoint/2010/main" val="36124007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New section title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85316A-9A7C-D445-B898-42AE6D3BD989}"/>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4" name="Text Placeholder 11"/>
          <p:cNvSpPr>
            <a:spLocks noGrp="1"/>
          </p:cNvSpPr>
          <p:nvPr>
            <p:ph type="body" sz="quarter" idx="18" hasCustomPrompt="1"/>
          </p:nvPr>
        </p:nvSpPr>
        <p:spPr>
          <a:xfrm>
            <a:off x="459402" y="2171914"/>
            <a:ext cx="8197197" cy="1255089"/>
          </a:xfrm>
          <a:prstGeom prst="rect">
            <a:avLst/>
          </a:prstGeom>
        </p:spPr>
        <p:txBody>
          <a:bodyPr vert="horz" lIns="50610" tIns="25305" rIns="50610" bIns="25305"/>
          <a:lstStyle>
            <a:lvl1pPr marL="0" indent="0" algn="ctr">
              <a:buNone/>
              <a:defRPr sz="3900" b="1" i="0" baseline="0">
                <a:solidFill>
                  <a:schemeClr val="bg1"/>
                </a:solidFill>
                <a:latin typeface="+mj-lt"/>
                <a:cs typeface="Marine UP Black"/>
              </a:defRPr>
            </a:lvl1pPr>
          </a:lstStyle>
          <a:p>
            <a:pPr lvl="0"/>
            <a:r>
              <a:rPr lang="en-US" dirty="0"/>
              <a:t>New section title 2</a:t>
            </a:r>
          </a:p>
        </p:txBody>
      </p:sp>
      <p:pic>
        <p:nvPicPr>
          <p:cNvPr id="6" name="Picture 5">
            <a:extLst>
              <a:ext uri="{FF2B5EF4-FFF2-40B4-BE49-F238E27FC236}">
                <a16:creationId xmlns:a16="http://schemas.microsoft.com/office/drawing/2014/main" id="{CB0428A4-B33F-174A-BE2C-7060891E51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2879200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ank You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50C738-7D10-9B48-80A3-1606E7D8449B}"/>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8" name="Text Placeholder 11"/>
          <p:cNvSpPr>
            <a:spLocks noGrp="1"/>
          </p:cNvSpPr>
          <p:nvPr>
            <p:ph type="body" sz="quarter" idx="18" hasCustomPrompt="1"/>
          </p:nvPr>
        </p:nvSpPr>
        <p:spPr>
          <a:xfrm>
            <a:off x="481983" y="365496"/>
            <a:ext cx="8197197" cy="503239"/>
          </a:xfrm>
          <a:prstGeom prst="rect">
            <a:avLst/>
          </a:prstGeom>
        </p:spPr>
        <p:txBody>
          <a:bodyPr vert="horz" lIns="50610" tIns="25305" rIns="50610" bIns="25305"/>
          <a:lstStyle>
            <a:lvl1pPr marL="0" indent="0">
              <a:buNone/>
              <a:defRPr sz="3900" b="1" i="0" baseline="0">
                <a:solidFill>
                  <a:schemeClr val="bg1"/>
                </a:solidFill>
                <a:latin typeface="+mj-lt"/>
                <a:cs typeface="Marine UP Black"/>
              </a:defRPr>
            </a:lvl1pPr>
          </a:lstStyle>
          <a:p>
            <a:pPr lvl="0"/>
            <a:r>
              <a:rPr lang="en-US" dirty="0"/>
              <a:t>Thank you message goes here</a:t>
            </a:r>
          </a:p>
        </p:txBody>
      </p:sp>
      <p:sp>
        <p:nvSpPr>
          <p:cNvPr id="10" name="Text Placeholder 11"/>
          <p:cNvSpPr>
            <a:spLocks noGrp="1"/>
          </p:cNvSpPr>
          <p:nvPr>
            <p:ph type="body" sz="quarter" idx="22" hasCustomPrompt="1"/>
          </p:nvPr>
        </p:nvSpPr>
        <p:spPr>
          <a:xfrm>
            <a:off x="812318" y="1627575"/>
            <a:ext cx="2943892" cy="259158"/>
          </a:xfrm>
          <a:prstGeom prst="rect">
            <a:avLst/>
          </a:prstGeom>
        </p:spPr>
        <p:txBody>
          <a:bodyPr vert="horz" lIns="50610" tIns="25305" rIns="50610" bIns="25305"/>
          <a:lstStyle>
            <a:lvl1pPr marL="0" indent="0">
              <a:buNone/>
              <a:defRPr sz="1700" b="1" i="0" baseline="0">
                <a:solidFill>
                  <a:schemeClr val="bg1"/>
                </a:solidFill>
                <a:latin typeface="+mj-lt"/>
                <a:cs typeface="Marine UP Black"/>
              </a:defRPr>
            </a:lvl1pPr>
          </a:lstStyle>
          <a:p>
            <a:pPr lvl="0"/>
            <a:r>
              <a:rPr lang="en-US" dirty="0"/>
              <a:t>Destination Queenstown</a:t>
            </a:r>
          </a:p>
        </p:txBody>
      </p:sp>
      <p:sp>
        <p:nvSpPr>
          <p:cNvPr id="11" name="Text Placeholder 11"/>
          <p:cNvSpPr>
            <a:spLocks noGrp="1"/>
          </p:cNvSpPr>
          <p:nvPr>
            <p:ph type="body" sz="quarter" idx="23" hasCustomPrompt="1"/>
          </p:nvPr>
        </p:nvSpPr>
        <p:spPr>
          <a:xfrm>
            <a:off x="812318" y="1979484"/>
            <a:ext cx="2943892" cy="1172683"/>
          </a:xfrm>
          <a:prstGeom prst="rect">
            <a:avLst/>
          </a:prstGeom>
        </p:spPr>
        <p:txBody>
          <a:bodyPr vert="horz" lIns="50610" tIns="25305" rIns="50610" bIns="25305"/>
          <a:lstStyle>
            <a:lvl1pPr marL="0" indent="0">
              <a:buFont typeface="Arial"/>
              <a:buNone/>
              <a:defRPr sz="1400" b="0" i="0" baseline="0">
                <a:solidFill>
                  <a:schemeClr val="bg1"/>
                </a:solidFill>
                <a:latin typeface="+mn-lt"/>
                <a:cs typeface="Avenir LT Std 35 Light"/>
              </a:defRPr>
            </a:lvl1pPr>
          </a:lstStyle>
          <a:p>
            <a:pPr lvl="0"/>
            <a:r>
              <a:rPr lang="en-US" dirty="0"/>
              <a:t>50 Stanley Street, Queenstown, New Zealand, 9300</a:t>
            </a:r>
          </a:p>
          <a:p>
            <a:pPr lvl="0"/>
            <a:r>
              <a:rPr lang="en-US" dirty="0"/>
              <a:t>PO Box 353</a:t>
            </a:r>
          </a:p>
        </p:txBody>
      </p:sp>
      <p:sp>
        <p:nvSpPr>
          <p:cNvPr id="12" name="Text Placeholder 11"/>
          <p:cNvSpPr>
            <a:spLocks noGrp="1"/>
          </p:cNvSpPr>
          <p:nvPr>
            <p:ph type="body" sz="quarter" idx="24" hasCustomPrompt="1"/>
          </p:nvPr>
        </p:nvSpPr>
        <p:spPr>
          <a:xfrm>
            <a:off x="4485713" y="1627575"/>
            <a:ext cx="4095596" cy="259158"/>
          </a:xfrm>
          <a:prstGeom prst="rect">
            <a:avLst/>
          </a:prstGeom>
        </p:spPr>
        <p:txBody>
          <a:bodyPr vert="horz" lIns="50610" tIns="25305" rIns="50610" bIns="25305"/>
          <a:lstStyle>
            <a:lvl1pPr marL="0" indent="0">
              <a:buNone/>
              <a:defRPr sz="1700" b="1" i="0" baseline="0">
                <a:solidFill>
                  <a:schemeClr val="bg1"/>
                </a:solidFill>
                <a:latin typeface="+mj-lt"/>
                <a:cs typeface="Marine UP Black"/>
              </a:defRPr>
            </a:lvl1pPr>
          </a:lstStyle>
          <a:p>
            <a:pPr lvl="0"/>
            <a:r>
              <a:rPr lang="en-US" dirty="0"/>
              <a:t>Persons Name</a:t>
            </a:r>
          </a:p>
        </p:txBody>
      </p:sp>
      <p:sp>
        <p:nvSpPr>
          <p:cNvPr id="13" name="Text Placeholder 11"/>
          <p:cNvSpPr>
            <a:spLocks noGrp="1"/>
          </p:cNvSpPr>
          <p:nvPr>
            <p:ph type="body" sz="quarter" idx="25" hasCustomPrompt="1"/>
          </p:nvPr>
        </p:nvSpPr>
        <p:spPr>
          <a:xfrm>
            <a:off x="4485713" y="1979483"/>
            <a:ext cx="4095596" cy="536848"/>
          </a:xfrm>
          <a:prstGeom prst="rect">
            <a:avLst/>
          </a:prstGeom>
        </p:spPr>
        <p:txBody>
          <a:bodyPr vert="horz" lIns="50610" tIns="25305" rIns="50610" bIns="25305"/>
          <a:lstStyle>
            <a:lvl1pPr marL="0" indent="0">
              <a:buFont typeface="Arial"/>
              <a:buNone/>
              <a:defRPr sz="1400" b="0" i="0" baseline="0">
                <a:solidFill>
                  <a:schemeClr val="bg1"/>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4" name="Text Placeholder 11"/>
          <p:cNvSpPr>
            <a:spLocks noGrp="1"/>
          </p:cNvSpPr>
          <p:nvPr>
            <p:ph type="body" sz="quarter" idx="26" hasCustomPrompt="1"/>
          </p:nvPr>
        </p:nvSpPr>
        <p:spPr>
          <a:xfrm>
            <a:off x="4485713" y="2664064"/>
            <a:ext cx="4095596" cy="259158"/>
          </a:xfrm>
          <a:prstGeom prst="rect">
            <a:avLst/>
          </a:prstGeom>
        </p:spPr>
        <p:txBody>
          <a:bodyPr vert="horz" lIns="50610" tIns="25305" rIns="50610" bIns="25305"/>
          <a:lstStyle>
            <a:lvl1pPr marL="0" indent="0">
              <a:buNone/>
              <a:defRPr sz="1700" b="1" i="0" baseline="0">
                <a:solidFill>
                  <a:schemeClr val="bg1"/>
                </a:solidFill>
                <a:latin typeface="+mj-lt"/>
                <a:cs typeface="Marine UP Black"/>
              </a:defRPr>
            </a:lvl1pPr>
          </a:lstStyle>
          <a:p>
            <a:pPr lvl="0"/>
            <a:r>
              <a:rPr lang="en-US" dirty="0"/>
              <a:t>Persons Name</a:t>
            </a:r>
          </a:p>
        </p:txBody>
      </p:sp>
      <p:sp>
        <p:nvSpPr>
          <p:cNvPr id="15" name="Text Placeholder 11"/>
          <p:cNvSpPr>
            <a:spLocks noGrp="1"/>
          </p:cNvSpPr>
          <p:nvPr>
            <p:ph type="body" sz="quarter" idx="27" hasCustomPrompt="1"/>
          </p:nvPr>
        </p:nvSpPr>
        <p:spPr>
          <a:xfrm>
            <a:off x="4485713" y="3015972"/>
            <a:ext cx="4095596" cy="536848"/>
          </a:xfrm>
          <a:prstGeom prst="rect">
            <a:avLst/>
          </a:prstGeom>
        </p:spPr>
        <p:txBody>
          <a:bodyPr vert="horz" lIns="50610" tIns="25305" rIns="50610" bIns="25305"/>
          <a:lstStyle>
            <a:lvl1pPr marL="0" indent="0">
              <a:buFont typeface="Arial"/>
              <a:buNone/>
              <a:defRPr sz="1400" b="0" i="0" baseline="0">
                <a:solidFill>
                  <a:schemeClr val="bg1"/>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6"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rgbClr val="FFFFFF"/>
                </a:solidFill>
                <a:latin typeface="+mj-lt"/>
                <a:cs typeface="Avenir Next Demi Bold"/>
              </a:rPr>
              <a:pPr/>
              <a:t>‹#›</a:t>
            </a:fld>
            <a:endParaRPr lang="en-US" sz="800" b="1" i="0" dirty="0">
              <a:solidFill>
                <a:srgbClr val="FFFFFF"/>
              </a:solidFill>
              <a:latin typeface="+mj-lt"/>
              <a:cs typeface="Avenir Next Demi Bold"/>
            </a:endParaRPr>
          </a:p>
        </p:txBody>
      </p:sp>
      <p:pic>
        <p:nvPicPr>
          <p:cNvPr id="17" name="Picture 16">
            <a:extLst>
              <a:ext uri="{FF2B5EF4-FFF2-40B4-BE49-F238E27FC236}">
                <a16:creationId xmlns:a16="http://schemas.microsoft.com/office/drawing/2014/main" id="{60A4C345-8D3D-EF41-902C-8A385D5AEFE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984417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ank You Im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C40D83-2C76-314A-88E3-C80359354812}"/>
              </a:ext>
            </a:extLst>
          </p:cNvPr>
          <p:cNvPicPr>
            <a:picLocks noChangeAspect="1"/>
          </p:cNvPicPr>
          <p:nvPr userDrawn="1"/>
        </p:nvPicPr>
        <p:blipFill>
          <a:blip r:embed="rId2"/>
          <a:stretch>
            <a:fillRect/>
          </a:stretch>
        </p:blipFill>
        <p:spPr>
          <a:xfrm>
            <a:off x="0" y="0"/>
            <a:ext cx="3083662" cy="5143500"/>
          </a:xfrm>
          <a:prstGeom prst="rect">
            <a:avLst/>
          </a:prstGeom>
        </p:spPr>
      </p:pic>
      <p:sp>
        <p:nvSpPr>
          <p:cNvPr id="8" name="Text Placeholder 11"/>
          <p:cNvSpPr>
            <a:spLocks noGrp="1"/>
          </p:cNvSpPr>
          <p:nvPr>
            <p:ph type="body" sz="quarter" idx="10" hasCustomPrompt="1"/>
          </p:nvPr>
        </p:nvSpPr>
        <p:spPr>
          <a:xfrm>
            <a:off x="481983" y="365496"/>
            <a:ext cx="2830107" cy="503239"/>
          </a:xfrm>
          <a:prstGeom prst="rect">
            <a:avLst/>
          </a:prstGeom>
        </p:spPr>
        <p:txBody>
          <a:bodyPr vert="horz" lIns="50610" tIns="25305" rIns="50610" bIns="25305"/>
          <a:lstStyle>
            <a:lvl1pPr marL="0" indent="0">
              <a:buNone/>
              <a:defRPr sz="3900" b="1" i="0">
                <a:solidFill>
                  <a:schemeClr val="bg1"/>
                </a:solidFill>
                <a:latin typeface="+mj-lt"/>
                <a:cs typeface="Marine UP Black"/>
              </a:defRPr>
            </a:lvl1pPr>
          </a:lstStyle>
          <a:p>
            <a:pPr lvl="0"/>
            <a:r>
              <a:rPr lang="en-US" dirty="0"/>
              <a:t>Thank You</a:t>
            </a:r>
          </a:p>
        </p:txBody>
      </p:sp>
      <p:sp>
        <p:nvSpPr>
          <p:cNvPr id="10" name="Text Placeholder 11"/>
          <p:cNvSpPr>
            <a:spLocks noGrp="1"/>
          </p:cNvSpPr>
          <p:nvPr>
            <p:ph type="body" sz="quarter" idx="22" hasCustomPrompt="1"/>
          </p:nvPr>
        </p:nvSpPr>
        <p:spPr>
          <a:xfrm>
            <a:off x="4139469" y="627036"/>
            <a:ext cx="4614984"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Destination Queenstown</a:t>
            </a:r>
          </a:p>
        </p:txBody>
      </p:sp>
      <p:sp>
        <p:nvSpPr>
          <p:cNvPr id="11" name="Text Placeholder 11"/>
          <p:cNvSpPr>
            <a:spLocks noGrp="1"/>
          </p:cNvSpPr>
          <p:nvPr>
            <p:ph type="body" sz="quarter" idx="23" hasCustomPrompt="1"/>
          </p:nvPr>
        </p:nvSpPr>
        <p:spPr>
          <a:xfrm>
            <a:off x="4139469" y="978945"/>
            <a:ext cx="4614984" cy="728567"/>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50 Stanley Street, Queenstown, </a:t>
            </a:r>
            <a:br>
              <a:rPr lang="en-US" dirty="0"/>
            </a:br>
            <a:r>
              <a:rPr lang="en-US" dirty="0"/>
              <a:t>New Zealand, 9300</a:t>
            </a:r>
          </a:p>
          <a:p>
            <a:pPr lvl="0"/>
            <a:r>
              <a:rPr lang="en-US" dirty="0"/>
              <a:t>PO Box 353</a:t>
            </a:r>
          </a:p>
        </p:txBody>
      </p:sp>
      <p:sp>
        <p:nvSpPr>
          <p:cNvPr id="12" name="Text Placeholder 11"/>
          <p:cNvSpPr>
            <a:spLocks noGrp="1"/>
          </p:cNvSpPr>
          <p:nvPr>
            <p:ph type="body" sz="quarter" idx="24" hasCustomPrompt="1"/>
          </p:nvPr>
        </p:nvSpPr>
        <p:spPr>
          <a:xfrm>
            <a:off x="4139469" y="1984960"/>
            <a:ext cx="4095596"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Persons Name</a:t>
            </a:r>
          </a:p>
        </p:txBody>
      </p:sp>
      <p:sp>
        <p:nvSpPr>
          <p:cNvPr id="13" name="Text Placeholder 11"/>
          <p:cNvSpPr>
            <a:spLocks noGrp="1"/>
          </p:cNvSpPr>
          <p:nvPr>
            <p:ph type="body" sz="quarter" idx="25" hasCustomPrompt="1"/>
          </p:nvPr>
        </p:nvSpPr>
        <p:spPr>
          <a:xfrm>
            <a:off x="4139469" y="2336868"/>
            <a:ext cx="4095596" cy="536848"/>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4" name="Text Placeholder 11"/>
          <p:cNvSpPr>
            <a:spLocks noGrp="1"/>
          </p:cNvSpPr>
          <p:nvPr>
            <p:ph type="body" sz="quarter" idx="26" hasCustomPrompt="1"/>
          </p:nvPr>
        </p:nvSpPr>
        <p:spPr>
          <a:xfrm>
            <a:off x="4139469" y="2823741"/>
            <a:ext cx="4095596"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Persons Name</a:t>
            </a:r>
          </a:p>
        </p:txBody>
      </p:sp>
      <p:sp>
        <p:nvSpPr>
          <p:cNvPr id="15" name="Text Placeholder 11"/>
          <p:cNvSpPr>
            <a:spLocks noGrp="1"/>
          </p:cNvSpPr>
          <p:nvPr>
            <p:ph type="body" sz="quarter" idx="27" hasCustomPrompt="1"/>
          </p:nvPr>
        </p:nvSpPr>
        <p:spPr>
          <a:xfrm>
            <a:off x="4139469" y="3175649"/>
            <a:ext cx="4095596" cy="536848"/>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6"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8" name="Picture 17">
            <a:extLst>
              <a:ext uri="{FF2B5EF4-FFF2-40B4-BE49-F238E27FC236}">
                <a16:creationId xmlns:a16="http://schemas.microsoft.com/office/drawing/2014/main" id="{05B19CCF-EF49-7C48-87B1-1A0F62E5D3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1079455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ank You Custom">
    <p:spTree>
      <p:nvGrpSpPr>
        <p:cNvPr id="1" name=""/>
        <p:cNvGrpSpPr/>
        <p:nvPr/>
      </p:nvGrpSpPr>
      <p:grpSpPr>
        <a:xfrm>
          <a:off x="0" y="0"/>
          <a:ext cx="0" cy="0"/>
          <a:chOff x="0" y="0"/>
          <a:chExt cx="0" cy="0"/>
        </a:xfrm>
      </p:grpSpPr>
      <p:pic>
        <p:nvPicPr>
          <p:cNvPr id="17" name="Picture 16" descr="DQ32715 Presentation Template Design - Contents 3.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87" y="0"/>
            <a:ext cx="3092128" cy="5143500"/>
          </a:xfrm>
          <a:prstGeom prst="rect">
            <a:avLst/>
          </a:prstGeom>
        </p:spPr>
      </p:pic>
      <p:sp>
        <p:nvSpPr>
          <p:cNvPr id="13" name="Picture Placeholder 12"/>
          <p:cNvSpPr>
            <a:spLocks noGrp="1"/>
          </p:cNvSpPr>
          <p:nvPr>
            <p:ph type="pic" sz="quarter" idx="28" hasCustomPrompt="1"/>
          </p:nvPr>
        </p:nvSpPr>
        <p:spPr>
          <a:xfrm>
            <a:off x="-1787" y="0"/>
            <a:ext cx="3092128" cy="5143500"/>
          </a:xfrm>
          <a:prstGeom prst="rect">
            <a:avLst/>
          </a:prstGeom>
        </p:spPr>
        <p:txBody>
          <a:bodyPr vert="horz" lIns="50610" tIns="25305" rIns="50610" bIns="25305"/>
          <a:lstStyle>
            <a:lvl1pPr>
              <a:defRPr sz="1800"/>
            </a:lvl1pPr>
          </a:lstStyle>
          <a:p>
            <a:r>
              <a:rPr lang="en-US" sz="1400" b="0" i="0" dirty="0">
                <a:solidFill>
                  <a:srgbClr val="000000"/>
                </a:solidFill>
                <a:latin typeface="Lucida Grande"/>
                <a:ea typeface="Lucida Grande"/>
                <a:cs typeface="Lucida Grande"/>
              </a:rPr>
              <a:t>Custom Thank You</a:t>
            </a:r>
            <a:endParaRPr lang="en-US" dirty="0"/>
          </a:p>
        </p:txBody>
      </p:sp>
      <p:sp>
        <p:nvSpPr>
          <p:cNvPr id="3" name="Text Placeholder 11"/>
          <p:cNvSpPr>
            <a:spLocks noGrp="1"/>
          </p:cNvSpPr>
          <p:nvPr>
            <p:ph type="body" sz="quarter" idx="10" hasCustomPrompt="1"/>
          </p:nvPr>
        </p:nvSpPr>
        <p:spPr>
          <a:xfrm>
            <a:off x="481983" y="365496"/>
            <a:ext cx="2830107" cy="503239"/>
          </a:xfrm>
          <a:prstGeom prst="rect">
            <a:avLst/>
          </a:prstGeom>
        </p:spPr>
        <p:txBody>
          <a:bodyPr vert="horz" lIns="50610" tIns="25305" rIns="50610" bIns="25305"/>
          <a:lstStyle>
            <a:lvl1pPr marL="0" indent="0">
              <a:buNone/>
              <a:defRPr sz="3900" b="1" i="0">
                <a:solidFill>
                  <a:schemeClr val="bg1"/>
                </a:solidFill>
                <a:latin typeface="+mj-lt"/>
                <a:cs typeface="Marine UP Black"/>
              </a:defRPr>
            </a:lvl1pPr>
          </a:lstStyle>
          <a:p>
            <a:pPr lvl="0"/>
            <a:r>
              <a:rPr lang="en-US" dirty="0"/>
              <a:t>Thank You</a:t>
            </a:r>
          </a:p>
        </p:txBody>
      </p:sp>
      <p:sp>
        <p:nvSpPr>
          <p:cNvPr id="4" name="Text Placeholder 11"/>
          <p:cNvSpPr>
            <a:spLocks noGrp="1"/>
          </p:cNvSpPr>
          <p:nvPr>
            <p:ph type="body" sz="quarter" idx="22" hasCustomPrompt="1"/>
          </p:nvPr>
        </p:nvSpPr>
        <p:spPr>
          <a:xfrm>
            <a:off x="4139469" y="627036"/>
            <a:ext cx="4614984"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Destination Queenstown</a:t>
            </a:r>
          </a:p>
        </p:txBody>
      </p:sp>
      <p:sp>
        <p:nvSpPr>
          <p:cNvPr id="5" name="Text Placeholder 11"/>
          <p:cNvSpPr>
            <a:spLocks noGrp="1"/>
          </p:cNvSpPr>
          <p:nvPr>
            <p:ph type="body" sz="quarter" idx="23" hasCustomPrompt="1"/>
          </p:nvPr>
        </p:nvSpPr>
        <p:spPr>
          <a:xfrm>
            <a:off x="4139469" y="978945"/>
            <a:ext cx="4614984" cy="728567"/>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50 Stanley Street, Queenstown, </a:t>
            </a:r>
            <a:br>
              <a:rPr lang="en-US" dirty="0"/>
            </a:br>
            <a:r>
              <a:rPr lang="en-US" dirty="0"/>
              <a:t>New Zealand, 9300</a:t>
            </a:r>
          </a:p>
          <a:p>
            <a:pPr lvl="0"/>
            <a:r>
              <a:rPr lang="en-US" dirty="0"/>
              <a:t>PO Box 353</a:t>
            </a:r>
          </a:p>
        </p:txBody>
      </p:sp>
      <p:sp>
        <p:nvSpPr>
          <p:cNvPr id="6" name="Text Placeholder 11"/>
          <p:cNvSpPr>
            <a:spLocks noGrp="1"/>
          </p:cNvSpPr>
          <p:nvPr>
            <p:ph type="body" sz="quarter" idx="24" hasCustomPrompt="1"/>
          </p:nvPr>
        </p:nvSpPr>
        <p:spPr>
          <a:xfrm>
            <a:off x="4139469" y="1984960"/>
            <a:ext cx="4095596"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Persons Name</a:t>
            </a:r>
          </a:p>
        </p:txBody>
      </p:sp>
      <p:sp>
        <p:nvSpPr>
          <p:cNvPr id="7" name="Text Placeholder 11"/>
          <p:cNvSpPr>
            <a:spLocks noGrp="1"/>
          </p:cNvSpPr>
          <p:nvPr>
            <p:ph type="body" sz="quarter" idx="25" hasCustomPrompt="1"/>
          </p:nvPr>
        </p:nvSpPr>
        <p:spPr>
          <a:xfrm>
            <a:off x="4139469" y="2336868"/>
            <a:ext cx="4095596" cy="536848"/>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8" name="Text Placeholder 11"/>
          <p:cNvSpPr>
            <a:spLocks noGrp="1"/>
          </p:cNvSpPr>
          <p:nvPr>
            <p:ph type="body" sz="quarter" idx="26" hasCustomPrompt="1"/>
          </p:nvPr>
        </p:nvSpPr>
        <p:spPr>
          <a:xfrm>
            <a:off x="4139469" y="2823741"/>
            <a:ext cx="4095596" cy="259158"/>
          </a:xfrm>
          <a:prstGeom prst="rect">
            <a:avLst/>
          </a:prstGeom>
        </p:spPr>
        <p:txBody>
          <a:bodyPr vert="horz" lIns="50610" tIns="25305" rIns="50610" bIns="25305"/>
          <a:lstStyle>
            <a:lvl1pPr marL="0" indent="0">
              <a:buNone/>
              <a:defRPr sz="1700" b="1" i="0" baseline="0">
                <a:solidFill>
                  <a:srgbClr val="1779C4"/>
                </a:solidFill>
                <a:latin typeface="+mj-lt"/>
                <a:cs typeface="Marine UP Black"/>
              </a:defRPr>
            </a:lvl1pPr>
          </a:lstStyle>
          <a:p>
            <a:pPr lvl="0"/>
            <a:r>
              <a:rPr lang="en-US" dirty="0"/>
              <a:t>Persons Name</a:t>
            </a:r>
          </a:p>
        </p:txBody>
      </p:sp>
      <p:sp>
        <p:nvSpPr>
          <p:cNvPr id="9" name="Text Placeholder 11"/>
          <p:cNvSpPr>
            <a:spLocks noGrp="1"/>
          </p:cNvSpPr>
          <p:nvPr>
            <p:ph type="body" sz="quarter" idx="27" hasCustomPrompt="1"/>
          </p:nvPr>
        </p:nvSpPr>
        <p:spPr>
          <a:xfrm>
            <a:off x="4139469" y="3175649"/>
            <a:ext cx="4095596" cy="536848"/>
          </a:xfrm>
          <a:prstGeom prst="rect">
            <a:avLst/>
          </a:prstGeom>
        </p:spPr>
        <p:txBody>
          <a:bodyPr vert="horz" lIns="50610" tIns="25305" rIns="50610" bIns="25305"/>
          <a:lstStyle>
            <a:lvl1pPr marL="0" indent="0">
              <a:buFont typeface="Arial"/>
              <a:buNone/>
              <a:defRPr sz="1400" b="0" i="0" baseline="0">
                <a:solidFill>
                  <a:schemeClr val="tx1">
                    <a:lumMod val="85000"/>
                    <a:lumOff val="15000"/>
                  </a:schemeClr>
                </a:solidFill>
                <a:latin typeface="+mn-lt"/>
                <a:cs typeface="Avenir LT Std 35 Light"/>
              </a:defRPr>
            </a:lvl1pPr>
          </a:lstStyle>
          <a:p>
            <a:pPr lvl="0"/>
            <a:r>
              <a:rPr lang="en-US" dirty="0"/>
              <a:t>E: </a:t>
            </a:r>
            <a:r>
              <a:rPr lang="en-US" dirty="0" err="1"/>
              <a:t>email@queenstownNZ.nz</a:t>
            </a:r>
            <a:br>
              <a:rPr lang="en-US" dirty="0"/>
            </a:br>
            <a:r>
              <a:rPr lang="en-US" dirty="0"/>
              <a:t>P: +64 (0)00 000 0000</a:t>
            </a:r>
          </a:p>
        </p:txBody>
      </p:sp>
      <p:sp>
        <p:nvSpPr>
          <p:cNvPr id="12"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chemeClr val="tx1"/>
                </a:solidFill>
                <a:latin typeface="+mj-lt"/>
                <a:cs typeface="Avenir Next Demi Bold"/>
              </a:rPr>
              <a:pPr/>
              <a:t>‹#›</a:t>
            </a:fld>
            <a:endParaRPr lang="en-US" sz="800" b="1" i="0" dirty="0">
              <a:solidFill>
                <a:schemeClr val="tx1"/>
              </a:solidFill>
              <a:latin typeface="+mj-lt"/>
              <a:cs typeface="Avenir Next Demi Bold"/>
            </a:endParaRPr>
          </a:p>
        </p:txBody>
      </p:sp>
      <p:pic>
        <p:nvPicPr>
          <p:cNvPr id="15" name="Picture 14">
            <a:extLst>
              <a:ext uri="{FF2B5EF4-FFF2-40B4-BE49-F238E27FC236}">
                <a16:creationId xmlns:a16="http://schemas.microsoft.com/office/drawing/2014/main" id="{799B80E6-F0C7-B245-8271-4E5CE146E1A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5502867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ullet Page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CA72AC-7851-E741-BEE6-A7A190489705}"/>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9" name="Text Placeholder 11"/>
          <p:cNvSpPr>
            <a:spLocks noGrp="1"/>
          </p:cNvSpPr>
          <p:nvPr>
            <p:ph type="body" sz="quarter" idx="18" hasCustomPrompt="1"/>
          </p:nvPr>
        </p:nvSpPr>
        <p:spPr>
          <a:xfrm>
            <a:off x="481983" y="365496"/>
            <a:ext cx="8197197" cy="503239"/>
          </a:xfrm>
          <a:prstGeom prst="rect">
            <a:avLst/>
          </a:prstGeom>
        </p:spPr>
        <p:txBody>
          <a:bodyPr vert="horz" lIns="50610" tIns="0" rIns="50610" bIns="25305"/>
          <a:lstStyle>
            <a:lvl1pPr marL="0" indent="0">
              <a:buNone/>
              <a:defRPr sz="3900" b="1" i="0" baseline="0">
                <a:solidFill>
                  <a:schemeClr val="bg1"/>
                </a:solidFill>
                <a:latin typeface="+mj-lt"/>
                <a:cs typeface="Marine UP Black"/>
              </a:defRPr>
            </a:lvl1pPr>
          </a:lstStyle>
          <a:p>
            <a:pPr lvl="0"/>
            <a:r>
              <a:rPr lang="en-US" dirty="0"/>
              <a:t>Bullet page 1</a:t>
            </a:r>
          </a:p>
        </p:txBody>
      </p:sp>
      <p:sp>
        <p:nvSpPr>
          <p:cNvPr id="11" name="Text Placeholder 10"/>
          <p:cNvSpPr>
            <a:spLocks noGrp="1"/>
          </p:cNvSpPr>
          <p:nvPr>
            <p:ph type="body" sz="quarter" idx="19" hasCustomPrompt="1"/>
          </p:nvPr>
        </p:nvSpPr>
        <p:spPr>
          <a:xfrm>
            <a:off x="481821" y="1060321"/>
            <a:ext cx="8197359" cy="2941847"/>
          </a:xfrm>
          <a:prstGeom prst="rect">
            <a:avLst/>
          </a:prstGeom>
        </p:spPr>
        <p:txBody>
          <a:bodyPr vert="horz" lIns="50610" tIns="25305" rIns="50610" bIns="25305"/>
          <a:lstStyle>
            <a:lvl1pPr marL="199452" marR="0" indent="-199452" algn="l" defTabSz="253048" rtl="0" eaLnBrk="1" fontAlgn="auto" latinLnBrk="0" hangingPunct="1">
              <a:lnSpc>
                <a:spcPct val="150000"/>
              </a:lnSpc>
              <a:spcBef>
                <a:spcPct val="20000"/>
              </a:spcBef>
              <a:spcAft>
                <a:spcPts val="0"/>
              </a:spcAft>
              <a:buClrTx/>
              <a:buSzTx/>
              <a:buFont typeface="Arial"/>
              <a:buChar char="•"/>
              <a:tabLst/>
              <a:defRPr sz="2500" b="0" i="0" baseline="0">
                <a:solidFill>
                  <a:schemeClr val="bg1"/>
                </a:solidFill>
                <a:latin typeface="+mn-lt"/>
                <a:cs typeface="Avenir LT Std 55 Roman"/>
              </a:defRPr>
            </a:lvl1pPr>
            <a:lvl2pPr>
              <a:defRPr b="0" i="0">
                <a:solidFill>
                  <a:schemeClr val="bg1"/>
                </a:solidFill>
                <a:latin typeface="+mn-lt"/>
              </a:defRPr>
            </a:lvl2pPr>
          </a:lstStyle>
          <a:p>
            <a:pPr lvl="0"/>
            <a:r>
              <a:rPr lang="en-US" dirty="0"/>
              <a:t>Bullet point 1</a:t>
            </a:r>
          </a:p>
          <a:p>
            <a:pPr lvl="1"/>
            <a:r>
              <a:rPr lang="en-US" dirty="0" err="1"/>
              <a:t>dsfffsdfsfsdfs</a:t>
            </a:r>
            <a:endParaRPr lang="en-US" dirty="0"/>
          </a:p>
          <a:p>
            <a:pPr lvl="0"/>
            <a:r>
              <a:rPr lang="en-US" dirty="0"/>
              <a:t>Bullet point 2</a:t>
            </a:r>
          </a:p>
          <a:p>
            <a:pPr lvl="0"/>
            <a:r>
              <a:rPr lang="en-US" dirty="0"/>
              <a:t>Bullet point 3</a:t>
            </a:r>
          </a:p>
          <a:p>
            <a:pPr lvl="0"/>
            <a:r>
              <a:rPr lang="en-US" dirty="0"/>
              <a:t>Bullet point 4</a:t>
            </a:r>
          </a:p>
          <a:p>
            <a:pPr lvl="0"/>
            <a:r>
              <a:rPr lang="en-US" dirty="0"/>
              <a:t>Bullet point 5</a:t>
            </a:r>
          </a:p>
          <a:p>
            <a:pPr lvl="0"/>
            <a:endParaRPr lang="en-US" dirty="0"/>
          </a:p>
          <a:p>
            <a:pPr lvl="0"/>
            <a:endParaRPr lang="en-US" dirty="0"/>
          </a:p>
        </p:txBody>
      </p:sp>
      <p:sp>
        <p:nvSpPr>
          <p:cNvPr id="6" name="Slide Number Placeholder 1"/>
          <p:cNvSpPr txBox="1">
            <a:spLocks/>
          </p:cNvSpPr>
          <p:nvPr userDrawn="1"/>
        </p:nvSpPr>
        <p:spPr>
          <a:xfrm>
            <a:off x="7667580" y="4938891"/>
            <a:ext cx="1289969" cy="131777"/>
          </a:xfrm>
          <a:prstGeom prst="rect">
            <a:avLst/>
          </a:prstGeom>
        </p:spPr>
        <p:txBody>
          <a:bodyPr lIns="50610" tIns="25305" rIns="50610" bIns="25305"/>
          <a:lstStyle>
            <a:defPPr>
              <a:defRPr lang="en-US"/>
            </a:defPPr>
            <a:lvl1pPr marL="0" algn="r" defTabSz="737464" rtl="0" eaLnBrk="1" latinLnBrk="0" hangingPunct="1">
              <a:defRPr sz="1000" kern="1200">
                <a:solidFill>
                  <a:srgbClr val="FFFFFF"/>
                </a:solidFill>
                <a:latin typeface="+mn-lt"/>
                <a:ea typeface="+mn-ea"/>
                <a:cs typeface="+mn-cs"/>
              </a:defRPr>
            </a:lvl1pPr>
            <a:lvl2pPr marL="737464" algn="l" defTabSz="737464" rtl="0" eaLnBrk="1" latinLnBrk="0" hangingPunct="1">
              <a:defRPr sz="2900" kern="1200">
                <a:solidFill>
                  <a:schemeClr val="tx1"/>
                </a:solidFill>
                <a:latin typeface="+mn-lt"/>
                <a:ea typeface="+mn-ea"/>
                <a:cs typeface="+mn-cs"/>
              </a:defRPr>
            </a:lvl2pPr>
            <a:lvl3pPr marL="1474927" algn="l" defTabSz="737464" rtl="0" eaLnBrk="1" latinLnBrk="0" hangingPunct="1">
              <a:defRPr sz="2900" kern="1200">
                <a:solidFill>
                  <a:schemeClr val="tx1"/>
                </a:solidFill>
                <a:latin typeface="+mn-lt"/>
                <a:ea typeface="+mn-ea"/>
                <a:cs typeface="+mn-cs"/>
              </a:defRPr>
            </a:lvl3pPr>
            <a:lvl4pPr marL="2212391" algn="l" defTabSz="737464" rtl="0" eaLnBrk="1" latinLnBrk="0" hangingPunct="1">
              <a:defRPr sz="2900" kern="1200">
                <a:solidFill>
                  <a:schemeClr val="tx1"/>
                </a:solidFill>
                <a:latin typeface="+mn-lt"/>
                <a:ea typeface="+mn-ea"/>
                <a:cs typeface="+mn-cs"/>
              </a:defRPr>
            </a:lvl4pPr>
            <a:lvl5pPr marL="2949854" algn="l" defTabSz="737464" rtl="0" eaLnBrk="1" latinLnBrk="0" hangingPunct="1">
              <a:defRPr sz="2900" kern="1200">
                <a:solidFill>
                  <a:schemeClr val="tx1"/>
                </a:solidFill>
                <a:latin typeface="+mn-lt"/>
                <a:ea typeface="+mn-ea"/>
                <a:cs typeface="+mn-cs"/>
              </a:defRPr>
            </a:lvl5pPr>
            <a:lvl6pPr marL="3687318" algn="l" defTabSz="737464" rtl="0" eaLnBrk="1" latinLnBrk="0" hangingPunct="1">
              <a:defRPr sz="2900" kern="1200">
                <a:solidFill>
                  <a:schemeClr val="tx1"/>
                </a:solidFill>
                <a:latin typeface="+mn-lt"/>
                <a:ea typeface="+mn-ea"/>
                <a:cs typeface="+mn-cs"/>
              </a:defRPr>
            </a:lvl6pPr>
            <a:lvl7pPr marL="4424782" algn="l" defTabSz="737464" rtl="0" eaLnBrk="1" latinLnBrk="0" hangingPunct="1">
              <a:defRPr sz="2900" kern="1200">
                <a:solidFill>
                  <a:schemeClr val="tx1"/>
                </a:solidFill>
                <a:latin typeface="+mn-lt"/>
                <a:ea typeface="+mn-ea"/>
                <a:cs typeface="+mn-cs"/>
              </a:defRPr>
            </a:lvl7pPr>
            <a:lvl8pPr marL="5162245" algn="l" defTabSz="737464" rtl="0" eaLnBrk="1" latinLnBrk="0" hangingPunct="1">
              <a:defRPr sz="2900" kern="1200">
                <a:solidFill>
                  <a:schemeClr val="tx1"/>
                </a:solidFill>
                <a:latin typeface="+mn-lt"/>
                <a:ea typeface="+mn-ea"/>
                <a:cs typeface="+mn-cs"/>
              </a:defRPr>
            </a:lvl8pPr>
            <a:lvl9pPr marL="5899709" algn="l" defTabSz="737464" rtl="0" eaLnBrk="1" latinLnBrk="0" hangingPunct="1">
              <a:defRPr sz="2900" kern="1200">
                <a:solidFill>
                  <a:schemeClr val="tx1"/>
                </a:solidFill>
                <a:latin typeface="+mn-lt"/>
                <a:ea typeface="+mn-ea"/>
                <a:cs typeface="+mn-cs"/>
              </a:defRPr>
            </a:lvl9pPr>
          </a:lstStyle>
          <a:p>
            <a:fld id="{711B26CC-B292-4765-B3A7-85895E45F22E}" type="slidenum">
              <a:rPr lang="en-US" sz="800" b="1" i="0" smtClean="0">
                <a:solidFill>
                  <a:srgbClr val="FFFFFF"/>
                </a:solidFill>
                <a:latin typeface="+mj-lt"/>
                <a:cs typeface="Avenir Next Demi Bold"/>
              </a:rPr>
              <a:pPr/>
              <a:t>‹#›</a:t>
            </a:fld>
            <a:endParaRPr lang="en-US" sz="800" b="1" i="0" dirty="0">
              <a:solidFill>
                <a:srgbClr val="FFFFFF"/>
              </a:solidFill>
              <a:latin typeface="+mj-lt"/>
              <a:cs typeface="Avenir Next Demi Bold"/>
            </a:endParaRPr>
          </a:p>
        </p:txBody>
      </p:sp>
      <p:pic>
        <p:nvPicPr>
          <p:cNvPr id="8" name="Picture 7">
            <a:extLst>
              <a:ext uri="{FF2B5EF4-FFF2-40B4-BE49-F238E27FC236}">
                <a16:creationId xmlns:a16="http://schemas.microsoft.com/office/drawing/2014/main" id="{DC697380-EE4F-2245-809B-AC8FF482BF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0426445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ullet Page 2">
    <p:spTree>
      <p:nvGrpSpPr>
        <p:cNvPr id="1" name=""/>
        <p:cNvGrpSpPr/>
        <p:nvPr/>
      </p:nvGrpSpPr>
      <p:grpSpPr>
        <a:xfrm>
          <a:off x="0" y="0"/>
          <a:ext cx="0" cy="0"/>
          <a:chOff x="0" y="0"/>
          <a:chExt cx="0" cy="0"/>
        </a:xfrm>
      </p:grpSpPr>
      <p:sp>
        <p:nvSpPr>
          <p:cNvPr id="5" name="Text Placeholder 11"/>
          <p:cNvSpPr>
            <a:spLocks noGrp="1"/>
          </p:cNvSpPr>
          <p:nvPr>
            <p:ph type="body" sz="quarter" idx="18" hasCustomPrompt="1"/>
          </p:nvPr>
        </p:nvSpPr>
        <p:spPr>
          <a:xfrm>
            <a:off x="481982" y="365496"/>
            <a:ext cx="8317636" cy="503239"/>
          </a:xfrm>
          <a:prstGeom prst="rect">
            <a:avLst/>
          </a:prstGeom>
        </p:spPr>
        <p:txBody>
          <a:bodyPr vert="horz" lIns="50610" tIns="0" rIns="50610" bIns="25305"/>
          <a:lstStyle>
            <a:lvl1pPr marL="0" indent="0">
              <a:buNone/>
              <a:defRPr sz="3900" b="1" i="0" baseline="0">
                <a:solidFill>
                  <a:srgbClr val="1779C4"/>
                </a:solidFill>
                <a:latin typeface="+mj-lt"/>
                <a:cs typeface="Marine UP Black"/>
              </a:defRPr>
            </a:lvl1pPr>
          </a:lstStyle>
          <a:p>
            <a:pPr lvl="0"/>
            <a:r>
              <a:rPr lang="en-US" dirty="0"/>
              <a:t>Bullet page 2</a:t>
            </a:r>
          </a:p>
        </p:txBody>
      </p:sp>
      <p:sp>
        <p:nvSpPr>
          <p:cNvPr id="6" name="Text Placeholder 10"/>
          <p:cNvSpPr>
            <a:spLocks noGrp="1"/>
          </p:cNvSpPr>
          <p:nvPr>
            <p:ph type="body" sz="quarter" idx="19" hasCustomPrompt="1"/>
          </p:nvPr>
        </p:nvSpPr>
        <p:spPr>
          <a:xfrm>
            <a:off x="481821" y="1060321"/>
            <a:ext cx="8197359" cy="2941847"/>
          </a:xfrm>
          <a:prstGeom prst="rect">
            <a:avLst/>
          </a:prstGeom>
        </p:spPr>
        <p:txBody>
          <a:bodyPr vert="horz" lIns="50610" tIns="25305" rIns="50610" bIns="25305"/>
          <a:lstStyle>
            <a:lvl1pPr marL="199452" marR="0" indent="-199452" algn="l" defTabSz="253048" rtl="0" eaLnBrk="1" fontAlgn="auto" latinLnBrk="0" hangingPunct="1">
              <a:lnSpc>
                <a:spcPct val="150000"/>
              </a:lnSpc>
              <a:spcBef>
                <a:spcPct val="20000"/>
              </a:spcBef>
              <a:spcAft>
                <a:spcPts val="0"/>
              </a:spcAft>
              <a:buClrTx/>
              <a:buSzTx/>
              <a:buFont typeface="Arial"/>
              <a:buChar char="•"/>
              <a:tabLst/>
              <a:defRPr sz="2500" b="0" i="0" baseline="0">
                <a:solidFill>
                  <a:schemeClr val="tx1">
                    <a:lumMod val="85000"/>
                    <a:lumOff val="15000"/>
                  </a:schemeClr>
                </a:solidFill>
                <a:latin typeface="+mn-lt"/>
                <a:cs typeface="Avenir LT Std 55 Roman"/>
              </a:defRPr>
            </a:lvl1pPr>
            <a:lvl2pPr>
              <a:defRPr b="0" i="0">
                <a:solidFill>
                  <a:schemeClr val="tx1">
                    <a:lumMod val="95000"/>
                    <a:lumOff val="5000"/>
                  </a:schemeClr>
                </a:solidFill>
                <a:latin typeface="+mn-lt"/>
              </a:defRPr>
            </a:lvl2pPr>
          </a:lstStyle>
          <a:p>
            <a:pPr lvl="0"/>
            <a:r>
              <a:rPr lang="en-US" dirty="0"/>
              <a:t>Bullet point 1</a:t>
            </a:r>
          </a:p>
          <a:p>
            <a:pPr lvl="1"/>
            <a:r>
              <a:rPr lang="en-US" dirty="0"/>
              <a:t>ds</a:t>
            </a:r>
          </a:p>
          <a:p>
            <a:pPr lvl="0"/>
            <a:r>
              <a:rPr lang="en-US" dirty="0"/>
              <a:t>Bullet point 2</a:t>
            </a:r>
          </a:p>
          <a:p>
            <a:pPr lvl="0"/>
            <a:r>
              <a:rPr lang="en-US" dirty="0"/>
              <a:t>Bullet point 3</a:t>
            </a:r>
          </a:p>
          <a:p>
            <a:pPr lvl="0"/>
            <a:r>
              <a:rPr lang="en-US" dirty="0"/>
              <a:t>Bullet point 4</a:t>
            </a:r>
          </a:p>
          <a:p>
            <a:pPr lvl="0"/>
            <a:r>
              <a:rPr lang="en-US" dirty="0"/>
              <a:t>Bullet point 5</a:t>
            </a:r>
          </a:p>
          <a:p>
            <a:pPr lvl="0"/>
            <a:endParaRPr lang="en-US" dirty="0"/>
          </a:p>
          <a:p>
            <a:pPr lvl="0"/>
            <a:endParaRPr lang="en-US" dirty="0"/>
          </a:p>
        </p:txBody>
      </p:sp>
      <p:pic>
        <p:nvPicPr>
          <p:cNvPr id="8" name="Picture 7">
            <a:extLst>
              <a:ext uri="{FF2B5EF4-FFF2-40B4-BE49-F238E27FC236}">
                <a16:creationId xmlns:a16="http://schemas.microsoft.com/office/drawing/2014/main" id="{C9E6BE3B-B9E9-8F49-BF62-03588A7E502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528103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B24C610-0FBF-3841-B511-79F61E00B7E8}"/>
              </a:ext>
            </a:extLst>
          </p:cNvPr>
          <p:cNvPicPr>
            <a:picLocks noChangeAspect="1"/>
          </p:cNvPicPr>
          <p:nvPr userDrawn="1"/>
        </p:nvPicPr>
        <p:blipFill>
          <a:blip r:embed="rId2"/>
          <a:stretch>
            <a:fillRect/>
          </a:stretch>
        </p:blipFill>
        <p:spPr>
          <a:xfrm>
            <a:off x="0" y="0"/>
            <a:ext cx="3083662" cy="5143500"/>
          </a:xfrm>
          <a:prstGeom prst="rect">
            <a:avLst/>
          </a:prstGeom>
        </p:spPr>
      </p:pic>
      <p:sp>
        <p:nvSpPr>
          <p:cNvPr id="13" name="Text Placeholder 11"/>
          <p:cNvSpPr>
            <a:spLocks noGrp="1"/>
          </p:cNvSpPr>
          <p:nvPr>
            <p:ph type="body" sz="quarter" idx="10" hasCustomPrompt="1"/>
          </p:nvPr>
        </p:nvSpPr>
        <p:spPr>
          <a:xfrm>
            <a:off x="481983" y="365496"/>
            <a:ext cx="2830107" cy="503239"/>
          </a:xfrm>
          <a:prstGeom prst="rect">
            <a:avLst/>
          </a:prstGeom>
        </p:spPr>
        <p:txBody>
          <a:bodyPr vert="horz" lIns="50610" tIns="25305" rIns="50610" bIns="25305"/>
          <a:lstStyle>
            <a:lvl1pPr marL="0" indent="0">
              <a:buNone/>
              <a:defRPr sz="3900" b="1" i="0">
                <a:solidFill>
                  <a:schemeClr val="bg1"/>
                </a:solidFill>
                <a:latin typeface="+mj-lt"/>
                <a:cs typeface="Marine UP Black"/>
              </a:defRPr>
            </a:lvl1pPr>
          </a:lstStyle>
          <a:p>
            <a:pPr lvl="0"/>
            <a:r>
              <a:rPr lang="en-US" dirty="0"/>
              <a:t>Contents</a:t>
            </a:r>
          </a:p>
        </p:txBody>
      </p:sp>
      <p:sp>
        <p:nvSpPr>
          <p:cNvPr id="5" name="Text Placeholder 4"/>
          <p:cNvSpPr>
            <a:spLocks noGrp="1"/>
          </p:cNvSpPr>
          <p:nvPr>
            <p:ph type="body" sz="quarter" idx="11" hasCustomPrompt="1"/>
          </p:nvPr>
        </p:nvSpPr>
        <p:spPr>
          <a:xfrm>
            <a:off x="4117536" y="581153"/>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01</a:t>
            </a:r>
            <a:r>
              <a:rPr lang="en-US" dirty="0">
                <a:latin typeface="Avenir Light"/>
                <a:cs typeface="Avenir Light"/>
              </a:rPr>
              <a:t>  </a:t>
            </a:r>
            <a:endParaRPr lang="en-US" dirty="0"/>
          </a:p>
        </p:txBody>
      </p:sp>
      <p:sp>
        <p:nvSpPr>
          <p:cNvPr id="8" name="Text Placeholder 4"/>
          <p:cNvSpPr>
            <a:spLocks noGrp="1"/>
          </p:cNvSpPr>
          <p:nvPr>
            <p:ph type="body" sz="quarter" idx="12" hasCustomPrompt="1"/>
          </p:nvPr>
        </p:nvSpPr>
        <p:spPr>
          <a:xfrm>
            <a:off x="4117536" y="940631"/>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02</a:t>
            </a:r>
          </a:p>
        </p:txBody>
      </p:sp>
      <p:sp>
        <p:nvSpPr>
          <p:cNvPr id="11" name="Text Placeholder 4"/>
          <p:cNvSpPr>
            <a:spLocks noGrp="1"/>
          </p:cNvSpPr>
          <p:nvPr>
            <p:ph type="body" sz="quarter" idx="14" hasCustomPrompt="1"/>
          </p:nvPr>
        </p:nvSpPr>
        <p:spPr>
          <a:xfrm>
            <a:off x="4117536" y="1306106"/>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03</a:t>
            </a:r>
          </a:p>
        </p:txBody>
      </p:sp>
      <p:sp>
        <p:nvSpPr>
          <p:cNvPr id="14" name="Text Placeholder 4"/>
          <p:cNvSpPr>
            <a:spLocks noGrp="1"/>
          </p:cNvSpPr>
          <p:nvPr>
            <p:ph type="body" sz="quarter" idx="16" hasCustomPrompt="1"/>
          </p:nvPr>
        </p:nvSpPr>
        <p:spPr>
          <a:xfrm>
            <a:off x="4117536" y="1677576"/>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04</a:t>
            </a:r>
          </a:p>
        </p:txBody>
      </p:sp>
      <p:sp>
        <p:nvSpPr>
          <p:cNvPr id="15" name="Text Placeholder 4"/>
          <p:cNvSpPr>
            <a:spLocks noGrp="1"/>
          </p:cNvSpPr>
          <p:nvPr>
            <p:ph type="body" sz="quarter" idx="17" hasCustomPrompt="1"/>
          </p:nvPr>
        </p:nvSpPr>
        <p:spPr>
          <a:xfrm>
            <a:off x="4117536" y="2055032"/>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05</a:t>
            </a:r>
          </a:p>
        </p:txBody>
      </p:sp>
      <p:sp>
        <p:nvSpPr>
          <p:cNvPr id="16" name="Text Placeholder 4"/>
          <p:cNvSpPr>
            <a:spLocks noGrp="1"/>
          </p:cNvSpPr>
          <p:nvPr>
            <p:ph type="body" sz="quarter" idx="18" hasCustomPrompt="1"/>
          </p:nvPr>
        </p:nvSpPr>
        <p:spPr>
          <a:xfrm>
            <a:off x="4117536" y="2432480"/>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06</a:t>
            </a:r>
          </a:p>
        </p:txBody>
      </p:sp>
      <p:sp>
        <p:nvSpPr>
          <p:cNvPr id="18" name="Text Placeholder 4"/>
          <p:cNvSpPr>
            <a:spLocks noGrp="1"/>
          </p:cNvSpPr>
          <p:nvPr>
            <p:ph type="body" sz="quarter" idx="20" hasCustomPrompt="1"/>
          </p:nvPr>
        </p:nvSpPr>
        <p:spPr>
          <a:xfrm>
            <a:off x="4117536" y="2815929"/>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07</a:t>
            </a:r>
          </a:p>
        </p:txBody>
      </p:sp>
      <p:sp>
        <p:nvSpPr>
          <p:cNvPr id="22" name="Text Placeholder 4"/>
          <p:cNvSpPr>
            <a:spLocks noGrp="1"/>
          </p:cNvSpPr>
          <p:nvPr>
            <p:ph type="body" sz="quarter" idx="21" hasCustomPrompt="1"/>
          </p:nvPr>
        </p:nvSpPr>
        <p:spPr>
          <a:xfrm>
            <a:off x="4117536" y="3199370"/>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08</a:t>
            </a:r>
          </a:p>
        </p:txBody>
      </p:sp>
      <p:sp>
        <p:nvSpPr>
          <p:cNvPr id="23" name="Text Placeholder 4"/>
          <p:cNvSpPr>
            <a:spLocks noGrp="1"/>
          </p:cNvSpPr>
          <p:nvPr>
            <p:ph type="body" sz="quarter" idx="22" hasCustomPrompt="1"/>
          </p:nvPr>
        </p:nvSpPr>
        <p:spPr>
          <a:xfrm>
            <a:off x="4117536" y="3576820"/>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09</a:t>
            </a:r>
          </a:p>
        </p:txBody>
      </p:sp>
      <p:sp>
        <p:nvSpPr>
          <p:cNvPr id="24" name="Text Placeholder 4"/>
          <p:cNvSpPr>
            <a:spLocks noGrp="1"/>
          </p:cNvSpPr>
          <p:nvPr>
            <p:ph type="body" sz="quarter" idx="23" hasCustomPrompt="1"/>
          </p:nvPr>
        </p:nvSpPr>
        <p:spPr>
          <a:xfrm>
            <a:off x="4117536" y="3960262"/>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10</a:t>
            </a:r>
          </a:p>
        </p:txBody>
      </p:sp>
      <p:sp>
        <p:nvSpPr>
          <p:cNvPr id="25" name="Text Placeholder 4"/>
          <p:cNvSpPr>
            <a:spLocks noGrp="1"/>
          </p:cNvSpPr>
          <p:nvPr>
            <p:ph type="body" sz="quarter" idx="24" hasCustomPrompt="1"/>
          </p:nvPr>
        </p:nvSpPr>
        <p:spPr>
          <a:xfrm>
            <a:off x="4606821" y="57810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36" name="Text Placeholder 4"/>
          <p:cNvSpPr>
            <a:spLocks noGrp="1"/>
          </p:cNvSpPr>
          <p:nvPr>
            <p:ph type="body" sz="quarter" idx="25" hasCustomPrompt="1"/>
          </p:nvPr>
        </p:nvSpPr>
        <p:spPr>
          <a:xfrm>
            <a:off x="4606821" y="940631"/>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37" name="Text Placeholder 4"/>
          <p:cNvSpPr>
            <a:spLocks noGrp="1"/>
          </p:cNvSpPr>
          <p:nvPr>
            <p:ph type="body" sz="quarter" idx="26" hasCustomPrompt="1"/>
          </p:nvPr>
        </p:nvSpPr>
        <p:spPr>
          <a:xfrm>
            <a:off x="4606821" y="130610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38" name="Text Placeholder 4"/>
          <p:cNvSpPr>
            <a:spLocks noGrp="1"/>
          </p:cNvSpPr>
          <p:nvPr>
            <p:ph type="body" sz="quarter" idx="27" hasCustomPrompt="1"/>
          </p:nvPr>
        </p:nvSpPr>
        <p:spPr>
          <a:xfrm>
            <a:off x="4606821" y="167757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39" name="Text Placeholder 4"/>
          <p:cNvSpPr>
            <a:spLocks noGrp="1"/>
          </p:cNvSpPr>
          <p:nvPr>
            <p:ph type="body" sz="quarter" idx="28" hasCustomPrompt="1"/>
          </p:nvPr>
        </p:nvSpPr>
        <p:spPr>
          <a:xfrm>
            <a:off x="4606821" y="2056898"/>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0" name="Text Placeholder 4"/>
          <p:cNvSpPr>
            <a:spLocks noGrp="1"/>
          </p:cNvSpPr>
          <p:nvPr>
            <p:ph type="body" sz="quarter" idx="29" hasCustomPrompt="1"/>
          </p:nvPr>
        </p:nvSpPr>
        <p:spPr>
          <a:xfrm>
            <a:off x="4606821" y="243320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1" name="Text Placeholder 4"/>
          <p:cNvSpPr>
            <a:spLocks noGrp="1"/>
          </p:cNvSpPr>
          <p:nvPr>
            <p:ph type="body" sz="quarter" idx="30" hasCustomPrompt="1"/>
          </p:nvPr>
        </p:nvSpPr>
        <p:spPr>
          <a:xfrm>
            <a:off x="4606821" y="2815929"/>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2" name="Text Placeholder 4"/>
          <p:cNvSpPr>
            <a:spLocks noGrp="1"/>
          </p:cNvSpPr>
          <p:nvPr>
            <p:ph type="body" sz="quarter" idx="31" hasCustomPrompt="1"/>
          </p:nvPr>
        </p:nvSpPr>
        <p:spPr>
          <a:xfrm>
            <a:off x="4606821" y="3199370"/>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3" name="Text Placeholder 4"/>
          <p:cNvSpPr>
            <a:spLocks noGrp="1"/>
          </p:cNvSpPr>
          <p:nvPr>
            <p:ph type="body" sz="quarter" idx="32" hasCustomPrompt="1"/>
          </p:nvPr>
        </p:nvSpPr>
        <p:spPr>
          <a:xfrm>
            <a:off x="4606821" y="3576820"/>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4" name="Text Placeholder 4"/>
          <p:cNvSpPr>
            <a:spLocks noGrp="1"/>
          </p:cNvSpPr>
          <p:nvPr>
            <p:ph type="body" sz="quarter" idx="33" hasCustomPrompt="1"/>
          </p:nvPr>
        </p:nvSpPr>
        <p:spPr>
          <a:xfrm>
            <a:off x="4606821" y="3960262"/>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pic>
        <p:nvPicPr>
          <p:cNvPr id="27" name="Picture 26">
            <a:extLst>
              <a:ext uri="{FF2B5EF4-FFF2-40B4-BE49-F238E27FC236}">
                <a16:creationId xmlns:a16="http://schemas.microsoft.com/office/drawing/2014/main" id="{517CBE00-59D6-6644-BBEE-3D88A4F636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16191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45D706-D456-F440-94C6-042B402DEB41}"/>
              </a:ext>
            </a:extLst>
          </p:cNvPr>
          <p:cNvPicPr>
            <a:picLocks noChangeAspect="1"/>
          </p:cNvPicPr>
          <p:nvPr userDrawn="1"/>
        </p:nvPicPr>
        <p:blipFill>
          <a:blip r:embed="rId2"/>
          <a:stretch>
            <a:fillRect/>
          </a:stretch>
        </p:blipFill>
        <p:spPr>
          <a:xfrm>
            <a:off x="0" y="0"/>
            <a:ext cx="3083662" cy="5143500"/>
          </a:xfrm>
          <a:prstGeom prst="rect">
            <a:avLst/>
          </a:prstGeom>
        </p:spPr>
      </p:pic>
      <p:sp>
        <p:nvSpPr>
          <p:cNvPr id="17" name="Text Placeholder 16"/>
          <p:cNvSpPr>
            <a:spLocks noGrp="1"/>
          </p:cNvSpPr>
          <p:nvPr>
            <p:ph type="body" sz="quarter" idx="14" hasCustomPrompt="1"/>
          </p:nvPr>
        </p:nvSpPr>
        <p:spPr>
          <a:xfrm>
            <a:off x="5232639" y="1096472"/>
            <a:ext cx="1820127" cy="257554"/>
          </a:xfrm>
          <a:prstGeom prst="rect">
            <a:avLst/>
          </a:prstGeom>
        </p:spPr>
        <p:txBody>
          <a:bodyPr vert="horz" lIns="50610" tIns="25305" rIns="50610" bIns="25305"/>
          <a:lstStyle>
            <a:lvl1pPr marL="0" indent="0">
              <a:buNone/>
              <a:defRPr b="0" i="0">
                <a:solidFill>
                  <a:schemeClr val="tx1">
                    <a:lumMod val="85000"/>
                    <a:lumOff val="15000"/>
                  </a:schemeClr>
                </a:solidFill>
                <a:latin typeface="+mn-lt"/>
                <a:cs typeface="Avenir LT Std 35 Light"/>
              </a:defRPr>
            </a:lvl1pPr>
          </a:lstStyle>
          <a:p>
            <a:pPr lvl="0"/>
            <a:r>
              <a:rPr lang="en-US" dirty="0"/>
              <a:t>Option 1</a:t>
            </a:r>
          </a:p>
        </p:txBody>
      </p:sp>
      <p:sp>
        <p:nvSpPr>
          <p:cNvPr id="18" name="Text Placeholder 16"/>
          <p:cNvSpPr>
            <a:spLocks noGrp="1"/>
          </p:cNvSpPr>
          <p:nvPr>
            <p:ph type="body" sz="quarter" idx="15" hasCustomPrompt="1"/>
          </p:nvPr>
        </p:nvSpPr>
        <p:spPr>
          <a:xfrm>
            <a:off x="5232639" y="1971196"/>
            <a:ext cx="1820127" cy="257554"/>
          </a:xfrm>
          <a:prstGeom prst="rect">
            <a:avLst/>
          </a:prstGeom>
        </p:spPr>
        <p:txBody>
          <a:bodyPr vert="horz" lIns="50610" tIns="25305" rIns="50610" bIns="25305"/>
          <a:lstStyle>
            <a:lvl1pPr marL="0" indent="0">
              <a:buNone/>
              <a:defRPr b="0" i="0">
                <a:solidFill>
                  <a:srgbClr val="262626"/>
                </a:solidFill>
                <a:latin typeface="+mn-lt"/>
                <a:cs typeface="Avenir LT Std 35 Light"/>
              </a:defRPr>
            </a:lvl1pPr>
          </a:lstStyle>
          <a:p>
            <a:pPr lvl="0"/>
            <a:r>
              <a:rPr lang="en-US" dirty="0"/>
              <a:t>Option 2</a:t>
            </a:r>
          </a:p>
        </p:txBody>
      </p:sp>
      <p:sp>
        <p:nvSpPr>
          <p:cNvPr id="19" name="Text Placeholder 16"/>
          <p:cNvSpPr>
            <a:spLocks noGrp="1"/>
          </p:cNvSpPr>
          <p:nvPr>
            <p:ph type="body" sz="quarter" idx="16" hasCustomPrompt="1"/>
          </p:nvPr>
        </p:nvSpPr>
        <p:spPr>
          <a:xfrm>
            <a:off x="5232639" y="2803982"/>
            <a:ext cx="1820127" cy="257554"/>
          </a:xfrm>
          <a:prstGeom prst="rect">
            <a:avLst/>
          </a:prstGeom>
        </p:spPr>
        <p:txBody>
          <a:bodyPr vert="horz" lIns="50610" tIns="25305" rIns="50610" bIns="25305"/>
          <a:lstStyle>
            <a:lvl1pPr marL="0" indent="0">
              <a:buNone/>
              <a:defRPr b="0" i="0">
                <a:latin typeface="+mn-lt"/>
                <a:cs typeface="Avenir LT Std 35 Light"/>
              </a:defRPr>
            </a:lvl1pPr>
          </a:lstStyle>
          <a:p>
            <a:pPr lvl="0"/>
            <a:r>
              <a:rPr lang="en-US" dirty="0"/>
              <a:t>Option 3</a:t>
            </a:r>
          </a:p>
        </p:txBody>
      </p:sp>
      <p:sp>
        <p:nvSpPr>
          <p:cNvPr id="21" name="Text Placeholder 16"/>
          <p:cNvSpPr>
            <a:spLocks noGrp="1"/>
          </p:cNvSpPr>
          <p:nvPr>
            <p:ph type="body" sz="quarter" idx="17" hasCustomPrompt="1"/>
          </p:nvPr>
        </p:nvSpPr>
        <p:spPr>
          <a:xfrm>
            <a:off x="5232639" y="3654742"/>
            <a:ext cx="1820127" cy="257554"/>
          </a:xfrm>
          <a:prstGeom prst="rect">
            <a:avLst/>
          </a:prstGeom>
        </p:spPr>
        <p:txBody>
          <a:bodyPr vert="horz" lIns="50610" tIns="25305" rIns="50610" bIns="25305"/>
          <a:lstStyle>
            <a:lvl1pPr marL="0" indent="0">
              <a:buNone/>
              <a:defRPr b="0" i="0">
                <a:solidFill>
                  <a:srgbClr val="262626"/>
                </a:solidFill>
                <a:latin typeface="+mn-lt"/>
                <a:cs typeface="Avenir LT Std 35 Light"/>
              </a:defRPr>
            </a:lvl1pPr>
          </a:lstStyle>
          <a:p>
            <a:pPr lvl="0"/>
            <a:r>
              <a:rPr lang="en-US" dirty="0"/>
              <a:t>Option 4</a:t>
            </a:r>
          </a:p>
        </p:txBody>
      </p:sp>
      <p:sp>
        <p:nvSpPr>
          <p:cNvPr id="11" name="Text Placeholder 11"/>
          <p:cNvSpPr>
            <a:spLocks noGrp="1"/>
          </p:cNvSpPr>
          <p:nvPr>
            <p:ph type="body" sz="quarter" idx="18" hasCustomPrompt="1"/>
          </p:nvPr>
        </p:nvSpPr>
        <p:spPr>
          <a:xfrm>
            <a:off x="481983" y="365496"/>
            <a:ext cx="2830107" cy="503239"/>
          </a:xfrm>
          <a:prstGeom prst="rect">
            <a:avLst/>
          </a:prstGeom>
        </p:spPr>
        <p:txBody>
          <a:bodyPr vert="horz" lIns="50610" tIns="25305" rIns="50610" bIns="25305"/>
          <a:lstStyle>
            <a:lvl1pPr marL="0" indent="0">
              <a:buNone/>
              <a:defRPr sz="3900" b="1" i="0">
                <a:solidFill>
                  <a:schemeClr val="bg1"/>
                </a:solidFill>
                <a:latin typeface="+mj-lt"/>
                <a:cs typeface="Marine UP Black"/>
              </a:defRPr>
            </a:lvl1pPr>
          </a:lstStyle>
          <a:p>
            <a:pPr lvl="0"/>
            <a:r>
              <a:rPr lang="en-US" dirty="0"/>
              <a:t>Contents</a:t>
            </a:r>
          </a:p>
        </p:txBody>
      </p:sp>
      <p:sp>
        <p:nvSpPr>
          <p:cNvPr id="26" name="Picture Placeholder 5">
            <a:extLst>
              <a:ext uri="{FF2B5EF4-FFF2-40B4-BE49-F238E27FC236}">
                <a16:creationId xmlns:a16="http://schemas.microsoft.com/office/drawing/2014/main" id="{48EA00E5-DCAC-174D-A0FC-98A6616E2B13}"/>
              </a:ext>
            </a:extLst>
          </p:cNvPr>
          <p:cNvSpPr>
            <a:spLocks noGrp="1"/>
          </p:cNvSpPr>
          <p:nvPr>
            <p:ph type="pic" sz="quarter" idx="19" hasCustomPrompt="1"/>
          </p:nvPr>
        </p:nvSpPr>
        <p:spPr>
          <a:xfrm>
            <a:off x="4278484" y="3408187"/>
            <a:ext cx="735288" cy="729664"/>
          </a:xfrm>
          <a:prstGeom prst="rect">
            <a:avLst/>
          </a:prstGeom>
        </p:spPr>
        <p:txBody>
          <a:bodyPr vert="horz"/>
          <a:lstStyle>
            <a:lvl1pPr marL="0" indent="0">
              <a:buNone/>
              <a:defRPr baseline="0"/>
            </a:lvl1pPr>
          </a:lstStyle>
          <a:p>
            <a:r>
              <a:rPr lang="en-US" dirty="0"/>
              <a:t>Icon 4</a:t>
            </a:r>
          </a:p>
        </p:txBody>
      </p:sp>
      <p:sp>
        <p:nvSpPr>
          <p:cNvPr id="27" name="Picture Placeholder 5">
            <a:extLst>
              <a:ext uri="{FF2B5EF4-FFF2-40B4-BE49-F238E27FC236}">
                <a16:creationId xmlns:a16="http://schemas.microsoft.com/office/drawing/2014/main" id="{E94AF4F6-98EC-AA4D-9789-EA6B59C1EB7B}"/>
              </a:ext>
            </a:extLst>
          </p:cNvPr>
          <p:cNvSpPr>
            <a:spLocks noGrp="1"/>
          </p:cNvSpPr>
          <p:nvPr>
            <p:ph type="pic" sz="quarter" idx="20" hasCustomPrompt="1"/>
          </p:nvPr>
        </p:nvSpPr>
        <p:spPr>
          <a:xfrm>
            <a:off x="4268262" y="898618"/>
            <a:ext cx="735288" cy="729664"/>
          </a:xfrm>
          <a:prstGeom prst="rect">
            <a:avLst/>
          </a:prstGeom>
        </p:spPr>
        <p:txBody>
          <a:bodyPr vert="horz"/>
          <a:lstStyle>
            <a:lvl1pPr marL="0" indent="0">
              <a:buNone/>
              <a:defRPr baseline="0"/>
            </a:lvl1pPr>
          </a:lstStyle>
          <a:p>
            <a:r>
              <a:rPr lang="en-US" dirty="0"/>
              <a:t>Icon 1</a:t>
            </a:r>
          </a:p>
        </p:txBody>
      </p:sp>
      <p:sp>
        <p:nvSpPr>
          <p:cNvPr id="28" name="Picture Placeholder 5">
            <a:extLst>
              <a:ext uri="{FF2B5EF4-FFF2-40B4-BE49-F238E27FC236}">
                <a16:creationId xmlns:a16="http://schemas.microsoft.com/office/drawing/2014/main" id="{FCA9B90B-2308-3940-8F64-B38530E41042}"/>
              </a:ext>
            </a:extLst>
          </p:cNvPr>
          <p:cNvSpPr>
            <a:spLocks noGrp="1"/>
          </p:cNvSpPr>
          <p:nvPr>
            <p:ph type="pic" sz="quarter" idx="21" hasCustomPrompt="1"/>
          </p:nvPr>
        </p:nvSpPr>
        <p:spPr>
          <a:xfrm>
            <a:off x="4268262" y="1735141"/>
            <a:ext cx="735288" cy="729664"/>
          </a:xfrm>
          <a:prstGeom prst="rect">
            <a:avLst/>
          </a:prstGeom>
        </p:spPr>
        <p:txBody>
          <a:bodyPr vert="horz"/>
          <a:lstStyle>
            <a:lvl1pPr marL="0" indent="0">
              <a:buNone/>
              <a:defRPr baseline="0"/>
            </a:lvl1pPr>
          </a:lstStyle>
          <a:p>
            <a:r>
              <a:rPr lang="en-US" dirty="0"/>
              <a:t>Icon 2</a:t>
            </a:r>
          </a:p>
        </p:txBody>
      </p:sp>
      <p:sp>
        <p:nvSpPr>
          <p:cNvPr id="29" name="Picture Placeholder 5">
            <a:extLst>
              <a:ext uri="{FF2B5EF4-FFF2-40B4-BE49-F238E27FC236}">
                <a16:creationId xmlns:a16="http://schemas.microsoft.com/office/drawing/2014/main" id="{07A9A83D-773E-154C-ABEA-E6AB6C15B506}"/>
              </a:ext>
            </a:extLst>
          </p:cNvPr>
          <p:cNvSpPr>
            <a:spLocks noGrp="1"/>
          </p:cNvSpPr>
          <p:nvPr>
            <p:ph type="pic" sz="quarter" idx="22" hasCustomPrompt="1"/>
          </p:nvPr>
        </p:nvSpPr>
        <p:spPr>
          <a:xfrm>
            <a:off x="4278484" y="2571664"/>
            <a:ext cx="735288" cy="729664"/>
          </a:xfrm>
          <a:prstGeom prst="rect">
            <a:avLst/>
          </a:prstGeom>
        </p:spPr>
        <p:txBody>
          <a:bodyPr vert="horz"/>
          <a:lstStyle>
            <a:lvl1pPr marL="0" indent="0">
              <a:buNone/>
              <a:defRPr baseline="0"/>
            </a:lvl1pPr>
          </a:lstStyle>
          <a:p>
            <a:r>
              <a:rPr lang="en-US" dirty="0"/>
              <a:t>Icon 3</a:t>
            </a:r>
          </a:p>
        </p:txBody>
      </p:sp>
      <p:pic>
        <p:nvPicPr>
          <p:cNvPr id="13" name="Picture 12">
            <a:extLst>
              <a:ext uri="{FF2B5EF4-FFF2-40B4-BE49-F238E27FC236}">
                <a16:creationId xmlns:a16="http://schemas.microsoft.com/office/drawing/2014/main" id="{E20EC29C-9C6F-F04F-9DFA-E63483EBAF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054520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Contents 1">
    <p:spTree>
      <p:nvGrpSpPr>
        <p:cNvPr id="1" name=""/>
        <p:cNvGrpSpPr/>
        <p:nvPr/>
      </p:nvGrpSpPr>
      <p:grpSpPr>
        <a:xfrm>
          <a:off x="0" y="0"/>
          <a:ext cx="0" cy="0"/>
          <a:chOff x="0" y="0"/>
          <a:chExt cx="0" cy="0"/>
        </a:xfrm>
      </p:grpSpPr>
      <p:pic>
        <p:nvPicPr>
          <p:cNvPr id="27" name="Picture 26" descr="DQ32715 Presentation Template Design - Contents 3.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87" y="0"/>
            <a:ext cx="3092128" cy="5143500"/>
          </a:xfrm>
          <a:prstGeom prst="rect">
            <a:avLst/>
          </a:prstGeom>
        </p:spPr>
      </p:pic>
      <p:sp>
        <p:nvSpPr>
          <p:cNvPr id="25" name="Picture Placeholder 24"/>
          <p:cNvSpPr>
            <a:spLocks noGrp="1"/>
          </p:cNvSpPr>
          <p:nvPr>
            <p:ph type="pic" sz="quarter" idx="34"/>
          </p:nvPr>
        </p:nvSpPr>
        <p:spPr>
          <a:xfrm>
            <a:off x="0" y="0"/>
            <a:ext cx="3090341" cy="5143500"/>
          </a:xfrm>
          <a:prstGeom prst="rect">
            <a:avLst/>
          </a:prstGeom>
        </p:spPr>
        <p:txBody>
          <a:bodyPr vert="horz" lIns="50610" tIns="25305" rIns="50610" bIns="25305"/>
          <a:lstStyle/>
          <a:p>
            <a:endParaRPr lang="en-US" dirty="0"/>
          </a:p>
        </p:txBody>
      </p:sp>
      <p:sp>
        <p:nvSpPr>
          <p:cNvPr id="28" name="Text Placeholder 11"/>
          <p:cNvSpPr>
            <a:spLocks noGrp="1"/>
          </p:cNvSpPr>
          <p:nvPr>
            <p:ph type="body" sz="quarter" idx="35" hasCustomPrompt="1"/>
          </p:nvPr>
        </p:nvSpPr>
        <p:spPr>
          <a:xfrm>
            <a:off x="481983" y="365496"/>
            <a:ext cx="2830107" cy="503239"/>
          </a:xfrm>
          <a:prstGeom prst="rect">
            <a:avLst/>
          </a:prstGeom>
        </p:spPr>
        <p:txBody>
          <a:bodyPr vert="horz" lIns="50610" tIns="25305" rIns="50610" bIns="25305"/>
          <a:lstStyle>
            <a:lvl1pPr marL="0" indent="0">
              <a:buNone/>
              <a:defRPr sz="3900" b="1" i="0">
                <a:solidFill>
                  <a:schemeClr val="bg1"/>
                </a:solidFill>
                <a:latin typeface="+mj-lt"/>
                <a:cs typeface="Marine UP Black"/>
              </a:defRPr>
            </a:lvl1pPr>
          </a:lstStyle>
          <a:p>
            <a:pPr lvl="0"/>
            <a:r>
              <a:rPr lang="en-US" dirty="0"/>
              <a:t>Contents</a:t>
            </a:r>
          </a:p>
        </p:txBody>
      </p:sp>
      <p:sp>
        <p:nvSpPr>
          <p:cNvPr id="30" name="Text Placeholder 4"/>
          <p:cNvSpPr>
            <a:spLocks noGrp="1"/>
          </p:cNvSpPr>
          <p:nvPr>
            <p:ph type="body" sz="quarter" idx="11" hasCustomPrompt="1"/>
          </p:nvPr>
        </p:nvSpPr>
        <p:spPr>
          <a:xfrm>
            <a:off x="4117536" y="581153"/>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01</a:t>
            </a:r>
            <a:r>
              <a:rPr lang="en-US" dirty="0">
                <a:latin typeface="Avenir Light"/>
                <a:cs typeface="Avenir Light"/>
              </a:rPr>
              <a:t>  </a:t>
            </a:r>
            <a:endParaRPr lang="en-US" dirty="0"/>
          </a:p>
        </p:txBody>
      </p:sp>
      <p:sp>
        <p:nvSpPr>
          <p:cNvPr id="31" name="Text Placeholder 4"/>
          <p:cNvSpPr>
            <a:spLocks noGrp="1"/>
          </p:cNvSpPr>
          <p:nvPr>
            <p:ph type="body" sz="quarter" idx="12" hasCustomPrompt="1"/>
          </p:nvPr>
        </p:nvSpPr>
        <p:spPr>
          <a:xfrm>
            <a:off x="4117536" y="940631"/>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02</a:t>
            </a:r>
          </a:p>
        </p:txBody>
      </p:sp>
      <p:sp>
        <p:nvSpPr>
          <p:cNvPr id="32" name="Text Placeholder 4"/>
          <p:cNvSpPr>
            <a:spLocks noGrp="1"/>
          </p:cNvSpPr>
          <p:nvPr>
            <p:ph type="body" sz="quarter" idx="14" hasCustomPrompt="1"/>
          </p:nvPr>
        </p:nvSpPr>
        <p:spPr>
          <a:xfrm>
            <a:off x="4117536" y="1306106"/>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03</a:t>
            </a:r>
          </a:p>
        </p:txBody>
      </p:sp>
      <p:sp>
        <p:nvSpPr>
          <p:cNvPr id="33" name="Text Placeholder 4"/>
          <p:cNvSpPr>
            <a:spLocks noGrp="1"/>
          </p:cNvSpPr>
          <p:nvPr>
            <p:ph type="body" sz="quarter" idx="16" hasCustomPrompt="1"/>
          </p:nvPr>
        </p:nvSpPr>
        <p:spPr>
          <a:xfrm>
            <a:off x="4117536" y="1677576"/>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04</a:t>
            </a:r>
          </a:p>
        </p:txBody>
      </p:sp>
      <p:sp>
        <p:nvSpPr>
          <p:cNvPr id="34" name="Text Placeholder 4"/>
          <p:cNvSpPr>
            <a:spLocks noGrp="1"/>
          </p:cNvSpPr>
          <p:nvPr>
            <p:ph type="body" sz="quarter" idx="17" hasCustomPrompt="1"/>
          </p:nvPr>
        </p:nvSpPr>
        <p:spPr>
          <a:xfrm>
            <a:off x="4117536" y="2055032"/>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05</a:t>
            </a:r>
          </a:p>
        </p:txBody>
      </p:sp>
      <p:sp>
        <p:nvSpPr>
          <p:cNvPr id="35" name="Text Placeholder 4"/>
          <p:cNvSpPr>
            <a:spLocks noGrp="1"/>
          </p:cNvSpPr>
          <p:nvPr>
            <p:ph type="body" sz="quarter" idx="18" hasCustomPrompt="1"/>
          </p:nvPr>
        </p:nvSpPr>
        <p:spPr>
          <a:xfrm>
            <a:off x="4117536" y="2432480"/>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06</a:t>
            </a:r>
          </a:p>
        </p:txBody>
      </p:sp>
      <p:sp>
        <p:nvSpPr>
          <p:cNvPr id="36" name="Text Placeholder 4"/>
          <p:cNvSpPr>
            <a:spLocks noGrp="1"/>
          </p:cNvSpPr>
          <p:nvPr>
            <p:ph type="body" sz="quarter" idx="20" hasCustomPrompt="1"/>
          </p:nvPr>
        </p:nvSpPr>
        <p:spPr>
          <a:xfrm>
            <a:off x="4117536" y="2815929"/>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07</a:t>
            </a:r>
          </a:p>
        </p:txBody>
      </p:sp>
      <p:sp>
        <p:nvSpPr>
          <p:cNvPr id="37" name="Text Placeholder 4"/>
          <p:cNvSpPr>
            <a:spLocks noGrp="1"/>
          </p:cNvSpPr>
          <p:nvPr>
            <p:ph type="body" sz="quarter" idx="21" hasCustomPrompt="1"/>
          </p:nvPr>
        </p:nvSpPr>
        <p:spPr>
          <a:xfrm>
            <a:off x="4117536" y="3199370"/>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08</a:t>
            </a:r>
          </a:p>
        </p:txBody>
      </p:sp>
      <p:sp>
        <p:nvSpPr>
          <p:cNvPr id="38" name="Text Placeholder 4"/>
          <p:cNvSpPr>
            <a:spLocks noGrp="1"/>
          </p:cNvSpPr>
          <p:nvPr>
            <p:ph type="body" sz="quarter" idx="22" hasCustomPrompt="1"/>
          </p:nvPr>
        </p:nvSpPr>
        <p:spPr>
          <a:xfrm>
            <a:off x="4117536" y="3576820"/>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09</a:t>
            </a:r>
          </a:p>
        </p:txBody>
      </p:sp>
      <p:sp>
        <p:nvSpPr>
          <p:cNvPr id="39" name="Text Placeholder 4"/>
          <p:cNvSpPr>
            <a:spLocks noGrp="1"/>
          </p:cNvSpPr>
          <p:nvPr>
            <p:ph type="body" sz="quarter" idx="23" hasCustomPrompt="1"/>
          </p:nvPr>
        </p:nvSpPr>
        <p:spPr>
          <a:xfrm>
            <a:off x="4117536" y="3960262"/>
            <a:ext cx="421532" cy="287582"/>
          </a:xfrm>
          <a:prstGeom prst="rect">
            <a:avLst/>
          </a:prstGeom>
        </p:spPr>
        <p:txBody>
          <a:bodyPr vert="horz" lIns="50610" tIns="25305" rIns="50610" bIns="25305"/>
          <a:lstStyle>
            <a:lvl1pPr marL="0" indent="0">
              <a:buNone/>
              <a:defRPr b="1" i="0" baseline="0">
                <a:solidFill>
                  <a:srgbClr val="1779C4"/>
                </a:solidFill>
                <a:latin typeface="+mj-lt"/>
                <a:cs typeface="Avenir Black"/>
              </a:defRPr>
            </a:lvl1pPr>
          </a:lstStyle>
          <a:p>
            <a:pPr lvl="0"/>
            <a:r>
              <a:rPr lang="en-US" dirty="0"/>
              <a:t>10</a:t>
            </a:r>
          </a:p>
        </p:txBody>
      </p:sp>
      <p:sp>
        <p:nvSpPr>
          <p:cNvPr id="40" name="Text Placeholder 4"/>
          <p:cNvSpPr>
            <a:spLocks noGrp="1"/>
          </p:cNvSpPr>
          <p:nvPr>
            <p:ph type="body" sz="quarter" idx="24" hasCustomPrompt="1"/>
          </p:nvPr>
        </p:nvSpPr>
        <p:spPr>
          <a:xfrm>
            <a:off x="4606821" y="581153"/>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1" name="Text Placeholder 4"/>
          <p:cNvSpPr>
            <a:spLocks noGrp="1"/>
          </p:cNvSpPr>
          <p:nvPr>
            <p:ph type="body" sz="quarter" idx="25" hasCustomPrompt="1"/>
          </p:nvPr>
        </p:nvSpPr>
        <p:spPr>
          <a:xfrm>
            <a:off x="4606821" y="940631"/>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2" name="Text Placeholder 4"/>
          <p:cNvSpPr>
            <a:spLocks noGrp="1"/>
          </p:cNvSpPr>
          <p:nvPr>
            <p:ph type="body" sz="quarter" idx="26" hasCustomPrompt="1"/>
          </p:nvPr>
        </p:nvSpPr>
        <p:spPr>
          <a:xfrm>
            <a:off x="4606821" y="130610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3" name="Text Placeholder 4"/>
          <p:cNvSpPr>
            <a:spLocks noGrp="1"/>
          </p:cNvSpPr>
          <p:nvPr>
            <p:ph type="body" sz="quarter" idx="27" hasCustomPrompt="1"/>
          </p:nvPr>
        </p:nvSpPr>
        <p:spPr>
          <a:xfrm>
            <a:off x="4606821" y="167757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4" name="Text Placeholder 4"/>
          <p:cNvSpPr>
            <a:spLocks noGrp="1"/>
          </p:cNvSpPr>
          <p:nvPr>
            <p:ph type="body" sz="quarter" idx="28" hasCustomPrompt="1"/>
          </p:nvPr>
        </p:nvSpPr>
        <p:spPr>
          <a:xfrm>
            <a:off x="4606821" y="2056898"/>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5" name="Text Placeholder 4"/>
          <p:cNvSpPr>
            <a:spLocks noGrp="1"/>
          </p:cNvSpPr>
          <p:nvPr>
            <p:ph type="body" sz="quarter" idx="29" hasCustomPrompt="1"/>
          </p:nvPr>
        </p:nvSpPr>
        <p:spPr>
          <a:xfrm>
            <a:off x="4606821" y="2433206"/>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6" name="Text Placeholder 4"/>
          <p:cNvSpPr>
            <a:spLocks noGrp="1"/>
          </p:cNvSpPr>
          <p:nvPr>
            <p:ph type="body" sz="quarter" idx="30" hasCustomPrompt="1"/>
          </p:nvPr>
        </p:nvSpPr>
        <p:spPr>
          <a:xfrm>
            <a:off x="4606821" y="2815929"/>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7" name="Text Placeholder 4"/>
          <p:cNvSpPr>
            <a:spLocks noGrp="1"/>
          </p:cNvSpPr>
          <p:nvPr>
            <p:ph type="body" sz="quarter" idx="31" hasCustomPrompt="1"/>
          </p:nvPr>
        </p:nvSpPr>
        <p:spPr>
          <a:xfrm>
            <a:off x="4606821" y="3199370"/>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8" name="Text Placeholder 4"/>
          <p:cNvSpPr>
            <a:spLocks noGrp="1"/>
          </p:cNvSpPr>
          <p:nvPr>
            <p:ph type="body" sz="quarter" idx="32" hasCustomPrompt="1"/>
          </p:nvPr>
        </p:nvSpPr>
        <p:spPr>
          <a:xfrm>
            <a:off x="4606821" y="3576820"/>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sp>
        <p:nvSpPr>
          <p:cNvPr id="49" name="Text Placeholder 4"/>
          <p:cNvSpPr>
            <a:spLocks noGrp="1"/>
          </p:cNvSpPr>
          <p:nvPr>
            <p:ph type="body" sz="quarter" idx="33" hasCustomPrompt="1"/>
          </p:nvPr>
        </p:nvSpPr>
        <p:spPr>
          <a:xfrm>
            <a:off x="4606821" y="3960262"/>
            <a:ext cx="2770104" cy="287582"/>
          </a:xfrm>
          <a:prstGeom prst="rect">
            <a:avLst/>
          </a:prstGeom>
        </p:spPr>
        <p:txBody>
          <a:bodyPr vert="horz" lIns="50610" tIns="25305" rIns="50610" bIns="25305"/>
          <a:lstStyle>
            <a:lvl1pPr marL="0" indent="0">
              <a:buNone/>
              <a:defRPr b="0" i="0" baseline="0">
                <a:solidFill>
                  <a:srgbClr val="262626"/>
                </a:solidFill>
                <a:latin typeface="+mn-lt"/>
                <a:cs typeface="Avenir LT Std 35 Light"/>
              </a:defRPr>
            </a:lvl1pPr>
          </a:lstStyle>
          <a:p>
            <a:pPr lvl="0"/>
            <a:r>
              <a:rPr lang="en-US" dirty="0"/>
              <a:t>Bullet point</a:t>
            </a:r>
          </a:p>
        </p:txBody>
      </p:sp>
      <p:pic>
        <p:nvPicPr>
          <p:cNvPr id="29" name="Picture 28">
            <a:extLst>
              <a:ext uri="{FF2B5EF4-FFF2-40B4-BE49-F238E27FC236}">
                <a16:creationId xmlns:a16="http://schemas.microsoft.com/office/drawing/2014/main" id="{1E5FDAF3-E079-224E-8B1C-8C44117145D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33878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Contents 2">
    <p:spTree>
      <p:nvGrpSpPr>
        <p:cNvPr id="1" name=""/>
        <p:cNvGrpSpPr/>
        <p:nvPr/>
      </p:nvGrpSpPr>
      <p:grpSpPr>
        <a:xfrm>
          <a:off x="0" y="0"/>
          <a:ext cx="0" cy="0"/>
          <a:chOff x="0" y="0"/>
          <a:chExt cx="0" cy="0"/>
        </a:xfrm>
      </p:grpSpPr>
      <p:pic>
        <p:nvPicPr>
          <p:cNvPr id="19" name="Picture 18" descr="DQ32715 Presentation Template Design - Contents 3.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87" y="0"/>
            <a:ext cx="3092128" cy="5143500"/>
          </a:xfrm>
          <a:prstGeom prst="rect">
            <a:avLst/>
          </a:prstGeom>
        </p:spPr>
      </p:pic>
      <p:sp>
        <p:nvSpPr>
          <p:cNvPr id="20" name="Picture Placeholder 24"/>
          <p:cNvSpPr>
            <a:spLocks noGrp="1"/>
          </p:cNvSpPr>
          <p:nvPr>
            <p:ph type="pic" sz="quarter" idx="34"/>
          </p:nvPr>
        </p:nvSpPr>
        <p:spPr>
          <a:xfrm>
            <a:off x="-1787" y="0"/>
            <a:ext cx="3090341" cy="5143500"/>
          </a:xfrm>
          <a:prstGeom prst="rect">
            <a:avLst/>
          </a:prstGeom>
        </p:spPr>
        <p:txBody>
          <a:bodyPr vert="horz" lIns="50610" tIns="25305" rIns="50610" bIns="25305"/>
          <a:lstStyle/>
          <a:p>
            <a:endParaRPr lang="en-US" dirty="0"/>
          </a:p>
        </p:txBody>
      </p:sp>
      <p:sp>
        <p:nvSpPr>
          <p:cNvPr id="14" name="Text Placeholder 11"/>
          <p:cNvSpPr>
            <a:spLocks noGrp="1"/>
          </p:cNvSpPr>
          <p:nvPr>
            <p:ph type="body" sz="quarter" idx="18" hasCustomPrompt="1"/>
          </p:nvPr>
        </p:nvSpPr>
        <p:spPr>
          <a:xfrm>
            <a:off x="481983" y="365496"/>
            <a:ext cx="2830107" cy="503239"/>
          </a:xfrm>
          <a:prstGeom prst="rect">
            <a:avLst/>
          </a:prstGeom>
        </p:spPr>
        <p:txBody>
          <a:bodyPr vert="horz" lIns="50610" tIns="0" rIns="50610" bIns="25305"/>
          <a:lstStyle>
            <a:lvl1pPr marL="0" indent="0">
              <a:buNone/>
              <a:defRPr sz="3900">
                <a:solidFill>
                  <a:schemeClr val="bg1"/>
                </a:solidFill>
                <a:latin typeface="Marine UP Black"/>
                <a:cs typeface="Marine UP Black"/>
              </a:defRPr>
            </a:lvl1pPr>
          </a:lstStyle>
          <a:p>
            <a:pPr lvl="0"/>
            <a:r>
              <a:rPr lang="en-US" dirty="0"/>
              <a:t>Contents</a:t>
            </a:r>
          </a:p>
        </p:txBody>
      </p:sp>
      <p:sp>
        <p:nvSpPr>
          <p:cNvPr id="15" name="Text Placeholder 16"/>
          <p:cNvSpPr>
            <a:spLocks noGrp="1"/>
          </p:cNvSpPr>
          <p:nvPr>
            <p:ph type="body" sz="quarter" idx="14" hasCustomPrompt="1"/>
          </p:nvPr>
        </p:nvSpPr>
        <p:spPr>
          <a:xfrm>
            <a:off x="5232639" y="1096472"/>
            <a:ext cx="1820127" cy="257554"/>
          </a:xfrm>
          <a:prstGeom prst="rect">
            <a:avLst/>
          </a:prstGeom>
        </p:spPr>
        <p:txBody>
          <a:bodyPr vert="horz" lIns="50610" tIns="25305" rIns="50610" bIns="25305"/>
          <a:lstStyle>
            <a:lvl1pPr marL="0" indent="0">
              <a:buNone/>
              <a:defRPr b="0" i="0">
                <a:solidFill>
                  <a:schemeClr val="tx1">
                    <a:lumMod val="85000"/>
                    <a:lumOff val="15000"/>
                  </a:schemeClr>
                </a:solidFill>
                <a:latin typeface="+mn-lt"/>
                <a:cs typeface="Avenir LT Std 35 Light"/>
              </a:defRPr>
            </a:lvl1pPr>
          </a:lstStyle>
          <a:p>
            <a:pPr lvl="0"/>
            <a:r>
              <a:rPr lang="en-US" dirty="0"/>
              <a:t>Option 1</a:t>
            </a:r>
          </a:p>
        </p:txBody>
      </p:sp>
      <p:sp>
        <p:nvSpPr>
          <p:cNvPr id="16" name="Text Placeholder 16"/>
          <p:cNvSpPr>
            <a:spLocks noGrp="1"/>
          </p:cNvSpPr>
          <p:nvPr>
            <p:ph type="body" sz="quarter" idx="15" hasCustomPrompt="1"/>
          </p:nvPr>
        </p:nvSpPr>
        <p:spPr>
          <a:xfrm>
            <a:off x="5232639" y="1971196"/>
            <a:ext cx="1820127" cy="257554"/>
          </a:xfrm>
          <a:prstGeom prst="rect">
            <a:avLst/>
          </a:prstGeom>
        </p:spPr>
        <p:txBody>
          <a:bodyPr vert="horz" lIns="50610" tIns="25305" rIns="50610" bIns="25305"/>
          <a:lstStyle>
            <a:lvl1pPr marL="0" indent="0">
              <a:buNone/>
              <a:defRPr b="0" i="0">
                <a:solidFill>
                  <a:srgbClr val="262626"/>
                </a:solidFill>
                <a:latin typeface="+mn-lt"/>
                <a:cs typeface="Avenir LT Std 35 Light"/>
              </a:defRPr>
            </a:lvl1pPr>
          </a:lstStyle>
          <a:p>
            <a:pPr lvl="0"/>
            <a:r>
              <a:rPr lang="en-US" dirty="0"/>
              <a:t>Option 2</a:t>
            </a:r>
          </a:p>
        </p:txBody>
      </p:sp>
      <p:sp>
        <p:nvSpPr>
          <p:cNvPr id="17" name="Text Placeholder 16"/>
          <p:cNvSpPr>
            <a:spLocks noGrp="1"/>
          </p:cNvSpPr>
          <p:nvPr>
            <p:ph type="body" sz="quarter" idx="16" hasCustomPrompt="1"/>
          </p:nvPr>
        </p:nvSpPr>
        <p:spPr>
          <a:xfrm>
            <a:off x="5232639" y="2803982"/>
            <a:ext cx="1820127" cy="257554"/>
          </a:xfrm>
          <a:prstGeom prst="rect">
            <a:avLst/>
          </a:prstGeom>
        </p:spPr>
        <p:txBody>
          <a:bodyPr vert="horz" lIns="50610" tIns="25305" rIns="50610" bIns="25305"/>
          <a:lstStyle>
            <a:lvl1pPr marL="0" indent="0">
              <a:buNone/>
              <a:defRPr b="0" i="0">
                <a:latin typeface="+mn-lt"/>
                <a:cs typeface="Avenir LT Std 35 Light"/>
              </a:defRPr>
            </a:lvl1pPr>
          </a:lstStyle>
          <a:p>
            <a:pPr lvl="0"/>
            <a:r>
              <a:rPr lang="en-US" dirty="0"/>
              <a:t>Option 3</a:t>
            </a:r>
          </a:p>
        </p:txBody>
      </p:sp>
      <p:sp>
        <p:nvSpPr>
          <p:cNvPr id="18" name="Text Placeholder 16"/>
          <p:cNvSpPr>
            <a:spLocks noGrp="1"/>
          </p:cNvSpPr>
          <p:nvPr>
            <p:ph type="body" sz="quarter" idx="17" hasCustomPrompt="1"/>
          </p:nvPr>
        </p:nvSpPr>
        <p:spPr>
          <a:xfrm>
            <a:off x="5232639" y="3654742"/>
            <a:ext cx="1820127" cy="257554"/>
          </a:xfrm>
          <a:prstGeom prst="rect">
            <a:avLst/>
          </a:prstGeom>
        </p:spPr>
        <p:txBody>
          <a:bodyPr vert="horz" lIns="50610" tIns="25305" rIns="50610" bIns="25305"/>
          <a:lstStyle>
            <a:lvl1pPr marL="0" indent="0">
              <a:buNone/>
              <a:defRPr b="0" i="0">
                <a:solidFill>
                  <a:srgbClr val="262626"/>
                </a:solidFill>
                <a:latin typeface="+mn-lt"/>
                <a:cs typeface="Avenir LT Std 35 Light"/>
              </a:defRPr>
            </a:lvl1pPr>
          </a:lstStyle>
          <a:p>
            <a:pPr lvl="0"/>
            <a:r>
              <a:rPr lang="en-US" dirty="0"/>
              <a:t>Option 4</a:t>
            </a:r>
          </a:p>
        </p:txBody>
      </p:sp>
      <p:sp>
        <p:nvSpPr>
          <p:cNvPr id="22" name="Picture Placeholder 5">
            <a:extLst>
              <a:ext uri="{FF2B5EF4-FFF2-40B4-BE49-F238E27FC236}">
                <a16:creationId xmlns:a16="http://schemas.microsoft.com/office/drawing/2014/main" id="{D657B9CD-6865-3D44-93EF-9E13B2888B55}"/>
              </a:ext>
            </a:extLst>
          </p:cNvPr>
          <p:cNvSpPr>
            <a:spLocks noGrp="1"/>
          </p:cNvSpPr>
          <p:nvPr>
            <p:ph type="pic" sz="quarter" idx="19" hasCustomPrompt="1"/>
          </p:nvPr>
        </p:nvSpPr>
        <p:spPr>
          <a:xfrm>
            <a:off x="4278484" y="3408187"/>
            <a:ext cx="735288" cy="729664"/>
          </a:xfrm>
          <a:prstGeom prst="rect">
            <a:avLst/>
          </a:prstGeom>
        </p:spPr>
        <p:txBody>
          <a:bodyPr vert="horz"/>
          <a:lstStyle>
            <a:lvl1pPr marL="0" indent="0">
              <a:buNone/>
              <a:defRPr baseline="0"/>
            </a:lvl1pPr>
          </a:lstStyle>
          <a:p>
            <a:r>
              <a:rPr lang="en-US" dirty="0"/>
              <a:t>Icon 4</a:t>
            </a:r>
          </a:p>
        </p:txBody>
      </p:sp>
      <p:sp>
        <p:nvSpPr>
          <p:cNvPr id="23" name="Picture Placeholder 5">
            <a:extLst>
              <a:ext uri="{FF2B5EF4-FFF2-40B4-BE49-F238E27FC236}">
                <a16:creationId xmlns:a16="http://schemas.microsoft.com/office/drawing/2014/main" id="{3DC4E3E8-F53F-574B-A2D4-50A7AC87A77B}"/>
              </a:ext>
            </a:extLst>
          </p:cNvPr>
          <p:cNvSpPr>
            <a:spLocks noGrp="1"/>
          </p:cNvSpPr>
          <p:nvPr>
            <p:ph type="pic" sz="quarter" idx="20" hasCustomPrompt="1"/>
          </p:nvPr>
        </p:nvSpPr>
        <p:spPr>
          <a:xfrm>
            <a:off x="4268262" y="898618"/>
            <a:ext cx="735288" cy="729664"/>
          </a:xfrm>
          <a:prstGeom prst="rect">
            <a:avLst/>
          </a:prstGeom>
        </p:spPr>
        <p:txBody>
          <a:bodyPr vert="horz"/>
          <a:lstStyle>
            <a:lvl1pPr marL="0" indent="0">
              <a:buNone/>
              <a:defRPr baseline="0"/>
            </a:lvl1pPr>
          </a:lstStyle>
          <a:p>
            <a:r>
              <a:rPr lang="en-US" dirty="0"/>
              <a:t>Icon 1</a:t>
            </a:r>
          </a:p>
        </p:txBody>
      </p:sp>
      <p:sp>
        <p:nvSpPr>
          <p:cNvPr id="24" name="Picture Placeholder 5">
            <a:extLst>
              <a:ext uri="{FF2B5EF4-FFF2-40B4-BE49-F238E27FC236}">
                <a16:creationId xmlns:a16="http://schemas.microsoft.com/office/drawing/2014/main" id="{D0702D82-C640-E04D-94F4-A38C970A6654}"/>
              </a:ext>
            </a:extLst>
          </p:cNvPr>
          <p:cNvSpPr>
            <a:spLocks noGrp="1"/>
          </p:cNvSpPr>
          <p:nvPr>
            <p:ph type="pic" sz="quarter" idx="21" hasCustomPrompt="1"/>
          </p:nvPr>
        </p:nvSpPr>
        <p:spPr>
          <a:xfrm>
            <a:off x="4268262" y="1735141"/>
            <a:ext cx="735288" cy="729664"/>
          </a:xfrm>
          <a:prstGeom prst="rect">
            <a:avLst/>
          </a:prstGeom>
        </p:spPr>
        <p:txBody>
          <a:bodyPr vert="horz"/>
          <a:lstStyle>
            <a:lvl1pPr marL="0" indent="0">
              <a:buNone/>
              <a:defRPr baseline="0"/>
            </a:lvl1pPr>
          </a:lstStyle>
          <a:p>
            <a:r>
              <a:rPr lang="en-US" dirty="0"/>
              <a:t>Icon 2</a:t>
            </a:r>
          </a:p>
        </p:txBody>
      </p:sp>
      <p:sp>
        <p:nvSpPr>
          <p:cNvPr id="25" name="Picture Placeholder 5">
            <a:extLst>
              <a:ext uri="{FF2B5EF4-FFF2-40B4-BE49-F238E27FC236}">
                <a16:creationId xmlns:a16="http://schemas.microsoft.com/office/drawing/2014/main" id="{392F6163-0C19-7A41-AEAE-842DC7FEB48B}"/>
              </a:ext>
            </a:extLst>
          </p:cNvPr>
          <p:cNvSpPr>
            <a:spLocks noGrp="1"/>
          </p:cNvSpPr>
          <p:nvPr>
            <p:ph type="pic" sz="quarter" idx="22" hasCustomPrompt="1"/>
          </p:nvPr>
        </p:nvSpPr>
        <p:spPr>
          <a:xfrm>
            <a:off x="4278484" y="2571664"/>
            <a:ext cx="735288" cy="729664"/>
          </a:xfrm>
          <a:prstGeom prst="rect">
            <a:avLst/>
          </a:prstGeom>
        </p:spPr>
        <p:txBody>
          <a:bodyPr vert="horz"/>
          <a:lstStyle>
            <a:lvl1pPr marL="0" indent="0">
              <a:buNone/>
              <a:defRPr baseline="0"/>
            </a:lvl1pPr>
          </a:lstStyle>
          <a:p>
            <a:r>
              <a:rPr lang="en-US" dirty="0"/>
              <a:t>Icon 3</a:t>
            </a:r>
          </a:p>
        </p:txBody>
      </p:sp>
      <p:pic>
        <p:nvPicPr>
          <p:cNvPr id="21" name="Picture 20">
            <a:extLst>
              <a:ext uri="{FF2B5EF4-FFF2-40B4-BE49-F238E27FC236}">
                <a16:creationId xmlns:a16="http://schemas.microsoft.com/office/drawing/2014/main" id="{63D26179-F9F3-8C45-90A8-AC62366AC64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530655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New section title graphic">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85316A-9A7C-D445-B898-42AE6D3BD989}"/>
              </a:ext>
            </a:extLst>
          </p:cNvPr>
          <p:cNvPicPr>
            <a:picLocks noChangeAspect="1"/>
          </p:cNvPicPr>
          <p:nvPr userDrawn="1"/>
        </p:nvPicPr>
        <p:blipFill>
          <a:blip r:embed="rId2"/>
          <a:stretch>
            <a:fillRect/>
          </a:stretch>
        </p:blipFill>
        <p:spPr>
          <a:xfrm>
            <a:off x="1355" y="0"/>
            <a:ext cx="9141291" cy="5143500"/>
          </a:xfrm>
          <a:prstGeom prst="rect">
            <a:avLst/>
          </a:prstGeom>
        </p:spPr>
      </p:pic>
      <p:sp>
        <p:nvSpPr>
          <p:cNvPr id="4" name="Text Placeholder 11"/>
          <p:cNvSpPr>
            <a:spLocks noGrp="1"/>
          </p:cNvSpPr>
          <p:nvPr>
            <p:ph type="body" sz="quarter" idx="18" hasCustomPrompt="1"/>
          </p:nvPr>
        </p:nvSpPr>
        <p:spPr>
          <a:xfrm>
            <a:off x="459402" y="2171914"/>
            <a:ext cx="8197197" cy="1255089"/>
          </a:xfrm>
          <a:prstGeom prst="rect">
            <a:avLst/>
          </a:prstGeom>
        </p:spPr>
        <p:txBody>
          <a:bodyPr vert="horz" lIns="50610" tIns="25305" rIns="50610" bIns="25305"/>
          <a:lstStyle>
            <a:lvl1pPr marL="0" indent="0" algn="ctr">
              <a:buNone/>
              <a:defRPr sz="3900" b="1" i="0" baseline="0">
                <a:solidFill>
                  <a:schemeClr val="bg1"/>
                </a:solidFill>
                <a:latin typeface="+mj-lt"/>
                <a:cs typeface="Marine UP Black"/>
              </a:defRPr>
            </a:lvl1pPr>
          </a:lstStyle>
          <a:p>
            <a:pPr lvl="0"/>
            <a:r>
              <a:rPr lang="en-US" dirty="0"/>
              <a:t>New section title 2</a:t>
            </a:r>
          </a:p>
        </p:txBody>
      </p:sp>
      <p:pic>
        <p:nvPicPr>
          <p:cNvPr id="6" name="Picture 5">
            <a:extLst>
              <a:ext uri="{FF2B5EF4-FFF2-40B4-BE49-F238E27FC236}">
                <a16:creationId xmlns:a16="http://schemas.microsoft.com/office/drawing/2014/main" id="{CB0428A4-B33F-174A-BE2C-7060891E51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Tree>
    <p:extLst>
      <p:ext uri="{BB962C8B-B14F-4D97-AF65-F5344CB8AC3E}">
        <p14:creationId xmlns:p14="http://schemas.microsoft.com/office/powerpoint/2010/main" val="2633644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Blank Page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950FD6-9262-D74B-B594-00ED50EB19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170057" y="4349344"/>
            <a:ext cx="1971234" cy="550800"/>
          </a:xfrm>
          <a:prstGeom prst="rect">
            <a:avLst/>
          </a:prstGeom>
        </p:spPr>
      </p:pic>
      <p:sp>
        <p:nvSpPr>
          <p:cNvPr id="3" name="Picture Placeholder 11"/>
          <p:cNvSpPr>
            <a:spLocks noGrp="1"/>
          </p:cNvSpPr>
          <p:nvPr>
            <p:ph type="pic" sz="quarter" idx="13" hasCustomPrompt="1"/>
          </p:nvPr>
        </p:nvSpPr>
        <p:spPr>
          <a:xfrm>
            <a:off x="0" y="0"/>
            <a:ext cx="9144000" cy="5143500"/>
          </a:xfrm>
          <a:prstGeom prst="rect">
            <a:avLst/>
          </a:prstGeom>
        </p:spPr>
        <p:txBody>
          <a:bodyPr vert="horz" lIns="50610" tIns="25305" rIns="50610" bIns="25305"/>
          <a:lstStyle/>
          <a:p>
            <a:r>
              <a:rPr lang="en-US" dirty="0"/>
              <a:t>Blank Picture Page</a:t>
            </a:r>
          </a:p>
        </p:txBody>
      </p:sp>
      <p:sp>
        <p:nvSpPr>
          <p:cNvPr id="7" name="Picture Placeholder 5"/>
          <p:cNvSpPr>
            <a:spLocks noGrp="1"/>
          </p:cNvSpPr>
          <p:nvPr>
            <p:ph type="pic" sz="quarter" idx="16" hasCustomPrompt="1"/>
          </p:nvPr>
        </p:nvSpPr>
        <p:spPr>
          <a:xfrm>
            <a:off x="7168896" y="4342908"/>
            <a:ext cx="1975104" cy="556900"/>
          </a:xfrm>
          <a:prstGeom prst="rect">
            <a:avLst/>
          </a:prstGeom>
        </p:spPr>
        <p:txBody>
          <a:bodyPr vert="horz" lIns="50610" tIns="25305" rIns="50610" bIns="25305"/>
          <a:lstStyle>
            <a:lvl1pPr>
              <a:defRPr sz="1800"/>
            </a:lvl1pPr>
          </a:lstStyle>
          <a:p>
            <a:r>
              <a:rPr lang="en-US" dirty="0"/>
              <a:t>logo</a:t>
            </a:r>
          </a:p>
        </p:txBody>
      </p:sp>
    </p:spTree>
    <p:extLst>
      <p:ext uri="{BB962C8B-B14F-4D97-AF65-F5344CB8AC3E}">
        <p14:creationId xmlns:p14="http://schemas.microsoft.com/office/powerpoint/2010/main" val="7292491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theme" Target="../theme/theme10.xml"/><Relationship Id="rId4" Type="http://schemas.openxmlformats.org/officeDocument/2006/relationships/slideLayout" Target="../slideLayouts/slideLayout31.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5.xml"/><Relationship Id="rId4" Type="http://schemas.openxmlformats.org/officeDocument/2006/relationships/slideLayout" Target="../slideLayouts/slideLayout1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7"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25.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2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570200" y="485130"/>
            <a:ext cx="3897832" cy="405047"/>
          </a:xfrm>
          <a:prstGeom prst="rect">
            <a:avLst/>
          </a:prstGeom>
          <a:noFill/>
        </p:spPr>
        <p:txBody>
          <a:bodyPr wrap="square" lIns="50610" tIns="25305" rIns="50610" bIns="25305" rtlCol="0">
            <a:spAutoFit/>
          </a:bodyPr>
          <a:lstStyle/>
          <a:p>
            <a:pPr algn="l"/>
            <a:r>
              <a:rPr lang="en-US" sz="2300" i="1" dirty="0">
                <a:solidFill>
                  <a:schemeClr val="bg1"/>
                </a:solidFill>
                <a:latin typeface="Marine Light"/>
                <a:cs typeface="Marine Light"/>
              </a:rPr>
              <a:t>Destination</a:t>
            </a:r>
            <a:r>
              <a:rPr lang="en-US" sz="2300" i="1" baseline="0" dirty="0">
                <a:solidFill>
                  <a:schemeClr val="bg1"/>
                </a:solidFill>
                <a:latin typeface="Marine Light"/>
                <a:cs typeface="Marine Light"/>
              </a:rPr>
              <a:t> Queenstown</a:t>
            </a:r>
            <a:endParaRPr lang="en-US" sz="2300" i="1" dirty="0">
              <a:solidFill>
                <a:schemeClr val="bg1"/>
              </a:solidFill>
              <a:latin typeface="Marine Light"/>
              <a:cs typeface="Marine Light"/>
            </a:endParaRPr>
          </a:p>
        </p:txBody>
      </p:sp>
      <p:sp>
        <p:nvSpPr>
          <p:cNvPr id="8" name="TextBox 7"/>
          <p:cNvSpPr txBox="1"/>
          <p:nvPr userDrawn="1"/>
        </p:nvSpPr>
        <p:spPr>
          <a:xfrm>
            <a:off x="775255" y="684140"/>
            <a:ext cx="7806067" cy="789768"/>
          </a:xfrm>
          <a:prstGeom prst="rect">
            <a:avLst/>
          </a:prstGeom>
          <a:noFill/>
        </p:spPr>
        <p:txBody>
          <a:bodyPr wrap="square" lIns="50610" tIns="25305" rIns="50610" bIns="25305" rtlCol="0">
            <a:spAutoFit/>
          </a:bodyPr>
          <a:lstStyle/>
          <a:p>
            <a:pPr algn="l"/>
            <a:r>
              <a:rPr lang="en-US" sz="4800" i="0" dirty="0">
                <a:solidFill>
                  <a:schemeClr val="bg1"/>
                </a:solidFill>
                <a:latin typeface="Marine UP Black"/>
                <a:cs typeface="Marine UP Black"/>
              </a:rPr>
              <a:t>Presentation Title</a:t>
            </a:r>
          </a:p>
        </p:txBody>
      </p:sp>
      <p:sp>
        <p:nvSpPr>
          <p:cNvPr id="9" name="TextBox 8"/>
          <p:cNvSpPr txBox="1"/>
          <p:nvPr userDrawn="1"/>
        </p:nvSpPr>
        <p:spPr>
          <a:xfrm>
            <a:off x="797836" y="1381124"/>
            <a:ext cx="3897832" cy="204993"/>
          </a:xfrm>
          <a:prstGeom prst="rect">
            <a:avLst/>
          </a:prstGeom>
          <a:noFill/>
        </p:spPr>
        <p:txBody>
          <a:bodyPr wrap="square" lIns="50610" tIns="25305" rIns="50610" bIns="25305" rtlCol="0">
            <a:spAutoFit/>
          </a:bodyPr>
          <a:lstStyle/>
          <a:p>
            <a:pPr algn="l"/>
            <a:r>
              <a:rPr lang="en-US" sz="1000" i="1" dirty="0">
                <a:solidFill>
                  <a:schemeClr val="bg1"/>
                </a:solidFill>
                <a:latin typeface="Avenir Light"/>
                <a:cs typeface="Avenir Light"/>
              </a:rPr>
              <a:t>Date, location, persons name or similar</a:t>
            </a:r>
            <a:r>
              <a:rPr lang="mr-IN" sz="1000" i="1" dirty="0">
                <a:solidFill>
                  <a:schemeClr val="bg1"/>
                </a:solidFill>
                <a:latin typeface="Avenir Light"/>
                <a:cs typeface="Avenir Light"/>
              </a:rPr>
              <a:t>…</a:t>
            </a:r>
            <a:endParaRPr lang="en-US" sz="1000" i="1" dirty="0">
              <a:solidFill>
                <a:schemeClr val="bg1"/>
              </a:solidFill>
              <a:latin typeface="Avenir Light"/>
              <a:cs typeface="Avenir Light"/>
            </a:endParaRPr>
          </a:p>
        </p:txBody>
      </p:sp>
    </p:spTree>
    <p:extLst>
      <p:ext uri="{BB962C8B-B14F-4D97-AF65-F5344CB8AC3E}">
        <p14:creationId xmlns:p14="http://schemas.microsoft.com/office/powerpoint/2010/main" val="3609819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ctr" defTabSz="408167" rtl="0" eaLnBrk="1" latinLnBrk="0" hangingPunct="1">
        <a:spcBef>
          <a:spcPct val="0"/>
        </a:spcBef>
        <a:buNone/>
        <a:defRPr sz="3900" kern="1200">
          <a:solidFill>
            <a:schemeClr val="tx1"/>
          </a:solidFill>
          <a:latin typeface="+mj-lt"/>
          <a:ea typeface="+mj-ea"/>
          <a:cs typeface="+mj-cs"/>
        </a:defRPr>
      </a:lvl1pPr>
    </p:titleStyle>
    <p:bodyStyle>
      <a:lvl1pPr marL="306126" indent="-306126" algn="l" defTabSz="408167" rtl="0" eaLnBrk="1" latinLnBrk="0" hangingPunct="1">
        <a:spcBef>
          <a:spcPct val="20000"/>
        </a:spcBef>
        <a:buFont typeface="Arial"/>
        <a:buChar char="•"/>
        <a:defRPr sz="2900" kern="1200">
          <a:solidFill>
            <a:schemeClr val="tx1"/>
          </a:solidFill>
          <a:latin typeface="+mn-lt"/>
          <a:ea typeface="+mn-ea"/>
          <a:cs typeface="+mn-cs"/>
        </a:defRPr>
      </a:lvl1pPr>
      <a:lvl2pPr marL="663271" indent="-255104" algn="l" defTabSz="408167" rtl="0" eaLnBrk="1" latinLnBrk="0" hangingPunct="1">
        <a:spcBef>
          <a:spcPct val="20000"/>
        </a:spcBef>
        <a:buFont typeface="Arial"/>
        <a:buChar char="–"/>
        <a:defRPr sz="2500" kern="1200">
          <a:solidFill>
            <a:schemeClr val="tx1"/>
          </a:solidFill>
          <a:latin typeface="+mn-lt"/>
          <a:ea typeface="+mn-ea"/>
          <a:cs typeface="+mn-cs"/>
        </a:defRPr>
      </a:lvl2pPr>
      <a:lvl3pPr marL="1020417" indent="-204083" algn="l" defTabSz="408167" rtl="0" eaLnBrk="1" latinLnBrk="0" hangingPunct="1">
        <a:spcBef>
          <a:spcPct val="20000"/>
        </a:spcBef>
        <a:buFont typeface="Arial"/>
        <a:buChar char="•"/>
        <a:defRPr sz="2200" kern="1200">
          <a:solidFill>
            <a:schemeClr val="tx1"/>
          </a:solidFill>
          <a:latin typeface="+mn-lt"/>
          <a:ea typeface="+mn-ea"/>
          <a:cs typeface="+mn-cs"/>
        </a:defRPr>
      </a:lvl3pPr>
      <a:lvl4pPr marL="1428585" indent="-204083" algn="l" defTabSz="408167" rtl="0" eaLnBrk="1" latinLnBrk="0" hangingPunct="1">
        <a:spcBef>
          <a:spcPct val="20000"/>
        </a:spcBef>
        <a:buFont typeface="Arial"/>
        <a:buChar char="–"/>
        <a:defRPr sz="1800" kern="1200">
          <a:solidFill>
            <a:schemeClr val="tx1"/>
          </a:solidFill>
          <a:latin typeface="+mn-lt"/>
          <a:ea typeface="+mn-ea"/>
          <a:cs typeface="+mn-cs"/>
        </a:defRPr>
      </a:lvl4pPr>
      <a:lvl5pPr marL="1836751" indent="-204083" algn="l" defTabSz="408167" rtl="0" eaLnBrk="1" latinLnBrk="0" hangingPunct="1">
        <a:spcBef>
          <a:spcPct val="20000"/>
        </a:spcBef>
        <a:buFont typeface="Arial"/>
        <a:buChar char="»"/>
        <a:defRPr sz="1800" kern="1200">
          <a:solidFill>
            <a:schemeClr val="tx1"/>
          </a:solidFill>
          <a:latin typeface="+mn-lt"/>
          <a:ea typeface="+mn-ea"/>
          <a:cs typeface="+mn-cs"/>
        </a:defRPr>
      </a:lvl5pPr>
      <a:lvl6pPr marL="2244919" indent="-204083" algn="l" defTabSz="408167" rtl="0" eaLnBrk="1" latinLnBrk="0" hangingPunct="1">
        <a:spcBef>
          <a:spcPct val="20000"/>
        </a:spcBef>
        <a:buFont typeface="Arial"/>
        <a:buChar char="•"/>
        <a:defRPr sz="1800" kern="1200">
          <a:solidFill>
            <a:schemeClr val="tx1"/>
          </a:solidFill>
          <a:latin typeface="+mn-lt"/>
          <a:ea typeface="+mn-ea"/>
          <a:cs typeface="+mn-cs"/>
        </a:defRPr>
      </a:lvl6pPr>
      <a:lvl7pPr marL="2653084" indent="-204083" algn="l" defTabSz="408167" rtl="0" eaLnBrk="1" latinLnBrk="0" hangingPunct="1">
        <a:spcBef>
          <a:spcPct val="20000"/>
        </a:spcBef>
        <a:buFont typeface="Arial"/>
        <a:buChar char="•"/>
        <a:defRPr sz="1800" kern="1200">
          <a:solidFill>
            <a:schemeClr val="tx1"/>
          </a:solidFill>
          <a:latin typeface="+mn-lt"/>
          <a:ea typeface="+mn-ea"/>
          <a:cs typeface="+mn-cs"/>
        </a:defRPr>
      </a:lvl7pPr>
      <a:lvl8pPr marL="3061252" indent="-204083" algn="l" defTabSz="408167" rtl="0" eaLnBrk="1" latinLnBrk="0" hangingPunct="1">
        <a:spcBef>
          <a:spcPct val="20000"/>
        </a:spcBef>
        <a:buFont typeface="Arial"/>
        <a:buChar char="•"/>
        <a:defRPr sz="1800" kern="1200">
          <a:solidFill>
            <a:schemeClr val="tx1"/>
          </a:solidFill>
          <a:latin typeface="+mn-lt"/>
          <a:ea typeface="+mn-ea"/>
          <a:cs typeface="+mn-cs"/>
        </a:defRPr>
      </a:lvl8pPr>
      <a:lvl9pPr marL="3469419" indent="-204083" algn="l" defTabSz="408167"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08167" rtl="0" eaLnBrk="1" latinLnBrk="0" hangingPunct="1">
        <a:defRPr sz="1600" kern="1200">
          <a:solidFill>
            <a:schemeClr val="tx1"/>
          </a:solidFill>
          <a:latin typeface="+mn-lt"/>
          <a:ea typeface="+mn-ea"/>
          <a:cs typeface="+mn-cs"/>
        </a:defRPr>
      </a:lvl1pPr>
      <a:lvl2pPr marL="408167" algn="l" defTabSz="408167" rtl="0" eaLnBrk="1" latinLnBrk="0" hangingPunct="1">
        <a:defRPr sz="1600" kern="1200">
          <a:solidFill>
            <a:schemeClr val="tx1"/>
          </a:solidFill>
          <a:latin typeface="+mn-lt"/>
          <a:ea typeface="+mn-ea"/>
          <a:cs typeface="+mn-cs"/>
        </a:defRPr>
      </a:lvl2pPr>
      <a:lvl3pPr marL="816334" algn="l" defTabSz="408167" rtl="0" eaLnBrk="1" latinLnBrk="0" hangingPunct="1">
        <a:defRPr sz="1600" kern="1200">
          <a:solidFill>
            <a:schemeClr val="tx1"/>
          </a:solidFill>
          <a:latin typeface="+mn-lt"/>
          <a:ea typeface="+mn-ea"/>
          <a:cs typeface="+mn-cs"/>
        </a:defRPr>
      </a:lvl3pPr>
      <a:lvl4pPr marL="1224500" algn="l" defTabSz="408167" rtl="0" eaLnBrk="1" latinLnBrk="0" hangingPunct="1">
        <a:defRPr sz="1600" kern="1200">
          <a:solidFill>
            <a:schemeClr val="tx1"/>
          </a:solidFill>
          <a:latin typeface="+mn-lt"/>
          <a:ea typeface="+mn-ea"/>
          <a:cs typeface="+mn-cs"/>
        </a:defRPr>
      </a:lvl4pPr>
      <a:lvl5pPr marL="1632667" algn="l" defTabSz="408167" rtl="0" eaLnBrk="1" latinLnBrk="0" hangingPunct="1">
        <a:defRPr sz="1600" kern="1200">
          <a:solidFill>
            <a:schemeClr val="tx1"/>
          </a:solidFill>
          <a:latin typeface="+mn-lt"/>
          <a:ea typeface="+mn-ea"/>
          <a:cs typeface="+mn-cs"/>
        </a:defRPr>
      </a:lvl5pPr>
      <a:lvl6pPr marL="2040835" algn="l" defTabSz="408167" rtl="0" eaLnBrk="1" latinLnBrk="0" hangingPunct="1">
        <a:defRPr sz="1600" kern="1200">
          <a:solidFill>
            <a:schemeClr val="tx1"/>
          </a:solidFill>
          <a:latin typeface="+mn-lt"/>
          <a:ea typeface="+mn-ea"/>
          <a:cs typeface="+mn-cs"/>
        </a:defRPr>
      </a:lvl6pPr>
      <a:lvl7pPr marL="2449002" algn="l" defTabSz="408167" rtl="0" eaLnBrk="1" latinLnBrk="0" hangingPunct="1">
        <a:defRPr sz="1600" kern="1200">
          <a:solidFill>
            <a:schemeClr val="tx1"/>
          </a:solidFill>
          <a:latin typeface="+mn-lt"/>
          <a:ea typeface="+mn-ea"/>
          <a:cs typeface="+mn-cs"/>
        </a:defRPr>
      </a:lvl7pPr>
      <a:lvl8pPr marL="2857169" algn="l" defTabSz="408167" rtl="0" eaLnBrk="1" latinLnBrk="0" hangingPunct="1">
        <a:defRPr sz="1600" kern="1200">
          <a:solidFill>
            <a:schemeClr val="tx1"/>
          </a:solidFill>
          <a:latin typeface="+mn-lt"/>
          <a:ea typeface="+mn-ea"/>
          <a:cs typeface="+mn-cs"/>
        </a:defRPr>
      </a:lvl8pPr>
      <a:lvl9pPr marL="3265336" algn="l" defTabSz="408167" rtl="0" eaLnBrk="1" latinLnBrk="0" hangingPunct="1">
        <a:defRPr sz="16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36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93" r:id="rId3"/>
    <p:sldLayoutId id="2147483705" r:id="rId4"/>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5982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96" r:id="rId3"/>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6076835"/>
      </p:ext>
    </p:extLst>
  </p:cSld>
  <p:clrMap bg1="lt1" tx1="dk1" bg2="lt2" tx2="dk2" accent1="accent1" accent2="accent2" accent3="accent3" accent4="accent4" accent5="accent5" accent6="accent6" hlink="hlink" folHlink="folHlink"/>
  <p:sldLayoutIdLst>
    <p:sldLayoutId id="2147483709" r:id="rId1"/>
    <p:sldLayoutId id="2147483710" r:id="rId2"/>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251788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94" r:id="rId3"/>
    <p:sldLayoutId id="2147483695" r:id="rId4"/>
    <p:sldLayoutId id="2147483706" r:id="rId5"/>
    <p:sldLayoutId id="2147483707" r:id="rId6"/>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2942079"/>
      </p:ext>
    </p:extLst>
  </p:cSld>
  <p:clrMap bg1="lt1" tx1="dk1" bg2="lt2" tx2="dk2" accent1="accent1" accent2="accent2" accent3="accent3" accent4="accent4" accent5="accent5" accent6="accent6" hlink="hlink" folHlink="folHlink"/>
  <p:sldLayoutIdLst>
    <p:sldLayoutId id="2147483655" r:id="rId1"/>
    <p:sldLayoutId id="2147483656" r:id="rId2"/>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6246895"/>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92" r:id="rId3"/>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33165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1" r:id="rId4"/>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24453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98" r:id="rId4"/>
    <p:sldLayoutId id="2147483700" r:id="rId5"/>
    <p:sldLayoutId id="2147483701" r:id="rId6"/>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4792377"/>
      </p:ext>
    </p:extLst>
  </p:cSld>
  <p:clrMap bg1="lt1" tx1="dk1" bg2="lt2" tx2="dk2" accent1="accent1" accent2="accent2" accent3="accent3" accent4="accent4" accent5="accent5" accent6="accent6" hlink="hlink" folHlink="folHlink"/>
  <p:sldLayoutIdLst>
    <p:sldLayoutId id="2147483689" r:id="rId1"/>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852640"/>
      </p:ext>
    </p:extLst>
  </p:cSld>
  <p:clrMap bg1="lt1" tx1="dk1" bg2="lt2" tx2="dk2" accent1="accent1" accent2="accent2" accent3="accent3" accent4="accent4" accent5="accent5" accent6="accent6" hlink="hlink" folHlink="folHlink"/>
  <p:sldLayoutIdLst>
    <p:sldLayoutId id="2147483669" r:id="rId1"/>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9826594"/>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253048" rtl="0" eaLnBrk="1" latinLnBrk="0" hangingPunct="1">
        <a:spcBef>
          <a:spcPct val="0"/>
        </a:spcBef>
        <a:buNone/>
        <a:defRPr sz="2400" kern="1200">
          <a:solidFill>
            <a:schemeClr val="tx1"/>
          </a:solidFill>
          <a:latin typeface="+mj-lt"/>
          <a:ea typeface="+mj-ea"/>
          <a:cs typeface="+mj-cs"/>
        </a:defRPr>
      </a:lvl1pPr>
    </p:titleStyle>
    <p:body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p:bodyStyle>
    <p:otherStyle>
      <a:defPPr>
        <a:defRPr lang="en-US"/>
      </a:defPPr>
      <a:lvl1pPr marL="0" algn="l" defTabSz="253048" rtl="0" eaLnBrk="1" latinLnBrk="0" hangingPunct="1">
        <a:defRPr sz="1000" kern="1200">
          <a:solidFill>
            <a:schemeClr val="tx1"/>
          </a:solidFill>
          <a:latin typeface="+mn-lt"/>
          <a:ea typeface="+mn-ea"/>
          <a:cs typeface="+mn-cs"/>
        </a:defRPr>
      </a:lvl1pPr>
      <a:lvl2pPr marL="253048" algn="l" defTabSz="253048" rtl="0" eaLnBrk="1" latinLnBrk="0" hangingPunct="1">
        <a:defRPr sz="1000" kern="1200">
          <a:solidFill>
            <a:schemeClr val="tx1"/>
          </a:solidFill>
          <a:latin typeface="+mn-lt"/>
          <a:ea typeface="+mn-ea"/>
          <a:cs typeface="+mn-cs"/>
        </a:defRPr>
      </a:lvl2pPr>
      <a:lvl3pPr marL="506096" algn="l" defTabSz="253048" rtl="0" eaLnBrk="1" latinLnBrk="0" hangingPunct="1">
        <a:defRPr sz="1000" kern="1200">
          <a:solidFill>
            <a:schemeClr val="tx1"/>
          </a:solidFill>
          <a:latin typeface="+mn-lt"/>
          <a:ea typeface="+mn-ea"/>
          <a:cs typeface="+mn-cs"/>
        </a:defRPr>
      </a:lvl3pPr>
      <a:lvl4pPr marL="759145" algn="l" defTabSz="253048" rtl="0" eaLnBrk="1" latinLnBrk="0" hangingPunct="1">
        <a:defRPr sz="1000" kern="1200">
          <a:solidFill>
            <a:schemeClr val="tx1"/>
          </a:solidFill>
          <a:latin typeface="+mn-lt"/>
          <a:ea typeface="+mn-ea"/>
          <a:cs typeface="+mn-cs"/>
        </a:defRPr>
      </a:lvl4pPr>
      <a:lvl5pPr marL="1012194" algn="l" defTabSz="253048" rtl="0" eaLnBrk="1" latinLnBrk="0" hangingPunct="1">
        <a:defRPr sz="1000" kern="1200">
          <a:solidFill>
            <a:schemeClr val="tx1"/>
          </a:solidFill>
          <a:latin typeface="+mn-lt"/>
          <a:ea typeface="+mn-ea"/>
          <a:cs typeface="+mn-cs"/>
        </a:defRPr>
      </a:lvl5pPr>
      <a:lvl6pPr marL="1265242" algn="l" defTabSz="253048" rtl="0" eaLnBrk="1" latinLnBrk="0" hangingPunct="1">
        <a:defRPr sz="1000" kern="1200">
          <a:solidFill>
            <a:schemeClr val="tx1"/>
          </a:solidFill>
          <a:latin typeface="+mn-lt"/>
          <a:ea typeface="+mn-ea"/>
          <a:cs typeface="+mn-cs"/>
        </a:defRPr>
      </a:lvl6pPr>
      <a:lvl7pPr marL="1518290" algn="l" defTabSz="253048" rtl="0" eaLnBrk="1" latinLnBrk="0" hangingPunct="1">
        <a:defRPr sz="1000" kern="1200">
          <a:solidFill>
            <a:schemeClr val="tx1"/>
          </a:solidFill>
          <a:latin typeface="+mn-lt"/>
          <a:ea typeface="+mn-ea"/>
          <a:cs typeface="+mn-cs"/>
        </a:defRPr>
      </a:lvl7pPr>
      <a:lvl8pPr marL="1771338" algn="l" defTabSz="253048" rtl="0" eaLnBrk="1" latinLnBrk="0" hangingPunct="1">
        <a:defRPr sz="1000" kern="1200">
          <a:solidFill>
            <a:schemeClr val="tx1"/>
          </a:solidFill>
          <a:latin typeface="+mn-lt"/>
          <a:ea typeface="+mn-ea"/>
          <a:cs typeface="+mn-cs"/>
        </a:defRPr>
      </a:lvl8pPr>
      <a:lvl9pPr marL="2024387" algn="l" defTabSz="253048" rtl="0" eaLnBrk="1" latinLnBrk="0" hangingPunct="1">
        <a:defRPr sz="1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9.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9.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4.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2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6.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27.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29.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image" Target="../media/image52.jfif"/><Relationship Id="rId2" Type="http://schemas.openxmlformats.org/officeDocument/2006/relationships/notesSlide" Target="../notesSlides/notesSlide31.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2.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3.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34.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5.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6.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37.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8.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9.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40.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41.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2.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notesSlide" Target="../notesSlides/notesSlide43.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notesSlide" Target="../notesSlides/notesSlide44.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45.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46.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47.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4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48.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50.xml.rels><?xml version="1.0" encoding="UTF-8" standalone="yes" ?><Relationships xmlns="http://schemas.openxmlformats.org/package/2006/relationships"><Relationship Id="rId3" Target="../media/image70.jpeg" Type="http://schemas.openxmlformats.org/officeDocument/2006/relationships/image"/><Relationship Id="rId2" Target="../notesSlides/notesSlide49.xml" Type="http://schemas.openxmlformats.org/officeDocument/2006/relationships/notesSlide"/><Relationship Id="rId1" Target="../slideLayouts/slideLayout30.xml" Type="http://schemas.openxmlformats.org/officeDocument/2006/relationships/slideLayout"/><Relationship Id="rId4" Target="../media/image26.png" Type="http://schemas.openxmlformats.org/officeDocument/2006/relationships/image"/></Relationships>
</file>

<file path=ppt/slides/_rels/slide5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notesSlide" Target="../notesSlides/notesSlide50.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51.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52.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notesSlide" Target="../notesSlides/notesSlide53.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56.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54.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57.xml.rels><?xml version="1.0" encoding="UTF-8" standalone="yes"?>
<Relationships xmlns="http://schemas.openxmlformats.org/package/2006/relationships"><Relationship Id="rId3" Type="http://schemas.openxmlformats.org/officeDocument/2006/relationships/image" Target="../media/image76.jfif"/><Relationship Id="rId2" Type="http://schemas.openxmlformats.org/officeDocument/2006/relationships/notesSlide" Target="../notesSlides/notesSlide55.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58.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56.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59.xml.rels><?xml version="1.0" encoding="UTF-8" standalone="yes"?>
<Relationships xmlns="http://schemas.openxmlformats.org/package/2006/relationships"><Relationship Id="rId3" Type="http://schemas.openxmlformats.org/officeDocument/2006/relationships/image" Target="../media/image78.jpg"/><Relationship Id="rId2" Type="http://schemas.openxmlformats.org/officeDocument/2006/relationships/notesSlide" Target="../notesSlides/notesSlide57.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60.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notesSlide" Target="../notesSlides/notesSlide58.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61.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notesSlide" Target="../notesSlides/notesSlide59.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62.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notesSlide" Target="../notesSlides/notesSlide60.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63.xml.rels><?xml version="1.0" encoding="UTF-8" standalone="yes"?>
<Relationships xmlns="http://schemas.openxmlformats.org/package/2006/relationships"><Relationship Id="rId3" Type="http://schemas.openxmlformats.org/officeDocument/2006/relationships/image" Target="../media/image82.jpg"/><Relationship Id="rId2" Type="http://schemas.openxmlformats.org/officeDocument/2006/relationships/notesSlide" Target="../notesSlides/notesSlide61.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64.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notesSlide" Target="../notesSlides/notesSlide62.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65.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notesSlide" Target="../notesSlides/notesSlide63.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66.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notesSlide" Target="../notesSlides/notesSlide64.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67.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notesSlide" Target="../notesSlides/notesSlide65.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68.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notesSlide" Target="../notesSlides/notesSlide66.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69.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67.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7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notesSlide" Target="../notesSlides/notesSlide68.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71.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69.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72.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70.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73.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71.xml"/><Relationship Id="rId1" Type="http://schemas.openxmlformats.org/officeDocument/2006/relationships/slideLayout" Target="../slideLayouts/slideLayout30.xml"/><Relationship Id="rId4" Type="http://schemas.openxmlformats.org/officeDocument/2006/relationships/image" Target="../media/image26.png"/></Relationships>
</file>

<file path=ppt/slides/_rels/slide74.xml.rels><?xml version="1.0" encoding="UTF-8" standalone="yes" ?><Relationships xmlns="http://schemas.openxmlformats.org/package/2006/relationships"><Relationship Id="rId8" Target="../media/image95.jpeg" Type="http://schemas.openxmlformats.org/officeDocument/2006/relationships/image"/><Relationship Id="rId13" Target="mailto:lindam@queenstownnz.nz?subject=Trade%20Enquiry" TargetMode="External" Type="http://schemas.openxmlformats.org/officeDocument/2006/relationships/hyperlink"/><Relationship Id="rId3" Target="https://www.queenstownnz.co.nz/trade" TargetMode="External" Type="http://schemas.openxmlformats.org/officeDocument/2006/relationships/hyperlink"/><Relationship Id="rId7" Target="https://www.facebook.com/groups/queenstownnztravelsellers" TargetMode="External" Type="http://schemas.openxmlformats.org/officeDocument/2006/relationships/hyperlink"/><Relationship Id="rId12" Target="../media/image97.jpeg" Type="http://schemas.openxmlformats.org/officeDocument/2006/relationships/image"/><Relationship Id="rId2" Target="../notesSlides/notesSlide72.xml" Type="http://schemas.openxmlformats.org/officeDocument/2006/relationships/notesSlide"/><Relationship Id="rId1" Target="../slideLayouts/slideLayout36.xml" Type="http://schemas.openxmlformats.org/officeDocument/2006/relationships/slideLayout"/><Relationship Id="rId6" Target="../media/image94.jpeg" Type="http://schemas.openxmlformats.org/officeDocument/2006/relationships/image"/><Relationship Id="rId11" Target="mailto:kirann@queenstownnz.nz?subject=Trade%20Enquiry" TargetMode="External" Type="http://schemas.openxmlformats.org/officeDocument/2006/relationships/hyperlink"/><Relationship Id="rId5" Target="https://www.queenstownnz.co.nz/trade/news-and-events/subscribe-trade-newsletter/" TargetMode="External" Type="http://schemas.openxmlformats.org/officeDocument/2006/relationships/hyperlink"/><Relationship Id="rId15" Target="mailto:sarahm@queenstownnz.nz?subject=Trade%20Enquiry" TargetMode="External" Type="http://schemas.openxmlformats.org/officeDocument/2006/relationships/hyperlink"/><Relationship Id="rId10" Target="../media/image96.jpeg" Type="http://schemas.openxmlformats.org/officeDocument/2006/relationships/image"/><Relationship Id="rId4" Target="../media/image93.jpeg" Type="http://schemas.openxmlformats.org/officeDocument/2006/relationships/image"/><Relationship Id="rId9" Target="https://www.youtube.com/channel/UCgV0SIk2gNqlP_Hn526bikQ" TargetMode="External" Type="http://schemas.openxmlformats.org/officeDocument/2006/relationships/hyperlink"/><Relationship Id="rId14" Target="mailto:alexh@queenstownnz.nz?subject=Trade%20Enquiry" TargetMode="External" Type="http://schemas.openxmlformats.org/officeDocument/2006/relationships/hyperlink"/></Relationships>
</file>

<file path=ppt/slides/_rels/slide8.xml.rels><?xml version="1.0" encoding="UTF-8" standalone="yes" ?><Relationships xmlns="http://schemas.openxmlformats.org/package/2006/relationships"><Relationship Id="rId3" Target="../media/image30.jpeg" Type="http://schemas.openxmlformats.org/officeDocument/2006/relationships/image"/><Relationship Id="rId2" Target="../notesSlides/notesSlide7.xml" Type="http://schemas.openxmlformats.org/officeDocument/2006/relationships/notesSlide"/><Relationship Id="rId1" Target="../slideLayouts/slideLayout30.xml" Type="http://schemas.openxmlformats.org/officeDocument/2006/relationships/slideLayout"/><Relationship Id="rId4" Target="../media/image26.png" Type="http://schemas.openxmlformats.org/officeDocument/2006/relationships/image"/></Relationships>
</file>

<file path=ppt/slides/_rels/slide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775255" y="743391"/>
            <a:ext cx="7263675" cy="550918"/>
          </a:xfrm>
        </p:spPr>
        <p:txBody>
          <a:bodyPr/>
          <a:lstStyle/>
          <a:p>
            <a:r>
              <a:rPr lang="en-US" dirty="0">
                <a:latin typeface="Marine Black" panose="02000503050000020004" pitchFamily="50" charset="0"/>
              </a:rPr>
              <a:t>New Product</a:t>
            </a:r>
          </a:p>
        </p:txBody>
      </p:sp>
      <p:sp>
        <p:nvSpPr>
          <p:cNvPr id="3" name="Text Placeholder 2"/>
          <p:cNvSpPr>
            <a:spLocks noGrp="1"/>
          </p:cNvSpPr>
          <p:nvPr>
            <p:ph type="body" sz="quarter" idx="12"/>
          </p:nvPr>
        </p:nvSpPr>
        <p:spPr/>
        <p:txBody>
          <a:bodyPr/>
          <a:lstStyle/>
          <a:p>
            <a:r>
              <a:rPr lang="en-US" dirty="0">
                <a:latin typeface="Avenir Light"/>
              </a:rPr>
              <a:t>Destination Queenstown</a:t>
            </a:r>
          </a:p>
        </p:txBody>
      </p:sp>
      <p:sp>
        <p:nvSpPr>
          <p:cNvPr id="4" name="Text Placeholder 3"/>
          <p:cNvSpPr>
            <a:spLocks noGrp="1"/>
          </p:cNvSpPr>
          <p:nvPr>
            <p:ph type="body" sz="quarter" idx="10"/>
          </p:nvPr>
        </p:nvSpPr>
        <p:spPr/>
        <p:txBody>
          <a:bodyPr/>
          <a:lstStyle/>
          <a:p>
            <a:r>
              <a:rPr lang="en-US" dirty="0"/>
              <a:t>April 2022</a:t>
            </a:r>
          </a:p>
        </p:txBody>
      </p:sp>
    </p:spTree>
    <p:extLst>
      <p:ext uri="{BB962C8B-B14F-4D97-AF65-F5344CB8AC3E}">
        <p14:creationId xmlns:p14="http://schemas.microsoft.com/office/powerpoint/2010/main" val="2777613510"/>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6E56033-0553-4BA8-802A-4621E8F65A18}"/>
              </a:ext>
            </a:extLst>
          </p:cNvPr>
          <p:cNvPicPr>
            <a:picLocks noChangeAspect="1" noGrp="1"/>
          </p:cNvPicPr>
          <p:nvPr>
            <p:ph idx="13" sz="quarter" type="pic"/>
          </p:nvPr>
        </p:nvPicPr>
        <p:blipFill>
          <a:blip r:embed="rId3"/>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6F7BD1EB-AD1B-4ED4-9E88-795479160CD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algn="l" defTabSz="253048" eaLnBrk="1" fontAlgn="auto" hangingPunct="1" indent="0" latinLnBrk="0" lvl="0" marL="0" marR="0" rtl="0">
              <a:lnSpc>
                <a:spcPct val="100000"/>
              </a:lnSpc>
              <a:spcBef>
                <a:spcPct val="20000"/>
              </a:spcBef>
              <a:spcAft>
                <a:spcPts val="0"/>
              </a:spcAft>
              <a:buClrTx/>
              <a:buSzTx/>
              <a:buFont typeface="Arial"/>
              <a:buNone/>
              <a:tabLst/>
              <a:defRPr/>
            </a:pPr>
            <a:r>
              <a:rPr b="0" baseline="0" cap="none" dirty="0" i="0" kern="1200" kumimoji="0" lang="en-NZ" noProof="0" normalizeH="0" spc="0" strike="noStrike" sz="3900" u="none">
                <a:ln>
                  <a:noFill/>
                </a:ln>
                <a:solidFill>
                  <a:prstClr val="white"/>
                </a:solidFill>
                <a:effectLst>
                  <a:outerShdw algn="tl" blurRad="50800" dir="2700000" dist="38100" rotWithShape="0">
                    <a:prstClr val="black">
                      <a:alpha val="40000"/>
                    </a:prstClr>
                  </a:outerShdw>
                </a:effectLst>
                <a:uLnTx/>
                <a:uFillTx/>
                <a:latin charset="0" panose="02000503050000020004" pitchFamily="50" typeface="Marine Black"/>
                <a:ea typeface="+mn-ea"/>
                <a:cs typeface="+mn-cs"/>
              </a:rPr>
              <a:t>Black – High Country Experience</a:t>
            </a:r>
          </a:p>
        </p:txBody>
      </p:sp>
    </p:spTree>
    <p:extLst>
      <p:ext uri="{BB962C8B-B14F-4D97-AF65-F5344CB8AC3E}">
        <p14:creationId xmlns:p14="http://schemas.microsoft.com/office/powerpoint/2010/main" val="3173015446"/>
      </p:ext>
    </p:extLst>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142AF7C-C625-47B6-9630-5DEB848C8917}"/>
              </a:ext>
            </a:extLst>
          </p:cNvPr>
          <p:cNvPicPr>
            <a:picLocks noChangeAspect="1" noGrp="1"/>
          </p:cNvPicPr>
          <p:nvPr>
            <p:ph idx="13" sz="quarter" type="pic"/>
          </p:nvPr>
        </p:nvPicPr>
        <p:blipFill>
          <a:blip r:embed="rId3"/>
          <a:srcRect r="10"/>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6F7BD1EB-AD1B-4ED4-9E88-795479160CD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algn="l" defTabSz="253048" eaLnBrk="1" fontAlgn="auto" hangingPunct="1" indent="0" latinLnBrk="0" lvl="0" marL="0" marR="0" rtl="0">
              <a:lnSpc>
                <a:spcPct val="100000"/>
              </a:lnSpc>
              <a:spcBef>
                <a:spcPct val="20000"/>
              </a:spcBef>
              <a:spcAft>
                <a:spcPts val="0"/>
              </a:spcAft>
              <a:buClrTx/>
              <a:buSzTx/>
              <a:buFont typeface="Arial"/>
              <a:buNone/>
              <a:tabLst/>
              <a:defRPr/>
            </a:pPr>
            <a:r>
              <a:rPr b="0" baseline="0" cap="none" dirty="0" i="0" kern="1200" kumimoji="0" lang="en-NZ" noProof="0" normalizeH="0" spc="0" strike="noStrike" sz="3900" u="none">
                <a:ln>
                  <a:noFill/>
                </a:ln>
                <a:solidFill>
                  <a:prstClr val="white"/>
                </a:solidFill>
                <a:effectLst>
                  <a:outerShdw algn="tl" blurRad="50800" dir="2700000" dist="38100" rotWithShape="0">
                    <a:prstClr val="black">
                      <a:alpha val="40000"/>
                    </a:prstClr>
                  </a:outerShdw>
                </a:effectLst>
                <a:uLnTx/>
                <a:uFillTx/>
                <a:latin charset="0" panose="02000503050000020004" pitchFamily="50" typeface="Marine Black"/>
                <a:ea typeface="+mn-ea"/>
                <a:cs typeface="+mn-cs"/>
              </a:rPr>
              <a:t>Glenorchy Air – Stewart Island Fly – Explore - Fly</a:t>
            </a:r>
          </a:p>
        </p:txBody>
      </p:sp>
    </p:spTree>
    <p:extLst>
      <p:ext uri="{BB962C8B-B14F-4D97-AF65-F5344CB8AC3E}">
        <p14:creationId xmlns:p14="http://schemas.microsoft.com/office/powerpoint/2010/main" val="3550322886"/>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73314CE5-8C66-467A-88BA-D56CFD191866}"/>
              </a:ext>
            </a:extLst>
          </p:cNvPr>
          <p:cNvPicPr>
            <a:picLocks noChangeAspect="1" noGrp="1"/>
          </p:cNvPicPr>
          <p:nvPr>
            <p:ph idx="13" sz="quarter" type="pic"/>
          </p:nvPr>
        </p:nvPicPr>
        <p:blipFill>
          <a:blip r:embed="rId3"/>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6F7BD1EB-AD1B-4ED4-9E88-795479160CD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algn="l" defTabSz="253048" eaLnBrk="1" fontAlgn="auto" hangingPunct="1" indent="0" latinLnBrk="0" lvl="0" marL="0" marR="0" rtl="0">
              <a:lnSpc>
                <a:spcPct val="100000"/>
              </a:lnSpc>
              <a:spcBef>
                <a:spcPct val="20000"/>
              </a:spcBef>
              <a:spcAft>
                <a:spcPts val="0"/>
              </a:spcAft>
              <a:buClrTx/>
              <a:buSzTx/>
              <a:buFont typeface="Arial"/>
              <a:buNone/>
              <a:tabLst/>
              <a:defRPr/>
            </a:pPr>
            <a:r>
              <a:rPr b="0" baseline="0" cap="none" dirty="0" i="0" kern="1200" kumimoji="0" lang="en-NZ" noProof="0" normalizeH="0" spc="0" strike="noStrike" sz="3900" u="none">
                <a:ln>
                  <a:noFill/>
                </a:ln>
                <a:solidFill>
                  <a:prstClr val="white"/>
                </a:solidFill>
                <a:effectLst>
                  <a:outerShdw algn="tl" blurRad="38100" dir="2700000" dist="38100">
                    <a:srgbClr val="000000">
                      <a:alpha val="43137"/>
                    </a:srgbClr>
                  </a:outerShdw>
                </a:effectLst>
                <a:uLnTx/>
                <a:uFillTx/>
                <a:latin charset="0" panose="02000503050000020004" pitchFamily="50" typeface="Marine Black"/>
                <a:ea typeface="+mn-ea"/>
                <a:cs typeface="+mn-cs"/>
              </a:rPr>
              <a:t>Adventures in Paradise</a:t>
            </a:r>
          </a:p>
        </p:txBody>
      </p:sp>
    </p:spTree>
    <p:extLst>
      <p:ext uri="{BB962C8B-B14F-4D97-AF65-F5344CB8AC3E}">
        <p14:creationId xmlns:p14="http://schemas.microsoft.com/office/powerpoint/2010/main" val="746667402"/>
      </p:ext>
    </p:extLst>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9F3D5004-BA89-4AA1-ABBE-C5D9E7660A94}"/>
              </a:ext>
            </a:extLst>
          </p:cNvPr>
          <p:cNvPicPr>
            <a:picLocks noChangeAspect="1" noGrp="1"/>
          </p:cNvPicPr>
          <p:nvPr>
            <p:ph idx="13" sz="quarter" type="pic"/>
          </p:nvPr>
        </p:nvPicPr>
        <p:blipFill>
          <a:blip r:embed="rId3"/>
          <a:srcRect r="10"/>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6F7BD1EB-AD1B-4ED4-9E88-795479160CD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algn="l" defTabSz="253048" eaLnBrk="1" fontAlgn="auto" hangingPunct="1" indent="0" latinLnBrk="0" lvl="0" marL="0" marR="0" rtl="0">
              <a:lnSpc>
                <a:spcPct val="100000"/>
              </a:lnSpc>
              <a:spcBef>
                <a:spcPct val="20000"/>
              </a:spcBef>
              <a:spcAft>
                <a:spcPts val="0"/>
              </a:spcAft>
              <a:buClrTx/>
              <a:buSzTx/>
              <a:buFont typeface="Arial"/>
              <a:buNone/>
              <a:tabLst/>
              <a:defRPr/>
            </a:pPr>
            <a:r>
              <a:rPr b="0" baseline="0" cap="none" dirty="0" i="0" kern="1200" kumimoji="0" lang="en-NZ" noProof="0" normalizeH="0" spc="0" strike="noStrike" sz="3900" u="none">
                <a:ln>
                  <a:noFill/>
                </a:ln>
                <a:solidFill>
                  <a:prstClr val="white"/>
                </a:solidFill>
                <a:uLnTx/>
                <a:uFillTx/>
                <a:latin charset="0" panose="02000503050000020004" pitchFamily="50" typeface="Marine Black"/>
                <a:ea typeface="+mn-ea"/>
                <a:cs typeface="+mn-cs"/>
              </a:rPr>
              <a:t>Progressive Lunch Tour</a:t>
            </a:r>
          </a:p>
        </p:txBody>
      </p:sp>
    </p:spTree>
    <p:extLst>
      <p:ext uri="{BB962C8B-B14F-4D97-AF65-F5344CB8AC3E}">
        <p14:creationId xmlns:p14="http://schemas.microsoft.com/office/powerpoint/2010/main" val="141345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text, tree&#10;&#10;Description automatically generated">
            <a:extLst>
              <a:ext uri="{FF2B5EF4-FFF2-40B4-BE49-F238E27FC236}">
                <a16:creationId xmlns:a16="http://schemas.microsoft.com/office/drawing/2014/main" id="{AFE6B759-C70E-4BAD-9C64-5DE24F397FBB}"/>
              </a:ext>
            </a:extLst>
          </p:cNvPr>
          <p:cNvPicPr>
            <a:picLocks noGrp="1" noChangeAspect="1"/>
          </p:cNvPicPr>
          <p:nvPr>
            <p:ph type="pic" sz="quarter" idx="13"/>
          </p:nvPr>
        </p:nvPicPr>
        <p:blipFill>
          <a:blip r:embed="rId3"/>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5343F115-12C7-4F12-B4AE-7DA07A73A6EB}"/>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Ziptrek Eco Tours – Kereru Interactive Tour</a:t>
            </a:r>
          </a:p>
        </p:txBody>
      </p:sp>
    </p:spTree>
    <p:extLst>
      <p:ext uri="{BB962C8B-B14F-4D97-AF65-F5344CB8AC3E}">
        <p14:creationId xmlns:p14="http://schemas.microsoft.com/office/powerpoint/2010/main" val="1657401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5343F115-12C7-4F12-B4AE-7DA07A73A6EB}"/>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latin typeface="Marine Black" panose="02000503050000020004" pitchFamily="50" charset="0"/>
              </a:rPr>
              <a:t>Oxbow Adventure Co.</a:t>
            </a:r>
          </a:p>
        </p:txBody>
      </p:sp>
    </p:spTree>
    <p:extLst>
      <p:ext uri="{BB962C8B-B14F-4D97-AF65-F5344CB8AC3E}">
        <p14:creationId xmlns:p14="http://schemas.microsoft.com/office/powerpoint/2010/main" val="3911893518"/>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62BA0FCC-24A0-48CE-A5F4-09B48B0CA7E0}"/>
              </a:ext>
            </a:extLst>
          </p:cNvPr>
          <p:cNvPicPr>
            <a:picLocks noChangeAspect="1" noGrp="1"/>
          </p:cNvPicPr>
          <p:nvPr>
            <p:ph idx="13" sz="quarter" type="pic"/>
          </p:nvPr>
        </p:nvPicPr>
        <p:blipFill>
          <a:blip r:embed="rId3"/>
          <a:srcRect b="-1"/>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6" name="Text Placeholder 1">
            <a:extLst>
              <a:ext uri="{FF2B5EF4-FFF2-40B4-BE49-F238E27FC236}">
                <a16:creationId xmlns:a16="http://schemas.microsoft.com/office/drawing/2014/main" id="{002A4660-9162-416F-A667-A99BADACA9DD}"/>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Air Milford – Milford Sound Scenic Flight &amp; Big Five Glaciers</a:t>
            </a:r>
          </a:p>
        </p:txBody>
      </p:sp>
    </p:spTree>
    <p:extLst>
      <p:ext uri="{BB962C8B-B14F-4D97-AF65-F5344CB8AC3E}">
        <p14:creationId xmlns:p14="http://schemas.microsoft.com/office/powerpoint/2010/main" val="1113710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0" y="0"/>
            <a:ext cx="9144000" cy="5143500"/>
          </a:xfrm>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6" name="Text Placeholder 1">
            <a:extLst>
              <a:ext uri="{FF2B5EF4-FFF2-40B4-BE49-F238E27FC236}">
                <a16:creationId xmlns:a16="http://schemas.microsoft.com/office/drawing/2014/main" id="{002A4660-9162-416F-A667-A99BADACA9DD}"/>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Air Milford &amp; Real Journeys – Walter Peak Flight &amp; Steamship Cruise</a:t>
            </a:r>
          </a:p>
        </p:txBody>
      </p:sp>
    </p:spTree>
    <p:extLst>
      <p:ext uri="{BB962C8B-B14F-4D97-AF65-F5344CB8AC3E}">
        <p14:creationId xmlns:p14="http://schemas.microsoft.com/office/powerpoint/2010/main" val="3457415462"/>
      </p:ext>
    </p:extLst>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picture containing mountain, nature, outdoor, hill&#10;&#10;Description automatically generated" id="8" name="Picture Placeholder 7">
            <a:extLst>
              <a:ext uri="{FF2B5EF4-FFF2-40B4-BE49-F238E27FC236}">
                <a16:creationId xmlns:a16="http://schemas.microsoft.com/office/drawing/2014/main" id="{9D2C5921-0BE1-4616-B930-1D9E39341668}"/>
              </a:ext>
            </a:extLst>
          </p:cNvPr>
          <p:cNvPicPr>
            <a:picLocks noChangeAspect="1" noGrp="1"/>
          </p:cNvPicPr>
          <p:nvPr>
            <p:ph idx="13" sz="quarter" type="pic"/>
          </p:nvPr>
        </p:nvPicPr>
        <p:blipFill>
          <a:blip r:embed="rId3"/>
          <a:srcRect r="-14"/>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6" name="Text Placeholder 1">
            <a:extLst>
              <a:ext uri="{FF2B5EF4-FFF2-40B4-BE49-F238E27FC236}">
                <a16:creationId xmlns:a16="http://schemas.microsoft.com/office/drawing/2014/main" id="{002A4660-9162-416F-A667-A99BADACA9DD}"/>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latin charset="0" panose="02000503050000020004" pitchFamily="50" typeface="Marine Black"/>
              </a:rPr>
              <a:t>Xtreme Off Road</a:t>
            </a:r>
          </a:p>
        </p:txBody>
      </p:sp>
    </p:spTree>
    <p:extLst>
      <p:ext uri="{BB962C8B-B14F-4D97-AF65-F5344CB8AC3E}">
        <p14:creationId xmlns:p14="http://schemas.microsoft.com/office/powerpoint/2010/main" val="1618263154"/>
      </p:ext>
    </p:extLst>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picture containing snow, outdoor, nature, sky&#10;&#10;Description automatically generated" id="7" name="Picture Placeholder 6">
            <a:extLst>
              <a:ext uri="{FF2B5EF4-FFF2-40B4-BE49-F238E27FC236}">
                <a16:creationId xmlns:a16="http://schemas.microsoft.com/office/drawing/2014/main" id="{A3BD8A26-98A1-4B3F-A33F-0F39BDC0B4AE}"/>
              </a:ext>
            </a:extLst>
          </p:cNvPr>
          <p:cNvPicPr>
            <a:picLocks noChangeAspect="1" noGrp="1"/>
          </p:cNvPicPr>
          <p:nvPr>
            <p:ph idx="13" sz="quarter" type="pic"/>
          </p:nvPr>
        </p:nvPicPr>
        <p:blipFill>
          <a:blip r:embed="rId3"/>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6" name="Text Placeholder 1">
            <a:extLst>
              <a:ext uri="{FF2B5EF4-FFF2-40B4-BE49-F238E27FC236}">
                <a16:creationId xmlns:a16="http://schemas.microsoft.com/office/drawing/2014/main" id="{002A4660-9162-416F-A667-A99BADACA9DD}"/>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Cardrona Alpine Resort</a:t>
            </a:r>
          </a:p>
        </p:txBody>
      </p:sp>
    </p:spTree>
    <p:extLst>
      <p:ext uri="{BB962C8B-B14F-4D97-AF65-F5344CB8AC3E}">
        <p14:creationId xmlns:p14="http://schemas.microsoft.com/office/powerpoint/2010/main" val="418783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Placeholder 53"/>
          <p:cNvPicPr>
            <a:picLocks noGrp="1" noChangeAspect="1"/>
          </p:cNvPicPr>
          <p:nvPr>
            <p:ph type="pic" sz="quarter" idx="34"/>
          </p:nvPr>
        </p:nvPicPr>
        <p:blipFill>
          <a:blip r:embed="rId3" cstate="screen">
            <a:extLst>
              <a:ext uri="{28A0092B-C50C-407E-A947-70E740481C1C}">
                <a14:useLocalDpi xmlns:a14="http://schemas.microsoft.com/office/drawing/2010/main"/>
              </a:ext>
            </a:extLst>
          </a:blip>
          <a:srcRect/>
          <a:stretch>
            <a:fillRect/>
          </a:stretch>
        </p:blipFill>
        <p:spPr/>
      </p:pic>
      <p:sp>
        <p:nvSpPr>
          <p:cNvPr id="53" name="Text Placeholder 52"/>
          <p:cNvSpPr>
            <a:spLocks noGrp="1"/>
          </p:cNvSpPr>
          <p:nvPr>
            <p:ph type="body" sz="quarter" idx="35"/>
          </p:nvPr>
        </p:nvSpPr>
        <p:spPr/>
        <p:txBody>
          <a:bodyPr/>
          <a:lstStyle/>
          <a:p>
            <a:r>
              <a:rPr lang="en-NZ" dirty="0">
                <a:latin typeface="Marine Black" panose="02000503050000020004" pitchFamily="50" charset="0"/>
              </a:rPr>
              <a:t>Contents</a:t>
            </a:r>
          </a:p>
        </p:txBody>
      </p:sp>
      <p:sp>
        <p:nvSpPr>
          <p:cNvPr id="33" name="Text Placeholder 32"/>
          <p:cNvSpPr>
            <a:spLocks noGrp="1"/>
          </p:cNvSpPr>
          <p:nvPr>
            <p:ph type="body" sz="quarter" idx="12"/>
          </p:nvPr>
        </p:nvSpPr>
        <p:spPr/>
        <p:txBody>
          <a:bodyPr/>
          <a:lstStyle/>
          <a:p>
            <a:r>
              <a:rPr lang="en-NZ" dirty="0"/>
              <a:t>01</a:t>
            </a:r>
          </a:p>
          <a:p>
            <a:endParaRPr lang="en-NZ" dirty="0"/>
          </a:p>
        </p:txBody>
      </p:sp>
      <p:sp>
        <p:nvSpPr>
          <p:cNvPr id="35" name="Text Placeholder 34"/>
          <p:cNvSpPr>
            <a:spLocks noGrp="1"/>
          </p:cNvSpPr>
          <p:nvPr>
            <p:ph type="body" sz="quarter" idx="16"/>
          </p:nvPr>
        </p:nvSpPr>
        <p:spPr/>
        <p:txBody>
          <a:bodyPr/>
          <a:lstStyle/>
          <a:p>
            <a:r>
              <a:rPr lang="en-NZ" dirty="0"/>
              <a:t>02</a:t>
            </a:r>
          </a:p>
        </p:txBody>
      </p:sp>
      <p:sp>
        <p:nvSpPr>
          <p:cNvPr id="37" name="Text Placeholder 36"/>
          <p:cNvSpPr>
            <a:spLocks noGrp="1"/>
          </p:cNvSpPr>
          <p:nvPr>
            <p:ph type="body" sz="quarter" idx="18"/>
          </p:nvPr>
        </p:nvSpPr>
        <p:spPr/>
        <p:txBody>
          <a:bodyPr/>
          <a:lstStyle/>
          <a:p>
            <a:r>
              <a:rPr lang="en-NZ" dirty="0"/>
              <a:t>03</a:t>
            </a:r>
          </a:p>
        </p:txBody>
      </p:sp>
      <p:sp>
        <p:nvSpPr>
          <p:cNvPr id="39" name="Text Placeholder 38"/>
          <p:cNvSpPr>
            <a:spLocks noGrp="1"/>
          </p:cNvSpPr>
          <p:nvPr>
            <p:ph type="body" sz="quarter" idx="21"/>
          </p:nvPr>
        </p:nvSpPr>
        <p:spPr/>
        <p:txBody>
          <a:bodyPr/>
          <a:lstStyle/>
          <a:p>
            <a:r>
              <a:rPr lang="en-NZ" dirty="0"/>
              <a:t>04</a:t>
            </a:r>
          </a:p>
        </p:txBody>
      </p:sp>
      <p:sp>
        <p:nvSpPr>
          <p:cNvPr id="45" name="Text Placeholder 44"/>
          <p:cNvSpPr>
            <a:spLocks noGrp="1"/>
          </p:cNvSpPr>
          <p:nvPr>
            <p:ph type="body" sz="quarter" idx="27"/>
          </p:nvPr>
        </p:nvSpPr>
        <p:spPr/>
        <p:txBody>
          <a:bodyPr/>
          <a:lstStyle/>
          <a:p>
            <a:r>
              <a:rPr lang="en-NZ" dirty="0"/>
              <a:t>Accommodation</a:t>
            </a:r>
          </a:p>
        </p:txBody>
      </p:sp>
      <p:sp>
        <p:nvSpPr>
          <p:cNvPr id="47" name="Text Placeholder 46"/>
          <p:cNvSpPr>
            <a:spLocks noGrp="1"/>
          </p:cNvSpPr>
          <p:nvPr>
            <p:ph type="body" sz="quarter" idx="29"/>
          </p:nvPr>
        </p:nvSpPr>
        <p:spPr/>
        <p:txBody>
          <a:bodyPr/>
          <a:lstStyle/>
          <a:p>
            <a:r>
              <a:rPr lang="en-NZ" dirty="0"/>
              <a:t>Eateries</a:t>
            </a:r>
          </a:p>
        </p:txBody>
      </p:sp>
      <p:sp>
        <p:nvSpPr>
          <p:cNvPr id="49" name="Text Placeholder 48"/>
          <p:cNvSpPr>
            <a:spLocks noGrp="1"/>
          </p:cNvSpPr>
          <p:nvPr>
            <p:ph type="body" sz="quarter" idx="31"/>
          </p:nvPr>
        </p:nvSpPr>
        <p:spPr>
          <a:xfrm>
            <a:off x="4606820" y="3199370"/>
            <a:ext cx="3142133" cy="287582"/>
          </a:xfrm>
        </p:spPr>
        <p:txBody>
          <a:bodyPr/>
          <a:lstStyle/>
          <a:p>
            <a:r>
              <a:rPr lang="en-NZ" dirty="0"/>
              <a:t>Resources and Contact Details</a:t>
            </a:r>
          </a:p>
        </p:txBody>
      </p:sp>
      <p:sp>
        <p:nvSpPr>
          <p:cNvPr id="57" name="Text Placeholder 56"/>
          <p:cNvSpPr>
            <a:spLocks noGrp="1"/>
          </p:cNvSpPr>
          <p:nvPr>
            <p:ph type="body" sz="quarter" idx="25"/>
          </p:nvPr>
        </p:nvSpPr>
        <p:spPr/>
        <p:txBody>
          <a:bodyPr/>
          <a:lstStyle/>
          <a:p>
            <a:r>
              <a:rPr lang="en-NZ" dirty="0"/>
              <a:t>Activities</a:t>
            </a:r>
          </a:p>
        </p:txBody>
      </p:sp>
    </p:spTree>
    <p:extLst>
      <p:ext uri="{BB962C8B-B14F-4D97-AF65-F5344CB8AC3E}">
        <p14:creationId xmlns:p14="http://schemas.microsoft.com/office/powerpoint/2010/main" val="798846865"/>
      </p:ext>
    </p:extLst>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021FCEA-C6C4-4249-B4FD-4DF4A02E691C}"/>
              </a:ext>
            </a:extLst>
          </p:cNvPr>
          <p:cNvPicPr>
            <a:picLocks noChangeAspect="1" noGrp="1"/>
          </p:cNvPicPr>
          <p:nvPr>
            <p:ph idx="13" sz="quarter" type="pic"/>
          </p:nvPr>
        </p:nvPicPr>
        <p:blipFill>
          <a:blip r:embed="rId3"/>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6" name="Text Placeholder 1">
            <a:extLst>
              <a:ext uri="{FF2B5EF4-FFF2-40B4-BE49-F238E27FC236}">
                <a16:creationId xmlns:a16="http://schemas.microsoft.com/office/drawing/2014/main" id="{002A4660-9162-416F-A667-A99BADACA9DD}"/>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err="1" lang="en-NZ" sz="3900">
                <a:solidFill>
                  <a:schemeClr val="bg1"/>
                </a:solidFill>
                <a:latin charset="0" panose="02000503050000020004" pitchFamily="50" typeface="Marine Black"/>
              </a:rPr>
              <a:t>Lighthorse</a:t>
            </a:r>
            <a:r>
              <a:rPr dirty="0" lang="en-NZ" sz="3900">
                <a:solidFill>
                  <a:schemeClr val="bg1"/>
                </a:solidFill>
                <a:latin charset="0" panose="02000503050000020004" pitchFamily="50" typeface="Marine Black"/>
              </a:rPr>
              <a:t> Adventures</a:t>
            </a:r>
          </a:p>
        </p:txBody>
      </p:sp>
    </p:spTree>
    <p:extLst>
      <p:ext uri="{BB962C8B-B14F-4D97-AF65-F5344CB8AC3E}">
        <p14:creationId xmlns:p14="http://schemas.microsoft.com/office/powerpoint/2010/main" val="7143342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grass, sky, outdoor, field&#10;&#10;Description automatically generated">
            <a:extLst>
              <a:ext uri="{FF2B5EF4-FFF2-40B4-BE49-F238E27FC236}">
                <a16:creationId xmlns:a16="http://schemas.microsoft.com/office/drawing/2014/main" id="{F34CDE3B-A826-40BC-B3C4-9611FE96366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C7F1957-3110-48E6-9D51-072CFE68B9F6}"/>
              </a:ext>
            </a:extLst>
          </p:cNvPr>
          <p:cNvSpPr txBox="1">
            <a:spLocks/>
          </p:cNvSpPr>
          <p:nvPr/>
        </p:nvSpPr>
        <p:spPr>
          <a:xfrm>
            <a:off x="473402" y="720062"/>
            <a:ext cx="8566426"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Queenstown Golf Collective Super Pass</a:t>
            </a:r>
          </a:p>
        </p:txBody>
      </p:sp>
    </p:spTree>
    <p:extLst>
      <p:ext uri="{BB962C8B-B14F-4D97-AF65-F5344CB8AC3E}">
        <p14:creationId xmlns:p14="http://schemas.microsoft.com/office/powerpoint/2010/main" val="2434860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6F7BD1EB-AD1B-4ED4-9E88-795479160CD4}"/>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latin typeface="Marine Black" panose="02000503050000020004" pitchFamily="50" charset="0"/>
              </a:rPr>
              <a:t>Time Tripper Queenstown</a:t>
            </a:r>
          </a:p>
        </p:txBody>
      </p:sp>
    </p:spTree>
    <p:extLst>
      <p:ext uri="{BB962C8B-B14F-4D97-AF65-F5344CB8AC3E}">
        <p14:creationId xmlns:p14="http://schemas.microsoft.com/office/powerpoint/2010/main" val="3630823803"/>
      </p:ext>
    </p:extLst>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F3739FDF-6332-45C9-82F8-E65A452F0EAD}"/>
              </a:ext>
            </a:extLst>
          </p:cNvPr>
          <p:cNvPicPr>
            <a:picLocks noChangeAspect="1" noGrp="1"/>
          </p:cNvPicPr>
          <p:nvPr>
            <p:ph idx="13" sz="quarter" type="pic"/>
          </p:nvPr>
        </p:nvPicPr>
        <p:blipFill>
          <a:blip r:embed="rId3"/>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6F7BD1EB-AD1B-4ED4-9E88-795479160CD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err="1"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iFly</a:t>
            </a:r>
            <a:r>
              <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 indoor skydiving</a:t>
            </a:r>
          </a:p>
        </p:txBody>
      </p:sp>
    </p:spTree>
    <p:extLst>
      <p:ext uri="{BB962C8B-B14F-4D97-AF65-F5344CB8AC3E}">
        <p14:creationId xmlns:p14="http://schemas.microsoft.com/office/powerpoint/2010/main" val="3268836510"/>
      </p:ext>
    </p:extLst>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B91E590-240C-4D7F-B0FD-D59C11C96A6A}"/>
              </a:ext>
            </a:extLst>
          </p:cNvPr>
          <p:cNvPicPr>
            <a:picLocks noChangeAspect="1" noGrp="1"/>
          </p:cNvPicPr>
          <p:nvPr>
            <p:ph idx="13" sz="quarter" type="pic"/>
          </p:nvPr>
        </p:nvPicPr>
        <p:blipFill>
          <a:blip r:embed="rId3"/>
          <a:srcRect r="34"/>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6F7BD1EB-AD1B-4ED4-9E88-795479160CD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Nomad Safari Tesla Tours</a:t>
            </a:r>
          </a:p>
        </p:txBody>
      </p:sp>
    </p:spTree>
    <p:extLst>
      <p:ext uri="{BB962C8B-B14F-4D97-AF65-F5344CB8AC3E}">
        <p14:creationId xmlns:p14="http://schemas.microsoft.com/office/powerpoint/2010/main" val="3866501159"/>
      </p:ext>
    </p:extLst>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07C32EDF-719B-4DE5-A811-C4FEBEAFC57F}"/>
              </a:ext>
            </a:extLst>
          </p:cNvPr>
          <p:cNvPicPr>
            <a:picLocks noChangeAspect="1" noGrp="1"/>
          </p:cNvPicPr>
          <p:nvPr>
            <p:ph idx="13" sz="quarter" type="pic"/>
          </p:nvPr>
        </p:nvPicPr>
        <p:blipFill>
          <a:blip r:embed="rId3"/>
          <a:srcRect b="30"/>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6F7BD1EB-AD1B-4ED4-9E88-795479160CD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latin charset="0" panose="02000503050000020004" pitchFamily="50" typeface="Marine Black"/>
              </a:rPr>
              <a:t>Nomad Safaris - E-biking</a:t>
            </a:r>
          </a:p>
        </p:txBody>
      </p:sp>
    </p:spTree>
    <p:extLst>
      <p:ext uri="{BB962C8B-B14F-4D97-AF65-F5344CB8AC3E}">
        <p14:creationId xmlns:p14="http://schemas.microsoft.com/office/powerpoint/2010/main" val="2087132978"/>
      </p:ext>
    </p:extLst>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49EF00C-6DEE-467A-8B61-862F8A61CEE7}"/>
              </a:ext>
            </a:extLst>
          </p:cNvPr>
          <p:cNvPicPr>
            <a:picLocks noChangeAspect="1" noGrp="1"/>
          </p:cNvPicPr>
          <p:nvPr>
            <p:ph idx="13" sz="quarter" type="pic"/>
          </p:nvPr>
        </p:nvPicPr>
        <p:blipFill>
          <a:blip r:embed="rId3"/>
          <a:srcRect b="30"/>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6F7BD1EB-AD1B-4ED4-9E88-795479160CD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latin charset="0" panose="02000503050000020004" pitchFamily="50" typeface="Marine Black"/>
              </a:rPr>
              <a:t>Queenstown Expeditions</a:t>
            </a:r>
          </a:p>
        </p:txBody>
      </p:sp>
    </p:spTree>
    <p:extLst>
      <p:ext uri="{BB962C8B-B14F-4D97-AF65-F5344CB8AC3E}">
        <p14:creationId xmlns:p14="http://schemas.microsoft.com/office/powerpoint/2010/main" val="3935753825"/>
      </p:ext>
    </p:extLst>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2CD45DAA-B9AE-446F-98C7-731A43038E51}"/>
              </a:ext>
            </a:extLst>
          </p:cNvPr>
          <p:cNvPicPr>
            <a:picLocks noChangeAspect="1" noGrp="1"/>
          </p:cNvPicPr>
          <p:nvPr>
            <p:ph idx="13" sz="quarter" type="pic"/>
          </p:nvPr>
        </p:nvPicPr>
        <p:blipFill>
          <a:blip r:embed="rId3"/>
          <a:srcRect r="-30"/>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6F7BD1EB-AD1B-4ED4-9E88-795479160CD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latin charset="0" panose="02000503050000020004" pitchFamily="50" typeface="Marine Black"/>
              </a:rPr>
              <a:t>Remarkables Scenic Tours</a:t>
            </a:r>
          </a:p>
        </p:txBody>
      </p:sp>
    </p:spTree>
    <p:extLst>
      <p:ext uri="{BB962C8B-B14F-4D97-AF65-F5344CB8AC3E}">
        <p14:creationId xmlns:p14="http://schemas.microsoft.com/office/powerpoint/2010/main" val="145567932"/>
      </p:ext>
    </p:extLst>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C38391E3-AF64-44BD-958B-204FA3793219}"/>
              </a:ext>
            </a:extLst>
          </p:cNvPr>
          <p:cNvPicPr>
            <a:picLocks noChangeAspect="1" noGrp="1"/>
          </p:cNvPicPr>
          <p:nvPr>
            <p:ph idx="13" sz="quarter" type="pic"/>
          </p:nvPr>
        </p:nvPicPr>
        <p:blipFill>
          <a:blip r:embed="rId3"/>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6F7BD1EB-AD1B-4ED4-9E88-795479160CD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effectLst>
                  <a:outerShdw algn="tl" blurRad="38100" dir="2700000" dist="38100">
                    <a:srgbClr val="000000">
                      <a:alpha val="43137"/>
                    </a:srgbClr>
                  </a:outerShdw>
                </a:effectLst>
                <a:latin charset="0" panose="02000503050000020004" pitchFamily="50" typeface="Marine Black"/>
              </a:rPr>
              <a:t>Coronet Peak Bike Park</a:t>
            </a:r>
          </a:p>
        </p:txBody>
      </p:sp>
    </p:spTree>
    <p:extLst>
      <p:ext uri="{BB962C8B-B14F-4D97-AF65-F5344CB8AC3E}">
        <p14:creationId xmlns:p14="http://schemas.microsoft.com/office/powerpoint/2010/main" val="3474176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NZ" dirty="0">
                <a:latin typeface="Marine Black" panose="02000503050000020004" pitchFamily="50" charset="0"/>
              </a:rPr>
              <a:t>Accommodation</a:t>
            </a:r>
          </a:p>
        </p:txBody>
      </p:sp>
    </p:spTree>
    <p:extLst>
      <p:ext uri="{BB962C8B-B14F-4D97-AF65-F5344CB8AC3E}">
        <p14:creationId xmlns:p14="http://schemas.microsoft.com/office/powerpoint/2010/main" val="222049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NZ" dirty="0">
                <a:latin typeface="Marine Black" panose="02000503050000020004" pitchFamily="50" charset="0"/>
              </a:rPr>
              <a:t>Activities</a:t>
            </a:r>
          </a:p>
        </p:txBody>
      </p:sp>
    </p:spTree>
    <p:extLst>
      <p:ext uri="{BB962C8B-B14F-4D97-AF65-F5344CB8AC3E}">
        <p14:creationId xmlns:p14="http://schemas.microsoft.com/office/powerpoint/2010/main" val="914542931"/>
      </p:ext>
    </p:extLst>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picture containing mountain, sky, water, nature&#10;&#10;Description automatically generated" id="7" name="Picture Placeholder 6">
            <a:extLst>
              <a:ext uri="{FF2B5EF4-FFF2-40B4-BE49-F238E27FC236}">
                <a16:creationId xmlns:a16="http://schemas.microsoft.com/office/drawing/2014/main" id="{3A4D72EF-46C0-4C6A-A922-0B955F1055FF}"/>
              </a:ext>
            </a:extLst>
          </p:cNvPr>
          <p:cNvPicPr>
            <a:picLocks noChangeAspect="1" noGrp="1"/>
          </p:cNvPicPr>
          <p:nvPr>
            <p:ph idx="13" sz="quarter" type="pic"/>
          </p:nvPr>
        </p:nvPicPr>
        <p:blipFill>
          <a:blip r:embed="rId3"/>
          <a:srcRect r="-73"/>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2F76E2ED-D2D2-42A4-A967-0665D83F4A6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latin charset="0" panose="02000503050000020004" pitchFamily="50" typeface="Marine Black"/>
              </a:rPr>
              <a:t>The Carlin Boutique Hotel</a:t>
            </a:r>
          </a:p>
        </p:txBody>
      </p:sp>
    </p:spTree>
    <p:extLst>
      <p:ext uri="{BB962C8B-B14F-4D97-AF65-F5344CB8AC3E}">
        <p14:creationId xmlns:p14="http://schemas.microsoft.com/office/powerpoint/2010/main" val="558880955"/>
      </p:ext>
    </p:extLst>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3ABDA926-EA5D-47A0-98E3-19999F4ECDD8}"/>
              </a:ext>
            </a:extLst>
          </p:cNvPr>
          <p:cNvPicPr>
            <a:picLocks noChangeAspect="1" noGrp="1"/>
          </p:cNvPicPr>
          <p:nvPr>
            <p:ph idx="13" sz="quarter" type="pic"/>
          </p:nvPr>
        </p:nvPicPr>
        <p:blipFill>
          <a:blip r:embed="rId3"/>
          <a:srcRect b="1"/>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2F76E2ED-D2D2-42A4-A967-0665D83F4A6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latin charset="0" panose="02000503050000020004" pitchFamily="50" typeface="Marine Black"/>
              </a:rPr>
              <a:t>Quest Apartments</a:t>
            </a:r>
          </a:p>
        </p:txBody>
      </p:sp>
    </p:spTree>
    <p:extLst>
      <p:ext uri="{BB962C8B-B14F-4D97-AF65-F5344CB8AC3E}">
        <p14:creationId xmlns:p14="http://schemas.microsoft.com/office/powerpoint/2010/main" val="1052744900"/>
      </p:ext>
    </p:extLst>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E4FE5CC7-83D9-45AC-843F-190B9F838C62}"/>
              </a:ext>
            </a:extLst>
          </p:cNvPr>
          <p:cNvPicPr>
            <a:picLocks noChangeAspect="1" noGrp="1"/>
          </p:cNvPicPr>
          <p:nvPr>
            <p:ph idx="13" sz="quarter" type="pic"/>
          </p:nvPr>
        </p:nvPicPr>
        <p:blipFill>
          <a:blip r:embed="rId3"/>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2F76E2ED-D2D2-42A4-A967-0665D83F4A6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latin charset="0" panose="02000503050000020004" pitchFamily="50" typeface="Marine Black"/>
              </a:rPr>
              <a:t>Holiday Inn Remarkables Park</a:t>
            </a:r>
          </a:p>
        </p:txBody>
      </p:sp>
    </p:spTree>
    <p:extLst>
      <p:ext uri="{BB962C8B-B14F-4D97-AF65-F5344CB8AC3E}">
        <p14:creationId xmlns:p14="http://schemas.microsoft.com/office/powerpoint/2010/main" val="2270392038"/>
      </p:ext>
    </p:extLst>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picture containing grass, outdoor, sky&#10;&#10;Description automatically generated" id="7" name="Picture Placeholder 6">
            <a:extLst>
              <a:ext uri="{FF2B5EF4-FFF2-40B4-BE49-F238E27FC236}">
                <a16:creationId xmlns:a16="http://schemas.microsoft.com/office/drawing/2014/main" id="{5488C76B-FE12-4CCC-A8FE-1C3D95857FE6}"/>
              </a:ext>
            </a:extLst>
          </p:cNvPr>
          <p:cNvPicPr>
            <a:picLocks noChangeAspect="1" noGrp="1"/>
          </p:cNvPicPr>
          <p:nvPr>
            <p:ph idx="13" sz="quarter" type="pic"/>
          </p:nvPr>
        </p:nvPicPr>
        <p:blipFill>
          <a:blip r:embed="rId3"/>
          <a:srcRect r="-38"/>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2F76E2ED-D2D2-42A4-A967-0665D83F4A6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latin charset="0" panose="02000503050000020004" pitchFamily="50" typeface="Marine Black"/>
              </a:rPr>
              <a:t>Sudima Hotel</a:t>
            </a:r>
          </a:p>
        </p:txBody>
      </p:sp>
    </p:spTree>
    <p:extLst>
      <p:ext uri="{BB962C8B-B14F-4D97-AF65-F5344CB8AC3E}">
        <p14:creationId xmlns:p14="http://schemas.microsoft.com/office/powerpoint/2010/main" val="1726051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495D6870-946A-483E-96E1-10E0587B501C}"/>
              </a:ext>
            </a:extLst>
          </p:cNvPr>
          <p:cNvPicPr>
            <a:picLocks noGrp="1" noChangeAspect="1"/>
          </p:cNvPicPr>
          <p:nvPr>
            <p:ph type="pic" sz="quarter" idx="13"/>
          </p:nvPr>
        </p:nvPicPr>
        <p:blipFill>
          <a:blip r:embed="rId3"/>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2F76E2ED-D2D2-42A4-A967-0665D83F4A64}"/>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latin typeface="Marine Black" panose="02000503050000020004" pitchFamily="50" charset="0"/>
              </a:rPr>
              <a:t>Waimarino Luxury Lodge – opening 2023</a:t>
            </a:r>
          </a:p>
        </p:txBody>
      </p:sp>
    </p:spTree>
    <p:extLst>
      <p:ext uri="{BB962C8B-B14F-4D97-AF65-F5344CB8AC3E}">
        <p14:creationId xmlns:p14="http://schemas.microsoft.com/office/powerpoint/2010/main" val="35216872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a:extLst>
              <a:ext uri="{FF2B5EF4-FFF2-40B4-BE49-F238E27FC236}">
                <a16:creationId xmlns:a16="http://schemas.microsoft.com/office/drawing/2014/main" id="{910295A2-4BE6-415F-ACB6-C67D2CC73518}"/>
              </a:ext>
            </a:extLst>
          </p:cNvPr>
          <p:cNvPicPr>
            <a:picLocks noGrp="1" noChangeAspect="1"/>
          </p:cNvPicPr>
          <p:nvPr>
            <p:ph type="pic" sz="quarter" idx="13"/>
          </p:nvPr>
        </p:nvPicPr>
        <p:blipFill>
          <a:blip r:embed="rId3"/>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2F76E2ED-D2D2-42A4-A967-0665D83F4A64}"/>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The Cottages at Lake Hayes</a:t>
            </a:r>
          </a:p>
        </p:txBody>
      </p:sp>
    </p:spTree>
    <p:extLst>
      <p:ext uri="{BB962C8B-B14F-4D97-AF65-F5344CB8AC3E}">
        <p14:creationId xmlns:p14="http://schemas.microsoft.com/office/powerpoint/2010/main" val="38335334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8FE34061-EE44-461F-B67C-3F2487CB441A}"/>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latin typeface="Marine Black" panose="02000503050000020004" pitchFamily="50" charset="0"/>
              </a:rPr>
              <a:t>Stay of Queenstown</a:t>
            </a:r>
          </a:p>
        </p:txBody>
      </p:sp>
    </p:spTree>
    <p:extLst>
      <p:ext uri="{BB962C8B-B14F-4D97-AF65-F5344CB8AC3E}">
        <p14:creationId xmlns:p14="http://schemas.microsoft.com/office/powerpoint/2010/main" val="3716716490"/>
      </p:ext>
    </p:extLst>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picture containing grass, mountain, sky, outdoor&#10;&#10;Description automatically generated" id="6" name="Picture Placeholder 5">
            <a:extLst>
              <a:ext uri="{FF2B5EF4-FFF2-40B4-BE49-F238E27FC236}">
                <a16:creationId xmlns:a16="http://schemas.microsoft.com/office/drawing/2014/main" id="{55C6BA09-41CB-4DB4-84B1-E5F63A3BA791}"/>
              </a:ext>
            </a:extLst>
          </p:cNvPr>
          <p:cNvPicPr>
            <a:picLocks noChangeAspect="1" noGrp="1"/>
          </p:cNvPicPr>
          <p:nvPr>
            <p:ph idx="13" sz="quarter" type="pic"/>
          </p:nvPr>
        </p:nvPicPr>
        <p:blipFill>
          <a:blip r:embed="rId3"/>
          <a:srcRect b="-1"/>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FC90C164-6772-4FB9-B7B3-B86669F24FA3}"/>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LQ Hotel by Ramada</a:t>
            </a:r>
          </a:p>
        </p:txBody>
      </p:sp>
    </p:spTree>
    <p:extLst>
      <p:ext uri="{BB962C8B-B14F-4D97-AF65-F5344CB8AC3E}">
        <p14:creationId xmlns:p14="http://schemas.microsoft.com/office/powerpoint/2010/main" val="1383173772"/>
      </p:ext>
    </p:extLst>
  </p:cSld>
  <p:clrMapOvr>
    <a:masterClrMapping/>
  </p:clrMapOvr>
</p:sld>
</file>

<file path=ppt/slides/slide3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D89C63DD-A2A9-4557-BC9F-481F9E3E612C}"/>
              </a:ext>
            </a:extLst>
          </p:cNvPr>
          <p:cNvPicPr>
            <a:picLocks noChangeAspect="1" noGrp="1"/>
          </p:cNvPicPr>
          <p:nvPr>
            <p:ph idx="13" sz="quarter" type="pic"/>
          </p:nvPr>
        </p:nvPicPr>
        <p:blipFill rotWithShape="1">
          <a:blip r:embed="rId3"/>
          <a:srcRect b="29"/>
          <a:stretch/>
        </p:blipFill>
        <p:spPr>
          <a:xfrm>
            <a:off x="0" y="0"/>
            <a:ext cx="9144001" cy="5143500"/>
          </a:xfrm>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2F76E2ED-D2D2-42A4-A967-0665D83F4A6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Ramada Central Queenstown</a:t>
            </a:r>
          </a:p>
        </p:txBody>
      </p:sp>
    </p:spTree>
    <p:extLst>
      <p:ext uri="{BB962C8B-B14F-4D97-AF65-F5344CB8AC3E}">
        <p14:creationId xmlns:p14="http://schemas.microsoft.com/office/powerpoint/2010/main" val="1794445351"/>
      </p:ext>
    </p:extLst>
  </p:cSld>
  <p:clrMapOvr>
    <a:masterClrMapping/>
  </p:clrMapOvr>
</p:sld>
</file>

<file path=ppt/slides/slide3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2CCE65E-6F21-4EBB-B0D7-A6EEDFC42AB1}"/>
              </a:ext>
            </a:extLst>
          </p:cNvPr>
          <p:cNvPicPr>
            <a:picLocks noChangeAspect="1" noGrp="1"/>
          </p:cNvPicPr>
          <p:nvPr>
            <p:ph idx="13" sz="quarter" type="pic"/>
          </p:nvPr>
        </p:nvPicPr>
        <p:blipFill>
          <a:blip r:embed="rId3"/>
          <a:srcRect b="-34"/>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FC90C164-6772-4FB9-B7B3-B86669F24FA3}"/>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Holiday Inn Express &amp; Suites</a:t>
            </a:r>
          </a:p>
        </p:txBody>
      </p:sp>
    </p:spTree>
    <p:extLst>
      <p:ext uri="{BB962C8B-B14F-4D97-AF65-F5344CB8AC3E}">
        <p14:creationId xmlns:p14="http://schemas.microsoft.com/office/powerpoint/2010/main" val="732249509"/>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D6614F5-B85C-4109-AE61-D4C729B56EBE}"/>
              </a:ext>
            </a:extLst>
          </p:cNvPr>
          <p:cNvPicPr>
            <a:picLocks noChangeAspect="1" noGrp="1"/>
          </p:cNvPicPr>
          <p:nvPr>
            <p:ph idx="13" sz="quarter" type="pic"/>
          </p:nvPr>
        </p:nvPicPr>
        <p:blipFill>
          <a:blip r:embed="rId3"/>
          <a:srcRect b="1"/>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6F7BD1EB-AD1B-4ED4-9E88-795479160CD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algn="l" defTabSz="253048" eaLnBrk="1" fontAlgn="auto" hangingPunct="1" indent="0" latinLnBrk="0" lvl="0" marL="0" marR="0" rtl="0">
              <a:lnSpc>
                <a:spcPct val="100000"/>
              </a:lnSpc>
              <a:spcBef>
                <a:spcPct val="20000"/>
              </a:spcBef>
              <a:spcAft>
                <a:spcPts val="0"/>
              </a:spcAft>
              <a:buClrTx/>
              <a:buSzTx/>
              <a:buFont typeface="Arial"/>
              <a:buNone/>
              <a:tabLst/>
              <a:defRPr/>
            </a:pPr>
            <a:r>
              <a:rPr b="0" baseline="0" cap="none" dirty="0" i="0" kern="1200" kumimoji="0" lang="en-NZ" noProof="0" normalizeH="0" spc="0" strike="noStrike" sz="3900" u="none">
                <a:ln>
                  <a:noFill/>
                </a:ln>
                <a:solidFill>
                  <a:prstClr val="white"/>
                </a:solidFill>
                <a:uLnTx/>
                <a:uFillTx/>
                <a:latin charset="0" panose="02000503050000020004" pitchFamily="50" typeface="Marine Black"/>
                <a:ea typeface="+mn-ea"/>
                <a:cs typeface="+mn-cs"/>
              </a:rPr>
              <a:t>Upper Village – Queenstown Ice Bar</a:t>
            </a:r>
          </a:p>
        </p:txBody>
      </p:sp>
    </p:spTree>
    <p:extLst>
      <p:ext uri="{BB962C8B-B14F-4D97-AF65-F5344CB8AC3E}">
        <p14:creationId xmlns:p14="http://schemas.microsoft.com/office/powerpoint/2010/main" val="517575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grass, sky, road, outdoor&#10;&#10;Description automatically generated">
            <a:extLst>
              <a:ext uri="{FF2B5EF4-FFF2-40B4-BE49-F238E27FC236}">
                <a16:creationId xmlns:a16="http://schemas.microsoft.com/office/drawing/2014/main" id="{D2A30505-9FF1-4C8D-B91E-7B88ABDEF6B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6" name="Text Placeholder 1">
            <a:extLst>
              <a:ext uri="{FF2B5EF4-FFF2-40B4-BE49-F238E27FC236}">
                <a16:creationId xmlns:a16="http://schemas.microsoft.com/office/drawing/2014/main" id="{BF4303E4-0E9D-4C74-A449-6CA40FDA8B02}"/>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mi-NZ" sz="3900" dirty="0">
                <a:solidFill>
                  <a:schemeClr val="bg1"/>
                </a:solidFill>
                <a:effectLst>
                  <a:outerShdw blurRad="38100" dist="38100" dir="2700000" algn="tl">
                    <a:srgbClr val="000000">
                      <a:alpha val="43137"/>
                    </a:srgbClr>
                  </a:outerShdw>
                </a:effectLst>
                <a:latin typeface="Marine Black" panose="02000503050000020004" pitchFamily="50" charset="0"/>
              </a:rPr>
              <a:t>Gibbston Valley Lodge &amp; Spa</a:t>
            </a:r>
            <a:endParaRPr lang="en-NZ" sz="3900" dirty="0">
              <a:solidFill>
                <a:schemeClr val="bg1"/>
              </a:solidFill>
              <a:effectLst>
                <a:outerShdw blurRad="38100" dist="38100" dir="2700000" algn="tl">
                  <a:srgbClr val="000000">
                    <a:alpha val="43137"/>
                  </a:srgbClr>
                </a:outerShdw>
              </a:effectLst>
              <a:latin typeface="Marine Black" panose="02000503050000020004" pitchFamily="50" charset="0"/>
            </a:endParaRPr>
          </a:p>
        </p:txBody>
      </p:sp>
    </p:spTree>
    <p:extLst>
      <p:ext uri="{BB962C8B-B14F-4D97-AF65-F5344CB8AC3E}">
        <p14:creationId xmlns:p14="http://schemas.microsoft.com/office/powerpoint/2010/main" val="1752788978"/>
      </p:ext>
    </p:extLst>
  </p:cSld>
  <p:clrMapOvr>
    <a:masterClrMapping/>
  </p:clrMapOvr>
</p:sld>
</file>

<file path=ppt/slides/slide4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A6FEA72B-959E-4A13-92E8-1136873B74F5}"/>
              </a:ext>
            </a:extLst>
          </p:cNvPr>
          <p:cNvPicPr>
            <a:picLocks noChangeAspect="1" noGrp="1"/>
          </p:cNvPicPr>
          <p:nvPr>
            <p:ph idx="13" sz="quarter" type="pic"/>
          </p:nvPr>
        </p:nvPicPr>
        <p:blipFill>
          <a:blip r:embed="rId3"/>
          <a:srcRect b="-1"/>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2F76E2ED-D2D2-42A4-A967-0665D83F4A6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latin charset="0" panose="02000503050000020004" pitchFamily="50" typeface="Marine Black"/>
              </a:rPr>
              <a:t>Jucy Snooze</a:t>
            </a:r>
          </a:p>
        </p:txBody>
      </p:sp>
    </p:spTree>
    <p:extLst>
      <p:ext uri="{BB962C8B-B14F-4D97-AF65-F5344CB8AC3E}">
        <p14:creationId xmlns:p14="http://schemas.microsoft.com/office/powerpoint/2010/main" val="3906140136"/>
      </p:ext>
    </p:extLst>
  </p:cSld>
  <p:clrMapOvr>
    <a:masterClrMapping/>
  </p:clrMapOvr>
</p:sld>
</file>

<file path=ppt/slides/slide4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4A962EF-3953-4792-A2ED-BDEB628DA1E5}"/>
              </a:ext>
            </a:extLst>
          </p:cNvPr>
          <p:cNvPicPr>
            <a:picLocks noChangeAspect="1" noGrp="1"/>
          </p:cNvPicPr>
          <p:nvPr>
            <p:ph idx="13" sz="quarter" type="pic"/>
          </p:nvPr>
        </p:nvPicPr>
        <p:blipFill>
          <a:blip r:embed="rId3"/>
          <a:srcRect b="33"/>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2F76E2ED-D2D2-42A4-A967-0665D83F4A6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The QT and Rydges</a:t>
            </a:r>
          </a:p>
        </p:txBody>
      </p:sp>
    </p:spTree>
    <p:extLst>
      <p:ext uri="{BB962C8B-B14F-4D97-AF65-F5344CB8AC3E}">
        <p14:creationId xmlns:p14="http://schemas.microsoft.com/office/powerpoint/2010/main" val="463600771"/>
      </p:ext>
    </p:extLst>
  </p:cSld>
  <p:clrMapOvr>
    <a:masterClrMapping/>
  </p:clrMapOvr>
</p:sld>
</file>

<file path=ppt/slides/slide4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534336C-5329-47C5-B1A4-A8561E5D2302}"/>
              </a:ext>
            </a:extLst>
          </p:cNvPr>
          <p:cNvPicPr>
            <a:picLocks noChangeAspect="1" noGrp="1"/>
          </p:cNvPicPr>
          <p:nvPr>
            <p:ph idx="13" sz="quarter" type="pic"/>
          </p:nvPr>
        </p:nvPicPr>
        <p:blipFill>
          <a:blip r:embed="rId3"/>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2F76E2ED-D2D2-42A4-A967-0665D83F4A6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latin charset="0" panose="02000503050000020004" pitchFamily="50" typeface="Marine Black"/>
              </a:rPr>
              <a:t>THC Hotel Park Residence</a:t>
            </a:r>
          </a:p>
        </p:txBody>
      </p:sp>
    </p:spTree>
    <p:extLst>
      <p:ext uri="{BB962C8B-B14F-4D97-AF65-F5344CB8AC3E}">
        <p14:creationId xmlns:p14="http://schemas.microsoft.com/office/powerpoint/2010/main" val="2684878393"/>
      </p:ext>
    </p:extLst>
  </p:cSld>
  <p:clrMapOvr>
    <a:masterClrMapping/>
  </p:clrMapOvr>
</p:sld>
</file>

<file path=ppt/slides/slide4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DC24093-83DB-4138-B806-4D930C68122A}"/>
              </a:ext>
            </a:extLst>
          </p:cNvPr>
          <p:cNvPicPr>
            <a:picLocks noChangeAspect="1" noGrp="1"/>
          </p:cNvPicPr>
          <p:nvPr>
            <p:ph idx="13" sz="quarter" type="pic"/>
          </p:nvPr>
        </p:nvPicPr>
        <p:blipFill>
          <a:blip r:embed="rId3"/>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2F76E2ED-D2D2-42A4-A967-0665D83F4A6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latin charset="0" panose="02000503050000020004" pitchFamily="50" typeface="Marine Black"/>
              </a:rPr>
              <a:t>mi-pad</a:t>
            </a:r>
          </a:p>
        </p:txBody>
      </p:sp>
    </p:spTree>
    <p:extLst>
      <p:ext uri="{BB962C8B-B14F-4D97-AF65-F5344CB8AC3E}">
        <p14:creationId xmlns:p14="http://schemas.microsoft.com/office/powerpoint/2010/main" val="1500154529"/>
      </p:ext>
    </p:extLst>
  </p:cSld>
  <p:clrMapOvr>
    <a:masterClrMapping/>
  </p:clrMapOvr>
</p:sld>
</file>

<file path=ppt/slides/slide4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0144E4B9-C62E-4FEF-978C-C311ABC76D27}"/>
              </a:ext>
            </a:extLst>
          </p:cNvPr>
          <p:cNvPicPr>
            <a:picLocks noChangeAspect="1" noGrp="1"/>
          </p:cNvPicPr>
          <p:nvPr>
            <p:ph idx="13" sz="quarter" type="pic"/>
          </p:nvPr>
        </p:nvPicPr>
        <p:blipFill>
          <a:blip r:embed="rId3"/>
          <a:srcRect b="1"/>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2F76E2ED-D2D2-42A4-A967-0665D83F4A6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latin charset="0" panose="02000503050000020004" pitchFamily="50" typeface="Marine Black"/>
              </a:rPr>
              <a:t>The Villa at Blanket Bay</a:t>
            </a:r>
          </a:p>
        </p:txBody>
      </p:sp>
    </p:spTree>
    <p:extLst>
      <p:ext uri="{BB962C8B-B14F-4D97-AF65-F5344CB8AC3E}">
        <p14:creationId xmlns:p14="http://schemas.microsoft.com/office/powerpoint/2010/main" val="825164434"/>
      </p:ext>
    </p:extLst>
  </p:cSld>
  <p:clrMapOvr>
    <a:masterClrMapping/>
  </p:clrMapOvr>
</p:sld>
</file>

<file path=ppt/slides/slide4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picture containing mountain, water, outdoor&#10;&#10;Description automatically generated" id="6" name="Picture Placeholder 5">
            <a:extLst>
              <a:ext uri="{FF2B5EF4-FFF2-40B4-BE49-F238E27FC236}">
                <a16:creationId xmlns:a16="http://schemas.microsoft.com/office/drawing/2014/main" id="{0BEC81B2-82F3-4911-8711-19566E64B7A3}"/>
              </a:ext>
            </a:extLst>
          </p:cNvPr>
          <p:cNvPicPr>
            <a:picLocks noChangeAspect="1" noGrp="1"/>
          </p:cNvPicPr>
          <p:nvPr>
            <p:ph idx="13" sz="quarter" type="pic"/>
          </p:nvPr>
        </p:nvPicPr>
        <p:blipFill>
          <a:blip r:embed="rId3"/>
          <a:srcRect b="35"/>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FC90C164-6772-4FB9-B7B3-B86669F24FA3}"/>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latin charset="0" panose="02000503050000020004" pitchFamily="50" typeface="Marine Black"/>
              </a:rPr>
              <a:t>Castle Cliff Lodge</a:t>
            </a:r>
          </a:p>
        </p:txBody>
      </p:sp>
    </p:spTree>
    <p:extLst>
      <p:ext uri="{BB962C8B-B14F-4D97-AF65-F5344CB8AC3E}">
        <p14:creationId xmlns:p14="http://schemas.microsoft.com/office/powerpoint/2010/main" val="2549362419"/>
      </p:ext>
    </p:extLst>
  </p:cSld>
  <p:clrMapOvr>
    <a:masterClrMapping/>
  </p:clrMapOvr>
</p:sld>
</file>

<file path=ppt/slides/slide4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picture containing grass, sky, outdoor, nature&#10;&#10;Description automatically generated" id="7" name="Picture Placeholder 6">
            <a:extLst>
              <a:ext uri="{FF2B5EF4-FFF2-40B4-BE49-F238E27FC236}">
                <a16:creationId xmlns:a16="http://schemas.microsoft.com/office/drawing/2014/main" id="{6B3A2CB9-2FFA-4CB9-8352-DCABBF7DACA7}"/>
              </a:ext>
            </a:extLst>
          </p:cNvPr>
          <p:cNvPicPr>
            <a:picLocks noChangeAspect="1" noGrp="1"/>
          </p:cNvPicPr>
          <p:nvPr>
            <p:ph idx="13" sz="quarter" type="pic"/>
          </p:nvPr>
        </p:nvPicPr>
        <p:blipFill>
          <a:blip r:embed="rId3"/>
          <a:srcRect b="-26"/>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FC90C164-6772-4FB9-B7B3-B86669F24FA3}"/>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err="1" lang="en-NZ" sz="3900">
                <a:solidFill>
                  <a:schemeClr val="bg1"/>
                </a:solidFill>
                <a:latin charset="0" panose="02000503050000020004" pitchFamily="50" typeface="Marine Black"/>
              </a:rPr>
              <a:t>Matakauri</a:t>
            </a:r>
            <a:r>
              <a:rPr dirty="0" lang="en-NZ" sz="3900">
                <a:solidFill>
                  <a:schemeClr val="bg1"/>
                </a:solidFill>
                <a:latin charset="0" panose="02000503050000020004" pitchFamily="50" typeface="Marine Black"/>
              </a:rPr>
              <a:t> Lodge</a:t>
            </a:r>
          </a:p>
        </p:txBody>
      </p:sp>
    </p:spTree>
    <p:extLst>
      <p:ext uri="{BB962C8B-B14F-4D97-AF65-F5344CB8AC3E}">
        <p14:creationId xmlns:p14="http://schemas.microsoft.com/office/powerpoint/2010/main" val="3080500894"/>
      </p:ext>
    </p:extLst>
  </p:cSld>
  <p:clrMapOvr>
    <a:masterClrMapping/>
  </p:clrMapOvr>
</p:sld>
</file>

<file path=ppt/slides/slide4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B67461AB-5CE7-4AE9-B264-123166ED0B6B}"/>
              </a:ext>
            </a:extLst>
          </p:cNvPr>
          <p:cNvPicPr>
            <a:picLocks noChangeAspect="1" noGrp="1"/>
          </p:cNvPicPr>
          <p:nvPr>
            <p:ph idx="13" sz="quarter" type="pic"/>
          </p:nvPr>
        </p:nvPicPr>
        <p:blipFill>
          <a:blip r:embed="rId3"/>
          <a:srcRect b="1"/>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2F76E2ED-D2D2-42A4-A967-0665D83F4A6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The Rees Residences</a:t>
            </a:r>
          </a:p>
        </p:txBody>
      </p:sp>
    </p:spTree>
    <p:extLst>
      <p:ext uri="{BB962C8B-B14F-4D97-AF65-F5344CB8AC3E}">
        <p14:creationId xmlns:p14="http://schemas.microsoft.com/office/powerpoint/2010/main" val="1281171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BFE0562-FA35-4B44-ADDF-CB0B9ACDCC99}"/>
              </a:ext>
            </a:extLst>
          </p:cNvPr>
          <p:cNvPicPr>
            <a:picLocks noGrp="1" noChangeAspect="1"/>
          </p:cNvPicPr>
          <p:nvPr>
            <p:ph type="pic" sz="quarter" idx="13"/>
          </p:nvPr>
        </p:nvPicPr>
        <p:blipFill>
          <a:blip r:embed="rId3"/>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2F76E2ED-D2D2-42A4-A967-0665D83F4A64}"/>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latin typeface="Marine Black" panose="02000503050000020004" pitchFamily="50" charset="0"/>
              </a:rPr>
              <a:t>Kamana Lakehouse</a:t>
            </a:r>
          </a:p>
        </p:txBody>
      </p:sp>
    </p:spTree>
    <p:extLst>
      <p:ext uri="{BB962C8B-B14F-4D97-AF65-F5344CB8AC3E}">
        <p14:creationId xmlns:p14="http://schemas.microsoft.com/office/powerpoint/2010/main" val="927262268"/>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picture containing text, sky, outdoor, road&#10;&#10;Description automatically generated" id="7" name="Picture Placeholder 6">
            <a:extLst>
              <a:ext uri="{FF2B5EF4-FFF2-40B4-BE49-F238E27FC236}">
                <a16:creationId xmlns:a16="http://schemas.microsoft.com/office/drawing/2014/main" id="{E9487B48-7BC9-44EE-8185-DAC8B44986CC}"/>
              </a:ext>
            </a:extLst>
          </p:cNvPr>
          <p:cNvPicPr>
            <a:picLocks noChangeAspect="1" noGrp="1"/>
          </p:cNvPicPr>
          <p:nvPr>
            <p:ph idx="13" sz="quarter" type="pic"/>
          </p:nvPr>
        </p:nvPicPr>
        <p:blipFill>
          <a:blip r:embed="rId3"/>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6F7BD1EB-AD1B-4ED4-9E88-795479160CD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algn="l" defTabSz="253048" eaLnBrk="1" fontAlgn="auto" hangingPunct="1" indent="0" latinLnBrk="0" lvl="0" marL="0" marR="0" rtl="0">
              <a:lnSpc>
                <a:spcPct val="100000"/>
              </a:lnSpc>
              <a:spcBef>
                <a:spcPct val="20000"/>
              </a:spcBef>
              <a:spcAft>
                <a:spcPts val="0"/>
              </a:spcAft>
              <a:buClrTx/>
              <a:buSzTx/>
              <a:buFont typeface="Arial"/>
              <a:buNone/>
              <a:tabLst/>
              <a:defRPr/>
            </a:pPr>
            <a:r>
              <a:rPr b="0" baseline="0" cap="none" dirty="0" i="0" kern="1200" kumimoji="0" lang="en-NZ" noProof="0" normalizeH="0" spc="0" strike="noStrike" sz="3900" u="none">
                <a:ln>
                  <a:noFill/>
                </a:ln>
                <a:solidFill>
                  <a:prstClr val="white"/>
                </a:solidFill>
                <a:effectLst>
                  <a:outerShdw algn="tl" blurRad="50800" dir="2700000" dist="38100" rotWithShape="0">
                    <a:prstClr val="black">
                      <a:alpha val="40000"/>
                    </a:prstClr>
                  </a:outerShdw>
                </a:effectLst>
                <a:uLnTx/>
                <a:uFillTx/>
                <a:latin charset="0" panose="02000503050000020004" pitchFamily="50" typeface="Marine Black"/>
                <a:ea typeface="+mn-ea"/>
                <a:cs typeface="+mn-cs"/>
              </a:rPr>
              <a:t>Upper Village - Kingpin</a:t>
            </a:r>
          </a:p>
        </p:txBody>
      </p:sp>
    </p:spTree>
    <p:extLst>
      <p:ext uri="{BB962C8B-B14F-4D97-AF65-F5344CB8AC3E}">
        <p14:creationId xmlns:p14="http://schemas.microsoft.com/office/powerpoint/2010/main" val="479117295"/>
      </p:ext>
    </p:extLst>
  </p:cSld>
  <p:clrMapOvr>
    <a:masterClrMapping/>
  </p:clrMapOvr>
</p:sld>
</file>

<file path=ppt/slides/slide5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AF23A90-3ADB-4F76-8A9D-4ED4E3C9818E}"/>
              </a:ext>
            </a:extLst>
          </p:cNvPr>
          <p:cNvPicPr>
            <a:picLocks noChangeAspect="1" noGrp="1"/>
          </p:cNvPicPr>
          <p:nvPr>
            <p:ph idx="13" sz="quarter" type="pic"/>
          </p:nvPr>
        </p:nvPicPr>
        <p:blipFill>
          <a:blip r:embed="rId3"/>
          <a:srcRect b="-78"/>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2F76E2ED-D2D2-42A4-A967-0665D83F4A6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algn="l" defTabSz="253048" eaLnBrk="1" fontAlgn="auto" hangingPunct="1" indent="0" latinLnBrk="0" lvl="0" marL="0" marR="0" rtl="0">
              <a:lnSpc>
                <a:spcPct val="100000"/>
              </a:lnSpc>
              <a:spcBef>
                <a:spcPct val="20000"/>
              </a:spcBef>
              <a:spcAft>
                <a:spcPts val="0"/>
              </a:spcAft>
              <a:buClrTx/>
              <a:buSzTx/>
              <a:buFont typeface="Arial"/>
              <a:buNone/>
              <a:tabLst/>
              <a:defRPr/>
            </a:pPr>
            <a:r>
              <a:rPr b="0" baseline="0" cap="none" dirty="0" i="0" kern="1200" kumimoji="0" lang="en-NZ" noProof="0" normalizeH="0" spc="0" strike="noStrike" sz="3900" u="none">
                <a:ln>
                  <a:noFill/>
                </a:ln>
                <a:solidFill>
                  <a:prstClr val="white"/>
                </a:solidFill>
                <a:effectLst>
                  <a:outerShdw algn="tl" blurRad="50800" dir="2700000" dist="38100" rotWithShape="0">
                    <a:prstClr val="black">
                      <a:alpha val="40000"/>
                    </a:prstClr>
                  </a:outerShdw>
                </a:effectLst>
                <a:uLnTx/>
                <a:uFillTx/>
                <a:latin charset="0" panose="02000503050000020004" pitchFamily="50" typeface="Marine Black"/>
                <a:ea typeface="+mn-ea"/>
                <a:cs typeface="+mn-cs"/>
              </a:rPr>
              <a:t>Wyndham Gardens Remarkables Park</a:t>
            </a:r>
          </a:p>
        </p:txBody>
      </p:sp>
    </p:spTree>
    <p:extLst>
      <p:ext uri="{BB962C8B-B14F-4D97-AF65-F5344CB8AC3E}">
        <p14:creationId xmlns:p14="http://schemas.microsoft.com/office/powerpoint/2010/main" val="32042066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F7DC26A-E142-44BB-871C-13348D2853AD}"/>
              </a:ext>
            </a:extLst>
          </p:cNvPr>
          <p:cNvPicPr>
            <a:picLocks noGrp="1" noChangeAspect="1"/>
          </p:cNvPicPr>
          <p:nvPr>
            <p:ph type="pic" sz="quarter" idx="13"/>
          </p:nvPr>
        </p:nvPicPr>
        <p:blipFill>
          <a:blip r:embed="rId3"/>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2F76E2ED-D2D2-42A4-A967-0665D83F4A64}"/>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marR="0" lvl="0" indent="0" algn="l" defTabSz="253048" rtl="0" eaLnBrk="1" fontAlgn="auto" latinLnBrk="0" hangingPunct="1">
              <a:lnSpc>
                <a:spcPct val="100000"/>
              </a:lnSpc>
              <a:spcBef>
                <a:spcPct val="20000"/>
              </a:spcBef>
              <a:spcAft>
                <a:spcPts val="0"/>
              </a:spcAft>
              <a:buClrTx/>
              <a:buSzTx/>
              <a:buFont typeface="Arial"/>
              <a:buNone/>
              <a:tabLst/>
              <a:defRPr/>
            </a:pPr>
            <a:r>
              <a:rPr kumimoji="0" lang="en-NZ" sz="3900" b="0"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Marine Black" panose="02000503050000020004" pitchFamily="50" charset="0"/>
                <a:ea typeface="+mn-ea"/>
                <a:cs typeface="+mn-cs"/>
              </a:rPr>
              <a:t>The Headwaters Eco Lodge</a:t>
            </a:r>
          </a:p>
        </p:txBody>
      </p:sp>
    </p:spTree>
    <p:extLst>
      <p:ext uri="{BB962C8B-B14F-4D97-AF65-F5344CB8AC3E}">
        <p14:creationId xmlns:p14="http://schemas.microsoft.com/office/powerpoint/2010/main" val="14671457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NZ" dirty="0">
                <a:latin typeface="Marine Black" panose="02000503050000020004" pitchFamily="50" charset="0"/>
              </a:rPr>
              <a:t>Eateries</a:t>
            </a:r>
          </a:p>
        </p:txBody>
      </p:sp>
    </p:spTree>
    <p:extLst>
      <p:ext uri="{BB962C8B-B14F-4D97-AF65-F5344CB8AC3E}">
        <p14:creationId xmlns:p14="http://schemas.microsoft.com/office/powerpoint/2010/main" val="600631678"/>
      </p:ext>
    </p:extLst>
  </p:cSld>
  <p:clrMapOvr>
    <a:masterClrMapping/>
  </p:clrMapOvr>
</p:sld>
</file>

<file path=ppt/slides/slide5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033524C7-4DFE-40EE-AED7-52ED741B0C43}"/>
              </a:ext>
            </a:extLst>
          </p:cNvPr>
          <p:cNvPicPr>
            <a:picLocks noChangeAspect="1" noGrp="1"/>
          </p:cNvPicPr>
          <p:nvPr>
            <p:ph idx="13" sz="quarter" type="pic"/>
          </p:nvPr>
        </p:nvPicPr>
        <p:blipFill>
          <a:blip r:embed="rId3"/>
          <a:srcRect r="-73"/>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Oro Restaurant</a:t>
            </a:r>
          </a:p>
        </p:txBody>
      </p:sp>
    </p:spTree>
    <p:extLst>
      <p:ext uri="{BB962C8B-B14F-4D97-AF65-F5344CB8AC3E}">
        <p14:creationId xmlns:p14="http://schemas.microsoft.com/office/powerpoint/2010/main" val="3017788259"/>
      </p:ext>
    </p:extLst>
  </p:cSld>
  <p:clrMapOvr>
    <a:masterClrMapping/>
  </p:clrMapOvr>
</p:sld>
</file>

<file path=ppt/slides/slide5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61508AD-A554-460A-A85E-CA5531B1B575}"/>
              </a:ext>
            </a:extLst>
          </p:cNvPr>
          <p:cNvPicPr>
            <a:picLocks noChangeAspect="1" noGrp="1"/>
          </p:cNvPicPr>
          <p:nvPr>
            <p:ph idx="13" sz="quarter" type="pic"/>
          </p:nvPr>
        </p:nvPicPr>
        <p:blipFill>
          <a:blip r:embed="rId3"/>
          <a:srcRect b="-26"/>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Little Aosta</a:t>
            </a:r>
          </a:p>
        </p:txBody>
      </p:sp>
    </p:spTree>
    <p:extLst>
      <p:ext uri="{BB962C8B-B14F-4D97-AF65-F5344CB8AC3E}">
        <p14:creationId xmlns:p14="http://schemas.microsoft.com/office/powerpoint/2010/main" val="3124247637"/>
      </p:ext>
    </p:extLst>
  </p:cSld>
  <p:clrMapOvr>
    <a:masterClrMapping/>
  </p:clrMapOvr>
</p:sld>
</file>

<file path=ppt/slides/slide5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51D6B54-AF73-49F3-BD1A-8A10348B6BB7}"/>
              </a:ext>
            </a:extLst>
          </p:cNvPr>
          <p:cNvPicPr>
            <a:picLocks noChangeAspect="1" noGrp="1"/>
          </p:cNvPicPr>
          <p:nvPr>
            <p:ph idx="13" sz="quarter" type="pic"/>
          </p:nvPr>
        </p:nvPicPr>
        <p:blipFill>
          <a:blip r:embed="rId3"/>
          <a:srcRect b="1"/>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Upper Village – The Bavarian</a:t>
            </a:r>
          </a:p>
        </p:txBody>
      </p:sp>
    </p:spTree>
    <p:extLst>
      <p:ext uri="{BB962C8B-B14F-4D97-AF65-F5344CB8AC3E}">
        <p14:creationId xmlns:p14="http://schemas.microsoft.com/office/powerpoint/2010/main" val="14892872"/>
      </p:ext>
    </p:extLst>
  </p:cSld>
  <p:clrMapOvr>
    <a:masterClrMapping/>
  </p:clrMapOvr>
</p:sld>
</file>

<file path=ppt/slides/slide5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picture containing text, building, indoor, store&#10;&#10;Description automatically generated" id="6" name="Picture Placeholder 5">
            <a:extLst>
              <a:ext uri="{FF2B5EF4-FFF2-40B4-BE49-F238E27FC236}">
                <a16:creationId xmlns:a16="http://schemas.microsoft.com/office/drawing/2014/main" id="{CEF1C656-FFF0-4BB5-91A9-DD4B4E5ECE37}"/>
              </a:ext>
            </a:extLst>
          </p:cNvPr>
          <p:cNvPicPr>
            <a:picLocks noChangeAspect="1" noGrp="1"/>
          </p:cNvPicPr>
          <p:nvPr>
            <p:ph idx="13" sz="quarter" type="pic"/>
          </p:nvPr>
        </p:nvPicPr>
        <p:blipFill>
          <a:blip r:embed="rId3"/>
          <a:srcRect b="1"/>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Upper Village – El Camino</a:t>
            </a:r>
          </a:p>
        </p:txBody>
      </p:sp>
    </p:spTree>
    <p:extLst>
      <p:ext uri="{BB962C8B-B14F-4D97-AF65-F5344CB8AC3E}">
        <p14:creationId xmlns:p14="http://schemas.microsoft.com/office/powerpoint/2010/main" val="2610430412"/>
      </p:ext>
    </p:extLst>
  </p:cSld>
  <p:clrMapOvr>
    <a:masterClrMapping/>
  </p:clrMapOvr>
</p:sld>
</file>

<file path=ppt/slides/slide5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fireplace in a room&#10;&#10;Description automatically generated with low confidence" id="6" name="Picture Placeholder 5">
            <a:extLst>
              <a:ext uri="{FF2B5EF4-FFF2-40B4-BE49-F238E27FC236}">
                <a16:creationId xmlns:a16="http://schemas.microsoft.com/office/drawing/2014/main" id="{BE3BE26C-0ACE-45A2-B9FE-025895AF5949}"/>
              </a:ext>
            </a:extLst>
          </p:cNvPr>
          <p:cNvPicPr>
            <a:picLocks noChangeAspect="1" noGrp="1"/>
          </p:cNvPicPr>
          <p:nvPr>
            <p:ph idx="13" sz="quarter" type="pic"/>
          </p:nvPr>
        </p:nvPicPr>
        <p:blipFill>
          <a:blip r:embed="rId3"/>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Upper Village – Kingpin</a:t>
            </a:r>
          </a:p>
        </p:txBody>
      </p:sp>
    </p:spTree>
    <p:extLst>
      <p:ext uri="{BB962C8B-B14F-4D97-AF65-F5344CB8AC3E}">
        <p14:creationId xmlns:p14="http://schemas.microsoft.com/office/powerpoint/2010/main" val="648696542"/>
      </p:ext>
    </p:extLst>
  </p:cSld>
  <p:clrMapOvr>
    <a:masterClrMapping/>
  </p:clrMapOvr>
</p:sld>
</file>

<file path=ppt/slides/slide5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94E2CD1C-F64C-45D3-A619-F5B630148CF1}"/>
              </a:ext>
            </a:extLst>
          </p:cNvPr>
          <p:cNvPicPr>
            <a:picLocks noChangeAspect="1" noGrp="1"/>
          </p:cNvPicPr>
          <p:nvPr>
            <p:ph idx="13" sz="quarter" type="pic"/>
          </p:nvPr>
        </p:nvPicPr>
        <p:blipFill>
          <a:blip r:embed="rId3"/>
          <a:srcRect b="1"/>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err="1"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Yia</a:t>
            </a:r>
            <a:r>
              <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 </a:t>
            </a:r>
            <a:r>
              <a:rPr dirty="0" err="1"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Yia’s</a:t>
            </a:r>
            <a:r>
              <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 Queenstown</a:t>
            </a:r>
          </a:p>
        </p:txBody>
      </p:sp>
    </p:spTree>
    <p:extLst>
      <p:ext uri="{BB962C8B-B14F-4D97-AF65-F5344CB8AC3E}">
        <p14:creationId xmlns:p14="http://schemas.microsoft.com/office/powerpoint/2010/main" val="33341149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a:extLst>
              <a:ext uri="{FF2B5EF4-FFF2-40B4-BE49-F238E27FC236}">
                <a16:creationId xmlns:a16="http://schemas.microsoft.com/office/drawing/2014/main" id="{D7B9C8D3-4C9A-40AF-97F5-E5622AA31A8E}"/>
              </a:ext>
            </a:extLst>
          </p:cNvPr>
          <p:cNvPicPr>
            <a:picLocks noGrp="1" noChangeAspect="1"/>
          </p:cNvPicPr>
          <p:nvPr>
            <p:ph type="pic" sz="quarter" idx="13"/>
          </p:nvPr>
        </p:nvPicPr>
        <p:blipFill>
          <a:blip r:embed="rId3"/>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latin typeface="Marine Black" panose="02000503050000020004" pitchFamily="50" charset="0"/>
              </a:rPr>
              <a:t>Gin Garden by Broken Heart</a:t>
            </a:r>
          </a:p>
        </p:txBody>
      </p:sp>
    </p:spTree>
    <p:extLst>
      <p:ext uri="{BB962C8B-B14F-4D97-AF65-F5344CB8AC3E}">
        <p14:creationId xmlns:p14="http://schemas.microsoft.com/office/powerpoint/2010/main" val="229617217"/>
      </p:ext>
    </p:extLst>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25448329-CC53-4409-80DB-232B2B384656}"/>
              </a:ext>
            </a:extLst>
          </p:cNvPr>
          <p:cNvPicPr>
            <a:picLocks noChangeAspect="1" noGrp="1"/>
          </p:cNvPicPr>
          <p:nvPr>
            <p:ph idx="13" sz="quarter" type="pic"/>
          </p:nvPr>
        </p:nvPicPr>
        <p:blipFill>
          <a:blip r:embed="rId3"/>
          <a:srcRect b="-88"/>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6F7BD1EB-AD1B-4ED4-9E88-795479160CD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algn="l" defTabSz="253048" eaLnBrk="1" fontAlgn="auto" hangingPunct="1" indent="0" latinLnBrk="0" lvl="0" marL="0" marR="0" rtl="0">
              <a:lnSpc>
                <a:spcPct val="100000"/>
              </a:lnSpc>
              <a:spcBef>
                <a:spcPct val="20000"/>
              </a:spcBef>
              <a:spcAft>
                <a:spcPts val="0"/>
              </a:spcAft>
              <a:buClrTx/>
              <a:buSzTx/>
              <a:buFont typeface="Arial"/>
              <a:buNone/>
              <a:tabLst/>
              <a:defRPr/>
            </a:pPr>
            <a:r>
              <a:rPr b="0" baseline="0" cap="none" dirty="0" i="0" kern="1200" kumimoji="0" lang="en-NZ" noProof="0" normalizeH="0" spc="0" strike="noStrike" sz="3900" u="none">
                <a:ln>
                  <a:noFill/>
                </a:ln>
                <a:solidFill>
                  <a:prstClr val="white"/>
                </a:solidFill>
                <a:effectLst/>
                <a:uLnTx/>
                <a:uFillTx/>
                <a:latin charset="0" panose="02000503050000020004" pitchFamily="50" typeface="Marine Black"/>
                <a:ea typeface="+mn-ea"/>
                <a:cs typeface="+mn-cs"/>
              </a:rPr>
              <a:t>Altitude Tours - Heli Gin Tour</a:t>
            </a:r>
          </a:p>
        </p:txBody>
      </p:sp>
    </p:spTree>
    <p:extLst>
      <p:ext uri="{BB962C8B-B14F-4D97-AF65-F5344CB8AC3E}">
        <p14:creationId xmlns:p14="http://schemas.microsoft.com/office/powerpoint/2010/main" val="17412370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F7D3AD1A-C910-4816-99EA-8310B88B677A}"/>
              </a:ext>
            </a:extLst>
          </p:cNvPr>
          <p:cNvPicPr>
            <a:picLocks noGrp="1" noChangeAspect="1"/>
          </p:cNvPicPr>
          <p:nvPr>
            <p:ph type="pic" sz="quarter" idx="13"/>
          </p:nvPr>
        </p:nvPicPr>
        <p:blipFill>
          <a:blip r:embed="rId3"/>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latin typeface="Marine Black" panose="02000503050000020004" pitchFamily="50" charset="0"/>
              </a:rPr>
              <a:t>Lil Red at QT</a:t>
            </a:r>
          </a:p>
        </p:txBody>
      </p:sp>
    </p:spTree>
    <p:extLst>
      <p:ext uri="{BB962C8B-B14F-4D97-AF65-F5344CB8AC3E}">
        <p14:creationId xmlns:p14="http://schemas.microsoft.com/office/powerpoint/2010/main" val="708572961"/>
      </p:ext>
    </p:extLst>
  </p:cSld>
  <p:clrMapOvr>
    <a:masterClrMapping/>
  </p:clrMapOvr>
</p:sld>
</file>

<file path=ppt/slides/slide6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6" name="Picture Placeholder 15">
            <a:extLst>
              <a:ext uri="{FF2B5EF4-FFF2-40B4-BE49-F238E27FC236}">
                <a16:creationId xmlns:a16="http://schemas.microsoft.com/office/drawing/2014/main" id="{D8AE0247-8760-4FB6-AA60-70BA2F041E74}"/>
              </a:ext>
            </a:extLst>
          </p:cNvPr>
          <p:cNvPicPr>
            <a:picLocks noChangeAspect="1" noGrp="1"/>
          </p:cNvPicPr>
          <p:nvPr>
            <p:ph idx="13" sz="quarter" type="pic"/>
          </p:nvPr>
        </p:nvPicPr>
        <p:blipFill>
          <a:blip r:embed="rId3"/>
          <a:srcRect b="89"/>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Coco Cabana</a:t>
            </a:r>
          </a:p>
        </p:txBody>
      </p:sp>
    </p:spTree>
    <p:extLst>
      <p:ext uri="{BB962C8B-B14F-4D97-AF65-F5344CB8AC3E}">
        <p14:creationId xmlns:p14="http://schemas.microsoft.com/office/powerpoint/2010/main" val="31933653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079DC4F-80C2-45E0-800B-1E11F56D8586}"/>
              </a:ext>
            </a:extLst>
          </p:cNvPr>
          <p:cNvPicPr>
            <a:picLocks noGrp="1" noChangeAspect="1"/>
          </p:cNvPicPr>
          <p:nvPr>
            <p:ph type="pic" sz="quarter" idx="13"/>
          </p:nvPr>
        </p:nvPicPr>
        <p:blipFill>
          <a:blip r:embed="rId3"/>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latin typeface="Marine Black" panose="02000503050000020004" pitchFamily="50" charset="0"/>
              </a:rPr>
              <a:t>Hustl. Cafe</a:t>
            </a:r>
          </a:p>
        </p:txBody>
      </p:sp>
    </p:spTree>
    <p:extLst>
      <p:ext uri="{BB962C8B-B14F-4D97-AF65-F5344CB8AC3E}">
        <p14:creationId xmlns:p14="http://schemas.microsoft.com/office/powerpoint/2010/main" val="4118247984"/>
      </p:ext>
    </p:extLst>
  </p:cSld>
  <p:clrMapOvr>
    <a:masterClrMapping/>
  </p:clrMapOvr>
</p:sld>
</file>

<file path=ppt/slides/slide6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83FE2AC8-7A1A-42DB-A4B5-5EA923CE8F98}"/>
              </a:ext>
            </a:extLst>
          </p:cNvPr>
          <p:cNvPicPr>
            <a:picLocks noChangeAspect="1" noGrp="1"/>
          </p:cNvPicPr>
          <p:nvPr>
            <p:ph idx="13" sz="quarter" type="pic"/>
          </p:nvPr>
        </p:nvPicPr>
        <p:blipFill>
          <a:blip r:embed="rId3"/>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latin charset="0" panose="02000503050000020004" pitchFamily="50" typeface="Marine Black"/>
              </a:rPr>
              <a:t>The Crown Pub and Beer Garden</a:t>
            </a:r>
          </a:p>
        </p:txBody>
      </p:sp>
    </p:spTree>
    <p:extLst>
      <p:ext uri="{BB962C8B-B14F-4D97-AF65-F5344CB8AC3E}">
        <p14:creationId xmlns:p14="http://schemas.microsoft.com/office/powerpoint/2010/main" val="1323671477"/>
      </p:ext>
    </p:extLst>
  </p:cSld>
  <p:clrMapOvr>
    <a:masterClrMapping/>
  </p:clrMapOvr>
</p:sld>
</file>

<file path=ppt/slides/slide6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F06762B-C5FC-4F25-A0F3-08EEE0B02063}"/>
              </a:ext>
            </a:extLst>
          </p:cNvPr>
          <p:cNvPicPr>
            <a:picLocks noChangeAspect="1" noGrp="1"/>
          </p:cNvPicPr>
          <p:nvPr>
            <p:ph idx="13" sz="quarter" type="pic"/>
          </p:nvPr>
        </p:nvPicPr>
        <p:blipFill>
          <a:blip r:embed="rId3"/>
          <a:srcRect b="1"/>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Canyon Brewing</a:t>
            </a:r>
          </a:p>
        </p:txBody>
      </p:sp>
    </p:spTree>
    <p:extLst>
      <p:ext uri="{BB962C8B-B14F-4D97-AF65-F5344CB8AC3E}">
        <p14:creationId xmlns:p14="http://schemas.microsoft.com/office/powerpoint/2010/main" val="2693122336"/>
      </p:ext>
    </p:extLst>
  </p:cSld>
  <p:clrMapOvr>
    <a:masterClrMapping/>
  </p:clrMapOvr>
</p:sld>
</file>

<file path=ppt/slides/slide6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descr="A picture containing tree, plate, food, outdoor&#10;&#10;Description automatically generated" id="10" name="Picture Placeholder 9">
            <a:extLst>
              <a:ext uri="{FF2B5EF4-FFF2-40B4-BE49-F238E27FC236}">
                <a16:creationId xmlns:a16="http://schemas.microsoft.com/office/drawing/2014/main" id="{258269B6-40CD-4750-A507-B630F921FB89}"/>
              </a:ext>
            </a:extLst>
          </p:cNvPr>
          <p:cNvPicPr>
            <a:picLocks noChangeAspect="1" noGrp="1"/>
          </p:cNvPicPr>
          <p:nvPr>
            <p:ph idx="13" sz="quarter" type="pic"/>
          </p:nvPr>
        </p:nvPicPr>
        <p:blipFill>
          <a:blip r:embed="rId3"/>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indent="0" marL="0">
              <a:buNone/>
            </a:pPr>
            <a:r>
              <a:rPr dirty="0" err="1" lang="en-NZ" sz="3900">
                <a:solidFill>
                  <a:schemeClr val="bg1"/>
                </a:solidFill>
                <a:effectLst>
                  <a:outerShdw algn="tl" blurRad="50800" dir="2700000" dist="38100" rotWithShape="0">
                    <a:prstClr val="black">
                      <a:alpha val="40000"/>
                    </a:prstClr>
                  </a:outerShdw>
                </a:effectLst>
                <a:latin charset="0" panose="02000503050000020004" pitchFamily="50" typeface="Marine Black"/>
              </a:rPr>
              <a:t>Fum</a:t>
            </a:r>
            <a:r>
              <a:rPr dirty="0" err="1" lang="en-NZ" sz="4000">
                <a:solidFill>
                  <a:schemeClr val="bg1"/>
                </a:solidFill>
                <a:latin charset="0" panose="02000503050000020004" pitchFamily="50" typeface="Marine Black"/>
              </a:rPr>
              <a:t>é</a:t>
            </a:r>
            <a:endParaRPr dirty="0" lang="en-NZ" sz="3900">
              <a:solidFill>
                <a:schemeClr val="bg1"/>
              </a:solidFill>
              <a:effectLst>
                <a:outerShdw algn="tl" blurRad="50800" dir="2700000" dist="38100" rotWithShape="0">
                  <a:prstClr val="black">
                    <a:alpha val="40000"/>
                  </a:prstClr>
                </a:outerShdw>
              </a:effectLst>
              <a:latin charset="0" panose="02000503050000020004" pitchFamily="50" typeface="Marine Black"/>
            </a:endParaRPr>
          </a:p>
        </p:txBody>
      </p:sp>
    </p:spTree>
    <p:extLst>
      <p:ext uri="{BB962C8B-B14F-4D97-AF65-F5344CB8AC3E}">
        <p14:creationId xmlns:p14="http://schemas.microsoft.com/office/powerpoint/2010/main" val="320845186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7" name="Picture Placeholder 6"/>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10" name="Text Placeholder 1">
            <a:extLst>
              <a:ext uri="{FF2B5EF4-FFF2-40B4-BE49-F238E27FC236}">
                <a16:creationId xmlns:a16="http://schemas.microsoft.com/office/drawing/2014/main" id="{7B40B18A-37DD-4AC9-8014-D7CB9E76987A}"/>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Gibbston Valley Cheesery &amp; Deli</a:t>
            </a:r>
          </a:p>
        </p:txBody>
      </p:sp>
    </p:spTree>
    <p:extLst>
      <p:ext uri="{BB962C8B-B14F-4D97-AF65-F5344CB8AC3E}">
        <p14:creationId xmlns:p14="http://schemas.microsoft.com/office/powerpoint/2010/main" val="25618867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Flame Bar &amp; Grill</a:t>
            </a:r>
          </a:p>
        </p:txBody>
      </p:sp>
    </p:spTree>
    <p:extLst>
      <p:ext uri="{BB962C8B-B14F-4D97-AF65-F5344CB8AC3E}">
        <p14:creationId xmlns:p14="http://schemas.microsoft.com/office/powerpoint/2010/main" val="12395669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ceiling, indoor, bar, restaurant&#10;&#10;Description automatically generated">
            <a:extLst>
              <a:ext uri="{FF2B5EF4-FFF2-40B4-BE49-F238E27FC236}">
                <a16:creationId xmlns:a16="http://schemas.microsoft.com/office/drawing/2014/main" id="{816C4152-D133-447B-99B0-288FD4E1F5B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Pedro’s By The Lake</a:t>
            </a:r>
          </a:p>
        </p:txBody>
      </p:sp>
    </p:spTree>
    <p:extLst>
      <p:ext uri="{BB962C8B-B14F-4D97-AF65-F5344CB8AC3E}">
        <p14:creationId xmlns:p14="http://schemas.microsoft.com/office/powerpoint/2010/main" val="422568310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ree, outdoor, grass, mountain&#10;&#10;Description automatically generated">
            <a:extLst>
              <a:ext uri="{FF2B5EF4-FFF2-40B4-BE49-F238E27FC236}">
                <a16:creationId xmlns:a16="http://schemas.microsoft.com/office/drawing/2014/main" id="{D2F1DFEF-E127-463C-9A59-4577A35B9E7A}"/>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340AC723-3ED6-4855-9115-377113514B63}"/>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The </a:t>
            </a:r>
            <a:r>
              <a:rPr lang="en-NZ" sz="3900" dirty="0" err="1">
                <a:solidFill>
                  <a:schemeClr val="bg1"/>
                </a:solidFill>
                <a:effectLst>
                  <a:outerShdw blurRad="50800" dist="38100" dir="2700000" algn="tl" rotWithShape="0">
                    <a:prstClr val="black">
                      <a:alpha val="40000"/>
                    </a:prstClr>
                  </a:outerShdw>
                </a:effectLst>
                <a:latin typeface="Marine Black" panose="02000503050000020004" pitchFamily="50" charset="0"/>
              </a:rPr>
              <a:t>Dishery</a:t>
            </a:r>
            <a:endPar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endParaRPr>
          </a:p>
        </p:txBody>
      </p:sp>
    </p:spTree>
    <p:extLst>
      <p:ext uri="{BB962C8B-B14F-4D97-AF65-F5344CB8AC3E}">
        <p14:creationId xmlns:p14="http://schemas.microsoft.com/office/powerpoint/2010/main" val="409840682"/>
      </p:ext>
    </p:extLst>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65CA43D6-E9D2-43E1-A9EE-0B042C1FE1D1}"/>
              </a:ext>
            </a:extLst>
          </p:cNvPr>
          <p:cNvPicPr>
            <a:picLocks noChangeAspect="1" noGrp="1"/>
          </p:cNvPicPr>
          <p:nvPr>
            <p:ph idx="13" sz="quarter" type="pic"/>
          </p:nvPr>
        </p:nvPicPr>
        <p:blipFill>
          <a:blip r:embed="rId3"/>
          <a:srcRect b="-18"/>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6F7BD1EB-AD1B-4ED4-9E88-795479160CD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algn="l" defTabSz="253048" eaLnBrk="1" fontAlgn="auto" hangingPunct="1" indent="0" latinLnBrk="0" lvl="0" marL="0" marR="0" rtl="0">
              <a:lnSpc>
                <a:spcPct val="100000"/>
              </a:lnSpc>
              <a:spcBef>
                <a:spcPct val="20000"/>
              </a:spcBef>
              <a:spcAft>
                <a:spcPts val="0"/>
              </a:spcAft>
              <a:buClrTx/>
              <a:buSzTx/>
              <a:buFont typeface="Arial"/>
              <a:buNone/>
              <a:tabLst/>
              <a:defRPr/>
            </a:pPr>
            <a:r>
              <a:rPr b="0" baseline="0" cap="none" dirty="0" i="0" kern="1200" kumimoji="0" lang="en-NZ" noProof="0" normalizeH="0" spc="0" strike="noStrike" sz="3900" u="none">
                <a:ln>
                  <a:noFill/>
                </a:ln>
                <a:solidFill>
                  <a:prstClr val="white"/>
                </a:solidFill>
                <a:effectLst>
                  <a:outerShdw algn="tl" blurRad="38100" dir="2700000" dist="38100">
                    <a:srgbClr val="000000">
                      <a:alpha val="43137"/>
                    </a:srgbClr>
                  </a:outerShdw>
                </a:effectLst>
                <a:uLnTx/>
                <a:uFillTx/>
                <a:latin charset="0" panose="02000503050000020004" pitchFamily="50" typeface="Marine Black"/>
                <a:ea typeface="+mn-ea"/>
                <a:cs typeface="+mn-cs"/>
              </a:rPr>
              <a:t>Altitude Tours – Queenstown Gin Tour</a:t>
            </a:r>
          </a:p>
        </p:txBody>
      </p:sp>
    </p:spTree>
    <p:extLst>
      <p:ext uri="{BB962C8B-B14F-4D97-AF65-F5344CB8AC3E}">
        <p14:creationId xmlns:p14="http://schemas.microsoft.com/office/powerpoint/2010/main" val="27825051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BDB91E47-1857-4C65-9110-255B3BF890B3}"/>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err="1">
                <a:solidFill>
                  <a:schemeClr val="bg1"/>
                </a:solidFill>
                <a:effectLst>
                  <a:outerShdw blurRad="50800" dist="38100" dir="2700000" algn="tl" rotWithShape="0">
                    <a:prstClr val="black">
                      <a:alpha val="40000"/>
                    </a:prstClr>
                  </a:outerShdw>
                </a:effectLst>
                <a:latin typeface="Marine Black" panose="02000503050000020004" pitchFamily="50" charset="0"/>
              </a:rPr>
              <a:t>Ferg’s</a:t>
            </a: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 Bar</a:t>
            </a:r>
          </a:p>
        </p:txBody>
      </p:sp>
    </p:spTree>
    <p:extLst>
      <p:ext uri="{BB962C8B-B14F-4D97-AF65-F5344CB8AC3E}">
        <p14:creationId xmlns:p14="http://schemas.microsoft.com/office/powerpoint/2010/main" val="15574465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BA81DC11-B0EA-4C4E-9E89-A5385A385D38}"/>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The Winery</a:t>
            </a:r>
          </a:p>
        </p:txBody>
      </p:sp>
    </p:spTree>
    <p:extLst>
      <p:ext uri="{BB962C8B-B14F-4D97-AF65-F5344CB8AC3E}">
        <p14:creationId xmlns:p14="http://schemas.microsoft.com/office/powerpoint/2010/main" val="28766921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97CD3DC7-C150-4404-ACE6-5357C0BDC1A8}"/>
              </a:ext>
            </a:extLst>
          </p:cNvPr>
          <p:cNvSpPr txBox="1">
            <a:spLocks/>
          </p:cNvSpPr>
          <p:nvPr/>
        </p:nvSpPr>
        <p:spPr>
          <a:xfrm>
            <a:off x="473402" y="720062"/>
            <a:ext cx="8197197" cy="125508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rPr>
              <a:t>Cargo at </a:t>
            </a:r>
            <a:r>
              <a:rPr lang="en-NZ" sz="3900" dirty="0" err="1">
                <a:solidFill>
                  <a:schemeClr val="bg1"/>
                </a:solidFill>
                <a:effectLst>
                  <a:outerShdw blurRad="50800" dist="38100" dir="2700000" algn="tl" rotWithShape="0">
                    <a:prstClr val="black">
                      <a:alpha val="40000"/>
                    </a:prstClr>
                  </a:outerShdw>
                </a:effectLst>
                <a:latin typeface="Marine Black" panose="02000503050000020004" pitchFamily="50" charset="0"/>
              </a:rPr>
              <a:t>Gantley’s</a:t>
            </a:r>
            <a:endParaRPr lang="en-NZ" sz="3900" dirty="0">
              <a:solidFill>
                <a:schemeClr val="bg1"/>
              </a:solidFill>
              <a:effectLst>
                <a:outerShdw blurRad="50800" dist="38100" dir="2700000" algn="tl" rotWithShape="0">
                  <a:prstClr val="black">
                    <a:alpha val="40000"/>
                  </a:prstClr>
                </a:outerShdw>
              </a:effectLst>
              <a:latin typeface="Marine Black" panose="02000503050000020004" pitchFamily="50" charset="0"/>
            </a:endParaRPr>
          </a:p>
        </p:txBody>
      </p:sp>
    </p:spTree>
    <p:extLst>
      <p:ext uri="{BB962C8B-B14F-4D97-AF65-F5344CB8AC3E}">
        <p14:creationId xmlns:p14="http://schemas.microsoft.com/office/powerpoint/2010/main" val="29405979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A picture containing table, person, food, meal&#10;&#10;Description automatically generated">
            <a:extLst>
              <a:ext uri="{FF2B5EF4-FFF2-40B4-BE49-F238E27FC236}">
                <a16:creationId xmlns:a16="http://schemas.microsoft.com/office/drawing/2014/main" id="{F196AA18-5E38-4138-B8D0-A72698061D3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6"/>
          </p:nvPr>
        </p:nvPicPr>
        <p:blipFill>
          <a:blip r:embed="rId4" cstate="screen">
            <a:extLst>
              <a:ext uri="{28A0092B-C50C-407E-A947-70E740481C1C}">
                <a14:useLocalDpi xmlns:a14="http://schemas.microsoft.com/office/drawing/2010/main"/>
              </a:ext>
            </a:extLst>
          </a:blip>
          <a:srcRect/>
          <a:stretch>
            <a:fillRect/>
          </a:stretch>
        </p:blipFill>
        <p:spPr/>
      </p:pic>
      <p:sp>
        <p:nvSpPr>
          <p:cNvPr id="7" name="Text Placeholder 2"/>
          <p:cNvSpPr txBox="1">
            <a:spLocks/>
          </p:cNvSpPr>
          <p:nvPr/>
        </p:nvSpPr>
        <p:spPr>
          <a:xfrm>
            <a:off x="184588" y="349473"/>
            <a:ext cx="8197197" cy="503239"/>
          </a:xfrm>
          <a:prstGeom prst="rect">
            <a:avLst/>
          </a:prstGeom>
        </p:spPr>
        <p:txBody>
          <a:bodyPr/>
          <a:lstStyle>
            <a:lvl1pPr marL="189786" indent="-189786" algn="l" defTabSz="253048" rtl="0" eaLnBrk="1" latinLnBrk="0" hangingPunct="1">
              <a:spcBef>
                <a:spcPct val="20000"/>
              </a:spcBef>
              <a:buFont typeface="Arial"/>
              <a:buChar char="•"/>
              <a:defRPr sz="1800" kern="1200">
                <a:solidFill>
                  <a:schemeClr val="tx1"/>
                </a:solidFill>
                <a:latin typeface="+mn-lt"/>
                <a:ea typeface="+mn-ea"/>
                <a:cs typeface="+mn-cs"/>
              </a:defRPr>
            </a:lvl1pPr>
            <a:lvl2pPr marL="411203" indent="-158155" algn="l" defTabSz="253048" rtl="0" eaLnBrk="1" latinLnBrk="0" hangingPunct="1">
              <a:spcBef>
                <a:spcPct val="20000"/>
              </a:spcBef>
              <a:buFont typeface="Arial"/>
              <a:buChar char="–"/>
              <a:defRPr sz="1500" kern="1200">
                <a:solidFill>
                  <a:schemeClr val="tx1"/>
                </a:solidFill>
                <a:latin typeface="+mn-lt"/>
                <a:ea typeface="+mn-ea"/>
                <a:cs typeface="+mn-cs"/>
              </a:defRPr>
            </a:lvl2pPr>
            <a:lvl3pPr marL="632621" indent="-126524" algn="l" defTabSz="253048" rtl="0" eaLnBrk="1" latinLnBrk="0" hangingPunct="1">
              <a:spcBef>
                <a:spcPct val="20000"/>
              </a:spcBef>
              <a:buFont typeface="Arial"/>
              <a:buChar char="•"/>
              <a:defRPr sz="1300" kern="1200">
                <a:solidFill>
                  <a:schemeClr val="tx1"/>
                </a:solidFill>
                <a:latin typeface="+mn-lt"/>
                <a:ea typeface="+mn-ea"/>
                <a:cs typeface="+mn-cs"/>
              </a:defRPr>
            </a:lvl3pPr>
            <a:lvl4pPr marL="885669" indent="-126524" algn="l" defTabSz="253048" rtl="0" eaLnBrk="1" latinLnBrk="0" hangingPunct="1">
              <a:spcBef>
                <a:spcPct val="20000"/>
              </a:spcBef>
              <a:buFont typeface="Arial"/>
              <a:buChar char="–"/>
              <a:defRPr sz="1100" kern="1200">
                <a:solidFill>
                  <a:schemeClr val="tx1"/>
                </a:solidFill>
                <a:latin typeface="+mn-lt"/>
                <a:ea typeface="+mn-ea"/>
                <a:cs typeface="+mn-cs"/>
              </a:defRPr>
            </a:lvl4pPr>
            <a:lvl5pPr marL="1138718" indent="-126524" algn="l" defTabSz="253048" rtl="0" eaLnBrk="1" latinLnBrk="0" hangingPunct="1">
              <a:spcBef>
                <a:spcPct val="20000"/>
              </a:spcBef>
              <a:buFont typeface="Arial"/>
              <a:buChar char="»"/>
              <a:defRPr sz="1100" kern="1200">
                <a:solidFill>
                  <a:schemeClr val="tx1"/>
                </a:solidFill>
                <a:latin typeface="+mn-lt"/>
                <a:ea typeface="+mn-ea"/>
                <a:cs typeface="+mn-cs"/>
              </a:defRPr>
            </a:lvl5pPr>
            <a:lvl6pPr marL="1391766" indent="-126524" algn="l" defTabSz="253048" rtl="0" eaLnBrk="1" latinLnBrk="0" hangingPunct="1">
              <a:spcBef>
                <a:spcPct val="20000"/>
              </a:spcBef>
              <a:buFont typeface="Arial"/>
              <a:buChar char="•"/>
              <a:defRPr sz="1100" kern="1200">
                <a:solidFill>
                  <a:schemeClr val="tx1"/>
                </a:solidFill>
                <a:latin typeface="+mn-lt"/>
                <a:ea typeface="+mn-ea"/>
                <a:cs typeface="+mn-cs"/>
              </a:defRPr>
            </a:lvl6pPr>
            <a:lvl7pPr marL="1644814" indent="-126524" algn="l" defTabSz="253048" rtl="0" eaLnBrk="1" latinLnBrk="0" hangingPunct="1">
              <a:spcBef>
                <a:spcPct val="20000"/>
              </a:spcBef>
              <a:buFont typeface="Arial"/>
              <a:buChar char="•"/>
              <a:defRPr sz="1100" kern="1200">
                <a:solidFill>
                  <a:schemeClr val="tx1"/>
                </a:solidFill>
                <a:latin typeface="+mn-lt"/>
                <a:ea typeface="+mn-ea"/>
                <a:cs typeface="+mn-cs"/>
              </a:defRPr>
            </a:lvl7pPr>
            <a:lvl8pPr marL="1897863" indent="-126524" algn="l" defTabSz="253048" rtl="0" eaLnBrk="1" latinLnBrk="0" hangingPunct="1">
              <a:spcBef>
                <a:spcPct val="20000"/>
              </a:spcBef>
              <a:buFont typeface="Arial"/>
              <a:buChar char="•"/>
              <a:defRPr sz="1100" kern="1200">
                <a:solidFill>
                  <a:schemeClr val="tx1"/>
                </a:solidFill>
                <a:latin typeface="+mn-lt"/>
                <a:ea typeface="+mn-ea"/>
                <a:cs typeface="+mn-cs"/>
              </a:defRPr>
            </a:lvl8pPr>
            <a:lvl9pPr marL="2150911" indent="-126524" algn="l" defTabSz="253048" rtl="0" eaLnBrk="1" latinLnBrk="0" hangingPunct="1">
              <a:spcBef>
                <a:spcPct val="20000"/>
              </a:spcBef>
              <a:buFont typeface="Arial"/>
              <a:buChar char="•"/>
              <a:defRPr sz="1100" kern="1200">
                <a:solidFill>
                  <a:schemeClr val="tx1"/>
                </a:solidFill>
                <a:latin typeface="+mn-lt"/>
                <a:ea typeface="+mn-ea"/>
                <a:cs typeface="+mn-cs"/>
              </a:defRPr>
            </a:lvl9pPr>
          </a:lstStyle>
          <a:p>
            <a:pPr marL="0" indent="0">
              <a:buNone/>
            </a:pPr>
            <a:r>
              <a:rPr lang="en-US" sz="3600" b="1" dirty="0">
                <a:solidFill>
                  <a:schemeClr val="bg1"/>
                </a:solidFill>
                <a:latin typeface="Marine Black" panose="02000503050000020004" pitchFamily="50" charset="0"/>
              </a:rPr>
              <a:t>Margo’s</a:t>
            </a:r>
          </a:p>
        </p:txBody>
      </p:sp>
    </p:spTree>
    <p:extLst>
      <p:ext uri="{BB962C8B-B14F-4D97-AF65-F5344CB8AC3E}">
        <p14:creationId xmlns:p14="http://schemas.microsoft.com/office/powerpoint/2010/main" val="3508357332"/>
      </p:ext>
    </p:extLst>
  </p:cSld>
  <p:clrMapOvr>
    <a:masterClrMapping/>
  </p:clrMapOvr>
</p:sld>
</file>

<file path=ppt/slides/slide7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9" name="Picture 8">
            <a:hlinkClick r:id="rId3"/>
            <a:extLst>
              <a:ext uri="{FF2B5EF4-FFF2-40B4-BE49-F238E27FC236}">
                <a16:creationId xmlns:a16="http://schemas.microsoft.com/office/drawing/2014/main" id="{3BE279FF-36AF-4542-A613-B54C3F8E59A2}"/>
              </a:ext>
            </a:extLst>
          </p:cNvPr>
          <p:cNvPicPr>
            <a:picLocks noChangeAspect="1"/>
          </p:cNvPicPr>
          <p:nvPr/>
        </p:nvPicPr>
        <p:blipFill rotWithShape="1">
          <a:blip r:embed="rId4"/>
          <a:srcRect b="9"/>
          <a:stretch/>
        </p:blipFill>
        <p:spPr>
          <a:xfrm>
            <a:off x="5688534" y="1134158"/>
            <a:ext cx="2461089" cy="1559953"/>
          </a:xfrm>
          <a:prstGeom prst="rect">
            <a:avLst/>
          </a:prstGeom>
        </p:spPr>
      </p:pic>
      <p:pic>
        <p:nvPicPr>
          <p:cNvPr id="12" name="Picture 11">
            <a:hlinkClick r:id="rId5"/>
            <a:extLst>
              <a:ext uri="{FF2B5EF4-FFF2-40B4-BE49-F238E27FC236}">
                <a16:creationId xmlns:a16="http://schemas.microsoft.com/office/drawing/2014/main" id="{EBB152CB-A783-4B5C-98D1-7ED36FD5C4AC}"/>
              </a:ext>
            </a:extLst>
          </p:cNvPr>
          <p:cNvPicPr>
            <a:picLocks noChangeAspect="1"/>
          </p:cNvPicPr>
          <p:nvPr/>
        </p:nvPicPr>
        <p:blipFill rotWithShape="1">
          <a:blip r:embed="rId6"/>
          <a:srcRect b="-26"/>
          <a:stretch/>
        </p:blipFill>
        <p:spPr>
          <a:xfrm>
            <a:off x="5688535" y="2768689"/>
            <a:ext cx="2461089" cy="1547938"/>
          </a:xfrm>
          <a:prstGeom prst="rect">
            <a:avLst/>
          </a:prstGeom>
        </p:spPr>
      </p:pic>
      <p:pic>
        <p:nvPicPr>
          <p:cNvPr id="14" name="Picture 13">
            <a:hlinkClick r:id="rId7"/>
            <a:extLst>
              <a:ext uri="{FF2B5EF4-FFF2-40B4-BE49-F238E27FC236}">
                <a16:creationId xmlns:a16="http://schemas.microsoft.com/office/drawing/2014/main" id="{500B4926-FB21-4ED9-B2C7-EF09EF1B43FF}"/>
              </a:ext>
            </a:extLst>
          </p:cNvPr>
          <p:cNvPicPr>
            <a:picLocks noChangeAspect="1"/>
          </p:cNvPicPr>
          <p:nvPr/>
        </p:nvPicPr>
        <p:blipFill rotWithShape="1">
          <a:blip r:embed="rId8"/>
          <a:srcRect b="20" r="-14"/>
          <a:stretch/>
        </p:blipFill>
        <p:spPr>
          <a:xfrm>
            <a:off x="3166283" y="1134158"/>
            <a:ext cx="2461089" cy="1559953"/>
          </a:xfrm>
          <a:prstGeom prst="rect">
            <a:avLst/>
          </a:prstGeom>
        </p:spPr>
      </p:pic>
      <p:pic>
        <p:nvPicPr>
          <p:cNvPr id="17" name="Picture 16">
            <a:hlinkClick r:id="rId9"/>
            <a:extLst>
              <a:ext uri="{FF2B5EF4-FFF2-40B4-BE49-F238E27FC236}">
                <a16:creationId xmlns:a16="http://schemas.microsoft.com/office/drawing/2014/main" id="{EABDAA75-5070-4C62-BC55-81B6C49B27D0}"/>
              </a:ext>
            </a:extLst>
          </p:cNvPr>
          <p:cNvPicPr>
            <a:picLocks noChangeAspect="1"/>
          </p:cNvPicPr>
          <p:nvPr/>
        </p:nvPicPr>
        <p:blipFill rotWithShape="1">
          <a:blip r:embed="rId10"/>
          <a:srcRect b="54"/>
          <a:stretch/>
        </p:blipFill>
        <p:spPr>
          <a:xfrm>
            <a:off x="3166283" y="2768690"/>
            <a:ext cx="2461090" cy="1547937"/>
          </a:xfrm>
          <a:prstGeom prst="rect">
            <a:avLst/>
          </a:prstGeom>
        </p:spPr>
      </p:pic>
      <p:sp>
        <p:nvSpPr>
          <p:cNvPr id="36" name="Text Placeholder 35">
            <a:extLst>
              <a:ext uri="{FF2B5EF4-FFF2-40B4-BE49-F238E27FC236}">
                <a16:creationId xmlns:a16="http://schemas.microsoft.com/office/drawing/2014/main" id="{86F4BF01-64AE-4BB3-9C80-77BBD6FD8FB6}"/>
              </a:ext>
            </a:extLst>
          </p:cNvPr>
          <p:cNvSpPr>
            <a:spLocks noGrp="1"/>
          </p:cNvSpPr>
          <p:nvPr>
            <p:ph idx="18" sz="quarter" type="body"/>
          </p:nvPr>
        </p:nvSpPr>
        <p:spPr/>
        <p:txBody>
          <a:bodyPr/>
          <a:lstStyle/>
          <a:p>
            <a:r>
              <a:rPr dirty="0" lang="mi-NZ">
                <a:latin charset="0" panose="02000503050000020004" pitchFamily="50" typeface="Marine Black"/>
              </a:rPr>
              <a:t>DQ Travel Trade Marketing</a:t>
            </a:r>
            <a:endParaRPr dirty="0" lang="en-NZ">
              <a:latin charset="0" panose="02000503050000020004" pitchFamily="50" typeface="Marine Black"/>
            </a:endParaRPr>
          </a:p>
        </p:txBody>
      </p:sp>
      <p:pic>
        <p:nvPicPr>
          <p:cNvPr id="45" name="Picture 44">
            <a:hlinkClick r:id="rId11"/>
            <a:extLst>
              <a:ext uri="{FF2B5EF4-FFF2-40B4-BE49-F238E27FC236}">
                <a16:creationId xmlns:a16="http://schemas.microsoft.com/office/drawing/2014/main" id="{50A1154A-0C4F-4183-B1C6-7F1E00644507}"/>
              </a:ext>
            </a:extLst>
          </p:cNvPr>
          <p:cNvPicPr>
            <a:picLocks noChangeAspect="1"/>
          </p:cNvPicPr>
          <p:nvPr/>
        </p:nvPicPr>
        <p:blipFill rotWithShape="1">
          <a:blip r:embed="rId12"/>
          <a:srcRect b="76293"/>
          <a:stretch/>
        </p:blipFill>
        <p:spPr>
          <a:xfrm>
            <a:off x="555063" y="1148849"/>
            <a:ext cx="2081080" cy="855921"/>
          </a:xfrm>
          <a:prstGeom prst="rect">
            <a:avLst/>
          </a:prstGeom>
        </p:spPr>
      </p:pic>
      <p:pic>
        <p:nvPicPr>
          <p:cNvPr id="46" name="Picture 45">
            <a:hlinkClick r:id="rId13"/>
            <a:extLst>
              <a:ext uri="{FF2B5EF4-FFF2-40B4-BE49-F238E27FC236}">
                <a16:creationId xmlns:a16="http://schemas.microsoft.com/office/drawing/2014/main" id="{F485B5A5-BDF7-4847-8FCE-C897F6762125}"/>
              </a:ext>
            </a:extLst>
          </p:cNvPr>
          <p:cNvPicPr>
            <a:picLocks noChangeAspect="1"/>
          </p:cNvPicPr>
          <p:nvPr/>
        </p:nvPicPr>
        <p:blipFill rotWithShape="1">
          <a:blip r:embed="rId12"/>
          <a:srcRect b="50966" t="25326"/>
          <a:stretch/>
        </p:blipFill>
        <p:spPr>
          <a:xfrm>
            <a:off x="555063" y="2036520"/>
            <a:ext cx="2081080" cy="855921"/>
          </a:xfrm>
          <a:prstGeom prst="rect">
            <a:avLst/>
          </a:prstGeom>
        </p:spPr>
      </p:pic>
      <p:pic>
        <p:nvPicPr>
          <p:cNvPr id="47" name="Picture 46">
            <a:hlinkClick r:id="rId14"/>
            <a:extLst>
              <a:ext uri="{FF2B5EF4-FFF2-40B4-BE49-F238E27FC236}">
                <a16:creationId xmlns:a16="http://schemas.microsoft.com/office/drawing/2014/main" id="{50471C45-4C86-45C7-AFC6-E9C4086D9072}"/>
              </a:ext>
            </a:extLst>
          </p:cNvPr>
          <p:cNvPicPr>
            <a:picLocks noChangeAspect="1"/>
          </p:cNvPicPr>
          <p:nvPr/>
        </p:nvPicPr>
        <p:blipFill rotWithShape="1">
          <a:blip r:embed="rId12"/>
          <a:srcRect b="25620" t="50673"/>
          <a:stretch/>
        </p:blipFill>
        <p:spPr>
          <a:xfrm>
            <a:off x="555063" y="2927732"/>
            <a:ext cx="2081080" cy="855922"/>
          </a:xfrm>
          <a:prstGeom prst="rect">
            <a:avLst/>
          </a:prstGeom>
        </p:spPr>
      </p:pic>
      <p:pic>
        <p:nvPicPr>
          <p:cNvPr id="48" name="Picture 47">
            <a:hlinkClick r:id="rId15"/>
            <a:extLst>
              <a:ext uri="{FF2B5EF4-FFF2-40B4-BE49-F238E27FC236}">
                <a16:creationId xmlns:a16="http://schemas.microsoft.com/office/drawing/2014/main" id="{B8549B86-99CD-4B46-8910-D9AEF10CA193}"/>
              </a:ext>
            </a:extLst>
          </p:cNvPr>
          <p:cNvPicPr>
            <a:picLocks noChangeAspect="1"/>
          </p:cNvPicPr>
          <p:nvPr/>
        </p:nvPicPr>
        <p:blipFill rotWithShape="1">
          <a:blip r:embed="rId12"/>
          <a:srcRect t="76293"/>
          <a:stretch/>
        </p:blipFill>
        <p:spPr>
          <a:xfrm>
            <a:off x="555063" y="3822587"/>
            <a:ext cx="2081080" cy="855921"/>
          </a:xfrm>
          <a:prstGeom prst="rect">
            <a:avLst/>
          </a:prstGeom>
        </p:spPr>
      </p:pic>
    </p:spTree>
    <p:extLst>
      <p:ext uri="{BB962C8B-B14F-4D97-AF65-F5344CB8AC3E}">
        <p14:creationId xmlns:p14="http://schemas.microsoft.com/office/powerpoint/2010/main" val="2624164455"/>
      </p:ext>
    </p:extLst>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82ACEA11-2579-4C1D-8C73-03760AE71EBB}"/>
              </a:ext>
            </a:extLst>
          </p:cNvPr>
          <p:cNvPicPr>
            <a:picLocks noChangeAspect="1" noGrp="1"/>
          </p:cNvPicPr>
          <p:nvPr>
            <p:ph idx="13" sz="quarter" type="pic"/>
          </p:nvPr>
        </p:nvPicPr>
        <p:blipFill>
          <a:blip r:embed="rId3"/>
          <a:srcRect r="16"/>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6F7BD1EB-AD1B-4ED4-9E88-795479160CD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algn="l" defTabSz="253048" eaLnBrk="1" fontAlgn="auto" hangingPunct="1" indent="0" latinLnBrk="0" lvl="0" marL="0" marR="0" rtl="0">
              <a:lnSpc>
                <a:spcPct val="100000"/>
              </a:lnSpc>
              <a:spcBef>
                <a:spcPct val="20000"/>
              </a:spcBef>
              <a:spcAft>
                <a:spcPts val="0"/>
              </a:spcAft>
              <a:buClrTx/>
              <a:buSzTx/>
              <a:buFont typeface="Arial"/>
              <a:buNone/>
              <a:tabLst/>
              <a:defRPr/>
            </a:pPr>
            <a:r>
              <a:rPr b="0" baseline="0" cap="none" dirty="0" i="0" kern="1200" kumimoji="0" lang="en-NZ" noProof="0" normalizeH="0" spc="0" strike="noStrike" sz="3900" u="none">
                <a:ln>
                  <a:noFill/>
                </a:ln>
                <a:solidFill>
                  <a:prstClr val="white"/>
                </a:solidFill>
                <a:effectLst>
                  <a:outerShdw algn="tl" blurRad="50800" dir="2700000" dist="38100" rotWithShape="0">
                    <a:prstClr val="black">
                      <a:alpha val="40000"/>
                    </a:prstClr>
                  </a:outerShdw>
                </a:effectLst>
                <a:uLnTx/>
                <a:uFillTx/>
                <a:latin charset="0" panose="02000503050000020004" pitchFamily="50" typeface="Marine Black"/>
                <a:ea typeface="+mn-ea"/>
                <a:cs typeface="+mn-cs"/>
              </a:rPr>
              <a:t>Air Milford - Ride from the Sky</a:t>
            </a:r>
          </a:p>
        </p:txBody>
      </p:sp>
    </p:spTree>
    <p:extLst>
      <p:ext uri="{BB962C8B-B14F-4D97-AF65-F5344CB8AC3E}">
        <p14:creationId xmlns:p14="http://schemas.microsoft.com/office/powerpoint/2010/main" val="429286458"/>
      </p:ext>
    </p:extLst>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5142AF7C-C625-47B6-9630-5DEB848C8917}"/>
              </a:ext>
            </a:extLst>
          </p:cNvPr>
          <p:cNvPicPr>
            <a:picLocks noChangeAspect="1" noGrp="1"/>
          </p:cNvPicPr>
          <p:nvPr>
            <p:ph idx="13" sz="quarter" type="pic"/>
          </p:nvPr>
        </p:nvPicPr>
        <p:blipFill>
          <a:blip r:embed="rId3"/>
          <a:srcRect r="10"/>
          <a:stretch>
            <a:fillRect/>
          </a:stretch>
        </p:blipFill>
        <p:spPr/>
      </p:pic>
      <p:pic>
        <p:nvPicPr>
          <p:cNvPr id="5" name="Picture Placeholder 4"/>
          <p:cNvPicPr>
            <a:picLocks noChangeAspect="1" noGrp="1"/>
          </p:cNvPicPr>
          <p:nvPr>
            <p:ph idx="16" sz="quarter" type="pic"/>
          </p:nvPr>
        </p:nvPicPr>
        <p:blipFill>
          <a:blip cstate="screen" r:embed="rId4">
            <a:extLst>
              <a:ext uri="{28A0092B-C50C-407E-A947-70E740481C1C}">
                <a14:useLocalDpi xmlns:a14="http://schemas.microsoft.com/office/drawing/2010/main"/>
              </a:ext>
            </a:extLst>
          </a:blip>
          <a:srcRect/>
          <a:stretch>
            <a:fillRect/>
          </a:stretch>
        </p:blipFill>
        <p:spPr/>
      </p:pic>
      <p:sp>
        <p:nvSpPr>
          <p:cNvPr id="8" name="Text Placeholder 1">
            <a:extLst>
              <a:ext uri="{FF2B5EF4-FFF2-40B4-BE49-F238E27FC236}">
                <a16:creationId xmlns:a16="http://schemas.microsoft.com/office/drawing/2014/main" id="{6F7BD1EB-AD1B-4ED4-9E88-795479160CD4}"/>
              </a:ext>
            </a:extLst>
          </p:cNvPr>
          <p:cNvSpPr txBox="1">
            <a:spLocks/>
          </p:cNvSpPr>
          <p:nvPr/>
        </p:nvSpPr>
        <p:spPr>
          <a:xfrm>
            <a:off x="473402" y="720062"/>
            <a:ext cx="8197197" cy="1255089"/>
          </a:xfrm>
          <a:prstGeom prst="rect">
            <a:avLst/>
          </a:prstGeom>
        </p:spPr>
        <p:txBody>
          <a:bodyPr/>
          <a:lstStyle>
            <a:lvl1pPr algn="l" defTabSz="253048" eaLnBrk="1" hangingPunct="1" indent="-189786" latinLnBrk="0" marL="189786" rtl="0">
              <a:spcBef>
                <a:spcPct val="20000"/>
              </a:spcBef>
              <a:buFont typeface="Arial"/>
              <a:buChar char="•"/>
              <a:defRPr kern="1200" sz="1800">
                <a:solidFill>
                  <a:schemeClr val="tx1"/>
                </a:solidFill>
                <a:latin typeface="+mn-lt"/>
                <a:ea typeface="+mn-ea"/>
                <a:cs typeface="+mn-cs"/>
              </a:defRPr>
            </a:lvl1pPr>
            <a:lvl2pPr algn="l" defTabSz="253048" eaLnBrk="1" hangingPunct="1" indent="-158155" latinLnBrk="0" marL="411203" rtl="0">
              <a:spcBef>
                <a:spcPct val="20000"/>
              </a:spcBef>
              <a:buFont typeface="Arial"/>
              <a:buChar char="–"/>
              <a:defRPr kern="1200" sz="1500">
                <a:solidFill>
                  <a:schemeClr val="tx1"/>
                </a:solidFill>
                <a:latin typeface="+mn-lt"/>
                <a:ea typeface="+mn-ea"/>
                <a:cs typeface="+mn-cs"/>
              </a:defRPr>
            </a:lvl2pPr>
            <a:lvl3pPr algn="l" defTabSz="253048" eaLnBrk="1" hangingPunct="1" indent="-126524" latinLnBrk="0" marL="632621" rtl="0">
              <a:spcBef>
                <a:spcPct val="20000"/>
              </a:spcBef>
              <a:buFont typeface="Arial"/>
              <a:buChar char="•"/>
              <a:defRPr kern="1200" sz="1300">
                <a:solidFill>
                  <a:schemeClr val="tx1"/>
                </a:solidFill>
                <a:latin typeface="+mn-lt"/>
                <a:ea typeface="+mn-ea"/>
                <a:cs typeface="+mn-cs"/>
              </a:defRPr>
            </a:lvl3pPr>
            <a:lvl4pPr algn="l" defTabSz="253048" eaLnBrk="1" hangingPunct="1" indent="-126524" latinLnBrk="0" marL="885669" rtl="0">
              <a:spcBef>
                <a:spcPct val="20000"/>
              </a:spcBef>
              <a:buFont typeface="Arial"/>
              <a:buChar char="–"/>
              <a:defRPr kern="1200" sz="1100">
                <a:solidFill>
                  <a:schemeClr val="tx1"/>
                </a:solidFill>
                <a:latin typeface="+mn-lt"/>
                <a:ea typeface="+mn-ea"/>
                <a:cs typeface="+mn-cs"/>
              </a:defRPr>
            </a:lvl4pPr>
            <a:lvl5pPr algn="l" defTabSz="253048" eaLnBrk="1" hangingPunct="1" indent="-126524" latinLnBrk="0" marL="1138718" rtl="0">
              <a:spcBef>
                <a:spcPct val="20000"/>
              </a:spcBef>
              <a:buFont typeface="Arial"/>
              <a:buChar char="»"/>
              <a:defRPr kern="1200" sz="1100">
                <a:solidFill>
                  <a:schemeClr val="tx1"/>
                </a:solidFill>
                <a:latin typeface="+mn-lt"/>
                <a:ea typeface="+mn-ea"/>
                <a:cs typeface="+mn-cs"/>
              </a:defRPr>
            </a:lvl5pPr>
            <a:lvl6pPr algn="l" defTabSz="253048" eaLnBrk="1" hangingPunct="1" indent="-126524" latinLnBrk="0" marL="1391766" rtl="0">
              <a:spcBef>
                <a:spcPct val="20000"/>
              </a:spcBef>
              <a:buFont typeface="Arial"/>
              <a:buChar char="•"/>
              <a:defRPr kern="1200" sz="1100">
                <a:solidFill>
                  <a:schemeClr val="tx1"/>
                </a:solidFill>
                <a:latin typeface="+mn-lt"/>
                <a:ea typeface="+mn-ea"/>
                <a:cs typeface="+mn-cs"/>
              </a:defRPr>
            </a:lvl6pPr>
            <a:lvl7pPr algn="l" defTabSz="253048" eaLnBrk="1" hangingPunct="1" indent="-126524" latinLnBrk="0" marL="1644814" rtl="0">
              <a:spcBef>
                <a:spcPct val="20000"/>
              </a:spcBef>
              <a:buFont typeface="Arial"/>
              <a:buChar char="•"/>
              <a:defRPr kern="1200" sz="1100">
                <a:solidFill>
                  <a:schemeClr val="tx1"/>
                </a:solidFill>
                <a:latin typeface="+mn-lt"/>
                <a:ea typeface="+mn-ea"/>
                <a:cs typeface="+mn-cs"/>
              </a:defRPr>
            </a:lvl7pPr>
            <a:lvl8pPr algn="l" defTabSz="253048" eaLnBrk="1" hangingPunct="1" indent="-126524" latinLnBrk="0" marL="1897863" rtl="0">
              <a:spcBef>
                <a:spcPct val="20000"/>
              </a:spcBef>
              <a:buFont typeface="Arial"/>
              <a:buChar char="•"/>
              <a:defRPr kern="1200" sz="1100">
                <a:solidFill>
                  <a:schemeClr val="tx1"/>
                </a:solidFill>
                <a:latin typeface="+mn-lt"/>
                <a:ea typeface="+mn-ea"/>
                <a:cs typeface="+mn-cs"/>
              </a:defRPr>
            </a:lvl8pPr>
            <a:lvl9pPr algn="l" defTabSz="253048" eaLnBrk="1" hangingPunct="1" indent="-126524" latinLnBrk="0" marL="2150911" rtl="0">
              <a:spcBef>
                <a:spcPct val="20000"/>
              </a:spcBef>
              <a:buFont typeface="Arial"/>
              <a:buChar char="•"/>
              <a:defRPr kern="1200" sz="1100">
                <a:solidFill>
                  <a:schemeClr val="tx1"/>
                </a:solidFill>
                <a:latin typeface="+mn-lt"/>
                <a:ea typeface="+mn-ea"/>
                <a:cs typeface="+mn-cs"/>
              </a:defRPr>
            </a:lvl9pPr>
          </a:lstStyle>
          <a:p>
            <a:pPr algn="l" defTabSz="253048" eaLnBrk="1" fontAlgn="auto" hangingPunct="1" indent="0" latinLnBrk="0" lvl="0" marL="0" marR="0" rtl="0">
              <a:lnSpc>
                <a:spcPct val="100000"/>
              </a:lnSpc>
              <a:spcBef>
                <a:spcPct val="20000"/>
              </a:spcBef>
              <a:spcAft>
                <a:spcPts val="0"/>
              </a:spcAft>
              <a:buClrTx/>
              <a:buSzTx/>
              <a:buFont typeface="Arial"/>
              <a:buNone/>
              <a:tabLst/>
              <a:defRPr/>
            </a:pPr>
            <a:r>
              <a:rPr b="0" baseline="0" cap="none" dirty="0" i="0" kern="1200" kumimoji="0" lang="en-NZ" noProof="0" normalizeH="0" spc="0" strike="noStrike" sz="3900" u="none">
                <a:ln>
                  <a:noFill/>
                </a:ln>
                <a:solidFill>
                  <a:prstClr val="white"/>
                </a:solidFill>
                <a:effectLst>
                  <a:outerShdw algn="tl" blurRad="50800" dir="2700000" dist="38100" rotWithShape="0">
                    <a:prstClr val="black">
                      <a:alpha val="40000"/>
                    </a:prstClr>
                  </a:outerShdw>
                </a:effectLst>
                <a:uLnTx/>
                <a:uFillTx/>
                <a:latin charset="0" panose="02000503050000020004" pitchFamily="50" typeface="Marine Black"/>
                <a:ea typeface="+mn-ea"/>
                <a:cs typeface="+mn-cs"/>
              </a:rPr>
              <a:t>Glenorchy Air – Milford Sound Ultimate Overnight Experience</a:t>
            </a:r>
          </a:p>
        </p:txBody>
      </p:sp>
    </p:spTree>
    <p:extLst>
      <p:ext uri="{BB962C8B-B14F-4D97-AF65-F5344CB8AC3E}">
        <p14:creationId xmlns:p14="http://schemas.microsoft.com/office/powerpoint/2010/main" val="1456039633"/>
      </p:ext>
    </p:extLst>
  </p:cSld>
  <p:clrMapOvr>
    <a:masterClrMapping/>
  </p:clrMapOvr>
</p:sld>
</file>

<file path=ppt/theme/theme1.xml><?xml version="1.0" encoding="utf-8"?>
<a:theme xmlns:a="http://schemas.openxmlformats.org/drawingml/2006/main" name="Cover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Blank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Thank You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_Bulle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ontents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ulle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New Section Title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ontent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Map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Graph Pages">
  <a:themeElements>
    <a:clrScheme name="Destination Queenstown ">
      <a:dk1>
        <a:srgbClr val="323332"/>
      </a:dk1>
      <a:lt1>
        <a:sysClr val="window" lastClr="FFFFFF"/>
      </a:lt1>
      <a:dk2>
        <a:srgbClr val="313131"/>
      </a:dk2>
      <a:lt2>
        <a:srgbClr val="FFFFFE"/>
      </a:lt2>
      <a:accent1>
        <a:srgbClr val="1779C3"/>
      </a:accent1>
      <a:accent2>
        <a:srgbClr val="F27719"/>
      </a:accent2>
      <a:accent3>
        <a:srgbClr val="B5D325"/>
      </a:accent3>
      <a:accent4>
        <a:srgbClr val="FCBA13"/>
      </a:accent4>
      <a:accent5>
        <a:srgbClr val="ED551C"/>
      </a:accent5>
      <a:accent6>
        <a:srgbClr val="143581"/>
      </a:accent6>
      <a:hlink>
        <a:srgbClr val="0C5D35"/>
      </a:hlink>
      <a:folHlink>
        <a:srgbClr val="0D53A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Video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Quote Pag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14008</TotalTime>
  <Words>9511</Words>
  <Application>Microsoft Office PowerPoint</Application>
  <PresentationFormat>On-screen Show (16:9)</PresentationFormat>
  <Paragraphs>690</Paragraphs>
  <Slides>74</Slides>
  <Notes>72</Notes>
  <HiddenSlides>0</HiddenSlides>
  <MMClips>0</MMClips>
  <ScaleCrop>false</ScaleCrop>
  <HeadingPairs>
    <vt:vector size="6" baseType="variant">
      <vt:variant>
        <vt:lpstr>Fonts Used</vt:lpstr>
      </vt:variant>
      <vt:variant>
        <vt:i4>22</vt:i4>
      </vt:variant>
      <vt:variant>
        <vt:lpstr>Theme</vt:lpstr>
      </vt:variant>
      <vt:variant>
        <vt:i4>12</vt:i4>
      </vt:variant>
      <vt:variant>
        <vt:lpstr>Slide Titles</vt:lpstr>
      </vt:variant>
      <vt:variant>
        <vt:i4>74</vt:i4>
      </vt:variant>
    </vt:vector>
  </HeadingPairs>
  <TitlesOfParts>
    <vt:vector size="108" baseType="lpstr">
      <vt:lpstr>Archivo</vt:lpstr>
      <vt:lpstr>Arial</vt:lpstr>
      <vt:lpstr>Avenir Light</vt:lpstr>
      <vt:lpstr>Avenir LT Std 35 Light</vt:lpstr>
      <vt:lpstr>Avenir LT W01_55 Roman1475520</vt:lpstr>
      <vt:lpstr>Calibri</vt:lpstr>
      <vt:lpstr>FoundersGrotesk</vt:lpstr>
      <vt:lpstr>Graphik-Regular</vt:lpstr>
      <vt:lpstr>Helvetica</vt:lpstr>
      <vt:lpstr>Hind</vt:lpstr>
      <vt:lpstr>Lucida Grande</vt:lpstr>
      <vt:lpstr>Marine Black</vt:lpstr>
      <vt:lpstr>Marine Light</vt:lpstr>
      <vt:lpstr>Marine UP Black</vt:lpstr>
      <vt:lpstr>mont</vt:lpstr>
      <vt:lpstr>montserrat</vt:lpstr>
      <vt:lpstr>Montserrat-Light</vt:lpstr>
      <vt:lpstr>Raleway</vt:lpstr>
      <vt:lpstr>Roboto</vt:lpstr>
      <vt:lpstr>rubik</vt:lpstr>
      <vt:lpstr>TTNormsPro-Regular</vt:lpstr>
      <vt:lpstr>wfont_1f4e4c_594e139b165b4145b24d16cf49c46bd8</vt:lpstr>
      <vt:lpstr>Cover Pages</vt:lpstr>
      <vt:lpstr>Contents Pages</vt:lpstr>
      <vt:lpstr>Bullet Pages</vt:lpstr>
      <vt:lpstr>New Section Title Pages</vt:lpstr>
      <vt:lpstr>Content Pages</vt:lpstr>
      <vt:lpstr>Map Pages</vt:lpstr>
      <vt:lpstr>Graph Pages</vt:lpstr>
      <vt:lpstr>Video Page</vt:lpstr>
      <vt:lpstr>Quote Pages</vt:lpstr>
      <vt:lpstr>Blank Pages</vt:lpstr>
      <vt:lpstr>Thank You Pages</vt:lpstr>
      <vt:lpstr>1_Bullet Pages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Ronnie Baker</dc:creator>
  <cp:lastModifiedBy>Alex Holmes</cp:lastModifiedBy>
  <cp:revision>262</cp:revision>
  <dcterms:created xsi:type="dcterms:W3CDTF">2018-02-28T01:38:31Z</dcterms:created>
  <dcterms:modified xsi:type="dcterms:W3CDTF">2022-04-10T21:19:06Z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8264310</vt:lpwstr>
  </property>
  <property fmtid="{D5CDD505-2E9C-101B-9397-08002B2CF9AE}" name="NXPowerLiteSettings" pid="3">
    <vt:lpwstr>F7000400038000</vt:lpwstr>
  </property>
  <property fmtid="{D5CDD505-2E9C-101B-9397-08002B2CF9AE}" name="NXPowerLiteVersion" pid="4">
    <vt:lpwstr>S9.1.4</vt:lpwstr>
  </property>
</Properties>
</file>