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4" r:id="rId3"/>
    <p:sldMasterId id="2147483657" r:id="rId4"/>
    <p:sldMasterId id="2147483660" r:id="rId5"/>
    <p:sldMasterId id="2147483664" r:id="rId6"/>
    <p:sldMasterId id="2147483678" r:id="rId7"/>
    <p:sldMasterId id="2147483668" r:id="rId8"/>
    <p:sldMasterId id="2147483670" r:id="rId9"/>
    <p:sldMasterId id="2147483672" r:id="rId10"/>
    <p:sldMasterId id="2147483675" r:id="rId11"/>
  </p:sldMasterIdLst>
  <p:notesMasterIdLst>
    <p:notesMasterId r:id="rId46"/>
  </p:notesMasterIdLst>
  <p:sldIdLst>
    <p:sldId id="256" r:id="rId12"/>
    <p:sldId id="257" r:id="rId13"/>
    <p:sldId id="275" r:id="rId14"/>
    <p:sldId id="259" r:id="rId15"/>
    <p:sldId id="288" r:id="rId16"/>
    <p:sldId id="299" r:id="rId17"/>
    <p:sldId id="278" r:id="rId18"/>
    <p:sldId id="292" r:id="rId19"/>
    <p:sldId id="293" r:id="rId20"/>
    <p:sldId id="294" r:id="rId21"/>
    <p:sldId id="295" r:id="rId22"/>
    <p:sldId id="281" r:id="rId23"/>
    <p:sldId id="260" r:id="rId24"/>
    <p:sldId id="262" r:id="rId25"/>
    <p:sldId id="274" r:id="rId26"/>
    <p:sldId id="287" r:id="rId27"/>
    <p:sldId id="264" r:id="rId28"/>
    <p:sldId id="285" r:id="rId29"/>
    <p:sldId id="265" r:id="rId30"/>
    <p:sldId id="279" r:id="rId31"/>
    <p:sldId id="276" r:id="rId32"/>
    <p:sldId id="266" r:id="rId33"/>
    <p:sldId id="297" r:id="rId34"/>
    <p:sldId id="298" r:id="rId35"/>
    <p:sldId id="280" r:id="rId36"/>
    <p:sldId id="296" r:id="rId37"/>
    <p:sldId id="290" r:id="rId38"/>
    <p:sldId id="291" r:id="rId39"/>
    <p:sldId id="267" r:id="rId40"/>
    <p:sldId id="268" r:id="rId41"/>
    <p:sldId id="277" r:id="rId42"/>
    <p:sldId id="286" r:id="rId43"/>
    <p:sldId id="271" r:id="rId44"/>
    <p:sldId id="283" r:id="rId45"/>
  </p:sldIdLst>
  <p:sldSz cx="9144000" cy="5143500" type="screen16x9"/>
  <p:notesSz cx="6858000" cy="9144000"/>
  <p:defaultTextStyle>
    <a:defPPr>
      <a:defRPr lang="en-US"/>
    </a:defPPr>
    <a:lvl1pPr marL="0" algn="l" defTabSz="408167" rtl="0" eaLnBrk="1" latinLnBrk="0" hangingPunct="1">
      <a:defRPr sz="1600" kern="1200">
        <a:solidFill>
          <a:schemeClr val="tx1"/>
        </a:solidFill>
        <a:latin typeface="+mn-lt"/>
        <a:ea typeface="+mn-ea"/>
        <a:cs typeface="+mn-cs"/>
      </a:defRPr>
    </a:lvl1pPr>
    <a:lvl2pPr marL="408167" algn="l" defTabSz="408167" rtl="0" eaLnBrk="1" latinLnBrk="0" hangingPunct="1">
      <a:defRPr sz="1600" kern="1200">
        <a:solidFill>
          <a:schemeClr val="tx1"/>
        </a:solidFill>
        <a:latin typeface="+mn-lt"/>
        <a:ea typeface="+mn-ea"/>
        <a:cs typeface="+mn-cs"/>
      </a:defRPr>
    </a:lvl2pPr>
    <a:lvl3pPr marL="816334" algn="l" defTabSz="408167" rtl="0" eaLnBrk="1" latinLnBrk="0" hangingPunct="1">
      <a:defRPr sz="1600" kern="1200">
        <a:solidFill>
          <a:schemeClr val="tx1"/>
        </a:solidFill>
        <a:latin typeface="+mn-lt"/>
        <a:ea typeface="+mn-ea"/>
        <a:cs typeface="+mn-cs"/>
      </a:defRPr>
    </a:lvl3pPr>
    <a:lvl4pPr marL="1224500" algn="l" defTabSz="408167" rtl="0" eaLnBrk="1" latinLnBrk="0" hangingPunct="1">
      <a:defRPr sz="1600" kern="1200">
        <a:solidFill>
          <a:schemeClr val="tx1"/>
        </a:solidFill>
        <a:latin typeface="+mn-lt"/>
        <a:ea typeface="+mn-ea"/>
        <a:cs typeface="+mn-cs"/>
      </a:defRPr>
    </a:lvl4pPr>
    <a:lvl5pPr marL="1632667" algn="l" defTabSz="408167" rtl="0" eaLnBrk="1" latinLnBrk="0" hangingPunct="1">
      <a:defRPr sz="1600" kern="1200">
        <a:solidFill>
          <a:schemeClr val="tx1"/>
        </a:solidFill>
        <a:latin typeface="+mn-lt"/>
        <a:ea typeface="+mn-ea"/>
        <a:cs typeface="+mn-cs"/>
      </a:defRPr>
    </a:lvl5pPr>
    <a:lvl6pPr marL="2040835" algn="l" defTabSz="408167" rtl="0" eaLnBrk="1" latinLnBrk="0" hangingPunct="1">
      <a:defRPr sz="1600" kern="1200">
        <a:solidFill>
          <a:schemeClr val="tx1"/>
        </a:solidFill>
        <a:latin typeface="+mn-lt"/>
        <a:ea typeface="+mn-ea"/>
        <a:cs typeface="+mn-cs"/>
      </a:defRPr>
    </a:lvl6pPr>
    <a:lvl7pPr marL="2449002" algn="l" defTabSz="408167" rtl="0" eaLnBrk="1" latinLnBrk="0" hangingPunct="1">
      <a:defRPr sz="1600" kern="1200">
        <a:solidFill>
          <a:schemeClr val="tx1"/>
        </a:solidFill>
        <a:latin typeface="+mn-lt"/>
        <a:ea typeface="+mn-ea"/>
        <a:cs typeface="+mn-cs"/>
      </a:defRPr>
    </a:lvl7pPr>
    <a:lvl8pPr marL="2857169" algn="l" defTabSz="408167" rtl="0" eaLnBrk="1" latinLnBrk="0" hangingPunct="1">
      <a:defRPr sz="1600" kern="1200">
        <a:solidFill>
          <a:schemeClr val="tx1"/>
        </a:solidFill>
        <a:latin typeface="+mn-lt"/>
        <a:ea typeface="+mn-ea"/>
        <a:cs typeface="+mn-cs"/>
      </a:defRPr>
    </a:lvl8pPr>
    <a:lvl9pPr marL="3265336" algn="l" defTabSz="408167"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779C4"/>
    <a:srgbClr val="0087B6"/>
    <a:srgbClr val="0068A9"/>
    <a:srgbClr val="0062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59" autoAdjust="0"/>
    <p:restoredTop sz="57085" autoAdjust="0"/>
  </p:normalViewPr>
  <p:slideViewPr>
    <p:cSldViewPr snapToGrid="0" snapToObjects="1">
      <p:cViewPr varScale="1">
        <p:scale>
          <a:sx n="83" d="100"/>
          <a:sy n="83" d="100"/>
        </p:scale>
        <p:origin x="2184" y="78"/>
      </p:cViewPr>
      <p:guideLst>
        <p:guide orient="horz" pos="1620"/>
        <p:guide pos="2880"/>
      </p:guideLst>
    </p:cSldViewPr>
  </p:slideViewPr>
  <p:outlineViewPr>
    <p:cViewPr>
      <p:scale>
        <a:sx n="33" d="100"/>
        <a:sy n="33" d="100"/>
      </p:scale>
      <p:origin x="0" y="-104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A9AB4-E68B-CB40-81B9-7EE2EFA43F93}" type="datetimeFigureOut">
              <a:rPr lang="en-US" smtClean="0"/>
              <a:t>3/3/2021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336DA-FE64-1043-B939-0589E96F3D77}" type="slidenum">
              <a:rPr lang="en-US" smtClean="0"/>
              <a:t>‹#›</a:t>
            </a:fld>
            <a:endParaRPr lang="en-US"/>
          </a:p>
        </p:txBody>
      </p:sp>
    </p:spTree>
    <p:extLst>
      <p:ext uri="{BB962C8B-B14F-4D97-AF65-F5344CB8AC3E}">
        <p14:creationId xmlns:p14="http://schemas.microsoft.com/office/powerpoint/2010/main" val="2847892241"/>
      </p:ext>
    </p:extLst>
  </p:cSld>
  <p:clrMap bg1="lt1" tx1="dk1" bg2="lt2" tx2="dk2" accent1="accent1" accent2="accent2" accent3="accent3" accent4="accent4" accent5="accent5" accent6="accent6" hlink="hlink" folHlink="folHlink"/>
  <p:notesStyle>
    <a:lvl1pPr marL="0" algn="l" defTabSz="408167" rtl="0" eaLnBrk="1" latinLnBrk="0" hangingPunct="1">
      <a:defRPr sz="1100" kern="1200">
        <a:solidFill>
          <a:schemeClr val="tx1"/>
        </a:solidFill>
        <a:latin typeface="+mn-lt"/>
        <a:ea typeface="+mn-ea"/>
        <a:cs typeface="+mn-cs"/>
      </a:defRPr>
    </a:lvl1pPr>
    <a:lvl2pPr marL="408167" algn="l" defTabSz="408167" rtl="0" eaLnBrk="1" latinLnBrk="0" hangingPunct="1">
      <a:defRPr sz="1100" kern="1200">
        <a:solidFill>
          <a:schemeClr val="tx1"/>
        </a:solidFill>
        <a:latin typeface="+mn-lt"/>
        <a:ea typeface="+mn-ea"/>
        <a:cs typeface="+mn-cs"/>
      </a:defRPr>
    </a:lvl2pPr>
    <a:lvl3pPr marL="816334" algn="l" defTabSz="408167" rtl="0" eaLnBrk="1" latinLnBrk="0" hangingPunct="1">
      <a:defRPr sz="1100" kern="1200">
        <a:solidFill>
          <a:schemeClr val="tx1"/>
        </a:solidFill>
        <a:latin typeface="+mn-lt"/>
        <a:ea typeface="+mn-ea"/>
        <a:cs typeface="+mn-cs"/>
      </a:defRPr>
    </a:lvl3pPr>
    <a:lvl4pPr marL="1224500" algn="l" defTabSz="408167" rtl="0" eaLnBrk="1" latinLnBrk="0" hangingPunct="1">
      <a:defRPr sz="1100" kern="1200">
        <a:solidFill>
          <a:schemeClr val="tx1"/>
        </a:solidFill>
        <a:latin typeface="+mn-lt"/>
        <a:ea typeface="+mn-ea"/>
        <a:cs typeface="+mn-cs"/>
      </a:defRPr>
    </a:lvl4pPr>
    <a:lvl5pPr marL="1632667" algn="l" defTabSz="408167" rtl="0" eaLnBrk="1" latinLnBrk="0" hangingPunct="1">
      <a:defRPr sz="1100" kern="1200">
        <a:solidFill>
          <a:schemeClr val="tx1"/>
        </a:solidFill>
        <a:latin typeface="+mn-lt"/>
        <a:ea typeface="+mn-ea"/>
        <a:cs typeface="+mn-cs"/>
      </a:defRPr>
    </a:lvl5pPr>
    <a:lvl6pPr marL="2040835" algn="l" defTabSz="408167" rtl="0" eaLnBrk="1" latinLnBrk="0" hangingPunct="1">
      <a:defRPr sz="1100" kern="1200">
        <a:solidFill>
          <a:schemeClr val="tx1"/>
        </a:solidFill>
        <a:latin typeface="+mn-lt"/>
        <a:ea typeface="+mn-ea"/>
        <a:cs typeface="+mn-cs"/>
      </a:defRPr>
    </a:lvl6pPr>
    <a:lvl7pPr marL="2449002" algn="l" defTabSz="408167" rtl="0" eaLnBrk="1" latinLnBrk="0" hangingPunct="1">
      <a:defRPr sz="1100" kern="1200">
        <a:solidFill>
          <a:schemeClr val="tx1"/>
        </a:solidFill>
        <a:latin typeface="+mn-lt"/>
        <a:ea typeface="+mn-ea"/>
        <a:cs typeface="+mn-cs"/>
      </a:defRPr>
    </a:lvl7pPr>
    <a:lvl8pPr marL="2857169" algn="l" defTabSz="408167" rtl="0" eaLnBrk="1" latinLnBrk="0" hangingPunct="1">
      <a:defRPr sz="1100" kern="1200">
        <a:solidFill>
          <a:schemeClr val="tx1"/>
        </a:solidFill>
        <a:latin typeface="+mn-lt"/>
        <a:ea typeface="+mn-ea"/>
        <a:cs typeface="+mn-cs"/>
      </a:defRPr>
    </a:lvl8pPr>
    <a:lvl9pPr marL="3265336" algn="l" defTabSz="40816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qqueenstown.co.nz/?utm_source=Trade&amp;utm_campaign=d835054085-EMAIL_CAMPAIGN_2020_03_30_12_55_COPY_01&amp;utm_medium=email&amp;utm_term=0_5c96d47a6f-d83505408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hecrownpub.nz/"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1</a:t>
            </a:fld>
            <a:endParaRPr lang="en-US"/>
          </a:p>
        </p:txBody>
      </p:sp>
    </p:spTree>
    <p:extLst>
      <p:ext uri="{BB962C8B-B14F-4D97-AF65-F5344CB8AC3E}">
        <p14:creationId xmlns:p14="http://schemas.microsoft.com/office/powerpoint/2010/main" val="797770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u="none" strike="noStrike" kern="1200" dirty="0" err="1">
                <a:solidFill>
                  <a:schemeClr val="tx1"/>
                </a:solidFill>
                <a:effectLst/>
                <a:latin typeface="+mn-lt"/>
                <a:ea typeface="+mn-ea"/>
                <a:cs typeface="+mn-cs"/>
              </a:rPr>
              <a:t>Lighthorse</a:t>
            </a:r>
            <a:r>
              <a:rPr lang="en-NZ" sz="1100" b="1" i="0" u="none" strike="noStrike" kern="1200" dirty="0">
                <a:solidFill>
                  <a:schemeClr val="tx1"/>
                </a:solidFill>
                <a:effectLst/>
                <a:latin typeface="+mn-lt"/>
                <a:ea typeface="+mn-ea"/>
                <a:cs typeface="+mn-cs"/>
              </a:rPr>
              <a:t> Adventures</a:t>
            </a:r>
            <a:r>
              <a:rPr lang="en-NZ" sz="1100" b="1" i="0" u="none" kern="1200" dirty="0">
                <a:solidFill>
                  <a:schemeClr val="tx1"/>
                </a:solidFill>
                <a:effectLst/>
                <a:latin typeface="+mn-lt"/>
                <a:ea typeface="+mn-ea"/>
                <a:cs typeface="+mn-cs"/>
              </a:rPr>
              <a:t> </a:t>
            </a:r>
            <a:r>
              <a:rPr lang="en-NZ" sz="1100" b="0" i="0" kern="1200" dirty="0">
                <a:solidFill>
                  <a:schemeClr val="tx1"/>
                </a:solidFill>
                <a:effectLst/>
                <a:latin typeface="+mn-lt"/>
                <a:ea typeface="+mn-ea"/>
                <a:cs typeface="+mn-cs"/>
              </a:rPr>
              <a:t>located at the head of the lake in the Dart Valley, Glenorchy, offer amazing horse treks for riders of all levels.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From shorter 75 minute rides, to half, full-day and custom trek experiences.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Your clients will enjoy scenic landscapes, gentle rides, quality guides and more importantly a full immersion into the experience of horsemanship.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https://www.queenstownnz.co.nz/listing/lighthorse-adventures/10542/</a:t>
            </a:r>
          </a:p>
        </p:txBody>
      </p:sp>
      <p:sp>
        <p:nvSpPr>
          <p:cNvPr id="4" name="Slide Number Placeholder 3"/>
          <p:cNvSpPr>
            <a:spLocks noGrp="1"/>
          </p:cNvSpPr>
          <p:nvPr>
            <p:ph type="sldNum" sz="quarter" idx="10"/>
          </p:nvPr>
        </p:nvSpPr>
        <p:spPr/>
        <p:txBody>
          <a:bodyPr/>
          <a:lstStyle/>
          <a:p>
            <a:fld id="{75A336DA-FE64-1043-B939-0589E96F3D77}" type="slidenum">
              <a:rPr lang="en-US" smtClean="0"/>
              <a:t>11</a:t>
            </a:fld>
            <a:endParaRPr lang="en-US"/>
          </a:p>
        </p:txBody>
      </p:sp>
    </p:spTree>
    <p:extLst>
      <p:ext uri="{BB962C8B-B14F-4D97-AF65-F5344CB8AC3E}">
        <p14:creationId xmlns:p14="http://schemas.microsoft.com/office/powerpoint/2010/main" val="218389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kern="1200" dirty="0">
                <a:solidFill>
                  <a:schemeClr val="tx1"/>
                </a:solidFill>
                <a:effectLst/>
                <a:latin typeface="+mn-lt"/>
                <a:ea typeface="+mn-ea"/>
                <a:cs typeface="+mn-cs"/>
              </a:rPr>
              <a:t>Queenstown Golf Collective Super Pass allows golfers a round </a:t>
            </a:r>
            <a:r>
              <a:rPr lang="en-NZ" sz="1100" b="1" kern="1200" dirty="0">
                <a:solidFill>
                  <a:schemeClr val="tx1"/>
                </a:solidFill>
                <a:effectLst/>
                <a:latin typeface="+mn-lt"/>
                <a:ea typeface="+mn-ea"/>
                <a:cs typeface="+mn-cs"/>
              </a:rPr>
              <a:t>at Arrowtown, Jack’s Point, Millbrook </a:t>
            </a:r>
            <a:r>
              <a:rPr lang="en-NZ" sz="1100" kern="1200" dirty="0">
                <a:solidFill>
                  <a:schemeClr val="tx1"/>
                </a:solidFill>
                <a:effectLst/>
                <a:latin typeface="+mn-lt"/>
                <a:ea typeface="+mn-ea"/>
                <a:cs typeface="+mn-cs"/>
              </a:rPr>
              <a:t>and </a:t>
            </a:r>
            <a:r>
              <a:rPr lang="en-NZ" sz="1100" b="1" kern="1200" dirty="0">
                <a:solidFill>
                  <a:schemeClr val="tx1"/>
                </a:solidFill>
                <a:effectLst/>
                <a:latin typeface="+mn-lt"/>
                <a:ea typeface="+mn-ea"/>
                <a:cs typeface="+mn-cs"/>
              </a:rPr>
              <a:t>Queenstown courses </a:t>
            </a:r>
            <a:r>
              <a:rPr lang="en-NZ" sz="1100" kern="1200" dirty="0">
                <a:solidFill>
                  <a:schemeClr val="tx1"/>
                </a:solidFill>
                <a:effectLst/>
                <a:latin typeface="+mn-lt"/>
                <a:ea typeface="+mn-ea"/>
                <a:cs typeface="+mn-cs"/>
              </a:rPr>
              <a:t>on the same pass. </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Available to book with:</a:t>
            </a:r>
          </a:p>
          <a:p>
            <a:r>
              <a:rPr lang="en-NZ" sz="1100" b="1" kern="1200" dirty="0">
                <a:solidFill>
                  <a:schemeClr val="tx1"/>
                </a:solidFill>
                <a:effectLst/>
                <a:latin typeface="+mn-lt"/>
                <a:ea typeface="+mn-ea"/>
                <a:cs typeface="+mn-cs"/>
              </a:rPr>
              <a:t>Remarkable Golf Tours, or</a:t>
            </a:r>
          </a:p>
          <a:p>
            <a:r>
              <a:rPr lang="en-NZ" sz="1100" b="1" kern="1200" dirty="0">
                <a:solidFill>
                  <a:schemeClr val="tx1"/>
                </a:solidFill>
                <a:effectLst/>
                <a:latin typeface="+mn-lt"/>
                <a:ea typeface="+mn-ea"/>
                <a:cs typeface="+mn-cs"/>
              </a:rPr>
              <a:t>Peak Golf Queenstown</a:t>
            </a:r>
          </a:p>
          <a:p>
            <a:endParaRPr lang="en-NZ" sz="1100" b="1" kern="1200" dirty="0">
              <a:solidFill>
                <a:schemeClr val="tx1"/>
              </a:solidFill>
              <a:effectLst/>
              <a:latin typeface="+mn-lt"/>
              <a:ea typeface="+mn-ea"/>
              <a:cs typeface="+mn-cs"/>
            </a:endParaRPr>
          </a:p>
          <a:p>
            <a:r>
              <a:rPr lang="en-NZ" sz="1100" b="0" kern="1200" dirty="0">
                <a:solidFill>
                  <a:schemeClr val="tx1"/>
                </a:solidFill>
                <a:effectLst/>
                <a:latin typeface="+mn-lt"/>
                <a:ea typeface="+mn-ea"/>
                <a:cs typeface="+mn-cs"/>
              </a:rPr>
              <a:t>Both companies can arrange other golf services as required – tee-off time reservations, equipment hire &amp; transportation etc</a:t>
            </a:r>
          </a:p>
          <a:p>
            <a:endParaRPr lang="en-NZ" sz="1100" b="0" kern="1200" dirty="0">
              <a:solidFill>
                <a:schemeClr val="tx1"/>
              </a:solidFill>
              <a:effectLst/>
              <a:latin typeface="+mn-lt"/>
              <a:ea typeface="+mn-ea"/>
              <a:cs typeface="+mn-cs"/>
            </a:endParaRPr>
          </a:p>
          <a:p>
            <a:r>
              <a:rPr lang="en-NZ" sz="1100" b="0" kern="1200" dirty="0">
                <a:solidFill>
                  <a:schemeClr val="tx1"/>
                </a:solidFill>
                <a:effectLst/>
                <a:latin typeface="+mn-lt"/>
                <a:ea typeface="+mn-ea"/>
                <a:cs typeface="+mn-cs"/>
              </a:rPr>
              <a:t>https://www.queenstownnz.co.nz/listing/remarkable-golf-tours/910/</a:t>
            </a:r>
          </a:p>
          <a:p>
            <a:r>
              <a:rPr lang="en-NZ" sz="1100" b="0" kern="1200" dirty="0">
                <a:solidFill>
                  <a:schemeClr val="tx1"/>
                </a:solidFill>
                <a:effectLst/>
                <a:latin typeface="+mn-lt"/>
                <a:ea typeface="+mn-ea"/>
                <a:cs typeface="+mn-cs"/>
              </a:rPr>
              <a:t>https://www.queenstownnz.co.nz/listing/peak-golf-queenstown/9728/</a:t>
            </a:r>
          </a:p>
          <a:p>
            <a:endParaRPr lang="en-NZ" sz="11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A336DA-FE64-1043-B939-0589E96F3D77}" type="slidenum">
              <a:rPr lang="en-US" smtClean="0"/>
              <a:t>12</a:t>
            </a:fld>
            <a:endParaRPr lang="en-US"/>
          </a:p>
        </p:txBody>
      </p:sp>
    </p:spTree>
    <p:extLst>
      <p:ext uri="{BB962C8B-B14F-4D97-AF65-F5344CB8AC3E}">
        <p14:creationId xmlns:p14="http://schemas.microsoft.com/office/powerpoint/2010/main" val="9517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BLACK ZQN</a:t>
            </a:r>
          </a:p>
          <a:p>
            <a:endParaRPr lang="en-NZ" b="1" dirty="0"/>
          </a:p>
          <a:p>
            <a:r>
              <a:rPr lang="en-NZ" b="1" dirty="0"/>
              <a:t>Long Lunch</a:t>
            </a:r>
            <a:r>
              <a:rPr lang="en-NZ" b="1" baseline="0" dirty="0"/>
              <a:t> (2 options/regions)</a:t>
            </a:r>
          </a:p>
          <a:p>
            <a:pPr marL="0" indent="0">
              <a:buNone/>
            </a:pPr>
            <a:r>
              <a:rPr lang="en-NZ" baseline="0" dirty="0"/>
              <a:t>Let them take your clients on the ultimate luxury lunch (or brunch) experience. Their guide will collect your clients from their accommodation in a luxury Mercedes vehicle and transport them to their first location of two options </a:t>
            </a:r>
          </a:p>
          <a:p>
            <a:pPr marL="0" indent="0">
              <a:buNone/>
            </a:pPr>
            <a:endParaRPr lang="en-NZ" baseline="0" dirty="0"/>
          </a:p>
          <a:p>
            <a:pPr marL="0" indent="0">
              <a:buNone/>
            </a:pPr>
            <a:r>
              <a:rPr lang="en-NZ" baseline="0" dirty="0"/>
              <a:t>Clients can choose from exploring:</a:t>
            </a:r>
          </a:p>
          <a:p>
            <a:pPr marL="0" indent="0">
              <a:buNone/>
            </a:pPr>
            <a:r>
              <a:rPr lang="en-NZ" baseline="0" dirty="0"/>
              <a:t>1.the renown Gibbston Valley or </a:t>
            </a:r>
          </a:p>
          <a:p>
            <a:pPr marL="0" indent="0">
              <a:buNone/>
            </a:pPr>
            <a:r>
              <a:rPr lang="en-NZ" baseline="0" dirty="0"/>
              <a:t>2. Bannockburn. </a:t>
            </a:r>
          </a:p>
          <a:p>
            <a:pPr marL="0" indent="0">
              <a:buNone/>
            </a:pPr>
            <a:endParaRPr lang="en-NZ" baseline="0" dirty="0"/>
          </a:p>
          <a:p>
            <a:pPr marL="0" indent="0">
              <a:buNone/>
            </a:pPr>
            <a:r>
              <a:rPr lang="en-NZ" baseline="0" dirty="0"/>
              <a:t>Your clients will sip a glass of bubbles on arrival then enjoy a leisurely dining experience at a reserved table. When your clients are ready their guide will transport your clients to a second cellar door for a private wine tasting before returning your clients to their accommodation. A suave and luxurious way to spend the mid morning/early afternoon.</a:t>
            </a:r>
          </a:p>
          <a:p>
            <a:pPr marL="0" indent="0">
              <a:buNone/>
            </a:pPr>
            <a:endParaRPr lang="en-NZ" baseline="0" dirty="0"/>
          </a:p>
          <a:p>
            <a:pPr marL="228600" marR="0" lvl="0" indent="-228600" algn="l" defTabSz="408167" rtl="0" eaLnBrk="1" fontAlgn="auto" latinLnBrk="0" hangingPunct="1">
              <a:lnSpc>
                <a:spcPct val="100000"/>
              </a:lnSpc>
              <a:spcBef>
                <a:spcPts val="0"/>
              </a:spcBef>
              <a:spcAft>
                <a:spcPts val="0"/>
              </a:spcAft>
              <a:buClrTx/>
              <a:buSzTx/>
              <a:buFontTx/>
              <a:buAutoNum type="alphaUcPeriod"/>
              <a:tabLst/>
              <a:defRPr/>
            </a:pPr>
            <a:r>
              <a:rPr lang="en-NZ" baseline="0" dirty="0"/>
              <a:t>Gibbston Valley (4 hours)</a:t>
            </a:r>
          </a:p>
          <a:p>
            <a:pPr marL="0" marR="0" lvl="0" indent="0" algn="l" defTabSz="408167" rtl="0" eaLnBrk="1" fontAlgn="auto" latinLnBrk="0" hangingPunct="1">
              <a:lnSpc>
                <a:spcPct val="100000"/>
              </a:lnSpc>
              <a:spcBef>
                <a:spcPts val="0"/>
              </a:spcBef>
              <a:spcAft>
                <a:spcPts val="0"/>
              </a:spcAft>
              <a:buClrTx/>
              <a:buSzTx/>
              <a:buFontTx/>
              <a:buNone/>
              <a:tabLst/>
              <a:defRPr/>
            </a:pPr>
            <a:r>
              <a:rPr lang="en-NZ" baseline="0" dirty="0"/>
              <a:t>	LUNCH Choose from: </a:t>
            </a:r>
            <a:r>
              <a:rPr lang="en-NZ" sz="1100" b="0" i="0" u="none" strike="noStrike" baseline="0" dirty="0" err="1">
                <a:solidFill>
                  <a:srgbClr val="FFFFFF"/>
                </a:solidFill>
                <a:latin typeface="Adelle-Regular"/>
              </a:rPr>
              <a:t>Amisfield</a:t>
            </a:r>
            <a:r>
              <a:rPr lang="en-NZ" sz="1100" b="0" i="0" u="none" strike="noStrike" baseline="0" dirty="0">
                <a:solidFill>
                  <a:srgbClr val="FFFFFF"/>
                </a:solidFill>
                <a:latin typeface="Adelle-Regular"/>
              </a:rPr>
              <a:t> Bistro, 	</a:t>
            </a:r>
            <a:r>
              <a:rPr lang="en-NZ" sz="1100" b="0" i="0" u="none" strike="noStrike" baseline="0" dirty="0" err="1">
                <a:solidFill>
                  <a:srgbClr val="FFFFFF"/>
                </a:solidFill>
                <a:latin typeface="Adelle-Regular"/>
              </a:rPr>
              <a:t>Akarua</a:t>
            </a:r>
            <a:r>
              <a:rPr lang="en-NZ" sz="1100" b="0" i="0" u="none" strike="noStrike" baseline="0" dirty="0">
                <a:solidFill>
                  <a:srgbClr val="FFFFFF"/>
                </a:solidFill>
                <a:latin typeface="Adelle-Regular"/>
              </a:rPr>
              <a:t> Kitchen by Artisan (Brunch or Lunch Option), 	The Lodge at Gibbston Valley / Gibbston Valley Winery</a:t>
            </a:r>
            <a:endParaRPr lang="en-NZ" sz="1100" b="0" i="0" u="none" strike="noStrike" baseline="0" dirty="0">
              <a:solidFill>
                <a:schemeClr val="tx1"/>
              </a:solidFill>
              <a:latin typeface="+mn-lt"/>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b="0" i="0" u="none" strike="noStrike" baseline="0" dirty="0">
                <a:solidFill>
                  <a:schemeClr val="tx1"/>
                </a:solidFill>
                <a:latin typeface="+mn-lt"/>
              </a:rPr>
              <a:t>	</a:t>
            </a:r>
            <a:r>
              <a:rPr lang="en-NZ" baseline="0" dirty="0"/>
              <a:t>WINE TASTING Choose from: </a:t>
            </a:r>
            <a:r>
              <a:rPr lang="en-NZ" sz="1100" b="0" i="0" u="none" strike="noStrike" kern="1200" baseline="0" dirty="0">
                <a:solidFill>
                  <a:schemeClr val="tx1"/>
                </a:solidFill>
                <a:latin typeface="+mn-lt"/>
                <a:ea typeface="+mn-ea"/>
                <a:cs typeface="+mn-cs"/>
              </a:rPr>
              <a:t>Wet Jacket, Peregrine, Chard Farm, Mt Rosa, Kinross, </a:t>
            </a:r>
            <a:r>
              <a:rPr lang="en-NZ" sz="1100" b="0" i="0" u="none" strike="noStrike" kern="1200" baseline="0" dirty="0" err="1">
                <a:solidFill>
                  <a:schemeClr val="tx1"/>
                </a:solidFill>
                <a:latin typeface="+mn-lt"/>
                <a:ea typeface="+mn-ea"/>
                <a:cs typeface="+mn-cs"/>
              </a:rPr>
              <a:t>Akarua</a:t>
            </a:r>
            <a:r>
              <a:rPr lang="en-NZ" sz="1100" b="0" i="0" u="none" strike="noStrike" kern="1200" baseline="0" dirty="0">
                <a:solidFill>
                  <a:schemeClr val="tx1"/>
                </a:solidFill>
                <a:latin typeface="+mn-lt"/>
                <a:ea typeface="+mn-ea"/>
                <a:cs typeface="+mn-cs"/>
              </a:rPr>
              <a:t>, Gibbston Valley, </a:t>
            </a:r>
            <a:r>
              <a:rPr lang="en-NZ" sz="1100" b="0" i="0" u="none" strike="noStrike" kern="1200" baseline="0" dirty="0" err="1">
                <a:solidFill>
                  <a:schemeClr val="tx1"/>
                </a:solidFill>
                <a:latin typeface="+mn-lt"/>
                <a:ea typeface="+mn-ea"/>
                <a:cs typeface="+mn-cs"/>
              </a:rPr>
              <a:t>Amisfield</a:t>
            </a:r>
            <a:r>
              <a:rPr lang="en-NZ" sz="1100" b="0" i="0" u="none" strike="noStrike" kern="1200" baseline="0" dirty="0">
                <a:solidFill>
                  <a:schemeClr val="tx1"/>
                </a:solidFill>
                <a:latin typeface="+mn-lt"/>
                <a:ea typeface="+mn-ea"/>
                <a:cs typeface="+mn-cs"/>
              </a:rPr>
              <a:t> Winery</a:t>
            </a:r>
          </a:p>
          <a:p>
            <a:r>
              <a:rPr lang="en-NZ" sz="1100" b="0" i="0" u="none" strike="noStrike" kern="1200" baseline="0" dirty="0">
                <a:solidFill>
                  <a:schemeClr val="tx1"/>
                </a:solidFill>
                <a:latin typeface="+mn-lt"/>
                <a:ea typeface="+mn-ea"/>
                <a:cs typeface="+mn-cs"/>
              </a:rPr>
              <a:t>	PRICED FROM: Mercedes SUV </a:t>
            </a:r>
            <a:r>
              <a:rPr lang="en-NZ" sz="1100" b="1" i="0" u="none" strike="noStrike" kern="1200" baseline="0" dirty="0">
                <a:solidFill>
                  <a:schemeClr val="tx1"/>
                </a:solidFill>
                <a:latin typeface="+mn-lt"/>
                <a:ea typeface="+mn-ea"/>
                <a:cs typeface="+mn-cs"/>
              </a:rPr>
              <a:t>(1-4 </a:t>
            </a:r>
            <a:r>
              <a:rPr lang="en-NZ" sz="1100" b="1" i="0" u="none" strike="noStrike" kern="1200" baseline="0" dirty="0" err="1">
                <a:solidFill>
                  <a:schemeClr val="tx1"/>
                </a:solidFill>
                <a:latin typeface="+mn-lt"/>
                <a:ea typeface="+mn-ea"/>
                <a:cs typeface="+mn-cs"/>
              </a:rPr>
              <a:t>pax</a:t>
            </a:r>
            <a:r>
              <a:rPr lang="en-NZ" sz="1100" b="1" i="0" u="none" strike="noStrike" kern="1200" baseline="0" dirty="0">
                <a:solidFill>
                  <a:schemeClr val="tx1"/>
                </a:solidFill>
                <a:latin typeface="+mn-lt"/>
                <a:ea typeface="+mn-ea"/>
                <a:cs typeface="+mn-cs"/>
              </a:rPr>
              <a:t>) $599 </a:t>
            </a:r>
          </a:p>
          <a:p>
            <a:endParaRPr lang="en-NZ" sz="1100" b="1" i="0" u="none" strike="noStrike" kern="1200" baseline="0" dirty="0">
              <a:solidFill>
                <a:schemeClr val="tx1"/>
              </a:solidFill>
              <a:latin typeface="+mn-lt"/>
              <a:ea typeface="+mn-ea"/>
              <a:cs typeface="+mn-cs"/>
            </a:endParaRPr>
          </a:p>
          <a:p>
            <a:pPr marL="228600" indent="-228600">
              <a:buAutoNum type="alphaUcPeriod" startAt="2"/>
            </a:pPr>
            <a:r>
              <a:rPr lang="en-NZ" sz="1100" b="0" i="0" u="none" strike="noStrike" kern="1200" baseline="0" dirty="0">
                <a:solidFill>
                  <a:schemeClr val="tx1"/>
                </a:solidFill>
                <a:latin typeface="+mn-lt"/>
                <a:ea typeface="+mn-ea"/>
                <a:cs typeface="+mn-cs"/>
              </a:rPr>
              <a:t>Bannockburn (6 hours)</a:t>
            </a:r>
          </a:p>
          <a:p>
            <a:r>
              <a:rPr lang="en-NZ" sz="1100" b="0" i="0" u="none" strike="noStrike" kern="1200" baseline="0" dirty="0">
                <a:solidFill>
                  <a:schemeClr val="tx1"/>
                </a:solidFill>
                <a:latin typeface="+mn-lt"/>
                <a:ea typeface="+mn-ea"/>
                <a:cs typeface="+mn-cs"/>
              </a:rPr>
              <a:t>	LUNCH Choose from: Bannockburn Hotel, Mt Difficulty Winery, Carrick Winery</a:t>
            </a: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b="0" i="0" u="none" strike="noStrike" kern="1200" baseline="0" dirty="0">
                <a:solidFill>
                  <a:schemeClr val="tx1"/>
                </a:solidFill>
                <a:latin typeface="+mn-lt"/>
                <a:ea typeface="+mn-ea"/>
                <a:cs typeface="+mn-cs"/>
              </a:rPr>
              <a:t>	WINE TASTING Choose from: Wet Jacket, Peregrine, Chard Farm, Mt Rosa, Kinross, </a:t>
            </a:r>
            <a:r>
              <a:rPr lang="en-NZ" sz="1100" b="0" i="0" u="none" strike="noStrike" kern="1200" baseline="0" dirty="0" err="1">
                <a:solidFill>
                  <a:schemeClr val="tx1"/>
                </a:solidFill>
                <a:latin typeface="+mn-lt"/>
                <a:ea typeface="+mn-ea"/>
                <a:cs typeface="+mn-cs"/>
              </a:rPr>
              <a:t>Akarua</a:t>
            </a:r>
            <a:r>
              <a:rPr lang="en-NZ" sz="1100" b="0" i="0" u="none" strike="noStrike" kern="1200" baseline="0" dirty="0">
                <a:solidFill>
                  <a:schemeClr val="tx1"/>
                </a:solidFill>
                <a:latin typeface="+mn-lt"/>
                <a:ea typeface="+mn-ea"/>
                <a:cs typeface="+mn-cs"/>
              </a:rPr>
              <a:t>, Gibbston Valley, </a:t>
            </a:r>
            <a:r>
              <a:rPr lang="en-NZ" sz="1100" b="0" i="0" u="none" strike="noStrike" kern="1200" baseline="0" dirty="0" err="1">
                <a:solidFill>
                  <a:schemeClr val="tx1"/>
                </a:solidFill>
                <a:latin typeface="+mn-lt"/>
                <a:ea typeface="+mn-ea"/>
                <a:cs typeface="+mn-cs"/>
              </a:rPr>
              <a:t>Amisfield</a:t>
            </a:r>
            <a:r>
              <a:rPr lang="en-NZ" sz="1100" b="0" i="0" u="none" strike="noStrike" kern="1200" baseline="0" dirty="0">
                <a:solidFill>
                  <a:schemeClr val="tx1"/>
                </a:solidFill>
                <a:latin typeface="+mn-lt"/>
                <a:ea typeface="+mn-ea"/>
                <a:cs typeface="+mn-cs"/>
              </a:rPr>
              <a:t> Winery</a:t>
            </a:r>
          </a:p>
          <a:p>
            <a:r>
              <a:rPr lang="en-NZ" sz="1100" b="0" i="0" u="none" strike="noStrike" kern="1200" baseline="0" dirty="0">
                <a:solidFill>
                  <a:schemeClr val="tx1"/>
                </a:solidFill>
                <a:latin typeface="+mn-lt"/>
                <a:ea typeface="+mn-ea"/>
                <a:cs typeface="+mn-cs"/>
              </a:rPr>
              <a:t>	PRICED FROM: Mercedes SUV </a:t>
            </a:r>
            <a:r>
              <a:rPr lang="en-NZ" sz="1100" b="1" i="0" u="none" strike="noStrike" kern="1200" baseline="0" dirty="0">
                <a:solidFill>
                  <a:schemeClr val="tx1"/>
                </a:solidFill>
                <a:latin typeface="+mn-lt"/>
                <a:ea typeface="+mn-ea"/>
                <a:cs typeface="+mn-cs"/>
              </a:rPr>
              <a:t>(1-4 pax) $750 </a:t>
            </a:r>
          </a:p>
          <a:p>
            <a:endParaRPr lang="en-NZ" sz="1100" b="1"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https://www.queenstownnz.co.nz/listing/black-zqn/1907/</a:t>
            </a:r>
          </a:p>
        </p:txBody>
      </p:sp>
      <p:sp>
        <p:nvSpPr>
          <p:cNvPr id="4" name="Slide Number Placeholder 3"/>
          <p:cNvSpPr>
            <a:spLocks noGrp="1"/>
          </p:cNvSpPr>
          <p:nvPr>
            <p:ph type="sldNum" sz="quarter" idx="10"/>
          </p:nvPr>
        </p:nvSpPr>
        <p:spPr/>
        <p:txBody>
          <a:bodyPr/>
          <a:lstStyle/>
          <a:p>
            <a:fld id="{75A336DA-FE64-1043-B939-0589E96F3D77}" type="slidenum">
              <a:rPr lang="en-US" smtClean="0"/>
              <a:t>13</a:t>
            </a:fld>
            <a:endParaRPr lang="en-US"/>
          </a:p>
        </p:txBody>
      </p:sp>
    </p:spTree>
    <p:extLst>
      <p:ext uri="{BB962C8B-B14F-4D97-AF65-F5344CB8AC3E}">
        <p14:creationId xmlns:p14="http://schemas.microsoft.com/office/powerpoint/2010/main" val="978502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cap="all" dirty="0">
                <a:solidFill>
                  <a:schemeClr val="tx1"/>
                </a:solidFill>
                <a:effectLst/>
                <a:latin typeface="+mn-lt"/>
                <a:ea typeface="+mn-ea"/>
                <a:cs typeface="+mn-cs"/>
              </a:rPr>
              <a:t>QUEENSTOWN’S ONLY UNDERWATER CINEMATIC EXPERIENCE</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Time Tripper is a state-of-the-art animated show situated under Lake Wakatipu, that tells the Māori Legend of the Lake and the story of the creation of the Wakatipu region, starting 90 million years ago taking the viewer through to present day Queenstown.</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 show is approximately 15 minutes long, with 10-15 minutes of underwater viewing available afterwards where you can see eels, diving ducks and trout that live under Lake Wakatipu.</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Price:</a:t>
            </a:r>
            <a:r>
              <a:rPr lang="en-NZ" sz="1100" b="0" i="0" kern="1200" baseline="0" dirty="0">
                <a:solidFill>
                  <a:schemeClr val="tx1"/>
                </a:solidFill>
                <a:effectLst/>
                <a:latin typeface="+mn-lt"/>
                <a:ea typeface="+mn-ea"/>
                <a:cs typeface="+mn-cs"/>
              </a:rPr>
              <a:t> $10 Adult $5 Child</a:t>
            </a:r>
          </a:p>
          <a:p>
            <a:endParaRPr lang="en-NZ" sz="1100" b="0" i="0" kern="1200" baseline="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Every 30 minutes from 9.45am – 3.45pm, 7 days a week</a:t>
            </a:r>
          </a:p>
          <a:p>
            <a:endParaRPr lang="en-NZ" dirty="0"/>
          </a:p>
          <a:p>
            <a:r>
              <a:rPr lang="en-NZ" dirty="0"/>
              <a:t>https://www.queenstownnz.co.nz/listing/kjet/5530/</a:t>
            </a:r>
          </a:p>
        </p:txBody>
      </p:sp>
      <p:sp>
        <p:nvSpPr>
          <p:cNvPr id="4" name="Slide Number Placeholder 3"/>
          <p:cNvSpPr>
            <a:spLocks noGrp="1"/>
          </p:cNvSpPr>
          <p:nvPr>
            <p:ph type="sldNum" sz="quarter" idx="10"/>
          </p:nvPr>
        </p:nvSpPr>
        <p:spPr/>
        <p:txBody>
          <a:bodyPr/>
          <a:lstStyle/>
          <a:p>
            <a:fld id="{75A336DA-FE64-1043-B939-0589E96F3D77}" type="slidenum">
              <a:rPr lang="en-US" smtClean="0"/>
              <a:t>14</a:t>
            </a:fld>
            <a:endParaRPr lang="en-US"/>
          </a:p>
        </p:txBody>
      </p:sp>
    </p:spTree>
    <p:extLst>
      <p:ext uri="{BB962C8B-B14F-4D97-AF65-F5344CB8AC3E}">
        <p14:creationId xmlns:p14="http://schemas.microsoft.com/office/powerpoint/2010/main" val="3879095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15</a:t>
            </a:fld>
            <a:endParaRPr lang="en-US"/>
          </a:p>
        </p:txBody>
      </p:sp>
    </p:spTree>
    <p:extLst>
      <p:ext uri="{BB962C8B-B14F-4D97-AF65-F5344CB8AC3E}">
        <p14:creationId xmlns:p14="http://schemas.microsoft.com/office/powerpoint/2010/main" val="2045750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NZ" sz="1100" b="1" u="none" strike="noStrike" kern="1200" dirty="0">
                <a:solidFill>
                  <a:schemeClr val="tx1"/>
                </a:solidFill>
                <a:effectLst/>
                <a:latin typeface="+mn-lt"/>
                <a:ea typeface="+mn-ea"/>
                <a:cs typeface="+mn-cs"/>
                <a:hlinkClick r:id="rId3"/>
              </a:rPr>
              <a:t>LQ Hotel by Ramada</a:t>
            </a:r>
            <a:r>
              <a:rPr lang="en-NZ" sz="1100" kern="1200" dirty="0">
                <a:solidFill>
                  <a:schemeClr val="tx1"/>
                </a:solidFill>
                <a:effectLst/>
                <a:latin typeface="+mn-lt"/>
                <a:ea typeface="+mn-ea"/>
                <a:cs typeface="+mn-cs"/>
              </a:rPr>
              <a:t> </a:t>
            </a:r>
            <a:r>
              <a:rPr lang="en-NZ" sz="1100" b="1" kern="1200" dirty="0">
                <a:solidFill>
                  <a:schemeClr val="tx1"/>
                </a:solidFill>
                <a:effectLst/>
                <a:latin typeface="+mn-lt"/>
                <a:ea typeface="+mn-ea"/>
                <a:cs typeface="+mn-cs"/>
              </a:rPr>
              <a:t>opened December 2020 </a:t>
            </a:r>
            <a:r>
              <a:rPr lang="en-NZ" sz="1100" kern="1200" dirty="0">
                <a:solidFill>
                  <a:schemeClr val="tx1"/>
                </a:solidFill>
                <a:effectLst/>
                <a:latin typeface="+mn-lt"/>
                <a:ea typeface="+mn-ea"/>
                <a:cs typeface="+mn-cs"/>
              </a:rPr>
              <a:t>and is located in Remarkables Park, Frankton, 15 minutes from downtown Queenstown.</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kern="1200" dirty="0">
                <a:solidFill>
                  <a:schemeClr val="tx1"/>
                </a:solidFill>
                <a:effectLst/>
                <a:latin typeface="+mn-lt"/>
                <a:ea typeface="+mn-ea"/>
                <a:cs typeface="+mn-cs"/>
              </a:rPr>
              <a:t>With unparalleled views of the Remarkables mountain range, Kawarau River to the south and Coronet Peak to the north.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kern="1200" dirty="0">
                <a:solidFill>
                  <a:schemeClr val="tx1"/>
                </a:solidFill>
                <a:effectLst/>
                <a:latin typeface="+mn-lt"/>
                <a:ea typeface="+mn-ea"/>
                <a:cs typeface="+mn-cs"/>
              </a:rPr>
              <a:t>LQ Queenstown offers a combination of hotel rooms and self-contained apartments in a range of sizes and configurations.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kern="1200" dirty="0">
                <a:solidFill>
                  <a:schemeClr val="tx1"/>
                </a:solidFill>
                <a:effectLst/>
                <a:latin typeface="+mn-lt"/>
                <a:ea typeface="+mn-ea"/>
                <a:cs typeface="+mn-cs"/>
              </a:rPr>
              <a:t>Made up of 91 guest rooms featuring king size beds, air conditioning and 40" flat screen TV's with Sky TV.  Studio and 1 bedroom apartments are fully self-contained, providing kitchenette with stovetop, microwave, and full laundry facilities.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kern="1200" dirty="0">
                <a:solidFill>
                  <a:schemeClr val="tx1"/>
                </a:solidFill>
                <a:effectLst/>
                <a:latin typeface="+mn-lt"/>
                <a:ea typeface="+mn-ea"/>
                <a:cs typeface="+mn-cs"/>
              </a:rPr>
              <a:t>https://www.queenstownnz.co.nz/listing/lq-queenstown-hotel/10299/</a:t>
            </a:r>
          </a:p>
        </p:txBody>
      </p:sp>
      <p:sp>
        <p:nvSpPr>
          <p:cNvPr id="4" name="Slide Number Placeholder 3"/>
          <p:cNvSpPr>
            <a:spLocks noGrp="1"/>
          </p:cNvSpPr>
          <p:nvPr>
            <p:ph type="sldNum" sz="quarter" idx="10"/>
          </p:nvPr>
        </p:nvSpPr>
        <p:spPr/>
        <p:txBody>
          <a:bodyPr/>
          <a:lstStyle/>
          <a:p>
            <a:fld id="{75A336DA-FE64-1043-B939-0589E96F3D77}" type="slidenum">
              <a:rPr lang="en-US" smtClean="0"/>
              <a:t>16</a:t>
            </a:fld>
            <a:endParaRPr lang="en-US"/>
          </a:p>
        </p:txBody>
      </p:sp>
    </p:spTree>
    <p:extLst>
      <p:ext uri="{BB962C8B-B14F-4D97-AF65-F5344CB8AC3E}">
        <p14:creationId xmlns:p14="http://schemas.microsoft.com/office/powerpoint/2010/main" val="4261557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NZ" sz="1100" b="1" i="0" u="none" strike="noStrike" kern="1200" baseline="0" dirty="0">
                <a:solidFill>
                  <a:schemeClr val="tx1"/>
                </a:solidFill>
                <a:latin typeface="+mn-lt"/>
                <a:ea typeface="+mn-ea"/>
                <a:cs typeface="+mn-cs"/>
              </a:rPr>
              <a:t>Opened July 2020.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At Holiday Inn Express they keep it simple and smart by providing their guests / your </a:t>
            </a:r>
            <a:r>
              <a:rPr lang="en-NZ" sz="1100" b="0" i="0" u="none" strike="noStrike" kern="1200" baseline="0" dirty="0" err="1">
                <a:solidFill>
                  <a:schemeClr val="tx1"/>
                </a:solidFill>
                <a:latin typeface="+mn-lt"/>
                <a:ea typeface="+mn-ea"/>
                <a:cs typeface="+mn-cs"/>
              </a:rPr>
              <a:t>cilents</a:t>
            </a:r>
            <a:r>
              <a:rPr lang="en-NZ" sz="1100" b="0" i="0" u="none" strike="noStrike" kern="1200" baseline="0" dirty="0">
                <a:solidFill>
                  <a:schemeClr val="tx1"/>
                </a:solidFill>
                <a:latin typeface="+mn-lt"/>
                <a:ea typeface="+mn-ea"/>
                <a:cs typeface="+mn-cs"/>
              </a:rPr>
              <a:t> with more where it matters most. </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They believe in smart, hassle free travel. They also believe travel should have more to offer, such as fast check-in, free Express Start Breakfast included, free high-speed Wi-Fi, comfy beds and a choice of pillows in your  clients room and everything else needed for a great stay within arm’s reach. </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The hotel features spacious suites with king size beds, separate lounge with double sofa and kitchenettes, perfect for families or a group of friends to spread out. At the centre of the outdoor alfresco terrace is an inviting fire pit, a perfect place for après ski drinks. </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Guests can also relax in the hotel’s sauna. With views over the crystal clear Lake Wakatipu and out to the majestic </a:t>
            </a:r>
            <a:r>
              <a:rPr lang="en-NZ" sz="1100" b="0" i="0" u="none" strike="noStrike" kern="1200" baseline="0" dirty="0" err="1">
                <a:solidFill>
                  <a:schemeClr val="tx1"/>
                </a:solidFill>
                <a:latin typeface="+mn-lt"/>
                <a:ea typeface="+mn-ea"/>
                <a:cs typeface="+mn-cs"/>
              </a:rPr>
              <a:t>Remarkables</a:t>
            </a:r>
            <a:r>
              <a:rPr lang="en-NZ" sz="1100" b="0" i="0" u="none" strike="noStrike" kern="1200" baseline="0" dirty="0">
                <a:solidFill>
                  <a:schemeClr val="tx1"/>
                </a:solidFill>
                <a:latin typeface="+mn-lt"/>
                <a:ea typeface="+mn-ea"/>
                <a:cs typeface="+mn-cs"/>
              </a:rPr>
              <a:t> Mountain Range, the brand new Holiday Inn Express and Suites Queenstown is located in the prime position to downtown Queenstown.</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227 rooms and suites (5 room type categories)</a:t>
            </a:r>
          </a:p>
          <a:p>
            <a:r>
              <a:rPr lang="en-NZ" sz="1100" b="0" i="0" u="none" strike="noStrike" kern="1200" baseline="0" dirty="0">
                <a:solidFill>
                  <a:schemeClr val="tx1"/>
                </a:solidFill>
                <a:latin typeface="+mn-lt"/>
                <a:ea typeface="+mn-ea"/>
                <a:cs typeface="+mn-cs"/>
              </a:rPr>
              <a:t>Suites featuring king size bed, separate lounge with double sofa, kitchenette and two 55” smart TVs</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FOOD:</a:t>
            </a:r>
          </a:p>
          <a:p>
            <a:r>
              <a:rPr lang="en-NZ" sz="1100" b="0" i="0" u="none" strike="noStrike" kern="1200" baseline="0" dirty="0">
                <a:solidFill>
                  <a:schemeClr val="tx1"/>
                </a:solidFill>
                <a:latin typeface="+mn-lt"/>
                <a:ea typeface="+mn-ea"/>
                <a:cs typeface="+mn-cs"/>
              </a:rPr>
              <a:t>Breakfast, lunch and dinner daily</a:t>
            </a:r>
          </a:p>
          <a:p>
            <a:r>
              <a:rPr lang="en-NZ" sz="1100" b="0" i="0" u="none" strike="noStrike" kern="1200" baseline="0" dirty="0">
                <a:solidFill>
                  <a:schemeClr val="tx1"/>
                </a:solidFill>
                <a:latin typeface="+mn-lt"/>
                <a:ea typeface="+mn-ea"/>
                <a:cs typeface="+mn-cs"/>
              </a:rPr>
              <a:t>• Free Express Start available: Monday to Sunday - 6am to 9:30am</a:t>
            </a:r>
          </a:p>
          <a:p>
            <a:r>
              <a:rPr lang="en-NZ" sz="1100" b="0" i="0" u="none" strike="noStrike" kern="1200" baseline="0" dirty="0">
                <a:solidFill>
                  <a:schemeClr val="tx1"/>
                </a:solidFill>
                <a:latin typeface="+mn-lt"/>
                <a:ea typeface="+mn-ea"/>
                <a:cs typeface="+mn-cs"/>
              </a:rPr>
              <a:t>• Grab &amp; Go breakfast option</a:t>
            </a:r>
          </a:p>
          <a:p>
            <a:r>
              <a:rPr lang="en-NZ" sz="1100" b="0" i="0" u="none" strike="noStrike" kern="1200" baseline="0" dirty="0">
                <a:solidFill>
                  <a:schemeClr val="tx1"/>
                </a:solidFill>
                <a:latin typeface="+mn-lt"/>
                <a:ea typeface="+mn-ea"/>
                <a:cs typeface="+mn-cs"/>
              </a:rPr>
              <a:t>• Snacks, beverages and barista made coffee available from Reception 24-hours</a:t>
            </a:r>
          </a:p>
          <a:p>
            <a:r>
              <a:rPr lang="en-NZ" sz="1100" b="0" i="0" u="none" strike="noStrike" kern="1200" baseline="0" dirty="0">
                <a:solidFill>
                  <a:schemeClr val="tx1"/>
                </a:solidFill>
                <a:latin typeface="+mn-lt"/>
                <a:ea typeface="+mn-ea"/>
                <a:cs typeface="+mn-cs"/>
              </a:rPr>
              <a:t>• On-site restaurant with healthy and classic meals prepared to order: Monday to Sunday - 5pm to 10pm</a:t>
            </a:r>
          </a:p>
          <a:p>
            <a:r>
              <a:rPr lang="en-NZ" sz="1100" b="0" i="0" u="none" strike="noStrike" kern="1200" baseline="0" dirty="0">
                <a:solidFill>
                  <a:schemeClr val="tx1"/>
                </a:solidFill>
                <a:latin typeface="+mn-lt"/>
                <a:ea typeface="+mn-ea"/>
                <a:cs typeface="+mn-cs"/>
              </a:rPr>
              <a:t>• 24-hour menu with Call &amp; Collect option</a:t>
            </a:r>
          </a:p>
          <a:p>
            <a:r>
              <a:rPr lang="en-NZ" sz="1100" b="0" i="0" u="none" strike="noStrike" kern="1200" baseline="0" dirty="0">
                <a:solidFill>
                  <a:schemeClr val="tx1"/>
                </a:solidFill>
                <a:latin typeface="+mn-lt"/>
                <a:ea typeface="+mn-ea"/>
                <a:cs typeface="+mn-cs"/>
              </a:rPr>
              <a:t>• Bar with selection of local and international wine, craft beer and bar snacks</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https://www.queenstownnz.co.nz/listing/holiday-inn-express-%26-suites-queenstown/5334/</a:t>
            </a:r>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17</a:t>
            </a:fld>
            <a:endParaRPr lang="en-US"/>
          </a:p>
        </p:txBody>
      </p:sp>
    </p:spTree>
    <p:extLst>
      <p:ext uri="{BB962C8B-B14F-4D97-AF65-F5344CB8AC3E}">
        <p14:creationId xmlns:p14="http://schemas.microsoft.com/office/powerpoint/2010/main" val="100575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a:solidFill>
                  <a:schemeClr val="tx1"/>
                </a:solidFill>
                <a:effectLst/>
                <a:latin typeface="+mn-lt"/>
                <a:ea typeface="+mn-ea"/>
                <a:cs typeface="+mn-cs"/>
              </a:rPr>
              <a:t>Opened December 2019</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Gibbston Valley Lodge and Spa is set within Central Otago’s oldest founding vineyard, and nestled between rugged schist mountains.  This property offers the ultimate in relaxed luxury, fine wine, gastronomic food and five-star concierge service.</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There are 24 private villas featuring views over organic and historic vineyards.  Each villa offers spacious and luxurious indoor living areas that open onto a secluded, covered deck and courtyard.</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Inspired by the Central Otago landscape, the lodge’s high ceilings and schist finishing echoes the natural beauty and the inspiring elements of the region.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Located inside the lodge, is an exclusive wine cellar, the conservatory and a media room that are perfect venue options for the most important and intimate events.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Clients can also indulge in their onsite Spa experience and a host of other activities on offer that include exclusive wine tastings, vineyard tours, wine cave dinner, private picnics and luxury cycle tours.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 concierge team at Gibbston Valley is committed to making every moment of your time here a seamless, enjoyable, and unforgettable experience.</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dirty="0"/>
          </a:p>
          <a:p>
            <a:pPr marL="0" marR="0" lvl="0" indent="0" algn="l" defTabSz="408167" rtl="0" eaLnBrk="1" fontAlgn="auto" latinLnBrk="0" hangingPunct="1">
              <a:lnSpc>
                <a:spcPct val="100000"/>
              </a:lnSpc>
              <a:spcBef>
                <a:spcPts val="0"/>
              </a:spcBef>
              <a:spcAft>
                <a:spcPts val="0"/>
              </a:spcAft>
              <a:buClrTx/>
              <a:buSzTx/>
              <a:buFontTx/>
              <a:buNone/>
              <a:tabLst/>
              <a:defRPr/>
            </a:pPr>
            <a:r>
              <a:rPr lang="en-NZ" dirty="0"/>
              <a:t>https://www.queenstownnz.co.nz/listing/gibbston-valley/5410/ </a:t>
            </a:r>
          </a:p>
        </p:txBody>
      </p:sp>
      <p:sp>
        <p:nvSpPr>
          <p:cNvPr id="4" name="Slide Number Placeholder 3"/>
          <p:cNvSpPr>
            <a:spLocks noGrp="1"/>
          </p:cNvSpPr>
          <p:nvPr>
            <p:ph type="sldNum" sz="quarter" idx="10"/>
          </p:nvPr>
        </p:nvSpPr>
        <p:spPr/>
        <p:txBody>
          <a:bodyPr/>
          <a:lstStyle/>
          <a:p>
            <a:fld id="{75A336DA-FE64-1043-B939-0589E96F3D77}" type="slidenum">
              <a:rPr lang="en-US" smtClean="0"/>
              <a:t>18</a:t>
            </a:fld>
            <a:endParaRPr lang="en-US"/>
          </a:p>
        </p:txBody>
      </p:sp>
    </p:spTree>
    <p:extLst>
      <p:ext uri="{BB962C8B-B14F-4D97-AF65-F5344CB8AC3E}">
        <p14:creationId xmlns:p14="http://schemas.microsoft.com/office/powerpoint/2010/main" val="3366574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a:solidFill>
                  <a:schemeClr val="tx1"/>
                </a:solidFill>
                <a:effectLst/>
                <a:latin typeface="+mn-lt"/>
                <a:ea typeface="+mn-ea"/>
                <a:cs typeface="+mn-cs"/>
              </a:rPr>
              <a:t>At STAY your</a:t>
            </a:r>
            <a:r>
              <a:rPr lang="en-NZ" sz="1100" b="0" i="0" kern="1200" baseline="0" dirty="0">
                <a:solidFill>
                  <a:schemeClr val="tx1"/>
                </a:solidFill>
                <a:effectLst/>
                <a:latin typeface="+mn-lt"/>
                <a:ea typeface="+mn-ea"/>
                <a:cs typeface="+mn-cs"/>
              </a:rPr>
              <a:t> clients</a:t>
            </a:r>
            <a:r>
              <a:rPr lang="en-NZ" sz="1100" b="0" i="0" kern="1200" dirty="0">
                <a:solidFill>
                  <a:schemeClr val="tx1"/>
                </a:solidFill>
                <a:effectLst/>
                <a:latin typeface="+mn-lt"/>
                <a:ea typeface="+mn-ea"/>
                <a:cs typeface="+mn-cs"/>
              </a:rPr>
              <a:t> will be located in the heart of Queenstown's most established residential area.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STAY is boutique accommodation made up of </a:t>
            </a:r>
            <a:r>
              <a:rPr lang="en-NZ" sz="1100" b="1" i="0" kern="1200" dirty="0">
                <a:solidFill>
                  <a:schemeClr val="tx1"/>
                </a:solidFill>
                <a:effectLst/>
                <a:latin typeface="+mn-lt"/>
                <a:ea typeface="+mn-ea"/>
                <a:cs typeface="+mn-cs"/>
              </a:rPr>
              <a:t>eight, self-contained private suites located strolling distance from the town centre </a:t>
            </a:r>
            <a:r>
              <a:rPr lang="en-NZ" sz="1100" b="0" i="0" kern="1200" dirty="0">
                <a:solidFill>
                  <a:schemeClr val="tx1"/>
                </a:solidFill>
                <a:effectLst/>
                <a:latin typeface="+mn-lt"/>
                <a:ea typeface="+mn-ea"/>
                <a:cs typeface="+mn-cs"/>
              </a:rPr>
              <a:t>and the beaches of Lake Wakatipu.  Every suite looks out from its garden setting onto magnificent lake and mountain landscapes.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Each one or two bedroom suite has been meticulously designed with your comfort in mind.  Every suite is fitted out with a luxurious Bellagio bed, the highest quality linen, a </a:t>
            </a:r>
            <a:r>
              <a:rPr lang="en-NZ" sz="1100" b="0" i="0" kern="1200" dirty="0" err="1">
                <a:solidFill>
                  <a:schemeClr val="tx1"/>
                </a:solidFill>
                <a:effectLst/>
                <a:latin typeface="+mn-lt"/>
                <a:ea typeface="+mn-ea"/>
                <a:cs typeface="+mn-cs"/>
              </a:rPr>
              <a:t>Nespresso</a:t>
            </a:r>
            <a:r>
              <a:rPr lang="en-NZ" sz="1100" b="0" i="0" kern="1200" dirty="0">
                <a:solidFill>
                  <a:schemeClr val="tx1"/>
                </a:solidFill>
                <a:effectLst/>
                <a:latin typeface="+mn-lt"/>
                <a:ea typeface="+mn-ea"/>
                <a:cs typeface="+mn-cs"/>
              </a:rPr>
              <a:t> machine, a private living area with </a:t>
            </a:r>
            <a:r>
              <a:rPr lang="en-NZ" sz="1100" b="0" i="0" kern="1200" dirty="0" err="1">
                <a:solidFill>
                  <a:schemeClr val="tx1"/>
                </a:solidFill>
                <a:effectLst/>
                <a:latin typeface="+mn-lt"/>
                <a:ea typeface="+mn-ea"/>
                <a:cs typeface="+mn-cs"/>
              </a:rPr>
              <a:t>wifi</a:t>
            </a:r>
            <a:r>
              <a:rPr lang="en-NZ" sz="1100" b="0" i="0" kern="1200" dirty="0">
                <a:solidFill>
                  <a:schemeClr val="tx1"/>
                </a:solidFill>
                <a:effectLst/>
                <a:latin typeface="+mn-lt"/>
                <a:ea typeface="+mn-ea"/>
                <a:cs typeface="+mn-cs"/>
              </a:rPr>
              <a:t>, a smart TV, a microwave, electric fry pan, tea and coffee, a dining table, a </a:t>
            </a:r>
            <a:r>
              <a:rPr lang="en-NZ" sz="1100" b="0" i="0" kern="1200" dirty="0" err="1">
                <a:solidFill>
                  <a:schemeClr val="tx1"/>
                </a:solidFill>
                <a:effectLst/>
                <a:latin typeface="+mn-lt"/>
                <a:ea typeface="+mn-ea"/>
                <a:cs typeface="+mn-cs"/>
              </a:rPr>
              <a:t>bluetooth</a:t>
            </a:r>
            <a:r>
              <a:rPr lang="en-NZ" sz="1100" b="0" i="0" kern="1200" dirty="0">
                <a:solidFill>
                  <a:schemeClr val="tx1"/>
                </a:solidFill>
                <a:effectLst/>
                <a:latin typeface="+mn-lt"/>
                <a:ea typeface="+mn-ea"/>
                <a:cs typeface="+mn-cs"/>
              </a:rPr>
              <a:t> speaker, a private bathroom complete with heated towel rails and complimentary Natural Earth body products.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STAY suites are designed to enjoy the best of every season, cosy and warm in the winter with heat pumps or fireplaces, and with windows and doors to throw open to the view in the warmer months.  </a:t>
            </a:r>
          </a:p>
          <a:p>
            <a:r>
              <a:rPr lang="en-NZ" sz="1100" b="0" i="0" kern="1200" dirty="0">
                <a:solidFill>
                  <a:schemeClr val="tx1"/>
                </a:solidFill>
                <a:effectLst/>
                <a:latin typeface="+mn-lt"/>
                <a:ea typeface="+mn-ea"/>
                <a:cs typeface="+mn-cs"/>
              </a:rPr>
              <a:t>Each suite has its own private outdoor sitting area, and there are gorgeous communal outdoor areas perfect for sharing the region's bounty of superb wines and cheeses.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Each morning fresh local bread, jams, and cereal will be delivered for you to create your breakfast and in summer, these deliveries will include seasonal fresh herbs, fruit and vegetables from our onsite garden.   </a:t>
            </a:r>
          </a:p>
          <a:p>
            <a:endParaRPr lang="en-NZ" sz="1100" b="0" i="0" kern="1200" dirty="0">
              <a:solidFill>
                <a:schemeClr val="tx1"/>
              </a:solidFill>
              <a:effectLst/>
              <a:latin typeface="+mn-lt"/>
              <a:ea typeface="+mn-ea"/>
              <a:cs typeface="+mn-cs"/>
            </a:endParaRPr>
          </a:p>
          <a:p>
            <a:r>
              <a:rPr lang="en-NZ" dirty="0"/>
              <a:t>https://www.queenstownnz.co.nz/listing/stay-of-queenstown/5500/  </a:t>
            </a:r>
          </a:p>
        </p:txBody>
      </p:sp>
      <p:sp>
        <p:nvSpPr>
          <p:cNvPr id="4" name="Slide Number Placeholder 3"/>
          <p:cNvSpPr>
            <a:spLocks noGrp="1"/>
          </p:cNvSpPr>
          <p:nvPr>
            <p:ph type="sldNum" sz="quarter" idx="10"/>
          </p:nvPr>
        </p:nvSpPr>
        <p:spPr/>
        <p:txBody>
          <a:bodyPr/>
          <a:lstStyle/>
          <a:p>
            <a:fld id="{75A336DA-FE64-1043-B939-0589E96F3D77}" type="slidenum">
              <a:rPr lang="en-US" smtClean="0"/>
              <a:t>19</a:t>
            </a:fld>
            <a:endParaRPr lang="en-US"/>
          </a:p>
        </p:txBody>
      </p:sp>
    </p:spTree>
    <p:extLst>
      <p:ext uri="{BB962C8B-B14F-4D97-AF65-F5344CB8AC3E}">
        <p14:creationId xmlns:p14="http://schemas.microsoft.com/office/powerpoint/2010/main" val="2885374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NZ" sz="1100" b="0" i="0" kern="1200" dirty="0">
                <a:solidFill>
                  <a:schemeClr val="tx1"/>
                </a:solidFill>
                <a:effectLst/>
                <a:latin typeface="+mn-lt"/>
                <a:ea typeface="+mn-ea"/>
                <a:cs typeface="+mn-cs"/>
              </a:rPr>
              <a:t>The ultimate private hot tubs experience in Queenstown, </a:t>
            </a:r>
            <a:r>
              <a:rPr lang="en-NZ" sz="1100" b="0" i="0" kern="1200" dirty="0" err="1">
                <a:solidFill>
                  <a:schemeClr val="tx1"/>
                </a:solidFill>
                <a:effectLst/>
                <a:latin typeface="+mn-lt"/>
                <a:ea typeface="+mn-ea"/>
                <a:cs typeface="+mn-cs"/>
              </a:rPr>
              <a:t>Kamana</a:t>
            </a:r>
            <a:r>
              <a:rPr lang="en-NZ" sz="1100" b="0" i="0" kern="1200" dirty="0">
                <a:solidFill>
                  <a:schemeClr val="tx1"/>
                </a:solidFill>
                <a:effectLst/>
                <a:latin typeface="+mn-lt"/>
                <a:ea typeface="+mn-ea"/>
                <a:cs typeface="+mn-cs"/>
              </a:rPr>
              <a:t> Soak Tubs offers our guests the perfect way to relax and take in the best views of Lake Wakatipu.</a:t>
            </a:r>
          </a:p>
          <a:p>
            <a:pPr fontAlgn="base"/>
            <a:r>
              <a:rPr lang="en-NZ" sz="1100" b="1" i="0" kern="1200" dirty="0">
                <a:solidFill>
                  <a:schemeClr val="tx1"/>
                </a:solidFill>
                <a:effectLst/>
                <a:latin typeface="+mn-lt"/>
                <a:ea typeface="+mn-ea"/>
                <a:cs typeface="+mn-cs"/>
              </a:rPr>
              <a:t>Available exclusively to </a:t>
            </a:r>
            <a:r>
              <a:rPr lang="en-NZ" sz="1100" b="1" i="0" kern="1200" dirty="0" err="1">
                <a:solidFill>
                  <a:schemeClr val="tx1"/>
                </a:solidFill>
                <a:effectLst/>
                <a:latin typeface="+mn-lt"/>
                <a:ea typeface="+mn-ea"/>
                <a:cs typeface="+mn-cs"/>
              </a:rPr>
              <a:t>Kamana</a:t>
            </a:r>
            <a:r>
              <a:rPr lang="en-NZ" sz="1100" b="1" i="0" kern="1200" dirty="0">
                <a:solidFill>
                  <a:schemeClr val="tx1"/>
                </a:solidFill>
                <a:effectLst/>
                <a:latin typeface="+mn-lt"/>
                <a:ea typeface="+mn-ea"/>
                <a:cs typeface="+mn-cs"/>
              </a:rPr>
              <a:t> Lakehouse in-house guests.</a:t>
            </a:r>
          </a:p>
          <a:p>
            <a:pPr fontAlgn="base"/>
            <a:endParaRPr lang="en-NZ" sz="1100" b="1" i="0" kern="1200" dirty="0">
              <a:solidFill>
                <a:schemeClr val="tx1"/>
              </a:solidFill>
              <a:effectLst/>
              <a:latin typeface="+mn-lt"/>
              <a:ea typeface="+mn-ea"/>
              <a:cs typeface="+mn-cs"/>
            </a:endParaRPr>
          </a:p>
          <a:p>
            <a:pPr fontAlgn="base"/>
            <a:r>
              <a:rPr lang="en-NZ" sz="1100" b="0" i="0" kern="1200" dirty="0">
                <a:solidFill>
                  <a:schemeClr val="tx1"/>
                </a:solidFill>
                <a:effectLst/>
                <a:latin typeface="+mn-lt"/>
                <a:ea typeface="+mn-ea"/>
                <a:cs typeface="+mn-cs"/>
              </a:rPr>
              <a:t>https://www.queenstownnz.co.nz/listing/kamana-lakehouse/1547/ </a:t>
            </a:r>
            <a:br>
              <a:rPr lang="en-NZ" sz="1100" b="1" i="0" kern="1200" dirty="0">
                <a:solidFill>
                  <a:schemeClr val="tx1"/>
                </a:solidFill>
                <a:effectLst/>
                <a:latin typeface="+mn-lt"/>
                <a:ea typeface="+mn-ea"/>
                <a:cs typeface="+mn-cs"/>
              </a:rPr>
            </a:br>
            <a:endParaRPr lang="en-NZ" sz="1100" b="0" i="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20</a:t>
            </a:fld>
            <a:endParaRPr lang="en-US"/>
          </a:p>
        </p:txBody>
      </p:sp>
    </p:spTree>
    <p:extLst>
      <p:ext uri="{BB962C8B-B14F-4D97-AF65-F5344CB8AC3E}">
        <p14:creationId xmlns:p14="http://schemas.microsoft.com/office/powerpoint/2010/main" val="288816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5A336DA-FE64-1043-B939-0589E96F3D77}" type="slidenum">
              <a:rPr lang="en-US" smtClean="0"/>
              <a:t>2</a:t>
            </a:fld>
            <a:endParaRPr lang="en-US"/>
          </a:p>
        </p:txBody>
      </p:sp>
    </p:spTree>
    <p:extLst>
      <p:ext uri="{BB962C8B-B14F-4D97-AF65-F5344CB8AC3E}">
        <p14:creationId xmlns:p14="http://schemas.microsoft.com/office/powerpoint/2010/main" val="481665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u="none" strike="noStrike" kern="1200" dirty="0">
                <a:solidFill>
                  <a:schemeClr val="tx1"/>
                </a:solidFill>
                <a:effectLst/>
                <a:latin typeface="+mn-lt"/>
                <a:ea typeface="+mn-ea"/>
                <a:cs typeface="+mn-cs"/>
                <a:hlinkClick r:id="rId3"/>
              </a:rPr>
              <a:t>The Crown Pub and Beer Garden</a:t>
            </a:r>
            <a:r>
              <a:rPr lang="en-NZ" sz="1100" b="0" i="0" kern="1200" dirty="0">
                <a:solidFill>
                  <a:schemeClr val="tx1"/>
                </a:solidFill>
                <a:effectLst/>
                <a:latin typeface="+mn-lt"/>
                <a:ea typeface="+mn-ea"/>
                <a:cs typeface="+mn-cs"/>
              </a:rPr>
              <a:t> has recently opened in Five Mile in a prime location with uninterrupted views of the Remarkables.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Open from 11am-late on weekdays and 9am-late on weekends.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 Crown has an extensive menu with pub classics including Fish &amp; Chips and a Sunday Roast, a wide range of local and international beers on tap and an indoor play area for kids.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https://www.thecrownpub.nz/ </a:t>
            </a:r>
          </a:p>
        </p:txBody>
      </p:sp>
      <p:sp>
        <p:nvSpPr>
          <p:cNvPr id="4" name="Slide Number Placeholder 3"/>
          <p:cNvSpPr>
            <a:spLocks noGrp="1"/>
          </p:cNvSpPr>
          <p:nvPr>
            <p:ph type="sldNum" sz="quarter" idx="10"/>
          </p:nvPr>
        </p:nvSpPr>
        <p:spPr/>
        <p:txBody>
          <a:bodyPr/>
          <a:lstStyle/>
          <a:p>
            <a:fld id="{75A336DA-FE64-1043-B939-0589E96F3D77}" type="slidenum">
              <a:rPr lang="en-US" smtClean="0"/>
              <a:t>22</a:t>
            </a:fld>
            <a:endParaRPr lang="en-US"/>
          </a:p>
        </p:txBody>
      </p:sp>
    </p:spTree>
    <p:extLst>
      <p:ext uri="{BB962C8B-B14F-4D97-AF65-F5344CB8AC3E}">
        <p14:creationId xmlns:p14="http://schemas.microsoft.com/office/powerpoint/2010/main" val="3259019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a:solidFill>
                  <a:schemeClr val="tx1"/>
                </a:solidFill>
                <a:effectLst/>
                <a:latin typeface="+mn-lt"/>
                <a:ea typeface="+mn-ea"/>
                <a:cs typeface="+mn-cs"/>
              </a:rPr>
              <a:t>Canyon Brewing</a:t>
            </a:r>
            <a:r>
              <a:rPr lang="en-NZ" sz="1100" b="0" i="0" kern="1200" dirty="0">
                <a:solidFill>
                  <a:schemeClr val="tx1"/>
                </a:solidFill>
                <a:effectLst/>
                <a:latin typeface="+mn-lt"/>
                <a:ea typeface="+mn-ea"/>
                <a:cs typeface="+mn-cs"/>
              </a:rPr>
              <a:t> has reopened under new ownership, now operating daily from 11am-8pm.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 brewery and restaurant sold to The Boatshed Café and Bistro’s owners James Nicholson and Jane, James and Jack Paterson in December 2020.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Gather with friends or family for a Sunday </a:t>
            </a:r>
            <a:r>
              <a:rPr lang="en-NZ" sz="1100" b="0" i="0" kern="1200" dirty="0" err="1">
                <a:solidFill>
                  <a:schemeClr val="tx1"/>
                </a:solidFill>
                <a:effectLst/>
                <a:latin typeface="+mn-lt"/>
                <a:ea typeface="+mn-ea"/>
                <a:cs typeface="+mn-cs"/>
              </a:rPr>
              <a:t>sesh</a:t>
            </a:r>
            <a:r>
              <a:rPr lang="en-NZ" sz="1100" b="0" i="0" kern="1200" dirty="0">
                <a:solidFill>
                  <a:schemeClr val="tx1"/>
                </a:solidFill>
                <a:effectLst/>
                <a:latin typeface="+mn-lt"/>
                <a:ea typeface="+mn-ea"/>
                <a:cs typeface="+mn-cs"/>
              </a:rPr>
              <a:t>, sit outside and watch the iconic </a:t>
            </a:r>
            <a:r>
              <a:rPr lang="en-NZ" sz="1100" b="0" i="0" kern="1200" dirty="0" err="1">
                <a:solidFill>
                  <a:schemeClr val="tx1"/>
                </a:solidFill>
                <a:effectLst/>
                <a:latin typeface="+mn-lt"/>
                <a:ea typeface="+mn-ea"/>
                <a:cs typeface="+mn-cs"/>
              </a:rPr>
              <a:t>Shotover</a:t>
            </a:r>
            <a:r>
              <a:rPr lang="en-NZ" sz="1100" b="0" i="0" kern="1200" dirty="0">
                <a:solidFill>
                  <a:schemeClr val="tx1"/>
                </a:solidFill>
                <a:effectLst/>
                <a:latin typeface="+mn-lt"/>
                <a:ea typeface="+mn-ea"/>
                <a:cs typeface="+mn-cs"/>
              </a:rPr>
              <a:t> Jet go past, enjoy a quick bite, long lunch, early dinner or local craft beer brewed in-house.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https://www.canyonfoodandbrew.co.nz/brewery</a:t>
            </a:r>
          </a:p>
          <a:p>
            <a:endParaRPr lang="en-NZ"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A336DA-FE64-1043-B939-0589E96F3D77}" type="slidenum">
              <a:rPr lang="en-US" smtClean="0"/>
              <a:t>23</a:t>
            </a:fld>
            <a:endParaRPr lang="en-US"/>
          </a:p>
        </p:txBody>
      </p:sp>
    </p:spTree>
    <p:extLst>
      <p:ext uri="{BB962C8B-B14F-4D97-AF65-F5344CB8AC3E}">
        <p14:creationId xmlns:p14="http://schemas.microsoft.com/office/powerpoint/2010/main" val="1892018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a:solidFill>
                  <a:schemeClr val="tx1"/>
                </a:solidFill>
                <a:effectLst/>
                <a:latin typeface="+mn-lt"/>
                <a:ea typeface="+mn-ea"/>
                <a:cs typeface="+mn-cs"/>
              </a:rPr>
              <a:t>Gibbston Valley</a:t>
            </a:r>
            <a:r>
              <a:rPr lang="en-NZ" sz="1100" b="0" i="0" kern="1200" dirty="0">
                <a:solidFill>
                  <a:schemeClr val="tx1"/>
                </a:solidFill>
                <a:effectLst/>
                <a:latin typeface="+mn-lt"/>
                <a:ea typeface="+mn-ea"/>
                <a:cs typeface="+mn-cs"/>
              </a:rPr>
              <a:t> has opened a new Wood-Fired Kitchen: </a:t>
            </a:r>
            <a:r>
              <a:rPr lang="en-NZ" sz="1100" b="0" i="0" kern="1200" dirty="0" err="1">
                <a:solidFill>
                  <a:schemeClr val="tx1"/>
                </a:solidFill>
                <a:effectLst/>
                <a:latin typeface="+mn-lt"/>
                <a:ea typeface="+mn-ea"/>
                <a:cs typeface="+mn-cs"/>
              </a:rPr>
              <a:t>Fumé</a:t>
            </a:r>
            <a:r>
              <a:rPr lang="en-NZ" sz="1100" b="0" i="0" kern="1200" dirty="0">
                <a:solidFill>
                  <a:schemeClr val="tx1"/>
                </a:solidFill>
                <a:effectLst/>
                <a:latin typeface="+mn-lt"/>
                <a:ea typeface="+mn-ea"/>
                <a:cs typeface="+mn-cs"/>
              </a:rPr>
              <a:t> (pronounced foo-may). </a:t>
            </a:r>
          </a:p>
          <a:p>
            <a:endParaRPr lang="en-NZ" sz="1100" b="0" i="0" kern="1200" dirty="0">
              <a:solidFill>
                <a:schemeClr val="tx1"/>
              </a:solidFill>
              <a:effectLst/>
              <a:latin typeface="+mn-lt"/>
              <a:ea typeface="+mn-ea"/>
              <a:cs typeface="+mn-cs"/>
            </a:endParaRPr>
          </a:p>
          <a:p>
            <a:r>
              <a:rPr lang="en-NZ" sz="1100" b="0" i="0" kern="1200" dirty="0" err="1">
                <a:solidFill>
                  <a:schemeClr val="tx1"/>
                </a:solidFill>
                <a:effectLst/>
                <a:latin typeface="+mn-lt"/>
                <a:ea typeface="+mn-ea"/>
                <a:cs typeface="+mn-cs"/>
              </a:rPr>
              <a:t>Fumé</a:t>
            </a:r>
            <a:r>
              <a:rPr lang="en-NZ" sz="1100" b="0" i="0" kern="1200" dirty="0">
                <a:solidFill>
                  <a:schemeClr val="tx1"/>
                </a:solidFill>
                <a:effectLst/>
                <a:latin typeface="+mn-lt"/>
                <a:ea typeface="+mn-ea"/>
                <a:cs typeface="+mn-cs"/>
              </a:rPr>
              <a:t> is a casual style restaurant and offers a 100% wood-fired selection of BBQ meats, home-made pizzas, seasonal salads and craft beer on tap.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Located in the old cheesery building, </a:t>
            </a:r>
            <a:r>
              <a:rPr lang="en-NZ" sz="1100" b="0" i="0" kern="1200" dirty="0" err="1">
                <a:solidFill>
                  <a:schemeClr val="tx1"/>
                </a:solidFill>
                <a:effectLst/>
                <a:latin typeface="+mn-lt"/>
                <a:ea typeface="+mn-ea"/>
                <a:cs typeface="+mn-cs"/>
              </a:rPr>
              <a:t>Fumé</a:t>
            </a:r>
            <a:r>
              <a:rPr lang="en-NZ" sz="1100" b="0" i="0" kern="1200" dirty="0">
                <a:solidFill>
                  <a:schemeClr val="tx1"/>
                </a:solidFill>
                <a:effectLst/>
                <a:latin typeface="+mn-lt"/>
                <a:ea typeface="+mn-ea"/>
                <a:cs typeface="+mn-cs"/>
              </a:rPr>
              <a:t> offers covered, courtyard style dining amongst the vines. </a:t>
            </a:r>
          </a:p>
          <a:p>
            <a:endParaRPr lang="en-NZ" sz="1100" b="0" i="0" kern="1200" dirty="0">
              <a:solidFill>
                <a:schemeClr val="tx1"/>
              </a:solidFill>
              <a:effectLst/>
              <a:latin typeface="+mn-lt"/>
              <a:ea typeface="+mn-ea"/>
              <a:cs typeface="+mn-cs"/>
            </a:endParaRPr>
          </a:p>
          <a:p>
            <a:r>
              <a:rPr lang="en-NZ" sz="1100" b="0" i="0" kern="1200" dirty="0" err="1">
                <a:solidFill>
                  <a:schemeClr val="tx1"/>
                </a:solidFill>
                <a:effectLst/>
                <a:latin typeface="+mn-lt"/>
                <a:ea typeface="+mn-ea"/>
                <a:cs typeface="+mn-cs"/>
              </a:rPr>
              <a:t>Fumé</a:t>
            </a:r>
            <a:r>
              <a:rPr lang="en-NZ" sz="1100" b="0" i="0" kern="1200" dirty="0">
                <a:solidFill>
                  <a:schemeClr val="tx1"/>
                </a:solidFill>
                <a:effectLst/>
                <a:latin typeface="+mn-lt"/>
                <a:ea typeface="+mn-ea"/>
                <a:cs typeface="+mn-cs"/>
              </a:rPr>
              <a:t> is currently open from Wednesday until Sunday from noon until 6pm.</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https://www.gibbstonvalley.com/nz/eat/fume-wood-fired-kitchen/</a:t>
            </a:r>
          </a:p>
        </p:txBody>
      </p:sp>
      <p:sp>
        <p:nvSpPr>
          <p:cNvPr id="4" name="Slide Number Placeholder 3"/>
          <p:cNvSpPr>
            <a:spLocks noGrp="1"/>
          </p:cNvSpPr>
          <p:nvPr>
            <p:ph type="sldNum" sz="quarter" idx="10"/>
          </p:nvPr>
        </p:nvSpPr>
        <p:spPr/>
        <p:txBody>
          <a:bodyPr/>
          <a:lstStyle/>
          <a:p>
            <a:fld id="{75A336DA-FE64-1043-B939-0589E96F3D77}" type="slidenum">
              <a:rPr lang="en-US" smtClean="0"/>
              <a:t>24</a:t>
            </a:fld>
            <a:endParaRPr lang="en-US"/>
          </a:p>
        </p:txBody>
      </p:sp>
    </p:spTree>
    <p:extLst>
      <p:ext uri="{BB962C8B-B14F-4D97-AF65-F5344CB8AC3E}">
        <p14:creationId xmlns:p14="http://schemas.microsoft.com/office/powerpoint/2010/main" val="2871224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a:solidFill>
                  <a:schemeClr val="tx1"/>
                </a:solidFill>
                <a:effectLst/>
                <a:latin typeface="+mn-lt"/>
                <a:ea typeface="+mn-ea"/>
                <a:cs typeface="+mn-cs"/>
              </a:rPr>
              <a:t>Gibbston Valley Cheese Tours run 7 days a week from 10am - 5pm.</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We are redeveloping our dynamic world of wine and cheese.</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We are immersing our wines, food, people and experiences with a new range of cheese from producers whom we treasure and respect, and from the land we love.</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 Gibbston Valley Cheesery &amp; Deli in located in the Old Winery and is open 7 days a week from 10am - 5pm.</a:t>
            </a:r>
          </a:p>
          <a:p>
            <a:endParaRPr lang="en-NZ" dirty="0"/>
          </a:p>
          <a:p>
            <a:r>
              <a:rPr lang="en-NZ" sz="1100" b="1" i="0" kern="1200" cap="all" dirty="0">
                <a:solidFill>
                  <a:schemeClr val="tx1"/>
                </a:solidFill>
                <a:effectLst/>
                <a:latin typeface="+mn-lt"/>
                <a:ea typeface="+mn-ea"/>
                <a:cs typeface="+mn-cs"/>
              </a:rPr>
              <a:t>OUR CHEESES</a:t>
            </a:r>
          </a:p>
          <a:p>
            <a:r>
              <a:rPr lang="en-NZ" sz="1100" b="0" i="0" kern="1200" dirty="0">
                <a:solidFill>
                  <a:schemeClr val="tx1"/>
                </a:solidFill>
                <a:effectLst/>
                <a:latin typeface="+mn-lt"/>
                <a:ea typeface="+mn-ea"/>
                <a:cs typeface="+mn-cs"/>
              </a:rPr>
              <a:t>We offer a range of artisan cheeses and are proud to be partnering with Whitestone Cheese to produce some unique, collaborative cheeses using Gibbston Valley ingredients.</a:t>
            </a:r>
          </a:p>
          <a:p>
            <a:r>
              <a:rPr lang="en-NZ" sz="1100" b="0" i="0" kern="1200" dirty="0">
                <a:solidFill>
                  <a:schemeClr val="tx1"/>
                </a:solidFill>
                <a:effectLst/>
                <a:latin typeface="+mn-lt"/>
                <a:ea typeface="+mn-ea"/>
                <a:cs typeface="+mn-cs"/>
              </a:rPr>
              <a:t>Our selection of cheeses are aged and matured in the Gibbston Valley Cheesery &amp; Deli, and in our famous Gibbston Valley Wine Cave. You will also find our cheese range served across all of our onsite eateries.</a:t>
            </a:r>
          </a:p>
          <a:p>
            <a:r>
              <a:rPr lang="en-NZ" sz="1100" b="0" i="0" kern="1200" dirty="0">
                <a:solidFill>
                  <a:schemeClr val="tx1"/>
                </a:solidFill>
                <a:effectLst/>
                <a:latin typeface="+mn-lt"/>
                <a:ea typeface="+mn-ea"/>
                <a:cs typeface="+mn-cs"/>
              </a:rPr>
              <a:t>Choose from one of our carefully curated cheese boards (designed to pair perfectly with our handcrafted wines) or make your own.</a:t>
            </a:r>
          </a:p>
          <a:p>
            <a:endParaRPr lang="en-NZ" dirty="0"/>
          </a:p>
          <a:p>
            <a:r>
              <a:rPr lang="en-NZ" sz="1100" b="1" i="0" kern="1200" cap="all" dirty="0">
                <a:solidFill>
                  <a:schemeClr val="tx1"/>
                </a:solidFill>
                <a:effectLst/>
                <a:latin typeface="+mn-lt"/>
                <a:ea typeface="+mn-ea"/>
                <a:cs typeface="+mn-cs"/>
              </a:rPr>
              <a:t>THE EXPERIENCE</a:t>
            </a:r>
          </a:p>
          <a:p>
            <a:pPr rtl="0"/>
            <a:r>
              <a:rPr lang="en-NZ" sz="1100" b="0" i="0" kern="1200" dirty="0">
                <a:solidFill>
                  <a:schemeClr val="tx1"/>
                </a:solidFill>
                <a:effectLst/>
                <a:latin typeface="+mn-lt"/>
                <a:ea typeface="+mn-ea"/>
                <a:cs typeface="+mn-cs"/>
              </a:rPr>
              <a:t>The cheese offering at Gibbston Valley is part of a 360 degree experience, stemming from our new Cheesery &amp; Deli, where our cheeses are cut to order.</a:t>
            </a:r>
          </a:p>
          <a:p>
            <a:pPr rtl="0"/>
            <a:endParaRPr lang="en-NZ" sz="1100" b="0" i="0" kern="1200" dirty="0">
              <a:solidFill>
                <a:schemeClr val="tx1"/>
              </a:solidFill>
              <a:effectLst/>
              <a:latin typeface="+mn-lt"/>
              <a:ea typeface="+mn-ea"/>
              <a:cs typeface="+mn-cs"/>
            </a:endParaRPr>
          </a:p>
          <a:p>
            <a:pPr rtl="0"/>
            <a:r>
              <a:rPr lang="en-NZ" sz="1100" b="0" i="0" kern="1200" dirty="0">
                <a:solidFill>
                  <a:schemeClr val="tx1"/>
                </a:solidFill>
                <a:effectLst/>
                <a:latin typeface="+mn-lt"/>
                <a:ea typeface="+mn-ea"/>
                <a:cs typeface="+mn-cs"/>
              </a:rPr>
              <a:t>We will run a full daily schedule of tours and tastings that explore the incredible intricacies of wine and cheese pairing. In doing so, we will illustrate how our land is indispensable to our products, and what our craft does to bring the best out of land and place.</a:t>
            </a:r>
          </a:p>
          <a:p>
            <a:pPr rtl="0"/>
            <a:endParaRPr lang="en-NZ" sz="1100" b="0" i="0" kern="1200" dirty="0">
              <a:solidFill>
                <a:schemeClr val="tx1"/>
              </a:solidFill>
              <a:effectLst/>
              <a:latin typeface="+mn-lt"/>
              <a:ea typeface="+mn-ea"/>
              <a:cs typeface="+mn-cs"/>
            </a:endParaRPr>
          </a:p>
          <a:p>
            <a:pPr rtl="0"/>
            <a:r>
              <a:rPr lang="en-NZ" sz="1100" b="0" i="0" kern="1200" dirty="0">
                <a:solidFill>
                  <a:schemeClr val="tx1"/>
                </a:solidFill>
                <a:effectLst/>
                <a:latin typeface="+mn-lt"/>
                <a:ea typeface="+mn-ea"/>
                <a:cs typeface="+mn-cs"/>
              </a:rPr>
              <a:t>Our cheese is expertly paired with wines from across our property. Gibbston Valley Wine &amp; Cheese tastings and tours are investigatory and educational. They offer you the opportunity to explore and discuss combinations.</a:t>
            </a:r>
          </a:p>
          <a:p>
            <a:endParaRPr lang="en-NZ" dirty="0"/>
          </a:p>
          <a:p>
            <a:r>
              <a:rPr lang="en-NZ" sz="1100" b="1" i="0" kern="1200" cap="all" dirty="0">
                <a:solidFill>
                  <a:schemeClr val="tx1"/>
                </a:solidFill>
                <a:effectLst/>
                <a:latin typeface="+mn-lt"/>
                <a:ea typeface="+mn-ea"/>
                <a:cs typeface="+mn-cs"/>
              </a:rPr>
              <a:t>OUR WHITESTONE PARTNERSHIP</a:t>
            </a:r>
          </a:p>
          <a:p>
            <a:pPr rtl="0"/>
            <a:r>
              <a:rPr lang="en-NZ" sz="1100" b="0" i="0" kern="1200" dirty="0">
                <a:solidFill>
                  <a:schemeClr val="tx1"/>
                </a:solidFill>
                <a:effectLst/>
                <a:latin typeface="+mn-lt"/>
                <a:ea typeface="+mn-ea"/>
                <a:cs typeface="+mn-cs"/>
              </a:rPr>
              <a:t>Gibbston Valley and Whitestone Cheese share a common history, collaborating as early as the late 80s. Founders Bob Berry (Whitestone) and Alan Brady (Gibbston Valley) were quick to recognize the potential of Otago’s landscapes and each chose a hallowed craft as a medium of exploration. As Alan was drawn to Central Otago’s schist, so Bob was to North Otago’s limestone. Standing side by side at tradeshows and country fairs some thirty years ago, they each set their sights on creating authentic Central Otago products that would live on in our regional history.</a:t>
            </a:r>
          </a:p>
          <a:p>
            <a:pPr rtl="0"/>
            <a:endParaRPr lang="en-NZ" sz="1100" b="0" i="0" kern="1200" dirty="0">
              <a:solidFill>
                <a:schemeClr val="tx1"/>
              </a:solidFill>
              <a:effectLst/>
              <a:latin typeface="+mn-lt"/>
              <a:ea typeface="+mn-ea"/>
              <a:cs typeface="+mn-cs"/>
            </a:endParaRPr>
          </a:p>
          <a:p>
            <a:pPr rtl="0"/>
            <a:r>
              <a:rPr lang="en-NZ" sz="1100" b="0" i="0" kern="1200" dirty="0">
                <a:solidFill>
                  <a:schemeClr val="tx1"/>
                </a:solidFill>
                <a:effectLst/>
                <a:latin typeface="+mn-lt"/>
                <a:ea typeface="+mn-ea"/>
                <a:cs typeface="+mn-cs"/>
              </a:rPr>
              <a:t>Gibbston Valley Winery are now working in close unity with Whitestone Cheese Co to continue this legacy and bring the dual pioneering heritage into the present. We have reconnected to continue bringing local, handmade products and experiences that are, as Bob Berry announced in the early 90s, ‘as unique as the land that created them’.</a:t>
            </a:r>
          </a:p>
          <a:p>
            <a:pPr rtl="0"/>
            <a:r>
              <a:rPr lang="en-NZ" sz="1100" b="0" i="0" kern="1200" dirty="0">
                <a:solidFill>
                  <a:schemeClr val="tx1"/>
                </a:solidFill>
                <a:effectLst/>
                <a:latin typeface="+mn-lt"/>
                <a:ea typeface="+mn-ea"/>
                <a:cs typeface="+mn-cs"/>
              </a:rPr>
              <a:t>This is a marriage of diversity and quality, imagination and talent, crafted by patience, history and care.</a:t>
            </a:r>
          </a:p>
          <a:p>
            <a:pPr rtl="0"/>
            <a:endParaRPr lang="en-NZ" sz="1100" b="0" i="0" kern="1200" dirty="0">
              <a:solidFill>
                <a:schemeClr val="tx1"/>
              </a:solidFill>
              <a:effectLst/>
              <a:latin typeface="+mn-lt"/>
              <a:ea typeface="+mn-ea"/>
              <a:cs typeface="+mn-cs"/>
            </a:endParaRPr>
          </a:p>
          <a:p>
            <a:pPr rtl="0"/>
            <a:r>
              <a:rPr lang="en-NZ" sz="1100" b="0" i="0" kern="1200" dirty="0">
                <a:solidFill>
                  <a:schemeClr val="tx1"/>
                </a:solidFill>
                <a:effectLst/>
                <a:latin typeface="+mn-lt"/>
                <a:ea typeface="+mn-ea"/>
                <a:cs typeface="+mn-cs"/>
              </a:rPr>
              <a:t>https://www.gibbstonvalley.com/nz/eat/gibbstonvalleycheese/</a:t>
            </a:r>
          </a:p>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25</a:t>
            </a:fld>
            <a:endParaRPr lang="en-US"/>
          </a:p>
        </p:txBody>
      </p:sp>
    </p:spTree>
    <p:extLst>
      <p:ext uri="{BB962C8B-B14F-4D97-AF65-F5344CB8AC3E}">
        <p14:creationId xmlns:p14="http://schemas.microsoft.com/office/powerpoint/2010/main" val="4286772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kern="1200" dirty="0">
                <a:solidFill>
                  <a:schemeClr val="tx1"/>
                </a:solidFill>
                <a:effectLst/>
                <a:latin typeface="+mn-lt"/>
                <a:ea typeface="+mn-ea"/>
                <a:cs typeface="+mn-cs"/>
              </a:rPr>
              <a:t>New location, now upstairs on Queenstown Steamer Wharf</a:t>
            </a:r>
          </a:p>
          <a:p>
            <a:endParaRPr lang="en-NZ" sz="1100" b="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effectLst/>
                <a:latin typeface="+mn-lt"/>
                <a:ea typeface="+mn-ea"/>
                <a:cs typeface="+mn-cs"/>
              </a:rPr>
              <a:t>World Famous in Queenstown</a:t>
            </a:r>
          </a:p>
          <a:p>
            <a:endParaRPr lang="en-NZ" sz="1100" b="0" kern="1200" dirty="0">
              <a:solidFill>
                <a:schemeClr val="tx1"/>
              </a:solidFill>
              <a:effectLst/>
              <a:latin typeface="+mn-lt"/>
              <a:ea typeface="+mn-ea"/>
              <a:cs typeface="+mn-cs"/>
            </a:endParaRPr>
          </a:p>
          <a:p>
            <a:r>
              <a:rPr lang="en-NZ" b="0" dirty="0">
                <a:effectLst/>
              </a:rPr>
              <a:t>Ribs are their hero, succulent, juicy and addictive but of course our steaks are where they stand apart. Their cocktails and wine list are extensive with many local award winning wines and hand crafted signature cocktails. Flame has a casual, intimate ambience with an open kitchen and balcony overlooking Lake Wakatipu and the Remarkables Mountain Range, a perfect place to unwind and enjoy the magic of Queenstown.</a:t>
            </a:r>
          </a:p>
          <a:p>
            <a:endParaRPr lang="en-NZ" b="0" dirty="0">
              <a:effectLst/>
            </a:endParaRPr>
          </a:p>
          <a:p>
            <a:r>
              <a:rPr lang="en-NZ" b="0" dirty="0">
                <a:effectLst/>
              </a:rPr>
              <a:t>Bookings are definitely recommended.</a:t>
            </a:r>
          </a:p>
          <a:p>
            <a:endParaRPr lang="en-NZ" b="0" dirty="0">
              <a:effectLst/>
            </a:endParaRPr>
          </a:p>
          <a:p>
            <a:r>
              <a:rPr lang="en-NZ" b="0" dirty="0"/>
              <a:t>https://www.queenstownnz.co.nz/listing/flame-bar-and-grill/1773/</a:t>
            </a:r>
          </a:p>
        </p:txBody>
      </p:sp>
      <p:sp>
        <p:nvSpPr>
          <p:cNvPr id="4" name="Slide Number Placeholder 3"/>
          <p:cNvSpPr>
            <a:spLocks noGrp="1"/>
          </p:cNvSpPr>
          <p:nvPr>
            <p:ph type="sldNum" sz="quarter" idx="10"/>
          </p:nvPr>
        </p:nvSpPr>
        <p:spPr/>
        <p:txBody>
          <a:bodyPr/>
          <a:lstStyle/>
          <a:p>
            <a:fld id="{75A336DA-FE64-1043-B939-0589E96F3D77}" type="slidenum">
              <a:rPr lang="en-US" smtClean="0"/>
              <a:t>26</a:t>
            </a:fld>
            <a:endParaRPr lang="en-US"/>
          </a:p>
        </p:txBody>
      </p:sp>
    </p:spTree>
    <p:extLst>
      <p:ext uri="{BB962C8B-B14F-4D97-AF65-F5344CB8AC3E}">
        <p14:creationId xmlns:p14="http://schemas.microsoft.com/office/powerpoint/2010/main" val="230203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NZ" sz="1100" b="1" u="none" strike="noStrike" kern="1200" dirty="0">
                <a:solidFill>
                  <a:schemeClr val="tx1"/>
                </a:solidFill>
                <a:effectLst/>
                <a:latin typeface="+mn-lt"/>
                <a:ea typeface="+mn-ea"/>
                <a:cs typeface="+mn-cs"/>
              </a:rPr>
              <a:t>Pedro’s By The Lake</a:t>
            </a:r>
            <a:r>
              <a:rPr lang="en-NZ" sz="1100" kern="1200" dirty="0">
                <a:solidFill>
                  <a:schemeClr val="tx1"/>
                </a:solidFill>
                <a:effectLst/>
                <a:latin typeface="+mn-lt"/>
                <a:ea typeface="+mn-ea"/>
                <a:cs typeface="+mn-cs"/>
              </a:rPr>
              <a:t> is a modern take on the original Pedro’s Restaurant, that was lost due to the 2011 Christchurch earthquake.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kern="1200" dirty="0">
                <a:solidFill>
                  <a:schemeClr val="tx1"/>
                </a:solidFill>
                <a:effectLst/>
                <a:latin typeface="+mn-lt"/>
                <a:ea typeface="+mn-ea"/>
                <a:cs typeface="+mn-cs"/>
              </a:rPr>
              <a:t>It’s taken nearly 10 years to re-open a full restaurant again. Occupying a central position down on the Queenstown lakefront you'll enjoy Spanish food a comprehensive drinks selection and an incredible view.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kern="1200" dirty="0">
              <a:solidFill>
                <a:schemeClr val="tx1"/>
              </a:solidFill>
              <a:effectLst/>
              <a:latin typeface="+mn-lt"/>
              <a:ea typeface="+mn-ea"/>
              <a:cs typeface="+mn-cs"/>
            </a:endParaRPr>
          </a:p>
          <a:p>
            <a:r>
              <a:rPr lang="en-NZ" dirty="0"/>
              <a:t>https://www.pedrosbythelake.co.nz/ </a:t>
            </a:r>
          </a:p>
        </p:txBody>
      </p:sp>
      <p:sp>
        <p:nvSpPr>
          <p:cNvPr id="4" name="Slide Number Placeholder 3"/>
          <p:cNvSpPr>
            <a:spLocks noGrp="1"/>
          </p:cNvSpPr>
          <p:nvPr>
            <p:ph type="sldNum" sz="quarter" idx="10"/>
          </p:nvPr>
        </p:nvSpPr>
        <p:spPr/>
        <p:txBody>
          <a:bodyPr/>
          <a:lstStyle/>
          <a:p>
            <a:fld id="{75A336DA-FE64-1043-B939-0589E96F3D77}" type="slidenum">
              <a:rPr lang="en-US" smtClean="0"/>
              <a:t>27</a:t>
            </a:fld>
            <a:endParaRPr lang="en-US"/>
          </a:p>
        </p:txBody>
      </p:sp>
    </p:spTree>
    <p:extLst>
      <p:ext uri="{BB962C8B-B14F-4D97-AF65-F5344CB8AC3E}">
        <p14:creationId xmlns:p14="http://schemas.microsoft.com/office/powerpoint/2010/main" val="1282358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NZ" sz="1100" b="1" kern="1200" dirty="0">
                <a:solidFill>
                  <a:schemeClr val="tx1"/>
                </a:solidFill>
                <a:effectLst/>
                <a:latin typeface="+mn-lt"/>
                <a:ea typeface="+mn-ea"/>
                <a:cs typeface="+mn-cs"/>
              </a:rPr>
              <a:t>The </a:t>
            </a:r>
            <a:r>
              <a:rPr lang="en-NZ" sz="1100" b="1" kern="1200" dirty="0" err="1">
                <a:solidFill>
                  <a:schemeClr val="tx1"/>
                </a:solidFill>
                <a:effectLst/>
                <a:latin typeface="+mn-lt"/>
                <a:ea typeface="+mn-ea"/>
                <a:cs typeface="+mn-cs"/>
              </a:rPr>
              <a:t>Dishery</a:t>
            </a:r>
            <a:endParaRPr lang="en-NZ" dirty="0"/>
          </a:p>
          <a:p>
            <a:pPr marL="0" marR="0" lvl="0" indent="0" algn="l" defTabSz="408167" rtl="0" eaLnBrk="1" fontAlgn="auto" latinLnBrk="0" hangingPunct="1">
              <a:lnSpc>
                <a:spcPct val="100000"/>
              </a:lnSpc>
              <a:spcBef>
                <a:spcPts val="0"/>
              </a:spcBef>
              <a:spcAft>
                <a:spcPts val="0"/>
              </a:spcAft>
              <a:buClrTx/>
              <a:buSzTx/>
              <a:buFontTx/>
              <a:buNone/>
              <a:tabLst/>
              <a:defRPr/>
            </a:pPr>
            <a:r>
              <a:rPr lang="en-NZ" dirty="0"/>
              <a:t>There's a new hub in Arrowtown called the Dudley's Cottage Precinct near the Chinese Village with Honey &amp; Cocoa, Better By Bike, Jenny </a:t>
            </a:r>
            <a:r>
              <a:rPr lang="en-NZ" dirty="0" err="1"/>
              <a:t>Mehrtens</a:t>
            </a:r>
            <a:r>
              <a:rPr lang="en-NZ" dirty="0"/>
              <a:t> Artists, and The </a:t>
            </a:r>
            <a:r>
              <a:rPr lang="en-NZ" dirty="0" err="1"/>
              <a:t>Dishery</a:t>
            </a:r>
            <a:r>
              <a:rPr lang="en-NZ" dirty="0"/>
              <a:t>.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dirty="0"/>
          </a:p>
          <a:p>
            <a:pPr marL="0" marR="0" lvl="0" indent="0" algn="l" defTabSz="408167" rtl="0" eaLnBrk="1" fontAlgn="auto" latinLnBrk="0" hangingPunct="1">
              <a:lnSpc>
                <a:spcPct val="100000"/>
              </a:lnSpc>
              <a:spcBef>
                <a:spcPts val="0"/>
              </a:spcBef>
              <a:spcAft>
                <a:spcPts val="0"/>
              </a:spcAft>
              <a:buClrTx/>
              <a:buSzTx/>
              <a:buFontTx/>
              <a:buNone/>
              <a:tabLst/>
              <a:defRPr/>
            </a:pPr>
            <a:r>
              <a:rPr lang="en-NZ" dirty="0"/>
              <a:t>The latest addition to the precinct is The </a:t>
            </a:r>
            <a:r>
              <a:rPr lang="en-NZ" dirty="0" err="1"/>
              <a:t>Dishery</a:t>
            </a:r>
            <a:r>
              <a:rPr lang="en-NZ" dirty="0"/>
              <a:t> a new café which focuses on locally sourced produce paired with great wine, all in a garden setting adjacent to the Arrow River Reserve.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dirty="0"/>
          </a:p>
          <a:p>
            <a:pPr marL="0" marR="0" lvl="0" indent="0" algn="l" defTabSz="408167" rtl="0" eaLnBrk="1" fontAlgn="auto" latinLnBrk="0" hangingPunct="1">
              <a:lnSpc>
                <a:spcPct val="100000"/>
              </a:lnSpc>
              <a:spcBef>
                <a:spcPts val="0"/>
              </a:spcBef>
              <a:spcAft>
                <a:spcPts val="0"/>
              </a:spcAft>
              <a:buClrTx/>
              <a:buSzTx/>
              <a:buFontTx/>
              <a:buNone/>
              <a:tabLst/>
              <a:defRPr/>
            </a:pPr>
            <a:r>
              <a:rPr lang="en-NZ" dirty="0"/>
              <a:t>Their menu offers breakfast, lunch and early dinner or grazing </a:t>
            </a:r>
            <a:r>
              <a:rPr lang="en-NZ" dirty="0" err="1"/>
              <a:t>inbetween</a:t>
            </a:r>
            <a:r>
              <a:rPr lang="en-NZ" dirty="0"/>
              <a:t>.</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dirty="0"/>
          </a:p>
          <a:p>
            <a:pPr marL="0" marR="0" lvl="0" indent="0" algn="l" defTabSz="408167" rtl="0" eaLnBrk="1" fontAlgn="auto" latinLnBrk="0" hangingPunct="1">
              <a:lnSpc>
                <a:spcPct val="100000"/>
              </a:lnSpc>
              <a:spcBef>
                <a:spcPts val="0"/>
              </a:spcBef>
              <a:spcAft>
                <a:spcPts val="0"/>
              </a:spcAft>
              <a:buClrTx/>
              <a:buSzTx/>
              <a:buFontTx/>
              <a:buNone/>
              <a:tabLst/>
              <a:defRPr/>
            </a:pPr>
            <a:r>
              <a:rPr lang="en-NZ" dirty="0"/>
              <a:t>https://www.queenstownnz.co.nz/listing/the-dishery-restaurant/10891/</a:t>
            </a:r>
          </a:p>
        </p:txBody>
      </p:sp>
      <p:sp>
        <p:nvSpPr>
          <p:cNvPr id="4" name="Slide Number Placeholder 3"/>
          <p:cNvSpPr>
            <a:spLocks noGrp="1"/>
          </p:cNvSpPr>
          <p:nvPr>
            <p:ph type="sldNum" sz="quarter" idx="10"/>
          </p:nvPr>
        </p:nvSpPr>
        <p:spPr/>
        <p:txBody>
          <a:bodyPr/>
          <a:lstStyle/>
          <a:p>
            <a:fld id="{75A336DA-FE64-1043-B939-0589E96F3D77}" type="slidenum">
              <a:rPr lang="en-US" smtClean="0"/>
              <a:t>28</a:t>
            </a:fld>
            <a:endParaRPr lang="en-US"/>
          </a:p>
        </p:txBody>
      </p:sp>
    </p:spTree>
    <p:extLst>
      <p:ext uri="{BB962C8B-B14F-4D97-AF65-F5344CB8AC3E}">
        <p14:creationId xmlns:p14="http://schemas.microsoft.com/office/powerpoint/2010/main" val="2401454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a:solidFill>
                  <a:schemeClr val="tx1"/>
                </a:solidFill>
                <a:effectLst/>
                <a:latin typeface="+mn-lt"/>
                <a:ea typeface="+mn-ea"/>
                <a:cs typeface="+mn-cs"/>
              </a:rPr>
              <a:t>Newest addition</a:t>
            </a:r>
            <a:r>
              <a:rPr lang="en-NZ" sz="1100" b="0" i="0" kern="1200" baseline="0" dirty="0">
                <a:solidFill>
                  <a:schemeClr val="tx1"/>
                </a:solidFill>
                <a:effectLst/>
                <a:latin typeface="+mn-lt"/>
                <a:ea typeface="+mn-ea"/>
                <a:cs typeface="+mn-cs"/>
              </a:rPr>
              <a:t> to the famous </a:t>
            </a:r>
            <a:r>
              <a:rPr lang="en-NZ" sz="1100" b="0" i="0" kern="1200" baseline="0" dirty="0" err="1">
                <a:solidFill>
                  <a:schemeClr val="tx1"/>
                </a:solidFill>
                <a:effectLst/>
                <a:latin typeface="+mn-lt"/>
                <a:ea typeface="+mn-ea"/>
                <a:cs typeface="+mn-cs"/>
              </a:rPr>
              <a:t>Ferg</a:t>
            </a:r>
            <a:r>
              <a:rPr lang="en-NZ" sz="1100" b="0" i="0" kern="1200" baseline="0" dirty="0">
                <a:solidFill>
                  <a:schemeClr val="tx1"/>
                </a:solidFill>
                <a:effectLst/>
                <a:latin typeface="+mn-lt"/>
                <a:ea typeface="+mn-ea"/>
                <a:cs typeface="+mn-cs"/>
              </a:rPr>
              <a:t> family. </a:t>
            </a:r>
            <a:r>
              <a:rPr lang="en-NZ" sz="1100" b="0" i="0" kern="1200" baseline="0" dirty="0" err="1">
                <a:solidFill>
                  <a:schemeClr val="tx1"/>
                </a:solidFill>
                <a:effectLst/>
                <a:latin typeface="+mn-lt"/>
                <a:ea typeface="+mn-ea"/>
                <a:cs typeface="+mn-cs"/>
              </a:rPr>
              <a:t>Ferg’s</a:t>
            </a:r>
            <a:r>
              <a:rPr lang="en-NZ" sz="1100" b="0" i="0" kern="1200" baseline="0" dirty="0">
                <a:solidFill>
                  <a:schemeClr val="tx1"/>
                </a:solidFill>
                <a:effectLst/>
                <a:latin typeface="+mn-lt"/>
                <a:ea typeface="+mn-ea"/>
                <a:cs typeface="+mn-cs"/>
              </a:rPr>
              <a:t> Bar.</a:t>
            </a:r>
            <a:endParaRPr lang="en-NZ" sz="1100" b="0" i="0" kern="1200" dirty="0">
              <a:solidFill>
                <a:schemeClr val="tx1"/>
              </a:solidFill>
              <a:effectLst/>
              <a:latin typeface="+mn-lt"/>
              <a:ea typeface="+mn-ea"/>
              <a:cs typeface="+mn-cs"/>
            </a:endParaRP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Brand New Cocktail Bar that has opened in the heart of beautiful Queenstown right next door to </a:t>
            </a:r>
            <a:r>
              <a:rPr lang="en-NZ" sz="1100" b="0" i="0" kern="1200" dirty="0" err="1">
                <a:solidFill>
                  <a:schemeClr val="tx1"/>
                </a:solidFill>
                <a:effectLst/>
                <a:latin typeface="+mn-lt"/>
                <a:ea typeface="+mn-ea"/>
                <a:cs typeface="+mn-cs"/>
              </a:rPr>
              <a:t>Fergburger</a:t>
            </a:r>
            <a:r>
              <a:rPr lang="en-NZ" sz="1100" b="0" i="0" kern="1200" dirty="0">
                <a:solidFill>
                  <a:schemeClr val="tx1"/>
                </a:solidFill>
                <a:effectLst/>
                <a:latin typeface="+mn-lt"/>
                <a:ea typeface="+mn-ea"/>
                <a:cs typeface="+mn-cs"/>
              </a:rPr>
              <a:t>. Designed with the Bartender in mind with wood, brass, leather fittings.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Their feelings are Queenstown is where fun and adventure exist all year round.</a:t>
            </a:r>
            <a:r>
              <a:rPr lang="en-NZ" sz="1100" b="0" i="0" kern="1200" baseline="0" dirty="0">
                <a:solidFill>
                  <a:schemeClr val="tx1"/>
                </a:solidFill>
                <a:effectLst/>
                <a:latin typeface="+mn-lt"/>
                <a:ea typeface="+mn-ea"/>
                <a:cs typeface="+mn-cs"/>
              </a:rPr>
              <a:t> </a:t>
            </a:r>
            <a:r>
              <a:rPr lang="en-NZ" sz="1100" b="0" i="0" kern="1200" dirty="0" err="1">
                <a:solidFill>
                  <a:schemeClr val="tx1"/>
                </a:solidFill>
                <a:effectLst/>
                <a:latin typeface="+mn-lt"/>
                <a:ea typeface="+mn-ea"/>
                <a:cs typeface="+mn-cs"/>
              </a:rPr>
              <a:t>Fergburger</a:t>
            </a:r>
            <a:r>
              <a:rPr lang="en-NZ" sz="1100" b="0" i="0" kern="1200" dirty="0">
                <a:solidFill>
                  <a:schemeClr val="tx1"/>
                </a:solidFill>
                <a:effectLst/>
                <a:latin typeface="+mn-lt"/>
                <a:ea typeface="+mn-ea"/>
                <a:cs typeface="+mn-cs"/>
              </a:rPr>
              <a:t> started as a hole in a wall down an alleyway in 2001.19 years on </a:t>
            </a:r>
            <a:r>
              <a:rPr lang="en-NZ" sz="1100" b="0" i="0" kern="1200" dirty="0" err="1">
                <a:solidFill>
                  <a:schemeClr val="tx1"/>
                </a:solidFill>
                <a:effectLst/>
                <a:latin typeface="+mn-lt"/>
                <a:ea typeface="+mn-ea"/>
                <a:cs typeface="+mn-cs"/>
              </a:rPr>
              <a:t>Fergburger</a:t>
            </a:r>
            <a:r>
              <a:rPr lang="en-NZ" sz="1100" b="0" i="0" kern="1200" dirty="0">
                <a:solidFill>
                  <a:schemeClr val="tx1"/>
                </a:solidFill>
                <a:effectLst/>
                <a:latin typeface="+mn-lt"/>
                <a:ea typeface="+mn-ea"/>
                <a:cs typeface="+mn-cs"/>
              </a:rPr>
              <a:t> has become famous around the world and has expanded with </a:t>
            </a:r>
            <a:r>
              <a:rPr lang="en-NZ" sz="1100" b="0" i="0" kern="1200" dirty="0" err="1">
                <a:solidFill>
                  <a:schemeClr val="tx1"/>
                </a:solidFill>
                <a:effectLst/>
                <a:latin typeface="+mn-lt"/>
                <a:ea typeface="+mn-ea"/>
                <a:cs typeface="+mn-cs"/>
              </a:rPr>
              <a:t>Fergbaker</a:t>
            </a:r>
            <a:r>
              <a:rPr lang="en-NZ" sz="1100" b="0" i="0" kern="1200" dirty="0">
                <a:solidFill>
                  <a:schemeClr val="tx1"/>
                </a:solidFill>
                <a:effectLst/>
                <a:latin typeface="+mn-lt"/>
                <a:ea typeface="+mn-ea"/>
                <a:cs typeface="+mn-cs"/>
              </a:rPr>
              <a:t> and Mrs </a:t>
            </a:r>
            <a:r>
              <a:rPr lang="en-NZ" sz="1100" b="0" i="0" kern="1200" dirty="0" err="1">
                <a:solidFill>
                  <a:schemeClr val="tx1"/>
                </a:solidFill>
                <a:effectLst/>
                <a:latin typeface="+mn-lt"/>
                <a:ea typeface="+mn-ea"/>
                <a:cs typeface="+mn-cs"/>
              </a:rPr>
              <a:t>Ferg</a:t>
            </a:r>
            <a:r>
              <a:rPr lang="en-NZ" sz="1100" b="0" i="0" kern="1200" dirty="0">
                <a:solidFill>
                  <a:schemeClr val="tx1"/>
                </a:solidFill>
                <a:effectLst/>
                <a:latin typeface="+mn-lt"/>
                <a:ea typeface="+mn-ea"/>
                <a:cs typeface="+mn-cs"/>
              </a:rPr>
              <a:t> (Gelato).</a:t>
            </a:r>
            <a:br>
              <a:rPr lang="en-NZ" sz="1100" b="0" i="0" kern="1200" dirty="0">
                <a:solidFill>
                  <a:schemeClr val="tx1"/>
                </a:solidFill>
                <a:effectLst/>
                <a:latin typeface="+mn-lt"/>
                <a:ea typeface="+mn-ea"/>
                <a:cs typeface="+mn-cs"/>
              </a:rPr>
            </a:br>
            <a:br>
              <a:rPr lang="en-NZ" sz="1100" b="0" i="0" kern="1200" dirty="0">
                <a:solidFill>
                  <a:schemeClr val="tx1"/>
                </a:solidFill>
                <a:effectLst/>
                <a:latin typeface="+mn-lt"/>
                <a:ea typeface="+mn-ea"/>
                <a:cs typeface="+mn-cs"/>
              </a:rPr>
            </a:br>
            <a:r>
              <a:rPr lang="en-NZ" sz="1100" b="0" i="0" kern="1200" dirty="0">
                <a:solidFill>
                  <a:schemeClr val="tx1"/>
                </a:solidFill>
                <a:effectLst/>
                <a:latin typeface="+mn-lt"/>
                <a:ea typeface="+mn-ea"/>
                <a:cs typeface="+mn-cs"/>
              </a:rPr>
              <a:t>They are now excited to have opened their new bar with a focus on high quality cocktails and food offerings, with a fast and friendly service. It will have an international feel open from 7am – 2am.</a:t>
            </a:r>
          </a:p>
          <a:p>
            <a:endParaRPr lang="en-NZ" dirty="0"/>
          </a:p>
          <a:p>
            <a:r>
              <a:rPr lang="en-NZ" dirty="0"/>
              <a:t>https://fergsbar.com/</a:t>
            </a:r>
          </a:p>
        </p:txBody>
      </p:sp>
      <p:sp>
        <p:nvSpPr>
          <p:cNvPr id="4" name="Slide Number Placeholder 3"/>
          <p:cNvSpPr>
            <a:spLocks noGrp="1"/>
          </p:cNvSpPr>
          <p:nvPr>
            <p:ph type="sldNum" sz="quarter" idx="10"/>
          </p:nvPr>
        </p:nvSpPr>
        <p:spPr/>
        <p:txBody>
          <a:bodyPr/>
          <a:lstStyle/>
          <a:p>
            <a:fld id="{75A336DA-FE64-1043-B939-0589E96F3D77}" type="slidenum">
              <a:rPr lang="en-US" smtClean="0"/>
              <a:t>29</a:t>
            </a:fld>
            <a:endParaRPr lang="en-US"/>
          </a:p>
        </p:txBody>
      </p:sp>
    </p:spTree>
    <p:extLst>
      <p:ext uri="{BB962C8B-B14F-4D97-AF65-F5344CB8AC3E}">
        <p14:creationId xmlns:p14="http://schemas.microsoft.com/office/powerpoint/2010/main" val="2877580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a:solidFill>
                  <a:schemeClr val="tx1"/>
                </a:solidFill>
                <a:effectLst/>
                <a:latin typeface="+mn-lt"/>
                <a:ea typeface="+mn-ea"/>
                <a:cs typeface="+mn-cs"/>
              </a:rPr>
              <a:t>The world’s largest specialist New Zealand’s wine store. </a:t>
            </a:r>
          </a:p>
          <a:p>
            <a:r>
              <a:rPr lang="en-NZ" sz="1100" b="0" i="0" kern="1200" dirty="0">
                <a:solidFill>
                  <a:schemeClr val="tx1"/>
                </a:solidFill>
                <a:effectLst/>
                <a:latin typeface="+mn-lt"/>
                <a:ea typeface="+mn-ea"/>
                <a:cs typeface="+mn-cs"/>
              </a:rPr>
              <a:t>At</a:t>
            </a:r>
            <a:r>
              <a:rPr lang="en-NZ" sz="1100" b="1" i="0" kern="1200" dirty="0">
                <a:solidFill>
                  <a:schemeClr val="tx1"/>
                </a:solidFill>
                <a:effectLst/>
                <a:latin typeface="+mn-lt"/>
                <a:ea typeface="+mn-ea"/>
                <a:cs typeface="+mn-cs"/>
              </a:rPr>
              <a:t> The Winery</a:t>
            </a:r>
            <a:r>
              <a:rPr lang="en-NZ" sz="1100" b="0" i="0" kern="1200" dirty="0">
                <a:solidFill>
                  <a:schemeClr val="tx1"/>
                </a:solidFill>
                <a:effectLst/>
                <a:latin typeface="+mn-lt"/>
                <a:ea typeface="+mn-ea"/>
                <a:cs typeface="+mn-cs"/>
              </a:rPr>
              <a:t> your clients can taste over 80 award-winning local, single vineyard and reserve wines from boutique wineries from across New Zealand - many of which don’t have cellar doors.</a:t>
            </a:r>
          </a:p>
          <a:p>
            <a:endParaRPr lang="en-NZ" sz="1100" b="0" i="0" kern="1200" dirty="0">
              <a:solidFill>
                <a:schemeClr val="tx1"/>
              </a:solidFill>
              <a:effectLst/>
              <a:latin typeface="+mn-lt"/>
              <a:ea typeface="+mn-ea"/>
              <a:cs typeface="+mn-cs"/>
            </a:endParaRPr>
          </a:p>
          <a:p>
            <a:r>
              <a:rPr lang="en-NZ" sz="1100" b="1" i="0" kern="1200" dirty="0">
                <a:solidFill>
                  <a:schemeClr val="tx1"/>
                </a:solidFill>
                <a:effectLst/>
                <a:latin typeface="+mn-lt"/>
                <a:ea typeface="+mn-ea"/>
                <a:cs typeface="+mn-cs"/>
              </a:rPr>
              <a:t>TASTE 80+ WINES </a:t>
            </a:r>
          </a:p>
          <a:p>
            <a:r>
              <a:rPr lang="en-NZ" sz="1100" b="0" i="0" kern="1200" dirty="0">
                <a:solidFill>
                  <a:schemeClr val="tx1"/>
                </a:solidFill>
                <a:effectLst/>
                <a:latin typeface="+mn-lt"/>
                <a:ea typeface="+mn-ea"/>
                <a:cs typeface="+mn-cs"/>
              </a:rPr>
              <a:t>YOUR</a:t>
            </a:r>
            <a:r>
              <a:rPr lang="en-NZ" sz="1100" b="0" i="0" kern="1200" baseline="0" dirty="0">
                <a:solidFill>
                  <a:schemeClr val="tx1"/>
                </a:solidFill>
                <a:effectLst/>
                <a:latin typeface="+mn-lt"/>
                <a:ea typeface="+mn-ea"/>
                <a:cs typeface="+mn-cs"/>
              </a:rPr>
              <a:t> clients </a:t>
            </a:r>
            <a:r>
              <a:rPr lang="en-NZ" sz="1100" b="0" i="0" kern="1200" dirty="0">
                <a:solidFill>
                  <a:schemeClr val="tx1"/>
                </a:solidFill>
                <a:effectLst/>
                <a:latin typeface="+mn-lt"/>
                <a:ea typeface="+mn-ea"/>
                <a:cs typeface="+mn-cs"/>
              </a:rPr>
              <a:t>choose their wines they taste. With the simple push of a button their can serve themselves either a taste, half or full glass.</a:t>
            </a:r>
          </a:p>
          <a:p>
            <a:endParaRPr lang="en-NZ" sz="1100" b="0" i="0" kern="1200" dirty="0">
              <a:solidFill>
                <a:schemeClr val="tx1"/>
              </a:solidFill>
              <a:effectLst/>
              <a:latin typeface="+mn-lt"/>
              <a:ea typeface="+mn-ea"/>
              <a:cs typeface="+mn-cs"/>
            </a:endParaRPr>
          </a:p>
          <a:p>
            <a:r>
              <a:rPr lang="en-NZ" sz="1100" b="1" i="0" kern="1200" dirty="0">
                <a:solidFill>
                  <a:schemeClr val="tx1"/>
                </a:solidFill>
                <a:effectLst/>
                <a:latin typeface="+mn-lt"/>
                <a:ea typeface="+mn-ea"/>
                <a:cs typeface="+mn-cs"/>
              </a:rPr>
              <a:t>NEW ZEALAND WHISKY</a:t>
            </a:r>
          </a:p>
          <a:p>
            <a:r>
              <a:rPr lang="en-NZ" sz="1100" b="0" i="0" kern="1200" dirty="0">
                <a:solidFill>
                  <a:schemeClr val="tx1"/>
                </a:solidFill>
                <a:effectLst/>
                <a:latin typeface="+mn-lt"/>
                <a:ea typeface="+mn-ea"/>
                <a:cs typeface="+mn-cs"/>
              </a:rPr>
              <a:t>They also are stockists of an extensive range of NZ’s rare single malt whiskies – with 8 for tasting.</a:t>
            </a:r>
          </a:p>
          <a:p>
            <a:endParaRPr lang="en-NZ" sz="1100" b="1" i="0" kern="1200" dirty="0">
              <a:solidFill>
                <a:schemeClr val="tx1"/>
              </a:solidFill>
              <a:effectLst/>
              <a:latin typeface="+mn-lt"/>
              <a:ea typeface="+mn-ea"/>
              <a:cs typeface="+mn-cs"/>
            </a:endParaRPr>
          </a:p>
          <a:p>
            <a:r>
              <a:rPr lang="en-NZ" sz="1100" b="1" i="0" kern="1200" dirty="0">
                <a:solidFill>
                  <a:schemeClr val="tx1"/>
                </a:solidFill>
                <a:effectLst/>
                <a:latin typeface="+mn-lt"/>
                <a:ea typeface="+mn-ea"/>
                <a:cs typeface="+mn-cs"/>
              </a:rPr>
              <a:t>CHEESE BOARDS &amp; TAPAS MENU</a:t>
            </a:r>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Your clients can relax outside in the sun or inside in the cosy leather chairs of the wine lounge as they</a:t>
            </a:r>
            <a:r>
              <a:rPr lang="en-NZ" sz="1100" b="0" i="0" kern="1200" baseline="0" dirty="0">
                <a:solidFill>
                  <a:schemeClr val="tx1"/>
                </a:solidFill>
                <a:effectLst/>
                <a:latin typeface="+mn-lt"/>
                <a:ea typeface="+mn-ea"/>
                <a:cs typeface="+mn-cs"/>
              </a:rPr>
              <a:t> </a:t>
            </a:r>
            <a:r>
              <a:rPr lang="en-NZ" sz="1100" b="0" i="0" kern="1200" dirty="0">
                <a:solidFill>
                  <a:schemeClr val="tx1"/>
                </a:solidFill>
                <a:effectLst/>
                <a:latin typeface="+mn-lt"/>
                <a:ea typeface="+mn-ea"/>
                <a:cs typeface="+mn-cs"/>
              </a:rPr>
              <a:t>enjoy award-winning local cheeses with delicious platters to accompany their time at The Winery.</a:t>
            </a:r>
          </a:p>
          <a:p>
            <a:endParaRPr lang="en-NZ" dirty="0"/>
          </a:p>
          <a:p>
            <a:r>
              <a:rPr lang="en-NZ" dirty="0"/>
              <a:t>https://www.queenstownnz.co.nz/listing/the-winery/1521/</a:t>
            </a:r>
          </a:p>
        </p:txBody>
      </p:sp>
      <p:sp>
        <p:nvSpPr>
          <p:cNvPr id="4" name="Slide Number Placeholder 3"/>
          <p:cNvSpPr>
            <a:spLocks noGrp="1"/>
          </p:cNvSpPr>
          <p:nvPr>
            <p:ph type="sldNum" sz="quarter" idx="10"/>
          </p:nvPr>
        </p:nvSpPr>
        <p:spPr/>
        <p:txBody>
          <a:bodyPr/>
          <a:lstStyle/>
          <a:p>
            <a:fld id="{75A336DA-FE64-1043-B939-0589E96F3D77}" type="slidenum">
              <a:rPr lang="en-US" smtClean="0"/>
              <a:t>30</a:t>
            </a:fld>
            <a:endParaRPr lang="en-US"/>
          </a:p>
        </p:txBody>
      </p:sp>
    </p:spTree>
    <p:extLst>
      <p:ext uri="{BB962C8B-B14F-4D97-AF65-F5344CB8AC3E}">
        <p14:creationId xmlns:p14="http://schemas.microsoft.com/office/powerpoint/2010/main" val="927880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NZ" sz="1100" b="0" i="0" kern="1200" dirty="0">
                <a:solidFill>
                  <a:schemeClr val="tx1"/>
                </a:solidFill>
                <a:effectLst/>
                <a:latin typeface="+mn-lt"/>
                <a:ea typeface="+mn-ea"/>
                <a:cs typeface="+mn-cs"/>
              </a:rPr>
              <a:t>Pub, Cafe &amp; Takeaway at </a:t>
            </a:r>
            <a:r>
              <a:rPr lang="en-NZ" sz="1100" b="0" i="0" kern="1200" dirty="0" err="1">
                <a:solidFill>
                  <a:schemeClr val="tx1"/>
                </a:solidFill>
                <a:effectLst/>
                <a:latin typeface="+mn-lt"/>
                <a:ea typeface="+mn-ea"/>
                <a:cs typeface="+mn-cs"/>
              </a:rPr>
              <a:t>Gantleys</a:t>
            </a:r>
            <a:endParaRPr lang="en-NZ" sz="1100" b="0" i="0" kern="1200" dirty="0">
              <a:solidFill>
                <a:schemeClr val="tx1"/>
              </a:solidFill>
              <a:effectLst/>
              <a:latin typeface="+mn-lt"/>
              <a:ea typeface="+mn-ea"/>
              <a:cs typeface="+mn-cs"/>
            </a:endParaRPr>
          </a:p>
          <a:p>
            <a:endParaRPr lang="en-NZ" sz="1100" b="0" i="0" kern="1200" dirty="0">
              <a:solidFill>
                <a:schemeClr val="tx1"/>
              </a:solidFill>
              <a:effectLst/>
              <a:latin typeface="+mn-lt"/>
              <a:ea typeface="+mn-ea"/>
              <a:cs typeface="+mn-cs"/>
            </a:endParaRPr>
          </a:p>
          <a:p>
            <a:r>
              <a:rPr lang="en-NZ" sz="1100" b="1" kern="1200" dirty="0">
                <a:solidFill>
                  <a:schemeClr val="tx1"/>
                </a:solidFill>
                <a:effectLst/>
                <a:latin typeface="+mn-lt"/>
                <a:ea typeface="+mn-ea"/>
                <a:cs typeface="+mn-cs"/>
              </a:rPr>
              <a:t>A little background about Cargo Brewing Company</a:t>
            </a:r>
          </a:p>
          <a:p>
            <a:r>
              <a:rPr lang="en-NZ" sz="1100" kern="1200" dirty="0">
                <a:solidFill>
                  <a:schemeClr val="tx1"/>
                </a:solidFill>
                <a:effectLst/>
                <a:latin typeface="+mn-lt"/>
                <a:ea typeface="+mn-ea"/>
                <a:cs typeface="+mn-cs"/>
              </a:rPr>
              <a:t>Cargo is a unique and innovative brewing company based in Queenstown and their Brewery and cellar door are located in Gibbston Valley, named Cargo at </a:t>
            </a:r>
            <a:r>
              <a:rPr lang="en-NZ" sz="1100" kern="1200" dirty="0" err="1">
                <a:solidFill>
                  <a:schemeClr val="tx1"/>
                </a:solidFill>
                <a:effectLst/>
                <a:latin typeface="+mn-lt"/>
                <a:ea typeface="+mn-ea"/>
                <a:cs typeface="+mn-cs"/>
              </a:rPr>
              <a:t>Waitiri</a:t>
            </a:r>
            <a:r>
              <a:rPr lang="en-NZ" sz="1100" kern="1200" dirty="0">
                <a:solidFill>
                  <a:schemeClr val="tx1"/>
                </a:solidFill>
                <a:effectLst/>
                <a:latin typeface="+mn-lt"/>
                <a:ea typeface="+mn-ea"/>
                <a:cs typeface="+mn-cs"/>
              </a:rPr>
              <a:t>.  There they have created an interactive and versatile space where they not only create their award-winning beer but share their beer making process with visitors.  It’s a great place to </a:t>
            </a:r>
            <a:r>
              <a:rPr lang="en-NZ" sz="1100" kern="1200" dirty="0" err="1">
                <a:solidFill>
                  <a:schemeClr val="tx1"/>
                </a:solidFill>
                <a:effectLst/>
                <a:latin typeface="+mn-lt"/>
                <a:ea typeface="+mn-ea"/>
                <a:cs typeface="+mn-cs"/>
              </a:rPr>
              <a:t>gor</a:t>
            </a:r>
            <a:r>
              <a:rPr lang="en-NZ" sz="1100" kern="1200" dirty="0">
                <a:solidFill>
                  <a:schemeClr val="tx1"/>
                </a:solidFill>
                <a:effectLst/>
                <a:latin typeface="+mn-lt"/>
                <a:ea typeface="+mn-ea"/>
                <a:cs typeface="+mn-cs"/>
              </a:rPr>
              <a:t> for lunch and a drink. </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The </a:t>
            </a:r>
            <a:r>
              <a:rPr lang="en-NZ" sz="1100" b="1" kern="1200" dirty="0">
                <a:solidFill>
                  <a:schemeClr val="tx1"/>
                </a:solidFill>
                <a:effectLst/>
                <a:latin typeface="+mn-lt"/>
                <a:ea typeface="+mn-ea"/>
                <a:cs typeface="+mn-cs"/>
              </a:rPr>
              <a:t>newest addition to the Cargo family is</a:t>
            </a:r>
            <a:r>
              <a:rPr lang="en-NZ" sz="1100" b="1" kern="1200" baseline="0" dirty="0">
                <a:solidFill>
                  <a:schemeClr val="tx1"/>
                </a:solidFill>
                <a:effectLst/>
                <a:latin typeface="+mn-lt"/>
                <a:ea typeface="+mn-ea"/>
                <a:cs typeface="+mn-cs"/>
              </a:rPr>
              <a:t> their </a:t>
            </a:r>
            <a:r>
              <a:rPr lang="en-NZ" sz="1100" b="1" kern="1200" dirty="0">
                <a:solidFill>
                  <a:schemeClr val="tx1"/>
                </a:solidFill>
                <a:effectLst/>
                <a:latin typeface="+mn-lt"/>
                <a:ea typeface="+mn-ea"/>
                <a:cs typeface="+mn-cs"/>
              </a:rPr>
              <a:t>Tap Room which can be found in Arthurs Point. </a:t>
            </a:r>
          </a:p>
          <a:p>
            <a:endParaRPr lang="en-NZ" sz="1100" b="1" kern="1200" dirty="0">
              <a:solidFill>
                <a:schemeClr val="tx1"/>
              </a:solidFill>
              <a:effectLst/>
              <a:latin typeface="+mn-lt"/>
              <a:ea typeface="+mn-ea"/>
              <a:cs typeface="+mn-cs"/>
            </a:endParaRPr>
          </a:p>
          <a:p>
            <a:r>
              <a:rPr lang="en-NZ" sz="1100" b="1" kern="1200" dirty="0">
                <a:solidFill>
                  <a:schemeClr val="tx1"/>
                </a:solidFill>
                <a:effectLst/>
                <a:latin typeface="+mn-lt"/>
                <a:ea typeface="+mn-ea"/>
                <a:cs typeface="+mn-cs"/>
              </a:rPr>
              <a:t>Cargo at </a:t>
            </a:r>
            <a:r>
              <a:rPr lang="en-NZ" sz="1100" b="1" kern="1200" dirty="0" err="1">
                <a:solidFill>
                  <a:schemeClr val="tx1"/>
                </a:solidFill>
                <a:effectLst/>
                <a:latin typeface="+mn-lt"/>
                <a:ea typeface="+mn-ea"/>
                <a:cs typeface="+mn-cs"/>
              </a:rPr>
              <a:t>Gantleys</a:t>
            </a:r>
            <a:r>
              <a:rPr lang="en-NZ" sz="1100" b="1" kern="1200" dirty="0">
                <a:solidFill>
                  <a:schemeClr val="tx1"/>
                </a:solidFill>
                <a:effectLst/>
                <a:latin typeface="+mn-lt"/>
                <a:ea typeface="+mn-ea"/>
                <a:cs typeface="+mn-cs"/>
              </a:rPr>
              <a:t> </a:t>
            </a:r>
            <a:r>
              <a:rPr lang="en-NZ" sz="1100" kern="1200" dirty="0">
                <a:solidFill>
                  <a:schemeClr val="tx1"/>
                </a:solidFill>
                <a:effectLst/>
                <a:latin typeface="+mn-lt"/>
                <a:ea typeface="+mn-ea"/>
                <a:cs typeface="+mn-cs"/>
              </a:rPr>
              <a:t>is only a 5 minute drive from central Queenstown and is a great place to visit any time of the year. </a:t>
            </a:r>
            <a:r>
              <a:rPr lang="en-NZ" sz="1100" b="0" i="0" kern="1200" dirty="0">
                <a:solidFill>
                  <a:schemeClr val="tx1"/>
                </a:solidFill>
                <a:effectLst/>
                <a:latin typeface="+mn-lt"/>
                <a:ea typeface="+mn-ea"/>
                <a:cs typeface="+mn-cs"/>
              </a:rPr>
              <a:t>This amazing building has a rich history dating back to the early settlement of Queenstown. Built over 150 years ago it provided hospitality for both </a:t>
            </a:r>
            <a:r>
              <a:rPr lang="en-NZ" sz="1100" b="0" i="0" kern="1200" dirty="0" err="1">
                <a:solidFill>
                  <a:schemeClr val="tx1"/>
                </a:solidFill>
                <a:effectLst/>
                <a:latin typeface="+mn-lt"/>
                <a:ea typeface="+mn-ea"/>
                <a:cs typeface="+mn-cs"/>
              </a:rPr>
              <a:t>travelers</a:t>
            </a:r>
            <a:r>
              <a:rPr lang="en-NZ" sz="1100" b="0" i="0" kern="1200" dirty="0">
                <a:solidFill>
                  <a:schemeClr val="tx1"/>
                </a:solidFill>
                <a:effectLst/>
                <a:latin typeface="+mn-lt"/>
                <a:ea typeface="+mn-ea"/>
                <a:cs typeface="+mn-cs"/>
              </a:rPr>
              <a:t> and locals, and they have brough it’s history back to life. </a:t>
            </a:r>
          </a:p>
          <a:p>
            <a:endParaRPr lang="en-NZ" sz="1100" b="0" i="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kern="1200" dirty="0">
                <a:solidFill>
                  <a:schemeClr val="tx1"/>
                </a:solidFill>
                <a:effectLst/>
                <a:latin typeface="+mn-lt"/>
                <a:ea typeface="+mn-ea"/>
                <a:cs typeface="+mn-cs"/>
              </a:rPr>
              <a:t>Open from 7am – 10pm for breakfast, lunch, dinner and drinks and have </a:t>
            </a:r>
            <a:r>
              <a:rPr lang="en-NZ" sz="1100" b="0" i="0" kern="1200" dirty="0">
                <a:solidFill>
                  <a:schemeClr val="tx1"/>
                </a:solidFill>
                <a:effectLst/>
                <a:latin typeface="+mn-lt"/>
                <a:ea typeface="+mn-ea"/>
                <a:cs typeface="+mn-cs"/>
              </a:rPr>
              <a:t>a delicious menu.  There’s a roaring fire in winter, and an awesome beer garden to enjoy live music in summer.</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b="0" i="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dirty="0"/>
              <a:t>https://www.queenstownnz.co.nz/listing/cargo-at-gantleys/6214/</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31</a:t>
            </a:fld>
            <a:endParaRPr lang="en-US"/>
          </a:p>
        </p:txBody>
      </p:sp>
    </p:spTree>
    <p:extLst>
      <p:ext uri="{BB962C8B-B14F-4D97-AF65-F5344CB8AC3E}">
        <p14:creationId xmlns:p14="http://schemas.microsoft.com/office/powerpoint/2010/main" val="86706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Opened September 2020.</a:t>
            </a:r>
          </a:p>
          <a:p>
            <a:endParaRPr lang="en-NZ" dirty="0"/>
          </a:p>
          <a:p>
            <a:r>
              <a:rPr lang="en-NZ" dirty="0"/>
              <a:t>Oxbow Adventure Co is located in the heart of New Zealand’s Southern Alps at the iconic Nevis Bluff and will be proud to exist as a passionate provider of one hundred percent super charged, kiwi fun!</a:t>
            </a:r>
          </a:p>
          <a:p>
            <a:endParaRPr lang="en-NZ" dirty="0"/>
          </a:p>
          <a:p>
            <a:r>
              <a:rPr lang="en-NZ" sz="1100" b="0" i="0" u="none" strike="noStrike" kern="1200" baseline="0" dirty="0">
                <a:solidFill>
                  <a:schemeClr val="tx1"/>
                </a:solidFill>
                <a:latin typeface="+mn-lt"/>
                <a:ea typeface="+mn-ea"/>
                <a:cs typeface="+mn-cs"/>
              </a:rPr>
              <a:t>The team at Oxbow are in the business of sending people home with huge grins, a surge of endorphins and a head full of fantastic memories. Whether your clients are planning a boy or girl’s weekend, some Family fun or just craving some adventure...</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The friendly and adrenaline hungry folk at Oxbow will provide a personalised service for each individual and group, guarantying an experience your clients guests will never forget. A highly experienced, trained and certified team operate a professional range of activities:</a:t>
            </a:r>
          </a:p>
          <a:p>
            <a:pPr marL="228600" indent="-228600">
              <a:buFont typeface="+mj-lt"/>
              <a:buAutoNum type="arabicPeriod"/>
            </a:pPr>
            <a:r>
              <a:rPr lang="en-NZ" sz="1100" b="0" i="0" u="none" strike="noStrike" kern="1200" baseline="0" dirty="0">
                <a:solidFill>
                  <a:schemeClr val="tx1"/>
                </a:solidFill>
                <a:latin typeface="+mn-lt"/>
                <a:ea typeface="+mn-ea"/>
                <a:cs typeface="+mn-cs"/>
              </a:rPr>
              <a:t>Jet Sprint Boats </a:t>
            </a:r>
          </a:p>
          <a:p>
            <a:pPr marL="228600" indent="-228600">
              <a:buFont typeface="+mj-lt"/>
              <a:buAutoNum type="arabicPeriod"/>
            </a:pPr>
            <a:r>
              <a:rPr lang="en-NZ" sz="1100" b="0" i="0" u="none" strike="noStrike" kern="1200" baseline="0" dirty="0">
                <a:solidFill>
                  <a:schemeClr val="tx1"/>
                </a:solidFill>
                <a:latin typeface="+mn-lt"/>
                <a:ea typeface="+mn-ea"/>
                <a:cs typeface="+mn-cs"/>
              </a:rPr>
              <a:t>4WD Off-Roader</a:t>
            </a:r>
          </a:p>
          <a:p>
            <a:pPr marL="228600" indent="-228600">
              <a:buFont typeface="+mj-lt"/>
              <a:buAutoNum type="arabicPeriod"/>
            </a:pPr>
            <a:r>
              <a:rPr lang="en-NZ" sz="1100" b="0" i="0" u="none" strike="noStrike" kern="1200" baseline="0" dirty="0" err="1">
                <a:solidFill>
                  <a:schemeClr val="tx1"/>
                </a:solidFill>
                <a:latin typeface="+mn-lt"/>
                <a:ea typeface="+mn-ea"/>
                <a:cs typeface="+mn-cs"/>
              </a:rPr>
              <a:t>ClayBird</a:t>
            </a:r>
            <a:r>
              <a:rPr lang="en-NZ" sz="1100" b="0" i="0" u="none" strike="noStrike" kern="1200" baseline="0" dirty="0">
                <a:solidFill>
                  <a:schemeClr val="tx1"/>
                </a:solidFill>
                <a:latin typeface="+mn-lt"/>
                <a:ea typeface="+mn-ea"/>
                <a:cs typeface="+mn-cs"/>
              </a:rPr>
              <a:t> Shooting</a:t>
            </a:r>
          </a:p>
          <a:p>
            <a:pPr marL="0" indent="0">
              <a:buFont typeface="+mj-lt"/>
              <a:buNone/>
            </a:pPr>
            <a:endParaRPr lang="en-NZ" sz="1100" b="0" i="0" u="none" strike="noStrike" kern="1200" baseline="0" dirty="0">
              <a:solidFill>
                <a:schemeClr val="tx1"/>
              </a:solidFill>
              <a:latin typeface="+mn-lt"/>
              <a:ea typeface="+mn-ea"/>
              <a:cs typeface="+mn-cs"/>
            </a:endParaRPr>
          </a:p>
          <a:p>
            <a:pPr marL="0" indent="0">
              <a:buFont typeface="+mj-lt"/>
              <a:buNone/>
            </a:pPr>
            <a:r>
              <a:rPr lang="en-NZ" sz="1100" b="1" i="0" u="none" strike="noStrike" kern="1200" baseline="0" dirty="0">
                <a:solidFill>
                  <a:schemeClr val="tx1"/>
                </a:solidFill>
                <a:latin typeface="+mn-lt"/>
                <a:ea typeface="+mn-ea"/>
                <a:cs typeface="+mn-cs"/>
              </a:rPr>
              <a:t>Jet Boat Sprints (SPEED)</a:t>
            </a:r>
          </a:p>
          <a:p>
            <a:r>
              <a:rPr lang="en-NZ" sz="1100" b="0" i="0" u="none" strike="noStrike" kern="1200" baseline="0" dirty="0">
                <a:solidFill>
                  <a:schemeClr val="tx1"/>
                </a:solidFill>
                <a:latin typeface="+mn-lt"/>
                <a:ea typeface="+mn-ea"/>
                <a:cs typeface="+mn-cs"/>
              </a:rPr>
              <a:t>The 4-Seater Jet Sprint boats consist of the professional driver and 3 passengers. They operate on a custom-built Jet Sprint course with a series of islands to navigate around. They accelerate from 0-100km/hr in 2.5 seconds. The trip consists of 3 separate track rotations.</a:t>
            </a:r>
          </a:p>
          <a:p>
            <a:r>
              <a:rPr lang="en-NZ" sz="1100" b="0" i="1" u="none" strike="noStrike" kern="1200" baseline="0" dirty="0">
                <a:solidFill>
                  <a:schemeClr val="tx1"/>
                </a:solidFill>
                <a:latin typeface="+mn-lt"/>
                <a:ea typeface="+mn-ea"/>
                <a:cs typeface="+mn-cs"/>
              </a:rPr>
              <a:t>Departures: </a:t>
            </a:r>
            <a:r>
              <a:rPr lang="en-NZ" sz="1100" b="0" i="0" u="none" strike="noStrike" kern="1200" baseline="0" dirty="0">
                <a:solidFill>
                  <a:schemeClr val="tx1"/>
                </a:solidFill>
                <a:latin typeface="+mn-lt"/>
                <a:ea typeface="+mn-ea"/>
                <a:cs typeface="+mn-cs"/>
              </a:rPr>
              <a:t>every 10 minutes, from 8am to 5pm (winter) and 8pm (summer)</a:t>
            </a:r>
          </a:p>
          <a:p>
            <a:r>
              <a:rPr lang="en-NZ" sz="1100" b="0" i="1" u="none" strike="noStrike" kern="1200" baseline="0" dirty="0">
                <a:solidFill>
                  <a:schemeClr val="tx1"/>
                </a:solidFill>
                <a:latin typeface="+mn-lt"/>
                <a:ea typeface="+mn-ea"/>
                <a:cs typeface="+mn-cs"/>
              </a:rPr>
              <a:t>Duration: </a:t>
            </a:r>
            <a:r>
              <a:rPr lang="en-NZ" sz="1100" b="0" i="0" u="none" strike="noStrike" kern="1200" baseline="0" dirty="0">
                <a:solidFill>
                  <a:schemeClr val="tx1"/>
                </a:solidFill>
                <a:latin typeface="+mn-lt"/>
                <a:ea typeface="+mn-ea"/>
                <a:cs typeface="+mn-cs"/>
              </a:rPr>
              <a:t>10 minutes on the water</a:t>
            </a:r>
          </a:p>
          <a:p>
            <a:r>
              <a:rPr lang="en-NZ" sz="1100" b="0" i="1" u="none" strike="noStrike" kern="1200" baseline="0" dirty="0">
                <a:solidFill>
                  <a:schemeClr val="tx1"/>
                </a:solidFill>
                <a:latin typeface="+mn-lt"/>
                <a:ea typeface="+mn-ea"/>
                <a:cs typeface="+mn-cs"/>
              </a:rPr>
              <a:t>Eligibility: </a:t>
            </a:r>
            <a:r>
              <a:rPr lang="en-NZ" sz="1100" b="0" i="0" u="none" strike="noStrike" kern="1200" baseline="0" dirty="0">
                <a:solidFill>
                  <a:schemeClr val="tx1"/>
                </a:solidFill>
                <a:latin typeface="+mn-lt"/>
                <a:ea typeface="+mn-ea"/>
                <a:cs typeface="+mn-cs"/>
              </a:rPr>
              <a:t>Minimum height of 1.2metres.</a:t>
            </a:r>
          </a:p>
          <a:p>
            <a:endParaRPr lang="en-NZ" sz="1100" b="0" i="0" u="none" strike="noStrike" kern="1200" baseline="0" dirty="0">
              <a:solidFill>
                <a:schemeClr val="tx1"/>
              </a:solidFill>
              <a:latin typeface="+mn-lt"/>
              <a:ea typeface="+mn-ea"/>
              <a:cs typeface="+mn-cs"/>
            </a:endParaRPr>
          </a:p>
          <a:p>
            <a:r>
              <a:rPr lang="en-NZ" sz="1100" b="1" i="0" u="none" strike="noStrike" kern="1200" baseline="0" dirty="0">
                <a:solidFill>
                  <a:schemeClr val="tx1"/>
                </a:solidFill>
                <a:latin typeface="+mn-lt"/>
                <a:ea typeface="+mn-ea"/>
                <a:cs typeface="+mn-cs"/>
              </a:rPr>
              <a:t>4WD Off-Roader (THRILL)</a:t>
            </a:r>
          </a:p>
          <a:p>
            <a:r>
              <a:rPr lang="en-NZ" sz="1100" b="0" i="0" u="none" strike="noStrike" kern="1200" baseline="0" dirty="0">
                <a:solidFill>
                  <a:schemeClr val="tx1"/>
                </a:solidFill>
                <a:latin typeface="+mn-lt"/>
                <a:ea typeface="+mn-ea"/>
                <a:cs typeface="+mn-cs"/>
              </a:rPr>
              <a:t>The Off-Roader is a 4-Seater, which carries the professional driver and 3 passengers. The Off-Roaders are 4WD, 4-wheel steer and have an extremely low centre of gravity which allows them to pretty much go anywhere. They operate on a custom-built course which includes near vertical hill climbs and descents, rock features and many other crazy features.</a:t>
            </a:r>
          </a:p>
          <a:p>
            <a:r>
              <a:rPr lang="en-NZ" sz="1100" b="0" i="1" u="none" strike="noStrike" kern="1200" baseline="0" dirty="0">
                <a:solidFill>
                  <a:schemeClr val="tx1"/>
                </a:solidFill>
                <a:latin typeface="+mn-lt"/>
                <a:ea typeface="+mn-ea"/>
                <a:cs typeface="+mn-cs"/>
              </a:rPr>
              <a:t>Departures: </a:t>
            </a:r>
            <a:r>
              <a:rPr lang="en-NZ" sz="1100" b="0" i="0" u="none" strike="noStrike" kern="1200" baseline="0" dirty="0">
                <a:solidFill>
                  <a:schemeClr val="tx1"/>
                </a:solidFill>
                <a:latin typeface="+mn-lt"/>
                <a:ea typeface="+mn-ea"/>
                <a:cs typeface="+mn-cs"/>
              </a:rPr>
              <a:t>every 10 minutes, from 8am to 5pm (winter) and 8pm (summer)</a:t>
            </a:r>
          </a:p>
          <a:p>
            <a:r>
              <a:rPr lang="en-NZ" sz="1100" b="0" i="1" u="none" strike="noStrike" kern="1200" baseline="0" dirty="0">
                <a:solidFill>
                  <a:schemeClr val="tx1"/>
                </a:solidFill>
                <a:latin typeface="+mn-lt"/>
                <a:ea typeface="+mn-ea"/>
                <a:cs typeface="+mn-cs"/>
              </a:rPr>
              <a:t>Duration: </a:t>
            </a:r>
            <a:r>
              <a:rPr lang="en-NZ" sz="1100" b="0" i="0" u="none" strike="noStrike" kern="1200" baseline="0" dirty="0">
                <a:solidFill>
                  <a:schemeClr val="tx1"/>
                </a:solidFill>
                <a:latin typeface="+mn-lt"/>
                <a:ea typeface="+mn-ea"/>
                <a:cs typeface="+mn-cs"/>
              </a:rPr>
              <a:t>15 minutes</a:t>
            </a:r>
          </a:p>
          <a:p>
            <a:r>
              <a:rPr lang="en-NZ" sz="1100" b="0" i="1" u="none" strike="noStrike" kern="1200" baseline="0" dirty="0">
                <a:solidFill>
                  <a:schemeClr val="tx1"/>
                </a:solidFill>
                <a:latin typeface="+mn-lt"/>
                <a:ea typeface="+mn-ea"/>
                <a:cs typeface="+mn-cs"/>
              </a:rPr>
              <a:t>Eligibility: </a:t>
            </a:r>
            <a:r>
              <a:rPr lang="en-NZ" sz="1100" b="0" i="0" u="none" strike="noStrike" kern="1200" baseline="0" dirty="0">
                <a:solidFill>
                  <a:schemeClr val="tx1"/>
                </a:solidFill>
                <a:latin typeface="+mn-lt"/>
                <a:ea typeface="+mn-ea"/>
                <a:cs typeface="+mn-cs"/>
              </a:rPr>
              <a:t>Minimum height of 1.2metres. Injuries on a case by case basis. No pregnant woman.</a:t>
            </a:r>
          </a:p>
          <a:p>
            <a:endParaRPr lang="en-NZ" sz="1100" b="0" i="0" u="none" strike="noStrike" kern="1200" baseline="0" dirty="0">
              <a:solidFill>
                <a:schemeClr val="tx1"/>
              </a:solidFill>
              <a:latin typeface="+mn-lt"/>
              <a:ea typeface="+mn-ea"/>
              <a:cs typeface="+mn-cs"/>
            </a:endParaRPr>
          </a:p>
          <a:p>
            <a:pPr marL="0" indent="0">
              <a:buFont typeface="+mj-lt"/>
              <a:buNone/>
            </a:pPr>
            <a:r>
              <a:rPr lang="en-NZ" b="1" dirty="0"/>
              <a:t>Clay Bird</a:t>
            </a:r>
            <a:r>
              <a:rPr lang="en-NZ" b="1" baseline="0" dirty="0"/>
              <a:t> Shooting (SKILL)</a:t>
            </a:r>
          </a:p>
          <a:p>
            <a:r>
              <a:rPr lang="en-NZ" sz="1100" b="0" i="0" u="none" strike="noStrike" kern="1200" baseline="0" dirty="0">
                <a:solidFill>
                  <a:schemeClr val="tx1"/>
                </a:solidFill>
                <a:latin typeface="+mn-lt"/>
                <a:ea typeface="+mn-ea"/>
                <a:cs typeface="+mn-cs"/>
              </a:rPr>
              <a:t>Their custom designed compact sporting field is equipped with 8 automatic clay bird throwers to suit all abilities, it also includes the run-away rabbit across the ground (don’t worry it’s not the real thing!) The stand facilitates 6 shooters per session, each shooter is positioned in their own stand with safety barriers to ensure safe operation at all times.</a:t>
            </a:r>
          </a:p>
          <a:p>
            <a:r>
              <a:rPr lang="en-NZ" sz="1100" b="0" i="0" u="none" strike="noStrike" kern="1200" baseline="0" dirty="0">
                <a:solidFill>
                  <a:schemeClr val="tx1"/>
                </a:solidFill>
                <a:latin typeface="+mn-lt"/>
                <a:ea typeface="+mn-ea"/>
                <a:cs typeface="+mn-cs"/>
              </a:rPr>
              <a:t>For those more experienced shooters or those wanting an extra challenge, we offer the choice of a 25 or 50 Bird ‘Flurry’.</a:t>
            </a:r>
          </a:p>
          <a:p>
            <a:r>
              <a:rPr lang="en-NZ" sz="1100" b="0" i="1" u="none" strike="noStrike" kern="1200" baseline="0" dirty="0">
                <a:solidFill>
                  <a:schemeClr val="tx1"/>
                </a:solidFill>
                <a:latin typeface="+mn-lt"/>
                <a:ea typeface="+mn-ea"/>
                <a:cs typeface="+mn-cs"/>
              </a:rPr>
              <a:t>Departures: </a:t>
            </a:r>
            <a:r>
              <a:rPr lang="en-NZ" sz="1100" b="0" i="0" u="none" strike="noStrike" kern="1200" baseline="0" dirty="0">
                <a:solidFill>
                  <a:schemeClr val="tx1"/>
                </a:solidFill>
                <a:latin typeface="+mn-lt"/>
                <a:ea typeface="+mn-ea"/>
                <a:cs typeface="+mn-cs"/>
              </a:rPr>
              <a:t>every 45 minutes, from 8am to 5pm (winter) and 8pm (summer)</a:t>
            </a:r>
          </a:p>
          <a:p>
            <a:r>
              <a:rPr lang="en-NZ" sz="1100" b="0" i="1" u="none" strike="noStrike" kern="1200" baseline="0" dirty="0">
                <a:solidFill>
                  <a:schemeClr val="tx1"/>
                </a:solidFill>
                <a:latin typeface="+mn-lt"/>
                <a:ea typeface="+mn-ea"/>
                <a:cs typeface="+mn-cs"/>
              </a:rPr>
              <a:t>Duration: </a:t>
            </a:r>
            <a:r>
              <a:rPr lang="en-NZ" sz="1100" b="0" i="0" u="none" strike="noStrike" kern="1200" baseline="0" dirty="0">
                <a:solidFill>
                  <a:schemeClr val="tx1"/>
                </a:solidFill>
                <a:latin typeface="+mn-lt"/>
                <a:ea typeface="+mn-ea"/>
                <a:cs typeface="+mn-cs"/>
              </a:rPr>
              <a:t>45 minutes </a:t>
            </a:r>
          </a:p>
          <a:p>
            <a:r>
              <a:rPr lang="en-NZ" sz="1100" b="0" i="1" u="none" strike="noStrike" kern="1200" baseline="0" dirty="0">
                <a:solidFill>
                  <a:schemeClr val="tx1"/>
                </a:solidFill>
                <a:latin typeface="+mn-lt"/>
                <a:ea typeface="+mn-ea"/>
                <a:cs typeface="+mn-cs"/>
              </a:rPr>
              <a:t>Eligibility: </a:t>
            </a:r>
            <a:r>
              <a:rPr lang="en-NZ" sz="1100" b="0" i="0" u="none" strike="noStrike" kern="1200" baseline="0" dirty="0">
                <a:solidFill>
                  <a:schemeClr val="tx1"/>
                </a:solidFill>
                <a:latin typeface="+mn-lt"/>
                <a:ea typeface="+mn-ea"/>
                <a:cs typeface="+mn-cs"/>
              </a:rPr>
              <a:t>Minimum 13 years old</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https://www.queenstownnz.co.nz/listing/oxbow-adventure-co/7806/</a:t>
            </a:r>
          </a:p>
          <a:p>
            <a:endParaRPr lang="en-NZ" sz="1100" b="0" i="0" u="none" strike="noStrike" kern="1200" baseline="0" dirty="0">
              <a:solidFill>
                <a:schemeClr val="tx1"/>
              </a:solidFill>
              <a:latin typeface="+mn-lt"/>
              <a:ea typeface="+mn-ea"/>
              <a:cs typeface="+mn-cs"/>
            </a:endParaRPr>
          </a:p>
          <a:p>
            <a:r>
              <a:rPr lang="en-NZ" sz="1100" b="1" i="0" u="none" strike="noStrike" kern="1200" baseline="0" dirty="0">
                <a:solidFill>
                  <a:schemeClr val="tx1"/>
                </a:solidFill>
                <a:latin typeface="+mn-lt"/>
                <a:ea typeface="+mn-ea"/>
                <a:cs typeface="+mn-cs"/>
              </a:rPr>
              <a:t>Combos</a:t>
            </a:r>
          </a:p>
          <a:p>
            <a:r>
              <a:rPr lang="en-NZ" sz="1100" b="0" i="0" u="none" strike="noStrike" kern="1200" baseline="0" dirty="0">
                <a:solidFill>
                  <a:schemeClr val="tx1"/>
                </a:solidFill>
                <a:latin typeface="+mn-lt"/>
                <a:ea typeface="+mn-ea"/>
                <a:cs typeface="+mn-cs"/>
              </a:rPr>
              <a:t>Jet Sprints &amp; 4WD Off-Roader </a:t>
            </a:r>
            <a:r>
              <a:rPr lang="en-NZ" sz="1100" b="1" i="0" u="none" strike="noStrike" kern="1200" baseline="0" dirty="0">
                <a:solidFill>
                  <a:schemeClr val="tx1"/>
                </a:solidFill>
                <a:latin typeface="+mn-lt"/>
                <a:ea typeface="+mn-ea"/>
                <a:cs typeface="+mn-cs"/>
              </a:rPr>
              <a:t>$275pp</a:t>
            </a:r>
          </a:p>
          <a:p>
            <a:r>
              <a:rPr lang="en-NZ" sz="1100" b="0" i="0" u="none" strike="noStrike" kern="1200" baseline="0" dirty="0">
                <a:solidFill>
                  <a:schemeClr val="tx1"/>
                </a:solidFill>
                <a:latin typeface="+mn-lt"/>
                <a:ea typeface="+mn-ea"/>
                <a:cs typeface="+mn-cs"/>
              </a:rPr>
              <a:t>Jet Sprints OR 4WD Off Roader and Clay Birds </a:t>
            </a:r>
            <a:r>
              <a:rPr lang="en-NZ" sz="1100" b="1" i="0" u="none" strike="noStrike" kern="1200" baseline="0" dirty="0">
                <a:solidFill>
                  <a:schemeClr val="tx1"/>
                </a:solidFill>
                <a:latin typeface="+mn-lt"/>
                <a:ea typeface="+mn-ea"/>
                <a:cs typeface="+mn-cs"/>
              </a:rPr>
              <a:t>$265pp</a:t>
            </a:r>
          </a:p>
          <a:p>
            <a:r>
              <a:rPr lang="en-NZ" sz="1100" b="0" i="0" u="none" strike="noStrike" kern="1200" baseline="0" dirty="0">
                <a:solidFill>
                  <a:schemeClr val="tx1"/>
                </a:solidFill>
                <a:latin typeface="+mn-lt"/>
                <a:ea typeface="+mn-ea"/>
                <a:cs typeface="+mn-cs"/>
              </a:rPr>
              <a:t>All 3 products </a:t>
            </a:r>
            <a:r>
              <a:rPr lang="en-NZ" sz="1100" b="1" i="0" u="none" strike="noStrike" kern="1200" baseline="0" dirty="0">
                <a:solidFill>
                  <a:schemeClr val="tx1"/>
                </a:solidFill>
                <a:latin typeface="+mn-lt"/>
                <a:ea typeface="+mn-ea"/>
                <a:cs typeface="+mn-cs"/>
              </a:rPr>
              <a:t>$399pp</a:t>
            </a:r>
            <a:endParaRPr lang="en-NZ" sz="1100" b="0" i="0" u="none" strike="noStrike" kern="1200" baseline="0" dirty="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4</a:t>
            </a:fld>
            <a:endParaRPr lang="en-US"/>
          </a:p>
        </p:txBody>
      </p:sp>
    </p:spTree>
    <p:extLst>
      <p:ext uri="{BB962C8B-B14F-4D97-AF65-F5344CB8AC3E}">
        <p14:creationId xmlns:p14="http://schemas.microsoft.com/office/powerpoint/2010/main" val="2863211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a:solidFill>
                  <a:schemeClr val="tx1"/>
                </a:solidFill>
                <a:effectLst/>
                <a:latin typeface="+mn-lt"/>
                <a:ea typeface="+mn-ea"/>
                <a:cs typeface="+mn-cs"/>
              </a:rPr>
              <a:t>Margo’s</a:t>
            </a:r>
            <a:r>
              <a:rPr lang="en-NZ" sz="1100" b="0" i="0" kern="1200" dirty="0">
                <a:solidFill>
                  <a:schemeClr val="tx1"/>
                </a:solidFill>
                <a:effectLst/>
                <a:latin typeface="+mn-lt"/>
                <a:ea typeface="+mn-ea"/>
                <a:cs typeface="+mn-cs"/>
              </a:rPr>
              <a:t> is a new Mexican restaurant located on Ballarat Street, right in Queenstown Mall.</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 atmosphere is fun, bold and high-energy, with colourful street art filled walls, and fun colourful food and cocktails that draw inspiration from the many different flavours of Mexico.</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Open: Wednesday – Sunday 5pm to late.</a:t>
            </a:r>
          </a:p>
          <a:p>
            <a:endParaRPr lang="en-NZ" sz="1100" b="0" i="0" kern="1200" dirty="0">
              <a:solidFill>
                <a:schemeClr val="tx1"/>
              </a:solidFill>
              <a:effectLst/>
              <a:latin typeface="+mn-lt"/>
              <a:ea typeface="+mn-ea"/>
              <a:cs typeface="+mn-cs"/>
            </a:endParaRPr>
          </a:p>
          <a:p>
            <a:r>
              <a:rPr lang="en-NZ"/>
              <a:t>https://www.queenstownnz.co.nz/listing/margos/8932/</a:t>
            </a:r>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32</a:t>
            </a:fld>
            <a:endParaRPr lang="en-US"/>
          </a:p>
        </p:txBody>
      </p:sp>
    </p:spTree>
    <p:extLst>
      <p:ext uri="{BB962C8B-B14F-4D97-AF65-F5344CB8AC3E}">
        <p14:creationId xmlns:p14="http://schemas.microsoft.com/office/powerpoint/2010/main" val="4283391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For further resource you can check out our website www.queenstownNZ.nz and our trade pages www.queenstownNZ.nz/trade</a:t>
            </a:r>
          </a:p>
          <a:p>
            <a:endParaRPr lang="en-NZ" dirty="0"/>
          </a:p>
          <a:p>
            <a:r>
              <a:rPr lang="en-NZ" dirty="0"/>
              <a:t>If you need suggestion for product operators for selling to your clients, please contact our team on trade@queenstownnz.nz and we can share the appropriate sales and marketing contact for you.</a:t>
            </a:r>
          </a:p>
        </p:txBody>
      </p:sp>
      <p:sp>
        <p:nvSpPr>
          <p:cNvPr id="4" name="Slide Number Placeholder 3"/>
          <p:cNvSpPr>
            <a:spLocks noGrp="1"/>
          </p:cNvSpPr>
          <p:nvPr>
            <p:ph type="sldNum" sz="quarter" idx="5"/>
          </p:nvPr>
        </p:nvSpPr>
        <p:spPr/>
        <p:txBody>
          <a:bodyPr/>
          <a:lstStyle/>
          <a:p>
            <a:fld id="{75A336DA-FE64-1043-B939-0589E96F3D77}" type="slidenum">
              <a:rPr lang="en-US" smtClean="0"/>
              <a:t>33</a:t>
            </a:fld>
            <a:endParaRPr lang="en-US"/>
          </a:p>
        </p:txBody>
      </p:sp>
    </p:spTree>
    <p:extLst>
      <p:ext uri="{BB962C8B-B14F-4D97-AF65-F5344CB8AC3E}">
        <p14:creationId xmlns:p14="http://schemas.microsoft.com/office/powerpoint/2010/main" val="2005798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5A336DA-FE64-1043-B939-0589E96F3D77}" type="slidenum">
              <a:rPr lang="en-US" smtClean="0"/>
              <a:t>34</a:t>
            </a:fld>
            <a:endParaRPr lang="en-US"/>
          </a:p>
        </p:txBody>
      </p:sp>
    </p:spTree>
    <p:extLst>
      <p:ext uri="{BB962C8B-B14F-4D97-AF65-F5344CB8AC3E}">
        <p14:creationId xmlns:p14="http://schemas.microsoft.com/office/powerpoint/2010/main" val="368485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kern="1200" dirty="0">
                <a:solidFill>
                  <a:schemeClr val="tx1"/>
                </a:solidFill>
                <a:effectLst/>
                <a:latin typeface="+mn-lt"/>
                <a:ea typeface="+mn-ea"/>
                <a:cs typeface="+mn-cs"/>
              </a:rPr>
              <a:t>Paradise Ziplines</a:t>
            </a:r>
            <a:r>
              <a:rPr lang="en-NZ" sz="1100" kern="1200" dirty="0">
                <a:solidFill>
                  <a:schemeClr val="tx1"/>
                </a:solidFill>
                <a:effectLst/>
                <a:latin typeface="+mn-lt"/>
                <a:ea typeface="+mn-ea"/>
                <a:cs typeface="+mn-cs"/>
              </a:rPr>
              <a:t> located in Glenorchy offer an experience that is an 8-line zipline course, which takes you on a very diverse journey by wire and walking track through the pristine native forest of the </a:t>
            </a:r>
            <a:r>
              <a:rPr lang="en-NZ" sz="1100" kern="1200" dirty="0" err="1">
                <a:solidFill>
                  <a:schemeClr val="tx1"/>
                </a:solidFill>
                <a:effectLst/>
                <a:latin typeface="+mn-lt"/>
                <a:ea typeface="+mn-ea"/>
                <a:cs typeface="+mn-cs"/>
              </a:rPr>
              <a:t>Oxburn</a:t>
            </a:r>
            <a:r>
              <a:rPr lang="en-NZ" sz="1100" kern="1200" dirty="0">
                <a:solidFill>
                  <a:schemeClr val="tx1"/>
                </a:solidFill>
                <a:effectLst/>
                <a:latin typeface="+mn-lt"/>
                <a:ea typeface="+mn-ea"/>
                <a:cs typeface="+mn-cs"/>
              </a:rPr>
              <a:t> stream valley. </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The lines vary; from up high with stunning views out to Mt Aspiring National Park and Paradise, through the beautiful native forest canopy, to just metres above an alpine stream. </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Allow 4 hours for the trip. Morning and afternoon departures available through to April 2021. </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https://www.queenstownnz.co.nz/listing/paradise-ziplines/9235/ </a:t>
            </a:r>
          </a:p>
          <a:p>
            <a:endParaRPr lang="en-NZ"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A336DA-FE64-1043-B939-0589E96F3D77}" type="slidenum">
              <a:rPr lang="en-US" smtClean="0"/>
              <a:t>5</a:t>
            </a:fld>
            <a:endParaRPr lang="en-US"/>
          </a:p>
        </p:txBody>
      </p:sp>
    </p:spTree>
    <p:extLst>
      <p:ext uri="{BB962C8B-B14F-4D97-AF65-F5344CB8AC3E}">
        <p14:creationId xmlns:p14="http://schemas.microsoft.com/office/powerpoint/2010/main" val="2403779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a:solidFill>
                  <a:schemeClr val="tx1"/>
                </a:solidFill>
                <a:effectLst/>
                <a:latin typeface="+mn-lt"/>
                <a:ea typeface="+mn-ea"/>
                <a:cs typeface="+mn-cs"/>
              </a:rPr>
              <a:t>Air Milford </a:t>
            </a:r>
            <a:r>
              <a:rPr lang="en-NZ" sz="1100" b="0" i="0" kern="1200" dirty="0">
                <a:solidFill>
                  <a:schemeClr val="tx1"/>
                </a:solidFill>
                <a:effectLst/>
                <a:latin typeface="+mn-lt"/>
                <a:ea typeface="+mn-ea"/>
                <a:cs typeface="+mn-cs"/>
              </a:rPr>
              <a:t>is now offering New Zealand’s isolated Gem Milford Sound + 5 Big Glaciers Flight.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Board their Cessna aircraft from Queenstown and be transported through a magical wonder of dramatic views including the </a:t>
            </a:r>
            <a:r>
              <a:rPr lang="en-NZ" sz="1100" b="1" i="0" kern="1200" dirty="0">
                <a:solidFill>
                  <a:schemeClr val="tx1"/>
                </a:solidFill>
                <a:effectLst/>
                <a:latin typeface="+mn-lt"/>
                <a:ea typeface="+mn-ea"/>
                <a:cs typeface="+mn-cs"/>
              </a:rPr>
              <a:t>Rob Roy, Bonar, Jura, Volta, Dart, Olivine and Donne Glaciers </a:t>
            </a:r>
            <a:r>
              <a:rPr lang="en-NZ" sz="1100" b="0" i="0" kern="1200" dirty="0">
                <a:solidFill>
                  <a:schemeClr val="tx1"/>
                </a:solidFill>
                <a:effectLst/>
                <a:latin typeface="+mn-lt"/>
                <a:ea typeface="+mn-ea"/>
                <a:cs typeface="+mn-cs"/>
              </a:rPr>
              <a:t>as well as the famous </a:t>
            </a:r>
            <a:r>
              <a:rPr lang="en-NZ" sz="1100" b="1" i="0" kern="1200" dirty="0">
                <a:solidFill>
                  <a:schemeClr val="tx1"/>
                </a:solidFill>
                <a:effectLst/>
                <a:latin typeface="+mn-lt"/>
                <a:ea typeface="+mn-ea"/>
                <a:cs typeface="+mn-cs"/>
              </a:rPr>
              <a:t>Milford Sound</a:t>
            </a:r>
            <a:r>
              <a:rPr lang="en-NZ" sz="1100" b="0" i="0" kern="1200" dirty="0">
                <a:solidFill>
                  <a:schemeClr val="tx1"/>
                </a:solidFill>
                <a:effectLst/>
                <a:latin typeface="+mn-lt"/>
                <a:ea typeface="+mn-ea"/>
                <a:cs typeface="+mn-cs"/>
              </a:rPr>
              <a:t>.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Expect to see New Zealand fur seals, bottle nose dolphins, penguins and other New Zealand wildlife as you fly over and around the Mt Aspiring and Fiordland national parks largest glaciers.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Air Milford is experienced, established, personalised and thrilled to be able to offer unique and exclusive experiences like this!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https://www.queenstownnz.co.nz/listing/air-milford/9957/ </a:t>
            </a:r>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6</a:t>
            </a:fld>
            <a:endParaRPr lang="en-US"/>
          </a:p>
        </p:txBody>
      </p:sp>
    </p:spTree>
    <p:extLst>
      <p:ext uri="{BB962C8B-B14F-4D97-AF65-F5344CB8AC3E}">
        <p14:creationId xmlns:p14="http://schemas.microsoft.com/office/powerpoint/2010/main" val="245419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Air Milford and Real Journeys have</a:t>
            </a:r>
            <a:r>
              <a:rPr lang="en-NZ" baseline="0" dirty="0"/>
              <a:t> teamed up to bring your clients a new experience to the best of Queenstown from the sky and Lake Wakatipu. </a:t>
            </a:r>
          </a:p>
          <a:p>
            <a:endParaRPr lang="en-NZ" sz="1100" b="0" i="0" kern="1200" baseline="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Your clients</a:t>
            </a:r>
            <a:r>
              <a:rPr lang="en-NZ" sz="1100" b="0" i="0" kern="1200" baseline="0" dirty="0">
                <a:solidFill>
                  <a:schemeClr val="tx1"/>
                </a:solidFill>
                <a:effectLst/>
                <a:latin typeface="+mn-lt"/>
                <a:ea typeface="+mn-ea"/>
                <a:cs typeface="+mn-cs"/>
              </a:rPr>
              <a:t> will d</a:t>
            </a:r>
            <a:r>
              <a:rPr lang="en-NZ" sz="1100" b="0" i="0" kern="1200" dirty="0">
                <a:solidFill>
                  <a:schemeClr val="tx1"/>
                </a:solidFill>
                <a:effectLst/>
                <a:latin typeface="+mn-lt"/>
                <a:ea typeface="+mn-ea"/>
                <a:cs typeface="+mn-cs"/>
              </a:rPr>
              <a:t>epart Queenstown with Air Milford to get an aerial view of the Wakatipu Basin, including the world famous gold mining settlement - Arrowtown. Flying past the first founded ski field in New Zealand, Coronet Peak. Overflight Queenstown CBD including a flyby of the Skyline Gondola, before tracking along the northern side of New Zealand's longest lake, Lake Wakatipu.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b="0" i="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b="0" i="0" kern="1200" dirty="0">
                <a:solidFill>
                  <a:schemeClr val="tx1"/>
                </a:solidFill>
                <a:effectLst/>
                <a:latin typeface="+mn-lt"/>
                <a:ea typeface="+mn-ea"/>
                <a:cs typeface="+mn-cs"/>
              </a:rPr>
              <a:t>On the right of the aircraft dominating the horizon is Bob's Peak, at 1748m. Secluded behind this mountain are the alpine lakes, Dispute and </a:t>
            </a:r>
            <a:r>
              <a:rPr lang="en-NZ" sz="1100" b="0" i="0" kern="1200" dirty="0" err="1">
                <a:solidFill>
                  <a:schemeClr val="tx1"/>
                </a:solidFill>
                <a:effectLst/>
                <a:latin typeface="+mn-lt"/>
                <a:ea typeface="+mn-ea"/>
                <a:cs typeface="+mn-cs"/>
              </a:rPr>
              <a:t>Moke</a:t>
            </a:r>
            <a:r>
              <a:rPr lang="en-NZ" sz="1100" b="0" i="0" kern="1200" dirty="0">
                <a:solidFill>
                  <a:schemeClr val="tx1"/>
                </a:solidFill>
                <a:effectLst/>
                <a:latin typeface="+mn-lt"/>
                <a:ea typeface="+mn-ea"/>
                <a:cs typeface="+mn-cs"/>
              </a:rPr>
              <a:t>. The journey continues to provide a magnificent view of Glenorchy and the Paradise region, including Mt Earnslaw (2830m) and the Earnslaw Glacier.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b="0" i="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b="0" i="0" kern="1200" dirty="0">
                <a:solidFill>
                  <a:schemeClr val="tx1"/>
                </a:solidFill>
                <a:effectLst/>
                <a:latin typeface="+mn-lt"/>
                <a:ea typeface="+mn-ea"/>
                <a:cs typeface="+mn-cs"/>
              </a:rPr>
              <a:t>A descent into Walter Peak station is precluded with an aerial view of the Wakatipu's largest high country station, Mt Nicholas. To finish the flight on a high note, the landing takes place on a non-sealed airstrip, which is an ideal introduction to the relaxed farm life of Walter Peak station.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b="0" i="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b="0" i="0" kern="1200" dirty="0">
                <a:solidFill>
                  <a:schemeClr val="tx1"/>
                </a:solidFill>
                <a:effectLst/>
                <a:latin typeface="+mn-lt"/>
                <a:ea typeface="+mn-ea"/>
                <a:cs typeface="+mn-cs"/>
              </a:rPr>
              <a:t>Your</a:t>
            </a:r>
            <a:r>
              <a:rPr lang="en-NZ" sz="1100" b="0" i="0" kern="1200" baseline="0" dirty="0">
                <a:solidFill>
                  <a:schemeClr val="tx1"/>
                </a:solidFill>
                <a:effectLst/>
                <a:latin typeface="+mn-lt"/>
                <a:ea typeface="+mn-ea"/>
                <a:cs typeface="+mn-cs"/>
              </a:rPr>
              <a:t> clients will then be able to explore Walter Peak station with the farm tour, including the dog barking demo. They will then board the TSS Earnslaw back to Queenstown.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b="0" i="0" kern="1200" baseline="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b="0" i="0" kern="1200" baseline="0" dirty="0">
                <a:solidFill>
                  <a:schemeClr val="tx1"/>
                </a:solidFill>
                <a:effectLst/>
                <a:latin typeface="+mn-lt"/>
                <a:ea typeface="+mn-ea"/>
                <a:cs typeface="+mn-cs"/>
              </a:rPr>
              <a:t>On board they will be able to enjoy a beverage or food from the café.</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b="0" i="0" kern="1200" baseline="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Flight duration:</a:t>
            </a:r>
            <a:r>
              <a:rPr lang="en-NZ" sz="1100" kern="1200" baseline="0" dirty="0">
                <a:solidFill>
                  <a:schemeClr val="tx1"/>
                </a:solidFill>
                <a:effectLst/>
                <a:latin typeface="+mn-lt"/>
                <a:ea typeface="+mn-ea"/>
                <a:cs typeface="+mn-cs"/>
              </a:rPr>
              <a:t> </a:t>
            </a:r>
            <a:r>
              <a:rPr lang="en-NZ" sz="1100" kern="1200" dirty="0">
                <a:solidFill>
                  <a:schemeClr val="tx1"/>
                </a:solidFill>
                <a:effectLst/>
                <a:latin typeface="+mn-lt"/>
                <a:ea typeface="+mn-ea"/>
                <a:cs typeface="+mn-cs"/>
              </a:rPr>
              <a:t>20 minutes</a:t>
            </a:r>
          </a:p>
          <a:p>
            <a:r>
              <a:rPr lang="en-NZ" sz="1100" kern="1200" dirty="0">
                <a:solidFill>
                  <a:schemeClr val="tx1"/>
                </a:solidFill>
                <a:effectLst/>
                <a:latin typeface="+mn-lt"/>
                <a:ea typeface="+mn-ea"/>
                <a:cs typeface="+mn-cs"/>
              </a:rPr>
              <a:t>Total trip time is 2.5 hours</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https://www.queenstownnz.co.nz/listing/air-milford/9955/</a:t>
            </a:r>
            <a:endParaRPr lang="en-NZ" sz="1100" b="0" i="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7</a:t>
            </a:fld>
            <a:endParaRPr lang="en-US"/>
          </a:p>
        </p:txBody>
      </p:sp>
    </p:spTree>
    <p:extLst>
      <p:ext uri="{BB962C8B-B14F-4D97-AF65-F5344CB8AC3E}">
        <p14:creationId xmlns:p14="http://schemas.microsoft.com/office/powerpoint/2010/main" val="3578088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a:solidFill>
                  <a:schemeClr val="tx1"/>
                </a:solidFill>
                <a:effectLst/>
                <a:latin typeface="+mn-lt"/>
                <a:ea typeface="+mn-ea"/>
                <a:cs typeface="+mn-cs"/>
              </a:rPr>
              <a:t>Xtreme Off Road </a:t>
            </a:r>
            <a:r>
              <a:rPr lang="en-NZ" sz="1100" b="0" i="0" kern="1200" dirty="0">
                <a:solidFill>
                  <a:schemeClr val="tx1"/>
                </a:solidFill>
                <a:effectLst/>
                <a:latin typeface="+mn-lt"/>
                <a:ea typeface="+mn-ea"/>
                <a:cs typeface="+mn-cs"/>
              </a:rPr>
              <a:t>based in Kingston just 30mins from Queenstown Airport.</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They offer world-class vehicles with out of this world scenery to give you both thrilling rides and breath taking views.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Our 2.5km X Track gives you the opportunity to release your inner rev head, there’s ample opportunity to give it some </a:t>
            </a:r>
            <a:r>
              <a:rPr lang="en-NZ" sz="1100" b="0" i="0" kern="1200" dirty="0" err="1">
                <a:solidFill>
                  <a:schemeClr val="tx1"/>
                </a:solidFill>
                <a:effectLst/>
                <a:latin typeface="+mn-lt"/>
                <a:ea typeface="+mn-ea"/>
                <a:cs typeface="+mn-cs"/>
              </a:rPr>
              <a:t>jandal</a:t>
            </a:r>
            <a:r>
              <a:rPr lang="en-NZ" sz="1100" b="0" i="0" kern="1200" dirty="0">
                <a:solidFill>
                  <a:schemeClr val="tx1"/>
                </a:solidFill>
                <a:effectLst/>
                <a:latin typeface="+mn-lt"/>
                <a:ea typeface="+mn-ea"/>
                <a:cs typeface="+mn-cs"/>
              </a:rPr>
              <a:t>, drop the hammer or put the pedal to the metal.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If you want something more scenic their 2-hour tour up Kingston Hill will provide you with some of the most breath taking views of Lake Wakatipu. </a:t>
            </a:r>
          </a:p>
          <a:p>
            <a:endParaRPr lang="en-NZ" sz="1100" b="0" i="0" kern="1200" dirty="0">
              <a:solidFill>
                <a:schemeClr val="tx1"/>
              </a:solidFill>
              <a:effectLst/>
              <a:latin typeface="+mn-lt"/>
              <a:ea typeface="+mn-ea"/>
              <a:cs typeface="+mn-cs"/>
            </a:endParaRPr>
          </a:p>
          <a:p>
            <a:r>
              <a:rPr lang="en-NZ" dirty="0"/>
              <a:t>https://www.queenstownnz.co.nz/listing/xtreme-off-road-limited/10074/ </a:t>
            </a:r>
          </a:p>
        </p:txBody>
      </p:sp>
      <p:sp>
        <p:nvSpPr>
          <p:cNvPr id="4" name="Slide Number Placeholder 3"/>
          <p:cNvSpPr>
            <a:spLocks noGrp="1"/>
          </p:cNvSpPr>
          <p:nvPr>
            <p:ph type="sldNum" sz="quarter" idx="10"/>
          </p:nvPr>
        </p:nvSpPr>
        <p:spPr/>
        <p:txBody>
          <a:bodyPr/>
          <a:lstStyle/>
          <a:p>
            <a:fld id="{75A336DA-FE64-1043-B939-0589E96F3D77}" type="slidenum">
              <a:rPr lang="en-US" smtClean="0"/>
              <a:t>8</a:t>
            </a:fld>
            <a:endParaRPr lang="en-US"/>
          </a:p>
        </p:txBody>
      </p:sp>
    </p:spTree>
    <p:extLst>
      <p:ext uri="{BB962C8B-B14F-4D97-AF65-F5344CB8AC3E}">
        <p14:creationId xmlns:p14="http://schemas.microsoft.com/office/powerpoint/2010/main" val="1033630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a:solidFill>
                  <a:schemeClr val="tx1"/>
                </a:solidFill>
                <a:effectLst/>
                <a:latin typeface="+mn-lt"/>
                <a:ea typeface="+mn-ea"/>
                <a:cs typeface="+mn-cs"/>
              </a:rPr>
              <a:t>Cardrona Alpine Resort</a:t>
            </a:r>
            <a:r>
              <a:rPr lang="en-NZ" sz="1100" b="0" i="0" kern="1200" dirty="0">
                <a:solidFill>
                  <a:schemeClr val="tx1"/>
                </a:solidFill>
                <a:effectLst/>
                <a:latin typeface="+mn-lt"/>
                <a:ea typeface="+mn-ea"/>
                <a:cs typeface="+mn-cs"/>
              </a:rPr>
              <a:t> has announced its first move into Soho Ski Area with the installation of Willows Quad Chair for winter 2021.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Willows Basin is the first area to be unlocked within Soho and will </a:t>
            </a:r>
            <a:r>
              <a:rPr lang="en-NZ" sz="1100" b="1" i="0" kern="1200" dirty="0">
                <a:solidFill>
                  <a:schemeClr val="tx1"/>
                </a:solidFill>
                <a:effectLst/>
                <a:latin typeface="+mn-lt"/>
                <a:ea typeface="+mn-ea"/>
                <a:cs typeface="+mn-cs"/>
              </a:rPr>
              <a:t>open up 65 hectares of new terrain</a:t>
            </a:r>
            <a:r>
              <a:rPr lang="en-NZ" sz="1100" b="0" i="0" kern="1200" dirty="0">
                <a:solidFill>
                  <a:schemeClr val="tx1"/>
                </a:solidFill>
                <a:effectLst/>
                <a:latin typeface="+mn-lt"/>
                <a:ea typeface="+mn-ea"/>
                <a:cs typeface="+mn-cs"/>
              </a:rPr>
              <a:t>, the first new major section of skiable terrain in New Zealand since Cardrona put in Valley View.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https://www.queenstownnz.co.nz/listing/cardrona-alpine-resort/1008/ </a:t>
            </a:r>
          </a:p>
        </p:txBody>
      </p:sp>
      <p:sp>
        <p:nvSpPr>
          <p:cNvPr id="4" name="Slide Number Placeholder 3"/>
          <p:cNvSpPr>
            <a:spLocks noGrp="1"/>
          </p:cNvSpPr>
          <p:nvPr>
            <p:ph type="sldNum" sz="quarter" idx="10"/>
          </p:nvPr>
        </p:nvSpPr>
        <p:spPr/>
        <p:txBody>
          <a:bodyPr/>
          <a:lstStyle/>
          <a:p>
            <a:fld id="{75A336DA-FE64-1043-B939-0589E96F3D77}" type="slidenum">
              <a:rPr lang="en-US" smtClean="0"/>
              <a:t>9</a:t>
            </a:fld>
            <a:endParaRPr lang="en-US"/>
          </a:p>
        </p:txBody>
      </p:sp>
    </p:spTree>
    <p:extLst>
      <p:ext uri="{BB962C8B-B14F-4D97-AF65-F5344CB8AC3E}">
        <p14:creationId xmlns:p14="http://schemas.microsoft.com/office/powerpoint/2010/main" val="321889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a:solidFill>
                  <a:schemeClr val="tx1"/>
                </a:solidFill>
                <a:effectLst/>
                <a:latin typeface="+mn-lt"/>
                <a:ea typeface="+mn-ea"/>
                <a:cs typeface="+mn-cs"/>
              </a:rPr>
              <a:t>Canyon NZ offers Queenstown’s newest, most interactive and exciting product for kids!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 half day, fully supervised experience teaches children 10 years plus water and ropes skills through the adventure of canyoning.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All kids are picked up from a local Queenstown address and taken out to Gibbston, near Queenstown, before being kitted out in all the necessary equipment. From there they're taken through an easy and exciting local canyon whilst being taught how to navigate this incredible environment.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 experience is fully supervised with multiple well-trained guides leading them.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Trips depart daily from 9am, are 4 hours return and lunch is included.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Minimum numbers are needed to confirm tours. </a:t>
            </a:r>
          </a:p>
          <a:p>
            <a:endParaRPr lang="en-NZ" sz="1100" b="0" i="0" kern="1200" dirty="0">
              <a:solidFill>
                <a:schemeClr val="tx1"/>
              </a:solidFill>
              <a:effectLst/>
              <a:latin typeface="+mn-lt"/>
              <a:ea typeface="+mn-ea"/>
              <a:cs typeface="+mn-cs"/>
            </a:endParaRPr>
          </a:p>
          <a:p>
            <a:r>
              <a:rPr lang="en-NZ" dirty="0"/>
              <a:t>https://www.queenstownnz.co.nz/listing/canyon-explorers/1840/ </a:t>
            </a:r>
          </a:p>
        </p:txBody>
      </p:sp>
      <p:sp>
        <p:nvSpPr>
          <p:cNvPr id="4" name="Slide Number Placeholder 3"/>
          <p:cNvSpPr>
            <a:spLocks noGrp="1"/>
          </p:cNvSpPr>
          <p:nvPr>
            <p:ph type="sldNum" sz="quarter" idx="10"/>
          </p:nvPr>
        </p:nvSpPr>
        <p:spPr/>
        <p:txBody>
          <a:bodyPr/>
          <a:lstStyle/>
          <a:p>
            <a:fld id="{75A336DA-FE64-1043-B939-0589E96F3D77}" type="slidenum">
              <a:rPr lang="en-US" smtClean="0"/>
              <a:t>10</a:t>
            </a:fld>
            <a:endParaRPr lang="en-US"/>
          </a:p>
        </p:txBody>
      </p:sp>
    </p:spTree>
    <p:extLst>
      <p:ext uri="{BB962C8B-B14F-4D97-AF65-F5344CB8AC3E}">
        <p14:creationId xmlns:p14="http://schemas.microsoft.com/office/powerpoint/2010/main" val="1659054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6.xml"/><Relationship Id="rId5" Type="http://schemas.openxmlformats.org/officeDocument/2006/relationships/image" Target="../media/image2.emf"/><Relationship Id="rId4" Type="http://schemas.openxmlformats.org/officeDocument/2006/relationships/image" Target="../media/image11.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6.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6.xml"/><Relationship Id="rId5" Type="http://schemas.openxmlformats.org/officeDocument/2006/relationships/image" Target="../media/image2.emf"/><Relationship Id="rId4" Type="http://schemas.openxmlformats.org/officeDocument/2006/relationships/image" Target="../media/image18.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6.xml"/><Relationship Id="rId5" Type="http://schemas.openxmlformats.org/officeDocument/2006/relationships/image" Target="../media/image2.emf"/><Relationship Id="rId4" Type="http://schemas.openxmlformats.org/officeDocument/2006/relationships/image" Target="../media/image18.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6.xml"/><Relationship Id="rId5" Type="http://schemas.openxmlformats.org/officeDocument/2006/relationships/image" Target="../media/image2.emf"/><Relationship Id="rId4" Type="http://schemas.openxmlformats.org/officeDocument/2006/relationships/image" Target="../media/image18.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5.jpg"/><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55B664-9578-FD40-9BD3-16061CA2E438}"/>
              </a:ext>
            </a:extLst>
          </p:cNvPr>
          <p:cNvPicPr>
            <a:picLocks noChangeAspect="1"/>
          </p:cNvPicPr>
          <p:nvPr userDrawn="1"/>
        </p:nvPicPr>
        <p:blipFill>
          <a:blip r:embed="rId2"/>
          <a:stretch>
            <a:fillRect/>
          </a:stretch>
        </p:blipFill>
        <p:spPr>
          <a:xfrm>
            <a:off x="0" y="0"/>
            <a:ext cx="9141291" cy="5143500"/>
          </a:xfrm>
          <a:prstGeom prst="rect">
            <a:avLst/>
          </a:prstGeom>
        </p:spPr>
      </p:pic>
      <p:sp>
        <p:nvSpPr>
          <p:cNvPr id="20" name="Text Placeholder 19"/>
          <p:cNvSpPr>
            <a:spLocks noGrp="1"/>
          </p:cNvSpPr>
          <p:nvPr>
            <p:ph type="body" sz="quarter" idx="11" hasCustomPrompt="1"/>
          </p:nvPr>
        </p:nvSpPr>
        <p:spPr>
          <a:xfrm>
            <a:off x="775255" y="695265"/>
            <a:ext cx="7263675" cy="550918"/>
          </a:xfrm>
          <a:prstGeom prst="rect">
            <a:avLst/>
          </a:prstGeom>
        </p:spPr>
        <p:txBody>
          <a:bodyPr vert="horz" lIns="50610" tIns="0" rIns="50610" bIns="25305"/>
          <a:lstStyle>
            <a:lvl1pPr marL="0" indent="0">
              <a:buNone/>
              <a:defRPr sz="4800" b="1" i="0" u="none" baseline="0">
                <a:solidFill>
                  <a:srgbClr val="FFFFFF"/>
                </a:solidFill>
                <a:latin typeface="+mj-lt"/>
                <a:cs typeface="Marine UP Black"/>
              </a:defRPr>
            </a:lvl1pPr>
          </a:lstStyle>
          <a:p>
            <a:pPr lvl="0"/>
            <a:r>
              <a:rPr lang="en-US" dirty="0"/>
              <a:t>Presentation Title</a:t>
            </a:r>
          </a:p>
        </p:txBody>
      </p:sp>
      <p:sp>
        <p:nvSpPr>
          <p:cNvPr id="22" name="Text Placeholder 21"/>
          <p:cNvSpPr>
            <a:spLocks noGrp="1"/>
          </p:cNvSpPr>
          <p:nvPr>
            <p:ph type="body" sz="quarter" idx="12" hasCustomPrompt="1"/>
          </p:nvPr>
        </p:nvSpPr>
        <p:spPr>
          <a:xfrm>
            <a:off x="542318" y="533504"/>
            <a:ext cx="5720399" cy="311541"/>
          </a:xfrm>
          <a:prstGeom prst="rect">
            <a:avLst/>
          </a:prstGeom>
        </p:spPr>
        <p:txBody>
          <a:bodyPr vert="horz" lIns="50610" tIns="25305" rIns="50610" bIns="25305"/>
          <a:lstStyle>
            <a:lvl1pPr marL="0" indent="0">
              <a:buNone/>
              <a:defRPr sz="2300" b="0" i="1" baseline="0">
                <a:solidFill>
                  <a:srgbClr val="FFFFFF"/>
                </a:solidFill>
                <a:latin typeface="+mj-lt"/>
                <a:cs typeface="Marine Light"/>
              </a:defRPr>
            </a:lvl1pPr>
          </a:lstStyle>
          <a:p>
            <a:pPr lvl="0"/>
            <a:r>
              <a:rPr lang="en-US" dirty="0"/>
              <a:t>Destination Queenstown</a:t>
            </a:r>
          </a:p>
        </p:txBody>
      </p:sp>
      <p:sp>
        <p:nvSpPr>
          <p:cNvPr id="9" name="Text Placeholder 8"/>
          <p:cNvSpPr>
            <a:spLocks noGrp="1"/>
          </p:cNvSpPr>
          <p:nvPr>
            <p:ph type="body" sz="quarter" idx="10" hasCustomPrompt="1"/>
          </p:nvPr>
        </p:nvSpPr>
        <p:spPr>
          <a:xfrm>
            <a:off x="782781" y="1342503"/>
            <a:ext cx="4584083" cy="194885"/>
          </a:xfrm>
          <a:prstGeom prst="rect">
            <a:avLst/>
          </a:prstGeom>
        </p:spPr>
        <p:txBody>
          <a:bodyPr lIns="50610" tIns="25305" rIns="50610" bIns="25305">
            <a:noAutofit/>
          </a:bodyPr>
          <a:lstStyle>
            <a:lvl1pPr marL="0" indent="0">
              <a:buNone/>
              <a:defRPr sz="1000" b="0" i="1" baseline="0">
                <a:solidFill>
                  <a:srgbClr val="FFFFFF"/>
                </a:solidFill>
                <a:latin typeface="+mn-lt"/>
                <a:cs typeface="Avenir Light"/>
              </a:defRPr>
            </a:lvl1pPr>
          </a:lstStyle>
          <a:p>
            <a:pPr lvl="0"/>
            <a:r>
              <a:rPr lang="en-US" dirty="0"/>
              <a:t>Date, location, name of person or similar</a:t>
            </a:r>
            <a:r>
              <a:rPr lang="mr-IN" dirty="0"/>
              <a:t>…</a:t>
            </a:r>
            <a:endParaRPr lang="en-US" dirty="0"/>
          </a:p>
        </p:txBody>
      </p:sp>
      <p:pic>
        <p:nvPicPr>
          <p:cNvPr id="8" name="Picture 7">
            <a:extLst>
              <a:ext uri="{FF2B5EF4-FFF2-40B4-BE49-F238E27FC236}">
                <a16:creationId xmlns:a16="http://schemas.microsoft.com/office/drawing/2014/main" id="{83CA1AD8-8966-614F-8140-550C1536F2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65035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age 2">
    <p:spTree>
      <p:nvGrpSpPr>
        <p:cNvPr id="1" name=""/>
        <p:cNvGrpSpPr/>
        <p:nvPr/>
      </p:nvGrpSpPr>
      <p:grpSpPr>
        <a:xfrm>
          <a:off x="0" y="0"/>
          <a:ext cx="0" cy="0"/>
          <a:chOff x="0" y="0"/>
          <a:chExt cx="0" cy="0"/>
        </a:xfrm>
      </p:grpSpPr>
      <p:sp>
        <p:nvSpPr>
          <p:cNvPr id="5" name="Text Placeholder 11"/>
          <p:cNvSpPr>
            <a:spLocks noGrp="1"/>
          </p:cNvSpPr>
          <p:nvPr>
            <p:ph type="body" sz="quarter" idx="18" hasCustomPrompt="1"/>
          </p:nvPr>
        </p:nvSpPr>
        <p:spPr>
          <a:xfrm>
            <a:off x="481982" y="365496"/>
            <a:ext cx="8317636" cy="503239"/>
          </a:xfrm>
          <a:prstGeom prst="rect">
            <a:avLst/>
          </a:prstGeom>
        </p:spPr>
        <p:txBody>
          <a:bodyPr vert="horz" lIns="50610" tIns="0" rIns="50610" bIns="25305"/>
          <a:lstStyle>
            <a:lvl1pPr marL="0" indent="0">
              <a:buNone/>
              <a:defRPr sz="3900" b="1" i="0" baseline="0">
                <a:solidFill>
                  <a:srgbClr val="1779C4"/>
                </a:solidFill>
                <a:latin typeface="+mj-lt"/>
                <a:cs typeface="Marine UP Black"/>
              </a:defRPr>
            </a:lvl1pPr>
          </a:lstStyle>
          <a:p>
            <a:pPr lvl="0"/>
            <a:r>
              <a:rPr lang="en-US" dirty="0"/>
              <a:t>Bullet page 2</a:t>
            </a:r>
          </a:p>
        </p:txBody>
      </p:sp>
      <p:sp>
        <p:nvSpPr>
          <p:cNvPr id="6" name="Text Placeholder 10"/>
          <p:cNvSpPr>
            <a:spLocks noGrp="1"/>
          </p:cNvSpPr>
          <p:nvPr>
            <p:ph type="body" sz="quarter" idx="19" hasCustomPrompt="1"/>
          </p:nvPr>
        </p:nvSpPr>
        <p:spPr>
          <a:xfrm>
            <a:off x="481821" y="1060321"/>
            <a:ext cx="8197359" cy="2941847"/>
          </a:xfrm>
          <a:prstGeom prst="rect">
            <a:avLst/>
          </a:prstGeom>
        </p:spPr>
        <p:txBody>
          <a:bodyPr vert="horz" lIns="50610" tIns="25305" rIns="50610" bIns="25305"/>
          <a:lstStyle>
            <a:lvl1pPr marL="199452" marR="0" indent="-199452" algn="l" defTabSz="253048" rtl="0" eaLnBrk="1" fontAlgn="auto" latinLnBrk="0" hangingPunct="1">
              <a:lnSpc>
                <a:spcPct val="150000"/>
              </a:lnSpc>
              <a:spcBef>
                <a:spcPct val="20000"/>
              </a:spcBef>
              <a:spcAft>
                <a:spcPts val="0"/>
              </a:spcAft>
              <a:buClrTx/>
              <a:buSzTx/>
              <a:buFont typeface="Arial"/>
              <a:buChar char="•"/>
              <a:tabLst/>
              <a:defRPr sz="2500" b="0" i="0" baseline="0">
                <a:solidFill>
                  <a:schemeClr val="tx1">
                    <a:lumMod val="85000"/>
                    <a:lumOff val="15000"/>
                  </a:schemeClr>
                </a:solidFill>
                <a:latin typeface="+mn-lt"/>
                <a:cs typeface="Avenir LT Std 55 Roman"/>
              </a:defRPr>
            </a:lvl1pPr>
            <a:lvl2pPr>
              <a:defRPr b="0" i="0">
                <a:solidFill>
                  <a:schemeClr val="tx1">
                    <a:lumMod val="95000"/>
                    <a:lumOff val="5000"/>
                  </a:schemeClr>
                </a:solidFill>
                <a:latin typeface="+mn-lt"/>
              </a:defRPr>
            </a:lvl2pPr>
          </a:lstStyle>
          <a:p>
            <a:pPr lvl="0"/>
            <a:r>
              <a:rPr lang="en-US" dirty="0"/>
              <a:t>Bullet point 1</a:t>
            </a:r>
          </a:p>
          <a:p>
            <a:pPr lvl="1"/>
            <a:r>
              <a:rPr lang="en-US" dirty="0"/>
              <a:t>ds</a:t>
            </a:r>
          </a:p>
          <a:p>
            <a:pPr lvl="0"/>
            <a:r>
              <a:rPr lang="en-US" dirty="0"/>
              <a:t>Bullet point 2</a:t>
            </a:r>
          </a:p>
          <a:p>
            <a:pPr lvl="0"/>
            <a:r>
              <a:rPr lang="en-US" dirty="0"/>
              <a:t>Bullet point 3</a:t>
            </a:r>
          </a:p>
          <a:p>
            <a:pPr lvl="0"/>
            <a:r>
              <a:rPr lang="en-US" dirty="0"/>
              <a:t>Bullet point 4</a:t>
            </a:r>
          </a:p>
          <a:p>
            <a:pPr lvl="0"/>
            <a:r>
              <a:rPr lang="en-US" dirty="0"/>
              <a:t>Bullet point 5</a:t>
            </a:r>
          </a:p>
          <a:p>
            <a:pPr lvl="0"/>
            <a:endParaRPr lang="en-US" dirty="0"/>
          </a:p>
          <a:p>
            <a:pPr lvl="0"/>
            <a:endParaRPr lang="en-US" dirty="0"/>
          </a:p>
        </p:txBody>
      </p:sp>
      <p:sp>
        <p:nvSpPr>
          <p:cNvPr id="7"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8" name="Picture 7">
            <a:extLst>
              <a:ext uri="{FF2B5EF4-FFF2-40B4-BE49-F238E27FC236}">
                <a16:creationId xmlns:a16="http://schemas.microsoft.com/office/drawing/2014/main" id="{C9E6BE3B-B9E9-8F49-BF62-03588A7E5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75629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section title image">
    <p:spTree>
      <p:nvGrpSpPr>
        <p:cNvPr id="1" name=""/>
        <p:cNvGrpSpPr/>
        <p:nvPr/>
      </p:nvGrpSpPr>
      <p:grpSpPr>
        <a:xfrm>
          <a:off x="0" y="0"/>
          <a:ext cx="0" cy="0"/>
          <a:chOff x="0" y="0"/>
          <a:chExt cx="0" cy="0"/>
        </a:xfrm>
      </p:grpSpPr>
      <p:pic>
        <p:nvPicPr>
          <p:cNvPr id="2" name="Picture 1" descr="DQ32715 Presentation Template Design - Grey 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8992" cy="5143500"/>
          </a:xfrm>
          <a:prstGeom prst="rect">
            <a:avLst/>
          </a:prstGeom>
        </p:spPr>
      </p:pic>
      <p:sp>
        <p:nvSpPr>
          <p:cNvPr id="13" name="Picture Placeholder 12"/>
          <p:cNvSpPr>
            <a:spLocks noGrp="1"/>
          </p:cNvSpPr>
          <p:nvPr>
            <p:ph type="pic" sz="quarter" idx="19"/>
          </p:nvPr>
        </p:nvSpPr>
        <p:spPr>
          <a:xfrm>
            <a:off x="2879" y="0"/>
            <a:ext cx="9144000" cy="5143500"/>
          </a:xfrm>
          <a:prstGeom prst="rect">
            <a:avLst/>
          </a:prstGeom>
        </p:spPr>
        <p:txBody>
          <a:bodyPr vert="horz" lIns="50610" tIns="25305" rIns="50610" bIns="25305"/>
          <a:lstStyle/>
          <a:p>
            <a:endParaRPr lang="en-US"/>
          </a:p>
        </p:txBody>
      </p:sp>
      <p:sp>
        <p:nvSpPr>
          <p:cNvPr id="9" name="Text Placeholder 11"/>
          <p:cNvSpPr>
            <a:spLocks noGrp="1"/>
          </p:cNvSpPr>
          <p:nvPr>
            <p:ph type="body" sz="quarter" idx="18" hasCustomPrompt="1"/>
          </p:nvPr>
        </p:nvSpPr>
        <p:spPr>
          <a:xfrm>
            <a:off x="481983" y="365496"/>
            <a:ext cx="8197197" cy="503239"/>
          </a:xfrm>
          <a:prstGeom prst="rect">
            <a:avLst/>
          </a:prstGeom>
        </p:spPr>
        <p:txBody>
          <a:bodyPr vert="horz" lIns="50610" tIns="0" rIns="50610" bIns="25305"/>
          <a:lstStyle>
            <a:lvl1pPr marL="0" indent="0">
              <a:buNone/>
              <a:defRPr sz="3900" b="1" i="0" baseline="0">
                <a:solidFill>
                  <a:schemeClr val="bg1"/>
                </a:solidFill>
                <a:latin typeface="+mj-lt"/>
                <a:cs typeface="Marine UP Black"/>
              </a:defRPr>
            </a:lvl1pPr>
          </a:lstStyle>
          <a:p>
            <a:pPr lvl="0"/>
            <a:r>
              <a:rPr lang="en-US" dirty="0"/>
              <a:t>New section title 1</a:t>
            </a:r>
          </a:p>
        </p:txBody>
      </p:sp>
      <p:sp>
        <p:nvSpPr>
          <p:cNvPr id="10" name="Picture Placeholder 5"/>
          <p:cNvSpPr>
            <a:spLocks noGrp="1"/>
          </p:cNvSpPr>
          <p:nvPr>
            <p:ph type="pic" sz="quarter" idx="16" hasCustomPrompt="1"/>
          </p:nvPr>
        </p:nvSpPr>
        <p:spPr>
          <a:xfrm>
            <a:off x="7168896" y="4342908"/>
            <a:ext cx="1975104" cy="556900"/>
          </a:xfrm>
          <a:prstGeom prst="rect">
            <a:avLst/>
          </a:prstGeom>
        </p:spPr>
        <p:txBody>
          <a:bodyPr vert="horz" lIns="50610" tIns="25305" rIns="50610" bIns="25305"/>
          <a:lstStyle>
            <a:lvl1pPr>
              <a:defRPr sz="1800"/>
            </a:lvl1pPr>
          </a:lstStyle>
          <a:p>
            <a:r>
              <a:rPr lang="en-US" dirty="0"/>
              <a:t>logo</a:t>
            </a:r>
          </a:p>
        </p:txBody>
      </p:sp>
    </p:spTree>
    <p:extLst>
      <p:ext uri="{BB962C8B-B14F-4D97-AF65-F5344CB8AC3E}">
        <p14:creationId xmlns:p14="http://schemas.microsoft.com/office/powerpoint/2010/main" val="518859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section title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85316A-9A7C-D445-B898-42AE6D3BD989}"/>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4" name="Text Placeholder 11"/>
          <p:cNvSpPr>
            <a:spLocks noGrp="1"/>
          </p:cNvSpPr>
          <p:nvPr>
            <p:ph type="body" sz="quarter" idx="18" hasCustomPrompt="1"/>
          </p:nvPr>
        </p:nvSpPr>
        <p:spPr>
          <a:xfrm>
            <a:off x="459402" y="2171914"/>
            <a:ext cx="8197197" cy="1255089"/>
          </a:xfrm>
          <a:prstGeom prst="rect">
            <a:avLst/>
          </a:prstGeom>
        </p:spPr>
        <p:txBody>
          <a:bodyPr vert="horz" lIns="50610" tIns="25305" rIns="50610" bIns="25305"/>
          <a:lstStyle>
            <a:lvl1pPr marL="0" indent="0" algn="ctr">
              <a:buNone/>
              <a:defRPr sz="3900" b="1" i="0" baseline="0">
                <a:solidFill>
                  <a:schemeClr val="bg1"/>
                </a:solidFill>
                <a:latin typeface="+mj-lt"/>
                <a:cs typeface="Marine UP Black"/>
              </a:defRPr>
            </a:lvl1pPr>
          </a:lstStyle>
          <a:p>
            <a:pPr lvl="0"/>
            <a:r>
              <a:rPr lang="en-US" dirty="0"/>
              <a:t>New section title 2</a:t>
            </a:r>
          </a:p>
        </p:txBody>
      </p:sp>
      <p:pic>
        <p:nvPicPr>
          <p:cNvPr id="6" name="Picture 5">
            <a:extLst>
              <a:ext uri="{FF2B5EF4-FFF2-40B4-BE49-F238E27FC236}">
                <a16:creationId xmlns:a16="http://schemas.microsoft.com/office/drawing/2014/main" id="{CB0428A4-B33F-174A-BE2C-7060891E51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771690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 section title Image &amp; Text">
    <p:spTree>
      <p:nvGrpSpPr>
        <p:cNvPr id="1" name=""/>
        <p:cNvGrpSpPr/>
        <p:nvPr/>
      </p:nvGrpSpPr>
      <p:grpSpPr>
        <a:xfrm>
          <a:off x="0" y="0"/>
          <a:ext cx="0" cy="0"/>
          <a:chOff x="0" y="0"/>
          <a:chExt cx="0" cy="0"/>
        </a:xfrm>
      </p:grpSpPr>
      <p:pic>
        <p:nvPicPr>
          <p:cNvPr id="2" name="Picture 1" descr="DQ32715 Presentation Template Design - Grey 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8992" cy="5143500"/>
          </a:xfrm>
          <a:prstGeom prst="rect">
            <a:avLst/>
          </a:prstGeom>
        </p:spPr>
      </p:pic>
      <p:sp>
        <p:nvSpPr>
          <p:cNvPr id="4" name="Picture Placeholder 12"/>
          <p:cNvSpPr>
            <a:spLocks noGrp="1"/>
          </p:cNvSpPr>
          <p:nvPr>
            <p:ph type="pic" sz="quarter" idx="19"/>
          </p:nvPr>
        </p:nvSpPr>
        <p:spPr>
          <a:xfrm>
            <a:off x="-5008" y="0"/>
            <a:ext cx="9144000" cy="5143500"/>
          </a:xfrm>
          <a:prstGeom prst="rect">
            <a:avLst/>
          </a:prstGeom>
        </p:spPr>
        <p:txBody>
          <a:bodyPr vert="horz" lIns="50610" tIns="25305" rIns="50610" bIns="25305"/>
          <a:lstStyle/>
          <a:p>
            <a:endParaRPr lang="en-US"/>
          </a:p>
        </p:txBody>
      </p:sp>
      <p:sp>
        <p:nvSpPr>
          <p:cNvPr id="3" name="Text Placeholder 11"/>
          <p:cNvSpPr>
            <a:spLocks noGrp="1"/>
          </p:cNvSpPr>
          <p:nvPr>
            <p:ph type="body" sz="quarter" idx="18" hasCustomPrompt="1"/>
          </p:nvPr>
        </p:nvSpPr>
        <p:spPr>
          <a:xfrm>
            <a:off x="481983" y="365496"/>
            <a:ext cx="8197197" cy="503239"/>
          </a:xfrm>
          <a:prstGeom prst="rect">
            <a:avLst/>
          </a:prstGeom>
        </p:spPr>
        <p:txBody>
          <a:bodyPr vert="horz" lIns="50610" tIns="0" rIns="50610" bIns="25305"/>
          <a:lstStyle>
            <a:lvl1pPr marL="0" indent="0">
              <a:buNone/>
              <a:defRPr sz="3900" b="1" i="0" baseline="0">
                <a:solidFill>
                  <a:schemeClr val="bg1"/>
                </a:solidFill>
                <a:latin typeface="+mj-lt"/>
                <a:cs typeface="Marine UP Black"/>
              </a:defRPr>
            </a:lvl1pPr>
          </a:lstStyle>
          <a:p>
            <a:pPr lvl="0"/>
            <a:r>
              <a:rPr lang="en-US" dirty="0"/>
              <a:t>New section title 1</a:t>
            </a:r>
          </a:p>
        </p:txBody>
      </p:sp>
      <p:sp>
        <p:nvSpPr>
          <p:cNvPr id="8" name="Text Placeholder 11"/>
          <p:cNvSpPr>
            <a:spLocks noGrp="1"/>
          </p:cNvSpPr>
          <p:nvPr>
            <p:ph type="body" sz="quarter" idx="22" hasCustomPrompt="1"/>
          </p:nvPr>
        </p:nvSpPr>
        <p:spPr>
          <a:xfrm>
            <a:off x="481983" y="980002"/>
            <a:ext cx="8197197" cy="1426788"/>
          </a:xfrm>
          <a:prstGeom prst="rect">
            <a:avLst/>
          </a:prstGeom>
        </p:spPr>
        <p:txBody>
          <a:bodyPr vert="horz" lIns="50610" tIns="25305" rIns="50610" bIns="25305"/>
          <a:lstStyle>
            <a:lvl1pPr marL="189786" indent="-189786">
              <a:buFont typeface="Arial"/>
              <a:buChar char="•"/>
              <a:defRPr sz="1400" b="0" i="0" baseline="0">
                <a:solidFill>
                  <a:srgbClr val="FFFFFF"/>
                </a:solidFill>
                <a:latin typeface="+mn-lt"/>
                <a:cs typeface="Avenir LT Std 35 Light"/>
              </a:defRPr>
            </a:lvl1pPr>
            <a:lvl2pPr>
              <a:defRPr sz="1400">
                <a:solidFill>
                  <a:srgbClr val="FFFFFF"/>
                </a:solidFill>
              </a:defRPr>
            </a:lvl2pPr>
          </a:lstStyle>
          <a:p>
            <a:pPr lvl="0"/>
            <a:r>
              <a:rPr lang="en-US" dirty="0"/>
              <a:t>Body paragraph of text goes here</a:t>
            </a:r>
            <a:r>
              <a:rPr lang="mr-IN" dirty="0"/>
              <a:t>…</a:t>
            </a:r>
            <a:endParaRPr lang="en-US" dirty="0"/>
          </a:p>
          <a:p>
            <a:pPr lvl="0"/>
            <a:r>
              <a:rPr lang="en-US" dirty="0"/>
              <a:t>This can also be bullets</a:t>
            </a:r>
          </a:p>
          <a:p>
            <a:pPr lvl="1"/>
            <a:r>
              <a:rPr lang="en-US" dirty="0"/>
              <a:t>Second tier bullets can also be used</a:t>
            </a:r>
          </a:p>
        </p:txBody>
      </p:sp>
      <p:sp>
        <p:nvSpPr>
          <p:cNvPr id="7" name="Picture Placeholder 5"/>
          <p:cNvSpPr>
            <a:spLocks noGrp="1"/>
          </p:cNvSpPr>
          <p:nvPr>
            <p:ph type="pic" sz="quarter" idx="16" hasCustomPrompt="1"/>
          </p:nvPr>
        </p:nvSpPr>
        <p:spPr>
          <a:xfrm>
            <a:off x="7168896" y="4342908"/>
            <a:ext cx="1975104" cy="556900"/>
          </a:xfrm>
          <a:prstGeom prst="rect">
            <a:avLst/>
          </a:prstGeom>
        </p:spPr>
        <p:txBody>
          <a:bodyPr vert="horz" lIns="50610" tIns="25305" rIns="50610" bIns="25305"/>
          <a:lstStyle>
            <a:lvl1pPr>
              <a:defRPr sz="1800"/>
            </a:lvl1pPr>
          </a:lstStyle>
          <a:p>
            <a:r>
              <a:rPr lang="en-US" dirty="0"/>
              <a:t>logo</a:t>
            </a:r>
          </a:p>
        </p:txBody>
      </p:sp>
    </p:spTree>
    <p:extLst>
      <p:ext uri="{BB962C8B-B14F-4D97-AF65-F5344CB8AC3E}">
        <p14:creationId xmlns:p14="http://schemas.microsoft.com/office/powerpoint/2010/main" val="13550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Item Content">
    <p:spTree>
      <p:nvGrpSpPr>
        <p:cNvPr id="1" name=""/>
        <p:cNvGrpSpPr/>
        <p:nvPr/>
      </p:nvGrpSpPr>
      <p:grpSpPr>
        <a:xfrm>
          <a:off x="0" y="0"/>
          <a:ext cx="0" cy="0"/>
          <a:chOff x="0" y="0"/>
          <a:chExt cx="0" cy="0"/>
        </a:xfrm>
      </p:grpSpPr>
      <p:sp>
        <p:nvSpPr>
          <p:cNvPr id="8" name="Text Placeholder 11"/>
          <p:cNvSpPr>
            <a:spLocks noGrp="1"/>
          </p:cNvSpPr>
          <p:nvPr>
            <p:ph type="body" sz="quarter" idx="18" hasCustomPrompt="1"/>
          </p:nvPr>
        </p:nvSpPr>
        <p:spPr>
          <a:xfrm>
            <a:off x="481982" y="365496"/>
            <a:ext cx="8317636" cy="503239"/>
          </a:xfrm>
          <a:prstGeom prst="rect">
            <a:avLst/>
          </a:prstGeom>
        </p:spPr>
        <p:txBody>
          <a:bodyPr vert="horz" lIns="50610" tIns="0" rIns="50610" bIns="25305"/>
          <a:lstStyle>
            <a:lvl1pPr marL="0" indent="0">
              <a:buNone/>
              <a:defRPr sz="3900" b="1" i="0" baseline="0">
                <a:solidFill>
                  <a:srgbClr val="1779C4"/>
                </a:solidFill>
                <a:latin typeface="+mj-lt"/>
                <a:cs typeface="Marine UP Black"/>
              </a:defRPr>
            </a:lvl1pPr>
          </a:lstStyle>
          <a:p>
            <a:pPr lvl="0"/>
            <a:r>
              <a:rPr lang="en-US" dirty="0"/>
              <a:t>One item </a:t>
            </a:r>
          </a:p>
        </p:txBody>
      </p:sp>
      <p:sp>
        <p:nvSpPr>
          <p:cNvPr id="13" name="Text Placeholder 11"/>
          <p:cNvSpPr>
            <a:spLocks noGrp="1"/>
          </p:cNvSpPr>
          <p:nvPr>
            <p:ph type="body" sz="quarter" idx="20" hasCustomPrompt="1"/>
          </p:nvPr>
        </p:nvSpPr>
        <p:spPr>
          <a:xfrm>
            <a:off x="4545213" y="1012012"/>
            <a:ext cx="4254405" cy="259158"/>
          </a:xfrm>
          <a:prstGeom prst="rect">
            <a:avLst/>
          </a:prstGeom>
        </p:spPr>
        <p:txBody>
          <a:bodyPr vert="horz" lIns="50610" tIns="25305" rIns="50610" bIns="25305" anchor="t"/>
          <a:lstStyle>
            <a:lvl1pPr marL="0" indent="0">
              <a:buNone/>
              <a:defRPr sz="1700" b="1" i="0" baseline="0">
                <a:solidFill>
                  <a:srgbClr val="1779C4"/>
                </a:solidFill>
                <a:latin typeface="+mj-lt"/>
                <a:cs typeface="Marine UP Black"/>
              </a:defRPr>
            </a:lvl1pPr>
          </a:lstStyle>
          <a:p>
            <a:pPr lvl="0"/>
            <a:r>
              <a:rPr lang="en-US" dirty="0"/>
              <a:t>Heading</a:t>
            </a:r>
          </a:p>
        </p:txBody>
      </p:sp>
      <p:sp>
        <p:nvSpPr>
          <p:cNvPr id="14" name="Text Placeholder 11"/>
          <p:cNvSpPr>
            <a:spLocks noGrp="1"/>
          </p:cNvSpPr>
          <p:nvPr>
            <p:ph type="body" sz="quarter" idx="21" hasCustomPrompt="1"/>
          </p:nvPr>
        </p:nvSpPr>
        <p:spPr>
          <a:xfrm>
            <a:off x="4545213" y="1317582"/>
            <a:ext cx="4254405" cy="754181"/>
          </a:xfrm>
          <a:prstGeom prst="rect">
            <a:avLst/>
          </a:prstGeom>
        </p:spPr>
        <p:txBody>
          <a:bodyPr vert="horz" lIns="50610" tIns="25305" rIns="50610" bIns="25305"/>
          <a:lstStyle>
            <a:lvl1pPr marL="0" indent="0">
              <a:buNone/>
              <a:defRPr sz="1500" b="0" i="1" baseline="0">
                <a:solidFill>
                  <a:srgbClr val="262626"/>
                </a:solidFill>
                <a:latin typeface="+mn-lt"/>
                <a:cs typeface="Marine Regular Italic"/>
              </a:defRPr>
            </a:lvl1pPr>
          </a:lstStyle>
          <a:p>
            <a:pPr lvl="0"/>
            <a:r>
              <a:rPr lang="en-US" dirty="0"/>
              <a:t>Intro paragraph of text goes here</a:t>
            </a:r>
            <a:r>
              <a:rPr lang="en-US" b="0" i="0" dirty="0">
                <a:latin typeface="Avenir LT Std 35 Light"/>
                <a:cs typeface="Avenir LT Std 35 Light"/>
              </a:rPr>
              <a:t> </a:t>
            </a:r>
            <a:endParaRPr lang="en-US" dirty="0"/>
          </a:p>
        </p:txBody>
      </p:sp>
      <p:sp>
        <p:nvSpPr>
          <p:cNvPr id="16" name="Text Placeholder 11"/>
          <p:cNvSpPr>
            <a:spLocks noGrp="1"/>
          </p:cNvSpPr>
          <p:nvPr>
            <p:ph type="body" sz="quarter" idx="22" hasCustomPrompt="1"/>
          </p:nvPr>
        </p:nvSpPr>
        <p:spPr>
          <a:xfrm>
            <a:off x="4545213" y="2191511"/>
            <a:ext cx="4254405" cy="754181"/>
          </a:xfrm>
          <a:prstGeom prst="rect">
            <a:avLst/>
          </a:prstGeom>
        </p:spPr>
        <p:txBody>
          <a:bodyPr vert="horz" lIns="50610" tIns="25305" rIns="50610" bIns="25305"/>
          <a:lstStyle>
            <a:lvl1pPr marL="0" indent="0">
              <a:buNone/>
              <a:defRPr sz="1400" b="0" i="0" baseline="0">
                <a:solidFill>
                  <a:srgbClr val="262626"/>
                </a:solidFill>
                <a:latin typeface="+mn-lt"/>
                <a:cs typeface="Avenir LT Std 35 Light"/>
              </a:defRPr>
            </a:lvl1pPr>
          </a:lstStyle>
          <a:p>
            <a:pPr lvl="0"/>
            <a:r>
              <a:rPr lang="en-US" dirty="0"/>
              <a:t>Body paragraph of text goes here</a:t>
            </a:r>
            <a:endParaRPr lang="en-US" b="0" i="0" dirty="0">
              <a:latin typeface="Avenir LT Std 35 Light"/>
              <a:cs typeface="Avenir LT Std 35 Light"/>
            </a:endParaRPr>
          </a:p>
        </p:txBody>
      </p:sp>
      <p:sp>
        <p:nvSpPr>
          <p:cNvPr id="17" name="Text Placeholder 11"/>
          <p:cNvSpPr>
            <a:spLocks noGrp="1"/>
          </p:cNvSpPr>
          <p:nvPr>
            <p:ph type="body" sz="quarter" idx="23" hasCustomPrompt="1"/>
          </p:nvPr>
        </p:nvSpPr>
        <p:spPr>
          <a:xfrm>
            <a:off x="4545213" y="3065440"/>
            <a:ext cx="4254405" cy="1172683"/>
          </a:xfrm>
          <a:prstGeom prst="rect">
            <a:avLst/>
          </a:prstGeom>
        </p:spPr>
        <p:txBody>
          <a:bodyPr vert="horz" lIns="50610" tIns="25305" rIns="50610" bIns="25305"/>
          <a:lstStyle>
            <a:lvl1pPr marL="98407" indent="-98407">
              <a:buFont typeface="Arial"/>
              <a:buChar char="•"/>
              <a:defRPr sz="1400" b="0" i="0" baseline="0">
                <a:solidFill>
                  <a:srgbClr val="262626"/>
                </a:solidFill>
                <a:latin typeface="+mn-lt"/>
                <a:cs typeface="Avenir LT Std 35 Light"/>
              </a:defRPr>
            </a:lvl1pPr>
            <a:lvl2pPr>
              <a:defRPr sz="1400"/>
            </a:lvl2pPr>
          </a:lstStyle>
          <a:p>
            <a:pPr lvl="0"/>
            <a:r>
              <a:rPr lang="en-US" dirty="0"/>
              <a:t>Bullet points</a:t>
            </a:r>
          </a:p>
          <a:p>
            <a:pPr lvl="1"/>
            <a:r>
              <a:rPr lang="en-US" dirty="0"/>
              <a:t>Second tier bullet points</a:t>
            </a:r>
          </a:p>
        </p:txBody>
      </p:sp>
      <p:sp>
        <p:nvSpPr>
          <p:cNvPr id="15" name="Picture Placeholder 10"/>
          <p:cNvSpPr>
            <a:spLocks noGrp="1"/>
          </p:cNvSpPr>
          <p:nvPr>
            <p:ph type="pic" sz="quarter" idx="19" hasCustomPrompt="1"/>
          </p:nvPr>
        </p:nvSpPr>
        <p:spPr>
          <a:xfrm>
            <a:off x="557094" y="1084644"/>
            <a:ext cx="3800965" cy="3153478"/>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One Item Content</a:t>
            </a:r>
            <a:endParaRPr lang="en-US" dirty="0"/>
          </a:p>
        </p:txBody>
      </p:sp>
      <p:sp>
        <p:nvSpPr>
          <p:cNvPr id="10"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1" name="Picture 10">
            <a:extLst>
              <a:ext uri="{FF2B5EF4-FFF2-40B4-BE49-F238E27FC236}">
                <a16:creationId xmlns:a16="http://schemas.microsoft.com/office/drawing/2014/main" id="{778F731C-5B54-4442-8B1B-A59E649AD2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342201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tem Content">
    <p:spTree>
      <p:nvGrpSpPr>
        <p:cNvPr id="1" name=""/>
        <p:cNvGrpSpPr/>
        <p:nvPr/>
      </p:nvGrpSpPr>
      <p:grpSpPr>
        <a:xfrm>
          <a:off x="0" y="0"/>
          <a:ext cx="0" cy="0"/>
          <a:chOff x="0" y="0"/>
          <a:chExt cx="0" cy="0"/>
        </a:xfrm>
      </p:grpSpPr>
      <p:sp>
        <p:nvSpPr>
          <p:cNvPr id="9" name="Text Placeholder 11"/>
          <p:cNvSpPr>
            <a:spLocks noGrp="1"/>
          </p:cNvSpPr>
          <p:nvPr>
            <p:ph type="body" sz="quarter" idx="18" hasCustomPrompt="1"/>
          </p:nvPr>
        </p:nvSpPr>
        <p:spPr>
          <a:xfrm>
            <a:off x="481983" y="365496"/>
            <a:ext cx="8189668" cy="503239"/>
          </a:xfrm>
          <a:prstGeom prst="rect">
            <a:avLst/>
          </a:prstGeom>
        </p:spPr>
        <p:txBody>
          <a:bodyPr vert="horz" lIns="50610" tIns="0" rIns="50610" bIns="25305"/>
          <a:lstStyle>
            <a:lvl1pPr marL="0" indent="0">
              <a:buNone/>
              <a:defRPr sz="3900" b="1" i="0" baseline="0">
                <a:solidFill>
                  <a:srgbClr val="1779C4"/>
                </a:solidFill>
                <a:latin typeface="+mj-lt"/>
                <a:cs typeface="Marine UP Black"/>
              </a:defRPr>
            </a:lvl1pPr>
          </a:lstStyle>
          <a:p>
            <a:pPr lvl="0"/>
            <a:r>
              <a:rPr lang="en-US" dirty="0"/>
              <a:t>Two items</a:t>
            </a:r>
          </a:p>
        </p:txBody>
      </p:sp>
      <p:sp>
        <p:nvSpPr>
          <p:cNvPr id="17" name="Text Placeholder 11"/>
          <p:cNvSpPr>
            <a:spLocks noGrp="1"/>
          </p:cNvSpPr>
          <p:nvPr>
            <p:ph type="body" sz="quarter" idx="21" hasCustomPrompt="1"/>
          </p:nvPr>
        </p:nvSpPr>
        <p:spPr>
          <a:xfrm>
            <a:off x="481109" y="2845339"/>
            <a:ext cx="3864858"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Heading</a:t>
            </a:r>
          </a:p>
        </p:txBody>
      </p:sp>
      <p:sp>
        <p:nvSpPr>
          <p:cNvPr id="18" name="Text Placeholder 11"/>
          <p:cNvSpPr>
            <a:spLocks noGrp="1"/>
          </p:cNvSpPr>
          <p:nvPr>
            <p:ph type="body" sz="quarter" idx="22" hasCustomPrompt="1"/>
          </p:nvPr>
        </p:nvSpPr>
        <p:spPr>
          <a:xfrm>
            <a:off x="4711548" y="2845339"/>
            <a:ext cx="3864858"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Heading</a:t>
            </a:r>
          </a:p>
        </p:txBody>
      </p:sp>
      <p:sp>
        <p:nvSpPr>
          <p:cNvPr id="19" name="Text Placeholder 11"/>
          <p:cNvSpPr>
            <a:spLocks noGrp="1"/>
          </p:cNvSpPr>
          <p:nvPr>
            <p:ph type="body" sz="quarter" idx="23" hasCustomPrompt="1"/>
          </p:nvPr>
        </p:nvSpPr>
        <p:spPr>
          <a:xfrm>
            <a:off x="481109" y="3197248"/>
            <a:ext cx="3864858" cy="1172683"/>
          </a:xfrm>
          <a:prstGeom prst="rect">
            <a:avLst/>
          </a:prstGeom>
        </p:spPr>
        <p:txBody>
          <a:bodyPr vert="horz" lIns="50610" tIns="25305" rIns="50610" bIns="25305"/>
          <a:lstStyle>
            <a:lvl1pPr marL="0" indent="0">
              <a:buFont typeface="Arial"/>
              <a:buNone/>
              <a:defRPr sz="1400" b="0" i="0" baseline="0">
                <a:solidFill>
                  <a:srgbClr val="262626"/>
                </a:solidFill>
                <a:latin typeface="+mn-lt"/>
                <a:cs typeface="Avenir LT Std 35 Light"/>
              </a:defRPr>
            </a:lvl1pPr>
          </a:lstStyle>
          <a:p>
            <a:pPr lvl="0"/>
            <a:r>
              <a:rPr lang="en-US" dirty="0"/>
              <a:t>Paragraph of text or bullet points</a:t>
            </a:r>
          </a:p>
        </p:txBody>
      </p:sp>
      <p:sp>
        <p:nvSpPr>
          <p:cNvPr id="20" name="Text Placeholder 11"/>
          <p:cNvSpPr>
            <a:spLocks noGrp="1"/>
          </p:cNvSpPr>
          <p:nvPr>
            <p:ph type="body" sz="quarter" idx="24" hasCustomPrompt="1"/>
          </p:nvPr>
        </p:nvSpPr>
        <p:spPr>
          <a:xfrm>
            <a:off x="4711548" y="3197248"/>
            <a:ext cx="3864858" cy="1172683"/>
          </a:xfrm>
          <a:prstGeom prst="rect">
            <a:avLst/>
          </a:prstGeom>
        </p:spPr>
        <p:txBody>
          <a:bodyPr vert="horz" lIns="50610" tIns="25305" rIns="50610" bIns="25305"/>
          <a:lstStyle>
            <a:lvl1pPr marL="0" indent="0">
              <a:buFont typeface="Arial"/>
              <a:buNone/>
              <a:defRPr sz="1400" b="0" i="0" baseline="0">
                <a:solidFill>
                  <a:srgbClr val="262626"/>
                </a:solidFill>
                <a:latin typeface="+mn-lt"/>
                <a:cs typeface="Avenir LT Std 35 Light"/>
              </a:defRPr>
            </a:lvl1pPr>
          </a:lstStyle>
          <a:p>
            <a:pPr lvl="0"/>
            <a:r>
              <a:rPr lang="en-US" dirty="0"/>
              <a:t>Paragraph of text or bullet points</a:t>
            </a:r>
          </a:p>
        </p:txBody>
      </p:sp>
      <p:sp>
        <p:nvSpPr>
          <p:cNvPr id="21" name="Picture Placeholder 12"/>
          <p:cNvSpPr>
            <a:spLocks noGrp="1"/>
          </p:cNvSpPr>
          <p:nvPr>
            <p:ph type="pic" sz="quarter" idx="19" hasCustomPrompt="1"/>
          </p:nvPr>
        </p:nvSpPr>
        <p:spPr>
          <a:xfrm>
            <a:off x="545165" y="1082490"/>
            <a:ext cx="3800802" cy="1705078"/>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Two Item Content</a:t>
            </a:r>
            <a:endParaRPr lang="en-US" dirty="0"/>
          </a:p>
        </p:txBody>
      </p:sp>
      <p:sp>
        <p:nvSpPr>
          <p:cNvPr id="24" name="Picture Placeholder 12"/>
          <p:cNvSpPr>
            <a:spLocks noGrp="1"/>
          </p:cNvSpPr>
          <p:nvPr>
            <p:ph type="pic" sz="quarter" idx="25" hasCustomPrompt="1"/>
          </p:nvPr>
        </p:nvSpPr>
        <p:spPr>
          <a:xfrm>
            <a:off x="4775604" y="1082490"/>
            <a:ext cx="3800802" cy="1705078"/>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Two Item Content</a:t>
            </a:r>
            <a:endParaRPr lang="en-US" dirty="0"/>
          </a:p>
        </p:txBody>
      </p:sp>
      <p:sp>
        <p:nvSpPr>
          <p:cNvPr id="11"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2" name="Picture 11">
            <a:extLst>
              <a:ext uri="{FF2B5EF4-FFF2-40B4-BE49-F238E27FC236}">
                <a16:creationId xmlns:a16="http://schemas.microsoft.com/office/drawing/2014/main" id="{208CD933-AA01-2244-9504-38184AAA1D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914520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tem Content">
    <p:spTree>
      <p:nvGrpSpPr>
        <p:cNvPr id="1" name=""/>
        <p:cNvGrpSpPr/>
        <p:nvPr/>
      </p:nvGrpSpPr>
      <p:grpSpPr>
        <a:xfrm>
          <a:off x="0" y="0"/>
          <a:ext cx="0" cy="0"/>
          <a:chOff x="0" y="0"/>
          <a:chExt cx="0" cy="0"/>
        </a:xfrm>
      </p:grpSpPr>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0" rIns="50610" bIns="0"/>
          <a:lstStyle>
            <a:lvl1pPr marL="0" indent="0">
              <a:buNone/>
              <a:defRPr sz="3900" b="1" i="0" baseline="0">
                <a:solidFill>
                  <a:srgbClr val="1779C4"/>
                </a:solidFill>
                <a:latin typeface="+mj-lt"/>
                <a:cs typeface="Marine UP Black"/>
              </a:defRPr>
            </a:lvl1pPr>
          </a:lstStyle>
          <a:p>
            <a:pPr lvl="0"/>
            <a:r>
              <a:rPr lang="en-US" dirty="0"/>
              <a:t>Three items</a:t>
            </a:r>
          </a:p>
        </p:txBody>
      </p:sp>
      <p:sp>
        <p:nvSpPr>
          <p:cNvPr id="17" name="Text Placeholder 11"/>
          <p:cNvSpPr>
            <a:spLocks noGrp="1"/>
          </p:cNvSpPr>
          <p:nvPr>
            <p:ph type="body" sz="quarter" idx="22" hasCustomPrompt="1"/>
          </p:nvPr>
        </p:nvSpPr>
        <p:spPr>
          <a:xfrm>
            <a:off x="481110" y="2845339"/>
            <a:ext cx="2447079"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Heading</a:t>
            </a:r>
          </a:p>
        </p:txBody>
      </p:sp>
      <p:sp>
        <p:nvSpPr>
          <p:cNvPr id="18" name="Text Placeholder 11"/>
          <p:cNvSpPr>
            <a:spLocks noGrp="1"/>
          </p:cNvSpPr>
          <p:nvPr>
            <p:ph type="body" sz="quarter" idx="23" hasCustomPrompt="1"/>
          </p:nvPr>
        </p:nvSpPr>
        <p:spPr>
          <a:xfrm>
            <a:off x="481110" y="3197248"/>
            <a:ext cx="2447079" cy="1172683"/>
          </a:xfrm>
          <a:prstGeom prst="rect">
            <a:avLst/>
          </a:prstGeom>
        </p:spPr>
        <p:txBody>
          <a:bodyPr vert="horz" lIns="50610" tIns="25305" rIns="50610" bIns="25305"/>
          <a:lstStyle>
            <a:lvl1pPr marL="0" indent="0">
              <a:buFont typeface="Arial"/>
              <a:buNone/>
              <a:defRPr sz="1400" b="0" i="0" baseline="0">
                <a:solidFill>
                  <a:srgbClr val="262626"/>
                </a:solidFill>
                <a:latin typeface="+mn-lt"/>
                <a:cs typeface="Avenir LT Std 35 Light"/>
              </a:defRPr>
            </a:lvl1pPr>
          </a:lstStyle>
          <a:p>
            <a:pPr lvl="0"/>
            <a:r>
              <a:rPr lang="en-US" dirty="0"/>
              <a:t>Paragraph of text </a:t>
            </a:r>
            <a:br>
              <a:rPr lang="en-US" dirty="0"/>
            </a:br>
            <a:r>
              <a:rPr lang="en-US" dirty="0"/>
              <a:t>or bullet points</a:t>
            </a:r>
          </a:p>
        </p:txBody>
      </p:sp>
      <p:sp>
        <p:nvSpPr>
          <p:cNvPr id="19" name="Text Placeholder 11"/>
          <p:cNvSpPr>
            <a:spLocks noGrp="1"/>
          </p:cNvSpPr>
          <p:nvPr>
            <p:ph type="body" sz="quarter" idx="24" hasCustomPrompt="1"/>
          </p:nvPr>
        </p:nvSpPr>
        <p:spPr>
          <a:xfrm>
            <a:off x="3303912" y="2845339"/>
            <a:ext cx="2447079"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Heading</a:t>
            </a:r>
          </a:p>
        </p:txBody>
      </p:sp>
      <p:sp>
        <p:nvSpPr>
          <p:cNvPr id="20" name="Text Placeholder 11"/>
          <p:cNvSpPr>
            <a:spLocks noGrp="1"/>
          </p:cNvSpPr>
          <p:nvPr>
            <p:ph type="body" sz="quarter" idx="25" hasCustomPrompt="1"/>
          </p:nvPr>
        </p:nvSpPr>
        <p:spPr>
          <a:xfrm>
            <a:off x="3303912" y="3197248"/>
            <a:ext cx="2447079" cy="1172683"/>
          </a:xfrm>
          <a:prstGeom prst="rect">
            <a:avLst/>
          </a:prstGeom>
        </p:spPr>
        <p:txBody>
          <a:bodyPr vert="horz" lIns="50610" tIns="25305" rIns="50610" bIns="25305"/>
          <a:lstStyle>
            <a:lvl1pPr marL="0" indent="0">
              <a:buFont typeface="Arial"/>
              <a:buNone/>
              <a:defRPr sz="1400" b="0" i="0" baseline="0">
                <a:solidFill>
                  <a:srgbClr val="262626"/>
                </a:solidFill>
                <a:latin typeface="+mn-lt"/>
                <a:cs typeface="Avenir LT Std 35 Light"/>
              </a:defRPr>
            </a:lvl1pPr>
          </a:lstStyle>
          <a:p>
            <a:pPr lvl="0"/>
            <a:r>
              <a:rPr lang="en-US" dirty="0"/>
              <a:t>Paragraph of text </a:t>
            </a:r>
            <a:br>
              <a:rPr lang="en-US" dirty="0"/>
            </a:br>
            <a:r>
              <a:rPr lang="en-US" dirty="0"/>
              <a:t>or bullet points</a:t>
            </a:r>
          </a:p>
        </p:txBody>
      </p:sp>
      <p:sp>
        <p:nvSpPr>
          <p:cNvPr id="21" name="Text Placeholder 11"/>
          <p:cNvSpPr>
            <a:spLocks noGrp="1"/>
          </p:cNvSpPr>
          <p:nvPr>
            <p:ph type="body" sz="quarter" idx="26" hasCustomPrompt="1"/>
          </p:nvPr>
        </p:nvSpPr>
        <p:spPr>
          <a:xfrm>
            <a:off x="6106645" y="2845339"/>
            <a:ext cx="2447079"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Heading</a:t>
            </a:r>
          </a:p>
        </p:txBody>
      </p:sp>
      <p:sp>
        <p:nvSpPr>
          <p:cNvPr id="22" name="Text Placeholder 11"/>
          <p:cNvSpPr>
            <a:spLocks noGrp="1"/>
          </p:cNvSpPr>
          <p:nvPr>
            <p:ph type="body" sz="quarter" idx="27" hasCustomPrompt="1"/>
          </p:nvPr>
        </p:nvSpPr>
        <p:spPr>
          <a:xfrm>
            <a:off x="6106645" y="3197248"/>
            <a:ext cx="2447079" cy="1172683"/>
          </a:xfrm>
          <a:prstGeom prst="rect">
            <a:avLst/>
          </a:prstGeom>
        </p:spPr>
        <p:txBody>
          <a:bodyPr vert="horz" lIns="50610" tIns="25305" rIns="50610" bIns="25305"/>
          <a:lstStyle>
            <a:lvl1pPr marL="0" indent="0">
              <a:buFont typeface="Arial"/>
              <a:buNone/>
              <a:defRPr sz="1400" b="0" i="0" baseline="0">
                <a:solidFill>
                  <a:srgbClr val="262626"/>
                </a:solidFill>
                <a:latin typeface="+mn-lt"/>
                <a:cs typeface="Avenir LT Std 35 Light"/>
              </a:defRPr>
            </a:lvl1pPr>
          </a:lstStyle>
          <a:p>
            <a:pPr lvl="0"/>
            <a:r>
              <a:rPr lang="en-US" dirty="0"/>
              <a:t>Paragraph of text </a:t>
            </a:r>
            <a:br>
              <a:rPr lang="en-US" dirty="0"/>
            </a:br>
            <a:r>
              <a:rPr lang="en-US" dirty="0"/>
              <a:t>or bullet points</a:t>
            </a:r>
          </a:p>
        </p:txBody>
      </p:sp>
      <p:sp>
        <p:nvSpPr>
          <p:cNvPr id="15" name="Picture Placeholder 12"/>
          <p:cNvSpPr>
            <a:spLocks noGrp="1"/>
          </p:cNvSpPr>
          <p:nvPr>
            <p:ph type="pic" sz="quarter" idx="19"/>
          </p:nvPr>
        </p:nvSpPr>
        <p:spPr>
          <a:xfrm>
            <a:off x="545166" y="1082490"/>
            <a:ext cx="2383022" cy="1705078"/>
          </a:xfrm>
          <a:prstGeom prst="rect">
            <a:avLst/>
          </a:prstGeom>
        </p:spPr>
        <p:txBody>
          <a:bodyPr vert="horz" lIns="50610" tIns="25305" rIns="50610" bIns="25305"/>
          <a:lstStyle/>
          <a:p>
            <a:endParaRPr lang="en-US"/>
          </a:p>
        </p:txBody>
      </p:sp>
      <p:sp>
        <p:nvSpPr>
          <p:cNvPr id="16" name="Picture Placeholder 12"/>
          <p:cNvSpPr>
            <a:spLocks noGrp="1"/>
          </p:cNvSpPr>
          <p:nvPr>
            <p:ph type="pic" sz="quarter" idx="20"/>
          </p:nvPr>
        </p:nvSpPr>
        <p:spPr>
          <a:xfrm>
            <a:off x="3360441" y="1082490"/>
            <a:ext cx="2383022" cy="1705078"/>
          </a:xfrm>
          <a:prstGeom prst="rect">
            <a:avLst/>
          </a:prstGeom>
        </p:spPr>
        <p:txBody>
          <a:bodyPr vert="horz" lIns="50610" tIns="25305" rIns="50610" bIns="25305"/>
          <a:lstStyle/>
          <a:p>
            <a:endParaRPr lang="en-US"/>
          </a:p>
        </p:txBody>
      </p:sp>
      <p:sp>
        <p:nvSpPr>
          <p:cNvPr id="23" name="Picture Placeholder 12"/>
          <p:cNvSpPr>
            <a:spLocks noGrp="1"/>
          </p:cNvSpPr>
          <p:nvPr>
            <p:ph type="pic" sz="quarter" idx="21"/>
          </p:nvPr>
        </p:nvSpPr>
        <p:spPr>
          <a:xfrm>
            <a:off x="6170702" y="1082490"/>
            <a:ext cx="2383022" cy="1705078"/>
          </a:xfrm>
          <a:prstGeom prst="rect">
            <a:avLst/>
          </a:prstGeom>
        </p:spPr>
        <p:txBody>
          <a:bodyPr vert="horz" lIns="50610" tIns="25305" rIns="50610" bIns="25305"/>
          <a:lstStyle/>
          <a:p>
            <a:endParaRPr lang="en-US"/>
          </a:p>
        </p:txBody>
      </p:sp>
      <p:sp>
        <p:nvSpPr>
          <p:cNvPr id="14"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24" name="Picture 23">
            <a:extLst>
              <a:ext uri="{FF2B5EF4-FFF2-40B4-BE49-F238E27FC236}">
                <a16:creationId xmlns:a16="http://schemas.microsoft.com/office/drawing/2014/main" id="{731C0311-840A-B64C-91E0-EAF2262B21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756702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tem Content">
    <p:spTree>
      <p:nvGrpSpPr>
        <p:cNvPr id="1" name=""/>
        <p:cNvGrpSpPr/>
        <p:nvPr/>
      </p:nvGrpSpPr>
      <p:grpSpPr>
        <a:xfrm>
          <a:off x="0" y="0"/>
          <a:ext cx="0" cy="0"/>
          <a:chOff x="0" y="0"/>
          <a:chExt cx="0" cy="0"/>
        </a:xfrm>
      </p:grpSpPr>
      <p:sp>
        <p:nvSpPr>
          <p:cNvPr id="3" name="Text Placeholder 11"/>
          <p:cNvSpPr>
            <a:spLocks noGrp="1"/>
          </p:cNvSpPr>
          <p:nvPr>
            <p:ph type="body" sz="quarter" idx="18" hasCustomPrompt="1"/>
          </p:nvPr>
        </p:nvSpPr>
        <p:spPr>
          <a:xfrm>
            <a:off x="481983" y="365496"/>
            <a:ext cx="8189668" cy="503239"/>
          </a:xfrm>
          <a:prstGeom prst="rect">
            <a:avLst/>
          </a:prstGeom>
        </p:spPr>
        <p:txBody>
          <a:bodyPr vert="horz" lIns="36000" tIns="0" rIns="50610" bIns="0"/>
          <a:lstStyle>
            <a:lvl1pPr marL="0" indent="0">
              <a:buNone/>
              <a:defRPr sz="3900" b="1" i="0" baseline="0">
                <a:solidFill>
                  <a:srgbClr val="1779C4"/>
                </a:solidFill>
                <a:latin typeface="+mj-lt"/>
                <a:cs typeface="Marine UP Black"/>
              </a:defRPr>
            </a:lvl1pPr>
          </a:lstStyle>
          <a:p>
            <a:pPr lvl="0"/>
            <a:r>
              <a:rPr lang="en-US" dirty="0"/>
              <a:t>Four items</a:t>
            </a:r>
          </a:p>
        </p:txBody>
      </p:sp>
      <p:sp>
        <p:nvSpPr>
          <p:cNvPr id="13" name="Picture Placeholder 12"/>
          <p:cNvSpPr>
            <a:spLocks noGrp="1"/>
          </p:cNvSpPr>
          <p:nvPr>
            <p:ph type="pic" sz="quarter" idx="19" hasCustomPrompt="1"/>
          </p:nvPr>
        </p:nvSpPr>
        <p:spPr>
          <a:xfrm>
            <a:off x="545165" y="1082491"/>
            <a:ext cx="3800802" cy="1448697"/>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Four Item Content</a:t>
            </a:r>
            <a:endParaRPr lang="en-US" dirty="0"/>
          </a:p>
        </p:txBody>
      </p:sp>
      <p:sp>
        <p:nvSpPr>
          <p:cNvPr id="14" name="Picture Placeholder 12"/>
          <p:cNvSpPr>
            <a:spLocks noGrp="1"/>
          </p:cNvSpPr>
          <p:nvPr>
            <p:ph type="pic" sz="quarter" idx="20" hasCustomPrompt="1"/>
          </p:nvPr>
        </p:nvSpPr>
        <p:spPr>
          <a:xfrm>
            <a:off x="545165" y="2713935"/>
            <a:ext cx="3800802" cy="1448697"/>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Four Item Content</a:t>
            </a:r>
            <a:endParaRPr lang="en-US" dirty="0"/>
          </a:p>
        </p:txBody>
      </p:sp>
      <p:sp>
        <p:nvSpPr>
          <p:cNvPr id="15" name="Picture Placeholder 12"/>
          <p:cNvSpPr>
            <a:spLocks noGrp="1"/>
          </p:cNvSpPr>
          <p:nvPr>
            <p:ph type="pic" sz="quarter" idx="21" hasCustomPrompt="1"/>
          </p:nvPr>
        </p:nvSpPr>
        <p:spPr>
          <a:xfrm>
            <a:off x="4775957" y="2713935"/>
            <a:ext cx="3800802" cy="1448697"/>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Four Item Content</a:t>
            </a:r>
            <a:endParaRPr lang="en-US" dirty="0"/>
          </a:p>
        </p:txBody>
      </p:sp>
      <p:sp>
        <p:nvSpPr>
          <p:cNvPr id="16" name="Picture Placeholder 12"/>
          <p:cNvSpPr>
            <a:spLocks noGrp="1"/>
          </p:cNvSpPr>
          <p:nvPr>
            <p:ph type="pic" sz="quarter" idx="22" hasCustomPrompt="1"/>
          </p:nvPr>
        </p:nvSpPr>
        <p:spPr>
          <a:xfrm>
            <a:off x="4775957" y="1082491"/>
            <a:ext cx="3800802" cy="1448697"/>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Four Item Content</a:t>
            </a:r>
            <a:endParaRPr lang="en-US" dirty="0"/>
          </a:p>
        </p:txBody>
      </p:sp>
      <p:sp>
        <p:nvSpPr>
          <p:cNvPr id="9"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0" name="Picture 9">
            <a:extLst>
              <a:ext uri="{FF2B5EF4-FFF2-40B4-BE49-F238E27FC236}">
                <a16:creationId xmlns:a16="http://schemas.microsoft.com/office/drawing/2014/main" id="{4B71A4C8-04D1-EE44-81F0-A5E7C7B35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456274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96715-2893-A842-8212-83FC79D9CE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0113" y="762572"/>
            <a:ext cx="7553407" cy="3800820"/>
          </a:xfrm>
          <a:prstGeom prst="rect">
            <a:avLst/>
          </a:prstGeom>
        </p:spPr>
      </p:pic>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Title goes here</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1982" y="4383553"/>
            <a:ext cx="4041507" cy="546871"/>
          </a:xfrm>
          <a:prstGeom prst="rect">
            <a:avLst/>
          </a:prstGeom>
        </p:spPr>
      </p:pic>
      <p:pic>
        <p:nvPicPr>
          <p:cNvPr id="9" name="Picture 8">
            <a:extLst>
              <a:ext uri="{FF2B5EF4-FFF2-40B4-BE49-F238E27FC236}">
                <a16:creationId xmlns:a16="http://schemas.microsoft.com/office/drawing/2014/main" id="{3789EE85-45A7-6642-8D05-E52360E404B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576816" y="4527153"/>
            <a:ext cx="1516869" cy="462396"/>
          </a:xfrm>
          <a:prstGeom prst="rect">
            <a:avLst/>
          </a:prstGeom>
        </p:spPr>
      </p:pic>
      <p:pic>
        <p:nvPicPr>
          <p:cNvPr id="11" name="Picture 10">
            <a:extLst>
              <a:ext uri="{FF2B5EF4-FFF2-40B4-BE49-F238E27FC236}">
                <a16:creationId xmlns:a16="http://schemas.microsoft.com/office/drawing/2014/main" id="{FF9D2AB2-F670-AF4B-9F41-B17537760EC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96408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ustralia &amp; NZ">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5430E9-731D-AC4C-BFF3-416505B8D42C}"/>
              </a:ext>
            </a:extLst>
          </p:cNvPr>
          <p:cNvPicPr>
            <a:picLocks noChangeAspect="1"/>
          </p:cNvPicPr>
          <p:nvPr userDrawn="1"/>
        </p:nvPicPr>
        <p:blipFill>
          <a:blip r:embed="rId2"/>
          <a:stretch>
            <a:fillRect/>
          </a:stretch>
        </p:blipFill>
        <p:spPr>
          <a:xfrm>
            <a:off x="1348064" y="870120"/>
            <a:ext cx="6197600" cy="4048530"/>
          </a:xfrm>
          <a:prstGeom prst="rect">
            <a:avLst/>
          </a:prstGeom>
        </p:spPr>
      </p:pic>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Title goes here</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1983" y="4392020"/>
            <a:ext cx="2942338" cy="527085"/>
          </a:xfrm>
          <a:prstGeom prst="rect">
            <a:avLst/>
          </a:prstGeom>
        </p:spPr>
      </p:pic>
      <p:pic>
        <p:nvPicPr>
          <p:cNvPr id="10" name="Picture 9">
            <a:extLst>
              <a:ext uri="{FF2B5EF4-FFF2-40B4-BE49-F238E27FC236}">
                <a16:creationId xmlns:a16="http://schemas.microsoft.com/office/drawing/2014/main" id="{1C85D774-7511-5E49-8544-0A8ACFF934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66947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2171BD-CD21-8444-A21F-C95BE11AA8F8}"/>
              </a:ext>
            </a:extLst>
          </p:cNvPr>
          <p:cNvPicPr>
            <a:picLocks noChangeAspect="1"/>
          </p:cNvPicPr>
          <p:nvPr userDrawn="1"/>
        </p:nvPicPr>
        <p:blipFill>
          <a:blip r:embed="rId2"/>
          <a:stretch>
            <a:fillRect/>
          </a:stretch>
        </p:blipFill>
        <p:spPr>
          <a:xfrm>
            <a:off x="0" y="0"/>
            <a:ext cx="9141291" cy="5143500"/>
          </a:xfrm>
          <a:prstGeom prst="rect">
            <a:avLst/>
          </a:prstGeom>
        </p:spPr>
      </p:pic>
      <p:sp>
        <p:nvSpPr>
          <p:cNvPr id="4" name="Text Placeholder 19"/>
          <p:cNvSpPr>
            <a:spLocks noGrp="1"/>
          </p:cNvSpPr>
          <p:nvPr>
            <p:ph type="body" sz="quarter" idx="11" hasCustomPrompt="1"/>
          </p:nvPr>
        </p:nvSpPr>
        <p:spPr>
          <a:xfrm>
            <a:off x="775255" y="695266"/>
            <a:ext cx="7263675" cy="592856"/>
          </a:xfrm>
          <a:prstGeom prst="rect">
            <a:avLst/>
          </a:prstGeom>
        </p:spPr>
        <p:txBody>
          <a:bodyPr vert="horz" lIns="50610" tIns="0" rIns="50610" bIns="25305"/>
          <a:lstStyle>
            <a:lvl1pPr marL="0" indent="0">
              <a:buNone/>
              <a:defRPr sz="4800" b="1" i="0" baseline="0">
                <a:solidFill>
                  <a:srgbClr val="FFFFFF"/>
                </a:solidFill>
                <a:latin typeface="+mj-lt"/>
                <a:cs typeface="Trebuchet MS"/>
              </a:defRPr>
            </a:lvl1pPr>
          </a:lstStyle>
          <a:p>
            <a:pPr lvl="0"/>
            <a:r>
              <a:rPr lang="en-US" dirty="0"/>
              <a:t>Presentation Title</a:t>
            </a:r>
          </a:p>
        </p:txBody>
      </p:sp>
      <p:sp>
        <p:nvSpPr>
          <p:cNvPr id="5" name="Text Placeholder 21"/>
          <p:cNvSpPr>
            <a:spLocks noGrp="1"/>
          </p:cNvSpPr>
          <p:nvPr>
            <p:ph type="body" sz="quarter" idx="12" hasCustomPrompt="1"/>
          </p:nvPr>
        </p:nvSpPr>
        <p:spPr>
          <a:xfrm>
            <a:off x="542318" y="533504"/>
            <a:ext cx="5720399" cy="311541"/>
          </a:xfrm>
          <a:prstGeom prst="rect">
            <a:avLst/>
          </a:prstGeom>
        </p:spPr>
        <p:txBody>
          <a:bodyPr vert="horz" lIns="50610" tIns="25305" rIns="50610" bIns="25305"/>
          <a:lstStyle>
            <a:lvl1pPr marL="0" indent="0">
              <a:buNone/>
              <a:defRPr sz="2300" b="0" i="1" baseline="0">
                <a:solidFill>
                  <a:srgbClr val="FFFFFF"/>
                </a:solidFill>
                <a:latin typeface="+mj-lt"/>
                <a:cs typeface="Marine Light"/>
              </a:defRPr>
            </a:lvl1pPr>
          </a:lstStyle>
          <a:p>
            <a:pPr lvl="0"/>
            <a:r>
              <a:rPr lang="en-US" dirty="0"/>
              <a:t>Destination Queenstown</a:t>
            </a:r>
          </a:p>
        </p:txBody>
      </p:sp>
      <p:sp>
        <p:nvSpPr>
          <p:cNvPr id="10" name="Text Placeholder 8"/>
          <p:cNvSpPr>
            <a:spLocks noGrp="1"/>
          </p:cNvSpPr>
          <p:nvPr>
            <p:ph type="body" sz="quarter" idx="10" hasCustomPrompt="1"/>
          </p:nvPr>
        </p:nvSpPr>
        <p:spPr>
          <a:xfrm>
            <a:off x="782781" y="1342503"/>
            <a:ext cx="4584083" cy="194885"/>
          </a:xfrm>
          <a:prstGeom prst="rect">
            <a:avLst/>
          </a:prstGeom>
        </p:spPr>
        <p:txBody>
          <a:bodyPr lIns="50610" tIns="25305" rIns="50610" bIns="25305">
            <a:noAutofit/>
          </a:bodyPr>
          <a:lstStyle>
            <a:lvl1pPr marL="0" indent="0">
              <a:buNone/>
              <a:defRPr sz="1000" b="0" i="1" baseline="0">
                <a:solidFill>
                  <a:srgbClr val="FFFFFF"/>
                </a:solidFill>
                <a:latin typeface="+mn-lt"/>
                <a:cs typeface="Avenir Light"/>
              </a:defRPr>
            </a:lvl1pPr>
          </a:lstStyle>
          <a:p>
            <a:pPr lvl="0"/>
            <a:r>
              <a:rPr lang="en-US" dirty="0"/>
              <a:t>Date, location, name of person or similar</a:t>
            </a:r>
            <a:r>
              <a:rPr lang="mr-IN" dirty="0"/>
              <a:t>…</a:t>
            </a:r>
            <a:endParaRPr lang="en-US" dirty="0"/>
          </a:p>
        </p:txBody>
      </p:sp>
      <p:pic>
        <p:nvPicPr>
          <p:cNvPr id="7" name="Picture 6">
            <a:extLst>
              <a:ext uri="{FF2B5EF4-FFF2-40B4-BE49-F238E27FC236}">
                <a16:creationId xmlns:a16="http://schemas.microsoft.com/office/drawing/2014/main" id="{39950969-8EDF-4446-83C5-2E62ABFD86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681507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w Zeala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D4642A-6662-0C44-A704-A7B243E5EA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81"/>
          <a:stretch/>
        </p:blipFill>
        <p:spPr>
          <a:xfrm>
            <a:off x="4124167" y="205169"/>
            <a:ext cx="3712688" cy="4799610"/>
          </a:xfrm>
          <a:prstGeom prst="rect">
            <a:avLst/>
          </a:prstGeom>
        </p:spPr>
      </p:pic>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Title goes here</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1983" y="4392020"/>
            <a:ext cx="2368547" cy="527085"/>
          </a:xfrm>
          <a:prstGeom prst="rect">
            <a:avLst/>
          </a:prstGeom>
        </p:spPr>
      </p:pic>
      <p:pic>
        <p:nvPicPr>
          <p:cNvPr id="11" name="Picture 10">
            <a:extLst>
              <a:ext uri="{FF2B5EF4-FFF2-40B4-BE49-F238E27FC236}">
                <a16:creationId xmlns:a16="http://schemas.microsoft.com/office/drawing/2014/main" id="{86FFF0D9-C409-A147-8732-7716A339585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313485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5548" y="0"/>
            <a:ext cx="7403368" cy="5232128"/>
          </a:xfrm>
          <a:prstGeom prst="rect">
            <a:avLst/>
          </a:prstGeom>
        </p:spPr>
      </p:pic>
      <p:sp>
        <p:nvSpPr>
          <p:cNvPr id="4"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Title goes here</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4059" y="1068117"/>
            <a:ext cx="1598686" cy="2747741"/>
          </a:xfrm>
          <a:prstGeom prst="rect">
            <a:avLst/>
          </a:prstGeom>
        </p:spPr>
      </p:pic>
      <p:pic>
        <p:nvPicPr>
          <p:cNvPr id="9" name="Picture 8">
            <a:extLst>
              <a:ext uri="{FF2B5EF4-FFF2-40B4-BE49-F238E27FC236}">
                <a16:creationId xmlns:a16="http://schemas.microsoft.com/office/drawing/2014/main" id="{F3854512-486F-634D-864D-44380179090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6742" y="4423681"/>
            <a:ext cx="1536003" cy="385173"/>
          </a:xfrm>
          <a:prstGeom prst="rect">
            <a:avLst/>
          </a:prstGeom>
        </p:spPr>
      </p:pic>
      <p:pic>
        <p:nvPicPr>
          <p:cNvPr id="10" name="Picture 9">
            <a:extLst>
              <a:ext uri="{FF2B5EF4-FFF2-40B4-BE49-F238E27FC236}">
                <a16:creationId xmlns:a16="http://schemas.microsoft.com/office/drawing/2014/main" id="{65DED68E-21D8-5144-9C27-2B49C6470FA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4142593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7277961" cy="5143500"/>
          </a:xfrm>
          <a:prstGeom prst="rect">
            <a:avLst/>
          </a:prstGeom>
        </p:spPr>
      </p:pic>
      <p:sp>
        <p:nvSpPr>
          <p:cNvPr id="3"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lgn="r">
              <a:buNone/>
              <a:defRPr sz="3900" b="1" i="0" baseline="0">
                <a:solidFill>
                  <a:srgbClr val="1779C4"/>
                </a:solidFill>
                <a:latin typeface="+mj-lt"/>
                <a:cs typeface="Marine UP Black"/>
              </a:defRPr>
            </a:lvl1pPr>
          </a:lstStyle>
          <a:p>
            <a:pPr lvl="0"/>
            <a:r>
              <a:rPr lang="en-US" dirty="0"/>
              <a:t>Title goes here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0135" y="1068636"/>
            <a:ext cx="1663347" cy="2858877"/>
          </a:xfrm>
          <a:prstGeom prst="rect">
            <a:avLst/>
          </a:prstGeom>
        </p:spPr>
      </p:pic>
      <p:sp>
        <p:nvSpPr>
          <p:cNvPr id="11"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3" name="Picture 12">
            <a:extLst>
              <a:ext uri="{FF2B5EF4-FFF2-40B4-BE49-F238E27FC236}">
                <a16:creationId xmlns:a16="http://schemas.microsoft.com/office/drawing/2014/main" id="{D77B1429-F7F0-B14B-9CC6-23EF8D1D281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6072" y="3932249"/>
            <a:ext cx="1536003" cy="385173"/>
          </a:xfrm>
          <a:prstGeom prst="rect">
            <a:avLst/>
          </a:prstGeom>
        </p:spPr>
      </p:pic>
      <p:pic>
        <p:nvPicPr>
          <p:cNvPr id="9" name="Picture 8">
            <a:extLst>
              <a:ext uri="{FF2B5EF4-FFF2-40B4-BE49-F238E27FC236}">
                <a16:creationId xmlns:a16="http://schemas.microsoft.com/office/drawing/2014/main" id="{662B99EA-2F4D-3242-BA33-534106ED739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22829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7277961" cy="5143500"/>
          </a:xfrm>
          <a:prstGeom prst="rect">
            <a:avLst/>
          </a:prstGeom>
        </p:spPr>
      </p:pic>
      <p:sp>
        <p:nvSpPr>
          <p:cNvPr id="4"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lgn="r">
              <a:buNone/>
              <a:defRPr sz="3900" b="1" i="0" baseline="0">
                <a:solidFill>
                  <a:srgbClr val="1779C4"/>
                </a:solidFill>
                <a:latin typeface="+mj-lt"/>
                <a:cs typeface="Marine UP Black"/>
              </a:defRPr>
            </a:lvl1pPr>
          </a:lstStyle>
          <a:p>
            <a:pPr lvl="0"/>
            <a:r>
              <a:rPr lang="en-US" dirty="0"/>
              <a:t>Title goes here</a:t>
            </a:r>
          </a:p>
        </p:txBody>
      </p:sp>
      <p:sp>
        <p:nvSpPr>
          <p:cNvPr id="7"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0" name="Picture 9">
            <a:extLst>
              <a:ext uri="{FF2B5EF4-FFF2-40B4-BE49-F238E27FC236}">
                <a16:creationId xmlns:a16="http://schemas.microsoft.com/office/drawing/2014/main" id="{8AE28B87-790A-EC42-9F29-D4DC830EDE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7934" y="1068117"/>
            <a:ext cx="1666405" cy="2864132"/>
          </a:xfrm>
          <a:prstGeom prst="rect">
            <a:avLst/>
          </a:prstGeom>
        </p:spPr>
      </p:pic>
      <p:pic>
        <p:nvPicPr>
          <p:cNvPr id="3" name="Picture 2">
            <a:extLst>
              <a:ext uri="{FF2B5EF4-FFF2-40B4-BE49-F238E27FC236}">
                <a16:creationId xmlns:a16="http://schemas.microsoft.com/office/drawing/2014/main" id="{6DC9853B-AECF-3F42-95AB-88EB021EC81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6072" y="3932249"/>
            <a:ext cx="1536003" cy="385173"/>
          </a:xfrm>
          <a:prstGeom prst="rect">
            <a:avLst/>
          </a:prstGeom>
        </p:spPr>
      </p:pic>
      <p:pic>
        <p:nvPicPr>
          <p:cNvPr id="11" name="Picture 10">
            <a:extLst>
              <a:ext uri="{FF2B5EF4-FFF2-40B4-BE49-F238E27FC236}">
                <a16:creationId xmlns:a16="http://schemas.microsoft.com/office/drawing/2014/main" id="{5F25FD42-5052-D84A-B222-6F4400E3234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055790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Page">
    <p:spTree>
      <p:nvGrpSpPr>
        <p:cNvPr id="1" name=""/>
        <p:cNvGrpSpPr/>
        <p:nvPr/>
      </p:nvGrpSpPr>
      <p:grpSpPr>
        <a:xfrm>
          <a:off x="0" y="0"/>
          <a:ext cx="0" cy="0"/>
          <a:chOff x="0" y="0"/>
          <a:chExt cx="0" cy="0"/>
        </a:xfrm>
      </p:grpSpPr>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Graph page</a:t>
            </a:r>
          </a:p>
        </p:txBody>
      </p:sp>
      <p:sp>
        <p:nvSpPr>
          <p:cNvPr id="11" name="Chart Placeholder 10"/>
          <p:cNvSpPr>
            <a:spLocks noGrp="1"/>
          </p:cNvSpPr>
          <p:nvPr>
            <p:ph type="chart" sz="quarter" idx="19"/>
          </p:nvPr>
        </p:nvSpPr>
        <p:spPr>
          <a:xfrm>
            <a:off x="481820" y="1090411"/>
            <a:ext cx="8189960" cy="3175341"/>
          </a:xfrm>
          <a:prstGeom prst="rect">
            <a:avLst/>
          </a:prstGeom>
        </p:spPr>
        <p:txBody>
          <a:bodyPr vert="horz" lIns="50610" tIns="25305" rIns="50610" bIns="25305"/>
          <a:lstStyle/>
          <a:p>
            <a:endParaRPr lang="en-US"/>
          </a:p>
        </p:txBody>
      </p:sp>
      <p:sp>
        <p:nvSpPr>
          <p:cNvPr id="6"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9" name="Picture 8">
            <a:extLst>
              <a:ext uri="{FF2B5EF4-FFF2-40B4-BE49-F238E27FC236}">
                <a16:creationId xmlns:a16="http://schemas.microsoft.com/office/drawing/2014/main" id="{D99A38B1-0985-8740-8576-85B0E51294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147704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age">
    <p:spTree>
      <p:nvGrpSpPr>
        <p:cNvPr id="1" name=""/>
        <p:cNvGrpSpPr/>
        <p:nvPr/>
      </p:nvGrpSpPr>
      <p:grpSpPr>
        <a:xfrm>
          <a:off x="0" y="0"/>
          <a:ext cx="0" cy="0"/>
          <a:chOff x="0" y="0"/>
          <a:chExt cx="0" cy="0"/>
        </a:xfrm>
      </p:grpSpPr>
      <p:sp>
        <p:nvSpPr>
          <p:cNvPr id="10"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Video page</a:t>
            </a:r>
          </a:p>
        </p:txBody>
      </p:sp>
      <p:sp>
        <p:nvSpPr>
          <p:cNvPr id="6" name="Media Placeholder 8"/>
          <p:cNvSpPr>
            <a:spLocks noGrp="1"/>
          </p:cNvSpPr>
          <p:nvPr>
            <p:ph type="media" sz="quarter" idx="10"/>
          </p:nvPr>
        </p:nvSpPr>
        <p:spPr>
          <a:xfrm>
            <a:off x="1272036" y="1060448"/>
            <a:ext cx="6616850" cy="3181743"/>
          </a:xfrm>
          <a:prstGeom prst="rect">
            <a:avLst/>
          </a:prstGeom>
        </p:spPr>
        <p:txBody>
          <a:bodyPr vert="horz" lIns="50610" tIns="25305" rIns="50610" bIns="25305"/>
          <a:lstStyle/>
          <a:p>
            <a:endParaRPr lang="en-US"/>
          </a:p>
        </p:txBody>
      </p:sp>
      <p:sp>
        <p:nvSpPr>
          <p:cNvPr id="7"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8" name="Picture 7">
            <a:extLst>
              <a:ext uri="{FF2B5EF4-FFF2-40B4-BE49-F238E27FC236}">
                <a16:creationId xmlns:a16="http://schemas.microsoft.com/office/drawing/2014/main" id="{7DBB7C75-A5C4-8D47-A717-E1C8065D2B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332234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3480AA-6CB6-814C-B42F-34CCD4C14832}"/>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10" name="Text Placeholder 11"/>
          <p:cNvSpPr>
            <a:spLocks noGrp="1"/>
          </p:cNvSpPr>
          <p:nvPr>
            <p:ph type="body" sz="quarter" idx="18" hasCustomPrompt="1"/>
          </p:nvPr>
        </p:nvSpPr>
        <p:spPr>
          <a:xfrm>
            <a:off x="1924342" y="1737629"/>
            <a:ext cx="5359337" cy="1611488"/>
          </a:xfrm>
          <a:prstGeom prst="rect">
            <a:avLst/>
          </a:prstGeom>
        </p:spPr>
        <p:txBody>
          <a:bodyPr vert="horz" lIns="50610" tIns="25305" rIns="50610" bIns="25305"/>
          <a:lstStyle>
            <a:lvl1pPr marL="0" indent="0" algn="l">
              <a:lnSpc>
                <a:spcPct val="80000"/>
              </a:lnSpc>
              <a:buNone/>
              <a:defRPr sz="3900" b="0" i="1" baseline="0">
                <a:solidFill>
                  <a:schemeClr val="bg1"/>
                </a:solidFill>
                <a:latin typeface="+mj-lt"/>
                <a:cs typeface="Marine Light"/>
              </a:defRPr>
            </a:lvl1pPr>
          </a:lstStyle>
          <a:p>
            <a:pPr lvl="0"/>
            <a:r>
              <a:rPr lang="en-US" dirty="0"/>
              <a:t>“A quote or statement </a:t>
            </a:r>
            <a:br>
              <a:rPr lang="en-US" dirty="0"/>
            </a:br>
            <a:r>
              <a:rPr lang="en-US" dirty="0"/>
              <a:t> can go on this page”</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rgbClr val="FFFFFF"/>
                </a:solidFill>
                <a:latin typeface="+mj-lt"/>
                <a:cs typeface="Avenir Next Demi Bold"/>
              </a:rPr>
              <a:pPr/>
              <a:t>‹#›</a:t>
            </a:fld>
            <a:endParaRPr lang="en-US" sz="800" b="1" i="0" dirty="0">
              <a:solidFill>
                <a:srgbClr val="FFFFFF"/>
              </a:solidFill>
              <a:latin typeface="+mj-lt"/>
              <a:cs typeface="Avenir Next Demi Bold"/>
            </a:endParaRPr>
          </a:p>
        </p:txBody>
      </p:sp>
      <p:pic>
        <p:nvPicPr>
          <p:cNvPr id="7" name="Picture 6">
            <a:extLst>
              <a:ext uri="{FF2B5EF4-FFF2-40B4-BE49-F238E27FC236}">
                <a16:creationId xmlns:a16="http://schemas.microsoft.com/office/drawing/2014/main" id="{C7139C44-7321-C64C-994B-2949178719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558079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age White">
    <p:spTree>
      <p:nvGrpSpPr>
        <p:cNvPr id="1" name=""/>
        <p:cNvGrpSpPr/>
        <p:nvPr/>
      </p:nvGrpSpPr>
      <p:grpSpPr>
        <a:xfrm>
          <a:off x="0" y="0"/>
          <a:ext cx="0" cy="0"/>
          <a:chOff x="0" y="0"/>
          <a:chExt cx="0" cy="0"/>
        </a:xfrm>
      </p:grpSpPr>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Blank page heading</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6" name="Picture 5">
            <a:extLst>
              <a:ext uri="{FF2B5EF4-FFF2-40B4-BE49-F238E27FC236}">
                <a16:creationId xmlns:a16="http://schemas.microsoft.com/office/drawing/2014/main" id="{B4CC5DE3-4CE4-E647-B852-7BA5B2449E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651389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age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4F76C2-3007-5C4E-8B8C-9CD5BE03292F}"/>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8" name="Text Placeholder 11"/>
          <p:cNvSpPr>
            <a:spLocks noGrp="1"/>
          </p:cNvSpPr>
          <p:nvPr>
            <p:ph type="body" sz="quarter" idx="18" hasCustomPrompt="1"/>
          </p:nvPr>
        </p:nvSpPr>
        <p:spPr>
          <a:xfrm>
            <a:off x="481983" y="365496"/>
            <a:ext cx="8197197" cy="503239"/>
          </a:xfrm>
          <a:prstGeom prst="rect">
            <a:avLst/>
          </a:prstGeom>
        </p:spPr>
        <p:txBody>
          <a:bodyPr vert="horz" lIns="50610" tIns="25305" rIns="50610" bIns="25305"/>
          <a:lstStyle>
            <a:lvl1pPr marL="0" indent="0">
              <a:buNone/>
              <a:defRPr sz="3900" b="1" i="0" baseline="0">
                <a:solidFill>
                  <a:schemeClr val="bg1"/>
                </a:solidFill>
                <a:latin typeface="+mj-lt"/>
                <a:cs typeface="Marine UP Black"/>
              </a:defRPr>
            </a:lvl1pPr>
          </a:lstStyle>
          <a:p>
            <a:pPr lvl="0"/>
            <a:r>
              <a:rPr lang="en-US" dirty="0"/>
              <a:t>Blank page heading</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rgbClr val="FFFFFF"/>
                </a:solidFill>
                <a:latin typeface="+mj-lt"/>
                <a:cs typeface="Avenir Next Demi Bold"/>
              </a:rPr>
              <a:pPr/>
              <a:t>‹#›</a:t>
            </a:fld>
            <a:endParaRPr lang="en-US" sz="800" b="1" i="0" dirty="0">
              <a:solidFill>
                <a:srgbClr val="FFFFFF"/>
              </a:solidFill>
              <a:latin typeface="+mj-lt"/>
              <a:cs typeface="Avenir Next Demi Bold"/>
            </a:endParaRPr>
          </a:p>
        </p:txBody>
      </p:sp>
      <p:pic>
        <p:nvPicPr>
          <p:cNvPr id="7" name="Picture 6">
            <a:extLst>
              <a:ext uri="{FF2B5EF4-FFF2-40B4-BE49-F238E27FC236}">
                <a16:creationId xmlns:a16="http://schemas.microsoft.com/office/drawing/2014/main" id="{F91F6517-F8E8-C647-977C-A7931ACF98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688647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age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50FD6-9262-D74B-B594-00ED50EB19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
        <p:nvSpPr>
          <p:cNvPr id="3" name="Picture Placeholder 11"/>
          <p:cNvSpPr>
            <a:spLocks noGrp="1"/>
          </p:cNvSpPr>
          <p:nvPr>
            <p:ph type="pic" sz="quarter" idx="13" hasCustomPrompt="1"/>
          </p:nvPr>
        </p:nvSpPr>
        <p:spPr>
          <a:xfrm>
            <a:off x="0" y="0"/>
            <a:ext cx="9144000" cy="5143500"/>
          </a:xfrm>
          <a:prstGeom prst="rect">
            <a:avLst/>
          </a:prstGeom>
        </p:spPr>
        <p:txBody>
          <a:bodyPr vert="horz" lIns="50610" tIns="25305" rIns="50610" bIns="25305"/>
          <a:lstStyle/>
          <a:p>
            <a:r>
              <a:rPr lang="en-US" dirty="0"/>
              <a:t>Blank Picture Page</a:t>
            </a:r>
          </a:p>
        </p:txBody>
      </p:sp>
      <p:sp>
        <p:nvSpPr>
          <p:cNvPr id="7" name="Picture Placeholder 5"/>
          <p:cNvSpPr>
            <a:spLocks noGrp="1"/>
          </p:cNvSpPr>
          <p:nvPr>
            <p:ph type="pic" sz="quarter" idx="16" hasCustomPrompt="1"/>
          </p:nvPr>
        </p:nvSpPr>
        <p:spPr>
          <a:xfrm>
            <a:off x="7168896" y="4342908"/>
            <a:ext cx="1975104" cy="556900"/>
          </a:xfrm>
          <a:prstGeom prst="rect">
            <a:avLst/>
          </a:prstGeom>
        </p:spPr>
        <p:txBody>
          <a:bodyPr vert="horz" lIns="50610" tIns="25305" rIns="50610" bIns="25305"/>
          <a:lstStyle>
            <a:lvl1pPr>
              <a:defRPr sz="1800"/>
            </a:lvl1pPr>
          </a:lstStyle>
          <a:p>
            <a:r>
              <a:rPr lang="en-US" dirty="0"/>
              <a:t>logo</a:t>
            </a:r>
          </a:p>
        </p:txBody>
      </p:sp>
    </p:spTree>
    <p:extLst>
      <p:ext uri="{BB962C8B-B14F-4D97-AF65-F5344CB8AC3E}">
        <p14:creationId xmlns:p14="http://schemas.microsoft.com/office/powerpoint/2010/main" val="361240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Cover">
    <p:spTree>
      <p:nvGrpSpPr>
        <p:cNvPr id="1" name=""/>
        <p:cNvGrpSpPr/>
        <p:nvPr/>
      </p:nvGrpSpPr>
      <p:grpSpPr>
        <a:xfrm>
          <a:off x="0" y="0"/>
          <a:ext cx="0" cy="0"/>
          <a:chOff x="0" y="0"/>
          <a:chExt cx="0" cy="0"/>
        </a:xfrm>
      </p:grpSpPr>
      <p:sp>
        <p:nvSpPr>
          <p:cNvPr id="18" name="Picture Placeholder 11"/>
          <p:cNvSpPr>
            <a:spLocks noGrp="1"/>
          </p:cNvSpPr>
          <p:nvPr>
            <p:ph type="pic" sz="quarter" idx="13"/>
          </p:nvPr>
        </p:nvSpPr>
        <p:spPr>
          <a:xfrm>
            <a:off x="-15920" y="0"/>
            <a:ext cx="9144000" cy="5143500"/>
          </a:xfrm>
          <a:prstGeom prst="rect">
            <a:avLst/>
          </a:prstGeom>
        </p:spPr>
        <p:txBody>
          <a:bodyPr vert="horz"/>
          <a:lstStyle/>
          <a:p>
            <a:endParaRPr lang="en-US" dirty="0"/>
          </a:p>
        </p:txBody>
      </p:sp>
      <p:pic>
        <p:nvPicPr>
          <p:cNvPr id="10" name="Picture 9" descr="DQ32715 Presentation Template Design - Grey 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 Placeholder 21"/>
          <p:cNvSpPr>
            <a:spLocks noGrp="1"/>
          </p:cNvSpPr>
          <p:nvPr>
            <p:ph type="body" sz="quarter" idx="12" hasCustomPrompt="1"/>
          </p:nvPr>
        </p:nvSpPr>
        <p:spPr>
          <a:xfrm>
            <a:off x="542318" y="533504"/>
            <a:ext cx="5720399" cy="311541"/>
          </a:xfrm>
          <a:prstGeom prst="rect">
            <a:avLst/>
          </a:prstGeom>
        </p:spPr>
        <p:txBody>
          <a:bodyPr vert="horz" lIns="50610" tIns="25305" rIns="50610" bIns="25305"/>
          <a:lstStyle>
            <a:lvl1pPr marL="0" indent="0">
              <a:buNone/>
              <a:defRPr sz="2300" b="0" i="1" baseline="0">
                <a:solidFill>
                  <a:srgbClr val="FFFFFF"/>
                </a:solidFill>
                <a:latin typeface="+mn-lt"/>
                <a:cs typeface="Marine Light"/>
              </a:defRPr>
            </a:lvl1pPr>
          </a:lstStyle>
          <a:p>
            <a:pPr lvl="0"/>
            <a:r>
              <a:rPr lang="en-US" dirty="0"/>
              <a:t>Destination Queenstown</a:t>
            </a:r>
          </a:p>
        </p:txBody>
      </p:sp>
      <p:sp>
        <p:nvSpPr>
          <p:cNvPr id="5" name="Text Placeholder 19"/>
          <p:cNvSpPr>
            <a:spLocks noGrp="1"/>
          </p:cNvSpPr>
          <p:nvPr>
            <p:ph type="body" sz="quarter" idx="11" hasCustomPrompt="1"/>
          </p:nvPr>
        </p:nvSpPr>
        <p:spPr>
          <a:xfrm>
            <a:off x="775254" y="695266"/>
            <a:ext cx="7580243" cy="586865"/>
          </a:xfrm>
          <a:prstGeom prst="rect">
            <a:avLst/>
          </a:prstGeom>
        </p:spPr>
        <p:txBody>
          <a:bodyPr vert="horz" lIns="50610" tIns="0" rIns="50610" bIns="25305"/>
          <a:lstStyle>
            <a:lvl1pPr marL="0" indent="0">
              <a:buNone/>
              <a:defRPr sz="4800" b="1" i="0" baseline="0">
                <a:solidFill>
                  <a:srgbClr val="FFFFFF"/>
                </a:solidFill>
                <a:latin typeface="+mj-lt"/>
                <a:cs typeface="Marine UP Black"/>
              </a:defRPr>
            </a:lvl1pPr>
          </a:lstStyle>
          <a:p>
            <a:pPr lvl="0"/>
            <a:r>
              <a:rPr lang="en-US" dirty="0"/>
              <a:t>Presentation Title</a:t>
            </a:r>
          </a:p>
        </p:txBody>
      </p:sp>
      <p:sp>
        <p:nvSpPr>
          <p:cNvPr id="11" name="Text Placeholder 8"/>
          <p:cNvSpPr>
            <a:spLocks noGrp="1"/>
          </p:cNvSpPr>
          <p:nvPr>
            <p:ph type="body" sz="quarter" idx="10" hasCustomPrompt="1"/>
          </p:nvPr>
        </p:nvSpPr>
        <p:spPr>
          <a:xfrm>
            <a:off x="782781" y="1342503"/>
            <a:ext cx="4584083" cy="194885"/>
          </a:xfrm>
          <a:prstGeom prst="rect">
            <a:avLst/>
          </a:prstGeom>
        </p:spPr>
        <p:txBody>
          <a:bodyPr lIns="50610" tIns="25305" rIns="50610" bIns="25305">
            <a:noAutofit/>
          </a:bodyPr>
          <a:lstStyle>
            <a:lvl1pPr marL="0" indent="0">
              <a:buNone/>
              <a:defRPr sz="1000" b="0" i="1" baseline="0">
                <a:solidFill>
                  <a:srgbClr val="FFFFFF"/>
                </a:solidFill>
                <a:latin typeface="+mn-lt"/>
                <a:cs typeface="Avenir Light"/>
              </a:defRPr>
            </a:lvl1pPr>
          </a:lstStyle>
          <a:p>
            <a:pPr lvl="0"/>
            <a:r>
              <a:rPr lang="en-US" dirty="0"/>
              <a:t>Date, location, name of person or similar</a:t>
            </a:r>
            <a:r>
              <a:rPr lang="mr-IN" dirty="0"/>
              <a:t>…</a:t>
            </a:r>
            <a:endParaRPr lang="en-US" dirty="0"/>
          </a:p>
        </p:txBody>
      </p:sp>
      <p:sp>
        <p:nvSpPr>
          <p:cNvPr id="9" name="Picture Placeholder 5"/>
          <p:cNvSpPr>
            <a:spLocks noGrp="1"/>
          </p:cNvSpPr>
          <p:nvPr>
            <p:ph type="pic" sz="quarter" idx="14" hasCustomPrompt="1"/>
          </p:nvPr>
        </p:nvSpPr>
        <p:spPr>
          <a:xfrm>
            <a:off x="11699875" y="9024938"/>
            <a:ext cx="3429000" cy="1157287"/>
          </a:xfrm>
          <a:prstGeom prst="rect">
            <a:avLst/>
          </a:prstGeom>
        </p:spPr>
        <p:txBody>
          <a:bodyPr vert="horz"/>
          <a:lstStyle/>
          <a:p>
            <a:r>
              <a:rPr lang="en-US" dirty="0"/>
              <a:t>logo</a:t>
            </a:r>
          </a:p>
        </p:txBody>
      </p:sp>
      <p:sp>
        <p:nvSpPr>
          <p:cNvPr id="19" name="Picture Placeholder 5"/>
          <p:cNvSpPr>
            <a:spLocks noGrp="1"/>
          </p:cNvSpPr>
          <p:nvPr>
            <p:ph type="pic" sz="quarter" idx="15" hasCustomPrompt="1"/>
          </p:nvPr>
        </p:nvSpPr>
        <p:spPr>
          <a:xfrm>
            <a:off x="11852275" y="9177338"/>
            <a:ext cx="3429000" cy="1157287"/>
          </a:xfrm>
          <a:prstGeom prst="rect">
            <a:avLst/>
          </a:prstGeom>
        </p:spPr>
        <p:txBody>
          <a:bodyPr vert="horz"/>
          <a:lstStyle/>
          <a:p>
            <a:r>
              <a:rPr lang="en-US" dirty="0"/>
              <a:t>logo</a:t>
            </a:r>
          </a:p>
        </p:txBody>
      </p:sp>
      <p:sp>
        <p:nvSpPr>
          <p:cNvPr id="23" name="Picture Placeholder 5"/>
          <p:cNvSpPr>
            <a:spLocks noGrp="1"/>
          </p:cNvSpPr>
          <p:nvPr>
            <p:ph type="pic" sz="quarter" idx="16" hasCustomPrompt="1"/>
          </p:nvPr>
        </p:nvSpPr>
        <p:spPr>
          <a:xfrm>
            <a:off x="7168896" y="4342908"/>
            <a:ext cx="1975104" cy="556900"/>
          </a:xfrm>
          <a:prstGeom prst="rect">
            <a:avLst/>
          </a:prstGeom>
        </p:spPr>
        <p:txBody>
          <a:bodyPr vert="horz" lIns="50610" tIns="25305" rIns="50610" bIns="25305"/>
          <a:lstStyle>
            <a:lvl1pPr>
              <a:defRPr sz="1800"/>
            </a:lvl1pPr>
          </a:lstStyle>
          <a:p>
            <a:r>
              <a:rPr lang="en-US" dirty="0"/>
              <a:t>logo</a:t>
            </a:r>
          </a:p>
        </p:txBody>
      </p:sp>
    </p:spTree>
    <p:extLst>
      <p:ext uri="{BB962C8B-B14F-4D97-AF65-F5344CB8AC3E}">
        <p14:creationId xmlns:p14="http://schemas.microsoft.com/office/powerpoint/2010/main" val="2680926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hank You Image">
    <p:spTree>
      <p:nvGrpSpPr>
        <p:cNvPr id="1" name=""/>
        <p:cNvGrpSpPr/>
        <p:nvPr/>
      </p:nvGrpSpPr>
      <p:grpSpPr>
        <a:xfrm>
          <a:off x="0" y="0"/>
          <a:ext cx="0" cy="0"/>
          <a:chOff x="0" y="0"/>
          <a:chExt cx="0" cy="0"/>
        </a:xfrm>
      </p:grpSpPr>
      <p:pic>
        <p:nvPicPr>
          <p:cNvPr id="17" name="Picture 16" descr="DQ32715 Presentation Template Design - Thank You.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3090341" cy="5143502"/>
          </a:xfrm>
          <a:prstGeom prst="rect">
            <a:avLst/>
          </a:prstGeom>
        </p:spPr>
      </p:pic>
      <p:sp>
        <p:nvSpPr>
          <p:cNvPr id="8" name="Text Placeholder 11"/>
          <p:cNvSpPr>
            <a:spLocks noGrp="1"/>
          </p:cNvSpPr>
          <p:nvPr>
            <p:ph type="body" sz="quarter" idx="10"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Thank You</a:t>
            </a:r>
          </a:p>
        </p:txBody>
      </p:sp>
      <p:sp>
        <p:nvSpPr>
          <p:cNvPr id="10" name="Text Placeholder 11"/>
          <p:cNvSpPr>
            <a:spLocks noGrp="1"/>
          </p:cNvSpPr>
          <p:nvPr>
            <p:ph type="body" sz="quarter" idx="22" hasCustomPrompt="1"/>
          </p:nvPr>
        </p:nvSpPr>
        <p:spPr>
          <a:xfrm>
            <a:off x="4139469" y="627036"/>
            <a:ext cx="4614984"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Destination Queenstown</a:t>
            </a:r>
          </a:p>
        </p:txBody>
      </p:sp>
      <p:sp>
        <p:nvSpPr>
          <p:cNvPr id="11" name="Text Placeholder 11"/>
          <p:cNvSpPr>
            <a:spLocks noGrp="1"/>
          </p:cNvSpPr>
          <p:nvPr>
            <p:ph type="body" sz="quarter" idx="23" hasCustomPrompt="1"/>
          </p:nvPr>
        </p:nvSpPr>
        <p:spPr>
          <a:xfrm>
            <a:off x="4139469" y="978945"/>
            <a:ext cx="4614984" cy="728567"/>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50 Stanley Street, Queenstown, </a:t>
            </a:r>
            <a:br>
              <a:rPr lang="en-US" dirty="0"/>
            </a:br>
            <a:r>
              <a:rPr lang="en-US" dirty="0"/>
              <a:t>New Zealand, 9300</a:t>
            </a:r>
          </a:p>
          <a:p>
            <a:pPr lvl="0"/>
            <a:r>
              <a:rPr lang="en-US" dirty="0"/>
              <a:t>PO Box 353</a:t>
            </a:r>
          </a:p>
        </p:txBody>
      </p:sp>
      <p:sp>
        <p:nvSpPr>
          <p:cNvPr id="12" name="Text Placeholder 11"/>
          <p:cNvSpPr>
            <a:spLocks noGrp="1"/>
          </p:cNvSpPr>
          <p:nvPr>
            <p:ph type="body" sz="quarter" idx="24" hasCustomPrompt="1"/>
          </p:nvPr>
        </p:nvSpPr>
        <p:spPr>
          <a:xfrm>
            <a:off x="4139469" y="1984960"/>
            <a:ext cx="4095596"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Persons Name</a:t>
            </a:r>
          </a:p>
        </p:txBody>
      </p:sp>
      <p:sp>
        <p:nvSpPr>
          <p:cNvPr id="13" name="Text Placeholder 11"/>
          <p:cNvSpPr>
            <a:spLocks noGrp="1"/>
          </p:cNvSpPr>
          <p:nvPr>
            <p:ph type="body" sz="quarter" idx="25" hasCustomPrompt="1"/>
          </p:nvPr>
        </p:nvSpPr>
        <p:spPr>
          <a:xfrm>
            <a:off x="4139469" y="2336868"/>
            <a:ext cx="4095596" cy="536848"/>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4" name="Text Placeholder 11"/>
          <p:cNvSpPr>
            <a:spLocks noGrp="1"/>
          </p:cNvSpPr>
          <p:nvPr>
            <p:ph type="body" sz="quarter" idx="26" hasCustomPrompt="1"/>
          </p:nvPr>
        </p:nvSpPr>
        <p:spPr>
          <a:xfrm>
            <a:off x="4139469" y="2823741"/>
            <a:ext cx="4095596"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Persons Name</a:t>
            </a:r>
          </a:p>
        </p:txBody>
      </p:sp>
      <p:sp>
        <p:nvSpPr>
          <p:cNvPr id="15" name="Text Placeholder 11"/>
          <p:cNvSpPr>
            <a:spLocks noGrp="1"/>
          </p:cNvSpPr>
          <p:nvPr>
            <p:ph type="body" sz="quarter" idx="27" hasCustomPrompt="1"/>
          </p:nvPr>
        </p:nvSpPr>
        <p:spPr>
          <a:xfrm>
            <a:off x="4139469" y="3175649"/>
            <a:ext cx="4095596" cy="536848"/>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6"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8" name="Picture 17" descr="DQ32715 Presentation Template Design - Bullet Page 2.png"/>
          <p:cNvPicPr>
            <a:picLocks noChangeAspect="1"/>
          </p:cNvPicPr>
          <p:nvPr userDrawn="1"/>
        </p:nvPicPr>
        <p:blipFill rotWithShape="1">
          <a:blip r:embed="rId3" cstate="screen">
            <a:extLst>
              <a:ext uri="{28A0092B-C50C-407E-A947-70E740481C1C}">
                <a14:useLocalDpi xmlns:a14="http://schemas.microsoft.com/office/drawing/2010/main"/>
              </a:ext>
            </a:extLst>
          </a:blip>
          <a:srcRect r="-4"/>
          <a:stretch/>
        </p:blipFill>
        <p:spPr>
          <a:xfrm>
            <a:off x="7324150" y="4187893"/>
            <a:ext cx="1819850" cy="856751"/>
          </a:xfrm>
          <a:prstGeom prst="rect">
            <a:avLst/>
          </a:prstGeom>
        </p:spPr>
      </p:pic>
    </p:spTree>
    <p:extLst>
      <p:ext uri="{BB962C8B-B14F-4D97-AF65-F5344CB8AC3E}">
        <p14:creationId xmlns:p14="http://schemas.microsoft.com/office/powerpoint/2010/main" val="1877524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New section title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85316A-9A7C-D445-B898-42AE6D3BD989}"/>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4" name="Text Placeholder 11"/>
          <p:cNvSpPr>
            <a:spLocks noGrp="1"/>
          </p:cNvSpPr>
          <p:nvPr>
            <p:ph type="body" sz="quarter" idx="18" hasCustomPrompt="1"/>
          </p:nvPr>
        </p:nvSpPr>
        <p:spPr>
          <a:xfrm>
            <a:off x="459402" y="2171914"/>
            <a:ext cx="8197197" cy="1255089"/>
          </a:xfrm>
          <a:prstGeom prst="rect">
            <a:avLst/>
          </a:prstGeom>
        </p:spPr>
        <p:txBody>
          <a:bodyPr vert="horz" lIns="50610" tIns="25305" rIns="50610" bIns="25305"/>
          <a:lstStyle>
            <a:lvl1pPr marL="0" indent="0" algn="ctr">
              <a:buNone/>
              <a:defRPr sz="3900" b="1" i="0" baseline="0">
                <a:solidFill>
                  <a:schemeClr val="bg1"/>
                </a:solidFill>
                <a:latin typeface="+mj-lt"/>
                <a:cs typeface="Marine UP Black"/>
              </a:defRPr>
            </a:lvl1pPr>
          </a:lstStyle>
          <a:p>
            <a:pPr lvl="0"/>
            <a:r>
              <a:rPr lang="en-US" dirty="0"/>
              <a:t>New section title 2</a:t>
            </a:r>
          </a:p>
        </p:txBody>
      </p:sp>
      <p:pic>
        <p:nvPicPr>
          <p:cNvPr id="6" name="Picture 5">
            <a:extLst>
              <a:ext uri="{FF2B5EF4-FFF2-40B4-BE49-F238E27FC236}">
                <a16:creationId xmlns:a16="http://schemas.microsoft.com/office/drawing/2014/main" id="{CB0428A4-B33F-174A-BE2C-7060891E51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287920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50C738-7D10-9B48-80A3-1606E7D8449B}"/>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8" name="Text Placeholder 11"/>
          <p:cNvSpPr>
            <a:spLocks noGrp="1"/>
          </p:cNvSpPr>
          <p:nvPr>
            <p:ph type="body" sz="quarter" idx="18" hasCustomPrompt="1"/>
          </p:nvPr>
        </p:nvSpPr>
        <p:spPr>
          <a:xfrm>
            <a:off x="481983" y="365496"/>
            <a:ext cx="8197197" cy="503239"/>
          </a:xfrm>
          <a:prstGeom prst="rect">
            <a:avLst/>
          </a:prstGeom>
        </p:spPr>
        <p:txBody>
          <a:bodyPr vert="horz" lIns="50610" tIns="25305" rIns="50610" bIns="25305"/>
          <a:lstStyle>
            <a:lvl1pPr marL="0" indent="0">
              <a:buNone/>
              <a:defRPr sz="3900" b="1" i="0" baseline="0">
                <a:solidFill>
                  <a:schemeClr val="bg1"/>
                </a:solidFill>
                <a:latin typeface="+mj-lt"/>
                <a:cs typeface="Marine UP Black"/>
              </a:defRPr>
            </a:lvl1pPr>
          </a:lstStyle>
          <a:p>
            <a:pPr lvl="0"/>
            <a:r>
              <a:rPr lang="en-US" dirty="0"/>
              <a:t>Thank you message goes here</a:t>
            </a:r>
          </a:p>
        </p:txBody>
      </p:sp>
      <p:sp>
        <p:nvSpPr>
          <p:cNvPr id="10" name="Text Placeholder 11"/>
          <p:cNvSpPr>
            <a:spLocks noGrp="1"/>
          </p:cNvSpPr>
          <p:nvPr>
            <p:ph type="body" sz="quarter" idx="22" hasCustomPrompt="1"/>
          </p:nvPr>
        </p:nvSpPr>
        <p:spPr>
          <a:xfrm>
            <a:off x="812318" y="1627575"/>
            <a:ext cx="2943892" cy="259158"/>
          </a:xfrm>
          <a:prstGeom prst="rect">
            <a:avLst/>
          </a:prstGeom>
        </p:spPr>
        <p:txBody>
          <a:bodyPr vert="horz" lIns="50610" tIns="25305" rIns="50610" bIns="25305"/>
          <a:lstStyle>
            <a:lvl1pPr marL="0" indent="0">
              <a:buNone/>
              <a:defRPr sz="1700" b="1" i="0" baseline="0">
                <a:solidFill>
                  <a:schemeClr val="bg1"/>
                </a:solidFill>
                <a:latin typeface="+mj-lt"/>
                <a:cs typeface="Marine UP Black"/>
              </a:defRPr>
            </a:lvl1pPr>
          </a:lstStyle>
          <a:p>
            <a:pPr lvl="0"/>
            <a:r>
              <a:rPr lang="en-US" dirty="0"/>
              <a:t>Destination Queenstown</a:t>
            </a:r>
          </a:p>
        </p:txBody>
      </p:sp>
      <p:sp>
        <p:nvSpPr>
          <p:cNvPr id="11" name="Text Placeholder 11"/>
          <p:cNvSpPr>
            <a:spLocks noGrp="1"/>
          </p:cNvSpPr>
          <p:nvPr>
            <p:ph type="body" sz="quarter" idx="23" hasCustomPrompt="1"/>
          </p:nvPr>
        </p:nvSpPr>
        <p:spPr>
          <a:xfrm>
            <a:off x="812318" y="1979484"/>
            <a:ext cx="2943892" cy="1172683"/>
          </a:xfrm>
          <a:prstGeom prst="rect">
            <a:avLst/>
          </a:prstGeom>
        </p:spPr>
        <p:txBody>
          <a:bodyPr vert="horz" lIns="50610" tIns="25305" rIns="50610" bIns="25305"/>
          <a:lstStyle>
            <a:lvl1pPr marL="0" indent="0">
              <a:buFont typeface="Arial"/>
              <a:buNone/>
              <a:defRPr sz="1400" b="0" i="0" baseline="0">
                <a:solidFill>
                  <a:schemeClr val="bg1"/>
                </a:solidFill>
                <a:latin typeface="+mn-lt"/>
                <a:cs typeface="Avenir LT Std 35 Light"/>
              </a:defRPr>
            </a:lvl1pPr>
          </a:lstStyle>
          <a:p>
            <a:pPr lvl="0"/>
            <a:r>
              <a:rPr lang="en-US" dirty="0"/>
              <a:t>50 Stanley Street, Queenstown, New Zealand, 9300</a:t>
            </a:r>
          </a:p>
          <a:p>
            <a:pPr lvl="0"/>
            <a:r>
              <a:rPr lang="en-US" dirty="0"/>
              <a:t>PO Box 353</a:t>
            </a:r>
          </a:p>
        </p:txBody>
      </p:sp>
      <p:sp>
        <p:nvSpPr>
          <p:cNvPr id="12" name="Text Placeholder 11"/>
          <p:cNvSpPr>
            <a:spLocks noGrp="1"/>
          </p:cNvSpPr>
          <p:nvPr>
            <p:ph type="body" sz="quarter" idx="24" hasCustomPrompt="1"/>
          </p:nvPr>
        </p:nvSpPr>
        <p:spPr>
          <a:xfrm>
            <a:off x="4485713" y="1627575"/>
            <a:ext cx="4095596" cy="259158"/>
          </a:xfrm>
          <a:prstGeom prst="rect">
            <a:avLst/>
          </a:prstGeom>
        </p:spPr>
        <p:txBody>
          <a:bodyPr vert="horz" lIns="50610" tIns="25305" rIns="50610" bIns="25305"/>
          <a:lstStyle>
            <a:lvl1pPr marL="0" indent="0">
              <a:buNone/>
              <a:defRPr sz="1700" b="1" i="0" baseline="0">
                <a:solidFill>
                  <a:schemeClr val="bg1"/>
                </a:solidFill>
                <a:latin typeface="+mj-lt"/>
                <a:cs typeface="Marine UP Black"/>
              </a:defRPr>
            </a:lvl1pPr>
          </a:lstStyle>
          <a:p>
            <a:pPr lvl="0"/>
            <a:r>
              <a:rPr lang="en-US" dirty="0"/>
              <a:t>Persons Name</a:t>
            </a:r>
          </a:p>
        </p:txBody>
      </p:sp>
      <p:sp>
        <p:nvSpPr>
          <p:cNvPr id="13" name="Text Placeholder 11"/>
          <p:cNvSpPr>
            <a:spLocks noGrp="1"/>
          </p:cNvSpPr>
          <p:nvPr>
            <p:ph type="body" sz="quarter" idx="25" hasCustomPrompt="1"/>
          </p:nvPr>
        </p:nvSpPr>
        <p:spPr>
          <a:xfrm>
            <a:off x="4485713" y="1979483"/>
            <a:ext cx="4095596" cy="536848"/>
          </a:xfrm>
          <a:prstGeom prst="rect">
            <a:avLst/>
          </a:prstGeom>
        </p:spPr>
        <p:txBody>
          <a:bodyPr vert="horz" lIns="50610" tIns="25305" rIns="50610" bIns="25305"/>
          <a:lstStyle>
            <a:lvl1pPr marL="0" indent="0">
              <a:buFont typeface="Arial"/>
              <a:buNone/>
              <a:defRPr sz="1400" b="0" i="0" baseline="0">
                <a:solidFill>
                  <a:schemeClr val="bg1"/>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4" name="Text Placeholder 11"/>
          <p:cNvSpPr>
            <a:spLocks noGrp="1"/>
          </p:cNvSpPr>
          <p:nvPr>
            <p:ph type="body" sz="quarter" idx="26" hasCustomPrompt="1"/>
          </p:nvPr>
        </p:nvSpPr>
        <p:spPr>
          <a:xfrm>
            <a:off x="4485713" y="2664064"/>
            <a:ext cx="4095596" cy="259158"/>
          </a:xfrm>
          <a:prstGeom prst="rect">
            <a:avLst/>
          </a:prstGeom>
        </p:spPr>
        <p:txBody>
          <a:bodyPr vert="horz" lIns="50610" tIns="25305" rIns="50610" bIns="25305"/>
          <a:lstStyle>
            <a:lvl1pPr marL="0" indent="0">
              <a:buNone/>
              <a:defRPr sz="1700" b="1" i="0" baseline="0">
                <a:solidFill>
                  <a:schemeClr val="bg1"/>
                </a:solidFill>
                <a:latin typeface="+mj-lt"/>
                <a:cs typeface="Marine UP Black"/>
              </a:defRPr>
            </a:lvl1pPr>
          </a:lstStyle>
          <a:p>
            <a:pPr lvl="0"/>
            <a:r>
              <a:rPr lang="en-US" dirty="0"/>
              <a:t>Persons Name</a:t>
            </a:r>
          </a:p>
        </p:txBody>
      </p:sp>
      <p:sp>
        <p:nvSpPr>
          <p:cNvPr id="15" name="Text Placeholder 11"/>
          <p:cNvSpPr>
            <a:spLocks noGrp="1"/>
          </p:cNvSpPr>
          <p:nvPr>
            <p:ph type="body" sz="quarter" idx="27" hasCustomPrompt="1"/>
          </p:nvPr>
        </p:nvSpPr>
        <p:spPr>
          <a:xfrm>
            <a:off x="4485713" y="3015972"/>
            <a:ext cx="4095596" cy="536848"/>
          </a:xfrm>
          <a:prstGeom prst="rect">
            <a:avLst/>
          </a:prstGeom>
        </p:spPr>
        <p:txBody>
          <a:bodyPr vert="horz" lIns="50610" tIns="25305" rIns="50610" bIns="25305"/>
          <a:lstStyle>
            <a:lvl1pPr marL="0" indent="0">
              <a:buFont typeface="Arial"/>
              <a:buNone/>
              <a:defRPr sz="1400" b="0" i="0" baseline="0">
                <a:solidFill>
                  <a:schemeClr val="bg1"/>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6"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rgbClr val="FFFFFF"/>
                </a:solidFill>
                <a:latin typeface="+mj-lt"/>
                <a:cs typeface="Avenir Next Demi Bold"/>
              </a:rPr>
              <a:pPr/>
              <a:t>‹#›</a:t>
            </a:fld>
            <a:endParaRPr lang="en-US" sz="800" b="1" i="0" dirty="0">
              <a:solidFill>
                <a:srgbClr val="FFFFFF"/>
              </a:solidFill>
              <a:latin typeface="+mj-lt"/>
              <a:cs typeface="Avenir Next Demi Bold"/>
            </a:endParaRPr>
          </a:p>
        </p:txBody>
      </p:sp>
      <p:pic>
        <p:nvPicPr>
          <p:cNvPr id="17" name="Picture 16">
            <a:extLst>
              <a:ext uri="{FF2B5EF4-FFF2-40B4-BE49-F238E27FC236}">
                <a16:creationId xmlns:a16="http://schemas.microsoft.com/office/drawing/2014/main" id="{60A4C345-8D3D-EF41-902C-8A385D5AE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984417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40D83-2C76-314A-88E3-C80359354812}"/>
              </a:ext>
            </a:extLst>
          </p:cNvPr>
          <p:cNvPicPr>
            <a:picLocks noChangeAspect="1"/>
          </p:cNvPicPr>
          <p:nvPr userDrawn="1"/>
        </p:nvPicPr>
        <p:blipFill>
          <a:blip r:embed="rId2"/>
          <a:stretch>
            <a:fillRect/>
          </a:stretch>
        </p:blipFill>
        <p:spPr>
          <a:xfrm>
            <a:off x="0" y="0"/>
            <a:ext cx="3083662" cy="5143500"/>
          </a:xfrm>
          <a:prstGeom prst="rect">
            <a:avLst/>
          </a:prstGeom>
        </p:spPr>
      </p:pic>
      <p:sp>
        <p:nvSpPr>
          <p:cNvPr id="8" name="Text Placeholder 11"/>
          <p:cNvSpPr>
            <a:spLocks noGrp="1"/>
          </p:cNvSpPr>
          <p:nvPr>
            <p:ph type="body" sz="quarter" idx="10"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Thank You</a:t>
            </a:r>
          </a:p>
        </p:txBody>
      </p:sp>
      <p:sp>
        <p:nvSpPr>
          <p:cNvPr id="10" name="Text Placeholder 11"/>
          <p:cNvSpPr>
            <a:spLocks noGrp="1"/>
          </p:cNvSpPr>
          <p:nvPr>
            <p:ph type="body" sz="quarter" idx="22" hasCustomPrompt="1"/>
          </p:nvPr>
        </p:nvSpPr>
        <p:spPr>
          <a:xfrm>
            <a:off x="4139469" y="627036"/>
            <a:ext cx="4614984"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Destination Queenstown</a:t>
            </a:r>
          </a:p>
        </p:txBody>
      </p:sp>
      <p:sp>
        <p:nvSpPr>
          <p:cNvPr id="11" name="Text Placeholder 11"/>
          <p:cNvSpPr>
            <a:spLocks noGrp="1"/>
          </p:cNvSpPr>
          <p:nvPr>
            <p:ph type="body" sz="quarter" idx="23" hasCustomPrompt="1"/>
          </p:nvPr>
        </p:nvSpPr>
        <p:spPr>
          <a:xfrm>
            <a:off x="4139469" y="978945"/>
            <a:ext cx="4614984" cy="728567"/>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50 Stanley Street, Queenstown, </a:t>
            </a:r>
            <a:br>
              <a:rPr lang="en-US" dirty="0"/>
            </a:br>
            <a:r>
              <a:rPr lang="en-US" dirty="0"/>
              <a:t>New Zealand, 9300</a:t>
            </a:r>
          </a:p>
          <a:p>
            <a:pPr lvl="0"/>
            <a:r>
              <a:rPr lang="en-US" dirty="0"/>
              <a:t>PO Box 353</a:t>
            </a:r>
          </a:p>
        </p:txBody>
      </p:sp>
      <p:sp>
        <p:nvSpPr>
          <p:cNvPr id="12" name="Text Placeholder 11"/>
          <p:cNvSpPr>
            <a:spLocks noGrp="1"/>
          </p:cNvSpPr>
          <p:nvPr>
            <p:ph type="body" sz="quarter" idx="24" hasCustomPrompt="1"/>
          </p:nvPr>
        </p:nvSpPr>
        <p:spPr>
          <a:xfrm>
            <a:off x="4139469" y="1984960"/>
            <a:ext cx="4095596"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Persons Name</a:t>
            </a:r>
          </a:p>
        </p:txBody>
      </p:sp>
      <p:sp>
        <p:nvSpPr>
          <p:cNvPr id="13" name="Text Placeholder 11"/>
          <p:cNvSpPr>
            <a:spLocks noGrp="1"/>
          </p:cNvSpPr>
          <p:nvPr>
            <p:ph type="body" sz="quarter" idx="25" hasCustomPrompt="1"/>
          </p:nvPr>
        </p:nvSpPr>
        <p:spPr>
          <a:xfrm>
            <a:off x="4139469" y="2336868"/>
            <a:ext cx="4095596" cy="536848"/>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4" name="Text Placeholder 11"/>
          <p:cNvSpPr>
            <a:spLocks noGrp="1"/>
          </p:cNvSpPr>
          <p:nvPr>
            <p:ph type="body" sz="quarter" idx="26" hasCustomPrompt="1"/>
          </p:nvPr>
        </p:nvSpPr>
        <p:spPr>
          <a:xfrm>
            <a:off x="4139469" y="2823741"/>
            <a:ext cx="4095596"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Persons Name</a:t>
            </a:r>
          </a:p>
        </p:txBody>
      </p:sp>
      <p:sp>
        <p:nvSpPr>
          <p:cNvPr id="15" name="Text Placeholder 11"/>
          <p:cNvSpPr>
            <a:spLocks noGrp="1"/>
          </p:cNvSpPr>
          <p:nvPr>
            <p:ph type="body" sz="quarter" idx="27" hasCustomPrompt="1"/>
          </p:nvPr>
        </p:nvSpPr>
        <p:spPr>
          <a:xfrm>
            <a:off x="4139469" y="3175649"/>
            <a:ext cx="4095596" cy="536848"/>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6"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8" name="Picture 17">
            <a:extLst>
              <a:ext uri="{FF2B5EF4-FFF2-40B4-BE49-F238E27FC236}">
                <a16:creationId xmlns:a16="http://schemas.microsoft.com/office/drawing/2014/main" id="{05B19CCF-EF49-7C48-87B1-1A0F62E5D3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079455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Custom">
    <p:spTree>
      <p:nvGrpSpPr>
        <p:cNvPr id="1" name=""/>
        <p:cNvGrpSpPr/>
        <p:nvPr/>
      </p:nvGrpSpPr>
      <p:grpSpPr>
        <a:xfrm>
          <a:off x="0" y="0"/>
          <a:ext cx="0" cy="0"/>
          <a:chOff x="0" y="0"/>
          <a:chExt cx="0" cy="0"/>
        </a:xfrm>
      </p:grpSpPr>
      <p:pic>
        <p:nvPicPr>
          <p:cNvPr id="17" name="Picture 16" descr="DQ32715 Presentation Template Design - Contents 3.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87" y="0"/>
            <a:ext cx="3092128" cy="5143500"/>
          </a:xfrm>
          <a:prstGeom prst="rect">
            <a:avLst/>
          </a:prstGeom>
        </p:spPr>
      </p:pic>
      <p:sp>
        <p:nvSpPr>
          <p:cNvPr id="13" name="Picture Placeholder 12"/>
          <p:cNvSpPr>
            <a:spLocks noGrp="1"/>
          </p:cNvSpPr>
          <p:nvPr>
            <p:ph type="pic" sz="quarter" idx="28" hasCustomPrompt="1"/>
          </p:nvPr>
        </p:nvSpPr>
        <p:spPr>
          <a:xfrm>
            <a:off x="-1787" y="0"/>
            <a:ext cx="3092128" cy="5143500"/>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Custom Thank You</a:t>
            </a:r>
            <a:endParaRPr lang="en-US" dirty="0"/>
          </a:p>
        </p:txBody>
      </p:sp>
      <p:sp>
        <p:nvSpPr>
          <p:cNvPr id="3" name="Text Placeholder 11"/>
          <p:cNvSpPr>
            <a:spLocks noGrp="1"/>
          </p:cNvSpPr>
          <p:nvPr>
            <p:ph type="body" sz="quarter" idx="10"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Thank You</a:t>
            </a:r>
          </a:p>
        </p:txBody>
      </p:sp>
      <p:sp>
        <p:nvSpPr>
          <p:cNvPr id="4" name="Text Placeholder 11"/>
          <p:cNvSpPr>
            <a:spLocks noGrp="1"/>
          </p:cNvSpPr>
          <p:nvPr>
            <p:ph type="body" sz="quarter" idx="22" hasCustomPrompt="1"/>
          </p:nvPr>
        </p:nvSpPr>
        <p:spPr>
          <a:xfrm>
            <a:off x="4139469" y="627036"/>
            <a:ext cx="4614984"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Destination Queenstown</a:t>
            </a:r>
          </a:p>
        </p:txBody>
      </p:sp>
      <p:sp>
        <p:nvSpPr>
          <p:cNvPr id="5" name="Text Placeholder 11"/>
          <p:cNvSpPr>
            <a:spLocks noGrp="1"/>
          </p:cNvSpPr>
          <p:nvPr>
            <p:ph type="body" sz="quarter" idx="23" hasCustomPrompt="1"/>
          </p:nvPr>
        </p:nvSpPr>
        <p:spPr>
          <a:xfrm>
            <a:off x="4139469" y="978945"/>
            <a:ext cx="4614984" cy="728567"/>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50 Stanley Street, Queenstown, </a:t>
            </a:r>
            <a:br>
              <a:rPr lang="en-US" dirty="0"/>
            </a:br>
            <a:r>
              <a:rPr lang="en-US" dirty="0"/>
              <a:t>New Zealand, 9300</a:t>
            </a:r>
          </a:p>
          <a:p>
            <a:pPr lvl="0"/>
            <a:r>
              <a:rPr lang="en-US" dirty="0"/>
              <a:t>PO Box 353</a:t>
            </a:r>
          </a:p>
        </p:txBody>
      </p:sp>
      <p:sp>
        <p:nvSpPr>
          <p:cNvPr id="6" name="Text Placeholder 11"/>
          <p:cNvSpPr>
            <a:spLocks noGrp="1"/>
          </p:cNvSpPr>
          <p:nvPr>
            <p:ph type="body" sz="quarter" idx="24" hasCustomPrompt="1"/>
          </p:nvPr>
        </p:nvSpPr>
        <p:spPr>
          <a:xfrm>
            <a:off x="4139469" y="1984960"/>
            <a:ext cx="4095596"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Persons Name</a:t>
            </a:r>
          </a:p>
        </p:txBody>
      </p:sp>
      <p:sp>
        <p:nvSpPr>
          <p:cNvPr id="7" name="Text Placeholder 11"/>
          <p:cNvSpPr>
            <a:spLocks noGrp="1"/>
          </p:cNvSpPr>
          <p:nvPr>
            <p:ph type="body" sz="quarter" idx="25" hasCustomPrompt="1"/>
          </p:nvPr>
        </p:nvSpPr>
        <p:spPr>
          <a:xfrm>
            <a:off x="4139469" y="2336868"/>
            <a:ext cx="4095596" cy="536848"/>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8" name="Text Placeholder 11"/>
          <p:cNvSpPr>
            <a:spLocks noGrp="1"/>
          </p:cNvSpPr>
          <p:nvPr>
            <p:ph type="body" sz="quarter" idx="26" hasCustomPrompt="1"/>
          </p:nvPr>
        </p:nvSpPr>
        <p:spPr>
          <a:xfrm>
            <a:off x="4139469" y="2823741"/>
            <a:ext cx="4095596"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Persons Name</a:t>
            </a:r>
          </a:p>
        </p:txBody>
      </p:sp>
      <p:sp>
        <p:nvSpPr>
          <p:cNvPr id="9" name="Text Placeholder 11"/>
          <p:cNvSpPr>
            <a:spLocks noGrp="1"/>
          </p:cNvSpPr>
          <p:nvPr>
            <p:ph type="body" sz="quarter" idx="27" hasCustomPrompt="1"/>
          </p:nvPr>
        </p:nvSpPr>
        <p:spPr>
          <a:xfrm>
            <a:off x="4139469" y="3175649"/>
            <a:ext cx="4095596" cy="536848"/>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2"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5" name="Picture 14">
            <a:extLst>
              <a:ext uri="{FF2B5EF4-FFF2-40B4-BE49-F238E27FC236}">
                <a16:creationId xmlns:a16="http://schemas.microsoft.com/office/drawing/2014/main" id="{799B80E6-F0C7-B245-8271-4E5CE146E1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55028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24C610-0FBF-3841-B511-79F61E00B7E8}"/>
              </a:ext>
            </a:extLst>
          </p:cNvPr>
          <p:cNvPicPr>
            <a:picLocks noChangeAspect="1"/>
          </p:cNvPicPr>
          <p:nvPr userDrawn="1"/>
        </p:nvPicPr>
        <p:blipFill>
          <a:blip r:embed="rId2"/>
          <a:stretch>
            <a:fillRect/>
          </a:stretch>
        </p:blipFill>
        <p:spPr>
          <a:xfrm>
            <a:off x="0" y="0"/>
            <a:ext cx="3083662" cy="5143500"/>
          </a:xfrm>
          <a:prstGeom prst="rect">
            <a:avLst/>
          </a:prstGeom>
        </p:spPr>
      </p:pic>
      <p:sp>
        <p:nvSpPr>
          <p:cNvPr id="13" name="Text Placeholder 11"/>
          <p:cNvSpPr>
            <a:spLocks noGrp="1"/>
          </p:cNvSpPr>
          <p:nvPr>
            <p:ph type="body" sz="quarter" idx="10"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Contents</a:t>
            </a:r>
          </a:p>
        </p:txBody>
      </p:sp>
      <p:sp>
        <p:nvSpPr>
          <p:cNvPr id="5" name="Text Placeholder 4"/>
          <p:cNvSpPr>
            <a:spLocks noGrp="1"/>
          </p:cNvSpPr>
          <p:nvPr>
            <p:ph type="body" sz="quarter" idx="11" hasCustomPrompt="1"/>
          </p:nvPr>
        </p:nvSpPr>
        <p:spPr>
          <a:xfrm>
            <a:off x="4117536" y="581153"/>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01</a:t>
            </a:r>
            <a:r>
              <a:rPr lang="en-US" dirty="0">
                <a:latin typeface="Avenir Light"/>
                <a:cs typeface="Avenir Light"/>
              </a:rPr>
              <a:t>  </a:t>
            </a:r>
            <a:endParaRPr lang="en-US" dirty="0"/>
          </a:p>
        </p:txBody>
      </p:sp>
      <p:sp>
        <p:nvSpPr>
          <p:cNvPr id="8" name="Text Placeholder 4"/>
          <p:cNvSpPr>
            <a:spLocks noGrp="1"/>
          </p:cNvSpPr>
          <p:nvPr>
            <p:ph type="body" sz="quarter" idx="12" hasCustomPrompt="1"/>
          </p:nvPr>
        </p:nvSpPr>
        <p:spPr>
          <a:xfrm>
            <a:off x="4117536" y="940631"/>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02</a:t>
            </a:r>
          </a:p>
        </p:txBody>
      </p:sp>
      <p:sp>
        <p:nvSpPr>
          <p:cNvPr id="11" name="Text Placeholder 4"/>
          <p:cNvSpPr>
            <a:spLocks noGrp="1"/>
          </p:cNvSpPr>
          <p:nvPr>
            <p:ph type="body" sz="quarter" idx="14" hasCustomPrompt="1"/>
          </p:nvPr>
        </p:nvSpPr>
        <p:spPr>
          <a:xfrm>
            <a:off x="4117536" y="1306106"/>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03</a:t>
            </a:r>
          </a:p>
        </p:txBody>
      </p:sp>
      <p:sp>
        <p:nvSpPr>
          <p:cNvPr id="14" name="Text Placeholder 4"/>
          <p:cNvSpPr>
            <a:spLocks noGrp="1"/>
          </p:cNvSpPr>
          <p:nvPr>
            <p:ph type="body" sz="quarter" idx="16" hasCustomPrompt="1"/>
          </p:nvPr>
        </p:nvSpPr>
        <p:spPr>
          <a:xfrm>
            <a:off x="4117536" y="1677576"/>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04</a:t>
            </a:r>
          </a:p>
        </p:txBody>
      </p:sp>
      <p:sp>
        <p:nvSpPr>
          <p:cNvPr id="15" name="Text Placeholder 4"/>
          <p:cNvSpPr>
            <a:spLocks noGrp="1"/>
          </p:cNvSpPr>
          <p:nvPr>
            <p:ph type="body" sz="quarter" idx="17" hasCustomPrompt="1"/>
          </p:nvPr>
        </p:nvSpPr>
        <p:spPr>
          <a:xfrm>
            <a:off x="4117536" y="2055032"/>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05</a:t>
            </a:r>
          </a:p>
        </p:txBody>
      </p:sp>
      <p:sp>
        <p:nvSpPr>
          <p:cNvPr id="16" name="Text Placeholder 4"/>
          <p:cNvSpPr>
            <a:spLocks noGrp="1"/>
          </p:cNvSpPr>
          <p:nvPr>
            <p:ph type="body" sz="quarter" idx="18" hasCustomPrompt="1"/>
          </p:nvPr>
        </p:nvSpPr>
        <p:spPr>
          <a:xfrm>
            <a:off x="4117536" y="243248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06</a:t>
            </a:r>
          </a:p>
        </p:txBody>
      </p:sp>
      <p:sp>
        <p:nvSpPr>
          <p:cNvPr id="18" name="Text Placeholder 4"/>
          <p:cNvSpPr>
            <a:spLocks noGrp="1"/>
          </p:cNvSpPr>
          <p:nvPr>
            <p:ph type="body" sz="quarter" idx="20" hasCustomPrompt="1"/>
          </p:nvPr>
        </p:nvSpPr>
        <p:spPr>
          <a:xfrm>
            <a:off x="4117536" y="2815929"/>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07</a:t>
            </a:r>
          </a:p>
        </p:txBody>
      </p:sp>
      <p:sp>
        <p:nvSpPr>
          <p:cNvPr id="22" name="Text Placeholder 4"/>
          <p:cNvSpPr>
            <a:spLocks noGrp="1"/>
          </p:cNvSpPr>
          <p:nvPr>
            <p:ph type="body" sz="quarter" idx="21" hasCustomPrompt="1"/>
          </p:nvPr>
        </p:nvSpPr>
        <p:spPr>
          <a:xfrm>
            <a:off x="4117536" y="319937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08</a:t>
            </a:r>
          </a:p>
        </p:txBody>
      </p:sp>
      <p:sp>
        <p:nvSpPr>
          <p:cNvPr id="23" name="Text Placeholder 4"/>
          <p:cNvSpPr>
            <a:spLocks noGrp="1"/>
          </p:cNvSpPr>
          <p:nvPr>
            <p:ph type="body" sz="quarter" idx="22" hasCustomPrompt="1"/>
          </p:nvPr>
        </p:nvSpPr>
        <p:spPr>
          <a:xfrm>
            <a:off x="4117536" y="357682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09</a:t>
            </a:r>
          </a:p>
        </p:txBody>
      </p:sp>
      <p:sp>
        <p:nvSpPr>
          <p:cNvPr id="24" name="Text Placeholder 4"/>
          <p:cNvSpPr>
            <a:spLocks noGrp="1"/>
          </p:cNvSpPr>
          <p:nvPr>
            <p:ph type="body" sz="quarter" idx="23" hasCustomPrompt="1"/>
          </p:nvPr>
        </p:nvSpPr>
        <p:spPr>
          <a:xfrm>
            <a:off x="4117536" y="3960262"/>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10</a:t>
            </a:r>
          </a:p>
        </p:txBody>
      </p:sp>
      <p:sp>
        <p:nvSpPr>
          <p:cNvPr id="25" name="Text Placeholder 4"/>
          <p:cNvSpPr>
            <a:spLocks noGrp="1"/>
          </p:cNvSpPr>
          <p:nvPr>
            <p:ph type="body" sz="quarter" idx="24" hasCustomPrompt="1"/>
          </p:nvPr>
        </p:nvSpPr>
        <p:spPr>
          <a:xfrm>
            <a:off x="4606821" y="57810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36" name="Text Placeholder 4"/>
          <p:cNvSpPr>
            <a:spLocks noGrp="1"/>
          </p:cNvSpPr>
          <p:nvPr>
            <p:ph type="body" sz="quarter" idx="25" hasCustomPrompt="1"/>
          </p:nvPr>
        </p:nvSpPr>
        <p:spPr>
          <a:xfrm>
            <a:off x="4606821" y="940631"/>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37" name="Text Placeholder 4"/>
          <p:cNvSpPr>
            <a:spLocks noGrp="1"/>
          </p:cNvSpPr>
          <p:nvPr>
            <p:ph type="body" sz="quarter" idx="26" hasCustomPrompt="1"/>
          </p:nvPr>
        </p:nvSpPr>
        <p:spPr>
          <a:xfrm>
            <a:off x="4606821" y="130610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38" name="Text Placeholder 4"/>
          <p:cNvSpPr>
            <a:spLocks noGrp="1"/>
          </p:cNvSpPr>
          <p:nvPr>
            <p:ph type="body" sz="quarter" idx="27" hasCustomPrompt="1"/>
          </p:nvPr>
        </p:nvSpPr>
        <p:spPr>
          <a:xfrm>
            <a:off x="4606821" y="167757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39" name="Text Placeholder 4"/>
          <p:cNvSpPr>
            <a:spLocks noGrp="1"/>
          </p:cNvSpPr>
          <p:nvPr>
            <p:ph type="body" sz="quarter" idx="28" hasCustomPrompt="1"/>
          </p:nvPr>
        </p:nvSpPr>
        <p:spPr>
          <a:xfrm>
            <a:off x="4606821" y="2056898"/>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0" name="Text Placeholder 4"/>
          <p:cNvSpPr>
            <a:spLocks noGrp="1"/>
          </p:cNvSpPr>
          <p:nvPr>
            <p:ph type="body" sz="quarter" idx="29" hasCustomPrompt="1"/>
          </p:nvPr>
        </p:nvSpPr>
        <p:spPr>
          <a:xfrm>
            <a:off x="4606821" y="243320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1" name="Text Placeholder 4"/>
          <p:cNvSpPr>
            <a:spLocks noGrp="1"/>
          </p:cNvSpPr>
          <p:nvPr>
            <p:ph type="body" sz="quarter" idx="30" hasCustomPrompt="1"/>
          </p:nvPr>
        </p:nvSpPr>
        <p:spPr>
          <a:xfrm>
            <a:off x="4606821" y="2815929"/>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2" name="Text Placeholder 4"/>
          <p:cNvSpPr>
            <a:spLocks noGrp="1"/>
          </p:cNvSpPr>
          <p:nvPr>
            <p:ph type="body" sz="quarter" idx="31" hasCustomPrompt="1"/>
          </p:nvPr>
        </p:nvSpPr>
        <p:spPr>
          <a:xfrm>
            <a:off x="4606821" y="3199370"/>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3" name="Text Placeholder 4"/>
          <p:cNvSpPr>
            <a:spLocks noGrp="1"/>
          </p:cNvSpPr>
          <p:nvPr>
            <p:ph type="body" sz="quarter" idx="32" hasCustomPrompt="1"/>
          </p:nvPr>
        </p:nvSpPr>
        <p:spPr>
          <a:xfrm>
            <a:off x="4606821" y="3576820"/>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4" name="Text Placeholder 4"/>
          <p:cNvSpPr>
            <a:spLocks noGrp="1"/>
          </p:cNvSpPr>
          <p:nvPr>
            <p:ph type="body" sz="quarter" idx="33" hasCustomPrompt="1"/>
          </p:nvPr>
        </p:nvSpPr>
        <p:spPr>
          <a:xfrm>
            <a:off x="4606821" y="3960262"/>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pic>
        <p:nvPicPr>
          <p:cNvPr id="27" name="Picture 26">
            <a:extLst>
              <a:ext uri="{FF2B5EF4-FFF2-40B4-BE49-F238E27FC236}">
                <a16:creationId xmlns:a16="http://schemas.microsoft.com/office/drawing/2014/main" id="{517CBE00-59D6-6644-BBEE-3D88A4F636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16191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45D706-D456-F440-94C6-042B402DEB41}"/>
              </a:ext>
            </a:extLst>
          </p:cNvPr>
          <p:cNvPicPr>
            <a:picLocks noChangeAspect="1"/>
          </p:cNvPicPr>
          <p:nvPr userDrawn="1"/>
        </p:nvPicPr>
        <p:blipFill>
          <a:blip r:embed="rId2"/>
          <a:stretch>
            <a:fillRect/>
          </a:stretch>
        </p:blipFill>
        <p:spPr>
          <a:xfrm>
            <a:off x="0" y="0"/>
            <a:ext cx="3083662" cy="5143500"/>
          </a:xfrm>
          <a:prstGeom prst="rect">
            <a:avLst/>
          </a:prstGeom>
        </p:spPr>
      </p:pic>
      <p:sp>
        <p:nvSpPr>
          <p:cNvPr id="17" name="Text Placeholder 16"/>
          <p:cNvSpPr>
            <a:spLocks noGrp="1"/>
          </p:cNvSpPr>
          <p:nvPr>
            <p:ph type="body" sz="quarter" idx="14" hasCustomPrompt="1"/>
          </p:nvPr>
        </p:nvSpPr>
        <p:spPr>
          <a:xfrm>
            <a:off x="5232639" y="1096472"/>
            <a:ext cx="1820127" cy="257554"/>
          </a:xfrm>
          <a:prstGeom prst="rect">
            <a:avLst/>
          </a:prstGeom>
        </p:spPr>
        <p:txBody>
          <a:bodyPr vert="horz" lIns="50610" tIns="25305" rIns="50610" bIns="25305"/>
          <a:lstStyle>
            <a:lvl1pPr marL="0" indent="0">
              <a:buNone/>
              <a:defRPr b="0" i="0">
                <a:solidFill>
                  <a:schemeClr val="tx1">
                    <a:lumMod val="85000"/>
                    <a:lumOff val="15000"/>
                  </a:schemeClr>
                </a:solidFill>
                <a:latin typeface="+mn-lt"/>
                <a:cs typeface="Avenir LT Std 35 Light"/>
              </a:defRPr>
            </a:lvl1pPr>
          </a:lstStyle>
          <a:p>
            <a:pPr lvl="0"/>
            <a:r>
              <a:rPr lang="en-US" dirty="0"/>
              <a:t>Option 1</a:t>
            </a:r>
          </a:p>
        </p:txBody>
      </p:sp>
      <p:sp>
        <p:nvSpPr>
          <p:cNvPr id="18" name="Text Placeholder 16"/>
          <p:cNvSpPr>
            <a:spLocks noGrp="1"/>
          </p:cNvSpPr>
          <p:nvPr>
            <p:ph type="body" sz="quarter" idx="15" hasCustomPrompt="1"/>
          </p:nvPr>
        </p:nvSpPr>
        <p:spPr>
          <a:xfrm>
            <a:off x="5232639" y="1971196"/>
            <a:ext cx="1820127" cy="257554"/>
          </a:xfrm>
          <a:prstGeom prst="rect">
            <a:avLst/>
          </a:prstGeom>
        </p:spPr>
        <p:txBody>
          <a:bodyPr vert="horz" lIns="50610" tIns="25305" rIns="50610" bIns="25305"/>
          <a:lstStyle>
            <a:lvl1pPr marL="0" indent="0">
              <a:buNone/>
              <a:defRPr b="0" i="0">
                <a:solidFill>
                  <a:srgbClr val="262626"/>
                </a:solidFill>
                <a:latin typeface="+mn-lt"/>
                <a:cs typeface="Avenir LT Std 35 Light"/>
              </a:defRPr>
            </a:lvl1pPr>
          </a:lstStyle>
          <a:p>
            <a:pPr lvl="0"/>
            <a:r>
              <a:rPr lang="en-US" dirty="0"/>
              <a:t>Option 2</a:t>
            </a:r>
          </a:p>
        </p:txBody>
      </p:sp>
      <p:sp>
        <p:nvSpPr>
          <p:cNvPr id="19" name="Text Placeholder 16"/>
          <p:cNvSpPr>
            <a:spLocks noGrp="1"/>
          </p:cNvSpPr>
          <p:nvPr>
            <p:ph type="body" sz="quarter" idx="16" hasCustomPrompt="1"/>
          </p:nvPr>
        </p:nvSpPr>
        <p:spPr>
          <a:xfrm>
            <a:off x="5232639" y="2803982"/>
            <a:ext cx="1820127" cy="257554"/>
          </a:xfrm>
          <a:prstGeom prst="rect">
            <a:avLst/>
          </a:prstGeom>
        </p:spPr>
        <p:txBody>
          <a:bodyPr vert="horz" lIns="50610" tIns="25305" rIns="50610" bIns="25305"/>
          <a:lstStyle>
            <a:lvl1pPr marL="0" indent="0">
              <a:buNone/>
              <a:defRPr b="0" i="0">
                <a:latin typeface="+mn-lt"/>
                <a:cs typeface="Avenir LT Std 35 Light"/>
              </a:defRPr>
            </a:lvl1pPr>
          </a:lstStyle>
          <a:p>
            <a:pPr lvl="0"/>
            <a:r>
              <a:rPr lang="en-US" dirty="0"/>
              <a:t>Option 3</a:t>
            </a:r>
          </a:p>
        </p:txBody>
      </p:sp>
      <p:sp>
        <p:nvSpPr>
          <p:cNvPr id="21" name="Text Placeholder 16"/>
          <p:cNvSpPr>
            <a:spLocks noGrp="1"/>
          </p:cNvSpPr>
          <p:nvPr>
            <p:ph type="body" sz="quarter" idx="17" hasCustomPrompt="1"/>
          </p:nvPr>
        </p:nvSpPr>
        <p:spPr>
          <a:xfrm>
            <a:off x="5232639" y="3654742"/>
            <a:ext cx="1820127" cy="257554"/>
          </a:xfrm>
          <a:prstGeom prst="rect">
            <a:avLst/>
          </a:prstGeom>
        </p:spPr>
        <p:txBody>
          <a:bodyPr vert="horz" lIns="50610" tIns="25305" rIns="50610" bIns="25305"/>
          <a:lstStyle>
            <a:lvl1pPr marL="0" indent="0">
              <a:buNone/>
              <a:defRPr b="0" i="0">
                <a:solidFill>
                  <a:srgbClr val="262626"/>
                </a:solidFill>
                <a:latin typeface="+mn-lt"/>
                <a:cs typeface="Avenir LT Std 35 Light"/>
              </a:defRPr>
            </a:lvl1pPr>
          </a:lstStyle>
          <a:p>
            <a:pPr lvl="0"/>
            <a:r>
              <a:rPr lang="en-US" dirty="0"/>
              <a:t>Option 4</a:t>
            </a:r>
          </a:p>
        </p:txBody>
      </p:sp>
      <p:sp>
        <p:nvSpPr>
          <p:cNvPr id="11" name="Text Placeholder 11"/>
          <p:cNvSpPr>
            <a:spLocks noGrp="1"/>
          </p:cNvSpPr>
          <p:nvPr>
            <p:ph type="body" sz="quarter" idx="18"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Contents</a:t>
            </a:r>
          </a:p>
        </p:txBody>
      </p:sp>
      <p:sp>
        <p:nvSpPr>
          <p:cNvPr id="26" name="Picture Placeholder 5">
            <a:extLst>
              <a:ext uri="{FF2B5EF4-FFF2-40B4-BE49-F238E27FC236}">
                <a16:creationId xmlns:a16="http://schemas.microsoft.com/office/drawing/2014/main" id="{48EA00E5-DCAC-174D-A0FC-98A6616E2B13}"/>
              </a:ext>
            </a:extLst>
          </p:cNvPr>
          <p:cNvSpPr>
            <a:spLocks noGrp="1"/>
          </p:cNvSpPr>
          <p:nvPr>
            <p:ph type="pic" sz="quarter" idx="19" hasCustomPrompt="1"/>
          </p:nvPr>
        </p:nvSpPr>
        <p:spPr>
          <a:xfrm>
            <a:off x="4278484" y="3408187"/>
            <a:ext cx="735288" cy="729664"/>
          </a:xfrm>
          <a:prstGeom prst="rect">
            <a:avLst/>
          </a:prstGeom>
        </p:spPr>
        <p:txBody>
          <a:bodyPr vert="horz"/>
          <a:lstStyle>
            <a:lvl1pPr marL="0" indent="0">
              <a:buNone/>
              <a:defRPr baseline="0"/>
            </a:lvl1pPr>
          </a:lstStyle>
          <a:p>
            <a:r>
              <a:rPr lang="en-US" dirty="0"/>
              <a:t>Icon 4</a:t>
            </a:r>
          </a:p>
        </p:txBody>
      </p:sp>
      <p:sp>
        <p:nvSpPr>
          <p:cNvPr id="27" name="Picture Placeholder 5">
            <a:extLst>
              <a:ext uri="{FF2B5EF4-FFF2-40B4-BE49-F238E27FC236}">
                <a16:creationId xmlns:a16="http://schemas.microsoft.com/office/drawing/2014/main" id="{E94AF4F6-98EC-AA4D-9789-EA6B59C1EB7B}"/>
              </a:ext>
            </a:extLst>
          </p:cNvPr>
          <p:cNvSpPr>
            <a:spLocks noGrp="1"/>
          </p:cNvSpPr>
          <p:nvPr>
            <p:ph type="pic" sz="quarter" idx="20" hasCustomPrompt="1"/>
          </p:nvPr>
        </p:nvSpPr>
        <p:spPr>
          <a:xfrm>
            <a:off x="4268262" y="898618"/>
            <a:ext cx="735288" cy="729664"/>
          </a:xfrm>
          <a:prstGeom prst="rect">
            <a:avLst/>
          </a:prstGeom>
        </p:spPr>
        <p:txBody>
          <a:bodyPr vert="horz"/>
          <a:lstStyle>
            <a:lvl1pPr marL="0" indent="0">
              <a:buNone/>
              <a:defRPr baseline="0"/>
            </a:lvl1pPr>
          </a:lstStyle>
          <a:p>
            <a:r>
              <a:rPr lang="en-US" dirty="0"/>
              <a:t>Icon 1</a:t>
            </a:r>
          </a:p>
        </p:txBody>
      </p:sp>
      <p:sp>
        <p:nvSpPr>
          <p:cNvPr id="28" name="Picture Placeholder 5">
            <a:extLst>
              <a:ext uri="{FF2B5EF4-FFF2-40B4-BE49-F238E27FC236}">
                <a16:creationId xmlns:a16="http://schemas.microsoft.com/office/drawing/2014/main" id="{FCA9B90B-2308-3940-8F64-B38530E41042}"/>
              </a:ext>
            </a:extLst>
          </p:cNvPr>
          <p:cNvSpPr>
            <a:spLocks noGrp="1"/>
          </p:cNvSpPr>
          <p:nvPr>
            <p:ph type="pic" sz="quarter" idx="21" hasCustomPrompt="1"/>
          </p:nvPr>
        </p:nvSpPr>
        <p:spPr>
          <a:xfrm>
            <a:off x="4268262" y="1735141"/>
            <a:ext cx="735288" cy="729664"/>
          </a:xfrm>
          <a:prstGeom prst="rect">
            <a:avLst/>
          </a:prstGeom>
        </p:spPr>
        <p:txBody>
          <a:bodyPr vert="horz"/>
          <a:lstStyle>
            <a:lvl1pPr marL="0" indent="0">
              <a:buNone/>
              <a:defRPr baseline="0"/>
            </a:lvl1pPr>
          </a:lstStyle>
          <a:p>
            <a:r>
              <a:rPr lang="en-US" dirty="0"/>
              <a:t>Icon 2</a:t>
            </a:r>
          </a:p>
        </p:txBody>
      </p:sp>
      <p:sp>
        <p:nvSpPr>
          <p:cNvPr id="29" name="Picture Placeholder 5">
            <a:extLst>
              <a:ext uri="{FF2B5EF4-FFF2-40B4-BE49-F238E27FC236}">
                <a16:creationId xmlns:a16="http://schemas.microsoft.com/office/drawing/2014/main" id="{07A9A83D-773E-154C-ABEA-E6AB6C15B506}"/>
              </a:ext>
            </a:extLst>
          </p:cNvPr>
          <p:cNvSpPr>
            <a:spLocks noGrp="1"/>
          </p:cNvSpPr>
          <p:nvPr>
            <p:ph type="pic" sz="quarter" idx="22" hasCustomPrompt="1"/>
          </p:nvPr>
        </p:nvSpPr>
        <p:spPr>
          <a:xfrm>
            <a:off x="4278484" y="2571664"/>
            <a:ext cx="735288" cy="729664"/>
          </a:xfrm>
          <a:prstGeom prst="rect">
            <a:avLst/>
          </a:prstGeom>
        </p:spPr>
        <p:txBody>
          <a:bodyPr vert="horz"/>
          <a:lstStyle>
            <a:lvl1pPr marL="0" indent="0">
              <a:buNone/>
              <a:defRPr baseline="0"/>
            </a:lvl1pPr>
          </a:lstStyle>
          <a:p>
            <a:r>
              <a:rPr lang="en-US" dirty="0"/>
              <a:t>Icon 3</a:t>
            </a:r>
          </a:p>
        </p:txBody>
      </p:sp>
      <p:pic>
        <p:nvPicPr>
          <p:cNvPr id="13" name="Picture 12">
            <a:extLst>
              <a:ext uri="{FF2B5EF4-FFF2-40B4-BE49-F238E27FC236}">
                <a16:creationId xmlns:a16="http://schemas.microsoft.com/office/drawing/2014/main" id="{E20EC29C-9C6F-F04F-9DFA-E63483EBAF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05452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Contents 1">
    <p:spTree>
      <p:nvGrpSpPr>
        <p:cNvPr id="1" name=""/>
        <p:cNvGrpSpPr/>
        <p:nvPr/>
      </p:nvGrpSpPr>
      <p:grpSpPr>
        <a:xfrm>
          <a:off x="0" y="0"/>
          <a:ext cx="0" cy="0"/>
          <a:chOff x="0" y="0"/>
          <a:chExt cx="0" cy="0"/>
        </a:xfrm>
      </p:grpSpPr>
      <p:pic>
        <p:nvPicPr>
          <p:cNvPr id="27" name="Picture 26" descr="DQ32715 Presentation Template Design - Contents 3.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87" y="0"/>
            <a:ext cx="3092128" cy="5143500"/>
          </a:xfrm>
          <a:prstGeom prst="rect">
            <a:avLst/>
          </a:prstGeom>
        </p:spPr>
      </p:pic>
      <p:sp>
        <p:nvSpPr>
          <p:cNvPr id="25" name="Picture Placeholder 24"/>
          <p:cNvSpPr>
            <a:spLocks noGrp="1"/>
          </p:cNvSpPr>
          <p:nvPr>
            <p:ph type="pic" sz="quarter" idx="34"/>
          </p:nvPr>
        </p:nvSpPr>
        <p:spPr>
          <a:xfrm>
            <a:off x="0" y="0"/>
            <a:ext cx="3090341" cy="5143500"/>
          </a:xfrm>
          <a:prstGeom prst="rect">
            <a:avLst/>
          </a:prstGeom>
        </p:spPr>
        <p:txBody>
          <a:bodyPr vert="horz" lIns="50610" tIns="25305" rIns="50610" bIns="25305"/>
          <a:lstStyle/>
          <a:p>
            <a:endParaRPr lang="en-US" dirty="0"/>
          </a:p>
        </p:txBody>
      </p:sp>
      <p:sp>
        <p:nvSpPr>
          <p:cNvPr id="28" name="Text Placeholder 11"/>
          <p:cNvSpPr>
            <a:spLocks noGrp="1"/>
          </p:cNvSpPr>
          <p:nvPr>
            <p:ph type="body" sz="quarter" idx="35"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Contents</a:t>
            </a:r>
          </a:p>
        </p:txBody>
      </p:sp>
      <p:sp>
        <p:nvSpPr>
          <p:cNvPr id="30" name="Text Placeholder 4"/>
          <p:cNvSpPr>
            <a:spLocks noGrp="1"/>
          </p:cNvSpPr>
          <p:nvPr>
            <p:ph type="body" sz="quarter" idx="11" hasCustomPrompt="1"/>
          </p:nvPr>
        </p:nvSpPr>
        <p:spPr>
          <a:xfrm>
            <a:off x="4117536" y="581153"/>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01</a:t>
            </a:r>
            <a:r>
              <a:rPr lang="en-US" dirty="0">
                <a:latin typeface="Avenir Light"/>
                <a:cs typeface="Avenir Light"/>
              </a:rPr>
              <a:t>  </a:t>
            </a:r>
            <a:endParaRPr lang="en-US" dirty="0"/>
          </a:p>
        </p:txBody>
      </p:sp>
      <p:sp>
        <p:nvSpPr>
          <p:cNvPr id="31" name="Text Placeholder 4"/>
          <p:cNvSpPr>
            <a:spLocks noGrp="1"/>
          </p:cNvSpPr>
          <p:nvPr>
            <p:ph type="body" sz="quarter" idx="12" hasCustomPrompt="1"/>
          </p:nvPr>
        </p:nvSpPr>
        <p:spPr>
          <a:xfrm>
            <a:off x="4117536" y="940631"/>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02</a:t>
            </a:r>
          </a:p>
        </p:txBody>
      </p:sp>
      <p:sp>
        <p:nvSpPr>
          <p:cNvPr id="32" name="Text Placeholder 4"/>
          <p:cNvSpPr>
            <a:spLocks noGrp="1"/>
          </p:cNvSpPr>
          <p:nvPr>
            <p:ph type="body" sz="quarter" idx="14" hasCustomPrompt="1"/>
          </p:nvPr>
        </p:nvSpPr>
        <p:spPr>
          <a:xfrm>
            <a:off x="4117536" y="1306106"/>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03</a:t>
            </a:r>
          </a:p>
        </p:txBody>
      </p:sp>
      <p:sp>
        <p:nvSpPr>
          <p:cNvPr id="33" name="Text Placeholder 4"/>
          <p:cNvSpPr>
            <a:spLocks noGrp="1"/>
          </p:cNvSpPr>
          <p:nvPr>
            <p:ph type="body" sz="quarter" idx="16" hasCustomPrompt="1"/>
          </p:nvPr>
        </p:nvSpPr>
        <p:spPr>
          <a:xfrm>
            <a:off x="4117536" y="1677576"/>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04</a:t>
            </a:r>
          </a:p>
        </p:txBody>
      </p:sp>
      <p:sp>
        <p:nvSpPr>
          <p:cNvPr id="34" name="Text Placeholder 4"/>
          <p:cNvSpPr>
            <a:spLocks noGrp="1"/>
          </p:cNvSpPr>
          <p:nvPr>
            <p:ph type="body" sz="quarter" idx="17" hasCustomPrompt="1"/>
          </p:nvPr>
        </p:nvSpPr>
        <p:spPr>
          <a:xfrm>
            <a:off x="4117536" y="2055032"/>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05</a:t>
            </a:r>
          </a:p>
        </p:txBody>
      </p:sp>
      <p:sp>
        <p:nvSpPr>
          <p:cNvPr id="35" name="Text Placeholder 4"/>
          <p:cNvSpPr>
            <a:spLocks noGrp="1"/>
          </p:cNvSpPr>
          <p:nvPr>
            <p:ph type="body" sz="quarter" idx="18" hasCustomPrompt="1"/>
          </p:nvPr>
        </p:nvSpPr>
        <p:spPr>
          <a:xfrm>
            <a:off x="4117536" y="243248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06</a:t>
            </a:r>
          </a:p>
        </p:txBody>
      </p:sp>
      <p:sp>
        <p:nvSpPr>
          <p:cNvPr id="36" name="Text Placeholder 4"/>
          <p:cNvSpPr>
            <a:spLocks noGrp="1"/>
          </p:cNvSpPr>
          <p:nvPr>
            <p:ph type="body" sz="quarter" idx="20" hasCustomPrompt="1"/>
          </p:nvPr>
        </p:nvSpPr>
        <p:spPr>
          <a:xfrm>
            <a:off x="4117536" y="2815929"/>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07</a:t>
            </a:r>
          </a:p>
        </p:txBody>
      </p:sp>
      <p:sp>
        <p:nvSpPr>
          <p:cNvPr id="37" name="Text Placeholder 4"/>
          <p:cNvSpPr>
            <a:spLocks noGrp="1"/>
          </p:cNvSpPr>
          <p:nvPr>
            <p:ph type="body" sz="quarter" idx="21" hasCustomPrompt="1"/>
          </p:nvPr>
        </p:nvSpPr>
        <p:spPr>
          <a:xfrm>
            <a:off x="4117536" y="319937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08</a:t>
            </a:r>
          </a:p>
        </p:txBody>
      </p:sp>
      <p:sp>
        <p:nvSpPr>
          <p:cNvPr id="38" name="Text Placeholder 4"/>
          <p:cNvSpPr>
            <a:spLocks noGrp="1"/>
          </p:cNvSpPr>
          <p:nvPr>
            <p:ph type="body" sz="quarter" idx="22" hasCustomPrompt="1"/>
          </p:nvPr>
        </p:nvSpPr>
        <p:spPr>
          <a:xfrm>
            <a:off x="4117536" y="357682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09</a:t>
            </a:r>
          </a:p>
        </p:txBody>
      </p:sp>
      <p:sp>
        <p:nvSpPr>
          <p:cNvPr id="39" name="Text Placeholder 4"/>
          <p:cNvSpPr>
            <a:spLocks noGrp="1"/>
          </p:cNvSpPr>
          <p:nvPr>
            <p:ph type="body" sz="quarter" idx="23" hasCustomPrompt="1"/>
          </p:nvPr>
        </p:nvSpPr>
        <p:spPr>
          <a:xfrm>
            <a:off x="4117536" y="3960262"/>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10</a:t>
            </a:r>
          </a:p>
        </p:txBody>
      </p:sp>
      <p:sp>
        <p:nvSpPr>
          <p:cNvPr id="40" name="Text Placeholder 4"/>
          <p:cNvSpPr>
            <a:spLocks noGrp="1"/>
          </p:cNvSpPr>
          <p:nvPr>
            <p:ph type="body" sz="quarter" idx="24" hasCustomPrompt="1"/>
          </p:nvPr>
        </p:nvSpPr>
        <p:spPr>
          <a:xfrm>
            <a:off x="4606821" y="581153"/>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1" name="Text Placeholder 4"/>
          <p:cNvSpPr>
            <a:spLocks noGrp="1"/>
          </p:cNvSpPr>
          <p:nvPr>
            <p:ph type="body" sz="quarter" idx="25" hasCustomPrompt="1"/>
          </p:nvPr>
        </p:nvSpPr>
        <p:spPr>
          <a:xfrm>
            <a:off x="4606821" y="940631"/>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2" name="Text Placeholder 4"/>
          <p:cNvSpPr>
            <a:spLocks noGrp="1"/>
          </p:cNvSpPr>
          <p:nvPr>
            <p:ph type="body" sz="quarter" idx="26" hasCustomPrompt="1"/>
          </p:nvPr>
        </p:nvSpPr>
        <p:spPr>
          <a:xfrm>
            <a:off x="4606821" y="130610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3" name="Text Placeholder 4"/>
          <p:cNvSpPr>
            <a:spLocks noGrp="1"/>
          </p:cNvSpPr>
          <p:nvPr>
            <p:ph type="body" sz="quarter" idx="27" hasCustomPrompt="1"/>
          </p:nvPr>
        </p:nvSpPr>
        <p:spPr>
          <a:xfrm>
            <a:off x="4606821" y="167757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4" name="Text Placeholder 4"/>
          <p:cNvSpPr>
            <a:spLocks noGrp="1"/>
          </p:cNvSpPr>
          <p:nvPr>
            <p:ph type="body" sz="quarter" idx="28" hasCustomPrompt="1"/>
          </p:nvPr>
        </p:nvSpPr>
        <p:spPr>
          <a:xfrm>
            <a:off x="4606821" y="2056898"/>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5" name="Text Placeholder 4"/>
          <p:cNvSpPr>
            <a:spLocks noGrp="1"/>
          </p:cNvSpPr>
          <p:nvPr>
            <p:ph type="body" sz="quarter" idx="29" hasCustomPrompt="1"/>
          </p:nvPr>
        </p:nvSpPr>
        <p:spPr>
          <a:xfrm>
            <a:off x="4606821" y="243320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6" name="Text Placeholder 4"/>
          <p:cNvSpPr>
            <a:spLocks noGrp="1"/>
          </p:cNvSpPr>
          <p:nvPr>
            <p:ph type="body" sz="quarter" idx="30" hasCustomPrompt="1"/>
          </p:nvPr>
        </p:nvSpPr>
        <p:spPr>
          <a:xfrm>
            <a:off x="4606821" y="2815929"/>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7" name="Text Placeholder 4"/>
          <p:cNvSpPr>
            <a:spLocks noGrp="1"/>
          </p:cNvSpPr>
          <p:nvPr>
            <p:ph type="body" sz="quarter" idx="31" hasCustomPrompt="1"/>
          </p:nvPr>
        </p:nvSpPr>
        <p:spPr>
          <a:xfrm>
            <a:off x="4606821" y="3199370"/>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8" name="Text Placeholder 4"/>
          <p:cNvSpPr>
            <a:spLocks noGrp="1"/>
          </p:cNvSpPr>
          <p:nvPr>
            <p:ph type="body" sz="quarter" idx="32" hasCustomPrompt="1"/>
          </p:nvPr>
        </p:nvSpPr>
        <p:spPr>
          <a:xfrm>
            <a:off x="4606821" y="3576820"/>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9" name="Text Placeholder 4"/>
          <p:cNvSpPr>
            <a:spLocks noGrp="1"/>
          </p:cNvSpPr>
          <p:nvPr>
            <p:ph type="body" sz="quarter" idx="33" hasCustomPrompt="1"/>
          </p:nvPr>
        </p:nvSpPr>
        <p:spPr>
          <a:xfrm>
            <a:off x="4606821" y="3960262"/>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pic>
        <p:nvPicPr>
          <p:cNvPr id="29" name="Picture 28">
            <a:extLst>
              <a:ext uri="{FF2B5EF4-FFF2-40B4-BE49-F238E27FC236}">
                <a16:creationId xmlns:a16="http://schemas.microsoft.com/office/drawing/2014/main" id="{1E5FDAF3-E079-224E-8B1C-8C44117145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3878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Contents 2">
    <p:spTree>
      <p:nvGrpSpPr>
        <p:cNvPr id="1" name=""/>
        <p:cNvGrpSpPr/>
        <p:nvPr/>
      </p:nvGrpSpPr>
      <p:grpSpPr>
        <a:xfrm>
          <a:off x="0" y="0"/>
          <a:ext cx="0" cy="0"/>
          <a:chOff x="0" y="0"/>
          <a:chExt cx="0" cy="0"/>
        </a:xfrm>
      </p:grpSpPr>
      <p:pic>
        <p:nvPicPr>
          <p:cNvPr id="19" name="Picture 18" descr="DQ32715 Presentation Template Design - Contents 3.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87" y="0"/>
            <a:ext cx="3092128" cy="5143500"/>
          </a:xfrm>
          <a:prstGeom prst="rect">
            <a:avLst/>
          </a:prstGeom>
        </p:spPr>
      </p:pic>
      <p:sp>
        <p:nvSpPr>
          <p:cNvPr id="20" name="Picture Placeholder 24"/>
          <p:cNvSpPr>
            <a:spLocks noGrp="1"/>
          </p:cNvSpPr>
          <p:nvPr>
            <p:ph type="pic" sz="quarter" idx="34"/>
          </p:nvPr>
        </p:nvSpPr>
        <p:spPr>
          <a:xfrm>
            <a:off x="-1787" y="0"/>
            <a:ext cx="3090341" cy="5143500"/>
          </a:xfrm>
          <a:prstGeom prst="rect">
            <a:avLst/>
          </a:prstGeom>
        </p:spPr>
        <p:txBody>
          <a:bodyPr vert="horz" lIns="50610" tIns="25305" rIns="50610" bIns="25305"/>
          <a:lstStyle/>
          <a:p>
            <a:endParaRPr lang="en-US" dirty="0"/>
          </a:p>
        </p:txBody>
      </p:sp>
      <p:sp>
        <p:nvSpPr>
          <p:cNvPr id="14" name="Text Placeholder 11"/>
          <p:cNvSpPr>
            <a:spLocks noGrp="1"/>
          </p:cNvSpPr>
          <p:nvPr>
            <p:ph type="body" sz="quarter" idx="18" hasCustomPrompt="1"/>
          </p:nvPr>
        </p:nvSpPr>
        <p:spPr>
          <a:xfrm>
            <a:off x="481983" y="365496"/>
            <a:ext cx="2830107" cy="503239"/>
          </a:xfrm>
          <a:prstGeom prst="rect">
            <a:avLst/>
          </a:prstGeom>
        </p:spPr>
        <p:txBody>
          <a:bodyPr vert="horz" lIns="50610" tIns="0" rIns="50610" bIns="25305"/>
          <a:lstStyle>
            <a:lvl1pPr marL="0" indent="0">
              <a:buNone/>
              <a:defRPr sz="3900">
                <a:solidFill>
                  <a:schemeClr val="bg1"/>
                </a:solidFill>
                <a:latin typeface="Marine UP Black"/>
                <a:cs typeface="Marine UP Black"/>
              </a:defRPr>
            </a:lvl1pPr>
          </a:lstStyle>
          <a:p>
            <a:pPr lvl="0"/>
            <a:r>
              <a:rPr lang="en-US" dirty="0"/>
              <a:t>Contents</a:t>
            </a:r>
          </a:p>
        </p:txBody>
      </p:sp>
      <p:sp>
        <p:nvSpPr>
          <p:cNvPr id="15" name="Text Placeholder 16"/>
          <p:cNvSpPr>
            <a:spLocks noGrp="1"/>
          </p:cNvSpPr>
          <p:nvPr>
            <p:ph type="body" sz="quarter" idx="14" hasCustomPrompt="1"/>
          </p:nvPr>
        </p:nvSpPr>
        <p:spPr>
          <a:xfrm>
            <a:off x="5232639" y="1096472"/>
            <a:ext cx="1820127" cy="257554"/>
          </a:xfrm>
          <a:prstGeom prst="rect">
            <a:avLst/>
          </a:prstGeom>
        </p:spPr>
        <p:txBody>
          <a:bodyPr vert="horz" lIns="50610" tIns="25305" rIns="50610" bIns="25305"/>
          <a:lstStyle>
            <a:lvl1pPr marL="0" indent="0">
              <a:buNone/>
              <a:defRPr b="0" i="0">
                <a:solidFill>
                  <a:schemeClr val="tx1">
                    <a:lumMod val="85000"/>
                    <a:lumOff val="15000"/>
                  </a:schemeClr>
                </a:solidFill>
                <a:latin typeface="+mn-lt"/>
                <a:cs typeface="Avenir LT Std 35 Light"/>
              </a:defRPr>
            </a:lvl1pPr>
          </a:lstStyle>
          <a:p>
            <a:pPr lvl="0"/>
            <a:r>
              <a:rPr lang="en-US" dirty="0"/>
              <a:t>Option 1</a:t>
            </a:r>
          </a:p>
        </p:txBody>
      </p:sp>
      <p:sp>
        <p:nvSpPr>
          <p:cNvPr id="16" name="Text Placeholder 16"/>
          <p:cNvSpPr>
            <a:spLocks noGrp="1"/>
          </p:cNvSpPr>
          <p:nvPr>
            <p:ph type="body" sz="quarter" idx="15" hasCustomPrompt="1"/>
          </p:nvPr>
        </p:nvSpPr>
        <p:spPr>
          <a:xfrm>
            <a:off x="5232639" y="1971196"/>
            <a:ext cx="1820127" cy="257554"/>
          </a:xfrm>
          <a:prstGeom prst="rect">
            <a:avLst/>
          </a:prstGeom>
        </p:spPr>
        <p:txBody>
          <a:bodyPr vert="horz" lIns="50610" tIns="25305" rIns="50610" bIns="25305"/>
          <a:lstStyle>
            <a:lvl1pPr marL="0" indent="0">
              <a:buNone/>
              <a:defRPr b="0" i="0">
                <a:solidFill>
                  <a:srgbClr val="262626"/>
                </a:solidFill>
                <a:latin typeface="+mn-lt"/>
                <a:cs typeface="Avenir LT Std 35 Light"/>
              </a:defRPr>
            </a:lvl1pPr>
          </a:lstStyle>
          <a:p>
            <a:pPr lvl="0"/>
            <a:r>
              <a:rPr lang="en-US" dirty="0"/>
              <a:t>Option 2</a:t>
            </a:r>
          </a:p>
        </p:txBody>
      </p:sp>
      <p:sp>
        <p:nvSpPr>
          <p:cNvPr id="17" name="Text Placeholder 16"/>
          <p:cNvSpPr>
            <a:spLocks noGrp="1"/>
          </p:cNvSpPr>
          <p:nvPr>
            <p:ph type="body" sz="quarter" idx="16" hasCustomPrompt="1"/>
          </p:nvPr>
        </p:nvSpPr>
        <p:spPr>
          <a:xfrm>
            <a:off x="5232639" y="2803982"/>
            <a:ext cx="1820127" cy="257554"/>
          </a:xfrm>
          <a:prstGeom prst="rect">
            <a:avLst/>
          </a:prstGeom>
        </p:spPr>
        <p:txBody>
          <a:bodyPr vert="horz" lIns="50610" tIns="25305" rIns="50610" bIns="25305"/>
          <a:lstStyle>
            <a:lvl1pPr marL="0" indent="0">
              <a:buNone/>
              <a:defRPr b="0" i="0">
                <a:latin typeface="+mn-lt"/>
                <a:cs typeface="Avenir LT Std 35 Light"/>
              </a:defRPr>
            </a:lvl1pPr>
          </a:lstStyle>
          <a:p>
            <a:pPr lvl="0"/>
            <a:r>
              <a:rPr lang="en-US" dirty="0"/>
              <a:t>Option 3</a:t>
            </a:r>
          </a:p>
        </p:txBody>
      </p:sp>
      <p:sp>
        <p:nvSpPr>
          <p:cNvPr id="18" name="Text Placeholder 16"/>
          <p:cNvSpPr>
            <a:spLocks noGrp="1"/>
          </p:cNvSpPr>
          <p:nvPr>
            <p:ph type="body" sz="quarter" idx="17" hasCustomPrompt="1"/>
          </p:nvPr>
        </p:nvSpPr>
        <p:spPr>
          <a:xfrm>
            <a:off x="5232639" y="3654742"/>
            <a:ext cx="1820127" cy="257554"/>
          </a:xfrm>
          <a:prstGeom prst="rect">
            <a:avLst/>
          </a:prstGeom>
        </p:spPr>
        <p:txBody>
          <a:bodyPr vert="horz" lIns="50610" tIns="25305" rIns="50610" bIns="25305"/>
          <a:lstStyle>
            <a:lvl1pPr marL="0" indent="0">
              <a:buNone/>
              <a:defRPr b="0" i="0">
                <a:solidFill>
                  <a:srgbClr val="262626"/>
                </a:solidFill>
                <a:latin typeface="+mn-lt"/>
                <a:cs typeface="Avenir LT Std 35 Light"/>
              </a:defRPr>
            </a:lvl1pPr>
          </a:lstStyle>
          <a:p>
            <a:pPr lvl="0"/>
            <a:r>
              <a:rPr lang="en-US" dirty="0"/>
              <a:t>Option 4</a:t>
            </a:r>
          </a:p>
        </p:txBody>
      </p:sp>
      <p:sp>
        <p:nvSpPr>
          <p:cNvPr id="22" name="Picture Placeholder 5">
            <a:extLst>
              <a:ext uri="{FF2B5EF4-FFF2-40B4-BE49-F238E27FC236}">
                <a16:creationId xmlns:a16="http://schemas.microsoft.com/office/drawing/2014/main" id="{D657B9CD-6865-3D44-93EF-9E13B2888B55}"/>
              </a:ext>
            </a:extLst>
          </p:cNvPr>
          <p:cNvSpPr>
            <a:spLocks noGrp="1"/>
          </p:cNvSpPr>
          <p:nvPr>
            <p:ph type="pic" sz="quarter" idx="19" hasCustomPrompt="1"/>
          </p:nvPr>
        </p:nvSpPr>
        <p:spPr>
          <a:xfrm>
            <a:off x="4278484" y="3408187"/>
            <a:ext cx="735288" cy="729664"/>
          </a:xfrm>
          <a:prstGeom prst="rect">
            <a:avLst/>
          </a:prstGeom>
        </p:spPr>
        <p:txBody>
          <a:bodyPr vert="horz"/>
          <a:lstStyle>
            <a:lvl1pPr marL="0" indent="0">
              <a:buNone/>
              <a:defRPr baseline="0"/>
            </a:lvl1pPr>
          </a:lstStyle>
          <a:p>
            <a:r>
              <a:rPr lang="en-US" dirty="0"/>
              <a:t>Icon 4</a:t>
            </a:r>
          </a:p>
        </p:txBody>
      </p:sp>
      <p:sp>
        <p:nvSpPr>
          <p:cNvPr id="23" name="Picture Placeholder 5">
            <a:extLst>
              <a:ext uri="{FF2B5EF4-FFF2-40B4-BE49-F238E27FC236}">
                <a16:creationId xmlns:a16="http://schemas.microsoft.com/office/drawing/2014/main" id="{3DC4E3E8-F53F-574B-A2D4-50A7AC87A77B}"/>
              </a:ext>
            </a:extLst>
          </p:cNvPr>
          <p:cNvSpPr>
            <a:spLocks noGrp="1"/>
          </p:cNvSpPr>
          <p:nvPr>
            <p:ph type="pic" sz="quarter" idx="20" hasCustomPrompt="1"/>
          </p:nvPr>
        </p:nvSpPr>
        <p:spPr>
          <a:xfrm>
            <a:off x="4268262" y="898618"/>
            <a:ext cx="735288" cy="729664"/>
          </a:xfrm>
          <a:prstGeom prst="rect">
            <a:avLst/>
          </a:prstGeom>
        </p:spPr>
        <p:txBody>
          <a:bodyPr vert="horz"/>
          <a:lstStyle>
            <a:lvl1pPr marL="0" indent="0">
              <a:buNone/>
              <a:defRPr baseline="0"/>
            </a:lvl1pPr>
          </a:lstStyle>
          <a:p>
            <a:r>
              <a:rPr lang="en-US" dirty="0"/>
              <a:t>Icon 1</a:t>
            </a:r>
          </a:p>
        </p:txBody>
      </p:sp>
      <p:sp>
        <p:nvSpPr>
          <p:cNvPr id="24" name="Picture Placeholder 5">
            <a:extLst>
              <a:ext uri="{FF2B5EF4-FFF2-40B4-BE49-F238E27FC236}">
                <a16:creationId xmlns:a16="http://schemas.microsoft.com/office/drawing/2014/main" id="{D0702D82-C640-E04D-94F4-A38C970A6654}"/>
              </a:ext>
            </a:extLst>
          </p:cNvPr>
          <p:cNvSpPr>
            <a:spLocks noGrp="1"/>
          </p:cNvSpPr>
          <p:nvPr>
            <p:ph type="pic" sz="quarter" idx="21" hasCustomPrompt="1"/>
          </p:nvPr>
        </p:nvSpPr>
        <p:spPr>
          <a:xfrm>
            <a:off x="4268262" y="1735141"/>
            <a:ext cx="735288" cy="729664"/>
          </a:xfrm>
          <a:prstGeom prst="rect">
            <a:avLst/>
          </a:prstGeom>
        </p:spPr>
        <p:txBody>
          <a:bodyPr vert="horz"/>
          <a:lstStyle>
            <a:lvl1pPr marL="0" indent="0">
              <a:buNone/>
              <a:defRPr baseline="0"/>
            </a:lvl1pPr>
          </a:lstStyle>
          <a:p>
            <a:r>
              <a:rPr lang="en-US" dirty="0"/>
              <a:t>Icon 2</a:t>
            </a:r>
          </a:p>
        </p:txBody>
      </p:sp>
      <p:sp>
        <p:nvSpPr>
          <p:cNvPr id="25" name="Picture Placeholder 5">
            <a:extLst>
              <a:ext uri="{FF2B5EF4-FFF2-40B4-BE49-F238E27FC236}">
                <a16:creationId xmlns:a16="http://schemas.microsoft.com/office/drawing/2014/main" id="{392F6163-0C19-7A41-AEAE-842DC7FEB48B}"/>
              </a:ext>
            </a:extLst>
          </p:cNvPr>
          <p:cNvSpPr>
            <a:spLocks noGrp="1"/>
          </p:cNvSpPr>
          <p:nvPr>
            <p:ph type="pic" sz="quarter" idx="22" hasCustomPrompt="1"/>
          </p:nvPr>
        </p:nvSpPr>
        <p:spPr>
          <a:xfrm>
            <a:off x="4278484" y="2571664"/>
            <a:ext cx="735288" cy="729664"/>
          </a:xfrm>
          <a:prstGeom prst="rect">
            <a:avLst/>
          </a:prstGeom>
        </p:spPr>
        <p:txBody>
          <a:bodyPr vert="horz"/>
          <a:lstStyle>
            <a:lvl1pPr marL="0" indent="0">
              <a:buNone/>
              <a:defRPr baseline="0"/>
            </a:lvl1pPr>
          </a:lstStyle>
          <a:p>
            <a:r>
              <a:rPr lang="en-US" dirty="0"/>
              <a:t>Icon 3</a:t>
            </a:r>
          </a:p>
        </p:txBody>
      </p:sp>
      <p:pic>
        <p:nvPicPr>
          <p:cNvPr id="21" name="Picture 20">
            <a:extLst>
              <a:ext uri="{FF2B5EF4-FFF2-40B4-BE49-F238E27FC236}">
                <a16:creationId xmlns:a16="http://schemas.microsoft.com/office/drawing/2014/main" id="{63D26179-F9F3-8C45-90A8-AC62366AC6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53065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ew section title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85316A-9A7C-D445-B898-42AE6D3BD989}"/>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4" name="Text Placeholder 11"/>
          <p:cNvSpPr>
            <a:spLocks noGrp="1"/>
          </p:cNvSpPr>
          <p:nvPr>
            <p:ph type="body" sz="quarter" idx="18" hasCustomPrompt="1"/>
          </p:nvPr>
        </p:nvSpPr>
        <p:spPr>
          <a:xfrm>
            <a:off x="459402" y="2171914"/>
            <a:ext cx="8197197" cy="1255089"/>
          </a:xfrm>
          <a:prstGeom prst="rect">
            <a:avLst/>
          </a:prstGeom>
        </p:spPr>
        <p:txBody>
          <a:bodyPr vert="horz" lIns="50610" tIns="25305" rIns="50610" bIns="25305"/>
          <a:lstStyle>
            <a:lvl1pPr marL="0" indent="0" algn="ctr">
              <a:buNone/>
              <a:defRPr sz="3900" b="1" i="0" baseline="0">
                <a:solidFill>
                  <a:schemeClr val="bg1"/>
                </a:solidFill>
                <a:latin typeface="+mj-lt"/>
                <a:cs typeface="Marine UP Black"/>
              </a:defRPr>
            </a:lvl1pPr>
          </a:lstStyle>
          <a:p>
            <a:pPr lvl="0"/>
            <a:r>
              <a:rPr lang="en-US" dirty="0"/>
              <a:t>New section title 2</a:t>
            </a:r>
          </a:p>
        </p:txBody>
      </p:sp>
      <p:pic>
        <p:nvPicPr>
          <p:cNvPr id="6" name="Picture 5">
            <a:extLst>
              <a:ext uri="{FF2B5EF4-FFF2-40B4-BE49-F238E27FC236}">
                <a16:creationId xmlns:a16="http://schemas.microsoft.com/office/drawing/2014/main" id="{CB0428A4-B33F-174A-BE2C-7060891E51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63364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ag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CA72AC-7851-E741-BEE6-A7A190489705}"/>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9" name="Text Placeholder 11"/>
          <p:cNvSpPr>
            <a:spLocks noGrp="1"/>
          </p:cNvSpPr>
          <p:nvPr>
            <p:ph type="body" sz="quarter" idx="18" hasCustomPrompt="1"/>
          </p:nvPr>
        </p:nvSpPr>
        <p:spPr>
          <a:xfrm>
            <a:off x="481983" y="365496"/>
            <a:ext cx="8197197" cy="503239"/>
          </a:xfrm>
          <a:prstGeom prst="rect">
            <a:avLst/>
          </a:prstGeom>
        </p:spPr>
        <p:txBody>
          <a:bodyPr vert="horz" lIns="50610" tIns="0" rIns="50610" bIns="25305"/>
          <a:lstStyle>
            <a:lvl1pPr marL="0" indent="0">
              <a:buNone/>
              <a:defRPr sz="3900" b="1" i="0" baseline="0">
                <a:solidFill>
                  <a:schemeClr val="bg1"/>
                </a:solidFill>
                <a:latin typeface="+mj-lt"/>
                <a:cs typeface="Marine UP Black"/>
              </a:defRPr>
            </a:lvl1pPr>
          </a:lstStyle>
          <a:p>
            <a:pPr lvl="0"/>
            <a:r>
              <a:rPr lang="en-US" dirty="0"/>
              <a:t>Bullet page 1</a:t>
            </a:r>
          </a:p>
        </p:txBody>
      </p:sp>
      <p:sp>
        <p:nvSpPr>
          <p:cNvPr id="11" name="Text Placeholder 10"/>
          <p:cNvSpPr>
            <a:spLocks noGrp="1"/>
          </p:cNvSpPr>
          <p:nvPr>
            <p:ph type="body" sz="quarter" idx="19" hasCustomPrompt="1"/>
          </p:nvPr>
        </p:nvSpPr>
        <p:spPr>
          <a:xfrm>
            <a:off x="481821" y="1060321"/>
            <a:ext cx="8197359" cy="2941847"/>
          </a:xfrm>
          <a:prstGeom prst="rect">
            <a:avLst/>
          </a:prstGeom>
        </p:spPr>
        <p:txBody>
          <a:bodyPr vert="horz" lIns="50610" tIns="25305" rIns="50610" bIns="25305"/>
          <a:lstStyle>
            <a:lvl1pPr marL="199452" marR="0" indent="-199452" algn="l" defTabSz="253048" rtl="0" eaLnBrk="1" fontAlgn="auto" latinLnBrk="0" hangingPunct="1">
              <a:lnSpc>
                <a:spcPct val="150000"/>
              </a:lnSpc>
              <a:spcBef>
                <a:spcPct val="20000"/>
              </a:spcBef>
              <a:spcAft>
                <a:spcPts val="0"/>
              </a:spcAft>
              <a:buClrTx/>
              <a:buSzTx/>
              <a:buFont typeface="Arial"/>
              <a:buChar char="•"/>
              <a:tabLst/>
              <a:defRPr sz="2500" b="0" i="0" baseline="0">
                <a:solidFill>
                  <a:schemeClr val="bg1"/>
                </a:solidFill>
                <a:latin typeface="+mn-lt"/>
                <a:cs typeface="Avenir LT Std 55 Roman"/>
              </a:defRPr>
            </a:lvl1pPr>
            <a:lvl2pPr>
              <a:defRPr b="0" i="0">
                <a:solidFill>
                  <a:schemeClr val="bg1"/>
                </a:solidFill>
                <a:latin typeface="+mn-lt"/>
              </a:defRPr>
            </a:lvl2pPr>
          </a:lstStyle>
          <a:p>
            <a:pPr lvl="0"/>
            <a:r>
              <a:rPr lang="en-US" dirty="0"/>
              <a:t>Bullet point 1</a:t>
            </a:r>
          </a:p>
          <a:p>
            <a:pPr lvl="1"/>
            <a:r>
              <a:rPr lang="en-US" dirty="0" err="1"/>
              <a:t>dsfffsdfsfsdfs</a:t>
            </a:r>
            <a:endParaRPr lang="en-US" dirty="0"/>
          </a:p>
          <a:p>
            <a:pPr lvl="0"/>
            <a:r>
              <a:rPr lang="en-US" dirty="0"/>
              <a:t>Bullet point 2</a:t>
            </a:r>
          </a:p>
          <a:p>
            <a:pPr lvl="0"/>
            <a:r>
              <a:rPr lang="en-US" dirty="0"/>
              <a:t>Bullet point 3</a:t>
            </a:r>
          </a:p>
          <a:p>
            <a:pPr lvl="0"/>
            <a:r>
              <a:rPr lang="en-US" dirty="0"/>
              <a:t>Bullet point 4</a:t>
            </a:r>
          </a:p>
          <a:p>
            <a:pPr lvl="0"/>
            <a:r>
              <a:rPr lang="en-US" dirty="0"/>
              <a:t>Bullet point 5</a:t>
            </a:r>
          </a:p>
          <a:p>
            <a:pPr lvl="0"/>
            <a:endParaRPr lang="en-US" dirty="0"/>
          </a:p>
          <a:p>
            <a:pPr lvl="0"/>
            <a:endParaRPr lang="en-US" dirty="0"/>
          </a:p>
        </p:txBody>
      </p:sp>
      <p:sp>
        <p:nvSpPr>
          <p:cNvPr id="6"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rgbClr val="FFFFFF"/>
                </a:solidFill>
                <a:latin typeface="+mj-lt"/>
                <a:cs typeface="Avenir Next Demi Bold"/>
              </a:rPr>
              <a:pPr/>
              <a:t>‹#›</a:t>
            </a:fld>
            <a:endParaRPr lang="en-US" sz="800" b="1" i="0" dirty="0">
              <a:solidFill>
                <a:srgbClr val="FFFFFF"/>
              </a:solidFill>
              <a:latin typeface="+mj-lt"/>
              <a:cs typeface="Avenir Next Demi Bold"/>
            </a:endParaRPr>
          </a:p>
        </p:txBody>
      </p:sp>
      <p:pic>
        <p:nvPicPr>
          <p:cNvPr id="8" name="Picture 7">
            <a:extLst>
              <a:ext uri="{FF2B5EF4-FFF2-40B4-BE49-F238E27FC236}">
                <a16:creationId xmlns:a16="http://schemas.microsoft.com/office/drawing/2014/main" id="{DC697380-EE4F-2245-809B-AC8FF482BF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617842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10.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570200" y="485130"/>
            <a:ext cx="3897832" cy="405047"/>
          </a:xfrm>
          <a:prstGeom prst="rect">
            <a:avLst/>
          </a:prstGeom>
          <a:noFill/>
        </p:spPr>
        <p:txBody>
          <a:bodyPr wrap="square" lIns="50610" tIns="25305" rIns="50610" bIns="25305" rtlCol="0">
            <a:spAutoFit/>
          </a:bodyPr>
          <a:lstStyle/>
          <a:p>
            <a:pPr algn="l"/>
            <a:r>
              <a:rPr lang="en-US" sz="2300" i="1" dirty="0">
                <a:solidFill>
                  <a:schemeClr val="bg1"/>
                </a:solidFill>
                <a:latin typeface="Marine Light"/>
                <a:cs typeface="Marine Light"/>
              </a:rPr>
              <a:t>Destination</a:t>
            </a:r>
            <a:r>
              <a:rPr lang="en-US" sz="2300" i="1" baseline="0" dirty="0">
                <a:solidFill>
                  <a:schemeClr val="bg1"/>
                </a:solidFill>
                <a:latin typeface="Marine Light"/>
                <a:cs typeface="Marine Light"/>
              </a:rPr>
              <a:t> Queenstown</a:t>
            </a:r>
            <a:endParaRPr lang="en-US" sz="2300" i="1" dirty="0">
              <a:solidFill>
                <a:schemeClr val="bg1"/>
              </a:solidFill>
              <a:latin typeface="Marine Light"/>
              <a:cs typeface="Marine Light"/>
            </a:endParaRPr>
          </a:p>
        </p:txBody>
      </p:sp>
      <p:sp>
        <p:nvSpPr>
          <p:cNvPr id="8" name="TextBox 7"/>
          <p:cNvSpPr txBox="1"/>
          <p:nvPr userDrawn="1"/>
        </p:nvSpPr>
        <p:spPr>
          <a:xfrm>
            <a:off x="775255" y="684140"/>
            <a:ext cx="7806067" cy="789768"/>
          </a:xfrm>
          <a:prstGeom prst="rect">
            <a:avLst/>
          </a:prstGeom>
          <a:noFill/>
        </p:spPr>
        <p:txBody>
          <a:bodyPr wrap="square" lIns="50610" tIns="25305" rIns="50610" bIns="25305" rtlCol="0">
            <a:spAutoFit/>
          </a:bodyPr>
          <a:lstStyle/>
          <a:p>
            <a:pPr algn="l"/>
            <a:r>
              <a:rPr lang="en-US" sz="4800" i="0" dirty="0">
                <a:solidFill>
                  <a:schemeClr val="bg1"/>
                </a:solidFill>
                <a:latin typeface="Marine UP Black"/>
                <a:cs typeface="Marine UP Black"/>
              </a:rPr>
              <a:t>Presentation Title</a:t>
            </a:r>
          </a:p>
        </p:txBody>
      </p:sp>
      <p:sp>
        <p:nvSpPr>
          <p:cNvPr id="9" name="TextBox 8"/>
          <p:cNvSpPr txBox="1"/>
          <p:nvPr userDrawn="1"/>
        </p:nvSpPr>
        <p:spPr>
          <a:xfrm>
            <a:off x="797836" y="1381124"/>
            <a:ext cx="3897832" cy="204993"/>
          </a:xfrm>
          <a:prstGeom prst="rect">
            <a:avLst/>
          </a:prstGeom>
          <a:noFill/>
        </p:spPr>
        <p:txBody>
          <a:bodyPr wrap="square" lIns="50610" tIns="25305" rIns="50610" bIns="25305" rtlCol="0">
            <a:spAutoFit/>
          </a:bodyPr>
          <a:lstStyle/>
          <a:p>
            <a:pPr algn="l"/>
            <a:r>
              <a:rPr lang="en-US" sz="1000" i="1" dirty="0">
                <a:solidFill>
                  <a:schemeClr val="bg1"/>
                </a:solidFill>
                <a:latin typeface="Avenir Light"/>
                <a:cs typeface="Avenir Light"/>
              </a:rPr>
              <a:t>Date, location, persons name or similar</a:t>
            </a:r>
            <a:r>
              <a:rPr lang="mr-IN" sz="1000" i="1" dirty="0">
                <a:solidFill>
                  <a:schemeClr val="bg1"/>
                </a:solidFill>
                <a:latin typeface="Avenir Light"/>
                <a:cs typeface="Avenir Light"/>
              </a:rPr>
              <a:t>…</a:t>
            </a:r>
            <a:endParaRPr lang="en-US" sz="1000" i="1" dirty="0">
              <a:solidFill>
                <a:schemeClr val="bg1"/>
              </a:solidFill>
              <a:latin typeface="Avenir Light"/>
              <a:cs typeface="Avenir Light"/>
            </a:endParaRPr>
          </a:p>
        </p:txBody>
      </p:sp>
    </p:spTree>
    <p:extLst>
      <p:ext uri="{BB962C8B-B14F-4D97-AF65-F5344CB8AC3E}">
        <p14:creationId xmlns:p14="http://schemas.microsoft.com/office/powerpoint/2010/main" val="3609819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ctr" defTabSz="408167" rtl="0" eaLnBrk="1" latinLnBrk="0" hangingPunct="1">
        <a:spcBef>
          <a:spcPct val="0"/>
        </a:spcBef>
        <a:buNone/>
        <a:defRPr sz="3900" kern="1200">
          <a:solidFill>
            <a:schemeClr val="tx1"/>
          </a:solidFill>
          <a:latin typeface="+mj-lt"/>
          <a:ea typeface="+mj-ea"/>
          <a:cs typeface="+mj-cs"/>
        </a:defRPr>
      </a:lvl1pPr>
    </p:titleStyle>
    <p:bodyStyle>
      <a:lvl1pPr marL="306126" indent="-306126" algn="l" defTabSz="408167" rtl="0" eaLnBrk="1" latinLnBrk="0" hangingPunct="1">
        <a:spcBef>
          <a:spcPct val="20000"/>
        </a:spcBef>
        <a:buFont typeface="Arial"/>
        <a:buChar char="•"/>
        <a:defRPr sz="2900" kern="1200">
          <a:solidFill>
            <a:schemeClr val="tx1"/>
          </a:solidFill>
          <a:latin typeface="+mn-lt"/>
          <a:ea typeface="+mn-ea"/>
          <a:cs typeface="+mn-cs"/>
        </a:defRPr>
      </a:lvl1pPr>
      <a:lvl2pPr marL="663271" indent="-255104" algn="l" defTabSz="408167" rtl="0" eaLnBrk="1" latinLnBrk="0" hangingPunct="1">
        <a:spcBef>
          <a:spcPct val="20000"/>
        </a:spcBef>
        <a:buFont typeface="Arial"/>
        <a:buChar char="–"/>
        <a:defRPr sz="2500" kern="1200">
          <a:solidFill>
            <a:schemeClr val="tx1"/>
          </a:solidFill>
          <a:latin typeface="+mn-lt"/>
          <a:ea typeface="+mn-ea"/>
          <a:cs typeface="+mn-cs"/>
        </a:defRPr>
      </a:lvl2pPr>
      <a:lvl3pPr marL="1020417" indent="-204083" algn="l" defTabSz="408167" rtl="0" eaLnBrk="1" latinLnBrk="0" hangingPunct="1">
        <a:spcBef>
          <a:spcPct val="20000"/>
        </a:spcBef>
        <a:buFont typeface="Arial"/>
        <a:buChar char="•"/>
        <a:defRPr sz="2200" kern="1200">
          <a:solidFill>
            <a:schemeClr val="tx1"/>
          </a:solidFill>
          <a:latin typeface="+mn-lt"/>
          <a:ea typeface="+mn-ea"/>
          <a:cs typeface="+mn-cs"/>
        </a:defRPr>
      </a:lvl3pPr>
      <a:lvl4pPr marL="1428585" indent="-204083" algn="l" defTabSz="408167" rtl="0" eaLnBrk="1" latinLnBrk="0" hangingPunct="1">
        <a:spcBef>
          <a:spcPct val="20000"/>
        </a:spcBef>
        <a:buFont typeface="Arial"/>
        <a:buChar char="–"/>
        <a:defRPr sz="1800" kern="1200">
          <a:solidFill>
            <a:schemeClr val="tx1"/>
          </a:solidFill>
          <a:latin typeface="+mn-lt"/>
          <a:ea typeface="+mn-ea"/>
          <a:cs typeface="+mn-cs"/>
        </a:defRPr>
      </a:lvl4pPr>
      <a:lvl5pPr marL="1836751" indent="-204083" algn="l" defTabSz="408167" rtl="0" eaLnBrk="1" latinLnBrk="0" hangingPunct="1">
        <a:spcBef>
          <a:spcPct val="20000"/>
        </a:spcBef>
        <a:buFont typeface="Arial"/>
        <a:buChar char="»"/>
        <a:defRPr sz="1800" kern="1200">
          <a:solidFill>
            <a:schemeClr val="tx1"/>
          </a:solidFill>
          <a:latin typeface="+mn-lt"/>
          <a:ea typeface="+mn-ea"/>
          <a:cs typeface="+mn-cs"/>
        </a:defRPr>
      </a:lvl5pPr>
      <a:lvl6pPr marL="2244919" indent="-204083" algn="l" defTabSz="408167" rtl="0" eaLnBrk="1" latinLnBrk="0" hangingPunct="1">
        <a:spcBef>
          <a:spcPct val="20000"/>
        </a:spcBef>
        <a:buFont typeface="Arial"/>
        <a:buChar char="•"/>
        <a:defRPr sz="1800" kern="1200">
          <a:solidFill>
            <a:schemeClr val="tx1"/>
          </a:solidFill>
          <a:latin typeface="+mn-lt"/>
          <a:ea typeface="+mn-ea"/>
          <a:cs typeface="+mn-cs"/>
        </a:defRPr>
      </a:lvl6pPr>
      <a:lvl7pPr marL="2653084" indent="-204083" algn="l" defTabSz="408167" rtl="0" eaLnBrk="1" latinLnBrk="0" hangingPunct="1">
        <a:spcBef>
          <a:spcPct val="20000"/>
        </a:spcBef>
        <a:buFont typeface="Arial"/>
        <a:buChar char="•"/>
        <a:defRPr sz="1800" kern="1200">
          <a:solidFill>
            <a:schemeClr val="tx1"/>
          </a:solidFill>
          <a:latin typeface="+mn-lt"/>
          <a:ea typeface="+mn-ea"/>
          <a:cs typeface="+mn-cs"/>
        </a:defRPr>
      </a:lvl7pPr>
      <a:lvl8pPr marL="3061252" indent="-204083" algn="l" defTabSz="408167" rtl="0" eaLnBrk="1" latinLnBrk="0" hangingPunct="1">
        <a:spcBef>
          <a:spcPct val="20000"/>
        </a:spcBef>
        <a:buFont typeface="Arial"/>
        <a:buChar char="•"/>
        <a:defRPr sz="1800" kern="1200">
          <a:solidFill>
            <a:schemeClr val="tx1"/>
          </a:solidFill>
          <a:latin typeface="+mn-lt"/>
          <a:ea typeface="+mn-ea"/>
          <a:cs typeface="+mn-cs"/>
        </a:defRPr>
      </a:lvl8pPr>
      <a:lvl9pPr marL="3469419" indent="-204083" algn="l" defTabSz="40816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67" rtl="0" eaLnBrk="1" latinLnBrk="0" hangingPunct="1">
        <a:defRPr sz="1600" kern="1200">
          <a:solidFill>
            <a:schemeClr val="tx1"/>
          </a:solidFill>
          <a:latin typeface="+mn-lt"/>
          <a:ea typeface="+mn-ea"/>
          <a:cs typeface="+mn-cs"/>
        </a:defRPr>
      </a:lvl1pPr>
      <a:lvl2pPr marL="408167" algn="l" defTabSz="408167" rtl="0" eaLnBrk="1" latinLnBrk="0" hangingPunct="1">
        <a:defRPr sz="1600" kern="1200">
          <a:solidFill>
            <a:schemeClr val="tx1"/>
          </a:solidFill>
          <a:latin typeface="+mn-lt"/>
          <a:ea typeface="+mn-ea"/>
          <a:cs typeface="+mn-cs"/>
        </a:defRPr>
      </a:lvl2pPr>
      <a:lvl3pPr marL="816334" algn="l" defTabSz="408167" rtl="0" eaLnBrk="1" latinLnBrk="0" hangingPunct="1">
        <a:defRPr sz="1600" kern="1200">
          <a:solidFill>
            <a:schemeClr val="tx1"/>
          </a:solidFill>
          <a:latin typeface="+mn-lt"/>
          <a:ea typeface="+mn-ea"/>
          <a:cs typeface="+mn-cs"/>
        </a:defRPr>
      </a:lvl3pPr>
      <a:lvl4pPr marL="1224500" algn="l" defTabSz="408167" rtl="0" eaLnBrk="1" latinLnBrk="0" hangingPunct="1">
        <a:defRPr sz="1600" kern="1200">
          <a:solidFill>
            <a:schemeClr val="tx1"/>
          </a:solidFill>
          <a:latin typeface="+mn-lt"/>
          <a:ea typeface="+mn-ea"/>
          <a:cs typeface="+mn-cs"/>
        </a:defRPr>
      </a:lvl4pPr>
      <a:lvl5pPr marL="1632667" algn="l" defTabSz="408167" rtl="0" eaLnBrk="1" latinLnBrk="0" hangingPunct="1">
        <a:defRPr sz="1600" kern="1200">
          <a:solidFill>
            <a:schemeClr val="tx1"/>
          </a:solidFill>
          <a:latin typeface="+mn-lt"/>
          <a:ea typeface="+mn-ea"/>
          <a:cs typeface="+mn-cs"/>
        </a:defRPr>
      </a:lvl5pPr>
      <a:lvl6pPr marL="2040835" algn="l" defTabSz="408167" rtl="0" eaLnBrk="1" latinLnBrk="0" hangingPunct="1">
        <a:defRPr sz="1600" kern="1200">
          <a:solidFill>
            <a:schemeClr val="tx1"/>
          </a:solidFill>
          <a:latin typeface="+mn-lt"/>
          <a:ea typeface="+mn-ea"/>
          <a:cs typeface="+mn-cs"/>
        </a:defRPr>
      </a:lvl6pPr>
      <a:lvl7pPr marL="2449002" algn="l" defTabSz="408167" rtl="0" eaLnBrk="1" latinLnBrk="0" hangingPunct="1">
        <a:defRPr sz="1600" kern="1200">
          <a:solidFill>
            <a:schemeClr val="tx1"/>
          </a:solidFill>
          <a:latin typeface="+mn-lt"/>
          <a:ea typeface="+mn-ea"/>
          <a:cs typeface="+mn-cs"/>
        </a:defRPr>
      </a:lvl7pPr>
      <a:lvl8pPr marL="2857169" algn="l" defTabSz="408167" rtl="0" eaLnBrk="1" latinLnBrk="0" hangingPunct="1">
        <a:defRPr sz="1600" kern="1200">
          <a:solidFill>
            <a:schemeClr val="tx1"/>
          </a:solidFill>
          <a:latin typeface="+mn-lt"/>
          <a:ea typeface="+mn-ea"/>
          <a:cs typeface="+mn-cs"/>
        </a:defRPr>
      </a:lvl8pPr>
      <a:lvl9pPr marL="3265336" algn="l" defTabSz="408167"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3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3" r:id="rId3"/>
    <p:sldLayoutId id="2147483704" r:id="rId4"/>
    <p:sldLayoutId id="2147483705" r:id="rId5"/>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5982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6" r:id="rId3"/>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51788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94" r:id="rId3"/>
    <p:sldLayoutId id="2147483695" r:id="rId4"/>
    <p:sldLayoutId id="2147483706" r:id="rId5"/>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942079"/>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24689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92" r:id="rId3"/>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16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1" r:id="rId4"/>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4453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98" r:id="rId4"/>
    <p:sldLayoutId id="2147483700" r:id="rId5"/>
    <p:sldLayoutId id="2147483701" r:id="rId6"/>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792377"/>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852640"/>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826594"/>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40.jfif"/><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1.xml"/><Relationship Id="rId1" Type="http://schemas.openxmlformats.org/officeDocument/2006/relationships/slideLayout" Target="../slideLayouts/slideLayout2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hyperlink" Target="mailto:trade@queenstownNZ.nz" TargetMode="External"/><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latin typeface="Marine Black" panose="02000503050000020004" pitchFamily="50" charset="0"/>
              </a:rPr>
              <a:t>New Product</a:t>
            </a:r>
          </a:p>
        </p:txBody>
      </p:sp>
      <p:sp>
        <p:nvSpPr>
          <p:cNvPr id="3" name="Text Placeholder 2"/>
          <p:cNvSpPr>
            <a:spLocks noGrp="1"/>
          </p:cNvSpPr>
          <p:nvPr>
            <p:ph type="body" sz="quarter" idx="12"/>
          </p:nvPr>
        </p:nvSpPr>
        <p:spPr/>
        <p:txBody>
          <a:bodyPr/>
          <a:lstStyle/>
          <a:p>
            <a:r>
              <a:rPr lang="en-US" dirty="0">
                <a:latin typeface="Avenir Light"/>
              </a:rPr>
              <a:t>Destination Queenstown</a:t>
            </a:r>
          </a:p>
        </p:txBody>
      </p:sp>
      <p:sp>
        <p:nvSpPr>
          <p:cNvPr id="4" name="Text Placeholder 3"/>
          <p:cNvSpPr>
            <a:spLocks noGrp="1"/>
          </p:cNvSpPr>
          <p:nvPr>
            <p:ph type="body" sz="quarter" idx="10"/>
          </p:nvPr>
        </p:nvSpPr>
        <p:spPr/>
        <p:txBody>
          <a:bodyPr/>
          <a:lstStyle/>
          <a:p>
            <a:r>
              <a:rPr lang="en-US" dirty="0"/>
              <a:t>March 2021</a:t>
            </a:r>
          </a:p>
        </p:txBody>
      </p:sp>
    </p:spTree>
    <p:extLst>
      <p:ext uri="{BB962C8B-B14F-4D97-AF65-F5344CB8AC3E}">
        <p14:creationId xmlns:p14="http://schemas.microsoft.com/office/powerpoint/2010/main" val="277761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9088E25-BDC2-4C0C-9364-76130CC3D2F0}"/>
              </a:ext>
            </a:extLst>
          </p:cNvPr>
          <p:cNvPicPr>
            <a:picLocks noGrp="1" noChangeAspect="1"/>
          </p:cNvPicPr>
          <p:nvPr>
            <p:ph type="pic" sz="quarter" idx="13"/>
          </p:nvPr>
        </p:nvPicPr>
        <p:blipFill>
          <a:blip r:embed="rId3"/>
          <a:srcRect t="12500" b="12500"/>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6" name="Text Placeholder 1">
            <a:extLst>
              <a:ext uri="{FF2B5EF4-FFF2-40B4-BE49-F238E27FC236}">
                <a16:creationId xmlns:a16="http://schemas.microsoft.com/office/drawing/2014/main" id="{002A4660-9162-416F-A667-A99BADACA9DD}"/>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Canyoning NZ</a:t>
            </a:r>
          </a:p>
        </p:txBody>
      </p:sp>
    </p:spTree>
    <p:extLst>
      <p:ext uri="{BB962C8B-B14F-4D97-AF65-F5344CB8AC3E}">
        <p14:creationId xmlns:p14="http://schemas.microsoft.com/office/powerpoint/2010/main" val="398893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021FCEA-C6C4-4249-B4FD-4DF4A02E691C}"/>
              </a:ext>
            </a:extLst>
          </p:cNvPr>
          <p:cNvPicPr>
            <a:picLocks noGrp="1" noChangeAspect="1"/>
          </p:cNvPicPr>
          <p:nvPr>
            <p:ph type="pic" sz="quarter" idx="13"/>
          </p:nvPr>
        </p:nvPicPr>
        <p:blipFill>
          <a:blip r:embed="rId3"/>
          <a:srcRect t="12500" b="12500"/>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6" name="Text Placeholder 1">
            <a:extLst>
              <a:ext uri="{FF2B5EF4-FFF2-40B4-BE49-F238E27FC236}">
                <a16:creationId xmlns:a16="http://schemas.microsoft.com/office/drawing/2014/main" id="{002A4660-9162-416F-A667-A99BADACA9DD}"/>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err="1">
                <a:solidFill>
                  <a:schemeClr val="bg1"/>
                </a:solidFill>
                <a:effectLst>
                  <a:outerShdw blurRad="50800" dist="38100" dir="2700000" algn="tl" rotWithShape="0">
                    <a:prstClr val="black">
                      <a:alpha val="40000"/>
                    </a:prstClr>
                  </a:outerShdw>
                </a:effectLst>
                <a:latin typeface="Marine Black" panose="02000503050000020004" pitchFamily="50" charset="0"/>
              </a:rPr>
              <a:t>Lighthorse</a:t>
            </a: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 Adventures</a:t>
            </a:r>
          </a:p>
        </p:txBody>
      </p:sp>
    </p:spTree>
    <p:extLst>
      <p:ext uri="{BB962C8B-B14F-4D97-AF65-F5344CB8AC3E}">
        <p14:creationId xmlns:p14="http://schemas.microsoft.com/office/powerpoint/2010/main" val="714334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grass, sky, outdoor, field&#10;&#10;Description automatically generated">
            <a:extLst>
              <a:ext uri="{FF2B5EF4-FFF2-40B4-BE49-F238E27FC236}">
                <a16:creationId xmlns:a16="http://schemas.microsoft.com/office/drawing/2014/main" id="{F34CDE3B-A826-40BC-B3C4-9611FE96366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C7F1957-3110-48E6-9D51-072CFE68B9F6}"/>
              </a:ext>
            </a:extLst>
          </p:cNvPr>
          <p:cNvSpPr txBox="1">
            <a:spLocks/>
          </p:cNvSpPr>
          <p:nvPr/>
        </p:nvSpPr>
        <p:spPr>
          <a:xfrm>
            <a:off x="473402" y="720062"/>
            <a:ext cx="8566426"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Queenstown Golf Collective Super Pass</a:t>
            </a:r>
          </a:p>
        </p:txBody>
      </p:sp>
    </p:spTree>
    <p:extLst>
      <p:ext uri="{BB962C8B-B14F-4D97-AF65-F5344CB8AC3E}">
        <p14:creationId xmlns:p14="http://schemas.microsoft.com/office/powerpoint/2010/main" val="243486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CF2D2DD8-AA97-4914-8074-E91E711B91CE}"/>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Black ZQN - Experiences</a:t>
            </a:r>
          </a:p>
        </p:txBody>
      </p:sp>
    </p:spTree>
    <p:extLst>
      <p:ext uri="{BB962C8B-B14F-4D97-AF65-F5344CB8AC3E}">
        <p14:creationId xmlns:p14="http://schemas.microsoft.com/office/powerpoint/2010/main" val="1865590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Time Tripper Queenstown</a:t>
            </a:r>
          </a:p>
        </p:txBody>
      </p:sp>
    </p:spTree>
    <p:extLst>
      <p:ext uri="{BB962C8B-B14F-4D97-AF65-F5344CB8AC3E}">
        <p14:creationId xmlns:p14="http://schemas.microsoft.com/office/powerpoint/2010/main" val="363082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NZ" dirty="0">
                <a:latin typeface="Marine Black" panose="02000503050000020004" pitchFamily="50" charset="0"/>
              </a:rPr>
              <a:t>Accommodation</a:t>
            </a:r>
          </a:p>
        </p:txBody>
      </p:sp>
    </p:spTree>
    <p:extLst>
      <p:ext uri="{BB962C8B-B14F-4D97-AF65-F5344CB8AC3E}">
        <p14:creationId xmlns:p14="http://schemas.microsoft.com/office/powerpoint/2010/main" val="222049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grass, mountain, sky, outdoor&#10;&#10;Description automatically generated">
            <a:extLst>
              <a:ext uri="{FF2B5EF4-FFF2-40B4-BE49-F238E27FC236}">
                <a16:creationId xmlns:a16="http://schemas.microsoft.com/office/drawing/2014/main" id="{55C6BA09-41CB-4DB4-84B1-E5F63A3BA791}"/>
              </a:ext>
            </a:extLst>
          </p:cNvPr>
          <p:cNvPicPr>
            <a:picLocks noGrp="1" noChangeAspect="1"/>
          </p:cNvPicPr>
          <p:nvPr>
            <p:ph type="pic" sz="quarter" idx="13"/>
          </p:nvPr>
        </p:nvPicPr>
        <p:blipFill>
          <a:blip r:embed="rId3"/>
          <a:srcRect t="7771" b="7771"/>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FC90C164-6772-4FB9-B7B3-B86669F24FA3}"/>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LQ Hotel by Ramada</a:t>
            </a:r>
          </a:p>
        </p:txBody>
      </p:sp>
    </p:spTree>
    <p:extLst>
      <p:ext uri="{BB962C8B-B14F-4D97-AF65-F5344CB8AC3E}">
        <p14:creationId xmlns:p14="http://schemas.microsoft.com/office/powerpoint/2010/main" val="3080500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mountain, outdoor, city&#10;&#10;Description automatically generated">
            <a:extLst>
              <a:ext uri="{FF2B5EF4-FFF2-40B4-BE49-F238E27FC236}">
                <a16:creationId xmlns:a16="http://schemas.microsoft.com/office/drawing/2014/main" id="{62D3E150-B4AA-4C95-B652-23F078C88B2D}"/>
              </a:ext>
            </a:extLst>
          </p:cNvPr>
          <p:cNvPicPr>
            <a:picLocks noGrp="1" noChangeAspect="1"/>
          </p:cNvPicPr>
          <p:nvPr>
            <p:ph type="pic" sz="quarter" idx="13"/>
          </p:nvPr>
        </p:nvPicPr>
        <p:blipFill>
          <a:blip r:embed="rId3"/>
          <a:srcRect l="5556" r="5556"/>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FC90C164-6772-4FB9-B7B3-B86669F24FA3}"/>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Holiday Inn Express &amp; Suites</a:t>
            </a:r>
          </a:p>
        </p:txBody>
      </p:sp>
    </p:spTree>
    <p:extLst>
      <p:ext uri="{BB962C8B-B14F-4D97-AF65-F5344CB8AC3E}">
        <p14:creationId xmlns:p14="http://schemas.microsoft.com/office/powerpoint/2010/main" val="732249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grass, sky, road, outdoor&#10;&#10;Description automatically generated">
            <a:extLst>
              <a:ext uri="{FF2B5EF4-FFF2-40B4-BE49-F238E27FC236}">
                <a16:creationId xmlns:a16="http://schemas.microsoft.com/office/drawing/2014/main" id="{D2A30505-9FF1-4C8D-B91E-7B88ABDEF6B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7" name="Text Placeholder 2"/>
          <p:cNvSpPr txBox="1">
            <a:spLocks/>
          </p:cNvSpPr>
          <p:nvPr/>
        </p:nvSpPr>
        <p:spPr>
          <a:xfrm>
            <a:off x="189319" y="343838"/>
            <a:ext cx="8197197" cy="50323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US" sz="3600" b="1" dirty="0">
                <a:solidFill>
                  <a:schemeClr val="bg1"/>
                </a:solidFill>
                <a:latin typeface="Marine Black" panose="02000503050000020004" pitchFamily="50" charset="0"/>
              </a:rPr>
              <a:t>Gibbston Valley Lodge &amp; Spa</a:t>
            </a:r>
          </a:p>
        </p:txBody>
      </p:sp>
    </p:spTree>
    <p:extLst>
      <p:ext uri="{BB962C8B-B14F-4D97-AF65-F5344CB8AC3E}">
        <p14:creationId xmlns:p14="http://schemas.microsoft.com/office/powerpoint/2010/main" val="1752788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8FE34061-EE44-461F-B67C-3F2487CB441A}"/>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Stay of Queenstown</a:t>
            </a:r>
          </a:p>
        </p:txBody>
      </p:sp>
    </p:spTree>
    <p:extLst>
      <p:ext uri="{BB962C8B-B14F-4D97-AF65-F5344CB8AC3E}">
        <p14:creationId xmlns:p14="http://schemas.microsoft.com/office/powerpoint/2010/main" val="371671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Placeholder 53"/>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p:pic>
      <p:sp>
        <p:nvSpPr>
          <p:cNvPr id="53" name="Text Placeholder 52"/>
          <p:cNvSpPr>
            <a:spLocks noGrp="1"/>
          </p:cNvSpPr>
          <p:nvPr>
            <p:ph type="body" sz="quarter" idx="35"/>
          </p:nvPr>
        </p:nvSpPr>
        <p:spPr/>
        <p:txBody>
          <a:bodyPr/>
          <a:lstStyle/>
          <a:p>
            <a:r>
              <a:rPr lang="en-NZ" dirty="0">
                <a:latin typeface="Marine Black" panose="02000503050000020004" pitchFamily="50" charset="0"/>
              </a:rPr>
              <a:t>Contents</a:t>
            </a:r>
          </a:p>
        </p:txBody>
      </p:sp>
      <p:sp>
        <p:nvSpPr>
          <p:cNvPr id="33" name="Text Placeholder 32"/>
          <p:cNvSpPr>
            <a:spLocks noGrp="1"/>
          </p:cNvSpPr>
          <p:nvPr>
            <p:ph type="body" sz="quarter" idx="12"/>
          </p:nvPr>
        </p:nvSpPr>
        <p:spPr/>
        <p:txBody>
          <a:bodyPr/>
          <a:lstStyle/>
          <a:p>
            <a:r>
              <a:rPr lang="en-NZ" dirty="0"/>
              <a:t>01</a:t>
            </a:r>
          </a:p>
          <a:p>
            <a:endParaRPr lang="en-NZ" dirty="0"/>
          </a:p>
        </p:txBody>
      </p:sp>
      <p:sp>
        <p:nvSpPr>
          <p:cNvPr id="35" name="Text Placeholder 34"/>
          <p:cNvSpPr>
            <a:spLocks noGrp="1"/>
          </p:cNvSpPr>
          <p:nvPr>
            <p:ph type="body" sz="quarter" idx="16"/>
          </p:nvPr>
        </p:nvSpPr>
        <p:spPr/>
        <p:txBody>
          <a:bodyPr/>
          <a:lstStyle/>
          <a:p>
            <a:r>
              <a:rPr lang="en-NZ" dirty="0"/>
              <a:t>02</a:t>
            </a:r>
          </a:p>
        </p:txBody>
      </p:sp>
      <p:sp>
        <p:nvSpPr>
          <p:cNvPr id="37" name="Text Placeholder 36"/>
          <p:cNvSpPr>
            <a:spLocks noGrp="1"/>
          </p:cNvSpPr>
          <p:nvPr>
            <p:ph type="body" sz="quarter" idx="18"/>
          </p:nvPr>
        </p:nvSpPr>
        <p:spPr/>
        <p:txBody>
          <a:bodyPr/>
          <a:lstStyle/>
          <a:p>
            <a:r>
              <a:rPr lang="en-NZ" dirty="0"/>
              <a:t>03</a:t>
            </a:r>
          </a:p>
        </p:txBody>
      </p:sp>
      <p:sp>
        <p:nvSpPr>
          <p:cNvPr id="39" name="Text Placeholder 38"/>
          <p:cNvSpPr>
            <a:spLocks noGrp="1"/>
          </p:cNvSpPr>
          <p:nvPr>
            <p:ph type="body" sz="quarter" idx="21"/>
          </p:nvPr>
        </p:nvSpPr>
        <p:spPr/>
        <p:txBody>
          <a:bodyPr/>
          <a:lstStyle/>
          <a:p>
            <a:r>
              <a:rPr lang="en-NZ" dirty="0"/>
              <a:t>04</a:t>
            </a:r>
          </a:p>
        </p:txBody>
      </p:sp>
      <p:sp>
        <p:nvSpPr>
          <p:cNvPr id="41" name="Text Placeholder 40"/>
          <p:cNvSpPr>
            <a:spLocks noGrp="1"/>
          </p:cNvSpPr>
          <p:nvPr>
            <p:ph type="body" sz="quarter" idx="23"/>
          </p:nvPr>
        </p:nvSpPr>
        <p:spPr/>
        <p:txBody>
          <a:bodyPr/>
          <a:lstStyle/>
          <a:p>
            <a:r>
              <a:rPr lang="en-NZ" dirty="0"/>
              <a:t>05</a:t>
            </a:r>
          </a:p>
        </p:txBody>
      </p:sp>
      <p:sp>
        <p:nvSpPr>
          <p:cNvPr id="45" name="Text Placeholder 44"/>
          <p:cNvSpPr>
            <a:spLocks noGrp="1"/>
          </p:cNvSpPr>
          <p:nvPr>
            <p:ph type="body" sz="quarter" idx="27"/>
          </p:nvPr>
        </p:nvSpPr>
        <p:spPr/>
        <p:txBody>
          <a:bodyPr/>
          <a:lstStyle/>
          <a:p>
            <a:r>
              <a:rPr lang="en-NZ" dirty="0"/>
              <a:t>Accommodation</a:t>
            </a:r>
          </a:p>
        </p:txBody>
      </p:sp>
      <p:sp>
        <p:nvSpPr>
          <p:cNvPr id="47" name="Text Placeholder 46"/>
          <p:cNvSpPr>
            <a:spLocks noGrp="1"/>
          </p:cNvSpPr>
          <p:nvPr>
            <p:ph type="body" sz="quarter" idx="29"/>
          </p:nvPr>
        </p:nvSpPr>
        <p:spPr/>
        <p:txBody>
          <a:bodyPr/>
          <a:lstStyle/>
          <a:p>
            <a:r>
              <a:rPr lang="en-NZ" dirty="0"/>
              <a:t>Eateries</a:t>
            </a:r>
          </a:p>
        </p:txBody>
      </p:sp>
      <p:sp>
        <p:nvSpPr>
          <p:cNvPr id="49" name="Text Placeholder 48"/>
          <p:cNvSpPr>
            <a:spLocks noGrp="1"/>
          </p:cNvSpPr>
          <p:nvPr>
            <p:ph type="body" sz="quarter" idx="31"/>
          </p:nvPr>
        </p:nvSpPr>
        <p:spPr/>
        <p:txBody>
          <a:bodyPr/>
          <a:lstStyle/>
          <a:p>
            <a:r>
              <a:rPr lang="en-NZ" dirty="0"/>
              <a:t>Resources</a:t>
            </a:r>
          </a:p>
        </p:txBody>
      </p:sp>
      <p:sp>
        <p:nvSpPr>
          <p:cNvPr id="51" name="Text Placeholder 50"/>
          <p:cNvSpPr>
            <a:spLocks noGrp="1"/>
          </p:cNvSpPr>
          <p:nvPr>
            <p:ph type="body" sz="quarter" idx="33"/>
          </p:nvPr>
        </p:nvSpPr>
        <p:spPr/>
        <p:txBody>
          <a:bodyPr/>
          <a:lstStyle/>
          <a:p>
            <a:r>
              <a:rPr lang="en-NZ" dirty="0"/>
              <a:t>Contact details</a:t>
            </a:r>
          </a:p>
        </p:txBody>
      </p:sp>
      <p:sp>
        <p:nvSpPr>
          <p:cNvPr id="57" name="Text Placeholder 56"/>
          <p:cNvSpPr>
            <a:spLocks noGrp="1"/>
          </p:cNvSpPr>
          <p:nvPr>
            <p:ph type="body" sz="quarter" idx="25"/>
          </p:nvPr>
        </p:nvSpPr>
        <p:spPr/>
        <p:txBody>
          <a:bodyPr/>
          <a:lstStyle/>
          <a:p>
            <a:r>
              <a:rPr lang="en-NZ" dirty="0"/>
              <a:t>Activities</a:t>
            </a:r>
          </a:p>
        </p:txBody>
      </p:sp>
    </p:spTree>
    <p:extLst>
      <p:ext uri="{BB962C8B-B14F-4D97-AF65-F5344CB8AC3E}">
        <p14:creationId xmlns:p14="http://schemas.microsoft.com/office/powerpoint/2010/main" val="798846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0" y="0"/>
            <a:ext cx="9147302" cy="5143500"/>
          </a:xfrm>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err="1">
                <a:solidFill>
                  <a:schemeClr val="bg1"/>
                </a:solidFill>
                <a:effectLst>
                  <a:outerShdw blurRad="50800" dist="38100" dir="2700000" algn="tl" rotWithShape="0">
                    <a:prstClr val="black">
                      <a:alpha val="40000"/>
                    </a:prstClr>
                  </a:outerShdw>
                </a:effectLst>
                <a:latin typeface="Marine Black" panose="02000503050000020004" pitchFamily="50" charset="0"/>
              </a:rPr>
              <a:t>Kamana</a:t>
            </a: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 Lakehouse – Hot Tubs</a:t>
            </a:r>
          </a:p>
        </p:txBody>
      </p:sp>
    </p:spTree>
    <p:extLst>
      <p:ext uri="{BB962C8B-B14F-4D97-AF65-F5344CB8AC3E}">
        <p14:creationId xmlns:p14="http://schemas.microsoft.com/office/powerpoint/2010/main" val="927262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NZ" dirty="0">
                <a:latin typeface="Marine Black" panose="02000503050000020004" pitchFamily="50" charset="0"/>
              </a:rPr>
              <a:t>Eateries</a:t>
            </a:r>
          </a:p>
        </p:txBody>
      </p:sp>
    </p:spTree>
    <p:extLst>
      <p:ext uri="{BB962C8B-B14F-4D97-AF65-F5344CB8AC3E}">
        <p14:creationId xmlns:p14="http://schemas.microsoft.com/office/powerpoint/2010/main" val="600631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3FE2AC8-7A1A-42DB-A4B5-5EA923CE8F98}"/>
              </a:ext>
            </a:extLst>
          </p:cNvPr>
          <p:cNvPicPr>
            <a:picLocks noGrp="1" noChangeAspect="1"/>
          </p:cNvPicPr>
          <p:nvPr>
            <p:ph type="pic" sz="quarter" idx="13"/>
          </p:nvPr>
        </p:nvPicPr>
        <p:blipFill>
          <a:blip r:embed="rId3"/>
          <a:srcRect t="12500" b="12500"/>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The Crown Pub and Beer Garden</a:t>
            </a:r>
          </a:p>
        </p:txBody>
      </p:sp>
    </p:spTree>
    <p:extLst>
      <p:ext uri="{BB962C8B-B14F-4D97-AF65-F5344CB8AC3E}">
        <p14:creationId xmlns:p14="http://schemas.microsoft.com/office/powerpoint/2010/main" val="3017788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F06762B-C5FC-4F25-A0F3-08EEE0B02063}"/>
              </a:ext>
            </a:extLst>
          </p:cNvPr>
          <p:cNvPicPr>
            <a:picLocks noGrp="1" noChangeAspect="1"/>
          </p:cNvPicPr>
          <p:nvPr>
            <p:ph type="pic" sz="quarter" idx="13"/>
          </p:nvPr>
        </p:nvPicPr>
        <p:blipFill>
          <a:blip r:embed="rId3"/>
          <a:srcRect t="15796" b="15796"/>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Canyon Brewing</a:t>
            </a:r>
          </a:p>
        </p:txBody>
      </p:sp>
    </p:spTree>
    <p:extLst>
      <p:ext uri="{BB962C8B-B14F-4D97-AF65-F5344CB8AC3E}">
        <p14:creationId xmlns:p14="http://schemas.microsoft.com/office/powerpoint/2010/main" val="2693122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tree, plate, food, outdoor&#10;&#10;Description automatically generated">
            <a:extLst>
              <a:ext uri="{FF2B5EF4-FFF2-40B4-BE49-F238E27FC236}">
                <a16:creationId xmlns:a16="http://schemas.microsoft.com/office/drawing/2014/main" id="{258269B6-40CD-4750-A507-B630F921FB89}"/>
              </a:ext>
            </a:extLst>
          </p:cNvPr>
          <p:cNvPicPr>
            <a:picLocks noGrp="1" noChangeAspect="1"/>
          </p:cNvPicPr>
          <p:nvPr>
            <p:ph type="pic" sz="quarter" idx="13"/>
          </p:nvPr>
        </p:nvPicPr>
        <p:blipFill>
          <a:blip r:embed="rId3"/>
          <a:srcRect t="7833" b="7833"/>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err="1">
                <a:solidFill>
                  <a:schemeClr val="bg1"/>
                </a:solidFill>
                <a:effectLst>
                  <a:outerShdw blurRad="50800" dist="38100" dir="2700000" algn="tl" rotWithShape="0">
                    <a:prstClr val="black">
                      <a:alpha val="40000"/>
                    </a:prstClr>
                  </a:outerShdw>
                </a:effectLst>
                <a:latin typeface="Marine Black" panose="02000503050000020004" pitchFamily="50" charset="0"/>
              </a:rPr>
              <a:t>Fum</a:t>
            </a:r>
            <a:r>
              <a:rPr lang="en-NZ" sz="4000" dirty="0" err="1">
                <a:solidFill>
                  <a:schemeClr val="bg1"/>
                </a:solidFill>
                <a:latin typeface="Marine Black" panose="02000503050000020004" pitchFamily="50" charset="0"/>
              </a:rPr>
              <a:t>é</a:t>
            </a:r>
            <a:endPar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endParaRPr>
          </a:p>
        </p:txBody>
      </p:sp>
    </p:spTree>
    <p:extLst>
      <p:ext uri="{BB962C8B-B14F-4D97-AF65-F5344CB8AC3E}">
        <p14:creationId xmlns:p14="http://schemas.microsoft.com/office/powerpoint/2010/main" val="3208451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7" name="Picture Placeholder 6"/>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10" name="Text Placeholder 1">
            <a:extLst>
              <a:ext uri="{FF2B5EF4-FFF2-40B4-BE49-F238E27FC236}">
                <a16:creationId xmlns:a16="http://schemas.microsoft.com/office/drawing/2014/main" id="{7B40B18A-37DD-4AC9-8014-D7CB9E76987A}"/>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Gibbston Valley Cheesery &amp; Deli</a:t>
            </a:r>
          </a:p>
        </p:txBody>
      </p:sp>
    </p:spTree>
    <p:extLst>
      <p:ext uri="{BB962C8B-B14F-4D97-AF65-F5344CB8AC3E}">
        <p14:creationId xmlns:p14="http://schemas.microsoft.com/office/powerpoint/2010/main" val="2561886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Flame Bar &amp; Grill</a:t>
            </a:r>
          </a:p>
        </p:txBody>
      </p:sp>
    </p:spTree>
    <p:extLst>
      <p:ext uri="{BB962C8B-B14F-4D97-AF65-F5344CB8AC3E}">
        <p14:creationId xmlns:p14="http://schemas.microsoft.com/office/powerpoint/2010/main" val="1239566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ceiling, indoor, bar, restaurant&#10;&#10;Description automatically generated">
            <a:extLst>
              <a:ext uri="{FF2B5EF4-FFF2-40B4-BE49-F238E27FC236}">
                <a16:creationId xmlns:a16="http://schemas.microsoft.com/office/drawing/2014/main" id="{816C4152-D133-447B-99B0-288FD4E1F5B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Pedro’s By The Lake</a:t>
            </a:r>
          </a:p>
        </p:txBody>
      </p:sp>
    </p:spTree>
    <p:extLst>
      <p:ext uri="{BB962C8B-B14F-4D97-AF65-F5344CB8AC3E}">
        <p14:creationId xmlns:p14="http://schemas.microsoft.com/office/powerpoint/2010/main" val="4225683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outdoor, grass, mountain&#10;&#10;Description automatically generated">
            <a:extLst>
              <a:ext uri="{FF2B5EF4-FFF2-40B4-BE49-F238E27FC236}">
                <a16:creationId xmlns:a16="http://schemas.microsoft.com/office/drawing/2014/main" id="{D2F1DFEF-E127-463C-9A59-4577A35B9E7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The </a:t>
            </a:r>
            <a:r>
              <a:rPr lang="en-NZ" sz="3900" dirty="0" err="1">
                <a:solidFill>
                  <a:schemeClr val="bg1"/>
                </a:solidFill>
                <a:effectLst>
                  <a:outerShdw blurRad="50800" dist="38100" dir="2700000" algn="tl" rotWithShape="0">
                    <a:prstClr val="black">
                      <a:alpha val="40000"/>
                    </a:prstClr>
                  </a:outerShdw>
                </a:effectLst>
                <a:latin typeface="Marine Black" panose="02000503050000020004" pitchFamily="50" charset="0"/>
              </a:rPr>
              <a:t>Dishery</a:t>
            </a:r>
            <a:endPar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endParaRPr>
          </a:p>
        </p:txBody>
      </p:sp>
    </p:spTree>
    <p:extLst>
      <p:ext uri="{BB962C8B-B14F-4D97-AF65-F5344CB8AC3E}">
        <p14:creationId xmlns:p14="http://schemas.microsoft.com/office/powerpoint/2010/main" val="409840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BDB91E47-1857-4C65-9110-255B3BF890B3}"/>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err="1">
                <a:solidFill>
                  <a:schemeClr val="bg1"/>
                </a:solidFill>
                <a:effectLst>
                  <a:outerShdw blurRad="50800" dist="38100" dir="2700000" algn="tl" rotWithShape="0">
                    <a:prstClr val="black">
                      <a:alpha val="40000"/>
                    </a:prstClr>
                  </a:outerShdw>
                </a:effectLst>
                <a:latin typeface="Marine Black" panose="02000503050000020004" pitchFamily="50" charset="0"/>
              </a:rPr>
              <a:t>Ferg’s</a:t>
            </a: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 Bar</a:t>
            </a:r>
          </a:p>
        </p:txBody>
      </p:sp>
    </p:spTree>
    <p:extLst>
      <p:ext uri="{BB962C8B-B14F-4D97-AF65-F5344CB8AC3E}">
        <p14:creationId xmlns:p14="http://schemas.microsoft.com/office/powerpoint/2010/main" val="155744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NZ" dirty="0">
                <a:latin typeface="Marine Black" panose="02000503050000020004" pitchFamily="50" charset="0"/>
              </a:rPr>
              <a:t>Activities</a:t>
            </a:r>
          </a:p>
        </p:txBody>
      </p:sp>
    </p:spTree>
    <p:extLst>
      <p:ext uri="{BB962C8B-B14F-4D97-AF65-F5344CB8AC3E}">
        <p14:creationId xmlns:p14="http://schemas.microsoft.com/office/powerpoint/2010/main" val="914542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BA81DC11-B0EA-4C4E-9E89-A5385A385D38}"/>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The Winery</a:t>
            </a:r>
          </a:p>
        </p:txBody>
      </p:sp>
    </p:spTree>
    <p:extLst>
      <p:ext uri="{BB962C8B-B14F-4D97-AF65-F5344CB8AC3E}">
        <p14:creationId xmlns:p14="http://schemas.microsoft.com/office/powerpoint/2010/main" val="2876692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97CD3DC7-C150-4404-ACE6-5357C0BDC1A8}"/>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Cargo at </a:t>
            </a:r>
            <a:r>
              <a:rPr lang="en-NZ" sz="3900" dirty="0" err="1">
                <a:solidFill>
                  <a:schemeClr val="bg1"/>
                </a:solidFill>
                <a:effectLst>
                  <a:outerShdw blurRad="50800" dist="38100" dir="2700000" algn="tl" rotWithShape="0">
                    <a:prstClr val="black">
                      <a:alpha val="40000"/>
                    </a:prstClr>
                  </a:outerShdw>
                </a:effectLst>
                <a:latin typeface="Marine Black" panose="02000503050000020004" pitchFamily="50" charset="0"/>
              </a:rPr>
              <a:t>Gantley’s</a:t>
            </a:r>
            <a:endPar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endParaRPr>
          </a:p>
        </p:txBody>
      </p:sp>
    </p:spTree>
    <p:extLst>
      <p:ext uri="{BB962C8B-B14F-4D97-AF65-F5344CB8AC3E}">
        <p14:creationId xmlns:p14="http://schemas.microsoft.com/office/powerpoint/2010/main" val="2940597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able, person, food, meal&#10;&#10;Description automatically generated">
            <a:extLst>
              <a:ext uri="{FF2B5EF4-FFF2-40B4-BE49-F238E27FC236}">
                <a16:creationId xmlns:a16="http://schemas.microsoft.com/office/drawing/2014/main" id="{F196AA18-5E38-4138-B8D0-A72698061D3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7" name="Text Placeholder 2"/>
          <p:cNvSpPr txBox="1">
            <a:spLocks/>
          </p:cNvSpPr>
          <p:nvPr/>
        </p:nvSpPr>
        <p:spPr>
          <a:xfrm>
            <a:off x="184588" y="349473"/>
            <a:ext cx="8197197" cy="50323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US" sz="3600" b="1" dirty="0">
                <a:solidFill>
                  <a:schemeClr val="bg1"/>
                </a:solidFill>
                <a:latin typeface="Marine Black" panose="02000503050000020004" pitchFamily="50" charset="0"/>
              </a:rPr>
              <a:t>Margo’s</a:t>
            </a:r>
          </a:p>
        </p:txBody>
      </p:sp>
    </p:spTree>
    <p:extLst>
      <p:ext uri="{BB962C8B-B14F-4D97-AF65-F5344CB8AC3E}">
        <p14:creationId xmlns:p14="http://schemas.microsoft.com/office/powerpoint/2010/main" val="3508357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website&#10;&#10;Description automatically generated">
            <a:extLst>
              <a:ext uri="{FF2B5EF4-FFF2-40B4-BE49-F238E27FC236}">
                <a16:creationId xmlns:a16="http://schemas.microsoft.com/office/drawing/2014/main" id="{B182A402-F2CF-4DBA-BC89-53CF07609581}"/>
              </a:ext>
            </a:extLst>
          </p:cNvPr>
          <p:cNvPicPr>
            <a:picLocks noChangeAspect="1"/>
          </p:cNvPicPr>
          <p:nvPr/>
        </p:nvPicPr>
        <p:blipFill>
          <a:blip r:embed="rId3"/>
          <a:stretch>
            <a:fillRect/>
          </a:stretch>
        </p:blipFill>
        <p:spPr>
          <a:xfrm>
            <a:off x="477166" y="243692"/>
            <a:ext cx="7086600" cy="4661408"/>
          </a:xfrm>
          <a:prstGeom prst="rect">
            <a:avLst/>
          </a:prstGeom>
        </p:spPr>
      </p:pic>
      <p:sp>
        <p:nvSpPr>
          <p:cNvPr id="2" name="Text Placeholder 1">
            <a:extLst>
              <a:ext uri="{FF2B5EF4-FFF2-40B4-BE49-F238E27FC236}">
                <a16:creationId xmlns:a16="http://schemas.microsoft.com/office/drawing/2014/main" id="{680841CF-3CE3-4CA3-B1C1-20F728B3E6E9}"/>
              </a:ext>
            </a:extLst>
          </p:cNvPr>
          <p:cNvSpPr>
            <a:spLocks noGrp="1"/>
          </p:cNvSpPr>
          <p:nvPr>
            <p:ph type="body" sz="quarter" idx="18"/>
          </p:nvPr>
        </p:nvSpPr>
        <p:spPr>
          <a:xfrm>
            <a:off x="-74368" y="1790061"/>
            <a:ext cx="8189668" cy="503239"/>
          </a:xfrm>
        </p:spPr>
        <p:txBody>
          <a:bodyPr/>
          <a:lstStyle/>
          <a:p>
            <a:pPr algn="ctr"/>
            <a:r>
              <a:rPr lang="en-NZ" dirty="0">
                <a:solidFill>
                  <a:schemeClr val="bg1"/>
                </a:solidFill>
                <a:latin typeface="Marine Black" panose="02000503050000020004" pitchFamily="50" charset="0"/>
              </a:rPr>
              <a:t>www.queenstownNZ.nz/trade</a:t>
            </a:r>
          </a:p>
        </p:txBody>
      </p:sp>
      <p:pic>
        <p:nvPicPr>
          <p:cNvPr id="5" name="Picture Placeholder 15" descr="Logo, company name&#10;&#10;Description automatically generated">
            <a:extLst>
              <a:ext uri="{FF2B5EF4-FFF2-40B4-BE49-F238E27FC236}">
                <a16:creationId xmlns:a16="http://schemas.microsoft.com/office/drawing/2014/main" id="{37AB5436-9A24-41EE-8BCC-1ED3396043C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68896" y="4342908"/>
            <a:ext cx="1975104" cy="556900"/>
          </a:xfrm>
          <a:prstGeom prst="rect">
            <a:avLst/>
          </a:prstGeom>
        </p:spPr>
      </p:pic>
    </p:spTree>
    <p:extLst>
      <p:ext uri="{BB962C8B-B14F-4D97-AF65-F5344CB8AC3E}">
        <p14:creationId xmlns:p14="http://schemas.microsoft.com/office/powerpoint/2010/main" val="383427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DFBA8-61B3-49A0-BB49-DE3A4BCB7C43}"/>
              </a:ext>
            </a:extLst>
          </p:cNvPr>
          <p:cNvSpPr>
            <a:spLocks noGrp="1"/>
          </p:cNvSpPr>
          <p:nvPr>
            <p:ph type="body" sz="quarter" idx="10"/>
          </p:nvPr>
        </p:nvSpPr>
        <p:spPr/>
        <p:txBody>
          <a:bodyPr/>
          <a:lstStyle/>
          <a:p>
            <a:r>
              <a:rPr lang="en-NZ" dirty="0">
                <a:latin typeface="Marine Black" panose="02000503050000020004" pitchFamily="50" charset="0"/>
              </a:rPr>
              <a:t>Thank you</a:t>
            </a:r>
          </a:p>
        </p:txBody>
      </p:sp>
      <p:sp>
        <p:nvSpPr>
          <p:cNvPr id="3" name="Text Placeholder 2">
            <a:extLst>
              <a:ext uri="{FF2B5EF4-FFF2-40B4-BE49-F238E27FC236}">
                <a16:creationId xmlns:a16="http://schemas.microsoft.com/office/drawing/2014/main" id="{2C912F94-D7F4-4FDC-A669-73BCF67D1758}"/>
              </a:ext>
            </a:extLst>
          </p:cNvPr>
          <p:cNvSpPr>
            <a:spLocks noGrp="1"/>
          </p:cNvSpPr>
          <p:nvPr>
            <p:ph type="body" sz="quarter" idx="22"/>
          </p:nvPr>
        </p:nvSpPr>
        <p:spPr>
          <a:xfrm>
            <a:off x="4139469" y="1288553"/>
            <a:ext cx="4614984" cy="259158"/>
          </a:xfrm>
        </p:spPr>
        <p:txBody>
          <a:bodyPr/>
          <a:lstStyle/>
          <a:p>
            <a:r>
              <a:rPr lang="en-NZ" dirty="0">
                <a:latin typeface="Marine Black" panose="02000503050000020004" pitchFamily="50" charset="0"/>
              </a:rPr>
              <a:t>Destination Queenstown</a:t>
            </a:r>
          </a:p>
        </p:txBody>
      </p:sp>
      <p:sp>
        <p:nvSpPr>
          <p:cNvPr id="4" name="Text Placeholder 3">
            <a:extLst>
              <a:ext uri="{FF2B5EF4-FFF2-40B4-BE49-F238E27FC236}">
                <a16:creationId xmlns:a16="http://schemas.microsoft.com/office/drawing/2014/main" id="{CA4C474D-D9ED-4F10-A308-103EC8D7734C}"/>
              </a:ext>
            </a:extLst>
          </p:cNvPr>
          <p:cNvSpPr>
            <a:spLocks noGrp="1"/>
          </p:cNvSpPr>
          <p:nvPr>
            <p:ph type="body" sz="quarter" idx="23"/>
          </p:nvPr>
        </p:nvSpPr>
        <p:spPr>
          <a:xfrm>
            <a:off x="4139469" y="1607018"/>
            <a:ext cx="4614984" cy="728567"/>
          </a:xfrm>
        </p:spPr>
        <p:txBody>
          <a:bodyPr/>
          <a:lstStyle/>
          <a:p>
            <a:r>
              <a:rPr lang="en-NZ" dirty="0">
                <a:latin typeface="Avenir Light"/>
              </a:rPr>
              <a:t>50 Stanley Street, </a:t>
            </a:r>
          </a:p>
          <a:p>
            <a:r>
              <a:rPr lang="en-NZ" dirty="0">
                <a:latin typeface="Avenir Light"/>
              </a:rPr>
              <a:t>Queenstown, 9300</a:t>
            </a:r>
          </a:p>
          <a:p>
            <a:r>
              <a:rPr lang="en-NZ" dirty="0">
                <a:latin typeface="Avenir Light"/>
              </a:rPr>
              <a:t>New Zealand</a:t>
            </a:r>
          </a:p>
        </p:txBody>
      </p:sp>
      <p:sp>
        <p:nvSpPr>
          <p:cNvPr id="5" name="Text Placeholder 4">
            <a:extLst>
              <a:ext uri="{FF2B5EF4-FFF2-40B4-BE49-F238E27FC236}">
                <a16:creationId xmlns:a16="http://schemas.microsoft.com/office/drawing/2014/main" id="{47AE18D4-6816-48EE-9A31-8527A4F6C34D}"/>
              </a:ext>
            </a:extLst>
          </p:cNvPr>
          <p:cNvSpPr>
            <a:spLocks noGrp="1"/>
          </p:cNvSpPr>
          <p:nvPr>
            <p:ph type="body" sz="quarter" idx="24"/>
          </p:nvPr>
        </p:nvSpPr>
        <p:spPr>
          <a:xfrm>
            <a:off x="4139469" y="2571750"/>
            <a:ext cx="4095596" cy="259158"/>
          </a:xfrm>
        </p:spPr>
        <p:txBody>
          <a:bodyPr/>
          <a:lstStyle/>
          <a:p>
            <a:r>
              <a:rPr lang="en-NZ" dirty="0">
                <a:latin typeface="Marine Black" panose="02000503050000020004" pitchFamily="50" charset="0"/>
              </a:rPr>
              <a:t>Trade Team</a:t>
            </a:r>
          </a:p>
        </p:txBody>
      </p:sp>
      <p:sp>
        <p:nvSpPr>
          <p:cNvPr id="6" name="Text Placeholder 5">
            <a:extLst>
              <a:ext uri="{FF2B5EF4-FFF2-40B4-BE49-F238E27FC236}">
                <a16:creationId xmlns:a16="http://schemas.microsoft.com/office/drawing/2014/main" id="{13232486-F93C-4DC9-B023-0352B7A3A032}"/>
              </a:ext>
            </a:extLst>
          </p:cNvPr>
          <p:cNvSpPr>
            <a:spLocks noGrp="1"/>
          </p:cNvSpPr>
          <p:nvPr>
            <p:ph type="body" sz="quarter" idx="25"/>
          </p:nvPr>
        </p:nvSpPr>
        <p:spPr>
          <a:xfrm>
            <a:off x="4139469" y="2890215"/>
            <a:ext cx="4095596" cy="536848"/>
          </a:xfrm>
        </p:spPr>
        <p:txBody>
          <a:bodyPr/>
          <a:lstStyle/>
          <a:p>
            <a:r>
              <a:rPr lang="en-NZ" dirty="0">
                <a:latin typeface="Avenir Light"/>
              </a:rPr>
              <a:t>E: </a:t>
            </a:r>
            <a:r>
              <a:rPr lang="en-NZ" dirty="0">
                <a:latin typeface="Avenir Light"/>
                <a:hlinkClick r:id="rId3"/>
              </a:rPr>
              <a:t>trade@queenstownNZ.nz</a:t>
            </a:r>
            <a:endParaRPr lang="en-NZ" dirty="0">
              <a:latin typeface="Avenir Light"/>
            </a:endParaRPr>
          </a:p>
          <a:p>
            <a:r>
              <a:rPr lang="en-NZ" dirty="0">
                <a:latin typeface="Avenir Light"/>
              </a:rPr>
              <a:t>P: +64 3 441 0700</a:t>
            </a:r>
          </a:p>
        </p:txBody>
      </p:sp>
    </p:spTree>
    <p:extLst>
      <p:ext uri="{BB962C8B-B14F-4D97-AF65-F5344CB8AC3E}">
        <p14:creationId xmlns:p14="http://schemas.microsoft.com/office/powerpoint/2010/main" val="2665918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5343F115-12C7-4F12-B4AE-7DA07A73A6EB}"/>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Oxbow Adventure Co.</a:t>
            </a:r>
          </a:p>
        </p:txBody>
      </p:sp>
    </p:spTree>
    <p:extLst>
      <p:ext uri="{BB962C8B-B14F-4D97-AF65-F5344CB8AC3E}">
        <p14:creationId xmlns:p14="http://schemas.microsoft.com/office/powerpoint/2010/main" val="391189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tree, outdoor, nature, river&#10;&#10;Description automatically generated">
            <a:extLst>
              <a:ext uri="{FF2B5EF4-FFF2-40B4-BE49-F238E27FC236}">
                <a16:creationId xmlns:a16="http://schemas.microsoft.com/office/drawing/2014/main" id="{FBB03F57-980F-4F2F-80BF-6A9B0D369C0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C7F1957-3110-48E6-9D51-072CFE68B9F6}"/>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Paradise Ziplines</a:t>
            </a:r>
          </a:p>
        </p:txBody>
      </p:sp>
    </p:spTree>
    <p:extLst>
      <p:ext uri="{BB962C8B-B14F-4D97-AF65-F5344CB8AC3E}">
        <p14:creationId xmlns:p14="http://schemas.microsoft.com/office/powerpoint/2010/main" val="175694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2BA0FCC-24A0-48CE-A5F4-09B48B0CA7E0}"/>
              </a:ext>
            </a:extLst>
          </p:cNvPr>
          <p:cNvPicPr>
            <a:picLocks noGrp="1" noChangeAspect="1"/>
          </p:cNvPicPr>
          <p:nvPr>
            <p:ph type="pic" sz="quarter" idx="13"/>
          </p:nvPr>
        </p:nvPicPr>
        <p:blipFill>
          <a:blip r:embed="rId3"/>
          <a:srcRect t="9607" b="9607"/>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6" name="Text Placeholder 1">
            <a:extLst>
              <a:ext uri="{FF2B5EF4-FFF2-40B4-BE49-F238E27FC236}">
                <a16:creationId xmlns:a16="http://schemas.microsoft.com/office/drawing/2014/main" id="{002A4660-9162-416F-A667-A99BADACA9DD}"/>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Air Milford</a:t>
            </a:r>
          </a:p>
        </p:txBody>
      </p:sp>
    </p:spTree>
    <p:extLst>
      <p:ext uri="{BB962C8B-B14F-4D97-AF65-F5344CB8AC3E}">
        <p14:creationId xmlns:p14="http://schemas.microsoft.com/office/powerpoint/2010/main" val="111371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0"/>
            <a:ext cx="9144000" cy="5143500"/>
          </a:xfrm>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6" name="Text Placeholder 1">
            <a:extLst>
              <a:ext uri="{FF2B5EF4-FFF2-40B4-BE49-F238E27FC236}">
                <a16:creationId xmlns:a16="http://schemas.microsoft.com/office/drawing/2014/main" id="{002A4660-9162-416F-A667-A99BADACA9DD}"/>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Air Milford &amp; Real Journeys</a:t>
            </a:r>
          </a:p>
        </p:txBody>
      </p:sp>
    </p:spTree>
    <p:extLst>
      <p:ext uri="{BB962C8B-B14F-4D97-AF65-F5344CB8AC3E}">
        <p14:creationId xmlns:p14="http://schemas.microsoft.com/office/powerpoint/2010/main" val="345741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mountain, nature, outdoor, hill&#10;&#10;Description automatically generated">
            <a:extLst>
              <a:ext uri="{FF2B5EF4-FFF2-40B4-BE49-F238E27FC236}">
                <a16:creationId xmlns:a16="http://schemas.microsoft.com/office/drawing/2014/main" id="{9D2C5921-0BE1-4616-B930-1D9E39341668}"/>
              </a:ext>
            </a:extLst>
          </p:cNvPr>
          <p:cNvPicPr>
            <a:picLocks noGrp="1" noChangeAspect="1"/>
          </p:cNvPicPr>
          <p:nvPr>
            <p:ph type="pic" sz="quarter" idx="13"/>
          </p:nvPr>
        </p:nvPicPr>
        <p:blipFill>
          <a:blip r:embed="rId3"/>
          <a:srcRect l="5046" r="5046"/>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6" name="Text Placeholder 1">
            <a:extLst>
              <a:ext uri="{FF2B5EF4-FFF2-40B4-BE49-F238E27FC236}">
                <a16:creationId xmlns:a16="http://schemas.microsoft.com/office/drawing/2014/main" id="{002A4660-9162-416F-A667-A99BADACA9DD}"/>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Xtreme Off Road</a:t>
            </a:r>
          </a:p>
        </p:txBody>
      </p:sp>
    </p:spTree>
    <p:extLst>
      <p:ext uri="{BB962C8B-B14F-4D97-AF65-F5344CB8AC3E}">
        <p14:creationId xmlns:p14="http://schemas.microsoft.com/office/powerpoint/2010/main" val="161826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snow, outdoor, nature, sky&#10;&#10;Description automatically generated">
            <a:extLst>
              <a:ext uri="{FF2B5EF4-FFF2-40B4-BE49-F238E27FC236}">
                <a16:creationId xmlns:a16="http://schemas.microsoft.com/office/drawing/2014/main" id="{A3BD8A26-98A1-4B3F-A33F-0F39BDC0B4AE}"/>
              </a:ext>
            </a:extLst>
          </p:cNvPr>
          <p:cNvPicPr>
            <a:picLocks noGrp="1" noChangeAspect="1"/>
          </p:cNvPicPr>
          <p:nvPr>
            <p:ph type="pic" sz="quarter" idx="13"/>
          </p:nvPr>
        </p:nvPicPr>
        <p:blipFill>
          <a:blip r:embed="rId3"/>
          <a:srcRect t="12500" b="12500"/>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6" name="Text Placeholder 1">
            <a:extLst>
              <a:ext uri="{FF2B5EF4-FFF2-40B4-BE49-F238E27FC236}">
                <a16:creationId xmlns:a16="http://schemas.microsoft.com/office/drawing/2014/main" id="{002A4660-9162-416F-A667-A99BADACA9DD}"/>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Cardrona Alpine Resort</a:t>
            </a:r>
          </a:p>
        </p:txBody>
      </p:sp>
    </p:spTree>
    <p:extLst>
      <p:ext uri="{BB962C8B-B14F-4D97-AF65-F5344CB8AC3E}">
        <p14:creationId xmlns:p14="http://schemas.microsoft.com/office/powerpoint/2010/main" val="4187837404"/>
      </p:ext>
    </p:extLst>
  </p:cSld>
  <p:clrMapOvr>
    <a:masterClrMapping/>
  </p:clrMapOvr>
</p:sld>
</file>

<file path=ppt/theme/theme1.xml><?xml version="1.0" encoding="utf-8"?>
<a:theme xmlns:a="http://schemas.openxmlformats.org/drawingml/2006/main" name="Cover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Blank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ank You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s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ulle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ew Section Title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Map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Graph Pages">
  <a:themeElements>
    <a:clrScheme name="Destination Queenstown ">
      <a:dk1>
        <a:srgbClr val="323332"/>
      </a:dk1>
      <a:lt1>
        <a:sysClr val="window" lastClr="FFFFFF"/>
      </a:lt1>
      <a:dk2>
        <a:srgbClr val="313131"/>
      </a:dk2>
      <a:lt2>
        <a:srgbClr val="FFFFFE"/>
      </a:lt2>
      <a:accent1>
        <a:srgbClr val="1779C3"/>
      </a:accent1>
      <a:accent2>
        <a:srgbClr val="F27719"/>
      </a:accent2>
      <a:accent3>
        <a:srgbClr val="B5D325"/>
      </a:accent3>
      <a:accent4>
        <a:srgbClr val="FCBA13"/>
      </a:accent4>
      <a:accent5>
        <a:srgbClr val="ED551C"/>
      </a:accent5>
      <a:accent6>
        <a:srgbClr val="143581"/>
      </a:accent6>
      <a:hlink>
        <a:srgbClr val="0C5D35"/>
      </a:hlink>
      <a:folHlink>
        <a:srgbClr val="0D53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Vide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Quote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10586</TotalTime>
  <Words>4716</Words>
  <Application>Microsoft Office PowerPoint</Application>
  <PresentationFormat>On-screen Show (16:9)</PresentationFormat>
  <Paragraphs>407</Paragraphs>
  <Slides>34</Slides>
  <Notes>32</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34</vt:i4>
      </vt:variant>
    </vt:vector>
  </HeadingPairs>
  <TitlesOfParts>
    <vt:vector size="54" baseType="lpstr">
      <vt:lpstr>Adelle-Regular</vt:lpstr>
      <vt:lpstr>Arial</vt:lpstr>
      <vt:lpstr>Avenir Light</vt:lpstr>
      <vt:lpstr>Avenir LT Std 35 Light</vt:lpstr>
      <vt:lpstr>Calibri</vt:lpstr>
      <vt:lpstr>Lucida Grande</vt:lpstr>
      <vt:lpstr>Marine Black</vt:lpstr>
      <vt:lpstr>Marine Light</vt:lpstr>
      <vt:lpstr>Marine UP Black</vt:lpstr>
      <vt:lpstr>Cover Pages</vt:lpstr>
      <vt:lpstr>Contents Pages</vt:lpstr>
      <vt:lpstr>Bullet Pages</vt:lpstr>
      <vt:lpstr>New Section Title Pages</vt:lpstr>
      <vt:lpstr>Content Pages</vt:lpstr>
      <vt:lpstr>Map Pages</vt:lpstr>
      <vt:lpstr>Graph Pages</vt:lpstr>
      <vt:lpstr>Video Page</vt:lpstr>
      <vt:lpstr>Quote Pages</vt:lpstr>
      <vt:lpstr>Blank Pages</vt:lpstr>
      <vt:lpstr>Thank You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Ronnie Baker</dc:creator>
  <cp:lastModifiedBy>Linda McIntosh</cp:lastModifiedBy>
  <cp:revision>211</cp:revision>
  <dcterms:created xsi:type="dcterms:W3CDTF">2018-02-28T01:38:31Z</dcterms:created>
  <dcterms:modified xsi:type="dcterms:W3CDTF">2021-03-02T22:06:07Z</dcterms:modified>
</cp:coreProperties>
</file>