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29"/>
  </p:notesMasterIdLst>
  <p:sldIdLst>
    <p:sldId id="258" r:id="rId13"/>
    <p:sldId id="259" r:id="rId14"/>
    <p:sldId id="260" r:id="rId15"/>
    <p:sldId id="261" r:id="rId16"/>
    <p:sldId id="263" r:id="rId17"/>
    <p:sldId id="264" r:id="rId18"/>
    <p:sldId id="265" r:id="rId19"/>
    <p:sldId id="266" r:id="rId20"/>
    <p:sldId id="267" r:id="rId21"/>
    <p:sldId id="268" r:id="rId22"/>
    <p:sldId id="270" r:id="rId23"/>
    <p:sldId id="271" r:id="rId24"/>
    <p:sldId id="275" r:id="rId25"/>
    <p:sldId id="276" r:id="rId26"/>
    <p:sldId id="323" r:id="rId27"/>
    <p:sldId id="277" r:id="rId28"/>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2" d="100"/>
          <a:sy n="112" d="100"/>
        </p:scale>
        <p:origin x="7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249">
              <a:defRPr/>
            </a:pPr>
            <a:r>
              <a:rPr lang="en-US" dirty="0"/>
              <a:t>Queenstown Central &amp; surrounds.</a:t>
            </a:r>
          </a:p>
          <a:p>
            <a:pPr defTabSz="442249">
              <a:defRPr/>
            </a:pPr>
            <a:endParaRPr lang="en-US" dirty="0"/>
          </a:p>
          <a:p>
            <a:pPr defTabSz="442249">
              <a:defRPr/>
            </a:pPr>
            <a:r>
              <a:rPr lang="en-US" dirty="0"/>
              <a:t>This map provides an orientation</a:t>
            </a:r>
            <a:r>
              <a:rPr lang="en-US" baseline="0" dirty="0"/>
              <a:t> for the proximity of the airport to Queenstown. Starting from the top of the lake with Glenorchy, which boarders our World Heritage Area is only 45 minutes from Queenstown. </a:t>
            </a:r>
          </a:p>
          <a:p>
            <a:pPr defTabSz="442249">
              <a:defRPr/>
            </a:pPr>
            <a:endParaRPr lang="en-US" baseline="0" dirty="0"/>
          </a:p>
          <a:p>
            <a:pPr defTabSz="442249">
              <a:defRPr/>
            </a:pPr>
            <a:r>
              <a:rPr lang="en-US" baseline="0" dirty="0"/>
              <a:t>The drive has been names one of the top 10 scenic drives in New Zealand and no drive is complete without a stop at Bennett's Bluff for the icon photo of Pig and Pigeon Islands in the foreground.</a:t>
            </a:r>
          </a:p>
          <a:p>
            <a:pPr defTabSz="442249">
              <a:defRPr/>
            </a:pPr>
            <a:endParaRPr lang="en-US" baseline="0" dirty="0"/>
          </a:p>
          <a:p>
            <a:pPr marL="0" marR="0" lvl="0" indent="0" algn="l" defTabSz="442249" rtl="0" eaLnBrk="1" fontAlgn="auto" latinLnBrk="0" hangingPunct="1">
              <a:lnSpc>
                <a:spcPct val="100000"/>
              </a:lnSpc>
              <a:spcBef>
                <a:spcPts val="0"/>
              </a:spcBef>
              <a:spcAft>
                <a:spcPts val="0"/>
              </a:spcAft>
              <a:buClrTx/>
              <a:buSzTx/>
              <a:buFontTx/>
              <a:buNone/>
              <a:tabLst/>
              <a:defRPr/>
            </a:pPr>
            <a:r>
              <a:rPr lang="en-US" baseline="0" dirty="0"/>
              <a:t>Coming back to Queenstown, you can also see Arrowtown, which is about 25 minutes drive from Queenstown. Here you will find the Chinese Village which is great for exploring. You could spend an entire day exploring Arrowtown.</a:t>
            </a:r>
          </a:p>
          <a:p>
            <a:pPr marL="0" marR="0" lvl="0" indent="0" algn="l" defTabSz="442249" rtl="0" eaLnBrk="1" fontAlgn="auto" latinLnBrk="0" hangingPunct="1">
              <a:lnSpc>
                <a:spcPct val="100000"/>
              </a:lnSpc>
              <a:spcBef>
                <a:spcPts val="0"/>
              </a:spcBef>
              <a:spcAft>
                <a:spcPts val="0"/>
              </a:spcAft>
              <a:buClrTx/>
              <a:buSzTx/>
              <a:buFontTx/>
              <a:buNone/>
              <a:tabLst/>
              <a:defRPr/>
            </a:pPr>
            <a:endParaRPr lang="en-US" baseline="0" dirty="0"/>
          </a:p>
          <a:p>
            <a:pPr defTabSz="442249">
              <a:defRPr/>
            </a:pPr>
            <a:r>
              <a:rPr lang="en-US" baseline="0" dirty="0"/>
              <a:t>If you were driving east off this map, you can also see out toward Gibbston Valley, which is also about a 25-minute drive and provides access to our world-renowned wine growing region.</a:t>
            </a:r>
          </a:p>
          <a:p>
            <a:pPr defTabSz="442249">
              <a:defRPr/>
            </a:pPr>
            <a:endParaRPr lang="en-US" baseline="0" dirty="0"/>
          </a:p>
          <a:p>
            <a:r>
              <a:rPr lang="en-NZ" dirty="0"/>
              <a:t>You can also identify on this map Coronet Peak, The Remarkables, Cardona ski fields.  With Treble Cone being a little further north than this map shows.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243239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Winter in Queenstown is just as much about skiing and snowboarding as it is about the après ski. </a:t>
            </a:r>
          </a:p>
          <a:p>
            <a:endParaRPr lang="en-NZ" dirty="0"/>
          </a:p>
          <a:p>
            <a:r>
              <a:rPr lang="en-NZ" dirty="0"/>
              <a:t>The compact and vibrant town centre comes alive after dark with options for all styles and budgets. </a:t>
            </a:r>
          </a:p>
          <a:p>
            <a:endParaRPr lang="en-NZ" dirty="0"/>
          </a:p>
          <a:p>
            <a:r>
              <a:rPr lang="en-NZ" dirty="0"/>
              <a:t>When it comes to eating out, Queenstown’s innovative and award-winning cafés and restaurants offer cuisine to suit every palate.  </a:t>
            </a:r>
          </a:p>
          <a:p>
            <a:endParaRPr lang="en-NZ" dirty="0"/>
          </a:p>
          <a:p>
            <a:r>
              <a:rPr lang="en-NZ" dirty="0"/>
              <a:t>Along with nearby Arrowtown, Queenstown is home to more than 150 eateries ranging from fine dining to fun dining.  </a:t>
            </a:r>
          </a:p>
          <a:p>
            <a:endParaRPr lang="en-NZ" dirty="0"/>
          </a:p>
          <a:p>
            <a:r>
              <a:rPr lang="en-NZ" dirty="0"/>
              <a:t>Stylish bars, sophisticated clubs, Kiwi pubs and late-night hot spots also make Queenstown’s après ski atmosphere second to none.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422617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Food and drink is one of those experiences that rounds out any day on the slopes.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Gibbston Valley is our wine growing region, and only 25 minutes drive from Queenstown.  This area hosts some of the world’s best Pinot Noir and there are about 200 vineyards to sample wine from when you explore Gibbston Valley and beyond including Bannockburn, Bendigo and Cromwell.  Biking/e-biking is also a popular option to explore Gibbston Valley for a half or full-day (even in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382380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Food and drink is one of those experiences that rounds out any day on the slopes.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Gibbston Valley is our wine growing region, and only 25 minutes drive from Queenstown.  This area hosts some of the world’s best Pinot Noir and there are about 200 vineyards to sample wine from when you explore Gibbston Valley and beyond including Bannockburn, Bendigo and Cromwell.  Biking/e-biking is also a popular option to explore Gibbston Valley for a half or full-day (even in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14</a:t>
            </a:fld>
            <a:endParaRPr lang="en-US"/>
          </a:p>
        </p:txBody>
      </p:sp>
    </p:spTree>
    <p:extLst>
      <p:ext uri="{BB962C8B-B14F-4D97-AF65-F5344CB8AC3E}">
        <p14:creationId xmlns:p14="http://schemas.microsoft.com/office/powerpoint/2010/main" val="3400001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a:t>
            </a:r>
            <a:r>
              <a:rPr lang="en-NZ"/>
              <a:t>/travel-trade</a:t>
            </a:r>
            <a:endParaRPr lang="en-NZ" dirty="0"/>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Predominately</a:t>
            </a:r>
            <a:r>
              <a:rPr lang="en-US" baseline="0" dirty="0"/>
              <a:t> </a:t>
            </a:r>
            <a:r>
              <a:rPr lang="en-US" dirty="0"/>
              <a:t>June to September</a:t>
            </a:r>
          </a:p>
          <a:p>
            <a:pPr defTabSz="442249">
              <a:defRPr/>
            </a:pPr>
            <a:r>
              <a:rPr lang="en-US" dirty="0"/>
              <a:t>Temperatures between -2°C </a:t>
            </a:r>
            <a:r>
              <a:rPr lang="en-NZ" b="0" dirty="0"/>
              <a:t>and 8</a:t>
            </a:r>
            <a:r>
              <a:rPr lang="en-US" dirty="0"/>
              <a:t>°C</a:t>
            </a:r>
          </a:p>
          <a:p>
            <a:pPr defTabSz="442249">
              <a:defRPr/>
            </a:pPr>
            <a:endParaRPr lang="en-US" dirty="0"/>
          </a:p>
          <a:p>
            <a:pPr marL="0" indent="0">
              <a:buFont typeface="Arial" panose="020B0604020202020204" pitchFamily="34" charset="0"/>
              <a:buNone/>
            </a:pPr>
            <a:r>
              <a:rPr lang="en-NZ" sz="1100" i="0" kern="1200" dirty="0">
                <a:solidFill>
                  <a:schemeClr val="tx1"/>
                </a:solidFill>
                <a:effectLst/>
                <a:latin typeface="+mn-lt"/>
                <a:ea typeface="+mn-ea"/>
                <a:cs typeface="+mn-cs"/>
              </a:rPr>
              <a:t>Set against a stunning backdrop of lakes and mountains, in the heart of the majestic Southern Alps, Queenstown is the Southern Hemisphere’s premier ski destination offering a true alpine experience.</a:t>
            </a:r>
          </a:p>
          <a:p>
            <a:pPr marL="171450" indent="-171450">
              <a:buFont typeface="Arial" panose="020B0604020202020204" pitchFamily="34" charset="0"/>
              <a:buChar char="•"/>
            </a:pPr>
            <a:endParaRPr lang="en-NZ" sz="1100" i="0" kern="1200" dirty="0">
              <a:solidFill>
                <a:schemeClr val="tx1"/>
              </a:solidFill>
              <a:effectLst/>
              <a:latin typeface="+mn-lt"/>
              <a:ea typeface="+mn-ea"/>
              <a:cs typeface="+mn-cs"/>
            </a:endParaRPr>
          </a:p>
          <a:p>
            <a:pPr marL="0" lvl="0" indent="0">
              <a:buFont typeface="Arial" panose="020B0604020202020204" pitchFamily="34" charset="0"/>
              <a:buNone/>
            </a:pPr>
            <a:r>
              <a:rPr lang="en-NZ" sz="1100" kern="1200" dirty="0">
                <a:solidFill>
                  <a:schemeClr val="tx1"/>
                </a:solidFill>
                <a:effectLst/>
                <a:latin typeface="+mn-lt"/>
                <a:ea typeface="+mn-ea"/>
                <a:cs typeface="+mn-cs"/>
              </a:rPr>
              <a:t>Queenstown is a world-class ski destination with a range of accommodation options, quality services including rentals and transport and variety of off-mountain activities. </a:t>
            </a:r>
          </a:p>
          <a:p>
            <a:pPr marL="0" lvl="0" indent="0">
              <a:buFont typeface="Arial" panose="020B0604020202020204" pitchFamily="34" charset="0"/>
              <a:buNone/>
            </a:pPr>
            <a:endParaRPr lang="en-NZ" sz="1100" kern="1200" dirty="0">
              <a:solidFill>
                <a:schemeClr val="tx1"/>
              </a:solidFill>
              <a:effectLst/>
              <a:latin typeface="+mn-lt"/>
              <a:ea typeface="+mn-ea"/>
              <a:cs typeface="+mn-cs"/>
            </a:endParaRPr>
          </a:p>
          <a:p>
            <a:pPr marL="0" lvl="0" indent="0">
              <a:buFont typeface="Arial" panose="020B0604020202020204" pitchFamily="34" charset="0"/>
              <a:buNone/>
            </a:pPr>
            <a:r>
              <a:rPr lang="en-NZ" sz="1100" kern="1200" dirty="0">
                <a:solidFill>
                  <a:schemeClr val="tx1"/>
                </a:solidFill>
                <a:effectLst/>
                <a:latin typeface="+mn-lt"/>
                <a:ea typeface="+mn-ea"/>
                <a:cs typeface="+mn-cs"/>
              </a:rPr>
              <a:t>Vibrant nightlife and après ski scene, sophisticated food and wine culture with a choice of more than 150 bars and restaurants, boutique shopping and an extensive range of activities and attractions. Great for progression learning with purpose-built beginner slopes, consisting of a wide variety of terrain with lifts and chairs designed for beginner progression.</a:t>
            </a:r>
          </a:p>
          <a:p>
            <a:pPr marL="0" lvl="0" indent="0">
              <a:buFont typeface="Arial" panose="020B0604020202020204" pitchFamily="34" charset="0"/>
              <a:buNone/>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100" i="0" kern="1200" dirty="0">
                <a:solidFill>
                  <a:schemeClr val="tx1"/>
                </a:solidFill>
                <a:effectLst/>
                <a:latin typeface="+mn-lt"/>
                <a:ea typeface="+mn-ea"/>
                <a:cs typeface="+mn-cs"/>
              </a:rPr>
              <a:t>Known as the home of adventure, Queenstown’s fun-loving culture makes for an unforgettable winter holiday. </a:t>
            </a:r>
            <a:r>
              <a:rPr lang="en-NZ" sz="1100" kern="1200" dirty="0">
                <a:solidFill>
                  <a:schemeClr val="tx1"/>
                </a:solidFill>
                <a:effectLst/>
                <a:latin typeface="+mn-lt"/>
                <a:ea typeface="+mn-ea"/>
                <a:cs typeface="+mn-cs"/>
              </a:rPr>
              <a:t>Four ski resorts: Cardrona, Coronet Peak, Remarkables and Treble Cone.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bg1"/>
                </a:solidFill>
                <a:latin typeface="Avenir Light"/>
              </a:rPr>
              <a:t>25mins from Queenstown on a sealed access road</a:t>
            </a:r>
            <a:endParaRPr lang="en-NZ" sz="1100" b="1" dirty="0">
              <a:solidFill>
                <a:schemeClr val="bg1"/>
              </a:solidFill>
              <a:latin typeface="Avenir Light"/>
            </a:endParaRPr>
          </a:p>
          <a:p>
            <a:r>
              <a:rPr lang="en-NZ" sz="1100" b="1" dirty="0">
                <a:solidFill>
                  <a:schemeClr val="bg1"/>
                </a:solidFill>
                <a:latin typeface="Avenir Light"/>
              </a:rPr>
              <a:t>Elevation: 1649m (4947ft)</a:t>
            </a:r>
          </a:p>
          <a:p>
            <a:r>
              <a:rPr lang="en-NZ" sz="1100" b="1" dirty="0">
                <a:solidFill>
                  <a:schemeClr val="bg1"/>
                </a:solidFill>
                <a:latin typeface="Avenir Light"/>
              </a:rPr>
              <a:t>Vertical: 462m (1386ft)</a:t>
            </a:r>
          </a:p>
          <a:p>
            <a:r>
              <a:rPr lang="en-NZ" sz="1100" b="1" dirty="0">
                <a:solidFill>
                  <a:schemeClr val="bg1"/>
                </a:solidFill>
                <a:latin typeface="Avenir Light"/>
              </a:rPr>
              <a:t>Skiable Area: 280 Hectares (692 acres)</a:t>
            </a:r>
          </a:p>
          <a:p>
            <a:r>
              <a:rPr lang="en-NZ" sz="1100" b="1" dirty="0">
                <a:solidFill>
                  <a:schemeClr val="bg1"/>
                </a:solidFill>
                <a:latin typeface="Avenir Light"/>
              </a:rPr>
              <a:t>Terrain : Beginners 25%, Intermediates 45%,  Advanced 30% (includes Back Bowls) </a:t>
            </a:r>
          </a:p>
          <a:p>
            <a:r>
              <a:rPr lang="en-NZ" sz="1100" b="1" dirty="0">
                <a:solidFill>
                  <a:schemeClr val="bg1"/>
                </a:solidFill>
                <a:latin typeface="Avenir Light"/>
              </a:rPr>
              <a:t>Only mountain that offers night skiing in New Zealand</a:t>
            </a:r>
          </a:p>
          <a:p>
            <a:pPr marL="0" indent="0">
              <a:buFont typeface="Arial" panose="020B0604020202020204" pitchFamily="34" charset="0"/>
              <a:buNone/>
            </a:pPr>
            <a:endParaRPr lang="en-NZ" sz="110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Coronet Peak, the home of Good Times! Just 25 minutes from central Queenstown, the modern facilities, amazing views, roller coaster terrain make it the premier winter playground in New Zealand’s adventure capital.</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Coronet Peak features ski terrain for all abilities from June to early October, the wide-open slopes and varied terrain make it a playground for skiers in winter and mountain bikers over summer. Coronet caters for all levels of skiers and snowboarders; experienced and friendly coaches help first-timers through to seasoned pros progress their skills on snow. Book your lesson, lift pass and rental equipment online and in advanced for an easy day on the snow!</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 can hire your equipment on the mountain from the rentals department, with modern skis, snowboards and clothing for kids and adults. Easily accessible, you can drive the scenic alpine road or catch the Ski Bus from central Queenstown.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Coronet Peak is also the Home of Night Ski in New Zealand. Enjoy Après Ski, Queenstown style with epic sunsets, great vibes and laps of the mountain after dark. Keep an eye on the events page for our Night Ski parties. A bucket list activity for Queenstown in winter.</a:t>
            </a:r>
            <a:br>
              <a:rPr lang="en-NZ" sz="1100" b="0" i="0" kern="1200" dirty="0">
                <a:solidFill>
                  <a:schemeClr val="tx1"/>
                </a:solidFill>
                <a:effectLst/>
                <a:latin typeface="+mn-lt"/>
                <a:ea typeface="+mn-ea"/>
                <a:cs typeface="+mn-cs"/>
              </a:rPr>
            </a:b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Enjoy the alpine atmosphere in the cafes, restaurants, bars or in the locals favourite Heidi's Hut. Epic views and a wide variety in food available. </a:t>
            </a:r>
          </a:p>
          <a:p>
            <a:r>
              <a:rPr lang="en-NZ" sz="1100" b="0" i="0" kern="1200" dirty="0">
                <a:solidFill>
                  <a:schemeClr val="tx1"/>
                </a:solidFill>
                <a:effectLst/>
                <a:latin typeface="+mn-lt"/>
                <a:ea typeface="+mn-ea"/>
                <a:cs typeface="+mn-cs"/>
              </a:rPr>
              <a:t>An extensive state -of-the-art, fully automated snowmaking system boosts Mother Nature’s snow helping coverage during the season, from the beginning of June to early October.</a:t>
            </a:r>
          </a:p>
          <a:p>
            <a:r>
              <a:rPr lang="en-NZ" sz="1100" b="0" i="0" kern="1200" dirty="0">
                <a:solidFill>
                  <a:schemeClr val="tx1"/>
                </a:solidFill>
                <a:effectLst/>
                <a:latin typeface="+mn-lt"/>
                <a:ea typeface="+mn-ea"/>
                <a:cs typeface="+mn-cs"/>
              </a:rPr>
              <a:t>Learner and novice areas away from the main trails make learning fun and easy, while higher up, choose your slopes as you go – explore the contours and take in spectacular views.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dirty="0">
                <a:solidFill>
                  <a:srgbClr val="1779C4"/>
                </a:solidFill>
                <a:latin typeface="Avenir Light"/>
              </a:rPr>
              <a:t>Average snowfall: 3.67 m/</a:t>
            </a:r>
            <a:r>
              <a:rPr lang="en-NZ" sz="1100" b="1" dirty="0" err="1">
                <a:solidFill>
                  <a:srgbClr val="1779C4"/>
                </a:solidFill>
                <a:latin typeface="Avenir Light"/>
              </a:rPr>
              <a:t>yr</a:t>
            </a:r>
            <a:endParaRPr lang="en-NZ" sz="1100" b="1" dirty="0">
              <a:solidFill>
                <a:srgbClr val="1779C4"/>
              </a:solidFill>
              <a:latin typeface="Avenir Light"/>
            </a:endParaRPr>
          </a:p>
          <a:p>
            <a:r>
              <a:rPr lang="en-NZ" sz="1100" b="1" dirty="0">
                <a:solidFill>
                  <a:srgbClr val="1779C4"/>
                </a:solidFill>
                <a:latin typeface="Avenir Light"/>
              </a:rPr>
              <a:t>Back country </a:t>
            </a:r>
          </a:p>
          <a:p>
            <a:r>
              <a:rPr lang="en-NZ" sz="1100" b="1" dirty="0">
                <a:solidFill>
                  <a:srgbClr val="1779C4"/>
                </a:solidFill>
                <a:latin typeface="Avenir Light"/>
              </a:rPr>
              <a:t>Elevation: 1943m (5829ft)</a:t>
            </a:r>
          </a:p>
          <a:p>
            <a:r>
              <a:rPr lang="en-NZ" sz="1100" b="1" dirty="0">
                <a:solidFill>
                  <a:srgbClr val="1779C4"/>
                </a:solidFill>
                <a:latin typeface="Avenir Light"/>
              </a:rPr>
              <a:t>Vertical: 357m (1071ft)</a:t>
            </a:r>
          </a:p>
          <a:p>
            <a:r>
              <a:rPr lang="en-NZ" sz="1100" b="1" dirty="0">
                <a:solidFill>
                  <a:srgbClr val="1779C4"/>
                </a:solidFill>
                <a:latin typeface="Avenir Light"/>
              </a:rPr>
              <a:t>Skiable Area: 220 Hectares (544 acres)</a:t>
            </a:r>
          </a:p>
          <a:p>
            <a:r>
              <a:rPr lang="en-NZ" sz="1100" b="1" dirty="0">
                <a:solidFill>
                  <a:srgbClr val="1779C4"/>
                </a:solidFill>
                <a:latin typeface="Avenir Light"/>
              </a:rPr>
              <a:t>Drive from town: 45 minutes (23.7kms)</a:t>
            </a:r>
          </a:p>
          <a:p>
            <a:r>
              <a:rPr lang="en-NZ" sz="1100" b="1" dirty="0">
                <a:solidFill>
                  <a:srgbClr val="1779C4"/>
                </a:solidFill>
                <a:latin typeface="Avenir Light"/>
              </a:rPr>
              <a:t>Terrain: Beginners 30%, Intermediates 40%, Advanced 30% </a:t>
            </a:r>
          </a:p>
          <a:p>
            <a:r>
              <a:rPr lang="en-NZ" sz="1100" b="1" dirty="0">
                <a:solidFill>
                  <a:srgbClr val="1779C4"/>
                </a:solidFill>
                <a:latin typeface="Avenir Light"/>
              </a:rPr>
              <a:t>2 x terrain parks and The Stash.</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famous Remarkables mountain range is all about fun, families freestyle and you finding your freedom! A scenic 40-minute drive from downtown Queenstown. What’s not to love about three sun-drenched, north-facing snow-filled bowls perfectly formed to cater for everyone from absolute beginners to </a:t>
            </a:r>
            <a:r>
              <a:rPr lang="en-NZ" sz="1100" b="0" i="0" kern="1200" dirty="0" err="1">
                <a:solidFill>
                  <a:schemeClr val="tx1"/>
                </a:solidFill>
                <a:effectLst/>
                <a:latin typeface="+mn-lt"/>
                <a:ea typeface="+mn-ea"/>
                <a:cs typeface="+mn-cs"/>
              </a:rPr>
              <a:t>powderhounds</a:t>
            </a:r>
            <a:r>
              <a:rPr lang="en-NZ" sz="1100" b="0" i="0" kern="1200" dirty="0">
                <a:solidFill>
                  <a:schemeClr val="tx1"/>
                </a:solidFill>
                <a:effectLst/>
                <a:latin typeface="+mn-lt"/>
                <a:ea typeface="+mn-ea"/>
                <a:cs typeface="+mn-cs"/>
              </a:rPr>
              <a:t>.</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With over 350 hectares of terrain to explore, modern facilities and a new high-speed six-seater chairlift to Sugar Bowl, as well as 2.5km of new trails that were introduced for 2020. Explore the mountain at your own pace and enjoy kiwi hospitality from our cafes, restaurant or bar.</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Equipment can be hired on the mountain for kids and adults of all abilities. Experienced and fun coaches are available for ski and snowboard lessons for everyone. </a:t>
            </a:r>
            <a:br>
              <a:rPr lang="en-NZ" sz="1100" b="0" i="0" kern="1200" dirty="0">
                <a:solidFill>
                  <a:schemeClr val="tx1"/>
                </a:solidFill>
                <a:effectLst/>
                <a:latin typeface="+mn-lt"/>
                <a:ea typeface="+mn-ea"/>
                <a:cs typeface="+mn-cs"/>
              </a:rPr>
            </a:b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A ski bus is available from central Queenstown and can be booked online or you can drive the scenic alpine road. Please check the website for weather and road conditions before heading up.</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Sun-drenched slopes with terrain to keep all ability levels entertained, The Remarkables really is fun for everyone.</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dirty="0">
                <a:solidFill>
                  <a:schemeClr val="tx2">
                    <a:lumMod val="60000"/>
                    <a:lumOff val="40000"/>
                  </a:schemeClr>
                </a:solidFill>
              </a:rPr>
              <a:t>Average snowfall: 2.9 m/</a:t>
            </a:r>
            <a:r>
              <a:rPr lang="en-NZ" sz="1100" b="1" dirty="0" err="1">
                <a:solidFill>
                  <a:schemeClr val="tx2">
                    <a:lumMod val="60000"/>
                    <a:lumOff val="40000"/>
                  </a:schemeClr>
                </a:solidFill>
              </a:rPr>
              <a:t>yr</a:t>
            </a:r>
            <a:endParaRPr lang="en-NZ" sz="1100" b="1" dirty="0">
              <a:solidFill>
                <a:schemeClr val="tx2">
                  <a:lumMod val="60000"/>
                  <a:lumOff val="40000"/>
                </a:schemeClr>
              </a:solidFill>
            </a:endParaRPr>
          </a:p>
          <a:p>
            <a:r>
              <a:rPr lang="en-US" sz="1100" b="1" dirty="0">
                <a:solidFill>
                  <a:schemeClr val="tx2">
                    <a:lumMod val="60000"/>
                    <a:lumOff val="40000"/>
                  </a:schemeClr>
                </a:solidFill>
              </a:rPr>
              <a:t>Accommodation on mountain</a:t>
            </a:r>
          </a:p>
          <a:p>
            <a:r>
              <a:rPr lang="en-NZ" sz="1100" b="1" dirty="0">
                <a:solidFill>
                  <a:schemeClr val="tx2">
                    <a:lumMod val="60000"/>
                    <a:lumOff val="40000"/>
                  </a:schemeClr>
                </a:solidFill>
              </a:rPr>
              <a:t>Elevation: 1860m (5580ft)</a:t>
            </a:r>
          </a:p>
          <a:p>
            <a:r>
              <a:rPr lang="en-NZ" sz="1100" b="1" dirty="0">
                <a:solidFill>
                  <a:schemeClr val="tx2">
                    <a:lumMod val="60000"/>
                    <a:lumOff val="40000"/>
                  </a:schemeClr>
                </a:solidFill>
              </a:rPr>
              <a:t>Vertical: 600m (1800ft)</a:t>
            </a:r>
          </a:p>
          <a:p>
            <a:r>
              <a:rPr lang="en-NZ" sz="1100" b="1" dirty="0">
                <a:solidFill>
                  <a:schemeClr val="tx2">
                    <a:lumMod val="60000"/>
                    <a:lumOff val="40000"/>
                  </a:schemeClr>
                </a:solidFill>
              </a:rPr>
              <a:t>Skiable Area: 345 Hectares (852 acres) </a:t>
            </a:r>
          </a:p>
          <a:p>
            <a:r>
              <a:rPr lang="en-NZ" sz="1100" b="1" dirty="0">
                <a:solidFill>
                  <a:schemeClr val="tx2">
                    <a:lumMod val="60000"/>
                    <a:lumOff val="40000"/>
                  </a:schemeClr>
                </a:solidFill>
              </a:rPr>
              <a:t>Drive from town: 60 minutes (43.3kms)</a:t>
            </a:r>
          </a:p>
          <a:p>
            <a:r>
              <a:rPr lang="en-NZ" sz="1100" b="1" dirty="0">
                <a:solidFill>
                  <a:schemeClr val="tx2">
                    <a:lumMod val="60000"/>
                    <a:lumOff val="40000"/>
                  </a:schemeClr>
                </a:solidFill>
              </a:rPr>
              <a:t>Terrain: Beginners 25%, Intermediates 50%, Advanced 25% </a:t>
            </a:r>
          </a:p>
          <a:p>
            <a:r>
              <a:rPr lang="en-NZ" sz="1100" b="1" dirty="0">
                <a:solidFill>
                  <a:schemeClr val="tx2">
                    <a:lumMod val="60000"/>
                    <a:lumOff val="40000"/>
                  </a:schemeClr>
                </a:solidFill>
              </a:rPr>
              <a:t>2 halfpipes (including a 22ft Olympic superpipe), Big Air and a Gravity-Cross course</a:t>
            </a:r>
          </a:p>
          <a:p>
            <a:pPr marL="0" indent="0">
              <a:buNone/>
            </a:pPr>
            <a:endParaRPr lang="en-NZ" sz="1100" dirty="0"/>
          </a:p>
          <a:p>
            <a:pPr marL="0" indent="0">
              <a:buFont typeface="Arial" panose="020B0604020202020204" pitchFamily="34" charset="0"/>
              <a:buNone/>
            </a:pPr>
            <a:r>
              <a:rPr lang="en-NZ" sz="1100" kern="1200" dirty="0">
                <a:solidFill>
                  <a:schemeClr val="tx1"/>
                </a:solidFill>
                <a:effectLst/>
                <a:latin typeface="+mn-lt"/>
                <a:ea typeface="+mn-ea"/>
                <a:cs typeface="+mn-cs"/>
              </a:rPr>
              <a:t>Only 60 minutes from Queenstown, Cardrona is a fun and family-friendly ski resort and a perfect place for beginners and intermediates. </a:t>
            </a:r>
          </a:p>
          <a:p>
            <a:pPr marL="0" indent="0">
              <a:buFont typeface="Arial" panose="020B0604020202020204" pitchFamily="34" charset="0"/>
              <a:buNone/>
            </a:pPr>
            <a:endParaRPr lang="en-NZ" sz="1100" kern="1200" dirty="0">
              <a:solidFill>
                <a:schemeClr val="tx1"/>
              </a:solidFill>
              <a:effectLst/>
              <a:latin typeface="+mn-lt"/>
              <a:ea typeface="+mn-ea"/>
              <a:cs typeface="+mn-cs"/>
            </a:endParaRPr>
          </a:p>
          <a:p>
            <a:pPr marL="0" indent="0">
              <a:buFont typeface="Arial" panose="020B0604020202020204" pitchFamily="34" charset="0"/>
              <a:buNone/>
            </a:pPr>
            <a:r>
              <a:rPr lang="en-NZ" sz="1100" b="0" i="0" kern="1200" dirty="0">
                <a:solidFill>
                  <a:schemeClr val="tx1"/>
                </a:solidFill>
                <a:effectLst/>
                <a:latin typeface="+mn-lt"/>
                <a:ea typeface="+mn-ea"/>
                <a:cs typeface="+mn-cs"/>
              </a:rPr>
              <a:t>Cardrona is New Zealand's fun and family-friendly ski resort with the most reliable snow conditions in the region. Only 60 minutes' drive from Queenstown and with its high elevation and southerly aspect it means dry natural snow is plentiful, which is further enhanced by snowmaking facilities. </a:t>
            </a:r>
          </a:p>
          <a:p>
            <a:pPr marL="0" indent="0">
              <a:buFont typeface="Arial" panose="020B0604020202020204" pitchFamily="34" charset="0"/>
              <a:buNone/>
            </a:pPr>
            <a:endParaRPr lang="en-NZ" sz="1100" b="0" i="0" kern="1200" dirty="0">
              <a:solidFill>
                <a:schemeClr val="tx1"/>
              </a:solidFill>
              <a:effectLst/>
              <a:latin typeface="+mn-lt"/>
              <a:ea typeface="+mn-ea"/>
              <a:cs typeface="+mn-cs"/>
            </a:endParaRPr>
          </a:p>
          <a:p>
            <a:pPr marL="0" indent="0">
              <a:buFont typeface="Arial" panose="020B0604020202020204" pitchFamily="34" charset="0"/>
              <a:buNone/>
            </a:pPr>
            <a:r>
              <a:rPr lang="en-NZ" sz="1100" b="0" i="0" kern="1200" dirty="0">
                <a:solidFill>
                  <a:schemeClr val="tx1"/>
                </a:solidFill>
                <a:effectLst/>
                <a:latin typeface="+mn-lt"/>
                <a:ea typeface="+mn-ea"/>
                <a:cs typeface="+mn-cs"/>
              </a:rPr>
              <a:t>Cardrona is the perfect place for beginners and intermediates, with NZ's only combined gondola chairlift, easy-to-use surface lifts, specialized beginner packages and plenty of wide-open trails spread over three basins.  If you're up for a challenge, you'll find it in Arcadia, with secret powder stashes, chutes and cliff drops. </a:t>
            </a:r>
          </a:p>
          <a:p>
            <a:pPr marL="0" indent="0">
              <a:buFont typeface="Arial" panose="020B0604020202020204" pitchFamily="34" charset="0"/>
              <a:buNone/>
            </a:pPr>
            <a:endParaRPr lang="en-NZ" sz="1100" b="0" i="0" kern="1200" dirty="0">
              <a:solidFill>
                <a:schemeClr val="tx1"/>
              </a:solidFill>
              <a:effectLst/>
              <a:latin typeface="+mn-lt"/>
              <a:ea typeface="+mn-ea"/>
              <a:cs typeface="+mn-cs"/>
            </a:endParaRPr>
          </a:p>
          <a:p>
            <a:pPr marL="0" indent="0">
              <a:buFont typeface="Arial" panose="020B0604020202020204" pitchFamily="34" charset="0"/>
              <a:buNone/>
            </a:pPr>
            <a:r>
              <a:rPr lang="en-NZ" sz="1100" b="0" i="0" kern="1200" dirty="0">
                <a:solidFill>
                  <a:schemeClr val="tx1"/>
                </a:solidFill>
                <a:effectLst/>
                <a:latin typeface="+mn-lt"/>
                <a:ea typeface="+mn-ea"/>
                <a:cs typeface="+mn-cs"/>
              </a:rPr>
              <a:t>Cardrona is home to the NZ Park &amp; Pipe Team &amp; offers the most extensive terrain park facilities in the Southern Hemisphere with </a:t>
            </a:r>
            <a:r>
              <a:rPr lang="en-NZ" sz="1100" b="1" i="0" kern="1200" dirty="0">
                <a:solidFill>
                  <a:schemeClr val="tx1"/>
                </a:solidFill>
                <a:effectLst/>
                <a:latin typeface="+mn-lt"/>
                <a:ea typeface="+mn-ea"/>
                <a:cs typeface="+mn-cs"/>
              </a:rPr>
              <a:t>four terrain parks, two half pipes and a gravity-cross course</a:t>
            </a:r>
            <a:r>
              <a:rPr lang="en-NZ" sz="1100" b="0" i="0" kern="1200" dirty="0">
                <a:solidFill>
                  <a:schemeClr val="tx1"/>
                </a:solidFill>
                <a:effectLst/>
                <a:latin typeface="+mn-lt"/>
                <a:ea typeface="+mn-ea"/>
                <a:cs typeface="+mn-cs"/>
              </a:rPr>
              <a:t>. Boasting eight distinctly different cafes, fully licensed kids' centres, on-mountain accommodation, retail; ski &amp; snowboard lessons; and a fully equipped rental department.</a:t>
            </a:r>
            <a:endParaRPr lang="en-NZ" sz="11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dirty="0">
                <a:solidFill>
                  <a:srgbClr val="1779C4"/>
                </a:solidFill>
              </a:rPr>
              <a:t>Elevation: 1960m (6,430ft) </a:t>
            </a:r>
          </a:p>
          <a:p>
            <a:r>
              <a:rPr lang="en-NZ" sz="1100" b="1" dirty="0">
                <a:solidFill>
                  <a:srgbClr val="1779C4"/>
                </a:solidFill>
              </a:rPr>
              <a:t>Vertical Drop: 700m (2,321ft) </a:t>
            </a:r>
          </a:p>
          <a:p>
            <a:r>
              <a:rPr lang="en-NZ" sz="1100" b="1" dirty="0">
                <a:solidFill>
                  <a:srgbClr val="1779C4"/>
                </a:solidFill>
              </a:rPr>
              <a:t>Ski Area: 550 hectares (1,359 acres) </a:t>
            </a:r>
          </a:p>
          <a:p>
            <a:r>
              <a:rPr lang="en-NZ" sz="1100" b="1" dirty="0">
                <a:solidFill>
                  <a:srgbClr val="1779C4"/>
                </a:solidFill>
              </a:rPr>
              <a:t>Drive from Queenstown: 1.5 hours (90.5km)</a:t>
            </a:r>
          </a:p>
          <a:p>
            <a:pPr marL="0" indent="0">
              <a:buFont typeface="Arial"/>
              <a:buNone/>
            </a:pPr>
            <a:endParaRPr lang="en-NZ" sz="2000" dirty="0"/>
          </a:p>
          <a:p>
            <a:r>
              <a:rPr lang="en-NZ" sz="1100" b="0" i="0" kern="1200" dirty="0">
                <a:solidFill>
                  <a:schemeClr val="tx1"/>
                </a:solidFill>
                <a:effectLst/>
                <a:latin typeface="+mn-lt"/>
                <a:ea typeface="+mn-ea"/>
                <a:cs typeface="+mn-cs"/>
              </a:rPr>
              <a:t>Treble Cone, the largest ski area in NZ’s South Island, is famous for its long, uncrowded groomed runs, legendary off-piste terrain and unrivalled views over Lake Wanaka and the Southern Alps.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just a 35 minute scenic drive from Wanaka and  a 90 minute drive from Queenstown via the Crown Range road.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Treble Cone is a must-do experience for skiers and snowboarders with a massive 700m of vertical,  which also allows for some of New Zealand’s longest groomed trails and best free riding terrain.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If you're not quite ready to explore too far from the groomers just yet, Treble Cone's snow sports school can help you get up to speed- whatever your level. Treble Cone's learner area is located alongside the comforts of the Base lodge and café with the convenience of a fully kitted ski and snowboard rental shop.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Save time on the mountain and get prepared early. Visit our Wanaka (20 </a:t>
            </a:r>
            <a:r>
              <a:rPr lang="en-NZ" sz="1100" b="0" i="0" kern="1200" dirty="0" err="1">
                <a:solidFill>
                  <a:schemeClr val="tx1"/>
                </a:solidFill>
                <a:effectLst/>
                <a:latin typeface="+mn-lt"/>
                <a:ea typeface="+mn-ea"/>
                <a:cs typeface="+mn-cs"/>
              </a:rPr>
              <a:t>Helwick</a:t>
            </a:r>
            <a:r>
              <a:rPr lang="en-NZ" sz="1100" b="0" i="0" kern="1200" dirty="0">
                <a:solidFill>
                  <a:schemeClr val="tx1"/>
                </a:solidFill>
                <a:effectLst/>
                <a:latin typeface="+mn-lt"/>
                <a:ea typeface="+mn-ea"/>
                <a:cs typeface="+mn-cs"/>
              </a:rPr>
              <a:t> Street) or Queenstown (37 Camp Street) offices for a full range of ticketing and rental needs.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19244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Heli Skiing &amp; Heli Boarding is a great option if you're looking for the backcountry terrain and untouched fresh powder.</a:t>
            </a:r>
          </a:p>
          <a:p>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For the ultimate snow experience, choose a heli skiing and snowboarding trip and make the Southern Alps your very own winter playground.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Fully-guided experience.  Big mountain experience.  Variety of terrain.  Different package/run options.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has a huge range of accommodation styles to suit every age and stage, style and budget when coming for a winter/ski holiday.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budget conscious traveller can book into </a:t>
            </a:r>
            <a:r>
              <a:rPr lang="en-NZ" sz="1100" b="1" i="0" kern="1200" dirty="0">
                <a:solidFill>
                  <a:schemeClr val="tx1"/>
                </a:solidFill>
                <a:effectLst/>
                <a:latin typeface="+mn-lt"/>
                <a:ea typeface="+mn-ea"/>
                <a:cs typeface="+mn-cs"/>
              </a:rPr>
              <a:t>backpacker accommodation</a:t>
            </a:r>
            <a:r>
              <a:rPr lang="en-NZ" sz="1100" b="0" i="0" kern="1200" dirty="0">
                <a:solidFill>
                  <a:schemeClr val="tx1"/>
                </a:solidFill>
                <a:effectLst/>
                <a:latin typeface="+mn-lt"/>
                <a:ea typeface="+mn-ea"/>
                <a:cs typeface="+mn-cs"/>
              </a:rPr>
              <a:t>, and if you’re travelling with a tent or camper, Queenstown has a number of well-equipped and centrally located </a:t>
            </a:r>
            <a:r>
              <a:rPr lang="en-NZ" sz="1100" b="1" i="0" kern="1200" dirty="0">
                <a:solidFill>
                  <a:schemeClr val="tx1"/>
                </a:solidFill>
                <a:effectLst/>
                <a:latin typeface="+mn-lt"/>
                <a:ea typeface="+mn-ea"/>
                <a:cs typeface="+mn-cs"/>
              </a:rPr>
              <a:t>holiday parks</a:t>
            </a:r>
            <a:r>
              <a:rPr lang="en-NZ" sz="1100" b="0" i="0" kern="1200" dirty="0">
                <a:solidFill>
                  <a:schemeClr val="tx1"/>
                </a:solidFill>
                <a:effectLst/>
                <a:latin typeface="+mn-lt"/>
                <a:ea typeface="+mn-ea"/>
                <a:cs typeface="+mn-cs"/>
              </a:rPr>
              <a:t>. If you’re looking for a homely feel try one of Queenstown’s </a:t>
            </a:r>
            <a:r>
              <a:rPr lang="en-NZ" sz="1100" b="1" i="0" kern="1200" dirty="0">
                <a:solidFill>
                  <a:schemeClr val="tx1"/>
                </a:solidFill>
                <a:effectLst/>
                <a:latin typeface="+mn-lt"/>
                <a:ea typeface="+mn-ea"/>
                <a:cs typeface="+mn-cs"/>
              </a:rPr>
              <a:t>bed and breakfasts </a:t>
            </a:r>
            <a:r>
              <a:rPr lang="en-NZ" sz="1100" b="0" i="0" kern="1200" dirty="0">
                <a:solidFill>
                  <a:schemeClr val="tx1"/>
                </a:solidFill>
                <a:effectLst/>
                <a:latin typeface="+mn-lt"/>
                <a:ea typeface="+mn-ea"/>
                <a:cs typeface="+mn-cs"/>
              </a:rPr>
              <a:t>in surrounding Arrowtown or Glenorchy. </a:t>
            </a:r>
            <a:r>
              <a:rPr lang="en-NZ" sz="1100" b="1" i="0" kern="1200" dirty="0">
                <a:solidFill>
                  <a:schemeClr val="tx1"/>
                </a:solidFill>
                <a:effectLst/>
                <a:latin typeface="+mn-lt"/>
                <a:ea typeface="+mn-ea"/>
                <a:cs typeface="+mn-cs"/>
              </a:rPr>
              <a:t>Motels</a:t>
            </a:r>
            <a:r>
              <a:rPr lang="en-NZ" sz="1100" b="0" i="0" kern="1200" dirty="0">
                <a:solidFill>
                  <a:schemeClr val="tx1"/>
                </a:solidFill>
                <a:effectLst/>
                <a:latin typeface="+mn-lt"/>
                <a:ea typeface="+mn-ea"/>
                <a:cs typeface="+mn-cs"/>
              </a:rPr>
              <a:t>, are well suited for those on a driving holiday, and are dotted around town.  There are many </a:t>
            </a:r>
            <a:r>
              <a:rPr lang="en-NZ" sz="1100" b="1" i="0" kern="1200" dirty="0">
                <a:solidFill>
                  <a:schemeClr val="tx1"/>
                </a:solidFill>
                <a:effectLst/>
                <a:latin typeface="+mn-lt"/>
                <a:ea typeface="+mn-ea"/>
                <a:cs typeface="+mn-cs"/>
              </a:rPr>
              <a:t>hotels and resorts </a:t>
            </a:r>
            <a:r>
              <a:rPr lang="en-NZ" sz="1100" b="0" i="0" kern="1200" dirty="0">
                <a:solidFill>
                  <a:schemeClr val="tx1"/>
                </a:solidFill>
                <a:effectLst/>
                <a:latin typeface="+mn-lt"/>
                <a:ea typeface="+mn-ea"/>
                <a:cs typeface="+mn-cs"/>
              </a:rPr>
              <a:t>located centrally within walking distance to Queenstown’s vibrant CBD. Queenstown’s </a:t>
            </a:r>
            <a:r>
              <a:rPr lang="en-NZ" sz="1100" b="1" i="0" kern="1200" dirty="0">
                <a:solidFill>
                  <a:schemeClr val="tx1"/>
                </a:solidFill>
                <a:effectLst/>
                <a:latin typeface="+mn-lt"/>
                <a:ea typeface="+mn-ea"/>
                <a:cs typeface="+mn-cs"/>
              </a:rPr>
              <a:t>award-winning luxury lodges </a:t>
            </a:r>
            <a:r>
              <a:rPr lang="en-NZ" sz="1100" b="0" i="0" kern="1200" dirty="0">
                <a:solidFill>
                  <a:schemeClr val="tx1"/>
                </a:solidFill>
                <a:effectLst/>
                <a:latin typeface="+mn-lt"/>
                <a:ea typeface="+mn-ea"/>
                <a:cs typeface="+mn-cs"/>
              </a:rPr>
              <a:t>and retreats show off stunning alpine views, and if you’re travelling with family and require shared accommodation, there are </a:t>
            </a:r>
            <a:r>
              <a:rPr lang="en-NZ" sz="1100" b="1" i="0" kern="1200" dirty="0">
                <a:solidFill>
                  <a:schemeClr val="tx1"/>
                </a:solidFill>
                <a:effectLst/>
                <a:latin typeface="+mn-lt"/>
                <a:ea typeface="+mn-ea"/>
                <a:cs typeface="+mn-cs"/>
              </a:rPr>
              <a:t>serviced apartments and holiday houses </a:t>
            </a:r>
            <a:r>
              <a:rPr lang="en-NZ" sz="1100" b="0" i="0" kern="1200" dirty="0">
                <a:solidFill>
                  <a:schemeClr val="tx1"/>
                </a:solidFill>
                <a:effectLst/>
                <a:latin typeface="+mn-lt"/>
                <a:ea typeface="+mn-ea"/>
                <a:cs typeface="+mn-cs"/>
              </a:rPr>
              <a:t>so you can self-cater with ease.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There’s a lot of variety when it comes to </a:t>
            </a:r>
            <a:r>
              <a:rPr lang="en-NZ" sz="1100" b="1" i="0" kern="1200" dirty="0">
                <a:solidFill>
                  <a:schemeClr val="tx1"/>
                </a:solidFill>
                <a:effectLst/>
                <a:latin typeface="+mn-lt"/>
                <a:ea typeface="+mn-ea"/>
                <a:cs typeface="+mn-cs"/>
              </a:rPr>
              <a:t>Queenstown's hotel and resort accommodation</a:t>
            </a:r>
            <a:r>
              <a:rPr lang="en-NZ" sz="1100" b="0" i="0" kern="1200" dirty="0">
                <a:solidFill>
                  <a:schemeClr val="tx1"/>
                </a:solidFill>
                <a:effectLst/>
                <a:latin typeface="+mn-lt"/>
                <a:ea typeface="+mn-ea"/>
                <a:cs typeface="+mn-cs"/>
              </a:rPr>
              <a:t>. Ranging from boutique hotels to internationally recognised resorts, many offer lake and alpine views of Queenstown's famed scenery.</a:t>
            </a:r>
          </a:p>
          <a:p>
            <a:r>
              <a:rPr lang="en-NZ" sz="1100" b="0" i="0" kern="1200" dirty="0">
                <a:solidFill>
                  <a:schemeClr val="tx1"/>
                </a:solidFill>
                <a:effectLst/>
                <a:latin typeface="+mn-lt"/>
                <a:ea typeface="+mn-ea"/>
                <a:cs typeface="+mn-cs"/>
              </a:rPr>
              <a:t>Many large hotels and resorts are located centrally within walking distance of the town's centre. If you’re after something away from the hustle and bustle, hotels line the shores of Lake Wakatipu, and can be found close to the airport in Frankton or in neighbouring and quaint Arrowtown. With excellent facilities including restaurants that feature </a:t>
            </a:r>
            <a:r>
              <a:rPr lang="en-NZ" sz="1100" b="0" i="0" kern="1200" dirty="0" err="1">
                <a:solidFill>
                  <a:schemeClr val="tx1"/>
                </a:solidFill>
                <a:effectLst/>
                <a:latin typeface="+mn-lt"/>
                <a:ea typeface="+mn-ea"/>
                <a:cs typeface="+mn-cs"/>
              </a:rPr>
              <a:t>winelists</a:t>
            </a:r>
            <a:r>
              <a:rPr lang="en-NZ" sz="1100" b="0" i="0" kern="1200" dirty="0">
                <a:solidFill>
                  <a:schemeClr val="tx1"/>
                </a:solidFill>
                <a:effectLst/>
                <a:latin typeface="+mn-lt"/>
                <a:ea typeface="+mn-ea"/>
                <a:cs typeface="+mn-cs"/>
              </a:rPr>
              <a:t> rich with Central Otago vintages as well as spa, pool and sauna facilities, Queenstown’s hotel and resort accommodation is second to none.</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Self-contained or serviced apartments </a:t>
            </a:r>
            <a:r>
              <a:rPr lang="en-NZ" sz="1100" b="0" i="0" kern="1200" dirty="0">
                <a:solidFill>
                  <a:schemeClr val="tx1"/>
                </a:solidFill>
                <a:effectLst/>
                <a:latin typeface="+mn-lt"/>
                <a:ea typeface="+mn-ea"/>
                <a:cs typeface="+mn-cs"/>
              </a:rPr>
              <a:t>in Queenstown range from private luxury apartments high in Queenstown’s hills to serviced apartments in the heart of town for those seeking out the nightlife close by. Private apartments offer travellers comfort and style where you can focus on your holiday without worrying about the everyday. Perfect for groups of friends, couples, and families, you can sit back, relax and enjoy the crystal-clear views of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a:t>
            </a:r>
            <a:r>
              <a:rPr lang="en-NZ" sz="1100" b="1" i="0" kern="1200" dirty="0">
                <a:solidFill>
                  <a:schemeClr val="tx1"/>
                </a:solidFill>
                <a:effectLst/>
                <a:latin typeface="+mn-lt"/>
                <a:ea typeface="+mn-ea"/>
                <a:cs typeface="+mn-cs"/>
              </a:rPr>
              <a:t>lodges and luxury retreats </a:t>
            </a:r>
            <a:r>
              <a:rPr lang="en-NZ" sz="1100" b="0" i="0" kern="1200" dirty="0">
                <a:solidFill>
                  <a:schemeClr val="tx1"/>
                </a:solidFill>
                <a:effectLst/>
                <a:latin typeface="+mn-lt"/>
                <a:ea typeface="+mn-ea"/>
                <a:cs typeface="+mn-cs"/>
              </a:rPr>
              <a:t>provide the very best in exceptional, private accommodation. From exclusive penthouses, to boutique five-star lodges and retreats, Queenstown is renowned internationally as a world-class destination for luxury accommodation, and bespoke premium experiences.  You might find yourself at an exclusive hunting and fishing lake front lodge surrounded by mountains, or at a hidden lodge tucked away from the bustle of central Queenstown, for the ultimate four-season lake and alpine experience, pick one of New Zealand’s top lodges in the heart of the Southern Alps. Helicopter or jet boat transfers can be arranged to a number of luxury accommodation providers, you just have to ask. Pure indulgence is on the menu here in Queenstown.</a:t>
            </a:r>
            <a:endParaRPr lang="en-US" baseline="0"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Queenstown is a natural playground providing an incredible backdrop for a range of sights to see and things to do for adventurers of all persuasions.  </a:t>
            </a:r>
          </a:p>
          <a:p>
            <a:endParaRPr lang="en-NZ" dirty="0"/>
          </a:p>
          <a:p>
            <a:r>
              <a:rPr lang="en-NZ" dirty="0"/>
              <a:t>Each of the seasons has its own special vibe in Queenstown, and the great thing is that most activities can be accessed all year round, even in winter!</a:t>
            </a:r>
          </a:p>
          <a:p>
            <a:endParaRPr lang="en-NZ" dirty="0"/>
          </a:p>
          <a:p>
            <a:r>
              <a:rPr lang="en-NZ" dirty="0"/>
              <a:t>Adventures</a:t>
            </a:r>
          </a:p>
          <a:p>
            <a:r>
              <a:rPr lang="en-NZ" dirty="0"/>
              <a:t>Queenstown is famous for its high-octane thrills so if you’re looking for an adrenaline rush or want to push your boundaries, there’s activities like bungy jumping, jet boating, skydiving, zip lining, paragliding, quad biking, supercar or four-wheel-driving—all guaranteed to get your blood pumping! If thrills and spills aren’t your thing, there’s lots more to see and do well beyond the mountains.  Queenstown’s seven golf courses and renowned wineries are just a short drive away.  Plus, there’s over 130km of walking and cycling trails which all link to popular scenic spots.</a:t>
            </a:r>
          </a:p>
          <a:p>
            <a:endParaRPr lang="en-NZ" dirty="0"/>
          </a:p>
          <a:p>
            <a:r>
              <a:rPr lang="en-NZ" dirty="0"/>
              <a:t>Relax and Rejuvenate</a:t>
            </a:r>
          </a:p>
          <a:p>
            <a:r>
              <a:rPr lang="en-NZ" dirty="0"/>
              <a:t>Ease those aching muscles after a day of adventure, or just treat yourself to some relaxation, Queenstown is the ultimate place for rejuvenation and revitalisation.  Sit back, relax and soothe those muscles after a day on the slopes at one of Queenstown’s many luxurious hot pools.  Indulge in some ‘me time’ on a wellness retreat which your body and soul will thank you for, or if you’d simply prefer an hour or two of quiet time, treat yourself at one of our luxury day spas.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702409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hyperlink" Target="https://www.youtube.com/@queenstownnztravelseller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nature, outdoor, sky, mountain&#10;&#10;Description automatically generated">
            <a:extLst>
              <a:ext uri="{FF2B5EF4-FFF2-40B4-BE49-F238E27FC236}">
                <a16:creationId xmlns:a16="http://schemas.microsoft.com/office/drawing/2014/main" id="{EEEADBCE-BAF1-2048-3B5E-47EF5F555919}"/>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Winter &amp; Ski</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C3549-E1D4-68B7-1BDA-4DD7116187BA}"/>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Accommodation</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A205E-B27B-ECE9-9DEB-900662040076}"/>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Off-Mountain Adventures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 by water&#10;&#10;Description automatically generated with medium confidence">
            <a:extLst>
              <a:ext uri="{FF2B5EF4-FFF2-40B4-BE49-F238E27FC236}">
                <a16:creationId xmlns:a16="http://schemas.microsoft.com/office/drawing/2014/main" id="{0F723722-0F27-51FC-8008-220AEE321C19}"/>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Après Ski</a:t>
            </a: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9105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t a table&#10;&#10;Description automatically generated with medium confidence">
            <a:extLst>
              <a:ext uri="{FF2B5EF4-FFF2-40B4-BE49-F238E27FC236}">
                <a16:creationId xmlns:a16="http://schemas.microsoft.com/office/drawing/2014/main" id="{C45A2D80-D68C-FC56-C43B-A3776FE503CE}"/>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6213F8D0-1C62-9553-4AD4-2B26B1E18574}"/>
              </a:ext>
            </a:extLst>
          </p:cNvPr>
          <p:cNvSpPr>
            <a:spLocks noGrp="1"/>
          </p:cNvSpPr>
          <p:nvPr>
            <p:ph type="body" sz="quarter" idx="18"/>
          </p:nvPr>
        </p:nvSpPr>
        <p:spPr/>
        <p:txBody>
          <a:bodyPr/>
          <a:lstStyle/>
          <a:p>
            <a:r>
              <a:rPr lang="mi-NZ" dirty="0"/>
              <a:t>Restaurants - Food &amp; Drink</a:t>
            </a:r>
            <a:endParaRPr lang="en-NZ" dirty="0"/>
          </a:p>
          <a:p>
            <a:endParaRPr lang="en-NZ" dirty="0"/>
          </a:p>
        </p:txBody>
      </p:sp>
      <p:sp>
        <p:nvSpPr>
          <p:cNvPr id="9" name="Text Placeholder 8">
            <a:extLst>
              <a:ext uri="{FF2B5EF4-FFF2-40B4-BE49-F238E27FC236}">
                <a16:creationId xmlns:a16="http://schemas.microsoft.com/office/drawing/2014/main" id="{5C5CEE86-27A6-C28C-D446-C950C6DDAAFE}"/>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068F6D82-0858-8333-16E7-A702B94B9FD4}"/>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89789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tables outside&#10;&#10;Description automatically generated with medium confidence">
            <a:extLst>
              <a:ext uri="{FF2B5EF4-FFF2-40B4-BE49-F238E27FC236}">
                <a16:creationId xmlns:a16="http://schemas.microsoft.com/office/drawing/2014/main" id="{FCCF2F87-DCA7-A09A-16FF-2BEF87E8CE6B}"/>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6213F8D0-1C62-9553-4AD4-2B26B1E18574}"/>
              </a:ext>
            </a:extLst>
          </p:cNvPr>
          <p:cNvSpPr>
            <a:spLocks noGrp="1"/>
          </p:cNvSpPr>
          <p:nvPr>
            <p:ph type="body" sz="quarter" idx="18"/>
          </p:nvPr>
        </p:nvSpPr>
        <p:spPr/>
        <p:txBody>
          <a:bodyPr/>
          <a:lstStyle/>
          <a:p>
            <a:r>
              <a:rPr lang="mi-NZ" dirty="0"/>
              <a:t>Bars &amp; Nightlife</a:t>
            </a:r>
            <a:endParaRPr lang="en-NZ" dirty="0"/>
          </a:p>
          <a:p>
            <a:endParaRPr lang="en-NZ" dirty="0"/>
          </a:p>
        </p:txBody>
      </p:sp>
      <p:sp>
        <p:nvSpPr>
          <p:cNvPr id="9" name="Text Placeholder 8">
            <a:extLst>
              <a:ext uri="{FF2B5EF4-FFF2-40B4-BE49-F238E27FC236}">
                <a16:creationId xmlns:a16="http://schemas.microsoft.com/office/drawing/2014/main" id="{5C5CEE86-27A6-C28C-D446-C950C6DDAAFE}"/>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068F6D82-0858-8333-16E7-A702B94B9FD4}"/>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52693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cstate="hqprint">
            <a:extLst>
              <a:ext uri="{28A0092B-C50C-407E-A947-70E740481C1C}">
                <a14:useLocalDpi xmlns:a14="http://schemas.microsoft.com/office/drawing/2010/main"/>
              </a:ext>
            </a:extLst>
          </a:blip>
          <a:srcRect/>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hqprint">
            <a:extLst>
              <a:ext uri="{28A0092B-C50C-407E-A947-70E740481C1C}">
                <a14:useLocalDpi xmlns:a14="http://schemas.microsoft.com/office/drawing/2010/main"/>
              </a:ext>
            </a:extLst>
          </a:blip>
          <a:srcRect/>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4826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kiing on a snowy mountain&#10;&#10;Description automatically generated with medium confidence">
            <a:extLst>
              <a:ext uri="{FF2B5EF4-FFF2-40B4-BE49-F238E27FC236}">
                <a16:creationId xmlns:a16="http://schemas.microsoft.com/office/drawing/2014/main" id="{7482894B-8032-AECC-03F1-682CF88CC761}"/>
              </a:ext>
            </a:extLst>
          </p:cNvPr>
          <p:cNvPicPr>
            <a:picLocks noGrp="1" noChangeAspect="1"/>
          </p:cNvPicPr>
          <p:nvPr>
            <p:ph type="pic" sz="quarter" idx="28"/>
          </p:nvPr>
        </p:nvPicPr>
        <p:blipFill rotWithShape="1">
          <a:blip r:embed="rId2" cstate="hqprint">
            <a:extLst>
              <a:ext uri="{28A0092B-C50C-407E-A947-70E740481C1C}">
                <a14:useLocalDpi xmlns:a14="http://schemas.microsoft.com/office/drawing/2010/main"/>
              </a:ext>
            </a:extLst>
          </a:blip>
          <a:srcRect/>
          <a:stretch/>
        </p:blipFill>
        <p:spPr>
          <a:xfrm>
            <a:off x="-1787" y="0"/>
            <a:ext cx="3092128" cy="5143500"/>
          </a:xfrm>
        </p:spPr>
      </p:pic>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group of people on a snowy mountain&#10;&#10;Description automatically generated with low confidence">
            <a:extLst>
              <a:ext uri="{FF2B5EF4-FFF2-40B4-BE49-F238E27FC236}">
                <a16:creationId xmlns:a16="http://schemas.microsoft.com/office/drawing/2014/main" id="{C5AEAD37-8BB3-53E2-CAC8-24CEB4A6332D}"/>
              </a:ext>
            </a:extLst>
          </p:cNvPr>
          <p:cNvPicPr>
            <a:picLocks noGrp="1" noChangeAspect="1"/>
          </p:cNvPicPr>
          <p:nvPr>
            <p:ph type="pic" sz="quarter" idx="34"/>
          </p:nvPr>
        </p:nvPicPr>
        <p:blipFill rotWithShape="1">
          <a:blip r:embed="rId2" cstate="hqprint">
            <a:extLst>
              <a:ext uri="{28A0092B-C50C-407E-A947-70E740481C1C}">
                <a14:useLocalDpi xmlns:a14="http://schemas.microsoft.com/office/drawing/2010/main"/>
              </a:ext>
            </a:extLst>
          </a:blip>
          <a:srcRect/>
          <a:stretch/>
        </p:blipFill>
        <p:spPr>
          <a:xfrm>
            <a:off x="-20781" y="0"/>
            <a:ext cx="3090341" cy="5143500"/>
          </a:xfrm>
        </p:spPr>
      </p:pic>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5" name="Text Placeholder 14">
            <a:extLst>
              <a:ext uri="{FF2B5EF4-FFF2-40B4-BE49-F238E27FC236}">
                <a16:creationId xmlns:a16="http://schemas.microsoft.com/office/drawing/2014/main" id="{7F0BF168-1A06-DC5B-5275-BA3BAB5E7FE9}"/>
              </a:ext>
            </a:extLst>
          </p:cNvPr>
          <p:cNvSpPr>
            <a:spLocks noGrp="1"/>
          </p:cNvSpPr>
          <p:nvPr>
            <p:ph type="body" sz="quarter" idx="20"/>
          </p:nvPr>
        </p:nvSpPr>
        <p:spPr/>
        <p:txBody>
          <a:bodyPr/>
          <a:lstStyle/>
          <a:p>
            <a:r>
              <a:rPr lang="mi-NZ" dirty="0"/>
              <a:t>07</a:t>
            </a:r>
            <a:endParaRPr lang="en-NZ" dirty="0"/>
          </a:p>
        </p:txBody>
      </p:sp>
      <p:sp>
        <p:nvSpPr>
          <p:cNvPr id="16" name="Text Placeholder 15">
            <a:extLst>
              <a:ext uri="{FF2B5EF4-FFF2-40B4-BE49-F238E27FC236}">
                <a16:creationId xmlns:a16="http://schemas.microsoft.com/office/drawing/2014/main" id="{34BF932B-8EBD-28F7-A0AD-104840E7E788}"/>
              </a:ext>
            </a:extLst>
          </p:cNvPr>
          <p:cNvSpPr>
            <a:spLocks noGrp="1"/>
          </p:cNvSpPr>
          <p:nvPr>
            <p:ph type="body" sz="quarter" idx="21"/>
          </p:nvPr>
        </p:nvSpPr>
        <p:spPr/>
        <p:txBody>
          <a:bodyPr/>
          <a:lstStyle/>
          <a:p>
            <a:r>
              <a:rPr lang="mi-NZ" dirty="0"/>
              <a:t>08</a:t>
            </a:r>
            <a:endParaRPr lang="en-NZ" dirty="0"/>
          </a:p>
        </p:txBody>
      </p:sp>
      <p:sp>
        <p:nvSpPr>
          <p:cNvPr id="17" name="Text Placeholder 16">
            <a:extLst>
              <a:ext uri="{FF2B5EF4-FFF2-40B4-BE49-F238E27FC236}">
                <a16:creationId xmlns:a16="http://schemas.microsoft.com/office/drawing/2014/main" id="{B90F8A04-2CAC-C109-3185-7CFB73BD4369}"/>
              </a:ext>
            </a:extLst>
          </p:cNvPr>
          <p:cNvSpPr>
            <a:spLocks noGrp="1"/>
          </p:cNvSpPr>
          <p:nvPr>
            <p:ph type="body" sz="quarter" idx="22"/>
          </p:nvPr>
        </p:nvSpPr>
        <p:spPr/>
        <p:txBody>
          <a:bodyPr/>
          <a:lstStyle/>
          <a:p>
            <a:r>
              <a:rPr lang="mi-NZ" dirty="0"/>
              <a:t>99</a:t>
            </a:r>
            <a:endParaRPr lang="en-NZ" dirty="0"/>
          </a:p>
        </p:txBody>
      </p:sp>
      <p:sp>
        <p:nvSpPr>
          <p:cNvPr id="18" name="Text Placeholder 17">
            <a:extLst>
              <a:ext uri="{FF2B5EF4-FFF2-40B4-BE49-F238E27FC236}">
                <a16:creationId xmlns:a16="http://schemas.microsoft.com/office/drawing/2014/main" id="{A5000EB2-E5C0-662A-B353-FBAD5EF6F13E}"/>
              </a:ext>
            </a:extLst>
          </p:cNvPr>
          <p:cNvSpPr>
            <a:spLocks noGrp="1"/>
          </p:cNvSpPr>
          <p:nvPr>
            <p:ph type="body" sz="quarter" idx="23"/>
          </p:nvPr>
        </p:nvSpPr>
        <p:spPr/>
        <p:txBody>
          <a:bodyPr/>
          <a:lstStyle/>
          <a:p>
            <a:endParaRPr lang="en-NZ"/>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2963105" cy="287582"/>
          </a:xfrm>
        </p:spPr>
        <p:txBody>
          <a:bodyPr/>
          <a:lstStyle/>
          <a:p>
            <a:r>
              <a:rPr lang="mi-NZ" dirty="0"/>
              <a:t>Winter &amp; Ski in Queenstown</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Ski Areas</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Heli Skiing/Boarding</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Accommodation Options</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Off-Mountain Adventures</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Après Ski</a:t>
            </a:r>
          </a:p>
        </p:txBody>
      </p:sp>
      <p:sp>
        <p:nvSpPr>
          <p:cNvPr id="25" name="Text Placeholder 24">
            <a:extLst>
              <a:ext uri="{FF2B5EF4-FFF2-40B4-BE49-F238E27FC236}">
                <a16:creationId xmlns:a16="http://schemas.microsoft.com/office/drawing/2014/main" id="{FDA72A9D-F89F-296F-B9F1-3520DC973024}"/>
              </a:ext>
            </a:extLst>
          </p:cNvPr>
          <p:cNvSpPr>
            <a:spLocks noGrp="1"/>
          </p:cNvSpPr>
          <p:nvPr>
            <p:ph type="body" sz="quarter" idx="30"/>
          </p:nvPr>
        </p:nvSpPr>
        <p:spPr/>
        <p:txBody>
          <a:bodyPr/>
          <a:lstStyle/>
          <a:p>
            <a:r>
              <a:rPr lang="mi-NZ" dirty="0"/>
              <a:t>Food &amp; Drink</a:t>
            </a:r>
            <a:endParaRPr lang="en-NZ" dirty="0"/>
          </a:p>
        </p:txBody>
      </p:sp>
      <p:sp>
        <p:nvSpPr>
          <p:cNvPr id="26" name="Text Placeholder 25">
            <a:extLst>
              <a:ext uri="{FF2B5EF4-FFF2-40B4-BE49-F238E27FC236}">
                <a16:creationId xmlns:a16="http://schemas.microsoft.com/office/drawing/2014/main" id="{821B3090-EC83-8EED-3DB0-8FCD6B469EF7}"/>
              </a:ext>
            </a:extLst>
          </p:cNvPr>
          <p:cNvSpPr>
            <a:spLocks noGrp="1"/>
          </p:cNvSpPr>
          <p:nvPr>
            <p:ph type="body" sz="quarter" idx="31"/>
          </p:nvPr>
        </p:nvSpPr>
        <p:spPr/>
        <p:txBody>
          <a:bodyPr/>
          <a:lstStyle/>
          <a:p>
            <a:r>
              <a:rPr lang="mi-NZ" dirty="0"/>
              <a:t>Bars &amp; Nightlife</a:t>
            </a:r>
          </a:p>
          <a:p>
            <a:endParaRPr lang="en-NZ" dirty="0"/>
          </a:p>
        </p:txBody>
      </p:sp>
      <p:sp>
        <p:nvSpPr>
          <p:cNvPr id="27" name="Text Placeholder 26">
            <a:extLst>
              <a:ext uri="{FF2B5EF4-FFF2-40B4-BE49-F238E27FC236}">
                <a16:creationId xmlns:a16="http://schemas.microsoft.com/office/drawing/2014/main" id="{2E99C45F-E5F2-1FA1-91E9-3EF5F2D8065E}"/>
              </a:ext>
            </a:extLst>
          </p:cNvPr>
          <p:cNvSpPr>
            <a:spLocks noGrp="1"/>
          </p:cNvSpPr>
          <p:nvPr>
            <p:ph type="body" sz="quarter" idx="32"/>
          </p:nvPr>
        </p:nvSpPr>
        <p:spPr/>
        <p:txBody>
          <a:bodyPr/>
          <a:lstStyle/>
          <a:p>
            <a:r>
              <a:rPr lang="mi-NZ" dirty="0"/>
              <a:t>Travel Trade Resources</a:t>
            </a:r>
            <a:endParaRPr lang="en-NZ" dirty="0"/>
          </a:p>
        </p:txBody>
      </p:sp>
      <p:sp>
        <p:nvSpPr>
          <p:cNvPr id="28" name="Text Placeholder 27">
            <a:extLst>
              <a:ext uri="{FF2B5EF4-FFF2-40B4-BE49-F238E27FC236}">
                <a16:creationId xmlns:a16="http://schemas.microsoft.com/office/drawing/2014/main" id="{E7516C79-2BFC-C759-F707-529883501B53}"/>
              </a:ext>
            </a:extLst>
          </p:cNvPr>
          <p:cNvSpPr>
            <a:spLocks noGrp="1"/>
          </p:cNvSpPr>
          <p:nvPr>
            <p:ph type="body" sz="quarter" idx="33"/>
          </p:nvPr>
        </p:nvSpPr>
        <p:spPr/>
        <p:txBody>
          <a:bodyPr/>
          <a:lstStyle/>
          <a:p>
            <a:endParaRPr lang="en-NZ"/>
          </a:p>
        </p:txBody>
      </p:sp>
    </p:spTree>
    <p:extLst>
      <p:ext uri="{BB962C8B-B14F-4D97-AF65-F5344CB8AC3E}">
        <p14:creationId xmlns:p14="http://schemas.microsoft.com/office/powerpoint/2010/main" val="37615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a river&#10;&#10;Description automatically generated with low confidence">
            <a:extLst>
              <a:ext uri="{FF2B5EF4-FFF2-40B4-BE49-F238E27FC236}">
                <a16:creationId xmlns:a16="http://schemas.microsoft.com/office/drawing/2014/main" id="{437B53D5-5D1F-46BE-F026-C7E462EC62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14" name="Picture Placeholder 9">
            <a:extLst>
              <a:ext uri="{FF2B5EF4-FFF2-40B4-BE49-F238E27FC236}">
                <a16:creationId xmlns:a16="http://schemas.microsoft.com/office/drawing/2014/main" id="{3A3F08AC-AD16-9C4C-2344-D0AD18D30D43}"/>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4260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DDA2C8-ABE3-973A-B527-E6BBF5B1A410}"/>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Ski &amp; Snowboard</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r>
              <a:rPr lang="mi-NZ" dirty="0"/>
              <a:t>Choose from four ski area</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56FEF8-89D7-F488-37CE-796F8828376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Coronet Peak</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6BA3C-A832-3752-1670-83B1297C613A}"/>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The Remarkables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C4B43-D19E-39E3-A4D0-1DB2E6CD2ABA}"/>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Cardrona Alpine Resort</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B88C9-C3D6-6D7F-83E9-92BAA5923F62}"/>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Treble Cone</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68420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67FB3-275B-95F7-BA09-ABBC75A0B89F}"/>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Heli-Skiing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178</TotalTime>
  <Words>3107</Words>
  <Application>Microsoft Office PowerPoint</Application>
  <PresentationFormat>On-screen Show (16:9)</PresentationFormat>
  <Paragraphs>201</Paragraphs>
  <Slides>16</Slides>
  <Notes>13</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16</vt:i4>
      </vt:variant>
    </vt:vector>
  </HeadingPairs>
  <TitlesOfParts>
    <vt:vector size="38" baseType="lpstr">
      <vt:lpstr>Arial</vt:lpstr>
      <vt:lpstr>Avenir</vt:lpstr>
      <vt:lpstr>Avenir Black</vt:lpstr>
      <vt:lpstr>Avenir Light</vt:lpstr>
      <vt:lpstr>Avenir LT Std 35 Light</vt:lpstr>
      <vt:lpstr>Calibri</vt:lpstr>
      <vt:lpstr>Lucida Grande</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8</cp:revision>
  <dcterms:created xsi:type="dcterms:W3CDTF">2023-06-28T20:57:10Z</dcterms:created>
  <dcterms:modified xsi:type="dcterms:W3CDTF">2023-06-29T03:23:40Z</dcterms:modified>
</cp:coreProperties>
</file>