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8" r:id="rId2"/>
  </p:sldMasterIdLst>
  <p:notesMasterIdLst>
    <p:notesMasterId r:id="rId22"/>
  </p:notesMasterIdLst>
  <p:sldIdLst>
    <p:sldId id="258" r:id="rId3"/>
    <p:sldId id="412" r:id="rId4"/>
    <p:sldId id="413" r:id="rId5"/>
    <p:sldId id="414" r:id="rId6"/>
    <p:sldId id="418" r:id="rId7"/>
    <p:sldId id="415" r:id="rId8"/>
    <p:sldId id="420" r:id="rId9"/>
    <p:sldId id="421" r:id="rId10"/>
    <p:sldId id="422" r:id="rId11"/>
    <p:sldId id="438" r:id="rId12"/>
    <p:sldId id="430" r:id="rId13"/>
    <p:sldId id="431" r:id="rId14"/>
    <p:sldId id="424" r:id="rId15"/>
    <p:sldId id="440" r:id="rId16"/>
    <p:sldId id="426" r:id="rId17"/>
    <p:sldId id="439" r:id="rId18"/>
    <p:sldId id="427" r:id="rId19"/>
    <p:sldId id="432" r:id="rId20"/>
    <p:sldId id="428" r:id="rId2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26"/>
    <a:srgbClr val="EBEBEB"/>
    <a:srgbClr val="FAE9EA"/>
    <a:srgbClr val="F1BEC0"/>
    <a:srgbClr val="00426A"/>
    <a:srgbClr val="163837"/>
    <a:srgbClr val="817F8D"/>
    <a:srgbClr val="006B69"/>
    <a:srgbClr val="00B0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27" tIns="45713" rIns="91427" bIns="45713" rtlCol="0"/>
          <a:lstStyle>
            <a:lvl1pPr algn="r">
              <a:defRPr sz="1200"/>
            </a:lvl1pPr>
          </a:lstStyle>
          <a:p>
            <a:fld id="{6C48632D-BD31-41C0-977F-2FE962A69FD9}" type="datetimeFigureOut">
              <a:rPr lang="en-US" smtClean="0"/>
              <a:t>1/30/2025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27" tIns="45713" rIns="91427" bIns="45713" rtlCol="0" anchor="b"/>
          <a:lstStyle>
            <a:lvl1pPr algn="r">
              <a:defRPr sz="1200"/>
            </a:lvl1pPr>
          </a:lstStyle>
          <a:p>
            <a:fld id="{6702C159-3B8F-4F18-ACF7-02B972C851B9}" type="slidenum">
              <a:rPr lang="en-US" smtClean="0"/>
              <a:t>‹#›</a:t>
            </a:fld>
            <a:endParaRPr lang="en-US" dirty="0"/>
          </a:p>
        </p:txBody>
      </p:sp>
    </p:spTree>
    <p:extLst>
      <p:ext uri="{BB962C8B-B14F-4D97-AF65-F5344CB8AC3E}">
        <p14:creationId xmlns:p14="http://schemas.microsoft.com/office/powerpoint/2010/main" val="237146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702C159-3B8F-4F18-ACF7-02B972C851B9}" type="slidenum">
              <a:rPr lang="en-US" smtClean="0"/>
              <a:t>2</a:t>
            </a:fld>
            <a:endParaRPr lang="en-US" dirty="0"/>
          </a:p>
        </p:txBody>
      </p:sp>
    </p:spTree>
    <p:extLst>
      <p:ext uri="{BB962C8B-B14F-4D97-AF65-F5344CB8AC3E}">
        <p14:creationId xmlns:p14="http://schemas.microsoft.com/office/powerpoint/2010/main" val="248647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702C159-3B8F-4F18-ACF7-02B972C851B9}" type="slidenum">
              <a:rPr lang="en-US" smtClean="0"/>
              <a:t>3</a:t>
            </a:fld>
            <a:endParaRPr lang="en-US" dirty="0"/>
          </a:p>
        </p:txBody>
      </p:sp>
    </p:spTree>
    <p:extLst>
      <p:ext uri="{BB962C8B-B14F-4D97-AF65-F5344CB8AC3E}">
        <p14:creationId xmlns:p14="http://schemas.microsoft.com/office/powerpoint/2010/main" val="149372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702C159-3B8F-4F18-ACF7-02B972C851B9}" type="slidenum">
              <a:rPr lang="en-US" smtClean="0"/>
              <a:t>4</a:t>
            </a:fld>
            <a:endParaRPr lang="en-US" dirty="0"/>
          </a:p>
        </p:txBody>
      </p:sp>
    </p:spTree>
    <p:extLst>
      <p:ext uri="{BB962C8B-B14F-4D97-AF65-F5344CB8AC3E}">
        <p14:creationId xmlns:p14="http://schemas.microsoft.com/office/powerpoint/2010/main" val="234034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2C159-3B8F-4F18-ACF7-02B972C851B9}" type="slidenum">
              <a:rPr lang="en-US" smtClean="0"/>
              <a:t>5</a:t>
            </a:fld>
            <a:endParaRPr lang="en-US" dirty="0"/>
          </a:p>
        </p:txBody>
      </p:sp>
    </p:spTree>
    <p:extLst>
      <p:ext uri="{BB962C8B-B14F-4D97-AF65-F5344CB8AC3E}">
        <p14:creationId xmlns:p14="http://schemas.microsoft.com/office/powerpoint/2010/main" val="121072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2C159-3B8F-4F18-ACF7-02B972C851B9}" type="slidenum">
              <a:rPr lang="en-US" smtClean="0"/>
              <a:t>9</a:t>
            </a:fld>
            <a:endParaRPr lang="en-US" dirty="0"/>
          </a:p>
        </p:txBody>
      </p:sp>
    </p:spTree>
    <p:extLst>
      <p:ext uri="{BB962C8B-B14F-4D97-AF65-F5344CB8AC3E}">
        <p14:creationId xmlns:p14="http://schemas.microsoft.com/office/powerpoint/2010/main" val="3548949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2941" y="4787158"/>
            <a:ext cx="9604310" cy="688353"/>
          </a:xfrm>
        </p:spPr>
        <p:txBody>
          <a:bodyPr anchor="b">
            <a:noAutofit/>
          </a:bodyPr>
          <a:lstStyle>
            <a:lvl1pPr algn="l">
              <a:lnSpc>
                <a:spcPct val="76000"/>
              </a:lnSpc>
              <a:defRPr sz="4800"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422941" y="5615450"/>
            <a:ext cx="9604310" cy="457200"/>
          </a:xfrm>
        </p:spPr>
        <p:txBody>
          <a:bodyPr>
            <a:normAutofit/>
          </a:bodyPr>
          <a:lstStyle>
            <a:lvl1pPr marL="0" indent="0" algn="l">
              <a:spcBef>
                <a:spcPts val="0"/>
              </a:spcBef>
              <a:buNone/>
              <a:defRPr sz="2000" b="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7428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88330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249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3D9D-0A86-5952-5662-D4400E8B0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1454F-49FF-5B0C-7087-7F155540A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C240B6-275E-FCEA-7E78-EFC27BB4FCA6}"/>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6A7D2919-16E8-9C6A-8297-98FC35BB06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D377B-2182-E6B8-39C5-2FF1DEB14CDA}"/>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10773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897A-88D8-C3D9-9A44-81122F572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A6003-6F29-7DC2-8B84-0665E1B2F1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22171-A6BF-885D-08BA-127F746FDBF0}"/>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7560E268-5242-6F2B-3699-70D9ED381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CA8717-3333-10C5-6EE8-774D2A2EC954}"/>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87730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59B9-F44A-AA37-A491-60A614884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BD1529-01BF-2EFE-3E94-E1B47BA94A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ED280-7CA4-C481-E927-F82B14BD7FCD}"/>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0A69F141-17FD-2D27-5BD2-517A1955A9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BE07F-BA50-6A21-AD27-D89A961D6A38}"/>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320984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F8E4-CE3A-2758-9A15-754431550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F92E6-E0C2-D104-2723-148DF16BC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6D6C1C-FC5C-2F71-A465-9D07F14A6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FE5A97-6A75-393F-1998-7C53C4A8538C}"/>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6" name="Footer Placeholder 5">
            <a:extLst>
              <a:ext uri="{FF2B5EF4-FFF2-40B4-BE49-F238E27FC236}">
                <a16:creationId xmlns:a16="http://schemas.microsoft.com/office/drawing/2014/main" id="{4648F48D-25F3-6B85-A00E-AD8E73586E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0EB1FA-5D27-DC02-C464-56968A4CDFB3}"/>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333940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5594-0268-F2DF-F612-BEFA01358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FC21F6-47F7-89CA-76E6-F3AEE1641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EA58A-2798-8311-02C7-6160E29CEF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4C49A-FF7E-C4CF-D793-76AA21441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F211A6-8D3B-B0CA-4038-AF1C010B7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706E7-558F-883C-BFF9-B4611B6442A6}"/>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8" name="Footer Placeholder 7">
            <a:extLst>
              <a:ext uri="{FF2B5EF4-FFF2-40B4-BE49-F238E27FC236}">
                <a16:creationId xmlns:a16="http://schemas.microsoft.com/office/drawing/2014/main" id="{B19A9062-8473-F9F6-A8DA-1ADC3488B94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A728120-B115-FE32-47C2-B0D8E785B961}"/>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98424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0958-2B58-CACE-1C04-1EB3B977A8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F9110-8F58-1565-FB5D-F6E11E1F3D55}"/>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4" name="Footer Placeholder 3">
            <a:extLst>
              <a:ext uri="{FF2B5EF4-FFF2-40B4-BE49-F238E27FC236}">
                <a16:creationId xmlns:a16="http://schemas.microsoft.com/office/drawing/2014/main" id="{F5097C05-207A-24AD-1D33-E1536D79F0F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DB5244-3C51-5C29-65DA-FFF71A7D7FAB}"/>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491188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E5B81-BE34-F18A-E7E8-629FFAE3A58B}"/>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3" name="Footer Placeholder 2">
            <a:extLst>
              <a:ext uri="{FF2B5EF4-FFF2-40B4-BE49-F238E27FC236}">
                <a16:creationId xmlns:a16="http://schemas.microsoft.com/office/drawing/2014/main" id="{DE3CCFD0-68C7-36B7-A36B-9114A7AEDF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ECF546-D949-7280-7100-DAB6213F8A70}"/>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239532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BB39-D9EA-AEAD-C075-DB2536BF7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4A0721-D703-2CB2-A071-7CFF14B6A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78B72D-A517-3D64-8B55-40BB08B14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91AB9-AC11-AF07-5C6C-2051CB97BE89}"/>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6" name="Footer Placeholder 5">
            <a:extLst>
              <a:ext uri="{FF2B5EF4-FFF2-40B4-BE49-F238E27FC236}">
                <a16:creationId xmlns:a16="http://schemas.microsoft.com/office/drawing/2014/main" id="{22C0272D-5C5C-2038-76F7-5EAADEC425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C50EE-ABEF-0A76-2D2C-1A2229DBA286}"/>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48296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238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1739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C557-AB6F-3468-67FD-462A8CD7E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839536-A5A4-8419-6356-070E93D35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0CF204-0D26-DF08-B8FC-C1FD351A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53E79-276F-5536-CC42-78F5B7BA9877}"/>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6" name="Footer Placeholder 5">
            <a:extLst>
              <a:ext uri="{FF2B5EF4-FFF2-40B4-BE49-F238E27FC236}">
                <a16:creationId xmlns:a16="http://schemas.microsoft.com/office/drawing/2014/main" id="{271171FC-B85F-C5B0-1796-7D408BFF89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924EA-5861-56D3-1B99-4E60C1DE4E0F}"/>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119179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4372-2199-C103-1C25-7B0413D5B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9CBC6-AE18-9DD6-BDD9-48A969D87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E73C8-2E35-1396-271E-0B5E3398DF73}"/>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FF509936-0676-7F58-C547-87932EBCBE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1E1B70-11B1-05CF-1BA7-254B4D748683}"/>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2980976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0B367-D040-7F44-194A-F16514FA3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E2003-A06C-5027-CEE5-C26A086F1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8F491-E7D5-7987-83EC-ECBA9FC6ACC3}"/>
              </a:ext>
            </a:extLst>
          </p:cNvPr>
          <p:cNvSpPr>
            <a:spLocks noGrp="1"/>
          </p:cNvSpPr>
          <p:nvPr>
            <p:ph type="dt" sz="half" idx="10"/>
          </p:nvPr>
        </p:nvSpPr>
        <p:spPr/>
        <p:txBody>
          <a:body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A98AC7C0-2368-FAE8-E0B6-84779AFCA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F8856-AA49-DA94-8B3F-C202DACA7A9B}"/>
              </a:ext>
            </a:extLst>
          </p:cNvPr>
          <p:cNvSpPr>
            <a:spLocks noGrp="1"/>
          </p:cNvSpPr>
          <p:nvPr>
            <p:ph type="sldNum" sz="quarter" idx="12"/>
          </p:nvPr>
        </p:nvSpPr>
        <p:spPr/>
        <p:txBody>
          <a:bodyPr/>
          <a:lstStyle/>
          <a:p>
            <a:fld id="{AAA4EA51-DF75-4345-B911-F58E8FE5AD64}" type="slidenum">
              <a:rPr lang="en-US" smtClean="0"/>
              <a:t>‹#›</a:t>
            </a:fld>
            <a:endParaRPr lang="en-US" dirty="0"/>
          </a:p>
        </p:txBody>
      </p:sp>
    </p:spTree>
    <p:extLst>
      <p:ext uri="{BB962C8B-B14F-4D97-AF65-F5344CB8AC3E}">
        <p14:creationId xmlns:p14="http://schemas.microsoft.com/office/powerpoint/2010/main" val="309767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661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357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77046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5591AA6-F94B-4A3C-9AE3-0AD11431FFD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707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endParaRPr lang="en-US" dirty="0"/>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6289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flip="none" rotWithShape="1">
            <a:gsLst>
              <a:gs pos="1000">
                <a:schemeClr val="bg1">
                  <a:lumMod val="65000"/>
                </a:schemeClr>
              </a:gs>
              <a:gs pos="0">
                <a:schemeClr val="bg1"/>
              </a:gs>
              <a:gs pos="100000">
                <a:schemeClr val="bg1">
                  <a:lumMod val="9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dirty="0"/>
          </a:p>
        </p:txBody>
      </p:sp>
      <p:sp>
        <p:nvSpPr>
          <p:cNvPr id="10" name="TextBox 9">
            <a:extLst>
              <a:ext uri="{FF2B5EF4-FFF2-40B4-BE49-F238E27FC236}">
                <a16:creationId xmlns:a16="http://schemas.microsoft.com/office/drawing/2014/main" id="{A7C40C78-6186-4880-8949-CB5D1F84193E}"/>
              </a:ext>
            </a:extLst>
          </p:cNvPr>
          <p:cNvSpPr txBox="1"/>
          <p:nvPr userDrawn="1"/>
        </p:nvSpPr>
        <p:spPr>
          <a:xfrm>
            <a:off x="8144108" y="6569387"/>
            <a:ext cx="4047892" cy="369332"/>
          </a:xfrm>
          <a:prstGeom prst="rect">
            <a:avLst/>
          </a:prstGeom>
        </p:spPr>
        <p:txBody>
          <a:bodyPr vert="horz" lIns="91440" tIns="45720" rIns="91440" bIns="45720" rtlCol="0">
            <a:normAutofit/>
          </a:bodyPr>
          <a:lstStyle>
            <a:lvl1pPr indent="0">
              <a:lnSpc>
                <a:spcPct val="90000"/>
              </a:lnSpc>
              <a:spcBef>
                <a:spcPts val="0"/>
              </a:spcBef>
              <a:buClr>
                <a:schemeClr val="accent1"/>
              </a:buClr>
              <a:buSzPct val="100000"/>
              <a:buFont typeface="Arial" pitchFamily="34" charset="0"/>
              <a:buNone/>
              <a:defRPr sz="2000" b="0">
                <a:solidFill>
                  <a:schemeClr val="accent1">
                    <a:lumMod val="50000"/>
                  </a:schemeClr>
                </a:solidFill>
                <a:latin typeface="Tw Cen MT" panose="020B0602020104020603" pitchFamily="34" charset="0"/>
              </a:defRPr>
            </a:lvl1pPr>
            <a:lvl2pPr indent="0" algn="ctr">
              <a:lnSpc>
                <a:spcPct val="90000"/>
              </a:lnSpc>
              <a:spcBef>
                <a:spcPts val="1200"/>
              </a:spcBef>
              <a:buClr>
                <a:schemeClr val="accent1"/>
              </a:buClr>
              <a:buSzPct val="100000"/>
              <a:buFont typeface="Arial" pitchFamily="34" charset="0"/>
              <a:buNone/>
              <a:defRPr sz="2000">
                <a:solidFill>
                  <a:schemeClr val="accent1"/>
                </a:solidFill>
              </a:defRPr>
            </a:lvl2pPr>
            <a:lvl3pPr indent="0" algn="ctr">
              <a:lnSpc>
                <a:spcPct val="90000"/>
              </a:lnSpc>
              <a:spcBef>
                <a:spcPts val="800"/>
              </a:spcBef>
              <a:buClr>
                <a:schemeClr val="accent1"/>
              </a:buClr>
              <a:buSzPct val="100000"/>
              <a:buFont typeface="Arial" pitchFamily="34" charset="0"/>
              <a:buNone/>
              <a:defRPr>
                <a:solidFill>
                  <a:schemeClr val="accent1"/>
                </a:solidFill>
              </a:defRPr>
            </a:lvl3pPr>
            <a:lvl4pPr indent="0" algn="ctr">
              <a:lnSpc>
                <a:spcPct val="90000"/>
              </a:lnSpc>
              <a:spcBef>
                <a:spcPts val="800"/>
              </a:spcBef>
              <a:buClr>
                <a:schemeClr val="accent1"/>
              </a:buClr>
              <a:buSzPct val="100000"/>
              <a:buFont typeface="Arial" pitchFamily="34" charset="0"/>
              <a:buNone/>
              <a:defRPr sz="1600">
                <a:solidFill>
                  <a:schemeClr val="accent1"/>
                </a:solidFill>
              </a:defRPr>
            </a:lvl4pPr>
            <a:lvl5pPr indent="0" algn="ctr">
              <a:lnSpc>
                <a:spcPct val="90000"/>
              </a:lnSpc>
              <a:spcBef>
                <a:spcPts val="600"/>
              </a:spcBef>
              <a:buClr>
                <a:schemeClr val="accent1"/>
              </a:buClr>
              <a:buSzPct val="100000"/>
              <a:buFont typeface="Arial" pitchFamily="34" charset="0"/>
              <a:buNone/>
              <a:defRPr sz="1600">
                <a:solidFill>
                  <a:schemeClr val="accent1"/>
                </a:solidFill>
              </a:defRPr>
            </a:lvl5pPr>
            <a:lvl6pPr indent="0" algn="ctr">
              <a:lnSpc>
                <a:spcPct val="90000"/>
              </a:lnSpc>
              <a:spcBef>
                <a:spcPts val="600"/>
              </a:spcBef>
              <a:buClr>
                <a:schemeClr val="accent1"/>
              </a:buClr>
              <a:buSzPct val="100000"/>
              <a:buFont typeface="Arial" pitchFamily="34" charset="0"/>
              <a:buNone/>
              <a:defRPr sz="1600"/>
            </a:lvl6pPr>
            <a:lvl7pPr indent="0" algn="ctr">
              <a:lnSpc>
                <a:spcPct val="90000"/>
              </a:lnSpc>
              <a:spcBef>
                <a:spcPts val="600"/>
              </a:spcBef>
              <a:buClr>
                <a:schemeClr val="accent1"/>
              </a:buClr>
              <a:buSzPct val="100000"/>
              <a:buFont typeface="Arial" pitchFamily="34" charset="0"/>
              <a:buNone/>
              <a:defRPr sz="1600"/>
            </a:lvl7pPr>
            <a:lvl8pPr indent="0" algn="ctr">
              <a:lnSpc>
                <a:spcPct val="90000"/>
              </a:lnSpc>
              <a:spcBef>
                <a:spcPts val="600"/>
              </a:spcBef>
              <a:buClr>
                <a:schemeClr val="accent1"/>
              </a:buClr>
              <a:buSzPct val="100000"/>
              <a:buFont typeface="Arial" pitchFamily="34" charset="0"/>
              <a:buNone/>
              <a:defRPr sz="1600"/>
            </a:lvl8pPr>
            <a:lvl9pPr indent="0" algn="ctr">
              <a:lnSpc>
                <a:spcPct val="90000"/>
              </a:lnSpc>
              <a:spcBef>
                <a:spcPts val="600"/>
              </a:spcBef>
              <a:buClr>
                <a:schemeClr val="accent1"/>
              </a:buClr>
              <a:buSzPct val="100000"/>
              <a:buFont typeface="Arial" pitchFamily="34" charset="0"/>
              <a:buNone/>
              <a:defRPr sz="1600"/>
            </a:lvl9pPr>
          </a:lstStyle>
          <a:p>
            <a:pPr algn="ctr"/>
            <a:r>
              <a:rPr lang="en-US" sz="1400" dirty="0">
                <a:solidFill>
                  <a:schemeClr val="bg1"/>
                </a:solidFill>
              </a:rPr>
              <a:t>Confidential – Do Not Distribute</a:t>
            </a:r>
          </a:p>
        </p:txBody>
      </p:sp>
    </p:spTree>
    <p:extLst>
      <p:ext uri="{BB962C8B-B14F-4D97-AF65-F5344CB8AC3E}">
        <p14:creationId xmlns:p14="http://schemas.microsoft.com/office/powerpoint/2010/main" val="20175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Box 7">
            <a:extLst>
              <a:ext uri="{FF2B5EF4-FFF2-40B4-BE49-F238E27FC236}">
                <a16:creationId xmlns:a16="http://schemas.microsoft.com/office/drawing/2014/main" id="{0CE86C66-7517-4F2E-9415-C8D2848CDC5F}"/>
              </a:ext>
            </a:extLst>
          </p:cNvPr>
          <p:cNvSpPr txBox="1"/>
          <p:nvPr userDrawn="1"/>
        </p:nvSpPr>
        <p:spPr>
          <a:xfrm>
            <a:off x="8144108" y="6569387"/>
            <a:ext cx="4047892" cy="369332"/>
          </a:xfrm>
          <a:prstGeom prst="rect">
            <a:avLst/>
          </a:prstGeom>
        </p:spPr>
        <p:txBody>
          <a:bodyPr vert="horz" lIns="91440" tIns="45720" rIns="91440" bIns="45720" rtlCol="0">
            <a:normAutofit/>
          </a:bodyPr>
          <a:lstStyle>
            <a:lvl1pPr indent="0">
              <a:lnSpc>
                <a:spcPct val="90000"/>
              </a:lnSpc>
              <a:spcBef>
                <a:spcPts val="0"/>
              </a:spcBef>
              <a:buClr>
                <a:schemeClr val="accent1"/>
              </a:buClr>
              <a:buSzPct val="100000"/>
              <a:buFont typeface="Arial" pitchFamily="34" charset="0"/>
              <a:buNone/>
              <a:defRPr sz="2000" b="0">
                <a:solidFill>
                  <a:schemeClr val="accent1">
                    <a:lumMod val="50000"/>
                  </a:schemeClr>
                </a:solidFill>
                <a:latin typeface="Tw Cen MT" panose="020B0602020104020603" pitchFamily="34" charset="0"/>
              </a:defRPr>
            </a:lvl1pPr>
            <a:lvl2pPr indent="0" algn="ctr">
              <a:lnSpc>
                <a:spcPct val="90000"/>
              </a:lnSpc>
              <a:spcBef>
                <a:spcPts val="1200"/>
              </a:spcBef>
              <a:buClr>
                <a:schemeClr val="accent1"/>
              </a:buClr>
              <a:buSzPct val="100000"/>
              <a:buFont typeface="Arial" pitchFamily="34" charset="0"/>
              <a:buNone/>
              <a:defRPr sz="2000">
                <a:solidFill>
                  <a:schemeClr val="accent1"/>
                </a:solidFill>
              </a:defRPr>
            </a:lvl2pPr>
            <a:lvl3pPr indent="0" algn="ctr">
              <a:lnSpc>
                <a:spcPct val="90000"/>
              </a:lnSpc>
              <a:spcBef>
                <a:spcPts val="800"/>
              </a:spcBef>
              <a:buClr>
                <a:schemeClr val="accent1"/>
              </a:buClr>
              <a:buSzPct val="100000"/>
              <a:buFont typeface="Arial" pitchFamily="34" charset="0"/>
              <a:buNone/>
              <a:defRPr>
                <a:solidFill>
                  <a:schemeClr val="accent1"/>
                </a:solidFill>
              </a:defRPr>
            </a:lvl3pPr>
            <a:lvl4pPr indent="0" algn="ctr">
              <a:lnSpc>
                <a:spcPct val="90000"/>
              </a:lnSpc>
              <a:spcBef>
                <a:spcPts val="800"/>
              </a:spcBef>
              <a:buClr>
                <a:schemeClr val="accent1"/>
              </a:buClr>
              <a:buSzPct val="100000"/>
              <a:buFont typeface="Arial" pitchFamily="34" charset="0"/>
              <a:buNone/>
              <a:defRPr sz="1600">
                <a:solidFill>
                  <a:schemeClr val="accent1"/>
                </a:solidFill>
              </a:defRPr>
            </a:lvl4pPr>
            <a:lvl5pPr indent="0" algn="ctr">
              <a:lnSpc>
                <a:spcPct val="90000"/>
              </a:lnSpc>
              <a:spcBef>
                <a:spcPts val="600"/>
              </a:spcBef>
              <a:buClr>
                <a:schemeClr val="accent1"/>
              </a:buClr>
              <a:buSzPct val="100000"/>
              <a:buFont typeface="Arial" pitchFamily="34" charset="0"/>
              <a:buNone/>
              <a:defRPr sz="1600">
                <a:solidFill>
                  <a:schemeClr val="accent1"/>
                </a:solidFill>
              </a:defRPr>
            </a:lvl5pPr>
            <a:lvl6pPr indent="0" algn="ctr">
              <a:lnSpc>
                <a:spcPct val="90000"/>
              </a:lnSpc>
              <a:spcBef>
                <a:spcPts val="600"/>
              </a:spcBef>
              <a:buClr>
                <a:schemeClr val="accent1"/>
              </a:buClr>
              <a:buSzPct val="100000"/>
              <a:buFont typeface="Arial" pitchFamily="34" charset="0"/>
              <a:buNone/>
              <a:defRPr sz="1600"/>
            </a:lvl6pPr>
            <a:lvl7pPr indent="0" algn="ctr">
              <a:lnSpc>
                <a:spcPct val="90000"/>
              </a:lnSpc>
              <a:spcBef>
                <a:spcPts val="600"/>
              </a:spcBef>
              <a:buClr>
                <a:schemeClr val="accent1"/>
              </a:buClr>
              <a:buSzPct val="100000"/>
              <a:buFont typeface="Arial" pitchFamily="34" charset="0"/>
              <a:buNone/>
              <a:defRPr sz="1600"/>
            </a:lvl7pPr>
            <a:lvl8pPr indent="0" algn="ctr">
              <a:lnSpc>
                <a:spcPct val="90000"/>
              </a:lnSpc>
              <a:spcBef>
                <a:spcPts val="600"/>
              </a:spcBef>
              <a:buClr>
                <a:schemeClr val="accent1"/>
              </a:buClr>
              <a:buSzPct val="100000"/>
              <a:buFont typeface="Arial" pitchFamily="34" charset="0"/>
              <a:buNone/>
              <a:defRPr sz="1600"/>
            </a:lvl8pPr>
            <a:lvl9pPr indent="0" algn="ctr">
              <a:lnSpc>
                <a:spcPct val="90000"/>
              </a:lnSpc>
              <a:spcBef>
                <a:spcPts val="600"/>
              </a:spcBef>
              <a:buClr>
                <a:schemeClr val="accent1"/>
              </a:buClr>
              <a:buSzPct val="100000"/>
              <a:buFont typeface="Arial" pitchFamily="34" charset="0"/>
              <a:buNone/>
              <a:defRPr sz="1600"/>
            </a:lvl9pPr>
          </a:lstStyle>
          <a:p>
            <a:pPr algn="ctr"/>
            <a:r>
              <a:rPr lang="en-US" sz="1400" dirty="0">
                <a:solidFill>
                  <a:schemeClr val="bg1"/>
                </a:solidFill>
              </a:rPr>
              <a:t>Confidential – Do Not Distribute</a:t>
            </a:r>
          </a:p>
        </p:txBody>
      </p:sp>
    </p:spTree>
    <p:extLst>
      <p:ext uri="{BB962C8B-B14F-4D97-AF65-F5344CB8AC3E}">
        <p14:creationId xmlns:p14="http://schemas.microsoft.com/office/powerpoint/2010/main" val="40707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08" y="0"/>
            <a:ext cx="11857892" cy="11423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94042" y="6569387"/>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609601" y="6569387"/>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1127976" y="6569387"/>
            <a:ext cx="918882" cy="222436"/>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sp>
        <p:nvSpPr>
          <p:cNvPr id="7" name="TextBox 6">
            <a:extLst>
              <a:ext uri="{FF2B5EF4-FFF2-40B4-BE49-F238E27FC236}">
                <a16:creationId xmlns:a16="http://schemas.microsoft.com/office/drawing/2014/main" id="{A96D30E6-70A8-4EA3-95DC-9F70AD802F15}"/>
              </a:ext>
            </a:extLst>
          </p:cNvPr>
          <p:cNvSpPr txBox="1"/>
          <p:nvPr userDrawn="1"/>
        </p:nvSpPr>
        <p:spPr>
          <a:xfrm>
            <a:off x="4072054" y="6478857"/>
            <a:ext cx="4047892" cy="369332"/>
          </a:xfrm>
          <a:prstGeom prst="rect">
            <a:avLst/>
          </a:prstGeom>
        </p:spPr>
        <p:txBody>
          <a:bodyPr vert="horz" lIns="91440" tIns="45720" rIns="91440" bIns="45720" rtlCol="0">
            <a:normAutofit/>
          </a:bodyPr>
          <a:lstStyle>
            <a:lvl1pPr indent="0">
              <a:lnSpc>
                <a:spcPct val="90000"/>
              </a:lnSpc>
              <a:spcBef>
                <a:spcPts val="0"/>
              </a:spcBef>
              <a:buClr>
                <a:schemeClr val="accent1"/>
              </a:buClr>
              <a:buSzPct val="100000"/>
              <a:buFont typeface="Arial" pitchFamily="34" charset="0"/>
              <a:buNone/>
              <a:defRPr sz="2000" b="0">
                <a:solidFill>
                  <a:schemeClr val="accent1">
                    <a:lumMod val="50000"/>
                  </a:schemeClr>
                </a:solidFill>
                <a:latin typeface="Tw Cen MT" panose="020B0602020104020603" pitchFamily="34" charset="0"/>
              </a:defRPr>
            </a:lvl1pPr>
            <a:lvl2pPr indent="0" algn="ctr">
              <a:lnSpc>
                <a:spcPct val="90000"/>
              </a:lnSpc>
              <a:spcBef>
                <a:spcPts val="1200"/>
              </a:spcBef>
              <a:buClr>
                <a:schemeClr val="accent1"/>
              </a:buClr>
              <a:buSzPct val="100000"/>
              <a:buFont typeface="Arial" pitchFamily="34" charset="0"/>
              <a:buNone/>
              <a:defRPr sz="2000">
                <a:solidFill>
                  <a:schemeClr val="accent1"/>
                </a:solidFill>
              </a:defRPr>
            </a:lvl2pPr>
            <a:lvl3pPr indent="0" algn="ctr">
              <a:lnSpc>
                <a:spcPct val="90000"/>
              </a:lnSpc>
              <a:spcBef>
                <a:spcPts val="800"/>
              </a:spcBef>
              <a:buClr>
                <a:schemeClr val="accent1"/>
              </a:buClr>
              <a:buSzPct val="100000"/>
              <a:buFont typeface="Arial" pitchFamily="34" charset="0"/>
              <a:buNone/>
              <a:defRPr>
                <a:solidFill>
                  <a:schemeClr val="accent1"/>
                </a:solidFill>
              </a:defRPr>
            </a:lvl3pPr>
            <a:lvl4pPr indent="0" algn="ctr">
              <a:lnSpc>
                <a:spcPct val="90000"/>
              </a:lnSpc>
              <a:spcBef>
                <a:spcPts val="800"/>
              </a:spcBef>
              <a:buClr>
                <a:schemeClr val="accent1"/>
              </a:buClr>
              <a:buSzPct val="100000"/>
              <a:buFont typeface="Arial" pitchFamily="34" charset="0"/>
              <a:buNone/>
              <a:defRPr sz="1600">
                <a:solidFill>
                  <a:schemeClr val="accent1"/>
                </a:solidFill>
              </a:defRPr>
            </a:lvl4pPr>
            <a:lvl5pPr indent="0" algn="ctr">
              <a:lnSpc>
                <a:spcPct val="90000"/>
              </a:lnSpc>
              <a:spcBef>
                <a:spcPts val="600"/>
              </a:spcBef>
              <a:buClr>
                <a:schemeClr val="accent1"/>
              </a:buClr>
              <a:buSzPct val="100000"/>
              <a:buFont typeface="Arial" pitchFamily="34" charset="0"/>
              <a:buNone/>
              <a:defRPr sz="1600">
                <a:solidFill>
                  <a:schemeClr val="accent1"/>
                </a:solidFill>
              </a:defRPr>
            </a:lvl5pPr>
            <a:lvl6pPr indent="0" algn="ctr">
              <a:lnSpc>
                <a:spcPct val="90000"/>
              </a:lnSpc>
              <a:spcBef>
                <a:spcPts val="600"/>
              </a:spcBef>
              <a:buClr>
                <a:schemeClr val="accent1"/>
              </a:buClr>
              <a:buSzPct val="100000"/>
              <a:buFont typeface="Arial" pitchFamily="34" charset="0"/>
              <a:buNone/>
              <a:defRPr sz="1600"/>
            </a:lvl6pPr>
            <a:lvl7pPr indent="0" algn="ctr">
              <a:lnSpc>
                <a:spcPct val="90000"/>
              </a:lnSpc>
              <a:spcBef>
                <a:spcPts val="600"/>
              </a:spcBef>
              <a:buClr>
                <a:schemeClr val="accent1"/>
              </a:buClr>
              <a:buSzPct val="100000"/>
              <a:buFont typeface="Arial" pitchFamily="34" charset="0"/>
              <a:buNone/>
              <a:defRPr sz="1600"/>
            </a:lvl7pPr>
            <a:lvl8pPr indent="0" algn="ctr">
              <a:lnSpc>
                <a:spcPct val="90000"/>
              </a:lnSpc>
              <a:spcBef>
                <a:spcPts val="600"/>
              </a:spcBef>
              <a:buClr>
                <a:schemeClr val="accent1"/>
              </a:buClr>
              <a:buSzPct val="100000"/>
              <a:buFont typeface="Arial" pitchFamily="34" charset="0"/>
              <a:buNone/>
              <a:defRPr sz="1600"/>
            </a:lvl8pPr>
            <a:lvl9pPr indent="0" algn="ctr">
              <a:lnSpc>
                <a:spcPct val="90000"/>
              </a:lnSpc>
              <a:spcBef>
                <a:spcPts val="600"/>
              </a:spcBef>
              <a:buClr>
                <a:schemeClr val="accent1"/>
              </a:buClr>
              <a:buSzPct val="100000"/>
              <a:buFont typeface="Arial" pitchFamily="34" charset="0"/>
              <a:buNone/>
              <a:defRPr sz="1600"/>
            </a:lvl9pPr>
          </a:lstStyle>
          <a:p>
            <a:pPr algn="ctr"/>
            <a:r>
              <a:rPr lang="en-US" sz="1400" dirty="0">
                <a:solidFill>
                  <a:schemeClr val="bg1"/>
                </a:solidFill>
              </a:rPr>
              <a:t>Confidential – Do Not Distribute</a:t>
            </a:r>
          </a:p>
        </p:txBody>
      </p:sp>
      <p:cxnSp>
        <p:nvCxnSpPr>
          <p:cNvPr id="8" name="Straight Connector 7">
            <a:extLst>
              <a:ext uri="{FF2B5EF4-FFF2-40B4-BE49-F238E27FC236}">
                <a16:creationId xmlns:a16="http://schemas.microsoft.com/office/drawing/2014/main" id="{B90BEDF9-3639-33BE-5FFF-CA1B85E56634}"/>
              </a:ext>
            </a:extLst>
          </p:cNvPr>
          <p:cNvCxnSpPr/>
          <p:nvPr userDrawn="1"/>
        </p:nvCxnSpPr>
        <p:spPr>
          <a:xfrm>
            <a:off x="520928" y="966593"/>
            <a:ext cx="10826419" cy="0"/>
          </a:xfrm>
          <a:prstGeom prst="line">
            <a:avLst/>
          </a:prstGeom>
          <a:ln>
            <a:solidFill>
              <a:srgbClr val="D61F26"/>
            </a:solidFill>
          </a:ln>
        </p:spPr>
        <p:style>
          <a:lnRef idx="1">
            <a:schemeClr val="accent5"/>
          </a:lnRef>
          <a:fillRef idx="0">
            <a:schemeClr val="accent5"/>
          </a:fillRef>
          <a:effectRef idx="0">
            <a:schemeClr val="accent5"/>
          </a:effectRef>
          <a:fontRef idx="minor">
            <a:schemeClr val="tx1"/>
          </a:fontRef>
        </p:style>
      </p:cxnSp>
      <p:pic>
        <p:nvPicPr>
          <p:cNvPr id="9" name="Picture 8">
            <a:extLst>
              <a:ext uri="{FF2B5EF4-FFF2-40B4-BE49-F238E27FC236}">
                <a16:creationId xmlns:a16="http://schemas.microsoft.com/office/drawing/2014/main" id="{135F3140-722E-BE70-14B6-7DD924121ECF}"/>
              </a:ext>
            </a:extLst>
          </p:cNvPr>
          <p:cNvPicPr>
            <a:picLocks noChangeAspect="1"/>
          </p:cNvPicPr>
          <p:nvPr userDrawn="1"/>
        </p:nvPicPr>
        <p:blipFill>
          <a:blip r:embed="rId14"/>
          <a:stretch>
            <a:fillRect/>
          </a:stretch>
        </p:blipFill>
        <p:spPr>
          <a:xfrm>
            <a:off x="11022997" y="113743"/>
            <a:ext cx="1061569" cy="876791"/>
          </a:xfrm>
          <a:prstGeom prst="rect">
            <a:avLst/>
          </a:prstGeom>
        </p:spPr>
      </p:pic>
    </p:spTree>
    <p:extLst>
      <p:ext uri="{BB962C8B-B14F-4D97-AF65-F5344CB8AC3E}">
        <p14:creationId xmlns:p14="http://schemas.microsoft.com/office/powerpoint/2010/main" val="89318534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accent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accent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accent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accent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accent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A618F-83CB-97F7-9998-B6174A031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6043CF-450E-F424-7608-0BB23F678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E09AD-D1EB-8C30-034A-12EE806C1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AEF17-A7C5-4E61-BDAF-B589818D4120}" type="datetimeFigureOut">
              <a:rPr lang="en-US" smtClean="0"/>
              <a:t>1/30/2025</a:t>
            </a:fld>
            <a:endParaRPr lang="en-US" dirty="0"/>
          </a:p>
        </p:txBody>
      </p:sp>
      <p:sp>
        <p:nvSpPr>
          <p:cNvPr id="5" name="Footer Placeholder 4">
            <a:extLst>
              <a:ext uri="{FF2B5EF4-FFF2-40B4-BE49-F238E27FC236}">
                <a16:creationId xmlns:a16="http://schemas.microsoft.com/office/drawing/2014/main" id="{7CA2968B-5044-D688-7426-0153F4251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5DEDD12-06E8-3C6E-78F1-0FB9EB6CF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A4EA51-DF75-4345-B911-F58E8FE5AD64}" type="slidenum">
              <a:rPr lang="en-US" smtClean="0"/>
              <a:t>‹#›</a:t>
            </a:fld>
            <a:endParaRPr lang="en-US" dirty="0"/>
          </a:p>
        </p:txBody>
      </p:sp>
    </p:spTree>
    <p:extLst>
      <p:ext uri="{BB962C8B-B14F-4D97-AF65-F5344CB8AC3E}">
        <p14:creationId xmlns:p14="http://schemas.microsoft.com/office/powerpoint/2010/main" val="32972182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estination318@visistshreveportbossier.org" TargetMode="External"/><Relationship Id="rId2" Type="http://schemas.openxmlformats.org/officeDocument/2006/relationships/hyperlink" Target="mailto:Julie.gilley@eapl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8D27420-7C81-B171-35BB-C870C45519E9}"/>
              </a:ext>
            </a:extLst>
          </p:cNvPr>
          <p:cNvPicPr>
            <a:picLocks noChangeAspect="1"/>
          </p:cNvPicPr>
          <p:nvPr/>
        </p:nvPicPr>
        <p:blipFill>
          <a:blip r:embed="rId2">
            <a:alphaModFix amt="85000"/>
          </a:blip>
          <a:srcRect l="-87" t="22774" r="87" b="2615"/>
          <a:stretch/>
        </p:blipFill>
        <p:spPr>
          <a:xfrm>
            <a:off x="-90937" y="8734"/>
            <a:ext cx="12293599" cy="6858000"/>
          </a:xfrm>
          <a:prstGeom prst="rect">
            <a:avLst/>
          </a:prstGeom>
        </p:spPr>
      </p:pic>
      <p:grpSp>
        <p:nvGrpSpPr>
          <p:cNvPr id="48" name="Group 47">
            <a:extLst>
              <a:ext uri="{FF2B5EF4-FFF2-40B4-BE49-F238E27FC236}">
                <a16:creationId xmlns:a16="http://schemas.microsoft.com/office/drawing/2014/main" id="{FE137F0B-8594-0937-968C-6E59DF96BAE9}"/>
              </a:ext>
            </a:extLst>
          </p:cNvPr>
          <p:cNvGrpSpPr/>
          <p:nvPr/>
        </p:nvGrpSpPr>
        <p:grpSpPr>
          <a:xfrm>
            <a:off x="516405" y="5524631"/>
            <a:ext cx="4892513" cy="1147713"/>
            <a:chOff x="2566625" y="2512910"/>
            <a:chExt cx="7056237" cy="1832725"/>
          </a:xfrm>
        </p:grpSpPr>
        <p:sp>
          <p:nvSpPr>
            <p:cNvPr id="3" name="object 3"/>
            <p:cNvSpPr/>
            <p:nvPr/>
          </p:nvSpPr>
          <p:spPr>
            <a:xfrm>
              <a:off x="2566625" y="2526630"/>
              <a:ext cx="682625" cy="1221740"/>
            </a:xfrm>
            <a:custGeom>
              <a:avLst/>
              <a:gdLst/>
              <a:ahLst/>
              <a:cxnLst/>
              <a:rect l="l" t="t" r="r" b="b"/>
              <a:pathLst>
                <a:path w="682625" h="1221739">
                  <a:moveTo>
                    <a:pt x="682523" y="0"/>
                  </a:moveTo>
                  <a:lnTo>
                    <a:pt x="0" y="0"/>
                  </a:lnTo>
                  <a:lnTo>
                    <a:pt x="0" y="1221371"/>
                  </a:lnTo>
                  <a:lnTo>
                    <a:pt x="522846" y="1221371"/>
                  </a:lnTo>
                  <a:lnTo>
                    <a:pt x="523824" y="1210792"/>
                  </a:lnTo>
                  <a:lnTo>
                    <a:pt x="541616" y="1019517"/>
                  </a:lnTo>
                  <a:lnTo>
                    <a:pt x="246329" y="1019517"/>
                  </a:lnTo>
                  <a:lnTo>
                    <a:pt x="246329" y="691083"/>
                  </a:lnTo>
                  <a:lnTo>
                    <a:pt x="572173" y="691083"/>
                  </a:lnTo>
                  <a:lnTo>
                    <a:pt x="575691" y="653287"/>
                  </a:lnTo>
                  <a:lnTo>
                    <a:pt x="682523" y="597331"/>
                  </a:lnTo>
                  <a:lnTo>
                    <a:pt x="682523" y="489229"/>
                  </a:lnTo>
                  <a:lnTo>
                    <a:pt x="246329" y="489229"/>
                  </a:lnTo>
                  <a:lnTo>
                    <a:pt x="246329" y="201853"/>
                  </a:lnTo>
                  <a:lnTo>
                    <a:pt x="682523" y="201853"/>
                  </a:lnTo>
                  <a:lnTo>
                    <a:pt x="682523" y="0"/>
                  </a:lnTo>
                  <a:close/>
                </a:path>
              </a:pathLst>
            </a:custGeom>
            <a:solidFill>
              <a:srgbClr val="FFFFFF"/>
            </a:solidFill>
          </p:spPr>
          <p:txBody>
            <a:bodyPr wrap="square" lIns="0" tIns="0" rIns="0" bIns="0" rtlCol="0"/>
            <a:lstStyle/>
            <a:p>
              <a:endParaRPr dirty="0"/>
            </a:p>
          </p:txBody>
        </p:sp>
        <p:sp>
          <p:nvSpPr>
            <p:cNvPr id="4" name="object 4"/>
            <p:cNvSpPr/>
            <p:nvPr/>
          </p:nvSpPr>
          <p:spPr>
            <a:xfrm>
              <a:off x="3933551" y="2525834"/>
              <a:ext cx="765810" cy="1219835"/>
            </a:xfrm>
            <a:custGeom>
              <a:avLst/>
              <a:gdLst/>
              <a:ahLst/>
              <a:cxnLst/>
              <a:rect l="l" t="t" r="r" b="b"/>
              <a:pathLst>
                <a:path w="765810" h="1219835">
                  <a:moveTo>
                    <a:pt x="430453" y="0"/>
                  </a:moveTo>
                  <a:lnTo>
                    <a:pt x="0" y="0"/>
                  </a:lnTo>
                  <a:lnTo>
                    <a:pt x="0" y="612368"/>
                  </a:lnTo>
                  <a:lnTo>
                    <a:pt x="79654" y="654088"/>
                  </a:lnTo>
                  <a:lnTo>
                    <a:pt x="132257" y="1219619"/>
                  </a:lnTo>
                  <a:lnTo>
                    <a:pt x="245973" y="1219619"/>
                  </a:lnTo>
                  <a:lnTo>
                    <a:pt x="245973" y="732790"/>
                  </a:lnTo>
                  <a:lnTo>
                    <a:pt x="377507" y="732790"/>
                  </a:lnTo>
                  <a:lnTo>
                    <a:pt x="420100" y="731403"/>
                  </a:lnTo>
                  <a:lnTo>
                    <a:pt x="460778" y="727243"/>
                  </a:lnTo>
                  <a:lnTo>
                    <a:pt x="499537" y="720306"/>
                  </a:lnTo>
                  <a:lnTo>
                    <a:pt x="570905" y="698110"/>
                  </a:lnTo>
                  <a:lnTo>
                    <a:pt x="631962" y="664802"/>
                  </a:lnTo>
                  <a:lnTo>
                    <a:pt x="682291" y="620175"/>
                  </a:lnTo>
                  <a:lnTo>
                    <a:pt x="721588" y="562952"/>
                  </a:lnTo>
                  <a:lnTo>
                    <a:pt x="726782" y="551738"/>
                  </a:lnTo>
                  <a:lnTo>
                    <a:pt x="245973" y="551738"/>
                  </a:lnTo>
                  <a:lnTo>
                    <a:pt x="245973" y="181063"/>
                  </a:lnTo>
                  <a:lnTo>
                    <a:pt x="730475" y="181063"/>
                  </a:lnTo>
                  <a:lnTo>
                    <a:pt x="725531" y="169330"/>
                  </a:lnTo>
                  <a:lnTo>
                    <a:pt x="691807" y="114452"/>
                  </a:lnTo>
                  <a:lnTo>
                    <a:pt x="646317" y="68124"/>
                  </a:lnTo>
                  <a:lnTo>
                    <a:pt x="588454" y="31597"/>
                  </a:lnTo>
                  <a:lnTo>
                    <a:pt x="516926" y="7902"/>
                  </a:lnTo>
                  <a:lnTo>
                    <a:pt x="475556" y="1976"/>
                  </a:lnTo>
                  <a:lnTo>
                    <a:pt x="430453" y="0"/>
                  </a:lnTo>
                  <a:close/>
                </a:path>
                <a:path w="765810" h="1219835">
                  <a:moveTo>
                    <a:pt x="730475" y="181063"/>
                  </a:moveTo>
                  <a:lnTo>
                    <a:pt x="348475" y="181063"/>
                  </a:lnTo>
                  <a:lnTo>
                    <a:pt x="391276" y="184056"/>
                  </a:lnTo>
                  <a:lnTo>
                    <a:pt x="427459" y="193028"/>
                  </a:lnTo>
                  <a:lnTo>
                    <a:pt x="479983" y="228892"/>
                  </a:lnTo>
                  <a:lnTo>
                    <a:pt x="509450" y="287829"/>
                  </a:lnTo>
                  <a:lnTo>
                    <a:pt x="516820" y="325618"/>
                  </a:lnTo>
                  <a:lnTo>
                    <a:pt x="519277" y="368960"/>
                  </a:lnTo>
                  <a:lnTo>
                    <a:pt x="516445" y="412847"/>
                  </a:lnTo>
                  <a:lnTo>
                    <a:pt x="507952" y="450535"/>
                  </a:lnTo>
                  <a:lnTo>
                    <a:pt x="474014" y="507326"/>
                  </a:lnTo>
                  <a:lnTo>
                    <a:pt x="421695" y="540639"/>
                  </a:lnTo>
                  <a:lnTo>
                    <a:pt x="355307" y="551738"/>
                  </a:lnTo>
                  <a:lnTo>
                    <a:pt x="726782" y="551738"/>
                  </a:lnTo>
                  <a:lnTo>
                    <a:pt x="749402" y="493018"/>
                  </a:lnTo>
                  <a:lnTo>
                    <a:pt x="758209" y="453521"/>
                  </a:lnTo>
                  <a:lnTo>
                    <a:pt x="763491" y="411031"/>
                  </a:lnTo>
                  <a:lnTo>
                    <a:pt x="765251" y="365544"/>
                  </a:lnTo>
                  <a:lnTo>
                    <a:pt x="764180" y="331552"/>
                  </a:lnTo>
                  <a:lnTo>
                    <a:pt x="760972" y="297872"/>
                  </a:lnTo>
                  <a:lnTo>
                    <a:pt x="755633" y="264506"/>
                  </a:lnTo>
                  <a:lnTo>
                    <a:pt x="748169" y="231457"/>
                  </a:lnTo>
                  <a:lnTo>
                    <a:pt x="738237" y="199489"/>
                  </a:lnTo>
                  <a:lnTo>
                    <a:pt x="730475" y="181063"/>
                  </a:lnTo>
                  <a:close/>
                </a:path>
              </a:pathLst>
            </a:custGeom>
            <a:solidFill>
              <a:srgbClr val="FFFFFF"/>
            </a:solidFill>
          </p:spPr>
          <p:txBody>
            <a:bodyPr wrap="square" lIns="0" tIns="0" rIns="0" bIns="0" rtlCol="0"/>
            <a:lstStyle/>
            <a:p>
              <a:endParaRPr dirty="0"/>
            </a:p>
          </p:txBody>
        </p:sp>
        <p:sp>
          <p:nvSpPr>
            <p:cNvPr id="5" name="object 5"/>
            <p:cNvSpPr/>
            <p:nvPr/>
          </p:nvSpPr>
          <p:spPr>
            <a:xfrm>
              <a:off x="3136646" y="2512910"/>
              <a:ext cx="882650" cy="1567815"/>
            </a:xfrm>
            <a:custGeom>
              <a:avLst/>
              <a:gdLst/>
              <a:ahLst/>
              <a:cxnLst/>
              <a:rect l="l" t="t" r="r" b="b"/>
              <a:pathLst>
                <a:path w="882650" h="1567814">
                  <a:moveTo>
                    <a:pt x="463346" y="1251419"/>
                  </a:moveTo>
                  <a:lnTo>
                    <a:pt x="415734" y="1251419"/>
                  </a:lnTo>
                  <a:lnTo>
                    <a:pt x="440499" y="1567294"/>
                  </a:lnTo>
                  <a:lnTo>
                    <a:pt x="463346" y="1251419"/>
                  </a:lnTo>
                  <a:close/>
                </a:path>
                <a:path w="882650" h="1567814">
                  <a:moveTo>
                    <a:pt x="663854" y="1021753"/>
                  </a:moveTo>
                  <a:lnTo>
                    <a:pt x="608495" y="901954"/>
                  </a:lnTo>
                  <a:lnTo>
                    <a:pt x="268897" y="901954"/>
                  </a:lnTo>
                  <a:lnTo>
                    <a:pt x="221653" y="1017244"/>
                  </a:lnTo>
                  <a:lnTo>
                    <a:pt x="370141" y="1216418"/>
                  </a:lnTo>
                  <a:lnTo>
                    <a:pt x="375894" y="1234236"/>
                  </a:lnTo>
                  <a:lnTo>
                    <a:pt x="506323" y="1234236"/>
                  </a:lnTo>
                  <a:lnTo>
                    <a:pt x="511454" y="1217549"/>
                  </a:lnTo>
                  <a:lnTo>
                    <a:pt x="663854" y="1021753"/>
                  </a:lnTo>
                  <a:close/>
                </a:path>
                <a:path w="882650" h="1567814">
                  <a:moveTo>
                    <a:pt x="882218" y="1228813"/>
                  </a:moveTo>
                  <a:lnTo>
                    <a:pt x="860907" y="999756"/>
                  </a:lnTo>
                  <a:lnTo>
                    <a:pt x="849490" y="877023"/>
                  </a:lnTo>
                  <a:lnTo>
                    <a:pt x="832688" y="696417"/>
                  </a:lnTo>
                  <a:lnTo>
                    <a:pt x="702691" y="628332"/>
                  </a:lnTo>
                  <a:lnTo>
                    <a:pt x="693204" y="605548"/>
                  </a:lnTo>
                  <a:lnTo>
                    <a:pt x="558533" y="282054"/>
                  </a:lnTo>
                  <a:lnTo>
                    <a:pt x="558533" y="605548"/>
                  </a:lnTo>
                  <a:lnTo>
                    <a:pt x="557542" y="605548"/>
                  </a:lnTo>
                  <a:lnTo>
                    <a:pt x="557237" y="604253"/>
                  </a:lnTo>
                  <a:lnTo>
                    <a:pt x="324040" y="604253"/>
                  </a:lnTo>
                  <a:lnTo>
                    <a:pt x="441109" y="194589"/>
                  </a:lnTo>
                  <a:lnTo>
                    <a:pt x="558533" y="605548"/>
                  </a:lnTo>
                  <a:lnTo>
                    <a:pt x="558533" y="282054"/>
                  </a:lnTo>
                  <a:lnTo>
                    <a:pt x="522122" y="194589"/>
                  </a:lnTo>
                  <a:lnTo>
                    <a:pt x="441109" y="0"/>
                  </a:lnTo>
                  <a:lnTo>
                    <a:pt x="179527" y="628319"/>
                  </a:lnTo>
                  <a:lnTo>
                    <a:pt x="49530" y="696417"/>
                  </a:lnTo>
                  <a:lnTo>
                    <a:pt x="0" y="1228813"/>
                  </a:lnTo>
                  <a:lnTo>
                    <a:pt x="121716" y="1092339"/>
                  </a:lnTo>
                  <a:lnTo>
                    <a:pt x="204292" y="999756"/>
                  </a:lnTo>
                  <a:lnTo>
                    <a:pt x="204470" y="999947"/>
                  </a:lnTo>
                  <a:lnTo>
                    <a:pt x="204546" y="999756"/>
                  </a:lnTo>
                  <a:lnTo>
                    <a:pt x="256654" y="877023"/>
                  </a:lnTo>
                  <a:lnTo>
                    <a:pt x="623303" y="877023"/>
                  </a:lnTo>
                  <a:lnTo>
                    <a:pt x="677748" y="999934"/>
                  </a:lnTo>
                  <a:lnTo>
                    <a:pt x="677926" y="999756"/>
                  </a:lnTo>
                  <a:lnTo>
                    <a:pt x="882218" y="1228813"/>
                  </a:lnTo>
                  <a:close/>
                </a:path>
              </a:pathLst>
            </a:custGeom>
            <a:solidFill>
              <a:srgbClr val="FFFFFF"/>
            </a:solidFill>
          </p:spPr>
          <p:txBody>
            <a:bodyPr wrap="square" lIns="0" tIns="0" rIns="0" bIns="0" rtlCol="0"/>
            <a:lstStyle/>
            <a:p>
              <a:endParaRPr dirty="0"/>
            </a:p>
          </p:txBody>
        </p:sp>
        <p:sp>
          <p:nvSpPr>
            <p:cNvPr id="6" name="object 6"/>
            <p:cNvSpPr/>
            <p:nvPr/>
          </p:nvSpPr>
          <p:spPr>
            <a:xfrm>
              <a:off x="4933404" y="2635630"/>
              <a:ext cx="279400" cy="495300"/>
            </a:xfrm>
            <a:custGeom>
              <a:avLst/>
              <a:gdLst/>
              <a:ahLst/>
              <a:cxnLst/>
              <a:rect l="l" t="t" r="r" b="b"/>
              <a:pathLst>
                <a:path w="279400" h="495300">
                  <a:moveTo>
                    <a:pt x="279323" y="441960"/>
                  </a:moveTo>
                  <a:lnTo>
                    <a:pt x="64693" y="441960"/>
                  </a:lnTo>
                  <a:lnTo>
                    <a:pt x="64693" y="262890"/>
                  </a:lnTo>
                  <a:lnTo>
                    <a:pt x="256540" y="262890"/>
                  </a:lnTo>
                  <a:lnTo>
                    <a:pt x="256540" y="209550"/>
                  </a:lnTo>
                  <a:lnTo>
                    <a:pt x="64693" y="209550"/>
                  </a:lnTo>
                  <a:lnTo>
                    <a:pt x="64693" y="53340"/>
                  </a:lnTo>
                  <a:lnTo>
                    <a:pt x="268300" y="53340"/>
                  </a:lnTo>
                  <a:lnTo>
                    <a:pt x="268300" y="0"/>
                  </a:lnTo>
                  <a:lnTo>
                    <a:pt x="0" y="0"/>
                  </a:lnTo>
                  <a:lnTo>
                    <a:pt x="0" y="53340"/>
                  </a:lnTo>
                  <a:lnTo>
                    <a:pt x="0" y="209550"/>
                  </a:lnTo>
                  <a:lnTo>
                    <a:pt x="0" y="262890"/>
                  </a:lnTo>
                  <a:lnTo>
                    <a:pt x="0" y="441960"/>
                  </a:lnTo>
                  <a:lnTo>
                    <a:pt x="0" y="495300"/>
                  </a:lnTo>
                  <a:lnTo>
                    <a:pt x="279323" y="495300"/>
                  </a:lnTo>
                  <a:lnTo>
                    <a:pt x="279323" y="441960"/>
                  </a:lnTo>
                  <a:close/>
                </a:path>
              </a:pathLst>
            </a:custGeom>
            <a:solidFill>
              <a:srgbClr val="FFFFFF"/>
            </a:solidFill>
          </p:spPr>
          <p:txBody>
            <a:bodyPr wrap="square" lIns="0" tIns="0" rIns="0" bIns="0" rtlCol="0"/>
            <a:lstStyle/>
            <a:p>
              <a:endParaRPr dirty="0"/>
            </a:p>
          </p:txBody>
        </p:sp>
        <p:sp>
          <p:nvSpPr>
            <p:cNvPr id="7" name="object 7"/>
            <p:cNvSpPr/>
            <p:nvPr/>
          </p:nvSpPr>
          <p:spPr>
            <a:xfrm>
              <a:off x="5290654" y="2767674"/>
              <a:ext cx="306070" cy="363220"/>
            </a:xfrm>
            <a:custGeom>
              <a:avLst/>
              <a:gdLst/>
              <a:ahLst/>
              <a:cxnLst/>
              <a:rect l="l" t="t" r="r" b="b"/>
              <a:pathLst>
                <a:path w="306070" h="363219">
                  <a:moveTo>
                    <a:pt x="180085" y="0"/>
                  </a:moveTo>
                  <a:lnTo>
                    <a:pt x="139382" y="5686"/>
                  </a:lnTo>
                  <a:lnTo>
                    <a:pt x="105843" y="20675"/>
                  </a:lnTo>
                  <a:lnTo>
                    <a:pt x="80021" y="41865"/>
                  </a:lnTo>
                  <a:lnTo>
                    <a:pt x="62471" y="66154"/>
                  </a:lnTo>
                  <a:lnTo>
                    <a:pt x="61010" y="66154"/>
                  </a:lnTo>
                  <a:lnTo>
                    <a:pt x="57327" y="7353"/>
                  </a:lnTo>
                  <a:lnTo>
                    <a:pt x="0" y="7353"/>
                  </a:lnTo>
                  <a:lnTo>
                    <a:pt x="1385" y="29530"/>
                  </a:lnTo>
                  <a:lnTo>
                    <a:pt x="2290" y="52465"/>
                  </a:lnTo>
                  <a:lnTo>
                    <a:pt x="2784" y="76917"/>
                  </a:lnTo>
                  <a:lnTo>
                    <a:pt x="2933" y="103644"/>
                  </a:lnTo>
                  <a:lnTo>
                    <a:pt x="2933" y="363118"/>
                  </a:lnTo>
                  <a:lnTo>
                    <a:pt x="67614" y="363118"/>
                  </a:lnTo>
                  <a:lnTo>
                    <a:pt x="67614" y="149212"/>
                  </a:lnTo>
                  <a:lnTo>
                    <a:pt x="67891" y="140990"/>
                  </a:lnTo>
                  <a:lnTo>
                    <a:pt x="84655" y="93543"/>
                  </a:lnTo>
                  <a:lnTo>
                    <a:pt x="129189" y="58192"/>
                  </a:lnTo>
                  <a:lnTo>
                    <a:pt x="158762" y="52920"/>
                  </a:lnTo>
                  <a:lnTo>
                    <a:pt x="197366" y="61282"/>
                  </a:lnTo>
                  <a:lnTo>
                    <a:pt x="222808" y="83977"/>
                  </a:lnTo>
                  <a:lnTo>
                    <a:pt x="236811" y="117423"/>
                  </a:lnTo>
                  <a:lnTo>
                    <a:pt x="241096" y="158038"/>
                  </a:lnTo>
                  <a:lnTo>
                    <a:pt x="241096" y="363118"/>
                  </a:lnTo>
                  <a:lnTo>
                    <a:pt x="305777" y="363118"/>
                  </a:lnTo>
                  <a:lnTo>
                    <a:pt x="305777" y="151422"/>
                  </a:lnTo>
                  <a:lnTo>
                    <a:pt x="297433" y="88817"/>
                  </a:lnTo>
                  <a:lnTo>
                    <a:pt x="275718" y="45408"/>
                  </a:lnTo>
                  <a:lnTo>
                    <a:pt x="245605" y="18158"/>
                  </a:lnTo>
                  <a:lnTo>
                    <a:pt x="212070" y="4033"/>
                  </a:lnTo>
                  <a:lnTo>
                    <a:pt x="180085" y="0"/>
                  </a:lnTo>
                  <a:close/>
                </a:path>
              </a:pathLst>
            </a:custGeom>
            <a:solidFill>
              <a:srgbClr val="FFFFFF"/>
            </a:solidFill>
          </p:spPr>
          <p:txBody>
            <a:bodyPr wrap="square" lIns="0" tIns="0" rIns="0" bIns="0" rtlCol="0"/>
            <a:lstStyle/>
            <a:p>
              <a:endParaRPr dirty="0"/>
            </a:p>
          </p:txBody>
        </p:sp>
        <p:sp>
          <p:nvSpPr>
            <p:cNvPr id="8" name="object 8"/>
            <p:cNvSpPr/>
            <p:nvPr/>
          </p:nvSpPr>
          <p:spPr>
            <a:xfrm>
              <a:off x="5658182" y="2689758"/>
              <a:ext cx="211454" cy="449580"/>
            </a:xfrm>
            <a:custGeom>
              <a:avLst/>
              <a:gdLst/>
              <a:ahLst/>
              <a:cxnLst/>
              <a:rect l="l" t="t" r="r" b="b"/>
              <a:pathLst>
                <a:path w="211454" h="449580">
                  <a:moveTo>
                    <a:pt x="118338" y="0"/>
                  </a:moveTo>
                  <a:lnTo>
                    <a:pt x="55130" y="19113"/>
                  </a:lnTo>
                  <a:lnTo>
                    <a:pt x="55130" y="85267"/>
                  </a:lnTo>
                  <a:lnTo>
                    <a:pt x="0" y="85267"/>
                  </a:lnTo>
                  <a:lnTo>
                    <a:pt x="0" y="134518"/>
                  </a:lnTo>
                  <a:lnTo>
                    <a:pt x="55130" y="134518"/>
                  </a:lnTo>
                  <a:lnTo>
                    <a:pt x="55130" y="328574"/>
                  </a:lnTo>
                  <a:lnTo>
                    <a:pt x="61007" y="383514"/>
                  </a:lnTo>
                  <a:lnTo>
                    <a:pt x="80124" y="421919"/>
                  </a:lnTo>
                  <a:lnTo>
                    <a:pt x="128494" y="447249"/>
                  </a:lnTo>
                  <a:lnTo>
                    <a:pt x="149948" y="449122"/>
                  </a:lnTo>
                  <a:lnTo>
                    <a:pt x="167693" y="448363"/>
                  </a:lnTo>
                  <a:lnTo>
                    <a:pt x="183299" y="446362"/>
                  </a:lnTo>
                  <a:lnTo>
                    <a:pt x="196561" y="443534"/>
                  </a:lnTo>
                  <a:lnTo>
                    <a:pt x="207276" y="440296"/>
                  </a:lnTo>
                  <a:lnTo>
                    <a:pt x="204342" y="391045"/>
                  </a:lnTo>
                  <a:lnTo>
                    <a:pt x="196931" y="392979"/>
                  </a:lnTo>
                  <a:lnTo>
                    <a:pt x="188626" y="394360"/>
                  </a:lnTo>
                  <a:lnTo>
                    <a:pt x="178807" y="395189"/>
                  </a:lnTo>
                  <a:lnTo>
                    <a:pt x="166852" y="395465"/>
                  </a:lnTo>
                  <a:lnTo>
                    <a:pt x="144077" y="390870"/>
                  </a:lnTo>
                  <a:lnTo>
                    <a:pt x="129089" y="377455"/>
                  </a:lnTo>
                  <a:lnTo>
                    <a:pt x="120853" y="355769"/>
                  </a:lnTo>
                  <a:lnTo>
                    <a:pt x="118338" y="326364"/>
                  </a:lnTo>
                  <a:lnTo>
                    <a:pt x="118338" y="134518"/>
                  </a:lnTo>
                  <a:lnTo>
                    <a:pt x="210959" y="134518"/>
                  </a:lnTo>
                  <a:lnTo>
                    <a:pt x="210959" y="85267"/>
                  </a:lnTo>
                  <a:lnTo>
                    <a:pt x="118338" y="85267"/>
                  </a:lnTo>
                  <a:lnTo>
                    <a:pt x="118338" y="0"/>
                  </a:lnTo>
                  <a:close/>
                </a:path>
              </a:pathLst>
            </a:custGeom>
            <a:solidFill>
              <a:srgbClr val="FFFFFF"/>
            </a:solidFill>
          </p:spPr>
          <p:txBody>
            <a:bodyPr wrap="square" lIns="0" tIns="0" rIns="0" bIns="0" rtlCol="0"/>
            <a:lstStyle/>
            <a:p>
              <a:endParaRPr dirty="0"/>
            </a:p>
          </p:txBody>
        </p:sp>
        <p:sp>
          <p:nvSpPr>
            <p:cNvPr id="9" name="object 9"/>
            <p:cNvSpPr/>
            <p:nvPr/>
          </p:nvSpPr>
          <p:spPr>
            <a:xfrm>
              <a:off x="5938964" y="2767685"/>
              <a:ext cx="524510" cy="371475"/>
            </a:xfrm>
            <a:custGeom>
              <a:avLst/>
              <a:gdLst/>
              <a:ahLst/>
              <a:cxnLst/>
              <a:rect l="l" t="t" r="r" b="b"/>
              <a:pathLst>
                <a:path w="524510" h="371475">
                  <a:moveTo>
                    <a:pt x="178612" y="1473"/>
                  </a:moveTo>
                  <a:lnTo>
                    <a:pt x="167589" y="0"/>
                  </a:lnTo>
                  <a:lnTo>
                    <a:pt x="160972" y="0"/>
                  </a:lnTo>
                  <a:lnTo>
                    <a:pt x="129451" y="5448"/>
                  </a:lnTo>
                  <a:lnTo>
                    <a:pt x="101155" y="21043"/>
                  </a:lnTo>
                  <a:lnTo>
                    <a:pt x="77965" y="45580"/>
                  </a:lnTo>
                  <a:lnTo>
                    <a:pt x="61734" y="77914"/>
                  </a:lnTo>
                  <a:lnTo>
                    <a:pt x="59537" y="77914"/>
                  </a:lnTo>
                  <a:lnTo>
                    <a:pt x="56591" y="7340"/>
                  </a:lnTo>
                  <a:lnTo>
                    <a:pt x="0" y="7340"/>
                  </a:lnTo>
                  <a:lnTo>
                    <a:pt x="1384" y="32753"/>
                  </a:lnTo>
                  <a:lnTo>
                    <a:pt x="2286" y="59537"/>
                  </a:lnTo>
                  <a:lnTo>
                    <a:pt x="2781" y="87972"/>
                  </a:lnTo>
                  <a:lnTo>
                    <a:pt x="2933" y="118338"/>
                  </a:lnTo>
                  <a:lnTo>
                    <a:pt x="2933" y="363118"/>
                  </a:lnTo>
                  <a:lnTo>
                    <a:pt x="67614" y="363118"/>
                  </a:lnTo>
                  <a:lnTo>
                    <a:pt x="67614" y="173469"/>
                  </a:lnTo>
                  <a:lnTo>
                    <a:pt x="67754" y="165658"/>
                  </a:lnTo>
                  <a:lnTo>
                    <a:pt x="80695" y="110007"/>
                  </a:lnTo>
                  <a:lnTo>
                    <a:pt x="125031" y="67056"/>
                  </a:lnTo>
                  <a:lnTo>
                    <a:pt x="156565" y="61010"/>
                  </a:lnTo>
                  <a:lnTo>
                    <a:pt x="171996" y="61010"/>
                  </a:lnTo>
                  <a:lnTo>
                    <a:pt x="178612" y="62484"/>
                  </a:lnTo>
                  <a:lnTo>
                    <a:pt x="178612" y="1473"/>
                  </a:lnTo>
                  <a:close/>
                </a:path>
                <a:path w="524510" h="371475">
                  <a:moveTo>
                    <a:pt x="524090" y="166852"/>
                  </a:moveTo>
                  <a:lnTo>
                    <a:pt x="511949" y="94513"/>
                  </a:lnTo>
                  <a:lnTo>
                    <a:pt x="494423" y="58889"/>
                  </a:lnTo>
                  <a:lnTo>
                    <a:pt x="483044" y="46304"/>
                  </a:lnTo>
                  <a:lnTo>
                    <a:pt x="467144" y="28714"/>
                  </a:lnTo>
                  <a:lnTo>
                    <a:pt x="461606" y="25717"/>
                  </a:lnTo>
                  <a:lnTo>
                    <a:pt x="461606" y="150685"/>
                  </a:lnTo>
                  <a:lnTo>
                    <a:pt x="272707" y="150685"/>
                  </a:lnTo>
                  <a:lnTo>
                    <a:pt x="281089" y="115455"/>
                  </a:lnTo>
                  <a:lnTo>
                    <a:pt x="299453" y="81673"/>
                  </a:lnTo>
                  <a:lnTo>
                    <a:pt x="329260" y="56311"/>
                  </a:lnTo>
                  <a:lnTo>
                    <a:pt x="371944" y="46304"/>
                  </a:lnTo>
                  <a:lnTo>
                    <a:pt x="416763" y="56934"/>
                  </a:lnTo>
                  <a:lnTo>
                    <a:pt x="444347" y="83337"/>
                  </a:lnTo>
                  <a:lnTo>
                    <a:pt x="458152" y="117322"/>
                  </a:lnTo>
                  <a:lnTo>
                    <a:pt x="461606" y="150685"/>
                  </a:lnTo>
                  <a:lnTo>
                    <a:pt x="461606" y="25717"/>
                  </a:lnTo>
                  <a:lnTo>
                    <a:pt x="428561" y="7810"/>
                  </a:lnTo>
                  <a:lnTo>
                    <a:pt x="377088" y="0"/>
                  </a:lnTo>
                  <a:lnTo>
                    <a:pt x="328739" y="6705"/>
                  </a:lnTo>
                  <a:lnTo>
                    <a:pt x="287756" y="25692"/>
                  </a:lnTo>
                  <a:lnTo>
                    <a:pt x="254787" y="55308"/>
                  </a:lnTo>
                  <a:lnTo>
                    <a:pt x="230454" y="93865"/>
                  </a:lnTo>
                  <a:lnTo>
                    <a:pt x="215392" y="139687"/>
                  </a:lnTo>
                  <a:lnTo>
                    <a:pt x="210223" y="191109"/>
                  </a:lnTo>
                  <a:lnTo>
                    <a:pt x="215582" y="241706"/>
                  </a:lnTo>
                  <a:lnTo>
                    <a:pt x="231241" y="285496"/>
                  </a:lnTo>
                  <a:lnTo>
                    <a:pt x="256628" y="321398"/>
                  </a:lnTo>
                  <a:lnTo>
                    <a:pt x="291134" y="348348"/>
                  </a:lnTo>
                  <a:lnTo>
                    <a:pt x="334175" y="365302"/>
                  </a:lnTo>
                  <a:lnTo>
                    <a:pt x="385165" y="371195"/>
                  </a:lnTo>
                  <a:lnTo>
                    <a:pt x="424446" y="369074"/>
                  </a:lnTo>
                  <a:lnTo>
                    <a:pt x="457390" y="363664"/>
                  </a:lnTo>
                  <a:lnTo>
                    <a:pt x="483997" y="356311"/>
                  </a:lnTo>
                  <a:lnTo>
                    <a:pt x="504240" y="348411"/>
                  </a:lnTo>
                  <a:lnTo>
                    <a:pt x="497154" y="320484"/>
                  </a:lnTo>
                  <a:lnTo>
                    <a:pt x="492480" y="302107"/>
                  </a:lnTo>
                  <a:lnTo>
                    <a:pt x="473684" y="309321"/>
                  </a:lnTo>
                  <a:lnTo>
                    <a:pt x="451789" y="315150"/>
                  </a:lnTo>
                  <a:lnTo>
                    <a:pt x="425615" y="319062"/>
                  </a:lnTo>
                  <a:lnTo>
                    <a:pt x="393992" y="320484"/>
                  </a:lnTo>
                  <a:lnTo>
                    <a:pt x="347535" y="313486"/>
                  </a:lnTo>
                  <a:lnTo>
                    <a:pt x="309003" y="291541"/>
                  </a:lnTo>
                  <a:lnTo>
                    <a:pt x="282460" y="253187"/>
                  </a:lnTo>
                  <a:lnTo>
                    <a:pt x="271970" y="196989"/>
                  </a:lnTo>
                  <a:lnTo>
                    <a:pt x="521893" y="196989"/>
                  </a:lnTo>
                  <a:lnTo>
                    <a:pt x="522859" y="191046"/>
                  </a:lnTo>
                  <a:lnTo>
                    <a:pt x="523544" y="184124"/>
                  </a:lnTo>
                  <a:lnTo>
                    <a:pt x="523951" y="176110"/>
                  </a:lnTo>
                  <a:lnTo>
                    <a:pt x="524090" y="166852"/>
                  </a:lnTo>
                  <a:close/>
                </a:path>
              </a:pathLst>
            </a:custGeom>
            <a:solidFill>
              <a:srgbClr val="FFFFFF"/>
            </a:solidFill>
          </p:spPr>
          <p:txBody>
            <a:bodyPr wrap="square" lIns="0" tIns="0" rIns="0" bIns="0" rtlCol="0"/>
            <a:lstStyle/>
            <a:p>
              <a:endParaRPr dirty="0"/>
            </a:p>
          </p:txBody>
        </p:sp>
        <p:sp>
          <p:nvSpPr>
            <p:cNvPr id="10" name="object 10"/>
            <p:cNvSpPr/>
            <p:nvPr/>
          </p:nvSpPr>
          <p:spPr>
            <a:xfrm>
              <a:off x="6540245" y="2767670"/>
              <a:ext cx="340360" cy="509270"/>
            </a:xfrm>
            <a:custGeom>
              <a:avLst/>
              <a:gdLst/>
              <a:ahLst/>
              <a:cxnLst/>
              <a:rect l="l" t="t" r="r" b="b"/>
              <a:pathLst>
                <a:path w="340359" h="509270">
                  <a:moveTo>
                    <a:pt x="57340" y="7353"/>
                  </a:moveTo>
                  <a:lnTo>
                    <a:pt x="0" y="7353"/>
                  </a:lnTo>
                  <a:lnTo>
                    <a:pt x="1087" y="33358"/>
                  </a:lnTo>
                  <a:lnTo>
                    <a:pt x="2054" y="62095"/>
                  </a:lnTo>
                  <a:lnTo>
                    <a:pt x="2693" y="90785"/>
                  </a:lnTo>
                  <a:lnTo>
                    <a:pt x="2946" y="123494"/>
                  </a:lnTo>
                  <a:lnTo>
                    <a:pt x="2946" y="508660"/>
                  </a:lnTo>
                  <a:lnTo>
                    <a:pt x="66890" y="508660"/>
                  </a:lnTo>
                  <a:lnTo>
                    <a:pt x="66890" y="315340"/>
                  </a:lnTo>
                  <a:lnTo>
                    <a:pt x="136096" y="315340"/>
                  </a:lnTo>
                  <a:lnTo>
                    <a:pt x="133818" y="314959"/>
                  </a:lnTo>
                  <a:lnTo>
                    <a:pt x="83447" y="275521"/>
                  </a:lnTo>
                  <a:lnTo>
                    <a:pt x="68444" y="238576"/>
                  </a:lnTo>
                  <a:lnTo>
                    <a:pt x="66890" y="218312"/>
                  </a:lnTo>
                  <a:lnTo>
                    <a:pt x="66890" y="156578"/>
                  </a:lnTo>
                  <a:lnTo>
                    <a:pt x="85334" y="97976"/>
                  </a:lnTo>
                  <a:lnTo>
                    <a:pt x="116367" y="68364"/>
                  </a:lnTo>
                  <a:lnTo>
                    <a:pt x="61023" y="68364"/>
                  </a:lnTo>
                  <a:lnTo>
                    <a:pt x="57340" y="7353"/>
                  </a:lnTo>
                  <a:close/>
                </a:path>
                <a:path w="340359" h="509270">
                  <a:moveTo>
                    <a:pt x="136096" y="315340"/>
                  </a:moveTo>
                  <a:lnTo>
                    <a:pt x="68364" y="315340"/>
                  </a:lnTo>
                  <a:lnTo>
                    <a:pt x="87856" y="338954"/>
                  </a:lnTo>
                  <a:lnTo>
                    <a:pt x="113477" y="356504"/>
                  </a:lnTo>
                  <a:lnTo>
                    <a:pt x="143923" y="367440"/>
                  </a:lnTo>
                  <a:lnTo>
                    <a:pt x="177888" y="371208"/>
                  </a:lnTo>
                  <a:lnTo>
                    <a:pt x="219017" y="365933"/>
                  </a:lnTo>
                  <a:lnTo>
                    <a:pt x="257246" y="350081"/>
                  </a:lnTo>
                  <a:lnTo>
                    <a:pt x="290534" y="323611"/>
                  </a:lnTo>
                  <a:lnTo>
                    <a:pt x="292750" y="320484"/>
                  </a:lnTo>
                  <a:lnTo>
                    <a:pt x="166852" y="320484"/>
                  </a:lnTo>
                  <a:lnTo>
                    <a:pt x="136096" y="315340"/>
                  </a:lnTo>
                  <a:close/>
                </a:path>
                <a:path w="340359" h="509270">
                  <a:moveTo>
                    <a:pt x="298218" y="51460"/>
                  </a:moveTo>
                  <a:lnTo>
                    <a:pt x="169062" y="51460"/>
                  </a:lnTo>
                  <a:lnTo>
                    <a:pt x="214443" y="62095"/>
                  </a:lnTo>
                  <a:lnTo>
                    <a:pt x="247626" y="90785"/>
                  </a:lnTo>
                  <a:lnTo>
                    <a:pt x="267990" y="132706"/>
                  </a:lnTo>
                  <a:lnTo>
                    <a:pt x="274916" y="183032"/>
                  </a:lnTo>
                  <a:lnTo>
                    <a:pt x="267645" y="238933"/>
                  </a:lnTo>
                  <a:lnTo>
                    <a:pt x="246521" y="282357"/>
                  </a:lnTo>
                  <a:lnTo>
                    <a:pt x="212578" y="310482"/>
                  </a:lnTo>
                  <a:lnTo>
                    <a:pt x="166852" y="320484"/>
                  </a:lnTo>
                  <a:lnTo>
                    <a:pt x="292750" y="320484"/>
                  </a:lnTo>
                  <a:lnTo>
                    <a:pt x="316840" y="286485"/>
                  </a:lnTo>
                  <a:lnTo>
                    <a:pt x="334022" y="238933"/>
                  </a:lnTo>
                  <a:lnTo>
                    <a:pt x="334129" y="238576"/>
                  </a:lnTo>
                  <a:lnTo>
                    <a:pt x="340334" y="180098"/>
                  </a:lnTo>
                  <a:lnTo>
                    <a:pt x="335140" y="129491"/>
                  </a:lnTo>
                  <a:lnTo>
                    <a:pt x="320349" y="85705"/>
                  </a:lnTo>
                  <a:lnTo>
                    <a:pt x="298218" y="51460"/>
                  </a:lnTo>
                  <a:close/>
                </a:path>
                <a:path w="340359" h="509270">
                  <a:moveTo>
                    <a:pt x="188912" y="0"/>
                  </a:moveTo>
                  <a:lnTo>
                    <a:pt x="148273" y="4582"/>
                  </a:lnTo>
                  <a:lnTo>
                    <a:pt x="113563" y="17918"/>
                  </a:lnTo>
                  <a:lnTo>
                    <a:pt x="84920" y="39385"/>
                  </a:lnTo>
                  <a:lnTo>
                    <a:pt x="62483" y="68364"/>
                  </a:lnTo>
                  <a:lnTo>
                    <a:pt x="116367" y="68364"/>
                  </a:lnTo>
                  <a:lnTo>
                    <a:pt x="136838" y="57042"/>
                  </a:lnTo>
                  <a:lnTo>
                    <a:pt x="169062" y="51460"/>
                  </a:lnTo>
                  <a:lnTo>
                    <a:pt x="298218" y="51460"/>
                  </a:lnTo>
                  <a:lnTo>
                    <a:pt x="297146" y="49801"/>
                  </a:lnTo>
                  <a:lnTo>
                    <a:pt x="266715" y="22841"/>
                  </a:lnTo>
                  <a:lnTo>
                    <a:pt x="230242" y="5887"/>
                  </a:lnTo>
                  <a:lnTo>
                    <a:pt x="188912" y="0"/>
                  </a:lnTo>
                  <a:close/>
                </a:path>
              </a:pathLst>
            </a:custGeom>
            <a:solidFill>
              <a:srgbClr val="FFFFFF"/>
            </a:solidFill>
          </p:spPr>
          <p:txBody>
            <a:bodyPr wrap="square" lIns="0" tIns="0" rIns="0" bIns="0" rtlCol="0"/>
            <a:lstStyle/>
            <a:p>
              <a:endParaRPr dirty="0"/>
            </a:p>
          </p:txBody>
        </p:sp>
        <p:sp>
          <p:nvSpPr>
            <p:cNvPr id="11" name="object 11"/>
            <p:cNvSpPr/>
            <p:nvPr/>
          </p:nvSpPr>
          <p:spPr>
            <a:xfrm>
              <a:off x="6958483" y="2767685"/>
              <a:ext cx="524510" cy="371475"/>
            </a:xfrm>
            <a:custGeom>
              <a:avLst/>
              <a:gdLst/>
              <a:ahLst/>
              <a:cxnLst/>
              <a:rect l="l" t="t" r="r" b="b"/>
              <a:pathLst>
                <a:path w="524509" h="371475">
                  <a:moveTo>
                    <a:pt x="178612" y="1473"/>
                  </a:moveTo>
                  <a:lnTo>
                    <a:pt x="167601" y="0"/>
                  </a:lnTo>
                  <a:lnTo>
                    <a:pt x="160985" y="0"/>
                  </a:lnTo>
                  <a:lnTo>
                    <a:pt x="129451" y="5448"/>
                  </a:lnTo>
                  <a:lnTo>
                    <a:pt x="101168" y="21043"/>
                  </a:lnTo>
                  <a:lnTo>
                    <a:pt x="77978" y="45580"/>
                  </a:lnTo>
                  <a:lnTo>
                    <a:pt x="61747" y="77914"/>
                  </a:lnTo>
                  <a:lnTo>
                    <a:pt x="59537" y="77914"/>
                  </a:lnTo>
                  <a:lnTo>
                    <a:pt x="56591" y="7340"/>
                  </a:lnTo>
                  <a:lnTo>
                    <a:pt x="0" y="7340"/>
                  </a:lnTo>
                  <a:lnTo>
                    <a:pt x="1384" y="32753"/>
                  </a:lnTo>
                  <a:lnTo>
                    <a:pt x="2298" y="59537"/>
                  </a:lnTo>
                  <a:lnTo>
                    <a:pt x="2794" y="87972"/>
                  </a:lnTo>
                  <a:lnTo>
                    <a:pt x="2946" y="118338"/>
                  </a:lnTo>
                  <a:lnTo>
                    <a:pt x="2946" y="363118"/>
                  </a:lnTo>
                  <a:lnTo>
                    <a:pt x="67627" y="363118"/>
                  </a:lnTo>
                  <a:lnTo>
                    <a:pt x="67627" y="173469"/>
                  </a:lnTo>
                  <a:lnTo>
                    <a:pt x="67767" y="165658"/>
                  </a:lnTo>
                  <a:lnTo>
                    <a:pt x="80695" y="110007"/>
                  </a:lnTo>
                  <a:lnTo>
                    <a:pt x="125031" y="67056"/>
                  </a:lnTo>
                  <a:lnTo>
                    <a:pt x="156565" y="61010"/>
                  </a:lnTo>
                  <a:lnTo>
                    <a:pt x="172008" y="61010"/>
                  </a:lnTo>
                  <a:lnTo>
                    <a:pt x="178612" y="62484"/>
                  </a:lnTo>
                  <a:lnTo>
                    <a:pt x="178612" y="1473"/>
                  </a:lnTo>
                  <a:close/>
                </a:path>
                <a:path w="524509" h="371475">
                  <a:moveTo>
                    <a:pt x="524103" y="166852"/>
                  </a:moveTo>
                  <a:lnTo>
                    <a:pt x="522820" y="150685"/>
                  </a:lnTo>
                  <a:lnTo>
                    <a:pt x="521322" y="131775"/>
                  </a:lnTo>
                  <a:lnTo>
                    <a:pt x="511949" y="94513"/>
                  </a:lnTo>
                  <a:lnTo>
                    <a:pt x="494423" y="58889"/>
                  </a:lnTo>
                  <a:lnTo>
                    <a:pt x="483044" y="46304"/>
                  </a:lnTo>
                  <a:lnTo>
                    <a:pt x="467144" y="28714"/>
                  </a:lnTo>
                  <a:lnTo>
                    <a:pt x="461619" y="25730"/>
                  </a:lnTo>
                  <a:lnTo>
                    <a:pt x="461619" y="150685"/>
                  </a:lnTo>
                  <a:lnTo>
                    <a:pt x="272719" y="150685"/>
                  </a:lnTo>
                  <a:lnTo>
                    <a:pt x="281089" y="115455"/>
                  </a:lnTo>
                  <a:lnTo>
                    <a:pt x="299453" y="81673"/>
                  </a:lnTo>
                  <a:lnTo>
                    <a:pt x="329247" y="56311"/>
                  </a:lnTo>
                  <a:lnTo>
                    <a:pt x="371944" y="46304"/>
                  </a:lnTo>
                  <a:lnTo>
                    <a:pt x="416750" y="56934"/>
                  </a:lnTo>
                  <a:lnTo>
                    <a:pt x="444347" y="83337"/>
                  </a:lnTo>
                  <a:lnTo>
                    <a:pt x="458139" y="117322"/>
                  </a:lnTo>
                  <a:lnTo>
                    <a:pt x="461619" y="150685"/>
                  </a:lnTo>
                  <a:lnTo>
                    <a:pt x="461619" y="25730"/>
                  </a:lnTo>
                  <a:lnTo>
                    <a:pt x="428561" y="7810"/>
                  </a:lnTo>
                  <a:lnTo>
                    <a:pt x="377101" y="0"/>
                  </a:lnTo>
                  <a:lnTo>
                    <a:pt x="328739" y="6705"/>
                  </a:lnTo>
                  <a:lnTo>
                    <a:pt x="287769" y="25692"/>
                  </a:lnTo>
                  <a:lnTo>
                    <a:pt x="254787" y="55308"/>
                  </a:lnTo>
                  <a:lnTo>
                    <a:pt x="230454" y="93865"/>
                  </a:lnTo>
                  <a:lnTo>
                    <a:pt x="215392" y="139687"/>
                  </a:lnTo>
                  <a:lnTo>
                    <a:pt x="210235" y="191109"/>
                  </a:lnTo>
                  <a:lnTo>
                    <a:pt x="215582" y="241706"/>
                  </a:lnTo>
                  <a:lnTo>
                    <a:pt x="231241" y="285496"/>
                  </a:lnTo>
                  <a:lnTo>
                    <a:pt x="256628" y="321398"/>
                  </a:lnTo>
                  <a:lnTo>
                    <a:pt x="291134" y="348348"/>
                  </a:lnTo>
                  <a:lnTo>
                    <a:pt x="334187" y="365302"/>
                  </a:lnTo>
                  <a:lnTo>
                    <a:pt x="385178" y="371195"/>
                  </a:lnTo>
                  <a:lnTo>
                    <a:pt x="424459" y="369074"/>
                  </a:lnTo>
                  <a:lnTo>
                    <a:pt x="457390" y="363664"/>
                  </a:lnTo>
                  <a:lnTo>
                    <a:pt x="483984" y="356311"/>
                  </a:lnTo>
                  <a:lnTo>
                    <a:pt x="504253" y="348411"/>
                  </a:lnTo>
                  <a:lnTo>
                    <a:pt x="497154" y="320484"/>
                  </a:lnTo>
                  <a:lnTo>
                    <a:pt x="492493" y="302107"/>
                  </a:lnTo>
                  <a:lnTo>
                    <a:pt x="473684" y="309321"/>
                  </a:lnTo>
                  <a:lnTo>
                    <a:pt x="451789" y="315150"/>
                  </a:lnTo>
                  <a:lnTo>
                    <a:pt x="425615" y="319062"/>
                  </a:lnTo>
                  <a:lnTo>
                    <a:pt x="394004" y="320484"/>
                  </a:lnTo>
                  <a:lnTo>
                    <a:pt x="347535" y="313486"/>
                  </a:lnTo>
                  <a:lnTo>
                    <a:pt x="309003" y="291541"/>
                  </a:lnTo>
                  <a:lnTo>
                    <a:pt x="282460" y="253187"/>
                  </a:lnTo>
                  <a:lnTo>
                    <a:pt x="271983" y="196989"/>
                  </a:lnTo>
                  <a:lnTo>
                    <a:pt x="521906" y="196989"/>
                  </a:lnTo>
                  <a:lnTo>
                    <a:pt x="522859" y="191046"/>
                  </a:lnTo>
                  <a:lnTo>
                    <a:pt x="523544" y="184124"/>
                  </a:lnTo>
                  <a:lnTo>
                    <a:pt x="523963" y="176110"/>
                  </a:lnTo>
                  <a:lnTo>
                    <a:pt x="524103" y="166852"/>
                  </a:lnTo>
                  <a:close/>
                </a:path>
              </a:pathLst>
            </a:custGeom>
            <a:solidFill>
              <a:srgbClr val="FFFFFF"/>
            </a:solidFill>
          </p:spPr>
          <p:txBody>
            <a:bodyPr wrap="square" lIns="0" tIns="0" rIns="0" bIns="0" rtlCol="0"/>
            <a:lstStyle/>
            <a:p>
              <a:endParaRPr dirty="0"/>
            </a:p>
          </p:txBody>
        </p:sp>
        <p:sp>
          <p:nvSpPr>
            <p:cNvPr id="12" name="object 12"/>
            <p:cNvSpPr/>
            <p:nvPr/>
          </p:nvSpPr>
          <p:spPr>
            <a:xfrm>
              <a:off x="7559766" y="2767674"/>
              <a:ext cx="306070" cy="363220"/>
            </a:xfrm>
            <a:custGeom>
              <a:avLst/>
              <a:gdLst/>
              <a:ahLst/>
              <a:cxnLst/>
              <a:rect l="l" t="t" r="r" b="b"/>
              <a:pathLst>
                <a:path w="306070" h="363219">
                  <a:moveTo>
                    <a:pt x="180085" y="0"/>
                  </a:moveTo>
                  <a:lnTo>
                    <a:pt x="139384" y="5686"/>
                  </a:lnTo>
                  <a:lnTo>
                    <a:pt x="105849" y="20675"/>
                  </a:lnTo>
                  <a:lnTo>
                    <a:pt x="80032" y="41865"/>
                  </a:lnTo>
                  <a:lnTo>
                    <a:pt x="62483" y="66154"/>
                  </a:lnTo>
                  <a:lnTo>
                    <a:pt x="61010" y="66154"/>
                  </a:lnTo>
                  <a:lnTo>
                    <a:pt x="57340" y="7353"/>
                  </a:lnTo>
                  <a:lnTo>
                    <a:pt x="0" y="7353"/>
                  </a:lnTo>
                  <a:lnTo>
                    <a:pt x="1392" y="29530"/>
                  </a:lnTo>
                  <a:lnTo>
                    <a:pt x="2301" y="52465"/>
                  </a:lnTo>
                  <a:lnTo>
                    <a:pt x="2796" y="76917"/>
                  </a:lnTo>
                  <a:lnTo>
                    <a:pt x="2946" y="103644"/>
                  </a:lnTo>
                  <a:lnTo>
                    <a:pt x="2946" y="363118"/>
                  </a:lnTo>
                  <a:lnTo>
                    <a:pt x="67627" y="363118"/>
                  </a:lnTo>
                  <a:lnTo>
                    <a:pt x="67627" y="149212"/>
                  </a:lnTo>
                  <a:lnTo>
                    <a:pt x="67903" y="140990"/>
                  </a:lnTo>
                  <a:lnTo>
                    <a:pt x="84657" y="93543"/>
                  </a:lnTo>
                  <a:lnTo>
                    <a:pt x="129200" y="58192"/>
                  </a:lnTo>
                  <a:lnTo>
                    <a:pt x="158775" y="52920"/>
                  </a:lnTo>
                  <a:lnTo>
                    <a:pt x="197377" y="61282"/>
                  </a:lnTo>
                  <a:lnTo>
                    <a:pt x="222815" y="83977"/>
                  </a:lnTo>
                  <a:lnTo>
                    <a:pt x="236813" y="117423"/>
                  </a:lnTo>
                  <a:lnTo>
                    <a:pt x="241096" y="158038"/>
                  </a:lnTo>
                  <a:lnTo>
                    <a:pt x="241096" y="363118"/>
                  </a:lnTo>
                  <a:lnTo>
                    <a:pt x="305790" y="363118"/>
                  </a:lnTo>
                  <a:lnTo>
                    <a:pt x="305790" y="151422"/>
                  </a:lnTo>
                  <a:lnTo>
                    <a:pt x="297445" y="88817"/>
                  </a:lnTo>
                  <a:lnTo>
                    <a:pt x="275726" y="45408"/>
                  </a:lnTo>
                  <a:lnTo>
                    <a:pt x="245610" y="18158"/>
                  </a:lnTo>
                  <a:lnTo>
                    <a:pt x="212071" y="4033"/>
                  </a:lnTo>
                  <a:lnTo>
                    <a:pt x="180085" y="0"/>
                  </a:lnTo>
                  <a:close/>
                </a:path>
              </a:pathLst>
            </a:custGeom>
            <a:solidFill>
              <a:srgbClr val="FFFFFF"/>
            </a:solidFill>
          </p:spPr>
          <p:txBody>
            <a:bodyPr wrap="square" lIns="0" tIns="0" rIns="0" bIns="0" rtlCol="0"/>
            <a:lstStyle/>
            <a:p>
              <a:endParaRPr dirty="0"/>
            </a:p>
          </p:txBody>
        </p:sp>
        <p:sp>
          <p:nvSpPr>
            <p:cNvPr id="13" name="object 13"/>
            <p:cNvSpPr/>
            <p:nvPr/>
          </p:nvSpPr>
          <p:spPr>
            <a:xfrm>
              <a:off x="7944934" y="2767677"/>
              <a:ext cx="314325" cy="371475"/>
            </a:xfrm>
            <a:custGeom>
              <a:avLst/>
              <a:gdLst/>
              <a:ahLst/>
              <a:cxnLst/>
              <a:rect l="l" t="t" r="r" b="b"/>
              <a:pathLst>
                <a:path w="314325" h="371475">
                  <a:moveTo>
                    <a:pt x="166865" y="0"/>
                  </a:moveTo>
                  <a:lnTo>
                    <a:pt x="118512" y="6703"/>
                  </a:lnTo>
                  <a:lnTo>
                    <a:pt x="77533" y="25699"/>
                  </a:lnTo>
                  <a:lnTo>
                    <a:pt x="44561" y="55311"/>
                  </a:lnTo>
                  <a:lnTo>
                    <a:pt x="20226" y="93867"/>
                  </a:lnTo>
                  <a:lnTo>
                    <a:pt x="5161" y="139691"/>
                  </a:lnTo>
                  <a:lnTo>
                    <a:pt x="0" y="191109"/>
                  </a:lnTo>
                  <a:lnTo>
                    <a:pt x="5352" y="241711"/>
                  </a:lnTo>
                  <a:lnTo>
                    <a:pt x="21016" y="285494"/>
                  </a:lnTo>
                  <a:lnTo>
                    <a:pt x="46399" y="321395"/>
                  </a:lnTo>
                  <a:lnTo>
                    <a:pt x="80909" y="348354"/>
                  </a:lnTo>
                  <a:lnTo>
                    <a:pt x="123954" y="365308"/>
                  </a:lnTo>
                  <a:lnTo>
                    <a:pt x="174942" y="371195"/>
                  </a:lnTo>
                  <a:lnTo>
                    <a:pt x="214223" y="369082"/>
                  </a:lnTo>
                  <a:lnTo>
                    <a:pt x="247162" y="363661"/>
                  </a:lnTo>
                  <a:lnTo>
                    <a:pt x="273760" y="356311"/>
                  </a:lnTo>
                  <a:lnTo>
                    <a:pt x="294017" y="348411"/>
                  </a:lnTo>
                  <a:lnTo>
                    <a:pt x="286924" y="320484"/>
                  </a:lnTo>
                  <a:lnTo>
                    <a:pt x="183768" y="320484"/>
                  </a:lnTo>
                  <a:lnTo>
                    <a:pt x="137305" y="313489"/>
                  </a:lnTo>
                  <a:lnTo>
                    <a:pt x="98769" y="291541"/>
                  </a:lnTo>
                  <a:lnTo>
                    <a:pt x="72228" y="253190"/>
                  </a:lnTo>
                  <a:lnTo>
                    <a:pt x="61747" y="196989"/>
                  </a:lnTo>
                  <a:lnTo>
                    <a:pt x="311670" y="196989"/>
                  </a:lnTo>
                  <a:lnTo>
                    <a:pt x="312630" y="191044"/>
                  </a:lnTo>
                  <a:lnTo>
                    <a:pt x="313316" y="184130"/>
                  </a:lnTo>
                  <a:lnTo>
                    <a:pt x="313729" y="176112"/>
                  </a:lnTo>
                  <a:lnTo>
                    <a:pt x="313867" y="166852"/>
                  </a:lnTo>
                  <a:lnTo>
                    <a:pt x="312589" y="150685"/>
                  </a:lnTo>
                  <a:lnTo>
                    <a:pt x="62483" y="150685"/>
                  </a:lnTo>
                  <a:lnTo>
                    <a:pt x="70854" y="115457"/>
                  </a:lnTo>
                  <a:lnTo>
                    <a:pt x="89217" y="81678"/>
                  </a:lnTo>
                  <a:lnTo>
                    <a:pt x="119019" y="56307"/>
                  </a:lnTo>
                  <a:lnTo>
                    <a:pt x="161709" y="46304"/>
                  </a:lnTo>
                  <a:lnTo>
                    <a:pt x="272810" y="46304"/>
                  </a:lnTo>
                  <a:lnTo>
                    <a:pt x="256917" y="28720"/>
                  </a:lnTo>
                  <a:lnTo>
                    <a:pt x="218332" y="7816"/>
                  </a:lnTo>
                  <a:lnTo>
                    <a:pt x="166865" y="0"/>
                  </a:lnTo>
                  <a:close/>
                </a:path>
                <a:path w="314325" h="371475">
                  <a:moveTo>
                    <a:pt x="282257" y="302107"/>
                  </a:moveTo>
                  <a:lnTo>
                    <a:pt x="263457" y="309318"/>
                  </a:lnTo>
                  <a:lnTo>
                    <a:pt x="241557" y="315153"/>
                  </a:lnTo>
                  <a:lnTo>
                    <a:pt x="215384" y="319059"/>
                  </a:lnTo>
                  <a:lnTo>
                    <a:pt x="183768" y="320484"/>
                  </a:lnTo>
                  <a:lnTo>
                    <a:pt x="286924" y="320484"/>
                  </a:lnTo>
                  <a:lnTo>
                    <a:pt x="282257" y="302107"/>
                  </a:lnTo>
                  <a:close/>
                </a:path>
                <a:path w="314325" h="371475">
                  <a:moveTo>
                    <a:pt x="272810" y="46304"/>
                  </a:moveTo>
                  <a:lnTo>
                    <a:pt x="161709" y="46304"/>
                  </a:lnTo>
                  <a:lnTo>
                    <a:pt x="206524" y="56929"/>
                  </a:lnTo>
                  <a:lnTo>
                    <a:pt x="234111" y="83335"/>
                  </a:lnTo>
                  <a:lnTo>
                    <a:pt x="247916" y="117322"/>
                  </a:lnTo>
                  <a:lnTo>
                    <a:pt x="251383" y="150685"/>
                  </a:lnTo>
                  <a:lnTo>
                    <a:pt x="312589" y="150685"/>
                  </a:lnTo>
                  <a:lnTo>
                    <a:pt x="311094" y="131778"/>
                  </a:lnTo>
                  <a:lnTo>
                    <a:pt x="301726" y="94519"/>
                  </a:lnTo>
                  <a:lnTo>
                    <a:pt x="284191" y="58894"/>
                  </a:lnTo>
                  <a:lnTo>
                    <a:pt x="272810" y="46304"/>
                  </a:lnTo>
                  <a:close/>
                </a:path>
              </a:pathLst>
            </a:custGeom>
            <a:solidFill>
              <a:srgbClr val="FFFFFF"/>
            </a:solidFill>
          </p:spPr>
          <p:txBody>
            <a:bodyPr wrap="square" lIns="0" tIns="0" rIns="0" bIns="0" rtlCol="0"/>
            <a:lstStyle/>
            <a:p>
              <a:endParaRPr dirty="0"/>
            </a:p>
          </p:txBody>
        </p:sp>
        <p:sp>
          <p:nvSpPr>
            <p:cNvPr id="14" name="object 14"/>
            <p:cNvSpPr/>
            <p:nvPr/>
          </p:nvSpPr>
          <p:spPr>
            <a:xfrm>
              <a:off x="8336716" y="2775027"/>
              <a:ext cx="302895" cy="363855"/>
            </a:xfrm>
            <a:custGeom>
              <a:avLst/>
              <a:gdLst/>
              <a:ahLst/>
              <a:cxnLst/>
              <a:rect l="l" t="t" r="r" b="b"/>
              <a:pathLst>
                <a:path w="302895" h="363855">
                  <a:moveTo>
                    <a:pt x="299910" y="0"/>
                  </a:moveTo>
                  <a:lnTo>
                    <a:pt x="235216" y="0"/>
                  </a:lnTo>
                  <a:lnTo>
                    <a:pt x="235216" y="217576"/>
                  </a:lnTo>
                  <a:lnTo>
                    <a:pt x="234816" y="226776"/>
                  </a:lnTo>
                  <a:lnTo>
                    <a:pt x="217162" y="272355"/>
                  </a:lnTo>
                  <a:lnTo>
                    <a:pt x="174042" y="305027"/>
                  </a:lnTo>
                  <a:lnTo>
                    <a:pt x="144081" y="310197"/>
                  </a:lnTo>
                  <a:lnTo>
                    <a:pt x="107175" y="301903"/>
                  </a:lnTo>
                  <a:lnTo>
                    <a:pt x="82608" y="278585"/>
                  </a:lnTo>
                  <a:lnTo>
                    <a:pt x="68931" y="242587"/>
                  </a:lnTo>
                  <a:lnTo>
                    <a:pt x="64693" y="196253"/>
                  </a:lnTo>
                  <a:lnTo>
                    <a:pt x="64693" y="0"/>
                  </a:lnTo>
                  <a:lnTo>
                    <a:pt x="0" y="0"/>
                  </a:lnTo>
                  <a:lnTo>
                    <a:pt x="0" y="208026"/>
                  </a:lnTo>
                  <a:lnTo>
                    <a:pt x="7403" y="271932"/>
                  </a:lnTo>
                  <a:lnTo>
                    <a:pt x="27121" y="316540"/>
                  </a:lnTo>
                  <a:lnTo>
                    <a:pt x="55412" y="344778"/>
                  </a:lnTo>
                  <a:lnTo>
                    <a:pt x="88538" y="359573"/>
                  </a:lnTo>
                  <a:lnTo>
                    <a:pt x="122758" y="363855"/>
                  </a:lnTo>
                  <a:lnTo>
                    <a:pt x="165531" y="357549"/>
                  </a:lnTo>
                  <a:lnTo>
                    <a:pt x="199204" y="341525"/>
                  </a:lnTo>
                  <a:lnTo>
                    <a:pt x="224054" y="320124"/>
                  </a:lnTo>
                  <a:lnTo>
                    <a:pt x="240360" y="297688"/>
                  </a:lnTo>
                  <a:lnTo>
                    <a:pt x="241833" y="297688"/>
                  </a:lnTo>
                  <a:lnTo>
                    <a:pt x="245516" y="355765"/>
                  </a:lnTo>
                  <a:lnTo>
                    <a:pt x="302844" y="355765"/>
                  </a:lnTo>
                  <a:lnTo>
                    <a:pt x="301458" y="333979"/>
                  </a:lnTo>
                  <a:lnTo>
                    <a:pt x="300553" y="310468"/>
                  </a:lnTo>
                  <a:lnTo>
                    <a:pt x="300059" y="285165"/>
                  </a:lnTo>
                  <a:lnTo>
                    <a:pt x="299910" y="258000"/>
                  </a:lnTo>
                  <a:lnTo>
                    <a:pt x="299910" y="0"/>
                  </a:lnTo>
                  <a:close/>
                </a:path>
              </a:pathLst>
            </a:custGeom>
            <a:solidFill>
              <a:srgbClr val="FFFFFF"/>
            </a:solidFill>
          </p:spPr>
          <p:txBody>
            <a:bodyPr wrap="square" lIns="0" tIns="0" rIns="0" bIns="0" rtlCol="0"/>
            <a:lstStyle/>
            <a:p>
              <a:endParaRPr dirty="0"/>
            </a:p>
          </p:txBody>
        </p:sp>
        <p:sp>
          <p:nvSpPr>
            <p:cNvPr id="15" name="object 15"/>
            <p:cNvSpPr/>
            <p:nvPr/>
          </p:nvSpPr>
          <p:spPr>
            <a:xfrm>
              <a:off x="8740994" y="2767677"/>
              <a:ext cx="179070" cy="363220"/>
            </a:xfrm>
            <a:custGeom>
              <a:avLst/>
              <a:gdLst/>
              <a:ahLst/>
              <a:cxnLst/>
              <a:rect l="l" t="t" r="r" b="b"/>
              <a:pathLst>
                <a:path w="179070" h="363219">
                  <a:moveTo>
                    <a:pt x="167601" y="0"/>
                  </a:moveTo>
                  <a:lnTo>
                    <a:pt x="160985" y="0"/>
                  </a:lnTo>
                  <a:lnTo>
                    <a:pt x="129455" y="5455"/>
                  </a:lnTo>
                  <a:lnTo>
                    <a:pt x="101165" y="21040"/>
                  </a:lnTo>
                  <a:lnTo>
                    <a:pt x="77974" y="45584"/>
                  </a:lnTo>
                  <a:lnTo>
                    <a:pt x="61747" y="77914"/>
                  </a:lnTo>
                  <a:lnTo>
                    <a:pt x="59537" y="77914"/>
                  </a:lnTo>
                  <a:lnTo>
                    <a:pt x="56603" y="7340"/>
                  </a:lnTo>
                  <a:lnTo>
                    <a:pt x="0" y="7340"/>
                  </a:lnTo>
                  <a:lnTo>
                    <a:pt x="1392" y="32749"/>
                  </a:lnTo>
                  <a:lnTo>
                    <a:pt x="2301" y="59534"/>
                  </a:lnTo>
                  <a:lnTo>
                    <a:pt x="2796" y="87972"/>
                  </a:lnTo>
                  <a:lnTo>
                    <a:pt x="2946" y="118338"/>
                  </a:lnTo>
                  <a:lnTo>
                    <a:pt x="2946" y="363118"/>
                  </a:lnTo>
                  <a:lnTo>
                    <a:pt x="67627" y="363118"/>
                  </a:lnTo>
                  <a:lnTo>
                    <a:pt x="67627" y="173469"/>
                  </a:lnTo>
                  <a:lnTo>
                    <a:pt x="67765" y="165659"/>
                  </a:lnTo>
                  <a:lnTo>
                    <a:pt x="80698" y="110002"/>
                  </a:lnTo>
                  <a:lnTo>
                    <a:pt x="125029" y="67051"/>
                  </a:lnTo>
                  <a:lnTo>
                    <a:pt x="156565" y="61010"/>
                  </a:lnTo>
                  <a:lnTo>
                    <a:pt x="172008" y="61010"/>
                  </a:lnTo>
                  <a:lnTo>
                    <a:pt x="178612" y="62483"/>
                  </a:lnTo>
                  <a:lnTo>
                    <a:pt x="178612" y="1473"/>
                  </a:lnTo>
                  <a:lnTo>
                    <a:pt x="167601" y="0"/>
                  </a:lnTo>
                  <a:close/>
                </a:path>
              </a:pathLst>
            </a:custGeom>
            <a:solidFill>
              <a:srgbClr val="FFFFFF"/>
            </a:solidFill>
          </p:spPr>
          <p:txBody>
            <a:bodyPr wrap="square" lIns="0" tIns="0" rIns="0" bIns="0" rtlCol="0"/>
            <a:lstStyle/>
            <a:p>
              <a:endParaRPr dirty="0"/>
            </a:p>
          </p:txBody>
        </p:sp>
        <p:sp>
          <p:nvSpPr>
            <p:cNvPr id="16" name="object 16"/>
            <p:cNvSpPr/>
            <p:nvPr/>
          </p:nvSpPr>
          <p:spPr>
            <a:xfrm>
              <a:off x="8979162" y="2634635"/>
              <a:ext cx="80645" cy="496570"/>
            </a:xfrm>
            <a:custGeom>
              <a:avLst/>
              <a:gdLst/>
              <a:ahLst/>
              <a:cxnLst/>
              <a:rect l="l" t="t" r="r" b="b"/>
              <a:pathLst>
                <a:path w="80645" h="496569">
                  <a:moveTo>
                    <a:pt x="40424" y="0"/>
                  </a:moveTo>
                  <a:lnTo>
                    <a:pt x="23874" y="3214"/>
                  </a:lnTo>
                  <a:lnTo>
                    <a:pt x="11115" y="11939"/>
                  </a:lnTo>
                  <a:lnTo>
                    <a:pt x="2905" y="24801"/>
                  </a:lnTo>
                  <a:lnTo>
                    <a:pt x="0" y="40424"/>
                  </a:lnTo>
                  <a:lnTo>
                    <a:pt x="2778" y="55926"/>
                  </a:lnTo>
                  <a:lnTo>
                    <a:pt x="10655" y="68535"/>
                  </a:lnTo>
                  <a:lnTo>
                    <a:pt x="22942" y="77010"/>
                  </a:lnTo>
                  <a:lnTo>
                    <a:pt x="38950" y="80111"/>
                  </a:lnTo>
                  <a:lnTo>
                    <a:pt x="56231" y="77010"/>
                  </a:lnTo>
                  <a:lnTo>
                    <a:pt x="69175" y="68535"/>
                  </a:lnTo>
                  <a:lnTo>
                    <a:pt x="77296" y="55926"/>
                  </a:lnTo>
                  <a:lnTo>
                    <a:pt x="80111" y="40424"/>
                  </a:lnTo>
                  <a:lnTo>
                    <a:pt x="77217" y="24495"/>
                  </a:lnTo>
                  <a:lnTo>
                    <a:pt x="69087" y="11668"/>
                  </a:lnTo>
                  <a:lnTo>
                    <a:pt x="56547" y="3112"/>
                  </a:lnTo>
                  <a:lnTo>
                    <a:pt x="40424" y="0"/>
                  </a:lnTo>
                  <a:close/>
                </a:path>
                <a:path w="80645" h="496569">
                  <a:moveTo>
                    <a:pt x="72758" y="140385"/>
                  </a:moveTo>
                  <a:lnTo>
                    <a:pt x="8077" y="140385"/>
                  </a:lnTo>
                  <a:lnTo>
                    <a:pt x="8077" y="496150"/>
                  </a:lnTo>
                  <a:lnTo>
                    <a:pt x="72758" y="496150"/>
                  </a:lnTo>
                  <a:lnTo>
                    <a:pt x="72758" y="140385"/>
                  </a:lnTo>
                  <a:close/>
                </a:path>
              </a:pathLst>
            </a:custGeom>
            <a:solidFill>
              <a:srgbClr val="FFFFFF"/>
            </a:solidFill>
          </p:spPr>
          <p:txBody>
            <a:bodyPr wrap="square" lIns="0" tIns="0" rIns="0" bIns="0" rtlCol="0"/>
            <a:lstStyle/>
            <a:p>
              <a:endParaRPr dirty="0"/>
            </a:p>
          </p:txBody>
        </p:sp>
        <p:sp>
          <p:nvSpPr>
            <p:cNvPr id="17" name="object 17"/>
            <p:cNvSpPr/>
            <p:nvPr/>
          </p:nvSpPr>
          <p:spPr>
            <a:xfrm>
              <a:off x="9131319" y="2767671"/>
              <a:ext cx="283210" cy="371475"/>
            </a:xfrm>
            <a:custGeom>
              <a:avLst/>
              <a:gdLst/>
              <a:ahLst/>
              <a:cxnLst/>
              <a:rect l="l" t="t" r="r" b="b"/>
              <a:pathLst>
                <a:path w="283209" h="371475">
                  <a:moveTo>
                    <a:pt x="249959" y="47777"/>
                  </a:moveTo>
                  <a:lnTo>
                    <a:pt x="133045" y="47777"/>
                  </a:lnTo>
                  <a:lnTo>
                    <a:pt x="176372" y="56190"/>
                  </a:lnTo>
                  <a:lnTo>
                    <a:pt x="200753" y="77555"/>
                  </a:lnTo>
                  <a:lnTo>
                    <a:pt x="211492" y="104430"/>
                  </a:lnTo>
                  <a:lnTo>
                    <a:pt x="213893" y="129374"/>
                  </a:lnTo>
                  <a:lnTo>
                    <a:pt x="213893" y="136715"/>
                  </a:lnTo>
                  <a:lnTo>
                    <a:pt x="150323" y="140293"/>
                  </a:lnTo>
                  <a:lnTo>
                    <a:pt x="97349" y="151587"/>
                  </a:lnTo>
                  <a:lnTo>
                    <a:pt x="55402" y="170353"/>
                  </a:lnTo>
                  <a:lnTo>
                    <a:pt x="24908" y="196346"/>
                  </a:lnTo>
                  <a:lnTo>
                    <a:pt x="6298" y="229322"/>
                  </a:lnTo>
                  <a:lnTo>
                    <a:pt x="0" y="269036"/>
                  </a:lnTo>
                  <a:lnTo>
                    <a:pt x="6866" y="306705"/>
                  </a:lnTo>
                  <a:lnTo>
                    <a:pt x="27374" y="339415"/>
                  </a:lnTo>
                  <a:lnTo>
                    <a:pt x="61389" y="362478"/>
                  </a:lnTo>
                  <a:lnTo>
                    <a:pt x="108775" y="371208"/>
                  </a:lnTo>
                  <a:lnTo>
                    <a:pt x="144383" y="366866"/>
                  </a:lnTo>
                  <a:lnTo>
                    <a:pt x="174751" y="355218"/>
                  </a:lnTo>
                  <a:lnTo>
                    <a:pt x="199329" y="338332"/>
                  </a:lnTo>
                  <a:lnTo>
                    <a:pt x="212876" y="323430"/>
                  </a:lnTo>
                  <a:lnTo>
                    <a:pt x="124942" y="323430"/>
                  </a:lnTo>
                  <a:lnTo>
                    <a:pt x="101885" y="319778"/>
                  </a:lnTo>
                  <a:lnTo>
                    <a:pt x="82686" y="308544"/>
                  </a:lnTo>
                  <a:lnTo>
                    <a:pt x="69549" y="289317"/>
                  </a:lnTo>
                  <a:lnTo>
                    <a:pt x="64681" y="261683"/>
                  </a:lnTo>
                  <a:lnTo>
                    <a:pt x="78301" y="219806"/>
                  </a:lnTo>
                  <a:lnTo>
                    <a:pt x="113557" y="195160"/>
                  </a:lnTo>
                  <a:lnTo>
                    <a:pt x="162043" y="183745"/>
                  </a:lnTo>
                  <a:lnTo>
                    <a:pt x="215353" y="181559"/>
                  </a:lnTo>
                  <a:lnTo>
                    <a:pt x="277837" y="181559"/>
                  </a:lnTo>
                  <a:lnTo>
                    <a:pt x="277837" y="144805"/>
                  </a:lnTo>
                  <a:lnTo>
                    <a:pt x="274216" y="102650"/>
                  </a:lnTo>
                  <a:lnTo>
                    <a:pt x="261563" y="63351"/>
                  </a:lnTo>
                  <a:lnTo>
                    <a:pt x="249959" y="47777"/>
                  </a:lnTo>
                  <a:close/>
                </a:path>
                <a:path w="283209" h="371475">
                  <a:moveTo>
                    <a:pt x="278842" y="318274"/>
                  </a:moveTo>
                  <a:lnTo>
                    <a:pt x="219773" y="318274"/>
                  </a:lnTo>
                  <a:lnTo>
                    <a:pt x="224916" y="363118"/>
                  </a:lnTo>
                  <a:lnTo>
                    <a:pt x="282994" y="363118"/>
                  </a:lnTo>
                  <a:lnTo>
                    <a:pt x="280634" y="343903"/>
                  </a:lnTo>
                  <a:lnTo>
                    <a:pt x="279034" y="322965"/>
                  </a:lnTo>
                  <a:lnTo>
                    <a:pt x="278842" y="318274"/>
                  </a:lnTo>
                  <a:close/>
                </a:path>
                <a:path w="283209" h="371475">
                  <a:moveTo>
                    <a:pt x="277837" y="181559"/>
                  </a:moveTo>
                  <a:lnTo>
                    <a:pt x="215353" y="181559"/>
                  </a:lnTo>
                  <a:lnTo>
                    <a:pt x="215353" y="249186"/>
                  </a:lnTo>
                  <a:lnTo>
                    <a:pt x="214629" y="256539"/>
                  </a:lnTo>
                  <a:lnTo>
                    <a:pt x="182468" y="304961"/>
                  </a:lnTo>
                  <a:lnTo>
                    <a:pt x="124942" y="323430"/>
                  </a:lnTo>
                  <a:lnTo>
                    <a:pt x="212876" y="323430"/>
                  </a:lnTo>
                  <a:lnTo>
                    <a:pt x="217563" y="318274"/>
                  </a:lnTo>
                  <a:lnTo>
                    <a:pt x="278842" y="318274"/>
                  </a:lnTo>
                  <a:lnTo>
                    <a:pt x="278125" y="300787"/>
                  </a:lnTo>
                  <a:lnTo>
                    <a:pt x="277938" y="285904"/>
                  </a:lnTo>
                  <a:lnTo>
                    <a:pt x="277837" y="181559"/>
                  </a:lnTo>
                  <a:close/>
                </a:path>
                <a:path w="283209" h="371475">
                  <a:moveTo>
                    <a:pt x="142595" y="0"/>
                  </a:moveTo>
                  <a:lnTo>
                    <a:pt x="109434" y="2239"/>
                  </a:lnTo>
                  <a:lnTo>
                    <a:pt x="77997" y="8545"/>
                  </a:lnTo>
                  <a:lnTo>
                    <a:pt x="49455" y="18296"/>
                  </a:lnTo>
                  <a:lnTo>
                    <a:pt x="24980" y="30873"/>
                  </a:lnTo>
                  <a:lnTo>
                    <a:pt x="39687" y="74244"/>
                  </a:lnTo>
                  <a:lnTo>
                    <a:pt x="60062" y="62977"/>
                  </a:lnTo>
                  <a:lnTo>
                    <a:pt x="83056" y="54671"/>
                  </a:lnTo>
                  <a:lnTo>
                    <a:pt x="107704" y="49535"/>
                  </a:lnTo>
                  <a:lnTo>
                    <a:pt x="133045" y="47777"/>
                  </a:lnTo>
                  <a:lnTo>
                    <a:pt x="249959" y="47777"/>
                  </a:lnTo>
                  <a:lnTo>
                    <a:pt x="237197" y="30649"/>
                  </a:lnTo>
                  <a:lnTo>
                    <a:pt x="198435" y="8285"/>
                  </a:lnTo>
                  <a:lnTo>
                    <a:pt x="142595" y="0"/>
                  </a:lnTo>
                  <a:close/>
                </a:path>
              </a:pathLst>
            </a:custGeom>
            <a:solidFill>
              <a:srgbClr val="FFFFFF"/>
            </a:solidFill>
          </p:spPr>
          <p:txBody>
            <a:bodyPr wrap="square" lIns="0" tIns="0" rIns="0" bIns="0" rtlCol="0"/>
            <a:lstStyle/>
            <a:p>
              <a:endParaRPr dirty="0"/>
            </a:p>
          </p:txBody>
        </p:sp>
        <p:sp>
          <p:nvSpPr>
            <p:cNvPr id="18" name="object 18"/>
            <p:cNvSpPr/>
            <p:nvPr/>
          </p:nvSpPr>
          <p:spPr>
            <a:xfrm>
              <a:off x="9513544" y="2608910"/>
              <a:ext cx="64769" cy="521970"/>
            </a:xfrm>
            <a:custGeom>
              <a:avLst/>
              <a:gdLst/>
              <a:ahLst/>
              <a:cxnLst/>
              <a:rect l="l" t="t" r="r" b="b"/>
              <a:pathLst>
                <a:path w="64770" h="521969">
                  <a:moveTo>
                    <a:pt x="64681" y="0"/>
                  </a:moveTo>
                  <a:lnTo>
                    <a:pt x="0" y="0"/>
                  </a:lnTo>
                  <a:lnTo>
                    <a:pt x="0" y="521881"/>
                  </a:lnTo>
                  <a:lnTo>
                    <a:pt x="64681" y="521881"/>
                  </a:lnTo>
                  <a:lnTo>
                    <a:pt x="64681" y="0"/>
                  </a:lnTo>
                  <a:close/>
                </a:path>
              </a:pathLst>
            </a:custGeom>
            <a:solidFill>
              <a:srgbClr val="FFFFFF"/>
            </a:solidFill>
          </p:spPr>
          <p:txBody>
            <a:bodyPr wrap="square" lIns="0" tIns="0" rIns="0" bIns="0" rtlCol="0"/>
            <a:lstStyle/>
            <a:p>
              <a:endParaRPr dirty="0"/>
            </a:p>
          </p:txBody>
        </p:sp>
        <p:sp>
          <p:nvSpPr>
            <p:cNvPr id="19" name="object 19"/>
            <p:cNvSpPr/>
            <p:nvPr/>
          </p:nvSpPr>
          <p:spPr>
            <a:xfrm>
              <a:off x="4889843" y="3332619"/>
              <a:ext cx="1081405" cy="374015"/>
            </a:xfrm>
            <a:custGeom>
              <a:avLst/>
              <a:gdLst/>
              <a:ahLst/>
              <a:cxnLst/>
              <a:rect l="l" t="t" r="r" b="b"/>
              <a:pathLst>
                <a:path w="1081404" h="374014">
                  <a:moveTo>
                    <a:pt x="325780" y="367995"/>
                  </a:moveTo>
                  <a:lnTo>
                    <a:pt x="291630" y="263715"/>
                  </a:lnTo>
                  <a:lnTo>
                    <a:pt x="275005" y="212940"/>
                  </a:lnTo>
                  <a:lnTo>
                    <a:pt x="222783" y="53517"/>
                  </a:lnTo>
                  <a:lnTo>
                    <a:pt x="208013" y="8420"/>
                  </a:lnTo>
                  <a:lnTo>
                    <a:pt x="208013" y="212940"/>
                  </a:lnTo>
                  <a:lnTo>
                    <a:pt x="112814" y="212940"/>
                  </a:lnTo>
                  <a:lnTo>
                    <a:pt x="141427" y="122301"/>
                  </a:lnTo>
                  <a:lnTo>
                    <a:pt x="146253" y="105105"/>
                  </a:lnTo>
                  <a:lnTo>
                    <a:pt x="150698" y="87503"/>
                  </a:lnTo>
                  <a:lnTo>
                    <a:pt x="154914" y="70104"/>
                  </a:lnTo>
                  <a:lnTo>
                    <a:pt x="159042" y="53517"/>
                  </a:lnTo>
                  <a:lnTo>
                    <a:pt x="160134" y="53517"/>
                  </a:lnTo>
                  <a:lnTo>
                    <a:pt x="164401" y="70180"/>
                  </a:lnTo>
                  <a:lnTo>
                    <a:pt x="168922" y="87706"/>
                  </a:lnTo>
                  <a:lnTo>
                    <a:pt x="173748" y="105346"/>
                  </a:lnTo>
                  <a:lnTo>
                    <a:pt x="178841" y="122301"/>
                  </a:lnTo>
                  <a:lnTo>
                    <a:pt x="208013" y="212940"/>
                  </a:lnTo>
                  <a:lnTo>
                    <a:pt x="208013" y="8420"/>
                  </a:lnTo>
                  <a:lnTo>
                    <a:pt x="205257" y="0"/>
                  </a:lnTo>
                  <a:lnTo>
                    <a:pt x="118872" y="0"/>
                  </a:lnTo>
                  <a:lnTo>
                    <a:pt x="0" y="367995"/>
                  </a:lnTo>
                  <a:lnTo>
                    <a:pt x="69888" y="367995"/>
                  </a:lnTo>
                  <a:lnTo>
                    <a:pt x="101803" y="263715"/>
                  </a:lnTo>
                  <a:lnTo>
                    <a:pt x="219570" y="263715"/>
                  </a:lnTo>
                  <a:lnTo>
                    <a:pt x="253136" y="367995"/>
                  </a:lnTo>
                  <a:lnTo>
                    <a:pt x="325780" y="367995"/>
                  </a:lnTo>
                  <a:close/>
                </a:path>
                <a:path w="1081404" h="374014">
                  <a:moveTo>
                    <a:pt x="565111" y="108661"/>
                  </a:moveTo>
                  <a:lnTo>
                    <a:pt x="551853" y="103708"/>
                  </a:lnTo>
                  <a:lnTo>
                    <a:pt x="535876" y="99720"/>
                  </a:lnTo>
                  <a:lnTo>
                    <a:pt x="518134" y="97066"/>
                  </a:lnTo>
                  <a:lnTo>
                    <a:pt x="499630" y="96100"/>
                  </a:lnTo>
                  <a:lnTo>
                    <a:pt x="447979" y="103212"/>
                  </a:lnTo>
                  <a:lnTo>
                    <a:pt x="406476" y="123113"/>
                  </a:lnTo>
                  <a:lnTo>
                    <a:pt x="375881" y="153657"/>
                  </a:lnTo>
                  <a:lnTo>
                    <a:pt x="356971" y="192684"/>
                  </a:lnTo>
                  <a:lnTo>
                    <a:pt x="350494" y="238048"/>
                  </a:lnTo>
                  <a:lnTo>
                    <a:pt x="356819" y="283794"/>
                  </a:lnTo>
                  <a:lnTo>
                    <a:pt x="375018" y="321335"/>
                  </a:lnTo>
                  <a:lnTo>
                    <a:pt x="403860" y="349542"/>
                  </a:lnTo>
                  <a:lnTo>
                    <a:pt x="442125" y="367296"/>
                  </a:lnTo>
                  <a:lnTo>
                    <a:pt x="488619" y="373456"/>
                  </a:lnTo>
                  <a:lnTo>
                    <a:pt x="512635" y="372249"/>
                  </a:lnTo>
                  <a:lnTo>
                    <a:pt x="551370" y="364705"/>
                  </a:lnTo>
                  <a:lnTo>
                    <a:pt x="555205" y="310121"/>
                  </a:lnTo>
                  <a:lnTo>
                    <a:pt x="544614" y="314058"/>
                  </a:lnTo>
                  <a:lnTo>
                    <a:pt x="532434" y="317360"/>
                  </a:lnTo>
                  <a:lnTo>
                    <a:pt x="518287" y="319646"/>
                  </a:lnTo>
                  <a:lnTo>
                    <a:pt x="501827" y="320497"/>
                  </a:lnTo>
                  <a:lnTo>
                    <a:pt x="469506" y="314782"/>
                  </a:lnTo>
                  <a:lnTo>
                    <a:pt x="443496" y="298119"/>
                  </a:lnTo>
                  <a:lnTo>
                    <a:pt x="426135" y="271208"/>
                  </a:lnTo>
                  <a:lnTo>
                    <a:pt x="419836" y="234772"/>
                  </a:lnTo>
                  <a:lnTo>
                    <a:pt x="425132" y="200799"/>
                  </a:lnTo>
                  <a:lnTo>
                    <a:pt x="441223" y="173431"/>
                  </a:lnTo>
                  <a:lnTo>
                    <a:pt x="467118" y="155168"/>
                  </a:lnTo>
                  <a:lnTo>
                    <a:pt x="501827" y="148513"/>
                  </a:lnTo>
                  <a:lnTo>
                    <a:pt x="518490" y="149453"/>
                  </a:lnTo>
                  <a:lnTo>
                    <a:pt x="532371" y="151866"/>
                  </a:lnTo>
                  <a:lnTo>
                    <a:pt x="543763" y="155206"/>
                  </a:lnTo>
                  <a:lnTo>
                    <a:pt x="553008" y="158889"/>
                  </a:lnTo>
                  <a:lnTo>
                    <a:pt x="565111" y="108661"/>
                  </a:lnTo>
                  <a:close/>
                </a:path>
                <a:path w="1081404" h="374014">
                  <a:moveTo>
                    <a:pt x="807212" y="108661"/>
                  </a:moveTo>
                  <a:lnTo>
                    <a:pt x="793965" y="103708"/>
                  </a:lnTo>
                  <a:lnTo>
                    <a:pt x="777976" y="99720"/>
                  </a:lnTo>
                  <a:lnTo>
                    <a:pt x="760247" y="97066"/>
                  </a:lnTo>
                  <a:lnTo>
                    <a:pt x="741730" y="96100"/>
                  </a:lnTo>
                  <a:lnTo>
                    <a:pt x="690079" y="103212"/>
                  </a:lnTo>
                  <a:lnTo>
                    <a:pt x="648576" y="123113"/>
                  </a:lnTo>
                  <a:lnTo>
                    <a:pt x="617982" y="153657"/>
                  </a:lnTo>
                  <a:lnTo>
                    <a:pt x="599071" y="192684"/>
                  </a:lnTo>
                  <a:lnTo>
                    <a:pt x="592594" y="238048"/>
                  </a:lnTo>
                  <a:lnTo>
                    <a:pt x="598932" y="283794"/>
                  </a:lnTo>
                  <a:lnTo>
                    <a:pt x="617118" y="321335"/>
                  </a:lnTo>
                  <a:lnTo>
                    <a:pt x="645960" y="349542"/>
                  </a:lnTo>
                  <a:lnTo>
                    <a:pt x="684237" y="367296"/>
                  </a:lnTo>
                  <a:lnTo>
                    <a:pt x="730719" y="373456"/>
                  </a:lnTo>
                  <a:lnTo>
                    <a:pt x="754735" y="372249"/>
                  </a:lnTo>
                  <a:lnTo>
                    <a:pt x="793483" y="364705"/>
                  </a:lnTo>
                  <a:lnTo>
                    <a:pt x="797306" y="310121"/>
                  </a:lnTo>
                  <a:lnTo>
                    <a:pt x="786714" y="314058"/>
                  </a:lnTo>
                  <a:lnTo>
                    <a:pt x="774534" y="317360"/>
                  </a:lnTo>
                  <a:lnTo>
                    <a:pt x="760399" y="319646"/>
                  </a:lnTo>
                  <a:lnTo>
                    <a:pt x="743927" y="320497"/>
                  </a:lnTo>
                  <a:lnTo>
                    <a:pt x="711606" y="314782"/>
                  </a:lnTo>
                  <a:lnTo>
                    <a:pt x="685596" y="298119"/>
                  </a:lnTo>
                  <a:lnTo>
                    <a:pt x="668248" y="271208"/>
                  </a:lnTo>
                  <a:lnTo>
                    <a:pt x="661936" y="234772"/>
                  </a:lnTo>
                  <a:lnTo>
                    <a:pt x="667245" y="200799"/>
                  </a:lnTo>
                  <a:lnTo>
                    <a:pt x="683323" y="173431"/>
                  </a:lnTo>
                  <a:lnTo>
                    <a:pt x="709218" y="155168"/>
                  </a:lnTo>
                  <a:lnTo>
                    <a:pt x="743927" y="148513"/>
                  </a:lnTo>
                  <a:lnTo>
                    <a:pt x="760590" y="149453"/>
                  </a:lnTo>
                  <a:lnTo>
                    <a:pt x="774471" y="151866"/>
                  </a:lnTo>
                  <a:lnTo>
                    <a:pt x="785876" y="155206"/>
                  </a:lnTo>
                  <a:lnTo>
                    <a:pt x="795108" y="158889"/>
                  </a:lnTo>
                  <a:lnTo>
                    <a:pt x="807212" y="108661"/>
                  </a:lnTo>
                  <a:close/>
                </a:path>
                <a:path w="1081404" h="374014">
                  <a:moveTo>
                    <a:pt x="1081227" y="225488"/>
                  </a:moveTo>
                  <a:lnTo>
                    <a:pt x="1078814" y="206933"/>
                  </a:lnTo>
                  <a:lnTo>
                    <a:pt x="1075397" y="180632"/>
                  </a:lnTo>
                  <a:lnTo>
                    <a:pt x="1057478" y="141960"/>
                  </a:lnTo>
                  <a:lnTo>
                    <a:pt x="1056055" y="138899"/>
                  </a:lnTo>
                  <a:lnTo>
                    <a:pt x="1020406" y="108115"/>
                  </a:lnTo>
                  <a:lnTo>
                    <a:pt x="1017397" y="107454"/>
                  </a:lnTo>
                  <a:lnTo>
                    <a:pt x="1017397" y="206933"/>
                  </a:lnTo>
                  <a:lnTo>
                    <a:pt x="899629" y="206933"/>
                  </a:lnTo>
                  <a:lnTo>
                    <a:pt x="904621" y="185267"/>
                  </a:lnTo>
                  <a:lnTo>
                    <a:pt x="916063" y="164211"/>
                  </a:lnTo>
                  <a:lnTo>
                    <a:pt x="934834" y="148285"/>
                  </a:lnTo>
                  <a:lnTo>
                    <a:pt x="961809" y="141960"/>
                  </a:lnTo>
                  <a:lnTo>
                    <a:pt x="989609" y="148666"/>
                  </a:lnTo>
                  <a:lnTo>
                    <a:pt x="1006729" y="165239"/>
                  </a:lnTo>
                  <a:lnTo>
                    <a:pt x="1015288" y="186423"/>
                  </a:lnTo>
                  <a:lnTo>
                    <a:pt x="1017397" y="206933"/>
                  </a:lnTo>
                  <a:lnTo>
                    <a:pt x="1017397" y="107454"/>
                  </a:lnTo>
                  <a:lnTo>
                    <a:pt x="965669" y="96100"/>
                  </a:lnTo>
                  <a:lnTo>
                    <a:pt x="919086" y="103911"/>
                  </a:lnTo>
                  <a:lnTo>
                    <a:pt x="882472" y="125234"/>
                  </a:lnTo>
                  <a:lnTo>
                    <a:pt x="856068" y="156959"/>
                  </a:lnTo>
                  <a:lnTo>
                    <a:pt x="840066" y="195961"/>
                  </a:lnTo>
                  <a:lnTo>
                    <a:pt x="834694" y="239141"/>
                  </a:lnTo>
                  <a:lnTo>
                    <a:pt x="840714" y="284353"/>
                  </a:lnTo>
                  <a:lnTo>
                    <a:pt x="858278" y="321576"/>
                  </a:lnTo>
                  <a:lnTo>
                    <a:pt x="886637" y="349618"/>
                  </a:lnTo>
                  <a:lnTo>
                    <a:pt x="925068" y="367309"/>
                  </a:lnTo>
                  <a:lnTo>
                    <a:pt x="972820" y="373456"/>
                  </a:lnTo>
                  <a:lnTo>
                    <a:pt x="1000429" y="372211"/>
                  </a:lnTo>
                  <a:lnTo>
                    <a:pt x="1025372" y="368757"/>
                  </a:lnTo>
                  <a:lnTo>
                    <a:pt x="1047419" y="363550"/>
                  </a:lnTo>
                  <a:lnTo>
                    <a:pt x="1066368" y="357073"/>
                  </a:lnTo>
                  <a:lnTo>
                    <a:pt x="1059027" y="322681"/>
                  </a:lnTo>
                  <a:lnTo>
                    <a:pt x="1056462" y="310667"/>
                  </a:lnTo>
                  <a:lnTo>
                    <a:pt x="1040676" y="315772"/>
                  </a:lnTo>
                  <a:lnTo>
                    <a:pt x="1023442" y="319544"/>
                  </a:lnTo>
                  <a:lnTo>
                    <a:pt x="1004150" y="321881"/>
                  </a:lnTo>
                  <a:lnTo>
                    <a:pt x="982179" y="322681"/>
                  </a:lnTo>
                  <a:lnTo>
                    <a:pt x="951407" y="318693"/>
                  </a:lnTo>
                  <a:lnTo>
                    <a:pt x="925423" y="306311"/>
                  </a:lnTo>
                  <a:lnTo>
                    <a:pt x="907186" y="284911"/>
                  </a:lnTo>
                  <a:lnTo>
                    <a:pt x="899629" y="253885"/>
                  </a:lnTo>
                  <a:lnTo>
                    <a:pt x="1079017" y="253885"/>
                  </a:lnTo>
                  <a:lnTo>
                    <a:pt x="1079830" y="248691"/>
                  </a:lnTo>
                  <a:lnTo>
                    <a:pt x="1080541" y="242150"/>
                  </a:lnTo>
                  <a:lnTo>
                    <a:pt x="1081036" y="234391"/>
                  </a:lnTo>
                  <a:lnTo>
                    <a:pt x="1081227" y="225488"/>
                  </a:lnTo>
                  <a:close/>
                </a:path>
              </a:pathLst>
            </a:custGeom>
            <a:solidFill>
              <a:srgbClr val="FFFFFF"/>
            </a:solidFill>
          </p:spPr>
          <p:txBody>
            <a:bodyPr wrap="square" lIns="0" tIns="0" rIns="0" bIns="0" rtlCol="0"/>
            <a:lstStyle/>
            <a:p>
              <a:endParaRPr dirty="0"/>
            </a:p>
          </p:txBody>
        </p:sp>
        <p:sp>
          <p:nvSpPr>
            <p:cNvPr id="20" name="object 20"/>
            <p:cNvSpPr/>
            <p:nvPr/>
          </p:nvSpPr>
          <p:spPr>
            <a:xfrm>
              <a:off x="6025502" y="3312972"/>
              <a:ext cx="68580" cy="387985"/>
            </a:xfrm>
            <a:custGeom>
              <a:avLst/>
              <a:gdLst/>
              <a:ahLst/>
              <a:cxnLst/>
              <a:rect l="l" t="t" r="r" b="b"/>
              <a:pathLst>
                <a:path w="68579" h="387985">
                  <a:moveTo>
                    <a:pt x="68237" y="0"/>
                  </a:moveTo>
                  <a:lnTo>
                    <a:pt x="0" y="0"/>
                  </a:lnTo>
                  <a:lnTo>
                    <a:pt x="0" y="387642"/>
                  </a:lnTo>
                  <a:lnTo>
                    <a:pt x="68237" y="387642"/>
                  </a:lnTo>
                  <a:lnTo>
                    <a:pt x="68237" y="0"/>
                  </a:lnTo>
                  <a:close/>
                </a:path>
              </a:pathLst>
            </a:custGeom>
            <a:solidFill>
              <a:srgbClr val="FFFFFF"/>
            </a:solidFill>
          </p:spPr>
          <p:txBody>
            <a:bodyPr wrap="square" lIns="0" tIns="0" rIns="0" bIns="0" rtlCol="0"/>
            <a:lstStyle/>
            <a:p>
              <a:endParaRPr dirty="0"/>
            </a:p>
          </p:txBody>
        </p:sp>
        <p:sp>
          <p:nvSpPr>
            <p:cNvPr id="21" name="object 21"/>
            <p:cNvSpPr/>
            <p:nvPr/>
          </p:nvSpPr>
          <p:spPr>
            <a:xfrm>
              <a:off x="6149851" y="3428720"/>
              <a:ext cx="247015" cy="277495"/>
            </a:xfrm>
            <a:custGeom>
              <a:avLst/>
              <a:gdLst/>
              <a:ahLst/>
              <a:cxnLst/>
              <a:rect l="l" t="t" r="r" b="b"/>
              <a:pathLst>
                <a:path w="247014" h="277495">
                  <a:moveTo>
                    <a:pt x="130975" y="0"/>
                  </a:moveTo>
                  <a:lnTo>
                    <a:pt x="84386" y="7799"/>
                  </a:lnTo>
                  <a:lnTo>
                    <a:pt x="47783" y="29121"/>
                  </a:lnTo>
                  <a:lnTo>
                    <a:pt x="21377" y="60846"/>
                  </a:lnTo>
                  <a:lnTo>
                    <a:pt x="5379" y="99858"/>
                  </a:lnTo>
                  <a:lnTo>
                    <a:pt x="0" y="143040"/>
                  </a:lnTo>
                  <a:lnTo>
                    <a:pt x="6018" y="188249"/>
                  </a:lnTo>
                  <a:lnTo>
                    <a:pt x="23580" y="225464"/>
                  </a:lnTo>
                  <a:lnTo>
                    <a:pt x="51945" y="253506"/>
                  </a:lnTo>
                  <a:lnTo>
                    <a:pt x="90373" y="271196"/>
                  </a:lnTo>
                  <a:lnTo>
                    <a:pt x="138125" y="277355"/>
                  </a:lnTo>
                  <a:lnTo>
                    <a:pt x="165743" y="276100"/>
                  </a:lnTo>
                  <a:lnTo>
                    <a:pt x="190680" y="272645"/>
                  </a:lnTo>
                  <a:lnTo>
                    <a:pt x="212727" y="267448"/>
                  </a:lnTo>
                  <a:lnTo>
                    <a:pt x="231673" y="260972"/>
                  </a:lnTo>
                  <a:lnTo>
                    <a:pt x="224332" y="226580"/>
                  </a:lnTo>
                  <a:lnTo>
                    <a:pt x="147485" y="226580"/>
                  </a:lnTo>
                  <a:lnTo>
                    <a:pt x="116709" y="222587"/>
                  </a:lnTo>
                  <a:lnTo>
                    <a:pt x="90731" y="210199"/>
                  </a:lnTo>
                  <a:lnTo>
                    <a:pt x="72493" y="188802"/>
                  </a:lnTo>
                  <a:lnTo>
                    <a:pt x="64935" y="157784"/>
                  </a:lnTo>
                  <a:lnTo>
                    <a:pt x="244322" y="157784"/>
                  </a:lnTo>
                  <a:lnTo>
                    <a:pt x="245134" y="152579"/>
                  </a:lnTo>
                  <a:lnTo>
                    <a:pt x="245841" y="146043"/>
                  </a:lnTo>
                  <a:lnTo>
                    <a:pt x="246342" y="138278"/>
                  </a:lnTo>
                  <a:lnTo>
                    <a:pt x="246532" y="129387"/>
                  </a:lnTo>
                  <a:lnTo>
                    <a:pt x="244121" y="110832"/>
                  </a:lnTo>
                  <a:lnTo>
                    <a:pt x="64935" y="110832"/>
                  </a:lnTo>
                  <a:lnTo>
                    <a:pt x="69932" y="89161"/>
                  </a:lnTo>
                  <a:lnTo>
                    <a:pt x="81376" y="68106"/>
                  </a:lnTo>
                  <a:lnTo>
                    <a:pt x="100148" y="52171"/>
                  </a:lnTo>
                  <a:lnTo>
                    <a:pt x="127127" y="45859"/>
                  </a:lnTo>
                  <a:lnTo>
                    <a:pt x="222780" y="45859"/>
                  </a:lnTo>
                  <a:lnTo>
                    <a:pt x="221357" y="42791"/>
                  </a:lnTo>
                  <a:lnTo>
                    <a:pt x="185710" y="12003"/>
                  </a:lnTo>
                  <a:lnTo>
                    <a:pt x="130975" y="0"/>
                  </a:lnTo>
                  <a:close/>
                </a:path>
                <a:path w="247014" h="277495">
                  <a:moveTo>
                    <a:pt x="221767" y="214566"/>
                  </a:moveTo>
                  <a:lnTo>
                    <a:pt x="205983" y="219669"/>
                  </a:lnTo>
                  <a:lnTo>
                    <a:pt x="188755" y="223440"/>
                  </a:lnTo>
                  <a:lnTo>
                    <a:pt x="169462" y="225778"/>
                  </a:lnTo>
                  <a:lnTo>
                    <a:pt x="147485" y="226580"/>
                  </a:lnTo>
                  <a:lnTo>
                    <a:pt x="224332" y="226580"/>
                  </a:lnTo>
                  <a:lnTo>
                    <a:pt x="221767" y="214566"/>
                  </a:lnTo>
                  <a:close/>
                </a:path>
                <a:path w="247014" h="277495">
                  <a:moveTo>
                    <a:pt x="222780" y="45859"/>
                  </a:moveTo>
                  <a:lnTo>
                    <a:pt x="127127" y="45859"/>
                  </a:lnTo>
                  <a:lnTo>
                    <a:pt x="154923" y="52555"/>
                  </a:lnTo>
                  <a:lnTo>
                    <a:pt x="172040" y="69130"/>
                  </a:lnTo>
                  <a:lnTo>
                    <a:pt x="180594" y="90313"/>
                  </a:lnTo>
                  <a:lnTo>
                    <a:pt x="182702" y="110832"/>
                  </a:lnTo>
                  <a:lnTo>
                    <a:pt x="244121" y="110832"/>
                  </a:lnTo>
                  <a:lnTo>
                    <a:pt x="240703" y="84530"/>
                  </a:lnTo>
                  <a:lnTo>
                    <a:pt x="222780" y="45859"/>
                  </a:lnTo>
                  <a:close/>
                </a:path>
              </a:pathLst>
            </a:custGeom>
            <a:solidFill>
              <a:srgbClr val="FFFFFF"/>
            </a:solidFill>
          </p:spPr>
          <p:txBody>
            <a:bodyPr wrap="square" lIns="0" tIns="0" rIns="0" bIns="0" rtlCol="0"/>
            <a:lstStyle/>
            <a:p>
              <a:endParaRPr dirty="0"/>
            </a:p>
          </p:txBody>
        </p:sp>
        <p:sp>
          <p:nvSpPr>
            <p:cNvPr id="22" name="object 22"/>
            <p:cNvSpPr/>
            <p:nvPr/>
          </p:nvSpPr>
          <p:spPr>
            <a:xfrm>
              <a:off x="6448615" y="3358832"/>
              <a:ext cx="914400" cy="347980"/>
            </a:xfrm>
            <a:custGeom>
              <a:avLst/>
              <a:gdLst/>
              <a:ahLst/>
              <a:cxnLst/>
              <a:rect l="l" t="t" r="r" b="b"/>
              <a:pathLst>
                <a:path w="914400" h="347979">
                  <a:moveTo>
                    <a:pt x="152438" y="71513"/>
                  </a:moveTo>
                  <a:lnTo>
                    <a:pt x="143078" y="69888"/>
                  </a:lnTo>
                  <a:lnTo>
                    <a:pt x="136474" y="69888"/>
                  </a:lnTo>
                  <a:lnTo>
                    <a:pt x="114820" y="73469"/>
                  </a:lnTo>
                  <a:lnTo>
                    <a:pt x="94094" y="84150"/>
                  </a:lnTo>
                  <a:lnTo>
                    <a:pt x="76263" y="101904"/>
                  </a:lnTo>
                  <a:lnTo>
                    <a:pt x="63284" y="126669"/>
                  </a:lnTo>
                  <a:lnTo>
                    <a:pt x="61087" y="126669"/>
                  </a:lnTo>
                  <a:lnTo>
                    <a:pt x="58877" y="75895"/>
                  </a:lnTo>
                  <a:lnTo>
                    <a:pt x="0" y="75895"/>
                  </a:lnTo>
                  <a:lnTo>
                    <a:pt x="1041" y="94361"/>
                  </a:lnTo>
                  <a:lnTo>
                    <a:pt x="1714" y="114249"/>
                  </a:lnTo>
                  <a:lnTo>
                    <a:pt x="2082" y="136398"/>
                  </a:lnTo>
                  <a:lnTo>
                    <a:pt x="2197" y="161607"/>
                  </a:lnTo>
                  <a:lnTo>
                    <a:pt x="2197" y="341782"/>
                  </a:lnTo>
                  <a:lnTo>
                    <a:pt x="69888" y="341782"/>
                  </a:lnTo>
                  <a:lnTo>
                    <a:pt x="69888" y="196545"/>
                  </a:lnTo>
                  <a:lnTo>
                    <a:pt x="72097" y="183438"/>
                  </a:lnTo>
                  <a:lnTo>
                    <a:pt x="79540" y="162852"/>
                  </a:lnTo>
                  <a:lnTo>
                    <a:pt x="92443" y="146799"/>
                  </a:lnTo>
                  <a:lnTo>
                    <a:pt x="110312" y="136398"/>
                  </a:lnTo>
                  <a:lnTo>
                    <a:pt x="132613" y="132676"/>
                  </a:lnTo>
                  <a:lnTo>
                    <a:pt x="140868" y="132676"/>
                  </a:lnTo>
                  <a:lnTo>
                    <a:pt x="152438" y="134861"/>
                  </a:lnTo>
                  <a:lnTo>
                    <a:pt x="152438" y="71513"/>
                  </a:lnTo>
                  <a:close/>
                </a:path>
                <a:path w="914400" h="347979">
                  <a:moveTo>
                    <a:pt x="404977" y="341782"/>
                  </a:moveTo>
                  <a:lnTo>
                    <a:pt x="403225" y="328269"/>
                  </a:lnTo>
                  <a:lnTo>
                    <a:pt x="402031" y="312712"/>
                  </a:lnTo>
                  <a:lnTo>
                    <a:pt x="402018" y="312305"/>
                  </a:lnTo>
                  <a:lnTo>
                    <a:pt x="401510" y="299745"/>
                  </a:lnTo>
                  <a:lnTo>
                    <a:pt x="401383" y="296722"/>
                  </a:lnTo>
                  <a:lnTo>
                    <a:pt x="401269" y="288620"/>
                  </a:lnTo>
                  <a:lnTo>
                    <a:pt x="401142" y="278549"/>
                  </a:lnTo>
                  <a:lnTo>
                    <a:pt x="401129" y="211836"/>
                  </a:lnTo>
                  <a:lnTo>
                    <a:pt x="401129" y="181813"/>
                  </a:lnTo>
                  <a:lnTo>
                    <a:pt x="395922" y="139915"/>
                  </a:lnTo>
                  <a:lnTo>
                    <a:pt x="384657" y="117386"/>
                  </a:lnTo>
                  <a:lnTo>
                    <a:pt x="378028" y="104152"/>
                  </a:lnTo>
                  <a:lnTo>
                    <a:pt x="344030" y="79248"/>
                  </a:lnTo>
                  <a:lnTo>
                    <a:pt x="335102" y="77698"/>
                  </a:lnTo>
                  <a:lnTo>
                    <a:pt x="335102" y="211836"/>
                  </a:lnTo>
                  <a:lnTo>
                    <a:pt x="335102" y="252793"/>
                  </a:lnTo>
                  <a:lnTo>
                    <a:pt x="314325" y="288620"/>
                  </a:lnTo>
                  <a:lnTo>
                    <a:pt x="280060" y="299745"/>
                  </a:lnTo>
                  <a:lnTo>
                    <a:pt x="264998" y="297459"/>
                  </a:lnTo>
                  <a:lnTo>
                    <a:pt x="252768" y="290461"/>
                  </a:lnTo>
                  <a:lnTo>
                    <a:pt x="244551" y="278549"/>
                  </a:lnTo>
                  <a:lnTo>
                    <a:pt x="241554" y="261518"/>
                  </a:lnTo>
                  <a:lnTo>
                    <a:pt x="249440" y="236562"/>
                  </a:lnTo>
                  <a:lnTo>
                    <a:pt x="270383" y="221119"/>
                  </a:lnTo>
                  <a:lnTo>
                    <a:pt x="300291" y="213461"/>
                  </a:lnTo>
                  <a:lnTo>
                    <a:pt x="335102" y="211836"/>
                  </a:lnTo>
                  <a:lnTo>
                    <a:pt x="335102" y="77698"/>
                  </a:lnTo>
                  <a:lnTo>
                    <a:pt x="290525" y="69888"/>
                  </a:lnTo>
                  <a:lnTo>
                    <a:pt x="260299" y="71869"/>
                  </a:lnTo>
                  <a:lnTo>
                    <a:pt x="233641" y="77127"/>
                  </a:lnTo>
                  <a:lnTo>
                    <a:pt x="211201" y="84632"/>
                  </a:lnTo>
                  <a:lnTo>
                    <a:pt x="193662" y="93370"/>
                  </a:lnTo>
                  <a:lnTo>
                    <a:pt x="206883" y="137045"/>
                  </a:lnTo>
                  <a:lnTo>
                    <a:pt x="222097" y="129146"/>
                  </a:lnTo>
                  <a:lnTo>
                    <a:pt x="239839" y="122923"/>
                  </a:lnTo>
                  <a:lnTo>
                    <a:pt x="259118" y="118846"/>
                  </a:lnTo>
                  <a:lnTo>
                    <a:pt x="278968" y="117386"/>
                  </a:lnTo>
                  <a:lnTo>
                    <a:pt x="307454" y="122186"/>
                  </a:lnTo>
                  <a:lnTo>
                    <a:pt x="323964" y="134035"/>
                  </a:lnTo>
                  <a:lnTo>
                    <a:pt x="331597" y="149174"/>
                  </a:lnTo>
                  <a:lnTo>
                    <a:pt x="333451" y="163791"/>
                  </a:lnTo>
                  <a:lnTo>
                    <a:pt x="333451" y="168160"/>
                  </a:lnTo>
                  <a:lnTo>
                    <a:pt x="278879" y="171958"/>
                  </a:lnTo>
                  <a:lnTo>
                    <a:pt x="234683" y="183946"/>
                  </a:lnTo>
                  <a:lnTo>
                    <a:pt x="201879" y="204089"/>
                  </a:lnTo>
                  <a:lnTo>
                    <a:pt x="181457" y="232333"/>
                  </a:lnTo>
                  <a:lnTo>
                    <a:pt x="174421" y="268617"/>
                  </a:lnTo>
                  <a:lnTo>
                    <a:pt x="179997" y="298030"/>
                  </a:lnTo>
                  <a:lnTo>
                    <a:pt x="196291" y="323354"/>
                  </a:lnTo>
                  <a:lnTo>
                    <a:pt x="222694" y="341109"/>
                  </a:lnTo>
                  <a:lnTo>
                    <a:pt x="258597" y="347789"/>
                  </a:lnTo>
                  <a:lnTo>
                    <a:pt x="283298" y="345160"/>
                  </a:lnTo>
                  <a:lnTo>
                    <a:pt x="305041" y="337832"/>
                  </a:lnTo>
                  <a:lnTo>
                    <a:pt x="323380" y="326605"/>
                  </a:lnTo>
                  <a:lnTo>
                    <a:pt x="337845" y="312305"/>
                  </a:lnTo>
                  <a:lnTo>
                    <a:pt x="339509" y="312305"/>
                  </a:lnTo>
                  <a:lnTo>
                    <a:pt x="343903" y="341782"/>
                  </a:lnTo>
                  <a:lnTo>
                    <a:pt x="404977" y="341782"/>
                  </a:lnTo>
                  <a:close/>
                </a:path>
                <a:path w="914400" h="347979">
                  <a:moveTo>
                    <a:pt x="611301" y="75895"/>
                  </a:moveTo>
                  <a:lnTo>
                    <a:pt x="546925" y="75895"/>
                  </a:lnTo>
                  <a:lnTo>
                    <a:pt x="546925" y="0"/>
                  </a:lnTo>
                  <a:lnTo>
                    <a:pt x="480885" y="15836"/>
                  </a:lnTo>
                  <a:lnTo>
                    <a:pt x="480885" y="75895"/>
                  </a:lnTo>
                  <a:lnTo>
                    <a:pt x="442379" y="75895"/>
                  </a:lnTo>
                  <a:lnTo>
                    <a:pt x="442379" y="126111"/>
                  </a:lnTo>
                  <a:lnTo>
                    <a:pt x="480885" y="126111"/>
                  </a:lnTo>
                  <a:lnTo>
                    <a:pt x="480885" y="251142"/>
                  </a:lnTo>
                  <a:lnTo>
                    <a:pt x="482142" y="275348"/>
                  </a:lnTo>
                  <a:lnTo>
                    <a:pt x="492493" y="312267"/>
                  </a:lnTo>
                  <a:lnTo>
                    <a:pt x="526427" y="341452"/>
                  </a:lnTo>
                  <a:lnTo>
                    <a:pt x="560133" y="347243"/>
                  </a:lnTo>
                  <a:lnTo>
                    <a:pt x="575449" y="346760"/>
                  </a:lnTo>
                  <a:lnTo>
                    <a:pt x="588949" y="345401"/>
                  </a:lnTo>
                  <a:lnTo>
                    <a:pt x="600290" y="343331"/>
                  </a:lnTo>
                  <a:lnTo>
                    <a:pt x="609104" y="340690"/>
                  </a:lnTo>
                  <a:lnTo>
                    <a:pt x="607999" y="289369"/>
                  </a:lnTo>
                  <a:lnTo>
                    <a:pt x="602945" y="290576"/>
                  </a:lnTo>
                  <a:lnTo>
                    <a:pt x="596861" y="291630"/>
                  </a:lnTo>
                  <a:lnTo>
                    <a:pt x="589749" y="292366"/>
                  </a:lnTo>
                  <a:lnTo>
                    <a:pt x="581596" y="292646"/>
                  </a:lnTo>
                  <a:lnTo>
                    <a:pt x="565264" y="289509"/>
                  </a:lnTo>
                  <a:lnTo>
                    <a:pt x="554558" y="280162"/>
                  </a:lnTo>
                  <a:lnTo>
                    <a:pt x="548703" y="264782"/>
                  </a:lnTo>
                  <a:lnTo>
                    <a:pt x="546925" y="243509"/>
                  </a:lnTo>
                  <a:lnTo>
                    <a:pt x="546925" y="126111"/>
                  </a:lnTo>
                  <a:lnTo>
                    <a:pt x="611301" y="126111"/>
                  </a:lnTo>
                  <a:lnTo>
                    <a:pt x="611301" y="75895"/>
                  </a:lnTo>
                  <a:close/>
                </a:path>
                <a:path w="914400" h="347979">
                  <a:moveTo>
                    <a:pt x="913955" y="206387"/>
                  </a:moveTo>
                  <a:lnTo>
                    <a:pt x="907757" y="161163"/>
                  </a:lnTo>
                  <a:lnTo>
                    <a:pt x="890054" y="123431"/>
                  </a:lnTo>
                  <a:lnTo>
                    <a:pt x="885774" y="119037"/>
                  </a:lnTo>
                  <a:lnTo>
                    <a:pt x="862126" y="94665"/>
                  </a:lnTo>
                  <a:lnTo>
                    <a:pt x="844054" y="85686"/>
                  </a:lnTo>
                  <a:lnTo>
                    <a:pt x="844054" y="208026"/>
                  </a:lnTo>
                  <a:lnTo>
                    <a:pt x="839241" y="244843"/>
                  </a:lnTo>
                  <a:lnTo>
                    <a:pt x="825754" y="273672"/>
                  </a:lnTo>
                  <a:lnTo>
                    <a:pt x="805053" y="292468"/>
                  </a:lnTo>
                  <a:lnTo>
                    <a:pt x="778586" y="299199"/>
                  </a:lnTo>
                  <a:lnTo>
                    <a:pt x="750760" y="292341"/>
                  </a:lnTo>
                  <a:lnTo>
                    <a:pt x="729805" y="273405"/>
                  </a:lnTo>
                  <a:lnTo>
                    <a:pt x="716584" y="244843"/>
                  </a:lnTo>
                  <a:lnTo>
                    <a:pt x="711987" y="209118"/>
                  </a:lnTo>
                  <a:lnTo>
                    <a:pt x="715746" y="176377"/>
                  </a:lnTo>
                  <a:lnTo>
                    <a:pt x="727595" y="147485"/>
                  </a:lnTo>
                  <a:lnTo>
                    <a:pt x="748436" y="126885"/>
                  </a:lnTo>
                  <a:lnTo>
                    <a:pt x="779119" y="119037"/>
                  </a:lnTo>
                  <a:lnTo>
                    <a:pt x="808761" y="127101"/>
                  </a:lnTo>
                  <a:lnTo>
                    <a:pt x="828916" y="147967"/>
                  </a:lnTo>
                  <a:lnTo>
                    <a:pt x="840409" y="176618"/>
                  </a:lnTo>
                  <a:lnTo>
                    <a:pt x="844054" y="208026"/>
                  </a:lnTo>
                  <a:lnTo>
                    <a:pt x="844054" y="85686"/>
                  </a:lnTo>
                  <a:lnTo>
                    <a:pt x="825271" y="76339"/>
                  </a:lnTo>
                  <a:lnTo>
                    <a:pt x="780783" y="69900"/>
                  </a:lnTo>
                  <a:lnTo>
                    <a:pt x="735304" y="76161"/>
                  </a:lnTo>
                  <a:lnTo>
                    <a:pt x="697026" y="94322"/>
                  </a:lnTo>
                  <a:lnTo>
                    <a:pt x="667626" y="123431"/>
                  </a:lnTo>
                  <a:lnTo>
                    <a:pt x="648766" y="162560"/>
                  </a:lnTo>
                  <a:lnTo>
                    <a:pt x="642112" y="210756"/>
                  </a:lnTo>
                  <a:lnTo>
                    <a:pt x="648779" y="257708"/>
                  </a:lnTo>
                  <a:lnTo>
                    <a:pt x="667499" y="295783"/>
                  </a:lnTo>
                  <a:lnTo>
                    <a:pt x="696302" y="324091"/>
                  </a:lnTo>
                  <a:lnTo>
                    <a:pt x="733247" y="341718"/>
                  </a:lnTo>
                  <a:lnTo>
                    <a:pt x="776376" y="347802"/>
                  </a:lnTo>
                  <a:lnTo>
                    <a:pt x="816889" y="342468"/>
                  </a:lnTo>
                  <a:lnTo>
                    <a:pt x="854278" y="326161"/>
                  </a:lnTo>
                  <a:lnTo>
                    <a:pt x="884275" y="299199"/>
                  </a:lnTo>
                  <a:lnTo>
                    <a:pt x="885177" y="298373"/>
                  </a:lnTo>
                  <a:lnTo>
                    <a:pt x="906195" y="258622"/>
                  </a:lnTo>
                  <a:lnTo>
                    <a:pt x="913955" y="206387"/>
                  </a:lnTo>
                  <a:close/>
                </a:path>
              </a:pathLst>
            </a:custGeom>
            <a:solidFill>
              <a:srgbClr val="FFFFFF"/>
            </a:solidFill>
          </p:spPr>
          <p:txBody>
            <a:bodyPr wrap="square" lIns="0" tIns="0" rIns="0" bIns="0" rtlCol="0"/>
            <a:lstStyle/>
            <a:p>
              <a:endParaRPr dirty="0"/>
            </a:p>
          </p:txBody>
        </p:sp>
        <p:sp>
          <p:nvSpPr>
            <p:cNvPr id="23" name="object 23"/>
            <p:cNvSpPr/>
            <p:nvPr/>
          </p:nvSpPr>
          <p:spPr>
            <a:xfrm>
              <a:off x="7415898" y="3428720"/>
              <a:ext cx="153035" cy="272415"/>
            </a:xfrm>
            <a:custGeom>
              <a:avLst/>
              <a:gdLst/>
              <a:ahLst/>
              <a:cxnLst/>
              <a:rect l="l" t="t" r="r" b="b"/>
              <a:pathLst>
                <a:path w="153034" h="272414">
                  <a:moveTo>
                    <a:pt x="143090" y="0"/>
                  </a:moveTo>
                  <a:lnTo>
                    <a:pt x="136474" y="0"/>
                  </a:lnTo>
                  <a:lnTo>
                    <a:pt x="114824" y="3573"/>
                  </a:lnTo>
                  <a:lnTo>
                    <a:pt x="94102" y="14260"/>
                  </a:lnTo>
                  <a:lnTo>
                    <a:pt x="76268" y="32012"/>
                  </a:lnTo>
                  <a:lnTo>
                    <a:pt x="63284" y="56781"/>
                  </a:lnTo>
                  <a:lnTo>
                    <a:pt x="61086" y="56781"/>
                  </a:lnTo>
                  <a:lnTo>
                    <a:pt x="58889" y="6007"/>
                  </a:lnTo>
                  <a:lnTo>
                    <a:pt x="0" y="6007"/>
                  </a:lnTo>
                  <a:lnTo>
                    <a:pt x="1041" y="24464"/>
                  </a:lnTo>
                  <a:lnTo>
                    <a:pt x="1724" y="44357"/>
                  </a:lnTo>
                  <a:lnTo>
                    <a:pt x="2096" y="66503"/>
                  </a:lnTo>
                  <a:lnTo>
                    <a:pt x="2209" y="91719"/>
                  </a:lnTo>
                  <a:lnTo>
                    <a:pt x="2209" y="271894"/>
                  </a:lnTo>
                  <a:lnTo>
                    <a:pt x="69900" y="271894"/>
                  </a:lnTo>
                  <a:lnTo>
                    <a:pt x="69900" y="126657"/>
                  </a:lnTo>
                  <a:lnTo>
                    <a:pt x="72097" y="113550"/>
                  </a:lnTo>
                  <a:lnTo>
                    <a:pt x="79544" y="92953"/>
                  </a:lnTo>
                  <a:lnTo>
                    <a:pt x="92455" y="76911"/>
                  </a:lnTo>
                  <a:lnTo>
                    <a:pt x="110320" y="66498"/>
                  </a:lnTo>
                  <a:lnTo>
                    <a:pt x="132626" y="62788"/>
                  </a:lnTo>
                  <a:lnTo>
                    <a:pt x="140881" y="62788"/>
                  </a:lnTo>
                  <a:lnTo>
                    <a:pt x="152438" y="64973"/>
                  </a:lnTo>
                  <a:lnTo>
                    <a:pt x="152438" y="1625"/>
                  </a:lnTo>
                  <a:lnTo>
                    <a:pt x="143090" y="0"/>
                  </a:lnTo>
                  <a:close/>
                </a:path>
              </a:pathLst>
            </a:custGeom>
            <a:solidFill>
              <a:srgbClr val="FFFFFF"/>
            </a:solidFill>
          </p:spPr>
          <p:txBody>
            <a:bodyPr wrap="square" lIns="0" tIns="0" rIns="0" bIns="0" rtlCol="0"/>
            <a:lstStyle/>
            <a:p>
              <a:endParaRPr dirty="0"/>
            </a:p>
          </p:txBody>
        </p:sp>
        <p:sp>
          <p:nvSpPr>
            <p:cNvPr id="24" name="object 24"/>
            <p:cNvSpPr/>
            <p:nvPr/>
          </p:nvSpPr>
          <p:spPr>
            <a:xfrm>
              <a:off x="7736128" y="3329895"/>
              <a:ext cx="228600" cy="370840"/>
            </a:xfrm>
            <a:custGeom>
              <a:avLst/>
              <a:gdLst/>
              <a:ahLst/>
              <a:cxnLst/>
              <a:rect l="l" t="t" r="r" b="b"/>
              <a:pathLst>
                <a:path w="228600" h="370839">
                  <a:moveTo>
                    <a:pt x="91897" y="0"/>
                  </a:moveTo>
                  <a:lnTo>
                    <a:pt x="64538" y="571"/>
                  </a:lnTo>
                  <a:lnTo>
                    <a:pt x="40171" y="2116"/>
                  </a:lnTo>
                  <a:lnTo>
                    <a:pt x="18693" y="4377"/>
                  </a:lnTo>
                  <a:lnTo>
                    <a:pt x="0" y="7099"/>
                  </a:lnTo>
                  <a:lnTo>
                    <a:pt x="0" y="370713"/>
                  </a:lnTo>
                  <a:lnTo>
                    <a:pt x="47866" y="370713"/>
                  </a:lnTo>
                  <a:lnTo>
                    <a:pt x="47866" y="223304"/>
                  </a:lnTo>
                  <a:lnTo>
                    <a:pt x="123124" y="223304"/>
                  </a:lnTo>
                  <a:lnTo>
                    <a:pt x="150912" y="216411"/>
                  </a:lnTo>
                  <a:lnTo>
                    <a:pt x="177707" y="203777"/>
                  </a:lnTo>
                  <a:lnTo>
                    <a:pt x="197020" y="188366"/>
                  </a:lnTo>
                  <a:lnTo>
                    <a:pt x="87490" y="188366"/>
                  </a:lnTo>
                  <a:lnTo>
                    <a:pt x="76035" y="188151"/>
                  </a:lnTo>
                  <a:lnTo>
                    <a:pt x="65616" y="187474"/>
                  </a:lnTo>
                  <a:lnTo>
                    <a:pt x="56227" y="186287"/>
                  </a:lnTo>
                  <a:lnTo>
                    <a:pt x="47866" y="184543"/>
                  </a:lnTo>
                  <a:lnTo>
                    <a:pt x="47866" y="41490"/>
                  </a:lnTo>
                  <a:lnTo>
                    <a:pt x="55459" y="39972"/>
                  </a:lnTo>
                  <a:lnTo>
                    <a:pt x="65684" y="38760"/>
                  </a:lnTo>
                  <a:lnTo>
                    <a:pt x="78280" y="37958"/>
                  </a:lnTo>
                  <a:lnTo>
                    <a:pt x="92989" y="37668"/>
                  </a:lnTo>
                  <a:lnTo>
                    <a:pt x="202342" y="37668"/>
                  </a:lnTo>
                  <a:lnTo>
                    <a:pt x="195897" y="30568"/>
                  </a:lnTo>
                  <a:lnTo>
                    <a:pt x="177016" y="17503"/>
                  </a:lnTo>
                  <a:lnTo>
                    <a:pt x="153389" y="7916"/>
                  </a:lnTo>
                  <a:lnTo>
                    <a:pt x="125015" y="2013"/>
                  </a:lnTo>
                  <a:lnTo>
                    <a:pt x="91897" y="0"/>
                  </a:lnTo>
                  <a:close/>
                </a:path>
                <a:path w="228600" h="370839">
                  <a:moveTo>
                    <a:pt x="123124" y="223304"/>
                  </a:moveTo>
                  <a:lnTo>
                    <a:pt x="47866" y="223304"/>
                  </a:lnTo>
                  <a:lnTo>
                    <a:pt x="56519" y="224967"/>
                  </a:lnTo>
                  <a:lnTo>
                    <a:pt x="65893" y="225966"/>
                  </a:lnTo>
                  <a:lnTo>
                    <a:pt x="75887" y="226452"/>
                  </a:lnTo>
                  <a:lnTo>
                    <a:pt x="86398" y="226580"/>
                  </a:lnTo>
                  <a:lnTo>
                    <a:pt x="120200" y="224029"/>
                  </a:lnTo>
                  <a:lnTo>
                    <a:pt x="123124" y="223304"/>
                  </a:lnTo>
                  <a:close/>
                </a:path>
                <a:path w="228600" h="370839">
                  <a:moveTo>
                    <a:pt x="202342" y="37668"/>
                  </a:moveTo>
                  <a:lnTo>
                    <a:pt x="92989" y="37668"/>
                  </a:lnTo>
                  <a:lnTo>
                    <a:pt x="128719" y="42105"/>
                  </a:lnTo>
                  <a:lnTo>
                    <a:pt x="156348" y="55551"/>
                  </a:lnTo>
                  <a:lnTo>
                    <a:pt x="174172" y="78210"/>
                  </a:lnTo>
                  <a:lnTo>
                    <a:pt x="180492" y="110286"/>
                  </a:lnTo>
                  <a:lnTo>
                    <a:pt x="174086" y="143446"/>
                  </a:lnTo>
                  <a:lnTo>
                    <a:pt x="155660" y="167957"/>
                  </a:lnTo>
                  <a:lnTo>
                    <a:pt x="126399" y="183153"/>
                  </a:lnTo>
                  <a:lnTo>
                    <a:pt x="87490" y="188366"/>
                  </a:lnTo>
                  <a:lnTo>
                    <a:pt x="197020" y="188366"/>
                  </a:lnTo>
                  <a:lnTo>
                    <a:pt x="221080" y="152188"/>
                  </a:lnTo>
                  <a:lnTo>
                    <a:pt x="228371" y="107556"/>
                  </a:lnTo>
                  <a:lnTo>
                    <a:pt x="226083" y="84166"/>
                  </a:lnTo>
                  <a:lnTo>
                    <a:pt x="219563" y="63333"/>
                  </a:lnTo>
                  <a:lnTo>
                    <a:pt x="209329" y="45364"/>
                  </a:lnTo>
                  <a:lnTo>
                    <a:pt x="202342" y="37668"/>
                  </a:lnTo>
                  <a:close/>
                </a:path>
              </a:pathLst>
            </a:custGeom>
            <a:solidFill>
              <a:srgbClr val="FFFFFF"/>
            </a:solidFill>
          </p:spPr>
          <p:txBody>
            <a:bodyPr wrap="square" lIns="0" tIns="0" rIns="0" bIns="0" rtlCol="0"/>
            <a:lstStyle/>
            <a:p>
              <a:endParaRPr dirty="0"/>
            </a:p>
          </p:txBody>
        </p:sp>
        <p:sp>
          <p:nvSpPr>
            <p:cNvPr id="25" name="object 25"/>
            <p:cNvSpPr/>
            <p:nvPr/>
          </p:nvSpPr>
          <p:spPr>
            <a:xfrm>
              <a:off x="8016189" y="3430904"/>
              <a:ext cx="709295" cy="384175"/>
            </a:xfrm>
            <a:custGeom>
              <a:avLst/>
              <a:gdLst/>
              <a:ahLst/>
              <a:cxnLst/>
              <a:rect l="l" t="t" r="r" b="b"/>
              <a:pathLst>
                <a:path w="709295" h="384175">
                  <a:moveTo>
                    <a:pt x="133718" y="1104"/>
                  </a:moveTo>
                  <a:lnTo>
                    <a:pt x="125463" y="0"/>
                  </a:lnTo>
                  <a:lnTo>
                    <a:pt x="120510" y="0"/>
                  </a:lnTo>
                  <a:lnTo>
                    <a:pt x="96901" y="4051"/>
                  </a:lnTo>
                  <a:lnTo>
                    <a:pt x="75717" y="15621"/>
                  </a:lnTo>
                  <a:lnTo>
                    <a:pt x="58356" y="33858"/>
                  </a:lnTo>
                  <a:lnTo>
                    <a:pt x="46215" y="57873"/>
                  </a:lnTo>
                  <a:lnTo>
                    <a:pt x="44577" y="57873"/>
                  </a:lnTo>
                  <a:lnTo>
                    <a:pt x="42367" y="5461"/>
                  </a:lnTo>
                  <a:lnTo>
                    <a:pt x="0" y="5461"/>
                  </a:lnTo>
                  <a:lnTo>
                    <a:pt x="1028" y="24333"/>
                  </a:lnTo>
                  <a:lnTo>
                    <a:pt x="1714" y="44221"/>
                  </a:lnTo>
                  <a:lnTo>
                    <a:pt x="2082" y="65341"/>
                  </a:lnTo>
                  <a:lnTo>
                    <a:pt x="2197" y="87909"/>
                  </a:lnTo>
                  <a:lnTo>
                    <a:pt x="2197" y="269722"/>
                  </a:lnTo>
                  <a:lnTo>
                    <a:pt x="50622" y="269722"/>
                  </a:lnTo>
                  <a:lnTo>
                    <a:pt x="50622" y="121208"/>
                  </a:lnTo>
                  <a:lnTo>
                    <a:pt x="51168" y="113030"/>
                  </a:lnTo>
                  <a:lnTo>
                    <a:pt x="74422" y="62382"/>
                  </a:lnTo>
                  <a:lnTo>
                    <a:pt x="117208" y="45326"/>
                  </a:lnTo>
                  <a:lnTo>
                    <a:pt x="128765" y="45326"/>
                  </a:lnTo>
                  <a:lnTo>
                    <a:pt x="133718" y="46405"/>
                  </a:lnTo>
                  <a:lnTo>
                    <a:pt x="133718" y="1104"/>
                  </a:lnTo>
                  <a:close/>
                </a:path>
                <a:path w="709295" h="384175">
                  <a:moveTo>
                    <a:pt x="417639" y="135407"/>
                  </a:moveTo>
                  <a:lnTo>
                    <a:pt x="411645" y="90500"/>
                  </a:lnTo>
                  <a:lnTo>
                    <a:pt x="394538" y="53073"/>
                  </a:lnTo>
                  <a:lnTo>
                    <a:pt x="378460" y="36042"/>
                  </a:lnTo>
                  <a:lnTo>
                    <a:pt x="368109" y="25095"/>
                  </a:lnTo>
                  <a:lnTo>
                    <a:pt x="368109" y="137045"/>
                  </a:lnTo>
                  <a:lnTo>
                    <a:pt x="361975" y="178193"/>
                  </a:lnTo>
                  <a:lnTo>
                    <a:pt x="344995" y="210680"/>
                  </a:lnTo>
                  <a:lnTo>
                    <a:pt x="319354" y="232016"/>
                  </a:lnTo>
                  <a:lnTo>
                    <a:pt x="287223" y="239687"/>
                  </a:lnTo>
                  <a:lnTo>
                    <a:pt x="254711" y="231952"/>
                  </a:lnTo>
                  <a:lnTo>
                    <a:pt x="229311" y="210616"/>
                  </a:lnTo>
                  <a:lnTo>
                    <a:pt x="212775" y="178422"/>
                  </a:lnTo>
                  <a:lnTo>
                    <a:pt x="206883" y="138137"/>
                  </a:lnTo>
                  <a:lnTo>
                    <a:pt x="211632" y="101219"/>
                  </a:lnTo>
                  <a:lnTo>
                    <a:pt x="226352" y="68453"/>
                  </a:lnTo>
                  <a:lnTo>
                    <a:pt x="251688" y="45008"/>
                  </a:lnTo>
                  <a:lnTo>
                    <a:pt x="288328" y="36042"/>
                  </a:lnTo>
                  <a:lnTo>
                    <a:pt x="324942" y="45529"/>
                  </a:lnTo>
                  <a:lnTo>
                    <a:pt x="349681" y="69761"/>
                  </a:lnTo>
                  <a:lnTo>
                    <a:pt x="363689" y="102374"/>
                  </a:lnTo>
                  <a:lnTo>
                    <a:pt x="368109" y="137045"/>
                  </a:lnTo>
                  <a:lnTo>
                    <a:pt x="368109" y="25095"/>
                  </a:lnTo>
                  <a:lnTo>
                    <a:pt x="367601" y="24549"/>
                  </a:lnTo>
                  <a:lnTo>
                    <a:pt x="332130" y="6375"/>
                  </a:lnTo>
                  <a:lnTo>
                    <a:pt x="289433" y="0"/>
                  </a:lnTo>
                  <a:lnTo>
                    <a:pt x="247586" y="6096"/>
                  </a:lnTo>
                  <a:lnTo>
                    <a:pt x="211328" y="23876"/>
                  </a:lnTo>
                  <a:lnTo>
                    <a:pt x="182765" y="52590"/>
                  </a:lnTo>
                  <a:lnTo>
                    <a:pt x="164058" y="91478"/>
                  </a:lnTo>
                  <a:lnTo>
                    <a:pt x="157353" y="139776"/>
                  </a:lnTo>
                  <a:lnTo>
                    <a:pt x="163766" y="185991"/>
                  </a:lnTo>
                  <a:lnTo>
                    <a:pt x="181686" y="223723"/>
                  </a:lnTo>
                  <a:lnTo>
                    <a:pt x="209181" y="251929"/>
                  </a:lnTo>
                  <a:lnTo>
                    <a:pt x="244271" y="269608"/>
                  </a:lnTo>
                  <a:lnTo>
                    <a:pt x="285013" y="275729"/>
                  </a:lnTo>
                  <a:lnTo>
                    <a:pt x="323316" y="270522"/>
                  </a:lnTo>
                  <a:lnTo>
                    <a:pt x="359283" y="254482"/>
                  </a:lnTo>
                  <a:lnTo>
                    <a:pt x="375475" y="239687"/>
                  </a:lnTo>
                  <a:lnTo>
                    <a:pt x="389343" y="227012"/>
                  </a:lnTo>
                  <a:lnTo>
                    <a:pt x="409981" y="187528"/>
                  </a:lnTo>
                  <a:lnTo>
                    <a:pt x="417639" y="135407"/>
                  </a:lnTo>
                  <a:close/>
                </a:path>
                <a:path w="709295" h="384175">
                  <a:moveTo>
                    <a:pt x="708698" y="5461"/>
                  </a:moveTo>
                  <a:lnTo>
                    <a:pt x="665784" y="5461"/>
                  </a:lnTo>
                  <a:lnTo>
                    <a:pt x="664133" y="45313"/>
                  </a:lnTo>
                  <a:lnTo>
                    <a:pt x="663028" y="45313"/>
                  </a:lnTo>
                  <a:lnTo>
                    <a:pt x="658075" y="38354"/>
                  </a:lnTo>
                  <a:lnTo>
                    <a:pt x="658075" y="101549"/>
                  </a:lnTo>
                  <a:lnTo>
                    <a:pt x="658075" y="157238"/>
                  </a:lnTo>
                  <a:lnTo>
                    <a:pt x="643801" y="203479"/>
                  </a:lnTo>
                  <a:lnTo>
                    <a:pt x="608952" y="228663"/>
                  </a:lnTo>
                  <a:lnTo>
                    <a:pt x="587082" y="232041"/>
                  </a:lnTo>
                  <a:lnTo>
                    <a:pt x="552958" y="224497"/>
                  </a:lnTo>
                  <a:lnTo>
                    <a:pt x="528332" y="203987"/>
                  </a:lnTo>
                  <a:lnTo>
                    <a:pt x="513410" y="173761"/>
                  </a:lnTo>
                  <a:lnTo>
                    <a:pt x="508393" y="137033"/>
                  </a:lnTo>
                  <a:lnTo>
                    <a:pt x="514273" y="95631"/>
                  </a:lnTo>
                  <a:lnTo>
                    <a:pt x="530682" y="64160"/>
                  </a:lnTo>
                  <a:lnTo>
                    <a:pt x="555752" y="44145"/>
                  </a:lnTo>
                  <a:lnTo>
                    <a:pt x="587641" y="37122"/>
                  </a:lnTo>
                  <a:lnTo>
                    <a:pt x="612063" y="41148"/>
                  </a:lnTo>
                  <a:lnTo>
                    <a:pt x="646061" y="68453"/>
                  </a:lnTo>
                  <a:lnTo>
                    <a:pt x="658075" y="101549"/>
                  </a:lnTo>
                  <a:lnTo>
                    <a:pt x="658075" y="38354"/>
                  </a:lnTo>
                  <a:lnTo>
                    <a:pt x="610717" y="4013"/>
                  </a:lnTo>
                  <a:lnTo>
                    <a:pt x="579932" y="0"/>
                  </a:lnTo>
                  <a:lnTo>
                    <a:pt x="535101" y="9245"/>
                  </a:lnTo>
                  <a:lnTo>
                    <a:pt x="496557" y="36309"/>
                  </a:lnTo>
                  <a:lnTo>
                    <a:pt x="469569" y="80162"/>
                  </a:lnTo>
                  <a:lnTo>
                    <a:pt x="459409" y="139763"/>
                  </a:lnTo>
                  <a:lnTo>
                    <a:pt x="467829" y="190766"/>
                  </a:lnTo>
                  <a:lnTo>
                    <a:pt x="491324" y="231635"/>
                  </a:lnTo>
                  <a:lnTo>
                    <a:pt x="527202" y="258775"/>
                  </a:lnTo>
                  <a:lnTo>
                    <a:pt x="572770" y="268617"/>
                  </a:lnTo>
                  <a:lnTo>
                    <a:pt x="601408" y="265163"/>
                  </a:lnTo>
                  <a:lnTo>
                    <a:pt x="625259" y="255727"/>
                  </a:lnTo>
                  <a:lnTo>
                    <a:pt x="644042" y="241668"/>
                  </a:lnTo>
                  <a:lnTo>
                    <a:pt x="651560" y="232041"/>
                  </a:lnTo>
                  <a:lnTo>
                    <a:pt x="657529" y="224396"/>
                  </a:lnTo>
                  <a:lnTo>
                    <a:pt x="658634" y="224396"/>
                  </a:lnTo>
                  <a:lnTo>
                    <a:pt x="658634" y="253339"/>
                  </a:lnTo>
                  <a:lnTo>
                    <a:pt x="652183" y="296176"/>
                  </a:lnTo>
                  <a:lnTo>
                    <a:pt x="634276" y="324929"/>
                  </a:lnTo>
                  <a:lnTo>
                    <a:pt x="607072" y="341096"/>
                  </a:lnTo>
                  <a:lnTo>
                    <a:pt x="572770" y="346151"/>
                  </a:lnTo>
                  <a:lnTo>
                    <a:pt x="549109" y="344436"/>
                  </a:lnTo>
                  <a:lnTo>
                    <a:pt x="527926" y="339801"/>
                  </a:lnTo>
                  <a:lnTo>
                    <a:pt x="509638" y="333019"/>
                  </a:lnTo>
                  <a:lnTo>
                    <a:pt x="494639" y="324853"/>
                  </a:lnTo>
                  <a:lnTo>
                    <a:pt x="482536" y="361988"/>
                  </a:lnTo>
                  <a:lnTo>
                    <a:pt x="500938" y="371398"/>
                  </a:lnTo>
                  <a:lnTo>
                    <a:pt x="522909" y="378231"/>
                  </a:lnTo>
                  <a:lnTo>
                    <a:pt x="546836" y="382409"/>
                  </a:lnTo>
                  <a:lnTo>
                    <a:pt x="571131" y="383819"/>
                  </a:lnTo>
                  <a:lnTo>
                    <a:pt x="596785" y="382181"/>
                  </a:lnTo>
                  <a:lnTo>
                    <a:pt x="622503" y="376796"/>
                  </a:lnTo>
                  <a:lnTo>
                    <a:pt x="646887" y="367004"/>
                  </a:lnTo>
                  <a:lnTo>
                    <a:pt x="668528" y="352145"/>
                  </a:lnTo>
                  <a:lnTo>
                    <a:pt x="673442" y="346151"/>
                  </a:lnTo>
                  <a:lnTo>
                    <a:pt x="685139" y="331914"/>
                  </a:lnTo>
                  <a:lnTo>
                    <a:pt x="704126" y="272389"/>
                  </a:lnTo>
                  <a:lnTo>
                    <a:pt x="706437" y="232041"/>
                  </a:lnTo>
                  <a:lnTo>
                    <a:pt x="706602" y="55524"/>
                  </a:lnTo>
                  <a:lnTo>
                    <a:pt x="706805" y="45313"/>
                  </a:lnTo>
                  <a:lnTo>
                    <a:pt x="706983" y="36309"/>
                  </a:lnTo>
                  <a:lnTo>
                    <a:pt x="707656" y="20104"/>
                  </a:lnTo>
                  <a:lnTo>
                    <a:pt x="708698" y="5461"/>
                  </a:lnTo>
                  <a:close/>
                </a:path>
              </a:pathLst>
            </a:custGeom>
            <a:solidFill>
              <a:srgbClr val="FFFFFF"/>
            </a:solidFill>
          </p:spPr>
          <p:txBody>
            <a:bodyPr wrap="square" lIns="0" tIns="0" rIns="0" bIns="0" rtlCol="0"/>
            <a:lstStyle/>
            <a:p>
              <a:endParaRPr dirty="0"/>
            </a:p>
          </p:txBody>
        </p:sp>
        <p:sp>
          <p:nvSpPr>
            <p:cNvPr id="26" name="object 26"/>
            <p:cNvSpPr/>
            <p:nvPr/>
          </p:nvSpPr>
          <p:spPr>
            <a:xfrm>
              <a:off x="8796947" y="3430904"/>
              <a:ext cx="370840" cy="276225"/>
            </a:xfrm>
            <a:custGeom>
              <a:avLst/>
              <a:gdLst/>
              <a:ahLst/>
              <a:cxnLst/>
              <a:rect l="l" t="t" r="r" b="b"/>
              <a:pathLst>
                <a:path w="370840" h="276225">
                  <a:moveTo>
                    <a:pt x="133718" y="1104"/>
                  </a:moveTo>
                  <a:lnTo>
                    <a:pt x="125463" y="0"/>
                  </a:lnTo>
                  <a:lnTo>
                    <a:pt x="120510" y="0"/>
                  </a:lnTo>
                  <a:lnTo>
                    <a:pt x="96901" y="4051"/>
                  </a:lnTo>
                  <a:lnTo>
                    <a:pt x="75717" y="15621"/>
                  </a:lnTo>
                  <a:lnTo>
                    <a:pt x="58356" y="33858"/>
                  </a:lnTo>
                  <a:lnTo>
                    <a:pt x="46228" y="57873"/>
                  </a:lnTo>
                  <a:lnTo>
                    <a:pt x="44577" y="57873"/>
                  </a:lnTo>
                  <a:lnTo>
                    <a:pt x="42367" y="5461"/>
                  </a:lnTo>
                  <a:lnTo>
                    <a:pt x="0" y="5461"/>
                  </a:lnTo>
                  <a:lnTo>
                    <a:pt x="1028" y="24333"/>
                  </a:lnTo>
                  <a:lnTo>
                    <a:pt x="1701" y="44221"/>
                  </a:lnTo>
                  <a:lnTo>
                    <a:pt x="2082" y="65341"/>
                  </a:lnTo>
                  <a:lnTo>
                    <a:pt x="2197" y="87909"/>
                  </a:lnTo>
                  <a:lnTo>
                    <a:pt x="2197" y="269722"/>
                  </a:lnTo>
                  <a:lnTo>
                    <a:pt x="50622" y="269722"/>
                  </a:lnTo>
                  <a:lnTo>
                    <a:pt x="50622" y="121208"/>
                  </a:lnTo>
                  <a:lnTo>
                    <a:pt x="51168" y="113030"/>
                  </a:lnTo>
                  <a:lnTo>
                    <a:pt x="74409" y="62382"/>
                  </a:lnTo>
                  <a:lnTo>
                    <a:pt x="117208" y="45326"/>
                  </a:lnTo>
                  <a:lnTo>
                    <a:pt x="128765" y="45326"/>
                  </a:lnTo>
                  <a:lnTo>
                    <a:pt x="133718" y="46405"/>
                  </a:lnTo>
                  <a:lnTo>
                    <a:pt x="133718" y="1104"/>
                  </a:lnTo>
                  <a:close/>
                </a:path>
                <a:path w="370840" h="276225">
                  <a:moveTo>
                    <a:pt x="370332" y="269709"/>
                  </a:moveTo>
                  <a:lnTo>
                    <a:pt x="366687" y="223418"/>
                  </a:lnTo>
                  <a:lnTo>
                    <a:pt x="366471" y="134848"/>
                  </a:lnTo>
                  <a:lnTo>
                    <a:pt x="366471" y="107556"/>
                  </a:lnTo>
                  <a:lnTo>
                    <a:pt x="362102" y="68643"/>
                  </a:lnTo>
                  <a:lnTo>
                    <a:pt x="347002" y="35483"/>
                  </a:lnTo>
                  <a:lnTo>
                    <a:pt x="346379" y="34124"/>
                  </a:lnTo>
                  <a:lnTo>
                    <a:pt x="319697" y="12877"/>
                  </a:lnTo>
                  <a:lnTo>
                    <a:pt x="319697" y="134848"/>
                  </a:lnTo>
                  <a:lnTo>
                    <a:pt x="319697" y="185089"/>
                  </a:lnTo>
                  <a:lnTo>
                    <a:pt x="295071" y="226517"/>
                  </a:lnTo>
                  <a:lnTo>
                    <a:pt x="252006" y="240233"/>
                  </a:lnTo>
                  <a:lnTo>
                    <a:pt x="234746" y="237528"/>
                  </a:lnTo>
                  <a:lnTo>
                    <a:pt x="220370" y="229184"/>
                  </a:lnTo>
                  <a:lnTo>
                    <a:pt x="210527" y="214896"/>
                  </a:lnTo>
                  <a:lnTo>
                    <a:pt x="206883" y="194360"/>
                  </a:lnTo>
                  <a:lnTo>
                    <a:pt x="217081" y="163258"/>
                  </a:lnTo>
                  <a:lnTo>
                    <a:pt x="243471" y="144957"/>
                  </a:lnTo>
                  <a:lnTo>
                    <a:pt x="279781" y="136474"/>
                  </a:lnTo>
                  <a:lnTo>
                    <a:pt x="319697" y="134848"/>
                  </a:lnTo>
                  <a:lnTo>
                    <a:pt x="319697" y="12877"/>
                  </a:lnTo>
                  <a:lnTo>
                    <a:pt x="315391" y="9436"/>
                  </a:lnTo>
                  <a:lnTo>
                    <a:pt x="265214" y="0"/>
                  </a:lnTo>
                  <a:lnTo>
                    <a:pt x="240385" y="1663"/>
                  </a:lnTo>
                  <a:lnTo>
                    <a:pt x="216852" y="6350"/>
                  </a:lnTo>
                  <a:lnTo>
                    <a:pt x="195491" y="13589"/>
                  </a:lnTo>
                  <a:lnTo>
                    <a:pt x="177165" y="22923"/>
                  </a:lnTo>
                  <a:lnTo>
                    <a:pt x="188175" y="55143"/>
                  </a:lnTo>
                  <a:lnTo>
                    <a:pt x="203428" y="46774"/>
                  </a:lnTo>
                  <a:lnTo>
                    <a:pt x="220637" y="40614"/>
                  </a:lnTo>
                  <a:lnTo>
                    <a:pt x="239090" y="36791"/>
                  </a:lnTo>
                  <a:lnTo>
                    <a:pt x="258064" y="35483"/>
                  </a:lnTo>
                  <a:lnTo>
                    <a:pt x="290499" y="41732"/>
                  </a:lnTo>
                  <a:lnTo>
                    <a:pt x="308762" y="57594"/>
                  </a:lnTo>
                  <a:lnTo>
                    <a:pt x="316788" y="77558"/>
                  </a:lnTo>
                  <a:lnTo>
                    <a:pt x="318592" y="96088"/>
                  </a:lnTo>
                  <a:lnTo>
                    <a:pt x="318592" y="101549"/>
                  </a:lnTo>
                  <a:lnTo>
                    <a:pt x="262420" y="105435"/>
                  </a:lnTo>
                  <a:lnTo>
                    <a:pt x="217766" y="117513"/>
                  </a:lnTo>
                  <a:lnTo>
                    <a:pt x="185191" y="137490"/>
                  </a:lnTo>
                  <a:lnTo>
                    <a:pt x="165227" y="165023"/>
                  </a:lnTo>
                  <a:lnTo>
                    <a:pt x="158457" y="199821"/>
                  </a:lnTo>
                  <a:lnTo>
                    <a:pt x="163601" y="227812"/>
                  </a:lnTo>
                  <a:lnTo>
                    <a:pt x="178955" y="252107"/>
                  </a:lnTo>
                  <a:lnTo>
                    <a:pt x="204419" y="269240"/>
                  </a:lnTo>
                  <a:lnTo>
                    <a:pt x="239903" y="275717"/>
                  </a:lnTo>
                  <a:lnTo>
                    <a:pt x="266560" y="272491"/>
                  </a:lnTo>
                  <a:lnTo>
                    <a:pt x="289293" y="263842"/>
                  </a:lnTo>
                  <a:lnTo>
                    <a:pt x="307695" y="251307"/>
                  </a:lnTo>
                  <a:lnTo>
                    <a:pt x="317842" y="240233"/>
                  </a:lnTo>
                  <a:lnTo>
                    <a:pt x="321348" y="236410"/>
                  </a:lnTo>
                  <a:lnTo>
                    <a:pt x="322999" y="236410"/>
                  </a:lnTo>
                  <a:lnTo>
                    <a:pt x="326847" y="269709"/>
                  </a:lnTo>
                  <a:lnTo>
                    <a:pt x="370332" y="269709"/>
                  </a:lnTo>
                  <a:close/>
                </a:path>
              </a:pathLst>
            </a:custGeom>
            <a:solidFill>
              <a:srgbClr val="FFFFFF"/>
            </a:solidFill>
          </p:spPr>
          <p:txBody>
            <a:bodyPr wrap="square" lIns="0" tIns="0" rIns="0" bIns="0" rtlCol="0"/>
            <a:lstStyle/>
            <a:p>
              <a:endParaRPr dirty="0"/>
            </a:p>
          </p:txBody>
        </p:sp>
        <p:sp>
          <p:nvSpPr>
            <p:cNvPr id="27" name="object 27"/>
            <p:cNvSpPr/>
            <p:nvPr/>
          </p:nvSpPr>
          <p:spPr>
            <a:xfrm>
              <a:off x="9239322" y="3430894"/>
              <a:ext cx="383540" cy="269875"/>
            </a:xfrm>
            <a:custGeom>
              <a:avLst/>
              <a:gdLst/>
              <a:ahLst/>
              <a:cxnLst/>
              <a:rect l="l" t="t" r="r" b="b"/>
              <a:pathLst>
                <a:path w="383540" h="269875">
                  <a:moveTo>
                    <a:pt x="294957" y="0"/>
                  </a:moveTo>
                  <a:lnTo>
                    <a:pt x="248914" y="10597"/>
                  </a:lnTo>
                  <a:lnTo>
                    <a:pt x="213027" y="42297"/>
                  </a:lnTo>
                  <a:lnTo>
                    <a:pt x="206362" y="52971"/>
                  </a:lnTo>
                  <a:lnTo>
                    <a:pt x="205257" y="52971"/>
                  </a:lnTo>
                  <a:lnTo>
                    <a:pt x="193718" y="31562"/>
                  </a:lnTo>
                  <a:lnTo>
                    <a:pt x="176918" y="14812"/>
                  </a:lnTo>
                  <a:lnTo>
                    <a:pt x="155577" y="3899"/>
                  </a:lnTo>
                  <a:lnTo>
                    <a:pt x="130416" y="0"/>
                  </a:lnTo>
                  <a:lnTo>
                    <a:pt x="100543" y="4061"/>
                  </a:lnTo>
                  <a:lnTo>
                    <a:pt x="77173" y="14881"/>
                  </a:lnTo>
                  <a:lnTo>
                    <a:pt x="59377" y="30410"/>
                  </a:lnTo>
                  <a:lnTo>
                    <a:pt x="46228" y="48602"/>
                  </a:lnTo>
                  <a:lnTo>
                    <a:pt x="44577" y="48602"/>
                  </a:lnTo>
                  <a:lnTo>
                    <a:pt x="42367" y="5461"/>
                  </a:lnTo>
                  <a:lnTo>
                    <a:pt x="0" y="5461"/>
                  </a:lnTo>
                  <a:lnTo>
                    <a:pt x="809" y="21935"/>
                  </a:lnTo>
                  <a:lnTo>
                    <a:pt x="2009" y="57133"/>
                  </a:lnTo>
                  <a:lnTo>
                    <a:pt x="2197" y="76987"/>
                  </a:lnTo>
                  <a:lnTo>
                    <a:pt x="2197" y="269722"/>
                  </a:lnTo>
                  <a:lnTo>
                    <a:pt x="49530" y="269722"/>
                  </a:lnTo>
                  <a:lnTo>
                    <a:pt x="49530" y="102654"/>
                  </a:lnTo>
                  <a:lnTo>
                    <a:pt x="50622" y="93916"/>
                  </a:lnTo>
                  <a:lnTo>
                    <a:pt x="75110" y="54330"/>
                  </a:lnTo>
                  <a:lnTo>
                    <a:pt x="113360" y="39319"/>
                  </a:lnTo>
                  <a:lnTo>
                    <a:pt x="137599" y="44667"/>
                  </a:lnTo>
                  <a:lnTo>
                    <a:pt x="154979" y="59585"/>
                  </a:lnTo>
                  <a:lnTo>
                    <a:pt x="165447" y="82385"/>
                  </a:lnTo>
                  <a:lnTo>
                    <a:pt x="168948" y="111379"/>
                  </a:lnTo>
                  <a:lnTo>
                    <a:pt x="168948" y="269722"/>
                  </a:lnTo>
                  <a:lnTo>
                    <a:pt x="216268" y="269722"/>
                  </a:lnTo>
                  <a:lnTo>
                    <a:pt x="216268" y="97739"/>
                  </a:lnTo>
                  <a:lnTo>
                    <a:pt x="217919" y="89547"/>
                  </a:lnTo>
                  <a:lnTo>
                    <a:pt x="241782" y="52282"/>
                  </a:lnTo>
                  <a:lnTo>
                    <a:pt x="277888" y="39319"/>
                  </a:lnTo>
                  <a:lnTo>
                    <a:pt x="303173" y="44812"/>
                  </a:lnTo>
                  <a:lnTo>
                    <a:pt x="321230" y="60745"/>
                  </a:lnTo>
                  <a:lnTo>
                    <a:pt x="332063" y="86301"/>
                  </a:lnTo>
                  <a:lnTo>
                    <a:pt x="335673" y="120662"/>
                  </a:lnTo>
                  <a:lnTo>
                    <a:pt x="335673" y="269722"/>
                  </a:lnTo>
                  <a:lnTo>
                    <a:pt x="383006" y="269722"/>
                  </a:lnTo>
                  <a:lnTo>
                    <a:pt x="383006" y="114655"/>
                  </a:lnTo>
                  <a:lnTo>
                    <a:pt x="374278" y="58046"/>
                  </a:lnTo>
                  <a:lnTo>
                    <a:pt x="352393" y="22933"/>
                  </a:lnTo>
                  <a:lnTo>
                    <a:pt x="323802" y="5016"/>
                  </a:lnTo>
                  <a:lnTo>
                    <a:pt x="294957" y="0"/>
                  </a:lnTo>
                  <a:close/>
                </a:path>
              </a:pathLst>
            </a:custGeom>
            <a:solidFill>
              <a:srgbClr val="FFFFFF"/>
            </a:solidFill>
          </p:spPr>
          <p:txBody>
            <a:bodyPr wrap="square" lIns="0" tIns="0" rIns="0" bIns="0" rtlCol="0"/>
            <a:lstStyle/>
            <a:p>
              <a:endParaRPr dirty="0"/>
            </a:p>
          </p:txBody>
        </p:sp>
        <p:pic>
          <p:nvPicPr>
            <p:cNvPr id="28" name="object 28"/>
            <p:cNvPicPr/>
            <p:nvPr/>
          </p:nvPicPr>
          <p:blipFill>
            <a:blip r:embed="rId3" cstate="print"/>
            <a:stretch>
              <a:fillRect/>
            </a:stretch>
          </p:blipFill>
          <p:spPr>
            <a:xfrm>
              <a:off x="7527845" y="4144591"/>
              <a:ext cx="126682" cy="183248"/>
            </a:xfrm>
            <a:prstGeom prst="rect">
              <a:avLst/>
            </a:prstGeom>
          </p:spPr>
        </p:pic>
        <p:pic>
          <p:nvPicPr>
            <p:cNvPr id="29" name="object 29"/>
            <p:cNvPicPr/>
            <p:nvPr/>
          </p:nvPicPr>
          <p:blipFill>
            <a:blip r:embed="rId4" cstate="print"/>
            <a:stretch>
              <a:fillRect/>
            </a:stretch>
          </p:blipFill>
          <p:spPr>
            <a:xfrm>
              <a:off x="7280399" y="4144328"/>
              <a:ext cx="173380" cy="180924"/>
            </a:xfrm>
            <a:prstGeom prst="rect">
              <a:avLst/>
            </a:prstGeom>
          </p:spPr>
        </p:pic>
        <p:grpSp>
          <p:nvGrpSpPr>
            <p:cNvPr id="30" name="object 30"/>
            <p:cNvGrpSpPr/>
            <p:nvPr/>
          </p:nvGrpSpPr>
          <p:grpSpPr>
            <a:xfrm>
              <a:off x="7690078" y="4145363"/>
              <a:ext cx="694055" cy="182880"/>
              <a:chOff x="7690078" y="4145363"/>
              <a:chExt cx="694055" cy="182880"/>
            </a:xfrm>
          </p:grpSpPr>
          <p:sp>
            <p:nvSpPr>
              <p:cNvPr id="31" name="object 31"/>
              <p:cNvSpPr/>
              <p:nvPr/>
            </p:nvSpPr>
            <p:spPr>
              <a:xfrm>
                <a:off x="7690078" y="4145363"/>
                <a:ext cx="24130" cy="180340"/>
              </a:xfrm>
              <a:custGeom>
                <a:avLst/>
                <a:gdLst/>
                <a:ahLst/>
                <a:cxnLst/>
                <a:rect l="l" t="t" r="r" b="b"/>
                <a:pathLst>
                  <a:path w="24129" h="180339">
                    <a:moveTo>
                      <a:pt x="17640" y="0"/>
                    </a:moveTo>
                    <a:lnTo>
                      <a:pt x="5968" y="0"/>
                    </a:lnTo>
                    <a:lnTo>
                      <a:pt x="0" y="4140"/>
                    </a:lnTo>
                    <a:lnTo>
                      <a:pt x="0" y="20421"/>
                    </a:lnTo>
                    <a:lnTo>
                      <a:pt x="5968" y="24295"/>
                    </a:lnTo>
                    <a:lnTo>
                      <a:pt x="17640" y="24295"/>
                    </a:lnTo>
                    <a:lnTo>
                      <a:pt x="23609" y="20421"/>
                    </a:lnTo>
                    <a:lnTo>
                      <a:pt x="23609" y="4140"/>
                    </a:lnTo>
                    <a:lnTo>
                      <a:pt x="17640" y="0"/>
                    </a:lnTo>
                    <a:close/>
                  </a:path>
                  <a:path w="24129" h="180339">
                    <a:moveTo>
                      <a:pt x="19875" y="51688"/>
                    </a:moveTo>
                    <a:lnTo>
                      <a:pt x="3225" y="51688"/>
                    </a:lnTo>
                    <a:lnTo>
                      <a:pt x="3225" y="179882"/>
                    </a:lnTo>
                    <a:lnTo>
                      <a:pt x="19875" y="179882"/>
                    </a:lnTo>
                    <a:lnTo>
                      <a:pt x="19875" y="51688"/>
                    </a:lnTo>
                    <a:close/>
                  </a:path>
                </a:pathLst>
              </a:custGeom>
              <a:solidFill>
                <a:srgbClr val="FFFFFF"/>
              </a:solidFill>
            </p:spPr>
            <p:txBody>
              <a:bodyPr wrap="square" lIns="0" tIns="0" rIns="0" bIns="0" rtlCol="0"/>
              <a:lstStyle/>
              <a:p>
                <a:endParaRPr dirty="0"/>
              </a:p>
            </p:txBody>
          </p:sp>
          <p:pic>
            <p:nvPicPr>
              <p:cNvPr id="32" name="object 32"/>
              <p:cNvPicPr/>
              <p:nvPr/>
            </p:nvPicPr>
            <p:blipFill>
              <a:blip r:embed="rId5" cstate="print"/>
              <a:stretch>
                <a:fillRect/>
              </a:stretch>
            </p:blipFill>
            <p:spPr>
              <a:xfrm>
                <a:off x="7737284" y="4197574"/>
                <a:ext cx="121716" cy="127927"/>
              </a:xfrm>
              <a:prstGeom prst="rect">
                <a:avLst/>
              </a:prstGeom>
            </p:spPr>
          </p:pic>
          <p:sp>
            <p:nvSpPr>
              <p:cNvPr id="33" name="object 33"/>
              <p:cNvSpPr/>
              <p:nvPr/>
            </p:nvSpPr>
            <p:spPr>
              <a:xfrm>
                <a:off x="7883112" y="4145363"/>
                <a:ext cx="24130" cy="180340"/>
              </a:xfrm>
              <a:custGeom>
                <a:avLst/>
                <a:gdLst/>
                <a:ahLst/>
                <a:cxnLst/>
                <a:rect l="l" t="t" r="r" b="b"/>
                <a:pathLst>
                  <a:path w="24129" h="180339">
                    <a:moveTo>
                      <a:pt x="17640" y="0"/>
                    </a:moveTo>
                    <a:lnTo>
                      <a:pt x="5968" y="0"/>
                    </a:lnTo>
                    <a:lnTo>
                      <a:pt x="0" y="4140"/>
                    </a:lnTo>
                    <a:lnTo>
                      <a:pt x="0" y="20421"/>
                    </a:lnTo>
                    <a:lnTo>
                      <a:pt x="5968" y="24295"/>
                    </a:lnTo>
                    <a:lnTo>
                      <a:pt x="17640" y="24295"/>
                    </a:lnTo>
                    <a:lnTo>
                      <a:pt x="23596" y="20421"/>
                    </a:lnTo>
                    <a:lnTo>
                      <a:pt x="23596" y="4140"/>
                    </a:lnTo>
                    <a:lnTo>
                      <a:pt x="17640" y="0"/>
                    </a:lnTo>
                    <a:close/>
                  </a:path>
                  <a:path w="24129" h="180339">
                    <a:moveTo>
                      <a:pt x="19875" y="51688"/>
                    </a:moveTo>
                    <a:lnTo>
                      <a:pt x="3225" y="51688"/>
                    </a:lnTo>
                    <a:lnTo>
                      <a:pt x="3225" y="179882"/>
                    </a:lnTo>
                    <a:lnTo>
                      <a:pt x="19875" y="179882"/>
                    </a:lnTo>
                    <a:lnTo>
                      <a:pt x="19875" y="51688"/>
                    </a:lnTo>
                    <a:close/>
                  </a:path>
                </a:pathLst>
              </a:custGeom>
              <a:solidFill>
                <a:srgbClr val="FFFFFF"/>
              </a:solidFill>
            </p:spPr>
            <p:txBody>
              <a:bodyPr wrap="square" lIns="0" tIns="0" rIns="0" bIns="0" rtlCol="0"/>
              <a:lstStyle/>
              <a:p>
                <a:endParaRPr dirty="0"/>
              </a:p>
            </p:txBody>
          </p:sp>
          <p:pic>
            <p:nvPicPr>
              <p:cNvPr id="34" name="object 34"/>
              <p:cNvPicPr/>
              <p:nvPr/>
            </p:nvPicPr>
            <p:blipFill>
              <a:blip r:embed="rId6" cstate="print"/>
              <a:stretch>
                <a:fillRect/>
              </a:stretch>
            </p:blipFill>
            <p:spPr>
              <a:xfrm>
                <a:off x="7931565" y="4195504"/>
                <a:ext cx="104813" cy="132333"/>
              </a:xfrm>
              <a:prstGeom prst="rect">
                <a:avLst/>
              </a:prstGeom>
            </p:spPr>
          </p:pic>
          <p:sp>
            <p:nvSpPr>
              <p:cNvPr id="35" name="object 35"/>
              <p:cNvSpPr/>
              <p:nvPr/>
            </p:nvSpPr>
            <p:spPr>
              <a:xfrm>
                <a:off x="8062484" y="4145363"/>
                <a:ext cx="24130" cy="180340"/>
              </a:xfrm>
              <a:custGeom>
                <a:avLst/>
                <a:gdLst/>
                <a:ahLst/>
                <a:cxnLst/>
                <a:rect l="l" t="t" r="r" b="b"/>
                <a:pathLst>
                  <a:path w="24129" h="180339">
                    <a:moveTo>
                      <a:pt x="17640" y="0"/>
                    </a:moveTo>
                    <a:lnTo>
                      <a:pt x="5968" y="0"/>
                    </a:lnTo>
                    <a:lnTo>
                      <a:pt x="0" y="4140"/>
                    </a:lnTo>
                    <a:lnTo>
                      <a:pt x="0" y="20421"/>
                    </a:lnTo>
                    <a:lnTo>
                      <a:pt x="5968" y="24295"/>
                    </a:lnTo>
                    <a:lnTo>
                      <a:pt x="17640" y="24295"/>
                    </a:lnTo>
                    <a:lnTo>
                      <a:pt x="23596" y="20421"/>
                    </a:lnTo>
                    <a:lnTo>
                      <a:pt x="23596" y="4140"/>
                    </a:lnTo>
                    <a:lnTo>
                      <a:pt x="17640" y="0"/>
                    </a:lnTo>
                    <a:close/>
                  </a:path>
                  <a:path w="24129" h="180339">
                    <a:moveTo>
                      <a:pt x="19875" y="51688"/>
                    </a:moveTo>
                    <a:lnTo>
                      <a:pt x="3225" y="51688"/>
                    </a:lnTo>
                    <a:lnTo>
                      <a:pt x="3225" y="179882"/>
                    </a:lnTo>
                    <a:lnTo>
                      <a:pt x="19875" y="179882"/>
                    </a:lnTo>
                    <a:lnTo>
                      <a:pt x="19875" y="51688"/>
                    </a:lnTo>
                    <a:close/>
                  </a:path>
                </a:pathLst>
              </a:custGeom>
              <a:solidFill>
                <a:srgbClr val="FFFFFF"/>
              </a:solidFill>
            </p:spPr>
            <p:txBody>
              <a:bodyPr wrap="square" lIns="0" tIns="0" rIns="0" bIns="0" rtlCol="0"/>
              <a:lstStyle/>
              <a:p>
                <a:endParaRPr dirty="0"/>
              </a:p>
            </p:txBody>
          </p:sp>
          <p:pic>
            <p:nvPicPr>
              <p:cNvPr id="36" name="object 36"/>
              <p:cNvPicPr/>
              <p:nvPr/>
            </p:nvPicPr>
            <p:blipFill>
              <a:blip r:embed="rId7" cstate="print"/>
              <a:stretch>
                <a:fillRect/>
              </a:stretch>
            </p:blipFill>
            <p:spPr>
              <a:xfrm>
                <a:off x="8113162" y="4195766"/>
                <a:ext cx="126187" cy="132067"/>
              </a:xfrm>
              <a:prstGeom prst="rect">
                <a:avLst/>
              </a:prstGeom>
            </p:spPr>
          </p:pic>
          <p:pic>
            <p:nvPicPr>
              <p:cNvPr id="37" name="object 37"/>
              <p:cNvPicPr/>
              <p:nvPr/>
            </p:nvPicPr>
            <p:blipFill>
              <a:blip r:embed="rId8" cstate="print"/>
              <a:stretch>
                <a:fillRect/>
              </a:stretch>
            </p:blipFill>
            <p:spPr>
              <a:xfrm>
                <a:off x="8270174" y="4195617"/>
                <a:ext cx="113766" cy="129631"/>
              </a:xfrm>
              <a:prstGeom prst="rect">
                <a:avLst/>
              </a:prstGeom>
            </p:spPr>
          </p:pic>
        </p:grpSp>
        <p:pic>
          <p:nvPicPr>
            <p:cNvPr id="38" name="object 38"/>
            <p:cNvPicPr/>
            <p:nvPr/>
          </p:nvPicPr>
          <p:blipFill>
            <a:blip r:embed="rId9" cstate="print"/>
            <a:stretch>
              <a:fillRect/>
            </a:stretch>
          </p:blipFill>
          <p:spPr>
            <a:xfrm>
              <a:off x="8478115" y="4143042"/>
              <a:ext cx="233268" cy="184791"/>
            </a:xfrm>
            <a:prstGeom prst="rect">
              <a:avLst/>
            </a:prstGeom>
          </p:spPr>
        </p:pic>
        <p:grpSp>
          <p:nvGrpSpPr>
            <p:cNvPr id="39" name="object 39"/>
            <p:cNvGrpSpPr/>
            <p:nvPr/>
          </p:nvGrpSpPr>
          <p:grpSpPr>
            <a:xfrm>
              <a:off x="8836993" y="4099890"/>
              <a:ext cx="759460" cy="245745"/>
              <a:chOff x="8836993" y="4099890"/>
              <a:chExt cx="759460" cy="245745"/>
            </a:xfrm>
          </p:grpSpPr>
          <p:pic>
            <p:nvPicPr>
              <p:cNvPr id="40" name="object 40"/>
              <p:cNvPicPr/>
              <p:nvPr/>
            </p:nvPicPr>
            <p:blipFill>
              <a:blip r:embed="rId10" cstate="print"/>
              <a:stretch>
                <a:fillRect/>
              </a:stretch>
            </p:blipFill>
            <p:spPr>
              <a:xfrm>
                <a:off x="8836993" y="4099891"/>
                <a:ext cx="240322" cy="245008"/>
              </a:xfrm>
              <a:prstGeom prst="rect">
                <a:avLst/>
              </a:prstGeom>
            </p:spPr>
          </p:pic>
          <p:pic>
            <p:nvPicPr>
              <p:cNvPr id="41" name="object 41"/>
              <p:cNvPicPr/>
              <p:nvPr/>
            </p:nvPicPr>
            <p:blipFill>
              <a:blip r:embed="rId11" cstate="print"/>
              <a:stretch>
                <a:fillRect/>
              </a:stretch>
            </p:blipFill>
            <p:spPr>
              <a:xfrm>
                <a:off x="9105976" y="4099890"/>
                <a:ext cx="239128" cy="245211"/>
              </a:xfrm>
              <a:prstGeom prst="rect">
                <a:avLst/>
              </a:prstGeom>
            </p:spPr>
          </p:pic>
          <p:sp>
            <p:nvSpPr>
              <p:cNvPr id="42" name="object 42"/>
              <p:cNvSpPr/>
              <p:nvPr/>
            </p:nvSpPr>
            <p:spPr>
              <a:xfrm>
                <a:off x="9370885" y="4099953"/>
                <a:ext cx="225425" cy="245110"/>
              </a:xfrm>
              <a:custGeom>
                <a:avLst/>
                <a:gdLst/>
                <a:ahLst/>
                <a:cxnLst/>
                <a:rect l="l" t="t" r="r" b="b"/>
                <a:pathLst>
                  <a:path w="225425" h="245110">
                    <a:moveTo>
                      <a:pt x="225171" y="0"/>
                    </a:moveTo>
                    <a:lnTo>
                      <a:pt x="0" y="0"/>
                    </a:lnTo>
                    <a:lnTo>
                      <a:pt x="0" y="54610"/>
                    </a:lnTo>
                    <a:lnTo>
                      <a:pt x="0" y="101600"/>
                    </a:lnTo>
                    <a:lnTo>
                      <a:pt x="0" y="156210"/>
                    </a:lnTo>
                    <a:lnTo>
                      <a:pt x="0" y="245110"/>
                    </a:lnTo>
                    <a:lnTo>
                      <a:pt x="59118" y="245110"/>
                    </a:lnTo>
                    <a:lnTo>
                      <a:pt x="59118" y="156210"/>
                    </a:lnTo>
                    <a:lnTo>
                      <a:pt x="153797" y="156210"/>
                    </a:lnTo>
                    <a:lnTo>
                      <a:pt x="153797" y="101600"/>
                    </a:lnTo>
                    <a:lnTo>
                      <a:pt x="59118" y="101600"/>
                    </a:lnTo>
                    <a:lnTo>
                      <a:pt x="59118" y="54610"/>
                    </a:lnTo>
                    <a:lnTo>
                      <a:pt x="225171" y="54610"/>
                    </a:lnTo>
                    <a:lnTo>
                      <a:pt x="225171" y="0"/>
                    </a:lnTo>
                    <a:close/>
                  </a:path>
                </a:pathLst>
              </a:custGeom>
              <a:solidFill>
                <a:srgbClr val="FFFFFF"/>
              </a:solidFill>
            </p:spPr>
            <p:txBody>
              <a:bodyPr wrap="square" lIns="0" tIns="0" rIns="0" bIns="0" rtlCol="0"/>
              <a:lstStyle/>
              <a:p>
                <a:endParaRPr dirty="0"/>
              </a:p>
            </p:txBody>
          </p:sp>
        </p:grpSp>
        <p:sp>
          <p:nvSpPr>
            <p:cNvPr id="43" name="object 43"/>
            <p:cNvSpPr/>
            <p:nvPr/>
          </p:nvSpPr>
          <p:spPr>
            <a:xfrm>
              <a:off x="5740171" y="3948696"/>
              <a:ext cx="3870960" cy="9525"/>
            </a:xfrm>
            <a:custGeom>
              <a:avLst/>
              <a:gdLst/>
              <a:ahLst/>
              <a:cxnLst/>
              <a:rect l="l" t="t" r="r" b="b"/>
              <a:pathLst>
                <a:path w="3870959" h="9525">
                  <a:moveTo>
                    <a:pt x="3870553" y="0"/>
                  </a:moveTo>
                  <a:lnTo>
                    <a:pt x="0" y="0"/>
                  </a:lnTo>
                  <a:lnTo>
                    <a:pt x="0" y="8928"/>
                  </a:lnTo>
                  <a:lnTo>
                    <a:pt x="3870553" y="8928"/>
                  </a:lnTo>
                  <a:lnTo>
                    <a:pt x="3870553" y="0"/>
                  </a:lnTo>
                  <a:close/>
                </a:path>
              </a:pathLst>
            </a:custGeom>
            <a:solidFill>
              <a:srgbClr val="FFFFFF"/>
            </a:solidFill>
          </p:spPr>
          <p:txBody>
            <a:bodyPr wrap="square" lIns="0" tIns="0" rIns="0" bIns="0" rtlCol="0"/>
            <a:lstStyle/>
            <a:p>
              <a:endParaRPr dirty="0"/>
            </a:p>
          </p:txBody>
        </p:sp>
      </p:grpSp>
      <p:pic>
        <p:nvPicPr>
          <p:cNvPr id="47" name="Picture 46">
            <a:extLst>
              <a:ext uri="{FF2B5EF4-FFF2-40B4-BE49-F238E27FC236}">
                <a16:creationId xmlns:a16="http://schemas.microsoft.com/office/drawing/2014/main" id="{800820AC-B19F-7C74-CB9A-F9716928F700}"/>
              </a:ext>
            </a:extLst>
          </p:cNvPr>
          <p:cNvPicPr>
            <a:picLocks noChangeAspect="1"/>
          </p:cNvPicPr>
          <p:nvPr/>
        </p:nvPicPr>
        <p:blipFill>
          <a:blip r:embed="rId12"/>
          <a:stretch>
            <a:fillRect/>
          </a:stretch>
        </p:blipFill>
        <p:spPr>
          <a:xfrm>
            <a:off x="346994" y="725319"/>
            <a:ext cx="5034932" cy="4158545"/>
          </a:xfrm>
          <a:prstGeom prst="rect">
            <a:avLst/>
          </a:prstGeom>
        </p:spPr>
      </p:pic>
      <p:sp>
        <p:nvSpPr>
          <p:cNvPr id="49" name="TextBox 48">
            <a:extLst>
              <a:ext uri="{FF2B5EF4-FFF2-40B4-BE49-F238E27FC236}">
                <a16:creationId xmlns:a16="http://schemas.microsoft.com/office/drawing/2014/main" id="{413E424F-270D-8DB3-5966-8F6A05F5F601}"/>
              </a:ext>
            </a:extLst>
          </p:cNvPr>
          <p:cNvSpPr txBox="1"/>
          <p:nvPr/>
        </p:nvSpPr>
        <p:spPr>
          <a:xfrm>
            <a:off x="6095999" y="1274975"/>
            <a:ext cx="5789844" cy="3785652"/>
          </a:xfrm>
          <a:prstGeom prst="rect">
            <a:avLst/>
          </a:prstGeom>
          <a:noFill/>
        </p:spPr>
        <p:txBody>
          <a:bodyPr wrap="square" rtlCol="0">
            <a:spAutoFit/>
          </a:bodyPr>
          <a:lstStyle/>
          <a:p>
            <a:pPr algn="ctr"/>
            <a:r>
              <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Destination 318: Join our Shreveport-Bossier $100K </a:t>
            </a:r>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Tourism Challenge</a:t>
            </a:r>
            <a:endPar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913159CC-57B3-EAB7-D014-0382FE4E8909}"/>
              </a:ext>
            </a:extLst>
          </p:cNvPr>
          <p:cNvSpPr txBox="1"/>
          <p:nvPr/>
        </p:nvSpPr>
        <p:spPr>
          <a:xfrm>
            <a:off x="516405" y="5043881"/>
            <a:ext cx="4016575" cy="369332"/>
          </a:xfrm>
          <a:prstGeom prst="rect">
            <a:avLst/>
          </a:prstGeom>
          <a:noFill/>
        </p:spPr>
        <p:txBody>
          <a:bodyPr wrap="square" rtlCol="0">
            <a:spAutoFit/>
          </a:bodyPr>
          <a:lstStyle/>
          <a:p>
            <a:r>
              <a:rPr lang="en-US" dirty="0">
                <a:solidFill>
                  <a:schemeClr val="bg1"/>
                </a:solidFill>
              </a:rPr>
              <a:t>A Proposal By:</a:t>
            </a:r>
          </a:p>
        </p:txBody>
      </p:sp>
      <p:sp>
        <p:nvSpPr>
          <p:cNvPr id="2" name="TextBox 1">
            <a:extLst>
              <a:ext uri="{FF2B5EF4-FFF2-40B4-BE49-F238E27FC236}">
                <a16:creationId xmlns:a16="http://schemas.microsoft.com/office/drawing/2014/main" id="{BA995C3E-A1C9-D978-3277-1659B80388AC}"/>
              </a:ext>
            </a:extLst>
          </p:cNvPr>
          <p:cNvSpPr txBox="1"/>
          <p:nvPr/>
        </p:nvSpPr>
        <p:spPr>
          <a:xfrm>
            <a:off x="8402809" y="6262311"/>
            <a:ext cx="4047892" cy="369332"/>
          </a:xfrm>
          <a:prstGeom prst="rect">
            <a:avLst/>
          </a:prstGeom>
        </p:spPr>
        <p:txBody>
          <a:bodyPr vert="horz" lIns="91440" tIns="45720" rIns="91440" bIns="45720" rtlCol="0">
            <a:normAutofit/>
          </a:bodyPr>
          <a:lstStyle>
            <a:lvl1pPr indent="0">
              <a:lnSpc>
                <a:spcPct val="90000"/>
              </a:lnSpc>
              <a:spcBef>
                <a:spcPts val="0"/>
              </a:spcBef>
              <a:buClr>
                <a:schemeClr val="accent1"/>
              </a:buClr>
              <a:buSzPct val="100000"/>
              <a:buFont typeface="Arial" pitchFamily="34" charset="0"/>
              <a:buNone/>
              <a:defRPr sz="2000" b="0">
                <a:solidFill>
                  <a:schemeClr val="accent1">
                    <a:lumMod val="50000"/>
                  </a:schemeClr>
                </a:solidFill>
                <a:latin typeface="Tw Cen MT" panose="020B0602020104020603" pitchFamily="34" charset="0"/>
              </a:defRPr>
            </a:lvl1pPr>
            <a:lvl2pPr indent="0" algn="ctr">
              <a:lnSpc>
                <a:spcPct val="90000"/>
              </a:lnSpc>
              <a:spcBef>
                <a:spcPts val="1200"/>
              </a:spcBef>
              <a:buClr>
                <a:schemeClr val="accent1"/>
              </a:buClr>
              <a:buSzPct val="100000"/>
              <a:buFont typeface="Arial" pitchFamily="34" charset="0"/>
              <a:buNone/>
              <a:defRPr sz="2000">
                <a:solidFill>
                  <a:schemeClr val="accent1"/>
                </a:solidFill>
              </a:defRPr>
            </a:lvl2pPr>
            <a:lvl3pPr indent="0" algn="ctr">
              <a:lnSpc>
                <a:spcPct val="90000"/>
              </a:lnSpc>
              <a:spcBef>
                <a:spcPts val="800"/>
              </a:spcBef>
              <a:buClr>
                <a:schemeClr val="accent1"/>
              </a:buClr>
              <a:buSzPct val="100000"/>
              <a:buFont typeface="Arial" pitchFamily="34" charset="0"/>
              <a:buNone/>
              <a:defRPr>
                <a:solidFill>
                  <a:schemeClr val="accent1"/>
                </a:solidFill>
              </a:defRPr>
            </a:lvl3pPr>
            <a:lvl4pPr indent="0" algn="ctr">
              <a:lnSpc>
                <a:spcPct val="90000"/>
              </a:lnSpc>
              <a:spcBef>
                <a:spcPts val="800"/>
              </a:spcBef>
              <a:buClr>
                <a:schemeClr val="accent1"/>
              </a:buClr>
              <a:buSzPct val="100000"/>
              <a:buFont typeface="Arial" pitchFamily="34" charset="0"/>
              <a:buNone/>
              <a:defRPr sz="1600">
                <a:solidFill>
                  <a:schemeClr val="accent1"/>
                </a:solidFill>
              </a:defRPr>
            </a:lvl4pPr>
            <a:lvl5pPr indent="0" algn="ctr">
              <a:lnSpc>
                <a:spcPct val="90000"/>
              </a:lnSpc>
              <a:spcBef>
                <a:spcPts val="600"/>
              </a:spcBef>
              <a:buClr>
                <a:schemeClr val="accent1"/>
              </a:buClr>
              <a:buSzPct val="100000"/>
              <a:buFont typeface="Arial" pitchFamily="34" charset="0"/>
              <a:buNone/>
              <a:defRPr sz="1600">
                <a:solidFill>
                  <a:schemeClr val="accent1"/>
                </a:solidFill>
              </a:defRPr>
            </a:lvl5pPr>
            <a:lvl6pPr indent="0" algn="ctr">
              <a:lnSpc>
                <a:spcPct val="90000"/>
              </a:lnSpc>
              <a:spcBef>
                <a:spcPts val="600"/>
              </a:spcBef>
              <a:buClr>
                <a:schemeClr val="accent1"/>
              </a:buClr>
              <a:buSzPct val="100000"/>
              <a:buFont typeface="Arial" pitchFamily="34" charset="0"/>
              <a:buNone/>
              <a:defRPr sz="1600"/>
            </a:lvl6pPr>
            <a:lvl7pPr indent="0" algn="ctr">
              <a:lnSpc>
                <a:spcPct val="90000"/>
              </a:lnSpc>
              <a:spcBef>
                <a:spcPts val="600"/>
              </a:spcBef>
              <a:buClr>
                <a:schemeClr val="accent1"/>
              </a:buClr>
              <a:buSzPct val="100000"/>
              <a:buFont typeface="Arial" pitchFamily="34" charset="0"/>
              <a:buNone/>
              <a:defRPr sz="1600"/>
            </a:lvl7pPr>
            <a:lvl8pPr indent="0" algn="ctr">
              <a:lnSpc>
                <a:spcPct val="90000"/>
              </a:lnSpc>
              <a:spcBef>
                <a:spcPts val="600"/>
              </a:spcBef>
              <a:buClr>
                <a:schemeClr val="accent1"/>
              </a:buClr>
              <a:buSzPct val="100000"/>
              <a:buFont typeface="Arial" pitchFamily="34" charset="0"/>
              <a:buNone/>
              <a:defRPr sz="1600"/>
            </a:lvl8pPr>
            <a:lvl9pPr indent="0" algn="ctr">
              <a:lnSpc>
                <a:spcPct val="90000"/>
              </a:lnSpc>
              <a:spcBef>
                <a:spcPts val="600"/>
              </a:spcBef>
              <a:buClr>
                <a:schemeClr val="accent1"/>
              </a:buClr>
              <a:buSzPct val="100000"/>
              <a:buFont typeface="Arial" pitchFamily="34" charset="0"/>
              <a:buNone/>
              <a:defRPr sz="1600"/>
            </a:lvl9pPr>
          </a:lstStyle>
          <a:p>
            <a:pPr algn="ctr"/>
            <a:endParaRPr lang="en-US"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A6B8-6A50-EB07-CEB4-DDCE57F54193}"/>
              </a:ext>
            </a:extLst>
          </p:cNvPr>
          <p:cNvSpPr>
            <a:spLocks noGrp="1"/>
          </p:cNvSpPr>
          <p:nvPr>
            <p:ph type="title"/>
          </p:nvPr>
        </p:nvSpPr>
        <p:spPr/>
        <p:txBody>
          <a:bodyPr/>
          <a:lstStyle/>
          <a:p>
            <a:pPr algn="ctr"/>
            <a:r>
              <a:rPr lang="en-US" dirty="0"/>
              <a:t>Timeline</a:t>
            </a:r>
          </a:p>
        </p:txBody>
      </p:sp>
      <p:sp>
        <p:nvSpPr>
          <p:cNvPr id="4" name="Slide Number Placeholder 3">
            <a:extLst>
              <a:ext uri="{FF2B5EF4-FFF2-40B4-BE49-F238E27FC236}">
                <a16:creationId xmlns:a16="http://schemas.microsoft.com/office/drawing/2014/main" id="{308AC03F-0F06-8510-E585-090C66BDFD91}"/>
              </a:ext>
            </a:extLst>
          </p:cNvPr>
          <p:cNvSpPr>
            <a:spLocks noGrp="1"/>
          </p:cNvSpPr>
          <p:nvPr>
            <p:ph type="sldNum" sz="quarter" idx="12"/>
          </p:nvPr>
        </p:nvSpPr>
        <p:spPr/>
        <p:txBody>
          <a:bodyPr/>
          <a:lstStyle/>
          <a:p>
            <a:fld id="{E31375A4-56A4-47D6-9801-1991572033F7}" type="slidenum">
              <a:rPr lang="en-US" smtClean="0"/>
              <a:t>10</a:t>
            </a:fld>
            <a:endParaRPr lang="en-US" dirty="0"/>
          </a:p>
        </p:txBody>
      </p:sp>
      <p:cxnSp>
        <p:nvCxnSpPr>
          <p:cNvPr id="8" name="Straight Connector 7">
            <a:extLst>
              <a:ext uri="{FF2B5EF4-FFF2-40B4-BE49-F238E27FC236}">
                <a16:creationId xmlns:a16="http://schemas.microsoft.com/office/drawing/2014/main" id="{DFB83789-72BF-32ED-98E9-517A600BE726}"/>
              </a:ext>
            </a:extLst>
          </p:cNvPr>
          <p:cNvCxnSpPr>
            <a:cxnSpLocks/>
            <a:stCxn id="16" idx="2"/>
            <a:endCxn id="18" idx="0"/>
          </p:cNvCxnSpPr>
          <p:nvPr/>
        </p:nvCxnSpPr>
        <p:spPr>
          <a:xfrm flipH="1">
            <a:off x="840104" y="2381330"/>
            <a:ext cx="2857" cy="1569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1E39E871-D2E8-3B96-EB71-2444E5E68C4E}"/>
              </a:ext>
            </a:extLst>
          </p:cNvPr>
          <p:cNvCxnSpPr>
            <a:cxnSpLocks/>
            <a:stCxn id="27" idx="2"/>
            <a:endCxn id="29" idx="0"/>
          </p:cNvCxnSpPr>
          <p:nvPr/>
        </p:nvCxnSpPr>
        <p:spPr>
          <a:xfrm flipH="1">
            <a:off x="3441443" y="2595046"/>
            <a:ext cx="3031" cy="1355924"/>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1116FCAD-ADDE-8F6C-A86F-1A36FA95E960}"/>
              </a:ext>
            </a:extLst>
          </p:cNvPr>
          <p:cNvCxnSpPr>
            <a:cxnSpLocks/>
            <a:stCxn id="42" idx="2"/>
            <a:endCxn id="43" idx="0"/>
          </p:cNvCxnSpPr>
          <p:nvPr/>
        </p:nvCxnSpPr>
        <p:spPr>
          <a:xfrm>
            <a:off x="6124040" y="3376185"/>
            <a:ext cx="0" cy="57478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A51911D6-F91E-910A-F95E-DCC483F82751}"/>
              </a:ext>
            </a:extLst>
          </p:cNvPr>
          <p:cNvCxnSpPr>
            <a:cxnSpLocks/>
            <a:stCxn id="34" idx="2"/>
            <a:endCxn id="39" idx="0"/>
          </p:cNvCxnSpPr>
          <p:nvPr/>
        </p:nvCxnSpPr>
        <p:spPr>
          <a:xfrm>
            <a:off x="5022000" y="2388231"/>
            <a:ext cx="1" cy="156273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787C5B41-3A9C-10B0-5723-6D89C192EEEB}"/>
              </a:ext>
            </a:extLst>
          </p:cNvPr>
          <p:cNvCxnSpPr>
            <a:cxnSpLocks/>
            <a:stCxn id="46" idx="2"/>
            <a:endCxn id="47" idx="0"/>
          </p:cNvCxnSpPr>
          <p:nvPr/>
        </p:nvCxnSpPr>
        <p:spPr>
          <a:xfrm flipH="1">
            <a:off x="7256323" y="2383171"/>
            <a:ext cx="10180" cy="156779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2030A349-5D69-3B80-683A-F5D9DCCB6149}"/>
              </a:ext>
            </a:extLst>
          </p:cNvPr>
          <p:cNvCxnSpPr>
            <a:cxnSpLocks/>
            <a:stCxn id="48" idx="2"/>
            <a:endCxn id="51" idx="0"/>
          </p:cNvCxnSpPr>
          <p:nvPr/>
        </p:nvCxnSpPr>
        <p:spPr>
          <a:xfrm>
            <a:off x="8555352" y="3373687"/>
            <a:ext cx="6162" cy="577283"/>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722BFEEB-2442-CEDE-80D2-ED0311483BE9}"/>
              </a:ext>
            </a:extLst>
          </p:cNvPr>
          <p:cNvCxnSpPr>
            <a:cxnSpLocks/>
            <a:stCxn id="94" idx="2"/>
            <a:endCxn id="97" idx="0"/>
          </p:cNvCxnSpPr>
          <p:nvPr/>
        </p:nvCxnSpPr>
        <p:spPr>
          <a:xfrm>
            <a:off x="10070924" y="2590890"/>
            <a:ext cx="0" cy="136008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5" name="Straight Connector 14">
            <a:extLst>
              <a:ext uri="{FF2B5EF4-FFF2-40B4-BE49-F238E27FC236}">
                <a16:creationId xmlns:a16="http://schemas.microsoft.com/office/drawing/2014/main" id="{9903A851-3E8C-F5E3-A520-C7FC24F7468C}"/>
              </a:ext>
            </a:extLst>
          </p:cNvPr>
          <p:cNvCxnSpPr>
            <a:cxnSpLocks/>
            <a:stCxn id="19" idx="2"/>
            <a:endCxn id="25" idx="0"/>
          </p:cNvCxnSpPr>
          <p:nvPr/>
        </p:nvCxnSpPr>
        <p:spPr>
          <a:xfrm>
            <a:off x="1850707" y="3339524"/>
            <a:ext cx="1" cy="611446"/>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16" name="TextBox 15">
            <a:extLst>
              <a:ext uri="{FF2B5EF4-FFF2-40B4-BE49-F238E27FC236}">
                <a16:creationId xmlns:a16="http://schemas.microsoft.com/office/drawing/2014/main" id="{424DE068-5C01-CE69-DD12-656187A3CEA5}"/>
              </a:ext>
            </a:extLst>
          </p:cNvPr>
          <p:cNvSpPr txBox="1"/>
          <p:nvPr/>
        </p:nvSpPr>
        <p:spPr>
          <a:xfrm>
            <a:off x="117156" y="1461929"/>
            <a:ext cx="1451610" cy="919401"/>
          </a:xfrm>
          <a:prstGeom prst="roundRect">
            <a:avLst/>
          </a:prstGeom>
          <a:solidFill>
            <a:srgbClr val="00B050"/>
          </a:solidFill>
        </p:spPr>
        <p:txBody>
          <a:bodyPr wrap="square" lIns="0" tIns="0" rIns="0" bIns="0" rtlCol="0">
            <a:spAutoFit/>
          </a:bodyPr>
          <a:lstStyle/>
          <a:p>
            <a:pPr algn="ctr"/>
            <a:r>
              <a:rPr lang="en-US" dirty="0"/>
              <a:t>Application Submission Opens</a:t>
            </a:r>
          </a:p>
        </p:txBody>
      </p:sp>
      <p:sp>
        <p:nvSpPr>
          <p:cNvPr id="18" name="TextBox 17">
            <a:extLst>
              <a:ext uri="{FF2B5EF4-FFF2-40B4-BE49-F238E27FC236}">
                <a16:creationId xmlns:a16="http://schemas.microsoft.com/office/drawing/2014/main" id="{65D098D5-4311-10A7-4EF9-216C32558561}"/>
              </a:ext>
            </a:extLst>
          </p:cNvPr>
          <p:cNvSpPr txBox="1"/>
          <p:nvPr/>
        </p:nvSpPr>
        <p:spPr>
          <a:xfrm>
            <a:off x="197167" y="3950970"/>
            <a:ext cx="1285873" cy="646331"/>
          </a:xfrm>
          <a:prstGeom prst="rect">
            <a:avLst/>
          </a:prstGeom>
          <a:noFill/>
        </p:spPr>
        <p:txBody>
          <a:bodyPr wrap="square" rtlCol="0">
            <a:spAutoFit/>
          </a:bodyPr>
          <a:lstStyle/>
          <a:p>
            <a:pPr algn="ctr"/>
            <a:r>
              <a:rPr lang="en-US" dirty="0">
                <a:solidFill>
                  <a:srgbClr val="FF0000"/>
                </a:solidFill>
              </a:rPr>
              <a:t>Feb. 1, 2025</a:t>
            </a:r>
          </a:p>
        </p:txBody>
      </p:sp>
      <p:sp>
        <p:nvSpPr>
          <p:cNvPr id="19" name="TextBox 18">
            <a:extLst>
              <a:ext uri="{FF2B5EF4-FFF2-40B4-BE49-F238E27FC236}">
                <a16:creationId xmlns:a16="http://schemas.microsoft.com/office/drawing/2014/main" id="{5342DF32-B59B-11EC-CC5A-881056F1A978}"/>
              </a:ext>
            </a:extLst>
          </p:cNvPr>
          <p:cNvSpPr txBox="1"/>
          <p:nvPr/>
        </p:nvSpPr>
        <p:spPr>
          <a:xfrm>
            <a:off x="1124902" y="2420123"/>
            <a:ext cx="1451610" cy="919401"/>
          </a:xfrm>
          <a:prstGeom prst="roundRect">
            <a:avLst/>
          </a:prstGeom>
          <a:solidFill>
            <a:schemeClr val="tx2">
              <a:lumMod val="60000"/>
              <a:lumOff val="40000"/>
            </a:schemeClr>
          </a:solidFill>
        </p:spPr>
        <p:txBody>
          <a:bodyPr wrap="square" lIns="0" tIns="0" rIns="0" bIns="0" rtlCol="0">
            <a:spAutoFit/>
          </a:bodyPr>
          <a:lstStyle/>
          <a:p>
            <a:pPr algn="ctr"/>
            <a:r>
              <a:rPr lang="en-US" dirty="0"/>
              <a:t>Application Submission Closes</a:t>
            </a:r>
          </a:p>
        </p:txBody>
      </p:sp>
      <p:sp>
        <p:nvSpPr>
          <p:cNvPr id="25" name="TextBox 24">
            <a:extLst>
              <a:ext uri="{FF2B5EF4-FFF2-40B4-BE49-F238E27FC236}">
                <a16:creationId xmlns:a16="http://schemas.microsoft.com/office/drawing/2014/main" id="{22869489-1D67-2A92-F6AC-66462D6AE2FB}"/>
              </a:ext>
            </a:extLst>
          </p:cNvPr>
          <p:cNvSpPr txBox="1"/>
          <p:nvPr/>
        </p:nvSpPr>
        <p:spPr>
          <a:xfrm>
            <a:off x="1207771" y="3950970"/>
            <a:ext cx="1285873" cy="646331"/>
          </a:xfrm>
          <a:prstGeom prst="rect">
            <a:avLst/>
          </a:prstGeom>
          <a:noFill/>
        </p:spPr>
        <p:txBody>
          <a:bodyPr wrap="square" rtlCol="0">
            <a:spAutoFit/>
          </a:bodyPr>
          <a:lstStyle/>
          <a:p>
            <a:pPr algn="ctr"/>
            <a:r>
              <a:rPr lang="en-US" dirty="0">
                <a:solidFill>
                  <a:srgbClr val="FF0000"/>
                </a:solidFill>
              </a:rPr>
              <a:t>Feb. 28, 2025</a:t>
            </a:r>
          </a:p>
        </p:txBody>
      </p:sp>
      <p:sp>
        <p:nvSpPr>
          <p:cNvPr id="26" name="TextBox 25">
            <a:extLst>
              <a:ext uri="{FF2B5EF4-FFF2-40B4-BE49-F238E27FC236}">
                <a16:creationId xmlns:a16="http://schemas.microsoft.com/office/drawing/2014/main" id="{4E716D03-5B96-DB34-1C44-079AF73D5DE3}"/>
              </a:ext>
            </a:extLst>
          </p:cNvPr>
          <p:cNvSpPr txBox="1"/>
          <p:nvPr/>
        </p:nvSpPr>
        <p:spPr>
          <a:xfrm>
            <a:off x="1081564" y="4630398"/>
            <a:ext cx="1538286" cy="1532334"/>
          </a:xfrm>
          <a:prstGeom prst="roundRect">
            <a:avLst/>
          </a:prstGeom>
          <a:solidFill>
            <a:schemeClr val="tx2">
              <a:lumMod val="60000"/>
              <a:lumOff val="40000"/>
            </a:schemeClr>
          </a:solidFill>
        </p:spPr>
        <p:txBody>
          <a:bodyPr wrap="square" lIns="0" tIns="0" rIns="0" bIns="0" rtlCol="0">
            <a:spAutoFit/>
          </a:bodyPr>
          <a:lstStyle/>
          <a:p>
            <a:pPr marL="114300" indent="-114300">
              <a:buFont typeface="Arial" panose="020B0604020202020204" pitchFamily="34" charset="0"/>
              <a:buChar char="•"/>
            </a:pPr>
            <a:r>
              <a:rPr lang="en-US" dirty="0"/>
              <a:t>Application Form</a:t>
            </a:r>
          </a:p>
          <a:p>
            <a:pPr marL="114300" indent="-114300">
              <a:buFont typeface="Arial" panose="020B0604020202020204" pitchFamily="34" charset="0"/>
              <a:buChar char="•"/>
            </a:pPr>
            <a:r>
              <a:rPr lang="en-US" dirty="0"/>
              <a:t>One Page Business Summary</a:t>
            </a:r>
          </a:p>
        </p:txBody>
      </p:sp>
      <p:sp>
        <p:nvSpPr>
          <p:cNvPr id="27" name="TextBox 26">
            <a:extLst>
              <a:ext uri="{FF2B5EF4-FFF2-40B4-BE49-F238E27FC236}">
                <a16:creationId xmlns:a16="http://schemas.microsoft.com/office/drawing/2014/main" id="{ECF63C10-1A07-90A3-C2F6-9EFD2B3354A4}"/>
              </a:ext>
            </a:extLst>
          </p:cNvPr>
          <p:cNvSpPr txBox="1"/>
          <p:nvPr/>
        </p:nvSpPr>
        <p:spPr>
          <a:xfrm>
            <a:off x="2643420" y="1062712"/>
            <a:ext cx="1602107" cy="1532334"/>
          </a:xfrm>
          <a:prstGeom prst="roundRect">
            <a:avLst/>
          </a:prstGeom>
          <a:solidFill>
            <a:srgbClr val="00B0F0"/>
          </a:solidFill>
        </p:spPr>
        <p:txBody>
          <a:bodyPr wrap="square" lIns="0" tIns="0" rIns="0" bIns="0" rtlCol="0">
            <a:spAutoFit/>
          </a:bodyPr>
          <a:lstStyle/>
          <a:p>
            <a:pPr algn="ctr"/>
            <a:r>
              <a:rPr lang="en-US" dirty="0"/>
              <a:t>Application Submission Vetting &amp; Notification of Qualification</a:t>
            </a:r>
          </a:p>
        </p:txBody>
      </p:sp>
      <p:sp>
        <p:nvSpPr>
          <p:cNvPr id="29" name="TextBox 28">
            <a:extLst>
              <a:ext uri="{FF2B5EF4-FFF2-40B4-BE49-F238E27FC236}">
                <a16:creationId xmlns:a16="http://schemas.microsoft.com/office/drawing/2014/main" id="{C7711AA5-3918-01AD-309D-D103CB125EDD}"/>
              </a:ext>
            </a:extLst>
          </p:cNvPr>
          <p:cNvSpPr txBox="1"/>
          <p:nvPr/>
        </p:nvSpPr>
        <p:spPr>
          <a:xfrm>
            <a:off x="2798506" y="3950970"/>
            <a:ext cx="1285873" cy="646331"/>
          </a:xfrm>
          <a:prstGeom prst="rect">
            <a:avLst/>
          </a:prstGeom>
          <a:noFill/>
        </p:spPr>
        <p:txBody>
          <a:bodyPr wrap="square" rtlCol="0">
            <a:spAutoFit/>
          </a:bodyPr>
          <a:lstStyle/>
          <a:p>
            <a:pPr algn="ctr"/>
            <a:r>
              <a:rPr lang="en-US" dirty="0">
                <a:solidFill>
                  <a:srgbClr val="FF0000"/>
                </a:solidFill>
              </a:rPr>
              <a:t>March 7, 2025</a:t>
            </a:r>
          </a:p>
        </p:txBody>
      </p:sp>
      <p:sp>
        <p:nvSpPr>
          <p:cNvPr id="32" name="TextBox 31">
            <a:extLst>
              <a:ext uri="{FF2B5EF4-FFF2-40B4-BE49-F238E27FC236}">
                <a16:creationId xmlns:a16="http://schemas.microsoft.com/office/drawing/2014/main" id="{1EA56C52-81F0-6536-AC5D-932431C38D16}"/>
              </a:ext>
            </a:extLst>
          </p:cNvPr>
          <p:cNvSpPr txBox="1"/>
          <p:nvPr/>
        </p:nvSpPr>
        <p:spPr>
          <a:xfrm>
            <a:off x="2665094" y="4604363"/>
            <a:ext cx="1546147" cy="919401"/>
          </a:xfrm>
          <a:prstGeom prst="roundRect">
            <a:avLst/>
          </a:prstGeom>
          <a:solidFill>
            <a:srgbClr val="00B0F0"/>
          </a:solidFill>
        </p:spPr>
        <p:txBody>
          <a:bodyPr wrap="square" lIns="0" tIns="0" rIns="0" bIns="0" rtlCol="0">
            <a:spAutoFit/>
          </a:bodyPr>
          <a:lstStyle/>
          <a:p>
            <a:pPr marL="114300" indent="-114300">
              <a:buFont typeface="Arial" panose="020B0604020202020204" pitchFamily="34" charset="0"/>
              <a:buChar char="•"/>
            </a:pPr>
            <a:r>
              <a:rPr lang="en-US" dirty="0"/>
              <a:t>Qualification Email Sent to Applicants</a:t>
            </a:r>
          </a:p>
        </p:txBody>
      </p:sp>
      <p:sp>
        <p:nvSpPr>
          <p:cNvPr id="34" name="TextBox 33">
            <a:extLst>
              <a:ext uri="{FF2B5EF4-FFF2-40B4-BE49-F238E27FC236}">
                <a16:creationId xmlns:a16="http://schemas.microsoft.com/office/drawing/2014/main" id="{FEE81E7B-07AD-195A-E246-CCB9E9FEA560}"/>
              </a:ext>
            </a:extLst>
          </p:cNvPr>
          <p:cNvSpPr txBox="1"/>
          <p:nvPr/>
        </p:nvSpPr>
        <p:spPr>
          <a:xfrm>
            <a:off x="4300006" y="1162363"/>
            <a:ext cx="1443988" cy="1225868"/>
          </a:xfrm>
          <a:prstGeom prst="roundRect">
            <a:avLst/>
          </a:prstGeom>
          <a:solidFill>
            <a:schemeClr val="accent2">
              <a:lumMod val="60000"/>
              <a:lumOff val="40000"/>
            </a:schemeClr>
          </a:solidFill>
        </p:spPr>
        <p:txBody>
          <a:bodyPr wrap="square" lIns="0" tIns="0" rIns="0" bIns="0" rtlCol="0">
            <a:spAutoFit/>
          </a:bodyPr>
          <a:lstStyle/>
          <a:p>
            <a:pPr algn="ctr"/>
            <a:r>
              <a:rPr lang="en-US" dirty="0"/>
              <a:t>Workshop 1: LEAN Canvas and Ideation</a:t>
            </a:r>
          </a:p>
        </p:txBody>
      </p:sp>
      <p:sp>
        <p:nvSpPr>
          <p:cNvPr id="39" name="TextBox 38">
            <a:extLst>
              <a:ext uri="{FF2B5EF4-FFF2-40B4-BE49-F238E27FC236}">
                <a16:creationId xmlns:a16="http://schemas.microsoft.com/office/drawing/2014/main" id="{72E5A1B9-A3C0-BAD3-F231-A2B96E760934}"/>
              </a:ext>
            </a:extLst>
          </p:cNvPr>
          <p:cNvSpPr txBox="1"/>
          <p:nvPr/>
        </p:nvSpPr>
        <p:spPr>
          <a:xfrm>
            <a:off x="4379064" y="3950970"/>
            <a:ext cx="1285873" cy="646331"/>
          </a:xfrm>
          <a:prstGeom prst="rect">
            <a:avLst/>
          </a:prstGeom>
          <a:noFill/>
        </p:spPr>
        <p:txBody>
          <a:bodyPr wrap="square" rtlCol="0">
            <a:spAutoFit/>
          </a:bodyPr>
          <a:lstStyle/>
          <a:p>
            <a:pPr algn="ctr"/>
            <a:r>
              <a:rPr lang="en-US" dirty="0">
                <a:solidFill>
                  <a:srgbClr val="FF0000"/>
                </a:solidFill>
              </a:rPr>
              <a:t>March 22, 2025</a:t>
            </a:r>
          </a:p>
        </p:txBody>
      </p:sp>
      <p:sp>
        <p:nvSpPr>
          <p:cNvPr id="41" name="TextBox 40">
            <a:extLst>
              <a:ext uri="{FF2B5EF4-FFF2-40B4-BE49-F238E27FC236}">
                <a16:creationId xmlns:a16="http://schemas.microsoft.com/office/drawing/2014/main" id="{EAC2119E-FD45-242C-6C7E-713E618CD5B3}"/>
              </a:ext>
            </a:extLst>
          </p:cNvPr>
          <p:cNvSpPr txBox="1"/>
          <p:nvPr/>
        </p:nvSpPr>
        <p:spPr>
          <a:xfrm>
            <a:off x="4567210" y="5151299"/>
            <a:ext cx="3113659" cy="306467"/>
          </a:xfrm>
          <a:prstGeom prst="roundRect">
            <a:avLst/>
          </a:prstGeom>
          <a:solidFill>
            <a:schemeClr val="accent2">
              <a:lumMod val="60000"/>
              <a:lumOff val="40000"/>
            </a:schemeClr>
          </a:solidFill>
        </p:spPr>
        <p:txBody>
          <a:bodyPr wrap="square" lIns="0" tIns="0" rIns="0" bIns="0" rtlCol="0">
            <a:spAutoFit/>
          </a:bodyPr>
          <a:lstStyle/>
          <a:p>
            <a:pPr marL="114300" indent="-114300">
              <a:buFont typeface="Arial" panose="020B0604020202020204" pitchFamily="34" charset="0"/>
              <a:buChar char="•"/>
            </a:pPr>
            <a:r>
              <a:rPr lang="en-US" dirty="0"/>
              <a:t>Attendance to all Workshops</a:t>
            </a:r>
          </a:p>
        </p:txBody>
      </p:sp>
      <p:sp>
        <p:nvSpPr>
          <p:cNvPr id="42" name="TextBox 41">
            <a:extLst>
              <a:ext uri="{FF2B5EF4-FFF2-40B4-BE49-F238E27FC236}">
                <a16:creationId xmlns:a16="http://schemas.microsoft.com/office/drawing/2014/main" id="{F90638E6-C413-EFCE-9757-839B91B996A3}"/>
              </a:ext>
            </a:extLst>
          </p:cNvPr>
          <p:cNvSpPr txBox="1"/>
          <p:nvPr/>
        </p:nvSpPr>
        <p:spPr>
          <a:xfrm>
            <a:off x="5402046" y="2456784"/>
            <a:ext cx="1443988" cy="919401"/>
          </a:xfrm>
          <a:prstGeom prst="roundRect">
            <a:avLst/>
          </a:prstGeom>
          <a:solidFill>
            <a:schemeClr val="accent2">
              <a:lumMod val="60000"/>
              <a:lumOff val="40000"/>
            </a:schemeClr>
          </a:solidFill>
        </p:spPr>
        <p:txBody>
          <a:bodyPr wrap="square" lIns="0" tIns="0" rIns="0" bIns="0" rtlCol="0">
            <a:spAutoFit/>
          </a:bodyPr>
          <a:lstStyle/>
          <a:p>
            <a:pPr algn="ctr"/>
            <a:r>
              <a:rPr lang="en-US" dirty="0"/>
              <a:t>Workshop 2: Financial Projections</a:t>
            </a:r>
          </a:p>
        </p:txBody>
      </p:sp>
      <p:sp>
        <p:nvSpPr>
          <p:cNvPr id="43" name="TextBox 42">
            <a:extLst>
              <a:ext uri="{FF2B5EF4-FFF2-40B4-BE49-F238E27FC236}">
                <a16:creationId xmlns:a16="http://schemas.microsoft.com/office/drawing/2014/main" id="{34DB931B-48AF-5D80-59C1-1CF2EE8BACCA}"/>
              </a:ext>
            </a:extLst>
          </p:cNvPr>
          <p:cNvSpPr txBox="1"/>
          <p:nvPr/>
        </p:nvSpPr>
        <p:spPr>
          <a:xfrm>
            <a:off x="5481103" y="3950970"/>
            <a:ext cx="1285873" cy="646331"/>
          </a:xfrm>
          <a:prstGeom prst="rect">
            <a:avLst/>
          </a:prstGeom>
          <a:noFill/>
        </p:spPr>
        <p:txBody>
          <a:bodyPr wrap="square" rtlCol="0">
            <a:spAutoFit/>
          </a:bodyPr>
          <a:lstStyle/>
          <a:p>
            <a:pPr algn="ctr"/>
            <a:r>
              <a:rPr lang="en-US" dirty="0">
                <a:solidFill>
                  <a:srgbClr val="FF0000"/>
                </a:solidFill>
              </a:rPr>
              <a:t>April 5, 2025</a:t>
            </a:r>
          </a:p>
        </p:txBody>
      </p:sp>
      <p:sp>
        <p:nvSpPr>
          <p:cNvPr id="46" name="TextBox 45">
            <a:extLst>
              <a:ext uri="{FF2B5EF4-FFF2-40B4-BE49-F238E27FC236}">
                <a16:creationId xmlns:a16="http://schemas.microsoft.com/office/drawing/2014/main" id="{2A01E103-0C79-9F25-53F7-1EC2290B803A}"/>
              </a:ext>
            </a:extLst>
          </p:cNvPr>
          <p:cNvSpPr txBox="1"/>
          <p:nvPr/>
        </p:nvSpPr>
        <p:spPr>
          <a:xfrm>
            <a:off x="6544509" y="1463770"/>
            <a:ext cx="1443988" cy="919401"/>
          </a:xfrm>
          <a:prstGeom prst="roundRect">
            <a:avLst/>
          </a:prstGeom>
          <a:solidFill>
            <a:schemeClr val="accent2">
              <a:lumMod val="60000"/>
              <a:lumOff val="40000"/>
            </a:schemeClr>
          </a:solidFill>
        </p:spPr>
        <p:txBody>
          <a:bodyPr wrap="square" lIns="0" tIns="0" rIns="0" bIns="0" rtlCol="0">
            <a:spAutoFit/>
          </a:bodyPr>
          <a:lstStyle/>
          <a:p>
            <a:pPr algn="ctr"/>
            <a:r>
              <a:rPr lang="en-US" dirty="0"/>
              <a:t>Workshop 3: Pitch Deck &amp; Practice</a:t>
            </a:r>
          </a:p>
        </p:txBody>
      </p:sp>
      <p:sp>
        <p:nvSpPr>
          <p:cNvPr id="47" name="TextBox 46">
            <a:extLst>
              <a:ext uri="{FF2B5EF4-FFF2-40B4-BE49-F238E27FC236}">
                <a16:creationId xmlns:a16="http://schemas.microsoft.com/office/drawing/2014/main" id="{F9D5F848-ACC1-7186-2076-B337A82D17B1}"/>
              </a:ext>
            </a:extLst>
          </p:cNvPr>
          <p:cNvSpPr txBox="1"/>
          <p:nvPr/>
        </p:nvSpPr>
        <p:spPr>
          <a:xfrm>
            <a:off x="6613386" y="3950970"/>
            <a:ext cx="1285873" cy="646331"/>
          </a:xfrm>
          <a:prstGeom prst="rect">
            <a:avLst/>
          </a:prstGeom>
          <a:noFill/>
        </p:spPr>
        <p:txBody>
          <a:bodyPr wrap="square" rtlCol="0">
            <a:spAutoFit/>
          </a:bodyPr>
          <a:lstStyle/>
          <a:p>
            <a:pPr algn="ctr"/>
            <a:r>
              <a:rPr lang="en-US" dirty="0">
                <a:solidFill>
                  <a:srgbClr val="FF0000"/>
                </a:solidFill>
              </a:rPr>
              <a:t>April 12, 2025 </a:t>
            </a:r>
          </a:p>
        </p:txBody>
      </p:sp>
      <p:sp>
        <p:nvSpPr>
          <p:cNvPr id="48" name="TextBox 47">
            <a:extLst>
              <a:ext uri="{FF2B5EF4-FFF2-40B4-BE49-F238E27FC236}">
                <a16:creationId xmlns:a16="http://schemas.microsoft.com/office/drawing/2014/main" id="{0E522877-9E21-36BD-53B8-FA99CFA57B32}"/>
              </a:ext>
            </a:extLst>
          </p:cNvPr>
          <p:cNvSpPr txBox="1"/>
          <p:nvPr/>
        </p:nvSpPr>
        <p:spPr>
          <a:xfrm>
            <a:off x="7754298" y="2454286"/>
            <a:ext cx="1602107" cy="919401"/>
          </a:xfrm>
          <a:prstGeom prst="roundRect">
            <a:avLst/>
          </a:prstGeom>
          <a:solidFill>
            <a:schemeClr val="tx2">
              <a:lumMod val="60000"/>
              <a:lumOff val="40000"/>
            </a:schemeClr>
          </a:solidFill>
        </p:spPr>
        <p:txBody>
          <a:bodyPr wrap="square" lIns="0" tIns="0" rIns="0" bIns="0" rtlCol="0">
            <a:spAutoFit/>
          </a:bodyPr>
          <a:lstStyle/>
          <a:p>
            <a:pPr algn="ctr"/>
            <a:r>
              <a:rPr lang="en-US" dirty="0"/>
              <a:t>Final Submission of Deliverables</a:t>
            </a:r>
          </a:p>
        </p:txBody>
      </p:sp>
      <p:sp>
        <p:nvSpPr>
          <p:cNvPr id="51" name="TextBox 50">
            <a:extLst>
              <a:ext uri="{FF2B5EF4-FFF2-40B4-BE49-F238E27FC236}">
                <a16:creationId xmlns:a16="http://schemas.microsoft.com/office/drawing/2014/main" id="{8296A05F-BECE-B482-EDE1-EDE352CD265C}"/>
              </a:ext>
            </a:extLst>
          </p:cNvPr>
          <p:cNvSpPr txBox="1"/>
          <p:nvPr/>
        </p:nvSpPr>
        <p:spPr>
          <a:xfrm>
            <a:off x="8017188" y="3950970"/>
            <a:ext cx="1088652" cy="646331"/>
          </a:xfrm>
          <a:prstGeom prst="rect">
            <a:avLst/>
          </a:prstGeom>
          <a:noFill/>
        </p:spPr>
        <p:txBody>
          <a:bodyPr wrap="square" rtlCol="0">
            <a:spAutoFit/>
          </a:bodyPr>
          <a:lstStyle/>
          <a:p>
            <a:pPr algn="ctr"/>
            <a:r>
              <a:rPr lang="en-US" dirty="0">
                <a:solidFill>
                  <a:srgbClr val="FF0000"/>
                </a:solidFill>
              </a:rPr>
              <a:t>May 2, 2025</a:t>
            </a:r>
          </a:p>
        </p:txBody>
      </p:sp>
      <p:sp>
        <p:nvSpPr>
          <p:cNvPr id="53" name="TextBox 52">
            <a:extLst>
              <a:ext uri="{FF2B5EF4-FFF2-40B4-BE49-F238E27FC236}">
                <a16:creationId xmlns:a16="http://schemas.microsoft.com/office/drawing/2014/main" id="{4A35C8EA-A8CC-442D-F547-F74562CD49B0}"/>
              </a:ext>
            </a:extLst>
          </p:cNvPr>
          <p:cNvSpPr txBox="1"/>
          <p:nvPr/>
        </p:nvSpPr>
        <p:spPr>
          <a:xfrm>
            <a:off x="7819781" y="4623104"/>
            <a:ext cx="1632581" cy="2089011"/>
          </a:xfrm>
          <a:prstGeom prst="roundRect">
            <a:avLst/>
          </a:prstGeom>
          <a:solidFill>
            <a:schemeClr val="tx2">
              <a:lumMod val="60000"/>
              <a:lumOff val="40000"/>
            </a:schemeClr>
          </a:solidFill>
        </p:spPr>
        <p:txBody>
          <a:bodyPr wrap="square" lIns="0" tIns="0" rIns="0" bIns="0" rtlCol="0">
            <a:spAutoFit/>
          </a:bodyPr>
          <a:lstStyle/>
          <a:p>
            <a:pPr marL="114300" indent="-114300">
              <a:buFont typeface="Arial" panose="020B0604020202020204" pitchFamily="34" charset="0"/>
              <a:buChar char="•"/>
            </a:pPr>
            <a:r>
              <a:rPr lang="en-US" dirty="0"/>
              <a:t>Presentation Pitch Deck</a:t>
            </a:r>
          </a:p>
          <a:p>
            <a:pPr marL="114300" indent="-114300">
              <a:buFont typeface="Arial" panose="020B0604020202020204" pitchFamily="34" charset="0"/>
              <a:buChar char="•"/>
            </a:pPr>
            <a:r>
              <a:rPr lang="en-US" dirty="0"/>
              <a:t>Pro Forma Financial Model</a:t>
            </a:r>
          </a:p>
          <a:p>
            <a:pPr marL="114300" indent="-114300">
              <a:buFont typeface="Arial" panose="020B0604020202020204" pitchFamily="34" charset="0"/>
              <a:buChar char="•"/>
            </a:pPr>
            <a:r>
              <a:rPr lang="en-US" dirty="0"/>
              <a:t>LEAN Canvas</a:t>
            </a:r>
          </a:p>
        </p:txBody>
      </p:sp>
      <p:sp>
        <p:nvSpPr>
          <p:cNvPr id="94" name="TextBox 93">
            <a:extLst>
              <a:ext uri="{FF2B5EF4-FFF2-40B4-BE49-F238E27FC236}">
                <a16:creationId xmlns:a16="http://schemas.microsoft.com/office/drawing/2014/main" id="{75B9F935-AB50-272C-6E69-C98FF3A95801}"/>
              </a:ext>
            </a:extLst>
          </p:cNvPr>
          <p:cNvSpPr txBox="1"/>
          <p:nvPr/>
        </p:nvSpPr>
        <p:spPr>
          <a:xfrm>
            <a:off x="9354020" y="1058556"/>
            <a:ext cx="1433808" cy="1532334"/>
          </a:xfrm>
          <a:prstGeom prst="roundRect">
            <a:avLst/>
          </a:prstGeom>
          <a:solidFill>
            <a:srgbClr val="00B0F0"/>
          </a:solidFill>
        </p:spPr>
        <p:txBody>
          <a:bodyPr wrap="square" lIns="0" tIns="0" rIns="0" bIns="0" rtlCol="0">
            <a:spAutoFit/>
          </a:bodyPr>
          <a:lstStyle/>
          <a:p>
            <a:pPr algn="ctr"/>
            <a:r>
              <a:rPr lang="en-US" dirty="0"/>
              <a:t>Deliverable Vetting &amp; Notification of Pitch Participation</a:t>
            </a:r>
          </a:p>
        </p:txBody>
      </p:sp>
      <p:sp>
        <p:nvSpPr>
          <p:cNvPr id="97" name="TextBox 96">
            <a:extLst>
              <a:ext uri="{FF2B5EF4-FFF2-40B4-BE49-F238E27FC236}">
                <a16:creationId xmlns:a16="http://schemas.microsoft.com/office/drawing/2014/main" id="{AC1AE674-C0A0-5E04-4C1B-DB4175AA78D8}"/>
              </a:ext>
            </a:extLst>
          </p:cNvPr>
          <p:cNvSpPr txBox="1"/>
          <p:nvPr/>
        </p:nvSpPr>
        <p:spPr>
          <a:xfrm>
            <a:off x="9526598" y="3950970"/>
            <a:ext cx="1088652" cy="646331"/>
          </a:xfrm>
          <a:prstGeom prst="rect">
            <a:avLst/>
          </a:prstGeom>
          <a:noFill/>
        </p:spPr>
        <p:txBody>
          <a:bodyPr wrap="square" rtlCol="0">
            <a:spAutoFit/>
          </a:bodyPr>
          <a:lstStyle/>
          <a:p>
            <a:pPr algn="ctr"/>
            <a:r>
              <a:rPr lang="en-US" dirty="0">
                <a:solidFill>
                  <a:srgbClr val="FF0000"/>
                </a:solidFill>
              </a:rPr>
              <a:t>May 9, 2025</a:t>
            </a:r>
          </a:p>
        </p:txBody>
      </p:sp>
      <p:sp>
        <p:nvSpPr>
          <p:cNvPr id="99" name="TextBox 98">
            <a:extLst>
              <a:ext uri="{FF2B5EF4-FFF2-40B4-BE49-F238E27FC236}">
                <a16:creationId xmlns:a16="http://schemas.microsoft.com/office/drawing/2014/main" id="{E1A1FC63-F272-48BE-755A-D0C2F13761CE}"/>
              </a:ext>
            </a:extLst>
          </p:cNvPr>
          <p:cNvSpPr txBox="1"/>
          <p:nvPr/>
        </p:nvSpPr>
        <p:spPr>
          <a:xfrm>
            <a:off x="9471209" y="4604363"/>
            <a:ext cx="1463676" cy="919401"/>
          </a:xfrm>
          <a:prstGeom prst="roundRect">
            <a:avLst/>
          </a:prstGeom>
          <a:solidFill>
            <a:srgbClr val="00B0F0"/>
          </a:solidFill>
        </p:spPr>
        <p:txBody>
          <a:bodyPr wrap="square" lIns="0" tIns="0" rIns="0" bIns="0" rtlCol="0">
            <a:spAutoFit/>
          </a:bodyPr>
          <a:lstStyle/>
          <a:p>
            <a:pPr marL="114300" indent="-114300">
              <a:buFont typeface="Arial" panose="020B0604020202020204" pitchFamily="34" charset="0"/>
              <a:buChar char="•"/>
            </a:pPr>
            <a:r>
              <a:rPr lang="en-US" dirty="0"/>
              <a:t>Qualification Email Sent to Finalist</a:t>
            </a:r>
          </a:p>
        </p:txBody>
      </p:sp>
      <p:cxnSp>
        <p:nvCxnSpPr>
          <p:cNvPr id="100" name="Straight Connector 99">
            <a:extLst>
              <a:ext uri="{FF2B5EF4-FFF2-40B4-BE49-F238E27FC236}">
                <a16:creationId xmlns:a16="http://schemas.microsoft.com/office/drawing/2014/main" id="{B8B9D0E9-5FE8-C8C1-75F0-B0F741D3B2AA}"/>
              </a:ext>
            </a:extLst>
          </p:cNvPr>
          <p:cNvCxnSpPr>
            <a:cxnSpLocks/>
            <a:stCxn id="101" idx="2"/>
            <a:endCxn id="102" idx="0"/>
          </p:cNvCxnSpPr>
          <p:nvPr/>
        </p:nvCxnSpPr>
        <p:spPr>
          <a:xfrm flipH="1">
            <a:off x="11391276" y="3338301"/>
            <a:ext cx="1" cy="612669"/>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101" name="TextBox 100">
            <a:extLst>
              <a:ext uri="{FF2B5EF4-FFF2-40B4-BE49-F238E27FC236}">
                <a16:creationId xmlns:a16="http://schemas.microsoft.com/office/drawing/2014/main" id="{0B526C6D-70AF-32EF-EDE8-9BEFA4D4EB99}"/>
              </a:ext>
            </a:extLst>
          </p:cNvPr>
          <p:cNvSpPr txBox="1"/>
          <p:nvPr/>
        </p:nvSpPr>
        <p:spPr>
          <a:xfrm>
            <a:off x="10735695" y="2725367"/>
            <a:ext cx="1311163" cy="612934"/>
          </a:xfrm>
          <a:prstGeom prst="roundRect">
            <a:avLst/>
          </a:prstGeom>
          <a:solidFill>
            <a:srgbClr val="00B050"/>
          </a:solidFill>
        </p:spPr>
        <p:txBody>
          <a:bodyPr wrap="square" lIns="0" tIns="0" rIns="0" bIns="0" rtlCol="0">
            <a:spAutoFit/>
          </a:bodyPr>
          <a:lstStyle/>
          <a:p>
            <a:pPr algn="ctr"/>
            <a:r>
              <a:rPr lang="en-US" dirty="0"/>
              <a:t>Final Competition</a:t>
            </a:r>
          </a:p>
        </p:txBody>
      </p:sp>
      <p:sp>
        <p:nvSpPr>
          <p:cNvPr id="102" name="TextBox 101">
            <a:extLst>
              <a:ext uri="{FF2B5EF4-FFF2-40B4-BE49-F238E27FC236}">
                <a16:creationId xmlns:a16="http://schemas.microsoft.com/office/drawing/2014/main" id="{826D4A2C-F674-7A1E-D03B-5A07E381C844}"/>
              </a:ext>
            </a:extLst>
          </p:cNvPr>
          <p:cNvSpPr txBox="1"/>
          <p:nvPr/>
        </p:nvSpPr>
        <p:spPr>
          <a:xfrm>
            <a:off x="10846950" y="3950970"/>
            <a:ext cx="1088652" cy="646331"/>
          </a:xfrm>
          <a:prstGeom prst="rect">
            <a:avLst/>
          </a:prstGeom>
          <a:noFill/>
        </p:spPr>
        <p:txBody>
          <a:bodyPr wrap="square" rtlCol="0">
            <a:spAutoFit/>
          </a:bodyPr>
          <a:lstStyle/>
          <a:p>
            <a:pPr algn="ctr"/>
            <a:r>
              <a:rPr lang="en-US" dirty="0">
                <a:solidFill>
                  <a:srgbClr val="FF0000"/>
                </a:solidFill>
              </a:rPr>
              <a:t>May 22, 2025</a:t>
            </a:r>
          </a:p>
        </p:txBody>
      </p:sp>
      <p:cxnSp>
        <p:nvCxnSpPr>
          <p:cNvPr id="109" name="Straight Arrow Connector 108">
            <a:extLst>
              <a:ext uri="{FF2B5EF4-FFF2-40B4-BE49-F238E27FC236}">
                <a16:creationId xmlns:a16="http://schemas.microsoft.com/office/drawing/2014/main" id="{A3B8A1AC-39BD-63B4-0148-4B5DBC9C44B8}"/>
              </a:ext>
            </a:extLst>
          </p:cNvPr>
          <p:cNvCxnSpPr>
            <a:cxnSpLocks/>
          </p:cNvCxnSpPr>
          <p:nvPr/>
        </p:nvCxnSpPr>
        <p:spPr>
          <a:xfrm>
            <a:off x="197167" y="3646170"/>
            <a:ext cx="11849691" cy="0"/>
          </a:xfrm>
          <a:prstGeom prst="straightConnector1">
            <a:avLst/>
          </a:prstGeom>
          <a:ln w="571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41BF09AC-9EEA-1899-6FDA-CC7AF8E42815}"/>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44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73D3-A591-6FD1-1EE5-C2FD11AAF100}"/>
              </a:ext>
            </a:extLst>
          </p:cNvPr>
          <p:cNvSpPr>
            <a:spLocks noGrp="1"/>
          </p:cNvSpPr>
          <p:nvPr>
            <p:ph type="title"/>
          </p:nvPr>
        </p:nvSpPr>
        <p:spPr/>
        <p:txBody>
          <a:bodyPr/>
          <a:lstStyle/>
          <a:p>
            <a:pPr algn="ctr"/>
            <a:r>
              <a:rPr lang="en-US" dirty="0"/>
              <a:t>Prize Money Distribution Rules </a:t>
            </a:r>
            <a:endParaRPr lang="en-US" dirty="0">
              <a:highlight>
                <a:srgbClr val="FFFF00"/>
              </a:highlight>
            </a:endParaRPr>
          </a:p>
        </p:txBody>
      </p:sp>
      <p:sp>
        <p:nvSpPr>
          <p:cNvPr id="3" name="Content Placeholder 2">
            <a:extLst>
              <a:ext uri="{FF2B5EF4-FFF2-40B4-BE49-F238E27FC236}">
                <a16:creationId xmlns:a16="http://schemas.microsoft.com/office/drawing/2014/main" id="{8E9C5624-DE21-C323-9F2B-2216153168B1}"/>
              </a:ext>
            </a:extLst>
          </p:cNvPr>
          <p:cNvSpPr>
            <a:spLocks noGrp="1"/>
          </p:cNvSpPr>
          <p:nvPr>
            <p:ph idx="1"/>
          </p:nvPr>
        </p:nvSpPr>
        <p:spPr>
          <a:xfrm>
            <a:off x="525780" y="966419"/>
            <a:ext cx="11281410" cy="5411521"/>
          </a:xfrm>
        </p:spPr>
        <p:txBody>
          <a:bodyPr>
            <a:noAutofit/>
          </a:bodyPr>
          <a:lstStyle/>
          <a:p>
            <a:pPr marL="0" indent="0">
              <a:buNone/>
            </a:pPr>
            <a:r>
              <a:rPr lang="en-US" sz="1400" dirty="0"/>
              <a:t>The top six (6) companies in the Tourism Business Competition will receive the following prize money: </a:t>
            </a:r>
          </a:p>
          <a:p>
            <a:r>
              <a:rPr lang="en-US" sz="1400" dirty="0"/>
              <a:t>1</a:t>
            </a:r>
            <a:r>
              <a:rPr lang="en-US" sz="1400" baseline="30000" dirty="0"/>
              <a:t>st</a:t>
            </a:r>
            <a:r>
              <a:rPr lang="en-US" sz="1400" dirty="0"/>
              <a:t> Place -  $50,000.00</a:t>
            </a:r>
          </a:p>
          <a:p>
            <a:r>
              <a:rPr lang="en-US" sz="1400" dirty="0"/>
              <a:t>2</a:t>
            </a:r>
            <a:r>
              <a:rPr lang="en-US" sz="1400" baseline="30000" dirty="0"/>
              <a:t>nd</a:t>
            </a:r>
            <a:r>
              <a:rPr lang="en-US" sz="1400" dirty="0"/>
              <a:t> Place - $25,000.00</a:t>
            </a:r>
          </a:p>
          <a:p>
            <a:r>
              <a:rPr lang="en-US" sz="1400" dirty="0"/>
              <a:t>3</a:t>
            </a:r>
            <a:r>
              <a:rPr lang="en-US" sz="1400" baseline="30000" dirty="0"/>
              <a:t>rd</a:t>
            </a:r>
            <a:r>
              <a:rPr lang="en-US" sz="1400" dirty="0"/>
              <a:t> Place - $10,000.00</a:t>
            </a:r>
          </a:p>
          <a:p>
            <a:r>
              <a:rPr lang="en-US" sz="1400" dirty="0"/>
              <a:t>4</a:t>
            </a:r>
            <a:r>
              <a:rPr lang="en-US" sz="1400" baseline="30000" dirty="0"/>
              <a:t>th</a:t>
            </a:r>
            <a:r>
              <a:rPr lang="en-US" sz="1400" dirty="0"/>
              <a:t> Place - $   7,500.00</a:t>
            </a:r>
          </a:p>
          <a:p>
            <a:r>
              <a:rPr lang="en-US" sz="1400" dirty="0"/>
              <a:t>5</a:t>
            </a:r>
            <a:r>
              <a:rPr lang="en-US" sz="1400" baseline="30000" dirty="0"/>
              <a:t>th</a:t>
            </a:r>
            <a:r>
              <a:rPr lang="en-US" sz="1400" dirty="0"/>
              <a:t> Place - $   5,000.00</a:t>
            </a:r>
          </a:p>
          <a:p>
            <a:r>
              <a:rPr lang="en-US" sz="1400" dirty="0"/>
              <a:t>6</a:t>
            </a:r>
            <a:r>
              <a:rPr lang="en-US" sz="1400" baseline="30000" dirty="0"/>
              <a:t>th</a:t>
            </a:r>
            <a:r>
              <a:rPr lang="en-US" sz="1400" dirty="0"/>
              <a:t> Place - $   2,500.00 </a:t>
            </a:r>
          </a:p>
          <a:p>
            <a:pPr marL="0" indent="0">
              <a:buNone/>
            </a:pPr>
            <a:r>
              <a:rPr lang="en-US" sz="1200" b="1" u="sng" dirty="0"/>
              <a:t>Prize Distribution Rules</a:t>
            </a:r>
            <a:r>
              <a:rPr lang="en-US" sz="1200" dirty="0"/>
              <a:t>:  Recipients must maintain detailed records demonstrating the appropriate use of the prize money to ensure compliance with the funding guidelines.  These records must be submitted monthly, along with outcome reports that outline the progress and impact of the project or initiative funded by the prize money. </a:t>
            </a:r>
            <a:r>
              <a:rPr lang="en-US" sz="1200" u="sng" dirty="0"/>
              <a:t>Reporting requirements</a:t>
            </a:r>
            <a:r>
              <a:rPr lang="en-US" sz="1200" dirty="0"/>
              <a:t>: The business must submit monthly financial statements, along with an update on company progress, successes, needs, any challenges, to Julie Gilley at EAP. The reports should include measurable outcomes, challenges encountered, and a summary of expenditures as well as provide Visit Shreveport-Bossier and the EAP team with a comprehensive overview of  how the funds have been utilized. To receive the allocated funds, recipients must adhere to these reporting requirements and submit all necessary documentation promptly.</a:t>
            </a:r>
          </a:p>
          <a:p>
            <a:pPr marL="0" indent="0">
              <a:buNone/>
            </a:pPr>
            <a:r>
              <a:rPr lang="en-US" sz="1200" b="1" u="sng" dirty="0"/>
              <a:t>Disqualification Clause</a:t>
            </a:r>
            <a:r>
              <a:rPr lang="en-US" sz="1200" dirty="0"/>
              <a:t>:  Recipients who fail to maintain accurate records or submit the required monthly outcome reports may be subject to disqualification from receiving the full allocation of funds.  Additionally, any misuse of the prize money, failure to comply with funding guidelines, or submission of falsified information may result in immediate disqualification.  Visit Shreveport-Bossier and the EAP team reserves the right to withhold or revoke funds if recipients do not meet the agreed-upon reporting and documentation standards, or if the funds are used for purposes outside the scope of the approved project.</a:t>
            </a:r>
          </a:p>
          <a:p>
            <a:pPr marL="0" indent="0">
              <a:buNone/>
            </a:pPr>
            <a:endParaRPr lang="en-US" sz="1200" dirty="0"/>
          </a:p>
        </p:txBody>
      </p:sp>
      <p:sp>
        <p:nvSpPr>
          <p:cNvPr id="4" name="Slide Number Placeholder 3">
            <a:extLst>
              <a:ext uri="{FF2B5EF4-FFF2-40B4-BE49-F238E27FC236}">
                <a16:creationId xmlns:a16="http://schemas.microsoft.com/office/drawing/2014/main" id="{BD29FE63-F548-15F4-DDDC-7C7D1DEDD32E}"/>
              </a:ext>
            </a:extLst>
          </p:cNvPr>
          <p:cNvSpPr>
            <a:spLocks noGrp="1"/>
          </p:cNvSpPr>
          <p:nvPr>
            <p:ph type="sldNum" sz="quarter" idx="12"/>
          </p:nvPr>
        </p:nvSpPr>
        <p:spPr/>
        <p:txBody>
          <a:bodyPr/>
          <a:lstStyle/>
          <a:p>
            <a:fld id="{E31375A4-56A4-47D6-9801-1991572033F7}" type="slidenum">
              <a:rPr lang="en-US" smtClean="0"/>
              <a:t>11</a:t>
            </a:fld>
            <a:endParaRPr lang="en-US" dirty="0"/>
          </a:p>
        </p:txBody>
      </p:sp>
      <p:sp>
        <p:nvSpPr>
          <p:cNvPr id="5" name="Rectangle 4">
            <a:extLst>
              <a:ext uri="{FF2B5EF4-FFF2-40B4-BE49-F238E27FC236}">
                <a16:creationId xmlns:a16="http://schemas.microsoft.com/office/drawing/2014/main" id="{9CC46F67-741C-9268-1AA8-77F48F7DED87}"/>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7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CFE6-CD93-1BAF-6E9B-458C4608F014}"/>
              </a:ext>
            </a:extLst>
          </p:cNvPr>
          <p:cNvSpPr>
            <a:spLocks noGrp="1"/>
          </p:cNvSpPr>
          <p:nvPr>
            <p:ph type="title"/>
          </p:nvPr>
        </p:nvSpPr>
        <p:spPr/>
        <p:txBody>
          <a:bodyPr/>
          <a:lstStyle/>
          <a:p>
            <a:pPr algn="ctr"/>
            <a:r>
              <a:rPr lang="en-US" dirty="0"/>
              <a:t>Additional Benefits/Services</a:t>
            </a:r>
          </a:p>
        </p:txBody>
      </p:sp>
      <p:sp>
        <p:nvSpPr>
          <p:cNvPr id="3" name="Content Placeholder 2">
            <a:extLst>
              <a:ext uri="{FF2B5EF4-FFF2-40B4-BE49-F238E27FC236}">
                <a16:creationId xmlns:a16="http://schemas.microsoft.com/office/drawing/2014/main" id="{7E28D93B-5DDC-E023-F2B4-FF065E3D903B}"/>
              </a:ext>
            </a:extLst>
          </p:cNvPr>
          <p:cNvSpPr>
            <a:spLocks noGrp="1"/>
          </p:cNvSpPr>
          <p:nvPr>
            <p:ph idx="1"/>
          </p:nvPr>
        </p:nvSpPr>
        <p:spPr>
          <a:xfrm>
            <a:off x="1295400" y="1697737"/>
            <a:ext cx="9601200" cy="3809999"/>
          </a:xfrm>
        </p:spPr>
        <p:txBody>
          <a:bodyPr>
            <a:normAutofit/>
          </a:bodyPr>
          <a:lstStyle/>
          <a:p>
            <a:r>
              <a:rPr lang="en-US" dirty="0"/>
              <a:t>The following additional benefits will be offered to ten (10) businesses interested in receiving:</a:t>
            </a:r>
          </a:p>
          <a:p>
            <a:pPr lvl="2">
              <a:buFont typeface="Wingdings" panose="05000000000000000000" pitchFamily="2" charset="2"/>
              <a:buChar char="v"/>
            </a:pPr>
            <a:r>
              <a:rPr lang="en-US" dirty="0"/>
              <a:t>    </a:t>
            </a:r>
            <a:r>
              <a:rPr lang="en-US" sz="2000" dirty="0"/>
              <a:t>Coverage from local media outlets spotlighting the company increasing its   	visibility within the community.  </a:t>
            </a:r>
          </a:p>
          <a:p>
            <a:pPr lvl="2">
              <a:buFont typeface="Wingdings" panose="05000000000000000000" pitchFamily="2" charset="2"/>
              <a:buChar char="v"/>
            </a:pPr>
            <a:r>
              <a:rPr lang="en-US" sz="2000" dirty="0"/>
              <a:t>   Free workshops or business coaching provided by the EPA team.</a:t>
            </a:r>
          </a:p>
          <a:p>
            <a:pPr lvl="2">
              <a:buFont typeface="Wingdings" panose="05000000000000000000" pitchFamily="2" charset="2"/>
              <a:buChar char="v"/>
            </a:pPr>
            <a:r>
              <a:rPr lang="en-US" sz="2000" dirty="0"/>
              <a:t>   A company logo designed by a local graphic designer. </a:t>
            </a:r>
          </a:p>
          <a:p>
            <a:pPr lvl="2">
              <a:buFont typeface="Wingdings" panose="05000000000000000000" pitchFamily="2" charset="2"/>
              <a:buChar char="v"/>
            </a:pPr>
            <a:r>
              <a:rPr lang="en-US" sz="2000" dirty="0"/>
              <a:t>   Financial coaching from a local CPA firm. </a:t>
            </a:r>
          </a:p>
          <a:p>
            <a:pPr lvl="2">
              <a:buFont typeface="Wingdings" panose="05000000000000000000" pitchFamily="2" charset="2"/>
              <a:buChar char="v"/>
            </a:pPr>
            <a:r>
              <a:rPr lang="en-US" sz="1800" dirty="0"/>
              <a:t>   </a:t>
            </a:r>
            <a:r>
              <a:rPr lang="en-US" sz="2000" dirty="0"/>
              <a:t>Legal advice from a local attorney. </a:t>
            </a:r>
            <a:endParaRPr lang="en-US" sz="2000" dirty="0">
              <a:highlight>
                <a:srgbClr val="00FFFF"/>
              </a:highlight>
            </a:endParaRPr>
          </a:p>
        </p:txBody>
      </p:sp>
      <p:sp>
        <p:nvSpPr>
          <p:cNvPr id="4" name="Slide Number Placeholder 3">
            <a:extLst>
              <a:ext uri="{FF2B5EF4-FFF2-40B4-BE49-F238E27FC236}">
                <a16:creationId xmlns:a16="http://schemas.microsoft.com/office/drawing/2014/main" id="{B56BC1F9-0F06-5392-C447-8AA0A6A05263}"/>
              </a:ext>
            </a:extLst>
          </p:cNvPr>
          <p:cNvSpPr>
            <a:spLocks noGrp="1"/>
          </p:cNvSpPr>
          <p:nvPr>
            <p:ph type="sldNum" sz="quarter" idx="12"/>
          </p:nvPr>
        </p:nvSpPr>
        <p:spPr/>
        <p:txBody>
          <a:bodyPr/>
          <a:lstStyle/>
          <a:p>
            <a:fld id="{E31375A4-56A4-47D6-9801-1991572033F7}" type="slidenum">
              <a:rPr lang="en-US" smtClean="0"/>
              <a:t>12</a:t>
            </a:fld>
            <a:endParaRPr lang="en-US" dirty="0"/>
          </a:p>
        </p:txBody>
      </p:sp>
      <p:sp>
        <p:nvSpPr>
          <p:cNvPr id="5" name="Rectangle 4">
            <a:extLst>
              <a:ext uri="{FF2B5EF4-FFF2-40B4-BE49-F238E27FC236}">
                <a16:creationId xmlns:a16="http://schemas.microsoft.com/office/drawing/2014/main" id="{0E79A357-D364-DDFA-732B-658286E784B6}"/>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9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111B-6C7E-F8B6-77A7-C07DE95A4C4E}"/>
              </a:ext>
            </a:extLst>
          </p:cNvPr>
          <p:cNvSpPr>
            <a:spLocks noGrp="1"/>
          </p:cNvSpPr>
          <p:nvPr>
            <p:ph type="title"/>
          </p:nvPr>
        </p:nvSpPr>
        <p:spPr/>
        <p:txBody>
          <a:bodyPr/>
          <a:lstStyle/>
          <a:p>
            <a:pPr algn="ctr"/>
            <a:r>
              <a:rPr lang="en-US" dirty="0"/>
              <a:t>Tourism Business Competition Application	</a:t>
            </a:r>
          </a:p>
        </p:txBody>
      </p:sp>
      <p:sp>
        <p:nvSpPr>
          <p:cNvPr id="3" name="Content Placeholder 2">
            <a:extLst>
              <a:ext uri="{FF2B5EF4-FFF2-40B4-BE49-F238E27FC236}">
                <a16:creationId xmlns:a16="http://schemas.microsoft.com/office/drawing/2014/main" id="{55850341-37D3-FB09-D947-E1E5636A7948}"/>
              </a:ext>
            </a:extLst>
          </p:cNvPr>
          <p:cNvSpPr>
            <a:spLocks noGrp="1"/>
          </p:cNvSpPr>
          <p:nvPr>
            <p:ph idx="1"/>
          </p:nvPr>
        </p:nvSpPr>
        <p:spPr>
          <a:xfrm>
            <a:off x="1295400" y="1516921"/>
            <a:ext cx="9601200" cy="3809999"/>
          </a:xfrm>
        </p:spPr>
        <p:txBody>
          <a:bodyPr>
            <a:normAutofit lnSpcReduction="10000"/>
          </a:bodyPr>
          <a:lstStyle/>
          <a:p>
            <a:pPr marL="0" indent="0">
              <a:buNone/>
            </a:pPr>
            <a:r>
              <a:rPr lang="en-US" dirty="0"/>
              <a:t>Visit Shreveport-Bossier in partnership with Entrepreneurial Accelerator Program (EAP), a division of BRF is offering an exciting opportunity to nurture and showcase entrepreneurial talent.  This competition is open to businesses which will be located in Caddo and/or Bossier Parishes.  The Tourism Business Competition aims to create an interactive platform where teams present innovative ideas to enhance equitable access to outdoor and sports activities, recreational opportunities, hospitality, arts, culture and entertainment for both Caddo and Bossier Parish residents and visitors.  The goal is to foster healthy outcomes, promote environmental stewardship and drive economic prosperity through increased overnight stays.</a:t>
            </a:r>
          </a:p>
          <a:p>
            <a:pPr marL="0" indent="0">
              <a:buNone/>
            </a:pPr>
            <a:r>
              <a:rPr lang="en-US" dirty="0"/>
              <a:t>The application deadline is Friday, February 28, 2025, by 3:00 p.m. (CST) to: www.visitshreveportbossier.org/destination-318  (Applicants will receive an email confirmation of their submission) </a:t>
            </a:r>
          </a:p>
        </p:txBody>
      </p:sp>
      <p:sp>
        <p:nvSpPr>
          <p:cNvPr id="4" name="Slide Number Placeholder 3">
            <a:extLst>
              <a:ext uri="{FF2B5EF4-FFF2-40B4-BE49-F238E27FC236}">
                <a16:creationId xmlns:a16="http://schemas.microsoft.com/office/drawing/2014/main" id="{455D6238-C39C-7280-3C8E-7BBA639247F2}"/>
              </a:ext>
            </a:extLst>
          </p:cNvPr>
          <p:cNvSpPr>
            <a:spLocks noGrp="1"/>
          </p:cNvSpPr>
          <p:nvPr>
            <p:ph type="sldNum" sz="quarter" idx="12"/>
          </p:nvPr>
        </p:nvSpPr>
        <p:spPr/>
        <p:txBody>
          <a:bodyPr/>
          <a:lstStyle/>
          <a:p>
            <a:fld id="{E31375A4-56A4-47D6-9801-1991572033F7}" type="slidenum">
              <a:rPr lang="en-US" smtClean="0"/>
              <a:t>13</a:t>
            </a:fld>
            <a:endParaRPr lang="en-US" dirty="0"/>
          </a:p>
        </p:txBody>
      </p:sp>
      <p:sp>
        <p:nvSpPr>
          <p:cNvPr id="6" name="Rectangle 5">
            <a:extLst>
              <a:ext uri="{FF2B5EF4-FFF2-40B4-BE49-F238E27FC236}">
                <a16:creationId xmlns:a16="http://schemas.microsoft.com/office/drawing/2014/main" id="{CFA60AF5-7F52-D362-31D9-3234AAF6DD57}"/>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58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6AB3-4994-B1F4-83AF-FE87DE8F7AA9}"/>
              </a:ext>
            </a:extLst>
          </p:cNvPr>
          <p:cNvSpPr>
            <a:spLocks noGrp="1"/>
          </p:cNvSpPr>
          <p:nvPr>
            <p:ph type="title"/>
          </p:nvPr>
        </p:nvSpPr>
        <p:spPr/>
        <p:txBody>
          <a:bodyPr/>
          <a:lstStyle/>
          <a:p>
            <a:pPr algn="ctr"/>
            <a:r>
              <a:rPr lang="en-US" dirty="0"/>
              <a:t>Application Information 	</a:t>
            </a:r>
          </a:p>
        </p:txBody>
      </p:sp>
      <p:sp>
        <p:nvSpPr>
          <p:cNvPr id="3" name="Content Placeholder 2">
            <a:extLst>
              <a:ext uri="{FF2B5EF4-FFF2-40B4-BE49-F238E27FC236}">
                <a16:creationId xmlns:a16="http://schemas.microsoft.com/office/drawing/2014/main" id="{22E9738B-34F0-AC76-FAE9-F7C8F801A02D}"/>
              </a:ext>
            </a:extLst>
          </p:cNvPr>
          <p:cNvSpPr>
            <a:spLocks noGrp="1"/>
          </p:cNvSpPr>
          <p:nvPr>
            <p:ph idx="1"/>
          </p:nvPr>
        </p:nvSpPr>
        <p:spPr>
          <a:xfrm>
            <a:off x="1177412" y="1407856"/>
            <a:ext cx="9601200" cy="3809999"/>
          </a:xfrm>
        </p:spPr>
        <p:txBody>
          <a:bodyPr>
            <a:normAutofit fontScale="85000" lnSpcReduction="10000"/>
          </a:bodyPr>
          <a:lstStyle/>
          <a:p>
            <a:pPr marL="457200" indent="-457200">
              <a:buAutoNum type="arabicPeriod"/>
            </a:pPr>
            <a:r>
              <a:rPr lang="en-US" dirty="0"/>
              <a:t>First Name: </a:t>
            </a:r>
          </a:p>
          <a:p>
            <a:pPr marL="457200" indent="-457200">
              <a:buAutoNum type="arabicPeriod"/>
            </a:pPr>
            <a:r>
              <a:rPr lang="en-US" dirty="0"/>
              <a:t>Last Name:		</a:t>
            </a:r>
          </a:p>
          <a:p>
            <a:pPr marL="457200" indent="-457200">
              <a:buAutoNum type="arabicPeriod"/>
            </a:pPr>
            <a:r>
              <a:rPr lang="en-US" dirty="0"/>
              <a:t>Email Address:   </a:t>
            </a:r>
          </a:p>
          <a:p>
            <a:pPr marL="457200" indent="-457200">
              <a:buAutoNum type="arabicPeriod"/>
            </a:pPr>
            <a:r>
              <a:rPr lang="en-US" dirty="0"/>
              <a:t>Contact Phone Number:    </a:t>
            </a:r>
          </a:p>
          <a:p>
            <a:pPr marL="457200" indent="-457200">
              <a:buAutoNum type="arabicPeriod"/>
            </a:pPr>
            <a:r>
              <a:rPr lang="en-US" dirty="0"/>
              <a:t>Are you currently in business?          Yes	        No </a:t>
            </a:r>
          </a:p>
          <a:p>
            <a:pPr marL="0" indent="0">
              <a:buNone/>
            </a:pPr>
            <a:r>
              <a:rPr lang="en-US" dirty="0"/>
              <a:t>	If yes, when did you start your company, and what is its name and type of business? </a:t>
            </a:r>
          </a:p>
          <a:p>
            <a:pPr marL="0" indent="0">
              <a:buNone/>
            </a:pPr>
            <a:r>
              <a:rPr lang="en-US" dirty="0"/>
              <a:t>  </a:t>
            </a:r>
          </a:p>
          <a:p>
            <a:pPr marL="0" indent="0">
              <a:buNone/>
            </a:pPr>
            <a:r>
              <a:rPr lang="en-US" dirty="0"/>
              <a:t>6.   What industry will your proposed business operate in? </a:t>
            </a:r>
          </a:p>
          <a:p>
            <a:pPr marL="0" indent="0">
              <a:buNone/>
            </a:pPr>
            <a:r>
              <a:rPr lang="en-US" dirty="0"/>
              <a:t>	</a:t>
            </a:r>
          </a:p>
        </p:txBody>
      </p:sp>
      <p:sp>
        <p:nvSpPr>
          <p:cNvPr id="4" name="Slide Number Placeholder 3">
            <a:extLst>
              <a:ext uri="{FF2B5EF4-FFF2-40B4-BE49-F238E27FC236}">
                <a16:creationId xmlns:a16="http://schemas.microsoft.com/office/drawing/2014/main" id="{48BABF7B-8A58-A9DC-2A67-EDB8719D0E5C}"/>
              </a:ext>
            </a:extLst>
          </p:cNvPr>
          <p:cNvSpPr>
            <a:spLocks noGrp="1"/>
          </p:cNvSpPr>
          <p:nvPr>
            <p:ph type="sldNum" sz="quarter" idx="12"/>
          </p:nvPr>
        </p:nvSpPr>
        <p:spPr/>
        <p:txBody>
          <a:bodyPr/>
          <a:lstStyle/>
          <a:p>
            <a:fld id="{E31375A4-56A4-47D6-9801-1991572033F7}" type="slidenum">
              <a:rPr lang="en-US" smtClean="0"/>
              <a:t>14</a:t>
            </a:fld>
            <a:endParaRPr lang="en-US" dirty="0"/>
          </a:p>
        </p:txBody>
      </p:sp>
      <p:graphicFrame>
        <p:nvGraphicFramePr>
          <p:cNvPr id="5" name="Table 4">
            <a:extLst>
              <a:ext uri="{FF2B5EF4-FFF2-40B4-BE49-F238E27FC236}">
                <a16:creationId xmlns:a16="http://schemas.microsoft.com/office/drawing/2014/main" id="{044F5FCE-B055-1001-1702-0BFF014F7C21}"/>
              </a:ext>
            </a:extLst>
          </p:cNvPr>
          <p:cNvGraphicFramePr>
            <a:graphicFrameLocks noGrp="1"/>
          </p:cNvGraphicFramePr>
          <p:nvPr>
            <p:extLst>
              <p:ext uri="{D42A27DB-BD31-4B8C-83A1-F6EECF244321}">
                <p14:modId xmlns:p14="http://schemas.microsoft.com/office/powerpoint/2010/main" val="2586240880"/>
              </p:ext>
            </p:extLst>
          </p:nvPr>
        </p:nvGraphicFramePr>
        <p:xfrm>
          <a:off x="3795251" y="1283109"/>
          <a:ext cx="6676103" cy="370840"/>
        </p:xfrm>
        <a:graphic>
          <a:graphicData uri="http://schemas.openxmlformats.org/drawingml/2006/table">
            <a:tbl>
              <a:tblPr firstRow="1" bandRow="1">
                <a:tableStyleId>{5C22544A-7EE6-4342-B048-85BDC9FD1C3A}</a:tableStyleId>
              </a:tblPr>
              <a:tblGrid>
                <a:gridCol w="6676103">
                  <a:extLst>
                    <a:ext uri="{9D8B030D-6E8A-4147-A177-3AD203B41FA5}">
                      <a16:colId xmlns:a16="http://schemas.microsoft.com/office/drawing/2014/main" val="3317049227"/>
                    </a:ext>
                  </a:extLst>
                </a:gridCol>
              </a:tblGrid>
              <a:tr h="370840">
                <a:tc>
                  <a:txBody>
                    <a:bodyPr/>
                    <a:lstStyle/>
                    <a:p>
                      <a:endParaRPr lang="en-US" dirty="0"/>
                    </a:p>
                  </a:txBody>
                  <a:tcPr/>
                </a:tc>
                <a:extLst>
                  <a:ext uri="{0D108BD9-81ED-4DB2-BD59-A6C34878D82A}">
                    <a16:rowId xmlns:a16="http://schemas.microsoft.com/office/drawing/2014/main" val="1287754909"/>
                  </a:ext>
                </a:extLst>
              </a:tr>
            </a:tbl>
          </a:graphicData>
        </a:graphic>
      </p:graphicFrame>
      <p:graphicFrame>
        <p:nvGraphicFramePr>
          <p:cNvPr id="7" name="Table 6">
            <a:extLst>
              <a:ext uri="{FF2B5EF4-FFF2-40B4-BE49-F238E27FC236}">
                <a16:creationId xmlns:a16="http://schemas.microsoft.com/office/drawing/2014/main" id="{1B9B9689-9DD6-92A5-43F7-80D07BBBF3B5}"/>
              </a:ext>
            </a:extLst>
          </p:cNvPr>
          <p:cNvGraphicFramePr>
            <a:graphicFrameLocks noGrp="1"/>
          </p:cNvGraphicFramePr>
          <p:nvPr>
            <p:extLst>
              <p:ext uri="{D42A27DB-BD31-4B8C-83A1-F6EECF244321}">
                <p14:modId xmlns:p14="http://schemas.microsoft.com/office/powerpoint/2010/main" val="2896041566"/>
              </p:ext>
            </p:extLst>
          </p:nvPr>
        </p:nvGraphicFramePr>
        <p:xfrm>
          <a:off x="3795251" y="1781553"/>
          <a:ext cx="6676104" cy="370840"/>
        </p:xfrm>
        <a:graphic>
          <a:graphicData uri="http://schemas.openxmlformats.org/drawingml/2006/table">
            <a:tbl>
              <a:tblPr firstRow="1" bandRow="1">
                <a:tableStyleId>{5C22544A-7EE6-4342-B048-85BDC9FD1C3A}</a:tableStyleId>
              </a:tblPr>
              <a:tblGrid>
                <a:gridCol w="6676104">
                  <a:extLst>
                    <a:ext uri="{9D8B030D-6E8A-4147-A177-3AD203B41FA5}">
                      <a16:colId xmlns:a16="http://schemas.microsoft.com/office/drawing/2014/main" val="997651402"/>
                    </a:ext>
                  </a:extLst>
                </a:gridCol>
              </a:tblGrid>
              <a:tr h="370840">
                <a:tc>
                  <a:txBody>
                    <a:bodyPr/>
                    <a:lstStyle/>
                    <a:p>
                      <a:endParaRPr lang="en-US" dirty="0"/>
                    </a:p>
                  </a:txBody>
                  <a:tcPr/>
                </a:tc>
                <a:extLst>
                  <a:ext uri="{0D108BD9-81ED-4DB2-BD59-A6C34878D82A}">
                    <a16:rowId xmlns:a16="http://schemas.microsoft.com/office/drawing/2014/main" val="2495971862"/>
                  </a:ext>
                </a:extLst>
              </a:tr>
            </a:tbl>
          </a:graphicData>
        </a:graphic>
      </p:graphicFrame>
      <p:graphicFrame>
        <p:nvGraphicFramePr>
          <p:cNvPr id="9" name="Table 8">
            <a:extLst>
              <a:ext uri="{FF2B5EF4-FFF2-40B4-BE49-F238E27FC236}">
                <a16:creationId xmlns:a16="http://schemas.microsoft.com/office/drawing/2014/main" id="{5E7D9EC4-621C-BA5B-5840-45DDD875E726}"/>
              </a:ext>
            </a:extLst>
          </p:cNvPr>
          <p:cNvGraphicFramePr>
            <a:graphicFrameLocks noGrp="1"/>
          </p:cNvGraphicFramePr>
          <p:nvPr>
            <p:extLst>
              <p:ext uri="{D42A27DB-BD31-4B8C-83A1-F6EECF244321}">
                <p14:modId xmlns:p14="http://schemas.microsoft.com/office/powerpoint/2010/main" val="4288217232"/>
              </p:ext>
            </p:extLst>
          </p:nvPr>
        </p:nvGraphicFramePr>
        <p:xfrm>
          <a:off x="3795251" y="2273175"/>
          <a:ext cx="6676103" cy="370840"/>
        </p:xfrm>
        <a:graphic>
          <a:graphicData uri="http://schemas.openxmlformats.org/drawingml/2006/table">
            <a:tbl>
              <a:tblPr firstRow="1" bandRow="1">
                <a:tableStyleId>{5C22544A-7EE6-4342-B048-85BDC9FD1C3A}</a:tableStyleId>
              </a:tblPr>
              <a:tblGrid>
                <a:gridCol w="6676103">
                  <a:extLst>
                    <a:ext uri="{9D8B030D-6E8A-4147-A177-3AD203B41FA5}">
                      <a16:colId xmlns:a16="http://schemas.microsoft.com/office/drawing/2014/main" val="1403100379"/>
                    </a:ext>
                  </a:extLst>
                </a:gridCol>
              </a:tblGrid>
              <a:tr h="370840">
                <a:tc>
                  <a:txBody>
                    <a:bodyPr/>
                    <a:lstStyle/>
                    <a:p>
                      <a:endParaRPr lang="en-US" dirty="0"/>
                    </a:p>
                  </a:txBody>
                  <a:tcPr/>
                </a:tc>
                <a:extLst>
                  <a:ext uri="{0D108BD9-81ED-4DB2-BD59-A6C34878D82A}">
                    <a16:rowId xmlns:a16="http://schemas.microsoft.com/office/drawing/2014/main" val="991159813"/>
                  </a:ext>
                </a:extLst>
              </a:tr>
            </a:tbl>
          </a:graphicData>
        </a:graphic>
      </p:graphicFrame>
      <p:graphicFrame>
        <p:nvGraphicFramePr>
          <p:cNvPr id="10" name="Table 9">
            <a:extLst>
              <a:ext uri="{FF2B5EF4-FFF2-40B4-BE49-F238E27FC236}">
                <a16:creationId xmlns:a16="http://schemas.microsoft.com/office/drawing/2014/main" id="{77C0F807-7760-3C40-2B83-568832911AC8}"/>
              </a:ext>
            </a:extLst>
          </p:cNvPr>
          <p:cNvGraphicFramePr>
            <a:graphicFrameLocks noGrp="1"/>
          </p:cNvGraphicFramePr>
          <p:nvPr>
            <p:extLst>
              <p:ext uri="{D42A27DB-BD31-4B8C-83A1-F6EECF244321}">
                <p14:modId xmlns:p14="http://schemas.microsoft.com/office/powerpoint/2010/main" val="368229798"/>
              </p:ext>
            </p:extLst>
          </p:nvPr>
        </p:nvGraphicFramePr>
        <p:xfrm>
          <a:off x="4696548" y="2715619"/>
          <a:ext cx="5774805" cy="370840"/>
        </p:xfrm>
        <a:graphic>
          <a:graphicData uri="http://schemas.openxmlformats.org/drawingml/2006/table">
            <a:tbl>
              <a:tblPr firstRow="1" bandRow="1">
                <a:tableStyleId>{5C22544A-7EE6-4342-B048-85BDC9FD1C3A}</a:tableStyleId>
              </a:tblPr>
              <a:tblGrid>
                <a:gridCol w="5774805">
                  <a:extLst>
                    <a:ext uri="{9D8B030D-6E8A-4147-A177-3AD203B41FA5}">
                      <a16:colId xmlns:a16="http://schemas.microsoft.com/office/drawing/2014/main" val="2643295137"/>
                    </a:ext>
                  </a:extLst>
                </a:gridCol>
              </a:tblGrid>
              <a:tr h="370840">
                <a:tc>
                  <a:txBody>
                    <a:bodyPr/>
                    <a:lstStyle/>
                    <a:p>
                      <a:endParaRPr lang="en-US" dirty="0"/>
                    </a:p>
                  </a:txBody>
                  <a:tcPr/>
                </a:tc>
                <a:extLst>
                  <a:ext uri="{0D108BD9-81ED-4DB2-BD59-A6C34878D82A}">
                    <a16:rowId xmlns:a16="http://schemas.microsoft.com/office/drawing/2014/main" val="1635145615"/>
                  </a:ext>
                </a:extLst>
              </a:tr>
            </a:tbl>
          </a:graphicData>
        </a:graphic>
      </p:graphicFrame>
      <p:sp>
        <p:nvSpPr>
          <p:cNvPr id="15" name="Rectangle 14">
            <a:extLst>
              <a:ext uri="{FF2B5EF4-FFF2-40B4-BE49-F238E27FC236}">
                <a16:creationId xmlns:a16="http://schemas.microsoft.com/office/drawing/2014/main" id="{C67AE3A8-FBB5-9C46-F271-2CCFCADD13FD}"/>
              </a:ext>
            </a:extLst>
          </p:cNvPr>
          <p:cNvSpPr/>
          <p:nvPr/>
        </p:nvSpPr>
        <p:spPr>
          <a:xfrm>
            <a:off x="4709650" y="3158942"/>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E5015B-6220-C180-83CD-9BA088897712}"/>
              </a:ext>
            </a:extLst>
          </p:cNvPr>
          <p:cNvSpPr/>
          <p:nvPr/>
        </p:nvSpPr>
        <p:spPr>
          <a:xfrm>
            <a:off x="5707634" y="3173687"/>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4D3F45A3-B0CC-32D3-7B58-3D85BA575360}"/>
              </a:ext>
            </a:extLst>
          </p:cNvPr>
          <p:cNvGraphicFramePr>
            <a:graphicFrameLocks noGrp="1"/>
          </p:cNvGraphicFramePr>
          <p:nvPr>
            <p:extLst>
              <p:ext uri="{D42A27DB-BD31-4B8C-83A1-F6EECF244321}">
                <p14:modId xmlns:p14="http://schemas.microsoft.com/office/powerpoint/2010/main" val="1963400186"/>
              </p:ext>
            </p:extLst>
          </p:nvPr>
        </p:nvGraphicFramePr>
        <p:xfrm>
          <a:off x="2133600" y="3964320"/>
          <a:ext cx="8429523" cy="370840"/>
        </p:xfrm>
        <a:graphic>
          <a:graphicData uri="http://schemas.openxmlformats.org/drawingml/2006/table">
            <a:tbl>
              <a:tblPr firstRow="1" bandRow="1">
                <a:tableStyleId>{5C22544A-7EE6-4342-B048-85BDC9FD1C3A}</a:tableStyleId>
              </a:tblPr>
              <a:tblGrid>
                <a:gridCol w="8429523">
                  <a:extLst>
                    <a:ext uri="{9D8B030D-6E8A-4147-A177-3AD203B41FA5}">
                      <a16:colId xmlns:a16="http://schemas.microsoft.com/office/drawing/2014/main" val="56298337"/>
                    </a:ext>
                  </a:extLst>
                </a:gridCol>
              </a:tblGrid>
              <a:tr h="370840">
                <a:tc>
                  <a:txBody>
                    <a:bodyPr/>
                    <a:lstStyle/>
                    <a:p>
                      <a:endParaRPr lang="en-US" dirty="0"/>
                    </a:p>
                  </a:txBody>
                  <a:tcPr/>
                </a:tc>
                <a:extLst>
                  <a:ext uri="{0D108BD9-81ED-4DB2-BD59-A6C34878D82A}">
                    <a16:rowId xmlns:a16="http://schemas.microsoft.com/office/drawing/2014/main" val="3117697440"/>
                  </a:ext>
                </a:extLst>
              </a:tr>
            </a:tbl>
          </a:graphicData>
        </a:graphic>
      </p:graphicFrame>
      <p:graphicFrame>
        <p:nvGraphicFramePr>
          <p:cNvPr id="19" name="Table 18">
            <a:extLst>
              <a:ext uri="{FF2B5EF4-FFF2-40B4-BE49-F238E27FC236}">
                <a16:creationId xmlns:a16="http://schemas.microsoft.com/office/drawing/2014/main" id="{25D0C494-4A8A-ECE5-4782-6171B9623A9F}"/>
              </a:ext>
            </a:extLst>
          </p:cNvPr>
          <p:cNvGraphicFramePr>
            <a:graphicFrameLocks noGrp="1"/>
          </p:cNvGraphicFramePr>
          <p:nvPr>
            <p:extLst>
              <p:ext uri="{D42A27DB-BD31-4B8C-83A1-F6EECF244321}">
                <p14:modId xmlns:p14="http://schemas.microsoft.com/office/powerpoint/2010/main" val="4254179284"/>
              </p:ext>
            </p:extLst>
          </p:nvPr>
        </p:nvGraphicFramePr>
        <p:xfrm>
          <a:off x="1678039" y="4908219"/>
          <a:ext cx="8885084" cy="370840"/>
        </p:xfrm>
        <a:graphic>
          <a:graphicData uri="http://schemas.openxmlformats.org/drawingml/2006/table">
            <a:tbl>
              <a:tblPr firstRow="1" bandRow="1">
                <a:tableStyleId>{5C22544A-7EE6-4342-B048-85BDC9FD1C3A}</a:tableStyleId>
              </a:tblPr>
              <a:tblGrid>
                <a:gridCol w="8885084">
                  <a:extLst>
                    <a:ext uri="{9D8B030D-6E8A-4147-A177-3AD203B41FA5}">
                      <a16:colId xmlns:a16="http://schemas.microsoft.com/office/drawing/2014/main" val="3404518201"/>
                    </a:ext>
                  </a:extLst>
                </a:gridCol>
              </a:tblGrid>
              <a:tr h="370840">
                <a:tc>
                  <a:txBody>
                    <a:bodyPr/>
                    <a:lstStyle/>
                    <a:p>
                      <a:endParaRPr lang="en-US" dirty="0"/>
                    </a:p>
                  </a:txBody>
                  <a:tcPr/>
                </a:tc>
                <a:extLst>
                  <a:ext uri="{0D108BD9-81ED-4DB2-BD59-A6C34878D82A}">
                    <a16:rowId xmlns:a16="http://schemas.microsoft.com/office/drawing/2014/main" val="3758996228"/>
                  </a:ext>
                </a:extLst>
              </a:tr>
            </a:tbl>
          </a:graphicData>
        </a:graphic>
      </p:graphicFrame>
    </p:spTree>
    <p:extLst>
      <p:ext uri="{BB962C8B-B14F-4D97-AF65-F5344CB8AC3E}">
        <p14:creationId xmlns:p14="http://schemas.microsoft.com/office/powerpoint/2010/main" val="5809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4320-6117-450E-4CAE-9BA9D109A193}"/>
              </a:ext>
            </a:extLst>
          </p:cNvPr>
          <p:cNvSpPr>
            <a:spLocks noGrp="1"/>
          </p:cNvSpPr>
          <p:nvPr>
            <p:ph type="title"/>
          </p:nvPr>
        </p:nvSpPr>
        <p:spPr>
          <a:xfrm>
            <a:off x="0" y="18288"/>
            <a:ext cx="12192000" cy="1142385"/>
          </a:xfrm>
        </p:spPr>
        <p:txBody>
          <a:bodyPr/>
          <a:lstStyle/>
          <a:p>
            <a:pPr algn="ctr"/>
            <a:r>
              <a:rPr lang="en-US" dirty="0"/>
              <a:t>Application Information </a:t>
            </a:r>
          </a:p>
        </p:txBody>
      </p:sp>
      <p:sp>
        <p:nvSpPr>
          <p:cNvPr id="3" name="Content Placeholder 2">
            <a:extLst>
              <a:ext uri="{FF2B5EF4-FFF2-40B4-BE49-F238E27FC236}">
                <a16:creationId xmlns:a16="http://schemas.microsoft.com/office/drawing/2014/main" id="{87A5DA46-CFCE-953B-B7E7-F6F572E7402E}"/>
              </a:ext>
            </a:extLst>
          </p:cNvPr>
          <p:cNvSpPr>
            <a:spLocks noGrp="1"/>
          </p:cNvSpPr>
          <p:nvPr>
            <p:ph idx="1"/>
          </p:nvPr>
        </p:nvSpPr>
        <p:spPr>
          <a:xfrm>
            <a:off x="1368552" y="1103377"/>
            <a:ext cx="9601200" cy="4163567"/>
          </a:xfrm>
        </p:spPr>
        <p:txBody>
          <a:bodyPr>
            <a:normAutofit fontScale="92500" lnSpcReduction="10000"/>
          </a:bodyPr>
          <a:lstStyle/>
          <a:p>
            <a:pPr marL="457200" indent="-457200">
              <a:buAutoNum type="arabicPeriod" startAt="7"/>
            </a:pPr>
            <a:r>
              <a:rPr lang="en-US" dirty="0"/>
              <a:t>Where do you plan to locate your business:  Caddo, Bossier or both?</a:t>
            </a:r>
          </a:p>
          <a:p>
            <a:pPr marL="0" indent="0">
              <a:buNone/>
            </a:pPr>
            <a:endParaRPr lang="en-US" dirty="0"/>
          </a:p>
          <a:p>
            <a:pPr marL="0" indent="0">
              <a:buNone/>
            </a:pPr>
            <a:r>
              <a:rPr lang="en-US" dirty="0"/>
              <a:t>	Do you have a physical location?  Yes  	         No </a:t>
            </a:r>
          </a:p>
          <a:p>
            <a:pPr marL="0" indent="0">
              <a:buNone/>
            </a:pPr>
            <a:r>
              <a:rPr lang="en-US" dirty="0"/>
              <a:t>	If yes, include Address, City, State</a:t>
            </a:r>
          </a:p>
          <a:p>
            <a:pPr marL="0" indent="0">
              <a:buNone/>
            </a:pPr>
            <a:r>
              <a:rPr lang="en-US" dirty="0"/>
              <a:t>	Address: </a:t>
            </a:r>
          </a:p>
          <a:p>
            <a:pPr marL="0" indent="0">
              <a:buNone/>
            </a:pPr>
            <a:r>
              <a:rPr lang="en-US" dirty="0"/>
              <a:t>	City:	</a:t>
            </a:r>
          </a:p>
          <a:p>
            <a:pPr marL="0" indent="0">
              <a:buNone/>
            </a:pPr>
            <a:r>
              <a:rPr lang="en-US" dirty="0"/>
              <a:t>	State: 	</a:t>
            </a:r>
          </a:p>
          <a:p>
            <a:pPr marL="457200" indent="-457200">
              <a:buAutoNum type="arabicPeriod" startAt="8"/>
            </a:pPr>
            <a:endParaRPr lang="en-US" dirty="0"/>
          </a:p>
          <a:p>
            <a:pPr marL="0" indent="0">
              <a:buNone/>
            </a:pPr>
            <a:r>
              <a:rPr lang="en-US" dirty="0"/>
              <a:t>8. Have you previously participated in business competitions?  Yes	       No  	</a:t>
            </a:r>
          </a:p>
        </p:txBody>
      </p:sp>
      <p:sp>
        <p:nvSpPr>
          <p:cNvPr id="4" name="Slide Number Placeholder 3">
            <a:extLst>
              <a:ext uri="{FF2B5EF4-FFF2-40B4-BE49-F238E27FC236}">
                <a16:creationId xmlns:a16="http://schemas.microsoft.com/office/drawing/2014/main" id="{82CE0AC3-3ADD-0210-C4CB-271B859BBB83}"/>
              </a:ext>
            </a:extLst>
          </p:cNvPr>
          <p:cNvSpPr>
            <a:spLocks noGrp="1"/>
          </p:cNvSpPr>
          <p:nvPr>
            <p:ph type="sldNum" sz="quarter" idx="12"/>
          </p:nvPr>
        </p:nvSpPr>
        <p:spPr/>
        <p:txBody>
          <a:bodyPr/>
          <a:lstStyle/>
          <a:p>
            <a:fld id="{E31375A4-56A4-47D6-9801-1991572033F7}" type="slidenum">
              <a:rPr lang="en-US" smtClean="0"/>
              <a:t>15</a:t>
            </a:fld>
            <a:endParaRPr lang="en-US" dirty="0"/>
          </a:p>
        </p:txBody>
      </p:sp>
      <p:graphicFrame>
        <p:nvGraphicFramePr>
          <p:cNvPr id="5" name="Table 4">
            <a:extLst>
              <a:ext uri="{FF2B5EF4-FFF2-40B4-BE49-F238E27FC236}">
                <a16:creationId xmlns:a16="http://schemas.microsoft.com/office/drawing/2014/main" id="{E3DF393F-2124-388E-F602-09FDFF9B84E1}"/>
              </a:ext>
            </a:extLst>
          </p:cNvPr>
          <p:cNvGraphicFramePr>
            <a:graphicFrameLocks noGrp="1"/>
          </p:cNvGraphicFramePr>
          <p:nvPr>
            <p:extLst>
              <p:ext uri="{D42A27DB-BD31-4B8C-83A1-F6EECF244321}">
                <p14:modId xmlns:p14="http://schemas.microsoft.com/office/powerpoint/2010/main" val="1148657136"/>
              </p:ext>
            </p:extLst>
          </p:nvPr>
        </p:nvGraphicFramePr>
        <p:xfrm>
          <a:off x="1973008" y="1476753"/>
          <a:ext cx="8128000" cy="3657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38034913"/>
                    </a:ext>
                  </a:extLst>
                </a:gridCol>
              </a:tblGrid>
              <a:tr h="332382">
                <a:tc>
                  <a:txBody>
                    <a:bodyPr/>
                    <a:lstStyle/>
                    <a:p>
                      <a:endParaRPr lang="en-US" dirty="0"/>
                    </a:p>
                  </a:txBody>
                  <a:tcPr/>
                </a:tc>
                <a:extLst>
                  <a:ext uri="{0D108BD9-81ED-4DB2-BD59-A6C34878D82A}">
                    <a16:rowId xmlns:a16="http://schemas.microsoft.com/office/drawing/2014/main" val="2712418790"/>
                  </a:ext>
                </a:extLst>
              </a:tr>
            </a:tbl>
          </a:graphicData>
        </a:graphic>
      </p:graphicFrame>
      <p:sp>
        <p:nvSpPr>
          <p:cNvPr id="6" name="Rectangle 5">
            <a:extLst>
              <a:ext uri="{FF2B5EF4-FFF2-40B4-BE49-F238E27FC236}">
                <a16:creationId xmlns:a16="http://schemas.microsoft.com/office/drawing/2014/main" id="{107275B1-4366-7EDC-2902-BB70464D56D5}"/>
              </a:ext>
            </a:extLst>
          </p:cNvPr>
          <p:cNvSpPr/>
          <p:nvPr/>
        </p:nvSpPr>
        <p:spPr>
          <a:xfrm>
            <a:off x="6754764" y="2106891"/>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444CB8-6400-134F-93EC-911FD38FBB46}"/>
              </a:ext>
            </a:extLst>
          </p:cNvPr>
          <p:cNvSpPr/>
          <p:nvPr/>
        </p:nvSpPr>
        <p:spPr>
          <a:xfrm>
            <a:off x="8062454" y="2136384"/>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86FB4CBB-823A-A697-3746-225CA67EA0FD}"/>
              </a:ext>
            </a:extLst>
          </p:cNvPr>
          <p:cNvGraphicFramePr>
            <a:graphicFrameLocks noGrp="1"/>
          </p:cNvGraphicFramePr>
          <p:nvPr>
            <p:extLst>
              <p:ext uri="{D42A27DB-BD31-4B8C-83A1-F6EECF244321}">
                <p14:modId xmlns:p14="http://schemas.microsoft.com/office/powerpoint/2010/main" val="3466835672"/>
              </p:ext>
            </p:extLst>
          </p:nvPr>
        </p:nvGraphicFramePr>
        <p:xfrm>
          <a:off x="3457679" y="3089246"/>
          <a:ext cx="6643329" cy="370840"/>
        </p:xfrm>
        <a:graphic>
          <a:graphicData uri="http://schemas.openxmlformats.org/drawingml/2006/table">
            <a:tbl>
              <a:tblPr firstRow="1" bandRow="1">
                <a:tableStyleId>{5C22544A-7EE6-4342-B048-85BDC9FD1C3A}</a:tableStyleId>
              </a:tblPr>
              <a:tblGrid>
                <a:gridCol w="6643329">
                  <a:extLst>
                    <a:ext uri="{9D8B030D-6E8A-4147-A177-3AD203B41FA5}">
                      <a16:colId xmlns:a16="http://schemas.microsoft.com/office/drawing/2014/main" val="424501554"/>
                    </a:ext>
                  </a:extLst>
                </a:gridCol>
              </a:tblGrid>
              <a:tr h="370840">
                <a:tc>
                  <a:txBody>
                    <a:bodyPr/>
                    <a:lstStyle/>
                    <a:p>
                      <a:endParaRPr lang="en-US" dirty="0"/>
                    </a:p>
                  </a:txBody>
                  <a:tcPr/>
                </a:tc>
                <a:extLst>
                  <a:ext uri="{0D108BD9-81ED-4DB2-BD59-A6C34878D82A}">
                    <a16:rowId xmlns:a16="http://schemas.microsoft.com/office/drawing/2014/main" val="1353714058"/>
                  </a:ext>
                </a:extLst>
              </a:tr>
            </a:tbl>
          </a:graphicData>
        </a:graphic>
      </p:graphicFrame>
      <p:graphicFrame>
        <p:nvGraphicFramePr>
          <p:cNvPr id="9" name="Table 8">
            <a:extLst>
              <a:ext uri="{FF2B5EF4-FFF2-40B4-BE49-F238E27FC236}">
                <a16:creationId xmlns:a16="http://schemas.microsoft.com/office/drawing/2014/main" id="{A8CA0DAA-CD6D-E650-F1C1-C03EA773E8F2}"/>
              </a:ext>
            </a:extLst>
          </p:cNvPr>
          <p:cNvGraphicFramePr>
            <a:graphicFrameLocks noGrp="1"/>
          </p:cNvGraphicFramePr>
          <p:nvPr>
            <p:extLst>
              <p:ext uri="{D42A27DB-BD31-4B8C-83A1-F6EECF244321}">
                <p14:modId xmlns:p14="http://schemas.microsoft.com/office/powerpoint/2010/main" val="2663359820"/>
              </p:ext>
            </p:extLst>
          </p:nvPr>
        </p:nvGraphicFramePr>
        <p:xfrm>
          <a:off x="3457678" y="3728345"/>
          <a:ext cx="6643329" cy="370840"/>
        </p:xfrm>
        <a:graphic>
          <a:graphicData uri="http://schemas.openxmlformats.org/drawingml/2006/table">
            <a:tbl>
              <a:tblPr firstRow="1" bandRow="1">
                <a:tableStyleId>{5C22544A-7EE6-4342-B048-85BDC9FD1C3A}</a:tableStyleId>
              </a:tblPr>
              <a:tblGrid>
                <a:gridCol w="6643329">
                  <a:extLst>
                    <a:ext uri="{9D8B030D-6E8A-4147-A177-3AD203B41FA5}">
                      <a16:colId xmlns:a16="http://schemas.microsoft.com/office/drawing/2014/main" val="200667113"/>
                    </a:ext>
                  </a:extLst>
                </a:gridCol>
              </a:tblGrid>
              <a:tr h="370840">
                <a:tc>
                  <a:txBody>
                    <a:bodyPr/>
                    <a:lstStyle/>
                    <a:p>
                      <a:endParaRPr lang="en-US" dirty="0"/>
                    </a:p>
                  </a:txBody>
                  <a:tcPr/>
                </a:tc>
                <a:extLst>
                  <a:ext uri="{0D108BD9-81ED-4DB2-BD59-A6C34878D82A}">
                    <a16:rowId xmlns:a16="http://schemas.microsoft.com/office/drawing/2014/main" val="4092298707"/>
                  </a:ext>
                </a:extLst>
              </a:tr>
            </a:tbl>
          </a:graphicData>
        </a:graphic>
      </p:graphicFrame>
      <p:graphicFrame>
        <p:nvGraphicFramePr>
          <p:cNvPr id="10" name="Table 9">
            <a:extLst>
              <a:ext uri="{FF2B5EF4-FFF2-40B4-BE49-F238E27FC236}">
                <a16:creationId xmlns:a16="http://schemas.microsoft.com/office/drawing/2014/main" id="{AD10697A-9DAC-F792-E9D4-6BCE60464FA2}"/>
              </a:ext>
            </a:extLst>
          </p:cNvPr>
          <p:cNvGraphicFramePr>
            <a:graphicFrameLocks noGrp="1"/>
          </p:cNvGraphicFramePr>
          <p:nvPr>
            <p:extLst>
              <p:ext uri="{D42A27DB-BD31-4B8C-83A1-F6EECF244321}">
                <p14:modId xmlns:p14="http://schemas.microsoft.com/office/powerpoint/2010/main" val="2820520748"/>
              </p:ext>
            </p:extLst>
          </p:nvPr>
        </p:nvGraphicFramePr>
        <p:xfrm>
          <a:off x="3457678" y="4229795"/>
          <a:ext cx="6643329" cy="370840"/>
        </p:xfrm>
        <a:graphic>
          <a:graphicData uri="http://schemas.openxmlformats.org/drawingml/2006/table">
            <a:tbl>
              <a:tblPr firstRow="1" bandRow="1">
                <a:tableStyleId>{5C22544A-7EE6-4342-B048-85BDC9FD1C3A}</a:tableStyleId>
              </a:tblPr>
              <a:tblGrid>
                <a:gridCol w="6643329">
                  <a:extLst>
                    <a:ext uri="{9D8B030D-6E8A-4147-A177-3AD203B41FA5}">
                      <a16:colId xmlns:a16="http://schemas.microsoft.com/office/drawing/2014/main" val="3803685341"/>
                    </a:ext>
                  </a:extLst>
                </a:gridCol>
              </a:tblGrid>
              <a:tr h="370840">
                <a:tc>
                  <a:txBody>
                    <a:bodyPr/>
                    <a:lstStyle/>
                    <a:p>
                      <a:endParaRPr lang="en-US" dirty="0"/>
                    </a:p>
                  </a:txBody>
                  <a:tcPr/>
                </a:tc>
                <a:extLst>
                  <a:ext uri="{0D108BD9-81ED-4DB2-BD59-A6C34878D82A}">
                    <a16:rowId xmlns:a16="http://schemas.microsoft.com/office/drawing/2014/main" val="1080659803"/>
                  </a:ext>
                </a:extLst>
              </a:tr>
            </a:tbl>
          </a:graphicData>
        </a:graphic>
      </p:graphicFrame>
      <p:sp>
        <p:nvSpPr>
          <p:cNvPr id="11" name="Rectangle 10">
            <a:extLst>
              <a:ext uri="{FF2B5EF4-FFF2-40B4-BE49-F238E27FC236}">
                <a16:creationId xmlns:a16="http://schemas.microsoft.com/office/drawing/2014/main" id="{5240FCF0-DAD1-7D9D-7017-D0D8F8C95D7D}"/>
              </a:ext>
            </a:extLst>
          </p:cNvPr>
          <p:cNvSpPr/>
          <p:nvPr/>
        </p:nvSpPr>
        <p:spPr>
          <a:xfrm>
            <a:off x="8662221" y="4653448"/>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CDCB93-8644-1484-F5C1-FEB861BD8324}"/>
              </a:ext>
            </a:extLst>
          </p:cNvPr>
          <p:cNvSpPr/>
          <p:nvPr/>
        </p:nvSpPr>
        <p:spPr>
          <a:xfrm>
            <a:off x="9591376" y="4658362"/>
            <a:ext cx="434486" cy="370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93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A97E-740F-DC27-4B20-3B14ED3616BF}"/>
              </a:ext>
            </a:extLst>
          </p:cNvPr>
          <p:cNvSpPr>
            <a:spLocks noGrp="1"/>
          </p:cNvSpPr>
          <p:nvPr>
            <p:ph type="title"/>
          </p:nvPr>
        </p:nvSpPr>
        <p:spPr/>
        <p:txBody>
          <a:bodyPr/>
          <a:lstStyle/>
          <a:p>
            <a:pPr algn="ctr"/>
            <a:r>
              <a:rPr lang="en-US" dirty="0"/>
              <a:t>Application Information </a:t>
            </a:r>
          </a:p>
        </p:txBody>
      </p:sp>
      <p:sp>
        <p:nvSpPr>
          <p:cNvPr id="3" name="Content Placeholder 2">
            <a:extLst>
              <a:ext uri="{FF2B5EF4-FFF2-40B4-BE49-F238E27FC236}">
                <a16:creationId xmlns:a16="http://schemas.microsoft.com/office/drawing/2014/main" id="{5ED15832-8CDB-FCD8-6F47-C6E0D8EB312F}"/>
              </a:ext>
            </a:extLst>
          </p:cNvPr>
          <p:cNvSpPr>
            <a:spLocks noGrp="1"/>
          </p:cNvSpPr>
          <p:nvPr>
            <p:ph idx="1"/>
          </p:nvPr>
        </p:nvSpPr>
        <p:spPr>
          <a:xfrm>
            <a:off x="862779" y="1080449"/>
            <a:ext cx="9601200" cy="3809999"/>
          </a:xfrm>
        </p:spPr>
        <p:txBody>
          <a:bodyPr>
            <a:normAutofit fontScale="25000" lnSpcReduction="20000"/>
          </a:bodyPr>
          <a:lstStyle/>
          <a:p>
            <a:pPr marL="0" indent="0">
              <a:buNone/>
            </a:pPr>
            <a:r>
              <a:rPr lang="en-US" sz="6400" dirty="0">
                <a:latin typeface="Arial" panose="020B0604020202020204" pitchFamily="34" charset="0"/>
              </a:rPr>
              <a:t>9.  </a:t>
            </a:r>
            <a:r>
              <a:rPr lang="en-US" sz="6400" b="0" i="0" u="none" strike="noStrike" dirty="0">
                <a:effectLst/>
                <a:latin typeface="Arial" panose="020B0604020202020204" pitchFamily="34" charset="0"/>
              </a:rPr>
              <a:t>Provide a brief description of the proposed business in up to 75 words: </a:t>
            </a:r>
          </a:p>
          <a:p>
            <a:pPr marL="0" indent="0">
              <a:buNone/>
            </a:pPr>
            <a:endParaRPr lang="en-US" sz="6400" b="1" i="0" u="none" strike="noStrike" dirty="0">
              <a:effectLst/>
              <a:latin typeface="Arial" panose="020B0604020202020204" pitchFamily="34" charset="0"/>
            </a:endParaRPr>
          </a:p>
          <a:p>
            <a:pPr marL="342900" indent="-342900">
              <a:buAutoNum type="arabicPeriod" startAt="10"/>
            </a:pPr>
            <a:r>
              <a:rPr lang="en-US" sz="6400" dirty="0">
                <a:latin typeface="Arial" panose="020B0604020202020204" pitchFamily="34" charset="0"/>
              </a:rPr>
              <a:t>Where do you see your company in the short term (2-5 years)</a:t>
            </a:r>
          </a:p>
          <a:p>
            <a:pPr marL="342900" indent="-342900">
              <a:buAutoNum type="arabicPeriod" startAt="10"/>
            </a:pPr>
            <a:endParaRPr lang="en-US" sz="6400" b="0" i="0" u="none" strike="noStrike" dirty="0">
              <a:effectLst/>
              <a:latin typeface="Arial" panose="020B0604020202020204" pitchFamily="34" charset="0"/>
            </a:endParaRPr>
          </a:p>
          <a:p>
            <a:pPr marL="342900" indent="-342900">
              <a:buAutoNum type="arabicPeriod" startAt="11"/>
            </a:pPr>
            <a:r>
              <a:rPr lang="en-US" sz="6400" dirty="0">
                <a:latin typeface="Arial" panose="020B0604020202020204" pitchFamily="34" charset="0"/>
              </a:rPr>
              <a:t>Where do you see your company in the long term (5-10 years)</a:t>
            </a:r>
          </a:p>
          <a:p>
            <a:pPr marL="342900" indent="-342900">
              <a:buAutoNum type="arabicPeriod" startAt="11"/>
            </a:pPr>
            <a:endParaRPr lang="en-US" sz="6400" b="0" i="0" u="none" strike="noStrike" dirty="0">
              <a:effectLst/>
              <a:latin typeface="Arial" panose="020B0604020202020204" pitchFamily="34" charset="0"/>
            </a:endParaRPr>
          </a:p>
          <a:p>
            <a:pPr marL="342900" indent="-342900">
              <a:buAutoNum type="arabicPeriod" startAt="11"/>
            </a:pPr>
            <a:r>
              <a:rPr lang="en-US" sz="6400" dirty="0">
                <a:latin typeface="Arial" panose="020B0604020202020204" pitchFamily="34" charset="0"/>
              </a:rPr>
              <a:t>What would you do with the money if you won the Tourism Business Competition?</a:t>
            </a:r>
          </a:p>
          <a:p>
            <a:pPr marL="342900" indent="-342900">
              <a:buAutoNum type="arabicPeriod" startAt="13"/>
            </a:pPr>
            <a:endParaRPr lang="en-US" sz="6400" dirty="0">
              <a:latin typeface="Arial" panose="020B0604020202020204" pitchFamily="34" charset="0"/>
            </a:endParaRPr>
          </a:p>
          <a:p>
            <a:pPr marL="342900" indent="-342900">
              <a:buAutoNum type="arabicPeriod" startAt="13"/>
            </a:pPr>
            <a:r>
              <a:rPr lang="en-US" sz="6400" dirty="0">
                <a:latin typeface="Arial" panose="020B0604020202020204" pitchFamily="34" charset="0"/>
              </a:rPr>
              <a:t>Any other information you would like to include about your business:</a:t>
            </a:r>
          </a:p>
          <a:p>
            <a:pPr marL="342900" indent="-342900">
              <a:buAutoNum type="arabicPeriod" startAt="13"/>
            </a:pPr>
            <a:endParaRPr lang="en-US" sz="6400" b="0" i="0" u="none" strike="noStrike" dirty="0">
              <a:effectLst/>
              <a:latin typeface="Arial" panose="020B0604020202020204" pitchFamily="34" charset="0"/>
            </a:endParaRPr>
          </a:p>
          <a:p>
            <a:pPr marL="0" indent="0">
              <a:buNone/>
            </a:pPr>
            <a:r>
              <a:rPr lang="en-US" sz="6400" dirty="0">
                <a:latin typeface="Arial" panose="020B0604020202020204" pitchFamily="34" charset="0"/>
              </a:rPr>
              <a:t>14.  Upload One Page Summary </a:t>
            </a:r>
          </a:p>
          <a:p>
            <a:pPr marL="514350" indent="-514350">
              <a:buAutoNum type="arabicPeriod" startAt="14"/>
            </a:pPr>
            <a:endParaRPr lang="en-US" sz="6400" b="0" i="0" u="none" strike="noStrike" dirty="0">
              <a:effectLst/>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B654CC9F-8890-29A0-848F-C8CC513EF8C5}"/>
              </a:ext>
            </a:extLst>
          </p:cNvPr>
          <p:cNvSpPr>
            <a:spLocks noGrp="1"/>
          </p:cNvSpPr>
          <p:nvPr>
            <p:ph type="sldNum" sz="quarter" idx="12"/>
          </p:nvPr>
        </p:nvSpPr>
        <p:spPr/>
        <p:txBody>
          <a:bodyPr/>
          <a:lstStyle/>
          <a:p>
            <a:fld id="{E31375A4-56A4-47D6-9801-1991572033F7}" type="slidenum">
              <a:rPr lang="en-US" smtClean="0"/>
              <a:t>16</a:t>
            </a:fld>
            <a:endParaRPr lang="en-US" dirty="0"/>
          </a:p>
        </p:txBody>
      </p:sp>
      <p:sp>
        <p:nvSpPr>
          <p:cNvPr id="5" name="Rectangle 4">
            <a:extLst>
              <a:ext uri="{FF2B5EF4-FFF2-40B4-BE49-F238E27FC236}">
                <a16:creationId xmlns:a16="http://schemas.microsoft.com/office/drawing/2014/main" id="{32548650-257B-D596-EA8D-B8A911F88620}"/>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A2E8091-9791-62D1-973B-37D28CC21229}"/>
              </a:ext>
            </a:extLst>
          </p:cNvPr>
          <p:cNvGraphicFramePr>
            <a:graphicFrameLocks noGrp="1"/>
          </p:cNvGraphicFramePr>
          <p:nvPr>
            <p:extLst>
              <p:ext uri="{D42A27DB-BD31-4B8C-83A1-F6EECF244321}">
                <p14:modId xmlns:p14="http://schemas.microsoft.com/office/powerpoint/2010/main" val="712082699"/>
              </p:ext>
            </p:extLst>
          </p:nvPr>
        </p:nvGraphicFramePr>
        <p:xfrm>
          <a:off x="1288022" y="1327059"/>
          <a:ext cx="8396752" cy="385702"/>
        </p:xfrm>
        <a:graphic>
          <a:graphicData uri="http://schemas.openxmlformats.org/drawingml/2006/table">
            <a:tbl>
              <a:tblPr firstRow="1" bandRow="1">
                <a:tableStyleId>{5C22544A-7EE6-4342-B048-85BDC9FD1C3A}</a:tableStyleId>
              </a:tblPr>
              <a:tblGrid>
                <a:gridCol w="8396752">
                  <a:extLst>
                    <a:ext uri="{9D8B030D-6E8A-4147-A177-3AD203B41FA5}">
                      <a16:colId xmlns:a16="http://schemas.microsoft.com/office/drawing/2014/main" val="3734674210"/>
                    </a:ext>
                  </a:extLst>
                </a:gridCol>
              </a:tblGrid>
              <a:tr h="385702">
                <a:tc>
                  <a:txBody>
                    <a:bodyPr/>
                    <a:lstStyle/>
                    <a:p>
                      <a:endParaRPr lang="en-US" dirty="0"/>
                    </a:p>
                  </a:txBody>
                  <a:tcPr/>
                </a:tc>
                <a:extLst>
                  <a:ext uri="{0D108BD9-81ED-4DB2-BD59-A6C34878D82A}">
                    <a16:rowId xmlns:a16="http://schemas.microsoft.com/office/drawing/2014/main" val="2734603188"/>
                  </a:ext>
                </a:extLst>
              </a:tr>
            </a:tbl>
          </a:graphicData>
        </a:graphic>
      </p:graphicFrame>
      <p:graphicFrame>
        <p:nvGraphicFramePr>
          <p:cNvPr id="16" name="Table 15">
            <a:extLst>
              <a:ext uri="{FF2B5EF4-FFF2-40B4-BE49-F238E27FC236}">
                <a16:creationId xmlns:a16="http://schemas.microsoft.com/office/drawing/2014/main" id="{E6CB7293-5B2E-CDBF-0B87-FF8D97A48954}"/>
              </a:ext>
            </a:extLst>
          </p:cNvPr>
          <p:cNvGraphicFramePr>
            <a:graphicFrameLocks noGrp="1"/>
          </p:cNvGraphicFramePr>
          <p:nvPr>
            <p:extLst>
              <p:ext uri="{D42A27DB-BD31-4B8C-83A1-F6EECF244321}">
                <p14:modId xmlns:p14="http://schemas.microsoft.com/office/powerpoint/2010/main" val="1455240177"/>
              </p:ext>
            </p:extLst>
          </p:nvPr>
        </p:nvGraphicFramePr>
        <p:xfrm>
          <a:off x="1314243" y="2199595"/>
          <a:ext cx="8468853" cy="365760"/>
        </p:xfrm>
        <a:graphic>
          <a:graphicData uri="http://schemas.openxmlformats.org/drawingml/2006/table">
            <a:tbl>
              <a:tblPr firstRow="1" bandRow="1">
                <a:tableStyleId>{5C22544A-7EE6-4342-B048-85BDC9FD1C3A}</a:tableStyleId>
              </a:tblPr>
              <a:tblGrid>
                <a:gridCol w="8468853">
                  <a:extLst>
                    <a:ext uri="{9D8B030D-6E8A-4147-A177-3AD203B41FA5}">
                      <a16:colId xmlns:a16="http://schemas.microsoft.com/office/drawing/2014/main" val="3441920457"/>
                    </a:ext>
                  </a:extLst>
                </a:gridCol>
              </a:tblGrid>
              <a:tr h="316748">
                <a:tc>
                  <a:txBody>
                    <a:bodyPr/>
                    <a:lstStyle/>
                    <a:p>
                      <a:endParaRPr lang="en-US" dirty="0"/>
                    </a:p>
                  </a:txBody>
                  <a:tcPr/>
                </a:tc>
                <a:extLst>
                  <a:ext uri="{0D108BD9-81ED-4DB2-BD59-A6C34878D82A}">
                    <a16:rowId xmlns:a16="http://schemas.microsoft.com/office/drawing/2014/main" val="1373274121"/>
                  </a:ext>
                </a:extLst>
              </a:tr>
            </a:tbl>
          </a:graphicData>
        </a:graphic>
      </p:graphicFrame>
      <p:graphicFrame>
        <p:nvGraphicFramePr>
          <p:cNvPr id="17" name="Table 16">
            <a:extLst>
              <a:ext uri="{FF2B5EF4-FFF2-40B4-BE49-F238E27FC236}">
                <a16:creationId xmlns:a16="http://schemas.microsoft.com/office/drawing/2014/main" id="{C46DA61F-89D5-6DC8-3BA3-39A185055B53}"/>
              </a:ext>
            </a:extLst>
          </p:cNvPr>
          <p:cNvGraphicFramePr>
            <a:graphicFrameLocks noGrp="1"/>
          </p:cNvGraphicFramePr>
          <p:nvPr>
            <p:extLst>
              <p:ext uri="{D42A27DB-BD31-4B8C-83A1-F6EECF244321}">
                <p14:modId xmlns:p14="http://schemas.microsoft.com/office/powerpoint/2010/main" val="4112470988"/>
              </p:ext>
            </p:extLst>
          </p:nvPr>
        </p:nvGraphicFramePr>
        <p:xfrm>
          <a:off x="1314243" y="2985449"/>
          <a:ext cx="8468853" cy="365760"/>
        </p:xfrm>
        <a:graphic>
          <a:graphicData uri="http://schemas.openxmlformats.org/drawingml/2006/table">
            <a:tbl>
              <a:tblPr firstRow="1" bandRow="1">
                <a:tableStyleId>{5C22544A-7EE6-4342-B048-85BDC9FD1C3A}</a:tableStyleId>
              </a:tblPr>
              <a:tblGrid>
                <a:gridCol w="8468853">
                  <a:extLst>
                    <a:ext uri="{9D8B030D-6E8A-4147-A177-3AD203B41FA5}">
                      <a16:colId xmlns:a16="http://schemas.microsoft.com/office/drawing/2014/main" val="3928398964"/>
                    </a:ext>
                  </a:extLst>
                </a:gridCol>
              </a:tblGrid>
              <a:tr h="337298">
                <a:tc>
                  <a:txBody>
                    <a:bodyPr/>
                    <a:lstStyle/>
                    <a:p>
                      <a:endParaRPr lang="en-US" dirty="0"/>
                    </a:p>
                  </a:txBody>
                  <a:tcPr/>
                </a:tc>
                <a:extLst>
                  <a:ext uri="{0D108BD9-81ED-4DB2-BD59-A6C34878D82A}">
                    <a16:rowId xmlns:a16="http://schemas.microsoft.com/office/drawing/2014/main" val="1550482079"/>
                  </a:ext>
                </a:extLst>
              </a:tr>
            </a:tbl>
          </a:graphicData>
        </a:graphic>
      </p:graphicFrame>
      <p:graphicFrame>
        <p:nvGraphicFramePr>
          <p:cNvPr id="18" name="Table 17">
            <a:extLst>
              <a:ext uri="{FF2B5EF4-FFF2-40B4-BE49-F238E27FC236}">
                <a16:creationId xmlns:a16="http://schemas.microsoft.com/office/drawing/2014/main" id="{78CF6DF9-216F-6D47-B0A3-DE9751E493DA}"/>
              </a:ext>
            </a:extLst>
          </p:cNvPr>
          <p:cNvGraphicFramePr>
            <a:graphicFrameLocks noGrp="1"/>
          </p:cNvGraphicFramePr>
          <p:nvPr>
            <p:extLst>
              <p:ext uri="{D42A27DB-BD31-4B8C-83A1-F6EECF244321}">
                <p14:modId xmlns:p14="http://schemas.microsoft.com/office/powerpoint/2010/main" val="2452549595"/>
              </p:ext>
            </p:extLst>
          </p:nvPr>
        </p:nvGraphicFramePr>
        <p:xfrm>
          <a:off x="1314242" y="3708683"/>
          <a:ext cx="8468853" cy="370840"/>
        </p:xfrm>
        <a:graphic>
          <a:graphicData uri="http://schemas.openxmlformats.org/drawingml/2006/table">
            <a:tbl>
              <a:tblPr firstRow="1" bandRow="1">
                <a:tableStyleId>{5C22544A-7EE6-4342-B048-85BDC9FD1C3A}</a:tableStyleId>
              </a:tblPr>
              <a:tblGrid>
                <a:gridCol w="8468853">
                  <a:extLst>
                    <a:ext uri="{9D8B030D-6E8A-4147-A177-3AD203B41FA5}">
                      <a16:colId xmlns:a16="http://schemas.microsoft.com/office/drawing/2014/main" val="828184088"/>
                    </a:ext>
                  </a:extLst>
                </a:gridCol>
              </a:tblGrid>
              <a:tr h="370840">
                <a:tc>
                  <a:txBody>
                    <a:bodyPr/>
                    <a:lstStyle/>
                    <a:p>
                      <a:endParaRPr lang="en-US" dirty="0"/>
                    </a:p>
                  </a:txBody>
                  <a:tcPr/>
                </a:tc>
                <a:extLst>
                  <a:ext uri="{0D108BD9-81ED-4DB2-BD59-A6C34878D82A}">
                    <a16:rowId xmlns:a16="http://schemas.microsoft.com/office/drawing/2014/main" val="1695302416"/>
                  </a:ext>
                </a:extLst>
              </a:tr>
            </a:tbl>
          </a:graphicData>
        </a:graphic>
      </p:graphicFrame>
      <p:graphicFrame>
        <p:nvGraphicFramePr>
          <p:cNvPr id="19" name="Table 18">
            <a:extLst>
              <a:ext uri="{FF2B5EF4-FFF2-40B4-BE49-F238E27FC236}">
                <a16:creationId xmlns:a16="http://schemas.microsoft.com/office/drawing/2014/main" id="{439F8CD7-5CC2-9F49-2336-E740EB2B6537}"/>
              </a:ext>
            </a:extLst>
          </p:cNvPr>
          <p:cNvGraphicFramePr>
            <a:graphicFrameLocks noGrp="1"/>
          </p:cNvGraphicFramePr>
          <p:nvPr>
            <p:extLst>
              <p:ext uri="{D42A27DB-BD31-4B8C-83A1-F6EECF244321}">
                <p14:modId xmlns:p14="http://schemas.microsoft.com/office/powerpoint/2010/main" val="3977507878"/>
              </p:ext>
            </p:extLst>
          </p:nvPr>
        </p:nvGraphicFramePr>
        <p:xfrm>
          <a:off x="1274912" y="4513007"/>
          <a:ext cx="8508184" cy="372765"/>
        </p:xfrm>
        <a:graphic>
          <a:graphicData uri="http://schemas.openxmlformats.org/drawingml/2006/table">
            <a:tbl>
              <a:tblPr firstRow="1" bandRow="1">
                <a:tableStyleId>{5C22544A-7EE6-4342-B048-85BDC9FD1C3A}</a:tableStyleId>
              </a:tblPr>
              <a:tblGrid>
                <a:gridCol w="8508184">
                  <a:extLst>
                    <a:ext uri="{9D8B030D-6E8A-4147-A177-3AD203B41FA5}">
                      <a16:colId xmlns:a16="http://schemas.microsoft.com/office/drawing/2014/main" val="2376759778"/>
                    </a:ext>
                  </a:extLst>
                </a:gridCol>
              </a:tblGrid>
              <a:tr h="372765">
                <a:tc>
                  <a:txBody>
                    <a:bodyPr/>
                    <a:lstStyle/>
                    <a:p>
                      <a:pPr algn="ctr"/>
                      <a:endParaRPr lang="en-US" dirty="0"/>
                    </a:p>
                  </a:txBody>
                  <a:tcPr/>
                </a:tc>
                <a:extLst>
                  <a:ext uri="{0D108BD9-81ED-4DB2-BD59-A6C34878D82A}">
                    <a16:rowId xmlns:a16="http://schemas.microsoft.com/office/drawing/2014/main" val="3814941953"/>
                  </a:ext>
                </a:extLst>
              </a:tr>
            </a:tbl>
          </a:graphicData>
        </a:graphic>
      </p:graphicFrame>
    </p:spTree>
    <p:extLst>
      <p:ext uri="{BB962C8B-B14F-4D97-AF65-F5344CB8AC3E}">
        <p14:creationId xmlns:p14="http://schemas.microsoft.com/office/powerpoint/2010/main" val="26766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19FC-5BC4-6712-F0FE-B8DBFCAA6463}"/>
              </a:ext>
            </a:extLst>
          </p:cNvPr>
          <p:cNvSpPr>
            <a:spLocks noGrp="1"/>
          </p:cNvSpPr>
          <p:nvPr>
            <p:ph type="title"/>
          </p:nvPr>
        </p:nvSpPr>
        <p:spPr/>
        <p:txBody>
          <a:bodyPr/>
          <a:lstStyle/>
          <a:p>
            <a:pPr algn="ctr"/>
            <a:r>
              <a:rPr lang="en-US" dirty="0"/>
              <a:t>Qualification for Award Money Check List </a:t>
            </a:r>
          </a:p>
        </p:txBody>
      </p:sp>
      <p:sp>
        <p:nvSpPr>
          <p:cNvPr id="3" name="Content Placeholder 2">
            <a:extLst>
              <a:ext uri="{FF2B5EF4-FFF2-40B4-BE49-F238E27FC236}">
                <a16:creationId xmlns:a16="http://schemas.microsoft.com/office/drawing/2014/main" id="{75EA27FF-851C-F7F2-6B6A-88911C9F210E}"/>
              </a:ext>
            </a:extLst>
          </p:cNvPr>
          <p:cNvSpPr>
            <a:spLocks noGrp="1"/>
          </p:cNvSpPr>
          <p:nvPr>
            <p:ph idx="1"/>
          </p:nvPr>
        </p:nvSpPr>
        <p:spPr>
          <a:xfrm>
            <a:off x="1295400" y="1487425"/>
            <a:ext cx="9601200" cy="3809999"/>
          </a:xfrm>
        </p:spPr>
        <p:txBody>
          <a:bodyPr>
            <a:normAutofit/>
          </a:bodyPr>
          <a:lstStyle/>
          <a:p>
            <a:pPr>
              <a:buFont typeface="Wingdings" panose="05000000000000000000" pitchFamily="2" charset="2"/>
              <a:buChar char="ü"/>
            </a:pPr>
            <a:r>
              <a:rPr lang="en-US" dirty="0"/>
              <a:t>Legal Entity Establishment (C-Corp, S-Corp, LLC)</a:t>
            </a:r>
          </a:p>
          <a:p>
            <a:pPr>
              <a:buFont typeface="Wingdings" panose="05000000000000000000" pitchFamily="2" charset="2"/>
              <a:buChar char="ü"/>
            </a:pPr>
            <a:r>
              <a:rPr lang="en-US" dirty="0"/>
              <a:t>Tax ID Number</a:t>
            </a:r>
          </a:p>
          <a:p>
            <a:pPr>
              <a:buFont typeface="Wingdings" panose="05000000000000000000" pitchFamily="2" charset="2"/>
              <a:buChar char="ü"/>
            </a:pPr>
            <a:r>
              <a:rPr lang="en-US" dirty="0"/>
              <a:t>Completed and signed W9</a:t>
            </a:r>
          </a:p>
          <a:p>
            <a:pPr>
              <a:buFont typeface="Wingdings" panose="05000000000000000000" pitchFamily="2" charset="2"/>
              <a:buChar char="ü"/>
            </a:pPr>
            <a:r>
              <a:rPr lang="en-US" dirty="0"/>
              <a:t>Copy of City Occupational/Business License or any other applicable licenses and insurance: If awarded the prize money, the business must register with the City of Shreveport or City of </a:t>
            </a:r>
            <a:r>
              <a:rPr lang="en-US" dirty="0" err="1"/>
              <a:t>Bossier’s</a:t>
            </a:r>
            <a:r>
              <a:rPr lang="en-US" dirty="0"/>
              <a:t> Permit Department and apply within 30 days after being announced as one of the top ten (10) businesses </a:t>
            </a:r>
          </a:p>
          <a:p>
            <a:pPr>
              <a:buFont typeface="Wingdings" panose="05000000000000000000" pitchFamily="2" charset="2"/>
              <a:buChar char="ü"/>
            </a:pPr>
            <a:r>
              <a:rPr lang="en-US" dirty="0"/>
              <a:t>Registered with the Parish and State Tax Authorities</a:t>
            </a:r>
          </a:p>
          <a:p>
            <a:pPr>
              <a:buFont typeface="Wingdings" panose="05000000000000000000" pitchFamily="2" charset="2"/>
              <a:buChar char="ü"/>
            </a:pPr>
            <a:r>
              <a:rPr lang="en-US" dirty="0"/>
              <a:t>Registered with the Louisiana Secretary of State</a:t>
            </a:r>
          </a:p>
          <a:p>
            <a:pPr>
              <a:buFont typeface="Wingdings" panose="05000000000000000000" pitchFamily="2" charset="2"/>
              <a:buChar char="ü"/>
            </a:pPr>
            <a:endParaRPr lang="en-US" dirty="0"/>
          </a:p>
        </p:txBody>
      </p:sp>
      <p:sp>
        <p:nvSpPr>
          <p:cNvPr id="4" name="Slide Number Placeholder 3">
            <a:extLst>
              <a:ext uri="{FF2B5EF4-FFF2-40B4-BE49-F238E27FC236}">
                <a16:creationId xmlns:a16="http://schemas.microsoft.com/office/drawing/2014/main" id="{0D9196B9-B986-48B3-C6B6-299377CD75AC}"/>
              </a:ext>
            </a:extLst>
          </p:cNvPr>
          <p:cNvSpPr>
            <a:spLocks noGrp="1"/>
          </p:cNvSpPr>
          <p:nvPr>
            <p:ph type="sldNum" sz="quarter" idx="12"/>
          </p:nvPr>
        </p:nvSpPr>
        <p:spPr/>
        <p:txBody>
          <a:bodyPr/>
          <a:lstStyle/>
          <a:p>
            <a:fld id="{E31375A4-56A4-47D6-9801-1991572033F7}" type="slidenum">
              <a:rPr lang="en-US" smtClean="0"/>
              <a:t>17</a:t>
            </a:fld>
            <a:endParaRPr lang="en-US" dirty="0"/>
          </a:p>
        </p:txBody>
      </p:sp>
      <p:sp>
        <p:nvSpPr>
          <p:cNvPr id="5" name="Rectangle 4">
            <a:extLst>
              <a:ext uri="{FF2B5EF4-FFF2-40B4-BE49-F238E27FC236}">
                <a16:creationId xmlns:a16="http://schemas.microsoft.com/office/drawing/2014/main" id="{0F06B720-6C31-A103-93E2-14B7DCB6596E}"/>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41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CF16-A700-91E3-1644-87A4447C6D84}"/>
              </a:ext>
            </a:extLst>
          </p:cNvPr>
          <p:cNvSpPr>
            <a:spLocks noGrp="1"/>
          </p:cNvSpPr>
          <p:nvPr>
            <p:ph type="title"/>
          </p:nvPr>
        </p:nvSpPr>
        <p:spPr/>
        <p:txBody>
          <a:bodyPr/>
          <a:lstStyle/>
          <a:p>
            <a:pPr algn="ctr"/>
            <a:r>
              <a:rPr lang="en-US" dirty="0"/>
              <a:t>Photographic/Video Consent and Release Form</a:t>
            </a:r>
          </a:p>
        </p:txBody>
      </p:sp>
      <p:sp>
        <p:nvSpPr>
          <p:cNvPr id="3" name="Content Placeholder 2">
            <a:extLst>
              <a:ext uri="{FF2B5EF4-FFF2-40B4-BE49-F238E27FC236}">
                <a16:creationId xmlns:a16="http://schemas.microsoft.com/office/drawing/2014/main" id="{D8D9C048-4F16-5B9D-C345-B79F28E9A22B}"/>
              </a:ext>
            </a:extLst>
          </p:cNvPr>
          <p:cNvSpPr>
            <a:spLocks noGrp="1"/>
          </p:cNvSpPr>
          <p:nvPr>
            <p:ph idx="1"/>
          </p:nvPr>
        </p:nvSpPr>
        <p:spPr>
          <a:xfrm>
            <a:off x="1295400" y="977623"/>
            <a:ext cx="9601200" cy="3809999"/>
          </a:xfrm>
        </p:spPr>
        <p:txBody>
          <a:bodyPr>
            <a:normAutofit fontScale="25000" lnSpcReduction="20000"/>
          </a:bodyPr>
          <a:lstStyle/>
          <a:p>
            <a:pPr marL="0" indent="0">
              <a:buNone/>
            </a:pPr>
            <a:r>
              <a:rPr lang="en-US" sz="4200" dirty="0"/>
              <a:t>I hereby authorize Visit Shreveport-Bossier and BRF’s Entrepreneurial Accelerator Program (EAP), and those acting pursuant to its authority to:</a:t>
            </a:r>
          </a:p>
          <a:p>
            <a:r>
              <a:rPr lang="en-US" sz="4200" dirty="0"/>
              <a:t>Record my likeness and voice on video, audio, photographic, digital, electronic or, any other medium;</a:t>
            </a:r>
          </a:p>
          <a:p>
            <a:r>
              <a:rPr lang="en-US" sz="4200" dirty="0"/>
              <a:t>Record on a video, audio, photographic, digital, electronic or, any other medium, documents or materials prepared for use in my presentation to Visit Shreveport-Bossier and EAP</a:t>
            </a:r>
          </a:p>
          <a:p>
            <a:r>
              <a:rPr lang="en-US" sz="4200" dirty="0"/>
              <a:t>Use my name in connection with these recordings; and, </a:t>
            </a:r>
          </a:p>
          <a:p>
            <a:r>
              <a:rPr lang="en-US" sz="4200" dirty="0"/>
              <a:t>Use, reproduce, exhibit or distribute in any medium (i.e. -  print publications, video tapes, CD-ROM, Internet/W/W/W) these recordings, in whole or in part, without restrictions or limitations for the purpose of secure on-line replay for Visit Shreveport-Bossier and EAP members and those pursuant to its authority</a:t>
            </a:r>
          </a:p>
          <a:p>
            <a:pPr marL="0" indent="0">
              <a:buNone/>
            </a:pPr>
            <a:r>
              <a:rPr lang="en-US" sz="4200" dirty="0"/>
              <a:t>I release Visit Shreveport-Bossier and EAP and those acting pursuant to its authority from liability for any violation of any personal or proprietary right I may have in connection with such use.  This release is executed gratuitously and/or for any self-satisfaction which I may derive from any publication or programs in which my likeness or voice will appear.  There is no time limit on the validity of this release nor is there any geographic limitation on where these materials may be distributed.  I understand that all such recordings, in whatever medium, shall remain the property of Visit Shreveport-Bossier and EAP</a:t>
            </a:r>
          </a:p>
          <a:p>
            <a:pPr marL="0" indent="0">
              <a:buNone/>
            </a:pPr>
            <a:r>
              <a:rPr lang="en-US" sz="4200" b="1" dirty="0"/>
              <a:t>I HAVE READ AND FULLY UNDERSTAND THE TERMS OF THIS RELEASE</a:t>
            </a:r>
          </a:p>
          <a:p>
            <a:pPr marL="0" indent="0">
              <a:buNone/>
            </a:pPr>
            <a:r>
              <a:rPr lang="en-US" sz="4200" dirty="0"/>
              <a:t>Name:	_____________________________________________________________________________________________________________</a:t>
            </a:r>
          </a:p>
          <a:p>
            <a:pPr marL="0" indent="0">
              <a:buNone/>
            </a:pPr>
            <a:r>
              <a:rPr lang="en-US" sz="4200" dirty="0"/>
              <a:t>Address:	_____________________________________________________________________________________________________________</a:t>
            </a:r>
          </a:p>
          <a:p>
            <a:pPr marL="0" indent="0">
              <a:buNone/>
            </a:pPr>
            <a:r>
              <a:rPr lang="en-US" sz="4200" dirty="0"/>
              <a:t>	</a:t>
            </a:r>
            <a:r>
              <a:rPr lang="en-US" sz="4200" b="1" dirty="0"/>
              <a:t>Street</a:t>
            </a:r>
            <a:r>
              <a:rPr lang="en-US" sz="4200" dirty="0"/>
              <a:t>				</a:t>
            </a:r>
            <a:r>
              <a:rPr lang="en-US" sz="4200" b="1" dirty="0"/>
              <a:t>City</a:t>
            </a:r>
            <a:r>
              <a:rPr lang="en-US" sz="4200" dirty="0"/>
              <a:t>		</a:t>
            </a:r>
            <a:r>
              <a:rPr lang="en-US" sz="4200" b="1" dirty="0"/>
              <a:t>State</a:t>
            </a:r>
            <a:r>
              <a:rPr lang="en-US" sz="4200" dirty="0"/>
              <a:t>		</a:t>
            </a:r>
            <a:r>
              <a:rPr lang="en-US" sz="4200" b="1" dirty="0"/>
              <a:t>Zip Code </a:t>
            </a:r>
          </a:p>
          <a:p>
            <a:pPr marL="0" indent="0">
              <a:buNone/>
            </a:pPr>
            <a:r>
              <a:rPr lang="en-US" sz="4200" dirty="0"/>
              <a:t>Phone: 	_________________________________________________________________</a:t>
            </a:r>
          </a:p>
          <a:p>
            <a:pPr marL="0" indent="0">
              <a:buNone/>
            </a:pPr>
            <a:r>
              <a:rPr lang="en-US" sz="4200" dirty="0"/>
              <a:t>Signature 	_________________________________________________________________	Date ___________________</a:t>
            </a:r>
          </a:p>
          <a:p>
            <a:pPr marL="0" indent="0">
              <a:buNone/>
            </a:pPr>
            <a:endParaRPr lang="en-US" dirty="0"/>
          </a:p>
        </p:txBody>
      </p:sp>
      <p:sp>
        <p:nvSpPr>
          <p:cNvPr id="4" name="Slide Number Placeholder 3">
            <a:extLst>
              <a:ext uri="{FF2B5EF4-FFF2-40B4-BE49-F238E27FC236}">
                <a16:creationId xmlns:a16="http://schemas.microsoft.com/office/drawing/2014/main" id="{ECDDAADB-21D7-B7F1-DBF9-C9DBA56F1451}"/>
              </a:ext>
            </a:extLst>
          </p:cNvPr>
          <p:cNvSpPr>
            <a:spLocks noGrp="1"/>
          </p:cNvSpPr>
          <p:nvPr>
            <p:ph type="sldNum" sz="quarter" idx="12"/>
          </p:nvPr>
        </p:nvSpPr>
        <p:spPr/>
        <p:txBody>
          <a:bodyPr/>
          <a:lstStyle/>
          <a:p>
            <a:fld id="{E31375A4-56A4-47D6-9801-1991572033F7}" type="slidenum">
              <a:rPr lang="en-US" smtClean="0"/>
              <a:t>18</a:t>
            </a:fld>
            <a:endParaRPr lang="en-US" dirty="0"/>
          </a:p>
        </p:txBody>
      </p:sp>
      <p:sp>
        <p:nvSpPr>
          <p:cNvPr id="5" name="Rectangle 4">
            <a:extLst>
              <a:ext uri="{FF2B5EF4-FFF2-40B4-BE49-F238E27FC236}">
                <a16:creationId xmlns:a16="http://schemas.microsoft.com/office/drawing/2014/main" id="{A9D106DE-0A8C-DEDD-099B-69AD06E055CF}"/>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3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7B2F-FB69-926B-0664-870D7760D708}"/>
              </a:ext>
            </a:extLst>
          </p:cNvPr>
          <p:cNvSpPr>
            <a:spLocks noGrp="1"/>
          </p:cNvSpPr>
          <p:nvPr>
            <p:ph type="title"/>
          </p:nvPr>
        </p:nvSpPr>
        <p:spPr/>
        <p:txBody>
          <a:bodyPr/>
          <a:lstStyle/>
          <a:p>
            <a:pPr algn="ctr"/>
            <a:r>
              <a:rPr lang="en-US" dirty="0"/>
              <a:t>Questions	</a:t>
            </a:r>
          </a:p>
        </p:txBody>
      </p:sp>
      <p:sp>
        <p:nvSpPr>
          <p:cNvPr id="3" name="Content Placeholder 2">
            <a:extLst>
              <a:ext uri="{FF2B5EF4-FFF2-40B4-BE49-F238E27FC236}">
                <a16:creationId xmlns:a16="http://schemas.microsoft.com/office/drawing/2014/main" id="{BD659E14-EAF0-CE41-6CFD-804FB39C6EEA}"/>
              </a:ext>
            </a:extLst>
          </p:cNvPr>
          <p:cNvSpPr>
            <a:spLocks noGrp="1"/>
          </p:cNvSpPr>
          <p:nvPr>
            <p:ph idx="1"/>
          </p:nvPr>
        </p:nvSpPr>
        <p:spPr>
          <a:xfrm>
            <a:off x="1295400" y="1414273"/>
            <a:ext cx="9601200" cy="3809999"/>
          </a:xfrm>
        </p:spPr>
        <p:txBody>
          <a:bodyPr>
            <a:normAutofit fontScale="92500"/>
          </a:bodyPr>
          <a:lstStyle/>
          <a:p>
            <a:r>
              <a:rPr lang="en-US" sz="4000" dirty="0"/>
              <a:t>If you have any questions, please contact:  </a:t>
            </a:r>
          </a:p>
          <a:p>
            <a:pPr lvl="1">
              <a:buFont typeface="Wingdings" panose="05000000000000000000" pitchFamily="2" charset="2"/>
              <a:buChar char="Ø"/>
            </a:pPr>
            <a:r>
              <a:rPr lang="en-US" sz="4000" dirty="0"/>
              <a:t>Julie Gilley at </a:t>
            </a:r>
            <a:r>
              <a:rPr lang="en-US" sz="4000" dirty="0">
                <a:hlinkClick r:id="rId2"/>
              </a:rPr>
              <a:t>Julie.gilley@eapla.com</a:t>
            </a:r>
            <a:endParaRPr lang="en-US" sz="4000" dirty="0"/>
          </a:p>
          <a:p>
            <a:pPr lvl="1">
              <a:buFont typeface="Wingdings" panose="05000000000000000000" pitchFamily="2" charset="2"/>
              <a:buChar char="Ø"/>
            </a:pPr>
            <a:r>
              <a:rPr lang="en-US" sz="4000" dirty="0"/>
              <a:t>Karen M. Barnes at </a:t>
            </a:r>
            <a:r>
              <a:rPr lang="en-US" sz="3900" dirty="0">
                <a:hlinkClick r:id="rId3"/>
              </a:rPr>
              <a:t>Destination318@visistshreveportbossier.org</a:t>
            </a:r>
            <a:r>
              <a:rPr lang="en-US" sz="3900" dirty="0"/>
              <a:t>  </a:t>
            </a:r>
          </a:p>
          <a:p>
            <a:pPr marL="274320" lvl="1" indent="0">
              <a:buNone/>
            </a:pPr>
            <a:endParaRPr lang="en-US" sz="4000" dirty="0"/>
          </a:p>
          <a:p>
            <a:pPr marL="274320" lvl="1" indent="0" algn="ctr">
              <a:buNone/>
            </a:pPr>
            <a:r>
              <a:rPr lang="en-US" sz="4000" dirty="0"/>
              <a:t>Thank you for your interest!!</a:t>
            </a:r>
          </a:p>
          <a:p>
            <a:pPr lvl="1">
              <a:buFont typeface="Wingdings" panose="05000000000000000000" pitchFamily="2" charset="2"/>
              <a:buChar char="Ø"/>
            </a:pPr>
            <a:endParaRPr lang="en-US" sz="4000" dirty="0"/>
          </a:p>
          <a:p>
            <a:pPr marL="274320" lvl="1" indent="0">
              <a:buNone/>
            </a:pPr>
            <a:endParaRPr lang="en-US" dirty="0"/>
          </a:p>
        </p:txBody>
      </p:sp>
      <p:sp>
        <p:nvSpPr>
          <p:cNvPr id="4" name="Slide Number Placeholder 3">
            <a:extLst>
              <a:ext uri="{FF2B5EF4-FFF2-40B4-BE49-F238E27FC236}">
                <a16:creationId xmlns:a16="http://schemas.microsoft.com/office/drawing/2014/main" id="{A2044CCE-B0D3-0795-73FE-934A8A1FE785}"/>
              </a:ext>
            </a:extLst>
          </p:cNvPr>
          <p:cNvSpPr>
            <a:spLocks noGrp="1"/>
          </p:cNvSpPr>
          <p:nvPr>
            <p:ph type="sldNum" sz="quarter" idx="12"/>
          </p:nvPr>
        </p:nvSpPr>
        <p:spPr/>
        <p:txBody>
          <a:bodyPr/>
          <a:lstStyle/>
          <a:p>
            <a:fld id="{E31375A4-56A4-47D6-9801-1991572033F7}" type="slidenum">
              <a:rPr lang="en-US" smtClean="0"/>
              <a:t>19</a:t>
            </a:fld>
            <a:endParaRPr lang="en-US" dirty="0"/>
          </a:p>
        </p:txBody>
      </p:sp>
      <p:sp>
        <p:nvSpPr>
          <p:cNvPr id="5" name="Rectangle 4">
            <a:extLst>
              <a:ext uri="{FF2B5EF4-FFF2-40B4-BE49-F238E27FC236}">
                <a16:creationId xmlns:a16="http://schemas.microsoft.com/office/drawing/2014/main" id="{96EF8A25-59ED-EAB2-0E9F-9E80F7C28ADD}"/>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3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0A6F4-1CEC-CB8C-22E9-6997501D6522}"/>
              </a:ext>
            </a:extLst>
          </p:cNvPr>
          <p:cNvSpPr>
            <a:spLocks noGrp="1"/>
          </p:cNvSpPr>
          <p:nvPr>
            <p:ph type="sldNum" sz="quarter" idx="12"/>
          </p:nvPr>
        </p:nvSpPr>
        <p:spPr/>
        <p:txBody>
          <a:bodyPr/>
          <a:lstStyle/>
          <a:p>
            <a:fld id="{E31375A4-56A4-47D6-9801-1991572033F7}" type="slidenum">
              <a:rPr lang="en-US" smtClean="0"/>
              <a:pPr/>
              <a:t>2</a:t>
            </a:fld>
            <a:endParaRPr lang="en-US" dirty="0"/>
          </a:p>
        </p:txBody>
      </p:sp>
      <p:sp>
        <p:nvSpPr>
          <p:cNvPr id="4" name="TextBox 3">
            <a:extLst>
              <a:ext uri="{FF2B5EF4-FFF2-40B4-BE49-F238E27FC236}">
                <a16:creationId xmlns:a16="http://schemas.microsoft.com/office/drawing/2014/main" id="{14DB28E9-89DE-3767-1A9C-A0699DFE0A09}"/>
              </a:ext>
            </a:extLst>
          </p:cNvPr>
          <p:cNvSpPr txBox="1"/>
          <p:nvPr/>
        </p:nvSpPr>
        <p:spPr>
          <a:xfrm>
            <a:off x="805627" y="1142385"/>
            <a:ext cx="10322349" cy="3231654"/>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Increase Tourism </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 Caddo &amp; Bossier Parishes by filling these specific unmet needs identified in the Shreveport-Bossier Destination Master Plan: </a:t>
            </a:r>
          </a:p>
          <a:p>
            <a:pPr marL="742950" lvl="1" indent="-285750">
              <a:spcAft>
                <a:spcPts val="1800"/>
              </a:spcAft>
              <a:buFont typeface="Wingdings" panose="05000000000000000000" pitchFamily="2" charset="2"/>
              <a:buChar char="Ø"/>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Increase the amount of visitor dollars </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coming into the destination year-round.</a:t>
            </a:r>
          </a:p>
          <a:p>
            <a:pPr marL="742950" lvl="1" indent="-285750">
              <a:spcAft>
                <a:spcPts val="1800"/>
              </a:spcAft>
              <a:buFont typeface="Wingdings" panose="05000000000000000000" pitchFamily="2" charset="2"/>
              <a:buChar char="Ø"/>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Diversify the development of the destination </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 all segments of visitors (leisure, business, conventions, sports, gaming, social, etc.).</a:t>
            </a:r>
          </a:p>
          <a:p>
            <a:pPr marL="742950" lvl="1" indent="-285750">
              <a:spcAft>
                <a:spcPts val="1800"/>
              </a:spcAft>
              <a:buFont typeface="Wingdings" panose="05000000000000000000" pitchFamily="2" charset="2"/>
              <a:buChar char="Ø"/>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Convene a </a:t>
            </a: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more diverse range</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of local businesses, organizations and residents to contribute to, and benefit from, the local visitor economy.</a:t>
            </a:r>
          </a:p>
          <a:p>
            <a:pPr marL="742950" lvl="1" indent="-285750">
              <a:spcAft>
                <a:spcPts val="1800"/>
              </a:spcAft>
              <a:buFont typeface="Wingdings" panose="05000000000000000000" pitchFamily="2" charset="2"/>
              <a:buChar char="Ø"/>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Accelerate Business Development in outdoor recreation and upgrade event venues. </a:t>
            </a:r>
          </a:p>
        </p:txBody>
      </p:sp>
      <p:sp>
        <p:nvSpPr>
          <p:cNvPr id="5" name="TextBox 4">
            <a:extLst>
              <a:ext uri="{FF2B5EF4-FFF2-40B4-BE49-F238E27FC236}">
                <a16:creationId xmlns:a16="http://schemas.microsoft.com/office/drawing/2014/main" id="{CD6CC822-CB12-C9D1-6771-E8BE9F369907}"/>
              </a:ext>
            </a:extLst>
          </p:cNvPr>
          <p:cNvSpPr txBox="1"/>
          <p:nvPr/>
        </p:nvSpPr>
        <p:spPr>
          <a:xfrm>
            <a:off x="1572024" y="4389427"/>
            <a:ext cx="3657601" cy="246221"/>
          </a:xfrm>
          <a:prstGeom prst="rect">
            <a:avLst/>
          </a:prstGeom>
          <a:noFill/>
        </p:spPr>
        <p:txBody>
          <a:bodyPr wrap="square" rtlCol="0">
            <a:spAutoFit/>
          </a:bodyPr>
          <a:lstStyle/>
          <a:p>
            <a:r>
              <a:rPr lang="en-US" sz="1000" dirty="0"/>
              <a:t>*Source: Shreveport-Bossier Destination Master Plan 2023</a:t>
            </a:r>
          </a:p>
        </p:txBody>
      </p:sp>
      <p:sp>
        <p:nvSpPr>
          <p:cNvPr id="8" name="Title 1">
            <a:extLst>
              <a:ext uri="{FF2B5EF4-FFF2-40B4-BE49-F238E27FC236}">
                <a16:creationId xmlns:a16="http://schemas.microsoft.com/office/drawing/2014/main" id="{8D8EA522-5563-E178-B087-9794C8AF7F54}"/>
              </a:ext>
            </a:extLst>
          </p:cNvPr>
          <p:cNvSpPr txBox="1">
            <a:spLocks/>
          </p:cNvSpPr>
          <p:nvPr/>
        </p:nvSpPr>
        <p:spPr>
          <a:xfrm>
            <a:off x="320510" y="0"/>
            <a:ext cx="11871489" cy="1142385"/>
          </a:xfrm>
          <a:prstGeom prst="rect">
            <a:avLst/>
          </a:prstGeom>
        </p:spPr>
        <p:txBody>
          <a:bodyPr anchor="ctr"/>
          <a:lst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12065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7A7A7A">
                    <a:lumMod val="50000"/>
                  </a:srgbClr>
                </a:solidFill>
                <a:effectLst/>
                <a:uLnTx/>
                <a:uFillTx/>
                <a:latin typeface="Open Sans" panose="020B0606030504020204"/>
                <a:ea typeface="+mj-ea"/>
                <a:cs typeface="+mj-cs"/>
              </a:rPr>
              <a:t>Purpose – Increase Tourism</a:t>
            </a:r>
          </a:p>
        </p:txBody>
      </p:sp>
      <p:pic>
        <p:nvPicPr>
          <p:cNvPr id="6" name="Picture 5">
            <a:extLst>
              <a:ext uri="{FF2B5EF4-FFF2-40B4-BE49-F238E27FC236}">
                <a16:creationId xmlns:a16="http://schemas.microsoft.com/office/drawing/2014/main" id="{1675591C-03A3-ACE6-676E-9FCF355DCEBA}"/>
              </a:ext>
            </a:extLst>
          </p:cNvPr>
          <p:cNvPicPr>
            <a:picLocks noChangeAspect="1"/>
          </p:cNvPicPr>
          <p:nvPr/>
        </p:nvPicPr>
        <p:blipFill>
          <a:blip r:embed="rId3"/>
          <a:srcRect t="10456"/>
          <a:stretch/>
        </p:blipFill>
        <p:spPr>
          <a:xfrm>
            <a:off x="0" y="4635648"/>
            <a:ext cx="8505371" cy="2223724"/>
          </a:xfrm>
          <a:prstGeom prst="rect">
            <a:avLst/>
          </a:prstGeom>
        </p:spPr>
      </p:pic>
      <p:sp>
        <p:nvSpPr>
          <p:cNvPr id="3" name="TextBox 2">
            <a:extLst>
              <a:ext uri="{FF2B5EF4-FFF2-40B4-BE49-F238E27FC236}">
                <a16:creationId xmlns:a16="http://schemas.microsoft.com/office/drawing/2014/main" id="{64A3647F-CAFA-0ADA-6617-B53B67446C0D}"/>
              </a:ext>
            </a:extLst>
          </p:cNvPr>
          <p:cNvSpPr txBox="1"/>
          <p:nvPr/>
        </p:nvSpPr>
        <p:spPr>
          <a:xfrm>
            <a:off x="4072054" y="6478857"/>
            <a:ext cx="4047892" cy="369332"/>
          </a:xfrm>
          <a:prstGeom prst="rect">
            <a:avLst/>
          </a:prstGeom>
        </p:spPr>
        <p:txBody>
          <a:bodyPr vert="horz" lIns="91440" tIns="45720" rIns="91440" bIns="45720" rtlCol="0">
            <a:normAutofit/>
          </a:bodyPr>
          <a:lstStyle>
            <a:lvl1pPr indent="0">
              <a:lnSpc>
                <a:spcPct val="90000"/>
              </a:lnSpc>
              <a:spcBef>
                <a:spcPts val="0"/>
              </a:spcBef>
              <a:buClr>
                <a:schemeClr val="accent1"/>
              </a:buClr>
              <a:buSzPct val="100000"/>
              <a:buFont typeface="Arial" pitchFamily="34" charset="0"/>
              <a:buNone/>
              <a:defRPr sz="2000" b="0">
                <a:solidFill>
                  <a:schemeClr val="accent1">
                    <a:lumMod val="50000"/>
                  </a:schemeClr>
                </a:solidFill>
                <a:latin typeface="Tw Cen MT" panose="020B0602020104020603" pitchFamily="34" charset="0"/>
              </a:defRPr>
            </a:lvl1pPr>
            <a:lvl2pPr indent="0" algn="ctr">
              <a:lnSpc>
                <a:spcPct val="90000"/>
              </a:lnSpc>
              <a:spcBef>
                <a:spcPts val="1200"/>
              </a:spcBef>
              <a:buClr>
                <a:schemeClr val="accent1"/>
              </a:buClr>
              <a:buSzPct val="100000"/>
              <a:buFont typeface="Arial" pitchFamily="34" charset="0"/>
              <a:buNone/>
              <a:defRPr sz="2000">
                <a:solidFill>
                  <a:schemeClr val="accent1"/>
                </a:solidFill>
              </a:defRPr>
            </a:lvl2pPr>
            <a:lvl3pPr indent="0" algn="ctr">
              <a:lnSpc>
                <a:spcPct val="90000"/>
              </a:lnSpc>
              <a:spcBef>
                <a:spcPts val="800"/>
              </a:spcBef>
              <a:buClr>
                <a:schemeClr val="accent1"/>
              </a:buClr>
              <a:buSzPct val="100000"/>
              <a:buFont typeface="Arial" pitchFamily="34" charset="0"/>
              <a:buNone/>
              <a:defRPr>
                <a:solidFill>
                  <a:schemeClr val="accent1"/>
                </a:solidFill>
              </a:defRPr>
            </a:lvl3pPr>
            <a:lvl4pPr indent="0" algn="ctr">
              <a:lnSpc>
                <a:spcPct val="90000"/>
              </a:lnSpc>
              <a:spcBef>
                <a:spcPts val="800"/>
              </a:spcBef>
              <a:buClr>
                <a:schemeClr val="accent1"/>
              </a:buClr>
              <a:buSzPct val="100000"/>
              <a:buFont typeface="Arial" pitchFamily="34" charset="0"/>
              <a:buNone/>
              <a:defRPr sz="1600">
                <a:solidFill>
                  <a:schemeClr val="accent1"/>
                </a:solidFill>
              </a:defRPr>
            </a:lvl4pPr>
            <a:lvl5pPr indent="0" algn="ctr">
              <a:lnSpc>
                <a:spcPct val="90000"/>
              </a:lnSpc>
              <a:spcBef>
                <a:spcPts val="600"/>
              </a:spcBef>
              <a:buClr>
                <a:schemeClr val="accent1"/>
              </a:buClr>
              <a:buSzPct val="100000"/>
              <a:buFont typeface="Arial" pitchFamily="34" charset="0"/>
              <a:buNone/>
              <a:defRPr sz="1600">
                <a:solidFill>
                  <a:schemeClr val="accent1"/>
                </a:solidFill>
              </a:defRPr>
            </a:lvl5pPr>
            <a:lvl6pPr indent="0" algn="ctr">
              <a:lnSpc>
                <a:spcPct val="90000"/>
              </a:lnSpc>
              <a:spcBef>
                <a:spcPts val="600"/>
              </a:spcBef>
              <a:buClr>
                <a:schemeClr val="accent1"/>
              </a:buClr>
              <a:buSzPct val="100000"/>
              <a:buFont typeface="Arial" pitchFamily="34" charset="0"/>
              <a:buNone/>
              <a:defRPr sz="1600"/>
            </a:lvl6pPr>
            <a:lvl7pPr indent="0" algn="ctr">
              <a:lnSpc>
                <a:spcPct val="90000"/>
              </a:lnSpc>
              <a:spcBef>
                <a:spcPts val="600"/>
              </a:spcBef>
              <a:buClr>
                <a:schemeClr val="accent1"/>
              </a:buClr>
              <a:buSzPct val="100000"/>
              <a:buFont typeface="Arial" pitchFamily="34" charset="0"/>
              <a:buNone/>
              <a:defRPr sz="1600"/>
            </a:lvl7pPr>
            <a:lvl8pPr indent="0" algn="ctr">
              <a:lnSpc>
                <a:spcPct val="90000"/>
              </a:lnSpc>
              <a:spcBef>
                <a:spcPts val="600"/>
              </a:spcBef>
              <a:buClr>
                <a:schemeClr val="accent1"/>
              </a:buClr>
              <a:buSzPct val="100000"/>
              <a:buFont typeface="Arial" pitchFamily="34" charset="0"/>
              <a:buNone/>
              <a:defRPr sz="1600"/>
            </a:lvl8pPr>
            <a:lvl9pPr indent="0" algn="ctr">
              <a:lnSpc>
                <a:spcPct val="90000"/>
              </a:lnSpc>
              <a:spcBef>
                <a:spcPts val="600"/>
              </a:spcBef>
              <a:buClr>
                <a:schemeClr val="accent1"/>
              </a:buClr>
              <a:buSzPct val="100000"/>
              <a:buFont typeface="Arial" pitchFamily="34" charset="0"/>
              <a:buNone/>
              <a:defRPr sz="1600"/>
            </a:lvl9pPr>
          </a:lstStyle>
          <a:p>
            <a:pPr algn="ctr"/>
            <a:endParaRPr lang="en-US" sz="1400" dirty="0">
              <a:solidFill>
                <a:schemeClr val="bg1"/>
              </a:solidFill>
            </a:endParaRPr>
          </a:p>
        </p:txBody>
      </p:sp>
    </p:spTree>
    <p:extLst>
      <p:ext uri="{BB962C8B-B14F-4D97-AF65-F5344CB8AC3E}">
        <p14:creationId xmlns:p14="http://schemas.microsoft.com/office/powerpoint/2010/main" val="365083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0262F7-7524-B269-4078-11A9EC48F0E6}"/>
              </a:ext>
            </a:extLst>
          </p:cNvPr>
          <p:cNvPicPr>
            <a:picLocks noChangeAspect="1"/>
          </p:cNvPicPr>
          <p:nvPr/>
        </p:nvPicPr>
        <p:blipFill>
          <a:blip r:embed="rId3">
            <a:alphaModFix amt="19000"/>
            <a:extLst>
              <a:ext uri="{BEBA8EAE-BF5A-486C-A8C5-ECC9F3942E4B}">
                <a14:imgProps xmlns:a14="http://schemas.microsoft.com/office/drawing/2010/main">
                  <a14:imgLayer r:embed="rId4">
                    <a14:imgEffect>
                      <a14:saturation sat="119000"/>
                    </a14:imgEffect>
                    <a14:imgEffect>
                      <a14:brightnessContrast contrast="33000"/>
                    </a14:imgEffect>
                  </a14:imgLayer>
                </a14:imgProps>
              </a:ext>
            </a:extLst>
          </a:blip>
          <a:srcRect l="16342"/>
          <a:stretch/>
        </p:blipFill>
        <p:spPr>
          <a:xfrm>
            <a:off x="-16948" y="1142385"/>
            <a:ext cx="12208948" cy="5384934"/>
          </a:xfrm>
          <a:prstGeom prst="rect">
            <a:avLst/>
          </a:prstGeom>
        </p:spPr>
      </p:pic>
      <p:sp>
        <p:nvSpPr>
          <p:cNvPr id="2" name="Slide Number Placeholder 1">
            <a:extLst>
              <a:ext uri="{FF2B5EF4-FFF2-40B4-BE49-F238E27FC236}">
                <a16:creationId xmlns:a16="http://schemas.microsoft.com/office/drawing/2014/main" id="{66D0A6F4-1CEC-CB8C-22E9-6997501D6522}"/>
              </a:ext>
            </a:extLst>
          </p:cNvPr>
          <p:cNvSpPr>
            <a:spLocks noGrp="1"/>
          </p:cNvSpPr>
          <p:nvPr>
            <p:ph type="sldNum" sz="quarter" idx="12"/>
          </p:nvPr>
        </p:nvSpPr>
        <p:spPr/>
        <p:txBody>
          <a:bodyPr/>
          <a:lstStyle/>
          <a:p>
            <a:fld id="{E31375A4-56A4-47D6-9801-1991572033F7}" type="slidenum">
              <a:rPr lang="en-US" smtClean="0"/>
              <a:pPr/>
              <a:t>3</a:t>
            </a:fld>
            <a:endParaRPr lang="en-US" dirty="0"/>
          </a:p>
        </p:txBody>
      </p:sp>
      <p:sp>
        <p:nvSpPr>
          <p:cNvPr id="3" name="Title 1">
            <a:extLst>
              <a:ext uri="{FF2B5EF4-FFF2-40B4-BE49-F238E27FC236}">
                <a16:creationId xmlns:a16="http://schemas.microsoft.com/office/drawing/2014/main" id="{B6F2AB11-AA4C-CD1B-D6F8-44AEFDA2516B}"/>
              </a:ext>
            </a:extLst>
          </p:cNvPr>
          <p:cNvSpPr txBox="1">
            <a:spLocks/>
          </p:cNvSpPr>
          <p:nvPr/>
        </p:nvSpPr>
        <p:spPr>
          <a:xfrm>
            <a:off x="320510" y="0"/>
            <a:ext cx="11871489" cy="1142385"/>
          </a:xfrm>
          <a:prstGeom prst="rect">
            <a:avLst/>
          </a:prstGeom>
        </p:spPr>
        <p:txBody>
          <a:bodyPr anchor="ctr"/>
          <a:lst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12065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7A7A7A">
                    <a:lumMod val="50000"/>
                  </a:srgbClr>
                </a:solidFill>
                <a:effectLst/>
                <a:uLnTx/>
                <a:uFillTx/>
                <a:latin typeface="Open Sans" panose="020B0606030504020204"/>
                <a:ea typeface="+mj-ea"/>
                <a:cs typeface="+mj-cs"/>
              </a:rPr>
              <a:t>Solution – Tourism Specific Pitch Competition</a:t>
            </a:r>
          </a:p>
        </p:txBody>
      </p:sp>
      <p:sp>
        <p:nvSpPr>
          <p:cNvPr id="4" name="TextBox 3">
            <a:extLst>
              <a:ext uri="{FF2B5EF4-FFF2-40B4-BE49-F238E27FC236}">
                <a16:creationId xmlns:a16="http://schemas.microsoft.com/office/drawing/2014/main" id="{C2AFD87D-2374-C75F-C698-CEA9BEC9C9D7}"/>
              </a:ext>
            </a:extLst>
          </p:cNvPr>
          <p:cNvSpPr txBox="1"/>
          <p:nvPr/>
        </p:nvSpPr>
        <p:spPr>
          <a:xfrm>
            <a:off x="650451" y="1164131"/>
            <a:ext cx="10727702" cy="4708981"/>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Open to the public</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 Anyone with a tourism related startup idea is welcomed to participate.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(Visit Shreveport-Bossier and BRF employees, family members or close relatives are not eligible) </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Startup idea must be within the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Caddo and or Bossier area.</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Award money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must go to startup companies or existing companies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looking to expand.</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a:ea typeface="Open Sans"/>
                <a:cs typeface="Open Sans"/>
              </a:rPr>
              <a:t>Must attend all three educational workshops and submit all required deliverables to be eligible as a finalist.</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Top 10 companies will have the opportunity to present their business plan for prize money and receive free services from EAP.  The prize money will be awarded based on the judges’ scoring of the ideas presented with the top six (6) companies receiving the prize money.</a:t>
            </a:r>
          </a:p>
        </p:txBody>
      </p:sp>
      <p:sp>
        <p:nvSpPr>
          <p:cNvPr id="5" name="Rectangle 4">
            <a:extLst>
              <a:ext uri="{FF2B5EF4-FFF2-40B4-BE49-F238E27FC236}">
                <a16:creationId xmlns:a16="http://schemas.microsoft.com/office/drawing/2014/main" id="{40E120F1-6DC0-DE12-8394-90D92C24FA46}"/>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3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0A6F4-1CEC-CB8C-22E9-6997501D6522}"/>
              </a:ext>
            </a:extLst>
          </p:cNvPr>
          <p:cNvSpPr>
            <a:spLocks noGrp="1"/>
          </p:cNvSpPr>
          <p:nvPr>
            <p:ph type="sldNum" sz="quarter" idx="12"/>
          </p:nvPr>
        </p:nvSpPr>
        <p:spPr/>
        <p:txBody>
          <a:bodyPr/>
          <a:lstStyle/>
          <a:p>
            <a:fld id="{E31375A4-56A4-47D6-9801-1991572033F7}" type="slidenum">
              <a:rPr lang="en-US" smtClean="0"/>
              <a:pPr/>
              <a:t>4</a:t>
            </a:fld>
            <a:endParaRPr lang="en-US" dirty="0"/>
          </a:p>
        </p:txBody>
      </p:sp>
      <p:sp>
        <p:nvSpPr>
          <p:cNvPr id="3" name="Title 1">
            <a:extLst>
              <a:ext uri="{FF2B5EF4-FFF2-40B4-BE49-F238E27FC236}">
                <a16:creationId xmlns:a16="http://schemas.microsoft.com/office/drawing/2014/main" id="{B6F2AB11-AA4C-CD1B-D6F8-44AEFDA2516B}"/>
              </a:ext>
            </a:extLst>
          </p:cNvPr>
          <p:cNvSpPr txBox="1">
            <a:spLocks/>
          </p:cNvSpPr>
          <p:nvPr/>
        </p:nvSpPr>
        <p:spPr>
          <a:xfrm>
            <a:off x="320510" y="0"/>
            <a:ext cx="11871489" cy="1142385"/>
          </a:xfrm>
          <a:prstGeom prst="rect">
            <a:avLst/>
          </a:prstGeom>
        </p:spPr>
        <p:txBody>
          <a:bodyPr anchor="ctr"/>
          <a:lst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12065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7A7A7A">
                    <a:lumMod val="50000"/>
                  </a:srgbClr>
                </a:solidFill>
                <a:effectLst/>
                <a:uLnTx/>
                <a:uFillTx/>
                <a:latin typeface="Open Sans" panose="020B0606030504020204"/>
                <a:ea typeface="+mj-ea"/>
                <a:cs typeface="+mj-cs"/>
              </a:rPr>
              <a:t>Prize Money</a:t>
            </a:r>
          </a:p>
        </p:txBody>
      </p:sp>
      <p:sp>
        <p:nvSpPr>
          <p:cNvPr id="4" name="TextBox 3">
            <a:extLst>
              <a:ext uri="{FF2B5EF4-FFF2-40B4-BE49-F238E27FC236}">
                <a16:creationId xmlns:a16="http://schemas.microsoft.com/office/drawing/2014/main" id="{C2AFD87D-2374-C75F-C698-CEA9BEC9C9D7}"/>
              </a:ext>
            </a:extLst>
          </p:cNvPr>
          <p:cNvSpPr txBox="1"/>
          <p:nvPr/>
        </p:nvSpPr>
        <p:spPr>
          <a:xfrm>
            <a:off x="732149" y="1303080"/>
            <a:ext cx="10727702" cy="4185761"/>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$100,000 to be awarded to top 6 companies:</a:t>
            </a:r>
          </a:p>
          <a:p>
            <a:pPr marL="742950" lvl="1" indent="-285750">
              <a:spcAft>
                <a:spcPts val="1800"/>
              </a:spcAft>
              <a:buFont typeface="Arial" panose="020B0604020202020204" pitchFamily="34" charset="0"/>
              <a:buChar char="•"/>
            </a:pPr>
            <a:endPar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800"/>
              </a:spcAft>
              <a:buFont typeface="Arial" panose="020B0604020202020204" pitchFamily="34" charset="0"/>
              <a:buChar char="•"/>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800"/>
              </a:spcAft>
              <a:buFont typeface="Arial" panose="020B0604020202020204" pitchFamily="34" charset="0"/>
              <a:buChar char="•"/>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Top 10 will receive free services from EAP, with the Top 6 among them also receiving prize money.</a:t>
            </a:r>
          </a:p>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Recognition and social media coverage to promote company.</a:t>
            </a:r>
          </a:p>
        </p:txBody>
      </p:sp>
      <p:graphicFrame>
        <p:nvGraphicFramePr>
          <p:cNvPr id="5" name="Table 4">
            <a:extLst>
              <a:ext uri="{FF2B5EF4-FFF2-40B4-BE49-F238E27FC236}">
                <a16:creationId xmlns:a16="http://schemas.microsoft.com/office/drawing/2014/main" id="{554FA13B-E97E-8435-244E-2342E0C458AA}"/>
              </a:ext>
            </a:extLst>
          </p:cNvPr>
          <p:cNvGraphicFramePr>
            <a:graphicFrameLocks noGrp="1"/>
          </p:cNvGraphicFramePr>
          <p:nvPr>
            <p:extLst>
              <p:ext uri="{D42A27DB-BD31-4B8C-83A1-F6EECF244321}">
                <p14:modId xmlns:p14="http://schemas.microsoft.com/office/powerpoint/2010/main" val="2206637107"/>
              </p:ext>
            </p:extLst>
          </p:nvPr>
        </p:nvGraphicFramePr>
        <p:xfrm>
          <a:off x="1327626" y="1962362"/>
          <a:ext cx="6678366" cy="1483360"/>
        </p:xfrm>
        <a:graphic>
          <a:graphicData uri="http://schemas.openxmlformats.org/drawingml/2006/table">
            <a:tbl>
              <a:tblPr firstRow="1" bandRow="1">
                <a:tableStyleId>{5940675A-B579-460E-94D1-54222C63F5DA}</a:tableStyleId>
              </a:tblPr>
              <a:tblGrid>
                <a:gridCol w="3339183">
                  <a:extLst>
                    <a:ext uri="{9D8B030D-6E8A-4147-A177-3AD203B41FA5}">
                      <a16:colId xmlns:a16="http://schemas.microsoft.com/office/drawing/2014/main" val="1952214947"/>
                    </a:ext>
                  </a:extLst>
                </a:gridCol>
                <a:gridCol w="3339183">
                  <a:extLst>
                    <a:ext uri="{9D8B030D-6E8A-4147-A177-3AD203B41FA5}">
                      <a16:colId xmlns:a16="http://schemas.microsoft.com/office/drawing/2014/main" val="454139449"/>
                    </a:ext>
                  </a:extLst>
                </a:gridCol>
              </a:tblGrid>
              <a:tr h="370840">
                <a:tc>
                  <a:txBody>
                    <a:bodyPr/>
                    <a:lstStyle/>
                    <a:p>
                      <a:r>
                        <a:rPr lang="en-US" dirty="0"/>
                        <a:t>1</a:t>
                      </a:r>
                      <a:r>
                        <a:rPr lang="en-US" baseline="30000" dirty="0"/>
                        <a:t>st</a:t>
                      </a:r>
                      <a:r>
                        <a:rPr lang="en-US" dirty="0"/>
                        <a:t> Place - $50,000.00</a:t>
                      </a:r>
                    </a:p>
                  </a:txBody>
                  <a:tcPr/>
                </a:tc>
                <a:tc>
                  <a:txBody>
                    <a:bodyPr/>
                    <a:lstStyle/>
                    <a:p>
                      <a:r>
                        <a:rPr lang="en-US" dirty="0"/>
                        <a:t>4</a:t>
                      </a:r>
                      <a:r>
                        <a:rPr lang="en-US" baseline="30000" dirty="0"/>
                        <a:t>th</a:t>
                      </a:r>
                      <a:r>
                        <a:rPr lang="en-US" dirty="0"/>
                        <a:t> Place - $7,500.00</a:t>
                      </a:r>
                    </a:p>
                  </a:txBody>
                  <a:tcPr/>
                </a:tc>
                <a:extLst>
                  <a:ext uri="{0D108BD9-81ED-4DB2-BD59-A6C34878D82A}">
                    <a16:rowId xmlns:a16="http://schemas.microsoft.com/office/drawing/2014/main" val="429185043"/>
                  </a:ext>
                </a:extLst>
              </a:tr>
              <a:tr h="370840">
                <a:tc>
                  <a:txBody>
                    <a:bodyPr/>
                    <a:lstStyle/>
                    <a:p>
                      <a:r>
                        <a:rPr lang="en-US" dirty="0"/>
                        <a:t>2</a:t>
                      </a:r>
                      <a:r>
                        <a:rPr lang="en-US" baseline="30000" dirty="0"/>
                        <a:t>nd</a:t>
                      </a:r>
                      <a:r>
                        <a:rPr lang="en-US" dirty="0"/>
                        <a:t> Place - $25,000.00</a:t>
                      </a:r>
                    </a:p>
                  </a:txBody>
                  <a:tcPr/>
                </a:tc>
                <a:tc>
                  <a:txBody>
                    <a:bodyPr/>
                    <a:lstStyle/>
                    <a:p>
                      <a:r>
                        <a:rPr lang="en-US" dirty="0"/>
                        <a:t>5</a:t>
                      </a:r>
                      <a:r>
                        <a:rPr lang="en-US" baseline="30000" dirty="0"/>
                        <a:t>th</a:t>
                      </a:r>
                      <a:r>
                        <a:rPr lang="en-US" dirty="0"/>
                        <a:t> Place - $5,000.00</a:t>
                      </a:r>
                    </a:p>
                  </a:txBody>
                  <a:tcPr/>
                </a:tc>
                <a:extLst>
                  <a:ext uri="{0D108BD9-81ED-4DB2-BD59-A6C34878D82A}">
                    <a16:rowId xmlns:a16="http://schemas.microsoft.com/office/drawing/2014/main" val="341192696"/>
                  </a:ext>
                </a:extLst>
              </a:tr>
              <a:tr h="370840">
                <a:tc>
                  <a:txBody>
                    <a:bodyPr/>
                    <a:lstStyle/>
                    <a:p>
                      <a:r>
                        <a:rPr lang="en-US" dirty="0"/>
                        <a:t>3</a:t>
                      </a:r>
                      <a:r>
                        <a:rPr lang="en-US" baseline="30000" dirty="0"/>
                        <a:t>rd</a:t>
                      </a:r>
                      <a:r>
                        <a:rPr lang="en-US" dirty="0"/>
                        <a:t> Place - $10,000.00</a:t>
                      </a:r>
                    </a:p>
                  </a:txBody>
                  <a:tcPr/>
                </a:tc>
                <a:tc>
                  <a:txBody>
                    <a:bodyPr/>
                    <a:lstStyle/>
                    <a:p>
                      <a:r>
                        <a:rPr lang="en-US" dirty="0"/>
                        <a:t>6</a:t>
                      </a:r>
                      <a:r>
                        <a:rPr lang="en-US" baseline="30000" dirty="0"/>
                        <a:t>th</a:t>
                      </a:r>
                      <a:r>
                        <a:rPr lang="en-US" dirty="0"/>
                        <a:t> Place - $2,500.00</a:t>
                      </a:r>
                    </a:p>
                  </a:txBody>
                  <a:tcPr/>
                </a:tc>
                <a:extLst>
                  <a:ext uri="{0D108BD9-81ED-4DB2-BD59-A6C34878D82A}">
                    <a16:rowId xmlns:a16="http://schemas.microsoft.com/office/drawing/2014/main" val="2484786022"/>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People’s Choice Awarded by BRF - $2,000 Online Voting</a:t>
                      </a:r>
                    </a:p>
                  </a:txBody>
                  <a:tcPr/>
                </a:tc>
                <a:tc hMerge="1">
                  <a:txBody>
                    <a:bodyPr/>
                    <a:lstStyle/>
                    <a:p>
                      <a:endParaRPr lang="en-US" dirty="0"/>
                    </a:p>
                  </a:txBody>
                  <a:tcPr/>
                </a:tc>
                <a:extLst>
                  <a:ext uri="{0D108BD9-81ED-4DB2-BD59-A6C34878D82A}">
                    <a16:rowId xmlns:a16="http://schemas.microsoft.com/office/drawing/2014/main" val="3074392306"/>
                  </a:ext>
                </a:extLst>
              </a:tr>
            </a:tbl>
          </a:graphicData>
        </a:graphic>
      </p:graphicFrame>
      <p:sp>
        <p:nvSpPr>
          <p:cNvPr id="6" name="Rectangle 5">
            <a:extLst>
              <a:ext uri="{FF2B5EF4-FFF2-40B4-BE49-F238E27FC236}">
                <a16:creationId xmlns:a16="http://schemas.microsoft.com/office/drawing/2014/main" id="{CF0ABFC8-F0FE-87F3-FEBC-D1F3CBDDE5BF}"/>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8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0A6F4-1CEC-CB8C-22E9-6997501D6522}"/>
              </a:ext>
            </a:extLst>
          </p:cNvPr>
          <p:cNvSpPr>
            <a:spLocks noGrp="1"/>
          </p:cNvSpPr>
          <p:nvPr>
            <p:ph type="sldNum" sz="quarter" idx="12"/>
          </p:nvPr>
        </p:nvSpPr>
        <p:spPr/>
        <p:txBody>
          <a:bodyPr/>
          <a:lstStyle/>
          <a:p>
            <a:fld id="{E31375A4-56A4-47D6-9801-1991572033F7}" type="slidenum">
              <a:rPr lang="en-US" smtClean="0"/>
              <a:pPr/>
              <a:t>5</a:t>
            </a:fld>
            <a:endParaRPr lang="en-US" dirty="0"/>
          </a:p>
        </p:txBody>
      </p:sp>
      <p:sp>
        <p:nvSpPr>
          <p:cNvPr id="3" name="Title 1">
            <a:extLst>
              <a:ext uri="{FF2B5EF4-FFF2-40B4-BE49-F238E27FC236}">
                <a16:creationId xmlns:a16="http://schemas.microsoft.com/office/drawing/2014/main" id="{B6F2AB11-AA4C-CD1B-D6F8-44AEFDA2516B}"/>
              </a:ext>
            </a:extLst>
          </p:cNvPr>
          <p:cNvSpPr txBox="1">
            <a:spLocks/>
          </p:cNvSpPr>
          <p:nvPr/>
        </p:nvSpPr>
        <p:spPr>
          <a:xfrm>
            <a:off x="320510" y="0"/>
            <a:ext cx="11871489" cy="1142385"/>
          </a:xfrm>
          <a:prstGeom prst="rect">
            <a:avLst/>
          </a:prstGeom>
        </p:spPr>
        <p:txBody>
          <a:bodyPr anchor="ctr"/>
          <a:lst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12065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7A7A7A">
                    <a:lumMod val="50000"/>
                  </a:srgbClr>
                </a:solidFill>
                <a:latin typeface="Open Sans" panose="020B0606030504020204"/>
              </a:rPr>
              <a:t>Qualifications</a:t>
            </a:r>
            <a:endParaRPr kumimoji="0" lang="en-US" sz="3200" b="1" i="0" u="none" strike="noStrike" kern="1200" cap="none" spc="0" normalizeH="0" baseline="0" noProof="0" dirty="0">
              <a:ln>
                <a:noFill/>
              </a:ln>
              <a:solidFill>
                <a:srgbClr val="7A7A7A">
                  <a:lumMod val="50000"/>
                </a:srgbClr>
              </a:solidFill>
              <a:effectLst/>
              <a:uLnTx/>
              <a:uFillTx/>
              <a:latin typeface="Open Sans" panose="020B0606030504020204"/>
              <a:ea typeface="+mj-ea"/>
              <a:cs typeface="+mj-cs"/>
            </a:endParaRPr>
          </a:p>
        </p:txBody>
      </p:sp>
      <p:sp>
        <p:nvSpPr>
          <p:cNvPr id="4" name="TextBox 3">
            <a:extLst>
              <a:ext uri="{FF2B5EF4-FFF2-40B4-BE49-F238E27FC236}">
                <a16:creationId xmlns:a16="http://schemas.microsoft.com/office/drawing/2014/main" id="{C2AFD87D-2374-C75F-C698-CEA9BEC9C9D7}"/>
              </a:ext>
            </a:extLst>
          </p:cNvPr>
          <p:cNvSpPr txBox="1"/>
          <p:nvPr/>
        </p:nvSpPr>
        <p:spPr>
          <a:xfrm>
            <a:off x="701354" y="1152217"/>
            <a:ext cx="10298878" cy="4170372"/>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Caddo/Bossier Based: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Startup idea/company must be located in Caddo or Bossier Parish.</a:t>
            </a:r>
          </a:p>
          <a:p>
            <a:pPr marL="742950" lvl="1"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scoring rubrics will be provided and briefed before the competition.</a:t>
            </a:r>
          </a:p>
          <a:p>
            <a:pPr marL="285750" indent="-285750">
              <a:spcAft>
                <a:spcPts val="18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Tourism Based: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Startup idea/company must be related to the tourism industry and increase tourism to the region in the areas of: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Outdoor and Sports Activities, Recreational Opportunities, Hospitality, Art, Culture, Entertainment.</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Must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attend all three workshops.</a:t>
            </a:r>
          </a:p>
          <a:p>
            <a:pPr marL="285750"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All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deliverables must be completed and submitted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prior to deadline.</a:t>
            </a:r>
          </a:p>
          <a:p>
            <a:pPr marL="285750" indent="-285750">
              <a:spcAft>
                <a:spcPts val="18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Conflict of Interest</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Startup idea/company founders must not be an employee, family member or close relative of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Visit Shreveport-Bossier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or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BRF.</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E3044A3-6828-38AA-C84C-9E4A7CB6DE8E}"/>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129116-9C25-C3F5-6B9B-29A49DC07773}"/>
              </a:ext>
            </a:extLst>
          </p:cNvPr>
          <p:cNvPicPr>
            <a:picLocks noChangeAspect="1"/>
          </p:cNvPicPr>
          <p:nvPr/>
        </p:nvPicPr>
        <p:blipFill>
          <a:blip r:embed="rId2"/>
          <a:srcRect b="13373"/>
          <a:stretch/>
        </p:blipFill>
        <p:spPr>
          <a:xfrm>
            <a:off x="-132735" y="977265"/>
            <a:ext cx="1717287" cy="5880735"/>
          </a:xfrm>
          <a:prstGeom prst="rect">
            <a:avLst/>
          </a:prstGeom>
        </p:spPr>
      </p:pic>
      <p:sp>
        <p:nvSpPr>
          <p:cNvPr id="2" name="Slide Number Placeholder 1">
            <a:extLst>
              <a:ext uri="{FF2B5EF4-FFF2-40B4-BE49-F238E27FC236}">
                <a16:creationId xmlns:a16="http://schemas.microsoft.com/office/drawing/2014/main" id="{66D0A6F4-1CEC-CB8C-22E9-6997501D6522}"/>
              </a:ext>
            </a:extLst>
          </p:cNvPr>
          <p:cNvSpPr>
            <a:spLocks noGrp="1"/>
          </p:cNvSpPr>
          <p:nvPr>
            <p:ph type="sldNum" sz="quarter" idx="12"/>
          </p:nvPr>
        </p:nvSpPr>
        <p:spPr/>
        <p:txBody>
          <a:bodyPr/>
          <a:lstStyle/>
          <a:p>
            <a:fld id="{E31375A4-56A4-47D6-9801-1991572033F7}" type="slidenum">
              <a:rPr lang="en-US" smtClean="0"/>
              <a:pPr/>
              <a:t>6</a:t>
            </a:fld>
            <a:endParaRPr lang="en-US" dirty="0"/>
          </a:p>
        </p:txBody>
      </p:sp>
      <p:sp>
        <p:nvSpPr>
          <p:cNvPr id="3" name="Title 1">
            <a:extLst>
              <a:ext uri="{FF2B5EF4-FFF2-40B4-BE49-F238E27FC236}">
                <a16:creationId xmlns:a16="http://schemas.microsoft.com/office/drawing/2014/main" id="{B6F2AB11-AA4C-CD1B-D6F8-44AEFDA2516B}"/>
              </a:ext>
            </a:extLst>
          </p:cNvPr>
          <p:cNvSpPr txBox="1">
            <a:spLocks/>
          </p:cNvSpPr>
          <p:nvPr/>
        </p:nvSpPr>
        <p:spPr>
          <a:xfrm>
            <a:off x="320510" y="0"/>
            <a:ext cx="11871489" cy="1142385"/>
          </a:xfrm>
          <a:prstGeom prst="rect">
            <a:avLst/>
          </a:prstGeom>
        </p:spPr>
        <p:txBody>
          <a:bodyPr anchor="ctr"/>
          <a:lstStyle>
            <a:lvl1pPr marL="120650" indent="0"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12065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7A7A7A">
                    <a:lumMod val="50000"/>
                  </a:srgbClr>
                </a:solidFill>
                <a:effectLst/>
                <a:uLnTx/>
                <a:uFillTx/>
                <a:latin typeface="Open Sans" panose="020B0606030504020204"/>
                <a:ea typeface="+mj-ea"/>
                <a:cs typeface="+mj-cs"/>
              </a:rPr>
              <a:t>Timeline – Q2 2025</a:t>
            </a:r>
          </a:p>
        </p:txBody>
      </p:sp>
      <p:sp>
        <p:nvSpPr>
          <p:cNvPr id="4" name="TextBox 3">
            <a:extLst>
              <a:ext uri="{FF2B5EF4-FFF2-40B4-BE49-F238E27FC236}">
                <a16:creationId xmlns:a16="http://schemas.microsoft.com/office/drawing/2014/main" id="{C2AFD87D-2374-C75F-C698-CEA9BEC9C9D7}"/>
              </a:ext>
            </a:extLst>
          </p:cNvPr>
          <p:cNvSpPr txBox="1"/>
          <p:nvPr/>
        </p:nvSpPr>
        <p:spPr>
          <a:xfrm>
            <a:off x="2322754" y="1280094"/>
            <a:ext cx="8591410" cy="455509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Three </a:t>
            </a:r>
            <a:r>
              <a:rPr lang="en-US" sz="24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MANDATORY</a:t>
            </a: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Educational workshops from 8:30 a.m. to 12:30 p.m.  </a:t>
            </a:r>
          </a:p>
          <a:p>
            <a:pPr marL="800100" lvl="1" indent="-34290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LEAN Canvas and Ideation – Saturday, March 22, 2025  </a:t>
            </a:r>
          </a:p>
          <a:p>
            <a:pPr marL="742950" lvl="1"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Financial Projections – Saturday, April 05, 2025 </a:t>
            </a:r>
          </a:p>
          <a:p>
            <a:pPr marL="800100" lvl="1" indent="-34290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Pitch Deck and Practice – Saturday, April 12, 2025 </a:t>
            </a:r>
          </a:p>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Competition:</a:t>
            </a:r>
          </a:p>
          <a:p>
            <a:pPr marL="742950" lvl="1" indent="-285750">
              <a:spcAft>
                <a:spcPts val="18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Thursday, May 22, 2025 – Final Competition </a:t>
            </a:r>
          </a:p>
          <a:p>
            <a:pPr marL="285750" indent="-285750">
              <a:spcAft>
                <a:spcPts val="1800"/>
              </a:spcAft>
              <a:buFont typeface="Arial" panose="020B0604020202020204" pitchFamily="34" charset="0"/>
              <a:buChar char="•"/>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Location</a:t>
            </a: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Bonvenu</a:t>
            </a: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Bank Community Room– 330 Marshall Street, Shreveport Louisiana 71101 </a:t>
            </a:r>
          </a:p>
        </p:txBody>
      </p:sp>
    </p:spTree>
    <p:extLst>
      <p:ext uri="{BB962C8B-B14F-4D97-AF65-F5344CB8AC3E}">
        <p14:creationId xmlns:p14="http://schemas.microsoft.com/office/powerpoint/2010/main" val="36608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9690-FDCF-6A0E-1CC9-71D5649147EE}"/>
              </a:ext>
            </a:extLst>
          </p:cNvPr>
          <p:cNvSpPr>
            <a:spLocks noGrp="1"/>
          </p:cNvSpPr>
          <p:nvPr>
            <p:ph type="title"/>
          </p:nvPr>
        </p:nvSpPr>
        <p:spPr/>
        <p:txBody>
          <a:bodyPr/>
          <a:lstStyle/>
          <a:p>
            <a:pPr algn="ctr"/>
            <a:r>
              <a:rPr lang="en-US" dirty="0"/>
              <a:t>Official Rules	and Submission Requirements</a:t>
            </a:r>
          </a:p>
        </p:txBody>
      </p:sp>
      <p:sp>
        <p:nvSpPr>
          <p:cNvPr id="3" name="Content Placeholder 2">
            <a:extLst>
              <a:ext uri="{FF2B5EF4-FFF2-40B4-BE49-F238E27FC236}">
                <a16:creationId xmlns:a16="http://schemas.microsoft.com/office/drawing/2014/main" id="{880F65F0-0B6A-DE0A-5057-14FAC52B64F8}"/>
              </a:ext>
            </a:extLst>
          </p:cNvPr>
          <p:cNvSpPr>
            <a:spLocks noGrp="1"/>
          </p:cNvSpPr>
          <p:nvPr>
            <p:ph idx="1"/>
          </p:nvPr>
        </p:nvSpPr>
        <p:spPr>
          <a:xfrm>
            <a:off x="1295400" y="1160017"/>
            <a:ext cx="9601200" cy="3809999"/>
          </a:xfrm>
        </p:spPr>
        <p:txBody>
          <a:bodyPr>
            <a:noAutofit/>
          </a:bodyPr>
          <a:lstStyle/>
          <a:p>
            <a:pPr marL="0" indent="0">
              <a:buNone/>
            </a:pPr>
            <a:r>
              <a:rPr lang="en-US" dirty="0"/>
              <a:t>By participating in the Tourism Business Competition, the startup or existing company agrees to abide by these official rules.  The application process is open to tourism-related businesses and provides opportunities to enhance visitor experiences.</a:t>
            </a:r>
          </a:p>
          <a:p>
            <a:pPr marL="0" indent="0">
              <a:buNone/>
            </a:pPr>
            <a:r>
              <a:rPr lang="en-US" dirty="0"/>
              <a:t>The sponsor for the Tourism Business Competition, Destination 318:  Join our Shreveport-Bossier $100K Tourism Challenge is a partnership between Visit Shreveport-Bossier and Entrepreneurial Accelerator Program (EAP), a division of BRF.</a:t>
            </a:r>
          </a:p>
          <a:p>
            <a:pPr marL="0" indent="0">
              <a:buNone/>
            </a:pPr>
            <a:r>
              <a:rPr lang="en-US" b="1" dirty="0">
                <a:highlight>
                  <a:srgbClr val="FFFF00"/>
                </a:highlight>
              </a:rPr>
              <a:t>Eligibility</a:t>
            </a:r>
            <a:r>
              <a:rPr lang="en-US" dirty="0"/>
              <a:t>:  The Tourism Business Competition is open to startups or existing companies as outlined in the Shreveport-Bossier Destination Master Plan that have new tourism initiatives to be located within Caddo or Bossier Parish focused primarily on outdoor and sports activities, recreational opportunities, hospitality, arts, culture and entertainment.  The company must have a valid business structure, obtain an occupational/business license, register with the parish and state sales tax authorities and register with the Louisiana Secretary of State within 30 days if awarded the prize money. </a:t>
            </a:r>
          </a:p>
        </p:txBody>
      </p:sp>
      <p:sp>
        <p:nvSpPr>
          <p:cNvPr id="4" name="Slide Number Placeholder 3">
            <a:extLst>
              <a:ext uri="{FF2B5EF4-FFF2-40B4-BE49-F238E27FC236}">
                <a16:creationId xmlns:a16="http://schemas.microsoft.com/office/drawing/2014/main" id="{731341CB-E1E8-A432-D123-825383FED1FC}"/>
              </a:ext>
            </a:extLst>
          </p:cNvPr>
          <p:cNvSpPr>
            <a:spLocks noGrp="1"/>
          </p:cNvSpPr>
          <p:nvPr>
            <p:ph type="sldNum" sz="quarter" idx="12"/>
          </p:nvPr>
        </p:nvSpPr>
        <p:spPr/>
        <p:txBody>
          <a:bodyPr/>
          <a:lstStyle/>
          <a:p>
            <a:fld id="{E31375A4-56A4-47D6-9801-1991572033F7}" type="slidenum">
              <a:rPr lang="en-US" smtClean="0"/>
              <a:t>7</a:t>
            </a:fld>
            <a:endParaRPr lang="en-US" dirty="0"/>
          </a:p>
        </p:txBody>
      </p:sp>
      <p:sp>
        <p:nvSpPr>
          <p:cNvPr id="5" name="Rectangle 4">
            <a:extLst>
              <a:ext uri="{FF2B5EF4-FFF2-40B4-BE49-F238E27FC236}">
                <a16:creationId xmlns:a16="http://schemas.microsoft.com/office/drawing/2014/main" id="{B96C7B6E-7C5D-2C81-8E81-9C0BF23D8B6A}"/>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C2DD-1EF1-E5F2-9212-926804BB41A0}"/>
              </a:ext>
            </a:extLst>
          </p:cNvPr>
          <p:cNvSpPr>
            <a:spLocks noGrp="1"/>
          </p:cNvSpPr>
          <p:nvPr>
            <p:ph type="title"/>
          </p:nvPr>
        </p:nvSpPr>
        <p:spPr/>
        <p:txBody>
          <a:bodyPr/>
          <a:lstStyle/>
          <a:p>
            <a:pPr algn="ctr"/>
            <a:r>
              <a:rPr lang="en-US" dirty="0"/>
              <a:t>Official Rules and Submission Requirements</a:t>
            </a:r>
          </a:p>
        </p:txBody>
      </p:sp>
      <p:sp>
        <p:nvSpPr>
          <p:cNvPr id="3" name="Content Placeholder 2">
            <a:extLst>
              <a:ext uri="{FF2B5EF4-FFF2-40B4-BE49-F238E27FC236}">
                <a16:creationId xmlns:a16="http://schemas.microsoft.com/office/drawing/2014/main" id="{A48FA2BA-041A-C510-473E-717E86373684}"/>
              </a:ext>
            </a:extLst>
          </p:cNvPr>
          <p:cNvSpPr>
            <a:spLocks noGrp="1"/>
          </p:cNvSpPr>
          <p:nvPr>
            <p:ph idx="1"/>
          </p:nvPr>
        </p:nvSpPr>
        <p:spPr>
          <a:xfrm>
            <a:off x="599398" y="1122721"/>
            <a:ext cx="11292840" cy="4648813"/>
          </a:xfrm>
          <a:solidFill>
            <a:schemeClr val="bg1"/>
          </a:solidFill>
        </p:spPr>
        <p:txBody>
          <a:bodyPr>
            <a:normAutofit lnSpcReduction="10000"/>
          </a:bodyPr>
          <a:lstStyle/>
          <a:p>
            <a:pPr marL="457200" indent="-457200">
              <a:buFont typeface="+mj-lt"/>
              <a:buAutoNum type="arabicPeriod"/>
            </a:pPr>
            <a:r>
              <a:rPr lang="en-US" b="1" dirty="0">
                <a:highlight>
                  <a:srgbClr val="FFFF00"/>
                </a:highlight>
              </a:rPr>
              <a:t>Application Submission</a:t>
            </a:r>
            <a:r>
              <a:rPr lang="en-US" b="1" dirty="0"/>
              <a:t>: </a:t>
            </a:r>
            <a:r>
              <a:rPr lang="en-US" dirty="0"/>
              <a:t>The business must complete all required sections of the application form by the designated deadlines and upload a one-page business summary.</a:t>
            </a:r>
          </a:p>
          <a:p>
            <a:pPr marL="457200" indent="-457200">
              <a:buFont typeface="+mj-lt"/>
              <a:buAutoNum type="arabicPeriod"/>
            </a:pPr>
            <a:r>
              <a:rPr lang="en-US" b="1" dirty="0">
                <a:highlight>
                  <a:srgbClr val="FFFF00"/>
                </a:highlight>
              </a:rPr>
              <a:t>Workshop Attendance</a:t>
            </a:r>
            <a:r>
              <a:rPr lang="en-US" b="1" dirty="0"/>
              <a:t>: </a:t>
            </a:r>
            <a:r>
              <a:rPr lang="en-US" dirty="0"/>
              <a:t>The business </a:t>
            </a:r>
            <a:r>
              <a:rPr lang="en-US" b="1" u="sng" dirty="0"/>
              <a:t>must </a:t>
            </a:r>
            <a:r>
              <a:rPr lang="en-US" dirty="0"/>
              <a:t>attend three (3) </a:t>
            </a:r>
            <a:r>
              <a:rPr lang="en-US" b="1" dirty="0"/>
              <a:t>in-person</a:t>
            </a:r>
            <a:r>
              <a:rPr lang="en-US" dirty="0"/>
              <a:t> workshops.</a:t>
            </a:r>
          </a:p>
          <a:p>
            <a:pPr marL="457200" indent="-457200">
              <a:buFont typeface="+mj-lt"/>
              <a:buAutoNum type="arabicPeriod"/>
            </a:pPr>
            <a:r>
              <a:rPr lang="en-US" b="1" dirty="0">
                <a:highlight>
                  <a:srgbClr val="FFFF00"/>
                </a:highlight>
              </a:rPr>
              <a:t>Deliverables:</a:t>
            </a:r>
            <a:r>
              <a:rPr lang="en-US" dirty="0"/>
              <a:t> The business must submit their deliverables via the online application form by the required due dates.</a:t>
            </a:r>
            <a:endParaRPr lang="en-US" b="1" dirty="0">
              <a:highlight>
                <a:srgbClr val="FFFF00"/>
              </a:highlight>
            </a:endParaRPr>
          </a:p>
          <a:p>
            <a:pPr marL="228600" lvl="1" indent="0">
              <a:buNone/>
            </a:pPr>
            <a:r>
              <a:rPr lang="en-US" sz="2000" b="1" dirty="0"/>
              <a:t>	A. </a:t>
            </a:r>
            <a:r>
              <a:rPr lang="en-US" sz="2000" b="1" dirty="0">
                <a:highlight>
                  <a:srgbClr val="FFFF00"/>
                </a:highlight>
              </a:rPr>
              <a:t>Presentation Deck</a:t>
            </a:r>
            <a:r>
              <a:rPr lang="en-US" sz="2000" b="1" dirty="0"/>
              <a:t>:  </a:t>
            </a:r>
            <a:r>
              <a:rPr lang="en-US" sz="2000" dirty="0"/>
              <a:t>The business is required to submit a high-quality Tourism 	business presentation deck.  The deck should highlight the unique selling proposition of 	the tourism experience, demonstrate alignment with the Shreveport-Bossier Destination 	Master Plan, Outline the potential economic impact of the tourism initiative.</a:t>
            </a:r>
          </a:p>
          <a:p>
            <a:pPr marL="228600" lvl="1" indent="0">
              <a:buNone/>
            </a:pPr>
            <a:r>
              <a:rPr lang="en-US" sz="2000" b="1" dirty="0"/>
              <a:t>	B. </a:t>
            </a:r>
            <a:r>
              <a:rPr lang="en-US" sz="2000" b="1" dirty="0">
                <a:highlight>
                  <a:srgbClr val="FFFF00"/>
                </a:highlight>
              </a:rPr>
              <a:t>Pro Forma Financial Report</a:t>
            </a:r>
            <a:r>
              <a:rPr lang="en-US" sz="2000" b="1" dirty="0"/>
              <a:t>:  </a:t>
            </a:r>
            <a:r>
              <a:rPr lang="en-US" sz="2000" dirty="0"/>
              <a:t>The business must submit a Pro Forma Financial 	Model, including projections for revenue, expenses, net income, assets, and liabilities, to 	demonstrate the potential profitability of the tourism initiative.</a:t>
            </a:r>
          </a:p>
          <a:p>
            <a:pPr marL="228600" lvl="1" indent="0">
              <a:buNone/>
            </a:pPr>
            <a:r>
              <a:rPr lang="en-US" sz="2000" b="1" dirty="0"/>
              <a:t>	C. </a:t>
            </a:r>
            <a:r>
              <a:rPr lang="en-US" sz="2000" b="1" dirty="0">
                <a:highlight>
                  <a:srgbClr val="FFFF00"/>
                </a:highlight>
              </a:rPr>
              <a:t>Business Plan or Concept Proposal</a:t>
            </a:r>
            <a:r>
              <a:rPr lang="en-US" sz="2000" b="1" dirty="0"/>
              <a:t>: </a:t>
            </a:r>
            <a:r>
              <a:rPr lang="en-US" sz="2000" dirty="0"/>
              <a:t>Submit a LEAN Canvas outlining a detailed 	business plan or concept proposal.</a:t>
            </a:r>
          </a:p>
          <a:p>
            <a:pPr marL="0" indent="0">
              <a:buNone/>
            </a:pPr>
            <a:endParaRPr lang="en-US" sz="2400" b="1" dirty="0"/>
          </a:p>
        </p:txBody>
      </p:sp>
      <p:sp>
        <p:nvSpPr>
          <p:cNvPr id="4" name="Slide Number Placeholder 3">
            <a:extLst>
              <a:ext uri="{FF2B5EF4-FFF2-40B4-BE49-F238E27FC236}">
                <a16:creationId xmlns:a16="http://schemas.microsoft.com/office/drawing/2014/main" id="{F6C76C9C-7348-5C37-AF90-CE2E532A7173}"/>
              </a:ext>
            </a:extLst>
          </p:cNvPr>
          <p:cNvSpPr>
            <a:spLocks noGrp="1"/>
          </p:cNvSpPr>
          <p:nvPr>
            <p:ph type="sldNum" sz="quarter" idx="12"/>
          </p:nvPr>
        </p:nvSpPr>
        <p:spPr/>
        <p:txBody>
          <a:bodyPr/>
          <a:lstStyle/>
          <a:p>
            <a:fld id="{E31375A4-56A4-47D6-9801-1991572033F7}" type="slidenum">
              <a:rPr lang="en-US" smtClean="0"/>
              <a:t>8</a:t>
            </a:fld>
            <a:endParaRPr lang="en-US" dirty="0"/>
          </a:p>
        </p:txBody>
      </p:sp>
      <p:sp>
        <p:nvSpPr>
          <p:cNvPr id="5" name="Rectangle 4">
            <a:extLst>
              <a:ext uri="{FF2B5EF4-FFF2-40B4-BE49-F238E27FC236}">
                <a16:creationId xmlns:a16="http://schemas.microsoft.com/office/drawing/2014/main" id="{16E9453B-B584-9647-AD89-12903810D758}"/>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5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E77B-EBA8-9C65-07F9-A3CAFD2D2250}"/>
              </a:ext>
            </a:extLst>
          </p:cNvPr>
          <p:cNvSpPr>
            <a:spLocks noGrp="1"/>
          </p:cNvSpPr>
          <p:nvPr>
            <p:ph type="title"/>
          </p:nvPr>
        </p:nvSpPr>
        <p:spPr/>
        <p:txBody>
          <a:bodyPr/>
          <a:lstStyle/>
          <a:p>
            <a:pPr algn="ctr"/>
            <a:r>
              <a:rPr lang="en-US" dirty="0"/>
              <a:t>Official Rules	and Submission Requirements </a:t>
            </a:r>
          </a:p>
        </p:txBody>
      </p:sp>
      <p:sp>
        <p:nvSpPr>
          <p:cNvPr id="3" name="Content Placeholder 2">
            <a:extLst>
              <a:ext uri="{FF2B5EF4-FFF2-40B4-BE49-F238E27FC236}">
                <a16:creationId xmlns:a16="http://schemas.microsoft.com/office/drawing/2014/main" id="{7E71377C-C8EE-E605-A9F3-9B2305E56316}"/>
              </a:ext>
            </a:extLst>
          </p:cNvPr>
          <p:cNvSpPr>
            <a:spLocks noGrp="1"/>
          </p:cNvSpPr>
          <p:nvPr>
            <p:ph idx="1"/>
          </p:nvPr>
        </p:nvSpPr>
        <p:spPr>
          <a:xfrm>
            <a:off x="568897" y="1063729"/>
            <a:ext cx="10915180" cy="4894619"/>
          </a:xfrm>
          <a:solidFill>
            <a:schemeClr val="bg1"/>
          </a:solidFill>
        </p:spPr>
        <p:txBody>
          <a:bodyPr>
            <a:noAutofit/>
          </a:bodyPr>
          <a:lstStyle/>
          <a:p>
            <a:pPr marL="0" indent="0">
              <a:buNone/>
            </a:pPr>
            <a:r>
              <a:rPr lang="en-US" b="1" dirty="0"/>
              <a:t>4. </a:t>
            </a:r>
            <a:r>
              <a:rPr lang="en-US" b="1" dirty="0">
                <a:highlight>
                  <a:srgbClr val="FFFF00"/>
                </a:highlight>
              </a:rPr>
              <a:t>Other Rules:</a:t>
            </a:r>
          </a:p>
          <a:p>
            <a:pPr marL="0" indent="0">
              <a:buNone/>
            </a:pPr>
            <a:r>
              <a:rPr lang="en-US" b="1" dirty="0"/>
              <a:t>	</a:t>
            </a:r>
            <a:r>
              <a:rPr lang="en-US" sz="1800" b="1" dirty="0">
                <a:highlight>
                  <a:srgbClr val="FFFF00"/>
                </a:highlight>
              </a:rPr>
              <a:t>A. Timeline &amp; Presentation</a:t>
            </a:r>
            <a:r>
              <a:rPr lang="en-US" sz="1800" b="1" dirty="0"/>
              <a:t>: </a:t>
            </a:r>
            <a:r>
              <a:rPr lang="en-US" sz="1800" dirty="0"/>
              <a:t>A strict limit of 15 minutes will be set for the presentation, which 	must be delivered </a:t>
            </a:r>
            <a:r>
              <a:rPr lang="en-US" sz="1800" b="1" dirty="0"/>
              <a:t>in-person</a:t>
            </a:r>
            <a:r>
              <a:rPr lang="en-US" sz="1800" dirty="0"/>
              <a:t>.  The presentation will be followed by a Question-and-Answer 	session. </a:t>
            </a:r>
          </a:p>
          <a:p>
            <a:pPr marL="0" indent="0">
              <a:buNone/>
            </a:pPr>
            <a:r>
              <a:rPr lang="en-US" sz="1800" b="1" dirty="0"/>
              <a:t>	</a:t>
            </a:r>
            <a:r>
              <a:rPr lang="en-US" sz="1800" b="1" dirty="0">
                <a:highlight>
                  <a:srgbClr val="FFFF00"/>
                </a:highlight>
              </a:rPr>
              <a:t>B. Geographic Requirement</a:t>
            </a:r>
            <a:r>
              <a:rPr lang="en-US" sz="1800" b="1" dirty="0"/>
              <a:t>:  </a:t>
            </a:r>
            <a:r>
              <a:rPr lang="en-US" sz="1800" dirty="0"/>
              <a:t>The business must be based in Caddo or Bossier Parish.</a:t>
            </a:r>
          </a:p>
          <a:p>
            <a:pPr marL="0" indent="0">
              <a:buNone/>
            </a:pPr>
            <a:r>
              <a:rPr lang="en-US" sz="1800" b="1" dirty="0"/>
              <a:t>	</a:t>
            </a:r>
            <a:r>
              <a:rPr lang="en-US" sz="1800" b="1" dirty="0">
                <a:highlight>
                  <a:srgbClr val="FFFF00"/>
                </a:highlight>
              </a:rPr>
              <a:t>C. Plagiarism</a:t>
            </a:r>
            <a:r>
              <a:rPr lang="en-US" sz="1800" b="1" dirty="0"/>
              <a:t>: </a:t>
            </a:r>
            <a:r>
              <a:rPr lang="en-US" sz="1800" dirty="0"/>
              <a:t>Copying content from other sources without proper citation is prohibited. </a:t>
            </a:r>
          </a:p>
          <a:p>
            <a:pPr marL="0" indent="0">
              <a:buNone/>
            </a:pPr>
            <a:r>
              <a:rPr lang="en-US" sz="1800" b="1" dirty="0"/>
              <a:t>	</a:t>
            </a:r>
            <a:r>
              <a:rPr lang="en-US" sz="1800" b="1" dirty="0">
                <a:highlight>
                  <a:srgbClr val="FFFF00"/>
                </a:highlight>
              </a:rPr>
              <a:t>D. Intellectual Property Protection</a:t>
            </a:r>
            <a:r>
              <a:rPr lang="en-US" sz="1800" b="1" dirty="0"/>
              <a:t>: </a:t>
            </a:r>
            <a:r>
              <a:rPr lang="en-US" sz="1800" dirty="0"/>
              <a:t>The rights of participants and organizers regarding ideas 	and concepts must be protected.</a:t>
            </a:r>
          </a:p>
          <a:p>
            <a:pPr marL="0" indent="0">
              <a:buNone/>
            </a:pPr>
            <a:r>
              <a:rPr lang="en-US" sz="1800" b="1" dirty="0"/>
              <a:t>	</a:t>
            </a:r>
            <a:r>
              <a:rPr lang="en-US" sz="1800" b="1" dirty="0">
                <a:highlight>
                  <a:srgbClr val="FFFF00"/>
                </a:highlight>
              </a:rPr>
              <a:t>E. Confidentiality</a:t>
            </a:r>
            <a:r>
              <a:rPr lang="en-US" sz="1800" b="1" dirty="0"/>
              <a:t>: </a:t>
            </a:r>
            <a:r>
              <a:rPr lang="en-US" sz="1800" dirty="0"/>
              <a:t>Submitted proposals will be kept confidential.</a:t>
            </a:r>
          </a:p>
          <a:p>
            <a:pPr marL="0" indent="0">
              <a:buNone/>
            </a:pPr>
            <a:r>
              <a:rPr lang="en-US" sz="1800" b="1" dirty="0"/>
              <a:t>	</a:t>
            </a:r>
            <a:r>
              <a:rPr lang="en-US" sz="1800" b="1" dirty="0">
                <a:highlight>
                  <a:srgbClr val="FFFF00"/>
                </a:highlight>
              </a:rPr>
              <a:t>F. Conflict Resolution</a:t>
            </a:r>
            <a:r>
              <a:rPr lang="en-US" sz="1800" b="1" dirty="0"/>
              <a:t>: </a:t>
            </a:r>
            <a:r>
              <a:rPr lang="en-US" sz="1800" dirty="0"/>
              <a:t>A clear process will be established for addressing any conflicts or 	concerns.</a:t>
            </a:r>
          </a:p>
          <a:p>
            <a:pPr marL="0" indent="0">
              <a:buNone/>
            </a:pPr>
            <a:r>
              <a:rPr lang="en-US" sz="1800" b="1" dirty="0"/>
              <a:t>	</a:t>
            </a:r>
            <a:r>
              <a:rPr lang="en-US" sz="1800" b="1" dirty="0">
                <a:highlight>
                  <a:srgbClr val="FFFF00"/>
                </a:highlight>
              </a:rPr>
              <a:t>G. Photographic/Video Consent</a:t>
            </a:r>
            <a:r>
              <a:rPr lang="en-US" sz="1800" b="1" dirty="0"/>
              <a:t>: </a:t>
            </a:r>
            <a:r>
              <a:rPr lang="en-US" sz="1800" dirty="0"/>
              <a:t>The business will be required to sign a 	photographic/video consent and release form.</a:t>
            </a:r>
            <a:endParaRPr lang="en-US" sz="1800" b="1" dirty="0"/>
          </a:p>
        </p:txBody>
      </p:sp>
      <p:sp>
        <p:nvSpPr>
          <p:cNvPr id="4" name="Slide Number Placeholder 3">
            <a:extLst>
              <a:ext uri="{FF2B5EF4-FFF2-40B4-BE49-F238E27FC236}">
                <a16:creationId xmlns:a16="http://schemas.microsoft.com/office/drawing/2014/main" id="{29BDC88F-72AD-0B77-30E9-1D0C561D0E08}"/>
              </a:ext>
            </a:extLst>
          </p:cNvPr>
          <p:cNvSpPr>
            <a:spLocks noGrp="1"/>
          </p:cNvSpPr>
          <p:nvPr>
            <p:ph type="sldNum" sz="quarter" idx="12"/>
          </p:nvPr>
        </p:nvSpPr>
        <p:spPr/>
        <p:txBody>
          <a:bodyPr/>
          <a:lstStyle/>
          <a:p>
            <a:fld id="{E31375A4-56A4-47D6-9801-1991572033F7}" type="slidenum">
              <a:rPr lang="en-US" smtClean="0"/>
              <a:t>9</a:t>
            </a:fld>
            <a:endParaRPr lang="en-US" dirty="0"/>
          </a:p>
        </p:txBody>
      </p:sp>
      <p:sp>
        <p:nvSpPr>
          <p:cNvPr id="5" name="Rectangle 4">
            <a:extLst>
              <a:ext uri="{FF2B5EF4-FFF2-40B4-BE49-F238E27FC236}">
                <a16:creationId xmlns:a16="http://schemas.microsoft.com/office/drawing/2014/main" id="{3FA2402E-CFFC-7F5E-9137-6B839849FDB5}"/>
              </a:ext>
            </a:extLst>
          </p:cNvPr>
          <p:cNvSpPr/>
          <p:nvPr/>
        </p:nvSpPr>
        <p:spPr>
          <a:xfrm>
            <a:off x="4798142" y="6499123"/>
            <a:ext cx="2595716" cy="292700"/>
          </a:xfrm>
          <a:prstGeom prst="rect">
            <a:avLst/>
          </a:prstGeom>
          <a:solidFill>
            <a:srgbClr val="D61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84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Diamond Grid 16x9">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10146</TotalTime>
  <Words>2356</Words>
  <Application>Microsoft Office PowerPoint</Application>
  <PresentationFormat>Widescreen</PresentationFormat>
  <Paragraphs>193</Paragraphs>
  <Slides>19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Aptos Display</vt:lpstr>
      <vt:lpstr>Arial</vt:lpstr>
      <vt:lpstr>Calibri</vt:lpstr>
      <vt:lpstr>Open Sans</vt:lpstr>
      <vt:lpstr>Tw Cen MT</vt:lpstr>
      <vt:lpstr>Wingdings</vt:lpstr>
      <vt:lpstr>Diamond Grid 16x9</vt:lpstr>
      <vt:lpstr>Custom Design</vt:lpstr>
      <vt:lpstr>PowerPoint Presentation</vt:lpstr>
      <vt:lpstr>PowerPoint Presentation</vt:lpstr>
      <vt:lpstr>PowerPoint Presentation</vt:lpstr>
      <vt:lpstr>PowerPoint Presentation</vt:lpstr>
      <vt:lpstr>PowerPoint Presentation</vt:lpstr>
      <vt:lpstr>PowerPoint Presentation</vt:lpstr>
      <vt:lpstr>Official Rules and Submission Requirements</vt:lpstr>
      <vt:lpstr>Official Rules and Submission Requirements</vt:lpstr>
      <vt:lpstr>Official Rules and Submission Requirements </vt:lpstr>
      <vt:lpstr>Timeline</vt:lpstr>
      <vt:lpstr>Prize Money Distribution Rules </vt:lpstr>
      <vt:lpstr>Additional Benefits/Services</vt:lpstr>
      <vt:lpstr>Tourism Business Competition Application </vt:lpstr>
      <vt:lpstr>Application Information  </vt:lpstr>
      <vt:lpstr>Application Information </vt:lpstr>
      <vt:lpstr>Application Information </vt:lpstr>
      <vt:lpstr>Qualification for Award Money Check List </vt:lpstr>
      <vt:lpstr>Photographic/Video Consent and Release Form</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Martin</dc:creator>
  <cp:lastModifiedBy>Karen Barnes</cp:lastModifiedBy>
  <cp:revision>210</cp:revision>
  <cp:lastPrinted>2025-01-10T18:42:09Z</cp:lastPrinted>
  <dcterms:created xsi:type="dcterms:W3CDTF">2022-04-04T16:00:48Z</dcterms:created>
  <dcterms:modified xsi:type="dcterms:W3CDTF">2025-01-30T18:26:29Z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Creator">
    <vt:lpwstr>Adobe InDesign 17.1 (Macintosh)</vt:lpwstr>
  </property>
  <property fmtid="{D5CDD505-2E9C-101B-9397-08002B2CF9AE}" pid="4" name="LastSaved">
    <vt:filetime>2022-04-04T00:00:00Z</vt:filetime>
  </property>
</Properties>
</file>