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557" r:id="rId2"/>
    <p:sldId id="520" r:id="rId3"/>
    <p:sldId id="592" r:id="rId4"/>
    <p:sldId id="593" r:id="rId5"/>
    <p:sldId id="594" r:id="rId6"/>
    <p:sldId id="3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65752" autoAdjust="0"/>
  </p:normalViewPr>
  <p:slideViewPr>
    <p:cSldViewPr snapToGrid="0">
      <p:cViewPr varScale="1">
        <p:scale>
          <a:sx n="54" d="100"/>
          <a:sy n="54" d="100"/>
        </p:scale>
        <p:origin x="171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DC-01\Boatdrinks\Website%20&amp;%20Digital%20Content\Website\Data\2025\DataDashboardSeptember2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Visitor Origin by Percentage of Total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'Visitor Origin'!$D$4</c:f>
              <c:strCache>
                <c:ptCount val="1"/>
                <c:pt idx="0">
                  <c:v>Percent of Visitors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'Visitor Origin'!$C$5:$C$25</c:f>
              <c:strCache>
                <c:ptCount val="21"/>
                <c:pt idx="0">
                  <c:v>Denver</c:v>
                </c:pt>
                <c:pt idx="1">
                  <c:v>Austin</c:v>
                </c:pt>
                <c:pt idx="2">
                  <c:v>Littleton</c:v>
                </c:pt>
                <c:pt idx="3">
                  <c:v>Fort Collins</c:v>
                </c:pt>
                <c:pt idx="4">
                  <c:v>Boulder</c:v>
                </c:pt>
                <c:pt idx="5">
                  <c:v>Houston</c:v>
                </c:pt>
                <c:pt idx="6">
                  <c:v>Saint Louis</c:v>
                </c:pt>
                <c:pt idx="7">
                  <c:v>Colorado Springs</c:v>
                </c:pt>
                <c:pt idx="8">
                  <c:v>Aurora</c:v>
                </c:pt>
                <c:pt idx="9">
                  <c:v>New York</c:v>
                </c:pt>
                <c:pt idx="10">
                  <c:v>Nashville</c:v>
                </c:pt>
                <c:pt idx="11">
                  <c:v>Atlanta</c:v>
                </c:pt>
                <c:pt idx="12">
                  <c:v>Dallas</c:v>
                </c:pt>
                <c:pt idx="13">
                  <c:v>Arvada</c:v>
                </c:pt>
                <c:pt idx="14">
                  <c:v>Englewood</c:v>
                </c:pt>
                <c:pt idx="15">
                  <c:v>Golden</c:v>
                </c:pt>
                <c:pt idx="16">
                  <c:v>Broomfield</c:v>
                </c:pt>
                <c:pt idx="17">
                  <c:v>Longmont</c:v>
                </c:pt>
                <c:pt idx="18">
                  <c:v>Castle Rock</c:v>
                </c:pt>
                <c:pt idx="19">
                  <c:v>Chicago</c:v>
                </c:pt>
                <c:pt idx="20">
                  <c:v>Brooklyn</c:v>
                </c:pt>
              </c:strCache>
            </c:strRef>
          </c:cat>
          <c:val>
            <c:numRef>
              <c:f>'Visitor Origin'!$D$5:$D$25</c:f>
            </c:numRef>
          </c:val>
          <c:extLst>
            <c:ext xmlns:c16="http://schemas.microsoft.com/office/drawing/2014/chart" uri="{C3380CC4-5D6E-409C-BE32-E72D297353CC}">
              <c16:uniqueId val="{00000000-F48D-4BE5-9C78-37FB44B5A03D}"/>
            </c:ext>
          </c:extLst>
        </c:ser>
        <c:ser>
          <c:idx val="1"/>
          <c:order val="1"/>
          <c:tx>
            <c:strRef>
              <c:f>'Visitor Origin'!$E$4</c:f>
              <c:strCache>
                <c:ptCount val="1"/>
                <c:pt idx="0">
                  <c:v>Percent of Visitors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'Visitor Origin'!$C$5:$C$25</c:f>
              <c:strCache>
                <c:ptCount val="21"/>
                <c:pt idx="0">
                  <c:v>Denver</c:v>
                </c:pt>
                <c:pt idx="1">
                  <c:v>Austin</c:v>
                </c:pt>
                <c:pt idx="2">
                  <c:v>Littleton</c:v>
                </c:pt>
                <c:pt idx="3">
                  <c:v>Fort Collins</c:v>
                </c:pt>
                <c:pt idx="4">
                  <c:v>Boulder</c:v>
                </c:pt>
                <c:pt idx="5">
                  <c:v>Houston</c:v>
                </c:pt>
                <c:pt idx="6">
                  <c:v>Saint Louis</c:v>
                </c:pt>
                <c:pt idx="7">
                  <c:v>Colorado Springs</c:v>
                </c:pt>
                <c:pt idx="8">
                  <c:v>Aurora</c:v>
                </c:pt>
                <c:pt idx="9">
                  <c:v>New York</c:v>
                </c:pt>
                <c:pt idx="10">
                  <c:v>Nashville</c:v>
                </c:pt>
                <c:pt idx="11">
                  <c:v>Atlanta</c:v>
                </c:pt>
                <c:pt idx="12">
                  <c:v>Dallas</c:v>
                </c:pt>
                <c:pt idx="13">
                  <c:v>Arvada</c:v>
                </c:pt>
                <c:pt idx="14">
                  <c:v>Englewood</c:v>
                </c:pt>
                <c:pt idx="15">
                  <c:v>Golden</c:v>
                </c:pt>
                <c:pt idx="16">
                  <c:v>Broomfield</c:v>
                </c:pt>
                <c:pt idx="17">
                  <c:v>Longmont</c:v>
                </c:pt>
                <c:pt idx="18">
                  <c:v>Castle Rock</c:v>
                </c:pt>
                <c:pt idx="19">
                  <c:v>Chicago</c:v>
                </c:pt>
                <c:pt idx="20">
                  <c:v>Brooklyn</c:v>
                </c:pt>
              </c:strCache>
            </c:strRef>
          </c:cat>
          <c:val>
            <c:numRef>
              <c:f>'Visitor Origin'!$E$5:$E$25</c:f>
              <c:numCache>
                <c:formatCode>0.00%</c:formatCode>
                <c:ptCount val="21"/>
                <c:pt idx="0">
                  <c:v>0.153</c:v>
                </c:pt>
                <c:pt idx="1">
                  <c:v>4.9000000000000002E-2</c:v>
                </c:pt>
                <c:pt idx="2">
                  <c:v>4.8000000000000001E-2</c:v>
                </c:pt>
                <c:pt idx="3">
                  <c:v>4.3999999999999997E-2</c:v>
                </c:pt>
                <c:pt idx="4">
                  <c:v>3.3000000000000002E-2</c:v>
                </c:pt>
                <c:pt idx="5">
                  <c:v>2.9000000000000001E-2</c:v>
                </c:pt>
                <c:pt idx="6">
                  <c:v>2.1999999999999999E-2</c:v>
                </c:pt>
                <c:pt idx="7">
                  <c:v>2.1999999999999999E-2</c:v>
                </c:pt>
                <c:pt idx="8">
                  <c:v>2.1999999999999999E-2</c:v>
                </c:pt>
                <c:pt idx="9">
                  <c:v>2.1000000000000001E-2</c:v>
                </c:pt>
                <c:pt idx="10">
                  <c:v>2.1000000000000001E-2</c:v>
                </c:pt>
                <c:pt idx="11">
                  <c:v>0.02</c:v>
                </c:pt>
                <c:pt idx="12">
                  <c:v>1.7999999999999999E-2</c:v>
                </c:pt>
                <c:pt idx="13">
                  <c:v>1.7999999999999999E-2</c:v>
                </c:pt>
                <c:pt idx="14">
                  <c:v>1.7999999999999999E-2</c:v>
                </c:pt>
                <c:pt idx="15">
                  <c:v>1.6E-2</c:v>
                </c:pt>
                <c:pt idx="16">
                  <c:v>1.4999999999999999E-2</c:v>
                </c:pt>
                <c:pt idx="17">
                  <c:v>1.4999999999999999E-2</c:v>
                </c:pt>
                <c:pt idx="18">
                  <c:v>1.4999999999999999E-2</c:v>
                </c:pt>
                <c:pt idx="19">
                  <c:v>1.4999999999999999E-2</c:v>
                </c:pt>
                <c:pt idx="20">
                  <c:v>1.2999999999999999E-2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8D-4BE5-9C78-37FB44B5A0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7779280"/>
        <c:axId val="627782640"/>
      </c:barChart>
      <c:catAx>
        <c:axId val="627779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7782640"/>
        <c:crosses val="autoZero"/>
        <c:auto val="1"/>
        <c:lblAlgn val="ctr"/>
        <c:lblOffset val="100"/>
        <c:noMultiLvlLbl val="0"/>
      </c:catAx>
      <c:valAx>
        <c:axId val="627782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7779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6178D-2F8F-4B30-892B-F7B0F4F8D9DF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3265D-AB75-45CA-B507-DD91E432CF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23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54C48-8DB4-BC9D-7AB3-0C41419C7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BC2467-5708-84C3-B0BA-3F14FFB053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202468-7487-00DD-28A6-BDDEF82D53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C8682-88C3-5FA0-514A-6B765462A3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63466-E01A-5543-A191-15C391BBE3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65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54C48-8DB4-BC9D-7AB3-0C41419C7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BC2467-5708-84C3-B0BA-3F14FFB053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202468-7487-00DD-28A6-BDDEF82D53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C8682-88C3-5FA0-514A-6B765462A3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63466-E01A-5543-A191-15C391BBE3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65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90279-1D1B-5109-5F2C-9AA7C4B349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8A7284-F664-81CD-0502-18C4AA97F6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9AA83B-C286-4D89-3D52-83AAA9B9B7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BC1221-25EC-D9D3-6545-F585F25B52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63466-E01A-5543-A191-15C391BBE3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738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E96BA-FAE6-827D-70AA-F1D363AE1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23DEAC-E243-63A2-047D-7384D8893B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C1AD76-AE0F-5DB0-BF8B-BFD91DE007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B44F93-11AC-3881-3149-B8D9CD1B1E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63466-E01A-5543-A191-15C391BBE3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885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A6F50-0B6E-6E02-C9EC-D9D6507D1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093BAC-1B45-DBD7-643C-63362D042A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8B154D-4181-A987-170E-3F2A9AD140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4700E8-5D8F-6DDC-2330-D52AC37F15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63466-E01A-5543-A191-15C391BBE3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331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863466-E01A-5543-A191-15C391BBE3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46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634B2-C968-B700-3098-867C96ACA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59CB14-BA7B-C82A-4886-B3D5CC96A3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BFD2B-18B8-F31D-B689-B85ED25A1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15EF7-FE86-4DDF-B2E4-F9E44C6359A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F3C6F-F68F-3A1E-9E5A-C13EB6377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76061-3876-F386-10D8-8022FFF14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37215-1441-4DE8-9869-72BE6782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80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E7E01-3E73-1576-FB8A-4EEC4E05F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516E41-79C8-6C23-AE84-0093426DA1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FE560A-5265-F999-EDE7-C5868FE82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15EF7-FE86-4DDF-B2E4-F9E44C6359A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93285-71FB-7174-E04C-423F7CFA4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E5695-D7DE-BC5E-E6B0-2706924D7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37215-1441-4DE8-9869-72BE6782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95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077113-C75C-E115-0348-CFB0DA4A3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6CFA59-2077-792D-A0C9-F0EECF04C8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5BEB9-C939-A710-D1E7-C114480C1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15EF7-FE86-4DDF-B2E4-F9E44C6359A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217347-1881-A1AA-D66C-F38A0F737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07B7B-6697-E161-3E7B-3F1307223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37215-1441-4DE8-9869-72BE6782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43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5C0F0-ADE4-A352-A38D-C780426F1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1B5CB-5219-55C4-43F0-D4FE4592B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6A4BE-43E3-2E09-DE64-EEA92D8EF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15EF7-FE86-4DDF-B2E4-F9E44C6359A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412FE-4CAE-32D4-B3D4-56DA3D510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778BE-F82A-222B-02B1-20E24C3F5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37215-1441-4DE8-9869-72BE6782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82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CEA34-6042-E6D9-FD49-1A2AB19F2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A6C1B-AAA6-EEB7-6D98-72034C9A8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9F865-E8D4-51DF-0279-9B5F8CFB0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15EF7-FE86-4DDF-B2E4-F9E44C6359A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0D00A-A31C-F925-7082-5CF903C14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D55D5-00A9-8C0D-031E-55BABC66A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37215-1441-4DE8-9869-72BE6782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1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A34B-8804-A12B-E58D-AF4942EF8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CBAEF-39E3-B908-69CA-65F3D22F22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95A886-BF6E-AC62-A251-6ED70ACA7B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4080F2-9306-6231-158A-4BDE5760A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15EF7-FE86-4DDF-B2E4-F9E44C6359A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BB3A32-1CC7-AD64-39BE-0E56E0C48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E59A4-DCB8-BD0E-A0CA-3C295D8F5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37215-1441-4DE8-9869-72BE6782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68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5D483-30D9-D6D7-FC22-0A01FE3DB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472CF-1FEC-8FC8-429C-0A9DC9B50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6F0C18-CA9A-0E57-7BF0-237BC067EB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F28CB9-8BCE-9FC3-9D88-541385D3E0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376112-45B9-EBCF-5C4D-28B450DD27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A4CA53-E58B-CFB6-0494-DBC3DC367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15EF7-FE86-4DDF-B2E4-F9E44C6359A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ED84F5-6562-351E-21C2-1B7251EF3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C373AE-BB60-2BB8-8251-FF58B6DFF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37215-1441-4DE8-9869-72BE6782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82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C21D8-57FF-8A4B-001F-DDA7262F2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7CC01D-9F82-4787-88E9-121EA60CB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15EF7-FE86-4DDF-B2E4-F9E44C6359A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A99758-A6F8-99D5-C308-0B8DACBB5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2B4208-A26E-377C-3C74-8AE5AAB25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37215-1441-4DE8-9869-72BE6782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32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83850-ED23-2851-D4ED-C04CC00AF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15EF7-FE86-4DDF-B2E4-F9E44C6359A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4F2A2B-F114-8B6B-9C4C-B25B1B561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2A62F-2EED-ED20-6FC3-4727704F5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37215-1441-4DE8-9869-72BE6782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31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B8B91-598F-9D83-D8F2-0E3CC24A8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E0988-3302-6B13-8C45-0C3E8E9C4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5F7980-AB52-0530-3668-973AF28FED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F1A545-2A2A-CB25-F65D-8B41357A4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15EF7-FE86-4DDF-B2E4-F9E44C6359A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E76A77-4DA4-80C3-473B-BDAD1EB74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3ADF25-9524-F35A-5343-CAA2E91F8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37215-1441-4DE8-9869-72BE6782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87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4593B-2FC0-2949-7CC7-23766CCCD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005DA9-9110-CCE5-5503-311957F68D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FD2030-5089-CD37-69C6-18828BBE4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897564-6D10-CA19-51A6-6128AA824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15EF7-FE86-4DDF-B2E4-F9E44C6359A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AC9B6D-6839-9443-BD30-DADF62B97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8AD1-47A6-93D0-B632-9A5B30AD2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37215-1441-4DE8-9869-72BE6782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06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D63D24-5004-9EAD-B125-511BDDA54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BBAED-D302-64CA-5EBE-2CCC3A4D0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18B58-C80E-1DC2-6C28-1BD2A54F28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E15EF7-FE86-4DDF-B2E4-F9E44C6359A6}" type="datetimeFigureOut">
              <a:rPr lang="en-US" smtClean="0"/>
              <a:t>12/15/2025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CB898-80A7-70DC-8707-58D0748962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086E4-C758-ECBF-46D8-CF086FD55F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037215-1441-4DE8-9869-72BE6782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42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package" Target="../embeddings/Microsoft_Excel_Worksheet1.xlsx"/><Relationship Id="rId5" Type="http://schemas.openxmlformats.org/officeDocument/2006/relationships/image" Target="../media/image4.emf"/><Relationship Id="rId4" Type="http://schemas.openxmlformats.org/officeDocument/2006/relationships/package" Target="../embeddings/Microsoft_Excel_Worksheet.xlsx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15863-1B9A-9721-A18C-540930B6F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666DE5-B30F-8234-C187-DBA53F774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084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CE802E-6AE9-0DA4-770E-51A885519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3078" y="1"/>
            <a:ext cx="4578924" cy="57515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F76F7B-FC64-5C2B-1EF8-C54A97B5080E}"/>
              </a:ext>
            </a:extLst>
          </p:cNvPr>
          <p:cNvSpPr txBox="1"/>
          <p:nvPr/>
        </p:nvSpPr>
        <p:spPr>
          <a:xfrm>
            <a:off x="389124" y="248305"/>
            <a:ext cx="7343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2025 Data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BE6F5B-EBB1-5FB2-320D-83694E776F93}"/>
              </a:ext>
            </a:extLst>
          </p:cNvPr>
          <p:cNvSpPr txBox="1"/>
          <p:nvPr/>
        </p:nvSpPr>
        <p:spPr>
          <a:xfrm>
            <a:off x="389124" y="918746"/>
            <a:ext cx="355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CB5DE5-297A-6110-2E35-C3E6966B6A9A}"/>
              </a:ext>
            </a:extLst>
          </p:cNvPr>
          <p:cNvSpPr txBox="1"/>
          <p:nvPr/>
        </p:nvSpPr>
        <p:spPr>
          <a:xfrm>
            <a:off x="389124" y="1305341"/>
            <a:ext cx="65465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September 2025 saw modest growth over the previous year in several metrics, while down in others.  Average occupancy was just above 34%, a 5% YOY increase. ADR </a:t>
            </a:r>
            <a:r>
              <a:rPr lang="en-US" dirty="0" err="1"/>
              <a:t>isup</a:t>
            </a:r>
            <a:r>
              <a:rPr lang="en-US" dirty="0"/>
              <a:t> slightly over last year, and the average length of stay continues to lag behind 2024. </a:t>
            </a:r>
          </a:p>
          <a:p>
            <a:endParaRPr lang="en-US" dirty="0"/>
          </a:p>
          <a:p>
            <a:r>
              <a:rPr lang="en-US" dirty="0"/>
              <a:t>Owner, or unpaid, stays continue to be consistent with previous months when compared with total occupancy, which is reflected in total (paid &amp; owner) occupancy, but doesn’t contribute to accommodations tax or STR collections. </a:t>
            </a:r>
          </a:p>
          <a:p>
            <a:r>
              <a:rPr lang="en-US" dirty="0"/>
              <a:t> </a:t>
            </a:r>
          </a:p>
          <a:p>
            <a:r>
              <a:rPr lang="en-US" dirty="0"/>
              <a:t>The data in the following tabs reflects the most current data as of October 5, 2025. Some data takes two-three months to populate. </a:t>
            </a:r>
          </a:p>
        </p:txBody>
      </p:sp>
    </p:spTree>
    <p:extLst>
      <p:ext uri="{BB962C8B-B14F-4D97-AF65-F5344CB8AC3E}">
        <p14:creationId xmlns:p14="http://schemas.microsoft.com/office/powerpoint/2010/main" val="4132539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15863-1B9A-9721-A18C-540930B6F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666DE5-B30F-8234-C187-DBA53F774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AB4CED-A36E-E2AC-A8FF-408A242E37CF}"/>
              </a:ext>
            </a:extLst>
          </p:cNvPr>
          <p:cNvSpPr txBox="1"/>
          <p:nvPr/>
        </p:nvSpPr>
        <p:spPr>
          <a:xfrm>
            <a:off x="389124" y="248305"/>
            <a:ext cx="7343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2025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352A1C-0E77-7D17-19EE-E11746D9E461}"/>
              </a:ext>
            </a:extLst>
          </p:cNvPr>
          <p:cNvSpPr txBox="1"/>
          <p:nvPr/>
        </p:nvSpPr>
        <p:spPr>
          <a:xfrm>
            <a:off x="524492" y="4529444"/>
            <a:ext cx="6188764" cy="1409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80"/>
              </a:lnSpc>
            </a:pPr>
            <a:r>
              <a:rPr lang="en-US" sz="1400" dirty="0"/>
              <a:t>Note: Total Occupancy = Paid &amp; Owner							</a:t>
            </a:r>
          </a:p>
          <a:p>
            <a:pPr>
              <a:lnSpc>
                <a:spcPts val="1680"/>
              </a:lnSpc>
            </a:pPr>
            <a:r>
              <a:rPr lang="en-US" sz="1400" dirty="0"/>
              <a:t>*ADR= Average Daily Rate							</a:t>
            </a:r>
          </a:p>
          <a:p>
            <a:pPr>
              <a:lnSpc>
                <a:spcPts val="1680"/>
              </a:lnSpc>
            </a:pPr>
            <a:r>
              <a:rPr lang="en-US" sz="1400" dirty="0"/>
              <a:t>Source: Key Data Dashboard 10/04/2025</a:t>
            </a:r>
            <a:r>
              <a:rPr lang="en-US" dirty="0"/>
              <a:t>						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9A7495-0B0F-8E30-2A97-C68180722DA5}"/>
              </a:ext>
            </a:extLst>
          </p:cNvPr>
          <p:cNvSpPr txBox="1"/>
          <p:nvPr/>
        </p:nvSpPr>
        <p:spPr>
          <a:xfrm>
            <a:off x="389124" y="918746"/>
            <a:ext cx="355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Lodging Occupancy and Metrics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04FBD3-70AF-4DA4-CA9A-4EF0DC0F3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314501"/>
            <a:ext cx="8237220" cy="321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54524-DDA5-139A-D630-F5F991E0B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8E1516-279F-23A6-DC36-6351789C2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084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9594A5-2D75-4519-DF92-4C3B546D6008}"/>
              </a:ext>
            </a:extLst>
          </p:cNvPr>
          <p:cNvSpPr txBox="1"/>
          <p:nvPr/>
        </p:nvSpPr>
        <p:spPr>
          <a:xfrm>
            <a:off x="389124" y="248305"/>
            <a:ext cx="7343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2025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7FB363-C110-2523-1B3B-B4252A0DEC83}"/>
              </a:ext>
            </a:extLst>
          </p:cNvPr>
          <p:cNvSpPr txBox="1"/>
          <p:nvPr/>
        </p:nvSpPr>
        <p:spPr>
          <a:xfrm>
            <a:off x="389124" y="795635"/>
            <a:ext cx="3551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Sales and Accommodation Tax Collections</a:t>
            </a:r>
            <a:r>
              <a:rPr 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0E1BAE-C2F1-012C-6E9F-96A7FBF49077}"/>
              </a:ext>
            </a:extLst>
          </p:cNvPr>
          <p:cNvSpPr txBox="1"/>
          <p:nvPr/>
        </p:nvSpPr>
        <p:spPr>
          <a:xfrm>
            <a:off x="389124" y="5181600"/>
            <a:ext cx="3445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City of Steamboat Springs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A72FE81-3D80-983B-A8F0-AB0FCD42B0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433731"/>
              </p:ext>
            </p:extLst>
          </p:nvPr>
        </p:nvGraphicFramePr>
        <p:xfrm>
          <a:off x="560387" y="1549836"/>
          <a:ext cx="4068763" cy="3116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4069293" imgH="3116643" progId="Excel.Sheet.12">
                  <p:embed/>
                </p:oleObj>
              </mc:Choice>
              <mc:Fallback>
                <p:oleObj name="Worksheet" r:id="rId4" imgW="4069293" imgH="311664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0387" y="1549836"/>
                        <a:ext cx="4068763" cy="3116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B3E05485-DC25-F777-167C-D7AA357D3F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0645014"/>
              </p:ext>
            </p:extLst>
          </p:nvPr>
        </p:nvGraphicFramePr>
        <p:xfrm>
          <a:off x="5341937" y="1485900"/>
          <a:ext cx="3535363" cy="366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3535538" imgH="3665141" progId="Excel.Sheet.12">
                  <p:embed/>
                </p:oleObj>
              </mc:Choice>
              <mc:Fallback>
                <p:oleObj name="Worksheet" r:id="rId6" imgW="3535538" imgH="366514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41937" y="1485900"/>
                        <a:ext cx="3535363" cy="3665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4678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B79C2-98F7-B653-6246-A0691B112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FE8F2E-D221-F410-919F-5138A0197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084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BD1244-51D4-2EEB-F78E-510F632ADC0E}"/>
              </a:ext>
            </a:extLst>
          </p:cNvPr>
          <p:cNvSpPr txBox="1"/>
          <p:nvPr/>
        </p:nvSpPr>
        <p:spPr>
          <a:xfrm>
            <a:off x="389124" y="248305"/>
            <a:ext cx="7343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2025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659CA1-8AA7-1365-72A7-D5FC25073701}"/>
              </a:ext>
            </a:extLst>
          </p:cNvPr>
          <p:cNvSpPr txBox="1"/>
          <p:nvPr/>
        </p:nvSpPr>
        <p:spPr>
          <a:xfrm>
            <a:off x="389124" y="4435465"/>
            <a:ext cx="61887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							</a:t>
            </a:r>
          </a:p>
          <a:p>
            <a:r>
              <a:rPr lang="en-US" sz="1400" dirty="0"/>
              <a:t>Source: Key Data Dashboard 10/04/2025</a:t>
            </a:r>
            <a:r>
              <a:rPr lang="en-US" dirty="0"/>
              <a:t>						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4F5D4-87EF-754E-813F-456F500A100F}"/>
              </a:ext>
            </a:extLst>
          </p:cNvPr>
          <p:cNvSpPr txBox="1"/>
          <p:nvPr/>
        </p:nvSpPr>
        <p:spPr>
          <a:xfrm>
            <a:off x="389124" y="918746"/>
            <a:ext cx="355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Visitor Origin</a:t>
            </a:r>
            <a:endParaRPr lang="en-US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A0FA80C8-9E86-5D22-B248-7C782267BC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4204780"/>
              </p:ext>
            </p:extLst>
          </p:nvPr>
        </p:nvGraphicFramePr>
        <p:xfrm>
          <a:off x="2921898" y="942402"/>
          <a:ext cx="6850751" cy="3838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95523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3B981-B573-8FB5-3219-0DEA1B215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506AF4-AECF-F0C5-E2FE-53B4FF8F1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084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727E5B-33B6-E90F-5A22-FA7F4F3C090B}"/>
              </a:ext>
            </a:extLst>
          </p:cNvPr>
          <p:cNvSpPr txBox="1"/>
          <p:nvPr/>
        </p:nvSpPr>
        <p:spPr>
          <a:xfrm>
            <a:off x="389124" y="248305"/>
            <a:ext cx="7343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2025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9B9D94-5D92-5AFF-930A-2A9D2E0E3915}"/>
              </a:ext>
            </a:extLst>
          </p:cNvPr>
          <p:cNvSpPr txBox="1"/>
          <p:nvPr/>
        </p:nvSpPr>
        <p:spPr>
          <a:xfrm>
            <a:off x="775252" y="4487321"/>
            <a:ext cx="61887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							</a:t>
            </a:r>
          </a:p>
          <a:p>
            <a:r>
              <a:rPr lang="en-US" sz="1400" dirty="0"/>
              <a:t>Source: Dean Runyan and Associates</a:t>
            </a:r>
            <a:r>
              <a:rPr lang="en-US" dirty="0"/>
              <a:t>						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5DED60-D5A0-740B-4A6D-BF7E7845A3F9}"/>
              </a:ext>
            </a:extLst>
          </p:cNvPr>
          <p:cNvSpPr txBox="1"/>
          <p:nvPr/>
        </p:nvSpPr>
        <p:spPr>
          <a:xfrm>
            <a:off x="389124" y="918746"/>
            <a:ext cx="9530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2024 Economic Visitor Impact				                  % YOY Change</a:t>
            </a:r>
            <a:r>
              <a:rPr lang="en-US" dirty="0"/>
              <a:t> </a:t>
            </a:r>
            <a:r>
              <a:rPr lang="en-US" b="1" dirty="0"/>
              <a:t> </a:t>
            </a:r>
            <a:endParaRPr lang="en-US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CE8D2AB-F459-E0F2-913C-935FBF7E41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806709"/>
              </p:ext>
            </p:extLst>
          </p:nvPr>
        </p:nvGraphicFramePr>
        <p:xfrm>
          <a:off x="2272748" y="1491988"/>
          <a:ext cx="6692348" cy="3201576"/>
        </p:xfrm>
        <a:graphic>
          <a:graphicData uri="http://schemas.openxmlformats.org/drawingml/2006/table">
            <a:tbl>
              <a:tblPr/>
              <a:tblGrid>
                <a:gridCol w="2965629">
                  <a:extLst>
                    <a:ext uri="{9D8B030D-6E8A-4147-A177-3AD203B41FA5}">
                      <a16:colId xmlns:a16="http://schemas.microsoft.com/office/drawing/2014/main" val="3054197767"/>
                    </a:ext>
                  </a:extLst>
                </a:gridCol>
                <a:gridCol w="2466983">
                  <a:extLst>
                    <a:ext uri="{9D8B030D-6E8A-4147-A177-3AD203B41FA5}">
                      <a16:colId xmlns:a16="http://schemas.microsoft.com/office/drawing/2014/main" val="952488580"/>
                    </a:ext>
                  </a:extLst>
                </a:gridCol>
                <a:gridCol w="1259736">
                  <a:extLst>
                    <a:ext uri="{9D8B030D-6E8A-4147-A177-3AD203B41FA5}">
                      <a16:colId xmlns:a16="http://schemas.microsoft.com/office/drawing/2014/main" val="1073046939"/>
                    </a:ext>
                  </a:extLst>
                </a:gridCol>
              </a:tblGrid>
              <a:tr h="86996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Direct Travel Spending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$678.1Million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2.50%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02444"/>
                  </a:ext>
                </a:extLst>
              </a:tr>
              <a:tr h="7772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Direct Employment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5,100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1.70%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9542709"/>
                  </a:ext>
                </a:extLst>
              </a:tr>
              <a:tr h="7772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Direct Earnings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$315.6Million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3.20%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4877623"/>
                  </a:ext>
                </a:extLst>
              </a:tr>
              <a:tr h="777203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Direct Tax Receipts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$54.3Million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5.00%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1869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1472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ridge over a river&#10;&#10;Description automatically generated with medium confidence">
            <a:extLst>
              <a:ext uri="{FF2B5EF4-FFF2-40B4-BE49-F238E27FC236}">
                <a16:creationId xmlns:a16="http://schemas.microsoft.com/office/drawing/2014/main" id="{31452336-A96C-B189-D77C-AC975C4A4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9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789C43-0BD8-A24B-B4AA-82B4313F57FA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93BCFB2-E33C-1C57-6BC4-00605222A879}"/>
              </a:ext>
            </a:extLst>
          </p:cNvPr>
          <p:cNvSpPr txBox="1"/>
          <p:nvPr/>
        </p:nvSpPr>
        <p:spPr>
          <a:xfrm>
            <a:off x="192157" y="5457584"/>
            <a:ext cx="119998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Contact laura@steamboatchamber.com with any questions on this or other data requests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35667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2265</TotalTime>
  <Words>297</Words>
  <Application>Microsoft Office PowerPoint</Application>
  <PresentationFormat>Widescreen</PresentationFormat>
  <Paragraphs>43</Paragraphs>
  <Slides>6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Aptos</vt:lpstr>
      <vt:lpstr>Aptos Display</vt:lpstr>
      <vt:lpstr>Aptos Narrow</vt:lpstr>
      <vt:lpstr>Arial</vt:lpstr>
      <vt:lpstr>Office Theme</vt:lpstr>
      <vt:lpstr>Microsoft Excel 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Laura Soard</dc:creator>
  <cp:lastModifiedBy>Laura Soard</cp:lastModifiedBy>
  <cp:revision>43</cp:revision>
  <dcterms:created xsi:type="dcterms:W3CDTF">2024-08-19T20:35:30Z</dcterms:created>
  <dcterms:modified xsi:type="dcterms:W3CDTF">2025-12-15T18:42:50Z</dcterms:modified>
</cp:coreProperties>
</file>