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  <p:sldMasterId id="2147483651" r:id="rId3"/>
  </p:sldMasterIdLst>
  <p:notesMasterIdLst>
    <p:notesMasterId r:id="rId10"/>
  </p:notesMasterIdLst>
  <p:sldIdLst>
    <p:sldId id="256" r:id="rId4"/>
    <p:sldId id="485" r:id="rId5"/>
    <p:sldId id="501" r:id="rId6"/>
    <p:sldId id="490" r:id="rId7"/>
    <p:sldId id="578" r:id="rId8"/>
    <p:sldId id="577" r:id="rId9"/>
  </p:sldIdLst>
  <p:sldSz cx="9144000" cy="6858000" type="screen4x3"/>
  <p:notesSz cx="7077075" cy="9051925"/>
  <p:embeddedFontLst>
    <p:embeddedFont>
      <p:font typeface="Helvetica Neue Light" panose="02000403000000020004" pitchFamily="2" charset="0"/>
      <p:regular r:id="rId11"/>
      <p:bold r:id="rId12"/>
      <p:italic r:id="rId13"/>
      <p:boldItalic r:id="rId14"/>
    </p:embeddedFont>
    <p:embeddedFont>
      <p:font typeface="Microsoft YaHei" panose="020B0503020204020204" pitchFamily="34" charset="-122"/>
      <p:regular r:id="rId15"/>
      <p:bold r:id="rId16"/>
    </p:embeddedFont>
    <p:embeddedFont>
      <p:font typeface="Montserrat" pitchFamily="2" charset="77"/>
      <p:regular r:id="rId17"/>
      <p:bold r:id="rId18"/>
      <p:italic r:id="rId19"/>
      <p:boldItalic r:id="rId20"/>
    </p:embeddedFont>
    <p:embeddedFont>
      <p:font typeface="Wingdings 2" pitchFamily="2" charset="2"/>
      <p:regular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768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51">
          <p15:clr>
            <a:srgbClr val="000000"/>
          </p15:clr>
        </p15:guide>
        <p15:guide id="2" pos="2229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gPTeuY5JnvExu36OqTiUaDkI532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6FBC14-1F7F-49BA-9F04-4632E713874D}">
  <a:tblStyle styleId="{326FBC14-1F7F-49BA-9F04-4632E71387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2688"/>
  </p:normalViewPr>
  <p:slideViewPr>
    <p:cSldViewPr snapToGrid="0">
      <p:cViewPr varScale="1">
        <p:scale>
          <a:sx n="108" d="100"/>
          <a:sy n="108" d="100"/>
        </p:scale>
        <p:origin x="776" y="192"/>
      </p:cViewPr>
      <p:guideLst>
        <p:guide orient="horz" pos="7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51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1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67050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08437" y="0"/>
            <a:ext cx="3067050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276350" y="677862"/>
            <a:ext cx="4524375" cy="3394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8025" y="4300537"/>
            <a:ext cx="5661025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597900"/>
            <a:ext cx="3067050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08437" y="8597900"/>
            <a:ext cx="3067050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 txBox="1"/>
          <p:nvPr/>
        </p:nvSpPr>
        <p:spPr>
          <a:xfrm>
            <a:off x="4008437" y="8597900"/>
            <a:ext cx="3067050" cy="452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fld id="{00000000-1234-1234-1234-123412341234}" type="slidenum">
              <a:rPr lang="en-US"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/>
          </a:p>
        </p:txBody>
      </p:sp>
      <p:sp>
        <p:nvSpPr>
          <p:cNvPr id="29" name="Google Shape;2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276350" y="677863"/>
            <a:ext cx="4524375" cy="3394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Google Shape;30;p1:notes"/>
          <p:cNvSpPr txBox="1">
            <a:spLocks noGrp="1"/>
          </p:cNvSpPr>
          <p:nvPr>
            <p:ph type="body" idx="1"/>
          </p:nvPr>
        </p:nvSpPr>
        <p:spPr>
          <a:xfrm>
            <a:off x="708025" y="4300537"/>
            <a:ext cx="5661025" cy="407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25" tIns="46600" rIns="93225" bIns="466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88A1E86C-FFD2-3CA1-91C8-0E4C4F3CCD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FE91CB3-F399-A441-AAA2-8A76F7D29056}" type="slidenum">
              <a:rPr lang="en-US" altLang="fr-FR" sz="1200"/>
              <a:pPr/>
              <a:t>2</a:t>
            </a:fld>
            <a:endParaRPr lang="en-US" altLang="fr-FR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02F2D833-8CB7-B5AF-4230-9F926AF6F8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677863"/>
            <a:ext cx="4524375" cy="3394075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A3FCE3C-20A0-CAE5-B098-C739CE247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 dirty="0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1F9211AA-D4AE-6F0F-0AA0-D10E8693CE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6B37259-2679-904E-A3B2-B829FDEF6132}" type="slidenum">
              <a:rPr lang="en-US" altLang="fr-FR" sz="1200"/>
              <a:pPr/>
              <a:t>3</a:t>
            </a:fld>
            <a:endParaRPr lang="en-US" altLang="fr-FR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C92D9D1-01F3-2A7A-7E6F-DCFD2F0F54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677863"/>
            <a:ext cx="4524375" cy="3394075"/>
          </a:xfrm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D666DF4B-1046-6AFD-C859-EF61A9F13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28391A92-8BD5-A38F-2220-286423EF5B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0B0804-CF26-E547-B86F-A15CBC4EE972}" type="slidenum">
              <a:rPr lang="en-US" altLang="fr-FR" sz="1200"/>
              <a:pPr/>
              <a:t>4</a:t>
            </a:fld>
            <a:endParaRPr lang="en-US" altLang="fr-FR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A6AAA04A-D514-CD01-BD60-2C1A00837E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677863"/>
            <a:ext cx="4524375" cy="3394075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57D93972-9048-A785-9CBB-19DA15C561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08625-7EC7-B61B-C40F-2A6BEDEEF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8BACD085-C743-154D-9F51-0E94D6E268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0B0804-CF26-E547-B86F-A15CBC4EE972}" type="slidenum">
              <a:rPr lang="en-US" altLang="fr-FR" sz="1200"/>
              <a:pPr/>
              <a:t>5</a:t>
            </a:fld>
            <a:endParaRPr lang="en-US" altLang="fr-FR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0FD1DC7-ADE7-509E-EF85-5E6EFF9B8C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677863"/>
            <a:ext cx="4524375" cy="3394075"/>
          </a:xfrm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2DD84EBC-08DE-BC37-388D-7D4B0CAF23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3545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36F7A-F5B2-1F40-46CE-72FDE48AC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49124DF4-CE1E-7204-A733-0F49EA7F87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 defTabSz="928688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308B3DB-4903-1148-9D2D-AECFEFDE9939}" type="slidenum">
              <a:rPr lang="en-US" altLang="fr-FR" sz="1200"/>
              <a:pPr/>
              <a:t>6</a:t>
            </a:fld>
            <a:endParaRPr lang="en-US" altLang="fr-FR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E17EB68-8FC4-E71E-3827-DC88A6650B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76350" y="677863"/>
            <a:ext cx="4524375" cy="3394075"/>
          </a:xfrm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AF370D94-1910-924B-F6BC-39CB24E904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>
              <a:latin typeface="Arial" panose="020B0604020202020204" pitchFamily="34" charset="0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4675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hart">
  <p:cSld name="Title and Ch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143302" y="197040"/>
            <a:ext cx="8966224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3302" y="197040"/>
            <a:ext cx="8966224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\\Wctc-ma-11\files\POWERPOINTS\Powerpoint Update (2008)\ppt3.jpg"/>
          <p:cNvPicPr preferRelativeResize="0"/>
          <p:nvPr/>
        </p:nvPicPr>
        <p:blipFill rotWithShape="1">
          <a:blip r:embed="rId3">
            <a:alphaModFix/>
          </a:blip>
          <a:srcRect b="84443"/>
          <a:stretch/>
        </p:blipFill>
        <p:spPr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8615362" y="6581775"/>
            <a:ext cx="37306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458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2260" algn="l" rtl="0">
              <a:spcBef>
                <a:spcPts val="580"/>
              </a:spcBef>
              <a:spcAft>
                <a:spcPts val="0"/>
              </a:spcAft>
              <a:buClr>
                <a:srgbClr val="66CCFF"/>
              </a:buClr>
              <a:buSzPts val="1160"/>
              <a:buFont typeface="Noto Sans Symbols"/>
              <a:buChar char="★"/>
              <a:defRPr sz="2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1947" algn="l" rtl="0">
              <a:spcBef>
                <a:spcPts val="840"/>
              </a:spcBef>
              <a:spcAft>
                <a:spcPts val="0"/>
              </a:spcAft>
              <a:buClr>
                <a:srgbClr val="00CCFF"/>
              </a:buClr>
              <a:buSzPts val="1785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9560" algn="l" rtl="0">
              <a:spcBef>
                <a:spcPts val="840"/>
              </a:spcBef>
              <a:spcAft>
                <a:spcPts val="0"/>
              </a:spcAft>
              <a:buClr>
                <a:srgbClr val="00CCFF"/>
              </a:buClr>
              <a:buSzPts val="960"/>
              <a:buFont typeface="Noto Sans Symbols"/>
              <a:buChar char="▪"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458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2260" algn="l" rtl="0">
              <a:spcBef>
                <a:spcPts val="580"/>
              </a:spcBef>
              <a:spcAft>
                <a:spcPts val="0"/>
              </a:spcAft>
              <a:buClr>
                <a:srgbClr val="66CCFF"/>
              </a:buClr>
              <a:buSzPts val="1160"/>
              <a:buFont typeface="Noto Sans Symbols"/>
              <a:buChar char="★"/>
              <a:defRPr sz="2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1947" algn="l" rtl="0">
              <a:spcBef>
                <a:spcPts val="840"/>
              </a:spcBef>
              <a:spcAft>
                <a:spcPts val="0"/>
              </a:spcAft>
              <a:buClr>
                <a:srgbClr val="00CCFF"/>
              </a:buClr>
              <a:buSzPts val="1785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9560" algn="l" rtl="0">
              <a:spcBef>
                <a:spcPts val="840"/>
              </a:spcBef>
              <a:spcAft>
                <a:spcPts val="0"/>
              </a:spcAft>
              <a:buClr>
                <a:srgbClr val="00CCFF"/>
              </a:buClr>
              <a:buSzPts val="960"/>
              <a:buFont typeface="Noto Sans Symbols"/>
              <a:buChar char="▪"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7010400" y="65341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washington.org</a:t>
            </a:r>
            <a:endParaRPr b="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5" descr="\\Wctc-ma-11\files\POWERPOINTS\Powerpoint Update (2008)\ppt3.jpg"/>
          <p:cNvPicPr preferRelativeResize="0"/>
          <p:nvPr/>
        </p:nvPicPr>
        <p:blipFill rotWithShape="1">
          <a:blip r:embed="rId3">
            <a:alphaModFix/>
          </a:blip>
          <a:srcRect b="84443"/>
          <a:stretch/>
        </p:blipFill>
        <p:spPr>
          <a:xfrm>
            <a:off x="0" y="0"/>
            <a:ext cx="9144000" cy="10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5"/>
          <p:cNvSpPr txBox="1"/>
          <p:nvPr/>
        </p:nvSpPr>
        <p:spPr>
          <a:xfrm>
            <a:off x="0" y="0"/>
            <a:ext cx="9144000" cy="419100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81000" y="1447800"/>
            <a:ext cx="84582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02260" algn="l" rtl="0">
              <a:spcBef>
                <a:spcPts val="580"/>
              </a:spcBef>
              <a:spcAft>
                <a:spcPts val="0"/>
              </a:spcAft>
              <a:buClr>
                <a:srgbClr val="66CCFF"/>
              </a:buClr>
              <a:buSzPts val="1160"/>
              <a:buFont typeface="Noto Sans Symbols"/>
              <a:buChar char="★"/>
              <a:defRPr sz="2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1947" algn="l" rtl="0">
              <a:spcBef>
                <a:spcPts val="840"/>
              </a:spcBef>
              <a:spcAft>
                <a:spcPts val="0"/>
              </a:spcAft>
              <a:buClr>
                <a:srgbClr val="00CCFF"/>
              </a:buClr>
              <a:buSzPts val="1785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89560" algn="l" rtl="0">
              <a:spcBef>
                <a:spcPts val="840"/>
              </a:spcBef>
              <a:spcAft>
                <a:spcPts val="0"/>
              </a:spcAft>
              <a:buClr>
                <a:srgbClr val="00CCFF"/>
              </a:buClr>
              <a:buSzPts val="960"/>
              <a:buFont typeface="Noto Sans Symbols"/>
              <a:buChar char="▪"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81000" y="152400"/>
            <a:ext cx="845820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evasion-forever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ntony@cercledesvoyages.com" TargetMode="External"/><Relationship Id="rId4" Type="http://schemas.openxmlformats.org/officeDocument/2006/relationships/hyperlink" Target="mailto:Manager&#8211;rvergught@visiteurs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Bertrand.Juilliard@atlv.f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"/>
          <p:cNvSpPr txBox="1"/>
          <p:nvPr/>
        </p:nvSpPr>
        <p:spPr>
          <a:xfrm>
            <a:off x="228600" y="1020135"/>
            <a:ext cx="8763000" cy="1585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TRENDS FOR THE MONTH</a:t>
            </a:r>
            <a:r>
              <a:rPr lang="en-US" sz="115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fr-FR" sz="1200" dirty="0"/>
              <a:t>The French </a:t>
            </a:r>
            <a:r>
              <a:rPr lang="fr-FR" sz="1200" dirty="0" err="1"/>
              <a:t>travel</a:t>
            </a:r>
            <a:r>
              <a:rPr lang="fr-FR" sz="1200" dirty="0"/>
              <a:t> </a:t>
            </a:r>
            <a:r>
              <a:rPr lang="fr-FR" sz="1200" dirty="0" err="1"/>
              <a:t>market</a:t>
            </a:r>
            <a:r>
              <a:rPr lang="fr-FR" sz="1200" dirty="0"/>
              <a:t> continues to </a:t>
            </a:r>
            <a:r>
              <a:rPr lang="fr-FR" sz="1200" dirty="0" err="1"/>
              <a:t>evolve</a:t>
            </a:r>
            <a:r>
              <a:rPr lang="fr-FR" sz="1200" dirty="0"/>
              <a:t> </a:t>
            </a:r>
            <a:r>
              <a:rPr lang="fr-FR" sz="1200" dirty="0" err="1"/>
              <a:t>following</a:t>
            </a:r>
            <a:r>
              <a:rPr lang="fr-FR" sz="1200" dirty="0"/>
              <a:t> </a:t>
            </a:r>
            <a:r>
              <a:rPr lang="fr-FR" sz="1200" dirty="0" err="1"/>
              <a:t>geopolitical</a:t>
            </a:r>
            <a:r>
              <a:rPr lang="fr-FR" sz="1200" dirty="0"/>
              <a:t> tensions in the Middle East and </a:t>
            </a:r>
            <a:r>
              <a:rPr lang="fr-FR" sz="1200" dirty="0" err="1"/>
              <a:t>softer</a:t>
            </a:r>
            <a:r>
              <a:rPr lang="fr-FR" sz="1200" dirty="0"/>
              <a:t> consumer confidence. Summer 2026 </a:t>
            </a:r>
            <a:r>
              <a:rPr lang="fr-FR" sz="1200" dirty="0" err="1"/>
              <a:t>bookings</a:t>
            </a:r>
            <a:r>
              <a:rPr lang="fr-FR" sz="1200" dirty="0"/>
              <a:t> are </a:t>
            </a:r>
            <a:r>
              <a:rPr lang="fr-FR" sz="1200" dirty="0" err="1"/>
              <a:t>showing</a:t>
            </a:r>
            <a:r>
              <a:rPr lang="fr-FR" sz="1200" dirty="0"/>
              <a:t> a </a:t>
            </a:r>
            <a:r>
              <a:rPr lang="fr-FR" sz="1200" dirty="0" err="1"/>
              <a:t>slower</a:t>
            </a:r>
            <a:r>
              <a:rPr lang="fr-FR" sz="1200" dirty="0"/>
              <a:t> pace, </a:t>
            </a:r>
            <a:r>
              <a:rPr lang="fr-FR" sz="1200" dirty="0" err="1"/>
              <a:t>particularly</a:t>
            </a:r>
            <a:r>
              <a:rPr lang="fr-FR" sz="1200" dirty="0"/>
              <a:t> for long-</a:t>
            </a:r>
            <a:r>
              <a:rPr lang="fr-FR" sz="1200" dirty="0" err="1"/>
              <a:t>haul</a:t>
            </a:r>
            <a:r>
              <a:rPr lang="fr-FR" sz="1200" dirty="0"/>
              <a:t> destinations, </a:t>
            </a:r>
            <a:r>
              <a:rPr lang="fr-FR" sz="1200" dirty="0" err="1"/>
              <a:t>with</a:t>
            </a:r>
            <a:r>
              <a:rPr lang="fr-FR" sz="1200" dirty="0"/>
              <a:t> the U.S. </a:t>
            </a:r>
            <a:r>
              <a:rPr lang="fr-FR" sz="1200" dirty="0" err="1"/>
              <a:t>among</a:t>
            </a:r>
            <a:r>
              <a:rPr lang="fr-FR" sz="1200" dirty="0"/>
              <a:t> the </a:t>
            </a:r>
            <a:r>
              <a:rPr lang="fr-FR" sz="1200" dirty="0" err="1"/>
              <a:t>markets</a:t>
            </a:r>
            <a:r>
              <a:rPr lang="fr-FR" sz="1200" dirty="0"/>
              <a:t> </a:t>
            </a:r>
            <a:r>
              <a:rPr lang="fr-FR" sz="1200" dirty="0" err="1"/>
              <a:t>experiencing</a:t>
            </a:r>
            <a:r>
              <a:rPr lang="fr-FR" sz="1200" dirty="0"/>
              <a:t> the </a:t>
            </a:r>
            <a:r>
              <a:rPr lang="fr-FR" sz="1200" dirty="0" err="1"/>
              <a:t>most</a:t>
            </a:r>
            <a:r>
              <a:rPr lang="fr-FR" sz="1200" dirty="0"/>
              <a:t> </a:t>
            </a:r>
            <a:r>
              <a:rPr lang="fr-FR" sz="1200" dirty="0" err="1"/>
              <a:t>noticeable</a:t>
            </a:r>
            <a:r>
              <a:rPr lang="fr-FR" sz="1200" dirty="0"/>
              <a:t> </a:t>
            </a:r>
            <a:r>
              <a:rPr lang="fr-FR" sz="1200" dirty="0" err="1"/>
              <a:t>adjustments</a:t>
            </a:r>
            <a:r>
              <a:rPr lang="fr-FR" sz="1200" dirty="0"/>
              <a:t>. </a:t>
            </a:r>
          </a:p>
          <a:p>
            <a:r>
              <a:rPr lang="fr-FR" sz="1200" dirty="0" err="1"/>
              <a:t>Travel</a:t>
            </a:r>
            <a:r>
              <a:rPr lang="fr-FR" sz="1200" dirty="0"/>
              <a:t> </a:t>
            </a:r>
            <a:r>
              <a:rPr lang="fr-FR" sz="1200" dirty="0" err="1"/>
              <a:t>agencies</a:t>
            </a:r>
            <a:r>
              <a:rPr lang="fr-FR" sz="1200" dirty="0"/>
              <a:t> are </a:t>
            </a:r>
            <a:r>
              <a:rPr lang="fr-FR" sz="1200" dirty="0" err="1"/>
              <a:t>observing</a:t>
            </a:r>
            <a:r>
              <a:rPr lang="fr-FR" sz="1200" dirty="0"/>
              <a:t> more </a:t>
            </a:r>
            <a:r>
              <a:rPr lang="fr-FR" sz="1200" dirty="0" err="1"/>
              <a:t>cautious</a:t>
            </a:r>
            <a:r>
              <a:rPr lang="fr-FR" sz="1200" dirty="0"/>
              <a:t> </a:t>
            </a:r>
            <a:r>
              <a:rPr lang="fr-FR" sz="1200" dirty="0" err="1"/>
              <a:t>booking</a:t>
            </a:r>
            <a:r>
              <a:rPr lang="fr-FR" sz="1200" dirty="0"/>
              <a:t> </a:t>
            </a:r>
            <a:r>
              <a:rPr lang="fr-FR" sz="1200" dirty="0" err="1"/>
              <a:t>behaviors</a:t>
            </a:r>
            <a:r>
              <a:rPr lang="fr-FR" sz="1200" dirty="0"/>
              <a:t>, </a:t>
            </a:r>
            <a:r>
              <a:rPr lang="fr-FR" sz="1200" dirty="0" err="1"/>
              <a:t>including</a:t>
            </a:r>
            <a:r>
              <a:rPr lang="fr-FR" sz="1200" dirty="0"/>
              <a:t> shorter </a:t>
            </a:r>
            <a:r>
              <a:rPr lang="fr-FR" sz="1200" dirty="0" err="1"/>
              <a:t>booking</a:t>
            </a:r>
            <a:r>
              <a:rPr lang="fr-FR" sz="1200" dirty="0"/>
              <a:t> </a:t>
            </a:r>
            <a:r>
              <a:rPr lang="fr-FR" sz="1200" dirty="0" err="1"/>
              <a:t>windows</a:t>
            </a:r>
            <a:r>
              <a:rPr lang="fr-FR" sz="1200" dirty="0"/>
              <a:t> and </a:t>
            </a:r>
            <a:r>
              <a:rPr lang="fr-FR" sz="1200" dirty="0" err="1"/>
              <a:t>greater</a:t>
            </a:r>
            <a:r>
              <a:rPr lang="fr-FR" sz="1200" dirty="0"/>
              <a:t> </a:t>
            </a:r>
            <a:r>
              <a:rPr lang="fr-FR" sz="1200" dirty="0" err="1"/>
              <a:t>interest</a:t>
            </a:r>
            <a:r>
              <a:rPr lang="fr-FR" sz="1200" dirty="0"/>
              <a:t> in last-minute </a:t>
            </a:r>
            <a:r>
              <a:rPr lang="fr-FR" sz="1200" dirty="0" err="1"/>
              <a:t>travel</a:t>
            </a:r>
            <a:r>
              <a:rPr lang="fr-FR" sz="1200" dirty="0"/>
              <a:t> </a:t>
            </a:r>
            <a:r>
              <a:rPr lang="fr-FR" sz="1200" dirty="0" err="1"/>
              <a:t>opportunities</a:t>
            </a:r>
            <a:r>
              <a:rPr lang="fr-FR" sz="1200" dirty="0"/>
              <a:t>. </a:t>
            </a:r>
            <a:r>
              <a:rPr lang="fr-FR" sz="1200" dirty="0" err="1"/>
              <a:t>While</a:t>
            </a:r>
            <a:r>
              <a:rPr lang="fr-FR" sz="1200" dirty="0"/>
              <a:t> destinations </a:t>
            </a:r>
            <a:r>
              <a:rPr lang="fr-FR" sz="1200" dirty="0" err="1"/>
              <a:t>such</a:t>
            </a:r>
            <a:r>
              <a:rPr lang="fr-FR" sz="1200" dirty="0"/>
              <a:t> as Canada and </a:t>
            </a:r>
            <a:r>
              <a:rPr lang="fr-FR" sz="1200" dirty="0" err="1"/>
              <a:t>Albania</a:t>
            </a:r>
            <a:r>
              <a:rPr lang="fr-FR" sz="1200" dirty="0"/>
              <a:t> are </a:t>
            </a:r>
            <a:r>
              <a:rPr lang="fr-FR" sz="1200" dirty="0" err="1"/>
              <a:t>performing</a:t>
            </a:r>
            <a:r>
              <a:rPr lang="fr-FR" sz="1200" dirty="0"/>
              <a:t> </a:t>
            </a:r>
            <a:r>
              <a:rPr lang="fr-FR" sz="1200" dirty="0" err="1"/>
              <a:t>positively</a:t>
            </a:r>
            <a:r>
              <a:rPr lang="fr-FR" sz="1200" dirty="0"/>
              <a:t>, </a:t>
            </a:r>
            <a:r>
              <a:rPr lang="fr-FR" sz="1200" dirty="0" err="1"/>
              <a:t>many</a:t>
            </a:r>
            <a:r>
              <a:rPr lang="fr-FR" sz="1200" dirty="0"/>
              <a:t> international </a:t>
            </a:r>
            <a:r>
              <a:rPr lang="fr-FR" sz="1200" dirty="0" err="1"/>
              <a:t>markets</a:t>
            </a:r>
            <a:r>
              <a:rPr lang="fr-FR" sz="1200" dirty="0"/>
              <a:t> are seeing more </a:t>
            </a:r>
            <a:r>
              <a:rPr lang="fr-FR" sz="1200" dirty="0" err="1"/>
              <a:t>moderate</a:t>
            </a:r>
            <a:r>
              <a:rPr lang="fr-FR" sz="1200" dirty="0"/>
              <a:t> </a:t>
            </a:r>
            <a:r>
              <a:rPr lang="fr-FR" sz="1200" dirty="0" err="1"/>
              <a:t>demand</a:t>
            </a:r>
            <a:r>
              <a:rPr lang="fr-FR" sz="1200" dirty="0"/>
              <a:t> </a:t>
            </a:r>
            <a:r>
              <a:rPr lang="fr-FR" sz="1200" dirty="0" err="1"/>
              <a:t>overall</a:t>
            </a:r>
            <a:r>
              <a:rPr lang="fr-FR" sz="1200" dirty="0"/>
              <a:t>. The </a:t>
            </a:r>
            <a:r>
              <a:rPr lang="fr-FR" sz="1200" dirty="0" err="1"/>
              <a:t>industry</a:t>
            </a:r>
            <a:r>
              <a:rPr lang="fr-FR" sz="1200" dirty="0"/>
              <a:t> </a:t>
            </a:r>
            <a:r>
              <a:rPr lang="fr-FR" sz="1200" dirty="0" err="1"/>
              <a:t>remains</a:t>
            </a:r>
            <a:r>
              <a:rPr lang="fr-FR" sz="1200" dirty="0"/>
              <a:t> attentive as </a:t>
            </a:r>
            <a:r>
              <a:rPr lang="fr-FR" sz="1200" dirty="0" err="1"/>
              <a:t>agencies</a:t>
            </a:r>
            <a:r>
              <a:rPr lang="fr-FR" sz="1200" dirty="0"/>
              <a:t> continue to monitor </a:t>
            </a:r>
            <a:r>
              <a:rPr lang="fr-FR" sz="1200" dirty="0" err="1"/>
              <a:t>booking</a:t>
            </a:r>
            <a:r>
              <a:rPr lang="fr-FR" sz="1200" dirty="0"/>
              <a:t> trends </a:t>
            </a:r>
            <a:r>
              <a:rPr lang="fr-FR" sz="1200" dirty="0" err="1"/>
              <a:t>heading</a:t>
            </a:r>
            <a:r>
              <a:rPr lang="fr-FR" sz="1200" dirty="0"/>
              <a:t> </a:t>
            </a:r>
            <a:r>
              <a:rPr lang="fr-FR" sz="1200" dirty="0" err="1"/>
              <a:t>into</a:t>
            </a:r>
            <a:r>
              <a:rPr lang="fr-FR" sz="1200" dirty="0"/>
              <a:t> the </a:t>
            </a:r>
            <a:r>
              <a:rPr lang="fr-FR" sz="1200" dirty="0" err="1"/>
              <a:t>peak</a:t>
            </a:r>
            <a:r>
              <a:rPr lang="fr-FR" sz="1200" dirty="0"/>
              <a:t> </a:t>
            </a:r>
            <a:r>
              <a:rPr lang="fr-FR" sz="1200" dirty="0" err="1"/>
              <a:t>summer</a:t>
            </a:r>
            <a:r>
              <a:rPr lang="fr-FR" sz="1200" dirty="0"/>
              <a:t> </a:t>
            </a:r>
            <a:r>
              <a:rPr lang="fr-FR" sz="1200" dirty="0" err="1"/>
              <a:t>season</a:t>
            </a:r>
            <a:r>
              <a:rPr lang="fr-FR" sz="1200" dirty="0"/>
              <a:t>.</a:t>
            </a:r>
          </a:p>
          <a:p>
            <a:endParaRPr lang="fr-FR" sz="1300" kern="100" dirty="0"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Google Shape;33;p1"/>
          <p:cNvSpPr txBox="1">
            <a:spLocks noGrp="1"/>
          </p:cNvSpPr>
          <p:nvPr>
            <p:ph type="title"/>
          </p:nvPr>
        </p:nvSpPr>
        <p:spPr>
          <a:xfrm>
            <a:off x="142875" y="196850"/>
            <a:ext cx="89662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</a:pPr>
            <a:r>
              <a:rPr lang="en-US" sz="3200" b="1" i="0" u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ontserrat"/>
              </a:rPr>
              <a:t>MONTHLY SUMMARY </a:t>
            </a:r>
            <a:br>
              <a:rPr lang="en-US" sz="3200" b="1" i="0" u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ontserrat"/>
              </a:rPr>
            </a:br>
            <a:r>
              <a:rPr lang="en-US" sz="2000" b="1" i="0" u="none" dirty="0">
                <a:solidFill>
                  <a:schemeClr val="lt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ontserrat"/>
              </a:rPr>
              <a:t>FRANCE</a:t>
            </a:r>
            <a:endParaRPr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aphicFrame>
        <p:nvGraphicFramePr>
          <p:cNvPr id="34" name="Google Shape;34;p1"/>
          <p:cNvGraphicFramePr/>
          <p:nvPr>
            <p:extLst>
              <p:ext uri="{D42A27DB-BD31-4B8C-83A1-F6EECF244321}">
                <p14:modId xmlns:p14="http://schemas.microsoft.com/office/powerpoint/2010/main" val="1498612629"/>
              </p:ext>
            </p:extLst>
          </p:nvPr>
        </p:nvGraphicFramePr>
        <p:xfrm>
          <a:off x="370115" y="2403567"/>
          <a:ext cx="8738959" cy="4458634"/>
        </p:xfrm>
        <a:graphic>
          <a:graphicData uri="http://schemas.openxmlformats.org/drawingml/2006/table">
            <a:tbl>
              <a:tblPr>
                <a:noFill/>
                <a:tableStyleId>{326FBC14-1F7F-49BA-9F04-4632E713874D}</a:tableStyleId>
              </a:tblPr>
              <a:tblGrid>
                <a:gridCol w="2767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6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4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9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546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881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G</a:t>
                      </a: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oal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cs typeface="Arial"/>
                          <a:sym typeface="Arial"/>
                        </a:rPr>
                        <a:t>February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fr-FR" dirty="0"/>
                        <a:t>March</a:t>
                      </a:r>
                      <a:endParaRPr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fr-FR" sz="1400" dirty="0"/>
                        <a:t>April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Total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50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Trade Engagement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109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7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Trade FAM 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5-6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Travel Trade Training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7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Trade Newsletter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</a:rPr>
                        <a:t>3</a:t>
                      </a:r>
                      <a:endParaRPr sz="1400" dirty="0">
                        <a:solidFill>
                          <a:schemeClr val="dk1"/>
                        </a:solidFill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Press Release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Media Fam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69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cs typeface="Arial"/>
                          <a:sym typeface="Arial"/>
                        </a:rPr>
                        <a:t>Media Engagement (In-person or virtual)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35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Sales Mission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Media Mission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</a:rPr>
                        <a:t>1 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400" b="0" i="0" u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Social Media</a:t>
                      </a:r>
                      <a:endParaRPr sz="1400"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60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400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</a:t>
                      </a:r>
                      <a:endParaRPr sz="14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98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endParaRPr dirty="0"/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8125" marR="88125" marT="45700" marB="4570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dirty="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B74031-1D42-591C-700A-FF8D23923D53}"/>
              </a:ext>
            </a:extLst>
          </p:cNvPr>
          <p:cNvCxnSpPr/>
          <p:nvPr/>
        </p:nvCxnSpPr>
        <p:spPr>
          <a:xfrm>
            <a:off x="228600" y="3336234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2F57A3-DA91-C4B9-5FAC-3271B4803E32}"/>
              </a:ext>
            </a:extLst>
          </p:cNvPr>
          <p:cNvCxnSpPr/>
          <p:nvPr/>
        </p:nvCxnSpPr>
        <p:spPr>
          <a:xfrm>
            <a:off x="228600" y="3601225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B396B0-2B5D-F5E8-5848-62845EF46E41}"/>
              </a:ext>
            </a:extLst>
          </p:cNvPr>
          <p:cNvCxnSpPr/>
          <p:nvPr/>
        </p:nvCxnSpPr>
        <p:spPr>
          <a:xfrm>
            <a:off x="190500" y="3933687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FA55C7D-8061-8FEA-98F7-CD5E758E7983}"/>
              </a:ext>
            </a:extLst>
          </p:cNvPr>
          <p:cNvCxnSpPr/>
          <p:nvPr/>
        </p:nvCxnSpPr>
        <p:spPr>
          <a:xfrm>
            <a:off x="228600" y="5954801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AFAA12-E70E-819C-2B35-C50252A5CA07}"/>
              </a:ext>
            </a:extLst>
          </p:cNvPr>
          <p:cNvCxnSpPr/>
          <p:nvPr/>
        </p:nvCxnSpPr>
        <p:spPr>
          <a:xfrm>
            <a:off x="228600" y="4234806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182D81-3875-7B41-147B-947F7DAEF9CB}"/>
              </a:ext>
            </a:extLst>
          </p:cNvPr>
          <p:cNvCxnSpPr/>
          <p:nvPr/>
        </p:nvCxnSpPr>
        <p:spPr>
          <a:xfrm>
            <a:off x="370115" y="5703389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8DA362-7890-00E8-EDFF-7704CE3F8F7A}"/>
              </a:ext>
            </a:extLst>
          </p:cNvPr>
          <p:cNvCxnSpPr/>
          <p:nvPr/>
        </p:nvCxnSpPr>
        <p:spPr>
          <a:xfrm>
            <a:off x="244475" y="4859867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E4C823-389A-424C-692C-6A729F3A9169}"/>
              </a:ext>
            </a:extLst>
          </p:cNvPr>
          <p:cNvCxnSpPr/>
          <p:nvPr/>
        </p:nvCxnSpPr>
        <p:spPr>
          <a:xfrm>
            <a:off x="190500" y="5395844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Straight Connector 10">
            <a:extLst>
              <a:ext uri="{FF2B5EF4-FFF2-40B4-BE49-F238E27FC236}">
                <a16:creationId xmlns:a16="http://schemas.microsoft.com/office/drawing/2014/main" id="{78C139B1-47BA-D0D6-878B-621CED92B618}"/>
              </a:ext>
            </a:extLst>
          </p:cNvPr>
          <p:cNvCxnSpPr/>
          <p:nvPr/>
        </p:nvCxnSpPr>
        <p:spPr>
          <a:xfrm>
            <a:off x="228600" y="4519728"/>
            <a:ext cx="8763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0A1DB93-9E2E-1A08-7068-86A17A369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8600" y="152400"/>
            <a:ext cx="9490075" cy="723900"/>
          </a:xfrm>
        </p:spPr>
        <p:txBody>
          <a:bodyPr/>
          <a:lstStyle/>
          <a:p>
            <a:pPr algn="ctr" eaLnBrk="1" hangingPunct="1"/>
            <a: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  <a:t> FRENCH SALES CALLS</a:t>
            </a:r>
            <a:endParaRPr lang="en-US" altLang="fr-FR" sz="2000" dirty="0">
              <a:latin typeface="Gotham Bold" charset="0"/>
              <a:ea typeface="ヒラギノ角ゴ Pro W3" panose="020B0300000000000000" pitchFamily="34" charset="-12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DFE7888-8C7E-96BC-BDEC-AA3FFC2B85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357309"/>
              </p:ext>
            </p:extLst>
          </p:nvPr>
        </p:nvGraphicFramePr>
        <p:xfrm>
          <a:off x="133708" y="1062257"/>
          <a:ext cx="9010292" cy="6319809"/>
        </p:xfrm>
        <a:graphic>
          <a:graphicData uri="http://schemas.openxmlformats.org/drawingml/2006/table">
            <a:tbl>
              <a:tblPr/>
              <a:tblGrid>
                <a:gridCol w="2960330">
                  <a:extLst>
                    <a:ext uri="{9D8B030D-6E8A-4147-A177-3AD203B41FA5}">
                      <a16:colId xmlns:a16="http://schemas.microsoft.com/office/drawing/2014/main" val="2763142972"/>
                    </a:ext>
                  </a:extLst>
                </a:gridCol>
                <a:gridCol w="6049962">
                  <a:extLst>
                    <a:ext uri="{9D8B030D-6E8A-4147-A177-3AD203B41FA5}">
                      <a16:colId xmlns:a16="http://schemas.microsoft.com/office/drawing/2014/main" val="434991558"/>
                    </a:ext>
                  </a:extLst>
                </a:gridCol>
              </a:tblGrid>
              <a:tr h="126199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Evasions Forever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273, Route 4 chansons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F- 34200 </a:t>
                      </a:r>
                      <a:r>
                        <a:rPr kumimoji="0" lang="en-US" altLang="fr-F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Sète</a:t>
                      </a: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Nicolas Abbate – Product Manager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contact@evasion-forever.com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Nicolas has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returned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his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full-time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role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as Product Manager and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looking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further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develop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travel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products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focused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on the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Eastern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Southern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United States. He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true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US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enthusiast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regularly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accompanies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small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groups on trips. He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will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joining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the June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fam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trip and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very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excited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discover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Virginia, a state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he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has not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yet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visited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. This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experience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will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allow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him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to design a new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tailor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-made, 100% Virginia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product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offering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just"/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807828"/>
                  </a:ext>
                </a:extLst>
              </a:tr>
              <a:tr h="171340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Visiteurs</a:t>
                      </a:r>
                      <a:endParaRPr kumimoji="0" lang="en-US" altLang="fr-F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43, Rue de la Chaussée </a:t>
                      </a:r>
                      <a:r>
                        <a:rPr kumimoji="0" lang="en-US" altLang="fr-F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D’Antin</a:t>
                      </a: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 – 75009 Paris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Roxane </a:t>
                      </a:r>
                      <a:r>
                        <a:rPr kumimoji="0" lang="en-US" altLang="fr-F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Vergught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 Marketing 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Manager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9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rvergught@visiteurs.com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As part of the FY26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approved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co-op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marketing initiatives,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activities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will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implemented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between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late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May and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mid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-June 2026. A training session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is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scheduled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for May 28,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87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travel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agents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currently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registered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In addition to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this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training, a new 100% Virginia program (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currently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under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development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will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launched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by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mid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-May. A newsletter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will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also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be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sent to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both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B2B and B2C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databases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to support the </a:t>
                      </a:r>
                      <a:r>
                        <a:rPr lang="fr-FR" sz="1400" dirty="0" err="1">
                          <a:solidFill>
                            <a:schemeClr val="tx1"/>
                          </a:solidFill>
                        </a:rPr>
                        <a:t>campaign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just"/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420525"/>
                  </a:ext>
                </a:extLst>
              </a:tr>
              <a:tr h="16910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Cercle des Voyages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 Avenue de </a:t>
                      </a:r>
                      <a:r>
                        <a:rPr kumimoji="0" lang="en-US" altLang="fr-F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l’Opéra</a:t>
                      </a: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 – 75001 Paris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Anthony </a:t>
                      </a:r>
                      <a:r>
                        <a:rPr kumimoji="0" lang="en-US" altLang="fr-F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Enault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Product Manager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5"/>
                        </a:rPr>
                        <a:t>antony@cercledesvoyages.com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algn="just"/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After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slight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increase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quotations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bookings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 March and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early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April, the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conflict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 the Middle East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led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to a global drop in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demand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, not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limited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to the United States.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Many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initiatives are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currently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being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implemented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including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offers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designed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provide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greater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flexibility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for clients,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such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as free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cancellation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up to 10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days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prior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departure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just"/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Anthony and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his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teams are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actively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negotiating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all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partners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secure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more flexible conditions,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with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the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aim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of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encouraging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bookings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 the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current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context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pPr algn="just"/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Anthony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had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initially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hoped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to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participate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 the May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fam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trip but has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already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confirmed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his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attendance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at Rendez-vous Canada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this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year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. He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remains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very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interested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joining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a future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fam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trip in the </a:t>
                      </a:r>
                      <a:r>
                        <a:rPr lang="fr-FR" sz="1300" dirty="0" err="1">
                          <a:solidFill>
                            <a:schemeClr val="tx1"/>
                          </a:solidFill>
                        </a:rPr>
                        <a:t>near</a:t>
                      </a:r>
                      <a:r>
                        <a:rPr lang="fr-FR" sz="1300" dirty="0">
                          <a:solidFill>
                            <a:schemeClr val="tx1"/>
                          </a:solidFill>
                        </a:rPr>
                        <a:t> future.</a:t>
                      </a:r>
                    </a:p>
                    <a:p>
                      <a:pPr algn="just"/>
                      <a:endParaRPr lang="fr-FR" sz="1300" dirty="0">
                        <a:solidFill>
                          <a:schemeClr val="tx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1760560"/>
                  </a:ext>
                </a:extLst>
              </a:tr>
              <a:tr h="3757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300" dirty="0">
                        <a:solidFill>
                          <a:schemeClr val="tx1"/>
                        </a:solidFill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90705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7107CFE-650D-B003-7171-960735FFAA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8600" y="152400"/>
            <a:ext cx="9490075" cy="723900"/>
          </a:xfrm>
        </p:spPr>
        <p:txBody>
          <a:bodyPr/>
          <a:lstStyle/>
          <a:p>
            <a:pPr algn="ctr" eaLnBrk="1" hangingPunct="1"/>
            <a: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  <a:t>FRENCH SALES CALLS</a:t>
            </a:r>
            <a:endParaRPr lang="en-US" altLang="fr-FR" sz="2000" dirty="0">
              <a:latin typeface="Gotham Bold" charset="0"/>
              <a:ea typeface="ヒラギノ角ゴ Pro W3" panose="020B0300000000000000" pitchFamily="34" charset="-128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8EA961A-D37C-E90D-50F6-26DE6789CB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185524"/>
              </p:ext>
            </p:extLst>
          </p:nvPr>
        </p:nvGraphicFramePr>
        <p:xfrm>
          <a:off x="91865" y="1167949"/>
          <a:ext cx="8960270" cy="4871282"/>
        </p:xfrm>
        <a:graphic>
          <a:graphicData uri="http://schemas.openxmlformats.org/drawingml/2006/table">
            <a:tbl>
              <a:tblPr/>
              <a:tblGrid>
                <a:gridCol w="3023884">
                  <a:extLst>
                    <a:ext uri="{9D8B030D-6E8A-4147-A177-3AD203B41FA5}">
                      <a16:colId xmlns:a16="http://schemas.microsoft.com/office/drawing/2014/main" val="3325652832"/>
                    </a:ext>
                  </a:extLst>
                </a:gridCol>
                <a:gridCol w="5936386">
                  <a:extLst>
                    <a:ext uri="{9D8B030D-6E8A-4147-A177-3AD203B41FA5}">
                      <a16:colId xmlns:a16="http://schemas.microsoft.com/office/drawing/2014/main" val="1988801566"/>
                    </a:ext>
                  </a:extLst>
                </a:gridCol>
              </a:tblGrid>
              <a:tr h="12480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 Ateliers Du Voyage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4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ヒラギノ角ゴ Pro W3" panose="020B0300000000000000" pitchFamily="34" charset="-128"/>
                          <a:cs typeface="+mn-cs"/>
                          <a:sym typeface="Arial"/>
                        </a:rPr>
                        <a:t>54/56, Avenue Bosquet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 – 75007 Paris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Bertrand Juilliard– Product Manager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Bertrand.Juilliard@atlv.fr</a:t>
                      </a:r>
                      <a:r>
                        <a:rPr kumimoji="0" lang="en-US" alt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dirty="0"/>
                        <a:t>In addition to </a:t>
                      </a:r>
                      <a:r>
                        <a:rPr lang="fr-FR" dirty="0" err="1"/>
                        <a:t>his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role</a:t>
                      </a:r>
                      <a:r>
                        <a:rPr lang="fr-FR" dirty="0"/>
                        <a:t> as USA/Canada Product Manager, Bertrand </a:t>
                      </a:r>
                      <a:r>
                        <a:rPr lang="fr-FR" dirty="0" err="1"/>
                        <a:t>Juilliard</a:t>
                      </a:r>
                      <a:r>
                        <a:rPr lang="fr-FR" dirty="0"/>
                        <a:t> has </a:t>
                      </a:r>
                      <a:r>
                        <a:rPr lang="fr-FR" dirty="0" err="1"/>
                        <a:t>recently</a:t>
                      </a:r>
                      <a:r>
                        <a:rPr lang="fr-FR" dirty="0"/>
                        <a:t> been </a:t>
                      </a:r>
                      <a:r>
                        <a:rPr lang="fr-FR" dirty="0" err="1"/>
                        <a:t>appointed</a:t>
                      </a:r>
                      <a:r>
                        <a:rPr lang="fr-FR" dirty="0"/>
                        <a:t> Latin America Product Manager, </a:t>
                      </a:r>
                      <a:r>
                        <a:rPr lang="fr-FR" dirty="0" err="1"/>
                        <a:t>marking</a:t>
                      </a:r>
                      <a:r>
                        <a:rPr lang="fr-FR" dirty="0"/>
                        <a:t> a new </a:t>
                      </a:r>
                      <a:r>
                        <a:rPr lang="fr-FR" dirty="0" err="1"/>
                        <a:t>professional</a:t>
                      </a:r>
                      <a:r>
                        <a:rPr lang="fr-FR" dirty="0"/>
                        <a:t> challenge for </a:t>
                      </a:r>
                      <a:r>
                        <a:rPr lang="fr-FR" dirty="0" err="1"/>
                        <a:t>him</a:t>
                      </a:r>
                      <a:r>
                        <a:rPr lang="fr-FR" dirty="0"/>
                        <a:t>.</a:t>
                      </a:r>
                    </a:p>
                    <a:p>
                      <a:pPr algn="just"/>
                      <a:r>
                        <a:rPr lang="fr-FR" dirty="0"/>
                        <a:t>He </a:t>
                      </a:r>
                      <a:r>
                        <a:rPr lang="fr-FR" dirty="0" err="1"/>
                        <a:t>will</a:t>
                      </a:r>
                      <a:r>
                        <a:rPr lang="fr-FR" dirty="0"/>
                        <a:t> continue </a:t>
                      </a:r>
                      <a:r>
                        <a:rPr lang="fr-FR" dirty="0" err="1"/>
                        <a:t>overseeing</a:t>
                      </a:r>
                      <a:r>
                        <a:rPr lang="fr-FR" dirty="0"/>
                        <a:t> USA/Canada sales and </a:t>
                      </a:r>
                      <a:r>
                        <a:rPr lang="fr-FR" dirty="0" err="1"/>
                        <a:t>product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development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while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gradually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delegating</a:t>
                      </a:r>
                      <a:r>
                        <a:rPr lang="fr-FR" dirty="0"/>
                        <a:t> more </a:t>
                      </a:r>
                      <a:r>
                        <a:rPr lang="fr-FR" dirty="0" err="1"/>
                        <a:t>responsibilities</a:t>
                      </a:r>
                      <a:r>
                        <a:rPr lang="fr-FR" dirty="0"/>
                        <a:t> to </a:t>
                      </a:r>
                      <a:r>
                        <a:rPr lang="fr-FR" dirty="0" err="1"/>
                        <a:t>his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colleague</a:t>
                      </a:r>
                      <a:r>
                        <a:rPr lang="fr-FR" dirty="0"/>
                        <a:t> Cyrille. Bertrand </a:t>
                      </a:r>
                      <a:r>
                        <a:rPr lang="fr-FR" dirty="0" err="1"/>
                        <a:t>is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currently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working</a:t>
                      </a:r>
                      <a:r>
                        <a:rPr lang="fr-FR" dirty="0"/>
                        <a:t> on a new </a:t>
                      </a:r>
                      <a:r>
                        <a:rPr lang="fr-FR" dirty="0" err="1"/>
                        <a:t>itinerary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he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aims</a:t>
                      </a:r>
                      <a:r>
                        <a:rPr lang="fr-FR" dirty="0"/>
                        <a:t> to launch by the </a:t>
                      </a:r>
                      <a:r>
                        <a:rPr lang="fr-FR" dirty="0" err="1"/>
                        <a:t>fall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themed</a:t>
                      </a:r>
                      <a:r>
                        <a:rPr lang="fr-FR" dirty="0"/>
                        <a:t> “In the </a:t>
                      </a:r>
                      <a:r>
                        <a:rPr lang="fr-FR" dirty="0" err="1"/>
                        <a:t>Footsteps</a:t>
                      </a:r>
                      <a:r>
                        <a:rPr lang="fr-FR" dirty="0"/>
                        <a:t> of the </a:t>
                      </a:r>
                      <a:r>
                        <a:rPr lang="fr-FR" dirty="0" err="1"/>
                        <a:t>Presidents</a:t>
                      </a:r>
                      <a:r>
                        <a:rPr lang="fr-FR" dirty="0"/>
                        <a:t>,” </a:t>
                      </a:r>
                      <a:r>
                        <a:rPr lang="fr-FR" dirty="0" err="1"/>
                        <a:t>designed</a:t>
                      </a:r>
                      <a:r>
                        <a:rPr lang="fr-FR" dirty="0"/>
                        <a:t> to highlight the 250th </a:t>
                      </a:r>
                      <a:r>
                        <a:rPr lang="fr-FR" dirty="0" err="1"/>
                        <a:t>anniversary</a:t>
                      </a:r>
                      <a:r>
                        <a:rPr lang="fr-FR" dirty="0"/>
                        <a:t> of the United States.</a:t>
                      </a:r>
                    </a:p>
                    <a:p>
                      <a:pPr algn="just"/>
                      <a:endParaRPr lang="fr-FR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1905407"/>
                  </a:ext>
                </a:extLst>
              </a:tr>
              <a:tr h="1323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fr-FR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010718"/>
                  </a:ext>
                </a:extLst>
              </a:tr>
              <a:tr h="14811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rgbClr val="66CCFF"/>
                        </a:buClr>
                        <a:buSzPct val="40000"/>
                        <a:buFont typeface="Wingdings 2" pitchFamily="2" charset="2"/>
                        <a:defRPr sz="25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1pPr>
                      <a:lvl2pPr marL="37931725" indent="-37474525">
                        <a:spcBef>
                          <a:spcPct val="40000"/>
                        </a:spcBef>
                        <a:spcAft>
                          <a:spcPct val="40000"/>
                        </a:spcAft>
                        <a:buClr>
                          <a:srgbClr val="00CCFF"/>
                        </a:buClr>
                        <a:buSzPct val="85000"/>
                        <a:buFont typeface="Arial" panose="020B0604020202020204" pitchFamily="34" charset="0"/>
                        <a:defRPr sz="19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defRPr sz="20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ヒラギノ角ゴ Pro W3" panose="020B0300000000000000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0606634"/>
                  </a:ext>
                </a:extLst>
              </a:tr>
              <a:tr h="13231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3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5019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BCBE67E3-829A-3936-384A-90189C521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19200"/>
            <a:ext cx="8686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70000"/>
            </a:pPr>
            <a:endParaRPr lang="fr-FR" altLang="fr-FR" sz="16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830DFECD-2D13-8ABF-2305-801FE194C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196850"/>
            <a:ext cx="8966200" cy="723900"/>
          </a:xfrm>
        </p:spPr>
        <p:txBody>
          <a:bodyPr/>
          <a:lstStyle/>
          <a:p>
            <a:pPr algn="ctr" eaLnBrk="1" hangingPunct="1"/>
            <a:r>
              <a:rPr lang="en-US" altLang="fr-FR" sz="3200" dirty="0" err="1">
                <a:latin typeface="Gotham Bold" charset="0"/>
                <a:ea typeface="ヒラギノ角ゴ Pro W3" panose="020B0300000000000000" pitchFamily="34" charset="-128"/>
              </a:rPr>
              <a:t>Indicidual</a:t>
            </a:r>
            <a: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  <a:t> Media Trip</a:t>
            </a:r>
            <a:b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</a:br>
            <a:r>
              <a:rPr lang="en-US" altLang="fr-FR" sz="2000" dirty="0">
                <a:latin typeface="Gotham Bold" charset="0"/>
                <a:ea typeface="ヒラギノ角ゴ Pro W3" panose="020B0300000000000000" pitchFamily="34" charset="-128"/>
              </a:rPr>
              <a:t>Carnets </a:t>
            </a:r>
            <a:r>
              <a:rPr lang="en-US" altLang="fr-FR" sz="2000" dirty="0" err="1">
                <a:latin typeface="Gotham Bold" charset="0"/>
                <a:ea typeface="ヒラギノ角ゴ Pro W3" panose="020B0300000000000000" pitchFamily="34" charset="-128"/>
              </a:rPr>
              <a:t>d’Ailleurs</a:t>
            </a:r>
            <a:b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</a:br>
            <a:endParaRPr lang="en-US" altLang="fr-FR" sz="2000" dirty="0">
              <a:latin typeface="Gotham Bold" charset="0"/>
              <a:ea typeface="ヒラギノ角ゴ Pro W3" panose="020B0300000000000000" pitchFamily="34" charset="-128"/>
            </a:endParaRP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823177C3-9034-1592-CDA4-8A51BDB064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88006"/>
            <a:ext cx="8686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sz="1400" dirty="0"/>
              <a:t>Emmanuel Tellier and Olivia Marcus </a:t>
            </a:r>
            <a:r>
              <a:rPr lang="fr-FR" sz="1400" dirty="0" err="1"/>
              <a:t>traveled</a:t>
            </a:r>
            <a:r>
              <a:rPr lang="fr-FR" sz="1400" dirty="0"/>
              <a:t> </a:t>
            </a:r>
            <a:r>
              <a:rPr lang="fr-FR" sz="1400" dirty="0" err="1"/>
              <a:t>through</a:t>
            </a:r>
            <a:r>
              <a:rPr lang="fr-FR" sz="1400" dirty="0"/>
              <a:t> Virginia </a:t>
            </a:r>
            <a:r>
              <a:rPr lang="fr-FR" sz="1400" dirty="0" err="1"/>
              <a:t>from</a:t>
            </a:r>
            <a:r>
              <a:rPr lang="fr-FR" sz="1400" dirty="0"/>
              <a:t> April 7 to 13 to </a:t>
            </a:r>
            <a:r>
              <a:rPr lang="fr-FR" sz="1400" dirty="0" err="1"/>
              <a:t>prepare</a:t>
            </a:r>
            <a:r>
              <a:rPr lang="fr-FR" sz="1400" dirty="0"/>
              <a:t> an article for </a:t>
            </a:r>
            <a:r>
              <a:rPr lang="fr-FR" sz="1400" i="1" dirty="0"/>
              <a:t>Carnets d’Ailleurs</a:t>
            </a:r>
            <a:r>
              <a:rPr lang="fr-FR" sz="1400" dirty="0"/>
              <a:t>, </a:t>
            </a:r>
            <a:r>
              <a:rPr lang="fr-FR" sz="1400" dirty="0" err="1"/>
              <a:t>highlighting</a:t>
            </a:r>
            <a:r>
              <a:rPr lang="fr-FR" sz="1400" dirty="0"/>
              <a:t> the </a:t>
            </a:r>
            <a:r>
              <a:rPr lang="fr-FR" sz="1400" dirty="0" err="1"/>
              <a:t>state’s</a:t>
            </a:r>
            <a:r>
              <a:rPr lang="fr-FR" sz="1400" dirty="0"/>
              <a:t> </a:t>
            </a:r>
            <a:r>
              <a:rPr lang="fr-FR" sz="1400" dirty="0" err="1"/>
              <a:t>rich</a:t>
            </a:r>
            <a:r>
              <a:rPr lang="fr-FR" sz="1400" dirty="0"/>
              <a:t> </a:t>
            </a:r>
            <a:r>
              <a:rPr lang="fr-FR" sz="1400" dirty="0" err="1"/>
              <a:t>history</a:t>
            </a:r>
            <a:r>
              <a:rPr lang="fr-FR" sz="1400" dirty="0"/>
              <a:t> and </a:t>
            </a:r>
            <a:r>
              <a:rPr lang="fr-FR" sz="1400" dirty="0" err="1"/>
              <a:t>marking</a:t>
            </a:r>
            <a:r>
              <a:rPr lang="fr-FR" sz="1400" dirty="0"/>
              <a:t> the 250th </a:t>
            </a:r>
            <a:r>
              <a:rPr lang="fr-FR" sz="1400" dirty="0" err="1"/>
              <a:t>anniversary</a:t>
            </a:r>
            <a:r>
              <a:rPr lang="fr-FR" sz="1400" dirty="0"/>
              <a:t> of the United States.</a:t>
            </a:r>
          </a:p>
          <a:p>
            <a:r>
              <a:rPr lang="fr-FR" sz="1400" dirty="0" err="1"/>
              <a:t>Their</a:t>
            </a:r>
            <a:r>
              <a:rPr lang="fr-FR" sz="1400" dirty="0"/>
              <a:t> </a:t>
            </a:r>
            <a:r>
              <a:rPr lang="fr-FR" sz="1400" dirty="0" err="1"/>
              <a:t>itinerary</a:t>
            </a:r>
            <a:r>
              <a:rPr lang="fr-FR" sz="1400" dirty="0"/>
              <a:t> </a:t>
            </a:r>
            <a:r>
              <a:rPr lang="fr-FR" sz="1400" dirty="0" err="1"/>
              <a:t>included</a:t>
            </a:r>
            <a:r>
              <a:rPr lang="fr-FR" sz="1400" dirty="0"/>
              <a:t> Alexandria, Richmond, and the Historic Triangle. </a:t>
            </a:r>
            <a:r>
              <a:rPr lang="fr-FR" sz="1400" dirty="0" err="1"/>
              <a:t>Both</a:t>
            </a:r>
            <a:r>
              <a:rPr lang="fr-FR" sz="1400" dirty="0"/>
              <a:t> </a:t>
            </a:r>
            <a:r>
              <a:rPr lang="fr-FR" sz="1400" dirty="0" err="1"/>
              <a:t>were</a:t>
            </a:r>
            <a:r>
              <a:rPr lang="fr-FR" sz="1400" dirty="0"/>
              <a:t> </a:t>
            </a:r>
            <a:r>
              <a:rPr lang="fr-FR" sz="1400" dirty="0" err="1"/>
              <a:t>highly</a:t>
            </a:r>
            <a:r>
              <a:rPr lang="fr-FR" sz="1400" dirty="0"/>
              <a:t> </a:t>
            </a:r>
            <a:r>
              <a:rPr lang="fr-FR" sz="1400" dirty="0" err="1"/>
              <a:t>impressed</a:t>
            </a:r>
            <a:r>
              <a:rPr lang="fr-FR" sz="1400" dirty="0"/>
              <a:t> by the destination.</a:t>
            </a:r>
          </a:p>
          <a:p>
            <a:r>
              <a:rPr lang="fr-FR" sz="1400" dirty="0"/>
              <a:t>The </a:t>
            </a:r>
            <a:r>
              <a:rPr lang="fr-FR" sz="1400" dirty="0" err="1"/>
              <a:t>feature</a:t>
            </a:r>
            <a:r>
              <a:rPr lang="fr-FR" sz="1400" dirty="0"/>
              <a:t> </a:t>
            </a:r>
            <a:r>
              <a:rPr lang="fr-FR" sz="1400" dirty="0" err="1"/>
              <a:t>is</a:t>
            </a:r>
            <a:r>
              <a:rPr lang="fr-FR" sz="1400" dirty="0"/>
              <a:t> </a:t>
            </a:r>
            <a:r>
              <a:rPr lang="fr-FR" sz="1400" dirty="0" err="1"/>
              <a:t>expected</a:t>
            </a:r>
            <a:r>
              <a:rPr lang="fr-FR" sz="1400" dirty="0"/>
              <a:t> to </a:t>
            </a:r>
            <a:r>
              <a:rPr lang="fr-FR" sz="1400" dirty="0" err="1"/>
              <a:t>be</a:t>
            </a:r>
            <a:r>
              <a:rPr lang="fr-FR" sz="1400" dirty="0"/>
              <a:t> </a:t>
            </a:r>
            <a:r>
              <a:rPr lang="fr-FR" sz="1400" dirty="0" err="1"/>
              <a:t>published</a:t>
            </a:r>
            <a:r>
              <a:rPr lang="fr-FR" sz="1400" dirty="0"/>
              <a:t> </a:t>
            </a:r>
            <a:r>
              <a:rPr lang="fr-FR" sz="1400" dirty="0" err="1"/>
              <a:t>before</a:t>
            </a:r>
            <a:r>
              <a:rPr lang="fr-FR" sz="1400" dirty="0"/>
              <a:t> the </a:t>
            </a:r>
            <a:r>
              <a:rPr lang="fr-FR" sz="1400" dirty="0" err="1"/>
              <a:t>summer</a:t>
            </a:r>
            <a:r>
              <a:rPr lang="fr-FR" sz="1400" dirty="0"/>
              <a:t>.</a:t>
            </a:r>
          </a:p>
        </p:txBody>
      </p:sp>
      <p:pic>
        <p:nvPicPr>
          <p:cNvPr id="4" name="Image 3" descr="Une image contenant plein air, ciel, maison, horizon&#10;&#10;Le contenu généré par l’IA peut être incorrect.">
            <a:extLst>
              <a:ext uri="{FF2B5EF4-FFF2-40B4-BE49-F238E27FC236}">
                <a16:creationId xmlns:a16="http://schemas.microsoft.com/office/drawing/2014/main" id="{1DA63A75-3D81-357D-FA56-67AF5AFF3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" y="3333047"/>
            <a:ext cx="2895514" cy="2305753"/>
          </a:xfrm>
          <a:prstGeom prst="rect">
            <a:avLst/>
          </a:prstGeom>
        </p:spPr>
      </p:pic>
      <p:pic>
        <p:nvPicPr>
          <p:cNvPr id="7" name="Image 6" descr="Une image contenant nuage, plein air, ciel, arbre&#10;&#10;Le contenu généré par l’IA peut être incorrect.">
            <a:extLst>
              <a:ext uri="{FF2B5EF4-FFF2-40B4-BE49-F238E27FC236}">
                <a16:creationId xmlns:a16="http://schemas.microsoft.com/office/drawing/2014/main" id="{A563B92D-18DB-07BE-54C4-EF6F1AF22F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722" y="3333047"/>
            <a:ext cx="2806408" cy="2321349"/>
          </a:xfrm>
          <a:prstGeom prst="rect">
            <a:avLst/>
          </a:prstGeom>
        </p:spPr>
      </p:pic>
      <p:pic>
        <p:nvPicPr>
          <p:cNvPr id="10" name="Image 9" descr="Une image contenant plein air, ciel, bâtiment, arbre&#10;&#10;Le contenu généré par l’IA peut être incorrect.">
            <a:extLst>
              <a:ext uri="{FF2B5EF4-FFF2-40B4-BE49-F238E27FC236}">
                <a16:creationId xmlns:a16="http://schemas.microsoft.com/office/drawing/2014/main" id="{5779DF6A-9554-E2BD-4B26-1B01F2325A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9650" y="3317451"/>
            <a:ext cx="2896504" cy="23525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  <p:bldP spid="163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454BD-80AE-04FF-3C68-A227447B3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>
            <a:extLst>
              <a:ext uri="{FF2B5EF4-FFF2-40B4-BE49-F238E27FC236}">
                <a16:creationId xmlns:a16="http://schemas.microsoft.com/office/drawing/2014/main" id="{5B0B1723-687B-3413-3D62-EA995D7F6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19200"/>
            <a:ext cx="8686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6213" indent="-176213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SzPct val="70000"/>
            </a:pPr>
            <a:endParaRPr lang="fr-FR" altLang="fr-FR" sz="1600"/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E7F64FBC-18FF-02C9-4256-5AB35A208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196850"/>
            <a:ext cx="8966200" cy="723900"/>
          </a:xfrm>
        </p:spPr>
        <p:txBody>
          <a:bodyPr/>
          <a:lstStyle/>
          <a:p>
            <a:pPr algn="ctr" eaLnBrk="1" hangingPunct="1"/>
            <a: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  <a:t>META ORGANIC POSTS</a:t>
            </a:r>
            <a:b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</a:br>
            <a:r>
              <a:rPr lang="en-US" altLang="fr-FR" sz="2000" dirty="0">
                <a:latin typeface="Gotham Bold" charset="0"/>
                <a:ea typeface="ヒラギノ角ゴ Pro W3" panose="020B0300000000000000" pitchFamily="34" charset="-128"/>
              </a:rPr>
              <a:t>FRANCE</a:t>
            </a:r>
            <a:b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</a:br>
            <a:endParaRPr lang="en-US" altLang="fr-FR" sz="2000" dirty="0">
              <a:latin typeface="Gotham Bold" charset="0"/>
              <a:ea typeface="ヒラギノ角ゴ Pro W3" panose="020B0300000000000000" pitchFamily="34" charset="-128"/>
            </a:endParaRPr>
          </a:p>
        </p:txBody>
      </p:sp>
      <p:sp>
        <p:nvSpPr>
          <p:cNvPr id="16389" name="Rectangle 4">
            <a:extLst>
              <a:ext uri="{FF2B5EF4-FFF2-40B4-BE49-F238E27FC236}">
                <a16:creationId xmlns:a16="http://schemas.microsoft.com/office/drawing/2014/main" id="{8F92C3CC-D8DC-0DCB-E7AE-365AEF590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188006"/>
            <a:ext cx="8686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931725" indent="-37474525"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fr-FR" sz="1400" dirty="0"/>
              <a:t>Fans: </a:t>
            </a:r>
            <a:r>
              <a:rPr lang="en-US" altLang="fr-FR" sz="1400" b="1" dirty="0"/>
              <a:t>173</a:t>
            </a:r>
          </a:p>
          <a:p>
            <a:endParaRPr lang="fr-FR" sz="1400" dirty="0"/>
          </a:p>
          <a:p>
            <a:r>
              <a:rPr lang="fr-FR" sz="1400" dirty="0"/>
              <a:t>This </a:t>
            </a:r>
            <a:r>
              <a:rPr lang="fr-FR" sz="1400" dirty="0" err="1"/>
              <a:t>month</a:t>
            </a:r>
            <a:r>
              <a:rPr lang="fr-FR" sz="1400" dirty="0"/>
              <a:t>, no </a:t>
            </a:r>
            <a:r>
              <a:rPr lang="fr-FR" sz="1400" dirty="0" err="1"/>
              <a:t>promotional</a:t>
            </a:r>
            <a:r>
              <a:rPr lang="fr-FR" sz="1400" dirty="0"/>
              <a:t> budget </a:t>
            </a:r>
            <a:r>
              <a:rPr lang="fr-FR" sz="1400" dirty="0" err="1"/>
              <a:t>was</a:t>
            </a:r>
            <a:r>
              <a:rPr lang="fr-FR" sz="1400" dirty="0"/>
              <a:t> </a:t>
            </a:r>
            <a:r>
              <a:rPr lang="fr-FR" sz="1400" dirty="0" err="1"/>
              <a:t>allocated</a:t>
            </a:r>
            <a:r>
              <a:rPr lang="fr-FR" sz="1400" dirty="0"/>
              <a:t> to social media </a:t>
            </a:r>
            <a:r>
              <a:rPr lang="fr-FR" sz="1400" dirty="0" err="1"/>
              <a:t>activities</a:t>
            </a:r>
            <a:r>
              <a:rPr lang="fr-FR" sz="1400" dirty="0"/>
              <a:t>. All </a:t>
            </a:r>
            <a:r>
              <a:rPr lang="fr-FR" sz="1400" dirty="0" err="1"/>
              <a:t>published</a:t>
            </a:r>
            <a:r>
              <a:rPr lang="fr-FR" sz="1400" dirty="0"/>
              <a:t> content </a:t>
            </a:r>
            <a:r>
              <a:rPr lang="fr-FR" sz="1400" dirty="0" err="1"/>
              <a:t>was</a:t>
            </a:r>
            <a:r>
              <a:rPr lang="fr-FR" sz="1400" dirty="0"/>
              <a:t> </a:t>
            </a:r>
            <a:r>
              <a:rPr lang="fr-FR" sz="1400" dirty="0" err="1"/>
              <a:t>entirely</a:t>
            </a:r>
            <a:r>
              <a:rPr lang="fr-FR" sz="1400" dirty="0"/>
              <a:t> </a:t>
            </a:r>
            <a:r>
              <a:rPr lang="fr-FR" sz="1400" dirty="0" err="1"/>
              <a:t>organic</a:t>
            </a:r>
            <a:r>
              <a:rPr lang="fr-FR" sz="1400" dirty="0"/>
              <a:t>, </a:t>
            </a:r>
            <a:r>
              <a:rPr lang="fr-FR" sz="1400" dirty="0" err="1"/>
              <a:t>focusing</a:t>
            </a:r>
            <a:r>
              <a:rPr lang="fr-FR" sz="1400" dirty="0"/>
              <a:t> on </a:t>
            </a:r>
            <a:r>
              <a:rPr lang="fr-FR" sz="1400" dirty="0" err="1"/>
              <a:t>maintaining</a:t>
            </a:r>
            <a:r>
              <a:rPr lang="fr-FR" sz="1400" dirty="0"/>
              <a:t> </a:t>
            </a:r>
            <a:r>
              <a:rPr lang="fr-FR" sz="1400" dirty="0" err="1"/>
              <a:t>visibility</a:t>
            </a:r>
            <a:r>
              <a:rPr lang="fr-FR" sz="1400" dirty="0"/>
              <a:t> and engagement </a:t>
            </a:r>
            <a:r>
              <a:rPr lang="fr-FR" sz="1400" dirty="0" err="1"/>
              <a:t>without</a:t>
            </a:r>
            <a:r>
              <a:rPr lang="fr-FR" sz="1400" dirty="0"/>
              <a:t> </a:t>
            </a:r>
            <a:r>
              <a:rPr lang="fr-FR" sz="1400" dirty="0" err="1"/>
              <a:t>paid</a:t>
            </a:r>
            <a:r>
              <a:rPr lang="fr-FR" sz="1400" dirty="0"/>
              <a:t> amplification.</a:t>
            </a:r>
          </a:p>
          <a:p>
            <a:endParaRPr lang="fr-FR" sz="1400" dirty="0"/>
          </a:p>
          <a:p>
            <a:r>
              <a:rPr lang="fr-FR" altLang="fr-FR" sz="1400" dirty="0"/>
              <a:t>The 3 </a:t>
            </a:r>
            <a:r>
              <a:rPr lang="fr-FR" altLang="fr-FR" sz="1400" dirty="0" err="1"/>
              <a:t>posts</a:t>
            </a:r>
            <a:r>
              <a:rPr lang="fr-FR" altLang="fr-FR" sz="1400" dirty="0"/>
              <a:t> </a:t>
            </a:r>
            <a:r>
              <a:rPr lang="fr-FR" altLang="fr-FR" sz="1400" dirty="0" err="1"/>
              <a:t>that</a:t>
            </a:r>
            <a:r>
              <a:rPr lang="fr-FR" altLang="fr-FR" sz="1400" dirty="0"/>
              <a:t> </a:t>
            </a:r>
            <a:r>
              <a:rPr lang="fr-FR" altLang="fr-FR" sz="1400" dirty="0" err="1"/>
              <a:t>generated</a:t>
            </a:r>
            <a:r>
              <a:rPr lang="fr-FR" altLang="fr-FR" sz="1400" dirty="0"/>
              <a:t> the </a:t>
            </a:r>
            <a:r>
              <a:rPr lang="fr-FR" altLang="fr-FR" sz="1400" dirty="0" err="1"/>
              <a:t>most</a:t>
            </a:r>
            <a:r>
              <a:rPr lang="fr-FR" altLang="fr-FR" sz="1400" dirty="0"/>
              <a:t> interactions are:</a:t>
            </a:r>
            <a:endParaRPr lang="en-US" altLang="fr-FR" sz="1400" dirty="0"/>
          </a:p>
        </p:txBody>
      </p:sp>
      <p:pic>
        <p:nvPicPr>
          <p:cNvPr id="3" name="Image 2" descr="Une image contenant fleur, plante, texte, paysage&#10;&#10;Le contenu généré par l’IA peut être incorrect.">
            <a:extLst>
              <a:ext uri="{FF2B5EF4-FFF2-40B4-BE49-F238E27FC236}">
                <a16:creationId xmlns:a16="http://schemas.microsoft.com/office/drawing/2014/main" id="{5123D3BA-7EA0-39F1-0127-2D6501C39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848572"/>
            <a:ext cx="2530363" cy="3350437"/>
          </a:xfrm>
          <a:prstGeom prst="rect">
            <a:avLst/>
          </a:prstGeom>
        </p:spPr>
      </p:pic>
      <p:pic>
        <p:nvPicPr>
          <p:cNvPr id="6" name="Image 5" descr="Une image contenant ciel, bâtiment, texte, arbre&#10;&#10;Le contenu généré par l’IA peut être incorrect.">
            <a:extLst>
              <a:ext uri="{FF2B5EF4-FFF2-40B4-BE49-F238E27FC236}">
                <a16:creationId xmlns:a16="http://schemas.microsoft.com/office/drawing/2014/main" id="{1AA06F66-3FD4-2C2E-C7BE-8FDF3359A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2254" y="2848572"/>
            <a:ext cx="3232999" cy="3350437"/>
          </a:xfrm>
          <a:prstGeom prst="rect">
            <a:avLst/>
          </a:prstGeom>
        </p:spPr>
      </p:pic>
      <p:pic>
        <p:nvPicPr>
          <p:cNvPr id="9" name="Image 8" descr="Une image contenant plante, agriculture, plein air, ciel&#10;&#10;Le contenu généré par l’IA peut être incorrect.">
            <a:extLst>
              <a:ext uri="{FF2B5EF4-FFF2-40B4-BE49-F238E27FC236}">
                <a16:creationId xmlns:a16="http://schemas.microsoft.com/office/drawing/2014/main" id="{CE8093B9-90A8-EF6C-E8CD-15F131F3BE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1747" y="2964621"/>
            <a:ext cx="2613653" cy="328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62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  <p:bldP spid="163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601E9-1120-060E-D6AF-0D3ACDAFA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>
            <a:extLst>
              <a:ext uri="{FF2B5EF4-FFF2-40B4-BE49-F238E27FC236}">
                <a16:creationId xmlns:a16="http://schemas.microsoft.com/office/drawing/2014/main" id="{ADDB4787-ABD4-88DA-DDBE-DE88BFAC3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2875" y="196850"/>
            <a:ext cx="8966200" cy="723900"/>
          </a:xfrm>
        </p:spPr>
        <p:txBody>
          <a:bodyPr/>
          <a:lstStyle/>
          <a:p>
            <a:pPr algn="ctr" eaLnBrk="1" hangingPunct="1"/>
            <a: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  <a:t>PRESS RELEASE</a:t>
            </a:r>
            <a:b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</a:br>
            <a:r>
              <a:rPr lang="fr-FR" sz="1600" dirty="0"/>
              <a:t>Summer of Steam </a:t>
            </a:r>
            <a:r>
              <a:rPr lang="fr-FR" sz="1600" dirty="0" err="1"/>
              <a:t>Railroading</a:t>
            </a:r>
            <a:br>
              <a:rPr lang="en-US" altLang="fr-FR" sz="3200" dirty="0">
                <a:latin typeface="Gotham Bold" charset="0"/>
                <a:ea typeface="ヒラギノ角ゴ Pro W3" panose="020B0300000000000000" pitchFamily="34" charset="-128"/>
              </a:rPr>
            </a:br>
            <a:endParaRPr lang="en-US" altLang="fr-FR" sz="2000" dirty="0">
              <a:latin typeface="Gotham Bold" charset="0"/>
              <a:ea typeface="ヒラギノ角ゴ Pro W3" panose="020B0300000000000000" pitchFamily="34" charset="-128"/>
            </a:endParaRPr>
          </a:p>
        </p:txBody>
      </p:sp>
      <p:pic>
        <p:nvPicPr>
          <p:cNvPr id="4" name="Image 3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863B2FFA-1FFC-802F-2CAC-F7E508E97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17" y="1151907"/>
            <a:ext cx="4662019" cy="5622966"/>
          </a:xfrm>
          <a:prstGeom prst="rect">
            <a:avLst/>
          </a:prstGeom>
        </p:spPr>
      </p:pic>
      <p:pic>
        <p:nvPicPr>
          <p:cNvPr id="7" name="Image 6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89B9786D-5593-D507-DD4C-EEF200462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418" y="1151907"/>
            <a:ext cx="4186189" cy="364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23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/>
    </p:bldLst>
  </p:timing>
</p:sld>
</file>

<file path=ppt/theme/theme1.xml><?xml version="1.0" encoding="utf-8"?>
<a:theme xmlns:a="http://schemas.openxmlformats.org/drawingml/2006/main" name="5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10056</TotalTime>
  <Words>807</Words>
  <Application>Microsoft Macintosh PowerPoint</Application>
  <PresentationFormat>Affichage à l'écran (4:3)</PresentationFormat>
  <Paragraphs>115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6" baseType="lpstr">
      <vt:lpstr>Helvetica Neue Light</vt:lpstr>
      <vt:lpstr>Arial</vt:lpstr>
      <vt:lpstr>Microsoft YaHei</vt:lpstr>
      <vt:lpstr>Gotham Bold</vt:lpstr>
      <vt:lpstr>Wingdings 2</vt:lpstr>
      <vt:lpstr>Montserrat</vt:lpstr>
      <vt:lpstr>Noto Sans Symbols</vt:lpstr>
      <vt:lpstr>5_Default Design</vt:lpstr>
      <vt:lpstr>3_Default Design</vt:lpstr>
      <vt:lpstr>4_Default Design</vt:lpstr>
      <vt:lpstr>MONTHLY SUMMARY  FRANCE</vt:lpstr>
      <vt:lpstr> FRENCH SALES CALLS</vt:lpstr>
      <vt:lpstr>FRENCH SALES CALLS</vt:lpstr>
      <vt:lpstr>Indicidual Media Trip Carnets d’Ailleurs </vt:lpstr>
      <vt:lpstr>META ORGANIC POSTS FRANCE </vt:lpstr>
      <vt:lpstr>PRESS RELEASE Summer of Steam Railroading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SUMMARY  FRANCE</dc:title>
  <dc:creator>Yvonne</dc:creator>
  <cp:lastModifiedBy>Emmanuelle Massieu</cp:lastModifiedBy>
  <cp:revision>717</cp:revision>
  <dcterms:created xsi:type="dcterms:W3CDTF">2019-07-10T06:32:58Z</dcterms:created>
  <dcterms:modified xsi:type="dcterms:W3CDTF">2026-05-26T15:45:59Z</dcterms:modified>
</cp:coreProperties>
</file>