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0" r:id="rId9"/>
    <p:sldId id="262" r:id="rId10"/>
    <p:sldId id="265" r:id="rId11"/>
    <p:sldId id="263" r:id="rId12"/>
    <p:sldId id="264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D"/>
    <a:srgbClr val="394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464" y="2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39F1BB-5C66-4D32-800F-9C03C93B415C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3BBD7D-BFDE-415F-8635-6B13ACAB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0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D602-0F16-4678-8751-550B14D0F9AC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A8DD-85F3-4C6F-B973-8763749B89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6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D602-0F16-4678-8751-550B14D0F9AC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A8DD-85F3-4C6F-B973-8763749B89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4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D602-0F16-4678-8751-550B14D0F9AC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A8DD-85F3-4C6F-B973-8763749B89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8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D602-0F16-4678-8751-550B14D0F9AC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A8DD-85F3-4C6F-B973-8763749B89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9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D602-0F16-4678-8751-550B14D0F9AC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A8DD-85F3-4C6F-B973-8763749B89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6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D602-0F16-4678-8751-550B14D0F9AC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A8DD-85F3-4C6F-B973-8763749B89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6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D602-0F16-4678-8751-550B14D0F9AC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A8DD-85F3-4C6F-B973-8763749B89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9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8"/>
          <p:cNvSpPr/>
          <p:nvPr userDrawn="1"/>
        </p:nvSpPr>
        <p:spPr>
          <a:xfrm rot="5400000" flipV="1">
            <a:off x="1588067" y="-679823"/>
            <a:ext cx="6876110" cy="8235756"/>
          </a:xfrm>
          <a:custGeom>
            <a:avLst/>
            <a:gdLst>
              <a:gd name="connsiteX0" fmla="*/ 0 w 1536191"/>
              <a:gd name="connsiteY0" fmla="*/ 1482708 h 1482708"/>
              <a:gd name="connsiteX1" fmla="*/ 768096 w 1536191"/>
              <a:gd name="connsiteY1" fmla="*/ 0 h 1482708"/>
              <a:gd name="connsiteX2" fmla="*/ 1536191 w 1536191"/>
              <a:gd name="connsiteY2" fmla="*/ 1482708 h 1482708"/>
              <a:gd name="connsiteX3" fmla="*/ 0 w 1536191"/>
              <a:gd name="connsiteY3" fmla="*/ 1482708 h 1482708"/>
              <a:gd name="connsiteX0" fmla="*/ 0 w 2164842"/>
              <a:gd name="connsiteY0" fmla="*/ 1507204 h 1507204"/>
              <a:gd name="connsiteX1" fmla="*/ 1396747 w 2164842"/>
              <a:gd name="connsiteY1" fmla="*/ 0 h 1507204"/>
              <a:gd name="connsiteX2" fmla="*/ 2164842 w 2164842"/>
              <a:gd name="connsiteY2" fmla="*/ 1482708 h 1507204"/>
              <a:gd name="connsiteX3" fmla="*/ 0 w 2164842"/>
              <a:gd name="connsiteY3" fmla="*/ 1507204 h 1507204"/>
              <a:gd name="connsiteX0" fmla="*/ 0 w 2164842"/>
              <a:gd name="connsiteY0" fmla="*/ 1507204 h 8038631"/>
              <a:gd name="connsiteX1" fmla="*/ 1396747 w 2164842"/>
              <a:gd name="connsiteY1" fmla="*/ 0 h 8038631"/>
              <a:gd name="connsiteX2" fmla="*/ 2164842 w 2164842"/>
              <a:gd name="connsiteY2" fmla="*/ 1482708 h 8038631"/>
              <a:gd name="connsiteX3" fmla="*/ 1777 w 2164842"/>
              <a:gd name="connsiteY3" fmla="*/ 8038631 h 8038631"/>
              <a:gd name="connsiteX4" fmla="*/ 0 w 2164842"/>
              <a:gd name="connsiteY4" fmla="*/ 1507204 h 8038631"/>
              <a:gd name="connsiteX0" fmla="*/ 0 w 6834817"/>
              <a:gd name="connsiteY0" fmla="*/ 1507204 h 8038631"/>
              <a:gd name="connsiteX1" fmla="*/ 1396747 w 6834817"/>
              <a:gd name="connsiteY1" fmla="*/ 0 h 8038631"/>
              <a:gd name="connsiteX2" fmla="*/ 6834817 w 6834817"/>
              <a:gd name="connsiteY2" fmla="*/ 3360498 h 8038631"/>
              <a:gd name="connsiteX3" fmla="*/ 1777 w 6834817"/>
              <a:gd name="connsiteY3" fmla="*/ 8038631 h 8038631"/>
              <a:gd name="connsiteX4" fmla="*/ 0 w 6834817"/>
              <a:gd name="connsiteY4" fmla="*/ 1507204 h 8038631"/>
              <a:gd name="connsiteX0" fmla="*/ 0 w 6901289"/>
              <a:gd name="connsiteY0" fmla="*/ 1507204 h 8126791"/>
              <a:gd name="connsiteX1" fmla="*/ 1396747 w 6901289"/>
              <a:gd name="connsiteY1" fmla="*/ 0 h 8126791"/>
              <a:gd name="connsiteX2" fmla="*/ 6834817 w 6901289"/>
              <a:gd name="connsiteY2" fmla="*/ 3360498 h 8126791"/>
              <a:gd name="connsiteX3" fmla="*/ 4141070 w 6901289"/>
              <a:gd name="connsiteY3" fmla="*/ 5156638 h 8126791"/>
              <a:gd name="connsiteX4" fmla="*/ 1777 w 6901289"/>
              <a:gd name="connsiteY4" fmla="*/ 8038631 h 8126791"/>
              <a:gd name="connsiteX5" fmla="*/ 0 w 6901289"/>
              <a:gd name="connsiteY5" fmla="*/ 1507204 h 8126791"/>
              <a:gd name="connsiteX0" fmla="*/ 0 w 7458893"/>
              <a:gd name="connsiteY0" fmla="*/ 1507204 h 8561074"/>
              <a:gd name="connsiteX1" fmla="*/ 1396747 w 7458893"/>
              <a:gd name="connsiteY1" fmla="*/ 0 h 8561074"/>
              <a:gd name="connsiteX2" fmla="*/ 6834817 w 7458893"/>
              <a:gd name="connsiteY2" fmla="*/ 3360498 h 8561074"/>
              <a:gd name="connsiteX3" fmla="*/ 6835284 w 7458893"/>
              <a:gd name="connsiteY3" fmla="*/ 8038631 h 8561074"/>
              <a:gd name="connsiteX4" fmla="*/ 1777 w 7458893"/>
              <a:gd name="connsiteY4" fmla="*/ 8038631 h 8561074"/>
              <a:gd name="connsiteX5" fmla="*/ 0 w 7458893"/>
              <a:gd name="connsiteY5" fmla="*/ 1507204 h 8561074"/>
              <a:gd name="connsiteX0" fmla="*/ 0 w 7458893"/>
              <a:gd name="connsiteY0" fmla="*/ 1507204 h 8308055"/>
              <a:gd name="connsiteX1" fmla="*/ 1396747 w 7458893"/>
              <a:gd name="connsiteY1" fmla="*/ 0 h 8308055"/>
              <a:gd name="connsiteX2" fmla="*/ 6834817 w 7458893"/>
              <a:gd name="connsiteY2" fmla="*/ 3360498 h 8308055"/>
              <a:gd name="connsiteX3" fmla="*/ 6835284 w 7458893"/>
              <a:gd name="connsiteY3" fmla="*/ 8038631 h 8308055"/>
              <a:gd name="connsiteX4" fmla="*/ 1777 w 7458893"/>
              <a:gd name="connsiteY4" fmla="*/ 8038631 h 8308055"/>
              <a:gd name="connsiteX5" fmla="*/ 0 w 7458893"/>
              <a:gd name="connsiteY5" fmla="*/ 1507204 h 8308055"/>
              <a:gd name="connsiteX0" fmla="*/ 0 w 7035507"/>
              <a:gd name="connsiteY0" fmla="*/ 1507204 h 8308055"/>
              <a:gd name="connsiteX1" fmla="*/ 1396747 w 7035507"/>
              <a:gd name="connsiteY1" fmla="*/ 0 h 8308055"/>
              <a:gd name="connsiteX2" fmla="*/ 6834817 w 7035507"/>
              <a:gd name="connsiteY2" fmla="*/ 3360498 h 8308055"/>
              <a:gd name="connsiteX3" fmla="*/ 6835284 w 7035507"/>
              <a:gd name="connsiteY3" fmla="*/ 8038631 h 8308055"/>
              <a:gd name="connsiteX4" fmla="*/ 1777 w 7035507"/>
              <a:gd name="connsiteY4" fmla="*/ 8038631 h 8308055"/>
              <a:gd name="connsiteX5" fmla="*/ 0 w 7035507"/>
              <a:gd name="connsiteY5" fmla="*/ 1507204 h 8308055"/>
              <a:gd name="connsiteX0" fmla="*/ 0 w 6840134"/>
              <a:gd name="connsiteY0" fmla="*/ 1507204 h 8308055"/>
              <a:gd name="connsiteX1" fmla="*/ 1396747 w 6840134"/>
              <a:gd name="connsiteY1" fmla="*/ 0 h 8308055"/>
              <a:gd name="connsiteX2" fmla="*/ 6834817 w 6840134"/>
              <a:gd name="connsiteY2" fmla="*/ 3360498 h 8308055"/>
              <a:gd name="connsiteX3" fmla="*/ 6835284 w 6840134"/>
              <a:gd name="connsiteY3" fmla="*/ 8038631 h 8308055"/>
              <a:gd name="connsiteX4" fmla="*/ 1777 w 6840134"/>
              <a:gd name="connsiteY4" fmla="*/ 8038631 h 8308055"/>
              <a:gd name="connsiteX5" fmla="*/ 0 w 6840134"/>
              <a:gd name="connsiteY5" fmla="*/ 1507204 h 8308055"/>
              <a:gd name="connsiteX0" fmla="*/ 0 w 6840134"/>
              <a:gd name="connsiteY0" fmla="*/ 1507204 h 8039810"/>
              <a:gd name="connsiteX1" fmla="*/ 1396747 w 6840134"/>
              <a:gd name="connsiteY1" fmla="*/ 0 h 8039810"/>
              <a:gd name="connsiteX2" fmla="*/ 6834817 w 6840134"/>
              <a:gd name="connsiteY2" fmla="*/ 3360498 h 8039810"/>
              <a:gd name="connsiteX3" fmla="*/ 6835284 w 6840134"/>
              <a:gd name="connsiteY3" fmla="*/ 8038631 h 8039810"/>
              <a:gd name="connsiteX4" fmla="*/ 1777 w 6840134"/>
              <a:gd name="connsiteY4" fmla="*/ 8038631 h 8039810"/>
              <a:gd name="connsiteX5" fmla="*/ 0 w 6840134"/>
              <a:gd name="connsiteY5" fmla="*/ 1507204 h 8039810"/>
              <a:gd name="connsiteX0" fmla="*/ 6421 w 6838391"/>
              <a:gd name="connsiteY0" fmla="*/ 2650204 h 8039810"/>
              <a:gd name="connsiteX1" fmla="*/ 1395004 w 6838391"/>
              <a:gd name="connsiteY1" fmla="*/ 0 h 8039810"/>
              <a:gd name="connsiteX2" fmla="*/ 6833074 w 6838391"/>
              <a:gd name="connsiteY2" fmla="*/ 3360498 h 8039810"/>
              <a:gd name="connsiteX3" fmla="*/ 6833541 w 6838391"/>
              <a:gd name="connsiteY3" fmla="*/ 8038631 h 8039810"/>
              <a:gd name="connsiteX4" fmla="*/ 34 w 6838391"/>
              <a:gd name="connsiteY4" fmla="*/ 8038631 h 8039810"/>
              <a:gd name="connsiteX5" fmla="*/ 6421 w 6838391"/>
              <a:gd name="connsiteY5" fmla="*/ 2650204 h 8039810"/>
              <a:gd name="connsiteX0" fmla="*/ 6421 w 6838391"/>
              <a:gd name="connsiteY0" fmla="*/ 2560400 h 8039810"/>
              <a:gd name="connsiteX1" fmla="*/ 1395004 w 6838391"/>
              <a:gd name="connsiteY1" fmla="*/ 0 h 8039810"/>
              <a:gd name="connsiteX2" fmla="*/ 6833074 w 6838391"/>
              <a:gd name="connsiteY2" fmla="*/ 3360498 h 8039810"/>
              <a:gd name="connsiteX3" fmla="*/ 6833541 w 6838391"/>
              <a:gd name="connsiteY3" fmla="*/ 8038631 h 8039810"/>
              <a:gd name="connsiteX4" fmla="*/ 34 w 6838391"/>
              <a:gd name="connsiteY4" fmla="*/ 8038631 h 8039810"/>
              <a:gd name="connsiteX5" fmla="*/ 6421 w 6838391"/>
              <a:gd name="connsiteY5" fmla="*/ 2560400 h 8039810"/>
              <a:gd name="connsiteX0" fmla="*/ 6421 w 6838392"/>
              <a:gd name="connsiteY0" fmla="*/ 2560400 h 8039811"/>
              <a:gd name="connsiteX1" fmla="*/ 1395004 w 6838392"/>
              <a:gd name="connsiteY1" fmla="*/ 0 h 8039811"/>
              <a:gd name="connsiteX2" fmla="*/ 6833074 w 6838392"/>
              <a:gd name="connsiteY2" fmla="*/ 3360498 h 8039811"/>
              <a:gd name="connsiteX3" fmla="*/ 6833544 w 6838392"/>
              <a:gd name="connsiteY3" fmla="*/ 8038634 h 8039811"/>
              <a:gd name="connsiteX4" fmla="*/ 34 w 6838392"/>
              <a:gd name="connsiteY4" fmla="*/ 8038631 h 8039811"/>
              <a:gd name="connsiteX5" fmla="*/ 6421 w 6838392"/>
              <a:gd name="connsiteY5" fmla="*/ 2560400 h 8039811"/>
              <a:gd name="connsiteX0" fmla="*/ 6421 w 6838392"/>
              <a:gd name="connsiteY0" fmla="*/ 2560400 h 8038710"/>
              <a:gd name="connsiteX1" fmla="*/ 1395004 w 6838392"/>
              <a:gd name="connsiteY1" fmla="*/ 0 h 8038710"/>
              <a:gd name="connsiteX2" fmla="*/ 6833074 w 6838392"/>
              <a:gd name="connsiteY2" fmla="*/ 3360498 h 8038710"/>
              <a:gd name="connsiteX3" fmla="*/ 6833547 w 6838392"/>
              <a:gd name="connsiteY3" fmla="*/ 7891679 h 8038710"/>
              <a:gd name="connsiteX4" fmla="*/ 34 w 6838392"/>
              <a:gd name="connsiteY4" fmla="*/ 8038631 h 8038710"/>
              <a:gd name="connsiteX5" fmla="*/ 6421 w 6838392"/>
              <a:gd name="connsiteY5" fmla="*/ 2560400 h 8038710"/>
              <a:gd name="connsiteX0" fmla="*/ 6421 w 6858040"/>
              <a:gd name="connsiteY0" fmla="*/ 2560400 h 8063129"/>
              <a:gd name="connsiteX1" fmla="*/ 1395004 w 6858040"/>
              <a:gd name="connsiteY1" fmla="*/ 0 h 8063129"/>
              <a:gd name="connsiteX2" fmla="*/ 6833074 w 6858040"/>
              <a:gd name="connsiteY2" fmla="*/ 3360498 h 8063129"/>
              <a:gd name="connsiteX3" fmla="*/ 6858040 w 6858040"/>
              <a:gd name="connsiteY3" fmla="*/ 8063129 h 8063129"/>
              <a:gd name="connsiteX4" fmla="*/ 34 w 6858040"/>
              <a:gd name="connsiteY4" fmla="*/ 8038631 h 8063129"/>
              <a:gd name="connsiteX5" fmla="*/ 6421 w 6858040"/>
              <a:gd name="connsiteY5" fmla="*/ 2560400 h 8063129"/>
              <a:gd name="connsiteX0" fmla="*/ 6421 w 6858040"/>
              <a:gd name="connsiteY0" fmla="*/ 2625714 h 8128443"/>
              <a:gd name="connsiteX1" fmla="*/ 1476647 w 6858040"/>
              <a:gd name="connsiteY1" fmla="*/ 0 h 8128443"/>
              <a:gd name="connsiteX2" fmla="*/ 6833074 w 6858040"/>
              <a:gd name="connsiteY2" fmla="*/ 3425812 h 8128443"/>
              <a:gd name="connsiteX3" fmla="*/ 6858040 w 6858040"/>
              <a:gd name="connsiteY3" fmla="*/ 8128443 h 8128443"/>
              <a:gd name="connsiteX4" fmla="*/ 34 w 6858040"/>
              <a:gd name="connsiteY4" fmla="*/ 8103945 h 8128443"/>
              <a:gd name="connsiteX5" fmla="*/ 6421 w 6858040"/>
              <a:gd name="connsiteY5" fmla="*/ 2625714 h 8128443"/>
              <a:gd name="connsiteX0" fmla="*/ 6421 w 6858040"/>
              <a:gd name="connsiteY0" fmla="*/ 2633878 h 8136607"/>
              <a:gd name="connsiteX1" fmla="*/ 1541961 w 6858040"/>
              <a:gd name="connsiteY1" fmla="*/ 0 h 8136607"/>
              <a:gd name="connsiteX2" fmla="*/ 6833074 w 6858040"/>
              <a:gd name="connsiteY2" fmla="*/ 3433976 h 8136607"/>
              <a:gd name="connsiteX3" fmla="*/ 6858040 w 6858040"/>
              <a:gd name="connsiteY3" fmla="*/ 8136607 h 8136607"/>
              <a:gd name="connsiteX4" fmla="*/ 34 w 6858040"/>
              <a:gd name="connsiteY4" fmla="*/ 8112109 h 8136607"/>
              <a:gd name="connsiteX5" fmla="*/ 6421 w 6858040"/>
              <a:gd name="connsiteY5" fmla="*/ 2633878 h 8136607"/>
              <a:gd name="connsiteX0" fmla="*/ 6421 w 6858040"/>
              <a:gd name="connsiteY0" fmla="*/ 2699193 h 8201922"/>
              <a:gd name="connsiteX1" fmla="*/ 1558290 w 6858040"/>
              <a:gd name="connsiteY1" fmla="*/ 0 h 8201922"/>
              <a:gd name="connsiteX2" fmla="*/ 6833074 w 6858040"/>
              <a:gd name="connsiteY2" fmla="*/ 3499291 h 8201922"/>
              <a:gd name="connsiteX3" fmla="*/ 6858040 w 6858040"/>
              <a:gd name="connsiteY3" fmla="*/ 8201922 h 8201922"/>
              <a:gd name="connsiteX4" fmla="*/ 34 w 6858040"/>
              <a:gd name="connsiteY4" fmla="*/ 8177424 h 8201922"/>
              <a:gd name="connsiteX5" fmla="*/ 6421 w 6858040"/>
              <a:gd name="connsiteY5" fmla="*/ 2699193 h 8201922"/>
              <a:gd name="connsiteX0" fmla="*/ 0 w 6867947"/>
              <a:gd name="connsiteY0" fmla="*/ 2356293 h 8201922"/>
              <a:gd name="connsiteX1" fmla="*/ 1568197 w 6867947"/>
              <a:gd name="connsiteY1" fmla="*/ 0 h 8201922"/>
              <a:gd name="connsiteX2" fmla="*/ 6842981 w 6867947"/>
              <a:gd name="connsiteY2" fmla="*/ 3499291 h 8201922"/>
              <a:gd name="connsiteX3" fmla="*/ 6867947 w 6867947"/>
              <a:gd name="connsiteY3" fmla="*/ 8201922 h 8201922"/>
              <a:gd name="connsiteX4" fmla="*/ 9941 w 6867947"/>
              <a:gd name="connsiteY4" fmla="*/ 8177424 h 8201922"/>
              <a:gd name="connsiteX5" fmla="*/ 0 w 6867947"/>
              <a:gd name="connsiteY5" fmla="*/ 2356293 h 8201922"/>
              <a:gd name="connsiteX0" fmla="*/ 6421 w 6858040"/>
              <a:gd name="connsiteY0" fmla="*/ 2413446 h 8201922"/>
              <a:gd name="connsiteX1" fmla="*/ 1558290 w 6858040"/>
              <a:gd name="connsiteY1" fmla="*/ 0 h 8201922"/>
              <a:gd name="connsiteX2" fmla="*/ 6833074 w 6858040"/>
              <a:gd name="connsiteY2" fmla="*/ 3499291 h 8201922"/>
              <a:gd name="connsiteX3" fmla="*/ 6858040 w 6858040"/>
              <a:gd name="connsiteY3" fmla="*/ 8201922 h 8201922"/>
              <a:gd name="connsiteX4" fmla="*/ 34 w 6858040"/>
              <a:gd name="connsiteY4" fmla="*/ 8177424 h 8201922"/>
              <a:gd name="connsiteX5" fmla="*/ 6421 w 6858040"/>
              <a:gd name="connsiteY5" fmla="*/ 2413446 h 8201922"/>
              <a:gd name="connsiteX0" fmla="*/ 6421 w 6858040"/>
              <a:gd name="connsiteY0" fmla="*/ 2454267 h 8201922"/>
              <a:gd name="connsiteX1" fmla="*/ 1558290 w 6858040"/>
              <a:gd name="connsiteY1" fmla="*/ 0 h 8201922"/>
              <a:gd name="connsiteX2" fmla="*/ 6833074 w 6858040"/>
              <a:gd name="connsiteY2" fmla="*/ 3499291 h 8201922"/>
              <a:gd name="connsiteX3" fmla="*/ 6858040 w 6858040"/>
              <a:gd name="connsiteY3" fmla="*/ 8201922 h 8201922"/>
              <a:gd name="connsiteX4" fmla="*/ 34 w 6858040"/>
              <a:gd name="connsiteY4" fmla="*/ 8177424 h 8201922"/>
              <a:gd name="connsiteX5" fmla="*/ 6421 w 6858040"/>
              <a:gd name="connsiteY5" fmla="*/ 2454267 h 8201922"/>
              <a:gd name="connsiteX0" fmla="*/ 6421 w 6858040"/>
              <a:gd name="connsiteY0" fmla="*/ 2495089 h 8242744"/>
              <a:gd name="connsiteX1" fmla="*/ 1476647 w 6858040"/>
              <a:gd name="connsiteY1" fmla="*/ 0 h 8242744"/>
              <a:gd name="connsiteX2" fmla="*/ 6833074 w 6858040"/>
              <a:gd name="connsiteY2" fmla="*/ 3540113 h 8242744"/>
              <a:gd name="connsiteX3" fmla="*/ 6858040 w 6858040"/>
              <a:gd name="connsiteY3" fmla="*/ 8242744 h 8242744"/>
              <a:gd name="connsiteX4" fmla="*/ 34 w 6858040"/>
              <a:gd name="connsiteY4" fmla="*/ 8218246 h 8242744"/>
              <a:gd name="connsiteX5" fmla="*/ 6421 w 6858040"/>
              <a:gd name="connsiteY5" fmla="*/ 2495089 h 8242744"/>
              <a:gd name="connsiteX0" fmla="*/ 14568 w 6858023"/>
              <a:gd name="connsiteY0" fmla="*/ 2405282 h 8242744"/>
              <a:gd name="connsiteX1" fmla="*/ 1476630 w 6858023"/>
              <a:gd name="connsiteY1" fmla="*/ 0 h 8242744"/>
              <a:gd name="connsiteX2" fmla="*/ 6833057 w 6858023"/>
              <a:gd name="connsiteY2" fmla="*/ 3540113 h 8242744"/>
              <a:gd name="connsiteX3" fmla="*/ 6858023 w 6858023"/>
              <a:gd name="connsiteY3" fmla="*/ 8242744 h 8242744"/>
              <a:gd name="connsiteX4" fmla="*/ 17 w 6858023"/>
              <a:gd name="connsiteY4" fmla="*/ 8218246 h 8242744"/>
              <a:gd name="connsiteX5" fmla="*/ 14568 w 6858023"/>
              <a:gd name="connsiteY5" fmla="*/ 2405282 h 8242744"/>
              <a:gd name="connsiteX0" fmla="*/ 22727 w 6858017"/>
              <a:gd name="connsiteY0" fmla="*/ 2454271 h 8242744"/>
              <a:gd name="connsiteX1" fmla="*/ 1476624 w 6858017"/>
              <a:gd name="connsiteY1" fmla="*/ 0 h 8242744"/>
              <a:gd name="connsiteX2" fmla="*/ 6833051 w 6858017"/>
              <a:gd name="connsiteY2" fmla="*/ 3540113 h 8242744"/>
              <a:gd name="connsiteX3" fmla="*/ 6858017 w 6858017"/>
              <a:gd name="connsiteY3" fmla="*/ 8242744 h 8242744"/>
              <a:gd name="connsiteX4" fmla="*/ 11 w 6858017"/>
              <a:gd name="connsiteY4" fmla="*/ 8218246 h 8242744"/>
              <a:gd name="connsiteX5" fmla="*/ 22727 w 6858017"/>
              <a:gd name="connsiteY5" fmla="*/ 2454271 h 8242744"/>
              <a:gd name="connsiteX0" fmla="*/ 0 w 6859782"/>
              <a:gd name="connsiteY0" fmla="*/ 2470602 h 8242744"/>
              <a:gd name="connsiteX1" fmla="*/ 1478389 w 6859782"/>
              <a:gd name="connsiteY1" fmla="*/ 0 h 8242744"/>
              <a:gd name="connsiteX2" fmla="*/ 6834816 w 6859782"/>
              <a:gd name="connsiteY2" fmla="*/ 3540113 h 8242744"/>
              <a:gd name="connsiteX3" fmla="*/ 6859782 w 6859782"/>
              <a:gd name="connsiteY3" fmla="*/ 8242744 h 8242744"/>
              <a:gd name="connsiteX4" fmla="*/ 1776 w 6859782"/>
              <a:gd name="connsiteY4" fmla="*/ 8218246 h 8242744"/>
              <a:gd name="connsiteX5" fmla="*/ 0 w 6859782"/>
              <a:gd name="connsiteY5" fmla="*/ 2470602 h 8242744"/>
              <a:gd name="connsiteX0" fmla="*/ 6681 w 6866463"/>
              <a:gd name="connsiteY0" fmla="*/ 2470602 h 8242744"/>
              <a:gd name="connsiteX1" fmla="*/ 1485070 w 6866463"/>
              <a:gd name="connsiteY1" fmla="*/ 0 h 8242744"/>
              <a:gd name="connsiteX2" fmla="*/ 6841497 w 6866463"/>
              <a:gd name="connsiteY2" fmla="*/ 3540113 h 8242744"/>
              <a:gd name="connsiteX3" fmla="*/ 6866463 w 6866463"/>
              <a:gd name="connsiteY3" fmla="*/ 8242744 h 8242744"/>
              <a:gd name="connsiteX4" fmla="*/ 8457 w 6866463"/>
              <a:gd name="connsiteY4" fmla="*/ 8218246 h 8242744"/>
              <a:gd name="connsiteX5" fmla="*/ 6681 w 6866463"/>
              <a:gd name="connsiteY5" fmla="*/ 2470602 h 8242744"/>
              <a:gd name="connsiteX0" fmla="*/ 14777 w 6874559"/>
              <a:gd name="connsiteY0" fmla="*/ 2470602 h 8242744"/>
              <a:gd name="connsiteX1" fmla="*/ 1493166 w 6874559"/>
              <a:gd name="connsiteY1" fmla="*/ 0 h 8242744"/>
              <a:gd name="connsiteX2" fmla="*/ 6849593 w 6874559"/>
              <a:gd name="connsiteY2" fmla="*/ 3540113 h 8242744"/>
              <a:gd name="connsiteX3" fmla="*/ 6874559 w 6874559"/>
              <a:gd name="connsiteY3" fmla="*/ 8242744 h 8242744"/>
              <a:gd name="connsiteX4" fmla="*/ 225 w 6874559"/>
              <a:gd name="connsiteY4" fmla="*/ 8218249 h 8242744"/>
              <a:gd name="connsiteX5" fmla="*/ 14777 w 6874559"/>
              <a:gd name="connsiteY5" fmla="*/ 2470602 h 8242744"/>
              <a:gd name="connsiteX0" fmla="*/ 6681 w 6882791"/>
              <a:gd name="connsiteY0" fmla="*/ 2470605 h 8242744"/>
              <a:gd name="connsiteX1" fmla="*/ 1501398 w 6882791"/>
              <a:gd name="connsiteY1" fmla="*/ 0 h 8242744"/>
              <a:gd name="connsiteX2" fmla="*/ 6857825 w 6882791"/>
              <a:gd name="connsiteY2" fmla="*/ 3540113 h 8242744"/>
              <a:gd name="connsiteX3" fmla="*/ 6882791 w 6882791"/>
              <a:gd name="connsiteY3" fmla="*/ 8242744 h 8242744"/>
              <a:gd name="connsiteX4" fmla="*/ 8457 w 6882791"/>
              <a:gd name="connsiteY4" fmla="*/ 8218249 h 8242744"/>
              <a:gd name="connsiteX5" fmla="*/ 6681 w 6882791"/>
              <a:gd name="connsiteY5" fmla="*/ 2470605 h 8242744"/>
              <a:gd name="connsiteX0" fmla="*/ 0 w 6876110"/>
              <a:gd name="connsiteY0" fmla="*/ 2470605 h 8242744"/>
              <a:gd name="connsiteX1" fmla="*/ 1494717 w 6876110"/>
              <a:gd name="connsiteY1" fmla="*/ 0 h 8242744"/>
              <a:gd name="connsiteX2" fmla="*/ 6851144 w 6876110"/>
              <a:gd name="connsiteY2" fmla="*/ 3540113 h 8242744"/>
              <a:gd name="connsiteX3" fmla="*/ 6876110 w 6876110"/>
              <a:gd name="connsiteY3" fmla="*/ 8242744 h 8242744"/>
              <a:gd name="connsiteX4" fmla="*/ 1776 w 6876110"/>
              <a:gd name="connsiteY4" fmla="*/ 8218249 h 8242744"/>
              <a:gd name="connsiteX5" fmla="*/ 0 w 6876110"/>
              <a:gd name="connsiteY5" fmla="*/ 2470605 h 8242744"/>
              <a:gd name="connsiteX0" fmla="*/ 0 w 6876110"/>
              <a:gd name="connsiteY0" fmla="*/ 2470605 h 8242744"/>
              <a:gd name="connsiteX1" fmla="*/ 1494717 w 6876110"/>
              <a:gd name="connsiteY1" fmla="*/ 0 h 8242744"/>
              <a:gd name="connsiteX2" fmla="*/ 6851144 w 6876110"/>
              <a:gd name="connsiteY2" fmla="*/ 3540113 h 8242744"/>
              <a:gd name="connsiteX3" fmla="*/ 6876110 w 6876110"/>
              <a:gd name="connsiteY3" fmla="*/ 8242744 h 8242744"/>
              <a:gd name="connsiteX4" fmla="*/ 1776 w 6876110"/>
              <a:gd name="connsiteY4" fmla="*/ 8218249 h 8242744"/>
              <a:gd name="connsiteX5" fmla="*/ 0 w 6876110"/>
              <a:gd name="connsiteY5" fmla="*/ 2470605 h 8242744"/>
              <a:gd name="connsiteX0" fmla="*/ 0 w 6876110"/>
              <a:gd name="connsiteY0" fmla="*/ 2470605 h 8242744"/>
              <a:gd name="connsiteX1" fmla="*/ 1494717 w 6876110"/>
              <a:gd name="connsiteY1" fmla="*/ 0 h 8242744"/>
              <a:gd name="connsiteX2" fmla="*/ 6859308 w 6876110"/>
              <a:gd name="connsiteY2" fmla="*/ 3540113 h 8242744"/>
              <a:gd name="connsiteX3" fmla="*/ 6876110 w 6876110"/>
              <a:gd name="connsiteY3" fmla="*/ 8242744 h 8242744"/>
              <a:gd name="connsiteX4" fmla="*/ 1776 w 6876110"/>
              <a:gd name="connsiteY4" fmla="*/ 8218249 h 8242744"/>
              <a:gd name="connsiteX5" fmla="*/ 0 w 6876110"/>
              <a:gd name="connsiteY5" fmla="*/ 2470605 h 8242744"/>
              <a:gd name="connsiteX0" fmla="*/ 0 w 6876110"/>
              <a:gd name="connsiteY0" fmla="*/ 2470605 h 8243921"/>
              <a:gd name="connsiteX1" fmla="*/ 1494717 w 6876110"/>
              <a:gd name="connsiteY1" fmla="*/ 0 h 8243921"/>
              <a:gd name="connsiteX2" fmla="*/ 6859308 w 6876110"/>
              <a:gd name="connsiteY2" fmla="*/ 3540113 h 8243921"/>
              <a:gd name="connsiteX3" fmla="*/ 6876110 w 6876110"/>
              <a:gd name="connsiteY3" fmla="*/ 8242744 h 8243921"/>
              <a:gd name="connsiteX4" fmla="*/ 1776 w 6876110"/>
              <a:gd name="connsiteY4" fmla="*/ 8242742 h 8243921"/>
              <a:gd name="connsiteX5" fmla="*/ 0 w 6876110"/>
              <a:gd name="connsiteY5" fmla="*/ 2470605 h 8243921"/>
              <a:gd name="connsiteX0" fmla="*/ 0 w 6876110"/>
              <a:gd name="connsiteY0" fmla="*/ 2462440 h 8235756"/>
              <a:gd name="connsiteX1" fmla="*/ 1519210 w 6876110"/>
              <a:gd name="connsiteY1" fmla="*/ 0 h 8235756"/>
              <a:gd name="connsiteX2" fmla="*/ 6859308 w 6876110"/>
              <a:gd name="connsiteY2" fmla="*/ 3531948 h 8235756"/>
              <a:gd name="connsiteX3" fmla="*/ 6876110 w 6876110"/>
              <a:gd name="connsiteY3" fmla="*/ 8234579 h 8235756"/>
              <a:gd name="connsiteX4" fmla="*/ 1776 w 6876110"/>
              <a:gd name="connsiteY4" fmla="*/ 8234577 h 8235756"/>
              <a:gd name="connsiteX5" fmla="*/ 0 w 6876110"/>
              <a:gd name="connsiteY5" fmla="*/ 2462440 h 8235756"/>
              <a:gd name="connsiteX0" fmla="*/ 0 w 6876110"/>
              <a:gd name="connsiteY0" fmla="*/ 2462440 h 8235756"/>
              <a:gd name="connsiteX1" fmla="*/ 1519210 w 6876110"/>
              <a:gd name="connsiteY1" fmla="*/ 0 h 8235756"/>
              <a:gd name="connsiteX2" fmla="*/ 6859308 w 6876110"/>
              <a:gd name="connsiteY2" fmla="*/ 3531948 h 8235756"/>
              <a:gd name="connsiteX3" fmla="*/ 6876110 w 6876110"/>
              <a:gd name="connsiteY3" fmla="*/ 8234579 h 8235756"/>
              <a:gd name="connsiteX4" fmla="*/ 1776 w 6876110"/>
              <a:gd name="connsiteY4" fmla="*/ 8234577 h 8235756"/>
              <a:gd name="connsiteX5" fmla="*/ 0 w 6876110"/>
              <a:gd name="connsiteY5" fmla="*/ 2462440 h 82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6110" h="8235756">
                <a:moveTo>
                  <a:pt x="0" y="2462440"/>
                </a:moveTo>
                <a:lnTo>
                  <a:pt x="1519210" y="0"/>
                </a:lnTo>
                <a:lnTo>
                  <a:pt x="6859308" y="3531948"/>
                </a:lnTo>
                <a:cubicBezTo>
                  <a:pt x="6875823" y="3550467"/>
                  <a:pt x="6863786" y="8206004"/>
                  <a:pt x="6876110" y="8234579"/>
                </a:cubicBezTo>
                <a:cubicBezTo>
                  <a:pt x="6855780" y="8230499"/>
                  <a:pt x="1328771" y="8238662"/>
                  <a:pt x="1776" y="8234577"/>
                </a:cubicBezTo>
                <a:cubicBezTo>
                  <a:pt x="1184" y="6057435"/>
                  <a:pt x="592" y="2492377"/>
                  <a:pt x="0" y="2462440"/>
                </a:cubicBezTo>
                <a:close/>
              </a:path>
            </a:pathLst>
          </a:custGeom>
          <a:solidFill>
            <a:srgbClr val="39413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4416" y="354723"/>
            <a:ext cx="1536191" cy="1324303"/>
          </a:xfrm>
          <a:prstGeom prst="triangle">
            <a:avLst/>
          </a:prstGeom>
          <a:solidFill>
            <a:srgbClr val="0080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75503" y="737359"/>
            <a:ext cx="5034501" cy="1123809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941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1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D602-0F16-4678-8751-550B14D0F9AC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A8DD-85F3-4C6F-B973-8763749B89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7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D602-0F16-4678-8751-550B14D0F9AC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A8DD-85F3-4C6F-B973-8763749B89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8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D602-0F16-4678-8751-550B14D0F9AC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A8DD-85F3-4C6F-B973-8763749B89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6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2D602-0F16-4678-8751-550B14D0F9AC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A8DD-85F3-4C6F-B973-8763749B89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7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arnandlearniowa.gov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.falahpour@iwd.iowa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1" y="114293"/>
            <a:ext cx="8915418" cy="66294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22674"/>
            <a:ext cx="7511144" cy="953633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600"/>
              </a:spcBef>
            </a:pPr>
            <a:r>
              <a:rPr lang="en-US" sz="3200" cap="all" dirty="0" smtClean="0">
                <a:solidFill>
                  <a:srgbClr val="3941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 with your</a:t>
            </a:r>
          </a:p>
          <a:p>
            <a:pPr algn="l">
              <a:spcBef>
                <a:spcPts val="600"/>
              </a:spcBef>
            </a:pPr>
            <a:r>
              <a:rPr lang="en-US" sz="3200" b="1" cap="all" dirty="0" smtClean="0">
                <a:solidFill>
                  <a:srgbClr val="0080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one-STOP</a:t>
            </a:r>
            <a:endParaRPr lang="en-US" sz="4000" b="1" cap="all" dirty="0">
              <a:solidFill>
                <a:srgbClr val="0080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77" y="6555921"/>
            <a:ext cx="3664898" cy="228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65" y="404476"/>
            <a:ext cx="2727298" cy="110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10" y="5309360"/>
            <a:ext cx="5034501" cy="1123809"/>
          </a:xfrm>
        </p:spPr>
        <p:txBody>
          <a:bodyPr>
            <a:normAutofit fontScale="90000"/>
          </a:bodyPr>
          <a:lstStyle/>
          <a:p>
            <a:r>
              <a:rPr lang="en-US" sz="36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Registered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sz="4400" dirty="0" smtClean="0"/>
              <a:t>Apprenticeship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16630" y="1151583"/>
            <a:ext cx="645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413D"/>
                </a:solidFill>
              </a:rPr>
              <a:t>Visit the Registered Apprenticeship website at </a:t>
            </a:r>
          </a:p>
          <a:p>
            <a:r>
              <a:rPr lang="en-US" dirty="0" smtClean="0">
                <a:solidFill>
                  <a:srgbClr val="39413D"/>
                </a:solidFill>
                <a:hlinkClick r:id="rId2"/>
              </a:rPr>
              <a:t>www.earnandlearniowa.gov</a:t>
            </a:r>
            <a:r>
              <a:rPr lang="en-US" dirty="0" smtClean="0">
                <a:solidFill>
                  <a:srgbClr val="39413D"/>
                </a:solidFill>
              </a:rPr>
              <a:t> to learn more about the process and to connect with your local IowaWORKS Center.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4608" y="2383971"/>
            <a:ext cx="466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808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4608" y="2383971"/>
            <a:ext cx="46699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Program set up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Connect to existing programs</a:t>
            </a:r>
            <a:endParaRPr lang="en-US" sz="1600" dirty="0">
              <a:solidFill>
                <a:srgbClr val="00808D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Testimonials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Filling pipeline with quality workers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Increase employee longevity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Connection with Future Ready </a:t>
            </a:r>
            <a:r>
              <a:rPr lang="en-US" sz="1600" dirty="0" smtClean="0">
                <a:solidFill>
                  <a:srgbClr val="00808D"/>
                </a:solidFill>
              </a:rPr>
              <a:t>Iowa</a:t>
            </a:r>
          </a:p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rgbClr val="00808D"/>
                </a:solidFill>
              </a:rPr>
              <a:t>     Futurereadyiowa.gov</a:t>
            </a:r>
            <a:endParaRPr lang="en-US" sz="1600" dirty="0" smtClean="0">
              <a:solidFill>
                <a:srgbClr val="00808D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808D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808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3606188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38539" y="5755815"/>
            <a:ext cx="2943504" cy="889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941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500" dirty="0" smtClean="0"/>
              <a:t>Questions? </a:t>
            </a:r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18" y="339585"/>
            <a:ext cx="7260678" cy="560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8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1" y="114293"/>
            <a:ext cx="8915418" cy="662941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6896" y="5412914"/>
            <a:ext cx="4132224" cy="112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941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100" dirty="0" smtClean="0"/>
              <a:t>Thank You!</a:t>
            </a:r>
          </a:p>
          <a:p>
            <a:r>
              <a:rPr lang="en-US" sz="2200" dirty="0" smtClean="0">
                <a:hlinkClick r:id="rId3"/>
              </a:rPr>
              <a:t>Rachel.falahpour@iwd.iowa.gov</a:t>
            </a:r>
            <a:endParaRPr lang="en-US" sz="2200" dirty="0" smtClean="0"/>
          </a:p>
          <a:p>
            <a:r>
              <a:rPr lang="en-US" sz="2200" dirty="0" smtClean="0"/>
              <a:t>515-725-3606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07" y="114293"/>
            <a:ext cx="3267986" cy="132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59480" y="939312"/>
            <a:ext cx="645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9413D"/>
                </a:solidFill>
              </a:rPr>
              <a:t>The regional one-stop centers provide a variety of services to meet the workforce and workplace needs of job seekers and Iowa businesses through state and local partnerships.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7458" y="2400300"/>
            <a:ext cx="46699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sz="1600" dirty="0">
                <a:solidFill>
                  <a:srgbClr val="00808D"/>
                </a:solidFill>
              </a:rPr>
              <a:t>Adult </a:t>
            </a:r>
            <a:r>
              <a:rPr lang="en-US" sz="1600" dirty="0" smtClean="0">
                <a:solidFill>
                  <a:srgbClr val="00808D"/>
                </a:solidFill>
              </a:rPr>
              <a:t>Training</a:t>
            </a:r>
          </a:p>
          <a:p>
            <a:pPr algn="r">
              <a:spcBef>
                <a:spcPts val="1200"/>
              </a:spcBef>
            </a:pPr>
            <a:r>
              <a:rPr lang="en-US" sz="1600" dirty="0" smtClean="0">
                <a:solidFill>
                  <a:srgbClr val="00808D"/>
                </a:solidFill>
              </a:rPr>
              <a:t>Youth Training</a:t>
            </a:r>
          </a:p>
          <a:p>
            <a:pPr algn="r">
              <a:spcBef>
                <a:spcPts val="1200"/>
              </a:spcBef>
            </a:pPr>
            <a:r>
              <a:rPr lang="en-US" sz="1600" dirty="0">
                <a:solidFill>
                  <a:srgbClr val="00808D"/>
                </a:solidFill>
              </a:rPr>
              <a:t>Career </a:t>
            </a:r>
            <a:r>
              <a:rPr lang="en-US" sz="1600" dirty="0" smtClean="0">
                <a:solidFill>
                  <a:srgbClr val="00808D"/>
                </a:solidFill>
              </a:rPr>
              <a:t>Counseling</a:t>
            </a:r>
          </a:p>
          <a:p>
            <a:pPr algn="r">
              <a:spcBef>
                <a:spcPts val="1200"/>
              </a:spcBef>
            </a:pPr>
            <a:r>
              <a:rPr lang="en-US" sz="1600" dirty="0" smtClean="0">
                <a:solidFill>
                  <a:srgbClr val="00808D"/>
                </a:solidFill>
              </a:rPr>
              <a:t>Job Development</a:t>
            </a:r>
            <a:endParaRPr lang="en-US" sz="1600" dirty="0">
              <a:solidFill>
                <a:srgbClr val="00808D"/>
              </a:solidFill>
            </a:endParaRPr>
          </a:p>
          <a:p>
            <a:pPr algn="r">
              <a:spcBef>
                <a:spcPts val="1200"/>
              </a:spcBef>
            </a:pPr>
            <a:r>
              <a:rPr lang="en-US" sz="1600" dirty="0" smtClean="0">
                <a:solidFill>
                  <a:srgbClr val="00808D"/>
                </a:solidFill>
              </a:rPr>
              <a:t>Dislocated Worker </a:t>
            </a:r>
            <a:r>
              <a:rPr lang="en-US" sz="1600" dirty="0">
                <a:solidFill>
                  <a:srgbClr val="00808D"/>
                </a:solidFill>
              </a:rPr>
              <a:t>Programs</a:t>
            </a:r>
          </a:p>
          <a:p>
            <a:pPr algn="r">
              <a:spcBef>
                <a:spcPts val="1200"/>
              </a:spcBef>
            </a:pPr>
            <a:r>
              <a:rPr lang="en-US" sz="1600" dirty="0">
                <a:solidFill>
                  <a:srgbClr val="00808D"/>
                </a:solidFill>
              </a:rPr>
              <a:t>Unemployment Insurance Assistance </a:t>
            </a:r>
          </a:p>
          <a:p>
            <a:pPr algn="r">
              <a:spcBef>
                <a:spcPts val="1200"/>
              </a:spcBef>
            </a:pPr>
            <a:r>
              <a:rPr lang="en-US" sz="1600" dirty="0" smtClean="0">
                <a:solidFill>
                  <a:srgbClr val="00808D"/>
                </a:solidFill>
              </a:rPr>
              <a:t>Business Services</a:t>
            </a:r>
          </a:p>
          <a:p>
            <a:pPr algn="r">
              <a:spcBef>
                <a:spcPts val="1200"/>
              </a:spcBef>
            </a:pPr>
            <a:r>
              <a:rPr lang="en-US" sz="1600" dirty="0" smtClean="0">
                <a:solidFill>
                  <a:srgbClr val="00808D"/>
                </a:solidFill>
              </a:rPr>
              <a:t>Rapid Response Assistance</a:t>
            </a:r>
            <a:endParaRPr lang="en-US" sz="1600" dirty="0">
              <a:solidFill>
                <a:srgbClr val="00808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7" y="4784650"/>
            <a:ext cx="3805552" cy="15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10" y="5309360"/>
            <a:ext cx="5034501" cy="1123809"/>
          </a:xfrm>
        </p:spPr>
        <p:txBody>
          <a:bodyPr>
            <a:normAutofit fontScale="90000"/>
          </a:bodyPr>
          <a:lstStyle/>
          <a:p>
            <a:r>
              <a:rPr lang="en-US" sz="3600" b="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CAREER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400" dirty="0" smtClean="0"/>
              <a:t>Readiness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16630" y="1151583"/>
            <a:ext cx="645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9413D"/>
                </a:solidFill>
              </a:rPr>
              <a:t>Local </a:t>
            </a:r>
            <a:r>
              <a:rPr lang="en-US" dirty="0" smtClean="0">
                <a:solidFill>
                  <a:srgbClr val="39413D"/>
                </a:solidFill>
              </a:rPr>
              <a:t>one-stop </a:t>
            </a:r>
            <a:r>
              <a:rPr lang="en-US" dirty="0">
                <a:solidFill>
                  <a:srgbClr val="39413D"/>
                </a:solidFill>
              </a:rPr>
              <a:t>centers offer </a:t>
            </a:r>
            <a:r>
              <a:rPr lang="en-US" dirty="0" smtClean="0">
                <a:solidFill>
                  <a:srgbClr val="39413D"/>
                </a:solidFill>
              </a:rPr>
              <a:t>career </a:t>
            </a:r>
            <a:r>
              <a:rPr lang="en-US" dirty="0">
                <a:solidFill>
                  <a:srgbClr val="39413D"/>
                </a:solidFill>
              </a:rPr>
              <a:t>preparation resources to ensure job seekers meet the needs of local businesses: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4608" y="2383971"/>
            <a:ext cx="46699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Resume Preparation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Career </a:t>
            </a:r>
            <a:r>
              <a:rPr lang="en-US" sz="1600" dirty="0">
                <a:solidFill>
                  <a:srgbClr val="00808D"/>
                </a:solidFill>
              </a:rPr>
              <a:t>Planning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Understanding Labor Market </a:t>
            </a:r>
            <a:r>
              <a:rPr lang="en-US" sz="1600" dirty="0" smtClean="0">
                <a:solidFill>
                  <a:srgbClr val="00808D"/>
                </a:solidFill>
              </a:rPr>
              <a:t>Information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Social Media Strategies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**Maximize </a:t>
            </a:r>
            <a:r>
              <a:rPr lang="en-US" sz="1600" dirty="0" smtClean="0">
                <a:solidFill>
                  <a:srgbClr val="00808D"/>
                </a:solidFill>
              </a:rPr>
              <a:t>Your Potential workshops</a:t>
            </a:r>
            <a:endParaRPr lang="en-US" sz="1600" dirty="0">
              <a:solidFill>
                <a:srgbClr val="00808D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Mock Interviews</a:t>
            </a:r>
            <a:endParaRPr lang="en-US" sz="1600" dirty="0">
              <a:solidFill>
                <a:srgbClr val="00808D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OPAC/NCRC Testing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**Work </a:t>
            </a:r>
            <a:r>
              <a:rPr lang="en-US" sz="1600" dirty="0">
                <a:solidFill>
                  <a:srgbClr val="00808D"/>
                </a:solidFill>
              </a:rPr>
              <a:t>Ethic </a:t>
            </a:r>
            <a:r>
              <a:rPr lang="en-US" sz="1600" dirty="0" smtClean="0">
                <a:solidFill>
                  <a:srgbClr val="00808D"/>
                </a:solidFill>
              </a:rPr>
              <a:t>Development </a:t>
            </a:r>
            <a:r>
              <a:rPr lang="en-US" sz="1600" dirty="0" smtClean="0">
                <a:solidFill>
                  <a:srgbClr val="00808D"/>
                </a:solidFill>
              </a:rPr>
              <a:t>                          (Bring Your A-Game)</a:t>
            </a:r>
          </a:p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rgbClr val="00808D"/>
                </a:solidFill>
              </a:rPr>
              <a:t>**Certificate upon completion</a:t>
            </a:r>
            <a:endParaRPr lang="en-US" sz="1600" dirty="0">
              <a:solidFill>
                <a:srgbClr val="0080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2210" y="5309360"/>
            <a:ext cx="5034501" cy="112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941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600" b="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VETERAN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400" dirty="0" smtClean="0"/>
              <a:t>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28" y="1008308"/>
            <a:ext cx="7254287" cy="1457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7215" y="2890156"/>
            <a:ext cx="46699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Priority of Service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Case management/ DVOP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808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Home </a:t>
            </a:r>
            <a:r>
              <a:rPr lang="en-US" sz="1600" dirty="0">
                <a:solidFill>
                  <a:srgbClr val="00808D"/>
                </a:solidFill>
              </a:rPr>
              <a:t>Base </a:t>
            </a:r>
            <a:r>
              <a:rPr lang="en-US" sz="1600" dirty="0" smtClean="0">
                <a:solidFill>
                  <a:srgbClr val="00808D"/>
                </a:solidFill>
              </a:rPr>
              <a:t>Iowa </a:t>
            </a:r>
            <a:endParaRPr lang="en-US" sz="1600" dirty="0">
              <a:solidFill>
                <a:srgbClr val="00808D"/>
              </a:solidFill>
            </a:endParaRPr>
          </a:p>
          <a:p>
            <a:r>
              <a:rPr lang="en-US" sz="1600" dirty="0" smtClean="0">
                <a:solidFill>
                  <a:srgbClr val="00808D"/>
                </a:solidFill>
              </a:rPr>
              <a:t>     homebaseiowa.gov</a:t>
            </a:r>
            <a:endParaRPr lang="en-US" sz="1600" dirty="0">
              <a:solidFill>
                <a:srgbClr val="00808D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Vet2Work hiring events</a:t>
            </a:r>
            <a:endParaRPr lang="en-US" sz="1600" dirty="0">
              <a:solidFill>
                <a:srgbClr val="00808D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Federal Job Search/ Federal Resumes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Assisting Justice Involved Veterans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Local Veteran Employer </a:t>
            </a:r>
            <a:r>
              <a:rPr lang="en-US" sz="1600" dirty="0" smtClean="0">
                <a:solidFill>
                  <a:srgbClr val="00808D"/>
                </a:solidFill>
              </a:rPr>
              <a:t>Representative (LVER) </a:t>
            </a:r>
            <a:endParaRPr lang="en-US" sz="1600" dirty="0" smtClean="0">
              <a:solidFill>
                <a:srgbClr val="00808D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rgbClr val="00808D"/>
                </a:solidFill>
              </a:rPr>
              <a:t>edgardo.ortizhernandez@iwd.iowa.gov</a:t>
            </a:r>
            <a:endParaRPr lang="en-US" sz="1600" dirty="0">
              <a:solidFill>
                <a:srgbClr val="0080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746" y="5488975"/>
            <a:ext cx="3327226" cy="112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941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600" b="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REENTRY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400" dirty="0" smtClean="0"/>
              <a:t>Services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8790" y="914400"/>
            <a:ext cx="59925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9413D"/>
                </a:solidFill>
              </a:rPr>
              <a:t>With </a:t>
            </a:r>
            <a:r>
              <a:rPr lang="en-US" sz="1600" dirty="0" smtClean="0">
                <a:solidFill>
                  <a:srgbClr val="39413D"/>
                </a:solidFill>
              </a:rPr>
              <a:t>over 90</a:t>
            </a:r>
            <a:r>
              <a:rPr lang="en-US" sz="1600" dirty="0">
                <a:solidFill>
                  <a:srgbClr val="39413D"/>
                </a:solidFill>
              </a:rPr>
              <a:t>% of all offenders eventually being released, understanding this valuable workforce pipeline is essential.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808D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Full </a:t>
            </a:r>
            <a:r>
              <a:rPr lang="en-US" sz="1600" dirty="0">
                <a:solidFill>
                  <a:srgbClr val="00808D"/>
                </a:solidFill>
              </a:rPr>
              <a:t>Time Reentry Advisors: Newton Correctional Facility, Iowa Correctional Institution for Women in Mitchellville, North Central Correctional Facility in Rockwell City, Mt. Pleasant Correctional Facility in Mt. Pleasant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Part Time Reentry Advisors </a:t>
            </a:r>
            <a:r>
              <a:rPr lang="en-US" sz="1600" dirty="0" smtClean="0">
                <a:solidFill>
                  <a:srgbClr val="00808D"/>
                </a:solidFill>
              </a:rPr>
              <a:t>at </a:t>
            </a:r>
            <a:r>
              <a:rPr lang="en-US" sz="1600" dirty="0">
                <a:solidFill>
                  <a:srgbClr val="00808D"/>
                </a:solidFill>
              </a:rPr>
              <a:t>transitional housing facilities throughout the state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EMERGE (Empowering</a:t>
            </a:r>
            <a:r>
              <a:rPr lang="en-US" sz="1400" dirty="0">
                <a:solidFill>
                  <a:srgbClr val="39413D"/>
                </a:solidFill>
              </a:rPr>
              <a:t>, </a:t>
            </a:r>
            <a:r>
              <a:rPr lang="en-US" sz="1600" dirty="0">
                <a:solidFill>
                  <a:srgbClr val="00808D"/>
                </a:solidFill>
              </a:rPr>
              <a:t>Motivating, </a:t>
            </a:r>
            <a:r>
              <a:rPr lang="en-US" sz="1600" dirty="0" smtClean="0">
                <a:solidFill>
                  <a:srgbClr val="00808D"/>
                </a:solidFill>
              </a:rPr>
              <a:t>Ex-Offenders </a:t>
            </a:r>
            <a:r>
              <a:rPr lang="en-US" sz="1600" dirty="0">
                <a:solidFill>
                  <a:srgbClr val="00808D"/>
                </a:solidFill>
              </a:rPr>
              <a:t>to Reach Gainful Employment) Training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Offender Workforce Development Specialists (OWDS)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D.O.C. Registered Apprenticeship Program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Federal Bonding Program Coordinator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State and Federal tax credits and other incentives</a:t>
            </a:r>
          </a:p>
        </p:txBody>
      </p:sp>
    </p:spTree>
    <p:extLst>
      <p:ext uri="{BB962C8B-B14F-4D97-AF65-F5344CB8AC3E}">
        <p14:creationId xmlns:p14="http://schemas.microsoft.com/office/powerpoint/2010/main" val="39134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0" dirty="0">
                <a:latin typeface="+mn-lt"/>
                <a:ea typeface="+mn-ea"/>
                <a:cs typeface="+mn-cs"/>
              </a:rPr>
              <a:t>One-Stop Centers provide a variety of services to meet the workforce and workplace needs of job seekers with disabilities.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977" y="5685182"/>
            <a:ext cx="387228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sz="3200" dirty="0">
                <a:solidFill>
                  <a:srgbClr val="39413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Disability 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39413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3120" y="2003729"/>
            <a:ext cx="5736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Iowa Vocational Rehabilitation Services counselor on-site</a:t>
            </a:r>
            <a:br>
              <a:rPr lang="en-US" sz="1600" dirty="0">
                <a:solidFill>
                  <a:srgbClr val="00808D"/>
                </a:solidFill>
              </a:rPr>
            </a:br>
            <a:endParaRPr lang="en-US" sz="1600" dirty="0" smtClean="0">
              <a:solidFill>
                <a:srgbClr val="00808D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Ticket to Work Program through </a:t>
            </a:r>
            <a:r>
              <a:rPr lang="en-US" sz="1600" dirty="0" smtClean="0">
                <a:solidFill>
                  <a:srgbClr val="00808D"/>
                </a:solidFill>
              </a:rPr>
              <a:t>DMACC/IES counselors</a:t>
            </a:r>
            <a:r>
              <a:rPr lang="en-US" sz="1600" dirty="0">
                <a:solidFill>
                  <a:srgbClr val="00808D"/>
                </a:solidFill>
              </a:rPr>
              <a:t/>
            </a:r>
            <a:br>
              <a:rPr lang="en-US" sz="1600" dirty="0">
                <a:solidFill>
                  <a:srgbClr val="00808D"/>
                </a:solidFill>
              </a:rPr>
            </a:br>
            <a:endParaRPr lang="en-US" sz="1600" dirty="0" smtClean="0">
              <a:solidFill>
                <a:srgbClr val="00808D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Interpretive </a:t>
            </a:r>
            <a:r>
              <a:rPr lang="en-US" sz="1600" dirty="0">
                <a:solidFill>
                  <a:srgbClr val="00808D"/>
                </a:solidFill>
              </a:rPr>
              <a:t>Services </a:t>
            </a:r>
            <a:r>
              <a:rPr lang="en-US" sz="1600" dirty="0" smtClean="0">
                <a:solidFill>
                  <a:srgbClr val="00808D"/>
                </a:solidFill>
              </a:rPr>
              <a:t>and accommodations available </a:t>
            </a:r>
            <a:r>
              <a:rPr lang="en-US" sz="1600" dirty="0">
                <a:solidFill>
                  <a:srgbClr val="00808D"/>
                </a:solidFill>
              </a:rPr>
              <a:t>for jobseekers</a:t>
            </a:r>
            <a:br>
              <a:rPr lang="en-US" sz="1600" dirty="0">
                <a:solidFill>
                  <a:srgbClr val="00808D"/>
                </a:solidFill>
              </a:rPr>
            </a:br>
            <a:endParaRPr lang="en-US" sz="1600" dirty="0" smtClean="0">
              <a:solidFill>
                <a:srgbClr val="00808D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Disability </a:t>
            </a:r>
            <a:r>
              <a:rPr lang="en-US" sz="1600" dirty="0">
                <a:solidFill>
                  <a:srgbClr val="00808D"/>
                </a:solidFill>
              </a:rPr>
              <a:t>Task Force</a:t>
            </a:r>
            <a:br>
              <a:rPr lang="en-US" sz="1600" dirty="0">
                <a:solidFill>
                  <a:srgbClr val="00808D"/>
                </a:solidFill>
              </a:rPr>
            </a:br>
            <a:endParaRPr lang="en-US" sz="1600" dirty="0" smtClean="0">
              <a:solidFill>
                <a:srgbClr val="00808D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WIOA </a:t>
            </a:r>
            <a:r>
              <a:rPr lang="en-US" sz="1600" dirty="0">
                <a:solidFill>
                  <a:srgbClr val="00808D"/>
                </a:solidFill>
              </a:rPr>
              <a:t>Core Partner </a:t>
            </a:r>
            <a:r>
              <a:rPr lang="en-US" sz="1600" dirty="0" smtClean="0">
                <a:solidFill>
                  <a:srgbClr val="00808D"/>
                </a:solidFill>
              </a:rPr>
              <a:t>Business Engagement meetings</a:t>
            </a:r>
            <a:r>
              <a:rPr lang="en-US" sz="1600" dirty="0">
                <a:solidFill>
                  <a:srgbClr val="00808D"/>
                </a:solidFill>
              </a:rPr>
              <a:t/>
            </a:r>
            <a:br>
              <a:rPr lang="en-US" sz="1600" dirty="0">
                <a:solidFill>
                  <a:srgbClr val="00808D"/>
                </a:solidFill>
              </a:rPr>
            </a:br>
            <a:endParaRPr lang="en-US" sz="1600" dirty="0">
              <a:solidFill>
                <a:srgbClr val="0080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0" dirty="0">
                <a:latin typeface="+mn-lt"/>
                <a:ea typeface="+mn-ea"/>
                <a:cs typeface="+mn-cs"/>
              </a:rPr>
              <a:t>One-stop centers connect foreign-born jobseekers to gainful </a:t>
            </a:r>
            <a:r>
              <a:rPr lang="en-US" sz="1800" b="0" dirty="0" smtClean="0">
                <a:latin typeface="+mn-lt"/>
                <a:ea typeface="+mn-ea"/>
                <a:cs typeface="+mn-cs"/>
              </a:rPr>
              <a:t>employment.</a:t>
            </a:r>
            <a:endParaRPr lang="en-US" sz="1800" b="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3242" y="2043485"/>
            <a:ext cx="53194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EMBARC Career Navigators on-site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00808D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IowaWORKS Title 1 </a:t>
            </a:r>
            <a:r>
              <a:rPr lang="en-US" sz="1600" dirty="0">
                <a:solidFill>
                  <a:srgbClr val="00808D"/>
                </a:solidFill>
              </a:rPr>
              <a:t>participation in the </a:t>
            </a:r>
            <a:r>
              <a:rPr lang="en-US" sz="1600" dirty="0" smtClean="0">
                <a:solidFill>
                  <a:srgbClr val="00808D"/>
                </a:solidFill>
              </a:rPr>
              <a:t>SIIP </a:t>
            </a:r>
            <a:r>
              <a:rPr lang="en-US" sz="1600" dirty="0">
                <a:solidFill>
                  <a:srgbClr val="00808D"/>
                </a:solidFill>
              </a:rPr>
              <a:t>grant along with Greater Des Moines Partnership, Lutheran Services of </a:t>
            </a:r>
            <a:r>
              <a:rPr lang="en-US" sz="1600" dirty="0" smtClean="0">
                <a:solidFill>
                  <a:srgbClr val="00808D"/>
                </a:solidFill>
              </a:rPr>
              <a:t>Iowa, DMACC ESL and </a:t>
            </a:r>
            <a:r>
              <a:rPr lang="en-US" sz="1600" dirty="0" smtClean="0">
                <a:solidFill>
                  <a:srgbClr val="00808D"/>
                </a:solidFill>
              </a:rPr>
              <a:t>Goodwill</a:t>
            </a:r>
            <a:endParaRPr lang="en-US" sz="1600" dirty="0">
              <a:solidFill>
                <a:srgbClr val="00808D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00808D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Bilingual </a:t>
            </a:r>
            <a:r>
              <a:rPr lang="en-US" sz="1600" dirty="0">
                <a:solidFill>
                  <a:srgbClr val="00808D"/>
                </a:solidFill>
              </a:rPr>
              <a:t>Workforce Advisors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00808D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Collaborating </a:t>
            </a:r>
            <a:r>
              <a:rPr lang="en-US" sz="1600" dirty="0">
                <a:solidFill>
                  <a:srgbClr val="00808D"/>
                </a:solidFill>
              </a:rPr>
              <a:t>with community </a:t>
            </a:r>
            <a:r>
              <a:rPr lang="en-US" sz="1600" dirty="0" smtClean="0">
                <a:solidFill>
                  <a:srgbClr val="00808D"/>
                </a:solidFill>
              </a:rPr>
              <a:t>partners on outreach events (World Refugee Day and Multicultural career fairs and resource events)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rgbClr val="00808D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Migrant Seasonal Farm Worker outreach program</a:t>
            </a:r>
            <a:endParaRPr lang="en-US" sz="1600" dirty="0">
              <a:solidFill>
                <a:srgbClr val="00808D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rgbClr val="00808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76" y="5685182"/>
            <a:ext cx="45004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39413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Refugee and Immigrant </a:t>
            </a:r>
            <a:endParaRPr lang="en-US" sz="3200" dirty="0">
              <a:solidFill>
                <a:srgbClr val="39413D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39413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5287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6075" y="5575931"/>
            <a:ext cx="3327226" cy="112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941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100" b="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</a:t>
            </a:r>
            <a:r>
              <a:rPr lang="en-US" sz="3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EMPLOYMENT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400" dirty="0" smtClean="0"/>
              <a:t>Services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24843" y="718457"/>
            <a:ext cx="59925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9413D"/>
                </a:solidFill>
              </a:rPr>
              <a:t>Programs provided to individuals receiving unemployment insurance</a:t>
            </a:r>
            <a:r>
              <a:rPr lang="en-US" dirty="0" smtClean="0">
                <a:solidFill>
                  <a:srgbClr val="39413D"/>
                </a:solidFill>
              </a:rPr>
              <a:t>:</a:t>
            </a:r>
            <a:endParaRPr lang="en-US" dirty="0">
              <a:solidFill>
                <a:srgbClr val="39413D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808D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Employment </a:t>
            </a:r>
            <a:r>
              <a:rPr lang="en-US" sz="1600" dirty="0">
                <a:solidFill>
                  <a:srgbClr val="00808D"/>
                </a:solidFill>
              </a:rPr>
              <a:t>plans including, guidance for completing online applications, resume and cover letter writing assistance and interview preparation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Help </a:t>
            </a:r>
            <a:r>
              <a:rPr lang="en-US" sz="1600" dirty="0" smtClean="0">
                <a:solidFill>
                  <a:srgbClr val="00808D"/>
                </a:solidFill>
              </a:rPr>
              <a:t>develop </a:t>
            </a:r>
            <a:r>
              <a:rPr lang="en-US" sz="1600" dirty="0">
                <a:solidFill>
                  <a:srgbClr val="00808D"/>
                </a:solidFill>
              </a:rPr>
              <a:t>effective </a:t>
            </a:r>
            <a:r>
              <a:rPr lang="en-US" sz="1600" dirty="0" smtClean="0">
                <a:solidFill>
                  <a:srgbClr val="00808D"/>
                </a:solidFill>
              </a:rPr>
              <a:t>networking skills</a:t>
            </a:r>
            <a:endParaRPr lang="en-US" sz="1600" dirty="0">
              <a:solidFill>
                <a:srgbClr val="00808D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Skills </a:t>
            </a:r>
            <a:r>
              <a:rPr lang="en-US" sz="1600" dirty="0" smtClean="0">
                <a:solidFill>
                  <a:srgbClr val="00808D"/>
                </a:solidFill>
              </a:rPr>
              <a:t>assessments and testing</a:t>
            </a:r>
            <a:endParaRPr lang="en-US" sz="1600" dirty="0">
              <a:solidFill>
                <a:srgbClr val="00808D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Review Labor Market Information to identify employment needs in the community and career possibilities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Referrals to additional training and educational programs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680387"/>
            <a:ext cx="4784271" cy="3177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8237" y="5269192"/>
            <a:ext cx="3510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9413D"/>
                </a:solidFill>
              </a:rPr>
              <a:t>* IWD believes (and studies have found) </a:t>
            </a:r>
            <a:r>
              <a:rPr lang="en-US" sz="1400" dirty="0" smtClean="0">
                <a:solidFill>
                  <a:srgbClr val="39413D"/>
                </a:solidFill>
              </a:rPr>
              <a:t>individuals </a:t>
            </a:r>
            <a:r>
              <a:rPr lang="en-US" sz="1400" dirty="0">
                <a:solidFill>
                  <a:srgbClr val="39413D"/>
                </a:solidFill>
              </a:rPr>
              <a:t>receiving reemployment services return to work earlier than people who do not receive services.</a:t>
            </a:r>
          </a:p>
        </p:txBody>
      </p:sp>
    </p:spTree>
    <p:extLst>
      <p:ext uri="{BB962C8B-B14F-4D97-AF65-F5344CB8AC3E}">
        <p14:creationId xmlns:p14="http://schemas.microsoft.com/office/powerpoint/2010/main" val="38463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746" y="5488975"/>
            <a:ext cx="3327226" cy="112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941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600" b="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400" dirty="0" smtClean="0"/>
              <a:t>Services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9721" y="987878"/>
            <a:ext cx="625384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9413D"/>
                </a:solidFill>
              </a:rPr>
              <a:t>Iowa</a:t>
            </a:r>
            <a:r>
              <a:rPr lang="en-US" i="1" dirty="0">
                <a:solidFill>
                  <a:srgbClr val="39413D"/>
                </a:solidFill>
              </a:rPr>
              <a:t>WORKS</a:t>
            </a:r>
            <a:r>
              <a:rPr lang="en-US" dirty="0">
                <a:solidFill>
                  <a:srgbClr val="39413D"/>
                </a:solidFill>
              </a:rPr>
              <a:t> offers a variety of services to benefit employers: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808D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IowaWORKS.gov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Recruitment </a:t>
            </a:r>
            <a:r>
              <a:rPr lang="en-US" sz="1600" dirty="0">
                <a:solidFill>
                  <a:srgbClr val="00808D"/>
                </a:solidFill>
              </a:rPr>
              <a:t>Assistance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Career Fairs, Hiring Events and Networking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Labor Market Information</a:t>
            </a:r>
            <a:endParaRPr lang="en-US" sz="1600" dirty="0">
              <a:solidFill>
                <a:srgbClr val="00808D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Tax </a:t>
            </a:r>
            <a:r>
              <a:rPr lang="en-US" sz="1600" dirty="0">
                <a:solidFill>
                  <a:srgbClr val="00808D"/>
                </a:solidFill>
              </a:rPr>
              <a:t>Credits – </a:t>
            </a:r>
            <a:r>
              <a:rPr lang="en-US" sz="1600" dirty="0" smtClean="0">
                <a:solidFill>
                  <a:srgbClr val="00808D"/>
                </a:solidFill>
              </a:rPr>
              <a:t>WOTC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08D"/>
                </a:solidFill>
              </a:rPr>
              <a:t>Employers</a:t>
            </a:r>
            <a:r>
              <a:rPr lang="en-US" sz="1600" dirty="0">
                <a:solidFill>
                  <a:srgbClr val="00808D"/>
                </a:solidFill>
              </a:rPr>
              <a:t>’ Council of Iowa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Unemployment Insurance </a:t>
            </a:r>
            <a:r>
              <a:rPr lang="en-US" sz="1600" dirty="0" smtClean="0">
                <a:solidFill>
                  <a:srgbClr val="00808D"/>
                </a:solidFill>
              </a:rPr>
              <a:t>Assistance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8D"/>
                </a:solidFill>
              </a:rPr>
              <a:t>Registered </a:t>
            </a:r>
            <a:r>
              <a:rPr lang="en-US" sz="1600" dirty="0" smtClean="0">
                <a:solidFill>
                  <a:srgbClr val="00808D"/>
                </a:solidFill>
              </a:rPr>
              <a:t>Apprenticeships</a:t>
            </a:r>
            <a:endParaRPr lang="en-US" sz="1600" dirty="0">
              <a:solidFill>
                <a:srgbClr val="0080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1819</TotalTime>
  <Words>511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CAREER  Readiness</vt:lpstr>
      <vt:lpstr>PowerPoint Presentation</vt:lpstr>
      <vt:lpstr>PowerPoint Presentation</vt:lpstr>
      <vt:lpstr>One-Stop Centers provide a variety of services to meet the workforce and workplace needs of job seekers with disabilities.</vt:lpstr>
      <vt:lpstr>One-stop centers connect foreign-born jobseekers to gainful employment.</vt:lpstr>
      <vt:lpstr>PowerPoint Presentation</vt:lpstr>
      <vt:lpstr>PowerPoint Presentation</vt:lpstr>
      <vt:lpstr>Registered   Apprenticeship</vt:lpstr>
      <vt:lpstr>PowerPoint Presentation</vt:lpstr>
      <vt:lpstr>PowerPoint Presentation</vt:lpstr>
    </vt:vector>
  </TitlesOfParts>
  <Company>IWD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Hommer</dc:creator>
  <cp:lastModifiedBy>WD</cp:lastModifiedBy>
  <cp:revision>34</cp:revision>
  <cp:lastPrinted>2019-08-30T17:56:06Z</cp:lastPrinted>
  <dcterms:created xsi:type="dcterms:W3CDTF">2018-01-31T17:02:22Z</dcterms:created>
  <dcterms:modified xsi:type="dcterms:W3CDTF">2019-09-04T20:28:14Z</dcterms:modified>
</cp:coreProperties>
</file>