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70" r:id="rId15"/>
    <p:sldId id="269" r:id="rId16"/>
    <p:sldId id="273" r:id="rId17"/>
    <p:sldId id="274" r:id="rId18"/>
    <p:sldId id="275" r:id="rId19"/>
    <p:sldId id="276" r:id="rId20"/>
    <p:sldId id="277" r:id="rId21"/>
    <p:sldId id="278"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 id="294" r:id="rId35"/>
    <p:sldId id="295" r:id="rId36"/>
    <p:sldId id="296" r:id="rId37"/>
    <p:sldId id="260" r:id="rId38"/>
    <p:sldId id="297" r:id="rId39"/>
    <p:sldId id="298" r:id="rId40"/>
    <p:sldId id="299" r:id="rId41"/>
    <p:sldId id="271" r:id="rId42"/>
    <p:sldId id="300" r:id="rId43"/>
    <p:sldId id="303" r:id="rId44"/>
    <p:sldId id="272" r:id="rId45"/>
    <p:sldId id="301" r:id="rId46"/>
    <p:sldId id="302" r:id="rId47"/>
    <p:sldId id="30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2" d="100"/>
          <a:sy n="102" d="100"/>
        </p:scale>
        <p:origin x="1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4B829-D518-456D-BCBB-CCDFBED00D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AB2E61A-979D-476F-B114-E57C391F4F3A}">
      <dgm:prSet/>
      <dgm:spPr/>
      <dgm:t>
        <a:bodyPr/>
        <a:lstStyle/>
        <a:p>
          <a:r>
            <a:rPr lang="en-US" dirty="0"/>
            <a:t>Increase</a:t>
          </a:r>
        </a:p>
        <a:p>
          <a:r>
            <a:rPr lang="en-US" dirty="0"/>
            <a:t>Visitation</a:t>
          </a:r>
        </a:p>
      </dgm:t>
    </dgm:pt>
    <dgm:pt modelId="{19184154-CF5D-4834-8457-8FBBA24F3106}" type="parTrans" cxnId="{3C500797-27D6-4A98-864D-CF4F802D721D}">
      <dgm:prSet/>
      <dgm:spPr/>
      <dgm:t>
        <a:bodyPr/>
        <a:lstStyle/>
        <a:p>
          <a:endParaRPr lang="en-US"/>
        </a:p>
      </dgm:t>
    </dgm:pt>
    <dgm:pt modelId="{CE3C45AD-7C52-400F-8DAD-5C76B6C5CA45}" type="sibTrans" cxnId="{3C500797-27D6-4A98-864D-CF4F802D721D}">
      <dgm:prSet/>
      <dgm:spPr/>
      <dgm:t>
        <a:bodyPr/>
        <a:lstStyle/>
        <a:p>
          <a:endParaRPr lang="en-US"/>
        </a:p>
      </dgm:t>
    </dgm:pt>
    <dgm:pt modelId="{88833DF9-5933-41C6-907E-E30104B6081C}">
      <dgm:prSet/>
      <dgm:spPr/>
      <dgm:t>
        <a:bodyPr/>
        <a:lstStyle/>
        <a:p>
          <a:r>
            <a:rPr lang="en-US" dirty="0"/>
            <a:t>Increase the number of people visiting Frederick County and the amount of money spent while visiting.</a:t>
          </a:r>
          <a:br>
            <a:rPr lang="en-US" dirty="0"/>
          </a:br>
          <a:endParaRPr lang="en-US" dirty="0"/>
        </a:p>
      </dgm:t>
    </dgm:pt>
    <dgm:pt modelId="{F431A6E4-2B7D-435B-B68F-F20FDCAA4D32}" type="parTrans" cxnId="{8408D79E-D395-48E3-8BA3-47ABC6117351}">
      <dgm:prSet/>
      <dgm:spPr/>
      <dgm:t>
        <a:bodyPr/>
        <a:lstStyle/>
        <a:p>
          <a:endParaRPr lang="en-US"/>
        </a:p>
      </dgm:t>
    </dgm:pt>
    <dgm:pt modelId="{85DE17C1-625D-42D3-9BBD-DC50E4C90071}" type="sibTrans" cxnId="{8408D79E-D395-48E3-8BA3-47ABC6117351}">
      <dgm:prSet/>
      <dgm:spPr/>
      <dgm:t>
        <a:bodyPr/>
        <a:lstStyle/>
        <a:p>
          <a:endParaRPr lang="en-US"/>
        </a:p>
      </dgm:t>
    </dgm:pt>
    <dgm:pt modelId="{304144FC-6452-4D97-BA42-BF010AA59812}">
      <dgm:prSet/>
      <dgm:spPr/>
      <dgm:t>
        <a:bodyPr/>
        <a:lstStyle/>
        <a:p>
          <a:r>
            <a:rPr lang="en-US" dirty="0"/>
            <a:t>Encourage </a:t>
          </a:r>
        </a:p>
        <a:p>
          <a:r>
            <a:rPr lang="en-US" dirty="0"/>
            <a:t>Hotel Stays</a:t>
          </a:r>
        </a:p>
      </dgm:t>
    </dgm:pt>
    <dgm:pt modelId="{F1EAFD35-1FE3-49A3-A638-6EF434AFEEAB}" type="parTrans" cxnId="{1E68DC03-A0D2-4EF0-A42F-B460C56493CC}">
      <dgm:prSet/>
      <dgm:spPr/>
      <dgm:t>
        <a:bodyPr/>
        <a:lstStyle/>
        <a:p>
          <a:endParaRPr lang="en-US"/>
        </a:p>
      </dgm:t>
    </dgm:pt>
    <dgm:pt modelId="{3FEF4555-FEE0-4CF9-BC01-CD56813B78FD}" type="sibTrans" cxnId="{1E68DC03-A0D2-4EF0-A42F-B460C56493CC}">
      <dgm:prSet/>
      <dgm:spPr/>
      <dgm:t>
        <a:bodyPr/>
        <a:lstStyle/>
        <a:p>
          <a:endParaRPr lang="en-US"/>
        </a:p>
      </dgm:t>
    </dgm:pt>
    <dgm:pt modelId="{1151C975-4390-4898-AF9B-DD4E96E47F24}">
      <dgm:prSet/>
      <dgm:spPr/>
      <dgm:t>
        <a:bodyPr/>
        <a:lstStyle/>
        <a:p>
          <a:r>
            <a:rPr lang="en-US" dirty="0"/>
            <a:t>Increase overnight stays in Frederick County hotels, thereby replenishing and increasing the hotel tax revenue that is used to fund this program. </a:t>
          </a:r>
          <a:br>
            <a:rPr lang="en-US" dirty="0"/>
          </a:br>
          <a:endParaRPr lang="en-US" dirty="0"/>
        </a:p>
      </dgm:t>
    </dgm:pt>
    <dgm:pt modelId="{DBEC7EAF-758C-40C7-87B6-4FEDA86DBD9A}" type="parTrans" cxnId="{28F17760-01C2-4171-90C8-0108CC51D46F}">
      <dgm:prSet/>
      <dgm:spPr/>
      <dgm:t>
        <a:bodyPr/>
        <a:lstStyle/>
        <a:p>
          <a:endParaRPr lang="en-US"/>
        </a:p>
      </dgm:t>
    </dgm:pt>
    <dgm:pt modelId="{DF17589E-61F2-423A-BB16-30BC6CA8B77E}" type="sibTrans" cxnId="{28F17760-01C2-4171-90C8-0108CC51D46F}">
      <dgm:prSet/>
      <dgm:spPr/>
      <dgm:t>
        <a:bodyPr/>
        <a:lstStyle/>
        <a:p>
          <a:endParaRPr lang="en-US"/>
        </a:p>
      </dgm:t>
    </dgm:pt>
    <dgm:pt modelId="{1F24AE81-F2B4-4BC0-B9EB-C380A7951892}">
      <dgm:prSet/>
      <dgm:spPr/>
      <dgm:t>
        <a:bodyPr/>
        <a:lstStyle/>
        <a:p>
          <a:r>
            <a:rPr lang="en-US" dirty="0"/>
            <a:t>Enhance</a:t>
          </a:r>
        </a:p>
        <a:p>
          <a:r>
            <a:rPr lang="en-US" dirty="0"/>
            <a:t>Visitor Experience</a:t>
          </a:r>
        </a:p>
      </dgm:t>
    </dgm:pt>
    <dgm:pt modelId="{BE7D5371-FC49-4DD4-AC26-B8415095259E}" type="parTrans" cxnId="{F4B7E95E-CDF2-4692-8805-5144EC16C20E}">
      <dgm:prSet/>
      <dgm:spPr/>
      <dgm:t>
        <a:bodyPr/>
        <a:lstStyle/>
        <a:p>
          <a:endParaRPr lang="en-US"/>
        </a:p>
      </dgm:t>
    </dgm:pt>
    <dgm:pt modelId="{521E5C48-7B77-43EF-9F16-FBF7BF9571A3}" type="sibTrans" cxnId="{F4B7E95E-CDF2-4692-8805-5144EC16C20E}">
      <dgm:prSet/>
      <dgm:spPr/>
      <dgm:t>
        <a:bodyPr/>
        <a:lstStyle/>
        <a:p>
          <a:endParaRPr lang="en-US"/>
        </a:p>
      </dgm:t>
    </dgm:pt>
    <dgm:pt modelId="{FB4F6929-1C0C-4787-A9F1-F9467C11ED96}">
      <dgm:prSet/>
      <dgm:spPr/>
      <dgm:t>
        <a:bodyPr/>
        <a:lstStyle/>
        <a:p>
          <a:r>
            <a:rPr lang="en-US" dirty="0"/>
            <a:t>Enhance the overall attractiveness and marketability of Frederick County as a destination.</a:t>
          </a:r>
        </a:p>
      </dgm:t>
    </dgm:pt>
    <dgm:pt modelId="{64337CCB-6F80-4CE6-A577-3166948022EE}" type="parTrans" cxnId="{DEDE2EB5-8763-409E-B24A-4EDCB55DFFBF}">
      <dgm:prSet/>
      <dgm:spPr/>
      <dgm:t>
        <a:bodyPr/>
        <a:lstStyle/>
        <a:p>
          <a:endParaRPr lang="en-US"/>
        </a:p>
      </dgm:t>
    </dgm:pt>
    <dgm:pt modelId="{5859BF83-2248-4C02-847B-F8E2012D075F}" type="sibTrans" cxnId="{DEDE2EB5-8763-409E-B24A-4EDCB55DFFBF}">
      <dgm:prSet/>
      <dgm:spPr/>
      <dgm:t>
        <a:bodyPr/>
        <a:lstStyle/>
        <a:p>
          <a:endParaRPr lang="en-US"/>
        </a:p>
      </dgm:t>
    </dgm:pt>
    <dgm:pt modelId="{D3A4D646-B842-4A6B-A073-BFB7E7C093F9}" type="pres">
      <dgm:prSet presAssocID="{4DE4B829-D518-456D-BCBB-CCDFBED00D1C}" presName="diagram" presStyleCnt="0">
        <dgm:presLayoutVars>
          <dgm:dir/>
          <dgm:resizeHandles val="exact"/>
        </dgm:presLayoutVars>
      </dgm:prSet>
      <dgm:spPr/>
    </dgm:pt>
    <dgm:pt modelId="{7BAB2CD7-A515-4D57-8D1A-365E0CD7C8A2}" type="pres">
      <dgm:prSet presAssocID="{1AB2E61A-979D-476F-B114-E57C391F4F3A}" presName="node" presStyleLbl="node1" presStyleIdx="0" presStyleCnt="3" custScaleX="116862" custScaleY="159564">
        <dgm:presLayoutVars>
          <dgm:bulletEnabled val="1"/>
        </dgm:presLayoutVars>
      </dgm:prSet>
      <dgm:spPr/>
    </dgm:pt>
    <dgm:pt modelId="{4A3424C8-08BC-45B2-8DF3-60E59C8D31B4}" type="pres">
      <dgm:prSet presAssocID="{CE3C45AD-7C52-400F-8DAD-5C76B6C5CA45}" presName="sibTrans" presStyleCnt="0"/>
      <dgm:spPr/>
    </dgm:pt>
    <dgm:pt modelId="{DB4396EF-0012-4739-A3D7-D033285C75F6}" type="pres">
      <dgm:prSet presAssocID="{304144FC-6452-4D97-BA42-BF010AA59812}" presName="node" presStyleLbl="node1" presStyleIdx="1" presStyleCnt="3" custScaleX="106275" custScaleY="160364">
        <dgm:presLayoutVars>
          <dgm:bulletEnabled val="1"/>
        </dgm:presLayoutVars>
      </dgm:prSet>
      <dgm:spPr/>
    </dgm:pt>
    <dgm:pt modelId="{5305E0FE-DA4D-4CC1-A367-A870DAD7598D}" type="pres">
      <dgm:prSet presAssocID="{3FEF4555-FEE0-4CF9-BC01-CD56813B78FD}" presName="sibTrans" presStyleCnt="0"/>
      <dgm:spPr/>
    </dgm:pt>
    <dgm:pt modelId="{47C18581-E4C4-4635-AEF6-6DD6E9E780E3}" type="pres">
      <dgm:prSet presAssocID="{1F24AE81-F2B4-4BC0-B9EB-C380A7951892}" presName="node" presStyleLbl="node1" presStyleIdx="2" presStyleCnt="3" custScaleX="114797" custScaleY="154932">
        <dgm:presLayoutVars>
          <dgm:bulletEnabled val="1"/>
        </dgm:presLayoutVars>
      </dgm:prSet>
      <dgm:spPr/>
    </dgm:pt>
  </dgm:ptLst>
  <dgm:cxnLst>
    <dgm:cxn modelId="{E00DED00-14A0-402A-BDEC-39521D6557EE}" type="presOf" srcId="{1AB2E61A-979D-476F-B114-E57C391F4F3A}" destId="{7BAB2CD7-A515-4D57-8D1A-365E0CD7C8A2}" srcOrd="0" destOrd="0" presId="urn:microsoft.com/office/officeart/2005/8/layout/default"/>
    <dgm:cxn modelId="{1E68DC03-A0D2-4EF0-A42F-B460C56493CC}" srcId="{4DE4B829-D518-456D-BCBB-CCDFBED00D1C}" destId="{304144FC-6452-4D97-BA42-BF010AA59812}" srcOrd="1" destOrd="0" parTransId="{F1EAFD35-1FE3-49A3-A638-6EF434AFEEAB}" sibTransId="{3FEF4555-FEE0-4CF9-BC01-CD56813B78FD}"/>
    <dgm:cxn modelId="{228C710A-C76C-4A54-9756-C79BBD8E302D}" type="presOf" srcId="{1151C975-4390-4898-AF9B-DD4E96E47F24}" destId="{DB4396EF-0012-4739-A3D7-D033285C75F6}" srcOrd="0" destOrd="1" presId="urn:microsoft.com/office/officeart/2005/8/layout/default"/>
    <dgm:cxn modelId="{F16D3D32-D664-40FC-AF80-46DF297C84F0}" type="presOf" srcId="{1F24AE81-F2B4-4BC0-B9EB-C380A7951892}" destId="{47C18581-E4C4-4635-AEF6-6DD6E9E780E3}" srcOrd="0" destOrd="0" presId="urn:microsoft.com/office/officeart/2005/8/layout/default"/>
    <dgm:cxn modelId="{F4B7E95E-CDF2-4692-8805-5144EC16C20E}" srcId="{4DE4B829-D518-456D-BCBB-CCDFBED00D1C}" destId="{1F24AE81-F2B4-4BC0-B9EB-C380A7951892}" srcOrd="2" destOrd="0" parTransId="{BE7D5371-FC49-4DD4-AC26-B8415095259E}" sibTransId="{521E5C48-7B77-43EF-9F16-FBF7BF9571A3}"/>
    <dgm:cxn modelId="{28F17760-01C2-4171-90C8-0108CC51D46F}" srcId="{304144FC-6452-4D97-BA42-BF010AA59812}" destId="{1151C975-4390-4898-AF9B-DD4E96E47F24}" srcOrd="0" destOrd="0" parTransId="{DBEC7EAF-758C-40C7-87B6-4FEDA86DBD9A}" sibTransId="{DF17589E-61F2-423A-BB16-30BC6CA8B77E}"/>
    <dgm:cxn modelId="{EFE09285-E588-46EA-B78B-1EC6E3428565}" type="presOf" srcId="{FB4F6929-1C0C-4787-A9F1-F9467C11ED96}" destId="{47C18581-E4C4-4635-AEF6-6DD6E9E780E3}" srcOrd="0" destOrd="1" presId="urn:microsoft.com/office/officeart/2005/8/layout/default"/>
    <dgm:cxn modelId="{3C500797-27D6-4A98-864D-CF4F802D721D}" srcId="{4DE4B829-D518-456D-BCBB-CCDFBED00D1C}" destId="{1AB2E61A-979D-476F-B114-E57C391F4F3A}" srcOrd="0" destOrd="0" parTransId="{19184154-CF5D-4834-8457-8FBBA24F3106}" sibTransId="{CE3C45AD-7C52-400F-8DAD-5C76B6C5CA45}"/>
    <dgm:cxn modelId="{0DE3499B-FF79-4E6A-8A6F-4808C243949E}" type="presOf" srcId="{88833DF9-5933-41C6-907E-E30104B6081C}" destId="{7BAB2CD7-A515-4D57-8D1A-365E0CD7C8A2}" srcOrd="0" destOrd="1" presId="urn:microsoft.com/office/officeart/2005/8/layout/default"/>
    <dgm:cxn modelId="{8408D79E-D395-48E3-8BA3-47ABC6117351}" srcId="{1AB2E61A-979D-476F-B114-E57C391F4F3A}" destId="{88833DF9-5933-41C6-907E-E30104B6081C}" srcOrd="0" destOrd="0" parTransId="{F431A6E4-2B7D-435B-B68F-F20FDCAA4D32}" sibTransId="{85DE17C1-625D-42D3-9BBD-DC50E4C90071}"/>
    <dgm:cxn modelId="{8FCF32A4-6F03-4B9A-9DF9-33FF772FA96B}" type="presOf" srcId="{4DE4B829-D518-456D-BCBB-CCDFBED00D1C}" destId="{D3A4D646-B842-4A6B-A073-BFB7E7C093F9}" srcOrd="0" destOrd="0" presId="urn:microsoft.com/office/officeart/2005/8/layout/default"/>
    <dgm:cxn modelId="{DEDE2EB5-8763-409E-B24A-4EDCB55DFFBF}" srcId="{1F24AE81-F2B4-4BC0-B9EB-C380A7951892}" destId="{FB4F6929-1C0C-4787-A9F1-F9467C11ED96}" srcOrd="0" destOrd="0" parTransId="{64337CCB-6F80-4CE6-A577-3166948022EE}" sibTransId="{5859BF83-2248-4C02-847B-F8E2012D075F}"/>
    <dgm:cxn modelId="{28F92ECC-37FB-4EA4-AFD0-D39581A8F569}" type="presOf" srcId="{304144FC-6452-4D97-BA42-BF010AA59812}" destId="{DB4396EF-0012-4739-A3D7-D033285C75F6}" srcOrd="0" destOrd="0" presId="urn:microsoft.com/office/officeart/2005/8/layout/default"/>
    <dgm:cxn modelId="{52D77F94-3F49-4A39-A34E-078CC8C33D40}" type="presParOf" srcId="{D3A4D646-B842-4A6B-A073-BFB7E7C093F9}" destId="{7BAB2CD7-A515-4D57-8D1A-365E0CD7C8A2}" srcOrd="0" destOrd="0" presId="urn:microsoft.com/office/officeart/2005/8/layout/default"/>
    <dgm:cxn modelId="{F10BA50C-B5BB-4DCB-9FB9-B33BBDF8DD85}" type="presParOf" srcId="{D3A4D646-B842-4A6B-A073-BFB7E7C093F9}" destId="{4A3424C8-08BC-45B2-8DF3-60E59C8D31B4}" srcOrd="1" destOrd="0" presId="urn:microsoft.com/office/officeart/2005/8/layout/default"/>
    <dgm:cxn modelId="{A9116422-64B5-487F-BEAE-E721BD659592}" type="presParOf" srcId="{D3A4D646-B842-4A6B-A073-BFB7E7C093F9}" destId="{DB4396EF-0012-4739-A3D7-D033285C75F6}" srcOrd="2" destOrd="0" presId="urn:microsoft.com/office/officeart/2005/8/layout/default"/>
    <dgm:cxn modelId="{BF37DB5E-1A2B-4FA3-B47D-42BC6AFE17FC}" type="presParOf" srcId="{D3A4D646-B842-4A6B-A073-BFB7E7C093F9}" destId="{5305E0FE-DA4D-4CC1-A367-A870DAD7598D}" srcOrd="3" destOrd="0" presId="urn:microsoft.com/office/officeart/2005/8/layout/default"/>
    <dgm:cxn modelId="{71150D23-F35B-463F-85E4-1D6D25EA6E85}" type="presParOf" srcId="{D3A4D646-B842-4A6B-A073-BFB7E7C093F9}" destId="{47C18581-E4C4-4635-AEF6-6DD6E9E780E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BBD9F-082D-48B2-8570-1DD8BC451357}"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01CF5B49-7AFF-4A9F-BAB0-F191C22E53D1}">
      <dgm:prSet custT="1"/>
      <dgm:spPr/>
      <dgm:t>
        <a:bodyPr/>
        <a:lstStyle/>
        <a:p>
          <a:r>
            <a:rPr lang="en-US" sz="1400" dirty="0"/>
            <a:t>31 Mar.</a:t>
          </a:r>
        </a:p>
      </dgm:t>
    </dgm:pt>
    <dgm:pt modelId="{FAC63136-BFC6-4007-8FFC-B0C1EBB8A5F7}" type="parTrans" cxnId="{F3E82770-9E4E-4713-AC92-8449977D13A2}">
      <dgm:prSet/>
      <dgm:spPr/>
      <dgm:t>
        <a:bodyPr/>
        <a:lstStyle/>
        <a:p>
          <a:endParaRPr lang="en-US"/>
        </a:p>
      </dgm:t>
    </dgm:pt>
    <dgm:pt modelId="{9003AFC8-C35C-44A6-B4E9-6AD77E449AB2}" type="sibTrans" cxnId="{F3E82770-9E4E-4713-AC92-8449977D13A2}">
      <dgm:prSet/>
      <dgm:spPr/>
      <dgm:t>
        <a:bodyPr/>
        <a:lstStyle/>
        <a:p>
          <a:endParaRPr lang="en-US"/>
        </a:p>
      </dgm:t>
    </dgm:pt>
    <dgm:pt modelId="{F65C3FA1-BE4B-497D-9123-591F12CFC805}">
      <dgm:prSet custT="1"/>
      <dgm:spPr/>
      <dgm:t>
        <a:bodyPr/>
        <a:lstStyle/>
        <a:p>
          <a:r>
            <a:rPr lang="en-US" sz="1400" dirty="0"/>
            <a:t>Deadline for applications to be submitted to TCFC</a:t>
          </a:r>
          <a:br>
            <a:rPr lang="en-US" sz="1300" dirty="0"/>
          </a:br>
          <a:endParaRPr lang="en-US" sz="1300" dirty="0"/>
        </a:p>
      </dgm:t>
    </dgm:pt>
    <dgm:pt modelId="{FD162F13-3705-4EAF-9F69-B4961501E7DC}" type="parTrans" cxnId="{64526C99-FCEA-42E4-8EE7-A5C33EE4DE6C}">
      <dgm:prSet/>
      <dgm:spPr/>
      <dgm:t>
        <a:bodyPr/>
        <a:lstStyle/>
        <a:p>
          <a:endParaRPr lang="en-US"/>
        </a:p>
      </dgm:t>
    </dgm:pt>
    <dgm:pt modelId="{EC4AC371-A981-4FC2-B5DD-DD8E36005DCA}" type="sibTrans" cxnId="{64526C99-FCEA-42E4-8EE7-A5C33EE4DE6C}">
      <dgm:prSet/>
      <dgm:spPr/>
      <dgm:t>
        <a:bodyPr/>
        <a:lstStyle/>
        <a:p>
          <a:endParaRPr lang="en-US"/>
        </a:p>
      </dgm:t>
    </dgm:pt>
    <dgm:pt modelId="{9AA637C4-3BC5-46B8-BAC4-77B62BAA030F}">
      <dgm:prSet custT="1"/>
      <dgm:spPr/>
      <dgm:t>
        <a:bodyPr/>
        <a:lstStyle/>
        <a:p>
          <a:r>
            <a:rPr lang="en-US" sz="1400" dirty="0"/>
            <a:t>April</a:t>
          </a:r>
        </a:p>
      </dgm:t>
    </dgm:pt>
    <dgm:pt modelId="{9D896FA0-782F-4A1B-8ADB-3E5533BC5A73}" type="parTrans" cxnId="{3BE2D8D4-FF1E-476F-8E90-FB015BA9809A}">
      <dgm:prSet/>
      <dgm:spPr/>
      <dgm:t>
        <a:bodyPr/>
        <a:lstStyle/>
        <a:p>
          <a:endParaRPr lang="en-US"/>
        </a:p>
      </dgm:t>
    </dgm:pt>
    <dgm:pt modelId="{597489FC-EF8B-4A39-AF1D-58B14E3C5C25}" type="sibTrans" cxnId="{3BE2D8D4-FF1E-476F-8E90-FB015BA9809A}">
      <dgm:prSet/>
      <dgm:spPr/>
      <dgm:t>
        <a:bodyPr/>
        <a:lstStyle/>
        <a:p>
          <a:endParaRPr lang="en-US"/>
        </a:p>
      </dgm:t>
    </dgm:pt>
    <dgm:pt modelId="{7BC0FBAD-F757-42D9-BE96-3A6B33648C7D}">
      <dgm:prSet custT="1"/>
      <dgm:spPr/>
      <dgm:t>
        <a:bodyPr/>
        <a:lstStyle/>
        <a:p>
          <a:r>
            <a:rPr lang="en-US" sz="1400" dirty="0"/>
            <a:t>First week in April -  Applications with scoring sheets distributed to Selection Committee</a:t>
          </a:r>
          <a:br>
            <a:rPr lang="en-US" sz="1300" dirty="0"/>
          </a:br>
          <a:endParaRPr lang="en-US" sz="1300" dirty="0"/>
        </a:p>
      </dgm:t>
    </dgm:pt>
    <dgm:pt modelId="{747B3358-75EF-4F16-9FAD-9B057A64A715}" type="parTrans" cxnId="{D6AAEF31-D677-43C2-A397-BA286D6BFBB0}">
      <dgm:prSet/>
      <dgm:spPr/>
      <dgm:t>
        <a:bodyPr/>
        <a:lstStyle/>
        <a:p>
          <a:endParaRPr lang="en-US"/>
        </a:p>
      </dgm:t>
    </dgm:pt>
    <dgm:pt modelId="{5A5C898E-176B-48F5-AA22-460746B6C06B}" type="sibTrans" cxnId="{D6AAEF31-D677-43C2-A397-BA286D6BFBB0}">
      <dgm:prSet/>
      <dgm:spPr/>
      <dgm:t>
        <a:bodyPr/>
        <a:lstStyle/>
        <a:p>
          <a:endParaRPr lang="en-US"/>
        </a:p>
      </dgm:t>
    </dgm:pt>
    <dgm:pt modelId="{AF151C21-4617-499F-8E43-9F9104CB5696}">
      <dgm:prSet custT="1"/>
      <dgm:spPr/>
      <dgm:t>
        <a:bodyPr/>
        <a:lstStyle/>
        <a:p>
          <a:r>
            <a:rPr lang="en-US" sz="1400" dirty="0"/>
            <a:t>May</a:t>
          </a:r>
        </a:p>
      </dgm:t>
    </dgm:pt>
    <dgm:pt modelId="{F0AE8F3D-CC21-4477-BAD7-61F5A0C66A4F}" type="parTrans" cxnId="{55B354BC-7A8C-4F73-A34F-3B6B678F4DC1}">
      <dgm:prSet/>
      <dgm:spPr/>
      <dgm:t>
        <a:bodyPr/>
        <a:lstStyle/>
        <a:p>
          <a:endParaRPr lang="en-US"/>
        </a:p>
      </dgm:t>
    </dgm:pt>
    <dgm:pt modelId="{E0DE5851-2BC3-434F-BC2D-555A72C43561}" type="sibTrans" cxnId="{55B354BC-7A8C-4F73-A34F-3B6B678F4DC1}">
      <dgm:prSet/>
      <dgm:spPr/>
      <dgm:t>
        <a:bodyPr/>
        <a:lstStyle/>
        <a:p>
          <a:endParaRPr lang="en-US"/>
        </a:p>
      </dgm:t>
    </dgm:pt>
    <dgm:pt modelId="{42BC70B3-D06D-4C59-8C55-E395287A8E7A}">
      <dgm:prSet custT="1"/>
      <dgm:spPr/>
      <dgm:t>
        <a:bodyPr/>
        <a:lstStyle/>
        <a:p>
          <a:r>
            <a:rPr lang="en-US" sz="1400" dirty="0"/>
            <a:t>First week in May - Committee meets for Selection Day</a:t>
          </a:r>
          <a:br>
            <a:rPr lang="en-US" sz="1300" dirty="0"/>
          </a:br>
          <a:endParaRPr lang="en-US" sz="1300" dirty="0"/>
        </a:p>
      </dgm:t>
    </dgm:pt>
    <dgm:pt modelId="{3C83F6E4-EA8A-46F5-A3FA-4D785C8D49B4}" type="parTrans" cxnId="{36A375D4-013A-41D7-B410-B9B90040C8CF}">
      <dgm:prSet/>
      <dgm:spPr/>
      <dgm:t>
        <a:bodyPr/>
        <a:lstStyle/>
        <a:p>
          <a:endParaRPr lang="en-US"/>
        </a:p>
      </dgm:t>
    </dgm:pt>
    <dgm:pt modelId="{5EF83AE5-7B1E-448D-9F23-66B3CF17B4D7}" type="sibTrans" cxnId="{36A375D4-013A-41D7-B410-B9B90040C8CF}">
      <dgm:prSet/>
      <dgm:spPr/>
      <dgm:t>
        <a:bodyPr/>
        <a:lstStyle/>
        <a:p>
          <a:endParaRPr lang="en-US"/>
        </a:p>
      </dgm:t>
    </dgm:pt>
    <dgm:pt modelId="{BF785D3E-6343-49A0-A6D7-C40A046FC6D1}">
      <dgm:prSet custT="1"/>
      <dgm:spPr/>
      <dgm:t>
        <a:bodyPr/>
        <a:lstStyle/>
        <a:p>
          <a:r>
            <a:rPr lang="en-US" sz="1400" dirty="0"/>
            <a:t>May</a:t>
          </a:r>
        </a:p>
      </dgm:t>
    </dgm:pt>
    <dgm:pt modelId="{02DA2E4A-BD97-4AF2-AAD6-6138A1FAFF79}" type="parTrans" cxnId="{165EB723-1764-4FE8-8B07-E39C1C54684B}">
      <dgm:prSet/>
      <dgm:spPr/>
      <dgm:t>
        <a:bodyPr/>
        <a:lstStyle/>
        <a:p>
          <a:endParaRPr lang="en-US"/>
        </a:p>
      </dgm:t>
    </dgm:pt>
    <dgm:pt modelId="{2779F158-A7D7-498F-9F87-A06F977383AA}" type="sibTrans" cxnId="{165EB723-1764-4FE8-8B07-E39C1C54684B}">
      <dgm:prSet/>
      <dgm:spPr/>
      <dgm:t>
        <a:bodyPr/>
        <a:lstStyle/>
        <a:p>
          <a:endParaRPr lang="en-US"/>
        </a:p>
      </dgm:t>
    </dgm:pt>
    <dgm:pt modelId="{38FE253D-0F19-4642-AEDE-A0CDA9ADE221}">
      <dgm:prSet custT="1"/>
      <dgm:spPr/>
      <dgm:t>
        <a:bodyPr/>
        <a:lstStyle/>
        <a:p>
          <a:r>
            <a:rPr lang="en-US" sz="1400" dirty="0"/>
            <a:t>Visit Frederick Board consideration of recommendations</a:t>
          </a:r>
          <a:br>
            <a:rPr lang="en-US" sz="1600" dirty="0"/>
          </a:br>
          <a:endParaRPr lang="en-US" sz="1600" dirty="0"/>
        </a:p>
      </dgm:t>
    </dgm:pt>
    <dgm:pt modelId="{6E25645B-365F-4E6B-A707-EBE85F9DA72C}" type="parTrans" cxnId="{19C171FF-4E0E-451C-B511-48275A07CCCD}">
      <dgm:prSet/>
      <dgm:spPr/>
      <dgm:t>
        <a:bodyPr/>
        <a:lstStyle/>
        <a:p>
          <a:endParaRPr lang="en-US"/>
        </a:p>
      </dgm:t>
    </dgm:pt>
    <dgm:pt modelId="{5ADE19CD-9411-49CC-9F8A-62D8A357D7F0}" type="sibTrans" cxnId="{19C171FF-4E0E-451C-B511-48275A07CCCD}">
      <dgm:prSet/>
      <dgm:spPr/>
      <dgm:t>
        <a:bodyPr/>
        <a:lstStyle/>
        <a:p>
          <a:endParaRPr lang="en-US"/>
        </a:p>
      </dgm:t>
    </dgm:pt>
    <dgm:pt modelId="{9E0909D3-A1D6-4279-95DB-D565FE239D02}">
      <dgm:prSet custT="1"/>
      <dgm:spPr/>
      <dgm:t>
        <a:bodyPr/>
        <a:lstStyle/>
        <a:p>
          <a:r>
            <a:rPr lang="en-US" sz="1400" dirty="0"/>
            <a:t>May</a:t>
          </a:r>
        </a:p>
      </dgm:t>
    </dgm:pt>
    <dgm:pt modelId="{4ABBCA84-1CE0-4F9B-AC8B-05C2F817DA8C}" type="parTrans" cxnId="{B466F551-1ED2-483C-8D8A-603883793782}">
      <dgm:prSet/>
      <dgm:spPr/>
      <dgm:t>
        <a:bodyPr/>
        <a:lstStyle/>
        <a:p>
          <a:endParaRPr lang="en-US"/>
        </a:p>
      </dgm:t>
    </dgm:pt>
    <dgm:pt modelId="{C764C431-E62D-4609-A917-77A636DAAFC0}" type="sibTrans" cxnId="{B466F551-1ED2-483C-8D8A-603883793782}">
      <dgm:prSet/>
      <dgm:spPr/>
      <dgm:t>
        <a:bodyPr/>
        <a:lstStyle/>
        <a:p>
          <a:endParaRPr lang="en-US"/>
        </a:p>
      </dgm:t>
    </dgm:pt>
    <dgm:pt modelId="{0C8CB0BA-B91B-4093-BE80-738801061232}">
      <dgm:prSet custT="1"/>
      <dgm:spPr/>
      <dgm:t>
        <a:bodyPr/>
        <a:lstStyle/>
        <a:p>
          <a:r>
            <a:rPr lang="en-US" sz="1400" dirty="0"/>
            <a:t>Mid-May - Announcement of TRIPP awards</a:t>
          </a:r>
        </a:p>
      </dgm:t>
    </dgm:pt>
    <dgm:pt modelId="{1561EB25-7516-47F5-AD08-762C5E8616FE}" type="parTrans" cxnId="{1B44B0CB-DECA-4965-8918-D9580BB69172}">
      <dgm:prSet/>
      <dgm:spPr/>
      <dgm:t>
        <a:bodyPr/>
        <a:lstStyle/>
        <a:p>
          <a:endParaRPr lang="en-US"/>
        </a:p>
      </dgm:t>
    </dgm:pt>
    <dgm:pt modelId="{0AACE340-E382-4128-8A15-37BD6A89456D}" type="sibTrans" cxnId="{1B44B0CB-DECA-4965-8918-D9580BB69172}">
      <dgm:prSet/>
      <dgm:spPr/>
      <dgm:t>
        <a:bodyPr/>
        <a:lstStyle/>
        <a:p>
          <a:endParaRPr lang="en-US"/>
        </a:p>
      </dgm:t>
    </dgm:pt>
    <dgm:pt modelId="{3233BB45-3C06-4381-A0DE-766DDF0AA289}" type="pres">
      <dgm:prSet presAssocID="{F3ABBD9F-082D-48B2-8570-1DD8BC451357}" presName="Name0" presStyleCnt="0">
        <dgm:presLayoutVars>
          <dgm:chMax/>
          <dgm:chPref/>
          <dgm:animLvl val="lvl"/>
        </dgm:presLayoutVars>
      </dgm:prSet>
      <dgm:spPr/>
    </dgm:pt>
    <dgm:pt modelId="{35DF20B4-2EA6-4E31-A1E0-40170C80305F}" type="pres">
      <dgm:prSet presAssocID="{01CF5B49-7AFF-4A9F-BAB0-F191C22E53D1}" presName="composite" presStyleCnt="0"/>
      <dgm:spPr/>
    </dgm:pt>
    <dgm:pt modelId="{36E7C78E-DCEE-4F67-AD26-5BC2FB5FCC68}" type="pres">
      <dgm:prSet presAssocID="{01CF5B49-7AFF-4A9F-BAB0-F191C22E53D1}" presName="Parent1" presStyleLbl="alignNode1" presStyleIdx="0" presStyleCnt="5">
        <dgm:presLayoutVars>
          <dgm:chMax val="1"/>
          <dgm:chPref val="1"/>
          <dgm:bulletEnabled val="1"/>
        </dgm:presLayoutVars>
      </dgm:prSet>
      <dgm:spPr/>
    </dgm:pt>
    <dgm:pt modelId="{6A403CE7-B56F-414B-8E53-15B1B98D107B}" type="pres">
      <dgm:prSet presAssocID="{01CF5B49-7AFF-4A9F-BAB0-F191C22E53D1}" presName="Childtext1" presStyleLbl="revTx" presStyleIdx="0" presStyleCnt="5">
        <dgm:presLayoutVars>
          <dgm:chMax val="0"/>
          <dgm:chPref val="0"/>
          <dgm:bulletEnabled/>
        </dgm:presLayoutVars>
      </dgm:prSet>
      <dgm:spPr/>
    </dgm:pt>
    <dgm:pt modelId="{1ADAA841-CEB6-4787-9430-C52C6B269E7C}" type="pres">
      <dgm:prSet presAssocID="{01CF5B49-7AFF-4A9F-BAB0-F191C22E53D1}"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72DB14E0-8C33-474A-B533-D0469F0F149A}" type="pres">
      <dgm:prSet presAssocID="{01CF5B49-7AFF-4A9F-BAB0-F191C22E53D1}" presName="ConnectLineEnd" presStyleLbl="node1" presStyleIdx="0" presStyleCnt="5"/>
      <dgm:spPr/>
    </dgm:pt>
    <dgm:pt modelId="{B44258D0-23F8-4851-B4C7-C141C8FB5AF6}" type="pres">
      <dgm:prSet presAssocID="{01CF5B49-7AFF-4A9F-BAB0-F191C22E53D1}" presName="EmptyPane" presStyleCnt="0"/>
      <dgm:spPr/>
    </dgm:pt>
    <dgm:pt modelId="{AB7C5A42-E255-4605-91A2-6964AEC48690}" type="pres">
      <dgm:prSet presAssocID="{9003AFC8-C35C-44A6-B4E9-6AD77E449AB2}" presName="spaceBetweenRectangles" presStyleLbl="fgAcc1" presStyleIdx="0" presStyleCnt="4"/>
      <dgm:spPr/>
    </dgm:pt>
    <dgm:pt modelId="{F426CF5E-15FD-460A-86A3-D36736BCEDA5}" type="pres">
      <dgm:prSet presAssocID="{9AA637C4-3BC5-46B8-BAC4-77B62BAA030F}" presName="composite" presStyleCnt="0"/>
      <dgm:spPr/>
    </dgm:pt>
    <dgm:pt modelId="{1A22F5B0-BF79-42A2-9100-457A1792FE15}" type="pres">
      <dgm:prSet presAssocID="{9AA637C4-3BC5-46B8-BAC4-77B62BAA030F}" presName="Parent1" presStyleLbl="alignNode1" presStyleIdx="1" presStyleCnt="5">
        <dgm:presLayoutVars>
          <dgm:chMax val="1"/>
          <dgm:chPref val="1"/>
          <dgm:bulletEnabled val="1"/>
        </dgm:presLayoutVars>
      </dgm:prSet>
      <dgm:spPr/>
    </dgm:pt>
    <dgm:pt modelId="{5F3B17D0-FA5B-456A-A4F4-6B48D5963C10}" type="pres">
      <dgm:prSet presAssocID="{9AA637C4-3BC5-46B8-BAC4-77B62BAA030F}" presName="Childtext1" presStyleLbl="revTx" presStyleIdx="1" presStyleCnt="5">
        <dgm:presLayoutVars>
          <dgm:chMax val="0"/>
          <dgm:chPref val="0"/>
          <dgm:bulletEnabled/>
        </dgm:presLayoutVars>
      </dgm:prSet>
      <dgm:spPr/>
    </dgm:pt>
    <dgm:pt modelId="{CB30FF71-DB3D-4753-AB68-51BFB8A6098B}" type="pres">
      <dgm:prSet presAssocID="{9AA637C4-3BC5-46B8-BAC4-77B62BAA030F}" presName="ConnectLine" presStyleLbl="sibTrans1D1" presStyleIdx="1" presStyleCnt="5"/>
      <dgm:spPr>
        <a:noFill/>
        <a:ln w="12700" cap="flat" cmpd="sng" algn="ctr">
          <a:solidFill>
            <a:schemeClr val="accent5">
              <a:hueOff val="-1689636"/>
              <a:satOff val="-4355"/>
              <a:lumOff val="-2941"/>
              <a:alphaOff val="0"/>
            </a:schemeClr>
          </a:solidFill>
          <a:prstDash val="dash"/>
          <a:miter lim="800000"/>
        </a:ln>
        <a:effectLst/>
      </dgm:spPr>
    </dgm:pt>
    <dgm:pt modelId="{93844698-FCB9-49DA-AD18-F9A0AA4BD897}" type="pres">
      <dgm:prSet presAssocID="{9AA637C4-3BC5-46B8-BAC4-77B62BAA030F}" presName="ConnectLineEnd" presStyleLbl="node1" presStyleIdx="1" presStyleCnt="5"/>
      <dgm:spPr/>
    </dgm:pt>
    <dgm:pt modelId="{C55F1585-FB08-4BC1-8327-94E42C3A6D51}" type="pres">
      <dgm:prSet presAssocID="{9AA637C4-3BC5-46B8-BAC4-77B62BAA030F}" presName="EmptyPane" presStyleCnt="0"/>
      <dgm:spPr/>
    </dgm:pt>
    <dgm:pt modelId="{75EC6632-0347-4522-9D86-FF20DDE17EEE}" type="pres">
      <dgm:prSet presAssocID="{597489FC-EF8B-4A39-AF1D-58B14E3C5C25}" presName="spaceBetweenRectangles" presStyleLbl="fgAcc1" presStyleIdx="1" presStyleCnt="4"/>
      <dgm:spPr/>
    </dgm:pt>
    <dgm:pt modelId="{1D90F5CC-43AC-4480-9DF2-DF4532F6F47E}" type="pres">
      <dgm:prSet presAssocID="{AF151C21-4617-499F-8E43-9F9104CB5696}" presName="composite" presStyleCnt="0"/>
      <dgm:spPr/>
    </dgm:pt>
    <dgm:pt modelId="{79682C50-909D-4901-A62B-225D1A469DF6}" type="pres">
      <dgm:prSet presAssocID="{AF151C21-4617-499F-8E43-9F9104CB5696}" presName="Parent1" presStyleLbl="alignNode1" presStyleIdx="2" presStyleCnt="5">
        <dgm:presLayoutVars>
          <dgm:chMax val="1"/>
          <dgm:chPref val="1"/>
          <dgm:bulletEnabled val="1"/>
        </dgm:presLayoutVars>
      </dgm:prSet>
      <dgm:spPr/>
    </dgm:pt>
    <dgm:pt modelId="{78CC4DF1-EC91-4488-AA6B-566A6B9FDDA6}" type="pres">
      <dgm:prSet presAssocID="{AF151C21-4617-499F-8E43-9F9104CB5696}" presName="Childtext1" presStyleLbl="revTx" presStyleIdx="2" presStyleCnt="5">
        <dgm:presLayoutVars>
          <dgm:chMax val="0"/>
          <dgm:chPref val="0"/>
          <dgm:bulletEnabled/>
        </dgm:presLayoutVars>
      </dgm:prSet>
      <dgm:spPr/>
    </dgm:pt>
    <dgm:pt modelId="{1B336E31-0FD9-499A-8113-290D591EF744}" type="pres">
      <dgm:prSet presAssocID="{AF151C21-4617-499F-8E43-9F9104CB5696}" presName="ConnectLine" presStyleLbl="sibTrans1D1" presStyleIdx="2" presStyleCnt="5"/>
      <dgm:spPr>
        <a:noFill/>
        <a:ln w="12700" cap="flat" cmpd="sng" algn="ctr">
          <a:solidFill>
            <a:schemeClr val="accent5">
              <a:hueOff val="-3379271"/>
              <a:satOff val="-8710"/>
              <a:lumOff val="-5883"/>
              <a:alphaOff val="0"/>
            </a:schemeClr>
          </a:solidFill>
          <a:prstDash val="dash"/>
          <a:miter lim="800000"/>
        </a:ln>
        <a:effectLst/>
      </dgm:spPr>
    </dgm:pt>
    <dgm:pt modelId="{816051EC-1C8D-400F-9830-C7710D2B2241}" type="pres">
      <dgm:prSet presAssocID="{AF151C21-4617-499F-8E43-9F9104CB5696}" presName="ConnectLineEnd" presStyleLbl="node1" presStyleIdx="2" presStyleCnt="5"/>
      <dgm:spPr/>
    </dgm:pt>
    <dgm:pt modelId="{9553B90F-45A8-412B-B94F-E6AC70ABB3D5}" type="pres">
      <dgm:prSet presAssocID="{AF151C21-4617-499F-8E43-9F9104CB5696}" presName="EmptyPane" presStyleCnt="0"/>
      <dgm:spPr/>
    </dgm:pt>
    <dgm:pt modelId="{3C9795BF-89EB-4F2C-A1FC-5D445172DA4B}" type="pres">
      <dgm:prSet presAssocID="{E0DE5851-2BC3-434F-BC2D-555A72C43561}" presName="spaceBetweenRectangles" presStyleLbl="fgAcc1" presStyleIdx="2" presStyleCnt="4"/>
      <dgm:spPr/>
    </dgm:pt>
    <dgm:pt modelId="{D6290F43-310C-4344-A82F-58D4214F2B22}" type="pres">
      <dgm:prSet presAssocID="{BF785D3E-6343-49A0-A6D7-C40A046FC6D1}" presName="composite" presStyleCnt="0"/>
      <dgm:spPr/>
    </dgm:pt>
    <dgm:pt modelId="{63868B24-A90D-48F2-8006-1467A4538902}" type="pres">
      <dgm:prSet presAssocID="{BF785D3E-6343-49A0-A6D7-C40A046FC6D1}" presName="Parent1" presStyleLbl="alignNode1" presStyleIdx="3" presStyleCnt="5">
        <dgm:presLayoutVars>
          <dgm:chMax val="1"/>
          <dgm:chPref val="1"/>
          <dgm:bulletEnabled val="1"/>
        </dgm:presLayoutVars>
      </dgm:prSet>
      <dgm:spPr/>
    </dgm:pt>
    <dgm:pt modelId="{AB1BD9C0-22D2-4AF2-9BAE-CB4DF6A76518}" type="pres">
      <dgm:prSet presAssocID="{BF785D3E-6343-49A0-A6D7-C40A046FC6D1}" presName="Childtext1" presStyleLbl="revTx" presStyleIdx="3" presStyleCnt="5">
        <dgm:presLayoutVars>
          <dgm:chMax val="0"/>
          <dgm:chPref val="0"/>
          <dgm:bulletEnabled/>
        </dgm:presLayoutVars>
      </dgm:prSet>
      <dgm:spPr/>
    </dgm:pt>
    <dgm:pt modelId="{62BD8409-7A6F-42A0-A3E0-601AB4FB0890}" type="pres">
      <dgm:prSet presAssocID="{BF785D3E-6343-49A0-A6D7-C40A046FC6D1}" presName="ConnectLine" presStyleLbl="sibTrans1D1" presStyleIdx="3" presStyleCnt="5"/>
      <dgm:spPr>
        <a:noFill/>
        <a:ln w="12700" cap="flat" cmpd="sng" algn="ctr">
          <a:solidFill>
            <a:schemeClr val="accent5">
              <a:hueOff val="-5068907"/>
              <a:satOff val="-13064"/>
              <a:lumOff val="-8824"/>
              <a:alphaOff val="0"/>
            </a:schemeClr>
          </a:solidFill>
          <a:prstDash val="dash"/>
          <a:miter lim="800000"/>
        </a:ln>
        <a:effectLst/>
      </dgm:spPr>
    </dgm:pt>
    <dgm:pt modelId="{192C6949-39AE-4D13-A132-D5B4143446AA}" type="pres">
      <dgm:prSet presAssocID="{BF785D3E-6343-49A0-A6D7-C40A046FC6D1}" presName="ConnectLineEnd" presStyleLbl="node1" presStyleIdx="3" presStyleCnt="5"/>
      <dgm:spPr/>
    </dgm:pt>
    <dgm:pt modelId="{A73D4415-52E7-4BD0-8063-0665BEB0BE98}" type="pres">
      <dgm:prSet presAssocID="{BF785D3E-6343-49A0-A6D7-C40A046FC6D1}" presName="EmptyPane" presStyleCnt="0"/>
      <dgm:spPr/>
    </dgm:pt>
    <dgm:pt modelId="{C2D4C0A6-5A48-4D94-ABC5-731F8EB4A781}" type="pres">
      <dgm:prSet presAssocID="{2779F158-A7D7-498F-9F87-A06F977383AA}" presName="spaceBetweenRectangles" presStyleLbl="fgAcc1" presStyleIdx="3" presStyleCnt="4"/>
      <dgm:spPr/>
    </dgm:pt>
    <dgm:pt modelId="{B6AE0C54-D110-4DB3-90E5-D43D78F3EBD7}" type="pres">
      <dgm:prSet presAssocID="{9E0909D3-A1D6-4279-95DB-D565FE239D02}" presName="composite" presStyleCnt="0"/>
      <dgm:spPr/>
    </dgm:pt>
    <dgm:pt modelId="{A23E84AB-2F67-4286-988D-9B134E3085E8}" type="pres">
      <dgm:prSet presAssocID="{9E0909D3-A1D6-4279-95DB-D565FE239D02}" presName="Parent1" presStyleLbl="alignNode1" presStyleIdx="4" presStyleCnt="5">
        <dgm:presLayoutVars>
          <dgm:chMax val="1"/>
          <dgm:chPref val="1"/>
          <dgm:bulletEnabled val="1"/>
        </dgm:presLayoutVars>
      </dgm:prSet>
      <dgm:spPr/>
    </dgm:pt>
    <dgm:pt modelId="{542121A9-FC87-44CE-B528-BBB9B4669A2F}" type="pres">
      <dgm:prSet presAssocID="{9E0909D3-A1D6-4279-95DB-D565FE239D02}" presName="Childtext1" presStyleLbl="revTx" presStyleIdx="4" presStyleCnt="5">
        <dgm:presLayoutVars>
          <dgm:chMax val="0"/>
          <dgm:chPref val="0"/>
          <dgm:bulletEnabled/>
        </dgm:presLayoutVars>
      </dgm:prSet>
      <dgm:spPr/>
    </dgm:pt>
    <dgm:pt modelId="{F7C92DA9-27DC-4EC4-928E-DB4CEA91D4FD}" type="pres">
      <dgm:prSet presAssocID="{9E0909D3-A1D6-4279-95DB-D565FE239D02}" presName="ConnectLine" presStyleLbl="sibTrans1D1" presStyleIdx="4" presStyleCnt="5"/>
      <dgm:spPr>
        <a:noFill/>
        <a:ln w="12700" cap="flat" cmpd="sng" algn="ctr">
          <a:solidFill>
            <a:schemeClr val="accent5">
              <a:hueOff val="-6758543"/>
              <a:satOff val="-17419"/>
              <a:lumOff val="-11765"/>
              <a:alphaOff val="0"/>
            </a:schemeClr>
          </a:solidFill>
          <a:prstDash val="dash"/>
          <a:miter lim="800000"/>
        </a:ln>
        <a:effectLst/>
      </dgm:spPr>
    </dgm:pt>
    <dgm:pt modelId="{92AC074E-C18B-4C83-8B48-1A907A8E2083}" type="pres">
      <dgm:prSet presAssocID="{9E0909D3-A1D6-4279-95DB-D565FE239D02}" presName="ConnectLineEnd" presStyleLbl="node1" presStyleIdx="4" presStyleCnt="5"/>
      <dgm:spPr/>
    </dgm:pt>
    <dgm:pt modelId="{0F7CFF67-1E5C-405D-B173-F2DB129A7335}" type="pres">
      <dgm:prSet presAssocID="{9E0909D3-A1D6-4279-95DB-D565FE239D02}" presName="EmptyPane" presStyleCnt="0"/>
      <dgm:spPr/>
    </dgm:pt>
  </dgm:ptLst>
  <dgm:cxnLst>
    <dgm:cxn modelId="{3C277B04-E542-4B79-BD6D-8B4B0F705D39}" type="presOf" srcId="{BF785D3E-6343-49A0-A6D7-C40A046FC6D1}" destId="{63868B24-A90D-48F2-8006-1467A4538902}" srcOrd="0" destOrd="0" presId="urn:microsoft.com/office/officeart/2016/7/layout/HexagonTimeline"/>
    <dgm:cxn modelId="{CCAD4606-B61C-4615-8025-E68DBF7AC4AE}" type="presOf" srcId="{01CF5B49-7AFF-4A9F-BAB0-F191C22E53D1}" destId="{36E7C78E-DCEE-4F67-AD26-5BC2FB5FCC68}" srcOrd="0" destOrd="0" presId="urn:microsoft.com/office/officeart/2016/7/layout/HexagonTimeline"/>
    <dgm:cxn modelId="{6461811F-1341-4567-8F07-17AF6ACD356A}" type="presOf" srcId="{42BC70B3-D06D-4C59-8C55-E395287A8E7A}" destId="{78CC4DF1-EC91-4488-AA6B-566A6B9FDDA6}" srcOrd="0" destOrd="0" presId="urn:microsoft.com/office/officeart/2016/7/layout/HexagonTimeline"/>
    <dgm:cxn modelId="{84638320-8688-4994-94C1-F7A44309221E}" type="presOf" srcId="{AF151C21-4617-499F-8E43-9F9104CB5696}" destId="{79682C50-909D-4901-A62B-225D1A469DF6}" srcOrd="0" destOrd="0" presId="urn:microsoft.com/office/officeart/2016/7/layout/HexagonTimeline"/>
    <dgm:cxn modelId="{165EB723-1764-4FE8-8B07-E39C1C54684B}" srcId="{F3ABBD9F-082D-48B2-8570-1DD8BC451357}" destId="{BF785D3E-6343-49A0-A6D7-C40A046FC6D1}" srcOrd="3" destOrd="0" parTransId="{02DA2E4A-BD97-4AF2-AAD6-6138A1FAFF79}" sibTransId="{2779F158-A7D7-498F-9F87-A06F977383AA}"/>
    <dgm:cxn modelId="{E4238B2B-8E39-4E62-AEA2-C5822EC677B7}" type="presOf" srcId="{38FE253D-0F19-4642-AEDE-A0CDA9ADE221}" destId="{AB1BD9C0-22D2-4AF2-9BAE-CB4DF6A76518}" srcOrd="0" destOrd="0" presId="urn:microsoft.com/office/officeart/2016/7/layout/HexagonTimeline"/>
    <dgm:cxn modelId="{D6AAEF31-D677-43C2-A397-BA286D6BFBB0}" srcId="{9AA637C4-3BC5-46B8-BAC4-77B62BAA030F}" destId="{7BC0FBAD-F757-42D9-BE96-3A6B33648C7D}" srcOrd="0" destOrd="0" parTransId="{747B3358-75EF-4F16-9FAD-9B057A64A715}" sibTransId="{5A5C898E-176B-48F5-AA22-460746B6C06B}"/>
    <dgm:cxn modelId="{B7D2B864-EF44-47F3-80CE-CD45A4BBDAA4}" type="presOf" srcId="{F3ABBD9F-082D-48B2-8570-1DD8BC451357}" destId="{3233BB45-3C06-4381-A0DE-766DDF0AA289}" srcOrd="0" destOrd="0" presId="urn:microsoft.com/office/officeart/2016/7/layout/HexagonTimeline"/>
    <dgm:cxn modelId="{F3E82770-9E4E-4713-AC92-8449977D13A2}" srcId="{F3ABBD9F-082D-48B2-8570-1DD8BC451357}" destId="{01CF5B49-7AFF-4A9F-BAB0-F191C22E53D1}" srcOrd="0" destOrd="0" parTransId="{FAC63136-BFC6-4007-8FFC-B0C1EBB8A5F7}" sibTransId="{9003AFC8-C35C-44A6-B4E9-6AD77E449AB2}"/>
    <dgm:cxn modelId="{B466F551-1ED2-483C-8D8A-603883793782}" srcId="{F3ABBD9F-082D-48B2-8570-1DD8BC451357}" destId="{9E0909D3-A1D6-4279-95DB-D565FE239D02}" srcOrd="4" destOrd="0" parTransId="{4ABBCA84-1CE0-4F9B-AC8B-05C2F817DA8C}" sibTransId="{C764C431-E62D-4609-A917-77A636DAAFC0}"/>
    <dgm:cxn modelId="{F634985A-851D-4349-94EB-5835A54A56D7}" type="presOf" srcId="{0C8CB0BA-B91B-4093-BE80-738801061232}" destId="{542121A9-FC87-44CE-B528-BBB9B4669A2F}" srcOrd="0" destOrd="0" presId="urn:microsoft.com/office/officeart/2016/7/layout/HexagonTimeline"/>
    <dgm:cxn modelId="{402CC37A-DCF0-42C8-BB9C-81929C429183}" type="presOf" srcId="{9E0909D3-A1D6-4279-95DB-D565FE239D02}" destId="{A23E84AB-2F67-4286-988D-9B134E3085E8}" srcOrd="0" destOrd="0" presId="urn:microsoft.com/office/officeart/2016/7/layout/HexagonTimeline"/>
    <dgm:cxn modelId="{64526C99-FCEA-42E4-8EE7-A5C33EE4DE6C}" srcId="{01CF5B49-7AFF-4A9F-BAB0-F191C22E53D1}" destId="{F65C3FA1-BE4B-497D-9123-591F12CFC805}" srcOrd="0" destOrd="0" parTransId="{FD162F13-3705-4EAF-9F69-B4961501E7DC}" sibTransId="{EC4AC371-A981-4FC2-B5DD-DD8E36005DCA}"/>
    <dgm:cxn modelId="{FDC007A9-4928-4D5D-9937-DBBCA529A196}" type="presOf" srcId="{9AA637C4-3BC5-46B8-BAC4-77B62BAA030F}" destId="{1A22F5B0-BF79-42A2-9100-457A1792FE15}" srcOrd="0" destOrd="0" presId="urn:microsoft.com/office/officeart/2016/7/layout/HexagonTimeline"/>
    <dgm:cxn modelId="{55B354BC-7A8C-4F73-A34F-3B6B678F4DC1}" srcId="{F3ABBD9F-082D-48B2-8570-1DD8BC451357}" destId="{AF151C21-4617-499F-8E43-9F9104CB5696}" srcOrd="2" destOrd="0" parTransId="{F0AE8F3D-CC21-4477-BAD7-61F5A0C66A4F}" sibTransId="{E0DE5851-2BC3-434F-BC2D-555A72C43561}"/>
    <dgm:cxn modelId="{AA84ABC1-03BE-4277-909A-AF4ABD944242}" type="presOf" srcId="{F65C3FA1-BE4B-497D-9123-591F12CFC805}" destId="{6A403CE7-B56F-414B-8E53-15B1B98D107B}" srcOrd="0" destOrd="0" presId="urn:microsoft.com/office/officeart/2016/7/layout/HexagonTimeline"/>
    <dgm:cxn modelId="{1B44B0CB-DECA-4965-8918-D9580BB69172}" srcId="{9E0909D3-A1D6-4279-95DB-D565FE239D02}" destId="{0C8CB0BA-B91B-4093-BE80-738801061232}" srcOrd="0" destOrd="0" parTransId="{1561EB25-7516-47F5-AD08-762C5E8616FE}" sibTransId="{0AACE340-E382-4128-8A15-37BD6A89456D}"/>
    <dgm:cxn modelId="{36A375D4-013A-41D7-B410-B9B90040C8CF}" srcId="{AF151C21-4617-499F-8E43-9F9104CB5696}" destId="{42BC70B3-D06D-4C59-8C55-E395287A8E7A}" srcOrd="0" destOrd="0" parTransId="{3C83F6E4-EA8A-46F5-A3FA-4D785C8D49B4}" sibTransId="{5EF83AE5-7B1E-448D-9F23-66B3CF17B4D7}"/>
    <dgm:cxn modelId="{3BE2D8D4-FF1E-476F-8E90-FB015BA9809A}" srcId="{F3ABBD9F-082D-48B2-8570-1DD8BC451357}" destId="{9AA637C4-3BC5-46B8-BAC4-77B62BAA030F}" srcOrd="1" destOrd="0" parTransId="{9D896FA0-782F-4A1B-8ADB-3E5533BC5A73}" sibTransId="{597489FC-EF8B-4A39-AF1D-58B14E3C5C25}"/>
    <dgm:cxn modelId="{E927B5E6-01FC-4C25-AA60-5116677FDD22}" type="presOf" srcId="{7BC0FBAD-F757-42D9-BE96-3A6B33648C7D}" destId="{5F3B17D0-FA5B-456A-A4F4-6B48D5963C10}" srcOrd="0" destOrd="0" presId="urn:microsoft.com/office/officeart/2016/7/layout/HexagonTimeline"/>
    <dgm:cxn modelId="{19C171FF-4E0E-451C-B511-48275A07CCCD}" srcId="{BF785D3E-6343-49A0-A6D7-C40A046FC6D1}" destId="{38FE253D-0F19-4642-AEDE-A0CDA9ADE221}" srcOrd="0" destOrd="0" parTransId="{6E25645B-365F-4E6B-A707-EBE85F9DA72C}" sibTransId="{5ADE19CD-9411-49CC-9F8A-62D8A357D7F0}"/>
    <dgm:cxn modelId="{AECF5E05-767D-4A6A-BECA-0E99DF42B4B9}" type="presParOf" srcId="{3233BB45-3C06-4381-A0DE-766DDF0AA289}" destId="{35DF20B4-2EA6-4E31-A1E0-40170C80305F}" srcOrd="0" destOrd="0" presId="urn:microsoft.com/office/officeart/2016/7/layout/HexagonTimeline"/>
    <dgm:cxn modelId="{B693921B-BDBA-4A7E-9D2D-E4AC6D06AEF0}" type="presParOf" srcId="{35DF20B4-2EA6-4E31-A1E0-40170C80305F}" destId="{36E7C78E-DCEE-4F67-AD26-5BC2FB5FCC68}" srcOrd="0" destOrd="0" presId="urn:microsoft.com/office/officeart/2016/7/layout/HexagonTimeline"/>
    <dgm:cxn modelId="{8D94D95E-D6C9-4CAA-BA87-F3BAD0FC633D}" type="presParOf" srcId="{35DF20B4-2EA6-4E31-A1E0-40170C80305F}" destId="{6A403CE7-B56F-414B-8E53-15B1B98D107B}" srcOrd="1" destOrd="0" presId="urn:microsoft.com/office/officeart/2016/7/layout/HexagonTimeline"/>
    <dgm:cxn modelId="{4BEAC284-2D93-4418-833D-7C90F3BD9AF0}" type="presParOf" srcId="{35DF20B4-2EA6-4E31-A1E0-40170C80305F}" destId="{1ADAA841-CEB6-4787-9430-C52C6B269E7C}" srcOrd="2" destOrd="0" presId="urn:microsoft.com/office/officeart/2016/7/layout/HexagonTimeline"/>
    <dgm:cxn modelId="{25E95F3D-4807-4FFF-84C4-CC487A5AD8DC}" type="presParOf" srcId="{35DF20B4-2EA6-4E31-A1E0-40170C80305F}" destId="{72DB14E0-8C33-474A-B533-D0469F0F149A}" srcOrd="3" destOrd="0" presId="urn:microsoft.com/office/officeart/2016/7/layout/HexagonTimeline"/>
    <dgm:cxn modelId="{F71F59BD-4E1E-45D7-B91B-5B5DDA84F991}" type="presParOf" srcId="{35DF20B4-2EA6-4E31-A1E0-40170C80305F}" destId="{B44258D0-23F8-4851-B4C7-C141C8FB5AF6}" srcOrd="4" destOrd="0" presId="urn:microsoft.com/office/officeart/2016/7/layout/HexagonTimeline"/>
    <dgm:cxn modelId="{3603E0FF-7F58-46AA-B371-188A535A0A83}" type="presParOf" srcId="{3233BB45-3C06-4381-A0DE-766DDF0AA289}" destId="{AB7C5A42-E255-4605-91A2-6964AEC48690}" srcOrd="1" destOrd="0" presId="urn:microsoft.com/office/officeart/2016/7/layout/HexagonTimeline"/>
    <dgm:cxn modelId="{9A45FBE1-D518-44CD-BFB5-0CA6824948A2}" type="presParOf" srcId="{3233BB45-3C06-4381-A0DE-766DDF0AA289}" destId="{F426CF5E-15FD-460A-86A3-D36736BCEDA5}" srcOrd="2" destOrd="0" presId="urn:microsoft.com/office/officeart/2016/7/layout/HexagonTimeline"/>
    <dgm:cxn modelId="{DC361D01-84F7-4CA4-AF48-0A4A0F4C1D73}" type="presParOf" srcId="{F426CF5E-15FD-460A-86A3-D36736BCEDA5}" destId="{1A22F5B0-BF79-42A2-9100-457A1792FE15}" srcOrd="0" destOrd="0" presId="urn:microsoft.com/office/officeart/2016/7/layout/HexagonTimeline"/>
    <dgm:cxn modelId="{73A53153-CF48-4217-8970-C76B660EC2E1}" type="presParOf" srcId="{F426CF5E-15FD-460A-86A3-D36736BCEDA5}" destId="{5F3B17D0-FA5B-456A-A4F4-6B48D5963C10}" srcOrd="1" destOrd="0" presId="urn:microsoft.com/office/officeart/2016/7/layout/HexagonTimeline"/>
    <dgm:cxn modelId="{315E68B0-4526-48F6-896F-2506C1FF0D41}" type="presParOf" srcId="{F426CF5E-15FD-460A-86A3-D36736BCEDA5}" destId="{CB30FF71-DB3D-4753-AB68-51BFB8A6098B}" srcOrd="2" destOrd="0" presId="urn:microsoft.com/office/officeart/2016/7/layout/HexagonTimeline"/>
    <dgm:cxn modelId="{E54F2072-C9CA-4257-AB37-07C5ED1457F4}" type="presParOf" srcId="{F426CF5E-15FD-460A-86A3-D36736BCEDA5}" destId="{93844698-FCB9-49DA-AD18-F9A0AA4BD897}" srcOrd="3" destOrd="0" presId="urn:microsoft.com/office/officeart/2016/7/layout/HexagonTimeline"/>
    <dgm:cxn modelId="{DC442B2D-1988-40BA-A55B-106B8FFF42C9}" type="presParOf" srcId="{F426CF5E-15FD-460A-86A3-D36736BCEDA5}" destId="{C55F1585-FB08-4BC1-8327-94E42C3A6D51}" srcOrd="4" destOrd="0" presId="urn:microsoft.com/office/officeart/2016/7/layout/HexagonTimeline"/>
    <dgm:cxn modelId="{5F0157C6-8A6A-46AE-8F12-7DA85E9A44FA}" type="presParOf" srcId="{3233BB45-3C06-4381-A0DE-766DDF0AA289}" destId="{75EC6632-0347-4522-9D86-FF20DDE17EEE}" srcOrd="3" destOrd="0" presId="urn:microsoft.com/office/officeart/2016/7/layout/HexagonTimeline"/>
    <dgm:cxn modelId="{C82E5D82-1F47-4307-A466-66FA7F30A127}" type="presParOf" srcId="{3233BB45-3C06-4381-A0DE-766DDF0AA289}" destId="{1D90F5CC-43AC-4480-9DF2-DF4532F6F47E}" srcOrd="4" destOrd="0" presId="urn:microsoft.com/office/officeart/2016/7/layout/HexagonTimeline"/>
    <dgm:cxn modelId="{C98F809B-9D2C-423F-AF2C-29DE169CF6BF}" type="presParOf" srcId="{1D90F5CC-43AC-4480-9DF2-DF4532F6F47E}" destId="{79682C50-909D-4901-A62B-225D1A469DF6}" srcOrd="0" destOrd="0" presId="urn:microsoft.com/office/officeart/2016/7/layout/HexagonTimeline"/>
    <dgm:cxn modelId="{BA6AE3BC-5F95-4137-A135-B8AD42FFDD5E}" type="presParOf" srcId="{1D90F5CC-43AC-4480-9DF2-DF4532F6F47E}" destId="{78CC4DF1-EC91-4488-AA6B-566A6B9FDDA6}" srcOrd="1" destOrd="0" presId="urn:microsoft.com/office/officeart/2016/7/layout/HexagonTimeline"/>
    <dgm:cxn modelId="{4B351151-E3BE-4D93-B275-699E01A66317}" type="presParOf" srcId="{1D90F5CC-43AC-4480-9DF2-DF4532F6F47E}" destId="{1B336E31-0FD9-499A-8113-290D591EF744}" srcOrd="2" destOrd="0" presId="urn:microsoft.com/office/officeart/2016/7/layout/HexagonTimeline"/>
    <dgm:cxn modelId="{7B262C5A-69F5-47C0-BB72-50B1105DA93B}" type="presParOf" srcId="{1D90F5CC-43AC-4480-9DF2-DF4532F6F47E}" destId="{816051EC-1C8D-400F-9830-C7710D2B2241}" srcOrd="3" destOrd="0" presId="urn:microsoft.com/office/officeart/2016/7/layout/HexagonTimeline"/>
    <dgm:cxn modelId="{5A75DE01-0FEE-46AC-BC67-82CF04F086E8}" type="presParOf" srcId="{1D90F5CC-43AC-4480-9DF2-DF4532F6F47E}" destId="{9553B90F-45A8-412B-B94F-E6AC70ABB3D5}" srcOrd="4" destOrd="0" presId="urn:microsoft.com/office/officeart/2016/7/layout/HexagonTimeline"/>
    <dgm:cxn modelId="{ABB6C70B-83D6-4AA5-A304-6CDC8332CB53}" type="presParOf" srcId="{3233BB45-3C06-4381-A0DE-766DDF0AA289}" destId="{3C9795BF-89EB-4F2C-A1FC-5D445172DA4B}" srcOrd="5" destOrd="0" presId="urn:microsoft.com/office/officeart/2016/7/layout/HexagonTimeline"/>
    <dgm:cxn modelId="{8D7CD69B-4FFA-418B-BA6A-70DC4964ACB8}" type="presParOf" srcId="{3233BB45-3C06-4381-A0DE-766DDF0AA289}" destId="{D6290F43-310C-4344-A82F-58D4214F2B22}" srcOrd="6" destOrd="0" presId="urn:microsoft.com/office/officeart/2016/7/layout/HexagonTimeline"/>
    <dgm:cxn modelId="{E9C3BA82-DF87-4699-B2C5-6490FBEEB4D9}" type="presParOf" srcId="{D6290F43-310C-4344-A82F-58D4214F2B22}" destId="{63868B24-A90D-48F2-8006-1467A4538902}" srcOrd="0" destOrd="0" presId="urn:microsoft.com/office/officeart/2016/7/layout/HexagonTimeline"/>
    <dgm:cxn modelId="{005C3D2C-0934-4D22-8002-C06C9F716ECE}" type="presParOf" srcId="{D6290F43-310C-4344-A82F-58D4214F2B22}" destId="{AB1BD9C0-22D2-4AF2-9BAE-CB4DF6A76518}" srcOrd="1" destOrd="0" presId="urn:microsoft.com/office/officeart/2016/7/layout/HexagonTimeline"/>
    <dgm:cxn modelId="{8E3CB8BF-D4AC-4796-B9E9-6C841D6000E7}" type="presParOf" srcId="{D6290F43-310C-4344-A82F-58D4214F2B22}" destId="{62BD8409-7A6F-42A0-A3E0-601AB4FB0890}" srcOrd="2" destOrd="0" presId="urn:microsoft.com/office/officeart/2016/7/layout/HexagonTimeline"/>
    <dgm:cxn modelId="{F46D632C-2435-411D-9051-D79E81459C9D}" type="presParOf" srcId="{D6290F43-310C-4344-A82F-58D4214F2B22}" destId="{192C6949-39AE-4D13-A132-D5B4143446AA}" srcOrd="3" destOrd="0" presId="urn:microsoft.com/office/officeart/2016/7/layout/HexagonTimeline"/>
    <dgm:cxn modelId="{B683C9C4-C764-4467-9776-DD721C3C2D24}" type="presParOf" srcId="{D6290F43-310C-4344-A82F-58D4214F2B22}" destId="{A73D4415-52E7-4BD0-8063-0665BEB0BE98}" srcOrd="4" destOrd="0" presId="urn:microsoft.com/office/officeart/2016/7/layout/HexagonTimeline"/>
    <dgm:cxn modelId="{D061116E-F021-4A09-967A-E2B532522D6C}" type="presParOf" srcId="{3233BB45-3C06-4381-A0DE-766DDF0AA289}" destId="{C2D4C0A6-5A48-4D94-ABC5-731F8EB4A781}" srcOrd="7" destOrd="0" presId="urn:microsoft.com/office/officeart/2016/7/layout/HexagonTimeline"/>
    <dgm:cxn modelId="{7B288A02-C6F0-451C-BCBE-C6FB8219A0A9}" type="presParOf" srcId="{3233BB45-3C06-4381-A0DE-766DDF0AA289}" destId="{B6AE0C54-D110-4DB3-90E5-D43D78F3EBD7}" srcOrd="8" destOrd="0" presId="urn:microsoft.com/office/officeart/2016/7/layout/HexagonTimeline"/>
    <dgm:cxn modelId="{9FD3ED19-172F-4067-9488-97BB41B2570C}" type="presParOf" srcId="{B6AE0C54-D110-4DB3-90E5-D43D78F3EBD7}" destId="{A23E84AB-2F67-4286-988D-9B134E3085E8}" srcOrd="0" destOrd="0" presId="urn:microsoft.com/office/officeart/2016/7/layout/HexagonTimeline"/>
    <dgm:cxn modelId="{95268558-4060-49EE-8CC7-9FDC11262ACF}" type="presParOf" srcId="{B6AE0C54-D110-4DB3-90E5-D43D78F3EBD7}" destId="{542121A9-FC87-44CE-B528-BBB9B4669A2F}" srcOrd="1" destOrd="0" presId="urn:microsoft.com/office/officeart/2016/7/layout/HexagonTimeline"/>
    <dgm:cxn modelId="{55347F8A-945D-46BB-A07A-C0E6AD74BEF7}" type="presParOf" srcId="{B6AE0C54-D110-4DB3-90E5-D43D78F3EBD7}" destId="{F7C92DA9-27DC-4EC4-928E-DB4CEA91D4FD}" srcOrd="2" destOrd="0" presId="urn:microsoft.com/office/officeart/2016/7/layout/HexagonTimeline"/>
    <dgm:cxn modelId="{31AE333A-16CD-47BA-9F70-BA3022EDFF6A}" type="presParOf" srcId="{B6AE0C54-D110-4DB3-90E5-D43D78F3EBD7}" destId="{92AC074E-C18B-4C83-8B48-1A907A8E2083}" srcOrd="3" destOrd="0" presId="urn:microsoft.com/office/officeart/2016/7/layout/HexagonTimeline"/>
    <dgm:cxn modelId="{382079EA-7D10-4EC1-8BAF-FA4FE3D29A6C}" type="presParOf" srcId="{B6AE0C54-D110-4DB3-90E5-D43D78F3EBD7}" destId="{0F7CFF67-1E5C-405D-B173-F2DB129A733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83C898-FD1E-4EC6-8DB3-A857523DA203}"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F0C6F44-95D3-4F18-A0AF-BDFD1B5929B4}">
      <dgm:prSet/>
      <dgm:spPr/>
      <dgm:t>
        <a:bodyPr/>
        <a:lstStyle/>
        <a:p>
          <a:pPr>
            <a:lnSpc>
              <a:spcPct val="100000"/>
            </a:lnSpc>
            <a:defRPr b="1"/>
          </a:pPr>
          <a:r>
            <a:rPr lang="en-US"/>
            <a:t>Message</a:t>
          </a:r>
        </a:p>
      </dgm:t>
    </dgm:pt>
    <dgm:pt modelId="{0B235F0E-08B8-4A9F-9383-827BC4BC109B}" type="parTrans" cxnId="{47977AED-8CA8-4481-A066-3C263326B04A}">
      <dgm:prSet/>
      <dgm:spPr/>
      <dgm:t>
        <a:bodyPr/>
        <a:lstStyle/>
        <a:p>
          <a:endParaRPr lang="en-US"/>
        </a:p>
      </dgm:t>
    </dgm:pt>
    <dgm:pt modelId="{A05675D3-76B1-4876-9269-E3BF18A60F21}" type="sibTrans" cxnId="{47977AED-8CA8-4481-A066-3C263326B04A}">
      <dgm:prSet/>
      <dgm:spPr/>
      <dgm:t>
        <a:bodyPr/>
        <a:lstStyle/>
        <a:p>
          <a:endParaRPr lang="en-US"/>
        </a:p>
      </dgm:t>
    </dgm:pt>
    <dgm:pt modelId="{EEF410A3-3122-4867-A2C7-E072D56C54CB}">
      <dgm:prSet/>
      <dgm:spPr/>
      <dgm:t>
        <a:bodyPr/>
        <a:lstStyle/>
        <a:p>
          <a:pPr>
            <a:lnSpc>
              <a:spcPct val="100000"/>
            </a:lnSpc>
          </a:pPr>
          <a:r>
            <a:rPr lang="en-US"/>
            <a:t>Communicate through messaging</a:t>
          </a:r>
        </a:p>
      </dgm:t>
    </dgm:pt>
    <dgm:pt modelId="{A7ACCD55-E47D-45DC-922F-672840BDF25C}" type="parTrans" cxnId="{3E88611D-9913-431A-9E07-7009071B5917}">
      <dgm:prSet/>
      <dgm:spPr/>
      <dgm:t>
        <a:bodyPr/>
        <a:lstStyle/>
        <a:p>
          <a:endParaRPr lang="en-US"/>
        </a:p>
      </dgm:t>
    </dgm:pt>
    <dgm:pt modelId="{2BE9507C-110D-42F4-9079-929A943F239D}" type="sibTrans" cxnId="{3E88611D-9913-431A-9E07-7009071B5917}">
      <dgm:prSet/>
      <dgm:spPr/>
      <dgm:t>
        <a:bodyPr/>
        <a:lstStyle/>
        <a:p>
          <a:endParaRPr lang="en-US"/>
        </a:p>
      </dgm:t>
    </dgm:pt>
    <dgm:pt modelId="{EC76F6A9-C156-4EDF-BA2C-ABEC191737EB}">
      <dgm:prSet/>
      <dgm:spPr/>
      <dgm:t>
        <a:bodyPr/>
        <a:lstStyle/>
        <a:p>
          <a:pPr>
            <a:lnSpc>
              <a:spcPct val="100000"/>
            </a:lnSpc>
            <a:defRPr b="1"/>
          </a:pPr>
          <a:r>
            <a:rPr lang="en-US"/>
            <a:t>Save</a:t>
          </a:r>
        </a:p>
      </dgm:t>
    </dgm:pt>
    <dgm:pt modelId="{CC6FFA2E-EE9D-4723-A7A9-8EBC57291F68}" type="parTrans" cxnId="{B9B70C8E-3BEF-4929-AE34-759D09114C35}">
      <dgm:prSet/>
      <dgm:spPr/>
      <dgm:t>
        <a:bodyPr/>
        <a:lstStyle/>
        <a:p>
          <a:endParaRPr lang="en-US"/>
        </a:p>
      </dgm:t>
    </dgm:pt>
    <dgm:pt modelId="{6DE222BC-E3C3-44F7-8BCE-D96202202BA4}" type="sibTrans" cxnId="{B9B70C8E-3BEF-4929-AE34-759D09114C35}">
      <dgm:prSet/>
      <dgm:spPr/>
      <dgm:t>
        <a:bodyPr/>
        <a:lstStyle/>
        <a:p>
          <a:endParaRPr lang="en-US"/>
        </a:p>
      </dgm:t>
    </dgm:pt>
    <dgm:pt modelId="{CCEECD02-CC9E-46D8-BC30-843A24D32387}">
      <dgm:prSet/>
      <dgm:spPr/>
      <dgm:t>
        <a:bodyPr/>
        <a:lstStyle/>
        <a:p>
          <a:pPr>
            <a:lnSpc>
              <a:spcPct val="100000"/>
            </a:lnSpc>
          </a:pPr>
          <a:r>
            <a:rPr lang="en-US" dirty="0"/>
            <a:t>Save your drafts as you go</a:t>
          </a:r>
        </a:p>
      </dgm:t>
    </dgm:pt>
    <dgm:pt modelId="{B059F196-3421-40C3-A468-AC014DE65FAF}" type="parTrans" cxnId="{E0390F06-CD6D-462E-B291-B51145E5B5FC}">
      <dgm:prSet/>
      <dgm:spPr/>
      <dgm:t>
        <a:bodyPr/>
        <a:lstStyle/>
        <a:p>
          <a:endParaRPr lang="en-US"/>
        </a:p>
      </dgm:t>
    </dgm:pt>
    <dgm:pt modelId="{86ECB648-8C79-431D-9F32-4AE91D6A821A}" type="sibTrans" cxnId="{E0390F06-CD6D-462E-B291-B51145E5B5FC}">
      <dgm:prSet/>
      <dgm:spPr/>
      <dgm:t>
        <a:bodyPr/>
        <a:lstStyle/>
        <a:p>
          <a:endParaRPr lang="en-US"/>
        </a:p>
      </dgm:t>
    </dgm:pt>
    <dgm:pt modelId="{FA778B26-D1B8-4410-893B-6C41EA7F23DE}">
      <dgm:prSet/>
      <dgm:spPr/>
      <dgm:t>
        <a:bodyPr/>
        <a:lstStyle/>
        <a:p>
          <a:pPr>
            <a:lnSpc>
              <a:spcPct val="100000"/>
            </a:lnSpc>
            <a:defRPr b="1"/>
          </a:pPr>
          <a:r>
            <a:rPr lang="en-US"/>
            <a:t>Track</a:t>
          </a:r>
        </a:p>
      </dgm:t>
    </dgm:pt>
    <dgm:pt modelId="{8F01855F-C945-4EF7-AD6E-E50EF4D8A58D}" type="parTrans" cxnId="{749CD7F5-E972-477C-9A5F-A7727AE7A930}">
      <dgm:prSet/>
      <dgm:spPr/>
      <dgm:t>
        <a:bodyPr/>
        <a:lstStyle/>
        <a:p>
          <a:endParaRPr lang="en-US"/>
        </a:p>
      </dgm:t>
    </dgm:pt>
    <dgm:pt modelId="{FC1AB468-8371-42BD-97BF-A1C6D50F4FCE}" type="sibTrans" cxnId="{749CD7F5-E972-477C-9A5F-A7727AE7A930}">
      <dgm:prSet/>
      <dgm:spPr/>
      <dgm:t>
        <a:bodyPr/>
        <a:lstStyle/>
        <a:p>
          <a:endParaRPr lang="en-US"/>
        </a:p>
      </dgm:t>
    </dgm:pt>
    <dgm:pt modelId="{43300AE7-274B-492F-B685-2365CCF79321}">
      <dgm:prSet/>
      <dgm:spPr/>
      <dgm:t>
        <a:bodyPr/>
        <a:lstStyle/>
        <a:p>
          <a:pPr>
            <a:lnSpc>
              <a:spcPct val="100000"/>
            </a:lnSpc>
          </a:pPr>
          <a:r>
            <a:rPr lang="en-US" dirty="0"/>
            <a:t>Track the status of your application</a:t>
          </a:r>
        </a:p>
      </dgm:t>
    </dgm:pt>
    <dgm:pt modelId="{49592721-ACA6-4FF5-AD68-1C13A83A4BA8}" type="parTrans" cxnId="{B21E1EB5-4CAF-46B3-BBA4-27D6A965A9A1}">
      <dgm:prSet/>
      <dgm:spPr/>
      <dgm:t>
        <a:bodyPr/>
        <a:lstStyle/>
        <a:p>
          <a:endParaRPr lang="en-US"/>
        </a:p>
      </dgm:t>
    </dgm:pt>
    <dgm:pt modelId="{25B7740C-7DA9-49DA-8B48-F437D2B05241}" type="sibTrans" cxnId="{B21E1EB5-4CAF-46B3-BBA4-27D6A965A9A1}">
      <dgm:prSet/>
      <dgm:spPr/>
      <dgm:t>
        <a:bodyPr/>
        <a:lstStyle/>
        <a:p>
          <a:endParaRPr lang="en-US"/>
        </a:p>
      </dgm:t>
    </dgm:pt>
    <dgm:pt modelId="{23047A6A-5CFD-4E2B-A868-7BB418E90A4F}">
      <dgm:prSet/>
      <dgm:spPr/>
      <dgm:t>
        <a:bodyPr/>
        <a:lstStyle/>
        <a:p>
          <a:pPr>
            <a:lnSpc>
              <a:spcPct val="100000"/>
            </a:lnSpc>
            <a:defRPr b="1"/>
          </a:pPr>
          <a:r>
            <a:rPr lang="en-US"/>
            <a:t>Receive</a:t>
          </a:r>
        </a:p>
      </dgm:t>
    </dgm:pt>
    <dgm:pt modelId="{F9C47C74-E457-45E7-9C7D-7401738A2A23}" type="parTrans" cxnId="{4D7CFECA-7F16-4294-8FE1-BB7C1E21FA59}">
      <dgm:prSet/>
      <dgm:spPr/>
      <dgm:t>
        <a:bodyPr/>
        <a:lstStyle/>
        <a:p>
          <a:endParaRPr lang="en-US"/>
        </a:p>
      </dgm:t>
    </dgm:pt>
    <dgm:pt modelId="{1A2B0553-250D-485A-8B23-B2470CA78D93}" type="sibTrans" cxnId="{4D7CFECA-7F16-4294-8FE1-BB7C1E21FA59}">
      <dgm:prSet/>
      <dgm:spPr/>
      <dgm:t>
        <a:bodyPr/>
        <a:lstStyle/>
        <a:p>
          <a:endParaRPr lang="en-US"/>
        </a:p>
      </dgm:t>
    </dgm:pt>
    <dgm:pt modelId="{E5DA434A-C0D7-4302-8CB1-79DC60650638}">
      <dgm:prSet/>
      <dgm:spPr/>
      <dgm:t>
        <a:bodyPr/>
        <a:lstStyle/>
        <a:p>
          <a:pPr>
            <a:lnSpc>
              <a:spcPct val="100000"/>
            </a:lnSpc>
          </a:pPr>
          <a:r>
            <a:rPr lang="en-US"/>
            <a:t>Receive updates about your funding</a:t>
          </a:r>
        </a:p>
      </dgm:t>
    </dgm:pt>
    <dgm:pt modelId="{36F66C6F-1EC4-45D0-A691-A57C345A6C98}" type="parTrans" cxnId="{DE627003-79C7-43B0-A760-2557005B7485}">
      <dgm:prSet/>
      <dgm:spPr/>
      <dgm:t>
        <a:bodyPr/>
        <a:lstStyle/>
        <a:p>
          <a:endParaRPr lang="en-US"/>
        </a:p>
      </dgm:t>
    </dgm:pt>
    <dgm:pt modelId="{845523F1-9815-474C-A106-E3F7EC1F1244}" type="sibTrans" cxnId="{DE627003-79C7-43B0-A760-2557005B7485}">
      <dgm:prSet/>
      <dgm:spPr/>
      <dgm:t>
        <a:bodyPr/>
        <a:lstStyle/>
        <a:p>
          <a:endParaRPr lang="en-US"/>
        </a:p>
      </dgm:t>
    </dgm:pt>
    <dgm:pt modelId="{C465F81C-CDCA-43CA-A61E-D621446A8AEA}" type="pres">
      <dgm:prSet presAssocID="{DB83C898-FD1E-4EC6-8DB3-A857523DA203}" presName="root" presStyleCnt="0">
        <dgm:presLayoutVars>
          <dgm:dir/>
          <dgm:resizeHandles val="exact"/>
        </dgm:presLayoutVars>
      </dgm:prSet>
      <dgm:spPr/>
    </dgm:pt>
    <dgm:pt modelId="{B5FAED6C-8452-4BBF-B171-7E559510DB22}" type="pres">
      <dgm:prSet presAssocID="{8F0C6F44-95D3-4F18-A0AF-BDFD1B5929B4}" presName="compNode" presStyleCnt="0"/>
      <dgm:spPr/>
    </dgm:pt>
    <dgm:pt modelId="{3F3F0EB3-ACEC-4370-B8CD-A7228C58BC37}" type="pres">
      <dgm:prSet presAssocID="{8F0C6F44-95D3-4F18-A0AF-BDFD1B5929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E6F7D68E-D633-4737-85DA-689FB2E06794}" type="pres">
      <dgm:prSet presAssocID="{8F0C6F44-95D3-4F18-A0AF-BDFD1B5929B4}" presName="iconSpace" presStyleCnt="0"/>
      <dgm:spPr/>
    </dgm:pt>
    <dgm:pt modelId="{D96A8D9A-A390-4FDC-96E2-EE0FF01A50C9}" type="pres">
      <dgm:prSet presAssocID="{8F0C6F44-95D3-4F18-A0AF-BDFD1B5929B4}" presName="parTx" presStyleLbl="revTx" presStyleIdx="0" presStyleCnt="8">
        <dgm:presLayoutVars>
          <dgm:chMax val="0"/>
          <dgm:chPref val="0"/>
        </dgm:presLayoutVars>
      </dgm:prSet>
      <dgm:spPr/>
    </dgm:pt>
    <dgm:pt modelId="{86D5AF9C-8539-4F82-A478-B750A7E4A3DE}" type="pres">
      <dgm:prSet presAssocID="{8F0C6F44-95D3-4F18-A0AF-BDFD1B5929B4}" presName="txSpace" presStyleCnt="0"/>
      <dgm:spPr/>
    </dgm:pt>
    <dgm:pt modelId="{F08E6F8F-CBA4-4BC0-9D65-FBA7055E5994}" type="pres">
      <dgm:prSet presAssocID="{8F0C6F44-95D3-4F18-A0AF-BDFD1B5929B4}" presName="desTx" presStyleLbl="revTx" presStyleIdx="1" presStyleCnt="8">
        <dgm:presLayoutVars/>
      </dgm:prSet>
      <dgm:spPr/>
    </dgm:pt>
    <dgm:pt modelId="{6EF37E32-AF8B-46E4-8F31-EEF3FA1253D7}" type="pres">
      <dgm:prSet presAssocID="{A05675D3-76B1-4876-9269-E3BF18A60F21}" presName="sibTrans" presStyleCnt="0"/>
      <dgm:spPr/>
    </dgm:pt>
    <dgm:pt modelId="{E7D82375-614C-41DE-BC67-B6A806E915D4}" type="pres">
      <dgm:prSet presAssocID="{EC76F6A9-C156-4EDF-BA2C-ABEC191737EB}" presName="compNode" presStyleCnt="0"/>
      <dgm:spPr/>
    </dgm:pt>
    <dgm:pt modelId="{935E30FD-9470-4A8D-BF99-647CABDE449A}" type="pres">
      <dgm:prSet presAssocID="{EC76F6A9-C156-4EDF-BA2C-ABEC191737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027D324B-6E11-4911-9C26-2523D60893A0}" type="pres">
      <dgm:prSet presAssocID="{EC76F6A9-C156-4EDF-BA2C-ABEC191737EB}" presName="iconSpace" presStyleCnt="0"/>
      <dgm:spPr/>
    </dgm:pt>
    <dgm:pt modelId="{C748904A-BC5E-47FB-A8C1-CA78814F7833}" type="pres">
      <dgm:prSet presAssocID="{EC76F6A9-C156-4EDF-BA2C-ABEC191737EB}" presName="parTx" presStyleLbl="revTx" presStyleIdx="2" presStyleCnt="8">
        <dgm:presLayoutVars>
          <dgm:chMax val="0"/>
          <dgm:chPref val="0"/>
        </dgm:presLayoutVars>
      </dgm:prSet>
      <dgm:spPr/>
    </dgm:pt>
    <dgm:pt modelId="{06A85B82-7389-4324-B499-C569D638F4E1}" type="pres">
      <dgm:prSet presAssocID="{EC76F6A9-C156-4EDF-BA2C-ABEC191737EB}" presName="txSpace" presStyleCnt="0"/>
      <dgm:spPr/>
    </dgm:pt>
    <dgm:pt modelId="{CF82CD03-54F3-4CE3-95E6-0AC68A624FFD}" type="pres">
      <dgm:prSet presAssocID="{EC76F6A9-C156-4EDF-BA2C-ABEC191737EB}" presName="desTx" presStyleLbl="revTx" presStyleIdx="3" presStyleCnt="8">
        <dgm:presLayoutVars/>
      </dgm:prSet>
      <dgm:spPr/>
    </dgm:pt>
    <dgm:pt modelId="{CA685A6B-2C6D-43E6-832D-9F1780337964}" type="pres">
      <dgm:prSet presAssocID="{6DE222BC-E3C3-44F7-8BCE-D96202202BA4}" presName="sibTrans" presStyleCnt="0"/>
      <dgm:spPr/>
    </dgm:pt>
    <dgm:pt modelId="{F05F15A8-43BF-49A0-A119-5035D6A243AD}" type="pres">
      <dgm:prSet presAssocID="{FA778B26-D1B8-4410-893B-6C41EA7F23DE}" presName="compNode" presStyleCnt="0"/>
      <dgm:spPr/>
    </dgm:pt>
    <dgm:pt modelId="{259C10B9-B9B8-44C5-81B0-EB86EE3DDB21}" type="pres">
      <dgm:prSet presAssocID="{FA778B26-D1B8-4410-893B-6C41EA7F23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inning Face with No Fill"/>
        </a:ext>
      </dgm:extLst>
    </dgm:pt>
    <dgm:pt modelId="{9FB77C5B-E5AC-4E5A-890B-C8A94796A059}" type="pres">
      <dgm:prSet presAssocID="{FA778B26-D1B8-4410-893B-6C41EA7F23DE}" presName="iconSpace" presStyleCnt="0"/>
      <dgm:spPr/>
    </dgm:pt>
    <dgm:pt modelId="{D569BC6F-2066-4322-A725-4E5A043D2154}" type="pres">
      <dgm:prSet presAssocID="{FA778B26-D1B8-4410-893B-6C41EA7F23DE}" presName="parTx" presStyleLbl="revTx" presStyleIdx="4" presStyleCnt="8">
        <dgm:presLayoutVars>
          <dgm:chMax val="0"/>
          <dgm:chPref val="0"/>
        </dgm:presLayoutVars>
      </dgm:prSet>
      <dgm:spPr/>
    </dgm:pt>
    <dgm:pt modelId="{2C7B6512-BB81-497C-8588-74BE2417806D}" type="pres">
      <dgm:prSet presAssocID="{FA778B26-D1B8-4410-893B-6C41EA7F23DE}" presName="txSpace" presStyleCnt="0"/>
      <dgm:spPr/>
    </dgm:pt>
    <dgm:pt modelId="{DA41E0B1-6AB6-4717-89DD-D7D93AFBB6B1}" type="pres">
      <dgm:prSet presAssocID="{FA778B26-D1B8-4410-893B-6C41EA7F23DE}" presName="desTx" presStyleLbl="revTx" presStyleIdx="5" presStyleCnt="8">
        <dgm:presLayoutVars/>
      </dgm:prSet>
      <dgm:spPr/>
    </dgm:pt>
    <dgm:pt modelId="{03C11DBC-204E-447F-ACFF-0267269FB748}" type="pres">
      <dgm:prSet presAssocID="{FC1AB468-8371-42BD-97BF-A1C6D50F4FCE}" presName="sibTrans" presStyleCnt="0"/>
      <dgm:spPr/>
    </dgm:pt>
    <dgm:pt modelId="{A902CEDE-D0F1-434A-A73A-9AA3864DCF99}" type="pres">
      <dgm:prSet presAssocID="{23047A6A-5CFD-4E2B-A868-7BB418E90A4F}" presName="compNode" presStyleCnt="0"/>
      <dgm:spPr/>
    </dgm:pt>
    <dgm:pt modelId="{DFDD48CA-C1BA-4B6B-9078-9B87AF45FE88}" type="pres">
      <dgm:prSet presAssocID="{23047A6A-5CFD-4E2B-A868-7BB418E90A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64337D5-85E4-4A60-B10B-725C9529C4EF}" type="pres">
      <dgm:prSet presAssocID="{23047A6A-5CFD-4E2B-A868-7BB418E90A4F}" presName="iconSpace" presStyleCnt="0"/>
      <dgm:spPr/>
    </dgm:pt>
    <dgm:pt modelId="{93A6EC5D-D54D-48D2-AE06-7918176E7E72}" type="pres">
      <dgm:prSet presAssocID="{23047A6A-5CFD-4E2B-A868-7BB418E90A4F}" presName="parTx" presStyleLbl="revTx" presStyleIdx="6" presStyleCnt="8">
        <dgm:presLayoutVars>
          <dgm:chMax val="0"/>
          <dgm:chPref val="0"/>
        </dgm:presLayoutVars>
      </dgm:prSet>
      <dgm:spPr/>
    </dgm:pt>
    <dgm:pt modelId="{D4E95C49-19C3-4891-8731-89AA416D3F60}" type="pres">
      <dgm:prSet presAssocID="{23047A6A-5CFD-4E2B-A868-7BB418E90A4F}" presName="txSpace" presStyleCnt="0"/>
      <dgm:spPr/>
    </dgm:pt>
    <dgm:pt modelId="{5A75B8C7-4A61-4F3E-B464-15394F4DE14B}" type="pres">
      <dgm:prSet presAssocID="{23047A6A-5CFD-4E2B-A868-7BB418E90A4F}" presName="desTx" presStyleLbl="revTx" presStyleIdx="7" presStyleCnt="8">
        <dgm:presLayoutVars/>
      </dgm:prSet>
      <dgm:spPr/>
    </dgm:pt>
  </dgm:ptLst>
  <dgm:cxnLst>
    <dgm:cxn modelId="{DE627003-79C7-43B0-A760-2557005B7485}" srcId="{23047A6A-5CFD-4E2B-A868-7BB418E90A4F}" destId="{E5DA434A-C0D7-4302-8CB1-79DC60650638}" srcOrd="0" destOrd="0" parTransId="{36F66C6F-1EC4-45D0-A691-A57C345A6C98}" sibTransId="{845523F1-9815-474C-A106-E3F7EC1F1244}"/>
    <dgm:cxn modelId="{E0390F06-CD6D-462E-B291-B51145E5B5FC}" srcId="{EC76F6A9-C156-4EDF-BA2C-ABEC191737EB}" destId="{CCEECD02-CC9E-46D8-BC30-843A24D32387}" srcOrd="0" destOrd="0" parTransId="{B059F196-3421-40C3-A468-AC014DE65FAF}" sibTransId="{86ECB648-8C79-431D-9F32-4AE91D6A821A}"/>
    <dgm:cxn modelId="{2179D10D-E269-490A-9DFE-C1687D69A541}" type="presOf" srcId="{E5DA434A-C0D7-4302-8CB1-79DC60650638}" destId="{5A75B8C7-4A61-4F3E-B464-15394F4DE14B}" srcOrd="0" destOrd="0" presId="urn:microsoft.com/office/officeart/2018/5/layout/CenteredIconLabelDescriptionList"/>
    <dgm:cxn modelId="{17F86014-5492-4658-910D-4F49BA1707B0}" type="presOf" srcId="{EC76F6A9-C156-4EDF-BA2C-ABEC191737EB}" destId="{C748904A-BC5E-47FB-A8C1-CA78814F7833}" srcOrd="0" destOrd="0" presId="urn:microsoft.com/office/officeart/2018/5/layout/CenteredIconLabelDescriptionList"/>
    <dgm:cxn modelId="{3E88611D-9913-431A-9E07-7009071B5917}" srcId="{8F0C6F44-95D3-4F18-A0AF-BDFD1B5929B4}" destId="{EEF410A3-3122-4867-A2C7-E072D56C54CB}" srcOrd="0" destOrd="0" parTransId="{A7ACCD55-E47D-45DC-922F-672840BDF25C}" sibTransId="{2BE9507C-110D-42F4-9079-929A943F239D}"/>
    <dgm:cxn modelId="{3FB68560-BB9F-4D32-8658-D7CC574C963F}" type="presOf" srcId="{43300AE7-274B-492F-B685-2365CCF79321}" destId="{DA41E0B1-6AB6-4717-89DD-D7D93AFBB6B1}" srcOrd="0" destOrd="0" presId="urn:microsoft.com/office/officeart/2018/5/layout/CenteredIconLabelDescriptionList"/>
    <dgm:cxn modelId="{F1E5A160-7A8E-4CCA-A8C1-CD12922887E9}" type="presOf" srcId="{8F0C6F44-95D3-4F18-A0AF-BDFD1B5929B4}" destId="{D96A8D9A-A390-4FDC-96E2-EE0FF01A50C9}" srcOrd="0" destOrd="0" presId="urn:microsoft.com/office/officeart/2018/5/layout/CenteredIconLabelDescriptionList"/>
    <dgm:cxn modelId="{511D1779-4C32-4B16-84E3-A376BCC226D1}" type="presOf" srcId="{FA778B26-D1B8-4410-893B-6C41EA7F23DE}" destId="{D569BC6F-2066-4322-A725-4E5A043D2154}" srcOrd="0" destOrd="0" presId="urn:microsoft.com/office/officeart/2018/5/layout/CenteredIconLabelDescriptionList"/>
    <dgm:cxn modelId="{649CAE83-985A-4027-9523-FF59CD6D9657}" type="presOf" srcId="{23047A6A-5CFD-4E2B-A868-7BB418E90A4F}" destId="{93A6EC5D-D54D-48D2-AE06-7918176E7E72}" srcOrd="0" destOrd="0" presId="urn:microsoft.com/office/officeart/2018/5/layout/CenteredIconLabelDescriptionList"/>
    <dgm:cxn modelId="{B9B70C8E-3BEF-4929-AE34-759D09114C35}" srcId="{DB83C898-FD1E-4EC6-8DB3-A857523DA203}" destId="{EC76F6A9-C156-4EDF-BA2C-ABEC191737EB}" srcOrd="1" destOrd="0" parTransId="{CC6FFA2E-EE9D-4723-A7A9-8EBC57291F68}" sibTransId="{6DE222BC-E3C3-44F7-8BCE-D96202202BA4}"/>
    <dgm:cxn modelId="{D73E3892-C4DB-4920-BFA3-073D1F5B10F6}" type="presOf" srcId="{DB83C898-FD1E-4EC6-8DB3-A857523DA203}" destId="{C465F81C-CDCA-43CA-A61E-D621446A8AEA}" srcOrd="0" destOrd="0" presId="urn:microsoft.com/office/officeart/2018/5/layout/CenteredIconLabelDescriptionList"/>
    <dgm:cxn modelId="{DA5DDBA3-9AE2-4EA3-8FB8-B420BADBC34F}" type="presOf" srcId="{CCEECD02-CC9E-46D8-BC30-843A24D32387}" destId="{CF82CD03-54F3-4CE3-95E6-0AC68A624FFD}" srcOrd="0" destOrd="0" presId="urn:microsoft.com/office/officeart/2018/5/layout/CenteredIconLabelDescriptionList"/>
    <dgm:cxn modelId="{8EEF48A4-842A-491F-A2DA-5D5C93DBCA72}" type="presOf" srcId="{EEF410A3-3122-4867-A2C7-E072D56C54CB}" destId="{F08E6F8F-CBA4-4BC0-9D65-FBA7055E5994}" srcOrd="0" destOrd="0" presId="urn:microsoft.com/office/officeart/2018/5/layout/CenteredIconLabelDescriptionList"/>
    <dgm:cxn modelId="{B21E1EB5-4CAF-46B3-BBA4-27D6A965A9A1}" srcId="{FA778B26-D1B8-4410-893B-6C41EA7F23DE}" destId="{43300AE7-274B-492F-B685-2365CCF79321}" srcOrd="0" destOrd="0" parTransId="{49592721-ACA6-4FF5-AD68-1C13A83A4BA8}" sibTransId="{25B7740C-7DA9-49DA-8B48-F437D2B05241}"/>
    <dgm:cxn modelId="{4D7CFECA-7F16-4294-8FE1-BB7C1E21FA59}" srcId="{DB83C898-FD1E-4EC6-8DB3-A857523DA203}" destId="{23047A6A-5CFD-4E2B-A868-7BB418E90A4F}" srcOrd="3" destOrd="0" parTransId="{F9C47C74-E457-45E7-9C7D-7401738A2A23}" sibTransId="{1A2B0553-250D-485A-8B23-B2470CA78D93}"/>
    <dgm:cxn modelId="{47977AED-8CA8-4481-A066-3C263326B04A}" srcId="{DB83C898-FD1E-4EC6-8DB3-A857523DA203}" destId="{8F0C6F44-95D3-4F18-A0AF-BDFD1B5929B4}" srcOrd="0" destOrd="0" parTransId="{0B235F0E-08B8-4A9F-9383-827BC4BC109B}" sibTransId="{A05675D3-76B1-4876-9269-E3BF18A60F21}"/>
    <dgm:cxn modelId="{749CD7F5-E972-477C-9A5F-A7727AE7A930}" srcId="{DB83C898-FD1E-4EC6-8DB3-A857523DA203}" destId="{FA778B26-D1B8-4410-893B-6C41EA7F23DE}" srcOrd="2" destOrd="0" parTransId="{8F01855F-C945-4EF7-AD6E-E50EF4D8A58D}" sibTransId="{FC1AB468-8371-42BD-97BF-A1C6D50F4FCE}"/>
    <dgm:cxn modelId="{D66BB014-2003-479C-BCF5-DD150CE3B521}" type="presParOf" srcId="{C465F81C-CDCA-43CA-A61E-D621446A8AEA}" destId="{B5FAED6C-8452-4BBF-B171-7E559510DB22}" srcOrd="0" destOrd="0" presId="urn:microsoft.com/office/officeart/2018/5/layout/CenteredIconLabelDescriptionList"/>
    <dgm:cxn modelId="{549ABC5F-93A7-4DA7-A073-24B9D528DB7B}" type="presParOf" srcId="{B5FAED6C-8452-4BBF-B171-7E559510DB22}" destId="{3F3F0EB3-ACEC-4370-B8CD-A7228C58BC37}" srcOrd="0" destOrd="0" presId="urn:microsoft.com/office/officeart/2018/5/layout/CenteredIconLabelDescriptionList"/>
    <dgm:cxn modelId="{80BB4CF3-5D8B-4B64-A66E-48DEB0C29C21}" type="presParOf" srcId="{B5FAED6C-8452-4BBF-B171-7E559510DB22}" destId="{E6F7D68E-D633-4737-85DA-689FB2E06794}" srcOrd="1" destOrd="0" presId="urn:microsoft.com/office/officeart/2018/5/layout/CenteredIconLabelDescriptionList"/>
    <dgm:cxn modelId="{12D2A423-BE00-4210-A9A1-38A87E34FC99}" type="presParOf" srcId="{B5FAED6C-8452-4BBF-B171-7E559510DB22}" destId="{D96A8D9A-A390-4FDC-96E2-EE0FF01A50C9}" srcOrd="2" destOrd="0" presId="urn:microsoft.com/office/officeart/2018/5/layout/CenteredIconLabelDescriptionList"/>
    <dgm:cxn modelId="{2C7E670A-5C8F-41FF-86DA-E0CDFC8268E1}" type="presParOf" srcId="{B5FAED6C-8452-4BBF-B171-7E559510DB22}" destId="{86D5AF9C-8539-4F82-A478-B750A7E4A3DE}" srcOrd="3" destOrd="0" presId="urn:microsoft.com/office/officeart/2018/5/layout/CenteredIconLabelDescriptionList"/>
    <dgm:cxn modelId="{C94DE9D5-4DB2-4FC5-BCD8-73A12BAB413D}" type="presParOf" srcId="{B5FAED6C-8452-4BBF-B171-7E559510DB22}" destId="{F08E6F8F-CBA4-4BC0-9D65-FBA7055E5994}" srcOrd="4" destOrd="0" presId="urn:microsoft.com/office/officeart/2018/5/layout/CenteredIconLabelDescriptionList"/>
    <dgm:cxn modelId="{B50BAE3D-9591-4BDF-87C3-C667AC0A8EB0}" type="presParOf" srcId="{C465F81C-CDCA-43CA-A61E-D621446A8AEA}" destId="{6EF37E32-AF8B-46E4-8F31-EEF3FA1253D7}" srcOrd="1" destOrd="0" presId="urn:microsoft.com/office/officeart/2018/5/layout/CenteredIconLabelDescriptionList"/>
    <dgm:cxn modelId="{C7C3E2A2-62BF-4D4A-8FC3-9DE067952885}" type="presParOf" srcId="{C465F81C-CDCA-43CA-A61E-D621446A8AEA}" destId="{E7D82375-614C-41DE-BC67-B6A806E915D4}" srcOrd="2" destOrd="0" presId="urn:microsoft.com/office/officeart/2018/5/layout/CenteredIconLabelDescriptionList"/>
    <dgm:cxn modelId="{E0929E2D-0A53-4675-A527-0D626A59F8EE}" type="presParOf" srcId="{E7D82375-614C-41DE-BC67-B6A806E915D4}" destId="{935E30FD-9470-4A8D-BF99-647CABDE449A}" srcOrd="0" destOrd="0" presId="urn:microsoft.com/office/officeart/2018/5/layout/CenteredIconLabelDescriptionList"/>
    <dgm:cxn modelId="{43A04F11-793E-4892-BE25-C05D1158CF43}" type="presParOf" srcId="{E7D82375-614C-41DE-BC67-B6A806E915D4}" destId="{027D324B-6E11-4911-9C26-2523D60893A0}" srcOrd="1" destOrd="0" presId="urn:microsoft.com/office/officeart/2018/5/layout/CenteredIconLabelDescriptionList"/>
    <dgm:cxn modelId="{F148539F-904B-4F6B-8C05-C3538855FC40}" type="presParOf" srcId="{E7D82375-614C-41DE-BC67-B6A806E915D4}" destId="{C748904A-BC5E-47FB-A8C1-CA78814F7833}" srcOrd="2" destOrd="0" presId="urn:microsoft.com/office/officeart/2018/5/layout/CenteredIconLabelDescriptionList"/>
    <dgm:cxn modelId="{0DA70C94-5932-4880-B04A-A335488A7D97}" type="presParOf" srcId="{E7D82375-614C-41DE-BC67-B6A806E915D4}" destId="{06A85B82-7389-4324-B499-C569D638F4E1}" srcOrd="3" destOrd="0" presId="urn:microsoft.com/office/officeart/2018/5/layout/CenteredIconLabelDescriptionList"/>
    <dgm:cxn modelId="{10AE880F-924D-460D-A7CF-C10190D3E4CC}" type="presParOf" srcId="{E7D82375-614C-41DE-BC67-B6A806E915D4}" destId="{CF82CD03-54F3-4CE3-95E6-0AC68A624FFD}" srcOrd="4" destOrd="0" presId="urn:microsoft.com/office/officeart/2018/5/layout/CenteredIconLabelDescriptionList"/>
    <dgm:cxn modelId="{766AD57F-9233-441D-8CB1-AA892049B6DD}" type="presParOf" srcId="{C465F81C-CDCA-43CA-A61E-D621446A8AEA}" destId="{CA685A6B-2C6D-43E6-832D-9F1780337964}" srcOrd="3" destOrd="0" presId="urn:microsoft.com/office/officeart/2018/5/layout/CenteredIconLabelDescriptionList"/>
    <dgm:cxn modelId="{773B973C-1771-455B-A481-8470417F395C}" type="presParOf" srcId="{C465F81C-CDCA-43CA-A61E-D621446A8AEA}" destId="{F05F15A8-43BF-49A0-A119-5035D6A243AD}" srcOrd="4" destOrd="0" presId="urn:microsoft.com/office/officeart/2018/5/layout/CenteredIconLabelDescriptionList"/>
    <dgm:cxn modelId="{77198E9D-AC54-4D90-A769-DE0BBFD89CB5}" type="presParOf" srcId="{F05F15A8-43BF-49A0-A119-5035D6A243AD}" destId="{259C10B9-B9B8-44C5-81B0-EB86EE3DDB21}" srcOrd="0" destOrd="0" presId="urn:microsoft.com/office/officeart/2018/5/layout/CenteredIconLabelDescriptionList"/>
    <dgm:cxn modelId="{8541B9EF-1266-4309-B5B2-CC99C727D566}" type="presParOf" srcId="{F05F15A8-43BF-49A0-A119-5035D6A243AD}" destId="{9FB77C5B-E5AC-4E5A-890B-C8A94796A059}" srcOrd="1" destOrd="0" presId="urn:microsoft.com/office/officeart/2018/5/layout/CenteredIconLabelDescriptionList"/>
    <dgm:cxn modelId="{A45B2B62-777B-4FFE-8CAE-2B0C5CB60AB6}" type="presParOf" srcId="{F05F15A8-43BF-49A0-A119-5035D6A243AD}" destId="{D569BC6F-2066-4322-A725-4E5A043D2154}" srcOrd="2" destOrd="0" presId="urn:microsoft.com/office/officeart/2018/5/layout/CenteredIconLabelDescriptionList"/>
    <dgm:cxn modelId="{21311A0A-8438-4EB5-8D9D-B5C6454B2E00}" type="presParOf" srcId="{F05F15A8-43BF-49A0-A119-5035D6A243AD}" destId="{2C7B6512-BB81-497C-8588-74BE2417806D}" srcOrd="3" destOrd="0" presId="urn:microsoft.com/office/officeart/2018/5/layout/CenteredIconLabelDescriptionList"/>
    <dgm:cxn modelId="{357A61D9-EFBB-49F7-895C-6C9A4DDFF7BA}" type="presParOf" srcId="{F05F15A8-43BF-49A0-A119-5035D6A243AD}" destId="{DA41E0B1-6AB6-4717-89DD-D7D93AFBB6B1}" srcOrd="4" destOrd="0" presId="urn:microsoft.com/office/officeart/2018/5/layout/CenteredIconLabelDescriptionList"/>
    <dgm:cxn modelId="{F3DF2874-1EB5-4295-A432-4D65C94CB784}" type="presParOf" srcId="{C465F81C-CDCA-43CA-A61E-D621446A8AEA}" destId="{03C11DBC-204E-447F-ACFF-0267269FB748}" srcOrd="5" destOrd="0" presId="urn:microsoft.com/office/officeart/2018/5/layout/CenteredIconLabelDescriptionList"/>
    <dgm:cxn modelId="{1F970B09-BFD1-4476-9CDA-E2B5869D2947}" type="presParOf" srcId="{C465F81C-CDCA-43CA-A61E-D621446A8AEA}" destId="{A902CEDE-D0F1-434A-A73A-9AA3864DCF99}" srcOrd="6" destOrd="0" presId="urn:microsoft.com/office/officeart/2018/5/layout/CenteredIconLabelDescriptionList"/>
    <dgm:cxn modelId="{268670F6-BAB2-4462-B1F1-81BE75BEA7BE}" type="presParOf" srcId="{A902CEDE-D0F1-434A-A73A-9AA3864DCF99}" destId="{DFDD48CA-C1BA-4B6B-9078-9B87AF45FE88}" srcOrd="0" destOrd="0" presId="urn:microsoft.com/office/officeart/2018/5/layout/CenteredIconLabelDescriptionList"/>
    <dgm:cxn modelId="{EBE0D81D-F767-453D-853F-440A7DF7C7B2}" type="presParOf" srcId="{A902CEDE-D0F1-434A-A73A-9AA3864DCF99}" destId="{864337D5-85E4-4A60-B10B-725C9529C4EF}" srcOrd="1" destOrd="0" presId="urn:microsoft.com/office/officeart/2018/5/layout/CenteredIconLabelDescriptionList"/>
    <dgm:cxn modelId="{5D5C3E4D-2EEA-498A-8F86-6031C8FA5260}" type="presParOf" srcId="{A902CEDE-D0F1-434A-A73A-9AA3864DCF99}" destId="{93A6EC5D-D54D-48D2-AE06-7918176E7E72}" srcOrd="2" destOrd="0" presId="urn:microsoft.com/office/officeart/2018/5/layout/CenteredIconLabelDescriptionList"/>
    <dgm:cxn modelId="{80737211-6A32-4F77-BC9D-B6B6C893C66E}" type="presParOf" srcId="{A902CEDE-D0F1-434A-A73A-9AA3864DCF99}" destId="{D4E95C49-19C3-4891-8731-89AA416D3F60}" srcOrd="3" destOrd="0" presId="urn:microsoft.com/office/officeart/2018/5/layout/CenteredIconLabelDescriptionList"/>
    <dgm:cxn modelId="{861E0CEC-BFBB-4AFC-9187-52DB90299F00}" type="presParOf" srcId="{A902CEDE-D0F1-434A-A73A-9AA3864DCF99}" destId="{5A75B8C7-4A61-4F3E-B464-15394F4DE14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EEBC51-3171-4F17-BC51-E09AA33EA522}"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2EBC9A2E-BFB3-41B0-BFF7-C84002ABB423}" type="pres">
      <dgm:prSet presAssocID="{39EEBC51-3171-4F17-BC51-E09AA33EA522}" presName="Name0" presStyleCnt="0">
        <dgm:presLayoutVars>
          <dgm:animLvl val="lvl"/>
          <dgm:resizeHandles val="exact"/>
        </dgm:presLayoutVars>
      </dgm:prSet>
      <dgm:spPr/>
    </dgm:pt>
  </dgm:ptLst>
  <dgm:cxnLst>
    <dgm:cxn modelId="{A7610C26-1413-4BB8-8B2A-527BA1EB9788}" type="presOf" srcId="{39EEBC51-3171-4F17-BC51-E09AA33EA522}" destId="{2EBC9A2E-BFB3-41B0-BFF7-C84002ABB423}" srcOrd="0"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61B82-E3E6-430A-B06D-E22509E36D34}"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4EA09D17-BA03-4698-86F2-DC03406B430F}">
      <dgm:prSet/>
      <dgm:spPr/>
      <dgm:t>
        <a:bodyPr/>
        <a:lstStyle/>
        <a:p>
          <a:pPr>
            <a:lnSpc>
              <a:spcPct val="100000"/>
            </a:lnSpc>
            <a:defRPr b="1"/>
          </a:pPr>
          <a:r>
            <a:rPr lang="en-US"/>
            <a:t>Tourism Advertising Award</a:t>
          </a:r>
        </a:p>
      </dgm:t>
    </dgm:pt>
    <dgm:pt modelId="{350B36F9-B9BD-4048-992F-64DCC5E0F05B}" type="parTrans" cxnId="{9AE2E649-6E63-40CD-9E7A-DB9143ED4EC7}">
      <dgm:prSet/>
      <dgm:spPr/>
      <dgm:t>
        <a:bodyPr/>
        <a:lstStyle/>
        <a:p>
          <a:endParaRPr lang="en-US"/>
        </a:p>
      </dgm:t>
    </dgm:pt>
    <dgm:pt modelId="{40729DFA-4E4B-4B69-8485-F5CCA2ABD97E}" type="sibTrans" cxnId="{9AE2E649-6E63-40CD-9E7A-DB9143ED4EC7}">
      <dgm:prSet/>
      <dgm:spPr/>
      <dgm:t>
        <a:bodyPr/>
        <a:lstStyle/>
        <a:p>
          <a:endParaRPr lang="en-US"/>
        </a:p>
      </dgm:t>
    </dgm:pt>
    <dgm:pt modelId="{10D8A79E-23BD-4B1A-9FA3-DEFCF7DC6DB0}">
      <dgm:prSet/>
      <dgm:spPr/>
      <dgm:t>
        <a:bodyPr/>
        <a:lstStyle/>
        <a:p>
          <a:pPr>
            <a:lnSpc>
              <a:spcPct val="100000"/>
            </a:lnSpc>
          </a:pPr>
          <a:r>
            <a:rPr lang="en-US" dirty="0"/>
            <a:t>Placement of advertisements promoting local nonprofit attractions and their events to non-local audiences.</a:t>
          </a:r>
        </a:p>
      </dgm:t>
    </dgm:pt>
    <dgm:pt modelId="{3496A478-DFC1-423D-B1A2-175AB270788B}" type="parTrans" cxnId="{A0FBF53D-1164-4548-8F75-BECDA40C5B91}">
      <dgm:prSet/>
      <dgm:spPr/>
      <dgm:t>
        <a:bodyPr/>
        <a:lstStyle/>
        <a:p>
          <a:endParaRPr lang="en-US"/>
        </a:p>
      </dgm:t>
    </dgm:pt>
    <dgm:pt modelId="{24E1E9C2-0FB0-4E43-B744-CB46B17DC1E4}" type="sibTrans" cxnId="{A0FBF53D-1164-4548-8F75-BECDA40C5B91}">
      <dgm:prSet/>
      <dgm:spPr/>
      <dgm:t>
        <a:bodyPr/>
        <a:lstStyle/>
        <a:p>
          <a:endParaRPr lang="en-US"/>
        </a:p>
      </dgm:t>
    </dgm:pt>
    <dgm:pt modelId="{89AF893D-26C3-40DD-911F-0048FA9633FB}">
      <dgm:prSet/>
      <dgm:spPr/>
      <dgm:t>
        <a:bodyPr/>
        <a:lstStyle/>
        <a:p>
          <a:pPr>
            <a:lnSpc>
              <a:spcPct val="100000"/>
            </a:lnSpc>
            <a:defRPr b="1"/>
          </a:pPr>
          <a:r>
            <a:rPr lang="en-US"/>
            <a:t>Tourism Development Grant </a:t>
          </a:r>
        </a:p>
      </dgm:t>
    </dgm:pt>
    <dgm:pt modelId="{43AA8FA0-F736-41F2-AAC7-CADD0AE0688A}" type="parTrans" cxnId="{2A0FB07D-DBB3-4AE4-98EE-6C8B35ABD8DB}">
      <dgm:prSet/>
      <dgm:spPr/>
      <dgm:t>
        <a:bodyPr/>
        <a:lstStyle/>
        <a:p>
          <a:endParaRPr lang="en-US"/>
        </a:p>
      </dgm:t>
    </dgm:pt>
    <dgm:pt modelId="{820FD4B8-143E-4620-9448-24A2C22A2CFD}" type="sibTrans" cxnId="{2A0FB07D-DBB3-4AE4-98EE-6C8B35ABD8DB}">
      <dgm:prSet/>
      <dgm:spPr/>
      <dgm:t>
        <a:bodyPr/>
        <a:lstStyle/>
        <a:p>
          <a:endParaRPr lang="en-US"/>
        </a:p>
      </dgm:t>
    </dgm:pt>
    <dgm:pt modelId="{9B360551-AD78-4362-8CB0-29B62B424FBD}">
      <dgm:prSet/>
      <dgm:spPr/>
      <dgm:t>
        <a:bodyPr/>
        <a:lstStyle/>
        <a:p>
          <a:pPr>
            <a:lnSpc>
              <a:spcPct val="100000"/>
            </a:lnSpc>
          </a:pPr>
          <a:r>
            <a:rPr lang="en-US" dirty="0"/>
            <a:t>Development of tourism product through nonprofit attractions, events, and activities.</a:t>
          </a:r>
        </a:p>
      </dgm:t>
    </dgm:pt>
    <dgm:pt modelId="{CC184C3B-2245-49B3-A141-95D77550B63A}" type="parTrans" cxnId="{6C188F84-D6DA-4AD7-8946-79CD8CD93C8C}">
      <dgm:prSet/>
      <dgm:spPr/>
      <dgm:t>
        <a:bodyPr/>
        <a:lstStyle/>
        <a:p>
          <a:endParaRPr lang="en-US"/>
        </a:p>
      </dgm:t>
    </dgm:pt>
    <dgm:pt modelId="{648483CE-BF56-4F00-8EB3-0CFE9F92ED54}" type="sibTrans" cxnId="{6C188F84-D6DA-4AD7-8946-79CD8CD93C8C}">
      <dgm:prSet/>
      <dgm:spPr/>
      <dgm:t>
        <a:bodyPr/>
        <a:lstStyle/>
        <a:p>
          <a:endParaRPr lang="en-US"/>
        </a:p>
      </dgm:t>
    </dgm:pt>
    <dgm:pt modelId="{F7E7C169-8950-4A3F-963F-121CEAB7EF39}" type="pres">
      <dgm:prSet presAssocID="{32061B82-E3E6-430A-B06D-E22509E36D34}" presName="root" presStyleCnt="0">
        <dgm:presLayoutVars>
          <dgm:dir/>
          <dgm:resizeHandles val="exact"/>
        </dgm:presLayoutVars>
      </dgm:prSet>
      <dgm:spPr/>
    </dgm:pt>
    <dgm:pt modelId="{5B73F6B9-D90A-42B7-864E-F64C8D7162E2}" type="pres">
      <dgm:prSet presAssocID="{4EA09D17-BA03-4698-86F2-DC03406B430F}" presName="compNode" presStyleCnt="0"/>
      <dgm:spPr/>
    </dgm:pt>
    <dgm:pt modelId="{72A82D63-C2CD-4BAA-9A19-3A5799C8F374}" type="pres">
      <dgm:prSet presAssocID="{4EA09D17-BA03-4698-86F2-DC03406B43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ertising"/>
        </a:ext>
      </dgm:extLst>
    </dgm:pt>
    <dgm:pt modelId="{C53F0E39-8AAD-4731-BEE2-58925760302E}" type="pres">
      <dgm:prSet presAssocID="{4EA09D17-BA03-4698-86F2-DC03406B430F}" presName="iconSpace" presStyleCnt="0"/>
      <dgm:spPr/>
    </dgm:pt>
    <dgm:pt modelId="{0A045381-0643-4051-997A-481D0AA7B172}" type="pres">
      <dgm:prSet presAssocID="{4EA09D17-BA03-4698-86F2-DC03406B430F}" presName="parTx" presStyleLbl="revTx" presStyleIdx="0" presStyleCnt="4">
        <dgm:presLayoutVars>
          <dgm:chMax val="0"/>
          <dgm:chPref val="0"/>
        </dgm:presLayoutVars>
      </dgm:prSet>
      <dgm:spPr/>
    </dgm:pt>
    <dgm:pt modelId="{60F22C18-C203-4D4C-98AC-760314A118C5}" type="pres">
      <dgm:prSet presAssocID="{4EA09D17-BA03-4698-86F2-DC03406B430F}" presName="txSpace" presStyleCnt="0"/>
      <dgm:spPr/>
    </dgm:pt>
    <dgm:pt modelId="{1D211511-09A7-4947-BA02-1FFBABE908BD}" type="pres">
      <dgm:prSet presAssocID="{4EA09D17-BA03-4698-86F2-DC03406B430F}" presName="desTx" presStyleLbl="revTx" presStyleIdx="1" presStyleCnt="4">
        <dgm:presLayoutVars/>
      </dgm:prSet>
      <dgm:spPr/>
    </dgm:pt>
    <dgm:pt modelId="{930FEE20-3C72-45FA-BB2A-7B8B42F131BE}" type="pres">
      <dgm:prSet presAssocID="{40729DFA-4E4B-4B69-8485-F5CCA2ABD97E}" presName="sibTrans" presStyleCnt="0"/>
      <dgm:spPr/>
    </dgm:pt>
    <dgm:pt modelId="{4FAA64F3-2333-459E-A469-A56155797448}" type="pres">
      <dgm:prSet presAssocID="{89AF893D-26C3-40DD-911F-0048FA9633FB}" presName="compNode" presStyleCnt="0"/>
      <dgm:spPr/>
    </dgm:pt>
    <dgm:pt modelId="{A9ED623A-6B11-44EC-B1F7-C3F0D576EB3A}" type="pres">
      <dgm:prSet presAssocID="{89AF893D-26C3-40DD-911F-0048FA9633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ntain scene"/>
        </a:ext>
      </dgm:extLst>
    </dgm:pt>
    <dgm:pt modelId="{E870AB81-9E0D-41B9-BBC2-71832517C89F}" type="pres">
      <dgm:prSet presAssocID="{89AF893D-26C3-40DD-911F-0048FA9633FB}" presName="iconSpace" presStyleCnt="0"/>
      <dgm:spPr/>
    </dgm:pt>
    <dgm:pt modelId="{D9399243-093D-410B-BC28-00BF8532925E}" type="pres">
      <dgm:prSet presAssocID="{89AF893D-26C3-40DD-911F-0048FA9633FB}" presName="parTx" presStyleLbl="revTx" presStyleIdx="2" presStyleCnt="4">
        <dgm:presLayoutVars>
          <dgm:chMax val="0"/>
          <dgm:chPref val="0"/>
        </dgm:presLayoutVars>
      </dgm:prSet>
      <dgm:spPr/>
    </dgm:pt>
    <dgm:pt modelId="{93015B57-F1EA-4156-8B2A-B7F7879F3BF2}" type="pres">
      <dgm:prSet presAssocID="{89AF893D-26C3-40DD-911F-0048FA9633FB}" presName="txSpace" presStyleCnt="0"/>
      <dgm:spPr/>
    </dgm:pt>
    <dgm:pt modelId="{F4581ACF-F5C1-404B-9F71-4EE18FF3BE52}" type="pres">
      <dgm:prSet presAssocID="{89AF893D-26C3-40DD-911F-0048FA9633FB}" presName="desTx" presStyleLbl="revTx" presStyleIdx="3" presStyleCnt="4">
        <dgm:presLayoutVars/>
      </dgm:prSet>
      <dgm:spPr/>
    </dgm:pt>
  </dgm:ptLst>
  <dgm:cxnLst>
    <dgm:cxn modelId="{B5324C1A-5C57-428B-ACE2-052C3B681820}" type="presOf" srcId="{32061B82-E3E6-430A-B06D-E22509E36D34}" destId="{F7E7C169-8950-4A3F-963F-121CEAB7EF39}" srcOrd="0" destOrd="0" presId="urn:microsoft.com/office/officeart/2018/5/layout/CenteredIconLabelDescriptionList"/>
    <dgm:cxn modelId="{98010F28-D889-4651-98E4-3B3E6575A082}" type="presOf" srcId="{9B360551-AD78-4362-8CB0-29B62B424FBD}" destId="{F4581ACF-F5C1-404B-9F71-4EE18FF3BE52}" srcOrd="0" destOrd="0" presId="urn:microsoft.com/office/officeart/2018/5/layout/CenteredIconLabelDescriptionList"/>
    <dgm:cxn modelId="{36F7AD2C-B380-4BEA-A4AD-4E24B925002A}" type="presOf" srcId="{10D8A79E-23BD-4B1A-9FA3-DEFCF7DC6DB0}" destId="{1D211511-09A7-4947-BA02-1FFBABE908BD}" srcOrd="0" destOrd="0" presId="urn:microsoft.com/office/officeart/2018/5/layout/CenteredIconLabelDescriptionList"/>
    <dgm:cxn modelId="{A0FBF53D-1164-4548-8F75-BECDA40C5B91}" srcId="{4EA09D17-BA03-4698-86F2-DC03406B430F}" destId="{10D8A79E-23BD-4B1A-9FA3-DEFCF7DC6DB0}" srcOrd="0" destOrd="0" parTransId="{3496A478-DFC1-423D-B1A2-175AB270788B}" sibTransId="{24E1E9C2-0FB0-4E43-B744-CB46B17DC1E4}"/>
    <dgm:cxn modelId="{9AE2E649-6E63-40CD-9E7A-DB9143ED4EC7}" srcId="{32061B82-E3E6-430A-B06D-E22509E36D34}" destId="{4EA09D17-BA03-4698-86F2-DC03406B430F}" srcOrd="0" destOrd="0" parTransId="{350B36F9-B9BD-4048-992F-64DCC5E0F05B}" sibTransId="{40729DFA-4E4B-4B69-8485-F5CCA2ABD97E}"/>
    <dgm:cxn modelId="{9F396B56-3D68-4D58-9A75-7E0CC54A2F2B}" type="presOf" srcId="{89AF893D-26C3-40DD-911F-0048FA9633FB}" destId="{D9399243-093D-410B-BC28-00BF8532925E}" srcOrd="0" destOrd="0" presId="urn:microsoft.com/office/officeart/2018/5/layout/CenteredIconLabelDescriptionList"/>
    <dgm:cxn modelId="{2A0FB07D-DBB3-4AE4-98EE-6C8B35ABD8DB}" srcId="{32061B82-E3E6-430A-B06D-E22509E36D34}" destId="{89AF893D-26C3-40DD-911F-0048FA9633FB}" srcOrd="1" destOrd="0" parTransId="{43AA8FA0-F736-41F2-AAC7-CADD0AE0688A}" sibTransId="{820FD4B8-143E-4620-9448-24A2C22A2CFD}"/>
    <dgm:cxn modelId="{6C188F84-D6DA-4AD7-8946-79CD8CD93C8C}" srcId="{89AF893D-26C3-40DD-911F-0048FA9633FB}" destId="{9B360551-AD78-4362-8CB0-29B62B424FBD}" srcOrd="0" destOrd="0" parTransId="{CC184C3B-2245-49B3-A141-95D77550B63A}" sibTransId="{648483CE-BF56-4F00-8EB3-0CFE9F92ED54}"/>
    <dgm:cxn modelId="{0A9ACCEE-8346-4D6E-9CA6-308E9BB45FE2}" type="presOf" srcId="{4EA09D17-BA03-4698-86F2-DC03406B430F}" destId="{0A045381-0643-4051-997A-481D0AA7B172}" srcOrd="0" destOrd="0" presId="urn:microsoft.com/office/officeart/2018/5/layout/CenteredIconLabelDescriptionList"/>
    <dgm:cxn modelId="{9BA5D3E4-789A-49ED-98AC-3DE43435F0CF}" type="presParOf" srcId="{F7E7C169-8950-4A3F-963F-121CEAB7EF39}" destId="{5B73F6B9-D90A-42B7-864E-F64C8D7162E2}" srcOrd="0" destOrd="0" presId="urn:microsoft.com/office/officeart/2018/5/layout/CenteredIconLabelDescriptionList"/>
    <dgm:cxn modelId="{10725058-E578-4221-9081-677421A8D80E}" type="presParOf" srcId="{5B73F6B9-D90A-42B7-864E-F64C8D7162E2}" destId="{72A82D63-C2CD-4BAA-9A19-3A5799C8F374}" srcOrd="0" destOrd="0" presId="urn:microsoft.com/office/officeart/2018/5/layout/CenteredIconLabelDescriptionList"/>
    <dgm:cxn modelId="{D813F785-182D-44AC-84F2-CE6475AB6EDD}" type="presParOf" srcId="{5B73F6B9-D90A-42B7-864E-F64C8D7162E2}" destId="{C53F0E39-8AAD-4731-BEE2-58925760302E}" srcOrd="1" destOrd="0" presId="urn:microsoft.com/office/officeart/2018/5/layout/CenteredIconLabelDescriptionList"/>
    <dgm:cxn modelId="{BE9B45B6-F62B-45B4-8F74-A543C2129A15}" type="presParOf" srcId="{5B73F6B9-D90A-42B7-864E-F64C8D7162E2}" destId="{0A045381-0643-4051-997A-481D0AA7B172}" srcOrd="2" destOrd="0" presId="urn:microsoft.com/office/officeart/2018/5/layout/CenteredIconLabelDescriptionList"/>
    <dgm:cxn modelId="{1D0B88BC-CA07-434A-B1EC-48EAEE19D989}" type="presParOf" srcId="{5B73F6B9-D90A-42B7-864E-F64C8D7162E2}" destId="{60F22C18-C203-4D4C-98AC-760314A118C5}" srcOrd="3" destOrd="0" presId="urn:microsoft.com/office/officeart/2018/5/layout/CenteredIconLabelDescriptionList"/>
    <dgm:cxn modelId="{C4EEE415-FEF9-4789-AAA3-7BDBE9A58E81}" type="presParOf" srcId="{5B73F6B9-D90A-42B7-864E-F64C8D7162E2}" destId="{1D211511-09A7-4947-BA02-1FFBABE908BD}" srcOrd="4" destOrd="0" presId="urn:microsoft.com/office/officeart/2018/5/layout/CenteredIconLabelDescriptionList"/>
    <dgm:cxn modelId="{F9B2281B-4017-4419-A286-DA8031DAE734}" type="presParOf" srcId="{F7E7C169-8950-4A3F-963F-121CEAB7EF39}" destId="{930FEE20-3C72-45FA-BB2A-7B8B42F131BE}" srcOrd="1" destOrd="0" presId="urn:microsoft.com/office/officeart/2018/5/layout/CenteredIconLabelDescriptionList"/>
    <dgm:cxn modelId="{74C6F8E2-539B-4237-BF06-9AC0CD41694B}" type="presParOf" srcId="{F7E7C169-8950-4A3F-963F-121CEAB7EF39}" destId="{4FAA64F3-2333-459E-A469-A56155797448}" srcOrd="2" destOrd="0" presId="urn:microsoft.com/office/officeart/2018/5/layout/CenteredIconLabelDescriptionList"/>
    <dgm:cxn modelId="{23BF828D-A766-4D25-8CCE-4E5EEC3C9FB1}" type="presParOf" srcId="{4FAA64F3-2333-459E-A469-A56155797448}" destId="{A9ED623A-6B11-44EC-B1F7-C3F0D576EB3A}" srcOrd="0" destOrd="0" presId="urn:microsoft.com/office/officeart/2018/5/layout/CenteredIconLabelDescriptionList"/>
    <dgm:cxn modelId="{0B4E92C1-EF49-4233-8DCB-21ED75BF98EF}" type="presParOf" srcId="{4FAA64F3-2333-459E-A469-A56155797448}" destId="{E870AB81-9E0D-41B9-BBC2-71832517C89F}" srcOrd="1" destOrd="0" presId="urn:microsoft.com/office/officeart/2018/5/layout/CenteredIconLabelDescriptionList"/>
    <dgm:cxn modelId="{66A70117-AA6B-48C7-BCB3-DC0DC730FB13}" type="presParOf" srcId="{4FAA64F3-2333-459E-A469-A56155797448}" destId="{D9399243-093D-410B-BC28-00BF8532925E}" srcOrd="2" destOrd="0" presId="urn:microsoft.com/office/officeart/2018/5/layout/CenteredIconLabelDescriptionList"/>
    <dgm:cxn modelId="{0E3A2DA2-2841-418A-A1CD-581814275052}" type="presParOf" srcId="{4FAA64F3-2333-459E-A469-A56155797448}" destId="{93015B57-F1EA-4156-8B2A-B7F7879F3BF2}" srcOrd="3" destOrd="0" presId="urn:microsoft.com/office/officeart/2018/5/layout/CenteredIconLabelDescriptionList"/>
    <dgm:cxn modelId="{A06D125B-1B18-4910-932D-8E70928111AF}" type="presParOf" srcId="{4FAA64F3-2333-459E-A469-A56155797448}" destId="{F4581ACF-F5C1-404B-9F71-4EE18FF3BE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88EE6-A924-4B4C-97C9-5E20158CC75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E6D0F0F0-1B20-4AC0-9A16-96FB8EC28D54}">
      <dgm:prSet/>
      <dgm:spPr/>
      <dgm:t>
        <a:bodyPr/>
        <a:lstStyle/>
        <a:p>
          <a:pPr>
            <a:defRPr b="1"/>
          </a:pPr>
          <a:r>
            <a:rPr lang="en-US"/>
            <a:t>Ask</a:t>
          </a:r>
        </a:p>
      </dgm:t>
    </dgm:pt>
    <dgm:pt modelId="{A38CB8A8-289D-4A31-BC3D-79AB27BD4AFA}" type="parTrans" cxnId="{DA2A9645-F78A-4AA7-B38D-57D1FFC0F09E}">
      <dgm:prSet/>
      <dgm:spPr/>
      <dgm:t>
        <a:bodyPr/>
        <a:lstStyle/>
        <a:p>
          <a:endParaRPr lang="en-US"/>
        </a:p>
      </dgm:t>
    </dgm:pt>
    <dgm:pt modelId="{67333C90-1214-4904-979E-84133267A5CD}" type="sibTrans" cxnId="{DA2A9645-F78A-4AA7-B38D-57D1FFC0F09E}">
      <dgm:prSet/>
      <dgm:spPr/>
      <dgm:t>
        <a:bodyPr/>
        <a:lstStyle/>
        <a:p>
          <a:endParaRPr lang="en-US"/>
        </a:p>
      </dgm:t>
    </dgm:pt>
    <dgm:pt modelId="{A3D79921-BEC2-429D-950F-34F29336156F}">
      <dgm:prSet/>
      <dgm:spPr/>
      <dgm:t>
        <a:bodyPr/>
        <a:lstStyle/>
        <a:p>
          <a:r>
            <a:rPr lang="en-US" dirty="0"/>
            <a:t>Ask someone to read your application to ensure it will be clear to the committee.</a:t>
          </a:r>
        </a:p>
      </dgm:t>
    </dgm:pt>
    <dgm:pt modelId="{0702DC3A-D238-468F-812D-BEC8219A04C8}" type="parTrans" cxnId="{380D7D7A-16BF-4F88-AE23-97B233A569BF}">
      <dgm:prSet/>
      <dgm:spPr/>
      <dgm:t>
        <a:bodyPr/>
        <a:lstStyle/>
        <a:p>
          <a:endParaRPr lang="en-US"/>
        </a:p>
      </dgm:t>
    </dgm:pt>
    <dgm:pt modelId="{420D7336-D09A-4839-8726-013399CBD00E}" type="sibTrans" cxnId="{380D7D7A-16BF-4F88-AE23-97B233A569BF}">
      <dgm:prSet/>
      <dgm:spPr/>
      <dgm:t>
        <a:bodyPr/>
        <a:lstStyle/>
        <a:p>
          <a:endParaRPr lang="en-US"/>
        </a:p>
      </dgm:t>
    </dgm:pt>
    <dgm:pt modelId="{0DFE045F-C97A-4784-A26B-914AE54BD42C}">
      <dgm:prSet/>
      <dgm:spPr/>
      <dgm:t>
        <a:bodyPr/>
        <a:lstStyle/>
        <a:p>
          <a:pPr>
            <a:defRPr b="1"/>
          </a:pPr>
          <a:r>
            <a:rPr lang="en-US"/>
            <a:t>Complement</a:t>
          </a:r>
        </a:p>
      </dgm:t>
    </dgm:pt>
    <dgm:pt modelId="{28412588-8245-4E74-A0EA-ADCD19F3FDF8}" type="parTrans" cxnId="{FF5688A3-B226-4671-BD4D-4919E05DEC32}">
      <dgm:prSet/>
      <dgm:spPr/>
      <dgm:t>
        <a:bodyPr/>
        <a:lstStyle/>
        <a:p>
          <a:endParaRPr lang="en-US"/>
        </a:p>
      </dgm:t>
    </dgm:pt>
    <dgm:pt modelId="{EB0C9AC8-8472-4077-A330-9E14110EBFC5}" type="sibTrans" cxnId="{FF5688A3-B226-4671-BD4D-4919E05DEC32}">
      <dgm:prSet/>
      <dgm:spPr/>
      <dgm:t>
        <a:bodyPr/>
        <a:lstStyle/>
        <a:p>
          <a:endParaRPr lang="en-US"/>
        </a:p>
      </dgm:t>
    </dgm:pt>
    <dgm:pt modelId="{FF488539-CF2B-42C2-975F-EAEDA80F8F15}">
      <dgm:prSet/>
      <dgm:spPr/>
      <dgm:t>
        <a:bodyPr/>
        <a:lstStyle/>
        <a:p>
          <a:r>
            <a:rPr lang="en-US" dirty="0"/>
            <a:t>Complement Visit Frederick’s goals of increasing the number of  visitors, visitor spending, and length-of-stay.</a:t>
          </a:r>
          <a:br>
            <a:rPr lang="en-US" dirty="0"/>
          </a:br>
          <a:endParaRPr lang="en-US" dirty="0"/>
        </a:p>
      </dgm:t>
    </dgm:pt>
    <dgm:pt modelId="{A09AD86B-4010-4F1A-916D-10ED22B621EB}" type="parTrans" cxnId="{62AF6B85-5466-4D9B-8D10-1744D839FA69}">
      <dgm:prSet/>
      <dgm:spPr/>
      <dgm:t>
        <a:bodyPr/>
        <a:lstStyle/>
        <a:p>
          <a:endParaRPr lang="en-US"/>
        </a:p>
      </dgm:t>
    </dgm:pt>
    <dgm:pt modelId="{13D2CB1A-F3AA-4A87-838A-B3AB788EBF7E}" type="sibTrans" cxnId="{62AF6B85-5466-4D9B-8D10-1744D839FA69}">
      <dgm:prSet/>
      <dgm:spPr/>
      <dgm:t>
        <a:bodyPr/>
        <a:lstStyle/>
        <a:p>
          <a:endParaRPr lang="en-US"/>
        </a:p>
      </dgm:t>
    </dgm:pt>
    <dgm:pt modelId="{1CCA5E02-D8FF-4392-8300-1CC30AA76679}">
      <dgm:prSet/>
      <dgm:spPr/>
      <dgm:t>
        <a:bodyPr/>
        <a:lstStyle/>
        <a:p>
          <a:pPr>
            <a:defRPr b="1"/>
          </a:pPr>
          <a:r>
            <a:rPr lang="en-US"/>
            <a:t>Partner</a:t>
          </a:r>
        </a:p>
      </dgm:t>
    </dgm:pt>
    <dgm:pt modelId="{C2384F76-454C-4076-A722-577005FEFEE8}" type="parTrans" cxnId="{2C4E1B0B-3FDF-45E7-834D-1532E617C030}">
      <dgm:prSet/>
      <dgm:spPr/>
      <dgm:t>
        <a:bodyPr/>
        <a:lstStyle/>
        <a:p>
          <a:endParaRPr lang="en-US"/>
        </a:p>
      </dgm:t>
    </dgm:pt>
    <dgm:pt modelId="{2D27228B-7E69-4CE3-BB00-DBA779985D64}" type="sibTrans" cxnId="{2C4E1B0B-3FDF-45E7-834D-1532E617C030}">
      <dgm:prSet/>
      <dgm:spPr/>
      <dgm:t>
        <a:bodyPr/>
        <a:lstStyle/>
        <a:p>
          <a:endParaRPr lang="en-US"/>
        </a:p>
      </dgm:t>
    </dgm:pt>
    <dgm:pt modelId="{898D3568-6656-4B46-962E-CCEF1AD077C1}">
      <dgm:prSet/>
      <dgm:spPr/>
      <dgm:t>
        <a:bodyPr/>
        <a:lstStyle/>
        <a:p>
          <a:r>
            <a:rPr lang="en-US" dirty="0"/>
            <a:t>Partner with other entities to achieve goals</a:t>
          </a:r>
        </a:p>
      </dgm:t>
    </dgm:pt>
    <dgm:pt modelId="{B958C75A-37D2-4C45-8A5A-ADDE47776AC4}" type="parTrans" cxnId="{382F4599-8E5D-4CE0-8865-9EC02AE07D03}">
      <dgm:prSet/>
      <dgm:spPr/>
      <dgm:t>
        <a:bodyPr/>
        <a:lstStyle/>
        <a:p>
          <a:endParaRPr lang="en-US"/>
        </a:p>
      </dgm:t>
    </dgm:pt>
    <dgm:pt modelId="{C655FA6B-2A43-4A0D-8CEF-C7A1B51F9B2B}" type="sibTrans" cxnId="{382F4599-8E5D-4CE0-8865-9EC02AE07D03}">
      <dgm:prSet/>
      <dgm:spPr/>
      <dgm:t>
        <a:bodyPr/>
        <a:lstStyle/>
        <a:p>
          <a:endParaRPr lang="en-US"/>
        </a:p>
      </dgm:t>
    </dgm:pt>
    <dgm:pt modelId="{FF1A8AE8-1943-414C-B4AA-763282A680AD}">
      <dgm:prSet/>
      <dgm:spPr/>
      <dgm:t>
        <a:bodyPr/>
        <a:lstStyle/>
        <a:p>
          <a:r>
            <a:rPr lang="en-US" dirty="0"/>
            <a:t>Partners do not need to be nonprofits</a:t>
          </a:r>
        </a:p>
      </dgm:t>
    </dgm:pt>
    <dgm:pt modelId="{B0BFAC74-3461-43D7-98DB-EE5F3AD8ECCC}" type="parTrans" cxnId="{8B266519-7855-4135-AF4B-00A9D08CF503}">
      <dgm:prSet/>
      <dgm:spPr/>
      <dgm:t>
        <a:bodyPr/>
        <a:lstStyle/>
        <a:p>
          <a:endParaRPr lang="en-US"/>
        </a:p>
      </dgm:t>
    </dgm:pt>
    <dgm:pt modelId="{126DDC62-166C-4AEB-BB32-4687F576887E}" type="sibTrans" cxnId="{8B266519-7855-4135-AF4B-00A9D08CF503}">
      <dgm:prSet/>
      <dgm:spPr/>
      <dgm:t>
        <a:bodyPr/>
        <a:lstStyle/>
        <a:p>
          <a:endParaRPr lang="en-US"/>
        </a:p>
      </dgm:t>
    </dgm:pt>
    <dgm:pt modelId="{72F2547F-EC71-451D-AF0F-3E2EE984ACAA}">
      <dgm:prSet/>
      <dgm:spPr/>
      <dgm:t>
        <a:bodyPr/>
        <a:lstStyle/>
        <a:p>
          <a:r>
            <a:rPr lang="en-US" dirty="0"/>
            <a:t>Partners cannot include hotel, motel, or other lodging businesses located outside of Frederick County. </a:t>
          </a:r>
        </a:p>
      </dgm:t>
    </dgm:pt>
    <dgm:pt modelId="{C1391462-1DFD-43A2-BA45-DE989F270C19}" type="parTrans" cxnId="{A4D61AA2-E1AE-4CEC-B5FF-A3FF41C15268}">
      <dgm:prSet/>
      <dgm:spPr/>
      <dgm:t>
        <a:bodyPr/>
        <a:lstStyle/>
        <a:p>
          <a:endParaRPr lang="en-US"/>
        </a:p>
      </dgm:t>
    </dgm:pt>
    <dgm:pt modelId="{C20CA2AB-EFB7-4640-B063-EFEC75A847F7}" type="sibTrans" cxnId="{A4D61AA2-E1AE-4CEC-B5FF-A3FF41C15268}">
      <dgm:prSet/>
      <dgm:spPr/>
      <dgm:t>
        <a:bodyPr/>
        <a:lstStyle/>
        <a:p>
          <a:endParaRPr lang="en-US"/>
        </a:p>
      </dgm:t>
    </dgm:pt>
    <dgm:pt modelId="{BF9CA924-7B78-46FA-9947-59ACF013A8D4}" type="pres">
      <dgm:prSet presAssocID="{C3388EE6-A924-4B4C-97C9-5E20158CC75D}" presName="Name0" presStyleCnt="0">
        <dgm:presLayoutVars>
          <dgm:dir/>
          <dgm:animLvl val="lvl"/>
          <dgm:resizeHandles val="exact"/>
        </dgm:presLayoutVars>
      </dgm:prSet>
      <dgm:spPr/>
    </dgm:pt>
    <dgm:pt modelId="{1F06D783-5F9A-421B-9683-ED8EA2D3EF5D}" type="pres">
      <dgm:prSet presAssocID="{E6D0F0F0-1B20-4AC0-9A16-96FB8EC28D54}" presName="composite" presStyleCnt="0"/>
      <dgm:spPr/>
    </dgm:pt>
    <dgm:pt modelId="{35C9921E-8DE5-4EFD-9940-D09438B02102}" type="pres">
      <dgm:prSet presAssocID="{E6D0F0F0-1B20-4AC0-9A16-96FB8EC28D54}" presName="parTx" presStyleLbl="node1" presStyleIdx="0" presStyleCnt="3">
        <dgm:presLayoutVars>
          <dgm:chMax val="0"/>
          <dgm:chPref val="0"/>
          <dgm:bulletEnabled val="1"/>
        </dgm:presLayoutVars>
      </dgm:prSet>
      <dgm:spPr/>
    </dgm:pt>
    <dgm:pt modelId="{31C0D8E9-DE14-44B0-BE09-1B03A9135560}" type="pres">
      <dgm:prSet presAssocID="{E6D0F0F0-1B20-4AC0-9A16-96FB8EC28D54}" presName="desTx" presStyleLbl="revTx" presStyleIdx="0" presStyleCnt="3">
        <dgm:presLayoutVars>
          <dgm:bulletEnabled val="1"/>
        </dgm:presLayoutVars>
      </dgm:prSet>
      <dgm:spPr/>
    </dgm:pt>
    <dgm:pt modelId="{5B8DCBBA-C234-48CA-9A2F-E5609EE5F230}" type="pres">
      <dgm:prSet presAssocID="{67333C90-1214-4904-979E-84133267A5CD}" presName="space" presStyleCnt="0"/>
      <dgm:spPr/>
    </dgm:pt>
    <dgm:pt modelId="{ED0DB86C-0EFF-495C-8E92-01A191D04FDC}" type="pres">
      <dgm:prSet presAssocID="{0DFE045F-C97A-4784-A26B-914AE54BD42C}" presName="composite" presStyleCnt="0"/>
      <dgm:spPr/>
    </dgm:pt>
    <dgm:pt modelId="{BD98CA30-C9EB-4CCB-8776-7CA9D3924039}" type="pres">
      <dgm:prSet presAssocID="{0DFE045F-C97A-4784-A26B-914AE54BD42C}" presName="parTx" presStyleLbl="node1" presStyleIdx="1" presStyleCnt="3">
        <dgm:presLayoutVars>
          <dgm:chMax val="0"/>
          <dgm:chPref val="0"/>
          <dgm:bulletEnabled val="1"/>
        </dgm:presLayoutVars>
      </dgm:prSet>
      <dgm:spPr/>
    </dgm:pt>
    <dgm:pt modelId="{0A5CE396-F52F-4ADB-AC9B-092CFE4D11FE}" type="pres">
      <dgm:prSet presAssocID="{0DFE045F-C97A-4784-A26B-914AE54BD42C}" presName="desTx" presStyleLbl="revTx" presStyleIdx="1" presStyleCnt="3">
        <dgm:presLayoutVars>
          <dgm:bulletEnabled val="1"/>
        </dgm:presLayoutVars>
      </dgm:prSet>
      <dgm:spPr/>
    </dgm:pt>
    <dgm:pt modelId="{C1EF1B5A-AC74-4C05-8A3E-EEB263329F00}" type="pres">
      <dgm:prSet presAssocID="{EB0C9AC8-8472-4077-A330-9E14110EBFC5}" presName="space" presStyleCnt="0"/>
      <dgm:spPr/>
    </dgm:pt>
    <dgm:pt modelId="{D5FBDD0D-F409-486C-B295-C97B1F61B4E5}" type="pres">
      <dgm:prSet presAssocID="{1CCA5E02-D8FF-4392-8300-1CC30AA76679}" presName="composite" presStyleCnt="0"/>
      <dgm:spPr/>
    </dgm:pt>
    <dgm:pt modelId="{8054F789-C612-49B3-A340-BE1535BF7A61}" type="pres">
      <dgm:prSet presAssocID="{1CCA5E02-D8FF-4392-8300-1CC30AA76679}" presName="parTx" presStyleLbl="node1" presStyleIdx="2" presStyleCnt="3">
        <dgm:presLayoutVars>
          <dgm:chMax val="0"/>
          <dgm:chPref val="0"/>
          <dgm:bulletEnabled val="1"/>
        </dgm:presLayoutVars>
      </dgm:prSet>
      <dgm:spPr/>
    </dgm:pt>
    <dgm:pt modelId="{79BAADF5-BB33-4C01-BA2A-6C83E303126E}" type="pres">
      <dgm:prSet presAssocID="{1CCA5E02-D8FF-4392-8300-1CC30AA76679}" presName="desTx" presStyleLbl="revTx" presStyleIdx="2" presStyleCnt="3">
        <dgm:presLayoutVars>
          <dgm:bulletEnabled val="1"/>
        </dgm:presLayoutVars>
      </dgm:prSet>
      <dgm:spPr/>
    </dgm:pt>
  </dgm:ptLst>
  <dgm:cxnLst>
    <dgm:cxn modelId="{2C4E1B0B-3FDF-45E7-834D-1532E617C030}" srcId="{C3388EE6-A924-4B4C-97C9-5E20158CC75D}" destId="{1CCA5E02-D8FF-4392-8300-1CC30AA76679}" srcOrd="2" destOrd="0" parTransId="{C2384F76-454C-4076-A722-577005FEFEE8}" sibTransId="{2D27228B-7E69-4CE3-BB00-DBA779985D64}"/>
    <dgm:cxn modelId="{DE55D10F-2321-4C24-AEDF-30DA4534C6B7}" type="presOf" srcId="{FF488539-CF2B-42C2-975F-EAEDA80F8F15}" destId="{0A5CE396-F52F-4ADB-AC9B-092CFE4D11FE}" srcOrd="0" destOrd="0" presId="urn:microsoft.com/office/officeart/2005/8/layout/chevron1"/>
    <dgm:cxn modelId="{8B266519-7855-4135-AF4B-00A9D08CF503}" srcId="{898D3568-6656-4B46-962E-CCEF1AD077C1}" destId="{FF1A8AE8-1943-414C-B4AA-763282A680AD}" srcOrd="0" destOrd="0" parTransId="{B0BFAC74-3461-43D7-98DB-EE5F3AD8ECCC}" sibTransId="{126DDC62-166C-4AEB-BB32-4687F576887E}"/>
    <dgm:cxn modelId="{D060052C-9C81-435C-AB36-90E13033C98C}" type="presOf" srcId="{C3388EE6-A924-4B4C-97C9-5E20158CC75D}" destId="{BF9CA924-7B78-46FA-9947-59ACF013A8D4}" srcOrd="0" destOrd="0" presId="urn:microsoft.com/office/officeart/2005/8/layout/chevron1"/>
    <dgm:cxn modelId="{818A7E42-2A51-4E27-AB04-D47183C377B5}" type="presOf" srcId="{E6D0F0F0-1B20-4AC0-9A16-96FB8EC28D54}" destId="{35C9921E-8DE5-4EFD-9940-D09438B02102}" srcOrd="0" destOrd="0" presId="urn:microsoft.com/office/officeart/2005/8/layout/chevron1"/>
    <dgm:cxn modelId="{DA2A9645-F78A-4AA7-B38D-57D1FFC0F09E}" srcId="{C3388EE6-A924-4B4C-97C9-5E20158CC75D}" destId="{E6D0F0F0-1B20-4AC0-9A16-96FB8EC28D54}" srcOrd="0" destOrd="0" parTransId="{A38CB8A8-289D-4A31-BC3D-79AB27BD4AFA}" sibTransId="{67333C90-1214-4904-979E-84133267A5CD}"/>
    <dgm:cxn modelId="{D2987E72-9FE2-4817-B0F7-63A3C8446DA4}" type="presOf" srcId="{0DFE045F-C97A-4784-A26B-914AE54BD42C}" destId="{BD98CA30-C9EB-4CCB-8776-7CA9D3924039}" srcOrd="0" destOrd="0" presId="urn:microsoft.com/office/officeart/2005/8/layout/chevron1"/>
    <dgm:cxn modelId="{380D7D7A-16BF-4F88-AE23-97B233A569BF}" srcId="{E6D0F0F0-1B20-4AC0-9A16-96FB8EC28D54}" destId="{A3D79921-BEC2-429D-950F-34F29336156F}" srcOrd="0" destOrd="0" parTransId="{0702DC3A-D238-468F-812D-BEC8219A04C8}" sibTransId="{420D7336-D09A-4839-8726-013399CBD00E}"/>
    <dgm:cxn modelId="{62AF6B85-5466-4D9B-8D10-1744D839FA69}" srcId="{0DFE045F-C97A-4784-A26B-914AE54BD42C}" destId="{FF488539-CF2B-42C2-975F-EAEDA80F8F15}" srcOrd="0" destOrd="0" parTransId="{A09AD86B-4010-4F1A-916D-10ED22B621EB}" sibTransId="{13D2CB1A-F3AA-4A87-838A-B3AB788EBF7E}"/>
    <dgm:cxn modelId="{382F4599-8E5D-4CE0-8865-9EC02AE07D03}" srcId="{1CCA5E02-D8FF-4392-8300-1CC30AA76679}" destId="{898D3568-6656-4B46-962E-CCEF1AD077C1}" srcOrd="0" destOrd="0" parTransId="{B958C75A-37D2-4C45-8A5A-ADDE47776AC4}" sibTransId="{C655FA6B-2A43-4A0D-8CEF-C7A1B51F9B2B}"/>
    <dgm:cxn modelId="{998D699A-ADC3-46B6-BEC3-F64B953396C8}" type="presOf" srcId="{72F2547F-EC71-451D-AF0F-3E2EE984ACAA}" destId="{79BAADF5-BB33-4C01-BA2A-6C83E303126E}" srcOrd="0" destOrd="2" presId="urn:microsoft.com/office/officeart/2005/8/layout/chevron1"/>
    <dgm:cxn modelId="{A4D61AA2-E1AE-4CEC-B5FF-A3FF41C15268}" srcId="{898D3568-6656-4B46-962E-CCEF1AD077C1}" destId="{72F2547F-EC71-451D-AF0F-3E2EE984ACAA}" srcOrd="1" destOrd="0" parTransId="{C1391462-1DFD-43A2-BA45-DE989F270C19}" sibTransId="{C20CA2AB-EFB7-4640-B063-EFEC75A847F7}"/>
    <dgm:cxn modelId="{FF5688A3-B226-4671-BD4D-4919E05DEC32}" srcId="{C3388EE6-A924-4B4C-97C9-5E20158CC75D}" destId="{0DFE045F-C97A-4784-A26B-914AE54BD42C}" srcOrd="1" destOrd="0" parTransId="{28412588-8245-4E74-A0EA-ADCD19F3FDF8}" sibTransId="{EB0C9AC8-8472-4077-A330-9E14110EBFC5}"/>
    <dgm:cxn modelId="{613AA1C6-39D8-4827-AFC9-6CC44100D082}" type="presOf" srcId="{FF1A8AE8-1943-414C-B4AA-763282A680AD}" destId="{79BAADF5-BB33-4C01-BA2A-6C83E303126E}" srcOrd="0" destOrd="1" presId="urn:microsoft.com/office/officeart/2005/8/layout/chevron1"/>
    <dgm:cxn modelId="{482A07CB-EB64-4737-BE86-651B4C61855C}" type="presOf" srcId="{1CCA5E02-D8FF-4392-8300-1CC30AA76679}" destId="{8054F789-C612-49B3-A340-BE1535BF7A61}" srcOrd="0" destOrd="0" presId="urn:microsoft.com/office/officeart/2005/8/layout/chevron1"/>
    <dgm:cxn modelId="{77A9ADDE-CCD7-44DD-AB49-95BBA119B0ED}" type="presOf" srcId="{A3D79921-BEC2-429D-950F-34F29336156F}" destId="{31C0D8E9-DE14-44B0-BE09-1B03A9135560}" srcOrd="0" destOrd="0" presId="urn:microsoft.com/office/officeart/2005/8/layout/chevron1"/>
    <dgm:cxn modelId="{549176E2-09C9-4289-908F-A4073657E1E0}" type="presOf" srcId="{898D3568-6656-4B46-962E-CCEF1AD077C1}" destId="{79BAADF5-BB33-4C01-BA2A-6C83E303126E}" srcOrd="0" destOrd="0" presId="urn:microsoft.com/office/officeart/2005/8/layout/chevron1"/>
    <dgm:cxn modelId="{C6654EE4-2C41-4EDC-9C88-47E07BD9DD93}" type="presParOf" srcId="{BF9CA924-7B78-46FA-9947-59ACF013A8D4}" destId="{1F06D783-5F9A-421B-9683-ED8EA2D3EF5D}" srcOrd="0" destOrd="0" presId="urn:microsoft.com/office/officeart/2005/8/layout/chevron1"/>
    <dgm:cxn modelId="{632EA68A-A6CD-46BB-BF7A-7BD8A4085665}" type="presParOf" srcId="{1F06D783-5F9A-421B-9683-ED8EA2D3EF5D}" destId="{35C9921E-8DE5-4EFD-9940-D09438B02102}" srcOrd="0" destOrd="0" presId="urn:microsoft.com/office/officeart/2005/8/layout/chevron1"/>
    <dgm:cxn modelId="{D1AB0A9B-625F-425D-A835-741313266529}" type="presParOf" srcId="{1F06D783-5F9A-421B-9683-ED8EA2D3EF5D}" destId="{31C0D8E9-DE14-44B0-BE09-1B03A9135560}" srcOrd="1" destOrd="0" presId="urn:microsoft.com/office/officeart/2005/8/layout/chevron1"/>
    <dgm:cxn modelId="{D5FC67D4-7A51-4D15-8BEF-8B6BF2BB5791}" type="presParOf" srcId="{BF9CA924-7B78-46FA-9947-59ACF013A8D4}" destId="{5B8DCBBA-C234-48CA-9A2F-E5609EE5F230}" srcOrd="1" destOrd="0" presId="urn:microsoft.com/office/officeart/2005/8/layout/chevron1"/>
    <dgm:cxn modelId="{41B01791-F516-42A5-993A-F75D064AD08C}" type="presParOf" srcId="{BF9CA924-7B78-46FA-9947-59ACF013A8D4}" destId="{ED0DB86C-0EFF-495C-8E92-01A191D04FDC}" srcOrd="2" destOrd="0" presId="urn:microsoft.com/office/officeart/2005/8/layout/chevron1"/>
    <dgm:cxn modelId="{7D774697-E128-4C50-A65A-77D9078E28A0}" type="presParOf" srcId="{ED0DB86C-0EFF-495C-8E92-01A191D04FDC}" destId="{BD98CA30-C9EB-4CCB-8776-7CA9D3924039}" srcOrd="0" destOrd="0" presId="urn:microsoft.com/office/officeart/2005/8/layout/chevron1"/>
    <dgm:cxn modelId="{54EA53E3-691E-4651-BB95-E05FF1A3B9CF}" type="presParOf" srcId="{ED0DB86C-0EFF-495C-8E92-01A191D04FDC}" destId="{0A5CE396-F52F-4ADB-AC9B-092CFE4D11FE}" srcOrd="1" destOrd="0" presId="urn:microsoft.com/office/officeart/2005/8/layout/chevron1"/>
    <dgm:cxn modelId="{D085A93D-8B29-4D15-9F35-2A6C3B316F37}" type="presParOf" srcId="{BF9CA924-7B78-46FA-9947-59ACF013A8D4}" destId="{C1EF1B5A-AC74-4C05-8A3E-EEB263329F00}" srcOrd="3" destOrd="0" presId="urn:microsoft.com/office/officeart/2005/8/layout/chevron1"/>
    <dgm:cxn modelId="{71B9684E-9C9F-4291-B9F6-2665C14DAC54}" type="presParOf" srcId="{BF9CA924-7B78-46FA-9947-59ACF013A8D4}" destId="{D5FBDD0D-F409-486C-B295-C97B1F61B4E5}" srcOrd="4" destOrd="0" presId="urn:microsoft.com/office/officeart/2005/8/layout/chevron1"/>
    <dgm:cxn modelId="{80C47F40-980C-4FC9-90EA-7472754CE547}" type="presParOf" srcId="{D5FBDD0D-F409-486C-B295-C97B1F61B4E5}" destId="{8054F789-C612-49B3-A340-BE1535BF7A61}" srcOrd="0" destOrd="0" presId="urn:microsoft.com/office/officeart/2005/8/layout/chevron1"/>
    <dgm:cxn modelId="{BDBC4427-1636-4366-A473-60B35C9A94C6}" type="presParOf" srcId="{D5FBDD0D-F409-486C-B295-C97B1F61B4E5}" destId="{79BAADF5-BB33-4C01-BA2A-6C83E303126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5EFCFA-20F7-4EB7-A189-3D9717EBB78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B2A53D4A-7166-4371-946B-36C63894F4D4}">
      <dgm:prSet/>
      <dgm:spPr/>
      <dgm:t>
        <a:bodyPr/>
        <a:lstStyle/>
        <a:p>
          <a:pPr>
            <a:lnSpc>
              <a:spcPct val="100000"/>
            </a:lnSpc>
          </a:pPr>
          <a:r>
            <a:rPr lang="en-US" dirty="0"/>
            <a:t>Cash match is 30%.</a:t>
          </a:r>
        </a:p>
      </dgm:t>
    </dgm:pt>
    <dgm:pt modelId="{89E3A45B-2748-4535-AC2F-636248F66B3F}" type="parTrans" cxnId="{7A72FB63-BA0C-461B-9512-1E17FD539691}">
      <dgm:prSet/>
      <dgm:spPr/>
      <dgm:t>
        <a:bodyPr/>
        <a:lstStyle/>
        <a:p>
          <a:endParaRPr lang="en-US"/>
        </a:p>
      </dgm:t>
    </dgm:pt>
    <dgm:pt modelId="{65E3ED00-DA5A-4369-8418-197F8E523FBF}" type="sibTrans" cxnId="{7A72FB63-BA0C-461B-9512-1E17FD539691}">
      <dgm:prSet/>
      <dgm:spPr/>
      <dgm:t>
        <a:bodyPr/>
        <a:lstStyle/>
        <a:p>
          <a:endParaRPr lang="en-US"/>
        </a:p>
      </dgm:t>
    </dgm:pt>
    <dgm:pt modelId="{EC4415E0-4DDF-4B46-896B-05564691B146}">
      <dgm:prSet/>
      <dgm:spPr/>
      <dgm:t>
        <a:bodyPr/>
        <a:lstStyle/>
        <a:p>
          <a:pPr>
            <a:lnSpc>
              <a:spcPct val="100000"/>
            </a:lnSpc>
          </a:pPr>
          <a:r>
            <a:rPr lang="en-US" baseline="0" dirty="0"/>
            <a:t>Minimum request is $2,000.</a:t>
          </a:r>
          <a:endParaRPr lang="en-US" dirty="0"/>
        </a:p>
      </dgm:t>
    </dgm:pt>
    <dgm:pt modelId="{0050FF39-404A-4C74-B00C-677D6554DBDE}" type="parTrans" cxnId="{B9432AB8-A282-4A7F-9CCF-F161C87DE3A4}">
      <dgm:prSet/>
      <dgm:spPr/>
      <dgm:t>
        <a:bodyPr/>
        <a:lstStyle/>
        <a:p>
          <a:endParaRPr lang="en-US"/>
        </a:p>
      </dgm:t>
    </dgm:pt>
    <dgm:pt modelId="{DAD80B26-BB4B-430F-A571-DEFA34D320DF}" type="sibTrans" cxnId="{B9432AB8-A282-4A7F-9CCF-F161C87DE3A4}">
      <dgm:prSet/>
      <dgm:spPr/>
      <dgm:t>
        <a:bodyPr/>
        <a:lstStyle/>
        <a:p>
          <a:endParaRPr lang="en-US"/>
        </a:p>
      </dgm:t>
    </dgm:pt>
    <dgm:pt modelId="{E9E43693-F98B-4935-8D8C-AD7FB3EB8BB3}">
      <dgm:prSet/>
      <dgm:spPr/>
      <dgm:t>
        <a:bodyPr/>
        <a:lstStyle/>
        <a:p>
          <a:pPr>
            <a:lnSpc>
              <a:spcPct val="100000"/>
            </a:lnSpc>
          </a:pPr>
          <a:r>
            <a:rPr lang="en-US" dirty="0"/>
            <a:t>Media schedule maximum request is $40,000.</a:t>
          </a:r>
        </a:p>
      </dgm:t>
    </dgm:pt>
    <dgm:pt modelId="{C84263A9-41C3-4F96-80F0-4B9A51EE0375}" type="parTrans" cxnId="{3E8BD569-A241-4791-A1D9-D04B2C08C254}">
      <dgm:prSet/>
      <dgm:spPr/>
      <dgm:t>
        <a:bodyPr/>
        <a:lstStyle/>
        <a:p>
          <a:endParaRPr lang="en-US"/>
        </a:p>
      </dgm:t>
    </dgm:pt>
    <dgm:pt modelId="{EB37112B-B331-4619-BB1A-123DCAE5D09C}" type="sibTrans" cxnId="{3E8BD569-A241-4791-A1D9-D04B2C08C254}">
      <dgm:prSet/>
      <dgm:spPr/>
      <dgm:t>
        <a:bodyPr/>
        <a:lstStyle/>
        <a:p>
          <a:endParaRPr lang="en-US"/>
        </a:p>
      </dgm:t>
    </dgm:pt>
    <dgm:pt modelId="{D714B2DA-87E0-41C4-991F-30040A95E76A}" type="pres">
      <dgm:prSet presAssocID="{6F5EFCFA-20F7-4EB7-A189-3D9717EBB780}" presName="root" presStyleCnt="0">
        <dgm:presLayoutVars>
          <dgm:dir/>
          <dgm:resizeHandles val="exact"/>
        </dgm:presLayoutVars>
      </dgm:prSet>
      <dgm:spPr/>
    </dgm:pt>
    <dgm:pt modelId="{96BAB5D1-7EB5-43CB-9BCF-75E5F7C38919}" type="pres">
      <dgm:prSet presAssocID="{B2A53D4A-7166-4371-946B-36C63894F4D4}" presName="compNode" presStyleCnt="0"/>
      <dgm:spPr/>
    </dgm:pt>
    <dgm:pt modelId="{36B2303D-216D-4783-8D4B-6BF77AB28CFC}" type="pres">
      <dgm:prSet presAssocID="{B2A53D4A-7166-4371-946B-36C63894F4D4}" presName="bgRect" presStyleLbl="bgShp" presStyleIdx="0" presStyleCnt="3"/>
      <dgm:spPr/>
    </dgm:pt>
    <dgm:pt modelId="{34CF4796-3F67-410B-84BB-EC40E42CF622}" type="pres">
      <dgm:prSet presAssocID="{B2A53D4A-7166-4371-946B-36C63894F4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1AECD787-E101-4AC9-A784-F21A35D85381}" type="pres">
      <dgm:prSet presAssocID="{B2A53D4A-7166-4371-946B-36C63894F4D4}" presName="spaceRect" presStyleCnt="0"/>
      <dgm:spPr/>
    </dgm:pt>
    <dgm:pt modelId="{C7183CFA-3989-4655-B13C-CD8312E008BF}" type="pres">
      <dgm:prSet presAssocID="{B2A53D4A-7166-4371-946B-36C63894F4D4}" presName="parTx" presStyleLbl="revTx" presStyleIdx="0" presStyleCnt="3">
        <dgm:presLayoutVars>
          <dgm:chMax val="0"/>
          <dgm:chPref val="0"/>
        </dgm:presLayoutVars>
      </dgm:prSet>
      <dgm:spPr/>
    </dgm:pt>
    <dgm:pt modelId="{82E4DCDD-1FC3-4762-B730-70E4C680CDA1}" type="pres">
      <dgm:prSet presAssocID="{65E3ED00-DA5A-4369-8418-197F8E523FBF}" presName="sibTrans" presStyleCnt="0"/>
      <dgm:spPr/>
    </dgm:pt>
    <dgm:pt modelId="{A2A7D073-1917-460B-97BA-8663431AC80D}" type="pres">
      <dgm:prSet presAssocID="{EC4415E0-4DDF-4B46-896B-05564691B146}" presName="compNode" presStyleCnt="0"/>
      <dgm:spPr/>
    </dgm:pt>
    <dgm:pt modelId="{96A53141-AC9C-4783-ACDA-548F2E740FD5}" type="pres">
      <dgm:prSet presAssocID="{EC4415E0-4DDF-4B46-896B-05564691B146}" presName="bgRect" presStyleLbl="bgShp" presStyleIdx="1" presStyleCnt="3" custLinFactNeighborX="-1963" custLinFactNeighborY="-3710"/>
      <dgm:spPr/>
    </dgm:pt>
    <dgm:pt modelId="{A29AB2E0-05DA-4419-B835-9E8BBE9D7211}" type="pres">
      <dgm:prSet presAssocID="{EC4415E0-4DDF-4B46-896B-05564691B1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CB4A7644-EB0E-4C75-87FB-28D664DFEC87}" type="pres">
      <dgm:prSet presAssocID="{EC4415E0-4DDF-4B46-896B-05564691B146}" presName="spaceRect" presStyleCnt="0"/>
      <dgm:spPr/>
    </dgm:pt>
    <dgm:pt modelId="{28077EA9-6877-4E0E-B29A-0C402B22FF7B}" type="pres">
      <dgm:prSet presAssocID="{EC4415E0-4DDF-4B46-896B-05564691B146}" presName="parTx" presStyleLbl="revTx" presStyleIdx="1" presStyleCnt="3">
        <dgm:presLayoutVars>
          <dgm:chMax val="0"/>
          <dgm:chPref val="0"/>
        </dgm:presLayoutVars>
      </dgm:prSet>
      <dgm:spPr/>
    </dgm:pt>
    <dgm:pt modelId="{4B6028A3-99A2-40C6-8804-B93FE1DB2C14}" type="pres">
      <dgm:prSet presAssocID="{DAD80B26-BB4B-430F-A571-DEFA34D320DF}" presName="sibTrans" presStyleCnt="0"/>
      <dgm:spPr/>
    </dgm:pt>
    <dgm:pt modelId="{CCC0659D-E093-46AC-A90E-D42093FD266E}" type="pres">
      <dgm:prSet presAssocID="{E9E43693-F98B-4935-8D8C-AD7FB3EB8BB3}" presName="compNode" presStyleCnt="0"/>
      <dgm:spPr/>
    </dgm:pt>
    <dgm:pt modelId="{B7EC2DCE-C3E9-44E4-B22D-8D761AFB880C}" type="pres">
      <dgm:prSet presAssocID="{E9E43693-F98B-4935-8D8C-AD7FB3EB8BB3}" presName="bgRect" presStyleLbl="bgShp" presStyleIdx="2" presStyleCnt="3"/>
      <dgm:spPr/>
    </dgm:pt>
    <dgm:pt modelId="{203F2593-65FA-4EF8-88BA-37CCDE03422D}" type="pres">
      <dgm:prSet presAssocID="{E9E43693-F98B-4935-8D8C-AD7FB3EB8B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0D597F69-5C6A-468D-A4FD-E7D36B6E433F}" type="pres">
      <dgm:prSet presAssocID="{E9E43693-F98B-4935-8D8C-AD7FB3EB8BB3}" presName="spaceRect" presStyleCnt="0"/>
      <dgm:spPr/>
    </dgm:pt>
    <dgm:pt modelId="{18006786-C40B-42AD-81BA-E02FDD13727E}" type="pres">
      <dgm:prSet presAssocID="{E9E43693-F98B-4935-8D8C-AD7FB3EB8BB3}" presName="parTx" presStyleLbl="revTx" presStyleIdx="2" presStyleCnt="3">
        <dgm:presLayoutVars>
          <dgm:chMax val="0"/>
          <dgm:chPref val="0"/>
        </dgm:presLayoutVars>
      </dgm:prSet>
      <dgm:spPr/>
    </dgm:pt>
  </dgm:ptLst>
  <dgm:cxnLst>
    <dgm:cxn modelId="{7A72FB63-BA0C-461B-9512-1E17FD539691}" srcId="{6F5EFCFA-20F7-4EB7-A189-3D9717EBB780}" destId="{B2A53D4A-7166-4371-946B-36C63894F4D4}" srcOrd="0" destOrd="0" parTransId="{89E3A45B-2748-4535-AC2F-636248F66B3F}" sibTransId="{65E3ED00-DA5A-4369-8418-197F8E523FBF}"/>
    <dgm:cxn modelId="{3E8BD569-A241-4791-A1D9-D04B2C08C254}" srcId="{6F5EFCFA-20F7-4EB7-A189-3D9717EBB780}" destId="{E9E43693-F98B-4935-8D8C-AD7FB3EB8BB3}" srcOrd="2" destOrd="0" parTransId="{C84263A9-41C3-4F96-80F0-4B9A51EE0375}" sibTransId="{EB37112B-B331-4619-BB1A-123DCAE5D09C}"/>
    <dgm:cxn modelId="{B9C99A77-D2DE-42CD-B7CF-BB3F19279425}" type="presOf" srcId="{6F5EFCFA-20F7-4EB7-A189-3D9717EBB780}" destId="{D714B2DA-87E0-41C4-991F-30040A95E76A}" srcOrd="0" destOrd="0" presId="urn:microsoft.com/office/officeart/2018/2/layout/IconVerticalSolidList"/>
    <dgm:cxn modelId="{4418BF99-9A74-4370-BA3C-CA8D850040A7}" type="presOf" srcId="{B2A53D4A-7166-4371-946B-36C63894F4D4}" destId="{C7183CFA-3989-4655-B13C-CD8312E008BF}" srcOrd="0" destOrd="0" presId="urn:microsoft.com/office/officeart/2018/2/layout/IconVerticalSolidList"/>
    <dgm:cxn modelId="{EE5855AD-4B34-454A-810D-8C439BA58D6B}" type="presOf" srcId="{E9E43693-F98B-4935-8D8C-AD7FB3EB8BB3}" destId="{18006786-C40B-42AD-81BA-E02FDD13727E}" srcOrd="0" destOrd="0" presId="urn:microsoft.com/office/officeart/2018/2/layout/IconVerticalSolidList"/>
    <dgm:cxn modelId="{B9432AB8-A282-4A7F-9CCF-F161C87DE3A4}" srcId="{6F5EFCFA-20F7-4EB7-A189-3D9717EBB780}" destId="{EC4415E0-4DDF-4B46-896B-05564691B146}" srcOrd="1" destOrd="0" parTransId="{0050FF39-404A-4C74-B00C-677D6554DBDE}" sibTransId="{DAD80B26-BB4B-430F-A571-DEFA34D320DF}"/>
    <dgm:cxn modelId="{56EA20E9-DA65-4C36-BA34-80560953861C}" type="presOf" srcId="{EC4415E0-4DDF-4B46-896B-05564691B146}" destId="{28077EA9-6877-4E0E-B29A-0C402B22FF7B}" srcOrd="0" destOrd="0" presId="urn:microsoft.com/office/officeart/2018/2/layout/IconVerticalSolidList"/>
    <dgm:cxn modelId="{36D73F70-FEAF-4907-AC83-74BDA0383ACC}" type="presParOf" srcId="{D714B2DA-87E0-41C4-991F-30040A95E76A}" destId="{96BAB5D1-7EB5-43CB-9BCF-75E5F7C38919}" srcOrd="0" destOrd="0" presId="urn:microsoft.com/office/officeart/2018/2/layout/IconVerticalSolidList"/>
    <dgm:cxn modelId="{09BF547D-8600-4B0E-AA0A-63B54B6EBB2C}" type="presParOf" srcId="{96BAB5D1-7EB5-43CB-9BCF-75E5F7C38919}" destId="{36B2303D-216D-4783-8D4B-6BF77AB28CFC}" srcOrd="0" destOrd="0" presId="urn:microsoft.com/office/officeart/2018/2/layout/IconVerticalSolidList"/>
    <dgm:cxn modelId="{3D1A9F51-C7B8-427D-AC81-59ADA12C2003}" type="presParOf" srcId="{96BAB5D1-7EB5-43CB-9BCF-75E5F7C38919}" destId="{34CF4796-3F67-410B-84BB-EC40E42CF622}" srcOrd="1" destOrd="0" presId="urn:microsoft.com/office/officeart/2018/2/layout/IconVerticalSolidList"/>
    <dgm:cxn modelId="{DCBF1A71-3455-4D1A-A173-0F710E77D1C3}" type="presParOf" srcId="{96BAB5D1-7EB5-43CB-9BCF-75E5F7C38919}" destId="{1AECD787-E101-4AC9-A784-F21A35D85381}" srcOrd="2" destOrd="0" presId="urn:microsoft.com/office/officeart/2018/2/layout/IconVerticalSolidList"/>
    <dgm:cxn modelId="{080B7E83-2610-4582-B0EF-1F3DADC82133}" type="presParOf" srcId="{96BAB5D1-7EB5-43CB-9BCF-75E5F7C38919}" destId="{C7183CFA-3989-4655-B13C-CD8312E008BF}" srcOrd="3" destOrd="0" presId="urn:microsoft.com/office/officeart/2018/2/layout/IconVerticalSolidList"/>
    <dgm:cxn modelId="{A0E63E87-7AAB-4EE1-990F-F66EA7F6B957}" type="presParOf" srcId="{D714B2DA-87E0-41C4-991F-30040A95E76A}" destId="{82E4DCDD-1FC3-4762-B730-70E4C680CDA1}" srcOrd="1" destOrd="0" presId="urn:microsoft.com/office/officeart/2018/2/layout/IconVerticalSolidList"/>
    <dgm:cxn modelId="{F2B89EE5-381F-4A73-B7CF-04AE7E373C28}" type="presParOf" srcId="{D714B2DA-87E0-41C4-991F-30040A95E76A}" destId="{A2A7D073-1917-460B-97BA-8663431AC80D}" srcOrd="2" destOrd="0" presId="urn:microsoft.com/office/officeart/2018/2/layout/IconVerticalSolidList"/>
    <dgm:cxn modelId="{42CC36AA-BE43-44D5-BDF8-89C59FA390E4}" type="presParOf" srcId="{A2A7D073-1917-460B-97BA-8663431AC80D}" destId="{96A53141-AC9C-4783-ACDA-548F2E740FD5}" srcOrd="0" destOrd="0" presId="urn:microsoft.com/office/officeart/2018/2/layout/IconVerticalSolidList"/>
    <dgm:cxn modelId="{4D6994EC-D009-41CD-A3C6-132B48F1E502}" type="presParOf" srcId="{A2A7D073-1917-460B-97BA-8663431AC80D}" destId="{A29AB2E0-05DA-4419-B835-9E8BBE9D7211}" srcOrd="1" destOrd="0" presId="urn:microsoft.com/office/officeart/2018/2/layout/IconVerticalSolidList"/>
    <dgm:cxn modelId="{618DB8A3-D544-4A1E-A4D8-E007E97C2E98}" type="presParOf" srcId="{A2A7D073-1917-460B-97BA-8663431AC80D}" destId="{CB4A7644-EB0E-4C75-87FB-28D664DFEC87}" srcOrd="2" destOrd="0" presId="urn:microsoft.com/office/officeart/2018/2/layout/IconVerticalSolidList"/>
    <dgm:cxn modelId="{713C8A90-9AB0-4845-A4D5-95C8A4CC2E7B}" type="presParOf" srcId="{A2A7D073-1917-460B-97BA-8663431AC80D}" destId="{28077EA9-6877-4E0E-B29A-0C402B22FF7B}" srcOrd="3" destOrd="0" presId="urn:microsoft.com/office/officeart/2018/2/layout/IconVerticalSolidList"/>
    <dgm:cxn modelId="{E5D96124-D555-486D-BCC1-A0771514ADFC}" type="presParOf" srcId="{D714B2DA-87E0-41C4-991F-30040A95E76A}" destId="{4B6028A3-99A2-40C6-8804-B93FE1DB2C14}" srcOrd="3" destOrd="0" presId="urn:microsoft.com/office/officeart/2018/2/layout/IconVerticalSolidList"/>
    <dgm:cxn modelId="{4552859C-D9AD-4CCC-82EE-990D1F3E88ED}" type="presParOf" srcId="{D714B2DA-87E0-41C4-991F-30040A95E76A}" destId="{CCC0659D-E093-46AC-A90E-D42093FD266E}" srcOrd="4" destOrd="0" presId="urn:microsoft.com/office/officeart/2018/2/layout/IconVerticalSolidList"/>
    <dgm:cxn modelId="{00865F13-3E04-41B2-80B4-739043592C54}" type="presParOf" srcId="{CCC0659D-E093-46AC-A90E-D42093FD266E}" destId="{B7EC2DCE-C3E9-44E4-B22D-8D761AFB880C}" srcOrd="0" destOrd="0" presId="urn:microsoft.com/office/officeart/2018/2/layout/IconVerticalSolidList"/>
    <dgm:cxn modelId="{8D7FE057-6F3E-4FF0-A1BB-97EF48278308}" type="presParOf" srcId="{CCC0659D-E093-46AC-A90E-D42093FD266E}" destId="{203F2593-65FA-4EF8-88BA-37CCDE03422D}" srcOrd="1" destOrd="0" presId="urn:microsoft.com/office/officeart/2018/2/layout/IconVerticalSolidList"/>
    <dgm:cxn modelId="{D6F98B76-A10F-4227-B971-7653FEC24C8E}" type="presParOf" srcId="{CCC0659D-E093-46AC-A90E-D42093FD266E}" destId="{0D597F69-5C6A-468D-A4FD-E7D36B6E433F}" srcOrd="2" destOrd="0" presId="urn:microsoft.com/office/officeart/2018/2/layout/IconVerticalSolidList"/>
    <dgm:cxn modelId="{856599AC-005B-4495-9A72-C7E2D6EF8D68}" type="presParOf" srcId="{CCC0659D-E093-46AC-A90E-D42093FD266E}" destId="{18006786-C40B-42AD-81BA-E02FDD137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EFCFA-20F7-4EB7-A189-3D9717EBB78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B2A53D4A-7166-4371-946B-36C63894F4D4}">
      <dgm:prSet/>
      <dgm:spPr/>
      <dgm:t>
        <a:bodyPr/>
        <a:lstStyle/>
        <a:p>
          <a:pPr>
            <a:lnSpc>
              <a:spcPct val="100000"/>
            </a:lnSpc>
          </a:pPr>
          <a:r>
            <a:rPr lang="en-US" dirty="0"/>
            <a:t>Cash match is 25%.</a:t>
          </a:r>
        </a:p>
      </dgm:t>
    </dgm:pt>
    <dgm:pt modelId="{89E3A45B-2748-4535-AC2F-636248F66B3F}" type="parTrans" cxnId="{7A72FB63-BA0C-461B-9512-1E17FD539691}">
      <dgm:prSet/>
      <dgm:spPr/>
      <dgm:t>
        <a:bodyPr/>
        <a:lstStyle/>
        <a:p>
          <a:endParaRPr lang="en-US"/>
        </a:p>
      </dgm:t>
    </dgm:pt>
    <dgm:pt modelId="{65E3ED00-DA5A-4369-8418-197F8E523FBF}" type="sibTrans" cxnId="{7A72FB63-BA0C-461B-9512-1E17FD539691}">
      <dgm:prSet/>
      <dgm:spPr/>
      <dgm:t>
        <a:bodyPr/>
        <a:lstStyle/>
        <a:p>
          <a:endParaRPr lang="en-US"/>
        </a:p>
      </dgm:t>
    </dgm:pt>
    <dgm:pt modelId="{EC4415E0-4DDF-4B46-896B-05564691B146}">
      <dgm:prSet/>
      <dgm:spPr/>
      <dgm:t>
        <a:bodyPr/>
        <a:lstStyle/>
        <a:p>
          <a:pPr>
            <a:lnSpc>
              <a:spcPct val="100000"/>
            </a:lnSpc>
          </a:pPr>
          <a:r>
            <a:rPr lang="en-US" baseline="0" dirty="0"/>
            <a:t>Minimum request is $1,500.</a:t>
          </a:r>
          <a:endParaRPr lang="en-US" dirty="0"/>
        </a:p>
      </dgm:t>
    </dgm:pt>
    <dgm:pt modelId="{0050FF39-404A-4C74-B00C-677D6554DBDE}" type="parTrans" cxnId="{B9432AB8-A282-4A7F-9CCF-F161C87DE3A4}">
      <dgm:prSet/>
      <dgm:spPr/>
      <dgm:t>
        <a:bodyPr/>
        <a:lstStyle/>
        <a:p>
          <a:endParaRPr lang="en-US"/>
        </a:p>
      </dgm:t>
    </dgm:pt>
    <dgm:pt modelId="{DAD80B26-BB4B-430F-A571-DEFA34D320DF}" type="sibTrans" cxnId="{B9432AB8-A282-4A7F-9CCF-F161C87DE3A4}">
      <dgm:prSet/>
      <dgm:spPr/>
      <dgm:t>
        <a:bodyPr/>
        <a:lstStyle/>
        <a:p>
          <a:endParaRPr lang="en-US"/>
        </a:p>
      </dgm:t>
    </dgm:pt>
    <dgm:pt modelId="{E9E43693-F98B-4935-8D8C-AD7FB3EB8BB3}">
      <dgm:prSet/>
      <dgm:spPr/>
      <dgm:t>
        <a:bodyPr/>
        <a:lstStyle/>
        <a:p>
          <a:pPr>
            <a:lnSpc>
              <a:spcPct val="100000"/>
            </a:lnSpc>
          </a:pPr>
          <a:r>
            <a:rPr lang="en-US" dirty="0"/>
            <a:t>Maximum request is $25,000. </a:t>
          </a:r>
        </a:p>
      </dgm:t>
    </dgm:pt>
    <dgm:pt modelId="{C84263A9-41C3-4F96-80F0-4B9A51EE0375}" type="parTrans" cxnId="{3E8BD569-A241-4791-A1D9-D04B2C08C254}">
      <dgm:prSet/>
      <dgm:spPr/>
      <dgm:t>
        <a:bodyPr/>
        <a:lstStyle/>
        <a:p>
          <a:endParaRPr lang="en-US"/>
        </a:p>
      </dgm:t>
    </dgm:pt>
    <dgm:pt modelId="{EB37112B-B331-4619-BB1A-123DCAE5D09C}" type="sibTrans" cxnId="{3E8BD569-A241-4791-A1D9-D04B2C08C254}">
      <dgm:prSet/>
      <dgm:spPr/>
      <dgm:t>
        <a:bodyPr/>
        <a:lstStyle/>
        <a:p>
          <a:endParaRPr lang="en-US"/>
        </a:p>
      </dgm:t>
    </dgm:pt>
    <dgm:pt modelId="{D714B2DA-87E0-41C4-991F-30040A95E76A}" type="pres">
      <dgm:prSet presAssocID="{6F5EFCFA-20F7-4EB7-A189-3D9717EBB780}" presName="root" presStyleCnt="0">
        <dgm:presLayoutVars>
          <dgm:dir/>
          <dgm:resizeHandles val="exact"/>
        </dgm:presLayoutVars>
      </dgm:prSet>
      <dgm:spPr/>
    </dgm:pt>
    <dgm:pt modelId="{96BAB5D1-7EB5-43CB-9BCF-75E5F7C38919}" type="pres">
      <dgm:prSet presAssocID="{B2A53D4A-7166-4371-946B-36C63894F4D4}" presName="compNode" presStyleCnt="0"/>
      <dgm:spPr/>
    </dgm:pt>
    <dgm:pt modelId="{36B2303D-216D-4783-8D4B-6BF77AB28CFC}" type="pres">
      <dgm:prSet presAssocID="{B2A53D4A-7166-4371-946B-36C63894F4D4}" presName="bgRect" presStyleLbl="bgShp" presStyleIdx="0" presStyleCnt="3"/>
      <dgm:spPr/>
    </dgm:pt>
    <dgm:pt modelId="{34CF4796-3F67-410B-84BB-EC40E42CF622}" type="pres">
      <dgm:prSet presAssocID="{B2A53D4A-7166-4371-946B-36C63894F4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1AECD787-E101-4AC9-A784-F21A35D85381}" type="pres">
      <dgm:prSet presAssocID="{B2A53D4A-7166-4371-946B-36C63894F4D4}" presName="spaceRect" presStyleCnt="0"/>
      <dgm:spPr/>
    </dgm:pt>
    <dgm:pt modelId="{C7183CFA-3989-4655-B13C-CD8312E008BF}" type="pres">
      <dgm:prSet presAssocID="{B2A53D4A-7166-4371-946B-36C63894F4D4}" presName="parTx" presStyleLbl="revTx" presStyleIdx="0" presStyleCnt="3">
        <dgm:presLayoutVars>
          <dgm:chMax val="0"/>
          <dgm:chPref val="0"/>
        </dgm:presLayoutVars>
      </dgm:prSet>
      <dgm:spPr/>
    </dgm:pt>
    <dgm:pt modelId="{82E4DCDD-1FC3-4762-B730-70E4C680CDA1}" type="pres">
      <dgm:prSet presAssocID="{65E3ED00-DA5A-4369-8418-197F8E523FBF}" presName="sibTrans" presStyleCnt="0"/>
      <dgm:spPr/>
    </dgm:pt>
    <dgm:pt modelId="{A2A7D073-1917-460B-97BA-8663431AC80D}" type="pres">
      <dgm:prSet presAssocID="{EC4415E0-4DDF-4B46-896B-05564691B146}" presName="compNode" presStyleCnt="0"/>
      <dgm:spPr/>
    </dgm:pt>
    <dgm:pt modelId="{96A53141-AC9C-4783-ACDA-548F2E740FD5}" type="pres">
      <dgm:prSet presAssocID="{EC4415E0-4DDF-4B46-896B-05564691B146}" presName="bgRect" presStyleLbl="bgShp" presStyleIdx="1" presStyleCnt="3"/>
      <dgm:spPr/>
    </dgm:pt>
    <dgm:pt modelId="{A29AB2E0-05DA-4419-B835-9E8BBE9D7211}" type="pres">
      <dgm:prSet presAssocID="{EC4415E0-4DDF-4B46-896B-05564691B1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CB4A7644-EB0E-4C75-87FB-28D664DFEC87}" type="pres">
      <dgm:prSet presAssocID="{EC4415E0-4DDF-4B46-896B-05564691B146}" presName="spaceRect" presStyleCnt="0"/>
      <dgm:spPr/>
    </dgm:pt>
    <dgm:pt modelId="{28077EA9-6877-4E0E-B29A-0C402B22FF7B}" type="pres">
      <dgm:prSet presAssocID="{EC4415E0-4DDF-4B46-896B-05564691B146}" presName="parTx" presStyleLbl="revTx" presStyleIdx="1" presStyleCnt="3">
        <dgm:presLayoutVars>
          <dgm:chMax val="0"/>
          <dgm:chPref val="0"/>
        </dgm:presLayoutVars>
      </dgm:prSet>
      <dgm:spPr/>
    </dgm:pt>
    <dgm:pt modelId="{4B6028A3-99A2-40C6-8804-B93FE1DB2C14}" type="pres">
      <dgm:prSet presAssocID="{DAD80B26-BB4B-430F-A571-DEFA34D320DF}" presName="sibTrans" presStyleCnt="0"/>
      <dgm:spPr/>
    </dgm:pt>
    <dgm:pt modelId="{CCC0659D-E093-46AC-A90E-D42093FD266E}" type="pres">
      <dgm:prSet presAssocID="{E9E43693-F98B-4935-8D8C-AD7FB3EB8BB3}" presName="compNode" presStyleCnt="0"/>
      <dgm:spPr/>
    </dgm:pt>
    <dgm:pt modelId="{B7EC2DCE-C3E9-44E4-B22D-8D761AFB880C}" type="pres">
      <dgm:prSet presAssocID="{E9E43693-F98B-4935-8D8C-AD7FB3EB8BB3}" presName="bgRect" presStyleLbl="bgShp" presStyleIdx="2" presStyleCnt="3"/>
      <dgm:spPr/>
    </dgm:pt>
    <dgm:pt modelId="{203F2593-65FA-4EF8-88BA-37CCDE03422D}" type="pres">
      <dgm:prSet presAssocID="{E9E43693-F98B-4935-8D8C-AD7FB3EB8B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0D597F69-5C6A-468D-A4FD-E7D36B6E433F}" type="pres">
      <dgm:prSet presAssocID="{E9E43693-F98B-4935-8D8C-AD7FB3EB8BB3}" presName="spaceRect" presStyleCnt="0"/>
      <dgm:spPr/>
    </dgm:pt>
    <dgm:pt modelId="{18006786-C40B-42AD-81BA-E02FDD13727E}" type="pres">
      <dgm:prSet presAssocID="{E9E43693-F98B-4935-8D8C-AD7FB3EB8BB3}" presName="parTx" presStyleLbl="revTx" presStyleIdx="2" presStyleCnt="3">
        <dgm:presLayoutVars>
          <dgm:chMax val="0"/>
          <dgm:chPref val="0"/>
        </dgm:presLayoutVars>
      </dgm:prSet>
      <dgm:spPr/>
    </dgm:pt>
  </dgm:ptLst>
  <dgm:cxnLst>
    <dgm:cxn modelId="{7A72FB63-BA0C-461B-9512-1E17FD539691}" srcId="{6F5EFCFA-20F7-4EB7-A189-3D9717EBB780}" destId="{B2A53D4A-7166-4371-946B-36C63894F4D4}" srcOrd="0" destOrd="0" parTransId="{89E3A45B-2748-4535-AC2F-636248F66B3F}" sibTransId="{65E3ED00-DA5A-4369-8418-197F8E523FBF}"/>
    <dgm:cxn modelId="{3E8BD569-A241-4791-A1D9-D04B2C08C254}" srcId="{6F5EFCFA-20F7-4EB7-A189-3D9717EBB780}" destId="{E9E43693-F98B-4935-8D8C-AD7FB3EB8BB3}" srcOrd="2" destOrd="0" parTransId="{C84263A9-41C3-4F96-80F0-4B9A51EE0375}" sibTransId="{EB37112B-B331-4619-BB1A-123DCAE5D09C}"/>
    <dgm:cxn modelId="{B9C99A77-D2DE-42CD-B7CF-BB3F19279425}" type="presOf" srcId="{6F5EFCFA-20F7-4EB7-A189-3D9717EBB780}" destId="{D714B2DA-87E0-41C4-991F-30040A95E76A}" srcOrd="0" destOrd="0" presId="urn:microsoft.com/office/officeart/2018/2/layout/IconVerticalSolidList"/>
    <dgm:cxn modelId="{4418BF99-9A74-4370-BA3C-CA8D850040A7}" type="presOf" srcId="{B2A53D4A-7166-4371-946B-36C63894F4D4}" destId="{C7183CFA-3989-4655-B13C-CD8312E008BF}" srcOrd="0" destOrd="0" presId="urn:microsoft.com/office/officeart/2018/2/layout/IconVerticalSolidList"/>
    <dgm:cxn modelId="{EE5855AD-4B34-454A-810D-8C439BA58D6B}" type="presOf" srcId="{E9E43693-F98B-4935-8D8C-AD7FB3EB8BB3}" destId="{18006786-C40B-42AD-81BA-E02FDD13727E}" srcOrd="0" destOrd="0" presId="urn:microsoft.com/office/officeart/2018/2/layout/IconVerticalSolidList"/>
    <dgm:cxn modelId="{B9432AB8-A282-4A7F-9CCF-F161C87DE3A4}" srcId="{6F5EFCFA-20F7-4EB7-A189-3D9717EBB780}" destId="{EC4415E0-4DDF-4B46-896B-05564691B146}" srcOrd="1" destOrd="0" parTransId="{0050FF39-404A-4C74-B00C-677D6554DBDE}" sibTransId="{DAD80B26-BB4B-430F-A571-DEFA34D320DF}"/>
    <dgm:cxn modelId="{56EA20E9-DA65-4C36-BA34-80560953861C}" type="presOf" srcId="{EC4415E0-4DDF-4B46-896B-05564691B146}" destId="{28077EA9-6877-4E0E-B29A-0C402B22FF7B}" srcOrd="0" destOrd="0" presId="urn:microsoft.com/office/officeart/2018/2/layout/IconVerticalSolidList"/>
    <dgm:cxn modelId="{36D73F70-FEAF-4907-AC83-74BDA0383ACC}" type="presParOf" srcId="{D714B2DA-87E0-41C4-991F-30040A95E76A}" destId="{96BAB5D1-7EB5-43CB-9BCF-75E5F7C38919}" srcOrd="0" destOrd="0" presId="urn:microsoft.com/office/officeart/2018/2/layout/IconVerticalSolidList"/>
    <dgm:cxn modelId="{09BF547D-8600-4B0E-AA0A-63B54B6EBB2C}" type="presParOf" srcId="{96BAB5D1-7EB5-43CB-9BCF-75E5F7C38919}" destId="{36B2303D-216D-4783-8D4B-6BF77AB28CFC}" srcOrd="0" destOrd="0" presId="urn:microsoft.com/office/officeart/2018/2/layout/IconVerticalSolidList"/>
    <dgm:cxn modelId="{3D1A9F51-C7B8-427D-AC81-59ADA12C2003}" type="presParOf" srcId="{96BAB5D1-7EB5-43CB-9BCF-75E5F7C38919}" destId="{34CF4796-3F67-410B-84BB-EC40E42CF622}" srcOrd="1" destOrd="0" presId="urn:microsoft.com/office/officeart/2018/2/layout/IconVerticalSolidList"/>
    <dgm:cxn modelId="{DCBF1A71-3455-4D1A-A173-0F710E77D1C3}" type="presParOf" srcId="{96BAB5D1-7EB5-43CB-9BCF-75E5F7C38919}" destId="{1AECD787-E101-4AC9-A784-F21A35D85381}" srcOrd="2" destOrd="0" presId="urn:microsoft.com/office/officeart/2018/2/layout/IconVerticalSolidList"/>
    <dgm:cxn modelId="{080B7E83-2610-4582-B0EF-1F3DADC82133}" type="presParOf" srcId="{96BAB5D1-7EB5-43CB-9BCF-75E5F7C38919}" destId="{C7183CFA-3989-4655-B13C-CD8312E008BF}" srcOrd="3" destOrd="0" presId="urn:microsoft.com/office/officeart/2018/2/layout/IconVerticalSolidList"/>
    <dgm:cxn modelId="{A0E63E87-7AAB-4EE1-990F-F66EA7F6B957}" type="presParOf" srcId="{D714B2DA-87E0-41C4-991F-30040A95E76A}" destId="{82E4DCDD-1FC3-4762-B730-70E4C680CDA1}" srcOrd="1" destOrd="0" presId="urn:microsoft.com/office/officeart/2018/2/layout/IconVerticalSolidList"/>
    <dgm:cxn modelId="{F2B89EE5-381F-4A73-B7CF-04AE7E373C28}" type="presParOf" srcId="{D714B2DA-87E0-41C4-991F-30040A95E76A}" destId="{A2A7D073-1917-460B-97BA-8663431AC80D}" srcOrd="2" destOrd="0" presId="urn:microsoft.com/office/officeart/2018/2/layout/IconVerticalSolidList"/>
    <dgm:cxn modelId="{42CC36AA-BE43-44D5-BDF8-89C59FA390E4}" type="presParOf" srcId="{A2A7D073-1917-460B-97BA-8663431AC80D}" destId="{96A53141-AC9C-4783-ACDA-548F2E740FD5}" srcOrd="0" destOrd="0" presId="urn:microsoft.com/office/officeart/2018/2/layout/IconVerticalSolidList"/>
    <dgm:cxn modelId="{4D6994EC-D009-41CD-A3C6-132B48F1E502}" type="presParOf" srcId="{A2A7D073-1917-460B-97BA-8663431AC80D}" destId="{A29AB2E0-05DA-4419-B835-9E8BBE9D7211}" srcOrd="1" destOrd="0" presId="urn:microsoft.com/office/officeart/2018/2/layout/IconVerticalSolidList"/>
    <dgm:cxn modelId="{618DB8A3-D544-4A1E-A4D8-E007E97C2E98}" type="presParOf" srcId="{A2A7D073-1917-460B-97BA-8663431AC80D}" destId="{CB4A7644-EB0E-4C75-87FB-28D664DFEC87}" srcOrd="2" destOrd="0" presId="urn:microsoft.com/office/officeart/2018/2/layout/IconVerticalSolidList"/>
    <dgm:cxn modelId="{713C8A90-9AB0-4845-A4D5-95C8A4CC2E7B}" type="presParOf" srcId="{A2A7D073-1917-460B-97BA-8663431AC80D}" destId="{28077EA9-6877-4E0E-B29A-0C402B22FF7B}" srcOrd="3" destOrd="0" presId="urn:microsoft.com/office/officeart/2018/2/layout/IconVerticalSolidList"/>
    <dgm:cxn modelId="{E5D96124-D555-486D-BCC1-A0771514ADFC}" type="presParOf" srcId="{D714B2DA-87E0-41C4-991F-30040A95E76A}" destId="{4B6028A3-99A2-40C6-8804-B93FE1DB2C14}" srcOrd="3" destOrd="0" presId="urn:microsoft.com/office/officeart/2018/2/layout/IconVerticalSolidList"/>
    <dgm:cxn modelId="{4552859C-D9AD-4CCC-82EE-990D1F3E88ED}" type="presParOf" srcId="{D714B2DA-87E0-41C4-991F-30040A95E76A}" destId="{CCC0659D-E093-46AC-A90E-D42093FD266E}" srcOrd="4" destOrd="0" presId="urn:microsoft.com/office/officeart/2018/2/layout/IconVerticalSolidList"/>
    <dgm:cxn modelId="{00865F13-3E04-41B2-80B4-739043592C54}" type="presParOf" srcId="{CCC0659D-E093-46AC-A90E-D42093FD266E}" destId="{B7EC2DCE-C3E9-44E4-B22D-8D761AFB880C}" srcOrd="0" destOrd="0" presId="urn:microsoft.com/office/officeart/2018/2/layout/IconVerticalSolidList"/>
    <dgm:cxn modelId="{8D7FE057-6F3E-4FF0-A1BB-97EF48278308}" type="presParOf" srcId="{CCC0659D-E093-46AC-A90E-D42093FD266E}" destId="{203F2593-65FA-4EF8-88BA-37CCDE03422D}" srcOrd="1" destOrd="0" presId="urn:microsoft.com/office/officeart/2018/2/layout/IconVerticalSolidList"/>
    <dgm:cxn modelId="{D6F98B76-A10F-4227-B971-7653FEC24C8E}" type="presParOf" srcId="{CCC0659D-E093-46AC-A90E-D42093FD266E}" destId="{0D597F69-5C6A-468D-A4FD-E7D36B6E433F}" srcOrd="2" destOrd="0" presId="urn:microsoft.com/office/officeart/2018/2/layout/IconVerticalSolidList"/>
    <dgm:cxn modelId="{856599AC-005B-4495-9A72-C7E2D6EF8D68}" type="presParOf" srcId="{CCC0659D-E093-46AC-A90E-D42093FD266E}" destId="{18006786-C40B-42AD-81BA-E02FDD137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FF4D8A-943A-40CB-87C6-508FDB6E79E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1313797-4CA6-448E-9473-9EDDF6643C94}">
      <dgm:prSet/>
      <dgm:spPr/>
      <dgm:t>
        <a:bodyPr/>
        <a:lstStyle/>
        <a:p>
          <a:r>
            <a:rPr lang="en-US" dirty="0"/>
            <a:t>Advertising awardee will open a separate account for TRIPP with vendor setting up as Visit Frederick /  (awardee name and address). </a:t>
          </a:r>
        </a:p>
      </dgm:t>
    </dgm:pt>
    <dgm:pt modelId="{574B7D1F-6938-46E1-BCBB-250DA68B543B}" type="parTrans" cxnId="{B8391538-121F-4706-8609-889590BE7BBF}">
      <dgm:prSet/>
      <dgm:spPr/>
      <dgm:t>
        <a:bodyPr/>
        <a:lstStyle/>
        <a:p>
          <a:endParaRPr lang="en-US"/>
        </a:p>
      </dgm:t>
    </dgm:pt>
    <dgm:pt modelId="{F3F8A518-8E6E-460E-A088-9D2E291431FC}" type="sibTrans" cxnId="{B8391538-121F-4706-8609-889590BE7BBF}">
      <dgm:prSet/>
      <dgm:spPr/>
      <dgm:t>
        <a:bodyPr/>
        <a:lstStyle/>
        <a:p>
          <a:endParaRPr lang="en-US"/>
        </a:p>
      </dgm:t>
    </dgm:pt>
    <dgm:pt modelId="{BD638DB9-D2F0-4A2A-95FD-073B799F8D4E}">
      <dgm:prSet/>
      <dgm:spPr/>
      <dgm:t>
        <a:bodyPr/>
        <a:lstStyle/>
        <a:p>
          <a:r>
            <a:rPr lang="en-US"/>
            <a:t>The awardee will provide vendor’s W-9 form with first payment request.  This form verifies the vendor’s taxpayer identification number.  Payment will be held until W-9 is received.</a:t>
          </a:r>
        </a:p>
      </dgm:t>
    </dgm:pt>
    <dgm:pt modelId="{CA202CDD-09DA-4944-91C6-B93B7D23C5D0}" type="parTrans" cxnId="{8120D485-0D5A-4C4F-9AF5-A423F450C894}">
      <dgm:prSet/>
      <dgm:spPr/>
      <dgm:t>
        <a:bodyPr/>
        <a:lstStyle/>
        <a:p>
          <a:endParaRPr lang="en-US"/>
        </a:p>
      </dgm:t>
    </dgm:pt>
    <dgm:pt modelId="{5775FBEC-5577-4AF5-9BE1-A0B230E3FEB9}" type="sibTrans" cxnId="{8120D485-0D5A-4C4F-9AF5-A423F450C894}">
      <dgm:prSet/>
      <dgm:spPr/>
      <dgm:t>
        <a:bodyPr/>
        <a:lstStyle/>
        <a:p>
          <a:endParaRPr lang="en-US"/>
        </a:p>
      </dgm:t>
    </dgm:pt>
    <dgm:pt modelId="{211EF6CC-0C4F-4EF1-BA2A-28D8D99CBE34}" type="pres">
      <dgm:prSet presAssocID="{5EFF4D8A-943A-40CB-87C6-508FDB6E79EE}" presName="hierChild1" presStyleCnt="0">
        <dgm:presLayoutVars>
          <dgm:chPref val="1"/>
          <dgm:dir/>
          <dgm:animOne val="branch"/>
          <dgm:animLvl val="lvl"/>
          <dgm:resizeHandles/>
        </dgm:presLayoutVars>
      </dgm:prSet>
      <dgm:spPr/>
    </dgm:pt>
    <dgm:pt modelId="{A49845CF-B29D-4A57-831D-7DAF0E96319A}" type="pres">
      <dgm:prSet presAssocID="{61313797-4CA6-448E-9473-9EDDF6643C94}" presName="hierRoot1" presStyleCnt="0"/>
      <dgm:spPr/>
    </dgm:pt>
    <dgm:pt modelId="{75D39657-BC54-42E8-ACB2-F3E0FFE29047}" type="pres">
      <dgm:prSet presAssocID="{61313797-4CA6-448E-9473-9EDDF6643C94}" presName="composite" presStyleCnt="0"/>
      <dgm:spPr/>
    </dgm:pt>
    <dgm:pt modelId="{FEE3E341-B3D8-423A-8F92-3F22E255AA10}" type="pres">
      <dgm:prSet presAssocID="{61313797-4CA6-448E-9473-9EDDF6643C94}" presName="background" presStyleLbl="node0" presStyleIdx="0" presStyleCnt="2"/>
      <dgm:spPr/>
    </dgm:pt>
    <dgm:pt modelId="{52EAD7EB-92DA-4DCE-BA4D-D8B4A7D78C3F}" type="pres">
      <dgm:prSet presAssocID="{61313797-4CA6-448E-9473-9EDDF6643C94}" presName="text" presStyleLbl="fgAcc0" presStyleIdx="0" presStyleCnt="2">
        <dgm:presLayoutVars>
          <dgm:chPref val="3"/>
        </dgm:presLayoutVars>
      </dgm:prSet>
      <dgm:spPr/>
    </dgm:pt>
    <dgm:pt modelId="{11770206-AB66-4FA0-8DDD-80A6D1BC617A}" type="pres">
      <dgm:prSet presAssocID="{61313797-4CA6-448E-9473-9EDDF6643C94}" presName="hierChild2" presStyleCnt="0"/>
      <dgm:spPr/>
    </dgm:pt>
    <dgm:pt modelId="{1E45AD37-F093-4ECB-8D98-FD3286CF8233}" type="pres">
      <dgm:prSet presAssocID="{BD638DB9-D2F0-4A2A-95FD-073B799F8D4E}" presName="hierRoot1" presStyleCnt="0"/>
      <dgm:spPr/>
    </dgm:pt>
    <dgm:pt modelId="{0F01D35E-15DF-4554-8624-5287C5840F0A}" type="pres">
      <dgm:prSet presAssocID="{BD638DB9-D2F0-4A2A-95FD-073B799F8D4E}" presName="composite" presStyleCnt="0"/>
      <dgm:spPr/>
    </dgm:pt>
    <dgm:pt modelId="{9EA791F0-70FC-49C1-AE37-5CE493E9A76E}" type="pres">
      <dgm:prSet presAssocID="{BD638DB9-D2F0-4A2A-95FD-073B799F8D4E}" presName="background" presStyleLbl="node0" presStyleIdx="1" presStyleCnt="2"/>
      <dgm:spPr/>
    </dgm:pt>
    <dgm:pt modelId="{EA8EA6C3-F700-4430-A7E7-0A7ADB915A76}" type="pres">
      <dgm:prSet presAssocID="{BD638DB9-D2F0-4A2A-95FD-073B799F8D4E}" presName="text" presStyleLbl="fgAcc0" presStyleIdx="1" presStyleCnt="2">
        <dgm:presLayoutVars>
          <dgm:chPref val="3"/>
        </dgm:presLayoutVars>
      </dgm:prSet>
      <dgm:spPr/>
    </dgm:pt>
    <dgm:pt modelId="{46D2FD03-44B9-493A-9EBA-14AF7093A6F4}" type="pres">
      <dgm:prSet presAssocID="{BD638DB9-D2F0-4A2A-95FD-073B799F8D4E}" presName="hierChild2" presStyleCnt="0"/>
      <dgm:spPr/>
    </dgm:pt>
  </dgm:ptLst>
  <dgm:cxnLst>
    <dgm:cxn modelId="{651B7332-31F0-43CD-A2C0-6846723F22C6}" type="presOf" srcId="{61313797-4CA6-448E-9473-9EDDF6643C94}" destId="{52EAD7EB-92DA-4DCE-BA4D-D8B4A7D78C3F}" srcOrd="0" destOrd="0" presId="urn:microsoft.com/office/officeart/2005/8/layout/hierarchy1"/>
    <dgm:cxn modelId="{B8391538-121F-4706-8609-889590BE7BBF}" srcId="{5EFF4D8A-943A-40CB-87C6-508FDB6E79EE}" destId="{61313797-4CA6-448E-9473-9EDDF6643C94}" srcOrd="0" destOrd="0" parTransId="{574B7D1F-6938-46E1-BCBB-250DA68B543B}" sibTransId="{F3F8A518-8E6E-460E-A088-9D2E291431FC}"/>
    <dgm:cxn modelId="{8120D485-0D5A-4C4F-9AF5-A423F450C894}" srcId="{5EFF4D8A-943A-40CB-87C6-508FDB6E79EE}" destId="{BD638DB9-D2F0-4A2A-95FD-073B799F8D4E}" srcOrd="1" destOrd="0" parTransId="{CA202CDD-09DA-4944-91C6-B93B7D23C5D0}" sibTransId="{5775FBEC-5577-4AF5-9BE1-A0B230E3FEB9}"/>
    <dgm:cxn modelId="{3513B2CB-B653-4EBD-862E-5DFD3A8FF484}" type="presOf" srcId="{5EFF4D8A-943A-40CB-87C6-508FDB6E79EE}" destId="{211EF6CC-0C4F-4EF1-BA2A-28D8D99CBE34}" srcOrd="0" destOrd="0" presId="urn:microsoft.com/office/officeart/2005/8/layout/hierarchy1"/>
    <dgm:cxn modelId="{5736CCF0-BA36-4F3F-9A6D-F439E922C197}" type="presOf" srcId="{BD638DB9-D2F0-4A2A-95FD-073B799F8D4E}" destId="{EA8EA6C3-F700-4430-A7E7-0A7ADB915A76}" srcOrd="0" destOrd="0" presId="urn:microsoft.com/office/officeart/2005/8/layout/hierarchy1"/>
    <dgm:cxn modelId="{60E89B43-197B-4E6F-A9AC-85BB3721CA85}" type="presParOf" srcId="{211EF6CC-0C4F-4EF1-BA2A-28D8D99CBE34}" destId="{A49845CF-B29D-4A57-831D-7DAF0E96319A}" srcOrd="0" destOrd="0" presId="urn:microsoft.com/office/officeart/2005/8/layout/hierarchy1"/>
    <dgm:cxn modelId="{F51F64DA-3D1B-4AB9-AB76-ED655F71686A}" type="presParOf" srcId="{A49845CF-B29D-4A57-831D-7DAF0E96319A}" destId="{75D39657-BC54-42E8-ACB2-F3E0FFE29047}" srcOrd="0" destOrd="0" presId="urn:microsoft.com/office/officeart/2005/8/layout/hierarchy1"/>
    <dgm:cxn modelId="{B1ED21FD-78C5-4DC0-BA89-924393BE0C7E}" type="presParOf" srcId="{75D39657-BC54-42E8-ACB2-F3E0FFE29047}" destId="{FEE3E341-B3D8-423A-8F92-3F22E255AA10}" srcOrd="0" destOrd="0" presId="urn:microsoft.com/office/officeart/2005/8/layout/hierarchy1"/>
    <dgm:cxn modelId="{257301C8-3C22-431C-A0E3-85BA85EB3CFC}" type="presParOf" srcId="{75D39657-BC54-42E8-ACB2-F3E0FFE29047}" destId="{52EAD7EB-92DA-4DCE-BA4D-D8B4A7D78C3F}" srcOrd="1" destOrd="0" presId="urn:microsoft.com/office/officeart/2005/8/layout/hierarchy1"/>
    <dgm:cxn modelId="{6036E965-C8BB-402A-A37E-8C87D43BB113}" type="presParOf" srcId="{A49845CF-B29D-4A57-831D-7DAF0E96319A}" destId="{11770206-AB66-4FA0-8DDD-80A6D1BC617A}" srcOrd="1" destOrd="0" presId="urn:microsoft.com/office/officeart/2005/8/layout/hierarchy1"/>
    <dgm:cxn modelId="{3650E13F-9BAC-47EC-BEB6-562EC6FD8862}" type="presParOf" srcId="{211EF6CC-0C4F-4EF1-BA2A-28D8D99CBE34}" destId="{1E45AD37-F093-4ECB-8D98-FD3286CF8233}" srcOrd="1" destOrd="0" presId="urn:microsoft.com/office/officeart/2005/8/layout/hierarchy1"/>
    <dgm:cxn modelId="{68B67296-9DFF-443C-8879-EA930CD49DFA}" type="presParOf" srcId="{1E45AD37-F093-4ECB-8D98-FD3286CF8233}" destId="{0F01D35E-15DF-4554-8624-5287C5840F0A}" srcOrd="0" destOrd="0" presId="urn:microsoft.com/office/officeart/2005/8/layout/hierarchy1"/>
    <dgm:cxn modelId="{CABE0002-4DDF-4018-9555-1FE03F94BBE8}" type="presParOf" srcId="{0F01D35E-15DF-4554-8624-5287C5840F0A}" destId="{9EA791F0-70FC-49C1-AE37-5CE493E9A76E}" srcOrd="0" destOrd="0" presId="urn:microsoft.com/office/officeart/2005/8/layout/hierarchy1"/>
    <dgm:cxn modelId="{42AD7811-CBA1-4222-8E4A-E17075402EF6}" type="presParOf" srcId="{0F01D35E-15DF-4554-8624-5287C5840F0A}" destId="{EA8EA6C3-F700-4430-A7E7-0A7ADB915A76}" srcOrd="1" destOrd="0" presId="urn:microsoft.com/office/officeart/2005/8/layout/hierarchy1"/>
    <dgm:cxn modelId="{EF385C92-C70F-4E27-8034-108B11DDC58C}" type="presParOf" srcId="{1E45AD37-F093-4ECB-8D98-FD3286CF8233}" destId="{46D2FD03-44B9-493A-9EBA-14AF7093A6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788D9C-6AE3-4700-8A35-78E584725138}"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CB41F6E-C460-46CA-B61E-E5BA1FF32958}">
      <dgm:prSet/>
      <dgm:spPr/>
      <dgm:t>
        <a:bodyPr/>
        <a:lstStyle/>
        <a:p>
          <a:r>
            <a:rPr lang="en-US" dirty="0"/>
            <a:t>Provides a cash incentive for local nonprofit organizations and events that generate a quantity of overnight hotel stays in Frederick County during FY27. </a:t>
          </a:r>
        </a:p>
      </dgm:t>
    </dgm:pt>
    <dgm:pt modelId="{9F85928D-A4C2-477A-87FA-02C3F659B6C9}" type="parTrans" cxnId="{C79E821C-36E4-4006-AB11-5BF5C1F2099C}">
      <dgm:prSet/>
      <dgm:spPr/>
      <dgm:t>
        <a:bodyPr/>
        <a:lstStyle/>
        <a:p>
          <a:endParaRPr lang="en-US"/>
        </a:p>
      </dgm:t>
    </dgm:pt>
    <dgm:pt modelId="{3CAF5F49-78F2-47D2-9F89-6F87F50810C1}" type="sibTrans" cxnId="{C79E821C-36E4-4006-AB11-5BF5C1F2099C}">
      <dgm:prSet/>
      <dgm:spPr/>
      <dgm:t>
        <a:bodyPr/>
        <a:lstStyle/>
        <a:p>
          <a:endParaRPr lang="en-US"/>
        </a:p>
      </dgm:t>
    </dgm:pt>
    <dgm:pt modelId="{5F38426A-7CA8-4C96-A37E-7FFCBD6842FD}">
      <dgm:prSet/>
      <dgm:spPr/>
      <dgm:t>
        <a:bodyPr/>
        <a:lstStyle/>
        <a:p>
          <a:r>
            <a:rPr lang="en-US"/>
            <a:t>At least 10 hotel room nights per hotel must be sold within a single month as a result of the applicant’s efforts on behalf of visitors to their attraction or event. </a:t>
          </a:r>
        </a:p>
      </dgm:t>
    </dgm:pt>
    <dgm:pt modelId="{1E02E09A-A735-41A4-8022-347E5F007FDF}" type="parTrans" cxnId="{0F830E76-C6C2-4950-98FE-480F98E0921B}">
      <dgm:prSet/>
      <dgm:spPr/>
      <dgm:t>
        <a:bodyPr/>
        <a:lstStyle/>
        <a:p>
          <a:endParaRPr lang="en-US"/>
        </a:p>
      </dgm:t>
    </dgm:pt>
    <dgm:pt modelId="{ED6B33B2-B598-4385-9377-16515483439F}" type="sibTrans" cxnId="{0F830E76-C6C2-4950-98FE-480F98E0921B}">
      <dgm:prSet/>
      <dgm:spPr/>
      <dgm:t>
        <a:bodyPr/>
        <a:lstStyle/>
        <a:p>
          <a:endParaRPr lang="en-US"/>
        </a:p>
      </dgm:t>
    </dgm:pt>
    <dgm:pt modelId="{AF7C4557-DFDD-4275-A4CC-49F3A7088A53}" type="pres">
      <dgm:prSet presAssocID="{4F788D9C-6AE3-4700-8A35-78E584725138}" presName="vert0" presStyleCnt="0">
        <dgm:presLayoutVars>
          <dgm:dir/>
          <dgm:animOne val="branch"/>
          <dgm:animLvl val="lvl"/>
        </dgm:presLayoutVars>
      </dgm:prSet>
      <dgm:spPr/>
    </dgm:pt>
    <dgm:pt modelId="{10E03DDE-F407-4BA0-B2C7-8B949AE6AF01}" type="pres">
      <dgm:prSet presAssocID="{5CB41F6E-C460-46CA-B61E-E5BA1FF32958}" presName="thickLine" presStyleLbl="alignNode1" presStyleIdx="0" presStyleCnt="2"/>
      <dgm:spPr/>
    </dgm:pt>
    <dgm:pt modelId="{AC807523-F7C3-4860-976A-297E7A663666}" type="pres">
      <dgm:prSet presAssocID="{5CB41F6E-C460-46CA-B61E-E5BA1FF32958}" presName="horz1" presStyleCnt="0"/>
      <dgm:spPr/>
    </dgm:pt>
    <dgm:pt modelId="{5B718D0C-B710-44F2-A275-9C6DCACC06E9}" type="pres">
      <dgm:prSet presAssocID="{5CB41F6E-C460-46CA-B61E-E5BA1FF32958}" presName="tx1" presStyleLbl="revTx" presStyleIdx="0" presStyleCnt="2"/>
      <dgm:spPr/>
    </dgm:pt>
    <dgm:pt modelId="{4B1C3E71-AED8-4E60-A777-60BDFCA142D7}" type="pres">
      <dgm:prSet presAssocID="{5CB41F6E-C460-46CA-B61E-E5BA1FF32958}" presName="vert1" presStyleCnt="0"/>
      <dgm:spPr/>
    </dgm:pt>
    <dgm:pt modelId="{E07EBCFA-0E24-4118-9B3B-F86953F2CA01}" type="pres">
      <dgm:prSet presAssocID="{5F38426A-7CA8-4C96-A37E-7FFCBD6842FD}" presName="thickLine" presStyleLbl="alignNode1" presStyleIdx="1" presStyleCnt="2"/>
      <dgm:spPr/>
    </dgm:pt>
    <dgm:pt modelId="{7B992B29-90B1-4A09-9E7B-E31650E2F752}" type="pres">
      <dgm:prSet presAssocID="{5F38426A-7CA8-4C96-A37E-7FFCBD6842FD}" presName="horz1" presStyleCnt="0"/>
      <dgm:spPr/>
    </dgm:pt>
    <dgm:pt modelId="{E0CEACAD-DA54-49E0-90E4-8947201E4CB1}" type="pres">
      <dgm:prSet presAssocID="{5F38426A-7CA8-4C96-A37E-7FFCBD6842FD}" presName="tx1" presStyleLbl="revTx" presStyleIdx="1" presStyleCnt="2"/>
      <dgm:spPr/>
    </dgm:pt>
    <dgm:pt modelId="{926741FF-1A50-438F-9193-09FA41D1133C}" type="pres">
      <dgm:prSet presAssocID="{5F38426A-7CA8-4C96-A37E-7FFCBD6842FD}" presName="vert1" presStyleCnt="0"/>
      <dgm:spPr/>
    </dgm:pt>
  </dgm:ptLst>
  <dgm:cxnLst>
    <dgm:cxn modelId="{C79E821C-36E4-4006-AB11-5BF5C1F2099C}" srcId="{4F788D9C-6AE3-4700-8A35-78E584725138}" destId="{5CB41F6E-C460-46CA-B61E-E5BA1FF32958}" srcOrd="0" destOrd="0" parTransId="{9F85928D-A4C2-477A-87FA-02C3F659B6C9}" sibTransId="{3CAF5F49-78F2-47D2-9F89-6F87F50810C1}"/>
    <dgm:cxn modelId="{8EC7B73A-BA40-422E-8038-ECDBABE50F1F}" type="presOf" srcId="{4F788D9C-6AE3-4700-8A35-78E584725138}" destId="{AF7C4557-DFDD-4275-A4CC-49F3A7088A53}" srcOrd="0" destOrd="0" presId="urn:microsoft.com/office/officeart/2008/layout/LinedList"/>
    <dgm:cxn modelId="{0F830E76-C6C2-4950-98FE-480F98E0921B}" srcId="{4F788D9C-6AE3-4700-8A35-78E584725138}" destId="{5F38426A-7CA8-4C96-A37E-7FFCBD6842FD}" srcOrd="1" destOrd="0" parTransId="{1E02E09A-A735-41A4-8022-347E5F007FDF}" sibTransId="{ED6B33B2-B598-4385-9377-16515483439F}"/>
    <dgm:cxn modelId="{A64A859C-7D98-4724-844E-D69129AC7A91}" type="presOf" srcId="{5CB41F6E-C460-46CA-B61E-E5BA1FF32958}" destId="{5B718D0C-B710-44F2-A275-9C6DCACC06E9}" srcOrd="0" destOrd="0" presId="urn:microsoft.com/office/officeart/2008/layout/LinedList"/>
    <dgm:cxn modelId="{40FB76E2-DD19-4577-9D05-11001E87AC2D}" type="presOf" srcId="{5F38426A-7CA8-4C96-A37E-7FFCBD6842FD}" destId="{E0CEACAD-DA54-49E0-90E4-8947201E4CB1}" srcOrd="0" destOrd="0" presId="urn:microsoft.com/office/officeart/2008/layout/LinedList"/>
    <dgm:cxn modelId="{941BADC2-DAF5-4D47-A6DD-B3C6FD4B8C23}" type="presParOf" srcId="{AF7C4557-DFDD-4275-A4CC-49F3A7088A53}" destId="{10E03DDE-F407-4BA0-B2C7-8B949AE6AF01}" srcOrd="0" destOrd="0" presId="urn:microsoft.com/office/officeart/2008/layout/LinedList"/>
    <dgm:cxn modelId="{0395BFE3-9CF6-4281-B7FF-175F93FA094F}" type="presParOf" srcId="{AF7C4557-DFDD-4275-A4CC-49F3A7088A53}" destId="{AC807523-F7C3-4860-976A-297E7A663666}" srcOrd="1" destOrd="0" presId="urn:microsoft.com/office/officeart/2008/layout/LinedList"/>
    <dgm:cxn modelId="{F487EF88-F37D-4489-A01E-2E28D7A9E837}" type="presParOf" srcId="{AC807523-F7C3-4860-976A-297E7A663666}" destId="{5B718D0C-B710-44F2-A275-9C6DCACC06E9}" srcOrd="0" destOrd="0" presId="urn:microsoft.com/office/officeart/2008/layout/LinedList"/>
    <dgm:cxn modelId="{9C695A32-C2F7-40EB-B843-3A726D9324C9}" type="presParOf" srcId="{AC807523-F7C3-4860-976A-297E7A663666}" destId="{4B1C3E71-AED8-4E60-A777-60BDFCA142D7}" srcOrd="1" destOrd="0" presId="urn:microsoft.com/office/officeart/2008/layout/LinedList"/>
    <dgm:cxn modelId="{6CDA0D1E-8B2A-424A-8BD3-F8A77B9FD5D2}" type="presParOf" srcId="{AF7C4557-DFDD-4275-A4CC-49F3A7088A53}" destId="{E07EBCFA-0E24-4118-9B3B-F86953F2CA01}" srcOrd="2" destOrd="0" presId="urn:microsoft.com/office/officeart/2008/layout/LinedList"/>
    <dgm:cxn modelId="{963607FF-7F98-4B85-8E04-8766880F5FE2}" type="presParOf" srcId="{AF7C4557-DFDD-4275-A4CC-49F3A7088A53}" destId="{7B992B29-90B1-4A09-9E7B-E31650E2F752}" srcOrd="3" destOrd="0" presId="urn:microsoft.com/office/officeart/2008/layout/LinedList"/>
    <dgm:cxn modelId="{197BB216-FA0E-465C-B111-C400DF5A10FC}" type="presParOf" srcId="{7B992B29-90B1-4A09-9E7B-E31650E2F752}" destId="{E0CEACAD-DA54-49E0-90E4-8947201E4CB1}" srcOrd="0" destOrd="0" presId="urn:microsoft.com/office/officeart/2008/layout/LinedList"/>
    <dgm:cxn modelId="{45D8EE55-3ECB-432E-B554-8F19CABE2497}" type="presParOf" srcId="{7B992B29-90B1-4A09-9E7B-E31650E2F752}" destId="{926741FF-1A50-438F-9193-09FA41D113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365D50-27F9-4E8B-893D-143AD4A1E17F}"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28636A8C-FA54-485E-9EB3-68D935190BDE}">
      <dgm:prSet/>
      <dgm:spPr/>
      <dgm:t>
        <a:bodyPr/>
        <a:lstStyle/>
        <a:p>
          <a:r>
            <a:rPr lang="en-US" dirty="0"/>
            <a:t>Maximum cash payment to a single organization is $4,000 in a single calendar month, beginning with July 2026. (May apply for additional funds in future months if funding remains in the incentive pool.)</a:t>
          </a:r>
          <a:br>
            <a:rPr lang="en-US" dirty="0"/>
          </a:br>
          <a:endParaRPr lang="en-US" dirty="0"/>
        </a:p>
      </dgm:t>
    </dgm:pt>
    <dgm:pt modelId="{06EC8B07-8CA4-4A3C-BABA-8A506C81EF75}" type="parTrans" cxnId="{18342E92-1BCC-4B21-8770-E3A8F9BC57D0}">
      <dgm:prSet/>
      <dgm:spPr/>
      <dgm:t>
        <a:bodyPr/>
        <a:lstStyle/>
        <a:p>
          <a:endParaRPr lang="en-US"/>
        </a:p>
      </dgm:t>
    </dgm:pt>
    <dgm:pt modelId="{D4AC4A26-1F6F-4791-B0F4-B5A06BA310FA}" type="sibTrans" cxnId="{18342E92-1BCC-4B21-8770-E3A8F9BC57D0}">
      <dgm:prSet/>
      <dgm:spPr/>
      <dgm:t>
        <a:bodyPr/>
        <a:lstStyle/>
        <a:p>
          <a:endParaRPr lang="en-US"/>
        </a:p>
      </dgm:t>
    </dgm:pt>
    <dgm:pt modelId="{D07ED8BD-3209-4665-B367-07C5E23506E7}">
      <dgm:prSet/>
      <dgm:spPr/>
      <dgm:t>
        <a:bodyPr/>
        <a:lstStyle/>
        <a:p>
          <a:r>
            <a:rPr lang="en-US"/>
            <a:t>First-come basis until the pool is depleted. If multiple organizations involved with the same tour group or room block submit for the same hotel room nights, the incentive will be shared among the organizations. </a:t>
          </a:r>
          <a:br>
            <a:rPr lang="en-US"/>
          </a:br>
          <a:endParaRPr lang="en-US"/>
        </a:p>
      </dgm:t>
    </dgm:pt>
    <dgm:pt modelId="{DE80DF75-37B3-40B0-97B2-916CC3468060}" type="parTrans" cxnId="{911DA244-5CEF-4C24-9C07-6F738D0EAEB4}">
      <dgm:prSet/>
      <dgm:spPr/>
      <dgm:t>
        <a:bodyPr/>
        <a:lstStyle/>
        <a:p>
          <a:endParaRPr lang="en-US"/>
        </a:p>
      </dgm:t>
    </dgm:pt>
    <dgm:pt modelId="{9BE76E23-40D5-4EAA-95BC-669EEDBB9D90}" type="sibTrans" cxnId="{911DA244-5CEF-4C24-9C07-6F738D0EAEB4}">
      <dgm:prSet/>
      <dgm:spPr/>
      <dgm:t>
        <a:bodyPr/>
        <a:lstStyle/>
        <a:p>
          <a:endParaRPr lang="en-US"/>
        </a:p>
      </dgm:t>
    </dgm:pt>
    <dgm:pt modelId="{2D741EEF-AA26-4BE9-AF56-4313E1CA3CCA}">
      <dgm:prSet/>
      <dgm:spPr/>
      <dgm:t>
        <a:bodyPr/>
        <a:lstStyle/>
        <a:p>
          <a:r>
            <a:rPr lang="en-US"/>
            <a:t>The General Manager or Sales Manager of the hotel(s) where the group stayed will need to sign documentation to certify that the room nights were sold and used as a result of applicant’s efforts, prior to the organization receiving the incentive payment. </a:t>
          </a:r>
        </a:p>
      </dgm:t>
    </dgm:pt>
    <dgm:pt modelId="{1A3F39BB-D726-41C1-ACFE-FD65C0731864}" type="parTrans" cxnId="{4B9BC4FE-0473-42E1-8A73-975A48060673}">
      <dgm:prSet/>
      <dgm:spPr/>
      <dgm:t>
        <a:bodyPr/>
        <a:lstStyle/>
        <a:p>
          <a:endParaRPr lang="en-US"/>
        </a:p>
      </dgm:t>
    </dgm:pt>
    <dgm:pt modelId="{4D1CA7FA-79C6-45D2-8A1E-A226470FC9EB}" type="sibTrans" cxnId="{4B9BC4FE-0473-42E1-8A73-975A48060673}">
      <dgm:prSet/>
      <dgm:spPr/>
      <dgm:t>
        <a:bodyPr/>
        <a:lstStyle/>
        <a:p>
          <a:endParaRPr lang="en-US"/>
        </a:p>
      </dgm:t>
    </dgm:pt>
    <dgm:pt modelId="{BFFE1E83-3DAD-4786-A458-BC70304D6873}" type="pres">
      <dgm:prSet presAssocID="{25365D50-27F9-4E8B-893D-143AD4A1E17F}" presName="vert0" presStyleCnt="0">
        <dgm:presLayoutVars>
          <dgm:dir/>
          <dgm:animOne val="branch"/>
          <dgm:animLvl val="lvl"/>
        </dgm:presLayoutVars>
      </dgm:prSet>
      <dgm:spPr/>
    </dgm:pt>
    <dgm:pt modelId="{C9733079-A5E6-4945-A863-64A3DE325D0A}" type="pres">
      <dgm:prSet presAssocID="{28636A8C-FA54-485E-9EB3-68D935190BDE}" presName="thickLine" presStyleLbl="alignNode1" presStyleIdx="0" presStyleCnt="3"/>
      <dgm:spPr/>
    </dgm:pt>
    <dgm:pt modelId="{FA56AE5C-9142-4986-91E1-10FA1165CAD8}" type="pres">
      <dgm:prSet presAssocID="{28636A8C-FA54-485E-9EB3-68D935190BDE}" presName="horz1" presStyleCnt="0"/>
      <dgm:spPr/>
    </dgm:pt>
    <dgm:pt modelId="{97EC782A-AAC8-4333-8619-6C64E4C5CA2E}" type="pres">
      <dgm:prSet presAssocID="{28636A8C-FA54-485E-9EB3-68D935190BDE}" presName="tx1" presStyleLbl="revTx" presStyleIdx="0" presStyleCnt="3"/>
      <dgm:spPr/>
    </dgm:pt>
    <dgm:pt modelId="{20623021-60F4-489B-92C8-C72B5B2570A9}" type="pres">
      <dgm:prSet presAssocID="{28636A8C-FA54-485E-9EB3-68D935190BDE}" presName="vert1" presStyleCnt="0"/>
      <dgm:spPr/>
    </dgm:pt>
    <dgm:pt modelId="{C25CBFE6-88E1-4978-8CB5-612F9C0E941C}" type="pres">
      <dgm:prSet presAssocID="{D07ED8BD-3209-4665-B367-07C5E23506E7}" presName="thickLine" presStyleLbl="alignNode1" presStyleIdx="1" presStyleCnt="3"/>
      <dgm:spPr/>
    </dgm:pt>
    <dgm:pt modelId="{9B3BFB96-6B3B-4336-B677-89AF83D2BD76}" type="pres">
      <dgm:prSet presAssocID="{D07ED8BD-3209-4665-B367-07C5E23506E7}" presName="horz1" presStyleCnt="0"/>
      <dgm:spPr/>
    </dgm:pt>
    <dgm:pt modelId="{AD477CDC-4C3A-4514-A32D-CC6A9F19799B}" type="pres">
      <dgm:prSet presAssocID="{D07ED8BD-3209-4665-B367-07C5E23506E7}" presName="tx1" presStyleLbl="revTx" presStyleIdx="1" presStyleCnt="3"/>
      <dgm:spPr/>
    </dgm:pt>
    <dgm:pt modelId="{A8229908-1515-4A7D-B5B9-870C9C0A3CEB}" type="pres">
      <dgm:prSet presAssocID="{D07ED8BD-3209-4665-B367-07C5E23506E7}" presName="vert1" presStyleCnt="0"/>
      <dgm:spPr/>
    </dgm:pt>
    <dgm:pt modelId="{9EAF161F-B75D-4F8A-9121-785433F8EB1D}" type="pres">
      <dgm:prSet presAssocID="{2D741EEF-AA26-4BE9-AF56-4313E1CA3CCA}" presName="thickLine" presStyleLbl="alignNode1" presStyleIdx="2" presStyleCnt="3"/>
      <dgm:spPr/>
    </dgm:pt>
    <dgm:pt modelId="{F50088BC-F109-49A6-BBF3-62486E4F857F}" type="pres">
      <dgm:prSet presAssocID="{2D741EEF-AA26-4BE9-AF56-4313E1CA3CCA}" presName="horz1" presStyleCnt="0"/>
      <dgm:spPr/>
    </dgm:pt>
    <dgm:pt modelId="{F4961EBE-8FF8-440A-9D11-6D934B972ABE}" type="pres">
      <dgm:prSet presAssocID="{2D741EEF-AA26-4BE9-AF56-4313E1CA3CCA}" presName="tx1" presStyleLbl="revTx" presStyleIdx="2" presStyleCnt="3"/>
      <dgm:spPr/>
    </dgm:pt>
    <dgm:pt modelId="{2F4B9B3A-45CA-4846-AC71-B642CA610D06}" type="pres">
      <dgm:prSet presAssocID="{2D741EEF-AA26-4BE9-AF56-4313E1CA3CCA}" presName="vert1" presStyleCnt="0"/>
      <dgm:spPr/>
    </dgm:pt>
  </dgm:ptLst>
  <dgm:cxnLst>
    <dgm:cxn modelId="{911DA244-5CEF-4C24-9C07-6F738D0EAEB4}" srcId="{25365D50-27F9-4E8B-893D-143AD4A1E17F}" destId="{D07ED8BD-3209-4665-B367-07C5E23506E7}" srcOrd="1" destOrd="0" parTransId="{DE80DF75-37B3-40B0-97B2-916CC3468060}" sibTransId="{9BE76E23-40D5-4EAA-95BC-669EEDBB9D90}"/>
    <dgm:cxn modelId="{9E9E4889-2127-407B-B530-ED6A10B56670}" type="presOf" srcId="{2D741EEF-AA26-4BE9-AF56-4313E1CA3CCA}" destId="{F4961EBE-8FF8-440A-9D11-6D934B972ABE}" srcOrd="0" destOrd="0" presId="urn:microsoft.com/office/officeart/2008/layout/LinedList"/>
    <dgm:cxn modelId="{18342E92-1BCC-4B21-8770-E3A8F9BC57D0}" srcId="{25365D50-27F9-4E8B-893D-143AD4A1E17F}" destId="{28636A8C-FA54-485E-9EB3-68D935190BDE}" srcOrd="0" destOrd="0" parTransId="{06EC8B07-8CA4-4A3C-BABA-8A506C81EF75}" sibTransId="{D4AC4A26-1F6F-4791-B0F4-B5A06BA310FA}"/>
    <dgm:cxn modelId="{DEF7D49D-D959-469C-A909-B5BD7DD76FC5}" type="presOf" srcId="{25365D50-27F9-4E8B-893D-143AD4A1E17F}" destId="{BFFE1E83-3DAD-4786-A458-BC70304D6873}" srcOrd="0" destOrd="0" presId="urn:microsoft.com/office/officeart/2008/layout/LinedList"/>
    <dgm:cxn modelId="{DE9E4EC4-C885-48F1-88B4-46616104B85D}" type="presOf" srcId="{D07ED8BD-3209-4665-B367-07C5E23506E7}" destId="{AD477CDC-4C3A-4514-A32D-CC6A9F19799B}" srcOrd="0" destOrd="0" presId="urn:microsoft.com/office/officeart/2008/layout/LinedList"/>
    <dgm:cxn modelId="{40D491D1-2F3B-4BB1-A35E-D117F4352B23}" type="presOf" srcId="{28636A8C-FA54-485E-9EB3-68D935190BDE}" destId="{97EC782A-AAC8-4333-8619-6C64E4C5CA2E}" srcOrd="0" destOrd="0" presId="urn:microsoft.com/office/officeart/2008/layout/LinedList"/>
    <dgm:cxn modelId="{4B9BC4FE-0473-42E1-8A73-975A48060673}" srcId="{25365D50-27F9-4E8B-893D-143AD4A1E17F}" destId="{2D741EEF-AA26-4BE9-AF56-4313E1CA3CCA}" srcOrd="2" destOrd="0" parTransId="{1A3F39BB-D726-41C1-ACFE-FD65C0731864}" sibTransId="{4D1CA7FA-79C6-45D2-8A1E-A226470FC9EB}"/>
    <dgm:cxn modelId="{D0C4F954-08E7-43C4-820E-45C25B3A2294}" type="presParOf" srcId="{BFFE1E83-3DAD-4786-A458-BC70304D6873}" destId="{C9733079-A5E6-4945-A863-64A3DE325D0A}" srcOrd="0" destOrd="0" presId="urn:microsoft.com/office/officeart/2008/layout/LinedList"/>
    <dgm:cxn modelId="{CF668E01-7096-4211-8C21-306A85ACB9B5}" type="presParOf" srcId="{BFFE1E83-3DAD-4786-A458-BC70304D6873}" destId="{FA56AE5C-9142-4986-91E1-10FA1165CAD8}" srcOrd="1" destOrd="0" presId="urn:microsoft.com/office/officeart/2008/layout/LinedList"/>
    <dgm:cxn modelId="{9B0194DB-8BB4-4A63-983C-EB3B858B37D5}" type="presParOf" srcId="{FA56AE5C-9142-4986-91E1-10FA1165CAD8}" destId="{97EC782A-AAC8-4333-8619-6C64E4C5CA2E}" srcOrd="0" destOrd="0" presId="urn:microsoft.com/office/officeart/2008/layout/LinedList"/>
    <dgm:cxn modelId="{742FBDEF-979E-40DB-9E32-0154FD66524A}" type="presParOf" srcId="{FA56AE5C-9142-4986-91E1-10FA1165CAD8}" destId="{20623021-60F4-489B-92C8-C72B5B2570A9}" srcOrd="1" destOrd="0" presId="urn:microsoft.com/office/officeart/2008/layout/LinedList"/>
    <dgm:cxn modelId="{51AB835E-561D-47F8-8C9B-60875265323F}" type="presParOf" srcId="{BFFE1E83-3DAD-4786-A458-BC70304D6873}" destId="{C25CBFE6-88E1-4978-8CB5-612F9C0E941C}" srcOrd="2" destOrd="0" presId="urn:microsoft.com/office/officeart/2008/layout/LinedList"/>
    <dgm:cxn modelId="{A1895BDA-4250-4D77-B169-BC44718E614E}" type="presParOf" srcId="{BFFE1E83-3DAD-4786-A458-BC70304D6873}" destId="{9B3BFB96-6B3B-4336-B677-89AF83D2BD76}" srcOrd="3" destOrd="0" presId="urn:microsoft.com/office/officeart/2008/layout/LinedList"/>
    <dgm:cxn modelId="{EF02EB77-69EA-4AB4-85A6-F4027D9AB81F}" type="presParOf" srcId="{9B3BFB96-6B3B-4336-B677-89AF83D2BD76}" destId="{AD477CDC-4C3A-4514-A32D-CC6A9F19799B}" srcOrd="0" destOrd="0" presId="urn:microsoft.com/office/officeart/2008/layout/LinedList"/>
    <dgm:cxn modelId="{03135B4E-8F19-4158-AEB4-E6024E50858E}" type="presParOf" srcId="{9B3BFB96-6B3B-4336-B677-89AF83D2BD76}" destId="{A8229908-1515-4A7D-B5B9-870C9C0A3CEB}" srcOrd="1" destOrd="0" presId="urn:microsoft.com/office/officeart/2008/layout/LinedList"/>
    <dgm:cxn modelId="{81EA0810-2B27-456A-A4D4-52B4218951C7}" type="presParOf" srcId="{BFFE1E83-3DAD-4786-A458-BC70304D6873}" destId="{9EAF161F-B75D-4F8A-9121-785433F8EB1D}" srcOrd="4" destOrd="0" presId="urn:microsoft.com/office/officeart/2008/layout/LinedList"/>
    <dgm:cxn modelId="{2C4EE856-A452-43B5-925D-30097F93E1C4}" type="presParOf" srcId="{BFFE1E83-3DAD-4786-A458-BC70304D6873}" destId="{F50088BC-F109-49A6-BBF3-62486E4F857F}" srcOrd="5" destOrd="0" presId="urn:microsoft.com/office/officeart/2008/layout/LinedList"/>
    <dgm:cxn modelId="{68386617-442C-41EF-9AE0-E8EA28638A60}" type="presParOf" srcId="{F50088BC-F109-49A6-BBF3-62486E4F857F}" destId="{F4961EBE-8FF8-440A-9D11-6D934B972ABE}" srcOrd="0" destOrd="0" presId="urn:microsoft.com/office/officeart/2008/layout/LinedList"/>
    <dgm:cxn modelId="{33115B75-E25D-47D6-809D-94EC9A8E155B}" type="presParOf" srcId="{F50088BC-F109-49A6-BBF3-62486E4F857F}" destId="{2F4B9B3A-45CA-4846-AC71-B642CA610D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95E3B9-46A9-48FD-A8B7-9586A5C74EC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94B8B9B-A061-44F0-82F7-B76924899FCF}">
      <dgm:prSet custT="1"/>
      <dgm:spPr/>
      <dgm:t>
        <a:bodyPr/>
        <a:lstStyle/>
        <a:p>
          <a:pPr algn="ctr"/>
          <a:r>
            <a:rPr lang="en-US" sz="3200" dirty="0"/>
            <a:t>Funds to be awarded in FY27 for marketing or development opportunities that </a:t>
          </a:r>
          <a:r>
            <a:rPr lang="en-US" sz="3200" u="sng" dirty="0"/>
            <a:t>could not have been anticipated </a:t>
          </a:r>
          <a:r>
            <a:rPr lang="en-US" sz="3200" dirty="0"/>
            <a:t>at the time of the TRIPP application deadline.  </a:t>
          </a:r>
        </a:p>
      </dgm:t>
    </dgm:pt>
    <dgm:pt modelId="{8348EE13-35AA-4B8A-81B4-0D66484AEDD5}" type="parTrans" cxnId="{AC19D679-D0FA-41F0-8730-512C468F71E4}">
      <dgm:prSet/>
      <dgm:spPr/>
      <dgm:t>
        <a:bodyPr/>
        <a:lstStyle/>
        <a:p>
          <a:endParaRPr lang="en-US"/>
        </a:p>
      </dgm:t>
    </dgm:pt>
    <dgm:pt modelId="{EDEDCAEC-6CCE-4E41-887D-95DBA86500D1}" type="sibTrans" cxnId="{AC19D679-D0FA-41F0-8730-512C468F71E4}">
      <dgm:prSet/>
      <dgm:spPr/>
      <dgm:t>
        <a:bodyPr/>
        <a:lstStyle/>
        <a:p>
          <a:endParaRPr lang="en-US"/>
        </a:p>
      </dgm:t>
    </dgm:pt>
    <dgm:pt modelId="{56ACE0CB-D264-4098-B96C-51E6227B6103}">
      <dgm:prSet/>
      <dgm:spPr/>
      <dgm:t>
        <a:bodyPr/>
        <a:lstStyle/>
        <a:p>
          <a:r>
            <a:rPr lang="en-US" sz="2300" dirty="0"/>
            <a:t>Use FY27 Grant application. </a:t>
          </a:r>
        </a:p>
      </dgm:t>
    </dgm:pt>
    <dgm:pt modelId="{091EC964-F9EA-4901-988B-CBDC6B75DF02}" type="parTrans" cxnId="{785C05C2-6BC5-4D7D-88EB-3A5F2EFD68E5}">
      <dgm:prSet/>
      <dgm:spPr/>
      <dgm:t>
        <a:bodyPr/>
        <a:lstStyle/>
        <a:p>
          <a:endParaRPr lang="en-US"/>
        </a:p>
      </dgm:t>
    </dgm:pt>
    <dgm:pt modelId="{110B677E-EEB9-411E-BC6C-B520B1AB7114}" type="sibTrans" cxnId="{785C05C2-6BC5-4D7D-88EB-3A5F2EFD68E5}">
      <dgm:prSet/>
      <dgm:spPr/>
      <dgm:t>
        <a:bodyPr/>
        <a:lstStyle/>
        <a:p>
          <a:endParaRPr lang="en-US"/>
        </a:p>
      </dgm:t>
    </dgm:pt>
    <dgm:pt modelId="{3FA4994C-7AB6-4063-90A3-AB2A1E4F87A3}">
      <dgm:prSet/>
      <dgm:spPr/>
      <dgm:t>
        <a:bodyPr/>
        <a:lstStyle/>
        <a:p>
          <a:r>
            <a:rPr lang="en-US" sz="2300" dirty="0"/>
            <a:t>Explain in a cover letter why the opportunity could not have been anticipated prior to the regular TRIPP program deadline. </a:t>
          </a:r>
        </a:p>
      </dgm:t>
    </dgm:pt>
    <dgm:pt modelId="{DF9DAB15-411B-4689-90D6-DE4E558DD17F}" type="parTrans" cxnId="{A78A49ED-8646-47C5-90B6-95E583A34D86}">
      <dgm:prSet/>
      <dgm:spPr/>
      <dgm:t>
        <a:bodyPr/>
        <a:lstStyle/>
        <a:p>
          <a:endParaRPr lang="en-US"/>
        </a:p>
      </dgm:t>
    </dgm:pt>
    <dgm:pt modelId="{663E35F0-B720-4D7C-B2ED-3187CF3EFDC3}" type="sibTrans" cxnId="{A78A49ED-8646-47C5-90B6-95E583A34D86}">
      <dgm:prSet/>
      <dgm:spPr/>
      <dgm:t>
        <a:bodyPr/>
        <a:lstStyle/>
        <a:p>
          <a:endParaRPr lang="en-US"/>
        </a:p>
      </dgm:t>
    </dgm:pt>
    <dgm:pt modelId="{33658C27-3D23-4748-8CCF-E130E36A0ABB}">
      <dgm:prSet/>
      <dgm:spPr/>
      <dgm:t>
        <a:bodyPr/>
        <a:lstStyle/>
        <a:p>
          <a:r>
            <a:rPr lang="en-US" sz="2300" dirty="0"/>
            <a:t>Applications may be submitted after the regular TRIPP application deadline for opportunities in FY27. </a:t>
          </a:r>
        </a:p>
      </dgm:t>
    </dgm:pt>
    <dgm:pt modelId="{1225D3B3-6512-439B-A078-E131F51B7A03}" type="parTrans" cxnId="{9791C357-EA90-440E-9983-05D0DCC34A6D}">
      <dgm:prSet/>
      <dgm:spPr/>
      <dgm:t>
        <a:bodyPr/>
        <a:lstStyle/>
        <a:p>
          <a:endParaRPr lang="en-US"/>
        </a:p>
      </dgm:t>
    </dgm:pt>
    <dgm:pt modelId="{B2C40B11-0606-4D21-AD34-3FD67700A509}" type="sibTrans" cxnId="{9791C357-EA90-440E-9983-05D0DCC34A6D}">
      <dgm:prSet/>
      <dgm:spPr/>
      <dgm:t>
        <a:bodyPr/>
        <a:lstStyle/>
        <a:p>
          <a:endParaRPr lang="en-US"/>
        </a:p>
      </dgm:t>
    </dgm:pt>
    <dgm:pt modelId="{D9B33B6D-C3C3-4260-9DAB-28301E16B362}">
      <dgm:prSet custT="1"/>
      <dgm:spPr/>
      <dgm:t>
        <a:bodyPr/>
        <a:lstStyle/>
        <a:p>
          <a:endParaRPr lang="en-US" sz="1400" dirty="0"/>
        </a:p>
      </dgm:t>
    </dgm:pt>
    <dgm:pt modelId="{D4AA3C5C-F4D3-43B9-91C8-832E404A0D51}" type="parTrans" cxnId="{7F9DA668-5D23-482D-A0F5-7EC6AF3A58D4}">
      <dgm:prSet/>
      <dgm:spPr/>
      <dgm:t>
        <a:bodyPr/>
        <a:lstStyle/>
        <a:p>
          <a:endParaRPr lang="en-US"/>
        </a:p>
      </dgm:t>
    </dgm:pt>
    <dgm:pt modelId="{2D86BB20-318F-49CA-8146-A28E1B3E64D8}" type="sibTrans" cxnId="{7F9DA668-5D23-482D-A0F5-7EC6AF3A58D4}">
      <dgm:prSet/>
      <dgm:spPr/>
      <dgm:t>
        <a:bodyPr/>
        <a:lstStyle/>
        <a:p>
          <a:endParaRPr lang="en-US"/>
        </a:p>
      </dgm:t>
    </dgm:pt>
    <dgm:pt modelId="{59C85595-E734-4DA1-904F-DED54993E9E1}" type="pres">
      <dgm:prSet presAssocID="{9995E3B9-46A9-48FD-A8B7-9586A5C74ECF}" presName="linear" presStyleCnt="0">
        <dgm:presLayoutVars>
          <dgm:animLvl val="lvl"/>
          <dgm:resizeHandles val="exact"/>
        </dgm:presLayoutVars>
      </dgm:prSet>
      <dgm:spPr/>
    </dgm:pt>
    <dgm:pt modelId="{D8FD0E1F-83EC-4E2C-A165-E5F33132D6A0}" type="pres">
      <dgm:prSet presAssocID="{494B8B9B-A061-44F0-82F7-B76924899FCF}" presName="parentText" presStyleLbl="node1" presStyleIdx="0" presStyleCnt="1">
        <dgm:presLayoutVars>
          <dgm:chMax val="0"/>
          <dgm:bulletEnabled val="1"/>
        </dgm:presLayoutVars>
      </dgm:prSet>
      <dgm:spPr/>
    </dgm:pt>
    <dgm:pt modelId="{A52D2AA3-9D98-485C-AC28-2DB918F98668}" type="pres">
      <dgm:prSet presAssocID="{494B8B9B-A061-44F0-82F7-B76924899FCF}" presName="childText" presStyleLbl="revTx" presStyleIdx="0" presStyleCnt="1">
        <dgm:presLayoutVars>
          <dgm:bulletEnabled val="1"/>
        </dgm:presLayoutVars>
      </dgm:prSet>
      <dgm:spPr/>
    </dgm:pt>
  </dgm:ptLst>
  <dgm:cxnLst>
    <dgm:cxn modelId="{53E1413D-D50F-4DAA-B871-14535FADD907}" type="presOf" srcId="{494B8B9B-A061-44F0-82F7-B76924899FCF}" destId="{D8FD0E1F-83EC-4E2C-A165-E5F33132D6A0}" srcOrd="0" destOrd="0" presId="urn:microsoft.com/office/officeart/2005/8/layout/vList2"/>
    <dgm:cxn modelId="{AFFEEE3E-6118-4BE7-8609-B683F927C55B}" type="presOf" srcId="{D9B33B6D-C3C3-4260-9DAB-28301E16B362}" destId="{A52D2AA3-9D98-485C-AC28-2DB918F98668}" srcOrd="0" destOrd="0" presId="urn:microsoft.com/office/officeart/2005/8/layout/vList2"/>
    <dgm:cxn modelId="{487F2667-0E56-4595-8279-C823D578CCA9}" type="presOf" srcId="{56ACE0CB-D264-4098-B96C-51E6227B6103}" destId="{A52D2AA3-9D98-485C-AC28-2DB918F98668}" srcOrd="0" destOrd="1" presId="urn:microsoft.com/office/officeart/2005/8/layout/vList2"/>
    <dgm:cxn modelId="{7F9DA668-5D23-482D-A0F5-7EC6AF3A58D4}" srcId="{494B8B9B-A061-44F0-82F7-B76924899FCF}" destId="{D9B33B6D-C3C3-4260-9DAB-28301E16B362}" srcOrd="0" destOrd="0" parTransId="{D4AA3C5C-F4D3-43B9-91C8-832E404A0D51}" sibTransId="{2D86BB20-318F-49CA-8146-A28E1B3E64D8}"/>
    <dgm:cxn modelId="{85D33F6A-05D3-4E41-91D4-6433330C8357}" type="presOf" srcId="{33658C27-3D23-4748-8CCF-E130E36A0ABB}" destId="{A52D2AA3-9D98-485C-AC28-2DB918F98668}" srcOrd="0" destOrd="3" presId="urn:microsoft.com/office/officeart/2005/8/layout/vList2"/>
    <dgm:cxn modelId="{A55BF86D-DCD3-4FD3-B23A-DF70E0A4938A}" type="presOf" srcId="{9995E3B9-46A9-48FD-A8B7-9586A5C74ECF}" destId="{59C85595-E734-4DA1-904F-DED54993E9E1}" srcOrd="0" destOrd="0" presId="urn:microsoft.com/office/officeart/2005/8/layout/vList2"/>
    <dgm:cxn modelId="{9791C357-EA90-440E-9983-05D0DCC34A6D}" srcId="{494B8B9B-A061-44F0-82F7-B76924899FCF}" destId="{33658C27-3D23-4748-8CCF-E130E36A0ABB}" srcOrd="3" destOrd="0" parTransId="{1225D3B3-6512-439B-A078-E131F51B7A03}" sibTransId="{B2C40B11-0606-4D21-AD34-3FD67700A509}"/>
    <dgm:cxn modelId="{AC19D679-D0FA-41F0-8730-512C468F71E4}" srcId="{9995E3B9-46A9-48FD-A8B7-9586A5C74ECF}" destId="{494B8B9B-A061-44F0-82F7-B76924899FCF}" srcOrd="0" destOrd="0" parTransId="{8348EE13-35AA-4B8A-81B4-0D66484AEDD5}" sibTransId="{EDEDCAEC-6CCE-4E41-887D-95DBA86500D1}"/>
    <dgm:cxn modelId="{D6240D81-BE77-42B2-A46E-1B3E652C1688}" type="presOf" srcId="{3FA4994C-7AB6-4063-90A3-AB2A1E4F87A3}" destId="{A52D2AA3-9D98-485C-AC28-2DB918F98668}" srcOrd="0" destOrd="2" presId="urn:microsoft.com/office/officeart/2005/8/layout/vList2"/>
    <dgm:cxn modelId="{785C05C2-6BC5-4D7D-88EB-3A5F2EFD68E5}" srcId="{494B8B9B-A061-44F0-82F7-B76924899FCF}" destId="{56ACE0CB-D264-4098-B96C-51E6227B6103}" srcOrd="1" destOrd="0" parTransId="{091EC964-F9EA-4901-988B-CBDC6B75DF02}" sibTransId="{110B677E-EEB9-411E-BC6C-B520B1AB7114}"/>
    <dgm:cxn modelId="{A78A49ED-8646-47C5-90B6-95E583A34D86}" srcId="{494B8B9B-A061-44F0-82F7-B76924899FCF}" destId="{3FA4994C-7AB6-4063-90A3-AB2A1E4F87A3}" srcOrd="2" destOrd="0" parTransId="{DF9DAB15-411B-4689-90D6-DE4E558DD17F}" sibTransId="{663E35F0-B720-4D7C-B2ED-3187CF3EFDC3}"/>
    <dgm:cxn modelId="{9DCBB50E-2F22-45F7-BE8C-C2A43D73B169}" type="presParOf" srcId="{59C85595-E734-4DA1-904F-DED54993E9E1}" destId="{D8FD0E1F-83EC-4E2C-A165-E5F33132D6A0}" srcOrd="0" destOrd="0" presId="urn:microsoft.com/office/officeart/2005/8/layout/vList2"/>
    <dgm:cxn modelId="{47C32546-9B6E-4268-ACE0-FA275E215F3D}" type="presParOf" srcId="{59C85595-E734-4DA1-904F-DED54993E9E1}" destId="{A52D2AA3-9D98-485C-AC28-2DB918F986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B2CD7-A515-4D57-8D1A-365E0CD7C8A2}">
      <dsp:nvSpPr>
        <dsp:cNvPr id="0" name=""/>
        <dsp:cNvSpPr/>
      </dsp:nvSpPr>
      <dsp:spPr>
        <a:xfrm>
          <a:off x="1690" y="394444"/>
          <a:ext cx="3659720" cy="29982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Increase</a:t>
          </a:r>
        </a:p>
        <a:p>
          <a:pPr marL="0" lvl="0" indent="0" algn="l" defTabSz="1066800">
            <a:lnSpc>
              <a:spcPct val="90000"/>
            </a:lnSpc>
            <a:spcBef>
              <a:spcPct val="0"/>
            </a:spcBef>
            <a:spcAft>
              <a:spcPct val="35000"/>
            </a:spcAft>
            <a:buNone/>
          </a:pPr>
          <a:r>
            <a:rPr lang="en-US" sz="2400" kern="1200" dirty="0"/>
            <a:t>Visitation</a:t>
          </a:r>
        </a:p>
        <a:p>
          <a:pPr marL="171450" lvl="1" indent="-171450" algn="l" defTabSz="844550">
            <a:lnSpc>
              <a:spcPct val="90000"/>
            </a:lnSpc>
            <a:spcBef>
              <a:spcPct val="0"/>
            </a:spcBef>
            <a:spcAft>
              <a:spcPct val="15000"/>
            </a:spcAft>
            <a:buChar char="•"/>
          </a:pPr>
          <a:r>
            <a:rPr lang="en-US" sz="1900" kern="1200" dirty="0"/>
            <a:t>Increase the number of people visiting Frederick County and the amount of money spent while visiting.</a:t>
          </a:r>
          <a:br>
            <a:rPr lang="en-US" sz="1900" kern="1200" dirty="0"/>
          </a:br>
          <a:endParaRPr lang="en-US" sz="1900" kern="1200" dirty="0"/>
        </a:p>
      </dsp:txBody>
      <dsp:txXfrm>
        <a:off x="1690" y="394444"/>
        <a:ext cx="3659720" cy="2998200"/>
      </dsp:txXfrm>
    </dsp:sp>
    <dsp:sp modelId="{DB4396EF-0012-4739-A3D7-D033285C75F6}">
      <dsp:nvSpPr>
        <dsp:cNvPr id="0" name=""/>
        <dsp:cNvSpPr/>
      </dsp:nvSpPr>
      <dsp:spPr>
        <a:xfrm>
          <a:off x="3974576" y="386928"/>
          <a:ext cx="3328171" cy="301323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Encourage </a:t>
          </a:r>
        </a:p>
        <a:p>
          <a:pPr marL="0" lvl="0" indent="0" algn="l" defTabSz="1066800">
            <a:lnSpc>
              <a:spcPct val="90000"/>
            </a:lnSpc>
            <a:spcBef>
              <a:spcPct val="0"/>
            </a:spcBef>
            <a:spcAft>
              <a:spcPct val="35000"/>
            </a:spcAft>
            <a:buNone/>
          </a:pPr>
          <a:r>
            <a:rPr lang="en-US" sz="2400" kern="1200" dirty="0"/>
            <a:t>Hotel Stays</a:t>
          </a:r>
        </a:p>
        <a:p>
          <a:pPr marL="171450" lvl="1" indent="-171450" algn="l" defTabSz="844550">
            <a:lnSpc>
              <a:spcPct val="90000"/>
            </a:lnSpc>
            <a:spcBef>
              <a:spcPct val="0"/>
            </a:spcBef>
            <a:spcAft>
              <a:spcPct val="15000"/>
            </a:spcAft>
            <a:buChar char="•"/>
          </a:pPr>
          <a:r>
            <a:rPr lang="en-US" sz="1900" kern="1200" dirty="0"/>
            <a:t>Increase overnight stays in Frederick County hotels, thereby replenishing and increasing the hotel tax revenue that is used to fund this program. </a:t>
          </a:r>
          <a:br>
            <a:rPr lang="en-US" sz="1900" kern="1200" dirty="0"/>
          </a:br>
          <a:endParaRPr lang="en-US" sz="1900" kern="1200" dirty="0"/>
        </a:p>
      </dsp:txBody>
      <dsp:txXfrm>
        <a:off x="3974576" y="386928"/>
        <a:ext cx="3328171" cy="3013232"/>
      </dsp:txXfrm>
    </dsp:sp>
    <dsp:sp modelId="{47C18581-E4C4-4635-AEF6-6DD6E9E780E3}">
      <dsp:nvSpPr>
        <dsp:cNvPr id="0" name=""/>
        <dsp:cNvSpPr/>
      </dsp:nvSpPr>
      <dsp:spPr>
        <a:xfrm>
          <a:off x="7615914" y="437962"/>
          <a:ext cx="3595051" cy="291116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Enhance</a:t>
          </a:r>
        </a:p>
        <a:p>
          <a:pPr marL="0" lvl="0" indent="0" algn="l" defTabSz="1066800">
            <a:lnSpc>
              <a:spcPct val="90000"/>
            </a:lnSpc>
            <a:spcBef>
              <a:spcPct val="0"/>
            </a:spcBef>
            <a:spcAft>
              <a:spcPct val="35000"/>
            </a:spcAft>
            <a:buNone/>
          </a:pPr>
          <a:r>
            <a:rPr lang="en-US" sz="2400" kern="1200" dirty="0"/>
            <a:t>Visitor Experience</a:t>
          </a:r>
        </a:p>
        <a:p>
          <a:pPr marL="171450" lvl="1" indent="-171450" algn="l" defTabSz="844550">
            <a:lnSpc>
              <a:spcPct val="90000"/>
            </a:lnSpc>
            <a:spcBef>
              <a:spcPct val="0"/>
            </a:spcBef>
            <a:spcAft>
              <a:spcPct val="15000"/>
            </a:spcAft>
            <a:buChar char="•"/>
          </a:pPr>
          <a:r>
            <a:rPr lang="en-US" sz="1900" kern="1200" dirty="0"/>
            <a:t>Enhance the overall attractiveness and marketability of Frederick County as a destination.</a:t>
          </a:r>
        </a:p>
      </dsp:txBody>
      <dsp:txXfrm>
        <a:off x="7615914" y="437962"/>
        <a:ext cx="3595051" cy="29111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C78E-DCEE-4F67-AD26-5BC2FB5FCC68}">
      <dsp:nvSpPr>
        <dsp:cNvPr id="0" name=""/>
        <dsp:cNvSpPr/>
      </dsp:nvSpPr>
      <dsp:spPr>
        <a:xfrm>
          <a:off x="307238" y="1623338"/>
          <a:ext cx="1573223" cy="442728"/>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31 Mar.</a:t>
          </a:r>
        </a:p>
      </dsp:txBody>
      <dsp:txXfrm>
        <a:off x="307238" y="1623338"/>
        <a:ext cx="1484677" cy="442728"/>
      </dsp:txXfrm>
    </dsp:sp>
    <dsp:sp modelId="{6A403CE7-B56F-414B-8E53-15B1B98D107B}">
      <dsp:nvSpPr>
        <dsp:cNvPr id="0" name=""/>
        <dsp:cNvSpPr/>
      </dsp:nvSpPr>
      <dsp:spPr>
        <a:xfrm>
          <a:off x="1333"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Deadline for applications to be submitted to TCFC</a:t>
          </a:r>
          <a:br>
            <a:rPr lang="en-US" sz="1300" kern="1200" dirty="0"/>
          </a:br>
          <a:endParaRPr lang="en-US" sz="1300" kern="1200" dirty="0"/>
        </a:p>
      </dsp:txBody>
      <dsp:txXfrm>
        <a:off x="1333" y="0"/>
        <a:ext cx="2185032" cy="1180609"/>
      </dsp:txXfrm>
    </dsp:sp>
    <dsp:sp modelId="{AB7C5A42-E255-4605-91A2-6964AEC48690}">
      <dsp:nvSpPr>
        <dsp:cNvPr id="0" name=""/>
        <dsp:cNvSpPr/>
      </dsp:nvSpPr>
      <dsp:spPr>
        <a:xfrm>
          <a:off x="1880461" y="1844702"/>
          <a:ext cx="611809" cy="0"/>
        </a:xfrm>
        <a:custGeom>
          <a:avLst/>
          <a:gdLst/>
          <a:ahLst/>
          <a:cxnLst/>
          <a:rect l="0" t="0" r="0" b="0"/>
          <a:pathLst>
            <a:path>
              <a:moveTo>
                <a:pt x="0" y="0"/>
              </a:moveTo>
              <a:lnTo>
                <a:pt x="61180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AA841-CEB6-4787-9430-C52C6B269E7C}">
      <dsp:nvSpPr>
        <dsp:cNvPr id="0" name=""/>
        <dsp:cNvSpPr/>
      </dsp:nvSpPr>
      <dsp:spPr>
        <a:xfrm>
          <a:off x="1093850" y="1254397"/>
          <a:ext cx="0" cy="3689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2DB14E0-8C33-474A-B533-D0469F0F149A}">
      <dsp:nvSpPr>
        <dsp:cNvPr id="0" name=""/>
        <dsp:cNvSpPr/>
      </dsp:nvSpPr>
      <dsp:spPr>
        <a:xfrm>
          <a:off x="1056956" y="1180609"/>
          <a:ext cx="73788" cy="737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2F5B0-BF79-42A2-9100-457A1792FE15}">
      <dsp:nvSpPr>
        <dsp:cNvPr id="0" name=""/>
        <dsp:cNvSpPr/>
      </dsp:nvSpPr>
      <dsp:spPr>
        <a:xfrm>
          <a:off x="2492270" y="1623338"/>
          <a:ext cx="1573223" cy="442728"/>
        </a:xfrm>
        <a:prstGeom prst="hexagon">
          <a:avLst>
            <a:gd name="adj" fmla="val 40000"/>
            <a:gd name="vf" fmla="val 11547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April</a:t>
          </a:r>
        </a:p>
      </dsp:txBody>
      <dsp:txXfrm>
        <a:off x="2682402" y="1676844"/>
        <a:ext cx="1192959" cy="335716"/>
      </dsp:txXfrm>
    </dsp:sp>
    <dsp:sp modelId="{5F3B17D0-FA5B-456A-A4F4-6B48D5963C10}">
      <dsp:nvSpPr>
        <dsp:cNvPr id="0" name=""/>
        <dsp:cNvSpPr/>
      </dsp:nvSpPr>
      <dsp:spPr>
        <a:xfrm>
          <a:off x="2186366" y="2508795"/>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First week in April -  Applications with scoring sheets distributed to Selection Committee</a:t>
          </a:r>
          <a:br>
            <a:rPr lang="en-US" sz="1300" kern="1200" dirty="0"/>
          </a:br>
          <a:endParaRPr lang="en-US" sz="1300" kern="1200" dirty="0"/>
        </a:p>
      </dsp:txBody>
      <dsp:txXfrm>
        <a:off x="2186366" y="2508795"/>
        <a:ext cx="2185032" cy="1180609"/>
      </dsp:txXfrm>
    </dsp:sp>
    <dsp:sp modelId="{75EC6632-0347-4522-9D86-FF20DDE17EEE}">
      <dsp:nvSpPr>
        <dsp:cNvPr id="0" name=""/>
        <dsp:cNvSpPr/>
      </dsp:nvSpPr>
      <dsp:spPr>
        <a:xfrm>
          <a:off x="4065493" y="1844702"/>
          <a:ext cx="611809" cy="0"/>
        </a:xfrm>
        <a:custGeom>
          <a:avLst/>
          <a:gdLst/>
          <a:ahLst/>
          <a:cxnLst/>
          <a:rect l="0" t="0" r="0" b="0"/>
          <a:pathLst>
            <a:path>
              <a:moveTo>
                <a:pt x="0" y="0"/>
              </a:moveTo>
              <a:lnTo>
                <a:pt x="611809" y="0"/>
              </a:lnTo>
            </a:path>
          </a:pathLst>
        </a:custGeom>
        <a:no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0FF71-DB3D-4753-AB68-51BFB8A6098B}">
      <dsp:nvSpPr>
        <dsp:cNvPr id="0" name=""/>
        <dsp:cNvSpPr/>
      </dsp:nvSpPr>
      <dsp:spPr>
        <a:xfrm>
          <a:off x="3278882" y="2066066"/>
          <a:ext cx="0" cy="368940"/>
        </a:xfrm>
        <a:prstGeom prst="line">
          <a:avLst/>
        </a:prstGeom>
        <a:noFill/>
        <a:ln w="12700" cap="flat" cmpd="sng" algn="ctr">
          <a:solidFill>
            <a:schemeClr val="accent5">
              <a:hueOff val="-1689636"/>
              <a:satOff val="-4355"/>
              <a:lumOff val="-2941"/>
              <a:alphaOff val="0"/>
            </a:schemeClr>
          </a:solidFill>
          <a:prstDash val="dash"/>
          <a:miter lim="800000"/>
        </a:ln>
        <a:effectLst/>
      </dsp:spPr>
      <dsp:style>
        <a:lnRef idx="1">
          <a:scrgbClr r="0" g="0" b="0"/>
        </a:lnRef>
        <a:fillRef idx="0">
          <a:scrgbClr r="0" g="0" b="0"/>
        </a:fillRef>
        <a:effectRef idx="0">
          <a:scrgbClr r="0" g="0" b="0"/>
        </a:effectRef>
        <a:fontRef idx="minor"/>
      </dsp:style>
    </dsp:sp>
    <dsp:sp modelId="{93844698-FCB9-49DA-AD18-F9A0AA4BD897}">
      <dsp:nvSpPr>
        <dsp:cNvPr id="0" name=""/>
        <dsp:cNvSpPr/>
      </dsp:nvSpPr>
      <dsp:spPr>
        <a:xfrm>
          <a:off x="3241988" y="2435007"/>
          <a:ext cx="73788" cy="7378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82C50-909D-4901-A62B-225D1A469DF6}">
      <dsp:nvSpPr>
        <dsp:cNvPr id="0" name=""/>
        <dsp:cNvSpPr/>
      </dsp:nvSpPr>
      <dsp:spPr>
        <a:xfrm>
          <a:off x="4677302" y="1623338"/>
          <a:ext cx="1573223" cy="442728"/>
        </a:xfrm>
        <a:prstGeom prst="hexagon">
          <a:avLst>
            <a:gd name="adj" fmla="val 40000"/>
            <a:gd name="vf" fmla="val 11547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4867434" y="1676844"/>
        <a:ext cx="1192959" cy="335716"/>
      </dsp:txXfrm>
    </dsp:sp>
    <dsp:sp modelId="{78CC4DF1-EC91-4488-AA6B-566A6B9FDDA6}">
      <dsp:nvSpPr>
        <dsp:cNvPr id="0" name=""/>
        <dsp:cNvSpPr/>
      </dsp:nvSpPr>
      <dsp:spPr>
        <a:xfrm>
          <a:off x="4371398"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First week in May - Committee meets for Selection Day</a:t>
          </a:r>
          <a:br>
            <a:rPr lang="en-US" sz="1300" kern="1200" dirty="0"/>
          </a:br>
          <a:endParaRPr lang="en-US" sz="1300" kern="1200" dirty="0"/>
        </a:p>
      </dsp:txBody>
      <dsp:txXfrm>
        <a:off x="4371398" y="0"/>
        <a:ext cx="2185032" cy="1180609"/>
      </dsp:txXfrm>
    </dsp:sp>
    <dsp:sp modelId="{3C9795BF-89EB-4F2C-A1FC-5D445172DA4B}">
      <dsp:nvSpPr>
        <dsp:cNvPr id="0" name=""/>
        <dsp:cNvSpPr/>
      </dsp:nvSpPr>
      <dsp:spPr>
        <a:xfrm>
          <a:off x="6250526" y="1844702"/>
          <a:ext cx="611809" cy="0"/>
        </a:xfrm>
        <a:custGeom>
          <a:avLst/>
          <a:gdLst/>
          <a:ahLst/>
          <a:cxnLst/>
          <a:rect l="0" t="0" r="0" b="0"/>
          <a:pathLst>
            <a:path>
              <a:moveTo>
                <a:pt x="0" y="0"/>
              </a:moveTo>
              <a:lnTo>
                <a:pt x="611809" y="0"/>
              </a:lnTo>
            </a:path>
          </a:pathLst>
        </a:custGeom>
        <a:no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36E31-0FD9-499A-8113-290D591EF744}">
      <dsp:nvSpPr>
        <dsp:cNvPr id="0" name=""/>
        <dsp:cNvSpPr/>
      </dsp:nvSpPr>
      <dsp:spPr>
        <a:xfrm>
          <a:off x="5463914" y="1254397"/>
          <a:ext cx="0" cy="368940"/>
        </a:xfrm>
        <a:prstGeom prst="line">
          <a:avLst/>
        </a:prstGeom>
        <a:noFill/>
        <a:ln w="12700" cap="flat" cmpd="sng" algn="ctr">
          <a:solidFill>
            <a:schemeClr val="accent5">
              <a:hueOff val="-3379271"/>
              <a:satOff val="-8710"/>
              <a:lumOff val="-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816051EC-1C8D-400F-9830-C7710D2B2241}">
      <dsp:nvSpPr>
        <dsp:cNvPr id="0" name=""/>
        <dsp:cNvSpPr/>
      </dsp:nvSpPr>
      <dsp:spPr>
        <a:xfrm>
          <a:off x="5427020" y="1180609"/>
          <a:ext cx="73788" cy="7378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68B24-A90D-48F2-8006-1467A4538902}">
      <dsp:nvSpPr>
        <dsp:cNvPr id="0" name=""/>
        <dsp:cNvSpPr/>
      </dsp:nvSpPr>
      <dsp:spPr>
        <a:xfrm>
          <a:off x="6862335" y="1623338"/>
          <a:ext cx="1573223" cy="442728"/>
        </a:xfrm>
        <a:prstGeom prst="hexagon">
          <a:avLst>
            <a:gd name="adj" fmla="val 40000"/>
            <a:gd name="vf" fmla="val 11547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7052467" y="1676844"/>
        <a:ext cx="1192959" cy="335716"/>
      </dsp:txXfrm>
    </dsp:sp>
    <dsp:sp modelId="{AB1BD9C0-22D2-4AF2-9BAE-CB4DF6A76518}">
      <dsp:nvSpPr>
        <dsp:cNvPr id="0" name=""/>
        <dsp:cNvSpPr/>
      </dsp:nvSpPr>
      <dsp:spPr>
        <a:xfrm>
          <a:off x="6556430" y="2508795"/>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Visit Frederick Board consideration of recommendations</a:t>
          </a:r>
          <a:br>
            <a:rPr lang="en-US" sz="1600" kern="1200" dirty="0"/>
          </a:br>
          <a:endParaRPr lang="en-US" sz="1600" kern="1200" dirty="0"/>
        </a:p>
      </dsp:txBody>
      <dsp:txXfrm>
        <a:off x="6556430" y="2508795"/>
        <a:ext cx="2185032" cy="1180609"/>
      </dsp:txXfrm>
    </dsp:sp>
    <dsp:sp modelId="{C2D4C0A6-5A48-4D94-ABC5-731F8EB4A781}">
      <dsp:nvSpPr>
        <dsp:cNvPr id="0" name=""/>
        <dsp:cNvSpPr/>
      </dsp:nvSpPr>
      <dsp:spPr>
        <a:xfrm>
          <a:off x="8435558" y="1844702"/>
          <a:ext cx="611809" cy="0"/>
        </a:xfrm>
        <a:custGeom>
          <a:avLst/>
          <a:gdLst/>
          <a:ahLst/>
          <a:cxnLst/>
          <a:rect l="0" t="0" r="0" b="0"/>
          <a:pathLst>
            <a:path>
              <a:moveTo>
                <a:pt x="0" y="0"/>
              </a:moveTo>
              <a:lnTo>
                <a:pt x="611809" y="0"/>
              </a:lnTo>
            </a:path>
          </a:pathLst>
        </a:custGeom>
        <a:no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D8409-7A6F-42A0-A3E0-601AB4FB0890}">
      <dsp:nvSpPr>
        <dsp:cNvPr id="0" name=""/>
        <dsp:cNvSpPr/>
      </dsp:nvSpPr>
      <dsp:spPr>
        <a:xfrm>
          <a:off x="7648946" y="2066066"/>
          <a:ext cx="0" cy="368940"/>
        </a:xfrm>
        <a:prstGeom prst="line">
          <a:avLst/>
        </a:prstGeom>
        <a:noFill/>
        <a:ln w="12700" cap="flat" cmpd="sng" algn="ctr">
          <a:solidFill>
            <a:schemeClr val="accent5">
              <a:hueOff val="-5068907"/>
              <a:satOff val="-13064"/>
              <a:lumOff val="-8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192C6949-39AE-4D13-A132-D5B4143446AA}">
      <dsp:nvSpPr>
        <dsp:cNvPr id="0" name=""/>
        <dsp:cNvSpPr/>
      </dsp:nvSpPr>
      <dsp:spPr>
        <a:xfrm>
          <a:off x="7612052" y="2435007"/>
          <a:ext cx="73788" cy="7378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E84AB-2F67-4286-988D-9B134E3085E8}">
      <dsp:nvSpPr>
        <dsp:cNvPr id="0" name=""/>
        <dsp:cNvSpPr/>
      </dsp:nvSpPr>
      <dsp:spPr>
        <a:xfrm rot="10800000">
          <a:off x="9047367" y="1623338"/>
          <a:ext cx="1573223" cy="442728"/>
        </a:xfrm>
        <a:prstGeom prst="homePlate">
          <a:avLst>
            <a:gd name="adj" fmla="val 4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rot="10800000">
        <a:off x="9135913" y="1623338"/>
        <a:ext cx="1484677" cy="442728"/>
      </dsp:txXfrm>
    </dsp:sp>
    <dsp:sp modelId="{542121A9-FC87-44CE-B528-BBB9B4669A2F}">
      <dsp:nvSpPr>
        <dsp:cNvPr id="0" name=""/>
        <dsp:cNvSpPr/>
      </dsp:nvSpPr>
      <dsp:spPr>
        <a:xfrm>
          <a:off x="8741462"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Mid-May - Announcement of TRIPP awards</a:t>
          </a:r>
        </a:p>
      </dsp:txBody>
      <dsp:txXfrm>
        <a:off x="8741462" y="0"/>
        <a:ext cx="2185032" cy="1180609"/>
      </dsp:txXfrm>
    </dsp:sp>
    <dsp:sp modelId="{F7C92DA9-27DC-4EC4-928E-DB4CEA91D4FD}">
      <dsp:nvSpPr>
        <dsp:cNvPr id="0" name=""/>
        <dsp:cNvSpPr/>
      </dsp:nvSpPr>
      <dsp:spPr>
        <a:xfrm>
          <a:off x="9833978" y="1254397"/>
          <a:ext cx="0" cy="36894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92AC074E-C18B-4C83-8B48-1A907A8E2083}">
      <dsp:nvSpPr>
        <dsp:cNvPr id="0" name=""/>
        <dsp:cNvSpPr/>
      </dsp:nvSpPr>
      <dsp:spPr>
        <a:xfrm>
          <a:off x="9797084" y="1180609"/>
          <a:ext cx="73788" cy="7378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F0EB3-ACEC-4370-B8CD-A7228C58BC37}">
      <dsp:nvSpPr>
        <dsp:cNvPr id="0" name=""/>
        <dsp:cNvSpPr/>
      </dsp:nvSpPr>
      <dsp:spPr>
        <a:xfrm>
          <a:off x="727551" y="915656"/>
          <a:ext cx="782578" cy="782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A8D9A-A390-4FDC-96E2-EE0FF01A50C9}">
      <dsp:nvSpPr>
        <dsp:cNvPr id="0" name=""/>
        <dsp:cNvSpPr/>
      </dsp:nvSpPr>
      <dsp:spPr>
        <a:xfrm>
          <a:off x="871" y="1772833"/>
          <a:ext cx="2235937" cy="33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Message</a:t>
          </a:r>
        </a:p>
      </dsp:txBody>
      <dsp:txXfrm>
        <a:off x="871" y="1772833"/>
        <a:ext cx="2235937" cy="335390"/>
      </dsp:txXfrm>
    </dsp:sp>
    <dsp:sp modelId="{F08E6F8F-CBA4-4BC0-9D65-FBA7055E5994}">
      <dsp:nvSpPr>
        <dsp:cNvPr id="0" name=""/>
        <dsp:cNvSpPr/>
      </dsp:nvSpPr>
      <dsp:spPr>
        <a:xfrm>
          <a:off x="871" y="2142920"/>
          <a:ext cx="2235937" cy="50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Communicate through messaging</a:t>
          </a:r>
        </a:p>
      </dsp:txBody>
      <dsp:txXfrm>
        <a:off x="871" y="2142920"/>
        <a:ext cx="2235937" cy="507582"/>
      </dsp:txXfrm>
    </dsp:sp>
    <dsp:sp modelId="{935E30FD-9470-4A8D-BF99-647CABDE449A}">
      <dsp:nvSpPr>
        <dsp:cNvPr id="0" name=""/>
        <dsp:cNvSpPr/>
      </dsp:nvSpPr>
      <dsp:spPr>
        <a:xfrm>
          <a:off x="3354777" y="915656"/>
          <a:ext cx="782578" cy="782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8904A-BC5E-47FB-A8C1-CA78814F7833}">
      <dsp:nvSpPr>
        <dsp:cNvPr id="0" name=""/>
        <dsp:cNvSpPr/>
      </dsp:nvSpPr>
      <dsp:spPr>
        <a:xfrm>
          <a:off x="2628097" y="1772833"/>
          <a:ext cx="2235937" cy="33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Save</a:t>
          </a:r>
        </a:p>
      </dsp:txBody>
      <dsp:txXfrm>
        <a:off x="2628097" y="1772833"/>
        <a:ext cx="2235937" cy="335390"/>
      </dsp:txXfrm>
    </dsp:sp>
    <dsp:sp modelId="{CF82CD03-54F3-4CE3-95E6-0AC68A624FFD}">
      <dsp:nvSpPr>
        <dsp:cNvPr id="0" name=""/>
        <dsp:cNvSpPr/>
      </dsp:nvSpPr>
      <dsp:spPr>
        <a:xfrm>
          <a:off x="2628097" y="2142920"/>
          <a:ext cx="2235937" cy="50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Save your drafts as you go</a:t>
          </a:r>
        </a:p>
      </dsp:txBody>
      <dsp:txXfrm>
        <a:off x="2628097" y="2142920"/>
        <a:ext cx="2235937" cy="507582"/>
      </dsp:txXfrm>
    </dsp:sp>
    <dsp:sp modelId="{259C10B9-B9B8-44C5-81B0-EB86EE3DDB21}">
      <dsp:nvSpPr>
        <dsp:cNvPr id="0" name=""/>
        <dsp:cNvSpPr/>
      </dsp:nvSpPr>
      <dsp:spPr>
        <a:xfrm>
          <a:off x="5982004" y="915656"/>
          <a:ext cx="782578" cy="7825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9BC6F-2066-4322-A725-4E5A043D2154}">
      <dsp:nvSpPr>
        <dsp:cNvPr id="0" name=""/>
        <dsp:cNvSpPr/>
      </dsp:nvSpPr>
      <dsp:spPr>
        <a:xfrm>
          <a:off x="5255324" y="1772833"/>
          <a:ext cx="2235937" cy="33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Track</a:t>
          </a:r>
        </a:p>
      </dsp:txBody>
      <dsp:txXfrm>
        <a:off x="5255324" y="1772833"/>
        <a:ext cx="2235937" cy="335390"/>
      </dsp:txXfrm>
    </dsp:sp>
    <dsp:sp modelId="{DA41E0B1-6AB6-4717-89DD-D7D93AFBB6B1}">
      <dsp:nvSpPr>
        <dsp:cNvPr id="0" name=""/>
        <dsp:cNvSpPr/>
      </dsp:nvSpPr>
      <dsp:spPr>
        <a:xfrm>
          <a:off x="5255324" y="2142920"/>
          <a:ext cx="2235937" cy="50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Track the status of your application</a:t>
          </a:r>
        </a:p>
      </dsp:txBody>
      <dsp:txXfrm>
        <a:off x="5255324" y="2142920"/>
        <a:ext cx="2235937" cy="507582"/>
      </dsp:txXfrm>
    </dsp:sp>
    <dsp:sp modelId="{DFDD48CA-C1BA-4B6B-9078-9B87AF45FE88}">
      <dsp:nvSpPr>
        <dsp:cNvPr id="0" name=""/>
        <dsp:cNvSpPr/>
      </dsp:nvSpPr>
      <dsp:spPr>
        <a:xfrm>
          <a:off x="8609230" y="915656"/>
          <a:ext cx="782578" cy="7825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A6EC5D-D54D-48D2-AE06-7918176E7E72}">
      <dsp:nvSpPr>
        <dsp:cNvPr id="0" name=""/>
        <dsp:cNvSpPr/>
      </dsp:nvSpPr>
      <dsp:spPr>
        <a:xfrm>
          <a:off x="7882551" y="1772833"/>
          <a:ext cx="2235937" cy="33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Receive</a:t>
          </a:r>
        </a:p>
      </dsp:txBody>
      <dsp:txXfrm>
        <a:off x="7882551" y="1772833"/>
        <a:ext cx="2235937" cy="335390"/>
      </dsp:txXfrm>
    </dsp:sp>
    <dsp:sp modelId="{5A75B8C7-4A61-4F3E-B464-15394F4DE14B}">
      <dsp:nvSpPr>
        <dsp:cNvPr id="0" name=""/>
        <dsp:cNvSpPr/>
      </dsp:nvSpPr>
      <dsp:spPr>
        <a:xfrm>
          <a:off x="7882551" y="2142920"/>
          <a:ext cx="2235937" cy="50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Receive updates about your funding</a:t>
          </a:r>
        </a:p>
      </dsp:txBody>
      <dsp:txXfrm>
        <a:off x="7882551" y="2142920"/>
        <a:ext cx="2235937" cy="5075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82D63-C2CD-4BAA-9A19-3A5799C8F374}">
      <dsp:nvSpPr>
        <dsp:cNvPr id="0" name=""/>
        <dsp:cNvSpPr/>
      </dsp:nvSpPr>
      <dsp:spPr>
        <a:xfrm>
          <a:off x="2169914" y="26877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45381-0643-4051-997A-481D0AA7B172}">
      <dsp:nvSpPr>
        <dsp:cNvPr id="0" name=""/>
        <dsp:cNvSpPr/>
      </dsp:nvSpPr>
      <dsp:spPr>
        <a:xfrm>
          <a:off x="765914" y="19163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a:t>Tourism Advertising Award</a:t>
          </a:r>
        </a:p>
      </dsp:txBody>
      <dsp:txXfrm>
        <a:off x="765914" y="1916308"/>
        <a:ext cx="4320000" cy="648000"/>
      </dsp:txXfrm>
    </dsp:sp>
    <dsp:sp modelId="{1D211511-09A7-4947-BA02-1FFBABE908BD}">
      <dsp:nvSpPr>
        <dsp:cNvPr id="0" name=""/>
        <dsp:cNvSpPr/>
      </dsp:nvSpPr>
      <dsp:spPr>
        <a:xfrm>
          <a:off x="765914" y="2627345"/>
          <a:ext cx="4320000" cy="79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Placement of advertisements promoting local nonprofit attractions and their events to non-local audiences.</a:t>
          </a:r>
        </a:p>
      </dsp:txBody>
      <dsp:txXfrm>
        <a:off x="765914" y="2627345"/>
        <a:ext cx="4320000" cy="793280"/>
      </dsp:txXfrm>
    </dsp:sp>
    <dsp:sp modelId="{A9ED623A-6B11-44EC-B1F7-C3F0D576EB3A}">
      <dsp:nvSpPr>
        <dsp:cNvPr id="0" name=""/>
        <dsp:cNvSpPr/>
      </dsp:nvSpPr>
      <dsp:spPr>
        <a:xfrm>
          <a:off x="7245914" y="26877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99243-093D-410B-BC28-00BF8532925E}">
      <dsp:nvSpPr>
        <dsp:cNvPr id="0" name=""/>
        <dsp:cNvSpPr/>
      </dsp:nvSpPr>
      <dsp:spPr>
        <a:xfrm>
          <a:off x="5841914" y="19163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a:t>Tourism Development Grant </a:t>
          </a:r>
        </a:p>
      </dsp:txBody>
      <dsp:txXfrm>
        <a:off x="5841914" y="1916308"/>
        <a:ext cx="4320000" cy="648000"/>
      </dsp:txXfrm>
    </dsp:sp>
    <dsp:sp modelId="{F4581ACF-F5C1-404B-9F71-4EE18FF3BE52}">
      <dsp:nvSpPr>
        <dsp:cNvPr id="0" name=""/>
        <dsp:cNvSpPr/>
      </dsp:nvSpPr>
      <dsp:spPr>
        <a:xfrm>
          <a:off x="5841914" y="2627345"/>
          <a:ext cx="4320000" cy="79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Development of tourism product through nonprofit attractions, events, and activities.</a:t>
          </a:r>
        </a:p>
      </dsp:txBody>
      <dsp:txXfrm>
        <a:off x="5841914" y="2627345"/>
        <a:ext cx="4320000" cy="79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9921E-8DE5-4EFD-9940-D09438B02102}">
      <dsp:nvSpPr>
        <dsp:cNvPr id="0" name=""/>
        <dsp:cNvSpPr/>
      </dsp:nvSpPr>
      <dsp:spPr>
        <a:xfrm>
          <a:off x="5482" y="19703"/>
          <a:ext cx="3645544" cy="1134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defRPr b="1"/>
          </a:pPr>
          <a:r>
            <a:rPr lang="en-US" sz="2100" kern="1200"/>
            <a:t>Ask</a:t>
          </a:r>
        </a:p>
      </dsp:txBody>
      <dsp:txXfrm>
        <a:off x="572482" y="19703"/>
        <a:ext cx="2511544" cy="1134000"/>
      </dsp:txXfrm>
    </dsp:sp>
    <dsp:sp modelId="{31C0D8E9-DE14-44B0-BE09-1B03A9135560}">
      <dsp:nvSpPr>
        <dsp:cNvPr id="0" name=""/>
        <dsp:cNvSpPr/>
      </dsp:nvSpPr>
      <dsp:spPr>
        <a:xfrm>
          <a:off x="5482"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Ask someone to read your application to ensure it will be clear to the committee.</a:t>
          </a:r>
        </a:p>
      </dsp:txBody>
      <dsp:txXfrm>
        <a:off x="5482" y="1295453"/>
        <a:ext cx="2916435" cy="3036181"/>
      </dsp:txXfrm>
    </dsp:sp>
    <dsp:sp modelId="{BD98CA30-C9EB-4CCB-8776-7CA9D3924039}">
      <dsp:nvSpPr>
        <dsp:cNvPr id="0" name=""/>
        <dsp:cNvSpPr/>
      </dsp:nvSpPr>
      <dsp:spPr>
        <a:xfrm>
          <a:off x="3435027" y="19703"/>
          <a:ext cx="3645544" cy="1134000"/>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defRPr b="1"/>
          </a:pPr>
          <a:r>
            <a:rPr lang="en-US" sz="2100" kern="1200"/>
            <a:t>Complement</a:t>
          </a:r>
        </a:p>
      </dsp:txBody>
      <dsp:txXfrm>
        <a:off x="4002027" y="19703"/>
        <a:ext cx="2511544" cy="1134000"/>
      </dsp:txXfrm>
    </dsp:sp>
    <dsp:sp modelId="{0A5CE396-F52F-4ADB-AC9B-092CFE4D11FE}">
      <dsp:nvSpPr>
        <dsp:cNvPr id="0" name=""/>
        <dsp:cNvSpPr/>
      </dsp:nvSpPr>
      <dsp:spPr>
        <a:xfrm>
          <a:off x="3435027"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Complement Visit Frederick’s goals of increasing the number of  visitors, visitor spending, and length-of-stay.</a:t>
          </a:r>
          <a:br>
            <a:rPr lang="en-US" sz="2100" kern="1200" dirty="0"/>
          </a:br>
          <a:endParaRPr lang="en-US" sz="2100" kern="1200" dirty="0"/>
        </a:p>
      </dsp:txBody>
      <dsp:txXfrm>
        <a:off x="3435027" y="1295453"/>
        <a:ext cx="2916435" cy="3036181"/>
      </dsp:txXfrm>
    </dsp:sp>
    <dsp:sp modelId="{8054F789-C612-49B3-A340-BE1535BF7A61}">
      <dsp:nvSpPr>
        <dsp:cNvPr id="0" name=""/>
        <dsp:cNvSpPr/>
      </dsp:nvSpPr>
      <dsp:spPr>
        <a:xfrm>
          <a:off x="6864572" y="19703"/>
          <a:ext cx="3645544" cy="1134000"/>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defRPr b="1"/>
          </a:pPr>
          <a:r>
            <a:rPr lang="en-US" sz="2100" kern="1200"/>
            <a:t>Partner</a:t>
          </a:r>
        </a:p>
      </dsp:txBody>
      <dsp:txXfrm>
        <a:off x="7431572" y="19703"/>
        <a:ext cx="2511544" cy="1134000"/>
      </dsp:txXfrm>
    </dsp:sp>
    <dsp:sp modelId="{79BAADF5-BB33-4C01-BA2A-6C83E303126E}">
      <dsp:nvSpPr>
        <dsp:cNvPr id="0" name=""/>
        <dsp:cNvSpPr/>
      </dsp:nvSpPr>
      <dsp:spPr>
        <a:xfrm>
          <a:off x="6864572"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Partner with other entities to achieve goals</a:t>
          </a:r>
        </a:p>
        <a:p>
          <a:pPr marL="457200" lvl="2" indent="-228600" algn="l" defTabSz="933450">
            <a:lnSpc>
              <a:spcPct val="90000"/>
            </a:lnSpc>
            <a:spcBef>
              <a:spcPct val="0"/>
            </a:spcBef>
            <a:spcAft>
              <a:spcPct val="15000"/>
            </a:spcAft>
            <a:buChar char="•"/>
          </a:pPr>
          <a:r>
            <a:rPr lang="en-US" sz="2100" kern="1200" dirty="0"/>
            <a:t>Partners do not need to be nonprofits</a:t>
          </a:r>
        </a:p>
        <a:p>
          <a:pPr marL="457200" lvl="2" indent="-228600" algn="l" defTabSz="933450">
            <a:lnSpc>
              <a:spcPct val="90000"/>
            </a:lnSpc>
            <a:spcBef>
              <a:spcPct val="0"/>
            </a:spcBef>
            <a:spcAft>
              <a:spcPct val="15000"/>
            </a:spcAft>
            <a:buChar char="•"/>
          </a:pPr>
          <a:r>
            <a:rPr lang="en-US" sz="2100" kern="1200" dirty="0"/>
            <a:t>Partners cannot include hotel, motel, or other lodging businesses located outside of Frederick County. </a:t>
          </a:r>
        </a:p>
      </dsp:txBody>
      <dsp:txXfrm>
        <a:off x="6864572" y="1295453"/>
        <a:ext cx="2916435" cy="3036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03D-216D-4783-8D4B-6BF77AB28CFC}">
      <dsp:nvSpPr>
        <dsp:cNvPr id="0" name=""/>
        <dsp:cNvSpPr/>
      </dsp:nvSpPr>
      <dsp:spPr>
        <a:xfrm>
          <a:off x="0" y="679"/>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4796-3F67-410B-84BB-EC40E42CF622}">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83CFA-3989-4655-B13C-CD8312E008BF}">
      <dsp:nvSpPr>
        <dsp:cNvPr id="0" name=""/>
        <dsp:cNvSpPr/>
      </dsp:nvSpPr>
      <dsp:spPr>
        <a:xfrm>
          <a:off x="1836781" y="679"/>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dirty="0"/>
            <a:t>Cash match is 30%.</a:t>
          </a:r>
        </a:p>
      </dsp:txBody>
      <dsp:txXfrm>
        <a:off x="1836781" y="679"/>
        <a:ext cx="4814471" cy="1590287"/>
      </dsp:txXfrm>
    </dsp:sp>
    <dsp:sp modelId="{96A53141-AC9C-4783-ACDA-548F2E740FD5}">
      <dsp:nvSpPr>
        <dsp:cNvPr id="0" name=""/>
        <dsp:cNvSpPr/>
      </dsp:nvSpPr>
      <dsp:spPr>
        <a:xfrm>
          <a:off x="0" y="1929538"/>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B2E0-05DA-4419-B835-9E8BBE9D7211}">
      <dsp:nvSpPr>
        <dsp:cNvPr id="0" name=""/>
        <dsp:cNvSpPr/>
      </dsp:nvSpPr>
      <dsp:spPr>
        <a:xfrm>
          <a:off x="481061" y="2346353"/>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7EA9-6877-4E0E-B29A-0C402B22FF7B}">
      <dsp:nvSpPr>
        <dsp:cNvPr id="0" name=""/>
        <dsp:cNvSpPr/>
      </dsp:nvSpPr>
      <dsp:spPr>
        <a:xfrm>
          <a:off x="1836781" y="1988538"/>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baseline="0" dirty="0"/>
            <a:t>Minimum request is $2,000.</a:t>
          </a:r>
          <a:endParaRPr lang="en-US" sz="2500" kern="1200" dirty="0"/>
        </a:p>
      </dsp:txBody>
      <dsp:txXfrm>
        <a:off x="1836781" y="1988538"/>
        <a:ext cx="4814471" cy="1590287"/>
      </dsp:txXfrm>
    </dsp:sp>
    <dsp:sp modelId="{B7EC2DCE-C3E9-44E4-B22D-8D761AFB880C}">
      <dsp:nvSpPr>
        <dsp:cNvPr id="0" name=""/>
        <dsp:cNvSpPr/>
      </dsp:nvSpPr>
      <dsp:spPr>
        <a:xfrm>
          <a:off x="0" y="3976397"/>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F2593-65FA-4EF8-88BA-37CCDE03422D}">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6786-C40B-42AD-81BA-E02FDD13727E}">
      <dsp:nvSpPr>
        <dsp:cNvPr id="0" name=""/>
        <dsp:cNvSpPr/>
      </dsp:nvSpPr>
      <dsp:spPr>
        <a:xfrm>
          <a:off x="1836781" y="3976397"/>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dirty="0"/>
            <a:t>Media schedule maximum request is $40,000.</a:t>
          </a:r>
        </a:p>
      </dsp:txBody>
      <dsp:txXfrm>
        <a:off x="1836781" y="3976397"/>
        <a:ext cx="4814471" cy="1590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03D-216D-4783-8D4B-6BF77AB28CFC}">
      <dsp:nvSpPr>
        <dsp:cNvPr id="0" name=""/>
        <dsp:cNvSpPr/>
      </dsp:nvSpPr>
      <dsp:spPr>
        <a:xfrm>
          <a:off x="0" y="679"/>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4796-3F67-410B-84BB-EC40E42CF622}">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83CFA-3989-4655-B13C-CD8312E008BF}">
      <dsp:nvSpPr>
        <dsp:cNvPr id="0" name=""/>
        <dsp:cNvSpPr/>
      </dsp:nvSpPr>
      <dsp:spPr>
        <a:xfrm>
          <a:off x="1836781" y="679"/>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dirty="0"/>
            <a:t>Cash match is 25%.</a:t>
          </a:r>
        </a:p>
      </dsp:txBody>
      <dsp:txXfrm>
        <a:off x="1836781" y="679"/>
        <a:ext cx="4814471" cy="1590287"/>
      </dsp:txXfrm>
    </dsp:sp>
    <dsp:sp modelId="{96A53141-AC9C-4783-ACDA-548F2E740FD5}">
      <dsp:nvSpPr>
        <dsp:cNvPr id="0" name=""/>
        <dsp:cNvSpPr/>
      </dsp:nvSpPr>
      <dsp:spPr>
        <a:xfrm>
          <a:off x="0" y="1988538"/>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B2E0-05DA-4419-B835-9E8BBE9D7211}">
      <dsp:nvSpPr>
        <dsp:cNvPr id="0" name=""/>
        <dsp:cNvSpPr/>
      </dsp:nvSpPr>
      <dsp:spPr>
        <a:xfrm>
          <a:off x="481061" y="2346353"/>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7EA9-6877-4E0E-B29A-0C402B22FF7B}">
      <dsp:nvSpPr>
        <dsp:cNvPr id="0" name=""/>
        <dsp:cNvSpPr/>
      </dsp:nvSpPr>
      <dsp:spPr>
        <a:xfrm>
          <a:off x="1836781" y="1988538"/>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baseline="0" dirty="0"/>
            <a:t>Minimum request is $1,500.</a:t>
          </a:r>
          <a:endParaRPr lang="en-US" sz="2500" kern="1200" dirty="0"/>
        </a:p>
      </dsp:txBody>
      <dsp:txXfrm>
        <a:off x="1836781" y="1988538"/>
        <a:ext cx="4814471" cy="1590287"/>
      </dsp:txXfrm>
    </dsp:sp>
    <dsp:sp modelId="{B7EC2DCE-C3E9-44E4-B22D-8D761AFB880C}">
      <dsp:nvSpPr>
        <dsp:cNvPr id="0" name=""/>
        <dsp:cNvSpPr/>
      </dsp:nvSpPr>
      <dsp:spPr>
        <a:xfrm>
          <a:off x="0" y="3976397"/>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F2593-65FA-4EF8-88BA-37CCDE03422D}">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6786-C40B-42AD-81BA-E02FDD13727E}">
      <dsp:nvSpPr>
        <dsp:cNvPr id="0" name=""/>
        <dsp:cNvSpPr/>
      </dsp:nvSpPr>
      <dsp:spPr>
        <a:xfrm>
          <a:off x="1836781" y="3976397"/>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marL="0" lvl="0" indent="0" algn="l" defTabSz="1111250">
            <a:lnSpc>
              <a:spcPct val="100000"/>
            </a:lnSpc>
            <a:spcBef>
              <a:spcPct val="0"/>
            </a:spcBef>
            <a:spcAft>
              <a:spcPct val="35000"/>
            </a:spcAft>
            <a:buNone/>
          </a:pPr>
          <a:r>
            <a:rPr lang="en-US" sz="2500" kern="1200" dirty="0"/>
            <a:t>Maximum request is $25,000. </a:t>
          </a:r>
        </a:p>
      </dsp:txBody>
      <dsp:txXfrm>
        <a:off x="1836781" y="3976397"/>
        <a:ext cx="4814471" cy="1590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3E341-B3D8-423A-8F92-3F22E255AA1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AD7EB-92DA-4DCE-BA4D-D8B4A7D78C3F}">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Advertising awardee will open a separate account for TRIPP with vendor setting up as Visit Frederick /  (awardee name and address). </a:t>
          </a:r>
        </a:p>
      </dsp:txBody>
      <dsp:txXfrm>
        <a:off x="608661" y="692298"/>
        <a:ext cx="4508047" cy="2799040"/>
      </dsp:txXfrm>
    </dsp:sp>
    <dsp:sp modelId="{9EA791F0-70FC-49C1-AE37-5CE493E9A76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EA6C3-F700-4430-A7E7-0A7ADB915A7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awardee will provide vendor’s W-9 form with first payment request.  This form verifies the vendor’s taxpayer identification number.  Payment will be held until W-9 is received.</a:t>
          </a:r>
        </a:p>
      </dsp:txBody>
      <dsp:txXfrm>
        <a:off x="6331365" y="692298"/>
        <a:ext cx="4508047" cy="2799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03DDE-F407-4BA0-B2C7-8B949AE6AF01}">
      <dsp:nvSpPr>
        <dsp:cNvPr id="0" name=""/>
        <dsp:cNvSpPr/>
      </dsp:nvSpPr>
      <dsp:spPr>
        <a:xfrm>
          <a:off x="0" y="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718D0C-B710-44F2-A275-9C6DCACC06E9}">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Provides a cash incentive for local nonprofit organizations and events that generate a quantity of overnight hotel stays in Frederick County during FY27. </a:t>
          </a:r>
        </a:p>
      </dsp:txBody>
      <dsp:txXfrm>
        <a:off x="0" y="0"/>
        <a:ext cx="6666833" cy="2726960"/>
      </dsp:txXfrm>
    </dsp:sp>
    <dsp:sp modelId="{E07EBCFA-0E24-4118-9B3B-F86953F2CA01}">
      <dsp:nvSpPr>
        <dsp:cNvPr id="0" name=""/>
        <dsp:cNvSpPr/>
      </dsp:nvSpPr>
      <dsp:spPr>
        <a:xfrm>
          <a:off x="0" y="2726960"/>
          <a:ext cx="6666833"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CEACAD-DA54-49E0-90E4-8947201E4CB1}">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At least 10 hotel room nights per hotel must be sold within a single month as a result of the applicant’s efforts on behalf of visitors to their attraction or event. </a:t>
          </a:r>
        </a:p>
      </dsp:txBody>
      <dsp:txXfrm>
        <a:off x="0" y="2726960"/>
        <a:ext cx="6666833" cy="2726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33079-A5E6-4945-A863-64A3DE325D0A}">
      <dsp:nvSpPr>
        <dsp:cNvPr id="0" name=""/>
        <dsp:cNvSpPr/>
      </dsp:nvSpPr>
      <dsp:spPr>
        <a:xfrm>
          <a:off x="0" y="2663"/>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EC782A-AAC8-4333-8619-6C64E4C5CA2E}">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Maximum cash payment to a single organization is $4,000 in a single calendar month, beginning with July 2026. (May apply for additional funds in future months if funding remains in the incentive pool.)</a:t>
          </a:r>
          <a:br>
            <a:rPr lang="en-US" sz="2300" kern="1200" dirty="0"/>
          </a:br>
          <a:endParaRPr lang="en-US" sz="2300" kern="1200" dirty="0"/>
        </a:p>
      </dsp:txBody>
      <dsp:txXfrm>
        <a:off x="0" y="2663"/>
        <a:ext cx="6666833" cy="1816197"/>
      </dsp:txXfrm>
    </dsp:sp>
    <dsp:sp modelId="{C25CBFE6-88E1-4978-8CB5-612F9C0E941C}">
      <dsp:nvSpPr>
        <dsp:cNvPr id="0" name=""/>
        <dsp:cNvSpPr/>
      </dsp:nvSpPr>
      <dsp:spPr>
        <a:xfrm>
          <a:off x="0" y="1818861"/>
          <a:ext cx="6666833"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477CDC-4C3A-4514-A32D-CC6A9F19799B}">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First-come basis until the pool is depleted. If multiple organizations involved with the same tour group or room block submit for the same hotel room nights, the incentive will be shared among the organizations. </a:t>
          </a:r>
          <a:br>
            <a:rPr lang="en-US" sz="2300" kern="1200"/>
          </a:br>
          <a:endParaRPr lang="en-US" sz="2300" kern="1200"/>
        </a:p>
      </dsp:txBody>
      <dsp:txXfrm>
        <a:off x="0" y="1818861"/>
        <a:ext cx="6666833" cy="1816197"/>
      </dsp:txXfrm>
    </dsp:sp>
    <dsp:sp modelId="{9EAF161F-B75D-4F8A-9121-785433F8EB1D}">
      <dsp:nvSpPr>
        <dsp:cNvPr id="0" name=""/>
        <dsp:cNvSpPr/>
      </dsp:nvSpPr>
      <dsp:spPr>
        <a:xfrm>
          <a:off x="0" y="3635058"/>
          <a:ext cx="6666833"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961EBE-8FF8-440A-9D11-6D934B972ABE}">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General Manager or Sales Manager of the hotel(s) where the group stayed will need to sign documentation to certify that the room nights were sold and used as a result of applicant’s efforts, prior to the organization receiving the incentive payment. </a:t>
          </a:r>
        </a:p>
      </dsp:txBody>
      <dsp:txXfrm>
        <a:off x="0" y="3635058"/>
        <a:ext cx="6666833" cy="1816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0E1F-83EC-4E2C-A165-E5F33132D6A0}">
      <dsp:nvSpPr>
        <dsp:cNvPr id="0" name=""/>
        <dsp:cNvSpPr/>
      </dsp:nvSpPr>
      <dsp:spPr>
        <a:xfrm>
          <a:off x="0" y="262248"/>
          <a:ext cx="6947583" cy="281384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Funds to be awarded in FY27 for marketing or development opportunities that </a:t>
          </a:r>
          <a:r>
            <a:rPr lang="en-US" sz="3200" u="sng" kern="1200" dirty="0"/>
            <a:t>could not have been anticipated </a:t>
          </a:r>
          <a:r>
            <a:rPr lang="en-US" sz="3200" kern="1200" dirty="0"/>
            <a:t>at the time of the TRIPP application deadline.  </a:t>
          </a:r>
        </a:p>
      </dsp:txBody>
      <dsp:txXfrm>
        <a:off x="137361" y="399609"/>
        <a:ext cx="6672861" cy="2539127"/>
      </dsp:txXfrm>
    </dsp:sp>
    <dsp:sp modelId="{A52D2AA3-9D98-485C-AC28-2DB918F98668}">
      <dsp:nvSpPr>
        <dsp:cNvPr id="0" name=""/>
        <dsp:cNvSpPr/>
      </dsp:nvSpPr>
      <dsp:spPr>
        <a:xfrm>
          <a:off x="0" y="3076098"/>
          <a:ext cx="6947583"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86"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228600" lvl="1" indent="-228600" algn="l" defTabSz="1022350">
            <a:lnSpc>
              <a:spcPct val="90000"/>
            </a:lnSpc>
            <a:spcBef>
              <a:spcPct val="0"/>
            </a:spcBef>
            <a:spcAft>
              <a:spcPct val="20000"/>
            </a:spcAft>
            <a:buChar char="•"/>
          </a:pPr>
          <a:r>
            <a:rPr lang="en-US" sz="2300" kern="1200" dirty="0"/>
            <a:t>Use FY27 Grant application. </a:t>
          </a:r>
        </a:p>
        <a:p>
          <a:pPr marL="228600" lvl="1" indent="-228600" algn="l" defTabSz="1022350">
            <a:lnSpc>
              <a:spcPct val="90000"/>
            </a:lnSpc>
            <a:spcBef>
              <a:spcPct val="0"/>
            </a:spcBef>
            <a:spcAft>
              <a:spcPct val="20000"/>
            </a:spcAft>
            <a:buChar char="•"/>
          </a:pPr>
          <a:r>
            <a:rPr lang="en-US" sz="2300" kern="1200" dirty="0"/>
            <a:t>Explain in a cover letter why the opportunity could not have been anticipated prior to the regular TRIPP program deadline. </a:t>
          </a:r>
        </a:p>
        <a:p>
          <a:pPr marL="228600" lvl="1" indent="-228600" algn="l" defTabSz="1022350">
            <a:lnSpc>
              <a:spcPct val="90000"/>
            </a:lnSpc>
            <a:spcBef>
              <a:spcPct val="0"/>
            </a:spcBef>
            <a:spcAft>
              <a:spcPct val="20000"/>
            </a:spcAft>
            <a:buChar char="•"/>
          </a:pPr>
          <a:r>
            <a:rPr lang="en-US" sz="2300" kern="1200" dirty="0"/>
            <a:t>Applications may be submitted after the regular TRIPP application deadline for opportunities in FY27. </a:t>
          </a:r>
        </a:p>
      </dsp:txBody>
      <dsp:txXfrm>
        <a:off x="0" y="3076098"/>
        <a:ext cx="6947583" cy="2354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B59DC-F679-4E3F-A18D-81E26F324A60}"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0705F-915E-4DF7-AF86-669E6EFA0355}" type="slidenum">
              <a:rPr lang="en-US" smtClean="0"/>
              <a:t>‹#›</a:t>
            </a:fld>
            <a:endParaRPr lang="en-US"/>
          </a:p>
        </p:txBody>
      </p:sp>
    </p:spTree>
    <p:extLst>
      <p:ext uri="{BB962C8B-B14F-4D97-AF65-F5344CB8AC3E}">
        <p14:creationId xmlns:p14="http://schemas.microsoft.com/office/powerpoint/2010/main" val="372329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33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873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563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02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197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049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115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125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10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960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564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259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983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A34CB-64FA-4DE2-A7CD-63BB7C6AA6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861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FD87-EC83-CF42-740D-A035C6AA58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F6C9A-0B6F-EC6E-213A-5972D16ED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E3AC3C-D83F-7F56-4A09-9015BAB0DD99}"/>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7A72B7A7-D553-ECFE-7A84-8FBD42CD3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36C06-560E-C048-E745-21816EF930E5}"/>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229380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5FD2-EBCA-AC8D-0983-3BA032DD8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29B0B-473F-B6CC-5ABF-C2696F4B0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0E585-A21A-6C5F-18AA-4D5B79A259B3}"/>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483D2D26-6583-7B90-E3AC-F6783FEF8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A7CAD-BD67-96A1-88A8-EBE0954E55F0}"/>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253400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0F320-1D07-F4A6-C9CF-F46C873DA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84413-92F1-C23C-DA51-E9E82DA5DB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69824-3FF8-87ED-256F-9F74AA780038}"/>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7DD5244A-8B29-DF6B-8695-1F8164177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4C257-EA2B-FC4E-092C-4AB02091AA9A}"/>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1491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433F-5F05-07F5-9FD2-14C2B80528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04C6CD-D832-6B60-C607-744A83CB6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E3831-9588-AC1F-2241-BBB06E829172}"/>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82CC30C1-9F0E-657A-0BC1-DF3E19582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7A360-4C08-ECAD-69E6-8B2B3D754044}"/>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197164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03BA-BB76-9FFF-756C-52FB4941C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8EC47-4081-0F2A-2512-AABAEC4C5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52105-A06F-E130-85A4-1B818B5DDCA9}"/>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F8A5B35F-1B5B-1EB6-F7CC-69349410C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2ED01-FFA3-BBC7-FEEE-66324CEC8110}"/>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161228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2ED0-AD05-DD7A-1BCE-68BB32B10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6B632-A1EB-B9E4-659B-C6556449C7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67D0FE-908D-D531-CF47-05AF6B4C84C3}"/>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19D845A1-0F16-6374-4A27-1E13508FF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E01E6-5F92-1CA9-3E88-7B770C0690D9}"/>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1193910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B342-888F-5F83-4C80-53FD0DB52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B2231-D14C-841A-95D3-0CAEECC52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6E314-3F35-F1D9-AF92-3AAA3878D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DCF68-7CCD-87D3-E96B-45FA7C0E57CE}"/>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6" name="Footer Placeholder 5">
            <a:extLst>
              <a:ext uri="{FF2B5EF4-FFF2-40B4-BE49-F238E27FC236}">
                <a16:creationId xmlns:a16="http://schemas.microsoft.com/office/drawing/2014/main" id="{04BD3708-DE36-BA8E-A1C0-06671D638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3271E-F878-6575-2403-71973DF299B8}"/>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136300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3D51-7A59-5971-FF80-1B171313B3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7F93B0-35EE-F8E8-2BE1-CD8B404B0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F1E645-E620-930D-555B-A27C503FD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A91E4-C574-97C1-8A94-9F4231B7C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9E6A1-7443-5406-EF8F-894B835B4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2892B1-25A0-2FFF-28A6-469400755AFF}"/>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8" name="Footer Placeholder 7">
            <a:extLst>
              <a:ext uri="{FF2B5EF4-FFF2-40B4-BE49-F238E27FC236}">
                <a16:creationId xmlns:a16="http://schemas.microsoft.com/office/drawing/2014/main" id="{0D3742F0-BCC5-21F0-CBC8-EC0431CDD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61463-835A-8437-2D07-61A49CCDE356}"/>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76641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A08A-A558-A27A-CAF2-A7B070511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BF6A9C-3031-0E19-B8A5-9C8927F4E5E0}"/>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4" name="Footer Placeholder 3">
            <a:extLst>
              <a:ext uri="{FF2B5EF4-FFF2-40B4-BE49-F238E27FC236}">
                <a16:creationId xmlns:a16="http://schemas.microsoft.com/office/drawing/2014/main" id="{9BF21B4F-7428-DA26-80FB-3C1C376E10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9B88E-48F1-AEC9-2394-679CC488163C}"/>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3820758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9B3B0-603D-B0AA-C097-E3542FBACF1F}"/>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3" name="Footer Placeholder 2">
            <a:extLst>
              <a:ext uri="{FF2B5EF4-FFF2-40B4-BE49-F238E27FC236}">
                <a16:creationId xmlns:a16="http://schemas.microsoft.com/office/drawing/2014/main" id="{1229CFA5-5355-C798-DBEB-9F876651A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284AA-40C5-D31A-CF63-18B95EC960D4}"/>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405849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E70B-78E5-5102-F1FC-83ADA42C4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C7AF4-1F1D-BA3A-FB3C-16833A693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A9065-3076-72A9-0BF1-3912BF960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21B2B-382E-FF60-A6CA-D706F99D33DE}"/>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6" name="Footer Placeholder 5">
            <a:extLst>
              <a:ext uri="{FF2B5EF4-FFF2-40B4-BE49-F238E27FC236}">
                <a16:creationId xmlns:a16="http://schemas.microsoft.com/office/drawing/2014/main" id="{3CAE45C3-DCA1-97DD-8AF6-3343C0FEA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C075A-6496-A571-D083-71F2D6DA900F}"/>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96851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571C-D986-FBCC-4F38-D773924B4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982FE-1FA0-7496-BFA9-F3C271C3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66958-3ECB-CE05-7E46-8B5350707C72}"/>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CC1FEA27-0788-9369-33F9-F0DA6BF36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C6F8E-EA28-2A18-766B-A926BCF2FEDA}"/>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782822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871F-648B-BC46-4D44-3EAE40966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6DE02-7B10-DEFA-86C5-66D74E320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00EBAC-F8AA-D9BF-3D67-DB5D6AA65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8A0E-0ABA-278D-B5B0-7C0947A62714}"/>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6" name="Footer Placeholder 5">
            <a:extLst>
              <a:ext uri="{FF2B5EF4-FFF2-40B4-BE49-F238E27FC236}">
                <a16:creationId xmlns:a16="http://schemas.microsoft.com/office/drawing/2014/main" id="{D1A7C644-4954-144E-E807-816F35BE8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EB031-0917-E082-9A8C-F61701E0024D}"/>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3583848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27AE-BD76-9C42-1171-673BEEA006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F52043-D800-8954-43BF-D6890E2AA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687B2-B47E-BCC9-7BEE-C8AD547C98B3}"/>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ADEA8CC9-9D02-B4E7-4C6C-9149205AD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767F5-85D3-B967-3348-ACEDA73841EA}"/>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2208660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97130-9198-8534-C7BE-245B515AE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7CE69-058C-1F82-3851-9D9E31AB9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22E01-3190-19B5-AC99-42FEA140A0F9}"/>
              </a:ext>
            </a:extLst>
          </p:cNvPr>
          <p:cNvSpPr>
            <a:spLocks noGrp="1"/>
          </p:cNvSpPr>
          <p:nvPr>
            <p:ph type="dt" sz="half" idx="10"/>
          </p:nvPr>
        </p:nvSpPr>
        <p:spPr/>
        <p:txBody>
          <a:body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3039A5C9-AD85-BFA4-1275-77DAEB5AF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B8E08-248D-8CBA-A7E7-92EB3F83BEBD}"/>
              </a:ext>
            </a:extLst>
          </p:cNvPr>
          <p:cNvSpPr>
            <a:spLocks noGrp="1"/>
          </p:cNvSpPr>
          <p:nvPr>
            <p:ph type="sldNum" sz="quarter" idx="12"/>
          </p:nvPr>
        </p:nvSpPr>
        <p:spPr/>
        <p:txBody>
          <a:bodyPr/>
          <a:lstStyle/>
          <a:p>
            <a:fld id="{D72F5222-81C9-477D-A434-62452293A656}" type="slidenum">
              <a:rPr lang="en-US" smtClean="0"/>
              <a:t>‹#›</a:t>
            </a:fld>
            <a:endParaRPr lang="en-US"/>
          </a:p>
        </p:txBody>
      </p:sp>
    </p:spTree>
    <p:extLst>
      <p:ext uri="{BB962C8B-B14F-4D97-AF65-F5344CB8AC3E}">
        <p14:creationId xmlns:p14="http://schemas.microsoft.com/office/powerpoint/2010/main" val="15246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5B22-6F40-4CE9-9C81-48A383C2D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F0612-DFC7-4873-4F62-226A549E6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B0293-073E-1A57-A33F-0F5AEBCAE42E}"/>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F3EF5D28-A605-9DB2-890B-CD077102A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A702-021A-6E79-BE70-72838C9D2A7B}"/>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85896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5CE4-8F17-1477-2F40-57C3553911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89B1E-E506-052D-5899-01F86A7D00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5A58D-D20F-8ED1-D478-61DB29E35A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D4C7A-8110-9024-183C-B8FA1B3D95E4}"/>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6" name="Footer Placeholder 5">
            <a:extLst>
              <a:ext uri="{FF2B5EF4-FFF2-40B4-BE49-F238E27FC236}">
                <a16:creationId xmlns:a16="http://schemas.microsoft.com/office/drawing/2014/main" id="{5FA1441C-19FA-13F1-9ED2-17DF106DB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6FAD6-F272-7882-E529-65B34976C5D9}"/>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419957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EBA0-99B2-5B5C-EBD6-BB38C1298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1E9D0-7404-E93C-58B7-E118CD296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94A99-03E0-E704-3004-F138A53A9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683EF3-9E45-FFC7-9F6F-F92631C63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E5583-2E6B-0A99-3C5B-76F0321AB4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5CC7A-4BD3-F638-667F-C77176BC7FEB}"/>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8" name="Footer Placeholder 7">
            <a:extLst>
              <a:ext uri="{FF2B5EF4-FFF2-40B4-BE49-F238E27FC236}">
                <a16:creationId xmlns:a16="http://schemas.microsoft.com/office/drawing/2014/main" id="{DD1A58CD-084A-349F-A136-A91988F5B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9F272E-7D41-557E-5FDB-38B88A2DD363}"/>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3946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E1AC-C555-7A06-E052-71E002733C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B956A-8EDD-082C-468E-61075EACFDB4}"/>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4" name="Footer Placeholder 3">
            <a:extLst>
              <a:ext uri="{FF2B5EF4-FFF2-40B4-BE49-F238E27FC236}">
                <a16:creationId xmlns:a16="http://schemas.microsoft.com/office/drawing/2014/main" id="{1FB01092-B88B-0751-9D65-7FE08506D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4A2A2-A18C-3793-7A3B-91C93CDACE9B}"/>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90823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D8D1A-2E57-3C13-69ED-313DCA156F0E}"/>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3" name="Footer Placeholder 2">
            <a:extLst>
              <a:ext uri="{FF2B5EF4-FFF2-40B4-BE49-F238E27FC236}">
                <a16:creationId xmlns:a16="http://schemas.microsoft.com/office/drawing/2014/main" id="{FC6EE88C-2C60-C46A-14C0-CC123A8B5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E0E9C-02AA-DB12-D736-AFF6F5AA726F}"/>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09932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DE7B-4620-DE3C-CA5E-E032EC5A6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C61504-C787-908D-636E-9B7A434A1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C5C7C-8E25-5088-802C-5EEFF2FB6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FA92C-D6DE-4371-D761-08B5FBBFEE14}"/>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6" name="Footer Placeholder 5">
            <a:extLst>
              <a:ext uri="{FF2B5EF4-FFF2-40B4-BE49-F238E27FC236}">
                <a16:creationId xmlns:a16="http://schemas.microsoft.com/office/drawing/2014/main" id="{0555A1AD-3847-72BE-6C1F-6D16CB9AE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69FCA-E44E-624F-39E0-6758CDB5C9C4}"/>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37360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6369-0549-3500-9A50-E923BA141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8BA949-75C0-186D-506E-01D6CBC41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CA07C-8E7F-5B92-C3EA-439B90E2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42A15-2C85-E774-4F6B-2870B9D8A904}"/>
              </a:ext>
            </a:extLst>
          </p:cNvPr>
          <p:cNvSpPr>
            <a:spLocks noGrp="1"/>
          </p:cNvSpPr>
          <p:nvPr>
            <p:ph type="dt" sz="half" idx="10"/>
          </p:nvPr>
        </p:nvSpPr>
        <p:spPr/>
        <p:txBody>
          <a:bodyPr/>
          <a:lstStyle/>
          <a:p>
            <a:fld id="{255503E0-BDF8-4E7E-9C58-C5D40A3D85DA}" type="datetimeFigureOut">
              <a:rPr lang="en-US" smtClean="0"/>
              <a:t>2/23/2026</a:t>
            </a:fld>
            <a:endParaRPr lang="en-US"/>
          </a:p>
        </p:txBody>
      </p:sp>
      <p:sp>
        <p:nvSpPr>
          <p:cNvPr id="6" name="Footer Placeholder 5">
            <a:extLst>
              <a:ext uri="{FF2B5EF4-FFF2-40B4-BE49-F238E27FC236}">
                <a16:creationId xmlns:a16="http://schemas.microsoft.com/office/drawing/2014/main" id="{4A1B1F50-D73A-5E92-E0D5-B4C941E4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47B03-A551-92FD-CA88-59698367FB1D}"/>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106504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A6810-4078-1DB5-6383-3C82A86A9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91E0D-3C3F-AB29-D6BB-4646BD140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E9B4E-340B-02EA-F247-1285E3CAD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03E0-BDF8-4E7E-9C58-C5D40A3D85DA}" type="datetimeFigureOut">
              <a:rPr lang="en-US" smtClean="0"/>
              <a:t>2/23/2026</a:t>
            </a:fld>
            <a:endParaRPr lang="en-US"/>
          </a:p>
        </p:txBody>
      </p:sp>
      <p:sp>
        <p:nvSpPr>
          <p:cNvPr id="5" name="Footer Placeholder 4">
            <a:extLst>
              <a:ext uri="{FF2B5EF4-FFF2-40B4-BE49-F238E27FC236}">
                <a16:creationId xmlns:a16="http://schemas.microsoft.com/office/drawing/2014/main" id="{0A3BD72D-760E-D27B-061A-A932BD203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797527-1DD9-49A9-B875-53C226EB3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DB237-9063-4915-B838-235E5D218438}" type="slidenum">
              <a:rPr lang="en-US" smtClean="0"/>
              <a:t>‹#›</a:t>
            </a:fld>
            <a:endParaRPr lang="en-US"/>
          </a:p>
        </p:txBody>
      </p:sp>
    </p:spTree>
    <p:extLst>
      <p:ext uri="{BB962C8B-B14F-4D97-AF65-F5344CB8AC3E}">
        <p14:creationId xmlns:p14="http://schemas.microsoft.com/office/powerpoint/2010/main" val="48467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A16F7-ED1E-9B76-13DC-3300550C3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120F3D-6F58-E565-940A-4D8FE918B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C8D31-D59E-094B-14D7-CCDF6A0B5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B37913-37A9-499B-BEAB-BBCB7BB1485E}" type="datetimeFigureOut">
              <a:rPr lang="en-US" smtClean="0"/>
              <a:t>2/23/2026</a:t>
            </a:fld>
            <a:endParaRPr lang="en-US"/>
          </a:p>
        </p:txBody>
      </p:sp>
      <p:sp>
        <p:nvSpPr>
          <p:cNvPr id="5" name="Footer Placeholder 4">
            <a:extLst>
              <a:ext uri="{FF2B5EF4-FFF2-40B4-BE49-F238E27FC236}">
                <a16:creationId xmlns:a16="http://schemas.microsoft.com/office/drawing/2014/main" id="{A86E38BA-D0DA-B943-5A63-5FB528C4A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EB9437-9DC3-E364-AF4E-42E5C73F0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2F5222-81C9-477D-A434-62452293A656}" type="slidenum">
              <a:rPr lang="en-US" smtClean="0"/>
              <a:t>‹#›</a:t>
            </a:fld>
            <a:endParaRPr lang="en-US"/>
          </a:p>
        </p:txBody>
      </p:sp>
    </p:spTree>
    <p:extLst>
      <p:ext uri="{BB962C8B-B14F-4D97-AF65-F5344CB8AC3E}">
        <p14:creationId xmlns:p14="http://schemas.microsoft.com/office/powerpoint/2010/main" val="39293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visitfrederick.org/"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5.png"/><Relationship Id="rId4" Type="http://schemas.openxmlformats.org/officeDocument/2006/relationships/diagramLayout" Target="../diagrams/layout12.xml"/><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visitfrederick.org/partners/tourism-grants/tripp/"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A081A-D8A3-1E14-17DB-E66399508D56}"/>
              </a:ext>
            </a:extLst>
          </p:cNvPr>
          <p:cNvSpPr>
            <a:spLocks noGrp="1"/>
          </p:cNvSpPr>
          <p:nvPr>
            <p:ph type="ctrTitle"/>
          </p:nvPr>
        </p:nvSpPr>
        <p:spPr>
          <a:xfrm>
            <a:off x="1588818" y="1514919"/>
            <a:ext cx="9014348" cy="2402006"/>
          </a:xfrm>
        </p:spPr>
        <p:txBody>
          <a:bodyPr anchor="b">
            <a:normAutofit/>
          </a:bodyPr>
          <a:lstStyle/>
          <a:p>
            <a:r>
              <a:rPr lang="en-US" dirty="0">
                <a:latin typeface="+mn-lt"/>
              </a:rPr>
              <a:t>FY27 TRIPP Program</a:t>
            </a:r>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F5B7C2E-3DE3-B37D-2736-B9416766DDC7}"/>
              </a:ext>
            </a:extLst>
          </p:cNvPr>
          <p:cNvSpPr>
            <a:spLocks noGrp="1"/>
          </p:cNvSpPr>
          <p:nvPr>
            <p:ph type="subTitle" idx="1"/>
          </p:nvPr>
        </p:nvSpPr>
        <p:spPr>
          <a:xfrm>
            <a:off x="1239592" y="5036470"/>
            <a:ext cx="6387155" cy="1078173"/>
          </a:xfrm>
        </p:spPr>
        <p:txBody>
          <a:bodyPr anchor="ctr">
            <a:normAutofit fontScale="92500" lnSpcReduction="20000"/>
          </a:bodyPr>
          <a:lstStyle/>
          <a:p>
            <a:pPr algn="l"/>
            <a:r>
              <a:rPr lang="en-US" sz="2400" dirty="0">
                <a:solidFill>
                  <a:schemeClr val="bg1"/>
                </a:solidFill>
              </a:rPr>
              <a:t>Tourism Reinvestment In Promotion &amp; Product</a:t>
            </a:r>
          </a:p>
          <a:p>
            <a:pPr algn="l"/>
            <a:r>
              <a:rPr lang="en-US" sz="2400" dirty="0">
                <a:solidFill>
                  <a:schemeClr val="bg1"/>
                </a:solidFill>
              </a:rPr>
              <a:t>Tourism Advertising Awards </a:t>
            </a:r>
          </a:p>
          <a:p>
            <a:pPr algn="l"/>
            <a:r>
              <a:rPr lang="en-US" sz="2400" dirty="0">
                <a:solidFill>
                  <a:schemeClr val="bg1"/>
                </a:solidFill>
              </a:rPr>
              <a:t>&amp; Development Grants</a:t>
            </a:r>
          </a:p>
          <a:p>
            <a:pPr algn="l"/>
            <a:endParaRPr lang="en-US" dirty="0">
              <a:solidFill>
                <a:srgbClr val="FFFFFF"/>
              </a:solidFill>
            </a:endParaRPr>
          </a:p>
        </p:txBody>
      </p:sp>
      <p:pic>
        <p:nvPicPr>
          <p:cNvPr id="4" name="Picture 3">
            <a:extLst>
              <a:ext uri="{FF2B5EF4-FFF2-40B4-BE49-F238E27FC236}">
                <a16:creationId xmlns:a16="http://schemas.microsoft.com/office/drawing/2014/main" id="{1F79B7D6-948E-A6AA-991F-976803E43CD6}"/>
              </a:ext>
            </a:extLst>
          </p:cNvPr>
          <p:cNvPicPr>
            <a:picLocks noChangeAspect="1"/>
          </p:cNvPicPr>
          <p:nvPr/>
        </p:nvPicPr>
        <p:blipFill>
          <a:blip r:embed="rId2"/>
          <a:stretch>
            <a:fillRect/>
          </a:stretch>
        </p:blipFill>
        <p:spPr>
          <a:xfrm>
            <a:off x="3224527" y="668003"/>
            <a:ext cx="5742930" cy="2072820"/>
          </a:xfrm>
          <a:prstGeom prst="rect">
            <a:avLst/>
          </a:prstGeom>
        </p:spPr>
      </p:pic>
    </p:spTree>
    <p:extLst>
      <p:ext uri="{BB962C8B-B14F-4D97-AF65-F5344CB8AC3E}">
        <p14:creationId xmlns:p14="http://schemas.microsoft.com/office/powerpoint/2010/main" val="64214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F1450-5774-B240-A34E-F41EE717A719}"/>
              </a:ext>
            </a:extLst>
          </p:cNvPr>
          <p:cNvSpPr>
            <a:spLocks noGrp="1"/>
          </p:cNvSpPr>
          <p:nvPr>
            <p:ph type="title"/>
          </p:nvPr>
        </p:nvSpPr>
        <p:spPr>
          <a:xfrm>
            <a:off x="838200" y="556995"/>
            <a:ext cx="10515600" cy="1133693"/>
          </a:xfrm>
        </p:spPr>
        <p:txBody>
          <a:bodyPr>
            <a:normAutofit/>
          </a:bodyPr>
          <a:lstStyle/>
          <a:p>
            <a:r>
              <a:rPr lang="en-US" sz="5200"/>
              <a:t>Tips for Success</a:t>
            </a:r>
          </a:p>
        </p:txBody>
      </p:sp>
      <p:graphicFrame>
        <p:nvGraphicFramePr>
          <p:cNvPr id="5" name="Content Placeholder 2">
            <a:extLst>
              <a:ext uri="{FF2B5EF4-FFF2-40B4-BE49-F238E27FC236}">
                <a16:creationId xmlns:a16="http://schemas.microsoft.com/office/drawing/2014/main" id="{BFBE42A3-81AB-BE50-A223-E913EBD0FF65}"/>
              </a:ext>
            </a:extLst>
          </p:cNvPr>
          <p:cNvGraphicFramePr>
            <a:graphicFrameLocks noGrp="1"/>
          </p:cNvGraphicFramePr>
          <p:nvPr>
            <p:ph idx="1"/>
            <p:extLst>
              <p:ext uri="{D42A27DB-BD31-4B8C-83A1-F6EECF244321}">
                <p14:modId xmlns:p14="http://schemas.microsoft.com/office/powerpoint/2010/main" val="104024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13724535-E390-B3CE-B87C-008800F5A927}"/>
              </a:ext>
            </a:extLst>
          </p:cNvPr>
          <p:cNvPicPr>
            <a:picLocks noChangeAspect="1"/>
          </p:cNvPicPr>
          <p:nvPr/>
        </p:nvPicPr>
        <p:blipFill>
          <a:blip r:embed="rId7"/>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123750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7B07C-C8F6-4BA8-53CE-CF0410964C3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Application Deadline</a:t>
            </a:r>
          </a:p>
        </p:txBody>
      </p:sp>
      <p:sp>
        <p:nvSpPr>
          <p:cNvPr id="3" name="Content Placeholder 2">
            <a:extLst>
              <a:ext uri="{FF2B5EF4-FFF2-40B4-BE49-F238E27FC236}">
                <a16:creationId xmlns:a16="http://schemas.microsoft.com/office/drawing/2014/main" id="{89252E73-C66E-220E-349D-1845DE467349}"/>
              </a:ext>
            </a:extLst>
          </p:cNvPr>
          <p:cNvSpPr>
            <a:spLocks noGrp="1"/>
          </p:cNvSpPr>
          <p:nvPr>
            <p:ph idx="1"/>
          </p:nvPr>
        </p:nvSpPr>
        <p:spPr>
          <a:xfrm>
            <a:off x="4810259" y="649480"/>
            <a:ext cx="6555347" cy="5546047"/>
          </a:xfrm>
        </p:spPr>
        <p:txBody>
          <a:bodyPr anchor="ctr">
            <a:normAutofit/>
          </a:bodyPr>
          <a:lstStyle/>
          <a:p>
            <a:pPr marL="0" indent="0" algn="ctr">
              <a:buNone/>
            </a:pPr>
            <a:r>
              <a:rPr lang="en-US" sz="3200" u="sng" dirty="0"/>
              <a:t>Tuesday, March 31, 2026, at 5:00 PM</a:t>
            </a:r>
          </a:p>
          <a:p>
            <a:endParaRPr lang="en-US" sz="2000" dirty="0"/>
          </a:p>
          <a:p>
            <a:r>
              <a:rPr lang="en-US" sz="2000" dirty="0"/>
              <a:t> FY27 TRIPP Applications are due electronically no later than 5pm. </a:t>
            </a:r>
          </a:p>
          <a:p>
            <a:r>
              <a:rPr lang="en-US" sz="2000" dirty="0"/>
              <a:t> Applications must be submitted through Submittable. </a:t>
            </a:r>
          </a:p>
        </p:txBody>
      </p:sp>
      <p:pic>
        <p:nvPicPr>
          <p:cNvPr id="4" name="Picture 3" descr="A close up of a logo&#10;&#10;Description automatically generated">
            <a:extLst>
              <a:ext uri="{FF2B5EF4-FFF2-40B4-BE49-F238E27FC236}">
                <a16:creationId xmlns:a16="http://schemas.microsoft.com/office/drawing/2014/main" id="{2AF35458-533F-087C-DFF4-80B48FA97C4C}"/>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92146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1EE95FE-A58B-8D82-73D7-9C268D559652}"/>
              </a:ext>
            </a:extLst>
          </p:cNvPr>
          <p:cNvSpPr>
            <a:spLocks noGrp="1"/>
          </p:cNvSpPr>
          <p:nvPr>
            <p:ph type="title"/>
          </p:nvPr>
        </p:nvSpPr>
        <p:spPr>
          <a:xfrm>
            <a:off x="838200" y="1495427"/>
            <a:ext cx="3733800" cy="4024310"/>
          </a:xfrm>
        </p:spPr>
        <p:txBody>
          <a:bodyPr>
            <a:normAutofit/>
          </a:bodyPr>
          <a:lstStyle/>
          <a:p>
            <a:r>
              <a:rPr lang="en-US" dirty="0"/>
              <a:t>Award Limits: Advertising </a:t>
            </a:r>
          </a:p>
        </p:txBody>
      </p:sp>
      <p:graphicFrame>
        <p:nvGraphicFramePr>
          <p:cNvPr id="5" name="Content Placeholder 2">
            <a:extLst>
              <a:ext uri="{FF2B5EF4-FFF2-40B4-BE49-F238E27FC236}">
                <a16:creationId xmlns:a16="http://schemas.microsoft.com/office/drawing/2014/main" id="{EDD819D7-9C37-623B-9748-82259EF2DDD0}"/>
              </a:ext>
            </a:extLst>
          </p:cNvPr>
          <p:cNvGraphicFramePr>
            <a:graphicFrameLocks noGrp="1"/>
          </p:cNvGraphicFramePr>
          <p:nvPr>
            <p:ph idx="1"/>
            <p:extLst>
              <p:ext uri="{D42A27DB-BD31-4B8C-83A1-F6EECF244321}">
                <p14:modId xmlns:p14="http://schemas.microsoft.com/office/powerpoint/2010/main" val="1743857713"/>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8FFBB2D0-873F-D031-59B6-6EBD91FA795D}"/>
              </a:ext>
            </a:extLst>
          </p:cNvPr>
          <p:cNvPicPr>
            <a:picLocks noChangeAspect="1"/>
          </p:cNvPicPr>
          <p:nvPr/>
        </p:nvPicPr>
        <p:blipFill>
          <a:blip r:embed="rId7"/>
          <a:stretch>
            <a:fillRect/>
          </a:stretch>
        </p:blipFill>
        <p:spPr>
          <a:xfrm>
            <a:off x="10580914" y="6198988"/>
            <a:ext cx="1572206" cy="567463"/>
          </a:xfrm>
          <a:prstGeom prst="rect">
            <a:avLst/>
          </a:prstGeom>
        </p:spPr>
      </p:pic>
    </p:spTree>
    <p:extLst>
      <p:ext uri="{BB962C8B-B14F-4D97-AF65-F5344CB8AC3E}">
        <p14:creationId xmlns:p14="http://schemas.microsoft.com/office/powerpoint/2010/main" val="375782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1EE95FE-A58B-8D82-73D7-9C268D559652}"/>
              </a:ext>
            </a:extLst>
          </p:cNvPr>
          <p:cNvSpPr>
            <a:spLocks noGrp="1"/>
          </p:cNvSpPr>
          <p:nvPr>
            <p:ph type="title"/>
          </p:nvPr>
        </p:nvSpPr>
        <p:spPr>
          <a:xfrm>
            <a:off x="838200" y="1495427"/>
            <a:ext cx="3733800" cy="4024310"/>
          </a:xfrm>
        </p:spPr>
        <p:txBody>
          <a:bodyPr>
            <a:normAutofit/>
          </a:bodyPr>
          <a:lstStyle/>
          <a:p>
            <a:r>
              <a:rPr lang="en-US" sz="4400" dirty="0">
                <a:latin typeface="Calibri Light" panose="020F0302020204030204" pitchFamily="34" charset="0"/>
                <a:cs typeface="Calibri Light" panose="020F0302020204030204" pitchFamily="34" charset="0"/>
              </a:rPr>
              <a:t>Award Limits: </a:t>
            </a:r>
            <a:br>
              <a:rPr lang="en-US" sz="4400" dirty="0">
                <a:latin typeface="Calibri Light" panose="020F0302020204030204" pitchFamily="34" charset="0"/>
                <a:cs typeface="Calibri Light" panose="020F0302020204030204" pitchFamily="34" charset="0"/>
              </a:rPr>
            </a:br>
            <a:r>
              <a:rPr lang="en-US" sz="4400" dirty="0">
                <a:latin typeface="Calibri Light" panose="020F0302020204030204" pitchFamily="34" charset="0"/>
                <a:cs typeface="Calibri Light" panose="020F0302020204030204" pitchFamily="34" charset="0"/>
              </a:rPr>
              <a:t>D</a:t>
            </a:r>
            <a:r>
              <a:rPr lang="en-US" sz="4400" baseline="0" dirty="0">
                <a:latin typeface="Calibri Light" panose="020F0302020204030204" pitchFamily="34" charset="0"/>
                <a:cs typeface="Calibri Light" panose="020F0302020204030204" pitchFamily="34" charset="0"/>
              </a:rPr>
              <a:t>evelopment</a:t>
            </a:r>
            <a:endParaRPr lang="en-US" dirty="0">
              <a:latin typeface="Calibri Light" panose="020F030202020403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EDD819D7-9C37-623B-9748-82259EF2DDD0}"/>
              </a:ext>
            </a:extLst>
          </p:cNvPr>
          <p:cNvGraphicFramePr>
            <a:graphicFrameLocks noGrp="1"/>
          </p:cNvGraphicFramePr>
          <p:nvPr>
            <p:ph idx="1"/>
            <p:extLst>
              <p:ext uri="{D42A27DB-BD31-4B8C-83A1-F6EECF244321}">
                <p14:modId xmlns:p14="http://schemas.microsoft.com/office/powerpoint/2010/main" val="1147382570"/>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logo&#10;&#10;Description automatically generated">
            <a:extLst>
              <a:ext uri="{FF2B5EF4-FFF2-40B4-BE49-F238E27FC236}">
                <a16:creationId xmlns:a16="http://schemas.microsoft.com/office/drawing/2014/main" id="{074030BF-E89F-D532-DB45-8CCD21A13D46}"/>
              </a:ext>
            </a:extLst>
          </p:cNvPr>
          <p:cNvPicPr>
            <a:picLocks noChangeAspect="1"/>
          </p:cNvPicPr>
          <p:nvPr/>
        </p:nvPicPr>
        <p:blipFill>
          <a:blip r:embed="rId7"/>
          <a:stretch>
            <a:fillRect/>
          </a:stretch>
        </p:blipFill>
        <p:spPr>
          <a:xfrm>
            <a:off x="10580914" y="6198988"/>
            <a:ext cx="1572206" cy="567463"/>
          </a:xfrm>
          <a:prstGeom prst="rect">
            <a:avLst/>
          </a:prstGeom>
        </p:spPr>
      </p:pic>
    </p:spTree>
    <p:extLst>
      <p:ext uri="{BB962C8B-B14F-4D97-AF65-F5344CB8AC3E}">
        <p14:creationId xmlns:p14="http://schemas.microsoft.com/office/powerpoint/2010/main" val="64670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45168-568E-0576-91E2-AB8F1914AEA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Project Time Frame</a:t>
            </a:r>
          </a:p>
        </p:txBody>
      </p:sp>
      <p:sp>
        <p:nvSpPr>
          <p:cNvPr id="17" name="Content Placeholder 2">
            <a:extLst>
              <a:ext uri="{FF2B5EF4-FFF2-40B4-BE49-F238E27FC236}">
                <a16:creationId xmlns:a16="http://schemas.microsoft.com/office/drawing/2014/main" id="{59E1D832-F62B-62E9-8378-8DE1A5F3002D}"/>
              </a:ext>
            </a:extLst>
          </p:cNvPr>
          <p:cNvSpPr>
            <a:spLocks noGrp="1"/>
          </p:cNvSpPr>
          <p:nvPr>
            <p:ph idx="1"/>
          </p:nvPr>
        </p:nvSpPr>
        <p:spPr>
          <a:xfrm>
            <a:off x="4810259" y="649480"/>
            <a:ext cx="6555347" cy="5546047"/>
          </a:xfrm>
        </p:spPr>
        <p:txBody>
          <a:bodyPr anchor="ctr">
            <a:normAutofit/>
          </a:bodyPr>
          <a:lstStyle/>
          <a:p>
            <a:r>
              <a:rPr lang="en-US" sz="2000" dirty="0">
                <a:latin typeface="Calibri" panose="020F0502020204030204" pitchFamily="34" charset="0"/>
                <a:cs typeface="Calibri" panose="020F0502020204030204" pitchFamily="34" charset="0"/>
              </a:rPr>
              <a:t>Advertising must run in FY27 </a:t>
            </a:r>
          </a:p>
          <a:p>
            <a:pPr marL="0" indent="0">
              <a:buNone/>
            </a:pPr>
            <a:r>
              <a:rPr lang="en-US" sz="2000" dirty="0">
                <a:latin typeface="Calibri" panose="020F0502020204030204" pitchFamily="34" charset="0"/>
                <a:cs typeface="Calibri" panose="020F0502020204030204" pitchFamily="34" charset="0"/>
              </a:rPr>
              <a:t>               (July 1, 2026 – June 30, 2027).</a:t>
            </a:r>
          </a:p>
          <a:p>
            <a:pPr marL="0" indent="0">
              <a:buNone/>
            </a:pPr>
            <a:endParaRPr lang="en-US" sz="2000" baseline="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Development Grant projects must begin in FY27.  It is recognized that some projects may require more than a year to complete. Up to 24 months will be allowed, after which no TRIPP funds will be released for the project without prior approval of a written request for a project extension.</a:t>
            </a:r>
          </a:p>
        </p:txBody>
      </p:sp>
      <p:pic>
        <p:nvPicPr>
          <p:cNvPr id="4" name="Picture 3" descr="A close up of a logo&#10;&#10;Description automatically generated">
            <a:extLst>
              <a:ext uri="{FF2B5EF4-FFF2-40B4-BE49-F238E27FC236}">
                <a16:creationId xmlns:a16="http://schemas.microsoft.com/office/drawing/2014/main" id="{9097EA76-A4F0-DF68-24E3-D4E6DB7F30DF}"/>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77067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53A44A-DC46-6F0C-7297-44C522D6E6E6}"/>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FY27 Application</a:t>
            </a:r>
          </a:p>
        </p:txBody>
      </p:sp>
      <p:sp>
        <p:nvSpPr>
          <p:cNvPr id="3" name="Content Placeholder 2">
            <a:extLst>
              <a:ext uri="{FF2B5EF4-FFF2-40B4-BE49-F238E27FC236}">
                <a16:creationId xmlns:a16="http://schemas.microsoft.com/office/drawing/2014/main" id="{A7B72646-BCB9-ECE1-8088-0C1BF4C34B51}"/>
              </a:ext>
            </a:extLst>
          </p:cNvPr>
          <p:cNvSpPr>
            <a:spLocks noGrp="1"/>
          </p:cNvSpPr>
          <p:nvPr>
            <p:ph idx="1"/>
          </p:nvPr>
        </p:nvSpPr>
        <p:spPr>
          <a:xfrm>
            <a:off x="6503158" y="649480"/>
            <a:ext cx="4862447" cy="5546047"/>
          </a:xfrm>
        </p:spPr>
        <p:txBody>
          <a:bodyPr anchor="ctr">
            <a:normAutofit/>
          </a:bodyPr>
          <a:lstStyle/>
          <a:p>
            <a:r>
              <a:rPr lang="en-US" sz="3200" baseline="0" dirty="0">
                <a:latin typeface="Calibri" panose="020F0502020204030204" pitchFamily="34" charset="0"/>
                <a:cs typeface="Calibri" panose="020F0502020204030204" pitchFamily="34" charset="0"/>
              </a:rPr>
              <a:t>One application to</a:t>
            </a:r>
            <a:r>
              <a:rPr lang="en-US" sz="3200" dirty="0">
                <a:latin typeface="Calibri" panose="020F0502020204030204" pitchFamily="34" charset="0"/>
                <a:cs typeface="Calibri" panose="020F0502020204030204" pitchFamily="34" charset="0"/>
              </a:rPr>
              <a:t> apply for </a:t>
            </a:r>
            <a:r>
              <a:rPr lang="en-US" sz="3200" baseline="0" dirty="0">
                <a:latin typeface="Calibri" panose="020F0502020204030204" pitchFamily="34" charset="0"/>
                <a:cs typeface="Calibri" panose="020F0502020204030204" pitchFamily="34" charset="0"/>
              </a:rPr>
              <a:t>Advertising</a:t>
            </a:r>
            <a:r>
              <a:rPr lang="en-US" sz="3200" dirty="0">
                <a:latin typeface="Calibri" panose="020F0502020204030204" pitchFamily="34" charset="0"/>
                <a:cs typeface="Calibri" panose="020F0502020204030204" pitchFamily="34" charset="0"/>
              </a:rPr>
              <a:t> Award and Development Grant.</a:t>
            </a:r>
          </a:p>
          <a:p>
            <a:r>
              <a:rPr lang="en-US" sz="3200" dirty="0">
                <a:latin typeface="Calibri" panose="020F0502020204030204" pitchFamily="34" charset="0"/>
                <a:cs typeface="Calibri" panose="020F0502020204030204" pitchFamily="34" charset="0"/>
              </a:rPr>
              <a:t>You may submit 2 separate applications (one Advertising and one Development) if your proposed projects are not closely related.</a:t>
            </a:r>
            <a:endParaRPr lang="en-US" sz="3200" dirty="0"/>
          </a:p>
        </p:txBody>
      </p:sp>
      <p:pic>
        <p:nvPicPr>
          <p:cNvPr id="4" name="Picture 3" descr="A close up of a logo&#10;&#10;Description automatically generated">
            <a:extLst>
              <a:ext uri="{FF2B5EF4-FFF2-40B4-BE49-F238E27FC236}">
                <a16:creationId xmlns:a16="http://schemas.microsoft.com/office/drawing/2014/main" id="{A98E0183-B0C0-4872-8B5D-6CE1F0CE97E8}"/>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63601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0AA07-8721-4FD9-1864-79122E1188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Advertising Media Selection</a:t>
            </a:r>
          </a:p>
        </p:txBody>
      </p:sp>
      <p:sp>
        <p:nvSpPr>
          <p:cNvPr id="3" name="Content Placeholder 2">
            <a:extLst>
              <a:ext uri="{FF2B5EF4-FFF2-40B4-BE49-F238E27FC236}">
                <a16:creationId xmlns:a16="http://schemas.microsoft.com/office/drawing/2014/main" id="{10F89A33-B040-33E7-CB1F-CF439332F890}"/>
              </a:ext>
            </a:extLst>
          </p:cNvPr>
          <p:cNvSpPr>
            <a:spLocks noGrp="1"/>
          </p:cNvSpPr>
          <p:nvPr>
            <p:ph idx="1"/>
          </p:nvPr>
        </p:nvSpPr>
        <p:spPr>
          <a:xfrm>
            <a:off x="1371599" y="2318197"/>
            <a:ext cx="9724031" cy="3683358"/>
          </a:xfrm>
        </p:spPr>
        <p:txBody>
          <a:bodyPr anchor="ctr">
            <a:normAutofit/>
          </a:bodyPr>
          <a:lstStyle/>
          <a:p>
            <a:r>
              <a:rPr lang="en-US" sz="3200" dirty="0">
                <a:latin typeface="Calibri" panose="020F0502020204030204" pitchFamily="34" charset="0"/>
                <a:ea typeface="Verdana" panose="020B0604030504040204" pitchFamily="34" charset="0"/>
                <a:cs typeface="Calibri" panose="020F0502020204030204" pitchFamily="34" charset="0"/>
              </a:rPr>
              <a:t>FY27 All non-local media (Maximum request of $40,000)</a:t>
            </a:r>
          </a:p>
          <a:p>
            <a:pPr marL="530352" lvl="2" indent="0">
              <a:buNone/>
            </a:pPr>
            <a:endParaRPr lang="en-US" sz="3200" dirty="0">
              <a:latin typeface="Calibri" panose="020F0502020204030204" pitchFamily="34" charset="0"/>
              <a:ea typeface="Verdana" panose="020B0604030504040204" pitchFamily="34" charset="0"/>
              <a:cs typeface="Calibri" panose="020F0502020204030204" pitchFamily="34" charset="0"/>
            </a:endParaRPr>
          </a:p>
          <a:p>
            <a:r>
              <a:rPr lang="en-US" sz="3200" dirty="0">
                <a:latin typeface="Calibri" panose="020F0502020204030204" pitchFamily="34" charset="0"/>
                <a:ea typeface="Verdana" panose="020B0604030504040204" pitchFamily="34" charset="0"/>
                <a:cs typeface="Calibri" panose="020F0502020204030204" pitchFamily="34" charset="0"/>
              </a:rPr>
              <a:t>T</a:t>
            </a:r>
            <a:r>
              <a:rPr lang="en-US" sz="3200" dirty="0">
                <a:latin typeface="Calibri" panose="020F0502020204030204" pitchFamily="34" charset="0"/>
                <a:cs typeface="Calibri" panose="020F0502020204030204" pitchFamily="34" charset="0"/>
              </a:rPr>
              <a:t>he media schedule budget must be placed with only non-local media outlets that can demonstrate at least half of their audience resides outside Frederick County.</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7DBED6AB-F15D-B82A-68C0-C983FDD49759}"/>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192535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A3D3B-C586-D0ED-5DA5-D7C879844A49}"/>
              </a:ext>
            </a:extLst>
          </p:cNvPr>
          <p:cNvSpPr>
            <a:spLocks noGrp="1"/>
          </p:cNvSpPr>
          <p:nvPr>
            <p:ph type="title"/>
          </p:nvPr>
        </p:nvSpPr>
        <p:spPr>
          <a:xfrm>
            <a:off x="5596501" y="489508"/>
            <a:ext cx="5754896" cy="1667569"/>
          </a:xfrm>
        </p:spPr>
        <p:txBody>
          <a:bodyPr anchor="b">
            <a:normAutofit/>
          </a:bodyPr>
          <a:lstStyle/>
          <a:p>
            <a:r>
              <a:rPr lang="en-US" sz="4000" dirty="0"/>
              <a:t>Digital and Online Advertising</a:t>
            </a:r>
          </a:p>
        </p:txBody>
      </p:sp>
      <p:pic>
        <p:nvPicPr>
          <p:cNvPr id="7" name="Graphic 6" descr="Advertising">
            <a:extLst>
              <a:ext uri="{FF2B5EF4-FFF2-40B4-BE49-F238E27FC236}">
                <a16:creationId xmlns:a16="http://schemas.microsoft.com/office/drawing/2014/main" id="{73815BA5-2F2D-ADC6-7159-065F3C0A94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F7ABB04A-F65B-9C3B-5F85-5EAAB7FF102D}"/>
              </a:ext>
            </a:extLst>
          </p:cNvPr>
          <p:cNvSpPr>
            <a:spLocks noGrp="1"/>
          </p:cNvSpPr>
          <p:nvPr>
            <p:ph idx="1"/>
          </p:nvPr>
        </p:nvSpPr>
        <p:spPr>
          <a:xfrm>
            <a:off x="5596501" y="2405893"/>
            <a:ext cx="5754897" cy="3635677"/>
          </a:xfrm>
        </p:spPr>
        <p:txBody>
          <a:bodyPr anchor="t">
            <a:normAutofit lnSpcReduction="10000"/>
          </a:bodyPr>
          <a:lstStyle/>
          <a:p>
            <a:r>
              <a:rPr lang="en-US" sz="2400" dirty="0">
                <a:latin typeface="Calibri" panose="020F0502020204030204" pitchFamily="34" charset="0"/>
                <a:cs typeface="Calibri" panose="020F0502020204030204" pitchFamily="34" charset="0"/>
              </a:rPr>
              <a:t>Ads placed on websites, native / sponsored content on relevant web channels, mobile advertising, etc.</a:t>
            </a:r>
          </a:p>
          <a:p>
            <a:r>
              <a:rPr lang="en-US" sz="2400" dirty="0">
                <a:latin typeface="Calibri" panose="020F0502020204030204" pitchFamily="34" charset="0"/>
                <a:cs typeface="Calibri" panose="020F0502020204030204" pitchFamily="34" charset="0"/>
              </a:rPr>
              <a:t>Pay at Placement Advertising, such as direct social media ads, does </a:t>
            </a:r>
            <a:r>
              <a:rPr lang="en-US" sz="2400" b="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qualify for the TRIPP Advertising program.</a:t>
            </a:r>
          </a:p>
          <a:p>
            <a:r>
              <a:rPr lang="en-US" sz="2400" dirty="0">
                <a:latin typeface="Calibri" panose="020F0502020204030204" pitchFamily="34" charset="0"/>
                <a:cs typeface="Calibri" panose="020F0502020204030204" pitchFamily="34" charset="0"/>
              </a:rPr>
              <a:t>Social media advertising through a third-party media outlet that provides invoicing is permitted. The name of the media outlet being utilized must be included in the digital media schedule.</a:t>
            </a:r>
            <a:endParaRPr lang="en-US" sz="2400" dirty="0"/>
          </a:p>
        </p:txBody>
      </p:sp>
      <p:sp>
        <p:nvSpPr>
          <p:cNvPr id="19" name="Rectangle 1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DBAE6F02-FD95-D242-0D4A-BD3269A2512E}"/>
              </a:ext>
            </a:extLst>
          </p:cNvPr>
          <p:cNvPicPr>
            <a:picLocks noChangeAspect="1"/>
          </p:cNvPicPr>
          <p:nvPr/>
        </p:nvPicPr>
        <p:blipFill>
          <a:blip r:embed="rId4"/>
          <a:stretch>
            <a:fillRect/>
          </a:stretch>
        </p:blipFill>
        <p:spPr>
          <a:xfrm>
            <a:off x="10199306" y="5649261"/>
            <a:ext cx="1992692" cy="719231"/>
          </a:xfrm>
          <a:prstGeom prst="rect">
            <a:avLst/>
          </a:prstGeom>
        </p:spPr>
      </p:pic>
    </p:spTree>
    <p:extLst>
      <p:ext uri="{BB962C8B-B14F-4D97-AF65-F5344CB8AC3E}">
        <p14:creationId xmlns:p14="http://schemas.microsoft.com/office/powerpoint/2010/main" val="158670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CD90C-7615-DC0B-72A5-8802D6C236E3}"/>
              </a:ext>
            </a:extLst>
          </p:cNvPr>
          <p:cNvSpPr>
            <a:spLocks noGrp="1"/>
          </p:cNvSpPr>
          <p:nvPr>
            <p:ph type="title"/>
          </p:nvPr>
        </p:nvSpPr>
        <p:spPr>
          <a:xfrm>
            <a:off x="1149716" y="499397"/>
            <a:ext cx="5929422" cy="1640180"/>
          </a:xfrm>
        </p:spPr>
        <p:txBody>
          <a:bodyPr anchor="b">
            <a:normAutofit/>
          </a:bodyPr>
          <a:lstStyle/>
          <a:p>
            <a:r>
              <a:rPr lang="en-US" sz="4000"/>
              <a:t>Digital and Online Advertising</a:t>
            </a:r>
          </a:p>
        </p:txBody>
      </p:sp>
      <p:sp>
        <p:nvSpPr>
          <p:cNvPr id="3" name="Content Placeholder 2">
            <a:extLst>
              <a:ext uri="{FF2B5EF4-FFF2-40B4-BE49-F238E27FC236}">
                <a16:creationId xmlns:a16="http://schemas.microsoft.com/office/drawing/2014/main" id="{B9F4B453-0C6B-D267-4B3A-5B974B184111}"/>
              </a:ext>
            </a:extLst>
          </p:cNvPr>
          <p:cNvSpPr>
            <a:spLocks noGrp="1"/>
          </p:cNvSpPr>
          <p:nvPr>
            <p:ph idx="1"/>
          </p:nvPr>
        </p:nvSpPr>
        <p:spPr>
          <a:xfrm>
            <a:off x="1149717" y="2423821"/>
            <a:ext cx="5929422" cy="3519780"/>
          </a:xfrm>
        </p:spPr>
        <p:txBody>
          <a:bodyPr>
            <a:normAutofit/>
          </a:bodyPr>
          <a:lstStyle/>
          <a:p>
            <a:pPr marL="0" indent="0">
              <a:buNone/>
            </a:pPr>
            <a:r>
              <a:rPr lang="en-US" sz="2000">
                <a:latin typeface="Calibri" panose="020F0502020204030204" pitchFamily="34" charset="0"/>
                <a:cs typeface="Calibri" panose="020F0502020204030204" pitchFamily="34" charset="0"/>
              </a:rPr>
              <a:t>All paid digital content and online advertising funded through TRIPP must include a link to a page with related content on the awardee’s website.  </a:t>
            </a:r>
          </a:p>
          <a:p>
            <a:pPr marL="0" indent="0">
              <a:buNone/>
            </a:pPr>
            <a:r>
              <a:rPr lang="en-US" sz="2000">
                <a:latin typeface="Calibri" panose="020F0502020204030204" pitchFamily="34" charset="0"/>
                <a:cs typeface="Calibri" panose="020F0502020204030204" pitchFamily="34" charset="0"/>
              </a:rPr>
              <a:t>That landing page on the awardee’s website must include the TRIPP “Visit Frederick City &amp; County” logo graphic with a live link to the VisitFrederick.org website</a:t>
            </a:r>
          </a:p>
          <a:p>
            <a:pPr marL="0" indent="0">
              <a:buNone/>
            </a:pPr>
            <a:endParaRPr lang="en-US" sz="2000"/>
          </a:p>
        </p:txBody>
      </p:sp>
      <p:pic>
        <p:nvPicPr>
          <p:cNvPr id="7" name="Graphic 6" descr="Target Audience">
            <a:extLst>
              <a:ext uri="{FF2B5EF4-FFF2-40B4-BE49-F238E27FC236}">
                <a16:creationId xmlns:a16="http://schemas.microsoft.com/office/drawing/2014/main" id="{8CAC6DD1-9EDA-7CF4-EFAE-CF6CB79D1A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5506" y="1492624"/>
            <a:ext cx="3765176" cy="37651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523AB3E0-3D9D-89FA-9AD7-558FDA2258A1}"/>
              </a:ext>
            </a:extLst>
          </p:cNvPr>
          <p:cNvPicPr>
            <a:picLocks noChangeAspect="1"/>
          </p:cNvPicPr>
          <p:nvPr/>
        </p:nvPicPr>
        <p:blipFill>
          <a:blip r:embed="rId4"/>
          <a:stretch>
            <a:fillRect/>
          </a:stretch>
        </p:blipFill>
        <p:spPr>
          <a:xfrm>
            <a:off x="10153649" y="5674370"/>
            <a:ext cx="1992692" cy="719231"/>
          </a:xfrm>
          <a:prstGeom prst="rect">
            <a:avLst/>
          </a:prstGeom>
        </p:spPr>
      </p:pic>
    </p:spTree>
    <p:extLst>
      <p:ext uri="{BB962C8B-B14F-4D97-AF65-F5344CB8AC3E}">
        <p14:creationId xmlns:p14="http://schemas.microsoft.com/office/powerpoint/2010/main" val="268629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C8626-9C1D-C00B-8D57-693BD36E103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TRIPP Advertising</a:t>
            </a:r>
          </a:p>
        </p:txBody>
      </p:sp>
      <p:sp>
        <p:nvSpPr>
          <p:cNvPr id="3" name="Content Placeholder 2">
            <a:extLst>
              <a:ext uri="{FF2B5EF4-FFF2-40B4-BE49-F238E27FC236}">
                <a16:creationId xmlns:a16="http://schemas.microsoft.com/office/drawing/2014/main" id="{A10B1A52-5863-C998-15BC-2C115D00C931}"/>
              </a:ext>
            </a:extLst>
          </p:cNvPr>
          <p:cNvSpPr>
            <a:spLocks noGrp="1"/>
          </p:cNvSpPr>
          <p:nvPr>
            <p:ph idx="1"/>
          </p:nvPr>
        </p:nvSpPr>
        <p:spPr>
          <a:xfrm>
            <a:off x="4810259" y="649480"/>
            <a:ext cx="6555347" cy="5546047"/>
          </a:xfrm>
        </p:spPr>
        <p:txBody>
          <a:bodyPr anchor="ctr">
            <a:normAutofit fontScale="92500" lnSpcReduction="20000"/>
          </a:bodyPr>
          <a:lstStyle/>
          <a:p>
            <a:pPr marL="0" indent="0">
              <a:buNone/>
            </a:pPr>
            <a:r>
              <a:rPr lang="en-US" dirty="0">
                <a:latin typeface="Calibri" panose="020F0502020204030204" pitchFamily="34" charset="0"/>
                <a:cs typeface="Calibri" panose="020F0502020204030204" pitchFamily="34" charset="0"/>
              </a:rPr>
              <a:t>Visit Frederick must directly pay the media outlet. </a:t>
            </a:r>
          </a:p>
          <a:p>
            <a:pPr marL="0" indent="0">
              <a:buNone/>
            </a:pPr>
            <a:r>
              <a:rPr lang="en-US" dirty="0">
                <a:latin typeface="Calibri" panose="020F0502020204030204" pitchFamily="34" charset="0"/>
                <a:cs typeface="Calibri" panose="020F0502020204030204" pitchFamily="34" charset="0"/>
              </a:rPr>
              <a:t>The awardee will submit: </a:t>
            </a:r>
          </a:p>
          <a:p>
            <a:r>
              <a:rPr lang="en-US" dirty="0">
                <a:latin typeface="Calibri" panose="020F0502020204030204" pitchFamily="34" charset="0"/>
                <a:cs typeface="Calibri" panose="020F0502020204030204" pitchFamily="34" charset="0"/>
              </a:rPr>
              <a:t>Request for Payment form, media outlet invoice(s)</a:t>
            </a:r>
          </a:p>
          <a:p>
            <a:r>
              <a:rPr lang="en-US" dirty="0">
                <a:latin typeface="Calibri" panose="020F0502020204030204" pitchFamily="34" charset="0"/>
                <a:cs typeface="Calibri" panose="020F0502020204030204" pitchFamily="34" charset="0"/>
              </a:rPr>
              <a:t>proof of performance (original tear-sheet, radio spot audio file, screenshot, etc.)</a:t>
            </a:r>
          </a:p>
          <a:p>
            <a:r>
              <a:rPr lang="en-US" dirty="0">
                <a:latin typeface="Calibri" panose="020F0502020204030204" pitchFamily="34" charset="0"/>
                <a:cs typeface="Calibri" panose="020F0502020204030204" pitchFamily="34" charset="0"/>
              </a:rPr>
              <a:t>30% of total invoice amount* as cash match payable “Tourism Council of Frederick County.”</a:t>
            </a:r>
          </a:p>
          <a:p>
            <a:pPr marL="0" indent="0">
              <a:buNone/>
            </a:pPr>
            <a:r>
              <a:rPr lang="en-US" dirty="0">
                <a:latin typeface="Calibri" panose="020F0502020204030204" pitchFamily="34" charset="0"/>
                <a:cs typeface="Calibri" panose="020F0502020204030204" pitchFamily="34" charset="0"/>
              </a:rPr>
              <a:t>Request for payment must be submitted at least 10 days prior to the due date on the invoice </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Until TRIPP award is expended, then awardee pays match plus remainder.</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5707B12C-7165-0E92-0423-51557825FD57}"/>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4778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E8E9B-E39B-9945-B9F2-1922F81C81A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mn-lt"/>
              </a:rPr>
              <a:t>“TRIPP” </a:t>
            </a:r>
            <a:br>
              <a:rPr lang="en-US" sz="4000" dirty="0">
                <a:solidFill>
                  <a:srgbClr val="FFFFFF"/>
                </a:solidFill>
                <a:latin typeface="+mn-lt"/>
              </a:rPr>
            </a:br>
            <a:r>
              <a:rPr lang="en-US" sz="4000" dirty="0">
                <a:solidFill>
                  <a:srgbClr val="FFFFFF"/>
                </a:solidFill>
                <a:latin typeface="+mn-lt"/>
              </a:rPr>
              <a:t>Tourism Reinvestment in Promotion &amp; Product</a:t>
            </a:r>
          </a:p>
        </p:txBody>
      </p:sp>
      <p:sp>
        <p:nvSpPr>
          <p:cNvPr id="3" name="Content Placeholder 2">
            <a:extLst>
              <a:ext uri="{FF2B5EF4-FFF2-40B4-BE49-F238E27FC236}">
                <a16:creationId xmlns:a16="http://schemas.microsoft.com/office/drawing/2014/main" id="{9DC872C8-EEEB-0EF7-D3F4-D9C6E7543FAE}"/>
              </a:ext>
            </a:extLst>
          </p:cNvPr>
          <p:cNvSpPr>
            <a:spLocks noGrp="1"/>
          </p:cNvSpPr>
          <p:nvPr>
            <p:ph idx="1"/>
          </p:nvPr>
        </p:nvSpPr>
        <p:spPr>
          <a:xfrm>
            <a:off x="4810259" y="649480"/>
            <a:ext cx="6555347" cy="5546047"/>
          </a:xfrm>
        </p:spPr>
        <p:txBody>
          <a:bodyPr anchor="ctr">
            <a:normAutofit/>
          </a:bodyPr>
          <a:lstStyle/>
          <a:p>
            <a:pPr marL="0" indent="0">
              <a:buNone/>
            </a:pPr>
            <a:r>
              <a:rPr lang="en-US" sz="4400" dirty="0">
                <a:cs typeface="Calibri" panose="020F0502020204030204" pitchFamily="34" charset="0"/>
              </a:rPr>
              <a:t>A program through which Visit Frederick partners with nonprofit attractions and government agencies to encourage potential visitors to experience Frederick County.</a:t>
            </a:r>
            <a:endParaRPr lang="en-US" sz="4400" dirty="0"/>
          </a:p>
          <a:p>
            <a:pPr marL="0" indent="0">
              <a:buNone/>
            </a:pPr>
            <a:endParaRPr lang="en-US" sz="2000" dirty="0"/>
          </a:p>
        </p:txBody>
      </p:sp>
      <p:sp>
        <p:nvSpPr>
          <p:cNvPr id="4" name="TextBox 3">
            <a:extLst>
              <a:ext uri="{FF2B5EF4-FFF2-40B4-BE49-F238E27FC236}">
                <a16:creationId xmlns:a16="http://schemas.microsoft.com/office/drawing/2014/main" id="{20469A32-6CC0-F469-10EC-CC308FB067BD}"/>
              </a:ext>
            </a:extLst>
          </p:cNvPr>
          <p:cNvSpPr txBox="1"/>
          <p:nvPr/>
        </p:nvSpPr>
        <p:spPr>
          <a:xfrm>
            <a:off x="157237" y="6195527"/>
            <a:ext cx="4884670" cy="523220"/>
          </a:xfrm>
          <a:prstGeom prst="rect">
            <a:avLst/>
          </a:prstGeom>
          <a:noFill/>
        </p:spPr>
        <p:txBody>
          <a:bodyPr wrap="square" rtlCol="0">
            <a:spAutoFit/>
          </a:bodyPr>
          <a:lstStyle/>
          <a:p>
            <a:r>
              <a:rPr lang="en-US" sz="2800" dirty="0">
                <a:solidFill>
                  <a:schemeClr val="bg1"/>
                </a:solidFill>
              </a:rPr>
              <a:t>TRIPP Award $500,000</a:t>
            </a:r>
          </a:p>
        </p:txBody>
      </p:sp>
      <p:pic>
        <p:nvPicPr>
          <p:cNvPr id="5" name="Picture 4">
            <a:extLst>
              <a:ext uri="{FF2B5EF4-FFF2-40B4-BE49-F238E27FC236}">
                <a16:creationId xmlns:a16="http://schemas.microsoft.com/office/drawing/2014/main" id="{FCC320EF-4C76-27DC-9042-73980C9A0456}"/>
              </a:ext>
            </a:extLst>
          </p:cNvPr>
          <p:cNvPicPr>
            <a:picLocks noChangeAspect="1"/>
          </p:cNvPicPr>
          <p:nvPr/>
        </p:nvPicPr>
        <p:blipFill>
          <a:blip r:embed="rId2"/>
          <a:stretch>
            <a:fillRect/>
          </a:stretch>
        </p:blipFill>
        <p:spPr>
          <a:xfrm>
            <a:off x="10145339" y="5904439"/>
            <a:ext cx="1992692" cy="719231"/>
          </a:xfrm>
          <a:prstGeom prst="rect">
            <a:avLst/>
          </a:prstGeom>
        </p:spPr>
      </p:pic>
    </p:spTree>
    <p:extLst>
      <p:ext uri="{BB962C8B-B14F-4D97-AF65-F5344CB8AC3E}">
        <p14:creationId xmlns:p14="http://schemas.microsoft.com/office/powerpoint/2010/main" val="216951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0594C4-3CDB-D78A-52F3-0FBCA00FFE6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Media Schedule </a:t>
            </a:r>
          </a:p>
        </p:txBody>
      </p:sp>
      <p:pic>
        <p:nvPicPr>
          <p:cNvPr id="5" name="Picture 4">
            <a:extLst>
              <a:ext uri="{FF2B5EF4-FFF2-40B4-BE49-F238E27FC236}">
                <a16:creationId xmlns:a16="http://schemas.microsoft.com/office/drawing/2014/main" id="{D79EBDFF-0509-8B24-9052-2DD8765A8329}"/>
              </a:ext>
            </a:extLst>
          </p:cNvPr>
          <p:cNvPicPr>
            <a:picLocks noChangeAspect="1"/>
          </p:cNvPicPr>
          <p:nvPr/>
        </p:nvPicPr>
        <p:blipFill>
          <a:blip r:embed="rId2"/>
          <a:stretch>
            <a:fillRect/>
          </a:stretch>
        </p:blipFill>
        <p:spPr>
          <a:xfrm>
            <a:off x="10079431" y="6012578"/>
            <a:ext cx="1993565" cy="719390"/>
          </a:xfrm>
          <a:prstGeom prst="rect">
            <a:avLst/>
          </a:prstGeom>
        </p:spPr>
      </p:pic>
      <p:sp>
        <p:nvSpPr>
          <p:cNvPr id="6" name="TextBox 5">
            <a:extLst>
              <a:ext uri="{FF2B5EF4-FFF2-40B4-BE49-F238E27FC236}">
                <a16:creationId xmlns:a16="http://schemas.microsoft.com/office/drawing/2014/main" id="{64C0F656-7DAD-016A-D832-3B4EC5654BDE}"/>
              </a:ext>
            </a:extLst>
          </p:cNvPr>
          <p:cNvSpPr txBox="1"/>
          <p:nvPr/>
        </p:nvSpPr>
        <p:spPr>
          <a:xfrm>
            <a:off x="4157607" y="6351951"/>
            <a:ext cx="5921823" cy="338554"/>
          </a:xfrm>
          <a:prstGeom prst="rect">
            <a:avLst/>
          </a:prstGeom>
          <a:noFill/>
        </p:spPr>
        <p:txBody>
          <a:bodyPr wrap="square" rtlCol="0">
            <a:spAutoFit/>
          </a:bodyPr>
          <a:lstStyle/>
          <a:p>
            <a:r>
              <a:rPr lang="en-US" sz="1600" dirty="0"/>
              <a:t>File is formula driven, no need to enter data in Total Cost Column. </a:t>
            </a:r>
          </a:p>
        </p:txBody>
      </p:sp>
      <p:pic>
        <p:nvPicPr>
          <p:cNvPr id="9" name="Picture 8">
            <a:extLst>
              <a:ext uri="{FF2B5EF4-FFF2-40B4-BE49-F238E27FC236}">
                <a16:creationId xmlns:a16="http://schemas.microsoft.com/office/drawing/2014/main" id="{4E1D235A-8F7E-D010-45BE-E5A7CDF6F3F5}"/>
              </a:ext>
            </a:extLst>
          </p:cNvPr>
          <p:cNvPicPr>
            <a:picLocks noChangeAspect="1"/>
          </p:cNvPicPr>
          <p:nvPr/>
        </p:nvPicPr>
        <p:blipFill>
          <a:blip r:embed="rId3"/>
          <a:stretch>
            <a:fillRect/>
          </a:stretch>
        </p:blipFill>
        <p:spPr>
          <a:xfrm>
            <a:off x="4346678" y="681037"/>
            <a:ext cx="7645530" cy="4556427"/>
          </a:xfrm>
          <a:prstGeom prst="rect">
            <a:avLst/>
          </a:prstGeom>
        </p:spPr>
      </p:pic>
    </p:spTree>
    <p:extLst>
      <p:ext uri="{BB962C8B-B14F-4D97-AF65-F5344CB8AC3E}">
        <p14:creationId xmlns:p14="http://schemas.microsoft.com/office/powerpoint/2010/main" val="168135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AA49531-75C8-E867-27A1-BBB59A59F0F6}"/>
              </a:ext>
            </a:extLst>
          </p:cNvPr>
          <p:cNvPicPr>
            <a:picLocks noGrp="1" noChangeAspect="1"/>
          </p:cNvPicPr>
          <p:nvPr>
            <p:ph idx="1"/>
          </p:nvPr>
        </p:nvPicPr>
        <p:blipFill>
          <a:blip r:embed="rId2"/>
          <a:stretch>
            <a:fillRect/>
          </a:stretch>
        </p:blipFill>
        <p:spPr>
          <a:xfrm>
            <a:off x="1044935" y="1844674"/>
            <a:ext cx="6197600" cy="4449763"/>
          </a:xfrm>
          <a:prstGeom prst="rect">
            <a:avLst/>
          </a:prstGeom>
        </p:spPr>
      </p:pic>
      <p:pic>
        <p:nvPicPr>
          <p:cNvPr id="6" name="Picture 5">
            <a:extLst>
              <a:ext uri="{FF2B5EF4-FFF2-40B4-BE49-F238E27FC236}">
                <a16:creationId xmlns:a16="http://schemas.microsoft.com/office/drawing/2014/main" id="{A6A04E20-8AFE-FEC1-67F6-07321D805BE4}"/>
              </a:ext>
            </a:extLst>
          </p:cNvPr>
          <p:cNvPicPr>
            <a:picLocks noChangeAspect="1"/>
          </p:cNvPicPr>
          <p:nvPr/>
        </p:nvPicPr>
        <p:blipFill>
          <a:blip r:embed="rId3"/>
          <a:stretch>
            <a:fillRect/>
          </a:stretch>
        </p:blipFill>
        <p:spPr>
          <a:xfrm>
            <a:off x="7476976" y="1844673"/>
            <a:ext cx="2735263" cy="4449763"/>
          </a:xfrm>
          <a:prstGeom prst="rect">
            <a:avLst/>
          </a:prstGeom>
        </p:spPr>
      </p:pic>
      <p:sp>
        <p:nvSpPr>
          <p:cNvPr id="2" name="Title 1">
            <a:extLst>
              <a:ext uri="{FF2B5EF4-FFF2-40B4-BE49-F238E27FC236}">
                <a16:creationId xmlns:a16="http://schemas.microsoft.com/office/drawing/2014/main" id="{9E29C490-1D2D-CC18-9A48-858222522D8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Logo Requirements in Advertising</a:t>
            </a:r>
          </a:p>
        </p:txBody>
      </p:sp>
      <p:pic>
        <p:nvPicPr>
          <p:cNvPr id="8" name="Picture 7">
            <a:extLst>
              <a:ext uri="{FF2B5EF4-FFF2-40B4-BE49-F238E27FC236}">
                <a16:creationId xmlns:a16="http://schemas.microsoft.com/office/drawing/2014/main" id="{FD7FCE30-387E-C7B3-1B82-0D85F98E2CAF}"/>
              </a:ext>
            </a:extLst>
          </p:cNvPr>
          <p:cNvPicPr>
            <a:picLocks noChangeAspect="1"/>
          </p:cNvPicPr>
          <p:nvPr/>
        </p:nvPicPr>
        <p:blipFill>
          <a:blip r:embed="rId4"/>
          <a:stretch>
            <a:fillRect/>
          </a:stretch>
        </p:blipFill>
        <p:spPr>
          <a:xfrm>
            <a:off x="10079431" y="6012578"/>
            <a:ext cx="1993565" cy="719390"/>
          </a:xfrm>
          <a:prstGeom prst="rect">
            <a:avLst/>
          </a:prstGeom>
        </p:spPr>
      </p:pic>
      <p:sp>
        <p:nvSpPr>
          <p:cNvPr id="9" name="TextBox 8">
            <a:extLst>
              <a:ext uri="{FF2B5EF4-FFF2-40B4-BE49-F238E27FC236}">
                <a16:creationId xmlns:a16="http://schemas.microsoft.com/office/drawing/2014/main" id="{CAA34E90-B7F2-A531-9285-836D690B9237}"/>
              </a:ext>
            </a:extLst>
          </p:cNvPr>
          <p:cNvSpPr txBox="1"/>
          <p:nvPr/>
        </p:nvSpPr>
        <p:spPr>
          <a:xfrm>
            <a:off x="1044935" y="6391552"/>
            <a:ext cx="5440392" cy="369332"/>
          </a:xfrm>
          <a:prstGeom prst="rect">
            <a:avLst/>
          </a:prstGeom>
          <a:noFill/>
        </p:spPr>
        <p:txBody>
          <a:bodyPr wrap="square" rtlCol="0">
            <a:spAutoFit/>
          </a:bodyPr>
          <a:lstStyle/>
          <a:p>
            <a:r>
              <a:rPr lang="en-US" dirty="0"/>
              <a:t>Don’t forget to include Maryland or MD.</a:t>
            </a:r>
          </a:p>
        </p:txBody>
      </p:sp>
    </p:spTree>
    <p:extLst>
      <p:ext uri="{BB962C8B-B14F-4D97-AF65-F5344CB8AC3E}">
        <p14:creationId xmlns:p14="http://schemas.microsoft.com/office/powerpoint/2010/main" val="125929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7A1CA-B6D5-D592-7A9A-41110647DBC5}"/>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Logo/Copy Requirement in Broadcast Advertisements</a:t>
            </a:r>
          </a:p>
        </p:txBody>
      </p:sp>
      <p:sp>
        <p:nvSpPr>
          <p:cNvPr id="3" name="Content Placeholder 2">
            <a:extLst>
              <a:ext uri="{FF2B5EF4-FFF2-40B4-BE49-F238E27FC236}">
                <a16:creationId xmlns:a16="http://schemas.microsoft.com/office/drawing/2014/main" id="{A7D718F2-B67A-9258-D0AB-C228F300CEAD}"/>
              </a:ext>
            </a:extLst>
          </p:cNvPr>
          <p:cNvSpPr>
            <a:spLocks noGrp="1"/>
          </p:cNvSpPr>
          <p:nvPr>
            <p:ph idx="1"/>
          </p:nvPr>
        </p:nvSpPr>
        <p:spPr>
          <a:xfrm>
            <a:off x="4810259" y="649480"/>
            <a:ext cx="6555347" cy="5546047"/>
          </a:xfrm>
        </p:spPr>
        <p:txBody>
          <a:bodyPr anchor="ctr">
            <a:normAutofit/>
          </a:bodyPr>
          <a:lstStyle/>
          <a:p>
            <a:r>
              <a:rPr lang="en-US" sz="2000" dirty="0">
                <a:latin typeface="Calibri" panose="020F0502020204030204" pitchFamily="34" charset="0"/>
                <a:cs typeface="Calibri" panose="020F0502020204030204" pitchFamily="34" charset="0"/>
              </a:rPr>
              <a:t>Television spots must include the TRIPP logo. This logo should appear on the screen at least 3-5 seconds.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Radio spots must include the words “Visit Frederick, Maryland.”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Tear sheets, audio or video recordings, or similar proof of performance will be required before invoices are paid.  </a:t>
            </a:r>
          </a:p>
        </p:txBody>
      </p:sp>
      <p:pic>
        <p:nvPicPr>
          <p:cNvPr id="4" name="Picture 3">
            <a:extLst>
              <a:ext uri="{FF2B5EF4-FFF2-40B4-BE49-F238E27FC236}">
                <a16:creationId xmlns:a16="http://schemas.microsoft.com/office/drawing/2014/main" id="{8617F846-9E31-5698-8F6F-863666C610B1}"/>
              </a:ext>
            </a:extLst>
          </p:cNvPr>
          <p:cNvPicPr>
            <a:picLocks noChangeAspect="1"/>
          </p:cNvPicPr>
          <p:nvPr/>
        </p:nvPicPr>
        <p:blipFill>
          <a:blip r:embed="rId2"/>
          <a:stretch>
            <a:fillRect/>
          </a:stretch>
        </p:blipFill>
        <p:spPr>
          <a:xfrm>
            <a:off x="10079431" y="6012578"/>
            <a:ext cx="1993565" cy="719390"/>
          </a:xfrm>
          <a:prstGeom prst="rect">
            <a:avLst/>
          </a:prstGeom>
        </p:spPr>
      </p:pic>
    </p:spTree>
    <p:extLst>
      <p:ext uri="{BB962C8B-B14F-4D97-AF65-F5344CB8AC3E}">
        <p14:creationId xmlns:p14="http://schemas.microsoft.com/office/powerpoint/2010/main" val="232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B8750E-3F09-FCE8-A6AE-865A76E4583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Advertising Award Note</a:t>
            </a:r>
          </a:p>
        </p:txBody>
      </p:sp>
      <p:pic>
        <p:nvPicPr>
          <p:cNvPr id="4" name="Picture 3">
            <a:extLst>
              <a:ext uri="{FF2B5EF4-FFF2-40B4-BE49-F238E27FC236}">
                <a16:creationId xmlns:a16="http://schemas.microsoft.com/office/drawing/2014/main" id="{425714D3-5EDA-E228-3F1F-DFE5A840852A}"/>
              </a:ext>
            </a:extLst>
          </p:cNvPr>
          <p:cNvPicPr>
            <a:picLocks noChangeAspect="1"/>
          </p:cNvPicPr>
          <p:nvPr/>
        </p:nvPicPr>
        <p:blipFill>
          <a:blip r:embed="rId2"/>
          <a:stretch>
            <a:fillRect/>
          </a:stretch>
        </p:blipFill>
        <p:spPr>
          <a:xfrm>
            <a:off x="10399255" y="6127988"/>
            <a:ext cx="1673741" cy="603980"/>
          </a:xfrm>
          <a:prstGeom prst="rect">
            <a:avLst/>
          </a:prstGeom>
        </p:spPr>
      </p:pic>
      <p:graphicFrame>
        <p:nvGraphicFramePr>
          <p:cNvPr id="18" name="Content Placeholder 2">
            <a:extLst>
              <a:ext uri="{FF2B5EF4-FFF2-40B4-BE49-F238E27FC236}">
                <a16:creationId xmlns:a16="http://schemas.microsoft.com/office/drawing/2014/main" id="{7AA624F8-BBBD-A4BB-DED9-95FD54C95E93}"/>
              </a:ext>
            </a:extLst>
          </p:cNvPr>
          <p:cNvGraphicFramePr>
            <a:graphicFrameLocks noGrp="1"/>
          </p:cNvGraphicFramePr>
          <p:nvPr>
            <p:ph idx="1"/>
            <p:extLst>
              <p:ext uri="{D42A27DB-BD31-4B8C-83A1-F6EECF244321}">
                <p14:modId xmlns:p14="http://schemas.microsoft.com/office/powerpoint/2010/main" val="1577183270"/>
              </p:ext>
            </p:extLst>
          </p:nvPr>
        </p:nvGraphicFramePr>
        <p:xfrm>
          <a:off x="632085" y="2438583"/>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46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68D99-C38B-7CC0-8178-4C8065BA301D}"/>
              </a:ext>
            </a:extLst>
          </p:cNvPr>
          <p:cNvSpPr>
            <a:spLocks noGrp="1"/>
          </p:cNvSpPr>
          <p:nvPr>
            <p:ph type="title"/>
          </p:nvPr>
        </p:nvSpPr>
        <p:spPr>
          <a:xfrm>
            <a:off x="466722" y="586855"/>
            <a:ext cx="3201366" cy="3387497"/>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TRIPP Development Grant</a:t>
            </a:r>
            <a:endParaRPr lang="en-US" sz="4000">
              <a:solidFill>
                <a:srgbClr val="FFFFFF"/>
              </a:solidFill>
            </a:endParaRPr>
          </a:p>
        </p:txBody>
      </p:sp>
      <p:sp>
        <p:nvSpPr>
          <p:cNvPr id="3" name="Content Placeholder 2">
            <a:extLst>
              <a:ext uri="{FF2B5EF4-FFF2-40B4-BE49-F238E27FC236}">
                <a16:creationId xmlns:a16="http://schemas.microsoft.com/office/drawing/2014/main" id="{E570C1AD-7A97-1A95-98E6-B3E69711AB04}"/>
              </a:ext>
            </a:extLst>
          </p:cNvPr>
          <p:cNvSpPr>
            <a:spLocks noGrp="1"/>
          </p:cNvSpPr>
          <p:nvPr>
            <p:ph idx="1"/>
          </p:nvPr>
        </p:nvSpPr>
        <p:spPr>
          <a:xfrm>
            <a:off x="4810259" y="649480"/>
            <a:ext cx="6555347" cy="5546047"/>
          </a:xfrm>
        </p:spPr>
        <p:txBody>
          <a:bodyPr anchor="ctr">
            <a:normAutofit/>
          </a:bodyPr>
          <a:lstStyle/>
          <a:p>
            <a:pPr marL="0" indent="0">
              <a:buNone/>
            </a:pPr>
            <a:r>
              <a:rPr lang="en-US" sz="3000" dirty="0">
                <a:latin typeface="Calibri" panose="020F0502020204030204" pitchFamily="34" charset="0"/>
                <a:cs typeface="Calibri" panose="020F0502020204030204" pitchFamily="34" charset="0"/>
              </a:rPr>
              <a:t>Development Grants are available to nonprofit organizations (potentially in partnership with for-profit organizations) to assist with up to 75% of the cost of tourism projects in Frederick County, to include: </a:t>
            </a:r>
          </a:p>
          <a:p>
            <a:pPr lvl="1"/>
            <a:r>
              <a:rPr lang="en-US" sz="3000" dirty="0">
                <a:latin typeface="Calibri" panose="020F0502020204030204" pitchFamily="34" charset="0"/>
                <a:cs typeface="Calibri" panose="020F0502020204030204" pitchFamily="34" charset="0"/>
              </a:rPr>
              <a:t>Exhibits</a:t>
            </a:r>
          </a:p>
          <a:p>
            <a:pPr lvl="1"/>
            <a:r>
              <a:rPr lang="en-US" sz="3000" dirty="0">
                <a:latin typeface="Calibri" panose="020F0502020204030204" pitchFamily="34" charset="0"/>
                <a:cs typeface="Calibri" panose="020F0502020204030204" pitchFamily="34" charset="0"/>
              </a:rPr>
              <a:t>Events</a:t>
            </a:r>
          </a:p>
          <a:p>
            <a:pPr lvl="1"/>
            <a:r>
              <a:rPr lang="en-US" sz="3000" dirty="0">
                <a:latin typeface="Calibri" panose="020F0502020204030204" pitchFamily="34" charset="0"/>
                <a:cs typeface="Calibri" panose="020F0502020204030204" pitchFamily="34" charset="0"/>
              </a:rPr>
              <a:t>Activities</a:t>
            </a:r>
          </a:p>
          <a:p>
            <a:pPr lvl="1"/>
            <a:r>
              <a:rPr lang="en-US" sz="3000" dirty="0">
                <a:latin typeface="Calibri" panose="020F0502020204030204" pitchFamily="34" charset="0"/>
                <a:cs typeface="Calibri" panose="020F0502020204030204" pitchFamily="34" charset="0"/>
              </a:rPr>
              <a:t>Festivals</a:t>
            </a:r>
          </a:p>
          <a:p>
            <a:pPr lvl="1"/>
            <a:r>
              <a:rPr lang="en-US" sz="3000" dirty="0">
                <a:latin typeface="Calibri" panose="020F0502020204030204" pitchFamily="34" charset="0"/>
                <a:cs typeface="Calibri" panose="020F0502020204030204" pitchFamily="34" charset="0"/>
              </a:rPr>
              <a:t>Conferences</a:t>
            </a:r>
          </a:p>
          <a:p>
            <a:pPr lvl="1"/>
            <a:r>
              <a:rPr lang="en-US" sz="3000" dirty="0">
                <a:latin typeface="Calibri" panose="020F0502020204030204" pitchFamily="34" charset="0"/>
                <a:cs typeface="Calibri" panose="020F0502020204030204" pitchFamily="34" charset="0"/>
              </a:rPr>
              <a:t>Programs</a:t>
            </a:r>
          </a:p>
        </p:txBody>
      </p:sp>
      <p:pic>
        <p:nvPicPr>
          <p:cNvPr id="4" name="Picture 3">
            <a:extLst>
              <a:ext uri="{FF2B5EF4-FFF2-40B4-BE49-F238E27FC236}">
                <a16:creationId xmlns:a16="http://schemas.microsoft.com/office/drawing/2014/main" id="{8CD7263F-7201-69BE-DA94-4F93D2E8935B}"/>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7917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51FBD-9B10-CDA8-2110-D38F04A3D9BE}"/>
              </a:ext>
            </a:extLst>
          </p:cNvPr>
          <p:cNvSpPr>
            <a:spLocks noGrp="1"/>
          </p:cNvSpPr>
          <p:nvPr>
            <p:ph type="title"/>
          </p:nvPr>
        </p:nvSpPr>
        <p:spPr>
          <a:xfrm>
            <a:off x="1371599" y="294538"/>
            <a:ext cx="9895951" cy="1033669"/>
          </a:xfrm>
        </p:spPr>
        <p:txBody>
          <a:bodyPr>
            <a:normAutofit/>
          </a:bodyPr>
          <a:lstStyle/>
          <a:p>
            <a:r>
              <a:rPr lang="en-US" sz="4000" baseline="0">
                <a:solidFill>
                  <a:srgbClr val="FFFFFF"/>
                </a:solidFill>
                <a:latin typeface="Calibri" panose="020F0502020204030204" pitchFamily="34" charset="0"/>
                <a:cs typeface="Calibri" panose="020F0502020204030204" pitchFamily="34" charset="0"/>
              </a:rPr>
              <a:t>TRIPP Development Grant</a:t>
            </a:r>
            <a:endParaRPr lang="en-US" sz="4000">
              <a:solidFill>
                <a:srgbClr val="FFFFFF"/>
              </a:solidFill>
            </a:endParaRPr>
          </a:p>
        </p:txBody>
      </p:sp>
      <p:sp>
        <p:nvSpPr>
          <p:cNvPr id="23" name="Content Placeholder 2">
            <a:extLst>
              <a:ext uri="{FF2B5EF4-FFF2-40B4-BE49-F238E27FC236}">
                <a16:creationId xmlns:a16="http://schemas.microsoft.com/office/drawing/2014/main" id="{00920CD1-AF85-BD93-F289-A85386575239}"/>
              </a:ext>
            </a:extLst>
          </p:cNvPr>
          <p:cNvSpPr>
            <a:spLocks noGrp="1"/>
          </p:cNvSpPr>
          <p:nvPr>
            <p:ph idx="1"/>
          </p:nvPr>
        </p:nvSpPr>
        <p:spPr>
          <a:xfrm>
            <a:off x="1039890" y="1891970"/>
            <a:ext cx="10112219" cy="4109585"/>
          </a:xfrm>
        </p:spPr>
        <p:txBody>
          <a:bodyPr anchor="ctr">
            <a:normAutofit/>
          </a:bodyPr>
          <a:lstStyle/>
          <a:p>
            <a:r>
              <a:rPr lang="en-US" dirty="0">
                <a:latin typeface="Calibri" panose="020F0502020204030204" pitchFamily="34" charset="0"/>
                <a:ea typeface="Verdana" panose="020B0604030504040204" pitchFamily="34" charset="0"/>
                <a:cs typeface="Calibri" panose="020F0502020204030204" pitchFamily="34" charset="0"/>
              </a:rPr>
              <a:t>The preferred use of funds is for one-time or start-up project costs. Applicants proposing ongoing activities are encouraged to work toward becoming self-sustaining.</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Verdana" panose="020B0604030504040204" pitchFamily="34" charset="0"/>
                <a:cs typeface="Calibri" panose="020F0502020204030204" pitchFamily="34" charset="0"/>
              </a:rPr>
              <a:t>Create new reasons for residents of other areas to want to visit Frederick County. A new or enhanced attraction, exhibit, or a major event (those attracting at least 500 attendees). </a:t>
            </a:r>
          </a:p>
          <a:p>
            <a:r>
              <a:rPr lang="en-US" dirty="0">
                <a:latin typeface="Calibri" panose="020F0502020204030204" pitchFamily="34" charset="0"/>
                <a:ea typeface="Verdana" panose="020B0604030504040204" pitchFamily="34" charset="0"/>
                <a:cs typeface="Calibri" panose="020F0502020204030204" pitchFamily="34" charset="0"/>
              </a:rPr>
              <a:t>Capital projects (construction, acquisition or renovation of fixed assets), particularly those that directly improve the visitor experience, will also be considered.  </a:t>
            </a:r>
          </a:p>
        </p:txBody>
      </p:sp>
      <p:pic>
        <p:nvPicPr>
          <p:cNvPr id="4" name="Picture 3">
            <a:extLst>
              <a:ext uri="{FF2B5EF4-FFF2-40B4-BE49-F238E27FC236}">
                <a16:creationId xmlns:a16="http://schemas.microsoft.com/office/drawing/2014/main" id="{29612B0D-CF3C-8B1F-E8C6-061646E5E79F}"/>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36441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0F63BD-62AB-E6FB-F49A-6863BDF6CEAB}"/>
              </a:ext>
            </a:extLst>
          </p:cNvPr>
          <p:cNvSpPr>
            <a:spLocks noGrp="1"/>
          </p:cNvSpPr>
          <p:nvPr>
            <p:ph type="title"/>
          </p:nvPr>
        </p:nvSpPr>
        <p:spPr>
          <a:xfrm>
            <a:off x="1371598" y="319314"/>
            <a:ext cx="9477377" cy="1030515"/>
          </a:xfrm>
        </p:spPr>
        <p:txBody>
          <a:bodyPr anchor="ctr">
            <a:normAutofit/>
          </a:bodyPr>
          <a:lstStyle/>
          <a:p>
            <a:pPr algn="ctr"/>
            <a:r>
              <a:rPr lang="en-US" sz="3400" baseline="0" dirty="0">
                <a:solidFill>
                  <a:srgbClr val="FFFFFF"/>
                </a:solidFill>
                <a:latin typeface="Calibri" panose="020F0502020204030204" pitchFamily="34" charset="0"/>
                <a:cs typeface="Calibri" panose="020F0502020204030204" pitchFamily="34" charset="0"/>
              </a:rPr>
              <a:t>TRIPP Development Grant </a:t>
            </a:r>
            <a:br>
              <a:rPr lang="en-US" sz="3400" baseline="0" dirty="0">
                <a:solidFill>
                  <a:srgbClr val="FFFFFF"/>
                </a:solidFill>
                <a:latin typeface="Calibri" panose="020F0502020204030204" pitchFamily="34" charset="0"/>
                <a:cs typeface="Calibri" panose="020F0502020204030204" pitchFamily="34" charset="0"/>
              </a:rPr>
            </a:br>
            <a:r>
              <a:rPr lang="en-US" sz="3400" baseline="0" dirty="0">
                <a:solidFill>
                  <a:srgbClr val="FFFFFF"/>
                </a:solidFill>
                <a:latin typeface="Calibri" panose="020F0502020204030204" pitchFamily="34" charset="0"/>
                <a:cs typeface="Calibri" panose="020F0502020204030204" pitchFamily="34" charset="0"/>
              </a:rPr>
              <a:t>Proof of Performance</a:t>
            </a:r>
            <a:endParaRPr lang="en-US" sz="3400" dirty="0">
              <a:solidFill>
                <a:srgbClr val="FFFFFF"/>
              </a:solidFill>
            </a:endParaRPr>
          </a:p>
        </p:txBody>
      </p:sp>
      <p:pic>
        <p:nvPicPr>
          <p:cNvPr id="5" name="Picture 3">
            <a:extLst>
              <a:ext uri="{FF2B5EF4-FFF2-40B4-BE49-F238E27FC236}">
                <a16:creationId xmlns:a16="http://schemas.microsoft.com/office/drawing/2014/main" id="{53D7C996-0C88-BFE7-11FC-8C6EDB36E23E}"/>
              </a:ext>
            </a:extLst>
          </p:cNvPr>
          <p:cNvPicPr>
            <a:picLocks noChangeAspect="1" noChangeArrowheads="1"/>
          </p:cNvPicPr>
          <p:nvPr/>
        </p:nvPicPr>
        <p:blipFill rotWithShape="1">
          <a:blip r:embed="rId2" cstate="print"/>
          <a:srcRect l="27891" t="6479" b="27646"/>
          <a:stretch/>
        </p:blipFill>
        <p:spPr bwMode="auto">
          <a:xfrm>
            <a:off x="5025980" y="2186717"/>
            <a:ext cx="5822995" cy="1057239"/>
          </a:xfrm>
          <a:prstGeom prst="rect">
            <a:avLst/>
          </a:prstGeom>
          <a:noFill/>
        </p:spPr>
      </p:pic>
      <p:sp>
        <p:nvSpPr>
          <p:cNvPr id="3" name="Content Placeholder 2">
            <a:extLst>
              <a:ext uri="{FF2B5EF4-FFF2-40B4-BE49-F238E27FC236}">
                <a16:creationId xmlns:a16="http://schemas.microsoft.com/office/drawing/2014/main" id="{1F6F0935-BD4F-5C89-7D2F-F189AE0C3271}"/>
              </a:ext>
            </a:extLst>
          </p:cNvPr>
          <p:cNvSpPr>
            <a:spLocks noGrp="1"/>
          </p:cNvSpPr>
          <p:nvPr>
            <p:ph idx="1"/>
          </p:nvPr>
        </p:nvSpPr>
        <p:spPr>
          <a:xfrm>
            <a:off x="1469902" y="3805496"/>
            <a:ext cx="9280765" cy="2487461"/>
          </a:xfrm>
        </p:spPr>
        <p:txBody>
          <a:bodyPr>
            <a:normAutofit lnSpcReduction="10000"/>
          </a:bodyPr>
          <a:lstStyle/>
          <a:p>
            <a:r>
              <a:rPr lang="en-US" sz="2400" dirty="0">
                <a:latin typeface="Calibri" panose="020F0502020204030204" pitchFamily="34" charset="0"/>
                <a:cs typeface="Calibri" panose="020F0502020204030204" pitchFamily="34" charset="0"/>
              </a:rPr>
              <a:t>All printed materials printed with TRIPP Program funds must include the Visit Frederick logo that is included in TRIPP agreements </a:t>
            </a:r>
            <a:r>
              <a:rPr lang="en-US" sz="2400" b="1"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the phrase “For information about the other great things to see and do in Frederick County: 1-800-999-3613 or </a:t>
            </a:r>
            <a:r>
              <a:rPr lang="en-US" sz="2400" u="sng" dirty="0">
                <a:latin typeface="Calibri" panose="020F0502020204030204" pitchFamily="34" charset="0"/>
                <a:cs typeface="Calibri" panose="020F0502020204030204" pitchFamily="34" charset="0"/>
                <a:hlinkClick r:id="rId3"/>
              </a:rPr>
              <a:t>www.visitfrederick.org</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Samples of printed materials must be submitted as proof of performance with final report. The TRIPP logo for FY27 will be sent by email after contract has been executed.</a:t>
            </a:r>
          </a:p>
          <a:p>
            <a:endParaRPr lang="en-US" sz="1700" dirty="0"/>
          </a:p>
        </p:txBody>
      </p:sp>
      <p:pic>
        <p:nvPicPr>
          <p:cNvPr id="6" name="Picture 5">
            <a:extLst>
              <a:ext uri="{FF2B5EF4-FFF2-40B4-BE49-F238E27FC236}">
                <a16:creationId xmlns:a16="http://schemas.microsoft.com/office/drawing/2014/main" id="{24822572-25BC-ABBC-7CB4-1AC707409135}"/>
              </a:ext>
            </a:extLst>
          </p:cNvPr>
          <p:cNvPicPr>
            <a:picLocks noChangeAspect="1"/>
          </p:cNvPicPr>
          <p:nvPr/>
        </p:nvPicPr>
        <p:blipFill>
          <a:blip r:embed="rId4"/>
          <a:stretch>
            <a:fillRect/>
          </a:stretch>
        </p:blipFill>
        <p:spPr>
          <a:xfrm>
            <a:off x="2235093" y="2352139"/>
            <a:ext cx="2461685" cy="888314"/>
          </a:xfrm>
          <a:prstGeom prst="rect">
            <a:avLst/>
          </a:prstGeom>
        </p:spPr>
      </p:pic>
      <p:pic>
        <p:nvPicPr>
          <p:cNvPr id="7" name="Picture 6">
            <a:extLst>
              <a:ext uri="{FF2B5EF4-FFF2-40B4-BE49-F238E27FC236}">
                <a16:creationId xmlns:a16="http://schemas.microsoft.com/office/drawing/2014/main" id="{E1BE4B9E-823A-AD40-F7D8-48C4675F7893}"/>
              </a:ext>
            </a:extLst>
          </p:cNvPr>
          <p:cNvPicPr>
            <a:picLocks noChangeAspect="1"/>
          </p:cNvPicPr>
          <p:nvPr/>
        </p:nvPicPr>
        <p:blipFill>
          <a:blip r:embed="rId5"/>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25183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FFC65-D78F-9C03-69D7-68B64BDAD92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TRIPP Development Grant</a:t>
            </a:r>
          </a:p>
        </p:txBody>
      </p:sp>
      <p:sp>
        <p:nvSpPr>
          <p:cNvPr id="3" name="Content Placeholder 2">
            <a:extLst>
              <a:ext uri="{FF2B5EF4-FFF2-40B4-BE49-F238E27FC236}">
                <a16:creationId xmlns:a16="http://schemas.microsoft.com/office/drawing/2014/main" id="{1F73B906-3697-5523-5D0F-61B962C9EF6F}"/>
              </a:ext>
            </a:extLst>
          </p:cNvPr>
          <p:cNvSpPr>
            <a:spLocks noGrp="1"/>
          </p:cNvSpPr>
          <p:nvPr>
            <p:ph idx="1"/>
          </p:nvPr>
        </p:nvSpPr>
        <p:spPr>
          <a:xfrm>
            <a:off x="4504548" y="586856"/>
            <a:ext cx="7105065" cy="5552687"/>
          </a:xfrm>
        </p:spPr>
        <p:txBody>
          <a:bodyPr anchor="ctr">
            <a:normAutofit/>
          </a:bodyPr>
          <a:lstStyle/>
          <a:p>
            <a:r>
              <a:rPr lang="en-US" sz="3600" dirty="0">
                <a:latin typeface="Calibri" panose="020F0502020204030204" pitchFamily="34" charset="0"/>
                <a:ea typeface="Verdana" panose="020B0604030504040204" pitchFamily="34" charset="0"/>
                <a:cs typeface="Calibri" panose="020F0502020204030204" pitchFamily="34" charset="0"/>
              </a:rPr>
              <a:t>Previous grants - Applicants must close out all projects awarded prior to FY25 by the application deadline. </a:t>
            </a:r>
          </a:p>
          <a:p>
            <a:r>
              <a:rPr lang="en-US" sz="3600" dirty="0">
                <a:latin typeface="Calibri" panose="020F0502020204030204" pitchFamily="34" charset="0"/>
                <a:ea typeface="Verdana" panose="020B0604030504040204" pitchFamily="34" charset="0"/>
                <a:cs typeface="Calibri" panose="020F0502020204030204" pitchFamily="34" charset="0"/>
              </a:rPr>
              <a:t>No applicant can have more than two Product Development Grants open at one time.  </a:t>
            </a:r>
          </a:p>
          <a:p>
            <a:endParaRPr lang="en-US" sz="2000" dirty="0"/>
          </a:p>
        </p:txBody>
      </p:sp>
      <p:pic>
        <p:nvPicPr>
          <p:cNvPr id="4" name="Picture 3">
            <a:extLst>
              <a:ext uri="{FF2B5EF4-FFF2-40B4-BE49-F238E27FC236}">
                <a16:creationId xmlns:a16="http://schemas.microsoft.com/office/drawing/2014/main" id="{F5726C99-5876-9AB1-6274-0B45F65EF0B8}"/>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51437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ED684-CAC0-D5F5-227E-419ABCD000BD}"/>
              </a:ext>
            </a:extLst>
          </p:cNvPr>
          <p:cNvSpPr>
            <a:spLocks noGrp="1"/>
          </p:cNvSpPr>
          <p:nvPr>
            <p:ph type="title"/>
          </p:nvPr>
        </p:nvSpPr>
        <p:spPr>
          <a:xfrm>
            <a:off x="586478" y="1683756"/>
            <a:ext cx="3115265" cy="2396359"/>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TRIPP Group Overnight Incentive Program</a:t>
            </a:r>
            <a:endParaRPr lang="en-US" sz="4000">
              <a:solidFill>
                <a:srgbClr val="FFFFFF"/>
              </a:solidFill>
            </a:endParaRPr>
          </a:p>
        </p:txBody>
      </p:sp>
      <p:pic>
        <p:nvPicPr>
          <p:cNvPr id="4" name="Picture 3" descr="A close up of a logo&#10;&#10;Description automatically generated">
            <a:extLst>
              <a:ext uri="{FF2B5EF4-FFF2-40B4-BE49-F238E27FC236}">
                <a16:creationId xmlns:a16="http://schemas.microsoft.com/office/drawing/2014/main" id="{5044ABB4-A371-BC25-D622-A8AD1B5CCBF4}"/>
              </a:ext>
            </a:extLst>
          </p:cNvPr>
          <p:cNvPicPr>
            <a:picLocks noChangeAspect="1"/>
          </p:cNvPicPr>
          <p:nvPr/>
        </p:nvPicPr>
        <p:blipFill>
          <a:blip r:embed="rId2"/>
          <a:stretch>
            <a:fillRect/>
          </a:stretch>
        </p:blipFill>
        <p:spPr>
          <a:xfrm>
            <a:off x="10399255" y="6127988"/>
            <a:ext cx="1673741" cy="603980"/>
          </a:xfrm>
          <a:prstGeom prst="rect">
            <a:avLst/>
          </a:prstGeom>
        </p:spPr>
      </p:pic>
      <p:graphicFrame>
        <p:nvGraphicFramePr>
          <p:cNvPr id="8" name="Content Placeholder 2">
            <a:extLst>
              <a:ext uri="{FF2B5EF4-FFF2-40B4-BE49-F238E27FC236}">
                <a16:creationId xmlns:a16="http://schemas.microsoft.com/office/drawing/2014/main" id="{9A7040C5-4034-B610-85EC-86DB3B7CCB90}"/>
              </a:ext>
            </a:extLst>
          </p:cNvPr>
          <p:cNvGraphicFramePr>
            <a:graphicFrameLocks noGrp="1"/>
          </p:cNvGraphicFramePr>
          <p:nvPr>
            <p:ph idx="1"/>
            <p:extLst>
              <p:ext uri="{D42A27DB-BD31-4B8C-83A1-F6EECF244321}">
                <p14:modId xmlns:p14="http://schemas.microsoft.com/office/powerpoint/2010/main" val="21863856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87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4D3ED-A927-088F-B9D2-01754669DE8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TRIPP Group Overnight Incentive Program</a:t>
            </a:r>
          </a:p>
        </p:txBody>
      </p:sp>
      <p:graphicFrame>
        <p:nvGraphicFramePr>
          <p:cNvPr id="5" name="Content Placeholder 2">
            <a:extLst>
              <a:ext uri="{FF2B5EF4-FFF2-40B4-BE49-F238E27FC236}">
                <a16:creationId xmlns:a16="http://schemas.microsoft.com/office/drawing/2014/main" id="{6DDE6661-A5A7-5858-8CF6-8C6B8BF5EB70}"/>
              </a:ext>
            </a:extLst>
          </p:cNvPr>
          <p:cNvGraphicFramePr>
            <a:graphicFrameLocks noGrp="1"/>
          </p:cNvGraphicFramePr>
          <p:nvPr>
            <p:ph idx="1"/>
            <p:extLst>
              <p:ext uri="{D42A27DB-BD31-4B8C-83A1-F6EECF244321}">
                <p14:modId xmlns:p14="http://schemas.microsoft.com/office/powerpoint/2010/main" val="219523751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9DCFF405-94CB-C94B-2497-AEEAF0C8AA3B}"/>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265287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46132A-712C-FD8E-5ADD-E2F749E492BF}"/>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latin typeface="+mn-lt"/>
              </a:rPr>
              <a:t>Goals of the TRIPP Program</a:t>
            </a:r>
          </a:p>
        </p:txBody>
      </p:sp>
      <p:pic>
        <p:nvPicPr>
          <p:cNvPr id="4" name="Picture 3" descr="A close up of a logo&#10;&#10;Description automatically generated">
            <a:extLst>
              <a:ext uri="{FF2B5EF4-FFF2-40B4-BE49-F238E27FC236}">
                <a16:creationId xmlns:a16="http://schemas.microsoft.com/office/drawing/2014/main" id="{62D19B3F-205C-C86D-8089-E5757784F5D5}"/>
              </a:ext>
            </a:extLst>
          </p:cNvPr>
          <p:cNvPicPr>
            <a:picLocks noChangeAspect="1"/>
          </p:cNvPicPr>
          <p:nvPr/>
        </p:nvPicPr>
        <p:blipFill>
          <a:blip r:embed="rId2"/>
          <a:stretch>
            <a:fillRect/>
          </a:stretch>
        </p:blipFill>
        <p:spPr>
          <a:xfrm>
            <a:off x="10160428" y="6047220"/>
            <a:ext cx="1992692" cy="719231"/>
          </a:xfrm>
          <a:prstGeom prst="rect">
            <a:avLst/>
          </a:prstGeom>
        </p:spPr>
      </p:pic>
      <p:graphicFrame>
        <p:nvGraphicFramePr>
          <p:cNvPr id="18" name="Content Placeholder 2">
            <a:extLst>
              <a:ext uri="{FF2B5EF4-FFF2-40B4-BE49-F238E27FC236}">
                <a16:creationId xmlns:a16="http://schemas.microsoft.com/office/drawing/2014/main" id="{0EF8805F-9E9E-F680-D928-EA5B5820E288}"/>
              </a:ext>
            </a:extLst>
          </p:cNvPr>
          <p:cNvGraphicFramePr>
            <a:graphicFrameLocks noGrp="1"/>
          </p:cNvGraphicFramePr>
          <p:nvPr>
            <p:ph idx="1"/>
            <p:extLst>
              <p:ext uri="{D42A27DB-BD31-4B8C-83A1-F6EECF244321}">
                <p14:modId xmlns:p14="http://schemas.microsoft.com/office/powerpoint/2010/main" val="3799940042"/>
              </p:ext>
            </p:extLst>
          </p:nvPr>
        </p:nvGraphicFramePr>
        <p:xfrm>
          <a:off x="359230" y="2518295"/>
          <a:ext cx="11212656" cy="378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83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55C74-4CB7-3AA2-BA92-696450E3D58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TRIPP Unanticipated Opportunities</a:t>
            </a:r>
          </a:p>
        </p:txBody>
      </p:sp>
      <p:graphicFrame>
        <p:nvGraphicFramePr>
          <p:cNvPr id="5" name="Content Placeholder 2">
            <a:extLst>
              <a:ext uri="{FF2B5EF4-FFF2-40B4-BE49-F238E27FC236}">
                <a16:creationId xmlns:a16="http://schemas.microsoft.com/office/drawing/2014/main" id="{0801671D-D00F-54B9-B1FC-06965BAB0F51}"/>
              </a:ext>
            </a:extLst>
          </p:cNvPr>
          <p:cNvGraphicFramePr>
            <a:graphicFrameLocks noGrp="1"/>
          </p:cNvGraphicFramePr>
          <p:nvPr>
            <p:ph idx="1"/>
            <p:extLst>
              <p:ext uri="{D42A27DB-BD31-4B8C-83A1-F6EECF244321}">
                <p14:modId xmlns:p14="http://schemas.microsoft.com/office/powerpoint/2010/main" val="3945656742"/>
              </p:ext>
            </p:extLst>
          </p:nvPr>
        </p:nvGraphicFramePr>
        <p:xfrm>
          <a:off x="4624302" y="511388"/>
          <a:ext cx="6947583" cy="569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677994EB-1C1C-4E6A-B2E1-027EFBBC9D6B}"/>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210871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F9324-9E53-7974-D626-D73DCAD8873E}"/>
              </a:ext>
            </a:extLst>
          </p:cNvPr>
          <p:cNvSpPr>
            <a:spLocks noGrp="1"/>
          </p:cNvSpPr>
          <p:nvPr>
            <p:ph type="title"/>
          </p:nvPr>
        </p:nvSpPr>
        <p:spPr>
          <a:xfrm>
            <a:off x="1371599" y="294538"/>
            <a:ext cx="9895951" cy="1033669"/>
          </a:xfrm>
        </p:spPr>
        <p:txBody>
          <a:bodyPr>
            <a:normAutofit/>
          </a:bodyPr>
          <a:lstStyle/>
          <a:p>
            <a:r>
              <a:rPr lang="en-US" sz="3400">
                <a:solidFill>
                  <a:srgbClr val="FFFFFF"/>
                </a:solidFill>
                <a:latin typeface="Calibri" panose="020F0502020204030204" pitchFamily="34" charset="0"/>
                <a:ea typeface="Verdana" panose="020B0604030504040204" pitchFamily="34" charset="0"/>
                <a:cs typeface="Calibri" panose="020F0502020204030204" pitchFamily="34" charset="0"/>
              </a:rPr>
              <a:t>For the person implementing the grant, if not you…	</a:t>
            </a:r>
            <a:endParaRPr lang="en-US" sz="3400">
              <a:solidFill>
                <a:srgbClr val="FFFFFF"/>
              </a:solidFill>
            </a:endParaRPr>
          </a:p>
        </p:txBody>
      </p:sp>
      <p:sp>
        <p:nvSpPr>
          <p:cNvPr id="3" name="Content Placeholder 2">
            <a:extLst>
              <a:ext uri="{FF2B5EF4-FFF2-40B4-BE49-F238E27FC236}">
                <a16:creationId xmlns:a16="http://schemas.microsoft.com/office/drawing/2014/main" id="{0085D7A2-BF0A-45AB-297D-60DF07683177}"/>
              </a:ext>
            </a:extLst>
          </p:cNvPr>
          <p:cNvSpPr>
            <a:spLocks noGrp="1"/>
          </p:cNvSpPr>
          <p:nvPr>
            <p:ph idx="1"/>
          </p:nvPr>
        </p:nvSpPr>
        <p:spPr>
          <a:xfrm>
            <a:off x="488209" y="2022734"/>
            <a:ext cx="11215578" cy="3666569"/>
          </a:xfrm>
        </p:spPr>
        <p:txBody>
          <a:bodyPr anchor="ctr">
            <a:normAutofit/>
          </a:bodyPr>
          <a:lstStyle/>
          <a:p>
            <a:r>
              <a:rPr lang="en-US" sz="3600" dirty="0">
                <a:latin typeface="Calibri" panose="020F0502020204030204" pitchFamily="34" charset="0"/>
                <a:cs typeface="Calibri" panose="020F0502020204030204" pitchFamily="34" charset="0"/>
              </a:rPr>
              <a:t>Ensure the person implementing the grant understands how the grant process works, especially for advertising awards.</a:t>
            </a:r>
          </a:p>
          <a:p>
            <a:r>
              <a:rPr lang="en-US" sz="3600" b="1" dirty="0">
                <a:latin typeface="Calibri" panose="020F0502020204030204" pitchFamily="34" charset="0"/>
                <a:cs typeface="Calibri" panose="020F0502020204030204" pitchFamily="34" charset="0"/>
              </a:rPr>
              <a:t>If an organization does not follow the grant process, the organization will be liable for advertising and development expenses. </a:t>
            </a:r>
          </a:p>
        </p:txBody>
      </p:sp>
      <p:pic>
        <p:nvPicPr>
          <p:cNvPr id="4" name="Picture 3" descr="A close up of a logo&#10;&#10;Description automatically generated">
            <a:extLst>
              <a:ext uri="{FF2B5EF4-FFF2-40B4-BE49-F238E27FC236}">
                <a16:creationId xmlns:a16="http://schemas.microsoft.com/office/drawing/2014/main" id="{76254412-0D63-406C-A4CA-1AA13AA7D9CD}"/>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45681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4A99E5-ADB6-F92D-468B-CC300C883150}"/>
              </a:ext>
            </a:extLst>
          </p:cNvPr>
          <p:cNvSpPr>
            <a:spLocks noGrp="1"/>
          </p:cNvSpPr>
          <p:nvPr>
            <p:ph type="title"/>
          </p:nvPr>
        </p:nvSpPr>
        <p:spPr>
          <a:xfrm>
            <a:off x="1383564" y="348865"/>
            <a:ext cx="9718111" cy="1576446"/>
          </a:xfrm>
        </p:spPr>
        <p:txBody>
          <a:bodyPr anchor="ctr">
            <a:normAutofit/>
          </a:bodyPr>
          <a:lstStyle/>
          <a:p>
            <a:r>
              <a:rPr lang="en-US" sz="4000" baseline="0">
                <a:solidFill>
                  <a:srgbClr val="FFFFFF"/>
                </a:solidFill>
                <a:latin typeface="Calibri" panose="020F0502020204030204" pitchFamily="34" charset="0"/>
                <a:cs typeface="Calibri" panose="020F0502020204030204" pitchFamily="34" charset="0"/>
              </a:rPr>
              <a:t>TRIPP Timeline</a:t>
            </a:r>
            <a:endParaRPr lang="en-US" sz="4000">
              <a:solidFill>
                <a:srgbClr val="FFFFFF"/>
              </a:solidFill>
            </a:endParaRPr>
          </a:p>
        </p:txBody>
      </p:sp>
      <p:graphicFrame>
        <p:nvGraphicFramePr>
          <p:cNvPr id="21" name="Content Placeholder 2">
            <a:extLst>
              <a:ext uri="{FF2B5EF4-FFF2-40B4-BE49-F238E27FC236}">
                <a16:creationId xmlns:a16="http://schemas.microsoft.com/office/drawing/2014/main" id="{3C460160-EC49-B3C4-A627-CFCD6115A607}"/>
              </a:ext>
            </a:extLst>
          </p:cNvPr>
          <p:cNvGraphicFramePr>
            <a:graphicFrameLocks noGrp="1"/>
          </p:cNvGraphicFramePr>
          <p:nvPr>
            <p:ph idx="1"/>
            <p:extLst>
              <p:ext uri="{D42A27DB-BD31-4B8C-83A1-F6EECF244321}">
                <p14:modId xmlns:p14="http://schemas.microsoft.com/office/powerpoint/2010/main" val="31118625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E8F46CB2-3F9D-2ECE-D925-E508AF67C05A}"/>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39355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6D7FB47-1F9B-856B-D3B0-C628AB1631A0}"/>
              </a:ext>
            </a:extLst>
          </p:cNvPr>
          <p:cNvSpPr>
            <a:spLocks noGrp="1"/>
          </p:cNvSpPr>
          <p:nvPr>
            <p:ph type="ctrTitle"/>
          </p:nvPr>
        </p:nvSpPr>
        <p:spPr>
          <a:xfrm>
            <a:off x="2726279" y="1741337"/>
            <a:ext cx="6739136" cy="2387918"/>
          </a:xfrm>
        </p:spPr>
        <p:txBody>
          <a:bodyPr anchor="b">
            <a:normAutofit/>
          </a:bodyPr>
          <a:lstStyle/>
          <a:p>
            <a:pPr rtl="0"/>
            <a:r>
              <a:rPr lang="en-US" b="1" i="0" u="none" strike="noStrike" dirty="0">
                <a:solidFill>
                  <a:schemeClr val="tx2"/>
                </a:solidFill>
                <a:effectLst/>
                <a:latin typeface="Arial" panose="020B0604020202020204" pitchFamily="34" charset="0"/>
              </a:rPr>
              <a:t>Visit Frederick + </a:t>
            </a:r>
            <a:br>
              <a:rPr lang="en-US" b="1" i="0" u="none" strike="noStrike" dirty="0">
                <a:solidFill>
                  <a:schemeClr val="tx2"/>
                </a:solidFill>
                <a:effectLst/>
                <a:latin typeface="Arial" panose="020B0604020202020204" pitchFamily="34" charset="0"/>
              </a:rPr>
            </a:br>
            <a:r>
              <a:rPr lang="en-US" b="1" i="0" u="none" strike="noStrike" dirty="0">
                <a:solidFill>
                  <a:schemeClr val="tx2"/>
                </a:solidFill>
                <a:effectLst/>
                <a:latin typeface="Arial" panose="020B0604020202020204" pitchFamily="34" charset="0"/>
              </a:rPr>
              <a:t>Submittable</a:t>
            </a:r>
            <a:endParaRPr lang="en-US" b="1" dirty="0">
              <a:solidFill>
                <a:schemeClr val="tx2"/>
              </a:solidFill>
            </a:endParaRPr>
          </a:p>
        </p:txBody>
      </p:sp>
      <p:sp>
        <p:nvSpPr>
          <p:cNvPr id="3" name="Subtitle 2">
            <a:extLst>
              <a:ext uri="{FF2B5EF4-FFF2-40B4-BE49-F238E27FC236}">
                <a16:creationId xmlns:a16="http://schemas.microsoft.com/office/drawing/2014/main" id="{0F178C15-353B-7A74-6710-8E306002F287}"/>
              </a:ext>
            </a:extLst>
          </p:cNvPr>
          <p:cNvSpPr>
            <a:spLocks noGrp="1"/>
          </p:cNvSpPr>
          <p:nvPr>
            <p:ph type="subTitle" idx="1"/>
          </p:nvPr>
        </p:nvSpPr>
        <p:spPr>
          <a:xfrm>
            <a:off x="2725505" y="4200522"/>
            <a:ext cx="6740685" cy="682079"/>
          </a:xfrm>
        </p:spPr>
        <p:txBody>
          <a:bodyPr>
            <a:normAutofit/>
          </a:bodyPr>
          <a:lstStyle/>
          <a:p>
            <a:pPr rtl="0"/>
            <a:r>
              <a:rPr lang="en-US" sz="4000" b="0" i="0" u="none" strike="noStrike" dirty="0">
                <a:solidFill>
                  <a:schemeClr val="tx2"/>
                </a:solidFill>
                <a:effectLst/>
                <a:latin typeface="Arial" panose="020B0604020202020204" pitchFamily="34" charset="0"/>
              </a:rPr>
              <a:t>TRIPP Grant Program FY27</a:t>
            </a:r>
            <a:endParaRPr lang="en-US" sz="4000" b="0" dirty="0">
              <a:solidFill>
                <a:schemeClr val="tx2"/>
              </a:solidFill>
              <a:effectLst/>
            </a:endParaRPr>
          </a:p>
        </p:txBody>
      </p:sp>
      <p:grpSp>
        <p:nvGrpSpPr>
          <p:cNvPr id="31" name="Group 3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7" name="Group 3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38" name="Freeform: Shape 3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8513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9" name="Rectangle 88">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5A00AD8-8A82-4FCC-DFB9-B6C11B9BD92F}"/>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Introduction to Submittable</a:t>
            </a:r>
          </a:p>
        </p:txBody>
      </p:sp>
      <p:grpSp>
        <p:nvGrpSpPr>
          <p:cNvPr id="90" name="Group 89">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91" name="Freeform: Shape 90">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2" name="Freeform: Shape 91">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Freeform: Shape 92">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83" name="Group 82">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84" name="Freeform: Shape 83">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5" name="Freeform: Shape 84">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Freeform: Shape 85">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7" name="Freeform: Shape 86">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41" name="Content Placeholder 2">
            <a:extLst>
              <a:ext uri="{FF2B5EF4-FFF2-40B4-BE49-F238E27FC236}">
                <a16:creationId xmlns:a16="http://schemas.microsoft.com/office/drawing/2014/main" id="{A3C0FD14-C6F8-3D1A-4818-87EFD5D6E0E5}"/>
              </a:ext>
            </a:extLst>
          </p:cNvPr>
          <p:cNvGraphicFramePr/>
          <p:nvPr/>
        </p:nvGraphicFramePr>
        <p:xfrm>
          <a:off x="1102995" y="1946210"/>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544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0" name="Rectangle 49">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4261EEE-0B3C-DC25-77BD-85B92E3A3698}"/>
              </a:ext>
            </a:extLst>
          </p:cNvPr>
          <p:cNvSpPr>
            <a:spLocks noGrp="1"/>
          </p:cNvSpPr>
          <p:nvPr>
            <p:ph type="title"/>
          </p:nvPr>
        </p:nvSpPr>
        <p:spPr>
          <a:xfrm>
            <a:off x="383950" y="333254"/>
            <a:ext cx="11220450" cy="1325880"/>
          </a:xfrm>
        </p:spPr>
        <p:txBody>
          <a:bodyPr anchor="b">
            <a:noAutofit/>
          </a:bodyPr>
          <a:lstStyle/>
          <a:p>
            <a:pPr algn="ctr"/>
            <a:r>
              <a:rPr lang="en-US" sz="4000" b="1" dirty="0">
                <a:solidFill>
                  <a:schemeClr val="tx2"/>
                </a:solidFill>
              </a:rPr>
              <a:t>Create Your Account/Login to an Existing Account</a:t>
            </a:r>
            <a:br>
              <a:rPr lang="en-US" sz="4000" b="1" dirty="0">
                <a:solidFill>
                  <a:schemeClr val="tx2"/>
                </a:solidFill>
              </a:rPr>
            </a:br>
            <a:r>
              <a:rPr lang="en-US" sz="4000" dirty="0">
                <a:solidFill>
                  <a:schemeClr val="tx2"/>
                </a:solidFill>
              </a:rPr>
              <a:t>visitfrederick.org/TRIPP </a:t>
            </a:r>
          </a:p>
        </p:txBody>
      </p:sp>
      <p:grpSp>
        <p:nvGrpSpPr>
          <p:cNvPr id="52" name="Group 51">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53" name="Freeform: Shape 52">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4" name="Freeform: Shape 53">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5" name="Freeform: Shape 54">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Freeform: Shape 55">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8" name="Group 57">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59" name="Freeform: Shape 58">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0" name="Freeform: Shape 59">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1" name="Freeform: Shape 60">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2" name="Freeform: Shape 61">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aphicFrame>
        <p:nvGraphicFramePr>
          <p:cNvPr id="30" name="Content Placeholder 2">
            <a:extLst>
              <a:ext uri="{FF2B5EF4-FFF2-40B4-BE49-F238E27FC236}">
                <a16:creationId xmlns:a16="http://schemas.microsoft.com/office/drawing/2014/main" id="{9EE3EFB9-8E0A-1DB1-05BA-A3EE7E3B498B}"/>
              </a:ext>
            </a:extLst>
          </p:cNvPr>
          <p:cNvGraphicFramePr>
            <a:graphicFrameLocks noGrp="1"/>
          </p:cNvGraphicFramePr>
          <p:nvPr>
            <p:ph idx="1"/>
            <p:extLst>
              <p:ext uri="{D42A27DB-BD31-4B8C-83A1-F6EECF244321}">
                <p14:modId xmlns:p14="http://schemas.microsoft.com/office/powerpoint/2010/main" val="2461273463"/>
              </p:ext>
            </p:extLst>
          </p:nvPr>
        </p:nvGraphicFramePr>
        <p:xfrm>
          <a:off x="738909" y="1836560"/>
          <a:ext cx="6055111" cy="3954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Graphical user interface, application&#10;&#10;Description automatically generated">
            <a:extLst>
              <a:ext uri="{FF2B5EF4-FFF2-40B4-BE49-F238E27FC236}">
                <a16:creationId xmlns:a16="http://schemas.microsoft.com/office/drawing/2014/main" id="{D2BD1967-1AB5-B232-8ED4-8B088FE3D287}"/>
              </a:ext>
            </a:extLst>
          </p:cNvPr>
          <p:cNvPicPr>
            <a:picLocks noChangeAspect="1"/>
          </p:cNvPicPr>
          <p:nvPr/>
        </p:nvPicPr>
        <p:blipFill>
          <a:blip r:embed="rId8">
            <a:alphaModFix amt="80000"/>
            <a:extLst>
              <a:ext uri="{28A0092B-C50C-407E-A947-70E740481C1C}">
                <a14:useLocalDpi xmlns:a14="http://schemas.microsoft.com/office/drawing/2010/main" val="0"/>
              </a:ext>
            </a:extLst>
          </a:blip>
          <a:stretch>
            <a:fillRect/>
          </a:stretch>
        </p:blipFill>
        <p:spPr>
          <a:xfrm>
            <a:off x="6852075" y="1625600"/>
            <a:ext cx="4955975" cy="4573749"/>
          </a:xfrm>
          <a:prstGeom prst="rect">
            <a:avLst/>
          </a:prstGeom>
        </p:spPr>
      </p:pic>
      <p:sp>
        <p:nvSpPr>
          <p:cNvPr id="8" name="Oval 7">
            <a:extLst>
              <a:ext uri="{FF2B5EF4-FFF2-40B4-BE49-F238E27FC236}">
                <a16:creationId xmlns:a16="http://schemas.microsoft.com/office/drawing/2014/main" id="{DD9D04B6-5671-3513-7DF2-31F7B0335BC8}"/>
              </a:ext>
            </a:extLst>
          </p:cNvPr>
          <p:cNvSpPr/>
          <p:nvPr/>
        </p:nvSpPr>
        <p:spPr>
          <a:xfrm>
            <a:off x="8174182" y="4516582"/>
            <a:ext cx="990927" cy="332508"/>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3157407F-2F62-76FE-08EE-B9F5FCB415EA}"/>
              </a:ext>
            </a:extLst>
          </p:cNvPr>
          <p:cNvSpPr/>
          <p:nvPr/>
        </p:nvSpPr>
        <p:spPr>
          <a:xfrm>
            <a:off x="9171709" y="5232400"/>
            <a:ext cx="508000" cy="337127"/>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28293FE4-CEC3-CEAB-B9E6-8FC9BFCC3D2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96095" y="2162412"/>
            <a:ext cx="6638877" cy="2063634"/>
          </a:xfrm>
          <a:prstGeom prst="rect">
            <a:avLst/>
          </a:prstGeom>
        </p:spPr>
      </p:pic>
      <p:pic>
        <p:nvPicPr>
          <p:cNvPr id="13" name="Picture 12">
            <a:extLst>
              <a:ext uri="{FF2B5EF4-FFF2-40B4-BE49-F238E27FC236}">
                <a16:creationId xmlns:a16="http://schemas.microsoft.com/office/drawing/2014/main" id="{EF33062B-8384-FCF5-DFFA-9E35C3FFA50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5807" y="4081562"/>
            <a:ext cx="6911110" cy="1527245"/>
          </a:xfrm>
          <a:prstGeom prst="rect">
            <a:avLst/>
          </a:prstGeom>
        </p:spPr>
      </p:pic>
      <p:sp>
        <p:nvSpPr>
          <p:cNvPr id="14" name="Oval 13">
            <a:extLst>
              <a:ext uri="{FF2B5EF4-FFF2-40B4-BE49-F238E27FC236}">
                <a16:creationId xmlns:a16="http://schemas.microsoft.com/office/drawing/2014/main" id="{451EC63F-5A2E-C25F-D36E-B2F41A7EA3E2}"/>
              </a:ext>
            </a:extLst>
          </p:cNvPr>
          <p:cNvSpPr/>
          <p:nvPr/>
        </p:nvSpPr>
        <p:spPr>
          <a:xfrm>
            <a:off x="5271070" y="2108259"/>
            <a:ext cx="2105847" cy="84533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1DE6B7C4-C091-C5D7-E1B3-2A14CA19EA5F}"/>
              </a:ext>
            </a:extLst>
          </p:cNvPr>
          <p:cNvSpPr/>
          <p:nvPr/>
        </p:nvSpPr>
        <p:spPr>
          <a:xfrm>
            <a:off x="5711179" y="4594872"/>
            <a:ext cx="1125473" cy="500627"/>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val 2">
            <a:extLst>
              <a:ext uri="{FF2B5EF4-FFF2-40B4-BE49-F238E27FC236}">
                <a16:creationId xmlns:a16="http://schemas.microsoft.com/office/drawing/2014/main" id="{1BC1460C-95CE-D553-0E03-E5C71B2B3B9A}"/>
              </a:ext>
            </a:extLst>
          </p:cNvPr>
          <p:cNvSpPr/>
          <p:nvPr/>
        </p:nvSpPr>
        <p:spPr>
          <a:xfrm>
            <a:off x="8174182" y="5478792"/>
            <a:ext cx="508000" cy="31273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1" name="Rectangle 12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1D8FDA4-6D49-1CA8-7DCE-C3E83D2275FE}"/>
              </a:ext>
            </a:extLst>
          </p:cNvPr>
          <p:cNvSpPr>
            <a:spLocks noGrp="1"/>
          </p:cNvSpPr>
          <p:nvPr>
            <p:ph type="title"/>
          </p:nvPr>
        </p:nvSpPr>
        <p:spPr>
          <a:xfrm>
            <a:off x="1180947" y="969332"/>
            <a:ext cx="9829800" cy="1325880"/>
          </a:xfrm>
        </p:spPr>
        <p:txBody>
          <a:bodyPr anchor="b">
            <a:normAutofit/>
          </a:bodyPr>
          <a:lstStyle/>
          <a:p>
            <a:pPr algn="ctr"/>
            <a:r>
              <a:rPr lang="en-US" sz="3600" b="1" dirty="0">
                <a:solidFill>
                  <a:schemeClr val="tx2"/>
                </a:solidFill>
              </a:rPr>
              <a:t>Organization Eligibility</a:t>
            </a:r>
          </a:p>
        </p:txBody>
      </p:sp>
      <p:grpSp>
        <p:nvGrpSpPr>
          <p:cNvPr id="123" name="Group 12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24" name="Freeform: Shape 12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5" name="Freeform: Shape 12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6" name="Freeform: Shape 12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7" name="Freeform: Shape 12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16959701-828F-6E09-0166-0D366BDDA881}"/>
              </a:ext>
            </a:extLst>
          </p:cNvPr>
          <p:cNvSpPr>
            <a:spLocks noGrp="1"/>
          </p:cNvSpPr>
          <p:nvPr>
            <p:ph idx="1"/>
          </p:nvPr>
        </p:nvSpPr>
        <p:spPr>
          <a:xfrm>
            <a:off x="804672" y="2827419"/>
            <a:ext cx="5126896" cy="3227626"/>
          </a:xfrm>
        </p:spPr>
        <p:txBody>
          <a:bodyPr anchor="ctr">
            <a:normAutofit/>
          </a:bodyPr>
          <a:lstStyle/>
          <a:p>
            <a:r>
              <a:rPr lang="en-US" sz="3200" dirty="0">
                <a:solidFill>
                  <a:schemeClr val="tx2"/>
                </a:solidFill>
              </a:rPr>
              <a:t>Eligibility requirement</a:t>
            </a:r>
          </a:p>
          <a:p>
            <a:pPr lvl="1">
              <a:buFont typeface="Courier New" panose="02070309020205020404" pitchFamily="49" charset="0"/>
              <a:buChar char="o"/>
            </a:pPr>
            <a:r>
              <a:rPr lang="en-US" dirty="0">
                <a:solidFill>
                  <a:schemeClr val="tx2"/>
                </a:solidFill>
              </a:rPr>
              <a:t>EIN or UEI required</a:t>
            </a:r>
          </a:p>
          <a:p>
            <a:pPr lvl="1">
              <a:buFont typeface="Courier New" panose="02070309020205020404" pitchFamily="49" charset="0"/>
              <a:buChar char="o"/>
            </a:pPr>
            <a:r>
              <a:rPr lang="en-US" dirty="0">
                <a:solidFill>
                  <a:schemeClr val="tx2"/>
                </a:solidFill>
              </a:rPr>
              <a:t>Connected to Candid</a:t>
            </a:r>
          </a:p>
        </p:txBody>
      </p:sp>
      <p:grpSp>
        <p:nvGrpSpPr>
          <p:cNvPr id="129" name="Group 12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30" name="Freeform: Shape 12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1" name="Freeform: Shape 13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2" name="Freeform: Shape 13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3" name="Freeform: Shape 13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Graphical user interface, text, application, email&#10;&#10;Description automatically generated">
            <a:extLst>
              <a:ext uri="{FF2B5EF4-FFF2-40B4-BE49-F238E27FC236}">
                <a16:creationId xmlns:a16="http://schemas.microsoft.com/office/drawing/2014/main" id="{BE82ECD8-F12C-3628-8ED4-815F51F10EE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801168" y="3008376"/>
            <a:ext cx="6274429" cy="2588201"/>
          </a:xfrm>
          <a:prstGeom prst="rect">
            <a:avLst/>
          </a:prstGeom>
          <a:ln w="3175">
            <a:noFill/>
          </a:ln>
        </p:spPr>
      </p:pic>
    </p:spTree>
    <p:extLst>
      <p:ext uri="{BB962C8B-B14F-4D97-AF65-F5344CB8AC3E}">
        <p14:creationId xmlns:p14="http://schemas.microsoft.com/office/powerpoint/2010/main" val="3616434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1" name="Group 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3C18C81A-4E35-A36B-C544-F15264F6265E}"/>
              </a:ext>
            </a:extLst>
          </p:cNvPr>
          <p:cNvSpPr>
            <a:spLocks noGrp="1"/>
          </p:cNvSpPr>
          <p:nvPr>
            <p:ph type="title"/>
          </p:nvPr>
        </p:nvSpPr>
        <p:spPr>
          <a:xfrm>
            <a:off x="388468" y="1243013"/>
            <a:ext cx="3855720" cy="4371974"/>
          </a:xfrm>
        </p:spPr>
        <p:txBody>
          <a:bodyPr>
            <a:normAutofit/>
          </a:bodyPr>
          <a:lstStyle/>
          <a:p>
            <a:r>
              <a:rPr lang="en-US" sz="4000" b="1" dirty="0">
                <a:solidFill>
                  <a:schemeClr val="tx2"/>
                </a:solidFill>
              </a:rPr>
              <a:t>Getting Started – TRIPP Grant Application</a:t>
            </a:r>
          </a:p>
        </p:txBody>
      </p:sp>
      <p:sp>
        <p:nvSpPr>
          <p:cNvPr id="3" name="Content Placeholder 2">
            <a:extLst>
              <a:ext uri="{FF2B5EF4-FFF2-40B4-BE49-F238E27FC236}">
                <a16:creationId xmlns:a16="http://schemas.microsoft.com/office/drawing/2014/main" id="{65BBB3B5-5C20-F952-212C-CE12AE025094}"/>
              </a:ext>
            </a:extLst>
          </p:cNvPr>
          <p:cNvSpPr>
            <a:spLocks noGrp="1"/>
          </p:cNvSpPr>
          <p:nvPr>
            <p:ph idx="1"/>
          </p:nvPr>
        </p:nvSpPr>
        <p:spPr>
          <a:xfrm>
            <a:off x="5215811" y="562404"/>
            <a:ext cx="6177613" cy="6100079"/>
          </a:xfrm>
        </p:spPr>
        <p:txBody>
          <a:bodyPr anchor="ctr">
            <a:normAutofit/>
          </a:bodyPr>
          <a:lstStyle/>
          <a:p>
            <a:r>
              <a:rPr lang="en-US" sz="2000" dirty="0">
                <a:solidFill>
                  <a:schemeClr val="tx2"/>
                </a:solidFill>
              </a:rPr>
              <a:t>Read through the </a:t>
            </a:r>
            <a:r>
              <a:rPr lang="en-US" sz="2000" b="1" dirty="0">
                <a:solidFill>
                  <a:schemeClr val="tx2"/>
                </a:solidFill>
              </a:rPr>
              <a:t>Guidelines</a:t>
            </a:r>
            <a:r>
              <a:rPr lang="en-US" sz="2000" dirty="0">
                <a:solidFill>
                  <a:schemeClr val="tx2"/>
                </a:solidFill>
              </a:rPr>
              <a:t> carefully</a:t>
            </a:r>
          </a:p>
          <a:p>
            <a:r>
              <a:rPr lang="en-US" sz="2000" dirty="0">
                <a:solidFill>
                  <a:schemeClr val="tx2"/>
                </a:solidFill>
              </a:rPr>
              <a:t>Fill out </a:t>
            </a:r>
            <a:r>
              <a:rPr lang="en-US" sz="2000" u="sng" dirty="0">
                <a:solidFill>
                  <a:schemeClr val="tx2"/>
                </a:solidFill>
              </a:rPr>
              <a:t>all </a:t>
            </a:r>
            <a:r>
              <a:rPr lang="en-US" sz="2000" b="1" u="sng" dirty="0">
                <a:solidFill>
                  <a:srgbClr val="FF0000"/>
                </a:solidFill>
              </a:rPr>
              <a:t>(required)</a:t>
            </a:r>
            <a:r>
              <a:rPr lang="en-US" sz="2000" u="sng" dirty="0">
                <a:solidFill>
                  <a:schemeClr val="tx2"/>
                </a:solidFill>
              </a:rPr>
              <a:t> </a:t>
            </a:r>
            <a:r>
              <a:rPr lang="en-US" sz="2000" dirty="0">
                <a:solidFill>
                  <a:schemeClr val="tx2"/>
                </a:solidFill>
              </a:rPr>
              <a:t>fields</a:t>
            </a:r>
          </a:p>
          <a:p>
            <a:r>
              <a:rPr lang="en-US" sz="2000" dirty="0">
                <a:solidFill>
                  <a:schemeClr val="tx2"/>
                </a:solidFill>
              </a:rPr>
              <a:t>Check box for type of grant. Checking the box opens branching for questions related to that grant type.</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r>
              <a:rPr lang="en-US" sz="2000" dirty="0">
                <a:solidFill>
                  <a:schemeClr val="tx2"/>
                </a:solidFill>
              </a:rPr>
              <a:t>Contact &amp; Applicant Information</a:t>
            </a:r>
          </a:p>
          <a:p>
            <a:pPr marL="228600" lvl="1">
              <a:spcBef>
                <a:spcPts val="1000"/>
              </a:spcBef>
            </a:pPr>
            <a:r>
              <a:rPr lang="en-US" sz="2000" dirty="0">
                <a:solidFill>
                  <a:schemeClr val="tx2"/>
                </a:solidFill>
              </a:rPr>
              <a:t>Organization information, including website</a:t>
            </a:r>
          </a:p>
          <a:p>
            <a:pPr marL="228600" lvl="1">
              <a:spcBef>
                <a:spcPts val="1000"/>
              </a:spcBef>
            </a:pPr>
            <a:r>
              <a:rPr lang="en-US" sz="2000" dirty="0">
                <a:solidFill>
                  <a:schemeClr val="tx2"/>
                </a:solidFill>
              </a:rPr>
              <a:t>Be aware of </a:t>
            </a:r>
            <a:r>
              <a:rPr lang="en-US" sz="2000" b="1" dirty="0">
                <a:solidFill>
                  <a:schemeClr val="tx2"/>
                </a:solidFill>
              </a:rPr>
              <a:t>Character limits</a:t>
            </a:r>
          </a:p>
          <a:p>
            <a:pPr marL="228600" lvl="1">
              <a:spcBef>
                <a:spcPts val="1000"/>
              </a:spcBef>
            </a:pPr>
            <a:r>
              <a:rPr lang="en-US" sz="2000" b="1" dirty="0">
                <a:solidFill>
                  <a:schemeClr val="tx2"/>
                </a:solidFill>
              </a:rPr>
              <a:t>Save Draft</a:t>
            </a:r>
            <a:r>
              <a:rPr lang="en-US" sz="2000" dirty="0">
                <a:solidFill>
                  <a:schemeClr val="tx2"/>
                </a:solidFill>
              </a:rPr>
              <a:t> at any point (does autosave)</a:t>
            </a:r>
            <a:endParaRPr lang="en-US" sz="1800" dirty="0">
              <a:solidFill>
                <a:schemeClr val="tx2"/>
              </a:solidFill>
            </a:endParaRPr>
          </a:p>
          <a:p>
            <a:endParaRPr lang="en-US" sz="1800" dirty="0">
              <a:solidFill>
                <a:schemeClr val="tx2"/>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1491E139-0B08-3684-E798-AB477DC4A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274" y="2626343"/>
            <a:ext cx="6587721" cy="1385268"/>
          </a:xfrm>
          <a:prstGeom prst="rect">
            <a:avLst/>
          </a:prstGeom>
        </p:spPr>
      </p:pic>
    </p:spTree>
    <p:extLst>
      <p:ext uri="{BB962C8B-B14F-4D97-AF65-F5344CB8AC3E}">
        <p14:creationId xmlns:p14="http://schemas.microsoft.com/office/powerpoint/2010/main" val="351959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1AD59BB-B953-DBD3-45D3-9ED612E8361B}"/>
              </a:ext>
            </a:extLst>
          </p:cNvPr>
          <p:cNvSpPr>
            <a:spLocks noGrp="1"/>
          </p:cNvSpPr>
          <p:nvPr>
            <p:ph type="title"/>
          </p:nvPr>
        </p:nvSpPr>
        <p:spPr>
          <a:xfrm>
            <a:off x="1180947" y="838023"/>
            <a:ext cx="9829800" cy="1325880"/>
          </a:xfrm>
        </p:spPr>
        <p:txBody>
          <a:bodyPr anchor="b">
            <a:normAutofit/>
          </a:bodyPr>
          <a:lstStyle/>
          <a:p>
            <a:pPr algn="ctr"/>
            <a:r>
              <a:rPr lang="en-US" sz="3600" b="1" dirty="0">
                <a:solidFill>
                  <a:schemeClr val="tx2"/>
                </a:solidFill>
              </a:rPr>
              <a:t>Advertising</a:t>
            </a:r>
          </a:p>
        </p:txBody>
      </p:sp>
      <p:grpSp>
        <p:nvGrpSpPr>
          <p:cNvPr id="24" name="Group 2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5" name="Freeform: Shape 2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2A40D7A1-1824-7462-4B03-08F0511116CA}"/>
              </a:ext>
            </a:extLst>
          </p:cNvPr>
          <p:cNvSpPr>
            <a:spLocks noGrp="1"/>
          </p:cNvSpPr>
          <p:nvPr>
            <p:ph idx="1"/>
          </p:nvPr>
        </p:nvSpPr>
        <p:spPr>
          <a:xfrm>
            <a:off x="783498" y="2563902"/>
            <a:ext cx="5126896" cy="3227626"/>
          </a:xfrm>
        </p:spPr>
        <p:txBody>
          <a:bodyPr anchor="ctr">
            <a:normAutofit fontScale="92500" lnSpcReduction="10000"/>
          </a:bodyPr>
          <a:lstStyle/>
          <a:p>
            <a:r>
              <a:rPr lang="en-US" dirty="0">
                <a:solidFill>
                  <a:schemeClr val="tx2"/>
                </a:solidFill>
              </a:rPr>
              <a:t>Click “</a:t>
            </a:r>
            <a:r>
              <a:rPr lang="en-US" b="1" dirty="0">
                <a:solidFill>
                  <a:schemeClr val="accent2"/>
                </a:solidFill>
              </a:rPr>
              <a:t>Download this template</a:t>
            </a:r>
            <a:r>
              <a:rPr lang="en-US" dirty="0">
                <a:solidFill>
                  <a:schemeClr val="tx2"/>
                </a:solidFill>
              </a:rPr>
              <a:t>” to </a:t>
            </a:r>
            <a:r>
              <a:rPr lang="en-US" dirty="0"/>
              <a:t>download </a:t>
            </a:r>
            <a:r>
              <a:rPr lang="en-US" b="1" dirty="0"/>
              <a:t>Media Schedule template</a:t>
            </a:r>
          </a:p>
          <a:p>
            <a:r>
              <a:rPr lang="en-US" dirty="0"/>
              <a:t>Click </a:t>
            </a:r>
            <a:r>
              <a:rPr lang="en-US" b="1" dirty="0">
                <a:solidFill>
                  <a:srgbClr val="92D050"/>
                </a:solidFill>
              </a:rPr>
              <a:t>Choose File</a:t>
            </a:r>
            <a:r>
              <a:rPr lang="en-US" dirty="0"/>
              <a:t> to upload</a:t>
            </a:r>
            <a:r>
              <a:rPr lang="en-US" dirty="0">
                <a:solidFill>
                  <a:schemeClr val="tx2"/>
                </a:solidFill>
              </a:rPr>
              <a:t> completed Media Schedule </a:t>
            </a:r>
          </a:p>
          <a:p>
            <a:r>
              <a:rPr lang="en-US" dirty="0"/>
              <a:t>Click link under </a:t>
            </a:r>
            <a:r>
              <a:rPr lang="en-US" b="1" dirty="0">
                <a:solidFill>
                  <a:schemeClr val="accent5"/>
                </a:solidFill>
              </a:rPr>
              <a:t>“trouble downloading template”</a:t>
            </a:r>
            <a:r>
              <a:rPr lang="en-US" dirty="0">
                <a:solidFill>
                  <a:schemeClr val="tx2"/>
                </a:solidFill>
              </a:rPr>
              <a:t>:</a:t>
            </a:r>
          </a:p>
          <a:p>
            <a:pPr lvl="1">
              <a:buFont typeface="Courier New" panose="02070309020205020404" pitchFamily="49" charset="0"/>
              <a:buChar char="o"/>
            </a:pPr>
            <a:r>
              <a:rPr lang="en-US" dirty="0">
                <a:solidFill>
                  <a:schemeClr val="tx2"/>
                </a:solidFill>
                <a:hlinkClick r:id="rId3"/>
              </a:rPr>
              <a:t>https://www.visitfrederick.org/partners/tourism-grants/tripp/</a:t>
            </a:r>
            <a:r>
              <a:rPr lang="en-US" dirty="0">
                <a:solidFill>
                  <a:schemeClr val="tx2"/>
                </a:solidFill>
              </a:rPr>
              <a:t> </a:t>
            </a:r>
          </a:p>
        </p:txBody>
      </p:sp>
      <p:grpSp>
        <p:nvGrpSpPr>
          <p:cNvPr id="30" name="Group 2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31" name="Freeform: Shape 3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Graphical user interface, text, application, email&#10;&#10;Description automatically generated">
            <a:extLst>
              <a:ext uri="{FF2B5EF4-FFF2-40B4-BE49-F238E27FC236}">
                <a16:creationId xmlns:a16="http://schemas.microsoft.com/office/drawing/2014/main" id="{EEEE83CF-3BA8-CDE1-D7AA-CB4C40FA8791}"/>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935172" y="2961767"/>
            <a:ext cx="5998662" cy="2609416"/>
          </a:xfrm>
          <a:prstGeom prst="rect">
            <a:avLst/>
          </a:prstGeom>
        </p:spPr>
      </p:pic>
      <p:sp>
        <p:nvSpPr>
          <p:cNvPr id="6" name="Oval 5">
            <a:extLst>
              <a:ext uri="{FF2B5EF4-FFF2-40B4-BE49-F238E27FC236}">
                <a16:creationId xmlns:a16="http://schemas.microsoft.com/office/drawing/2014/main" id="{7B9C5AC2-9001-04D3-1F0A-54760E5E0BE6}"/>
              </a:ext>
            </a:extLst>
          </p:cNvPr>
          <p:cNvSpPr/>
          <p:nvPr/>
        </p:nvSpPr>
        <p:spPr>
          <a:xfrm>
            <a:off x="6731694" y="3089782"/>
            <a:ext cx="685800" cy="33832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C75EA069-08BF-18E9-4D30-C26EB0E39AA7}"/>
              </a:ext>
            </a:extLst>
          </p:cNvPr>
          <p:cNvSpPr/>
          <p:nvPr/>
        </p:nvSpPr>
        <p:spPr>
          <a:xfrm>
            <a:off x="8322750" y="3830446"/>
            <a:ext cx="1124712" cy="51206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F1931C0-677F-D478-9434-DA8744D8C0CB}"/>
              </a:ext>
            </a:extLst>
          </p:cNvPr>
          <p:cNvSpPr/>
          <p:nvPr/>
        </p:nvSpPr>
        <p:spPr>
          <a:xfrm>
            <a:off x="6125826" y="4590746"/>
            <a:ext cx="3431364" cy="1108452"/>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95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41BD519-AD4B-2A4D-8163-D9F2A8CE9EE6}"/>
              </a:ext>
            </a:extLst>
          </p:cNvPr>
          <p:cNvSpPr>
            <a:spLocks noGrp="1"/>
          </p:cNvSpPr>
          <p:nvPr>
            <p:ph type="title"/>
          </p:nvPr>
        </p:nvSpPr>
        <p:spPr>
          <a:xfrm>
            <a:off x="1180947" y="845458"/>
            <a:ext cx="9829800" cy="1325880"/>
          </a:xfrm>
        </p:spPr>
        <p:txBody>
          <a:bodyPr anchor="b">
            <a:normAutofit/>
          </a:bodyPr>
          <a:lstStyle/>
          <a:p>
            <a:pPr algn="ctr"/>
            <a:r>
              <a:rPr lang="en-US" sz="4000" b="1" dirty="0">
                <a:solidFill>
                  <a:schemeClr val="tx2"/>
                </a:solidFill>
              </a:rPr>
              <a:t>Development</a:t>
            </a:r>
          </a:p>
        </p:txBody>
      </p:sp>
      <p:grpSp>
        <p:nvGrpSpPr>
          <p:cNvPr id="41" name="Group 40">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2" name="Freeform: Shape 41">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5" name="Freeform: Shape 44">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2A9BAB4A-F780-2C5A-C312-D0811A6100B5}"/>
              </a:ext>
            </a:extLst>
          </p:cNvPr>
          <p:cNvSpPr>
            <a:spLocks noGrp="1"/>
          </p:cNvSpPr>
          <p:nvPr>
            <p:ph idx="1"/>
          </p:nvPr>
        </p:nvSpPr>
        <p:spPr>
          <a:xfrm>
            <a:off x="798317" y="2349748"/>
            <a:ext cx="5126896" cy="3227626"/>
          </a:xfrm>
        </p:spPr>
        <p:txBody>
          <a:bodyPr anchor="ctr">
            <a:noAutofit/>
          </a:bodyPr>
          <a:lstStyle/>
          <a:p>
            <a:r>
              <a:rPr lang="en-US" dirty="0">
                <a:solidFill>
                  <a:schemeClr val="tx2"/>
                </a:solidFill>
              </a:rPr>
              <a:t>Budget Summary</a:t>
            </a:r>
          </a:p>
          <a:p>
            <a:r>
              <a:rPr lang="en-US" dirty="0">
                <a:solidFill>
                  <a:schemeClr val="tx2"/>
                </a:solidFill>
              </a:rPr>
              <a:t>Development Project Expenses:</a:t>
            </a:r>
          </a:p>
          <a:p>
            <a:pPr lvl="1">
              <a:buFont typeface="Courier New" panose="02070309020205020404" pitchFamily="49" charset="0"/>
              <a:buChar char="o"/>
            </a:pPr>
            <a:r>
              <a:rPr lang="en-US" dirty="0">
                <a:solidFill>
                  <a:schemeClr val="tx2"/>
                </a:solidFill>
              </a:rPr>
              <a:t>Fill out embedded spreadsheet</a:t>
            </a:r>
          </a:p>
          <a:p>
            <a:pPr lvl="1">
              <a:buFont typeface="Courier New" panose="02070309020205020404" pitchFamily="49" charset="0"/>
              <a:buChar char="o"/>
            </a:pPr>
            <a:r>
              <a:rPr lang="en-US" b="1" dirty="0">
                <a:solidFill>
                  <a:schemeClr val="accent5"/>
                </a:solidFill>
              </a:rPr>
              <a:t>Click arrows </a:t>
            </a:r>
            <a:r>
              <a:rPr lang="en-US" dirty="0">
                <a:solidFill>
                  <a:schemeClr val="tx2"/>
                </a:solidFill>
              </a:rPr>
              <a:t>to expand window</a:t>
            </a:r>
          </a:p>
          <a:p>
            <a:pPr lvl="1">
              <a:buFont typeface="Courier New" panose="02070309020205020404" pitchFamily="49" charset="0"/>
              <a:buChar char="o"/>
            </a:pPr>
            <a:r>
              <a:rPr lang="en-US" dirty="0">
                <a:solidFill>
                  <a:schemeClr val="tx2"/>
                </a:solidFill>
              </a:rPr>
              <a:t>Totals will auto-populate</a:t>
            </a:r>
          </a:p>
        </p:txBody>
      </p:sp>
      <p:grpSp>
        <p:nvGrpSpPr>
          <p:cNvPr id="47" name="Group 46">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8" name="Freeform: Shape 47">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Freeform: Shape 48">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0" name="Freeform: Shape 49">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Freeform: Shape 50">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Table&#10;&#10;Description automatically generated">
            <a:extLst>
              <a:ext uri="{FF2B5EF4-FFF2-40B4-BE49-F238E27FC236}">
                <a16:creationId xmlns:a16="http://schemas.microsoft.com/office/drawing/2014/main" id="{DE5410EB-0E88-1637-3975-F48E445FB8A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530787" y="2522848"/>
            <a:ext cx="5242681" cy="3499490"/>
          </a:xfrm>
          <a:prstGeom prst="rect">
            <a:avLst/>
          </a:prstGeom>
        </p:spPr>
      </p:pic>
      <p:sp>
        <p:nvSpPr>
          <p:cNvPr id="6" name="Oval 5">
            <a:extLst>
              <a:ext uri="{FF2B5EF4-FFF2-40B4-BE49-F238E27FC236}">
                <a16:creationId xmlns:a16="http://schemas.microsoft.com/office/drawing/2014/main" id="{A7200597-1892-4294-453B-6094DE68C1DC}"/>
              </a:ext>
            </a:extLst>
          </p:cNvPr>
          <p:cNvSpPr/>
          <p:nvPr/>
        </p:nvSpPr>
        <p:spPr>
          <a:xfrm>
            <a:off x="11044798" y="2661023"/>
            <a:ext cx="636308" cy="453113"/>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9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05DD6-515C-4C56-5E18-7A33F66E78D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Calibri" panose="020F0502020204030204" pitchFamily="34" charset="0"/>
                <a:cs typeface="Calibri" panose="020F0502020204030204" pitchFamily="34" charset="0"/>
              </a:rPr>
              <a:t>TRIPP Categories</a:t>
            </a:r>
            <a:endParaRPr lang="en-US" sz="4000">
              <a:solidFill>
                <a:srgbClr val="FFFFFF"/>
              </a:solidFill>
            </a:endParaRPr>
          </a:p>
        </p:txBody>
      </p:sp>
      <p:graphicFrame>
        <p:nvGraphicFramePr>
          <p:cNvPr id="17" name="Content Placeholder 2">
            <a:extLst>
              <a:ext uri="{FF2B5EF4-FFF2-40B4-BE49-F238E27FC236}">
                <a16:creationId xmlns:a16="http://schemas.microsoft.com/office/drawing/2014/main" id="{E0B3E74B-12C3-1C9B-5EF1-9EDFFABFD9DF}"/>
              </a:ext>
            </a:extLst>
          </p:cNvPr>
          <p:cNvGraphicFramePr>
            <a:graphicFrameLocks noGrp="1"/>
          </p:cNvGraphicFramePr>
          <p:nvPr>
            <p:ph idx="1"/>
            <p:extLst>
              <p:ext uri="{D42A27DB-BD31-4B8C-83A1-F6EECF244321}">
                <p14:modId xmlns:p14="http://schemas.microsoft.com/office/powerpoint/2010/main" val="295589573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9B0AE14E-25D5-E3B4-E51A-42EC617E241F}"/>
              </a:ext>
            </a:extLst>
          </p:cNvPr>
          <p:cNvPicPr>
            <a:picLocks noChangeAspect="1"/>
          </p:cNvPicPr>
          <p:nvPr/>
        </p:nvPicPr>
        <p:blipFill>
          <a:blip r:embed="rId7"/>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083446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1136996-6930-4CC9-805D-5AA1BEAB40BB}"/>
              </a:ext>
            </a:extLst>
          </p:cNvPr>
          <p:cNvSpPr>
            <a:spLocks noGrp="1"/>
          </p:cNvSpPr>
          <p:nvPr>
            <p:ph type="title"/>
          </p:nvPr>
        </p:nvSpPr>
        <p:spPr>
          <a:xfrm>
            <a:off x="1179576" y="1261423"/>
            <a:ext cx="9829800" cy="1325880"/>
          </a:xfrm>
        </p:spPr>
        <p:txBody>
          <a:bodyPr anchor="b">
            <a:normAutofit/>
          </a:bodyPr>
          <a:lstStyle/>
          <a:p>
            <a:pPr algn="ctr"/>
            <a:r>
              <a:rPr lang="en-US" sz="3600" b="1">
                <a:solidFill>
                  <a:schemeClr val="tx2"/>
                </a:solidFill>
              </a:rPr>
              <a:t>Submitting Your Application</a:t>
            </a:r>
          </a:p>
        </p:txBody>
      </p:sp>
      <p:grpSp>
        <p:nvGrpSpPr>
          <p:cNvPr id="31" name="Group 30">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32" name="Freeform: Shape 31">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8C44AB3D-6A8C-7EA6-B024-F61A150BF06F}"/>
              </a:ext>
            </a:extLst>
          </p:cNvPr>
          <p:cNvSpPr>
            <a:spLocks noGrp="1"/>
          </p:cNvSpPr>
          <p:nvPr>
            <p:ph idx="1"/>
          </p:nvPr>
        </p:nvSpPr>
        <p:spPr>
          <a:xfrm>
            <a:off x="804672" y="2827419"/>
            <a:ext cx="5126896" cy="3227626"/>
          </a:xfrm>
        </p:spPr>
        <p:txBody>
          <a:bodyPr anchor="ctr">
            <a:normAutofit/>
          </a:bodyPr>
          <a:lstStyle/>
          <a:p>
            <a:r>
              <a:rPr lang="en-US" sz="2400" dirty="0">
                <a:solidFill>
                  <a:schemeClr val="tx2"/>
                </a:solidFill>
              </a:rPr>
              <a:t>Authorized Signature required</a:t>
            </a:r>
          </a:p>
          <a:p>
            <a:r>
              <a:rPr lang="en-US" sz="2400" dirty="0">
                <a:solidFill>
                  <a:schemeClr val="tx2"/>
                </a:solidFill>
              </a:rPr>
              <a:t>Check box to agree with </a:t>
            </a:r>
            <a:r>
              <a:rPr lang="en-US" sz="2400" b="1" dirty="0">
                <a:solidFill>
                  <a:schemeClr val="accent2"/>
                </a:solidFill>
              </a:rPr>
              <a:t>Terms of Use</a:t>
            </a:r>
          </a:p>
          <a:p>
            <a:r>
              <a:rPr lang="en-US" sz="2400" dirty="0">
                <a:solidFill>
                  <a:schemeClr val="tx2"/>
                </a:solidFill>
              </a:rPr>
              <a:t>Click “</a:t>
            </a:r>
            <a:r>
              <a:rPr lang="en-US" sz="2400" b="1" dirty="0">
                <a:solidFill>
                  <a:srgbClr val="0070C0"/>
                </a:solidFill>
              </a:rPr>
              <a:t>Apply</a:t>
            </a:r>
            <a:r>
              <a:rPr lang="en-US" sz="2400" dirty="0">
                <a:solidFill>
                  <a:schemeClr val="tx2"/>
                </a:solidFill>
              </a:rPr>
              <a:t>”</a:t>
            </a:r>
          </a:p>
          <a:p>
            <a:pPr lvl="1">
              <a:buFont typeface="Courier New" panose="02070309020205020404" pitchFamily="49" charset="0"/>
              <a:buChar char="o"/>
            </a:pPr>
            <a:r>
              <a:rPr lang="en-US" dirty="0">
                <a:solidFill>
                  <a:schemeClr val="tx2"/>
                </a:solidFill>
              </a:rPr>
              <a:t>Once you click Apply, your application is submitted. </a:t>
            </a:r>
          </a:p>
        </p:txBody>
      </p:sp>
      <p:grpSp>
        <p:nvGrpSpPr>
          <p:cNvPr id="37" name="Group 36">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38" name="Freeform: Shape 37">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Graphical user interface, text, application, chat or text message&#10;&#10;Description automatically generated">
            <a:extLst>
              <a:ext uri="{FF2B5EF4-FFF2-40B4-BE49-F238E27FC236}">
                <a16:creationId xmlns:a16="http://schemas.microsoft.com/office/drawing/2014/main" id="{AB164442-A790-D8FD-0FCB-1A93269AD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994" y="4651287"/>
            <a:ext cx="4954693" cy="1470796"/>
          </a:xfrm>
          <a:prstGeom prst="rect">
            <a:avLst/>
          </a:prstGeom>
        </p:spPr>
      </p:pic>
      <p:sp>
        <p:nvSpPr>
          <p:cNvPr id="6" name="Oval 5">
            <a:extLst>
              <a:ext uri="{FF2B5EF4-FFF2-40B4-BE49-F238E27FC236}">
                <a16:creationId xmlns:a16="http://schemas.microsoft.com/office/drawing/2014/main" id="{C9C0F86C-3D32-2B8A-8BD1-7971A6628850}"/>
              </a:ext>
            </a:extLst>
          </p:cNvPr>
          <p:cNvSpPr/>
          <p:nvPr/>
        </p:nvSpPr>
        <p:spPr>
          <a:xfrm>
            <a:off x="6563916" y="4721732"/>
            <a:ext cx="390525" cy="342900"/>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CD676BC8-68ED-08F2-9EB3-D4603AAA7337}"/>
              </a:ext>
            </a:extLst>
          </p:cNvPr>
          <p:cNvSpPr/>
          <p:nvPr/>
        </p:nvSpPr>
        <p:spPr>
          <a:xfrm>
            <a:off x="7756532" y="5000244"/>
            <a:ext cx="957748" cy="646393"/>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Graphical user interface, text&#10;&#10;AI-generated content may be incorrect.">
            <a:extLst>
              <a:ext uri="{FF2B5EF4-FFF2-40B4-BE49-F238E27FC236}">
                <a16:creationId xmlns:a16="http://schemas.microsoft.com/office/drawing/2014/main" id="{E9E8DEAA-FB82-4F30-7E68-42DADDAA9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407" y="3034373"/>
            <a:ext cx="6006917" cy="1207808"/>
          </a:xfrm>
          <a:prstGeom prst="rect">
            <a:avLst/>
          </a:prstGeom>
        </p:spPr>
      </p:pic>
    </p:spTree>
    <p:extLst>
      <p:ext uri="{BB962C8B-B14F-4D97-AF65-F5344CB8AC3E}">
        <p14:creationId xmlns:p14="http://schemas.microsoft.com/office/powerpoint/2010/main" val="23805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4D49CEB-CA47-212A-7951-9CA41A7953C2}"/>
              </a:ext>
            </a:extLst>
          </p:cNvPr>
          <p:cNvSpPr>
            <a:spLocks noGrp="1"/>
          </p:cNvSpPr>
          <p:nvPr>
            <p:ph type="title"/>
          </p:nvPr>
        </p:nvSpPr>
        <p:spPr>
          <a:xfrm>
            <a:off x="5772727" y="802955"/>
            <a:ext cx="6096000" cy="1454051"/>
          </a:xfrm>
        </p:spPr>
        <p:txBody>
          <a:bodyPr>
            <a:noAutofit/>
          </a:bodyPr>
          <a:lstStyle/>
          <a:p>
            <a:r>
              <a:rPr lang="en-US" sz="4000" b="1" dirty="0">
                <a:solidFill>
                  <a:schemeClr val="tx2"/>
                </a:solidFill>
              </a:rPr>
              <a:t>Your Submittable Account</a:t>
            </a:r>
          </a:p>
        </p:txBody>
      </p:sp>
      <p:pic>
        <p:nvPicPr>
          <p:cNvPr id="6" name="Picture 5" descr="Graphical user interface, application&#10;&#10;Description automatically generated">
            <a:extLst>
              <a:ext uri="{FF2B5EF4-FFF2-40B4-BE49-F238E27FC236}">
                <a16:creationId xmlns:a16="http://schemas.microsoft.com/office/drawing/2014/main" id="{49C6A175-956B-2B9B-4DC3-77F0270A4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2" y="2514600"/>
            <a:ext cx="5420551" cy="2493453"/>
          </a:xfrm>
          <a:prstGeom prst="rect">
            <a:avLst/>
          </a:prstGeom>
        </p:spPr>
      </p:pic>
      <p:sp>
        <p:nvSpPr>
          <p:cNvPr id="3" name="Content Placeholder 2">
            <a:extLst>
              <a:ext uri="{FF2B5EF4-FFF2-40B4-BE49-F238E27FC236}">
                <a16:creationId xmlns:a16="http://schemas.microsoft.com/office/drawing/2014/main" id="{BC28CE81-B0F7-2D8A-C1AB-BC58F2286631}"/>
              </a:ext>
            </a:extLst>
          </p:cNvPr>
          <p:cNvSpPr>
            <a:spLocks noGrp="1"/>
          </p:cNvSpPr>
          <p:nvPr>
            <p:ph idx="1"/>
          </p:nvPr>
        </p:nvSpPr>
        <p:spPr>
          <a:xfrm>
            <a:off x="6096000" y="1424526"/>
            <a:ext cx="4977578" cy="4673600"/>
          </a:xfrm>
        </p:spPr>
        <p:txBody>
          <a:bodyPr anchor="ctr">
            <a:normAutofit/>
          </a:bodyPr>
          <a:lstStyle/>
          <a:p>
            <a:r>
              <a:rPr lang="en-US" sz="3200" b="1" dirty="0">
                <a:solidFill>
                  <a:srgbClr val="00B050"/>
                </a:solidFill>
              </a:rPr>
              <a:t>My Submissions </a:t>
            </a:r>
            <a:r>
              <a:rPr lang="en-US" sz="3200" b="1" dirty="0">
                <a:solidFill>
                  <a:schemeClr val="tx2"/>
                </a:solidFill>
              </a:rPr>
              <a:t>tab</a:t>
            </a:r>
          </a:p>
          <a:p>
            <a:pPr lvl="1">
              <a:buFont typeface="Courier New" panose="02070309020205020404" pitchFamily="49" charset="0"/>
              <a:buChar char="o"/>
            </a:pPr>
            <a:r>
              <a:rPr lang="en-US" sz="2800" dirty="0">
                <a:solidFill>
                  <a:schemeClr val="tx2"/>
                </a:solidFill>
              </a:rPr>
              <a:t>Status</a:t>
            </a:r>
          </a:p>
          <a:p>
            <a:pPr lvl="1">
              <a:buFont typeface="Courier New" panose="02070309020205020404" pitchFamily="49" charset="0"/>
              <a:buChar char="o"/>
            </a:pPr>
            <a:r>
              <a:rPr lang="en-US" sz="2800" dirty="0">
                <a:solidFill>
                  <a:schemeClr val="tx2"/>
                </a:solidFill>
              </a:rPr>
              <a:t>Submission (Project Name)</a:t>
            </a:r>
          </a:p>
          <a:p>
            <a:pPr lvl="1">
              <a:buFont typeface="Courier New" panose="02070309020205020404" pitchFamily="49" charset="0"/>
              <a:buChar char="o"/>
            </a:pPr>
            <a:r>
              <a:rPr lang="en-US" sz="2800" dirty="0">
                <a:solidFill>
                  <a:schemeClr val="tx2"/>
                </a:solidFill>
              </a:rPr>
              <a:t>Organization</a:t>
            </a:r>
          </a:p>
          <a:p>
            <a:pPr lvl="1">
              <a:buFont typeface="Courier New" panose="02070309020205020404" pitchFamily="49" charset="0"/>
              <a:buChar char="o"/>
            </a:pPr>
            <a:r>
              <a:rPr lang="en-US" sz="2800" dirty="0">
                <a:solidFill>
                  <a:schemeClr val="tx2"/>
                </a:solidFill>
              </a:rPr>
              <a:t>Opportunity (TRIPP Grant)</a:t>
            </a:r>
          </a:p>
          <a:p>
            <a:pPr lvl="1">
              <a:buFont typeface="Courier New" panose="02070309020205020404" pitchFamily="49" charset="0"/>
              <a:buChar char="o"/>
            </a:pPr>
            <a:r>
              <a:rPr lang="en-US" sz="2800" dirty="0">
                <a:solidFill>
                  <a:schemeClr val="tx2"/>
                </a:solidFill>
              </a:rPr>
              <a:t>Date</a:t>
            </a:r>
          </a:p>
        </p:txBody>
      </p:sp>
      <p:grpSp>
        <p:nvGrpSpPr>
          <p:cNvPr id="31" name="Group 3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2" name="Freeform: Shape 3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7" name="Oval 6">
            <a:extLst>
              <a:ext uri="{FF2B5EF4-FFF2-40B4-BE49-F238E27FC236}">
                <a16:creationId xmlns:a16="http://schemas.microsoft.com/office/drawing/2014/main" id="{862A9792-B817-2C6E-1B84-74702E0F1207}"/>
              </a:ext>
            </a:extLst>
          </p:cNvPr>
          <p:cNvSpPr/>
          <p:nvPr/>
        </p:nvSpPr>
        <p:spPr>
          <a:xfrm>
            <a:off x="1200727" y="2844800"/>
            <a:ext cx="572655" cy="35098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40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F301B65-AC81-19D6-119F-38189190FDD3}"/>
              </a:ext>
            </a:extLst>
          </p:cNvPr>
          <p:cNvSpPr>
            <a:spLocks noGrp="1"/>
          </p:cNvSpPr>
          <p:nvPr>
            <p:ph type="title"/>
          </p:nvPr>
        </p:nvSpPr>
        <p:spPr>
          <a:xfrm>
            <a:off x="1680997" y="348650"/>
            <a:ext cx="9829800" cy="1325880"/>
          </a:xfrm>
        </p:spPr>
        <p:txBody>
          <a:bodyPr anchor="b">
            <a:normAutofit/>
          </a:bodyPr>
          <a:lstStyle/>
          <a:p>
            <a:pPr algn="ctr"/>
            <a:r>
              <a:rPr lang="en-US" sz="4000" b="1" dirty="0">
                <a:solidFill>
                  <a:schemeClr val="tx2"/>
                </a:solidFill>
              </a:rPr>
              <a:t>Status of Submission</a:t>
            </a:r>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5BBB6770-B502-DB5B-38B3-971F17D8731D}"/>
              </a:ext>
            </a:extLst>
          </p:cNvPr>
          <p:cNvSpPr>
            <a:spLocks noGrp="1"/>
          </p:cNvSpPr>
          <p:nvPr>
            <p:ph idx="1"/>
          </p:nvPr>
        </p:nvSpPr>
        <p:spPr>
          <a:xfrm>
            <a:off x="804672" y="2532371"/>
            <a:ext cx="5126896" cy="4099338"/>
          </a:xfrm>
        </p:spPr>
        <p:txBody>
          <a:bodyPr anchor="ctr">
            <a:normAutofit/>
          </a:bodyPr>
          <a:lstStyle/>
          <a:p>
            <a:r>
              <a:rPr lang="en-US" b="1" dirty="0">
                <a:solidFill>
                  <a:schemeClr val="tx2"/>
                </a:solidFill>
              </a:rPr>
              <a:t>Statuses</a:t>
            </a:r>
            <a:r>
              <a:rPr lang="en-US" sz="2400" dirty="0">
                <a:solidFill>
                  <a:schemeClr val="tx2"/>
                </a:solidFill>
              </a:rPr>
              <a:t>:</a:t>
            </a:r>
          </a:p>
          <a:p>
            <a:pPr lvl="1">
              <a:buFont typeface="Courier New" panose="02070309020205020404" pitchFamily="49" charset="0"/>
              <a:buChar char="o"/>
            </a:pPr>
            <a:r>
              <a:rPr lang="en-US" b="1" dirty="0">
                <a:solidFill>
                  <a:schemeClr val="accent2"/>
                </a:solidFill>
              </a:rPr>
              <a:t>Received</a:t>
            </a:r>
          </a:p>
          <a:p>
            <a:pPr lvl="1">
              <a:buFont typeface="Courier New" panose="02070309020205020404" pitchFamily="49" charset="0"/>
              <a:buChar char="o"/>
            </a:pPr>
            <a:r>
              <a:rPr lang="en-US" b="1" dirty="0">
                <a:solidFill>
                  <a:srgbClr val="7030A0"/>
                </a:solidFill>
              </a:rPr>
              <a:t>In-Progress</a:t>
            </a:r>
          </a:p>
          <a:p>
            <a:pPr lvl="1">
              <a:buFont typeface="Courier New" panose="02070309020205020404" pitchFamily="49" charset="0"/>
              <a:buChar char="o"/>
            </a:pPr>
            <a:r>
              <a:rPr lang="en-US" b="1" dirty="0">
                <a:solidFill>
                  <a:srgbClr val="92D050"/>
                </a:solidFill>
              </a:rPr>
              <a:t>Editable</a:t>
            </a:r>
          </a:p>
          <a:p>
            <a:pPr lvl="1">
              <a:buFont typeface="Courier New" panose="02070309020205020404" pitchFamily="49" charset="0"/>
              <a:buChar char="o"/>
            </a:pPr>
            <a:r>
              <a:rPr lang="en-US" b="1" dirty="0">
                <a:solidFill>
                  <a:schemeClr val="tx2"/>
                </a:solidFill>
              </a:rPr>
              <a:t>Declined</a:t>
            </a:r>
          </a:p>
          <a:p>
            <a:pPr lvl="1">
              <a:buFont typeface="Courier New" panose="02070309020205020404" pitchFamily="49" charset="0"/>
              <a:buChar char="o"/>
            </a:pPr>
            <a:r>
              <a:rPr lang="en-US" b="1" dirty="0">
                <a:solidFill>
                  <a:schemeClr val="tx2"/>
                </a:solidFill>
              </a:rPr>
              <a:t>Accepted</a:t>
            </a:r>
          </a:p>
          <a:p>
            <a:pPr lvl="1">
              <a:buFont typeface="Courier New" panose="02070309020205020404" pitchFamily="49" charset="0"/>
              <a:buChar char="o"/>
            </a:pPr>
            <a:r>
              <a:rPr lang="en-US" b="1" dirty="0">
                <a:solidFill>
                  <a:schemeClr val="tx2"/>
                </a:solidFill>
              </a:rPr>
              <a:t>Completed</a:t>
            </a:r>
          </a:p>
          <a:p>
            <a:pPr lvl="1">
              <a:buFont typeface="Courier New" panose="02070309020205020404" pitchFamily="49" charset="0"/>
              <a:buChar char="o"/>
            </a:pPr>
            <a:r>
              <a:rPr lang="en-US" b="1" dirty="0">
                <a:solidFill>
                  <a:schemeClr val="tx2"/>
                </a:solidFill>
              </a:rPr>
              <a:t>Withdrawn</a:t>
            </a:r>
            <a:endParaRPr lang="en-US" b="1" dirty="0">
              <a:solidFill>
                <a:srgbClr val="92D050"/>
              </a:solidFill>
            </a:endParaRPr>
          </a:p>
          <a:p>
            <a:pPr marL="0" indent="0">
              <a:buNone/>
            </a:pPr>
            <a:endParaRPr lang="en-US" sz="1800" dirty="0">
              <a:solidFill>
                <a:schemeClr val="tx2"/>
              </a:solidFill>
            </a:endParaRP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Graphical user interface, application&#10;&#10;Description automatically generated">
            <a:extLst>
              <a:ext uri="{FF2B5EF4-FFF2-40B4-BE49-F238E27FC236}">
                <a16:creationId xmlns:a16="http://schemas.microsoft.com/office/drawing/2014/main" id="{E073A19D-18F2-94F1-63C8-AB3FB18ECA4E}"/>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171116" y="2613891"/>
            <a:ext cx="7248534" cy="3334327"/>
          </a:xfrm>
          <a:prstGeom prst="rect">
            <a:avLst/>
          </a:prstGeom>
        </p:spPr>
      </p:pic>
      <p:sp>
        <p:nvSpPr>
          <p:cNvPr id="6" name="Oval 5">
            <a:extLst>
              <a:ext uri="{FF2B5EF4-FFF2-40B4-BE49-F238E27FC236}">
                <a16:creationId xmlns:a16="http://schemas.microsoft.com/office/drawing/2014/main" id="{39308781-CAF3-97F6-5A16-EB0B40EFE13F}"/>
              </a:ext>
            </a:extLst>
          </p:cNvPr>
          <p:cNvSpPr/>
          <p:nvPr/>
        </p:nvSpPr>
        <p:spPr>
          <a:xfrm>
            <a:off x="5498907" y="4027054"/>
            <a:ext cx="513404" cy="298057"/>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6889289B-A4B8-3A6D-96E2-B39DA15E3B0E}"/>
              </a:ext>
            </a:extLst>
          </p:cNvPr>
          <p:cNvSpPr/>
          <p:nvPr/>
        </p:nvSpPr>
        <p:spPr>
          <a:xfrm>
            <a:off x="5474775" y="5272736"/>
            <a:ext cx="552687" cy="273131"/>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09D4A564-EB2D-D2A0-1FA9-76B7B51A6166}"/>
              </a:ext>
            </a:extLst>
          </p:cNvPr>
          <p:cNvSpPr/>
          <p:nvPr/>
        </p:nvSpPr>
        <p:spPr>
          <a:xfrm>
            <a:off x="5474775" y="4870383"/>
            <a:ext cx="576819" cy="273131"/>
          </a:xfrm>
          <a:prstGeom prst="ellipse">
            <a:avLst/>
          </a:prstGeom>
          <a:noFill/>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2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FCB0E64-5DDA-E224-1A1D-A2A594AECB6B}"/>
              </a:ext>
            </a:extLst>
          </p:cNvPr>
          <p:cNvSpPr>
            <a:spLocks noGrp="1"/>
          </p:cNvSpPr>
          <p:nvPr>
            <p:ph type="title"/>
          </p:nvPr>
        </p:nvSpPr>
        <p:spPr>
          <a:xfrm>
            <a:off x="352425" y="802955"/>
            <a:ext cx="5848349" cy="1454051"/>
          </a:xfrm>
        </p:spPr>
        <p:txBody>
          <a:bodyPr>
            <a:normAutofit/>
          </a:bodyPr>
          <a:lstStyle/>
          <a:p>
            <a:r>
              <a:rPr lang="en-US" sz="4000" b="1" dirty="0">
                <a:solidFill>
                  <a:schemeClr val="tx2"/>
                </a:solidFill>
              </a:rPr>
              <a:t>Your Submittable Account</a:t>
            </a:r>
            <a:endParaRPr lang="en-US" sz="4000" dirty="0">
              <a:solidFill>
                <a:schemeClr val="tx2"/>
              </a:solidFill>
            </a:endParaRPr>
          </a:p>
        </p:txBody>
      </p:sp>
      <p:sp>
        <p:nvSpPr>
          <p:cNvPr id="3" name="Content Placeholder 2">
            <a:extLst>
              <a:ext uri="{FF2B5EF4-FFF2-40B4-BE49-F238E27FC236}">
                <a16:creationId xmlns:a16="http://schemas.microsoft.com/office/drawing/2014/main" id="{D83D3C84-54FB-34A9-2C54-679C3000D514}"/>
              </a:ext>
            </a:extLst>
          </p:cNvPr>
          <p:cNvSpPr>
            <a:spLocks noGrp="1"/>
          </p:cNvSpPr>
          <p:nvPr>
            <p:ph idx="1"/>
          </p:nvPr>
        </p:nvSpPr>
        <p:spPr>
          <a:xfrm>
            <a:off x="804672" y="2421683"/>
            <a:ext cx="4765949" cy="3353476"/>
          </a:xfrm>
        </p:spPr>
        <p:txBody>
          <a:bodyPr anchor="t">
            <a:normAutofit/>
          </a:bodyPr>
          <a:lstStyle/>
          <a:p>
            <a:r>
              <a:rPr lang="en-US" sz="3200" b="1" dirty="0">
                <a:solidFill>
                  <a:schemeClr val="accent5"/>
                </a:solidFill>
              </a:rPr>
              <a:t>Drafts</a:t>
            </a:r>
            <a:r>
              <a:rPr lang="en-US" sz="3200" b="1" dirty="0">
                <a:solidFill>
                  <a:schemeClr val="tx2"/>
                </a:solidFill>
              </a:rPr>
              <a:t> tab</a:t>
            </a:r>
          </a:p>
          <a:p>
            <a:pPr lvl="1">
              <a:buFont typeface="Courier New" panose="02070309020205020404" pitchFamily="49" charset="0"/>
              <a:buChar char="o"/>
            </a:pPr>
            <a:r>
              <a:rPr lang="en-US" sz="2800" b="1" dirty="0">
                <a:solidFill>
                  <a:schemeClr val="accent1"/>
                </a:solidFill>
              </a:rPr>
              <a:t>Continue</a:t>
            </a:r>
          </a:p>
          <a:p>
            <a:pPr lvl="1">
              <a:buFont typeface="Courier New" panose="02070309020205020404" pitchFamily="49" charset="0"/>
              <a:buChar char="o"/>
            </a:pPr>
            <a:r>
              <a:rPr lang="en-US" sz="2800" b="1" dirty="0">
                <a:solidFill>
                  <a:schemeClr val="accent1"/>
                </a:solidFill>
              </a:rPr>
              <a:t>Preview</a:t>
            </a:r>
          </a:p>
          <a:p>
            <a:pPr lvl="1">
              <a:buFont typeface="Courier New" panose="02070309020205020404" pitchFamily="49" charset="0"/>
              <a:buChar char="o"/>
            </a:pPr>
            <a:r>
              <a:rPr lang="en-US" sz="2800" b="1" dirty="0">
                <a:solidFill>
                  <a:schemeClr val="accent1"/>
                </a:solidFill>
              </a:rPr>
              <a:t>Delete</a:t>
            </a:r>
          </a:p>
          <a:p>
            <a:endParaRPr lang="en-US" sz="1800" dirty="0">
              <a:solidFill>
                <a:schemeClr val="tx2"/>
              </a:solidFill>
            </a:endParaRPr>
          </a:p>
        </p:txBody>
      </p:sp>
      <p:grpSp>
        <p:nvGrpSpPr>
          <p:cNvPr id="33" name="Group 3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5" name="Picture 4" descr="Graphical user interface, text, application&#10;&#10;Description automatically generated">
            <a:extLst>
              <a:ext uri="{FF2B5EF4-FFF2-40B4-BE49-F238E27FC236}">
                <a16:creationId xmlns:a16="http://schemas.microsoft.com/office/drawing/2014/main" id="{A912A7B3-5F6E-9F9D-3782-924EA6A77A1B}"/>
              </a:ext>
            </a:extLst>
          </p:cNvPr>
          <p:cNvPicPr>
            <a:picLocks noChangeAspect="1"/>
          </p:cNvPicPr>
          <p:nvPr/>
        </p:nvPicPr>
        <p:blipFill>
          <a:blip r:embed="rId3">
            <a:alphaModFix amt="68000"/>
            <a:extLst>
              <a:ext uri="{28A0092B-C50C-407E-A947-70E740481C1C}">
                <a14:useLocalDpi xmlns:a14="http://schemas.microsoft.com/office/drawing/2010/main" val="0"/>
              </a:ext>
            </a:extLst>
          </a:blip>
          <a:stretch>
            <a:fillRect/>
          </a:stretch>
        </p:blipFill>
        <p:spPr>
          <a:xfrm>
            <a:off x="3945609" y="2723555"/>
            <a:ext cx="7905015" cy="1877439"/>
          </a:xfrm>
          <a:prstGeom prst="rect">
            <a:avLst/>
          </a:prstGeom>
        </p:spPr>
      </p:pic>
      <p:sp>
        <p:nvSpPr>
          <p:cNvPr id="6" name="Oval 5">
            <a:extLst>
              <a:ext uri="{FF2B5EF4-FFF2-40B4-BE49-F238E27FC236}">
                <a16:creationId xmlns:a16="http://schemas.microsoft.com/office/drawing/2014/main" id="{FB3CCDA5-623B-E2CA-91B2-DB40C6D1A1BF}"/>
              </a:ext>
            </a:extLst>
          </p:cNvPr>
          <p:cNvSpPr/>
          <p:nvPr/>
        </p:nvSpPr>
        <p:spPr>
          <a:xfrm>
            <a:off x="9245600" y="3676073"/>
            <a:ext cx="1182255" cy="397163"/>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B7271C9B-583C-8755-686F-720FB9DF87A2}"/>
              </a:ext>
            </a:extLst>
          </p:cNvPr>
          <p:cNvSpPr/>
          <p:nvPr/>
        </p:nvSpPr>
        <p:spPr>
          <a:xfrm>
            <a:off x="5802940" y="3228491"/>
            <a:ext cx="509712" cy="314036"/>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82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001B5B9-00DB-2895-D5B9-60ADC8EFC9D0}"/>
              </a:ext>
            </a:extLst>
          </p:cNvPr>
          <p:cNvSpPr>
            <a:spLocks noGrp="1"/>
          </p:cNvSpPr>
          <p:nvPr>
            <p:ph type="title"/>
          </p:nvPr>
        </p:nvSpPr>
        <p:spPr>
          <a:xfrm>
            <a:off x="6090574" y="228601"/>
            <a:ext cx="5919118" cy="1727446"/>
          </a:xfrm>
        </p:spPr>
        <p:txBody>
          <a:bodyPr>
            <a:normAutofit/>
          </a:bodyPr>
          <a:lstStyle/>
          <a:p>
            <a:r>
              <a:rPr lang="en-US" sz="4000" b="1" dirty="0">
                <a:solidFill>
                  <a:schemeClr val="tx2"/>
                </a:solidFill>
              </a:rPr>
              <a:t>Your Submittable Account</a:t>
            </a:r>
          </a:p>
        </p:txBody>
      </p:sp>
      <p:pic>
        <p:nvPicPr>
          <p:cNvPr id="5" name="Picture 4" descr="Graphical user interface, text, application, email&#10;&#10;Description automatically generated">
            <a:extLst>
              <a:ext uri="{FF2B5EF4-FFF2-40B4-BE49-F238E27FC236}">
                <a16:creationId xmlns:a16="http://schemas.microsoft.com/office/drawing/2014/main" id="{9D2511AC-E835-CDE5-14B7-63C3C0108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77" y="2062264"/>
            <a:ext cx="5278439" cy="3510161"/>
          </a:xfrm>
          <a:prstGeom prst="rect">
            <a:avLst/>
          </a:prstGeom>
        </p:spPr>
      </p:pic>
      <p:sp>
        <p:nvSpPr>
          <p:cNvPr id="3" name="Content Placeholder 2">
            <a:extLst>
              <a:ext uri="{FF2B5EF4-FFF2-40B4-BE49-F238E27FC236}">
                <a16:creationId xmlns:a16="http://schemas.microsoft.com/office/drawing/2014/main" id="{53A4188B-B1C7-4324-EEC7-8553F2CAEE75}"/>
              </a:ext>
            </a:extLst>
          </p:cNvPr>
          <p:cNvSpPr>
            <a:spLocks noGrp="1"/>
          </p:cNvSpPr>
          <p:nvPr>
            <p:ph idx="1"/>
          </p:nvPr>
        </p:nvSpPr>
        <p:spPr>
          <a:xfrm>
            <a:off x="6090572" y="1823505"/>
            <a:ext cx="5436408" cy="4689518"/>
          </a:xfrm>
        </p:spPr>
        <p:txBody>
          <a:bodyPr anchor="ctr">
            <a:normAutofit fontScale="92500" lnSpcReduction="10000"/>
          </a:bodyPr>
          <a:lstStyle/>
          <a:p>
            <a:pPr marL="228600" lvl="2">
              <a:spcBef>
                <a:spcPts val="1000"/>
              </a:spcBef>
            </a:pPr>
            <a:r>
              <a:rPr lang="en-US" sz="3500" b="1" dirty="0">
                <a:solidFill>
                  <a:schemeClr val="tx2"/>
                </a:solidFill>
              </a:rPr>
              <a:t>Submission</a:t>
            </a:r>
          </a:p>
          <a:p>
            <a:pPr marL="685800" lvl="2" indent="-365760">
              <a:lnSpc>
                <a:spcPct val="110000"/>
              </a:lnSpc>
              <a:buFont typeface="Courier New" panose="02070309020205020404" pitchFamily="49" charset="0"/>
              <a:buChar char="o"/>
            </a:pPr>
            <a:r>
              <a:rPr lang="en-US" sz="3000" dirty="0">
                <a:solidFill>
                  <a:schemeClr val="tx2"/>
                </a:solidFill>
              </a:rPr>
              <a:t>Activity log</a:t>
            </a:r>
          </a:p>
          <a:p>
            <a:pPr marL="685800" lvl="2" indent="-365760">
              <a:lnSpc>
                <a:spcPct val="110000"/>
              </a:lnSpc>
              <a:buFont typeface="Courier New" panose="02070309020205020404" pitchFamily="49" charset="0"/>
              <a:buChar char="o"/>
            </a:pPr>
            <a:r>
              <a:rPr lang="en-US" sz="3000" dirty="0">
                <a:solidFill>
                  <a:schemeClr val="tx2"/>
                </a:solidFill>
              </a:rPr>
              <a:t>Messages</a:t>
            </a:r>
          </a:p>
          <a:p>
            <a:pPr marL="685800" lvl="2" indent="-365760">
              <a:lnSpc>
                <a:spcPct val="110000"/>
              </a:lnSpc>
              <a:buFont typeface="Courier New" panose="02070309020205020404" pitchFamily="49" charset="0"/>
              <a:buChar char="o"/>
            </a:pPr>
            <a:r>
              <a:rPr lang="en-US" sz="3000" dirty="0">
                <a:solidFill>
                  <a:schemeClr val="tx2"/>
                </a:solidFill>
              </a:rPr>
              <a:t>Forms</a:t>
            </a:r>
          </a:p>
          <a:p>
            <a:pPr marL="685800" lvl="2" indent="-365760">
              <a:lnSpc>
                <a:spcPct val="110000"/>
              </a:lnSpc>
              <a:buFont typeface="Courier New" panose="02070309020205020404" pitchFamily="49" charset="0"/>
              <a:buChar char="o"/>
            </a:pPr>
            <a:r>
              <a:rPr lang="en-US" sz="3000" dirty="0">
                <a:solidFill>
                  <a:schemeClr val="tx2"/>
                </a:solidFill>
              </a:rPr>
              <a:t>Notes</a:t>
            </a:r>
          </a:p>
          <a:p>
            <a:pPr marL="685800" lvl="2" indent="-365760">
              <a:lnSpc>
                <a:spcPct val="110000"/>
              </a:lnSpc>
              <a:buFont typeface="Courier New" panose="02070309020205020404" pitchFamily="49" charset="0"/>
              <a:buChar char="o"/>
            </a:pPr>
            <a:r>
              <a:rPr lang="en-US" sz="3000" dirty="0">
                <a:solidFill>
                  <a:schemeClr val="tx2"/>
                </a:solidFill>
              </a:rPr>
              <a:t>Awards &amp; Payments</a:t>
            </a:r>
          </a:p>
          <a:p>
            <a:pPr marL="685800" lvl="2" indent="-365760">
              <a:lnSpc>
                <a:spcPct val="110000"/>
              </a:lnSpc>
              <a:buFont typeface="Courier New" panose="02070309020205020404" pitchFamily="49" charset="0"/>
              <a:buChar char="o"/>
            </a:pPr>
            <a:r>
              <a:rPr lang="en-US" sz="3000" dirty="0">
                <a:solidFill>
                  <a:schemeClr val="tx2"/>
                </a:solidFill>
              </a:rPr>
              <a:t>Download</a:t>
            </a:r>
          </a:p>
          <a:p>
            <a:pPr marL="685800" lvl="2" indent="-365760">
              <a:lnSpc>
                <a:spcPct val="110000"/>
              </a:lnSpc>
              <a:buFont typeface="Courier New" panose="02070309020205020404" pitchFamily="49" charset="0"/>
              <a:buChar char="o"/>
            </a:pPr>
            <a:r>
              <a:rPr lang="en-US" sz="3000" dirty="0">
                <a:solidFill>
                  <a:schemeClr val="tx2"/>
                </a:solidFill>
              </a:rPr>
              <a:t>Withdraw Submission</a:t>
            </a:r>
          </a:p>
          <a:p>
            <a:pPr marL="685800" lvl="2" indent="-365760">
              <a:lnSpc>
                <a:spcPct val="110000"/>
              </a:lnSpc>
              <a:buFont typeface="Courier New" panose="02070309020205020404" pitchFamily="49" charset="0"/>
              <a:buChar char="o"/>
            </a:pPr>
            <a:r>
              <a:rPr lang="en-US" sz="3000" dirty="0">
                <a:solidFill>
                  <a:schemeClr val="tx2"/>
                </a:solidFill>
              </a:rPr>
              <a:t>Edit</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74057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E44D9EC-DED0-71D7-F0E1-5BD52E8CC62D}"/>
              </a:ext>
            </a:extLst>
          </p:cNvPr>
          <p:cNvSpPr>
            <a:spLocks noGrp="1"/>
          </p:cNvSpPr>
          <p:nvPr>
            <p:ph type="title"/>
          </p:nvPr>
        </p:nvSpPr>
        <p:spPr>
          <a:xfrm>
            <a:off x="5963174" y="586483"/>
            <a:ext cx="4977976" cy="1455996"/>
          </a:xfrm>
        </p:spPr>
        <p:txBody>
          <a:bodyPr anchor="b">
            <a:normAutofit/>
          </a:bodyPr>
          <a:lstStyle/>
          <a:p>
            <a:r>
              <a:rPr lang="en-US" sz="4000" b="1" dirty="0">
                <a:solidFill>
                  <a:schemeClr val="tx2"/>
                </a:solidFill>
              </a:rPr>
              <a:t>Edit Submission</a:t>
            </a:r>
          </a:p>
        </p:txBody>
      </p:sp>
      <p:pic>
        <p:nvPicPr>
          <p:cNvPr id="9" name="Picture 8" descr="Graphical user interface, application&#10;&#10;Description automatically generated">
            <a:extLst>
              <a:ext uri="{FF2B5EF4-FFF2-40B4-BE49-F238E27FC236}">
                <a16:creationId xmlns:a16="http://schemas.microsoft.com/office/drawing/2014/main" id="{966A83BC-3461-753E-9892-D121172EA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5" y="3514003"/>
            <a:ext cx="4270442" cy="3096070"/>
          </a:xfrm>
          <a:prstGeom prst="rect">
            <a:avLst/>
          </a:prstGeom>
        </p:spPr>
      </p:pic>
      <p:grpSp>
        <p:nvGrpSpPr>
          <p:cNvPr id="16" name="Group 15">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7" name="Freeform: Shape 16">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Graphical user interface, text, application, email&#10;&#10;Description automatically generated">
            <a:extLst>
              <a:ext uri="{FF2B5EF4-FFF2-40B4-BE49-F238E27FC236}">
                <a16:creationId xmlns:a16="http://schemas.microsoft.com/office/drawing/2014/main" id="{60A2F170-D66E-A430-F8CC-7F54DDBEC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94" y="417932"/>
            <a:ext cx="4655745" cy="3096071"/>
          </a:xfrm>
          <a:prstGeom prst="rect">
            <a:avLst/>
          </a:prstGeom>
        </p:spPr>
      </p:pic>
      <p:sp>
        <p:nvSpPr>
          <p:cNvPr id="3" name="Content Placeholder 2">
            <a:extLst>
              <a:ext uri="{FF2B5EF4-FFF2-40B4-BE49-F238E27FC236}">
                <a16:creationId xmlns:a16="http://schemas.microsoft.com/office/drawing/2014/main" id="{8E4E9E2F-B0A2-9FF8-CC86-0FDB7C310531}"/>
              </a:ext>
            </a:extLst>
          </p:cNvPr>
          <p:cNvSpPr>
            <a:spLocks noGrp="1"/>
          </p:cNvSpPr>
          <p:nvPr>
            <p:ph idx="1"/>
          </p:nvPr>
        </p:nvSpPr>
        <p:spPr>
          <a:xfrm>
            <a:off x="6090574" y="2421682"/>
            <a:ext cx="4977578" cy="3639289"/>
          </a:xfrm>
        </p:spPr>
        <p:txBody>
          <a:bodyPr anchor="ctr">
            <a:noAutofit/>
          </a:bodyPr>
          <a:lstStyle/>
          <a:p>
            <a:r>
              <a:rPr lang="en-US" sz="2400" dirty="0">
                <a:solidFill>
                  <a:schemeClr val="tx2"/>
                </a:solidFill>
              </a:rPr>
              <a:t>Click on Submission (project name)</a:t>
            </a:r>
          </a:p>
          <a:p>
            <a:r>
              <a:rPr lang="en-US" sz="2400" dirty="0">
                <a:solidFill>
                  <a:schemeClr val="tx2"/>
                </a:solidFill>
              </a:rPr>
              <a:t>Click </a:t>
            </a:r>
            <a:r>
              <a:rPr lang="en-US" sz="2400" b="1" dirty="0">
                <a:solidFill>
                  <a:schemeClr val="accent2"/>
                </a:solidFill>
              </a:rPr>
              <a:t>Edit</a:t>
            </a:r>
            <a:r>
              <a:rPr lang="en-US" sz="2400" dirty="0">
                <a:solidFill>
                  <a:schemeClr val="tx2"/>
                </a:solidFill>
              </a:rPr>
              <a:t> in top right</a:t>
            </a:r>
          </a:p>
          <a:p>
            <a:r>
              <a:rPr lang="en-US" sz="2400" dirty="0">
                <a:solidFill>
                  <a:schemeClr val="tx2"/>
                </a:solidFill>
              </a:rPr>
              <a:t>Write a </a:t>
            </a:r>
            <a:r>
              <a:rPr lang="en-US" sz="2400" b="1" dirty="0">
                <a:solidFill>
                  <a:schemeClr val="tx2"/>
                </a:solidFill>
              </a:rPr>
              <a:t>Message to organization </a:t>
            </a:r>
            <a:r>
              <a:rPr lang="en-US" sz="2400" dirty="0">
                <a:solidFill>
                  <a:schemeClr val="tx2"/>
                </a:solidFill>
              </a:rPr>
              <a:t>and click </a:t>
            </a:r>
            <a:r>
              <a:rPr lang="en-US" sz="2400" b="1" dirty="0">
                <a:solidFill>
                  <a:srgbClr val="92D050"/>
                </a:solidFill>
              </a:rPr>
              <a:t>Submit request</a:t>
            </a:r>
          </a:p>
          <a:p>
            <a:r>
              <a:rPr lang="en-US" sz="2400" dirty="0">
                <a:solidFill>
                  <a:schemeClr val="tx2"/>
                </a:solidFill>
              </a:rPr>
              <a:t>Notification when submission is editable</a:t>
            </a:r>
          </a:p>
          <a:p>
            <a:r>
              <a:rPr lang="en-US" sz="2400" dirty="0">
                <a:solidFill>
                  <a:schemeClr val="tx2"/>
                </a:solidFill>
              </a:rPr>
              <a:t>Click on submission name to reopen and make edits</a:t>
            </a:r>
          </a:p>
        </p:txBody>
      </p:sp>
      <p:sp>
        <p:nvSpPr>
          <p:cNvPr id="10" name="Oval 9">
            <a:extLst>
              <a:ext uri="{FF2B5EF4-FFF2-40B4-BE49-F238E27FC236}">
                <a16:creationId xmlns:a16="http://schemas.microsoft.com/office/drawing/2014/main" id="{C92AD693-69EF-23DC-AFC1-8E716C719B25}"/>
              </a:ext>
            </a:extLst>
          </p:cNvPr>
          <p:cNvSpPr/>
          <p:nvPr/>
        </p:nvSpPr>
        <p:spPr>
          <a:xfrm>
            <a:off x="3913632" y="802956"/>
            <a:ext cx="215265" cy="25798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1BC0DD67-0F68-75BC-1778-83F749025F46}"/>
              </a:ext>
            </a:extLst>
          </p:cNvPr>
          <p:cNvSpPr/>
          <p:nvPr/>
        </p:nvSpPr>
        <p:spPr>
          <a:xfrm>
            <a:off x="3273552" y="5422392"/>
            <a:ext cx="1005840" cy="566928"/>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044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9" name="Group 28">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30" name="Freeform: Shape 29">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49CE165E-BCB8-986A-EFDE-231B745E284B}"/>
              </a:ext>
            </a:extLst>
          </p:cNvPr>
          <p:cNvSpPr>
            <a:spLocks noGrp="1"/>
          </p:cNvSpPr>
          <p:nvPr>
            <p:ph idx="1"/>
          </p:nvPr>
        </p:nvSpPr>
        <p:spPr>
          <a:xfrm>
            <a:off x="2685510" y="1746504"/>
            <a:ext cx="6138450" cy="4645152"/>
          </a:xfrm>
        </p:spPr>
        <p:txBody>
          <a:bodyPr anchor="t">
            <a:normAutofit/>
          </a:bodyPr>
          <a:lstStyle/>
          <a:p>
            <a:pPr marL="0" indent="0" algn="ctr">
              <a:spcBef>
                <a:spcPts val="0"/>
              </a:spcBef>
              <a:spcAft>
                <a:spcPts val="1000"/>
              </a:spcAft>
              <a:buNone/>
            </a:pPr>
            <a:r>
              <a:rPr lang="en-US" sz="3200" dirty="0">
                <a:solidFill>
                  <a:schemeClr val="tx2"/>
                </a:solidFill>
              </a:rPr>
              <a:t>visitfrederick.org/TRIPP </a:t>
            </a:r>
          </a:p>
          <a:p>
            <a:r>
              <a:rPr lang="en-US" sz="3200" b="1" dirty="0">
                <a:solidFill>
                  <a:schemeClr val="tx2"/>
                </a:solidFill>
              </a:rPr>
              <a:t>Katie Reichard</a:t>
            </a:r>
          </a:p>
          <a:p>
            <a:pPr lvl="1">
              <a:buFont typeface="Courier New" panose="02070309020205020404" pitchFamily="49" charset="0"/>
              <a:buChar char="o"/>
            </a:pPr>
            <a:r>
              <a:rPr lang="en-US" sz="2800" dirty="0">
                <a:solidFill>
                  <a:schemeClr val="tx2"/>
                </a:solidFill>
              </a:rPr>
              <a:t>kreichard@fredco-md.net </a:t>
            </a:r>
          </a:p>
          <a:p>
            <a:pPr lvl="1">
              <a:buFont typeface="Courier New" panose="02070309020205020404" pitchFamily="49" charset="0"/>
              <a:buChar char="o"/>
            </a:pPr>
            <a:r>
              <a:rPr lang="en-US" sz="2800" dirty="0">
                <a:solidFill>
                  <a:schemeClr val="tx2"/>
                </a:solidFill>
              </a:rPr>
              <a:t>301-600-4043</a:t>
            </a:r>
          </a:p>
          <a:p>
            <a:r>
              <a:rPr lang="en-US" sz="3200" b="1" dirty="0">
                <a:solidFill>
                  <a:schemeClr val="tx2"/>
                </a:solidFill>
              </a:rPr>
              <a:t>Dave Ziedelis</a:t>
            </a:r>
          </a:p>
          <a:p>
            <a:pPr lvl="1">
              <a:buFont typeface="Courier New" panose="02070309020205020404" pitchFamily="49" charset="0"/>
              <a:buChar char="o"/>
            </a:pPr>
            <a:r>
              <a:rPr lang="en-US" sz="2800" dirty="0">
                <a:solidFill>
                  <a:schemeClr val="tx2"/>
                </a:solidFill>
              </a:rPr>
              <a:t>dziedelis@fredco-md.net  </a:t>
            </a:r>
          </a:p>
          <a:p>
            <a:pPr lvl="1">
              <a:buFont typeface="Courier New" panose="02070309020205020404" pitchFamily="49" charset="0"/>
              <a:buChar char="o"/>
            </a:pPr>
            <a:r>
              <a:rPr lang="en-US" sz="2800" dirty="0">
                <a:solidFill>
                  <a:schemeClr val="tx2"/>
                </a:solidFill>
              </a:rPr>
              <a:t>301-600-4041</a:t>
            </a:r>
          </a:p>
          <a:p>
            <a:r>
              <a:rPr lang="en-US" sz="3200" b="1" dirty="0">
                <a:solidFill>
                  <a:schemeClr val="tx2"/>
                </a:solidFill>
              </a:rPr>
              <a:t>Submittable Help Center</a:t>
            </a:r>
            <a:r>
              <a:rPr lang="en-US" sz="3200" dirty="0">
                <a:solidFill>
                  <a:schemeClr val="tx2"/>
                </a:solidFill>
              </a:rPr>
              <a:t>:</a:t>
            </a:r>
          </a:p>
          <a:p>
            <a:pPr lvl="1">
              <a:buFont typeface="Courier New" panose="02070309020205020404" pitchFamily="49" charset="0"/>
              <a:buChar char="o"/>
            </a:pPr>
            <a:r>
              <a:rPr lang="en-US" sz="2800" b="1" dirty="0">
                <a:solidFill>
                  <a:schemeClr val="accent2"/>
                </a:solidFill>
              </a:rPr>
              <a:t>Question mark </a:t>
            </a:r>
            <a:r>
              <a:rPr lang="en-US" sz="2800" dirty="0">
                <a:solidFill>
                  <a:schemeClr val="tx2"/>
                </a:solidFill>
              </a:rPr>
              <a:t>top right corner</a:t>
            </a:r>
          </a:p>
          <a:p>
            <a:endParaRPr lang="en-US" sz="3200" dirty="0">
              <a:solidFill>
                <a:schemeClr val="tx2"/>
              </a:solidFill>
            </a:endParaRPr>
          </a:p>
          <a:p>
            <a:endParaRPr lang="en-US" sz="2000" dirty="0">
              <a:solidFill>
                <a:schemeClr val="tx2"/>
              </a:solidFill>
            </a:endParaRPr>
          </a:p>
        </p:txBody>
      </p:sp>
      <p:pic>
        <p:nvPicPr>
          <p:cNvPr id="6" name="Picture 5">
            <a:extLst>
              <a:ext uri="{FF2B5EF4-FFF2-40B4-BE49-F238E27FC236}">
                <a16:creationId xmlns:a16="http://schemas.microsoft.com/office/drawing/2014/main" id="{BE727E8C-D6C1-DD67-2E57-20F5F167A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438" y="3392424"/>
            <a:ext cx="1247949" cy="419158"/>
          </a:xfrm>
          <a:prstGeom prst="rect">
            <a:avLst/>
          </a:prstGeom>
          <a:ln>
            <a:solidFill>
              <a:schemeClr val="accent1"/>
            </a:solidFill>
          </a:ln>
        </p:spPr>
      </p:pic>
      <p:sp>
        <p:nvSpPr>
          <p:cNvPr id="4" name="Oval 3">
            <a:extLst>
              <a:ext uri="{FF2B5EF4-FFF2-40B4-BE49-F238E27FC236}">
                <a16:creationId xmlns:a16="http://schemas.microsoft.com/office/drawing/2014/main" id="{2056DDFE-C8FC-D80E-8AFA-5ECB8C2AE696}"/>
              </a:ext>
            </a:extLst>
          </p:cNvPr>
          <p:cNvSpPr/>
          <p:nvPr/>
        </p:nvSpPr>
        <p:spPr>
          <a:xfrm>
            <a:off x="8252438" y="3392424"/>
            <a:ext cx="507514" cy="41915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843CCE9-7AFA-2E08-6B5B-182F2B6E0FC0}"/>
              </a:ext>
            </a:extLst>
          </p:cNvPr>
          <p:cNvSpPr>
            <a:spLocks noGrp="1"/>
          </p:cNvSpPr>
          <p:nvPr>
            <p:ph type="title"/>
          </p:nvPr>
        </p:nvSpPr>
        <p:spPr>
          <a:xfrm>
            <a:off x="668003" y="246886"/>
            <a:ext cx="9829800" cy="1325880"/>
          </a:xfrm>
        </p:spPr>
        <p:txBody>
          <a:bodyPr anchor="b">
            <a:normAutofit/>
          </a:bodyPr>
          <a:lstStyle/>
          <a:p>
            <a:pPr algn="ctr"/>
            <a:r>
              <a:rPr lang="en-US" sz="4000" b="1" dirty="0">
                <a:solidFill>
                  <a:schemeClr val="tx2"/>
                </a:solidFill>
              </a:rPr>
              <a:t>Questions?</a:t>
            </a:r>
          </a:p>
        </p:txBody>
      </p:sp>
    </p:spTree>
    <p:extLst>
      <p:ext uri="{BB962C8B-B14F-4D97-AF65-F5344CB8AC3E}">
        <p14:creationId xmlns:p14="http://schemas.microsoft.com/office/powerpoint/2010/main" val="30507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98221-3E12-D21E-2DF1-CD69EE78CE26}"/>
              </a:ext>
            </a:extLst>
          </p:cNvPr>
          <p:cNvSpPr>
            <a:spLocks noGrp="1"/>
          </p:cNvSpPr>
          <p:nvPr>
            <p:ph type="title"/>
          </p:nvPr>
        </p:nvSpPr>
        <p:spPr>
          <a:xfrm>
            <a:off x="6617740" y="802955"/>
            <a:ext cx="4766330" cy="1454051"/>
          </a:xfrm>
        </p:spPr>
        <p:txBody>
          <a:bodyPr>
            <a:normAutofit/>
          </a:bodyPr>
          <a:lstStyle/>
          <a:p>
            <a:r>
              <a:rPr lang="en-US" sz="3600" baseline="0" dirty="0">
                <a:solidFill>
                  <a:schemeClr val="tx2"/>
                </a:solidFill>
                <a:latin typeface="Calibri" panose="020F0502020204030204" pitchFamily="34" charset="0"/>
                <a:cs typeface="Calibri" panose="020F0502020204030204" pitchFamily="34" charset="0"/>
              </a:rPr>
              <a:t>Other TRIPP Components</a:t>
            </a:r>
            <a:endParaRPr lang="en-US" sz="3600" dirty="0">
              <a:solidFill>
                <a:schemeClr val="tx2"/>
              </a:solidFill>
            </a:endParaRPr>
          </a:p>
        </p:txBody>
      </p:sp>
      <p:grpSp>
        <p:nvGrpSpPr>
          <p:cNvPr id="32" name="Group 31">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41" name="Freeform: Shape 40">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leep">
            <a:extLst>
              <a:ext uri="{FF2B5EF4-FFF2-40B4-BE49-F238E27FC236}">
                <a16:creationId xmlns:a16="http://schemas.microsoft.com/office/drawing/2014/main" id="{8C227419-826D-C4A6-5D52-25561219C7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37" y="1700784"/>
            <a:ext cx="3785616" cy="3785616"/>
          </a:xfrm>
          <a:prstGeom prst="rect">
            <a:avLst/>
          </a:prstGeom>
        </p:spPr>
      </p:pic>
      <p:sp>
        <p:nvSpPr>
          <p:cNvPr id="21" name="Content Placeholder 2">
            <a:extLst>
              <a:ext uri="{FF2B5EF4-FFF2-40B4-BE49-F238E27FC236}">
                <a16:creationId xmlns:a16="http://schemas.microsoft.com/office/drawing/2014/main" id="{463CC464-CBAE-F5EC-87BB-EC5EFC0EEF8A}"/>
              </a:ext>
            </a:extLst>
          </p:cNvPr>
          <p:cNvSpPr>
            <a:spLocks noGrp="1"/>
          </p:cNvSpPr>
          <p:nvPr>
            <p:ph idx="1"/>
          </p:nvPr>
        </p:nvSpPr>
        <p:spPr>
          <a:xfrm>
            <a:off x="6621072" y="2421683"/>
            <a:ext cx="4765949" cy="3353476"/>
          </a:xfrm>
        </p:spPr>
        <p:txBody>
          <a:bodyPr anchor="t">
            <a:normAutofit/>
          </a:bodyPr>
          <a:lstStyle/>
          <a:p>
            <a:pPr marL="0" indent="0" eaLnBrk="0" fontAlgn="base" hangingPunct="0">
              <a:spcBef>
                <a:spcPct val="20000"/>
              </a:spcBef>
              <a:spcAft>
                <a:spcPct val="0"/>
              </a:spcAft>
              <a:buClr>
                <a:schemeClr val="accent2"/>
              </a:buClr>
              <a:buSzPct val="80000"/>
              <a:buNone/>
              <a:defRPr/>
            </a:pPr>
            <a:r>
              <a:rPr lang="en-US" sz="2000" kern="0" dirty="0">
                <a:solidFill>
                  <a:schemeClr val="tx2"/>
                </a:solidFill>
                <a:latin typeface="Calibri" panose="020F0502020204030204" pitchFamily="34" charset="0"/>
                <a:cs typeface="Calibri" panose="020F0502020204030204" pitchFamily="34" charset="0"/>
              </a:rPr>
              <a:t>Group Overnight Incentive Program</a:t>
            </a:r>
          </a:p>
          <a:p>
            <a:pPr marL="342900" lvl="0" indent="-342900" eaLnBrk="0" fontAlgn="base" hangingPunct="0">
              <a:spcBef>
                <a:spcPct val="20000"/>
              </a:spcBef>
              <a:spcAft>
                <a:spcPct val="0"/>
              </a:spcAft>
              <a:buClr>
                <a:schemeClr val="tx2">
                  <a:lumMod val="50000"/>
                </a:schemeClr>
              </a:buClr>
              <a:buSzPct val="80000"/>
              <a:defRPr/>
            </a:pPr>
            <a:r>
              <a:rPr lang="en-US" sz="2000" kern="0" dirty="0">
                <a:solidFill>
                  <a:schemeClr val="tx2"/>
                </a:solidFill>
                <a:latin typeface="Calibri" panose="020F0502020204030204" pitchFamily="34" charset="0"/>
                <a:cs typeface="Calibri" panose="020F0502020204030204" pitchFamily="34" charset="0"/>
              </a:rPr>
              <a:t>Reimbursement of $10 per room night to organizations generating a quantity of overnight hotel stays.</a:t>
            </a:r>
            <a:br>
              <a:rPr lang="en-US" sz="2000" kern="0" dirty="0">
                <a:solidFill>
                  <a:schemeClr val="tx2"/>
                </a:solidFill>
                <a:latin typeface="Calibri" panose="020F0502020204030204" pitchFamily="34" charset="0"/>
                <a:cs typeface="Calibri" panose="020F0502020204030204" pitchFamily="34" charset="0"/>
              </a:rPr>
            </a:br>
            <a:endParaRPr lang="en-US" sz="2000" kern="0" dirty="0">
              <a:solidFill>
                <a:schemeClr val="tx2"/>
              </a:solidFill>
              <a:latin typeface="Calibri" panose="020F0502020204030204" pitchFamily="34" charset="0"/>
              <a:cs typeface="Calibri" panose="020F0502020204030204" pitchFamily="34" charset="0"/>
            </a:endParaRPr>
          </a:p>
          <a:p>
            <a:pPr marL="0" indent="0" eaLnBrk="0" fontAlgn="base" hangingPunct="0">
              <a:spcBef>
                <a:spcPct val="20000"/>
              </a:spcBef>
              <a:spcAft>
                <a:spcPct val="0"/>
              </a:spcAft>
              <a:buClr>
                <a:schemeClr val="accent2"/>
              </a:buClr>
              <a:buSzPct val="80000"/>
              <a:buNone/>
              <a:defRPr/>
            </a:pPr>
            <a:r>
              <a:rPr lang="en-US" sz="2000" kern="0" dirty="0">
                <a:solidFill>
                  <a:schemeClr val="tx2"/>
                </a:solidFill>
                <a:latin typeface="Calibri" panose="020F0502020204030204" pitchFamily="34" charset="0"/>
                <a:cs typeface="Calibri" panose="020F0502020204030204" pitchFamily="34" charset="0"/>
              </a:rPr>
              <a:t>Unanticipated Opportunity Fund</a:t>
            </a:r>
          </a:p>
          <a:p>
            <a:pPr marL="342900" lvl="0" indent="-342900" eaLnBrk="0" fontAlgn="base" hangingPunct="0">
              <a:spcBef>
                <a:spcPct val="20000"/>
              </a:spcBef>
              <a:spcAft>
                <a:spcPct val="0"/>
              </a:spcAft>
              <a:buClr>
                <a:schemeClr val="tx2">
                  <a:lumMod val="50000"/>
                </a:schemeClr>
              </a:buClr>
              <a:buSzPct val="80000"/>
              <a:defRPr/>
            </a:pPr>
            <a:r>
              <a:rPr lang="en-US" sz="2000" kern="0" dirty="0">
                <a:solidFill>
                  <a:schemeClr val="tx2"/>
                </a:solidFill>
                <a:latin typeface="Calibri" panose="020F0502020204030204" pitchFamily="34" charset="0"/>
                <a:cs typeface="Calibri" panose="020F0502020204030204" pitchFamily="34" charset="0"/>
              </a:rPr>
              <a:t>Advertising or development opportunities which could not have been anticipated prior to March 31.</a:t>
            </a:r>
          </a:p>
          <a:p>
            <a:pPr marL="0" indent="0">
              <a:buNone/>
            </a:pPr>
            <a:endParaRPr lang="en-US" sz="1800" dirty="0">
              <a:solidFill>
                <a:schemeClr val="tx2"/>
              </a:solidFill>
            </a:endParaRPr>
          </a:p>
        </p:txBody>
      </p:sp>
      <p:pic>
        <p:nvPicPr>
          <p:cNvPr id="4" name="Picture 3" descr="A close up of a logo&#10;&#10;Description automatically generated">
            <a:extLst>
              <a:ext uri="{FF2B5EF4-FFF2-40B4-BE49-F238E27FC236}">
                <a16:creationId xmlns:a16="http://schemas.microsoft.com/office/drawing/2014/main" id="{259C1CDE-9204-83D3-05D0-6BA577E9AA1C}"/>
              </a:ext>
            </a:extLst>
          </p:cNvPr>
          <p:cNvPicPr>
            <a:picLocks noChangeAspect="1"/>
          </p:cNvPicPr>
          <p:nvPr/>
        </p:nvPicPr>
        <p:blipFill>
          <a:blip r:embed="rId4"/>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5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90E44-54E2-666F-B07E-6AE189F7CFA9}"/>
              </a:ext>
            </a:extLst>
          </p:cNvPr>
          <p:cNvSpPr>
            <a:spLocks noGrp="1"/>
          </p:cNvSpPr>
          <p:nvPr>
            <p:ph type="title"/>
          </p:nvPr>
        </p:nvSpPr>
        <p:spPr>
          <a:xfrm>
            <a:off x="1371599" y="294538"/>
            <a:ext cx="9895951" cy="1033669"/>
          </a:xfrm>
        </p:spPr>
        <p:txBody>
          <a:bodyPr>
            <a:normAutofit/>
          </a:bodyPr>
          <a:lstStyle/>
          <a:p>
            <a:r>
              <a:rPr lang="en-US" sz="4000" baseline="0">
                <a:solidFill>
                  <a:srgbClr val="FFFFFF"/>
                </a:solidFill>
                <a:latin typeface="Calibri" panose="020F0502020204030204" pitchFamily="34" charset="0"/>
                <a:cs typeface="Calibri" panose="020F0502020204030204" pitchFamily="34" charset="0"/>
              </a:rPr>
              <a:t>TRIPP Funds Available</a:t>
            </a:r>
            <a:endParaRPr lang="en-US" sz="4000">
              <a:solidFill>
                <a:srgbClr val="FFFFFF"/>
              </a:solidFill>
            </a:endParaRPr>
          </a:p>
        </p:txBody>
      </p:sp>
      <p:sp>
        <p:nvSpPr>
          <p:cNvPr id="3" name="Content Placeholder 2">
            <a:extLst>
              <a:ext uri="{FF2B5EF4-FFF2-40B4-BE49-F238E27FC236}">
                <a16:creationId xmlns:a16="http://schemas.microsoft.com/office/drawing/2014/main" id="{037BCB5B-BE26-8875-EAB6-3BDC8BD764FB}"/>
              </a:ext>
            </a:extLst>
          </p:cNvPr>
          <p:cNvSpPr>
            <a:spLocks noGrp="1"/>
          </p:cNvSpPr>
          <p:nvPr>
            <p:ph idx="1"/>
          </p:nvPr>
        </p:nvSpPr>
        <p:spPr>
          <a:xfrm>
            <a:off x="1371599" y="2318197"/>
            <a:ext cx="9724031" cy="3683358"/>
          </a:xfrm>
        </p:spPr>
        <p:txBody>
          <a:bodyPr anchor="ctr">
            <a:normAutofit/>
          </a:bodyPr>
          <a:lstStyle/>
          <a:p>
            <a:pPr marL="0" indent="0">
              <a:buNone/>
            </a:pPr>
            <a:r>
              <a:rPr lang="en-US" sz="3500" b="1" dirty="0">
                <a:latin typeface="Calibri" panose="020F0502020204030204" pitchFamily="34" charset="0"/>
                <a:cs typeface="Calibri" panose="020F0502020204030204" pitchFamily="34" charset="0"/>
              </a:rPr>
              <a:t>$500,000 for FY27 to be allocated as follows: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$288,000 for the Advertising Awards</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$192,000 for Development Grants</a:t>
            </a:r>
          </a:p>
          <a:p>
            <a:pPr marL="0" indent="0">
              <a:spcBef>
                <a:spcPts val="0"/>
              </a:spcBef>
              <a:buNone/>
            </a:pPr>
            <a:endParaRPr lang="en-US" dirty="0">
              <a:latin typeface="Calibri" panose="020F0502020204030204" pitchFamily="34" charset="0"/>
              <a:cs typeface="Calibri" panose="020F0502020204030204" pitchFamily="34" charset="0"/>
            </a:endParaRPr>
          </a:p>
          <a:p>
            <a:pPr marL="0" indent="0">
              <a:spcBef>
                <a:spcPts val="0"/>
              </a:spcBef>
              <a:buNone/>
            </a:pPr>
            <a:r>
              <a:rPr lang="en-US" dirty="0">
                <a:latin typeface="Calibri" panose="020F0502020204030204" pitchFamily="34" charset="0"/>
                <a:cs typeface="Calibri" panose="020F0502020204030204" pitchFamily="34" charset="0"/>
              </a:rPr>
              <a:t>$20,000 for Unanticipated and Group Overnight Incentive Program</a:t>
            </a:r>
            <a:br>
              <a:rPr lang="en-US" dirty="0">
                <a:latin typeface="Calibri" panose="020F0502020204030204" pitchFamily="34" charset="0"/>
                <a:cs typeface="Calibri" panose="020F0502020204030204" pitchFamily="34" charset="0"/>
              </a:rPr>
            </a:br>
            <a:endParaRPr lang="en-US" sz="2000" dirty="0"/>
          </a:p>
        </p:txBody>
      </p:sp>
      <p:pic>
        <p:nvPicPr>
          <p:cNvPr id="4" name="Picture 3" descr="A close up of a logo&#10;&#10;Description automatically generated">
            <a:extLst>
              <a:ext uri="{FF2B5EF4-FFF2-40B4-BE49-F238E27FC236}">
                <a16:creationId xmlns:a16="http://schemas.microsoft.com/office/drawing/2014/main" id="{2276B608-6D0B-A2B1-73A3-17B37935412A}"/>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75703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F2DEC-5B67-8963-EB07-1EBC0D216EA9}"/>
              </a:ext>
            </a:extLst>
          </p:cNvPr>
          <p:cNvSpPr>
            <a:spLocks noGrp="1"/>
          </p:cNvSpPr>
          <p:nvPr>
            <p:ph type="title"/>
          </p:nvPr>
        </p:nvSpPr>
        <p:spPr>
          <a:xfrm>
            <a:off x="466722" y="586855"/>
            <a:ext cx="3201366" cy="3387497"/>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Advertising and Development</a:t>
            </a:r>
            <a:r>
              <a:rPr lang="en-US" sz="4000">
                <a:solidFill>
                  <a:srgbClr val="FFFFFF"/>
                </a:solidFill>
                <a:latin typeface="Calibri" panose="020F0502020204030204" pitchFamily="34" charset="0"/>
                <a:cs typeface="Calibri" panose="020F0502020204030204" pitchFamily="34" charset="0"/>
              </a:rPr>
              <a:t> </a:t>
            </a:r>
            <a:r>
              <a:rPr lang="en-US" sz="4000" baseline="0">
                <a:solidFill>
                  <a:srgbClr val="FFFFFF"/>
                </a:solidFill>
                <a:latin typeface="Calibri" panose="020F0502020204030204" pitchFamily="34" charset="0"/>
                <a:cs typeface="Calibri" panose="020F0502020204030204" pitchFamily="34" charset="0"/>
              </a:rPr>
              <a:t>Funding</a:t>
            </a:r>
            <a:endParaRPr lang="en-US" sz="4000">
              <a:solidFill>
                <a:srgbClr val="FFFFFF"/>
              </a:solidFill>
            </a:endParaRPr>
          </a:p>
        </p:txBody>
      </p:sp>
      <p:sp>
        <p:nvSpPr>
          <p:cNvPr id="3" name="Content Placeholder 2">
            <a:extLst>
              <a:ext uri="{FF2B5EF4-FFF2-40B4-BE49-F238E27FC236}">
                <a16:creationId xmlns:a16="http://schemas.microsoft.com/office/drawing/2014/main" id="{B720CDB5-BA35-B072-0571-E421CA69D700}"/>
              </a:ext>
            </a:extLst>
          </p:cNvPr>
          <p:cNvSpPr>
            <a:spLocks noGrp="1"/>
          </p:cNvSpPr>
          <p:nvPr>
            <p:ph idx="1"/>
          </p:nvPr>
        </p:nvSpPr>
        <p:spPr>
          <a:xfrm>
            <a:off x="4810259" y="649480"/>
            <a:ext cx="6555347" cy="5546047"/>
          </a:xfrm>
        </p:spPr>
        <p:txBody>
          <a:bodyPr anchor="ctr">
            <a:normAutofit/>
          </a:bodyPr>
          <a:lstStyle/>
          <a:p>
            <a:pPr>
              <a:spcBef>
                <a:spcPts val="0"/>
              </a:spcBef>
              <a:spcAft>
                <a:spcPts val="600"/>
              </a:spcAft>
            </a:pPr>
            <a:r>
              <a:rPr lang="en-US" sz="2000" dirty="0">
                <a:latin typeface="Calibri" panose="020F0502020204030204" pitchFamily="34" charset="0"/>
                <a:cs typeface="Calibri" panose="020F0502020204030204" pitchFamily="34" charset="0"/>
              </a:rPr>
              <a:t>TRIPP Advertising Award: $40,000 maximum ($57,000 media schedule) and $2,000 minimum ($2,857 media schedule).</a:t>
            </a:r>
          </a:p>
          <a:p>
            <a:pPr lvl="1">
              <a:spcBef>
                <a:spcPts val="0"/>
              </a:spcBef>
              <a:spcAft>
                <a:spcPts val="600"/>
              </a:spcAft>
            </a:pPr>
            <a:r>
              <a:rPr lang="en-US" sz="2000" dirty="0">
                <a:latin typeface="Calibri" panose="020F0502020204030204" pitchFamily="34" charset="0"/>
                <a:cs typeface="Calibri" panose="020F0502020204030204" pitchFamily="34" charset="0"/>
              </a:rPr>
              <a:t>The cash match requirement is 30%.</a:t>
            </a:r>
          </a:p>
          <a:p>
            <a:pPr lvl="1">
              <a:spcBef>
                <a:spcPts val="0"/>
              </a:spcBef>
              <a:spcAft>
                <a:spcPts val="600"/>
              </a:spcAft>
            </a:pPr>
            <a:r>
              <a:rPr lang="en-US" sz="2000" dirty="0">
                <a:latin typeface="Calibri" panose="020F0502020204030204" pitchFamily="34" charset="0"/>
                <a:cs typeface="Calibri" panose="020F0502020204030204" pitchFamily="34" charset="0"/>
              </a:rPr>
              <a:t> All TRIPP funded advertisements are to be placed with non-local media outlets that demonstrate at least half of their audience is outside of Frederick County.</a:t>
            </a:r>
          </a:p>
          <a:p>
            <a:pPr>
              <a:spcBef>
                <a:spcPts val="0"/>
              </a:spcBef>
              <a:spcAft>
                <a:spcPts val="600"/>
              </a:spcAft>
            </a:pPr>
            <a:r>
              <a:rPr lang="en-US" sz="2000" dirty="0">
                <a:latin typeface="Calibri" panose="020F0502020204030204" pitchFamily="34" charset="0"/>
                <a:cs typeface="Calibri" panose="020F0502020204030204" pitchFamily="34" charset="0"/>
              </a:rPr>
              <a:t>Development Grants: $25,000 maximum grant request, and $1,500 minimum grant request.</a:t>
            </a:r>
          </a:p>
          <a:p>
            <a:pPr lvl="1">
              <a:spcBef>
                <a:spcPts val="0"/>
              </a:spcBef>
              <a:spcAft>
                <a:spcPts val="600"/>
              </a:spcAft>
            </a:pPr>
            <a:r>
              <a:rPr lang="en-US" sz="2000" dirty="0">
                <a:latin typeface="Calibri" panose="020F0502020204030204" pitchFamily="34" charset="0"/>
                <a:cs typeface="Calibri" panose="020F0502020204030204" pitchFamily="34" charset="0"/>
              </a:rPr>
              <a:t>25% Match</a:t>
            </a:r>
          </a:p>
          <a:p>
            <a:pPr lvl="1">
              <a:spcBef>
                <a:spcPts val="0"/>
              </a:spcBef>
              <a:spcAft>
                <a:spcPts val="600"/>
              </a:spcAft>
            </a:pPr>
            <a:r>
              <a:rPr lang="en-US" sz="2000" dirty="0">
                <a:latin typeface="Calibri" panose="020F0502020204030204" pitchFamily="34" charset="0"/>
                <a:cs typeface="Calibri" panose="020F0502020204030204" pitchFamily="34" charset="0"/>
              </a:rPr>
              <a:t>$3 grant funds to $1 organization funds</a:t>
            </a:r>
          </a:p>
          <a:p>
            <a:pPr lvl="1">
              <a:spcBef>
                <a:spcPts val="0"/>
              </a:spcBef>
              <a:spcAft>
                <a:spcPts val="600"/>
              </a:spcAft>
            </a:pPr>
            <a:endParaRPr lang="en-US" sz="2000" dirty="0">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A4C1C830-A6AA-3972-E250-9D704FBB2935}"/>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291894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E0E83-1F4C-047D-8C96-D0A70AD4C794}"/>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Calibri" panose="020F0502020204030204" pitchFamily="34" charset="0"/>
                <a:cs typeface="Calibri" panose="020F0502020204030204" pitchFamily="34" charset="0"/>
              </a:rPr>
              <a:t>Successful Applicants…</a:t>
            </a:r>
            <a:endParaRPr lang="en-US" sz="4000">
              <a:solidFill>
                <a:srgbClr val="FFFFFF"/>
              </a:solidFill>
            </a:endParaRPr>
          </a:p>
        </p:txBody>
      </p:sp>
      <p:sp>
        <p:nvSpPr>
          <p:cNvPr id="3" name="Content Placeholder 2">
            <a:extLst>
              <a:ext uri="{FF2B5EF4-FFF2-40B4-BE49-F238E27FC236}">
                <a16:creationId xmlns:a16="http://schemas.microsoft.com/office/drawing/2014/main" id="{9F3C4EDF-F2EF-FD22-B207-F8ECB42BFEE0}"/>
              </a:ext>
            </a:extLst>
          </p:cNvPr>
          <p:cNvSpPr>
            <a:spLocks noGrp="1"/>
          </p:cNvSpPr>
          <p:nvPr>
            <p:ph idx="1"/>
          </p:nvPr>
        </p:nvSpPr>
        <p:spPr>
          <a:xfrm>
            <a:off x="1371599" y="2318197"/>
            <a:ext cx="9724031" cy="3683358"/>
          </a:xfrm>
        </p:spPr>
        <p:txBody>
          <a:bodyPr anchor="ctr">
            <a:normAutofit lnSpcReduction="10000"/>
          </a:bodyPr>
          <a:lstStyle/>
          <a:p>
            <a:pPr>
              <a:spcBef>
                <a:spcPts val="0"/>
              </a:spcBef>
            </a:pPr>
            <a:r>
              <a:rPr lang="en-US" sz="2400" dirty="0">
                <a:latin typeface="Calibri" panose="020F0502020204030204" pitchFamily="34" charset="0"/>
                <a:cs typeface="Calibri" panose="020F0502020204030204" pitchFamily="34" charset="0"/>
              </a:rPr>
              <a:t>Provide</a:t>
            </a:r>
            <a:r>
              <a:rPr lang="en-US" sz="2400" cap="none" dirty="0">
                <a:latin typeface="Calibri" panose="020F0502020204030204" pitchFamily="34" charset="0"/>
                <a:cs typeface="Calibri" panose="020F0502020204030204" pitchFamily="34" charset="0"/>
              </a:rPr>
              <a:t> details when completing the </a:t>
            </a:r>
            <a:r>
              <a:rPr lang="en-US" sz="2400" dirty="0">
                <a:latin typeface="Calibri" panose="020F0502020204030204" pitchFamily="34" charset="0"/>
                <a:cs typeface="Calibri" panose="020F0502020204030204" pitchFamily="34" charset="0"/>
              </a:rPr>
              <a:t>application. </a:t>
            </a:r>
          </a:p>
          <a:p>
            <a:pPr marL="0" indent="0">
              <a:spcBef>
                <a:spcPts val="0"/>
              </a:spcBef>
              <a:buNone/>
            </a:pPr>
            <a:endParaRPr lang="en-US" sz="2400" cap="none" dirty="0">
              <a:latin typeface="Calibri" panose="020F0502020204030204" pitchFamily="34" charset="0"/>
              <a:cs typeface="Calibri" panose="020F0502020204030204" pitchFamily="34" charset="0"/>
            </a:endParaRPr>
          </a:p>
          <a:p>
            <a:pPr>
              <a:spcBef>
                <a:spcPts val="0"/>
              </a:spcBef>
            </a:pPr>
            <a:r>
              <a:rPr lang="en-US" sz="2400" cap="none" dirty="0">
                <a:latin typeface="Calibri" panose="020F0502020204030204" pitchFamily="34" charset="0"/>
                <a:cs typeface="Calibri" panose="020F0502020204030204" pitchFamily="34" charset="0"/>
              </a:rPr>
              <a:t>Identify attributes of their attraction or event that would motivate residents </a:t>
            </a:r>
            <a:r>
              <a:rPr lang="en-US" sz="2400" dirty="0">
                <a:latin typeface="Calibri" panose="020F0502020204030204" pitchFamily="34" charset="0"/>
                <a:cs typeface="Calibri" panose="020F0502020204030204" pitchFamily="34" charset="0"/>
              </a:rPr>
              <a:t>from </a:t>
            </a:r>
            <a:r>
              <a:rPr lang="en-US" sz="2400" cap="none" dirty="0">
                <a:latin typeface="Calibri" panose="020F0502020204030204" pitchFamily="34" charset="0"/>
                <a:cs typeface="Calibri" panose="020F0502020204030204" pitchFamily="34" charset="0"/>
              </a:rPr>
              <a:t>outside of Frederick County to visit/attend.</a:t>
            </a:r>
            <a:br>
              <a:rPr lang="en-US" sz="2400" cap="none" dirty="0">
                <a:latin typeface="Calibri" panose="020F0502020204030204" pitchFamily="34" charset="0"/>
                <a:cs typeface="Calibri" panose="020F0502020204030204" pitchFamily="34" charset="0"/>
              </a:rPr>
            </a:br>
            <a:endParaRPr lang="en-US" sz="2400" cap="none" dirty="0">
              <a:latin typeface="Calibri" panose="020F0502020204030204" pitchFamily="34" charset="0"/>
              <a:cs typeface="Calibri" panose="020F0502020204030204" pitchFamily="34" charset="0"/>
            </a:endParaRPr>
          </a:p>
          <a:p>
            <a:pPr>
              <a:spcBef>
                <a:spcPts val="0"/>
              </a:spcBef>
            </a:pPr>
            <a:r>
              <a:rPr lang="en-US" sz="2400" cap="none" dirty="0">
                <a:latin typeface="Calibri" panose="020F0502020204030204" pitchFamily="34" charset="0"/>
                <a:cs typeface="Calibri" panose="020F0502020204030204" pitchFamily="34" charset="0"/>
              </a:rPr>
              <a:t>Demonstrate the ability to attract and </a:t>
            </a:r>
            <a:r>
              <a:rPr lang="en-US" sz="2400" u="sng" cap="none" dirty="0">
                <a:latin typeface="Calibri" panose="020F0502020204030204" pitchFamily="34" charset="0"/>
                <a:cs typeface="Calibri" panose="020F0502020204030204" pitchFamily="34" charset="0"/>
              </a:rPr>
              <a:t>measure</a:t>
            </a:r>
            <a:r>
              <a:rPr lang="en-US" sz="2400" cap="none" dirty="0">
                <a:latin typeface="Calibri" panose="020F0502020204030204" pitchFamily="34" charset="0"/>
                <a:cs typeface="Calibri" panose="020F0502020204030204" pitchFamily="34" charset="0"/>
              </a:rPr>
              <a:t> the number of visitors from outside of Frederick County.  </a:t>
            </a:r>
          </a:p>
          <a:p>
            <a:pPr lvl="2"/>
            <a:r>
              <a:rPr lang="en-US" sz="2400" cap="none" dirty="0">
                <a:latin typeface="Calibri" panose="020F0502020204030204" pitchFamily="34" charset="0"/>
                <a:cs typeface="Calibri" panose="020F0502020204030204" pitchFamily="34" charset="0"/>
              </a:rPr>
              <a:t>Ask for </a:t>
            </a:r>
            <a:r>
              <a:rPr lang="en-US" sz="2400" dirty="0">
                <a:latin typeface="Calibri" panose="020F0502020204030204" pitchFamily="34" charset="0"/>
                <a:cs typeface="Calibri" panose="020F0502020204030204" pitchFamily="34" charset="0"/>
              </a:rPr>
              <a:t>ZIP C</a:t>
            </a:r>
            <a:r>
              <a:rPr lang="en-US" sz="2400" cap="none" dirty="0">
                <a:latin typeface="Calibri" panose="020F0502020204030204" pitchFamily="34" charset="0"/>
                <a:cs typeface="Calibri" panose="020F0502020204030204" pitchFamily="34" charset="0"/>
              </a:rPr>
              <a:t>odes of attendees as they enter attraction/event.</a:t>
            </a:r>
          </a:p>
          <a:p>
            <a:pPr lvl="2"/>
            <a:r>
              <a:rPr lang="en-US" sz="2400" cap="none" dirty="0">
                <a:latin typeface="Calibri" panose="020F0502020204030204" pitchFamily="34" charset="0"/>
                <a:cs typeface="Calibri" panose="020F0502020204030204" pitchFamily="34" charset="0"/>
              </a:rPr>
              <a:t>Count out-of-state license plates at your site or event.</a:t>
            </a:r>
          </a:p>
          <a:p>
            <a:pPr lvl="2"/>
            <a:r>
              <a:rPr lang="en-US" sz="2400" cap="none" dirty="0">
                <a:latin typeface="Calibri" panose="020F0502020204030204" pitchFamily="34" charset="0"/>
                <a:cs typeface="Calibri" panose="020F0502020204030204" pitchFamily="34" charset="0"/>
              </a:rPr>
              <a:t>Have participants fill out a survey. </a:t>
            </a:r>
          </a:p>
          <a:p>
            <a:pPr lvl="2"/>
            <a:r>
              <a:rPr lang="en-US" sz="2400" cap="none" dirty="0">
                <a:latin typeface="Calibri" panose="020F0502020204030204" pitchFamily="34" charset="0"/>
                <a:cs typeface="Calibri" panose="020F0502020204030204" pitchFamily="34" charset="0"/>
              </a:rPr>
              <a:t>Post a map and have participants mark their hometown.</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7B19BD12-330F-FBF4-0DFD-3B72CCAB869C}"/>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228958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5414B1-65CF-72DE-6A97-8119E8C368B1}"/>
              </a:ext>
            </a:extLst>
          </p:cNvPr>
          <p:cNvSpPr>
            <a:spLocks noGrp="1"/>
          </p:cNvSpPr>
          <p:nvPr>
            <p:ph type="title"/>
          </p:nvPr>
        </p:nvSpPr>
        <p:spPr>
          <a:xfrm>
            <a:off x="826396" y="586855"/>
            <a:ext cx="4230100" cy="3387497"/>
          </a:xfrm>
        </p:spPr>
        <p:txBody>
          <a:bodyPr anchor="b">
            <a:normAutofit/>
          </a:bodyPr>
          <a:lstStyle/>
          <a:p>
            <a:pPr algn="r"/>
            <a:r>
              <a:rPr lang="en-US" sz="4000" baseline="0" dirty="0">
                <a:solidFill>
                  <a:srgbClr val="FFFFFF"/>
                </a:solidFill>
                <a:latin typeface="Calibri" panose="020F0502020204030204" pitchFamily="34" charset="0"/>
                <a:cs typeface="Calibri" panose="020F0502020204030204" pitchFamily="34" charset="0"/>
              </a:rPr>
              <a:t>Tips for Success</a:t>
            </a:r>
            <a:endParaRPr lang="en-US" sz="4000" dirty="0">
              <a:solidFill>
                <a:srgbClr val="FFFFFF"/>
              </a:solidFill>
            </a:endParaRPr>
          </a:p>
        </p:txBody>
      </p:sp>
      <p:sp>
        <p:nvSpPr>
          <p:cNvPr id="3" name="Content Placeholder 2">
            <a:extLst>
              <a:ext uri="{FF2B5EF4-FFF2-40B4-BE49-F238E27FC236}">
                <a16:creationId xmlns:a16="http://schemas.microsoft.com/office/drawing/2014/main" id="{32297A37-074D-24DD-83C6-A611885BB8DD}"/>
              </a:ext>
            </a:extLst>
          </p:cNvPr>
          <p:cNvSpPr>
            <a:spLocks noGrp="1"/>
          </p:cNvSpPr>
          <p:nvPr>
            <p:ph idx="1"/>
          </p:nvPr>
        </p:nvSpPr>
        <p:spPr>
          <a:xfrm>
            <a:off x="6503158" y="649480"/>
            <a:ext cx="4862447" cy="5546047"/>
          </a:xfrm>
        </p:spPr>
        <p:txBody>
          <a:bodyPr anchor="ctr">
            <a:normAutofit/>
          </a:bodyPr>
          <a:lstStyle/>
          <a:p>
            <a:r>
              <a:rPr lang="en-US" sz="2400" dirty="0">
                <a:latin typeface="Calibri" panose="020F0502020204030204" pitchFamily="34" charset="0"/>
                <a:cs typeface="Calibri" panose="020F0502020204030204" pitchFamily="34" charset="0"/>
              </a:rPr>
              <a:t>The applicant should be able to measure successes tied to the funding and information about visitors.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Compared to last year, sales during the festival increased __%</a:t>
            </a:r>
          </a:p>
          <a:p>
            <a:pPr lvl="1"/>
            <a:r>
              <a:rPr lang="en-US" dirty="0">
                <a:latin typeface="Calibri" panose="020F0502020204030204" pitchFamily="34" charset="0"/>
                <a:cs typeface="Calibri" panose="020F0502020204030204" pitchFamily="34" charset="0"/>
              </a:rPr>
              <a:t>__% of attendees were from outside of Frederick County</a:t>
            </a:r>
          </a:p>
          <a:p>
            <a:pPr lvl="1"/>
            <a:r>
              <a:rPr lang="en-US" dirty="0">
                <a:latin typeface="Calibri" panose="020F0502020204030204" pitchFamily="34" charset="0"/>
                <a:cs typeface="Calibri" panose="020F0502020204030204" pitchFamily="34" charset="0"/>
              </a:rPr>
              <a:t>__% of survey respondents spent over $__ at the event</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2FAABCCD-46DC-BB0B-4496-F3325074F173}"/>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895193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8639</TotalTime>
  <Words>2104</Words>
  <Application>Microsoft Office PowerPoint</Application>
  <PresentationFormat>Widescreen</PresentationFormat>
  <Paragraphs>265</Paragraphs>
  <Slides>46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Aptos</vt:lpstr>
      <vt:lpstr>Aptos Display</vt:lpstr>
      <vt:lpstr>Arial</vt:lpstr>
      <vt:lpstr>Calibri</vt:lpstr>
      <vt:lpstr>Calibri Light</vt:lpstr>
      <vt:lpstr>Courier New</vt:lpstr>
      <vt:lpstr>Office Theme</vt:lpstr>
      <vt:lpstr>1_Office Theme</vt:lpstr>
      <vt:lpstr>FY27 TRIPP Program</vt:lpstr>
      <vt:lpstr>“TRIPP”  Tourism Reinvestment in Promotion &amp; Product</vt:lpstr>
      <vt:lpstr>Goals of the TRIPP Program</vt:lpstr>
      <vt:lpstr>TRIPP Categories</vt:lpstr>
      <vt:lpstr>Other TRIPP Components</vt:lpstr>
      <vt:lpstr>TRIPP Funds Available</vt:lpstr>
      <vt:lpstr>Advertising and Development Funding</vt:lpstr>
      <vt:lpstr>Successful Applicants…</vt:lpstr>
      <vt:lpstr>Tips for Success</vt:lpstr>
      <vt:lpstr>Tips for Success</vt:lpstr>
      <vt:lpstr>Application Deadline</vt:lpstr>
      <vt:lpstr>Award Limits: Advertising </vt:lpstr>
      <vt:lpstr>Award Limits:  Development</vt:lpstr>
      <vt:lpstr>Project Time Frame</vt:lpstr>
      <vt:lpstr>FY27 Application</vt:lpstr>
      <vt:lpstr>Advertising Media Selection</vt:lpstr>
      <vt:lpstr>Digital and Online Advertising</vt:lpstr>
      <vt:lpstr>Digital and Online Advertising</vt:lpstr>
      <vt:lpstr>TRIPP Advertising</vt:lpstr>
      <vt:lpstr>Media Schedule </vt:lpstr>
      <vt:lpstr>Logo Requirements in Advertising</vt:lpstr>
      <vt:lpstr>Logo/Copy Requirement in Broadcast Advertisements</vt:lpstr>
      <vt:lpstr>Advertising Award Note</vt:lpstr>
      <vt:lpstr>TRIPP Development Grant</vt:lpstr>
      <vt:lpstr>TRIPP Development Grant</vt:lpstr>
      <vt:lpstr>TRIPP Development Grant  Proof of Performance</vt:lpstr>
      <vt:lpstr>TRIPP Development Grant</vt:lpstr>
      <vt:lpstr>TRIPP Group Overnight Incentive Program</vt:lpstr>
      <vt:lpstr>TRIPP Group Overnight Incentive Program</vt:lpstr>
      <vt:lpstr>TRIPP Unanticipated Opportunities</vt:lpstr>
      <vt:lpstr>For the person implementing the grant, if not you… </vt:lpstr>
      <vt:lpstr>TRIPP Timeline</vt:lpstr>
      <vt:lpstr>Visit Frederick +  Submittable</vt:lpstr>
      <vt:lpstr>Introduction to Submittable</vt:lpstr>
      <vt:lpstr>Create Your Account/Login to an Existing Account visitfrederick.org/TRIPP </vt:lpstr>
      <vt:lpstr>Organization Eligibility</vt:lpstr>
      <vt:lpstr>Getting Started – TRIPP Grant Application</vt:lpstr>
      <vt:lpstr>Advertising</vt:lpstr>
      <vt:lpstr>Development</vt:lpstr>
      <vt:lpstr>Submitting Your Application</vt:lpstr>
      <vt:lpstr>Your Submittable Account</vt:lpstr>
      <vt:lpstr>Status of Submission</vt:lpstr>
      <vt:lpstr>Your Submittable Account</vt:lpstr>
      <vt:lpstr>Your Submittable Account</vt:lpstr>
      <vt:lpstr>Edit Submission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TRIPP Program</dc:title>
  <dc:creator>Reichard, Katie</dc:creator>
  <cp:lastModifiedBy>Samoraj, Noel</cp:lastModifiedBy>
  <cp:revision>33</cp:revision>
  <dcterms:created xsi:type="dcterms:W3CDTF">2024-01-04T20:57:07Z</dcterms:created>
  <dcterms:modified xsi:type="dcterms:W3CDTF">2026-02-23T21:20:11Z</dcterms:modified>
</cp:coreProperties>
</file>